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Roboto Mono" panose="020B0604020202020204" charset="0"/>
      <p:regular r:id="rId91"/>
      <p:bold r:id="rId92"/>
      <p:italic r:id="rId93"/>
      <p:boldItalic r:id="rId94"/>
    </p:embeddedFont>
    <p:embeddedFont>
      <p:font typeface="Roboto Medium"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0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생각할때 다음 사항을 고려해야 합니다.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누가 소프트웨어를 받습니까?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소스 코드 전달</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바이너리 전달</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하드웨어에 프리로드됨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Roboto"/>
                <a:ea typeface="Roboto"/>
                <a:cs typeface="Roboto"/>
                <a:sym typeface="Roboto"/>
              </a:rPr>
              <a:t>CC0-1.0에 따라 배포되었습니다.</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제한없이 이 슬라이드를 사용, 수정 및 공유할 수 있습니다.</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또한 보증이 적용되지 않습니다.</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따릅니다. 법적인 관할권에 따라 법적 요구 사항이 달라질 수 있습니다.</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Compliance 교육 프로그램의 일부로 사용할 때는이 점을 고려해야합니다.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"라이선스"는 저작권 또는 특허권 소유자가 다른 사람에게 허가 또는 권리를 부여하는 방식임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라이선스는 다음 사항에 제한될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허용된 사용 유형 (상업적 / 비상업적, 배포, 파생 저작물 / 제조, 제조?,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배타적 또는 비배타적인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영구적 또는 시간 제한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라이센스에는 부여를 위한 조건이 있을 수 있음</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이는 특정 의무를 준수하는 경우에만 라이선스를 취득한다는 의미임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저작자 표시 또는 상호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보증, 배상, 지원, 업그레이드, 유지 보수와 관련된 계약 조건도 포함될 수 있음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저작권법은 어떤 유형의 자료를 보호합니까?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소프트웨어에 대해 가장 중요한 저작권 권한은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소프트웨어가 특허 대상이 될 수 있습니까?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특허가 특허 소유자에게 부여하는 권리는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자신의 소프트웨어를 독자적으로 개발하는 경우,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해당 소프트웨어에 대한 제3자의 저작권 라이선스가 필요할 수 있습니까?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특허 라이선스는 어떻습니까?</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정의에 따르면 FOSS 라이선스는 수정 및 재배포를 허용하는 조건하에서 소스 코드를 사용할 수 있게함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라이선스는 귀속에 관한 고지 제공, 저작권 표시 보존 또는 소스 코드 제공을 위한 서면 청약과 관련된 조건을 가지고 있을 수 있음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하나의 인기있는 라이선스 집합은 FOSS 정의 (OSD)를 기반으로 FOSS Initiative (OSI)에서 승인한 라이선스 집합임 OSI 승인 전체 라이선스 목록은 다음에서 볼 수 있음 :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BSD 라이선스는 저작권 표시 및 라이선스 면책 조항이 유지되는한 어떠한 목적으로든 소스 코드 또는 오브젝트 코드 형식으로 무제한 재배포를 허용하는 Permissive 라이선스의 한 예임</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특정 허가 없이 파생 저작물을 추천하기 위해 기여자 이름의 사용을 제한하는 조항이 포함되어 있음</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상호주의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일부 라이선스는 파생 저작물(또는 동일한 파일, 동일한 프로그램 또는 다른 경계의 소프트웨어)이 배포되는 경우 원본 저작물과 동일한 조건으로 배포 할 것을 요구</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이를 "Copyleft" 또는 "상호주의" 효과라고 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배포하거나 공표하려는 저작물의 전부 또는 일부가 양도 받은 프로그램의 일부를 포함하거나 프로그램으로부터 파생된 것이라면, 저작물에 대한 사용권리를 본 라이선스의 규정에 따라 […] 허용해야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상호주의 또는 Copyleft 절을 포함하는 라이선스에는 GPL, LGPL, AGPL, MPL 및 CDDL의 모든 버전이 포함됨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독점 라이선스 또는 폐쇄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소프트웨어 라이선스 (또는 상업용 라이선스 또는 EULA)는 소프트웨어의 사용, 수정 및 배포에 대한 제한을 가짐.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라이선스는 각 공급 업체마다 고유함 – 공급 업체와 동일한 수의 다양한 독점 라이선스가 존재하며 각각은 개별적으로 평가되어야함</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개발자는 FOSS 및 독점 라이선스가 모두 지적 재산을 기반으로하고 해당 자산에 라이센스 부여를 제공함에도, 상업적 비 FOSS 라이선스를 설명하기 위해 종종 "독점"이라는 용어를 사용함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소스 코드가 사용 가능하거나 사용 가능하지 않을 수 있으며, 파생 저작물 생성은 일반적으로 제한됨</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소프트웨어는 일반적으로 완벽하게 작동하며 (기능 제한 없음) 무제한으로 사용할 수 있음 (사용일수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 라이선스는 일반적으로 사용 유형 (개인, 상업, 학업 등)에 대한 제한 뿐만 아니라 소프트웨어의 복제, 배포 및 파생 저작물 제작과 관련하여 제한을 부과함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셰어웨어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셰어웨어의 목표는 잠재적인 구매자에게 프로그램의 전체 버전에 대한 라이선스를 구입하기 전에 프로그램을 사용하고 그 유용성을 판단 할 기회를 제공하는 것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셰어웨어 공급 업체는 소프트웨어가 조직 내에서 자유롭게 전파 된 후 대규모 라이슨서 지불을 위해 회사에 접근하기 때문에 대부분의 회사는 셰어웨어를 매우 경계함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“Non-commercial” – some licenses have most of the characteristics of a FOSS license, but are limited to non-commercial use (e.g.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by definition cannot limit the field of use of the software</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term </a:t>
            </a:r>
            <a:r>
              <a:rPr lang="en-US" sz="2400" b="1" i="0" u="none" strike="noStrike" cap="none">
                <a:solidFill>
                  <a:schemeClr val="dk1"/>
                </a:solidFill>
                <a:latin typeface="Roboto"/>
                <a:ea typeface="Roboto"/>
                <a:cs typeface="Roboto"/>
                <a:sym typeface="Roboto"/>
              </a:rPr>
              <a:t>public domain </a:t>
            </a:r>
            <a:r>
              <a:rPr lang="en-US" sz="2400" b="0" i="0" u="none" strike="noStrike" cap="none">
                <a:solidFill>
                  <a:schemeClr val="dk1"/>
                </a:solidFill>
                <a:latin typeface="Roboto"/>
                <a:ea typeface="Roboto"/>
                <a:cs typeface="Roboto"/>
                <a:sym typeface="Roboto"/>
              </a:rPr>
              <a:t>refers to software not protected by law and therefore usable by the public without requiring a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Developers may include a </a:t>
            </a:r>
            <a:r>
              <a:rPr lang="en-US" sz="2400" b="0" i="1" u="none" strike="noStrike" cap="none">
                <a:solidFill>
                  <a:schemeClr val="dk1"/>
                </a:solidFill>
                <a:latin typeface="Roboto"/>
                <a:ea typeface="Roboto"/>
                <a:cs typeface="Roboto"/>
                <a:sym typeface="Roboto"/>
              </a:rPr>
              <a:t>public domain declaration</a:t>
            </a:r>
            <a:r>
              <a:rPr lang="en-US" sz="2400" b="0" i="0" u="none" strike="noStrike" cap="none">
                <a:solidFill>
                  <a:schemeClr val="dk1"/>
                </a:solidFill>
                <a:latin typeface="Roboto"/>
                <a:ea typeface="Roboto"/>
                <a:cs typeface="Roboto"/>
                <a:sym typeface="Roboto"/>
              </a:rPr>
              <a:t> with their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 g., “All of the code and documentation in this software has been dedicated to the public domain by the authors.”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public domain declaration is not the same as a FOSS license</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OpenChain 교육과정이란 무엇입니까?</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프로젝트는 FOSS(Free and Open Source Software) Compliance 프로그램의 핵심 구성 요소를 식별하고 공유하는데 도움이됩니다.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프로젝트의 핵심은 </a:t>
            </a:r>
            <a:r>
              <a:rPr lang="en-US" sz="2400" b="1" i="0" u="none" strike="noStrike" cap="none">
                <a:solidFill>
                  <a:schemeClr val="dk1"/>
                </a:solidFill>
                <a:latin typeface="Roboto"/>
                <a:ea typeface="Roboto"/>
                <a:cs typeface="Roboto"/>
                <a:sym typeface="Roboto"/>
              </a:rPr>
              <a:t>설명서</a:t>
            </a:r>
            <a:r>
              <a:rPr lang="en-US" sz="2400" b="0" i="0" u="none" strike="noStrike" cap="none">
                <a:solidFill>
                  <a:schemeClr val="dk1"/>
                </a:solidFill>
                <a:latin typeface="Roboto"/>
                <a:ea typeface="Roboto"/>
                <a:cs typeface="Roboto"/>
                <a:sym typeface="Roboto"/>
              </a:rPr>
              <a:t>입니다. 이는 FOSS Compliance 프로그램이 만족해야하는 핵심 요구 사항을 식별하고 공개합니다.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a:t>
            </a:r>
            <a:r>
              <a:rPr lang="en-US" sz="2400" b="1" i="0" u="none" strike="noStrike" cap="none">
                <a:solidFill>
                  <a:schemeClr val="dk1"/>
                </a:solidFill>
                <a:latin typeface="Roboto"/>
                <a:ea typeface="Roboto"/>
                <a:cs typeface="Roboto"/>
                <a:sym typeface="Roboto"/>
              </a:rPr>
              <a:t>교육과정</a:t>
            </a:r>
            <a:r>
              <a:rPr lang="en-US" sz="2400" b="0" i="0" u="none" strike="noStrike" cap="none">
                <a:solidFill>
                  <a:schemeClr val="dk1"/>
                </a:solidFill>
                <a:latin typeface="Roboto"/>
                <a:ea typeface="Roboto"/>
                <a:cs typeface="Roboto"/>
                <a:sym typeface="Roboto"/>
              </a:rPr>
              <a:t>은 자유롭게 사용할 수있는 교육 자료를 제공함으로 설명서를 지원합니다.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 슬라이드는 회사들이 설명서 1.2의 요구 사항을 충족하는 데 도움이됩니다. 또한, 일반 Compliance 교육에도 사용할 수 있습니다.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자세한 내용은 다음을 참조하십시오: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Compatibility</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License compatibility is the process of ensuring that license terms do not conflict.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If one license requires you to do something and another prohibits doing that, the licenses conflict and are not compatible</a:t>
            </a:r>
            <a:r>
              <a:rPr lang="en-US" sz="2400" b="0" i="0" u="none" strike="noStrike" cap="none">
                <a:solidFill>
                  <a:schemeClr val="dk1"/>
                </a:solidFill>
                <a:latin typeface="Roboto"/>
                <a:ea typeface="Roboto"/>
                <a:cs typeface="Roboto"/>
                <a:sym typeface="Roboto"/>
              </a:rPr>
              <a:t> if the combination of the two software modules trigger the obligations under a license.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and EPL-1.0 each extend their obligations to “derivative works” which are distributed.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If a GPL-2.0 module is combined with an EPL-1.0 module and the merged module is distributed, that module must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GPL-2.0) be distributed under GPL-2.0 only, and</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EPL-1.0) under EPL-1.0 only.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The distributor cannot satisfy both conditions at once so the module may not be distributed.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This is an example of </a:t>
            </a:r>
            <a:r>
              <a:rPr lang="en-US" sz="1600" b="0" i="1" u="none" strike="noStrike" cap="none">
                <a:solidFill>
                  <a:schemeClr val="dk1"/>
                </a:solidFill>
                <a:latin typeface="Roboto"/>
                <a:ea typeface="Roboto"/>
                <a:cs typeface="Roboto"/>
                <a:sym typeface="Roboto"/>
              </a:rPr>
              <a:t>license incompatibility.</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The definition of “derivative work” is subject to different views in the FOSS community and</a:t>
            </a:r>
            <a:br>
              <a:rPr lang="en-US" sz="2000" b="0" i="0" u="none" strike="noStrike" cap="none">
                <a:solidFill>
                  <a:schemeClr val="dk1"/>
                </a:solidFill>
                <a:latin typeface="Roboto Condensed"/>
                <a:ea typeface="Roboto Condensed"/>
                <a:cs typeface="Roboto Condensed"/>
                <a:sym typeface="Roboto Condensed"/>
              </a:rPr>
            </a:br>
            <a:r>
              <a:rPr lang="en-US" sz="2000" b="0" i="0" u="none" strike="noStrike" cap="non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Compliance 소개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지적 재산권이란 무엇입니까?</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Compliance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리뷰를 위한</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주요 소프트웨어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FOSS 리뷰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엔드 투 엔드 컴플라이언스 관리</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(프로세스 예)</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Compliance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FOSS 리뷰를 위한</a:t>
            </a:r>
            <a:br>
              <a:rPr lang="en-US" sz="4800" b="0" i="0" u="none" strike="noStrike" cap="none" dirty="0">
                <a:solidFill>
                  <a:schemeClr val="lt2"/>
                </a:solidFill>
                <a:latin typeface="Roboto Medium"/>
                <a:ea typeface="Roboto Medium"/>
                <a:cs typeface="Roboto Medium"/>
                <a:sym typeface="Roboto Medium"/>
              </a:rPr>
            </a:br>
            <a:r>
              <a:rPr lang="en-US" sz="4800" b="0" i="0" u="none" strike="noStrike" cap="none" dirty="0">
                <a:solidFill>
                  <a:schemeClr val="lt2"/>
                </a:solidFill>
                <a:latin typeface="Roboto Medium"/>
                <a:ea typeface="Roboto Medium"/>
                <a:cs typeface="Roboto Medium"/>
                <a:sym typeface="Roboto Medium"/>
              </a:rPr>
              <a:t>주요 소프트웨어 개념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컴포넌트를 어떻게 사용하려고 합니까?</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일반적인 시나리오는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결합</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개발자는 FOSS 컴포넌트의 일부를 소프트웨어 제품에 복사할 수 있습니다.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관련 용어는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개작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FOSS 컴포넌트를 소프트웨어 제품과 링크하거나 연결할 수 있습니다.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관련 용어는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다음을 포함하여 FOSS 컴포넌트를 변경할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조정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코드를 한 상태에서 다른 상태로 변환 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 도구가 이러한 작업 중 일부를 내부적으로 수행할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예를 들어, 어떤 도구는 출력물에 자체 코드의 일부를 주입할 수 있습니다.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에 대해 알려주기 위한 견본용 슬라이드 입니다. (OpenChain 설명서 1.1, 1.1.1절)</a:t>
            </a:r>
            <a:r>
              <a:rPr lang="en-US" sz="2400" b="0" i="0" u="none" strike="noStrike" cap="none">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Linux Foundation Open Compliance Program에서 예제 FOSS 정책을 얻을 수 있습니다. :</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컴포넌트가 어떻게 배포됩니까?</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소프트웨어를 받습니까?</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비지니스 그룹 내 다른 법인 (이는 배포로 간주될 수 있음)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형태로 전달됩니까?</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소스 코드 전달</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 전달</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하드웨어에 프리로드됨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배포인지를 평가하는데 중요한 요소는 무엇입니까?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리뷰 실행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유용성 및 품질을 위해 제안된 FOSS 컴포넌트에 대해 프로그램 및 제품 관리자와 엔지니어가 검토 한 후, 선택한 컴포넌트의 사용과 관련된 권리 및 의무에 대한 검토가 시작되어야 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핵심 요소는 FOSS 리뷰 프로세스입니다. 이 프로세스를 통해 회사가 사용하는 FOSS 소프트웨어를 분석하고 권리와 의무를 이해할 수 있습니다.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프로세스에는 다음 단계가 포함됩니다: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회사 정책 및 비지니스 목표와 호환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프로그램 또는 제품 관리자, 엔지니어, 법무팀을 포함하여 회사내에서 FOSS 관련 일을 하는 사람은 누구든지 FOSS 리뷰를 시작할 수 있어야 합니다.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참고: 프로세스는 주로 엔지니어 또는 외부 공급 업체가 새로운 FOSS 기반 소프트웨어가 선택하면 시작됩니다.</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정보를 수집해야합니까?</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사용을 분석할 때, FOSS 컴포넌트의 정체, 출처 및 FOSS 컴포넌트가 어떻게 사용될지에 대한 정보를 수집하십시오. 여기에는 다음이 포함될 수 있습니다:</a:t>
            </a:r>
          </a:p>
        </p:txBody>
      </p:sp>
      <p:graphicFrame>
        <p:nvGraphicFramePr>
          <p:cNvPr id="383" name="Shape 383"/>
          <p:cNvGraphicFramePr/>
          <p:nvPr/>
        </p:nvGraphicFramePr>
        <p:xfrm>
          <a:off x="952500" y="2854350"/>
          <a:ext cx="10287000" cy="37490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패키지 이름</a:t>
                      </a:r>
                    </a:p>
                    <a:p>
                      <a:pPr marL="457200" lvl="0" indent="-342900">
                        <a:spcBef>
                          <a:spcPts val="0"/>
                        </a:spcBef>
                        <a:buSzPct val="100000"/>
                        <a:buFont typeface="Roboto"/>
                        <a:buChar char="●"/>
                      </a:pPr>
                      <a:r>
                        <a:rPr lang="en-US" sz="1800">
                          <a:latin typeface="Roboto"/>
                          <a:ea typeface="Roboto"/>
                          <a:cs typeface="Roboto"/>
                          <a:sym typeface="Roboto"/>
                        </a:rPr>
                        <a:t>패키지를 제공하는 커뮤니티의 상태 (활기, 다양한 회원, 반응성)</a:t>
                      </a:r>
                    </a:p>
                    <a:p>
                      <a:pPr marL="457200" lvl="0" indent="-342900">
                        <a:spcBef>
                          <a:spcPts val="0"/>
                        </a:spcBef>
                        <a:buSzPct val="100000"/>
                        <a:buFont typeface="Roboto"/>
                        <a:buChar char="●"/>
                      </a:pPr>
                      <a:r>
                        <a:rPr lang="en-US" sz="1800">
                          <a:latin typeface="Roboto"/>
                          <a:ea typeface="Roboto"/>
                          <a:cs typeface="Roboto"/>
                          <a:sym typeface="Roboto"/>
                        </a:rPr>
                        <a:t>버전</a:t>
                      </a:r>
                    </a:p>
                    <a:p>
                      <a:pPr marL="457200" lvl="0" indent="-342900">
                        <a:spcBef>
                          <a:spcPts val="0"/>
                        </a:spcBef>
                        <a:buSzPct val="100000"/>
                        <a:buFont typeface="Roboto"/>
                        <a:buChar char="●"/>
                      </a:pPr>
                      <a:r>
                        <a:rPr lang="en-US" sz="1800">
                          <a:latin typeface="Roboto"/>
                          <a:ea typeface="Roboto"/>
                          <a:cs typeface="Roboto"/>
                          <a:sym typeface="Roboto"/>
                        </a:rPr>
                        <a:t>다운로드 또는 소스 코드 URL</a:t>
                      </a:r>
                    </a:p>
                    <a:p>
                      <a:pPr marL="457200" lvl="0" indent="-342900">
                        <a:spcBef>
                          <a:spcPts val="0"/>
                        </a:spcBef>
                        <a:buSzPct val="100000"/>
                        <a:buFont typeface="Roboto"/>
                        <a:buChar char="●"/>
                      </a:pPr>
                      <a:r>
                        <a:rPr lang="en-US" sz="1800">
                          <a:latin typeface="Roboto"/>
                          <a:ea typeface="Roboto"/>
                          <a:cs typeface="Roboto"/>
                          <a:sym typeface="Roboto"/>
                        </a:rPr>
                        <a:t>저작권 소유자</a:t>
                      </a:r>
                    </a:p>
                    <a:p>
                      <a:pPr marL="457200" lvl="0" indent="-342900">
                        <a:spcBef>
                          <a:spcPts val="0"/>
                        </a:spcBef>
                        <a:buSzPct val="100000"/>
                        <a:buFont typeface="Roboto"/>
                        <a:buChar char="●"/>
                      </a:pPr>
                      <a:r>
                        <a:rPr lang="en-US" sz="1800">
                          <a:latin typeface="Roboto"/>
                          <a:ea typeface="Roboto"/>
                          <a:cs typeface="Roboto"/>
                          <a:sym typeface="Roboto"/>
                        </a:rPr>
                        <a:t>라이선스 및 라이선스 URL</a:t>
                      </a:r>
                    </a:p>
                    <a:p>
                      <a:pPr marL="457200" lvl="0" indent="-342900">
                        <a:spcBef>
                          <a:spcPts val="0"/>
                        </a:spcBef>
                        <a:buSzPct val="100000"/>
                        <a:buFont typeface="Roboto"/>
                        <a:buChar char="●"/>
                      </a:pPr>
                      <a:r>
                        <a:rPr lang="en-US" sz="1800">
                          <a:latin typeface="Roboto"/>
                          <a:ea typeface="Roboto"/>
                          <a:cs typeface="Roboto"/>
                          <a:sym typeface="Roboto"/>
                        </a:rPr>
                        <a:t>저작자 및 다른 고지와 URL</a:t>
                      </a:r>
                    </a:p>
                    <a:p>
                      <a:pPr marL="457200" lvl="0" indent="-342900" rtl="0">
                        <a:spcBef>
                          <a:spcPts val="0"/>
                        </a:spcBef>
                        <a:buSzPct val="100000"/>
                        <a:buFont typeface="Roboto"/>
                        <a:buChar char="●"/>
                      </a:pPr>
                      <a:r>
                        <a:rPr lang="en-US" sz="1800">
                          <a:latin typeface="Roboto"/>
                          <a:ea typeface="Roboto"/>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Dependency 목록</a:t>
                      </a:r>
                    </a:p>
                    <a:p>
                      <a:pPr marL="457200" lvl="0" indent="-342900">
                        <a:spcBef>
                          <a:spcPts val="0"/>
                        </a:spcBef>
                        <a:buSzPct val="100000"/>
                        <a:buFont typeface="Roboto"/>
                        <a:buChar char="●"/>
                      </a:pPr>
                      <a:r>
                        <a:rPr lang="en-US" sz="1800">
                          <a:latin typeface="Roboto"/>
                          <a:ea typeface="Roboto"/>
                          <a:cs typeface="Roboto"/>
                          <a:sym typeface="Roboto"/>
                        </a:rPr>
                        <a:t>제품 내 사용 의도</a:t>
                      </a:r>
                    </a:p>
                    <a:p>
                      <a:pPr marL="457200" lvl="0" indent="-342900">
                        <a:spcBef>
                          <a:spcPts val="0"/>
                        </a:spcBef>
                        <a:buSzPct val="100000"/>
                        <a:buFont typeface="Roboto"/>
                        <a:buChar char="●"/>
                      </a:pPr>
                      <a:r>
                        <a:rPr lang="en-US" sz="1800">
                          <a:latin typeface="Roboto"/>
                          <a:ea typeface="Roboto"/>
                          <a:cs typeface="Roboto"/>
                          <a:sym typeface="Roboto"/>
                        </a:rPr>
                        <a:t>패키지를 포함하는 첫번째 제품의 배포</a:t>
                      </a:r>
                    </a:p>
                    <a:p>
                      <a:pPr marL="457200" lvl="0" indent="-342900">
                        <a:spcBef>
                          <a:spcPts val="0"/>
                        </a:spcBef>
                        <a:buSzPct val="100000"/>
                        <a:buFont typeface="Roboto"/>
                        <a:buChar char="●"/>
                      </a:pPr>
                      <a:r>
                        <a:rPr lang="en-US" sz="1800">
                          <a:latin typeface="Roboto"/>
                          <a:ea typeface="Roboto"/>
                          <a:cs typeface="Roboto"/>
                          <a:sym typeface="Roboto"/>
                        </a:rPr>
                        <a:t>소스 코드가 유지될 위치</a:t>
                      </a:r>
                    </a:p>
                    <a:p>
                      <a:pPr marL="457200" lvl="0" indent="-342900">
                        <a:spcBef>
                          <a:spcPts val="0"/>
                        </a:spcBef>
                        <a:buSzPct val="100000"/>
                        <a:buFont typeface="Roboto"/>
                        <a:buChar char="●"/>
                      </a:pPr>
                      <a:r>
                        <a:rPr lang="en-US" sz="1800">
                          <a:latin typeface="Roboto"/>
                          <a:ea typeface="Roboto"/>
                          <a:cs typeface="Roboto"/>
                          <a:sym typeface="Roboto"/>
                        </a:rPr>
                        <a:t>다른 상황에서 있었던 이전의 승인</a:t>
                      </a:r>
                    </a:p>
                    <a:p>
                      <a:pPr marL="457200" lvl="0" indent="-342900">
                        <a:spcBef>
                          <a:spcPts val="0"/>
                        </a:spcBef>
                        <a:buSzPct val="100000"/>
                        <a:buFont typeface="Roboto"/>
                        <a:buChar char="●"/>
                      </a:pPr>
                      <a:r>
                        <a:rPr lang="en-US" sz="1800">
                          <a:latin typeface="Roboto"/>
                          <a:ea typeface="Roboto"/>
                          <a:cs typeface="Roboto"/>
                          <a:sym typeface="Roboto"/>
                        </a:rPr>
                        <a:t>외부 공급 업체로부터 입수한 경우: </a:t>
                      </a:r>
                    </a:p>
                    <a:p>
                      <a:pPr marL="457200" lvl="0" indent="-342900">
                        <a:spcBef>
                          <a:spcPts val="0"/>
                        </a:spcBef>
                        <a:buSzPct val="100000"/>
                        <a:buFont typeface="Roboto"/>
                        <a:buChar char="●"/>
                      </a:pPr>
                      <a:r>
                        <a:rPr lang="en-US" sz="1800">
                          <a:latin typeface="Roboto"/>
                          <a:ea typeface="Roboto"/>
                          <a:cs typeface="Roboto"/>
                          <a:sym typeface="Roboto"/>
                        </a:rPr>
                        <a:t>개발팀의 연락 지점</a:t>
                      </a:r>
                    </a:p>
                    <a:p>
                      <a:pPr marL="457200" lvl="0" indent="-342900" rtl="0">
                        <a:spcBef>
                          <a:spcPts val="0"/>
                        </a:spcBef>
                        <a:buSzPct val="100000"/>
                        <a:buFont typeface="Roboto"/>
                        <a:buChar char="●"/>
                      </a:pPr>
                      <a:r>
                        <a:rPr lang="en-US" sz="1800">
                          <a:latin typeface="Roboto"/>
                          <a:ea typeface="Roboto"/>
                          <a:cs typeface="Roboto"/>
                          <a:sym typeface="Roboto"/>
                        </a:rPr>
                        <a:t>라이선스 의무를 충족시키기 위해 필요한 저작권 고지, 귀속에 대한 고지, 공급 업체의 수정 소스 코드</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팀에는 FOSS 사용을 지원, 안내, 조정 및 검토하는 회사 대표자가 포함됩니다. 대표자에는 다음이 포함 될 수 있습니다 :</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사업 수익, 상용 라이선싱, 수출 컴플라이언스를 담당하는 엔지니어링 전문가 (FOSS 사용의 영향을 받을 수 있음)</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문제에 대한 가이드를 제공하기 전에 수집한 정보를 평가해야합니다. 여기에는 정보의 정확성을 확인하기 위해 코드를 스캔하는 작업이 포함될 수 있습니다.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다음을 고려해야합니다.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코드 및 관련 정보가 완전하고 일관되며 정확한 것입니까?</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선언된 라이선스가 코드 파일에 있는 것과 일치합니까?</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라이선스는 소프트웨어의 다른 컴포넌트와 사용을 허용합니까?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다양한 자동화된 소스 코드 스캐닝 도구가 있습니다.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솔루션은 특정 요구 사항들을 처리하기 때문에 모든 원인을 해결할 수있는 솔루션은 없습니다.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회사들은 특정 시장 영역 및 제품에 가장 적합한 솔루션을 선택해야 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많은 회사들은 자동화된 도구와 수동 검토를 모두 사용합니다.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무료로 사용할 수 있는 소스 코드 스캐닝 도구의 좋은 예는 Linux Foundatoin에서 호스팅하는 프로젝트인 FOSSology입니다. : http://fossology.org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프로세스는 엔지니어링, 비지니스, 법무팀을 비롯한 여러 분야를 포함합니다. 모든 그룹이 문제를 정확히 이해하고 명확하고 공유된 가이드를 만들 수 있도록 상호 작용해야 합니다.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지적 재산권이란 무엇입니까?</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FOSS 리뷰 프로세스는 의견 불일치를 해결하고 가장 중요한 결정을 승인할 수 있는 경령진의 감독을 받아야 합니다.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경영진 리뷰 위원회</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리뷰의 목적은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컴포넌트를 사용하고자 할 때 취해야 할 첫 번째 액션은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사용에 관한 질문이 있으면 무엇을 해야합니까?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리뷰를 위해 어떤 종류의 정보를 수집할 수 있습니까?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 라이선스를 부여했는지 식별하는데 도움이되는 정보는 무엇입니까?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공급 업체로부터의 FOSS 구성 요소를 검토 할 때 중요한 추가 정보는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리뷰에서 수집한 정보의 품질을 평가하기 위해 어떤 단계를 수행할 수 있습니까?</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엔드 투 엔드 컴플라이언스 관리 (프로세스 예)</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관리는 제품에 사용되는 FOSS 컴포넌트를 관리하는 일련의 작업입니다. 회사는 독점 컴포넌트를 위한 유사한 프로세스를 가질 수 있습니다. FOSS 컴포넌트는 OpenChain 설명서에서 "공급 대상 소프트웨어 (Supplied Software)"라고 불립니다.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이러한 활동에는 주로 다음이 포함됩니다.: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컴포넌트가 요구하는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소규모 업체는 간단한 체크리스트를, 기업들은 상세한 절차를 사용할 수 있습니다.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유입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식별</a:t>
            </a:r>
          </a:p>
          <a:p>
            <a:pPr marL="0" marR="0" lvl="0" indent="0" algn="ctr" rtl="0">
              <a:spcBef>
                <a:spcPts val="0"/>
              </a:spcBef>
              <a:buSzPct val="25000"/>
              <a:buNone/>
            </a:pPr>
            <a:r>
              <a:rPr lang="en-US" sz="1400" b="1">
                <a:solidFill>
                  <a:srgbClr val="000000"/>
                </a:solidFill>
                <a:latin typeface="Roboto"/>
                <a:ea typeface="Roboto"/>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컴플라이언스 프로세스</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구매/개발 주기 초반에 모든 FOSS의 발견합니다.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사용된 모든 FOSS 컴포넌트 리뷰 및 승인합니다.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의무를 이행하는데 필요한 정보를 확인합니다.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프로젝트로의 기여에 대해 리뷰 및 승인합니다.</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적절한 컴플라이언스 인력을 확보하고 명확한 책임 사항을 지정합니다.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컴플라이언스 프로그램을 지원하기 위해 기존 비지니스 프로세스를 수정합니다.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조직의 FOSS 정책에 대한 교육을 모든 사람이 받을 수 있게 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모든 FOSS 컴플라이언스 활동의 진행 사항을 추적합니다.</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있습니다: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프로세스 대기중</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타사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고지 &amp; 귀속에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검사 문제 해결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고지가 제공되는지 확인</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릴리즈별 승인된 소프트웨어/버전 기록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약정 제공</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예 : 컴플라이언스 관리 엔드-투-엔드 프로세스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FOSS에 대한 컴플라이언스 기록이 생성(또는 업데이트)됩니다.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 정책 요구사항에 따라 포괄적이거나 제한적으로 정의된 범위로 소스 코드를 리뷰하도록 검사가 요청됩니다.</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타사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컴포넌트 식별</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해결이 필요한 문제</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검사를 위한 소스 코드가 식별됩니다.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소스는 소프트웨어 도구로 스캔할 수도 있습니다.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스캔을 통한 "히트 (Hits)"가 리뷰되고 코드의 적절한 출처에 대해 확인됩니다.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스캔은 소프트웨어 개발 및 릴리즈 주기에따라 반복적으로 수행됩니다.</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85800" marR="0" lvl="0" indent="0" algn="l" rtl="0">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Provide feedback to the appropriate engineers to resolve issues in the audit report that conflict with your FOSS policy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The appropriate engineers then conduct FOSS Reviews on the relevant source code (see next slide for template)</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3</a:t>
            </a:r>
            <a:r>
              <a:rPr lang="en-US" sz="1200" baseline="300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 재산권"이란 무엇입니까?</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표현을 보호(기본 아이디어가 아님)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소프트웨어, 서적 및 이와 유사한 저작물을 다룸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 새롭고 너무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혁신을 장려하기위한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영업 비밀: 중요한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Compliance와 가장 관련이있는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맞추어 설명합니다.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Based on the results of the software audit and review in previous steps, software may or may not be approved for use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 should be made at appropriate authority levels</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Once a FOSS component has been approved for usage in a product, it should be added to the software inventory for that product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and its conditions should be registered in a tracking system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Prepare appropriate notices for any FOSS used in a product release: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Acknowledge the use of FOSS by providing full copyright and attribution notices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involved in compliance due diligence (for our example process, describe the steps at a high level)?</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Verification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Compliance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기본 규칙 : 저작권은 창작물을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저작권은 일반적으로 책, 영화, 그림, 음악, 지도와 같은 문학 작품에 적용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소프트웨어는 저작권의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기능(특허로 보호됨)이 아니라 표현(구현 세부 사항의 창의성)이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바이너리 코드 및 소스 코드 포함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소유자는 자신이 만든 저작물에 대해서만 통제권을 가지며, 타인의 독립적인 저작물은 해당하지 않음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저자의 허락없이 복사하는 경우 저작권 침해가 발생할 수 있음</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소프트웨어와 가장 관련이있는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소프트웨어를 </a:t>
            </a:r>
            <a:r>
              <a:rPr lang="en-US" sz="2400" b="0" i="1" u="none" strike="noStrike" cap="none">
                <a:solidFill>
                  <a:schemeClr val="dk1"/>
                </a:solidFill>
                <a:latin typeface="Roboto"/>
                <a:ea typeface="Roboto"/>
                <a:cs typeface="Roboto"/>
                <a:sym typeface="Roboto"/>
              </a:rPr>
              <a:t>복제 </a:t>
            </a:r>
            <a:r>
              <a:rPr lang="en-US" sz="2400" b="0" i="0" u="none" strike="noStrike" cap="none">
                <a:solidFill>
                  <a:schemeClr val="dk1"/>
                </a:solidFill>
                <a:latin typeface="Roboto"/>
                <a:ea typeface="Roboto"/>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t>
            </a:r>
            <a:r>
              <a:rPr lang="en-US" sz="2400" b="0" i="1" u="none" strike="noStrike" cap="none">
                <a:solidFill>
                  <a:schemeClr val="dk1"/>
                </a:solidFill>
                <a:latin typeface="Roboto"/>
                <a:ea typeface="Roboto"/>
                <a:cs typeface="Roboto"/>
                <a:sym typeface="Roboto"/>
              </a:rPr>
              <a:t> 파생 저작물</a:t>
            </a:r>
            <a:r>
              <a:rPr lang="en-US" sz="2400" b="0" i="0" u="none" strike="noStrike" cap="none">
                <a:solidFill>
                  <a:schemeClr val="dk1"/>
                </a:solidFill>
                <a:latin typeface="Roboto"/>
                <a:ea typeface="Roboto"/>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파생 저작물이라는 용어는 미국 저작권법에서 비롯됨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사전 정의가 아닌 법령에 근거한 특별한 의미를 갖는 "예술 용어"임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간주됨</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됨</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확인해보세요</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특허는 기능을 보호함 – 컴퓨터 프로그램과 같은 작동 방법을 포함 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추상적인 아이디어, 자연의 법칙을 보호하지는 않음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해당 국가에서 특허를 얻기 위해서는 특정 관할 지역에서 특허 신청을해야함. 특허가 수여되면 소유자는 독립적인 창작과 상관없이 누구나 그 기능을 행사할 수 없도록 제한할 권리가 있음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그 기술을 사용하고자하는 다른 당사자는 특허 라이선스(사용, 제작, 판매, 판매 제안 및 기술 도입 권한을 부여 할 수 있음)를 요청할 수 있음.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다른 당사자가 독자적으로 동일한 발명을 독자적으로 창작하더라도 침해가 발생할 수 있음</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사용자 지정</PresentationFormat>
  <Paragraphs>1234</Paragraphs>
  <Slides>83</Slides>
  <Notes>83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83</vt:i4>
      </vt:variant>
    </vt:vector>
  </HeadingPairs>
  <TitlesOfParts>
    <vt:vector size="93" baseType="lpstr">
      <vt:lpstr>굴림</vt:lpstr>
      <vt:lpstr>Arial</vt:lpstr>
      <vt:lpstr>Roboto</vt:lpstr>
      <vt:lpstr>Roboto Mono</vt:lpstr>
      <vt:lpstr>Roboto Medium</vt:lpstr>
      <vt:lpstr>Times New Roman</vt:lpstr>
      <vt:lpstr>Roboto Condensed</vt:lpstr>
      <vt:lpstr>Times</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1</cp:revision>
  <dcterms:modified xsi:type="dcterms:W3CDTF">2017-11-09T14:48:51Z</dcterms:modified>
</cp:coreProperties>
</file>