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687" r:id="rId4"/>
  </p:sldMasterIdLst>
  <p:notesMasterIdLst>
    <p:notesMasterId r:id="rId88"/>
  </p:notesMasterIdLst>
  <p:sldIdLst>
    <p:sldId id="256" r:id="rId5"/>
    <p:sldId id="257" r:id="rId6"/>
    <p:sldId id="403"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 id="311" r:id="rId60"/>
    <p:sldId id="312" r:id="rId61"/>
    <p:sldId id="313" r:id="rId62"/>
    <p:sldId id="314" r:id="rId63"/>
    <p:sldId id="315" r:id="rId64"/>
    <p:sldId id="316" r:id="rId65"/>
    <p:sldId id="317" r:id="rId66"/>
    <p:sldId id="318" r:id="rId67"/>
    <p:sldId id="319" r:id="rId68"/>
    <p:sldId id="320" r:id="rId69"/>
    <p:sldId id="321" r:id="rId70"/>
    <p:sldId id="322" r:id="rId71"/>
    <p:sldId id="323" r:id="rId72"/>
    <p:sldId id="324" r:id="rId73"/>
    <p:sldId id="325" r:id="rId74"/>
    <p:sldId id="326" r:id="rId75"/>
    <p:sldId id="327" r:id="rId76"/>
    <p:sldId id="328" r:id="rId77"/>
    <p:sldId id="329" r:id="rId78"/>
    <p:sldId id="330" r:id="rId79"/>
    <p:sldId id="331" r:id="rId80"/>
    <p:sldId id="332" r:id="rId81"/>
    <p:sldId id="333" r:id="rId82"/>
    <p:sldId id="334" r:id="rId83"/>
    <p:sldId id="335" r:id="rId84"/>
    <p:sldId id="336" r:id="rId85"/>
    <p:sldId id="337" r:id="rId86"/>
    <p:sldId id="338" r:id="rId8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940675A-B579-460E-94D1-54222C63F5DA}" styleName="스타일 없음, 표 눈금">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p:scale>
          <a:sx n="76" d="100"/>
          <a:sy n="76" d="100"/>
        </p:scale>
        <p:origin x="-480" y="30"/>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presProps" Target="presProps.xml"/><Relationship Id="rId16" Type="http://schemas.openxmlformats.org/officeDocument/2006/relationships/slide" Target="slides/slide12.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5" Type="http://schemas.openxmlformats.org/officeDocument/2006/relationships/slide" Target="slides/slide1.xml"/><Relationship Id="rId90" Type="http://schemas.openxmlformats.org/officeDocument/2006/relationships/viewProps" Target="viewProps.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slide" Target="slides/slide76.xml"/><Relationship Id="rId85" Type="http://schemas.openxmlformats.org/officeDocument/2006/relationships/slide" Target="slides/slide81.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notesMaster" Target="notesMasters/notesMaster1.xml"/><Relationship Id="rId9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4" Type="http://schemas.openxmlformats.org/officeDocument/2006/relationships/slideMaster" Target="slideMasters/slideMaster4.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tableStyles" Target="tableStyles.xml"/><Relationship Id="rId2" Type="http://schemas.openxmlformats.org/officeDocument/2006/relationships/slideMaster" Target="slideMasters/slideMaster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10" name="PlaceHolder 1"/>
          <p:cNvSpPr>
            <a:spLocks noGrp="1" noRot="1" noChangeAspect="1"/>
          </p:cNvSpPr>
          <p:nvPr>
            <p:ph type="sldImg"/>
          </p:nvPr>
        </p:nvSpPr>
        <p:spPr>
          <a:xfrm>
            <a:off x="216000" y="812520"/>
            <a:ext cx="7127280" cy="4008960"/>
          </a:xfrm>
          <a:prstGeom prst="rect">
            <a:avLst/>
          </a:prstGeom>
        </p:spPr>
        <p:txBody>
          <a:bodyPr lIns="0" tIns="0" rIns="0" bIns="0" anchor="ctr"/>
          <a:lstStyle/>
          <a:p>
            <a:r>
              <a:rPr lang="en-US" sz="1800" b="0" strike="noStrike" spc="-1">
                <a:solidFill>
                  <a:srgbClr val="000000"/>
                </a:solidFill>
                <a:latin typeface="Arial"/>
              </a:rPr>
              <a:t>Click to move the slide</a:t>
            </a:r>
          </a:p>
        </p:txBody>
      </p:sp>
      <p:sp>
        <p:nvSpPr>
          <p:cNvPr id="211" name="PlaceHolder 2"/>
          <p:cNvSpPr>
            <a:spLocks noGrp="1"/>
          </p:cNvSpPr>
          <p:nvPr>
            <p:ph type="body"/>
          </p:nvPr>
        </p:nvSpPr>
        <p:spPr>
          <a:xfrm>
            <a:off x="756000" y="5078520"/>
            <a:ext cx="6047640" cy="4811040"/>
          </a:xfrm>
          <a:prstGeom prst="rect">
            <a:avLst/>
          </a:prstGeom>
        </p:spPr>
        <p:txBody>
          <a:bodyPr lIns="0" tIns="0" rIns="0" bIns="0"/>
          <a:lstStyle/>
          <a:p>
            <a:r>
              <a:rPr lang="en-US" sz="2000" b="0" strike="noStrike" spc="-1">
                <a:latin typeface="Arial"/>
              </a:rPr>
              <a:t>Click to edit the notes format</a:t>
            </a:r>
          </a:p>
        </p:txBody>
      </p:sp>
      <p:sp>
        <p:nvSpPr>
          <p:cNvPr id="212" name="PlaceHolder 3"/>
          <p:cNvSpPr>
            <a:spLocks noGrp="1"/>
          </p:cNvSpPr>
          <p:nvPr>
            <p:ph type="hdr"/>
          </p:nvPr>
        </p:nvSpPr>
        <p:spPr>
          <a:xfrm>
            <a:off x="0" y="0"/>
            <a:ext cx="3280680" cy="534240"/>
          </a:xfrm>
          <a:prstGeom prst="rect">
            <a:avLst/>
          </a:prstGeom>
        </p:spPr>
        <p:txBody>
          <a:bodyPr lIns="0" tIns="0" rIns="0" bIns="0"/>
          <a:lstStyle/>
          <a:p>
            <a:r>
              <a:rPr lang="en-US" sz="1400" b="0" strike="noStrike" spc="-1">
                <a:latin typeface="Times New Roman"/>
              </a:rPr>
              <a:t>&lt;header&gt;</a:t>
            </a:r>
          </a:p>
        </p:txBody>
      </p:sp>
      <p:sp>
        <p:nvSpPr>
          <p:cNvPr id="213" name="PlaceHolder 4"/>
          <p:cNvSpPr>
            <a:spLocks noGrp="1"/>
          </p:cNvSpPr>
          <p:nvPr>
            <p:ph type="dt"/>
          </p:nvPr>
        </p:nvSpPr>
        <p:spPr>
          <a:xfrm>
            <a:off x="4278960" y="0"/>
            <a:ext cx="3280680" cy="534240"/>
          </a:xfrm>
          <a:prstGeom prst="rect">
            <a:avLst/>
          </a:prstGeom>
        </p:spPr>
        <p:txBody>
          <a:bodyPr lIns="0" tIns="0" rIns="0" bIns="0"/>
          <a:lstStyle/>
          <a:p>
            <a:pPr algn="r"/>
            <a:r>
              <a:rPr lang="en-US" sz="1400" b="0" strike="noStrike" spc="-1">
                <a:latin typeface="Times New Roman"/>
              </a:rPr>
              <a:t>&lt;date/time&gt;</a:t>
            </a:r>
          </a:p>
        </p:txBody>
      </p:sp>
      <p:sp>
        <p:nvSpPr>
          <p:cNvPr id="214" name="PlaceHolder 5"/>
          <p:cNvSpPr>
            <a:spLocks noGrp="1"/>
          </p:cNvSpPr>
          <p:nvPr>
            <p:ph type="ftr"/>
          </p:nvPr>
        </p:nvSpPr>
        <p:spPr>
          <a:xfrm>
            <a:off x="0" y="10157400"/>
            <a:ext cx="3280680" cy="534240"/>
          </a:xfrm>
          <a:prstGeom prst="rect">
            <a:avLst/>
          </a:prstGeom>
        </p:spPr>
        <p:txBody>
          <a:bodyPr lIns="0" tIns="0" rIns="0" bIns="0" anchor="b"/>
          <a:lstStyle/>
          <a:p>
            <a:r>
              <a:rPr lang="en-US" sz="1400" b="0" strike="noStrike" spc="-1">
                <a:latin typeface="Times New Roman"/>
              </a:rPr>
              <a:t>&lt;footer&gt;</a:t>
            </a:r>
          </a:p>
        </p:txBody>
      </p:sp>
      <p:sp>
        <p:nvSpPr>
          <p:cNvPr id="215" name="PlaceHolder 6"/>
          <p:cNvSpPr>
            <a:spLocks noGrp="1"/>
          </p:cNvSpPr>
          <p:nvPr>
            <p:ph type="sldNum"/>
          </p:nvPr>
        </p:nvSpPr>
        <p:spPr>
          <a:xfrm>
            <a:off x="4278960" y="10157400"/>
            <a:ext cx="3280680" cy="534240"/>
          </a:xfrm>
          <a:prstGeom prst="rect">
            <a:avLst/>
          </a:prstGeom>
        </p:spPr>
        <p:txBody>
          <a:bodyPr lIns="0" tIns="0" rIns="0" bIns="0" anchor="b"/>
          <a:lstStyle/>
          <a:p>
            <a:pPr algn="r"/>
            <a:fld id="{35FE8F02-00A8-4932-A96B-0D2FE04DEDC9}" type="slidenum">
              <a:rPr lang="en-US" sz="1400" b="0" strike="noStrike" spc="-1">
                <a:latin typeface="Times New Roman"/>
              </a:rPr>
              <a:t>‹#›</a:t>
            </a:fld>
            <a:endParaRPr lang="en-US" sz="1400" b="0" strike="noStrike" spc="-1">
              <a:latin typeface="Times New Roman"/>
            </a:endParaRPr>
          </a:p>
        </p:txBody>
      </p:sp>
    </p:spTree>
    <p:extLst>
      <p:ext uri="{BB962C8B-B14F-4D97-AF65-F5344CB8AC3E}">
        <p14:creationId xmlns:p14="http://schemas.microsoft.com/office/powerpoint/2010/main" val="40841183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3" Type="http://schemas.openxmlformats.org/officeDocument/2006/relationships/hyperlink" Target="https://en.wikipedia.org/wiki/Ghostscript" TargetMode="External"/><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 name="PlaceHolder 1"/>
          <p:cNvSpPr>
            <a:spLocks noGrp="1" noRot="1" noChangeAspect="1"/>
          </p:cNvSpPr>
          <p:nvPr>
            <p:ph type="sldImg"/>
          </p:nvPr>
        </p:nvSpPr>
        <p:spPr>
          <a:xfrm>
            <a:off x="685800" y="1143000"/>
            <a:ext cx="5486400" cy="3086100"/>
          </a:xfrm>
          <a:prstGeom prst="rect">
            <a:avLst/>
          </a:prstGeom>
        </p:spPr>
      </p:sp>
      <p:sp>
        <p:nvSpPr>
          <p:cNvPr id="973"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OpenChain 커리큘럼 슬라이드에 오신 것을 환영합니다.  이 슬라이드는 사내 팀에게 FOSS 컴플라이언스 문제에 대해 교육하고 OpenChain 설명서를 준수하는데 사용할 수 있습니다. </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Roboto"/>
                <a:ea typeface="Roboto"/>
              </a:rPr>
              <a:t>이 슬라이드를 하루 반일 교육 세션으로 사용하거나 각 장을 별도의 모듈로 사용할 수 있습니다.  각 장에는 슬라이드 노트에 질문과 답변으로 구성된 "이해도 확인" 슬라이드가 있습니다. 이들은 FOSS 컴플라이언스를 위한 사내 테스트 자료로 사용될 수 있습니다.</a:t>
            </a:r>
            <a:endParaRPr lang="en-US" sz="1200" b="0" strike="noStrike" spc="-1">
              <a:latin typeface="Arial"/>
            </a:endParaRPr>
          </a:p>
        </p:txBody>
      </p:sp>
      <p:sp>
        <p:nvSpPr>
          <p:cNvPr id="974"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443BFB6B-8A66-4985-8BD9-AB335723D605}" type="slidenum">
              <a:rPr lang="en-US" sz="1200" b="0" strike="noStrike" spc="-1">
                <a:solidFill>
                  <a:srgbClr val="000000"/>
                </a:solidFill>
                <a:latin typeface="Roboto"/>
                <a:ea typeface="Roboto"/>
              </a:rPr>
              <a:t>1</a:t>
            </a:fld>
            <a:endParaRPr lang="en-US" sz="1200" b="0" strike="noStrike" spc="-1">
              <a:latin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9" name="PlaceHolder 1"/>
          <p:cNvSpPr>
            <a:spLocks noGrp="1" noRot="1" noChangeAspect="1"/>
          </p:cNvSpPr>
          <p:nvPr>
            <p:ph type="sldImg"/>
          </p:nvPr>
        </p:nvSpPr>
        <p:spPr>
          <a:xfrm>
            <a:off x="380880" y="694800"/>
            <a:ext cx="6095160" cy="3428280"/>
          </a:xfrm>
          <a:prstGeom prst="rect">
            <a:avLst/>
          </a:prstGeom>
        </p:spPr>
      </p:sp>
      <p:sp>
        <p:nvSpPr>
          <p:cNvPr id="1000"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이 슬라이드는 "라이선스"가 무엇인지 설명합니다. 이는 미국 법상의 계약과 다릅니다.  이 슬라이드는 라이선스에 포함될 수있는 경계를 설명합니다.</a:t>
            </a:r>
            <a:endParaRPr lang="en-US" sz="1200" b="0" strike="noStrike" spc="-1">
              <a:latin typeface="Arial"/>
            </a:endParaRPr>
          </a:p>
        </p:txBody>
      </p:sp>
      <p:sp>
        <p:nvSpPr>
          <p:cNvPr id="1001"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F343DA2F-B7AC-4A13-A582-227A6CFC167C}" type="slidenum">
              <a:rPr lang="en-US" sz="1200" b="0" strike="noStrike" spc="-1">
                <a:solidFill>
                  <a:srgbClr val="000000"/>
                </a:solidFill>
                <a:latin typeface="Roboto"/>
                <a:ea typeface="Roboto"/>
              </a:rPr>
              <a:t>10</a:t>
            </a:fld>
            <a:endParaRPr lang="en-US" sz="1200" b="0" strike="noStrike" spc="-1">
              <a:latin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2" name="PlaceHolder 1"/>
          <p:cNvSpPr>
            <a:spLocks noGrp="1" noRot="1" noChangeAspect="1"/>
          </p:cNvSpPr>
          <p:nvPr>
            <p:ph type="sldImg"/>
          </p:nvPr>
        </p:nvSpPr>
        <p:spPr>
          <a:xfrm>
            <a:off x="380880" y="694800"/>
            <a:ext cx="6095160" cy="3428280"/>
          </a:xfrm>
          <a:prstGeom prst="rect">
            <a:avLst/>
          </a:prstGeom>
        </p:spPr>
      </p:sp>
      <p:sp>
        <p:nvSpPr>
          <p:cNvPr id="1003"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저작권은 원본 저작물을 보호합니다. 특허가 아이디어의 표현을 보호하는 반면, 특허는 기본 아이디어 자체를 보호한다는 점에서 특허와 다릅니다.  저작물의 예로는 사진, 노래 및 컴퓨터 코드가 있습니다. </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Roboto"/>
                <a:ea typeface="Roboto"/>
              </a:rPr>
              <a:t>소프트웨어의 가장 중요한 저작권 개념은 복제할 권리, 창의적 저작물을 만들 권리 (또는 수정할 권리) 및 배포할 권리가 있습니다.
</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Roboto"/>
                <a:ea typeface="Roboto"/>
              </a:rPr>
              <a:t>소프트웨어는 특허의 대상이 될 수 있습니다. 특허는 컴퓨터 프로그램과 같은 운영 방법을 보호합니다.  그러나 특허는 추상적인 아이디어가 아니라 기능을 보호합니다. </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Roboto"/>
                <a:ea typeface="Roboto"/>
              </a:rPr>
              <a:t>특허 소유자는 다른 사람들이 제품을 독자적으로 제작했는지 여부에 관계없이 다른 사람들이 특허를 행사하지 못하게 할 수 있습니다.</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Roboto"/>
                <a:ea typeface="Roboto"/>
              </a:rPr>
              <a:t>자신의 소프트웨어를 독자적으로 개발한 경우 자체 개발하였음을 보여줄 수 있고 문제의 저작권으로 보호 된 저작물에 대해 접근하지 않았다면 저작권 라이선스가 필요하지 않을 수 있습니다.  만약, 저작권이있는 저작물이 인기가 있어서 접근했다고 가정하는 것이 합리적 일 경우 이는 어렵습니다. 소프트웨어가 특허를 사용할 경우, 소프트웨어를 독립적으로 개발했는지 여부에 관계없이 특허 라이센스가 필요합니다.  예를 들어, FFMpeg은 비디오 인코딩 및 디코딩을 위한 코덱을 제공하는 무료 소프트웨어 프로젝트입니다. 그러나 특정 형식을 인코딩하고 디코딩하려면 특허 라이센스가 필요합니다.</a:t>
            </a:r>
            <a:endParaRPr lang="en-US" sz="1200" b="0" strike="noStrike" spc="-1">
              <a:latin typeface="Arial"/>
            </a:endParaRPr>
          </a:p>
        </p:txBody>
      </p:sp>
      <p:sp>
        <p:nvSpPr>
          <p:cNvPr id="1004"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E515E410-B5A3-4248-8085-7B59E95B9A90}" type="slidenum">
              <a:rPr lang="en-US" sz="1200" b="0" strike="noStrike" spc="-1">
                <a:solidFill>
                  <a:srgbClr val="000000"/>
                </a:solidFill>
                <a:latin typeface="Roboto"/>
                <a:ea typeface="Roboto"/>
              </a:rPr>
              <a:t>11</a:t>
            </a:fld>
            <a:endParaRPr lang="en-US" sz="1200" b="0" strike="noStrike" spc="-1">
              <a:latin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5" name="PlaceHolder 1"/>
          <p:cNvSpPr>
            <a:spLocks noGrp="1" noRot="1" noChangeAspect="1"/>
          </p:cNvSpPr>
          <p:nvPr>
            <p:ph type="sldImg"/>
          </p:nvPr>
        </p:nvSpPr>
        <p:spPr>
          <a:xfrm>
            <a:off x="685800" y="1143000"/>
            <a:ext cx="5485680" cy="3085200"/>
          </a:xfrm>
          <a:prstGeom prst="rect">
            <a:avLst/>
          </a:prstGeom>
        </p:spPr>
      </p:sp>
      <p:sp>
        <p:nvSpPr>
          <p:cNvPr id="1006"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이 장은 FOSS 라이선스에 익숙하지 않은 변호사, 관리자 또는 개발자에게 유용합니다.</a:t>
            </a:r>
            <a:endParaRPr lang="en-US" sz="1200" b="0" strike="noStrike" spc="-1">
              <a:latin typeface="Arial"/>
            </a:endParaRPr>
          </a:p>
        </p:txBody>
      </p:sp>
      <p:sp>
        <p:nvSpPr>
          <p:cNvPr id="1007"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29447992-935F-4E02-A0B4-B54D63F02986}" type="slidenum">
              <a:rPr lang="en-US" sz="1200" b="0" strike="noStrike" spc="-1">
                <a:solidFill>
                  <a:srgbClr val="000000"/>
                </a:solidFill>
                <a:latin typeface="Roboto"/>
                <a:ea typeface="Roboto"/>
              </a:rPr>
              <a:t>12</a:t>
            </a:fld>
            <a:endParaRPr lang="en-US" sz="1200" b="0" strike="noStrike" spc="-1">
              <a:latin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8" name="PlaceHolder 1"/>
          <p:cNvSpPr>
            <a:spLocks noGrp="1" noRot="1" noChangeAspect="1"/>
          </p:cNvSpPr>
          <p:nvPr>
            <p:ph type="sldImg"/>
          </p:nvPr>
        </p:nvSpPr>
        <p:spPr>
          <a:xfrm>
            <a:off x="380880" y="694800"/>
            <a:ext cx="6095160" cy="3428280"/>
          </a:xfrm>
          <a:prstGeom prst="rect">
            <a:avLst/>
          </a:prstGeom>
        </p:spPr>
      </p:sp>
      <p:sp>
        <p:nvSpPr>
          <p:cNvPr id="1009"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이 슬라이드는 FOSS 라이선스에 대한 "큰 그림"을 제공합니다. 또한 FOSS 라이선스에 대해 어디서 자세한 정보를 얻을 수 있는지에 대한 리소스를 설명합니다.</a:t>
            </a:r>
            <a:endParaRPr lang="en-US" sz="1200" b="0" strike="noStrike" spc="-1">
              <a:latin typeface="Arial"/>
            </a:endParaRPr>
          </a:p>
        </p:txBody>
      </p:sp>
      <p:sp>
        <p:nvSpPr>
          <p:cNvPr id="1010"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060E002F-3B21-427D-833D-845B2AB18A12}" type="slidenum">
              <a:rPr lang="en-US" sz="1200" b="0" strike="noStrike" spc="-1">
                <a:solidFill>
                  <a:srgbClr val="000000"/>
                </a:solidFill>
                <a:latin typeface="Roboto"/>
                <a:ea typeface="Roboto"/>
              </a:rPr>
              <a:t>13</a:t>
            </a:fld>
            <a:endParaRPr lang="en-US" sz="1200" b="0" strike="noStrike" spc="-1">
              <a:latin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1" name="PlaceHolder 1"/>
          <p:cNvSpPr>
            <a:spLocks noGrp="1" noRot="1" noChangeAspect="1"/>
          </p:cNvSpPr>
          <p:nvPr>
            <p:ph type="sldImg"/>
          </p:nvPr>
        </p:nvSpPr>
        <p:spPr>
          <a:xfrm>
            <a:off x="380880" y="694800"/>
            <a:ext cx="6095160" cy="3428280"/>
          </a:xfrm>
          <a:prstGeom prst="rect">
            <a:avLst/>
          </a:prstGeom>
        </p:spPr>
      </p:sp>
      <p:sp>
        <p:nvSpPr>
          <p:cNvPr id="1012"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이 슬라이드는 일반적으로 최소한의 요구 사항이있는 가장 기본적인 유형의 FOSS 라이선스 인 "permissive" FOSS 라이선스를 설명합니다. 가장 기본적인 요구 사항은 저작권 고지를 포함하는 것입니다.  Permissive 라이선스는 다운 스트림 수신자에게 소스 코드를 공개할 것을 요구하지 않습니다. 코드 소유자는 FOSS 라이선스하에 소스 코드를 제공하고 있지만, 다른 사람에게 소스 코드의 제공을 요구하지 않습니다.  </a:t>
            </a:r>
            <a:endParaRPr lang="en-US" sz="1200" b="0" strike="noStrike" spc="-1">
              <a:latin typeface="Arial"/>
            </a:endParaRPr>
          </a:p>
        </p:txBody>
      </p:sp>
      <p:sp>
        <p:nvSpPr>
          <p:cNvPr id="1013"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AB54206B-924F-43DE-A3B5-D8FA50048FE2}" type="slidenum">
              <a:rPr lang="en-US" sz="1200" b="0" strike="noStrike" spc="-1">
                <a:solidFill>
                  <a:srgbClr val="000000"/>
                </a:solidFill>
                <a:latin typeface="Roboto"/>
                <a:ea typeface="Roboto"/>
              </a:rPr>
              <a:t>14</a:t>
            </a:fld>
            <a:endParaRPr lang="en-US" sz="1200" b="0" strike="noStrike" spc="-1">
              <a:latin typeface="Aria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4" name="PlaceHolder 1"/>
          <p:cNvSpPr>
            <a:spLocks noGrp="1" noRot="1" noChangeAspect="1"/>
          </p:cNvSpPr>
          <p:nvPr>
            <p:ph type="sldImg"/>
          </p:nvPr>
        </p:nvSpPr>
        <p:spPr>
          <a:xfrm>
            <a:off x="380880" y="694800"/>
            <a:ext cx="6095160" cy="3428280"/>
          </a:xfrm>
          <a:prstGeom prst="rect">
            <a:avLst/>
          </a:prstGeom>
        </p:spPr>
      </p:sp>
      <p:sp>
        <p:nvSpPr>
          <p:cNvPr id="1015"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이 슬라이드에서는 permissive 라이선스 이상으로 추가 요구 사항이 있는 보다 복잡한 유형의 FOSS 라이선스 인 상호주의와 Copyleft에 대해 설명합니다. 이들은 원본 저작물과 2차적 저작물을 원본 저작물과 동일한 조건으로 배포할 것을 요구합니다. </a:t>
            </a:r>
            <a:endParaRPr lang="en-US" sz="1200" b="0" strike="noStrike" spc="-1">
              <a:latin typeface="Arial"/>
            </a:endParaRPr>
          </a:p>
          <a:p>
            <a:pPr marL="216000" indent="-216000">
              <a:lnSpc>
                <a:spcPct val="100000"/>
              </a:lnSpc>
            </a:pPr>
            <a:endParaRPr lang="en-US" sz="1200" b="0" strike="noStrike" spc="-1">
              <a:latin typeface="Arial"/>
            </a:endParaRPr>
          </a:p>
        </p:txBody>
      </p:sp>
      <p:sp>
        <p:nvSpPr>
          <p:cNvPr id="1016"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9BF2CEAA-6DA1-45F6-947D-B4125AF76319}" type="slidenum">
              <a:rPr lang="en-US" sz="1200" b="0" strike="noStrike" spc="-1">
                <a:solidFill>
                  <a:srgbClr val="000000"/>
                </a:solidFill>
                <a:latin typeface="Roboto"/>
                <a:ea typeface="Roboto"/>
              </a:rPr>
              <a:t>15</a:t>
            </a:fld>
            <a:endParaRPr lang="en-US" sz="1200" b="0" strike="noStrike" spc="-1">
              <a:latin typeface="Aria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7" name="PlaceHolder 1"/>
          <p:cNvSpPr>
            <a:spLocks noGrp="1" noRot="1" noChangeAspect="1"/>
          </p:cNvSpPr>
          <p:nvPr>
            <p:ph type="sldImg"/>
          </p:nvPr>
        </p:nvSpPr>
        <p:spPr>
          <a:xfrm>
            <a:off x="380880" y="694800"/>
            <a:ext cx="6095160" cy="3428280"/>
          </a:xfrm>
          <a:prstGeom prst="rect">
            <a:avLst/>
          </a:prstGeom>
        </p:spPr>
      </p:sp>
      <p:sp>
        <p:nvSpPr>
          <p:cNvPr id="1018"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이 슬라이드에서는 독점 또는 비공개 소스 라이선스에 대해 설명합니다.  이러한 라이선스는 종종 FOSS 라이선스에 비해 매우 다른 요구 사항과 규칙을 가지고 있습니다.</a:t>
            </a:r>
            <a:endParaRPr lang="en-US" sz="1200" b="0" strike="noStrike" spc="-1">
              <a:latin typeface="Arial"/>
            </a:endParaRPr>
          </a:p>
        </p:txBody>
      </p:sp>
      <p:sp>
        <p:nvSpPr>
          <p:cNvPr id="1019"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54DDEC2E-057F-4379-B8A9-F273D8787B1E}" type="slidenum">
              <a:rPr lang="en-US" sz="1200" b="0" strike="noStrike" spc="-1">
                <a:solidFill>
                  <a:srgbClr val="000000"/>
                </a:solidFill>
                <a:latin typeface="Roboto"/>
                <a:ea typeface="Roboto"/>
              </a:rPr>
              <a:t>16</a:t>
            </a:fld>
            <a:endParaRPr lang="en-US" sz="1200" b="0" strike="noStrike" spc="-1">
              <a:latin typeface="Aria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0" name="PlaceHolder 1"/>
          <p:cNvSpPr>
            <a:spLocks noGrp="1" noRot="1" noChangeAspect="1"/>
          </p:cNvSpPr>
          <p:nvPr>
            <p:ph type="sldImg"/>
          </p:nvPr>
        </p:nvSpPr>
        <p:spPr>
          <a:xfrm>
            <a:off x="380880" y="694800"/>
            <a:ext cx="6095160" cy="3428280"/>
          </a:xfrm>
          <a:prstGeom prst="rect">
            <a:avLst/>
          </a:prstGeom>
        </p:spPr>
      </p:sp>
      <p:sp>
        <p:nvSpPr>
          <p:cNvPr id="1021"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다른 종류의 라이선스도 사용됩니다. 때때로 이들은 FOSS와 혼동되지만 요구 사항은 실제로 다릅니다. 프리웨어 또는 쉐어웨어 라이선스는 FOSS 라이선스와 동일하거나 호환되는 것으로 간주되어서는 안됩니다.</a:t>
            </a:r>
            <a:endParaRPr lang="en-US" sz="1200" b="0" strike="noStrike" spc="-1">
              <a:latin typeface="Arial"/>
            </a:endParaRPr>
          </a:p>
        </p:txBody>
      </p:sp>
      <p:sp>
        <p:nvSpPr>
          <p:cNvPr id="1022"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EA3D6EC3-A207-4672-907E-C3379B54F489}" type="slidenum">
              <a:rPr lang="en-US" sz="1200" b="0" strike="noStrike" spc="-1">
                <a:solidFill>
                  <a:srgbClr val="000000"/>
                </a:solidFill>
                <a:latin typeface="Roboto"/>
                <a:ea typeface="Roboto"/>
              </a:rPr>
              <a:t>17</a:t>
            </a:fld>
            <a:endParaRPr lang="en-US" sz="1200" b="0" strike="noStrike" spc="-1">
              <a:latin typeface="Aria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3" name="PlaceHolder 1"/>
          <p:cNvSpPr>
            <a:spLocks noGrp="1" noRot="1" noChangeAspect="1"/>
          </p:cNvSpPr>
          <p:nvPr>
            <p:ph type="sldImg"/>
          </p:nvPr>
        </p:nvSpPr>
        <p:spPr>
          <a:xfrm>
            <a:off x="380880" y="694800"/>
            <a:ext cx="6095160" cy="3428280"/>
          </a:xfrm>
          <a:prstGeom prst="rect">
            <a:avLst/>
          </a:prstGeom>
        </p:spPr>
      </p:sp>
      <p:sp>
        <p:nvSpPr>
          <p:cNvPr id="1024"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다른 종류의 라이선스도 사용됩니다. 때때로 이들은 FOSS와 혼동되지만 요구 사항은 실제로 다릅니다. 프리웨어 또는 쉐어웨어 라이선스는 FOSS 라이선스와 동일하거나 호환되는 것으로 간주되어서는 안됩니다.</a:t>
            </a:r>
            <a:endParaRPr lang="en-US" sz="1200" b="0" strike="noStrike" spc="-1">
              <a:latin typeface="Arial"/>
            </a:endParaRPr>
          </a:p>
        </p:txBody>
      </p:sp>
      <p:sp>
        <p:nvSpPr>
          <p:cNvPr id="1025"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1E5C5871-2AD2-4900-93C2-9D8CA9049AAC}" type="slidenum">
              <a:rPr lang="en-US" sz="1200" b="0" strike="noStrike" spc="-1">
                <a:solidFill>
                  <a:srgbClr val="000000"/>
                </a:solidFill>
                <a:latin typeface="Roboto"/>
                <a:ea typeface="Roboto"/>
              </a:rPr>
              <a:t>18</a:t>
            </a:fld>
            <a:endParaRPr lang="en-US" sz="1200" b="0" strike="noStrike" spc="-1">
              <a:latin typeface="Aria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PlaceHolder 1"/>
          <p:cNvSpPr>
            <a:spLocks noGrp="1" noRot="1" noChangeAspect="1"/>
          </p:cNvSpPr>
          <p:nvPr>
            <p:ph type="sldImg"/>
          </p:nvPr>
        </p:nvSpPr>
        <p:spPr>
          <a:xfrm>
            <a:off x="381000" y="695325"/>
            <a:ext cx="6094413" cy="3427413"/>
          </a:xfrm>
          <a:prstGeom prst="rect">
            <a:avLst/>
          </a:prstGeom>
        </p:spPr>
      </p:sp>
      <p:sp>
        <p:nvSpPr>
          <p:cNvPr id="1027"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이 슬라이드는 저자가 아무 제한 없이 저작물을 공개한다는 공개 유형인 퍼블릭 도메인을 설명합니다. 미국에서 퍼블릭 도메인 소프트웨어는 FOSS 코드에 포함될 수 있지만, 모든 법적 관할권이 퍼블릭 도메인 하에서 저작물의 공개를 인정하거나 허용하지는 않습니다. 독일이 하나의 예입니다.</a:t>
            </a:r>
            <a:endParaRPr lang="en-US" sz="1200" b="0" strike="noStrike" spc="-1">
              <a:latin typeface="Arial"/>
            </a:endParaRPr>
          </a:p>
        </p:txBody>
      </p:sp>
      <p:sp>
        <p:nvSpPr>
          <p:cNvPr id="1028"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56DBDFE8-1765-421F-BFD2-F8604627E838}" type="slidenum">
              <a:rPr lang="en-US" sz="1200" b="0" strike="noStrike" spc="-1">
                <a:solidFill>
                  <a:srgbClr val="000000"/>
                </a:solidFill>
                <a:latin typeface="Roboto"/>
                <a:ea typeface="Roboto"/>
              </a:rPr>
              <a:t>19</a:t>
            </a:fld>
            <a:endParaRPr lang="en-US" sz="1200" b="0" strike="noStrike" spc="-1">
              <a:latin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5" name="PlaceHolder 1"/>
          <p:cNvSpPr>
            <a:spLocks noGrp="1" noRot="1" noChangeAspect="1"/>
          </p:cNvSpPr>
          <p:nvPr>
            <p:ph type="sldImg"/>
          </p:nvPr>
        </p:nvSpPr>
        <p:spPr>
          <a:xfrm>
            <a:off x="381000" y="695325"/>
            <a:ext cx="6094413" cy="3427413"/>
          </a:xfrm>
          <a:prstGeom prst="rect">
            <a:avLst/>
          </a:prstGeom>
        </p:spPr>
      </p:sp>
      <p:sp>
        <p:nvSpPr>
          <p:cNvPr id="976"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이 슬라이드는 OpenChain 커리큘럼과 슬라이드의 용도를 설명합니다.</a:t>
            </a:r>
            <a:endParaRPr lang="en-US" sz="1200" b="0" strike="noStrike" spc="-1">
              <a:latin typeface="Arial"/>
            </a:endParaRPr>
          </a:p>
        </p:txBody>
      </p:sp>
      <p:sp>
        <p:nvSpPr>
          <p:cNvPr id="977"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546835AC-A8CA-43DB-9701-5A56C4A08A80}" type="slidenum">
              <a:rPr lang="en-US" sz="1200" b="0" strike="noStrike" spc="-1">
                <a:solidFill>
                  <a:srgbClr val="000000"/>
                </a:solidFill>
                <a:latin typeface="Roboto"/>
                <a:ea typeface="Roboto"/>
              </a:rPr>
              <a:t>2</a:t>
            </a:fld>
            <a:endParaRPr lang="en-US" sz="1200" b="0" strike="noStrike" spc="-1">
              <a:latin typeface="Aria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9" name="PlaceHolder 1"/>
          <p:cNvSpPr>
            <a:spLocks noGrp="1" noRot="1" noChangeAspect="1"/>
          </p:cNvSpPr>
          <p:nvPr>
            <p:ph type="sldImg"/>
          </p:nvPr>
        </p:nvSpPr>
        <p:spPr>
          <a:xfrm>
            <a:off x="380880" y="694800"/>
            <a:ext cx="6095160" cy="3428280"/>
          </a:xfrm>
          <a:prstGeom prst="rect">
            <a:avLst/>
          </a:prstGeom>
        </p:spPr>
      </p:sp>
      <p:sp>
        <p:nvSpPr>
          <p:cNvPr id="1030"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이 슬라이드에서는 라이선스 양립가능성, 함께 사용할 수 있는 라이선스를 이해하는 방법에 대해 설명합니다. 일부 FOSS 라이선스는 서로 양립 가능합니다. 일부는 양립 불가능합니다. 이는 코드를 선택하고 라이선스를 선택할 때 중요한 고려 사항입니다.</a:t>
            </a:r>
            <a:endParaRPr lang="en-US" sz="1200" b="0" strike="noStrike" spc="-1">
              <a:latin typeface="Arial"/>
            </a:endParaRPr>
          </a:p>
        </p:txBody>
      </p:sp>
      <p:sp>
        <p:nvSpPr>
          <p:cNvPr id="1031"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BCC72512-38B8-4C3E-A2E6-E8F550A38765}" type="slidenum">
              <a:rPr lang="en-US" sz="1200" b="0" strike="noStrike" spc="-1">
                <a:solidFill>
                  <a:srgbClr val="000000"/>
                </a:solidFill>
                <a:latin typeface="Roboto"/>
                <a:ea typeface="Roboto"/>
              </a:rPr>
              <a:t>20</a:t>
            </a:fld>
            <a:endParaRPr lang="en-US" sz="1200" b="0" strike="noStrike" spc="-1">
              <a:latin typeface="Aria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2" name="PlaceHolder 1"/>
          <p:cNvSpPr>
            <a:spLocks noGrp="1" noRot="1" noChangeAspect="1"/>
          </p:cNvSpPr>
          <p:nvPr>
            <p:ph type="sldImg"/>
          </p:nvPr>
        </p:nvSpPr>
        <p:spPr>
          <a:xfrm>
            <a:off x="380880" y="694800"/>
            <a:ext cx="6095160" cy="3428280"/>
          </a:xfrm>
          <a:prstGeom prst="rect">
            <a:avLst/>
          </a:prstGeom>
        </p:spPr>
      </p:sp>
      <p:sp>
        <p:nvSpPr>
          <p:cNvPr id="1033"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이 슬라이드는  고지, 즉, 저작권 및 라이선스를 설명하는 파일 내  텍스트 주석 및 파일에 적용되는 라이선스를 파악하는 가장 중요한 방법으로 간주되는 텍스트 주석을 설명합니다.</a:t>
            </a:r>
            <a:endParaRPr lang="en-US" sz="1200" b="0" strike="noStrike" spc="-1">
              <a:latin typeface="Arial"/>
            </a:endParaRPr>
          </a:p>
        </p:txBody>
      </p:sp>
      <p:sp>
        <p:nvSpPr>
          <p:cNvPr id="1034"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CD313107-78D5-44C1-A742-99EB08A86F33}" type="slidenum">
              <a:rPr lang="en-US" sz="1200" b="0" strike="noStrike" spc="-1">
                <a:solidFill>
                  <a:srgbClr val="000000"/>
                </a:solidFill>
                <a:latin typeface="Roboto"/>
                <a:ea typeface="Roboto"/>
              </a:rPr>
              <a:t>21</a:t>
            </a:fld>
            <a:endParaRPr lang="en-US" sz="1200" b="0" strike="noStrike" spc="-1">
              <a:latin typeface="Aria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5" name="PlaceHolder 1"/>
          <p:cNvSpPr>
            <a:spLocks noGrp="1" noRot="1" noChangeAspect="1"/>
          </p:cNvSpPr>
          <p:nvPr>
            <p:ph type="sldImg"/>
          </p:nvPr>
        </p:nvSpPr>
        <p:spPr>
          <a:xfrm>
            <a:off x="380880" y="694800"/>
            <a:ext cx="6095160" cy="3428280"/>
          </a:xfrm>
          <a:prstGeom prst="rect">
            <a:avLst/>
          </a:prstGeom>
        </p:spPr>
      </p:sp>
      <p:sp>
        <p:nvSpPr>
          <p:cNvPr id="1036"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이 슬라이드는 다중 라이선싱에 대해 설명합니다. 여러 라이선스 조항이 하나의 소프트웨어에 적용될 수 있는 상황입니다.</a:t>
            </a:r>
            <a:r>
              <a:t/>
            </a:r>
            <a:br/>
            <a:r>
              <a:t/>
            </a:r>
            <a:br/>
            <a:r>
              <a:rPr lang="en-US" sz="1200" b="1" strike="noStrike" spc="-1">
                <a:solidFill>
                  <a:srgbClr val="000000"/>
                </a:solidFill>
                <a:latin typeface="Roboto"/>
                <a:ea typeface="Roboto"/>
              </a:rPr>
              <a:t>결합형 (Conjunctive)</a:t>
            </a:r>
            <a:r>
              <a:rPr lang="en-US" sz="1200" b="0" strike="noStrike" spc="-1">
                <a:solidFill>
                  <a:srgbClr val="000000"/>
                </a:solidFill>
                <a:latin typeface="Roboto"/>
                <a:ea typeface="Roboto"/>
              </a:rPr>
              <a:t> =여러 라이선스가 적용됩니다.</a:t>
            </a:r>
            <a:endParaRPr lang="en-US" sz="1200" b="0" strike="noStrike" spc="-1">
              <a:latin typeface="Arial"/>
            </a:endParaRPr>
          </a:p>
          <a:p>
            <a:pPr marL="457200" indent="-216000">
              <a:lnSpc>
                <a:spcPct val="100000"/>
              </a:lnSpc>
            </a:pPr>
            <a:r>
              <a:rPr lang="en-US" sz="1200" b="0" strike="noStrike" spc="-1">
                <a:solidFill>
                  <a:srgbClr val="000000"/>
                </a:solidFill>
                <a:latin typeface="Roboto"/>
                <a:ea typeface="Roboto"/>
              </a:rPr>
              <a:t>GPL-2.0 프로젝트가 또한 BSD-3-Clause하의 코드를 포함합니다. </a:t>
            </a:r>
            <a:endParaRPr lang="en-US" sz="1200" b="0" strike="noStrike" spc="-1">
              <a:latin typeface="Arial"/>
            </a:endParaRPr>
          </a:p>
          <a:p>
            <a:pPr marL="596520" indent="-11520">
              <a:lnSpc>
                <a:spcPct val="100000"/>
              </a:lnSpc>
            </a:pPr>
            <a:r>
              <a:rPr lang="en-US" sz="1200" b="0" strike="noStrike" spc="-1">
                <a:solidFill>
                  <a:srgbClr val="000000"/>
                </a:solidFill>
                <a:latin typeface="Roboto"/>
                <a:ea typeface="Roboto"/>
              </a:rPr>
              <a:t>이 경우, 두가지 라이선스 조항을 모두 준수해야 합니다.</a:t>
            </a:r>
            <a:endParaRPr lang="en-US" sz="1200" b="0" strike="noStrike" spc="-1">
              <a:latin typeface="Arial"/>
            </a:endParaRPr>
          </a:p>
          <a:p>
            <a:pPr marL="596520" indent="-11520">
              <a:lnSpc>
                <a:spcPct val="100000"/>
              </a:lnSpc>
            </a:pPr>
            <a:r>
              <a:rPr lang="en-US" sz="1200" b="1" strike="noStrike" spc="-1">
                <a:solidFill>
                  <a:srgbClr val="000000"/>
                </a:solidFill>
                <a:latin typeface="Roboto"/>
                <a:ea typeface="Roboto"/>
              </a:rPr>
              <a:t>선택형 (Disjunctive)</a:t>
            </a:r>
            <a:r>
              <a:rPr lang="en-US" sz="1200" b="0" strike="noStrike" spc="-1">
                <a:solidFill>
                  <a:srgbClr val="000000"/>
                </a:solidFill>
                <a:latin typeface="Roboto"/>
                <a:ea typeface="Roboto"/>
              </a:rPr>
              <a:t> = 하나의 오픈소스 라이선스를 선택합니다. </a:t>
            </a:r>
            <a:endParaRPr lang="en-US" sz="1200" b="0" strike="noStrike" spc="-1">
              <a:latin typeface="Arial"/>
            </a:endParaRPr>
          </a:p>
          <a:p>
            <a:pPr marL="457200" indent="-11520">
              <a:lnSpc>
                <a:spcPct val="100000"/>
              </a:lnSpc>
            </a:pPr>
            <a:r>
              <a:rPr lang="en-US" sz="1200" b="0" strike="noStrike" spc="-1">
                <a:solidFill>
                  <a:srgbClr val="000000"/>
                </a:solidFill>
                <a:latin typeface="Roboto"/>
                <a:ea typeface="Roboto"/>
              </a:rPr>
              <a:t>모질라 트라이 라이선스 (Tri-license)</a:t>
            </a:r>
            <a:endParaRPr lang="en-US" sz="1200" b="0" strike="noStrike" spc="-1">
              <a:latin typeface="Arial"/>
            </a:endParaRPr>
          </a:p>
          <a:p>
            <a:pPr marL="457200" indent="-11520">
              <a:lnSpc>
                <a:spcPct val="100000"/>
              </a:lnSpc>
            </a:pPr>
            <a:r>
              <a:rPr lang="en-US" sz="1200" b="0" strike="noStrike" spc="-1">
                <a:solidFill>
                  <a:srgbClr val="000000"/>
                </a:solidFill>
                <a:latin typeface="Roboto"/>
                <a:ea typeface="Roboto"/>
              </a:rPr>
              <a:t>Jetty</a:t>
            </a:r>
            <a:endParaRPr lang="en-US" sz="1200" b="0" strike="noStrike" spc="-1">
              <a:latin typeface="Arial"/>
            </a:endParaRPr>
          </a:p>
          <a:p>
            <a:pPr marL="457200" indent="-11520">
              <a:lnSpc>
                <a:spcPct val="100000"/>
              </a:lnSpc>
            </a:pPr>
            <a:r>
              <a:rPr lang="en-US" sz="1200" b="0" strike="noStrike" spc="-1">
                <a:solidFill>
                  <a:srgbClr val="000000"/>
                </a:solidFill>
                <a:latin typeface="Roboto"/>
                <a:ea typeface="Roboto"/>
              </a:rPr>
              <a:t>Ruby</a:t>
            </a:r>
            <a:endParaRPr lang="en-US" sz="1200" b="0" strike="noStrike" spc="-1">
              <a:latin typeface="Arial"/>
            </a:endParaRPr>
          </a:p>
          <a:p>
            <a:pPr marL="457200" indent="-11520">
              <a:lnSpc>
                <a:spcPct val="100000"/>
              </a:lnSpc>
            </a:pPr>
            <a:r>
              <a:t/>
            </a:r>
            <a:br/>
            <a:r>
              <a:rPr lang="en-US" sz="1200" b="0" strike="noStrike" spc="-1">
                <a:solidFill>
                  <a:srgbClr val="000000"/>
                </a:solidFill>
                <a:latin typeface="Roboto"/>
                <a:ea typeface="Roboto"/>
              </a:rPr>
              <a:t>선택형 (Disjunctive) 라이선싱은 FOSS 정책을 수립할 때 보다 깊게 탐구하는 것이 중요할 수 있습니다.</a:t>
            </a:r>
            <a:endParaRPr lang="en-US" sz="1200" b="0" strike="noStrike" spc="-1">
              <a:latin typeface="Arial"/>
            </a:endParaRPr>
          </a:p>
          <a:p>
            <a:pPr marL="457200" indent="-11520">
              <a:lnSpc>
                <a:spcPct val="100000"/>
              </a:lnSpc>
            </a:pPr>
            <a:endParaRPr lang="en-US" sz="1200" b="0" strike="noStrike" spc="-1">
              <a:latin typeface="Arial"/>
            </a:endParaRPr>
          </a:p>
          <a:p>
            <a:pPr marL="457200" indent="-11520">
              <a:lnSpc>
                <a:spcPct val="100000"/>
              </a:lnSpc>
            </a:pPr>
            <a:r>
              <a:rPr lang="en-US" sz="1200" b="0" strike="noStrike" spc="-1">
                <a:solidFill>
                  <a:srgbClr val="000000"/>
                </a:solidFill>
                <a:latin typeface="Roboto"/>
                <a:ea typeface="Roboto"/>
              </a:rPr>
              <a:t>선택형 라이선싱하에서는 라이선스를 선택(즉, GPL 및 보다 permissive한 라이선스 옵션)할 수 있으므로, 라이선스 양립가능성, 라이선스 요구사항에 따라 배포할 라이선스를 선택할 수 있습니다. </a:t>
            </a:r>
            <a:endParaRPr lang="en-US" sz="1200" b="0" strike="noStrike" spc="-1">
              <a:latin typeface="Arial"/>
            </a:endParaRPr>
          </a:p>
          <a:p>
            <a:pPr marL="457200" indent="-11520">
              <a:lnSpc>
                <a:spcPct val="100000"/>
              </a:lnSpc>
            </a:pPr>
            <a:r>
              <a:rPr lang="en-US" sz="1200" b="0" strike="noStrike" spc="-1">
                <a:solidFill>
                  <a:srgbClr val="000000"/>
                </a:solidFill>
                <a:latin typeface="Roboto"/>
                <a:ea typeface="Roboto"/>
              </a:rPr>
              <a:t>때때로 프로젝트가 선택형 라이선싱 상황이지만, 귀하의 코드에 하나의 라이선스만 포함되어 있는 경우도 있습니다. - 아마도 당신이 얻은 코드를 제공한 사람이 이미 이 선택을 하였을 것입니다. 그들이 선택한 라이선스가 당신이 사용하지 않을 라이선스라면, 귀하는 누가 원 저작권자인지 알아내서 그들로부터 직접 코드를 받아오는 것을 고려해야합니다. </a:t>
            </a:r>
            <a:endParaRPr lang="en-US" sz="1200" b="0" strike="noStrike" spc="-1">
              <a:latin typeface="Arial"/>
            </a:endParaRPr>
          </a:p>
          <a:p>
            <a:pPr marL="457200" indent="-11520">
              <a:lnSpc>
                <a:spcPct val="100000"/>
              </a:lnSpc>
            </a:pPr>
            <a:endParaRPr lang="en-US" sz="1200" b="0" strike="noStrike" spc="-1">
              <a:latin typeface="Arial"/>
            </a:endParaRPr>
          </a:p>
          <a:p>
            <a:pPr marL="457200" indent="-11520">
              <a:lnSpc>
                <a:spcPct val="100000"/>
              </a:lnSpc>
            </a:pPr>
            <a:r>
              <a:rPr lang="en-US" sz="1200" b="1" strike="noStrike" spc="-1">
                <a:solidFill>
                  <a:srgbClr val="000000"/>
                </a:solidFill>
                <a:latin typeface="Roboto"/>
                <a:ea typeface="Roboto"/>
              </a:rPr>
              <a:t>예: </a:t>
            </a:r>
            <a:endParaRPr lang="en-US" sz="1200" b="0" strike="noStrike" spc="-1">
              <a:latin typeface="Arial"/>
            </a:endParaRPr>
          </a:p>
          <a:p>
            <a:pPr marL="457200" indent="-11520">
              <a:lnSpc>
                <a:spcPct val="100000"/>
              </a:lnSpc>
            </a:pPr>
            <a:r>
              <a:rPr lang="en-US" sz="1200" b="0" strike="noStrike" spc="-1">
                <a:solidFill>
                  <a:srgbClr val="000000"/>
                </a:solidFill>
                <a:latin typeface="Roboto"/>
                <a:ea typeface="Roboto"/>
              </a:rPr>
              <a:t>MPL 1.1/GPL 2.0/LGPL 2.1 - - </a:t>
            </a:r>
            <a:endParaRPr lang="en-US" sz="1200" b="0" strike="noStrike" spc="-1">
              <a:latin typeface="Arial"/>
            </a:endParaRPr>
          </a:p>
          <a:p>
            <a:pPr marL="457200" indent="-11520">
              <a:lnSpc>
                <a:spcPct val="100000"/>
              </a:lnSpc>
            </a:pPr>
            <a:r>
              <a:rPr lang="en-US" sz="1200" b="0" strike="noStrike" spc="-1">
                <a:solidFill>
                  <a:srgbClr val="000000"/>
                </a:solidFill>
                <a:latin typeface="Roboto"/>
                <a:ea typeface="Roboto"/>
              </a:rPr>
              <a:t>“The contents of this file are subject to the Mozilla Public License Version - 1.1 (the "License"); you may not use this file except in compliance with - the License.</a:t>
            </a:r>
            <a:endParaRPr lang="en-US" sz="1200" b="0" strike="noStrike" spc="-1">
              <a:latin typeface="Arial"/>
            </a:endParaRPr>
          </a:p>
          <a:p>
            <a:pPr marL="457200" indent="-11520">
              <a:lnSpc>
                <a:spcPct val="100000"/>
              </a:lnSpc>
            </a:pPr>
            <a:r>
              <a:rPr lang="en-US" sz="1200" b="0" strike="noStrike" spc="-1">
                <a:solidFill>
                  <a:srgbClr val="000000"/>
                </a:solidFill>
                <a:latin typeface="Roboto"/>
                <a:ea typeface="Roboto"/>
              </a:rPr>
              <a:t> . . . </a:t>
            </a:r>
            <a:endParaRPr lang="en-US" sz="1200" b="0" strike="noStrike" spc="-1">
              <a:latin typeface="Arial"/>
            </a:endParaRPr>
          </a:p>
          <a:p>
            <a:pPr marL="457200" indent="-11520">
              <a:lnSpc>
                <a:spcPct val="100000"/>
              </a:lnSpc>
            </a:pPr>
            <a:r>
              <a:rPr lang="en-US" sz="1200" b="0" strike="noStrike" spc="-1">
                <a:solidFill>
                  <a:srgbClr val="000000"/>
                </a:solidFill>
                <a:latin typeface="Roboto"/>
                <a:ea typeface="Roboto"/>
              </a:rPr>
              <a:t>Alternatively, the contents of this file may be used under the terms of - either the GNU General Public License Version 2 or later (the "GPL"), or - the GNU Lesser General Public License Version 2.1 or later (the "LGPL"), - in which case the provisions of the GPL or the LGPL are applicable instead - of those above. </a:t>
            </a:r>
            <a:endParaRPr lang="en-US" sz="1200" b="0" strike="noStrike" spc="-1">
              <a:latin typeface="Arial"/>
            </a:endParaRPr>
          </a:p>
          <a:p>
            <a:pPr marL="457200" indent="-11520">
              <a:lnSpc>
                <a:spcPct val="100000"/>
              </a:lnSpc>
            </a:pPr>
            <a:endParaRPr lang="en-US" sz="1200" b="0" strike="noStrike" spc="-1">
              <a:latin typeface="Arial"/>
            </a:endParaRPr>
          </a:p>
          <a:p>
            <a:pPr marL="457200" indent="-11520">
              <a:lnSpc>
                <a:spcPct val="100000"/>
              </a:lnSpc>
            </a:pPr>
            <a:r>
              <a:rPr lang="en-US" sz="1200" b="0" strike="noStrike" spc="-1">
                <a:solidFill>
                  <a:srgbClr val="000000"/>
                </a:solidFill>
                <a:latin typeface="Roboto"/>
                <a:ea typeface="Roboto"/>
              </a:rPr>
              <a:t>If you wish to allow use of your version of this file only - under the terms of either the GPL or the LGPL, and not to allow others to - use your version of this file under the terms of the MPL, indicate your - decision by deleting the provisions above and replace them with the notice - and other provisions required by the LGPL or the GPL. If you do not delete - the provisions above, a recipient may use your version of this file under - the terms of any one of the MPL, the GPL or the LGPL. “</a:t>
            </a:r>
            <a:endParaRPr lang="en-US" sz="1200" b="0" strike="noStrike" spc="-1">
              <a:latin typeface="Arial"/>
            </a:endParaRPr>
          </a:p>
          <a:p>
            <a:pPr marL="457200" indent="-11520">
              <a:lnSpc>
                <a:spcPct val="100000"/>
              </a:lnSpc>
            </a:pPr>
            <a:endParaRPr lang="en-US" sz="1200" b="0" strike="noStrike" spc="-1">
              <a:latin typeface="Arial"/>
            </a:endParaRPr>
          </a:p>
          <a:p>
            <a:pPr marL="457200" indent="-11520">
              <a:lnSpc>
                <a:spcPct val="100000"/>
              </a:lnSpc>
            </a:pPr>
            <a:r>
              <a:rPr lang="en-US" sz="1200" b="0" strike="noStrike" spc="-1">
                <a:solidFill>
                  <a:srgbClr val="000000"/>
                </a:solidFill>
                <a:latin typeface="Roboto"/>
                <a:ea typeface="Roboto"/>
              </a:rPr>
              <a:t>“</a:t>
            </a:r>
            <a:r>
              <a:rPr lang="en-US" sz="1200" b="1" strike="noStrike" spc="-1">
                <a:solidFill>
                  <a:srgbClr val="000000"/>
                </a:solidFill>
                <a:latin typeface="Roboto"/>
                <a:ea typeface="Roboto"/>
              </a:rPr>
              <a:t>듀얼</a:t>
            </a:r>
            <a:r>
              <a:rPr lang="en-US" sz="1200" b="0" strike="noStrike" spc="-1">
                <a:solidFill>
                  <a:srgbClr val="000000"/>
                </a:solidFill>
                <a:latin typeface="Roboto"/>
                <a:ea typeface="Roboto"/>
              </a:rPr>
              <a:t>” = 혼란스러운 용어로 어떤 상황에서도 사용될 수 있지만, 일반적으로 OSS 라이선스와 상용 라이선스 선택의 비즈니스 모델을 나타냅니다.</a:t>
            </a:r>
            <a:endParaRPr lang="en-US" sz="1200" b="0" strike="noStrike" spc="-1">
              <a:latin typeface="Arial"/>
            </a:endParaRPr>
          </a:p>
          <a:p>
            <a:pPr marL="457200" indent="-11520">
              <a:lnSpc>
                <a:spcPct val="100000"/>
              </a:lnSpc>
            </a:pPr>
            <a:r>
              <a:rPr lang="en-US" sz="1200" b="0" strike="noStrike" spc="-1">
                <a:solidFill>
                  <a:srgbClr val="000000"/>
                </a:solidFill>
                <a:latin typeface="Roboto"/>
                <a:ea typeface="Roboto"/>
              </a:rPr>
              <a:t>비즈니스 모델로서 듀얼 라이선싱에 대한 자세한 내용은 다음 웹사이트를 참조하십시오: http://oss-watch.ac.uk/resources/duallicence2 </a:t>
            </a:r>
            <a:endParaRPr lang="en-US" sz="1200" b="0" strike="noStrike" spc="-1">
              <a:latin typeface="Arial"/>
            </a:endParaRPr>
          </a:p>
          <a:p>
            <a:pPr marL="457200" indent="-11520">
              <a:lnSpc>
                <a:spcPct val="100000"/>
              </a:lnSpc>
            </a:pPr>
            <a:endParaRPr lang="en-US" sz="1200" b="0" strike="noStrike" spc="-1">
              <a:latin typeface="Arial"/>
            </a:endParaRPr>
          </a:p>
        </p:txBody>
      </p:sp>
      <p:sp>
        <p:nvSpPr>
          <p:cNvPr id="1037"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A5BD94CC-3511-4CBC-996D-830D5B5C13DF}" type="slidenum">
              <a:rPr lang="en-US" sz="1200" b="0" strike="noStrike" spc="-1">
                <a:solidFill>
                  <a:srgbClr val="000000"/>
                </a:solidFill>
                <a:latin typeface="Roboto"/>
                <a:ea typeface="Roboto"/>
              </a:rPr>
              <a:t>22</a:t>
            </a:fld>
            <a:endParaRPr lang="en-US" sz="1200" b="0" strike="noStrike" spc="-1">
              <a:latin typeface="Aria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8" name="PlaceHolder 1"/>
          <p:cNvSpPr>
            <a:spLocks noGrp="1" noRot="1" noChangeAspect="1"/>
          </p:cNvSpPr>
          <p:nvPr>
            <p:ph type="sldImg"/>
          </p:nvPr>
        </p:nvSpPr>
        <p:spPr>
          <a:xfrm>
            <a:off x="380880" y="694800"/>
            <a:ext cx="6095160" cy="3428280"/>
          </a:xfrm>
          <a:prstGeom prst="rect">
            <a:avLst/>
          </a:prstGeom>
        </p:spPr>
      </p:sp>
      <p:sp>
        <p:nvSpPr>
          <p:cNvPr id="1039"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FOSS 라이선스는 "Free"이고 FOSS 소프트웨어 라이선스는 일반적으로 수정 및 재배포가 허용되는 조건 하에 소스 코드를 제공합니다.</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Roboto"/>
                <a:ea typeface="Roboto"/>
              </a:rPr>
              <a:t>Permissive FOSS 라이선스의 일반적인 의무는 저작권 고지 및 보증 면책 조항을 소프트웨어에 포함하는 것입니다.  매우 자주, 이 라이선스는 사용자가 허가없이 저자의 이름을 사용하는 것을 명시적으로 금지합니다.</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Roboto"/>
                <a:ea typeface="Roboto"/>
              </a:rPr>
              <a:t>Permissive FOSS 라이선스의 예로는 MIT, BSD 및 Apache가 있습니다.</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Roboto"/>
                <a:ea typeface="Roboto"/>
              </a:rPr>
              <a:t>라이선스 상호주의는 저작권으로 보호되는 저작물의 2차적 저작물은 동일한 라이선스로 사용할 수 있어야 함을 의미합니다.  사용되는 다른 이름에는 "유전 (hereditary)", "Copyleft", "share-alike" 및 경멸하지만, "바이러스성 (viral)"이 포함됩니다. </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Roboto"/>
                <a:ea typeface="Roboto"/>
              </a:rPr>
              <a:t>Copyleft 스타일의 라이선스 예로는 GPL 및 LGPL이 있습니다. </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Roboto"/>
                <a:ea typeface="Roboto"/>
              </a:rPr>
              <a:t>Copyleft 스타일 라이선스는 종종 프로그램이나 라이브러리의 바이너리 버전을 배포할 때 동반하는 소스 코드의 제공을 요구하는 소스 코드 제공 의무를 가지고 있습니다.  소스 코드는 배포하는 바이너리 버전과 동일한 버전 및 내용이어야 합니다. </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Roboto"/>
                <a:ea typeface="Roboto"/>
              </a:rPr>
              <a:t>프리웨어와 쉐어웨어는 FOSS가 아닙니다. 왜냐하면 프리웨어와 쉐어웨어는 비용 없이 사용할 수는 있지만, 사용자가 소프트웨어를 수정할 수 없도록 합니다. 사실 많은 프리웨어 및 쉐어웨어는 독점 소프트웨어와 유사한 라이선스 제한 사항이 포함되어 있습니다.</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Roboto"/>
                <a:ea typeface="Roboto"/>
              </a:rPr>
              <a:t>다중 라이선스란 여러 라이선스 하에 소프트웨어를 사용할 수 있는 행위를 말합니다. 예를들어, 한 오픈 소스 소프트웨어가 MIT와 GPL-2.0의 듀얼 라이선스일 수 있습니다.  이 경우, 귀하는 귀하의 필요에 맞는 라이선스를 자유롭게 선택할 수 있습니다.</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Roboto"/>
                <a:ea typeface="Roboto"/>
              </a:rPr>
              <a:t>FOSS 고지에는 저작권 소유자의 신원 및 소프트웨어를 관리하는 라이선스에 대한 정보가 포함될 수 있습니다.  FOSS 고지는 수정에 대한 고지를 제공할 수 있습니다. 일부 라이선스는 저작자 고지 목적으로 FOSS 고지 사항을 유지하거나 복제할 것을 요구합니다.</a:t>
            </a:r>
            <a:endParaRPr lang="en-US" sz="1200" b="0" strike="noStrike" spc="-1">
              <a:latin typeface="Arial"/>
            </a:endParaRPr>
          </a:p>
          <a:p>
            <a:pPr marL="216000" indent="-216000">
              <a:lnSpc>
                <a:spcPct val="100000"/>
              </a:lnSpc>
            </a:pPr>
            <a:endParaRPr lang="en-US" sz="1200" b="0" strike="noStrike" spc="-1">
              <a:latin typeface="Arial"/>
            </a:endParaRPr>
          </a:p>
        </p:txBody>
      </p:sp>
      <p:sp>
        <p:nvSpPr>
          <p:cNvPr id="1040"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AB7382CF-DC80-45C2-9409-D6C498639A24}" type="slidenum">
              <a:rPr lang="en-US" sz="1200" b="0" strike="noStrike" spc="-1">
                <a:solidFill>
                  <a:srgbClr val="000000"/>
                </a:solidFill>
                <a:latin typeface="Roboto"/>
                <a:ea typeface="Roboto"/>
              </a:rPr>
              <a:t>23</a:t>
            </a:fld>
            <a:endParaRPr lang="en-US" sz="1200" b="0" strike="noStrike" spc="-1">
              <a:latin typeface="Aria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1" name="PlaceHolder 1"/>
          <p:cNvSpPr>
            <a:spLocks noGrp="1" noRot="1" noChangeAspect="1"/>
          </p:cNvSpPr>
          <p:nvPr>
            <p:ph type="sldImg"/>
          </p:nvPr>
        </p:nvSpPr>
        <p:spPr>
          <a:xfrm>
            <a:off x="685800" y="1143000"/>
            <a:ext cx="5485680" cy="3085200"/>
          </a:xfrm>
          <a:prstGeom prst="rect">
            <a:avLst/>
          </a:prstGeom>
        </p:spPr>
      </p:sp>
      <p:sp>
        <p:nvSpPr>
          <p:cNvPr id="1042"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이 장에서는 FOSS 컴플라이언스의 큰 그림을 다룹니다. 컴플라이언스가 첫번째 원칙에서부터 어떻게 작동하는지 설명합니다.</a:t>
            </a:r>
            <a:endParaRPr lang="en-US" sz="1200" b="0" strike="noStrike" spc="-1">
              <a:latin typeface="Arial"/>
            </a:endParaRPr>
          </a:p>
        </p:txBody>
      </p:sp>
      <p:sp>
        <p:nvSpPr>
          <p:cNvPr id="1043"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1CD1DF24-1738-4162-9D3A-C433D8EC6D27}" type="slidenum">
              <a:rPr lang="en-US" sz="1200" b="0" strike="noStrike" spc="-1">
                <a:solidFill>
                  <a:srgbClr val="000000"/>
                </a:solidFill>
                <a:latin typeface="Roboto"/>
                <a:ea typeface="Roboto"/>
              </a:rPr>
              <a:t>24</a:t>
            </a:fld>
            <a:endParaRPr lang="en-US" sz="1200" b="0" strike="noStrike" spc="-1">
              <a:latin typeface="Aria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 name="PlaceHolder 1"/>
          <p:cNvSpPr>
            <a:spLocks noGrp="1" noRot="1" noChangeAspect="1"/>
          </p:cNvSpPr>
          <p:nvPr>
            <p:ph type="sldImg"/>
          </p:nvPr>
        </p:nvSpPr>
        <p:spPr>
          <a:xfrm>
            <a:off x="380880" y="694800"/>
            <a:ext cx="6095160" cy="3428280"/>
          </a:xfrm>
          <a:prstGeom prst="rect">
            <a:avLst/>
          </a:prstGeom>
        </p:spPr>
      </p:sp>
      <p:sp>
        <p:nvSpPr>
          <p:cNvPr id="1045"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이 슬라이드는 FOSS 컴플라이언스가 실제 두 부분으로 구성된 목표임을 설명합니다. 첫째는 귀하의 의무를 알고 이 지식을 뒷받침하는 프로세스를 갖추는 것입니다.  둘째는 의무를 충족시키는 것입니다.</a:t>
            </a:r>
            <a:endParaRPr lang="en-US" sz="1200" b="0" strike="noStrike" spc="-1">
              <a:latin typeface="Arial"/>
            </a:endParaRPr>
          </a:p>
        </p:txBody>
      </p:sp>
      <p:sp>
        <p:nvSpPr>
          <p:cNvPr id="1046"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94855F43-11DA-4C05-82C5-2EFAD69D91E4}" type="slidenum">
              <a:rPr lang="en-US" sz="1200" b="0" strike="noStrike" spc="-1">
                <a:solidFill>
                  <a:srgbClr val="000000"/>
                </a:solidFill>
                <a:latin typeface="Roboto"/>
                <a:ea typeface="Roboto"/>
              </a:rPr>
              <a:t>25</a:t>
            </a:fld>
            <a:endParaRPr lang="en-US" sz="1200" b="0" strike="noStrike" spc="-1">
              <a:latin typeface="Aria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7" name="PlaceHolder 1"/>
          <p:cNvSpPr>
            <a:spLocks noGrp="1" noRot="1" noChangeAspect="1"/>
          </p:cNvSpPr>
          <p:nvPr>
            <p:ph type="sldImg"/>
          </p:nvPr>
        </p:nvSpPr>
        <p:spPr>
          <a:xfrm>
            <a:off x="380880" y="694800"/>
            <a:ext cx="6095160" cy="3428280"/>
          </a:xfrm>
          <a:prstGeom prst="rect">
            <a:avLst/>
          </a:prstGeom>
        </p:spPr>
      </p:sp>
      <p:sp>
        <p:nvSpPr>
          <p:cNvPr id="1048"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이 슬라이드는 일반적인 FOSS 라이선스에서 충족되어야 하는 컴플라이언스 의무를 설명합니다.  </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Roboto"/>
                <a:ea typeface="Roboto"/>
              </a:rPr>
              <a:t>소스 코드 입수 가능성의 범위는 FOSS 라이선스에 의해 결정됩니다. 일부 라이선스는 단지 FOSS 소프트웨어에 대해서만 소스 코드 입수 가능성을 요구합니다. 다른 라이선스는 슬라이드에 설명된 모든 소프트웨어를 요구할 수 있습니다.</a:t>
            </a:r>
            <a:endParaRPr lang="en-US" sz="1200" b="0" strike="noStrike" spc="-1">
              <a:latin typeface="Arial"/>
            </a:endParaRPr>
          </a:p>
        </p:txBody>
      </p:sp>
      <p:sp>
        <p:nvSpPr>
          <p:cNvPr id="1049"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6CD33650-BA91-4B2D-9568-B88B30B80FE4}" type="slidenum">
              <a:rPr lang="en-US" sz="1200" b="0" strike="noStrike" spc="-1">
                <a:solidFill>
                  <a:srgbClr val="000000"/>
                </a:solidFill>
                <a:latin typeface="Roboto"/>
                <a:ea typeface="Roboto"/>
              </a:rPr>
              <a:t>26</a:t>
            </a:fld>
            <a:endParaRPr lang="en-US" sz="1200" b="0" strike="noStrike" spc="-1">
              <a:latin typeface="Aria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0" name="PlaceHolder 1"/>
          <p:cNvSpPr>
            <a:spLocks noGrp="1" noRot="1" noChangeAspect="1"/>
          </p:cNvSpPr>
          <p:nvPr>
            <p:ph type="sldImg"/>
          </p:nvPr>
        </p:nvSpPr>
        <p:spPr>
          <a:xfrm>
            <a:off x="380880" y="694800"/>
            <a:ext cx="6095160" cy="3428280"/>
          </a:xfrm>
          <a:prstGeom prst="rect">
            <a:avLst/>
          </a:prstGeom>
        </p:spPr>
      </p:sp>
      <p:sp>
        <p:nvSpPr>
          <p:cNvPr id="1051"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이 슬라이드는 FOSS 의무가 "발생"되는 경우를 설명합니다. FOSS 라이선스는 저작권 라이선스이며 기본 컴플라이언스 의무 발생 시기는 코드를 다른 주체에게 배포할때입니다. </a:t>
            </a:r>
            <a:endParaRPr lang="en-US" sz="1200" b="0" strike="noStrike" spc="-1">
              <a:latin typeface="Arial"/>
            </a:endParaRPr>
          </a:p>
        </p:txBody>
      </p:sp>
      <p:sp>
        <p:nvSpPr>
          <p:cNvPr id="1052"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FB0686D5-9088-4350-B9A1-23F4DBBC617C}" type="slidenum">
              <a:rPr lang="en-US" sz="1200" b="0" strike="noStrike" spc="-1">
                <a:solidFill>
                  <a:srgbClr val="000000"/>
                </a:solidFill>
                <a:latin typeface="Roboto"/>
                <a:ea typeface="Roboto"/>
              </a:rPr>
              <a:t>27</a:t>
            </a:fld>
            <a:endParaRPr lang="en-US" sz="1200" b="0" strike="noStrike" spc="-1">
              <a:latin typeface="Aria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3" name="PlaceHolder 1"/>
          <p:cNvSpPr>
            <a:spLocks noGrp="1" noRot="1" noChangeAspect="1"/>
          </p:cNvSpPr>
          <p:nvPr>
            <p:ph type="sldImg"/>
          </p:nvPr>
        </p:nvSpPr>
        <p:spPr>
          <a:xfrm>
            <a:off x="380880" y="694800"/>
            <a:ext cx="6095160" cy="3428280"/>
          </a:xfrm>
          <a:prstGeom prst="rect">
            <a:avLst/>
          </a:prstGeom>
        </p:spPr>
      </p:sp>
      <p:sp>
        <p:nvSpPr>
          <p:cNvPr id="1054"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이 슬라이드는 코드 수정이 FOSS 라이선스 하에서 의무를 부과할 수 있음을 설명합니다. 2차적 저작물에 대해 약간 설명합니다.</a:t>
            </a:r>
            <a:endParaRPr lang="en-US" sz="1200" b="0" strike="noStrike" spc="-1">
              <a:latin typeface="Arial"/>
            </a:endParaRPr>
          </a:p>
        </p:txBody>
      </p:sp>
      <p:sp>
        <p:nvSpPr>
          <p:cNvPr id="1055"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8C6F39DF-5532-4A18-AE9B-4D71F0165F9D}" type="slidenum">
              <a:rPr lang="en-US" sz="1200" b="0" strike="noStrike" spc="-1">
                <a:solidFill>
                  <a:srgbClr val="000000"/>
                </a:solidFill>
                <a:latin typeface="Roboto"/>
                <a:ea typeface="Roboto"/>
              </a:rPr>
              <a:t>28</a:t>
            </a:fld>
            <a:endParaRPr lang="en-US" sz="1200" b="0" strike="noStrike" spc="-1">
              <a:latin typeface="Aria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6" name="PlaceHolder 1"/>
          <p:cNvSpPr>
            <a:spLocks noGrp="1" noRot="1" noChangeAspect="1"/>
          </p:cNvSpPr>
          <p:nvPr>
            <p:ph type="sldImg"/>
          </p:nvPr>
        </p:nvSpPr>
        <p:spPr>
          <a:xfrm>
            <a:off x="380880" y="694800"/>
            <a:ext cx="6095160" cy="3428280"/>
          </a:xfrm>
          <a:prstGeom prst="rect">
            <a:avLst/>
          </a:prstGeom>
        </p:spPr>
      </p:sp>
      <p:sp>
        <p:nvSpPr>
          <p:cNvPr id="1057"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이 슬라이드는 FOSS 컴플라이언스 프로그램이 어떻게 작동하는지 기본 개요를 설명합니다. </a:t>
            </a:r>
            <a:endParaRPr lang="en-US" sz="1200" b="0" strike="noStrike" spc="-1">
              <a:latin typeface="Arial"/>
            </a:endParaRPr>
          </a:p>
        </p:txBody>
      </p:sp>
      <p:sp>
        <p:nvSpPr>
          <p:cNvPr id="1058"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CB991740-AF4D-42BC-8A84-39BEE4580F87}" type="slidenum">
              <a:rPr lang="en-US" sz="1200" b="0" strike="noStrike" spc="-1">
                <a:solidFill>
                  <a:srgbClr val="000000"/>
                </a:solidFill>
                <a:latin typeface="Roboto"/>
                <a:ea typeface="Roboto"/>
              </a:rPr>
              <a:t>29</a:t>
            </a:fld>
            <a:endParaRPr lang="en-US" sz="1200" b="0" strike="noStrike" spc="-1">
              <a:latin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5" name="PlaceHolder 1"/>
          <p:cNvSpPr>
            <a:spLocks noGrp="1" noRot="1" noChangeAspect="1"/>
          </p:cNvSpPr>
          <p:nvPr>
            <p:ph type="sldImg"/>
          </p:nvPr>
        </p:nvSpPr>
        <p:spPr>
          <a:xfrm>
            <a:off x="685800" y="1143000"/>
            <a:ext cx="5486400" cy="3086100"/>
          </a:xfrm>
          <a:prstGeom prst="rect">
            <a:avLst/>
          </a:prstGeom>
        </p:spPr>
      </p:sp>
      <p:sp>
        <p:nvSpPr>
          <p:cNvPr id="976" name="PlaceHolder 2"/>
          <p:cNvSpPr>
            <a:spLocks noGrp="1"/>
          </p:cNvSpPr>
          <p:nvPr>
            <p:ph type="body"/>
          </p:nvPr>
        </p:nvSpPr>
        <p:spPr>
          <a:xfrm>
            <a:off x="685800" y="4400640"/>
            <a:ext cx="5486040" cy="3600000"/>
          </a:xfrm>
          <a:prstGeom prst="rect">
            <a:avLst/>
          </a:prstGeom>
        </p:spPr>
        <p:txBody>
          <a:bodyPr/>
          <a:lstStyle/>
          <a:p>
            <a:pPr>
              <a:lnSpc>
                <a:spcPct val="100000"/>
              </a:lnSpc>
            </a:pPr>
            <a:r>
              <a:rPr lang="en-US" sz="1200" b="0" strike="noStrike" spc="-1">
                <a:solidFill>
                  <a:srgbClr val="000000"/>
                </a:solidFill>
                <a:latin typeface="Roboto"/>
                <a:ea typeface="Roboto"/>
              </a:rPr>
              <a:t>이 슬라이드는 한번의 3시간 교육 세션을 제공하거나 "장당" 교육에 초점을 맞춘 일련의 짧은 세션이 어떻게 구성되었는지를 설명합니다. </a:t>
            </a:r>
            <a:r>
              <a:t/>
            </a:r>
            <a:br/>
            <a:r>
              <a:t/>
            </a:r>
            <a:br/>
            <a:endParaRPr lang="en-US" sz="1200" b="0" strike="noStrike" spc="-1">
              <a:latin typeface="Cambria"/>
            </a:endParaRPr>
          </a:p>
        </p:txBody>
      </p:sp>
      <p:sp>
        <p:nvSpPr>
          <p:cNvPr id="977" name="TextShape 3"/>
          <p:cNvSpPr txBox="1"/>
          <p:nvPr/>
        </p:nvSpPr>
        <p:spPr>
          <a:xfrm>
            <a:off x="3884760" y="8685360"/>
            <a:ext cx="2971440" cy="458280"/>
          </a:xfrm>
          <a:prstGeom prst="rect">
            <a:avLst/>
          </a:prstGeom>
          <a:noFill/>
          <a:ln>
            <a:noFill/>
          </a:ln>
        </p:spPr>
        <p:txBody>
          <a:bodyPr anchor="b"/>
          <a:lstStyle/>
          <a:p>
            <a:pPr algn="r">
              <a:lnSpc>
                <a:spcPct val="100000"/>
              </a:lnSpc>
            </a:pPr>
            <a:fld id="{8CF91A67-3719-481B-9040-346BB666F722}" type="slidenum">
              <a:rPr lang="en-US" sz="1200" b="0" strike="noStrike" spc="-1">
                <a:solidFill>
                  <a:srgbClr val="000000"/>
                </a:solidFill>
                <a:latin typeface="Roboto"/>
                <a:ea typeface="Roboto"/>
              </a:rPr>
              <a:t>3</a:t>
            </a:fld>
            <a:endParaRPr lang="en-US" sz="1200" b="0" strike="noStrike" spc="-1">
              <a:latin typeface="Cambria"/>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9" name="PlaceHolder 1"/>
          <p:cNvSpPr>
            <a:spLocks noGrp="1" noRot="1" noChangeAspect="1"/>
          </p:cNvSpPr>
          <p:nvPr>
            <p:ph type="sldImg"/>
          </p:nvPr>
        </p:nvSpPr>
        <p:spPr>
          <a:xfrm>
            <a:off x="380880" y="694800"/>
            <a:ext cx="6095160" cy="3428280"/>
          </a:xfrm>
          <a:prstGeom prst="rect">
            <a:avLst/>
          </a:prstGeom>
        </p:spPr>
      </p:sp>
      <p:sp>
        <p:nvSpPr>
          <p:cNvPr id="1060"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이 슬라이드는 조직에서의 FOSS 컴플라이언스 실행 방식에 대해 설명합니다.   </a:t>
            </a:r>
            <a:endParaRPr lang="en-US" sz="1200" b="0" strike="noStrike" spc="-1">
              <a:latin typeface="Arial"/>
            </a:endParaRPr>
          </a:p>
        </p:txBody>
      </p:sp>
      <p:sp>
        <p:nvSpPr>
          <p:cNvPr id="1061"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E1F4A7F3-BC9F-406E-8A90-2CD5406EC281}" type="slidenum">
              <a:rPr lang="en-US" sz="1200" b="0" strike="noStrike" spc="-1">
                <a:solidFill>
                  <a:srgbClr val="000000"/>
                </a:solidFill>
                <a:latin typeface="Roboto"/>
                <a:ea typeface="Roboto"/>
              </a:rPr>
              <a:t>30</a:t>
            </a:fld>
            <a:endParaRPr lang="en-US" sz="1200" b="0" strike="noStrike" spc="-1">
              <a:latin typeface="Arial"/>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2" name="PlaceHolder 1"/>
          <p:cNvSpPr>
            <a:spLocks noGrp="1" noRot="1" noChangeAspect="1"/>
          </p:cNvSpPr>
          <p:nvPr>
            <p:ph type="sldImg"/>
          </p:nvPr>
        </p:nvSpPr>
        <p:spPr>
          <a:xfrm>
            <a:off x="380880" y="694800"/>
            <a:ext cx="6095160" cy="3428280"/>
          </a:xfrm>
          <a:prstGeom prst="rect">
            <a:avLst/>
          </a:prstGeom>
        </p:spPr>
      </p:sp>
      <p:sp>
        <p:nvSpPr>
          <p:cNvPr id="1063"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이 슬라이드는 컴플라이언스가 라이선스 법적 의무를 이행한다는 사실을 넘어서 조직에 제공하는 몇 가지 이점에 대해 설명합니다.</a:t>
            </a:r>
            <a:endParaRPr lang="en-US" sz="1200" b="0" strike="noStrike" spc="-1">
              <a:latin typeface="Arial"/>
            </a:endParaRPr>
          </a:p>
        </p:txBody>
      </p:sp>
      <p:sp>
        <p:nvSpPr>
          <p:cNvPr id="1064"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CE54ED18-D894-44B4-AB51-B7E149790F60}" type="slidenum">
              <a:rPr lang="en-US" sz="1200" b="0" strike="noStrike" spc="-1">
                <a:solidFill>
                  <a:srgbClr val="000000"/>
                </a:solidFill>
                <a:latin typeface="Roboto"/>
                <a:ea typeface="Roboto"/>
              </a:rPr>
              <a:t>31</a:t>
            </a:fld>
            <a:endParaRPr lang="en-US" sz="1200" b="0" strike="noStrike" spc="-1">
              <a:latin typeface="Arial"/>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5" name="PlaceHolder 1"/>
          <p:cNvSpPr>
            <a:spLocks noGrp="1" noRot="1" noChangeAspect="1"/>
          </p:cNvSpPr>
          <p:nvPr>
            <p:ph type="sldImg"/>
          </p:nvPr>
        </p:nvSpPr>
        <p:spPr>
          <a:xfrm>
            <a:off x="380880" y="694800"/>
            <a:ext cx="6095160" cy="3428280"/>
          </a:xfrm>
          <a:prstGeom prst="rect">
            <a:avLst/>
          </a:prstGeom>
        </p:spPr>
      </p:sp>
      <p:sp>
        <p:nvSpPr>
          <p:cNvPr id="1066"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FOSS 컴플라이언스는 FOSS 라이선스의 라이선스 조항을 준수한다는 의미입니다. 여기에는 라이선스를 이해하고, 라이선스 조항을 지원하는 프로세스가 있으며, 과실이나 오류를 처리하는 프로세스를 갖는 것을 포함합니다.</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Roboto"/>
                <a:ea typeface="Roboto"/>
              </a:rPr>
              <a:t>FOSS 컴플라이언스 프로그램의 두가지 주요 목표는  </a:t>
            </a:r>
            <a:r>
              <a:rPr lang="en-US" sz="1200" b="1" strike="noStrike" spc="-1">
                <a:solidFill>
                  <a:srgbClr val="000000"/>
                </a:solidFill>
                <a:latin typeface="Roboto"/>
                <a:ea typeface="Roboto"/>
              </a:rPr>
              <a:t>귀하의 의무를 이해하고</a:t>
            </a:r>
            <a:r>
              <a:rPr lang="en-US" sz="1200" b="0" strike="noStrike" spc="-1">
                <a:solidFill>
                  <a:srgbClr val="000000"/>
                </a:solidFill>
                <a:latin typeface="Roboto"/>
                <a:ea typeface="Roboto"/>
              </a:rPr>
              <a:t>   </a:t>
            </a:r>
            <a:r>
              <a:rPr lang="en-US" sz="1200" b="1" strike="noStrike" spc="-1">
                <a:solidFill>
                  <a:srgbClr val="000000"/>
                </a:solidFill>
                <a:latin typeface="Roboto"/>
                <a:ea typeface="Roboto"/>
              </a:rPr>
              <a:t>의무를 이행하는 것</a:t>
            </a:r>
            <a:r>
              <a:rPr lang="en-US" sz="1200" b="0" strike="noStrike" spc="-1">
                <a:solidFill>
                  <a:srgbClr val="000000"/>
                </a:solidFill>
                <a:latin typeface="Roboto"/>
                <a:ea typeface="Roboto"/>
              </a:rPr>
              <a:t>입니다.</a:t>
            </a:r>
            <a:r>
              <a:t/>
            </a:r>
            <a:br/>
            <a:r>
              <a:t/>
            </a:r>
            <a:br/>
            <a:r>
              <a:rPr lang="en-US" sz="1200" b="0" strike="noStrike" spc="-1">
                <a:solidFill>
                  <a:srgbClr val="000000"/>
                </a:solidFill>
                <a:latin typeface="Roboto"/>
                <a:ea typeface="Roboto"/>
              </a:rPr>
              <a:t>FOSS 컴플라이언스 프로그램의 중요한 비지니스 행위에는 다음이 포함됩니다.:</a:t>
            </a:r>
            <a:endParaRPr lang="en-US" sz="1200" b="0" strike="noStrike" spc="-1">
              <a:latin typeface="Arial"/>
            </a:endParaRPr>
          </a:p>
          <a:p>
            <a:pPr marL="171360" indent="-170640">
              <a:lnSpc>
                <a:spcPct val="100000"/>
              </a:lnSpc>
              <a:buClr>
                <a:srgbClr val="000000"/>
              </a:buClr>
              <a:buFont typeface="Arial"/>
              <a:buChar char="•"/>
            </a:pPr>
            <a:r>
              <a:rPr lang="en-US" sz="1200" b="0" strike="noStrike" spc="-1">
                <a:solidFill>
                  <a:srgbClr val="000000"/>
                </a:solidFill>
                <a:latin typeface="Roboto"/>
                <a:ea typeface="Roboto"/>
              </a:rPr>
              <a:t>FOSS 소프트웨어의 출처 및 라이선스 식별</a:t>
            </a:r>
            <a:endParaRPr lang="en-US" sz="1200" b="0" strike="noStrike" spc="-1">
              <a:latin typeface="Arial"/>
            </a:endParaRPr>
          </a:p>
          <a:p>
            <a:pPr marL="171360" indent="-170640">
              <a:lnSpc>
                <a:spcPct val="100000"/>
              </a:lnSpc>
              <a:buClr>
                <a:srgbClr val="000000"/>
              </a:buClr>
              <a:buFont typeface="Arial"/>
              <a:buChar char="•"/>
            </a:pPr>
            <a:r>
              <a:rPr lang="en-US" sz="1200" b="0" strike="noStrike" spc="-1">
                <a:solidFill>
                  <a:srgbClr val="000000"/>
                </a:solidFill>
                <a:latin typeface="Roboto"/>
                <a:ea typeface="Roboto"/>
              </a:rPr>
              <a:t>개발절차 내에서 FOSS 소프트웨어를 추적</a:t>
            </a:r>
            <a:endParaRPr lang="en-US" sz="1200" b="0" strike="noStrike" spc="-1">
              <a:latin typeface="Arial"/>
            </a:endParaRPr>
          </a:p>
          <a:p>
            <a:pPr marL="171360" indent="-170640">
              <a:lnSpc>
                <a:spcPct val="100000"/>
              </a:lnSpc>
              <a:buClr>
                <a:srgbClr val="000000"/>
              </a:buClr>
              <a:buFont typeface="Arial"/>
              <a:buChar char="•"/>
            </a:pPr>
            <a:r>
              <a:rPr lang="en-US" sz="1200" b="0" strike="noStrike" spc="-1">
                <a:solidFill>
                  <a:srgbClr val="000000"/>
                </a:solidFill>
                <a:latin typeface="Roboto"/>
                <a:ea typeface="Roboto"/>
              </a:rPr>
              <a:t>FOSS 검토 이행과 라이선스 의무 식별</a:t>
            </a:r>
            <a:endParaRPr lang="en-US" sz="1200" b="0" strike="noStrike" spc="-1">
              <a:latin typeface="Arial"/>
            </a:endParaRPr>
          </a:p>
          <a:p>
            <a:pPr marL="171360" indent="-170640">
              <a:lnSpc>
                <a:spcPct val="100000"/>
              </a:lnSpc>
              <a:buClr>
                <a:srgbClr val="000000"/>
              </a:buClr>
              <a:buFont typeface="Arial"/>
              <a:buChar char="•"/>
            </a:pPr>
            <a:r>
              <a:rPr lang="en-US" sz="1200" b="0" strike="noStrike" spc="-1">
                <a:solidFill>
                  <a:srgbClr val="000000"/>
                </a:solidFill>
                <a:latin typeface="Roboto"/>
                <a:ea typeface="Roboto"/>
              </a:rPr>
              <a:t>제품 배송시 라이선스 의무 이행 </a:t>
            </a:r>
            <a:endParaRPr lang="en-US" sz="1200" b="0" strike="noStrike" spc="-1">
              <a:latin typeface="Arial"/>
            </a:endParaRPr>
          </a:p>
          <a:p>
            <a:pPr marL="171360" indent="-170640">
              <a:lnSpc>
                <a:spcPct val="100000"/>
              </a:lnSpc>
              <a:buClr>
                <a:srgbClr val="000000"/>
              </a:buClr>
              <a:buFont typeface="Arial"/>
              <a:buChar char="•"/>
            </a:pPr>
            <a:r>
              <a:rPr lang="en-US" sz="1200" b="0" strike="noStrike" spc="-1">
                <a:solidFill>
                  <a:srgbClr val="000000"/>
                </a:solidFill>
                <a:latin typeface="Roboto"/>
                <a:ea typeface="Roboto"/>
              </a:rPr>
              <a:t>FOSS 컴플라이언스 프로그램을 위한  감독,  정책수립과 컴플라이언스 결정</a:t>
            </a:r>
            <a:endParaRPr lang="en-US" sz="1200" b="0" strike="noStrike" spc="-1">
              <a:latin typeface="Arial"/>
            </a:endParaRPr>
          </a:p>
          <a:p>
            <a:pPr marL="171360" indent="-170640">
              <a:lnSpc>
                <a:spcPct val="100000"/>
              </a:lnSpc>
              <a:buClr>
                <a:srgbClr val="000000"/>
              </a:buClr>
              <a:buFont typeface="Arial"/>
              <a:buChar char="•"/>
            </a:pPr>
            <a:r>
              <a:rPr lang="en-US" sz="1200" b="0" strike="noStrike" spc="-1">
                <a:solidFill>
                  <a:srgbClr val="000000"/>
                </a:solidFill>
                <a:latin typeface="Roboto"/>
                <a:ea typeface="Roboto"/>
              </a:rPr>
              <a:t>교육</a:t>
            </a:r>
            <a:endParaRPr lang="en-US" sz="1200" b="0" strike="noStrike" spc="-1">
              <a:latin typeface="Arial"/>
            </a:endParaRPr>
          </a:p>
          <a:p>
            <a:pPr marL="171360" indent="-170640">
              <a:lnSpc>
                <a:spcPct val="100000"/>
              </a:lnSpc>
            </a:pPr>
            <a:endParaRPr lang="en-US" sz="1200" b="0" strike="noStrike" spc="-1">
              <a:latin typeface="Arial"/>
            </a:endParaRPr>
          </a:p>
          <a:p>
            <a:pPr marL="171360" indent="-170640">
              <a:lnSpc>
                <a:spcPct val="100000"/>
              </a:lnSpc>
            </a:pPr>
            <a:r>
              <a:rPr lang="en-US" sz="1200" b="0" strike="noStrike" spc="-1">
                <a:solidFill>
                  <a:srgbClr val="000000"/>
                </a:solidFill>
                <a:latin typeface="Roboto"/>
                <a:ea typeface="Roboto"/>
              </a:rPr>
              <a:t>FOSS 컴플라이언스 프로그램은 FOSS가 조직에 미치는 영향에 대한 이해 증진, FOSS와 관련된 비용 및 위험에 대한 이해 증진, FOSS 커뮤니티와의 관계 개선 및 사용 가능한 FOSS 솔루션에 대한 지식 증가와 같은 다양한 이점을 제공합니다.</a:t>
            </a:r>
            <a:endParaRPr lang="en-US" sz="1200" b="0" strike="noStrike" spc="-1">
              <a:latin typeface="Arial"/>
            </a:endParaRPr>
          </a:p>
          <a:p>
            <a:pPr marL="171360" indent="-170640">
              <a:lnSpc>
                <a:spcPct val="100000"/>
              </a:lnSpc>
            </a:pPr>
            <a:endParaRPr lang="en-US" sz="1200" b="0" strike="noStrike" spc="-1">
              <a:latin typeface="Arial"/>
            </a:endParaRPr>
          </a:p>
          <a:p>
            <a:pPr marL="171360" indent="-170640">
              <a:lnSpc>
                <a:spcPct val="100000"/>
              </a:lnSpc>
            </a:pPr>
            <a:endParaRPr lang="en-US" sz="1200" b="0" strike="noStrike" spc="-1">
              <a:latin typeface="Arial"/>
            </a:endParaRPr>
          </a:p>
          <a:p>
            <a:pPr marL="171360" indent="-170640">
              <a:lnSpc>
                <a:spcPct val="100000"/>
              </a:lnSpc>
            </a:pPr>
            <a:endParaRPr lang="en-US" sz="1200" b="0" strike="noStrike" spc="-1">
              <a:latin typeface="Arial"/>
            </a:endParaRPr>
          </a:p>
        </p:txBody>
      </p:sp>
      <p:sp>
        <p:nvSpPr>
          <p:cNvPr id="1067"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B44BCE05-1D39-41F1-AB75-4E4B95600356}" type="slidenum">
              <a:rPr lang="en-US" sz="1200" b="0" strike="noStrike" spc="-1">
                <a:solidFill>
                  <a:srgbClr val="000000"/>
                </a:solidFill>
                <a:latin typeface="Roboto"/>
                <a:ea typeface="Roboto"/>
              </a:rPr>
              <a:t>32</a:t>
            </a:fld>
            <a:endParaRPr lang="en-US" sz="1200" b="0" strike="noStrike" spc="-1">
              <a:latin typeface="Arial"/>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8" name="PlaceHolder 1"/>
          <p:cNvSpPr>
            <a:spLocks noGrp="1" noRot="1" noChangeAspect="1"/>
          </p:cNvSpPr>
          <p:nvPr>
            <p:ph type="sldImg"/>
          </p:nvPr>
        </p:nvSpPr>
        <p:spPr>
          <a:xfrm>
            <a:off x="685800" y="1143000"/>
            <a:ext cx="5485680" cy="3085200"/>
          </a:xfrm>
          <a:prstGeom prst="rect">
            <a:avLst/>
          </a:prstGeom>
        </p:spPr>
      </p:sp>
      <p:sp>
        <p:nvSpPr>
          <p:cNvPr id="1069"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이 장에서는 FOSS 사용을 이해하는데 있어 몇가지 기본 개념을 설명합니다.</a:t>
            </a:r>
            <a:endParaRPr lang="en-US" sz="1200" b="0" strike="noStrike" spc="-1">
              <a:latin typeface="Arial"/>
            </a:endParaRPr>
          </a:p>
        </p:txBody>
      </p:sp>
      <p:sp>
        <p:nvSpPr>
          <p:cNvPr id="1070"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7125C62A-3BB3-49D0-BC7C-4E83EC75BD12}" type="slidenum">
              <a:rPr lang="en-US" sz="1200" b="0" strike="noStrike" spc="-1">
                <a:solidFill>
                  <a:srgbClr val="000000"/>
                </a:solidFill>
                <a:latin typeface="Roboto"/>
                <a:ea typeface="Roboto"/>
              </a:rPr>
              <a:t>33</a:t>
            </a:fld>
            <a:endParaRPr lang="en-US" sz="1200" b="0" strike="noStrike" spc="-1">
              <a:latin typeface="Arial"/>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1" name="PlaceHolder 1"/>
          <p:cNvSpPr>
            <a:spLocks noGrp="1" noRot="1" noChangeAspect="1"/>
          </p:cNvSpPr>
          <p:nvPr>
            <p:ph type="sldImg"/>
          </p:nvPr>
        </p:nvSpPr>
        <p:spPr>
          <a:xfrm>
            <a:off x="380880" y="694800"/>
            <a:ext cx="6095160" cy="3428280"/>
          </a:xfrm>
          <a:prstGeom prst="rect">
            <a:avLst/>
          </a:prstGeom>
        </p:spPr>
      </p:sp>
      <p:sp>
        <p:nvSpPr>
          <p:cNvPr id="1072"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Times New Roman"/>
                <a:ea typeface="Times New Roman"/>
              </a:rPr>
              <a:t>이 슬라이드는 FOSS 컴포넌트를 사용하면서 컴플라이언스를 위해 고려해야 할 사항에 관한 것입니다.  사용 사례가 다르면 법적 효력이 달라집니다. 다음 슬라이드에서는 이러한 개념을 보다 자세히 설명합니다.</a:t>
            </a:r>
            <a:endParaRPr lang="en-US" sz="1200" b="0" strike="noStrike" spc="-1">
              <a:latin typeface="Arial"/>
            </a:endParaRPr>
          </a:p>
        </p:txBody>
      </p:sp>
      <p:sp>
        <p:nvSpPr>
          <p:cNvPr id="1073"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AB7A338A-9D67-4C96-9DF0-6B1501AD0D78}" type="slidenum">
              <a:rPr lang="en-US" sz="1200" b="0" strike="noStrike" spc="-1">
                <a:solidFill>
                  <a:srgbClr val="000000"/>
                </a:solidFill>
                <a:latin typeface="Roboto"/>
                <a:ea typeface="Roboto"/>
              </a:rPr>
              <a:t>34</a:t>
            </a:fld>
            <a:endParaRPr lang="en-US" sz="1200" b="0" strike="noStrike" spc="-1">
              <a:latin typeface="Arial"/>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4" name="PlaceHolder 1"/>
          <p:cNvSpPr>
            <a:spLocks noGrp="1" noRot="1" noChangeAspect="1"/>
          </p:cNvSpPr>
          <p:nvPr>
            <p:ph type="sldImg"/>
          </p:nvPr>
        </p:nvSpPr>
        <p:spPr>
          <a:xfrm>
            <a:off x="380880" y="694800"/>
            <a:ext cx="6095160" cy="3428280"/>
          </a:xfrm>
          <a:prstGeom prst="rect">
            <a:avLst/>
          </a:prstGeom>
        </p:spPr>
      </p:sp>
      <p:sp>
        <p:nvSpPr>
          <p:cNvPr id="1075" name="PlaceHolder 2"/>
          <p:cNvSpPr>
            <a:spLocks noGrp="1"/>
          </p:cNvSpPr>
          <p:nvPr>
            <p:ph type="body"/>
          </p:nvPr>
        </p:nvSpPr>
        <p:spPr>
          <a:xfrm>
            <a:off x="685800" y="4400640"/>
            <a:ext cx="5485680" cy="3599640"/>
          </a:xfrm>
          <a:prstGeom prst="rect">
            <a:avLst/>
          </a:prstGeom>
        </p:spPr>
        <p:txBody>
          <a:bodyPr lIns="0" tIns="0" rIns="0" bIns="0"/>
          <a:lstStyle/>
          <a:p>
            <a:pPr marL="226440" indent="-225720">
              <a:lnSpc>
                <a:spcPct val="100000"/>
              </a:lnSpc>
            </a:pPr>
            <a:r>
              <a:rPr lang="en-US" sz="1200" b="0" strike="noStrike" spc="-1">
                <a:solidFill>
                  <a:srgbClr val="000000"/>
                </a:solidFill>
                <a:latin typeface="Times New Roman"/>
                <a:ea typeface="Times New Roman"/>
              </a:rPr>
              <a:t>이 슬라이드는 FOSS를 사용할 때 결합의 의미를 설명합니다.</a:t>
            </a:r>
            <a:endParaRPr lang="en-US" sz="1200" b="0" strike="noStrike" spc="-1">
              <a:latin typeface="Arial"/>
            </a:endParaRPr>
          </a:p>
        </p:txBody>
      </p:sp>
      <p:sp>
        <p:nvSpPr>
          <p:cNvPr id="1076"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86292AD2-EF7E-4F47-99F0-2D22A18C4A6A}" type="slidenum">
              <a:rPr lang="en-US" sz="1200" b="0" strike="noStrike" spc="-1">
                <a:solidFill>
                  <a:srgbClr val="000000"/>
                </a:solidFill>
                <a:latin typeface="Roboto"/>
                <a:ea typeface="Roboto"/>
              </a:rPr>
              <a:t>35</a:t>
            </a:fld>
            <a:endParaRPr lang="en-US" sz="1200" b="0" strike="noStrike" spc="-1">
              <a:latin typeface="Arial"/>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7" name="PlaceHolder 1"/>
          <p:cNvSpPr>
            <a:spLocks noGrp="1" noRot="1" noChangeAspect="1"/>
          </p:cNvSpPr>
          <p:nvPr>
            <p:ph type="sldImg"/>
          </p:nvPr>
        </p:nvSpPr>
        <p:spPr>
          <a:xfrm>
            <a:off x="380880" y="694800"/>
            <a:ext cx="6095160" cy="3428280"/>
          </a:xfrm>
          <a:prstGeom prst="rect">
            <a:avLst/>
          </a:prstGeom>
        </p:spPr>
      </p:sp>
      <p:sp>
        <p:nvSpPr>
          <p:cNvPr id="1078" name="PlaceHolder 2"/>
          <p:cNvSpPr>
            <a:spLocks noGrp="1"/>
          </p:cNvSpPr>
          <p:nvPr>
            <p:ph type="body"/>
          </p:nvPr>
        </p:nvSpPr>
        <p:spPr>
          <a:xfrm>
            <a:off x="685800" y="4400640"/>
            <a:ext cx="5485680" cy="3599640"/>
          </a:xfrm>
          <a:prstGeom prst="rect">
            <a:avLst/>
          </a:prstGeom>
        </p:spPr>
        <p:txBody>
          <a:bodyPr lIns="0" tIns="0" rIns="0" bIns="0"/>
          <a:lstStyle/>
          <a:p>
            <a:pPr marL="226440" indent="-225720">
              <a:lnSpc>
                <a:spcPct val="100000"/>
              </a:lnSpc>
            </a:pPr>
            <a:r>
              <a:rPr lang="en-US" sz="1200" b="0" strike="noStrike" spc="-1">
                <a:solidFill>
                  <a:srgbClr val="000000"/>
                </a:solidFill>
                <a:latin typeface="Times New Roman"/>
                <a:ea typeface="Times New Roman"/>
              </a:rPr>
              <a:t>이 슬라이드는 FOSS를 사용할 때 링킹의 의미를 설명합니다.</a:t>
            </a:r>
            <a:endParaRPr lang="en-US" sz="1200" b="0" strike="noStrike" spc="-1">
              <a:latin typeface="Arial"/>
            </a:endParaRPr>
          </a:p>
          <a:p>
            <a:pPr marL="226440" indent="-225720">
              <a:lnSpc>
                <a:spcPct val="100000"/>
              </a:lnSpc>
            </a:pPr>
            <a:endParaRPr lang="en-US" sz="1200" b="0" strike="noStrike" spc="-1">
              <a:latin typeface="Arial"/>
            </a:endParaRPr>
          </a:p>
        </p:txBody>
      </p:sp>
      <p:sp>
        <p:nvSpPr>
          <p:cNvPr id="1079"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79EE739A-B5F8-4490-A9BC-DE3766F1F507}" type="slidenum">
              <a:rPr lang="en-US" sz="1200" b="0" strike="noStrike" spc="-1">
                <a:solidFill>
                  <a:srgbClr val="000000"/>
                </a:solidFill>
                <a:latin typeface="Roboto"/>
                <a:ea typeface="Roboto"/>
              </a:rPr>
              <a:t>36</a:t>
            </a:fld>
            <a:endParaRPr lang="en-US" sz="1200" b="0" strike="noStrike" spc="-1">
              <a:latin typeface="Arial"/>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0" name="PlaceHolder 1"/>
          <p:cNvSpPr>
            <a:spLocks noGrp="1" noRot="1" noChangeAspect="1"/>
          </p:cNvSpPr>
          <p:nvPr>
            <p:ph type="sldImg"/>
          </p:nvPr>
        </p:nvSpPr>
        <p:spPr>
          <a:xfrm>
            <a:off x="380880" y="694800"/>
            <a:ext cx="6095160" cy="3428280"/>
          </a:xfrm>
          <a:prstGeom prst="rect">
            <a:avLst/>
          </a:prstGeom>
        </p:spPr>
      </p:sp>
      <p:sp>
        <p:nvSpPr>
          <p:cNvPr id="1081" name="PlaceHolder 2"/>
          <p:cNvSpPr>
            <a:spLocks noGrp="1"/>
          </p:cNvSpPr>
          <p:nvPr>
            <p:ph type="body"/>
          </p:nvPr>
        </p:nvSpPr>
        <p:spPr>
          <a:xfrm>
            <a:off x="685800" y="4400640"/>
            <a:ext cx="5485680" cy="3599640"/>
          </a:xfrm>
          <a:prstGeom prst="rect">
            <a:avLst/>
          </a:prstGeom>
        </p:spPr>
        <p:txBody>
          <a:bodyPr lIns="0" tIns="0" rIns="0" bIns="0"/>
          <a:lstStyle/>
          <a:p>
            <a:pPr marL="226440" indent="-225720">
              <a:lnSpc>
                <a:spcPct val="100000"/>
              </a:lnSpc>
            </a:pPr>
            <a:r>
              <a:rPr lang="en-US" sz="1200" b="0" strike="noStrike" spc="-1">
                <a:solidFill>
                  <a:srgbClr val="000000"/>
                </a:solidFill>
                <a:latin typeface="Times New Roman"/>
                <a:ea typeface="Times New Roman"/>
              </a:rPr>
              <a:t>이 슬라이드는 FOSS를 사용할 때 수정의 의미를 설명합니다.</a:t>
            </a:r>
            <a:endParaRPr lang="en-US" sz="1200" b="0" strike="noStrike" spc="-1">
              <a:latin typeface="Arial"/>
            </a:endParaRPr>
          </a:p>
          <a:p>
            <a:pPr marL="226440" indent="-225720">
              <a:lnSpc>
                <a:spcPct val="100000"/>
              </a:lnSpc>
            </a:pPr>
            <a:endParaRPr lang="en-US" sz="1200" b="0" strike="noStrike" spc="-1">
              <a:latin typeface="Arial"/>
            </a:endParaRPr>
          </a:p>
        </p:txBody>
      </p:sp>
      <p:sp>
        <p:nvSpPr>
          <p:cNvPr id="1082"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9F9A025E-D355-4F99-8074-09106731FD4F}" type="slidenum">
              <a:rPr lang="en-US" sz="1200" b="0" strike="noStrike" spc="-1">
                <a:solidFill>
                  <a:srgbClr val="000000"/>
                </a:solidFill>
                <a:latin typeface="Roboto"/>
                <a:ea typeface="Roboto"/>
              </a:rPr>
              <a:t>37</a:t>
            </a:fld>
            <a:endParaRPr lang="en-US" sz="1200" b="0" strike="noStrike" spc="-1">
              <a:latin typeface="Arial"/>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3" name="PlaceHolder 1"/>
          <p:cNvSpPr>
            <a:spLocks noGrp="1" noRot="1" noChangeAspect="1"/>
          </p:cNvSpPr>
          <p:nvPr>
            <p:ph type="sldImg"/>
          </p:nvPr>
        </p:nvSpPr>
        <p:spPr>
          <a:xfrm>
            <a:off x="380880" y="694800"/>
            <a:ext cx="6095160" cy="3428280"/>
          </a:xfrm>
          <a:prstGeom prst="rect">
            <a:avLst/>
          </a:prstGeom>
        </p:spPr>
      </p:sp>
      <p:sp>
        <p:nvSpPr>
          <p:cNvPr id="1084" name="PlaceHolder 2"/>
          <p:cNvSpPr>
            <a:spLocks noGrp="1"/>
          </p:cNvSpPr>
          <p:nvPr>
            <p:ph type="body"/>
          </p:nvPr>
        </p:nvSpPr>
        <p:spPr>
          <a:xfrm>
            <a:off x="685800" y="4400640"/>
            <a:ext cx="5485680" cy="3599640"/>
          </a:xfrm>
          <a:prstGeom prst="rect">
            <a:avLst/>
          </a:prstGeom>
        </p:spPr>
        <p:txBody>
          <a:bodyPr lIns="0" tIns="0" rIns="0" bIns="0"/>
          <a:lstStyle/>
          <a:p>
            <a:pPr marL="226440" indent="-225720">
              <a:lnSpc>
                <a:spcPct val="100000"/>
              </a:lnSpc>
            </a:pPr>
            <a:r>
              <a:rPr lang="en-US" sz="1200" b="0" strike="noStrike" spc="-1">
                <a:solidFill>
                  <a:srgbClr val="000000"/>
                </a:solidFill>
                <a:latin typeface="Times New Roman"/>
                <a:ea typeface="Times New Roman"/>
              </a:rPr>
              <a:t>이 슬라이드는 FOSS를 사용할 때 번역의 의미를 설명합니다.</a:t>
            </a:r>
            <a:endParaRPr lang="en-US" sz="1200" b="0" strike="noStrike" spc="-1">
              <a:latin typeface="Arial"/>
            </a:endParaRPr>
          </a:p>
          <a:p>
            <a:pPr marL="226440" indent="-225720">
              <a:lnSpc>
                <a:spcPct val="100000"/>
              </a:lnSpc>
            </a:pPr>
            <a:endParaRPr lang="en-US" sz="1200" b="0" strike="noStrike" spc="-1">
              <a:latin typeface="Arial"/>
            </a:endParaRPr>
          </a:p>
        </p:txBody>
      </p:sp>
      <p:sp>
        <p:nvSpPr>
          <p:cNvPr id="1085"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4452F5DC-DFEC-414A-96AF-BEB7579982FC}" type="slidenum">
              <a:rPr lang="en-US" sz="1200" b="0" strike="noStrike" spc="-1">
                <a:solidFill>
                  <a:srgbClr val="000000"/>
                </a:solidFill>
                <a:latin typeface="Roboto"/>
                <a:ea typeface="Roboto"/>
              </a:rPr>
              <a:t>38</a:t>
            </a:fld>
            <a:endParaRPr lang="en-US" sz="1200" b="0" strike="noStrike" spc="-1">
              <a:latin typeface="Arial"/>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6" name="PlaceHolder 1"/>
          <p:cNvSpPr>
            <a:spLocks noGrp="1" noRot="1" noChangeAspect="1"/>
          </p:cNvSpPr>
          <p:nvPr>
            <p:ph type="sldImg"/>
          </p:nvPr>
        </p:nvSpPr>
        <p:spPr>
          <a:xfrm>
            <a:off x="380880" y="694800"/>
            <a:ext cx="6095160" cy="3428280"/>
          </a:xfrm>
          <a:prstGeom prst="rect">
            <a:avLst/>
          </a:prstGeom>
        </p:spPr>
      </p:sp>
      <p:sp>
        <p:nvSpPr>
          <p:cNvPr id="1087"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Times New Roman"/>
                <a:ea typeface="Times New Roman"/>
              </a:rPr>
              <a:t>이 슬라이드는 개발 도구가 "내부적으로" 이러한 작업 중 일부를 수행할 수 있음을 설명합니다. 이것은 기업이 알아야 할 영역입니다.</a:t>
            </a:r>
            <a:endParaRPr lang="en-US" sz="1200" b="0" strike="noStrike" spc="-1">
              <a:latin typeface="Arial"/>
            </a:endParaRPr>
          </a:p>
          <a:p>
            <a:pPr marL="216000" indent="-216000">
              <a:lnSpc>
                <a:spcPct val="100000"/>
              </a:lnSpc>
            </a:pPr>
            <a:endParaRPr lang="en-US" sz="1200" b="0" strike="noStrike" spc="-1">
              <a:latin typeface="Arial"/>
            </a:endParaRPr>
          </a:p>
        </p:txBody>
      </p:sp>
      <p:sp>
        <p:nvSpPr>
          <p:cNvPr id="1088"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539C894D-6096-4486-903D-3086087E51D2}" type="slidenum">
              <a:rPr lang="en-US" sz="1200" b="0" strike="noStrike" spc="-1">
                <a:solidFill>
                  <a:srgbClr val="000000"/>
                </a:solidFill>
                <a:latin typeface="Roboto"/>
                <a:ea typeface="Roboto"/>
              </a:rPr>
              <a:t>39</a:t>
            </a:fld>
            <a:endParaRPr lang="en-US" sz="1200" b="0" strike="noStrike" spc="-1">
              <a:latin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1" name="PlaceHolder 1"/>
          <p:cNvSpPr>
            <a:spLocks noGrp="1" noRot="1" noChangeAspect="1"/>
          </p:cNvSpPr>
          <p:nvPr>
            <p:ph type="sldImg"/>
          </p:nvPr>
        </p:nvSpPr>
        <p:spPr>
          <a:xfrm>
            <a:off x="380880" y="694800"/>
            <a:ext cx="6095160" cy="3428280"/>
          </a:xfrm>
          <a:prstGeom prst="rect">
            <a:avLst/>
          </a:prstGeom>
        </p:spPr>
      </p:sp>
      <p:sp>
        <p:nvSpPr>
          <p:cNvPr id="982"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이 슬라이드는 회사의 내부 FOSS 정책이 회사 문서의 어디에 있는지 식별 할 수 있도록 돕기위한 것입니다.</a:t>
            </a:r>
            <a:endParaRPr lang="en-US" sz="1200" b="0" strike="noStrike" spc="-1">
              <a:latin typeface="Arial"/>
            </a:endParaRPr>
          </a:p>
        </p:txBody>
      </p:sp>
      <p:sp>
        <p:nvSpPr>
          <p:cNvPr id="983"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EB0212BD-966F-4063-BA2B-3E7F600AF952}" type="slidenum">
              <a:rPr lang="en-US" sz="1200" b="0" strike="noStrike" spc="-1">
                <a:solidFill>
                  <a:srgbClr val="000000"/>
                </a:solidFill>
                <a:latin typeface="Roboto"/>
                <a:ea typeface="Roboto"/>
              </a:rPr>
              <a:t>4</a:t>
            </a:fld>
            <a:endParaRPr lang="en-US" sz="1200" b="0" strike="noStrike" spc="-1">
              <a:latin typeface="Arial"/>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9" name="PlaceHolder 1"/>
          <p:cNvSpPr>
            <a:spLocks noGrp="1" noRot="1" noChangeAspect="1"/>
          </p:cNvSpPr>
          <p:nvPr>
            <p:ph type="sldImg"/>
          </p:nvPr>
        </p:nvSpPr>
        <p:spPr>
          <a:xfrm>
            <a:off x="380880" y="694800"/>
            <a:ext cx="6095160" cy="3428280"/>
          </a:xfrm>
          <a:prstGeom prst="rect">
            <a:avLst/>
          </a:prstGeom>
        </p:spPr>
      </p:sp>
      <p:sp>
        <p:nvSpPr>
          <p:cNvPr id="1090"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Times New Roman"/>
                <a:ea typeface="Times New Roman"/>
              </a:rPr>
              <a:t>이 슬라이드는 배포의 기본 개념을 설명합니다. FOSS 라이선스는 일반적으로 배포할 때 적용되므로 컴플라이언스 프로그램에서 고려해야할 핵심 사항입니다.</a:t>
            </a:r>
            <a:endParaRPr lang="en-US" sz="1200" b="0" strike="noStrike" spc="-1">
              <a:latin typeface="Arial"/>
            </a:endParaRPr>
          </a:p>
        </p:txBody>
      </p:sp>
      <p:sp>
        <p:nvSpPr>
          <p:cNvPr id="1091"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A62FE06D-7E64-4D90-8CF4-F9BCFF76F9C9}" type="slidenum">
              <a:rPr lang="en-US" sz="1200" b="0" strike="noStrike" spc="-1">
                <a:solidFill>
                  <a:srgbClr val="000000"/>
                </a:solidFill>
                <a:latin typeface="Roboto"/>
                <a:ea typeface="Roboto"/>
              </a:rPr>
              <a:t>40</a:t>
            </a:fld>
            <a:endParaRPr lang="en-US" sz="1200" b="0" strike="noStrike" spc="-1">
              <a:latin typeface="Arial"/>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2" name="PlaceHolder 1"/>
          <p:cNvSpPr>
            <a:spLocks noGrp="1" noRot="1" noChangeAspect="1"/>
          </p:cNvSpPr>
          <p:nvPr>
            <p:ph type="sldImg"/>
          </p:nvPr>
        </p:nvSpPr>
        <p:spPr>
          <a:xfrm>
            <a:off x="380880" y="694800"/>
            <a:ext cx="6095160" cy="3428280"/>
          </a:xfrm>
          <a:prstGeom prst="rect">
            <a:avLst/>
          </a:prstGeom>
        </p:spPr>
      </p:sp>
      <p:sp>
        <p:nvSpPr>
          <p:cNvPr id="1093"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Times New Roman"/>
                <a:ea typeface="Times New Roman"/>
              </a:rPr>
              <a:t>결합은 FOSS 컴포넌트의 일부를 소프트웨어 제품에 복사하는 것입니다. </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Times New Roman"/>
                <a:ea typeface="Times New Roman"/>
              </a:rPr>
              <a:t>링킹은 소프트웨어 제품과 FOSS 컴포넌트를 링크하거나 연결하는 것입니다. </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Times New Roman"/>
                <a:ea typeface="Times New Roman"/>
              </a:rPr>
              <a:t>수정은 FOSS 컴포넌트를 변경하는 것입니다.</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Times New Roman"/>
                <a:ea typeface="Times New Roman"/>
              </a:rPr>
              <a:t>번역은 코드를 한 상태에서 다른 상태로 변환하는 것입니다.</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Times New Roman"/>
                <a:ea typeface="Times New Roman"/>
              </a:rPr>
              <a:t>오픈소스의 배포에 대해 생각할 때 다음 사항을 고려해야 합니다.</a:t>
            </a:r>
            <a:endParaRPr lang="en-US" sz="1200" b="0" strike="noStrike" spc="-1">
              <a:latin typeface="Arial"/>
            </a:endParaRPr>
          </a:p>
          <a:p>
            <a:pPr marL="216000" indent="-216000">
              <a:lnSpc>
                <a:spcPct val="100000"/>
              </a:lnSpc>
            </a:pPr>
            <a:r>
              <a:rPr lang="en-US" sz="1200" b="0" strike="noStrike" spc="-1">
                <a:solidFill>
                  <a:srgbClr val="000000"/>
                </a:solidFill>
                <a:latin typeface="Roboto"/>
                <a:ea typeface="Roboto"/>
              </a:rPr>
              <a:t>누가 소프트웨어를 받는가?</a:t>
            </a:r>
            <a:endParaRPr lang="en-US" sz="1200" b="0" strike="noStrike" spc="-1">
              <a:latin typeface="Arial"/>
            </a:endParaRPr>
          </a:p>
          <a:p>
            <a:pPr marL="617400" lvl="1" indent="-349920">
              <a:lnSpc>
                <a:spcPct val="100000"/>
              </a:lnSpc>
              <a:buClr>
                <a:srgbClr val="000000"/>
              </a:buClr>
              <a:buFont typeface="Arial"/>
              <a:buChar char="•"/>
            </a:pPr>
            <a:r>
              <a:rPr lang="en-US" sz="2400" b="0" strike="noStrike" spc="-1">
                <a:solidFill>
                  <a:srgbClr val="000000"/>
                </a:solidFill>
                <a:latin typeface="Roboto"/>
                <a:ea typeface="Roboto"/>
              </a:rPr>
              <a:t>고객/파트너</a:t>
            </a:r>
            <a:endParaRPr lang="en-US" sz="2400" b="0" strike="noStrike" spc="-1">
              <a:latin typeface="Arial"/>
            </a:endParaRPr>
          </a:p>
          <a:p>
            <a:pPr marL="617400" lvl="1" indent="-349920">
              <a:lnSpc>
                <a:spcPct val="100000"/>
              </a:lnSpc>
              <a:buClr>
                <a:srgbClr val="000000"/>
              </a:buClr>
              <a:buFont typeface="Arial"/>
              <a:buChar char="•"/>
            </a:pPr>
            <a:r>
              <a:rPr lang="en-US" sz="2400" b="0" strike="noStrike" spc="-1">
                <a:solidFill>
                  <a:srgbClr val="000000"/>
                </a:solidFill>
                <a:latin typeface="Roboto"/>
                <a:ea typeface="Roboto"/>
              </a:rPr>
              <a:t>커뮤니티 프로젝트</a:t>
            </a:r>
            <a:endParaRPr lang="en-US" sz="2400" b="0" strike="noStrike" spc="-1">
              <a:latin typeface="Arial"/>
            </a:endParaRPr>
          </a:p>
          <a:p>
            <a:pPr>
              <a:lnSpc>
                <a:spcPct val="100000"/>
              </a:lnSpc>
            </a:pPr>
            <a:r>
              <a:rPr lang="en-US" sz="1200" b="0" strike="noStrike" spc="-1">
                <a:solidFill>
                  <a:srgbClr val="000000"/>
                </a:solidFill>
                <a:latin typeface="Roboto"/>
                <a:ea typeface="Roboto"/>
              </a:rPr>
              <a:t>전달하는 형태는 무엇입니까?</a:t>
            </a:r>
            <a:endParaRPr lang="en-US" sz="1200" b="0" strike="noStrike" spc="-1">
              <a:latin typeface="Arial"/>
            </a:endParaRPr>
          </a:p>
          <a:p>
            <a:pPr marL="617400" lvl="1" indent="-349920">
              <a:lnSpc>
                <a:spcPct val="100000"/>
              </a:lnSpc>
              <a:buClr>
                <a:srgbClr val="000000"/>
              </a:buClr>
              <a:buFont typeface="Arial"/>
              <a:buChar char="•"/>
            </a:pPr>
            <a:r>
              <a:rPr lang="en-US" sz="2400" b="0" strike="noStrike" spc="-1">
                <a:solidFill>
                  <a:srgbClr val="000000"/>
                </a:solidFill>
                <a:latin typeface="Roboto"/>
                <a:ea typeface="Roboto"/>
              </a:rPr>
              <a:t>소스 코드 제공</a:t>
            </a:r>
            <a:endParaRPr lang="en-US" sz="2400" b="0" strike="noStrike" spc="-1">
              <a:latin typeface="Arial"/>
            </a:endParaRPr>
          </a:p>
          <a:p>
            <a:pPr marL="617400" lvl="1" indent="-349920">
              <a:lnSpc>
                <a:spcPct val="100000"/>
              </a:lnSpc>
              <a:buClr>
                <a:srgbClr val="000000"/>
              </a:buClr>
              <a:buFont typeface="Arial"/>
              <a:buChar char="•"/>
            </a:pPr>
            <a:r>
              <a:rPr lang="en-US" sz="2400" b="0" strike="noStrike" spc="-1">
                <a:solidFill>
                  <a:srgbClr val="000000"/>
                </a:solidFill>
                <a:latin typeface="Roboto"/>
                <a:ea typeface="Roboto"/>
              </a:rPr>
              <a:t>바이너리 제공</a:t>
            </a:r>
            <a:endParaRPr lang="en-US" sz="2400" b="0" strike="noStrike" spc="-1">
              <a:latin typeface="Arial"/>
            </a:endParaRPr>
          </a:p>
          <a:p>
            <a:pPr marL="617400" lvl="1" indent="-349920">
              <a:lnSpc>
                <a:spcPct val="100000"/>
              </a:lnSpc>
              <a:buClr>
                <a:srgbClr val="000000"/>
              </a:buClr>
              <a:buFont typeface="Arial"/>
              <a:buChar char="•"/>
            </a:pPr>
            <a:r>
              <a:rPr lang="en-US" sz="2400" b="0" strike="noStrike" spc="-1">
                <a:solidFill>
                  <a:srgbClr val="000000"/>
                </a:solidFill>
                <a:latin typeface="Roboto"/>
                <a:ea typeface="Roboto"/>
              </a:rPr>
              <a:t>하드웨어에 사전 탑재됨</a:t>
            </a:r>
            <a:endParaRPr lang="en-US" sz="2400" b="0" strike="noStrike" spc="-1">
              <a:latin typeface="Arial"/>
            </a:endParaRPr>
          </a:p>
          <a:p>
            <a:pPr>
              <a:lnSpc>
                <a:spcPct val="100000"/>
              </a:lnSpc>
            </a:pPr>
            <a:endParaRPr lang="en-US" sz="2400" b="0" strike="noStrike" spc="-1">
              <a:latin typeface="Arial"/>
            </a:endParaRPr>
          </a:p>
          <a:p>
            <a:pPr>
              <a:lnSpc>
                <a:spcPct val="100000"/>
              </a:lnSpc>
            </a:pPr>
            <a:endParaRPr lang="en-US" sz="2400" b="0" strike="noStrike" spc="-1">
              <a:latin typeface="Arial"/>
            </a:endParaRPr>
          </a:p>
          <a:p>
            <a:pPr>
              <a:lnSpc>
                <a:spcPct val="100000"/>
              </a:lnSpc>
            </a:pPr>
            <a:endParaRPr lang="en-US" sz="2400" b="0" strike="noStrike" spc="-1">
              <a:latin typeface="Arial"/>
            </a:endParaRPr>
          </a:p>
          <a:p>
            <a:pPr>
              <a:lnSpc>
                <a:spcPct val="100000"/>
              </a:lnSpc>
            </a:pPr>
            <a:endParaRPr lang="en-US" sz="2400" b="0" strike="noStrike" spc="-1">
              <a:latin typeface="Arial"/>
            </a:endParaRPr>
          </a:p>
          <a:p>
            <a:pPr>
              <a:lnSpc>
                <a:spcPct val="100000"/>
              </a:lnSpc>
            </a:pPr>
            <a:endParaRPr lang="en-US" sz="2400" b="0" strike="noStrike" spc="-1">
              <a:latin typeface="Arial"/>
            </a:endParaRPr>
          </a:p>
        </p:txBody>
      </p:sp>
      <p:sp>
        <p:nvSpPr>
          <p:cNvPr id="1094"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9FA8358C-6DB4-49D7-A187-DD5824EF0717}" type="slidenum">
              <a:rPr lang="en-US" sz="1200" b="0" strike="noStrike" spc="-1">
                <a:solidFill>
                  <a:srgbClr val="000000"/>
                </a:solidFill>
                <a:latin typeface="Roboto"/>
                <a:ea typeface="Roboto"/>
              </a:rPr>
              <a:t>41</a:t>
            </a:fld>
            <a:endParaRPr lang="en-US" sz="1200" b="0" strike="noStrike" spc="-1">
              <a:latin typeface="Arial"/>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 name="PlaceHolder 1"/>
          <p:cNvSpPr>
            <a:spLocks noGrp="1" noRot="1" noChangeAspect="1"/>
          </p:cNvSpPr>
          <p:nvPr>
            <p:ph type="sldImg"/>
          </p:nvPr>
        </p:nvSpPr>
        <p:spPr>
          <a:xfrm>
            <a:off x="685800" y="1143000"/>
            <a:ext cx="5485680" cy="3085200"/>
          </a:xfrm>
          <a:prstGeom prst="rect">
            <a:avLst/>
          </a:prstGeom>
        </p:spPr>
      </p:sp>
      <p:sp>
        <p:nvSpPr>
          <p:cNvPr id="1096"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이 장에서는 FOSS 사용을 분석하고 관련 의무를 결정하는 "FOSS 리뷰" 프로세스에 대해 설명합니다.</a:t>
            </a:r>
            <a:endParaRPr lang="en-US" sz="1200" b="0" strike="noStrike" spc="-1">
              <a:latin typeface="Arial"/>
            </a:endParaRPr>
          </a:p>
          <a:p>
            <a:pPr marL="216000" indent="-216000">
              <a:lnSpc>
                <a:spcPct val="100000"/>
              </a:lnSpc>
            </a:pPr>
            <a:endParaRPr lang="en-US" sz="1200" b="0" strike="noStrike" spc="-1">
              <a:latin typeface="Arial"/>
            </a:endParaRPr>
          </a:p>
        </p:txBody>
      </p:sp>
      <p:sp>
        <p:nvSpPr>
          <p:cNvPr id="1097"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C1731CFB-CA59-458F-94FC-527C278A3BA1}" type="slidenum">
              <a:rPr lang="en-US" sz="1200" b="0" strike="noStrike" spc="-1">
                <a:solidFill>
                  <a:srgbClr val="000000"/>
                </a:solidFill>
                <a:latin typeface="Roboto"/>
                <a:ea typeface="Roboto"/>
              </a:rPr>
              <a:t>42</a:t>
            </a:fld>
            <a:endParaRPr lang="en-US" sz="1200" b="0" strike="noStrike" spc="-1">
              <a:latin typeface="Arial"/>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8" name="PlaceHolder 1"/>
          <p:cNvSpPr>
            <a:spLocks noGrp="1" noRot="1" noChangeAspect="1"/>
          </p:cNvSpPr>
          <p:nvPr>
            <p:ph type="sldImg"/>
          </p:nvPr>
        </p:nvSpPr>
        <p:spPr>
          <a:xfrm>
            <a:off x="380880" y="694800"/>
            <a:ext cx="6095160" cy="3428280"/>
          </a:xfrm>
          <a:prstGeom prst="rect">
            <a:avLst/>
          </a:prstGeom>
        </p:spPr>
      </p:sp>
      <p:sp>
        <p:nvSpPr>
          <p:cNvPr id="1099"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FOSS 리뷰는 FOSS 컴플라이언스 프로그램의 기본 구성 요소입니다. </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Roboto"/>
                <a:ea typeface="Roboto"/>
              </a:rPr>
              <a:t>FOSS 리뷰는 엔지니어링, 비즈니스 및 법률 팀의 미팅 포인트가 될 수 있으며, 큰규모에서도 성공적으로 수행하기 위한 계획과 조직이 필요할 수 있습니다.</a:t>
            </a:r>
            <a:endParaRPr lang="en-US" sz="1200" b="0" strike="noStrike" spc="-1">
              <a:latin typeface="Arial"/>
            </a:endParaRPr>
          </a:p>
          <a:p>
            <a:pPr marL="171360" indent="-170640">
              <a:lnSpc>
                <a:spcPct val="100000"/>
              </a:lnSpc>
              <a:buClr>
                <a:srgbClr val="000000"/>
              </a:buClr>
              <a:buFont typeface="Arial"/>
              <a:buChar char="•"/>
            </a:pPr>
            <a:r>
              <a:rPr lang="en-US" sz="1200" b="0" strike="noStrike" spc="-1">
                <a:solidFill>
                  <a:srgbClr val="000000"/>
                </a:solidFill>
                <a:latin typeface="Roboto"/>
                <a:ea typeface="Roboto"/>
              </a:rPr>
              <a:t>엔지니어링 팀 또는 개발자 팀이 관련 정보 수집에 참여할 수 있습니다.</a:t>
            </a:r>
            <a:endParaRPr lang="en-US" sz="1200" b="0" strike="noStrike" spc="-1">
              <a:latin typeface="Arial"/>
            </a:endParaRPr>
          </a:p>
          <a:p>
            <a:pPr marL="171360" indent="-170640">
              <a:lnSpc>
                <a:spcPct val="100000"/>
              </a:lnSpc>
              <a:buClr>
                <a:srgbClr val="000000"/>
              </a:buClr>
              <a:buFont typeface="Arial"/>
              <a:buChar char="•"/>
            </a:pPr>
            <a:r>
              <a:rPr lang="en-US" sz="1200" b="0" strike="noStrike" spc="-1">
                <a:solidFill>
                  <a:srgbClr val="000000"/>
                </a:solidFill>
                <a:latin typeface="Roboto"/>
                <a:ea typeface="Roboto"/>
              </a:rPr>
              <a:t>법률 팀은 라이선스 의무를 분석 및 결정하고 가이드를 제공합니다.</a:t>
            </a:r>
            <a:endParaRPr lang="en-US" sz="1200" b="0" strike="noStrike" spc="-1">
              <a:latin typeface="Arial"/>
            </a:endParaRPr>
          </a:p>
          <a:p>
            <a:pPr marL="171360" indent="-170640">
              <a:lnSpc>
                <a:spcPct val="100000"/>
              </a:lnSpc>
              <a:buClr>
                <a:srgbClr val="000000"/>
              </a:buClr>
              <a:buFont typeface="Arial"/>
              <a:buChar char="•"/>
            </a:pPr>
            <a:r>
              <a:rPr lang="en-US" sz="1200" b="0" strike="noStrike" spc="-1">
                <a:solidFill>
                  <a:srgbClr val="000000"/>
                </a:solidFill>
                <a:latin typeface="Roboto"/>
                <a:ea typeface="Roboto"/>
              </a:rPr>
              <a:t>비즈니스 및 엔지니어링 팀은 가이드를 받아 이행할 수 있습니다.</a:t>
            </a:r>
            <a:endParaRPr lang="en-US" sz="1200" b="0" strike="noStrike" spc="-1">
              <a:latin typeface="Arial"/>
            </a:endParaRPr>
          </a:p>
          <a:p>
            <a:pPr>
              <a:lnSpc>
                <a:spcPct val="100000"/>
              </a:lnSpc>
            </a:pPr>
            <a:endParaRPr lang="en-US" sz="1200" b="0" strike="noStrike" spc="-1">
              <a:latin typeface="Arial"/>
            </a:endParaRPr>
          </a:p>
        </p:txBody>
      </p:sp>
      <p:sp>
        <p:nvSpPr>
          <p:cNvPr id="1100"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34769EB6-7206-4B44-AA19-C51A2AB64D69}" type="slidenum">
              <a:rPr lang="en-US" sz="1200" b="0" strike="noStrike" spc="-1">
                <a:solidFill>
                  <a:srgbClr val="000000"/>
                </a:solidFill>
                <a:latin typeface="Roboto"/>
                <a:ea typeface="Roboto"/>
              </a:rPr>
              <a:t>43</a:t>
            </a:fld>
            <a:endParaRPr lang="en-US" sz="1200" b="0" strike="noStrike" spc="-1">
              <a:latin typeface="Arial"/>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1" name="PlaceHolder 1"/>
          <p:cNvSpPr>
            <a:spLocks noGrp="1" noRot="1" noChangeAspect="1"/>
          </p:cNvSpPr>
          <p:nvPr>
            <p:ph type="sldImg"/>
          </p:nvPr>
        </p:nvSpPr>
        <p:spPr>
          <a:xfrm>
            <a:off x="382680" y="695160"/>
            <a:ext cx="6092640" cy="3427200"/>
          </a:xfrm>
          <a:prstGeom prst="rect">
            <a:avLst/>
          </a:prstGeom>
        </p:spPr>
      </p:sp>
      <p:sp>
        <p:nvSpPr>
          <p:cNvPr id="1102"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첫 번째 단계는 FOSS 리뷰를 시작하기에 적합한 당사자를 식별하는 것입니다.</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Roboto"/>
                <a:ea typeface="Roboto"/>
              </a:rPr>
              <a:t>중요한 질문은 다음과 같습니다:</a:t>
            </a:r>
            <a:endParaRPr lang="en-US" sz="1200" b="0" strike="noStrike" spc="-1">
              <a:latin typeface="Arial"/>
            </a:endParaRPr>
          </a:p>
          <a:p>
            <a:pPr marL="171360" indent="-170640">
              <a:lnSpc>
                <a:spcPct val="100000"/>
              </a:lnSpc>
              <a:buClr>
                <a:srgbClr val="000000"/>
              </a:buClr>
              <a:buFont typeface="Arial"/>
              <a:buChar char="•"/>
            </a:pPr>
            <a:r>
              <a:rPr lang="en-US" sz="1200" b="0" strike="noStrike" spc="-1">
                <a:solidFill>
                  <a:srgbClr val="000000"/>
                </a:solidFill>
                <a:latin typeface="Roboto"/>
                <a:ea typeface="Roboto"/>
              </a:rPr>
              <a:t>FOSS 사용에 대한 의사 결정자는 누구입니까 (관리자, 아키텍트, 개별 엔지니어 등)? </a:t>
            </a:r>
            <a:endParaRPr lang="en-US" sz="1200" b="0" strike="noStrike" spc="-1">
              <a:latin typeface="Arial"/>
            </a:endParaRPr>
          </a:p>
          <a:p>
            <a:pPr marL="171360" indent="-170640">
              <a:lnSpc>
                <a:spcPct val="100000"/>
              </a:lnSpc>
              <a:buClr>
                <a:srgbClr val="000000"/>
              </a:buClr>
              <a:buFont typeface="Arial"/>
              <a:buChar char="•"/>
            </a:pPr>
            <a:r>
              <a:rPr lang="en-US" sz="1200" b="0" strike="noStrike" spc="-1">
                <a:solidFill>
                  <a:srgbClr val="000000"/>
                </a:solidFill>
                <a:latin typeface="Roboto"/>
                <a:ea typeface="Roboto"/>
              </a:rPr>
              <a:t>FOSS 사용에 대해 어떻게 질문 할 수 있습니까?</a:t>
            </a:r>
            <a:endParaRPr lang="en-US" sz="1200" b="0" strike="noStrike" spc="-1">
              <a:latin typeface="Arial"/>
            </a:endParaRPr>
          </a:p>
          <a:p>
            <a:pPr marL="171360" indent="-170640">
              <a:lnSpc>
                <a:spcPct val="100000"/>
              </a:lnSpc>
              <a:buClr>
                <a:srgbClr val="000000"/>
              </a:buClr>
              <a:buFont typeface="Arial"/>
              <a:buChar char="•"/>
            </a:pPr>
            <a:r>
              <a:rPr lang="en-US" sz="1200" b="0" strike="noStrike" spc="-1">
                <a:solidFill>
                  <a:srgbClr val="000000"/>
                </a:solidFill>
                <a:latin typeface="Roboto"/>
                <a:ea typeface="Roboto"/>
              </a:rPr>
              <a:t>개발 프로세스에 FOSS 리뷰가 시작될 수 있는 정규 지점이 있습니까?</a:t>
            </a:r>
            <a:endParaRPr lang="en-US" sz="1200" b="0" strike="noStrike" spc="-1">
              <a:latin typeface="Arial"/>
            </a:endParaRPr>
          </a:p>
          <a:p>
            <a:pPr>
              <a:lnSpc>
                <a:spcPct val="100000"/>
              </a:lnSpc>
            </a:pPr>
            <a:endParaRPr lang="en-US" sz="1200" b="0" strike="noStrike" spc="-1">
              <a:latin typeface="Arial"/>
            </a:endParaRPr>
          </a:p>
        </p:txBody>
      </p:sp>
      <p:sp>
        <p:nvSpPr>
          <p:cNvPr id="1103"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89CF487D-87C9-4D15-A914-082561E0C12B}" type="slidenum">
              <a:rPr lang="en-US" sz="1200" b="0" strike="noStrike" spc="-1">
                <a:solidFill>
                  <a:srgbClr val="000000"/>
                </a:solidFill>
                <a:latin typeface="Roboto"/>
                <a:ea typeface="Roboto"/>
              </a:rPr>
              <a:t>44</a:t>
            </a:fld>
            <a:endParaRPr lang="en-US" sz="1200" b="0" strike="noStrike" spc="-1">
              <a:latin typeface="Arial"/>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4" name="PlaceHolder 1"/>
          <p:cNvSpPr>
            <a:spLocks noGrp="1" noRot="1" noChangeAspect="1"/>
          </p:cNvSpPr>
          <p:nvPr>
            <p:ph type="sldImg"/>
          </p:nvPr>
        </p:nvSpPr>
        <p:spPr>
          <a:xfrm>
            <a:off x="382680" y="695160"/>
            <a:ext cx="6092640" cy="3427200"/>
          </a:xfrm>
          <a:prstGeom prst="rect">
            <a:avLst/>
          </a:prstGeom>
        </p:spPr>
      </p:sp>
      <p:sp>
        <p:nvSpPr>
          <p:cNvPr id="1105"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이 정보 목록은 상당히 커 보인다는 점에 유의해야합니다. 그러나 필요한 정보의 양은 회사의 규모와 FOSS 코드로 하려는 의도에 따라 달라집니다. 대기업은 작은 기업보다 더 많은 정보를 요구하는 경향이 있습니다.</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Roboto"/>
                <a:ea typeface="Roboto"/>
              </a:rPr>
              <a:t>외부 공급 업체의 경우 몇 가지 추가 문제가 있습니다. 첫째, 미래에 FOSS 문제가 발생할 경우 공급 업체와 후속 조치를 취해야 할 수 있있으며, 신뢰할 수 있는 연락처를 갖고 있는 것은 중요합니다. 또한 공급 업체가 제공한 FOSS에 대한 FOSS 라이선스 의무를 준수해야 할 수도 있습니다. 이러한 의무를 충족하기 위해 필요한 고지문과 소스 코드가 있는지 확인합니다.</a:t>
            </a:r>
            <a:endParaRPr lang="en-US" sz="1200" b="0" strike="noStrike" spc="-1">
              <a:latin typeface="Arial"/>
            </a:endParaRPr>
          </a:p>
        </p:txBody>
      </p:sp>
      <p:sp>
        <p:nvSpPr>
          <p:cNvPr id="1106"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B3D32BFC-E87F-4DFF-AF82-C8E6284C1F06}" type="slidenum">
              <a:rPr lang="en-US" sz="1200" b="0" strike="noStrike" spc="-1">
                <a:solidFill>
                  <a:srgbClr val="000000"/>
                </a:solidFill>
                <a:latin typeface="Roboto"/>
                <a:ea typeface="Roboto"/>
              </a:rPr>
              <a:t>45</a:t>
            </a:fld>
            <a:endParaRPr lang="en-US" sz="1200" b="0" strike="noStrike" spc="-1">
              <a:latin typeface="Arial"/>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7" name="PlaceHolder 1"/>
          <p:cNvSpPr>
            <a:spLocks noGrp="1" noRot="1" noChangeAspect="1"/>
          </p:cNvSpPr>
          <p:nvPr>
            <p:ph type="sldImg"/>
          </p:nvPr>
        </p:nvSpPr>
        <p:spPr>
          <a:xfrm>
            <a:off x="381000" y="695325"/>
            <a:ext cx="6094413" cy="3427413"/>
          </a:xfrm>
          <a:prstGeom prst="rect">
            <a:avLst/>
          </a:prstGeom>
        </p:spPr>
      </p:sp>
      <p:sp>
        <p:nvSpPr>
          <p:cNvPr id="1108"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FOSS 리뷰팀은 하나의 연합된 팀으로 구성될 수 있습니다.</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Roboto"/>
                <a:ea typeface="Roboto"/>
              </a:rPr>
              <a:t>사내 또는 외부 변호사를 포함 할 수있는 법무팀이 라이선스 의무에 대한 FOSS 사용을 검토 및 평가합니다.</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Roboto"/>
                <a:ea typeface="Roboto"/>
              </a:rPr>
              <a:t>다음을 포함하여 다른 사람들이 법률팀을 지원할 수 있습니다:</a:t>
            </a:r>
            <a:endParaRPr lang="en-US" sz="1200" b="0" strike="noStrike" spc="-1">
              <a:latin typeface="Arial"/>
            </a:endParaRPr>
          </a:p>
          <a:p>
            <a:pPr marL="171360" indent="-170640">
              <a:lnSpc>
                <a:spcPct val="100000"/>
              </a:lnSpc>
              <a:buClr>
                <a:srgbClr val="000000"/>
              </a:buClr>
              <a:buFont typeface="Arial"/>
              <a:buChar char="•"/>
            </a:pPr>
            <a:r>
              <a:rPr lang="en-US" sz="1200" b="0" strike="noStrike" spc="-1">
                <a:solidFill>
                  <a:srgbClr val="000000"/>
                </a:solidFill>
                <a:latin typeface="Roboto"/>
                <a:ea typeface="Roboto"/>
              </a:rPr>
              <a:t>FOSS 사용을 식별하고 추적하는 스캐닝 및 도구 운영 팀. 이 팀은 코드 스캔 또는 포렌식(forensics)도구를 사용하여 코드베이스의 FOSS 컴포넌트를 식별하는데 도움을 제공 할 수 있습니다. 이 팀은 이후의 컴플라이언스 프로세스를 지원하기 위해 FOSS 사용과 관련하여 수집된 정보를 구성하고 추적 할 수도 있습니다.</a:t>
            </a:r>
            <a:endParaRPr lang="en-US" sz="1200" b="0" strike="noStrike" spc="-1">
              <a:latin typeface="Arial"/>
            </a:endParaRPr>
          </a:p>
          <a:p>
            <a:pPr marL="171360" indent="-170640">
              <a:lnSpc>
                <a:spcPct val="100000"/>
              </a:lnSpc>
              <a:buClr>
                <a:srgbClr val="000000"/>
              </a:buClr>
              <a:buFont typeface="Arial"/>
              <a:buChar char="•"/>
            </a:pPr>
            <a:r>
              <a:rPr lang="en-US" sz="1200" b="0" strike="noStrike" spc="-1">
                <a:solidFill>
                  <a:srgbClr val="000000"/>
                </a:solidFill>
                <a:latin typeface="Roboto"/>
                <a:ea typeface="Roboto"/>
              </a:rPr>
              <a:t>FOSS 관련 문제의 영향을 받을 수있는 다른 전문가 또는 대표자 (예 : 상용 라이선스, 컴플라이언스 또는 사업 계획팀).  </a:t>
            </a:r>
            <a:endParaRPr lang="en-US" sz="1200" b="0" strike="noStrike" spc="-1">
              <a:latin typeface="Arial"/>
            </a:endParaRPr>
          </a:p>
          <a:p>
            <a:pPr>
              <a:lnSpc>
                <a:spcPct val="100000"/>
              </a:lnSpc>
            </a:pPr>
            <a:endParaRPr lang="en-US" sz="1200" b="0" strike="noStrike" spc="-1">
              <a:latin typeface="Arial"/>
            </a:endParaRPr>
          </a:p>
        </p:txBody>
      </p:sp>
      <p:sp>
        <p:nvSpPr>
          <p:cNvPr id="1109"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14B67F12-DADF-419E-BE26-65C2E76BA2A0}" type="slidenum">
              <a:rPr lang="en-US" sz="1200" b="0" strike="noStrike" spc="-1">
                <a:solidFill>
                  <a:srgbClr val="000000"/>
                </a:solidFill>
                <a:latin typeface="Roboto"/>
                <a:ea typeface="Roboto"/>
              </a:rPr>
              <a:t>46</a:t>
            </a:fld>
            <a:endParaRPr lang="en-US" sz="1200" b="0" strike="noStrike" spc="-1">
              <a:latin typeface="Arial"/>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0" name="PlaceHolder 1"/>
          <p:cNvSpPr>
            <a:spLocks noGrp="1" noRot="1" noChangeAspect="1"/>
          </p:cNvSpPr>
          <p:nvPr>
            <p:ph type="sldImg"/>
          </p:nvPr>
        </p:nvSpPr>
        <p:spPr>
          <a:xfrm>
            <a:off x="381000" y="695325"/>
            <a:ext cx="6094413" cy="3427413"/>
          </a:xfrm>
          <a:prstGeom prst="rect">
            <a:avLst/>
          </a:prstGeom>
        </p:spPr>
      </p:sp>
      <p:sp>
        <p:nvSpPr>
          <p:cNvPr id="1111"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FOSS 리뷰팀은 FOSS 사용을 적절히 평가할 수있는 전문 지식을 갖추고 있어야합니다. 이는 제안된 FOSS사용에 대해 법률 및 비즈니스팀을 교육하기 위해 엔지니어링 팀의 지원이 필요할 수 있습니다. 예를 들어, 코드 스캐닝은 공개되지 않은 FOSS의 사용을 찾기 위해 사용될 수 있습니다.</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Roboto"/>
                <a:ea typeface="Roboto"/>
              </a:rPr>
              <a:t>제안된 FOSS 사용이 완전히 평가되면, 법무팀은 판단을 내리는데 필요한 정보를 갖게되는 것입니다.</a:t>
            </a:r>
            <a:endParaRPr lang="en-US" sz="1200" b="0" strike="noStrike" spc="-1">
              <a:latin typeface="Arial"/>
            </a:endParaRPr>
          </a:p>
          <a:p>
            <a:pPr marL="216000" indent="-216000">
              <a:lnSpc>
                <a:spcPct val="100000"/>
              </a:lnSpc>
            </a:pPr>
            <a:endParaRPr lang="en-US" sz="1200" b="0" strike="noStrike" spc="-1">
              <a:latin typeface="Arial"/>
            </a:endParaRPr>
          </a:p>
        </p:txBody>
      </p:sp>
      <p:sp>
        <p:nvSpPr>
          <p:cNvPr id="1112"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1613D41E-FB5E-4003-B630-7A2D0EA9433C}" type="slidenum">
              <a:rPr lang="en-US" sz="1200" b="0" strike="noStrike" spc="-1">
                <a:solidFill>
                  <a:srgbClr val="000000"/>
                </a:solidFill>
                <a:latin typeface="Roboto"/>
                <a:ea typeface="Roboto"/>
              </a:rPr>
              <a:t>47</a:t>
            </a:fld>
            <a:endParaRPr lang="en-US" sz="1200" b="0" strike="noStrike" spc="-1">
              <a:latin typeface="Arial"/>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3" name="PlaceHolder 1"/>
          <p:cNvSpPr>
            <a:spLocks noGrp="1" noRot="1" noChangeAspect="1"/>
          </p:cNvSpPr>
          <p:nvPr>
            <p:ph type="sldImg"/>
          </p:nvPr>
        </p:nvSpPr>
        <p:spPr>
          <a:xfrm>
            <a:off x="380880" y="694800"/>
            <a:ext cx="6095160" cy="3428280"/>
          </a:xfrm>
          <a:prstGeom prst="rect">
            <a:avLst/>
          </a:prstGeom>
        </p:spPr>
      </p:sp>
      <p:sp>
        <p:nvSpPr>
          <p:cNvPr id="1114"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이 슬라이드는 오픈 소스 코드 스캐닝 도구가 무엇인지, 어떻게 작동하는지, 새로운 사용자가 이 주제에 대한 지식을 어디에서 수집 할 수 있는지에 대한 큰 그림을 설명합니다.</a:t>
            </a:r>
            <a:endParaRPr lang="en-US" sz="1200" b="0" strike="noStrike" spc="-1">
              <a:latin typeface="Arial"/>
            </a:endParaRPr>
          </a:p>
        </p:txBody>
      </p:sp>
      <p:sp>
        <p:nvSpPr>
          <p:cNvPr id="1115"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2AFD248F-10D6-4BFD-B88C-CA0846B1D3C1}" type="slidenum">
              <a:rPr lang="en-US" sz="1200" b="0" strike="noStrike" spc="-1">
                <a:solidFill>
                  <a:srgbClr val="000000"/>
                </a:solidFill>
                <a:latin typeface="Roboto"/>
                <a:ea typeface="Roboto"/>
              </a:rPr>
              <a:t>48</a:t>
            </a:fld>
            <a:endParaRPr lang="en-US" sz="1200" b="0" strike="noStrike" spc="-1">
              <a:latin typeface="Arial"/>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 name="PlaceHolder 1"/>
          <p:cNvSpPr>
            <a:spLocks noGrp="1" noRot="1" noChangeAspect="1"/>
          </p:cNvSpPr>
          <p:nvPr>
            <p:ph type="sldImg"/>
          </p:nvPr>
        </p:nvSpPr>
        <p:spPr>
          <a:xfrm>
            <a:off x="380880" y="694800"/>
            <a:ext cx="6095160" cy="3428280"/>
          </a:xfrm>
          <a:prstGeom prst="rect">
            <a:avLst/>
          </a:prstGeom>
        </p:spPr>
      </p:sp>
      <p:sp>
        <p:nvSpPr>
          <p:cNvPr id="1117"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FOSS 리뷰 프로세스는 이해 관계자가 협업 할 수있도록 충분히 유연해야합니다. 때로는 FOSS 사용 시나리오가 FOSS 리뷰팀에게 명확하지 않을 수도 있습니다. 엔지니어 팀은 더 많은 정보를 제공 할 수있는 능력이 필요할 것입니다. 마찬가지로, 엔지니어링팀은 FOSS 리뷰팀의 가이드를 이행하는데 도움이 필요할 수 있습니다.</a:t>
            </a:r>
            <a:endParaRPr lang="en-US" sz="1200" b="0" strike="noStrike" spc="-1">
              <a:latin typeface="Arial"/>
            </a:endParaRPr>
          </a:p>
          <a:p>
            <a:pPr marL="216000" indent="-216000">
              <a:lnSpc>
                <a:spcPct val="100000"/>
              </a:lnSpc>
            </a:pPr>
            <a:endParaRPr lang="en-US" sz="1200" b="0" strike="noStrike" spc="-1">
              <a:latin typeface="Arial"/>
            </a:endParaRPr>
          </a:p>
        </p:txBody>
      </p:sp>
      <p:sp>
        <p:nvSpPr>
          <p:cNvPr id="1118"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08ABF72A-1943-4F70-AFAD-F4C573AC179D}" type="slidenum">
              <a:rPr lang="en-US" sz="1200" b="0" strike="noStrike" spc="-1">
                <a:solidFill>
                  <a:srgbClr val="000000"/>
                </a:solidFill>
                <a:latin typeface="Roboto"/>
                <a:ea typeface="Roboto"/>
              </a:rPr>
              <a:t>49</a:t>
            </a:fld>
            <a:endParaRPr lang="en-US" sz="1200" b="0" strike="noStrike" spc="-1">
              <a:latin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4" name="PlaceHolder 1"/>
          <p:cNvSpPr>
            <a:spLocks noGrp="1" noRot="1" noChangeAspect="1"/>
          </p:cNvSpPr>
          <p:nvPr>
            <p:ph type="sldImg"/>
          </p:nvPr>
        </p:nvSpPr>
        <p:spPr>
          <a:xfrm>
            <a:off x="380880" y="685800"/>
            <a:ext cx="6095160" cy="3428280"/>
          </a:xfrm>
          <a:prstGeom prst="rect">
            <a:avLst/>
          </a:prstGeom>
        </p:spPr>
      </p:sp>
      <p:sp>
        <p:nvSpPr>
          <p:cNvPr id="985"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이 장은 지식 재산권의 "큰 그림"에 중점을두고 있습니다. 이 장은 저작권, 특허 및 상표법의 기본을 완전히 이해하지 못하는 관리자 또는 개발자에게 가장 유용 할 것입니다.</a:t>
            </a:r>
            <a:endParaRPr lang="en-US" sz="1200" b="0" strike="noStrike" spc="-1">
              <a:latin typeface="Arial"/>
            </a:endParaRPr>
          </a:p>
        </p:txBody>
      </p:sp>
      <p:sp>
        <p:nvSpPr>
          <p:cNvPr id="986"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D0C7C775-7090-4E66-BCBA-320F83DEF0F2}" type="slidenum">
              <a:rPr lang="en-US" sz="1200" b="0" strike="noStrike" spc="-1">
                <a:solidFill>
                  <a:srgbClr val="000000"/>
                </a:solidFill>
                <a:latin typeface="Roboto"/>
                <a:ea typeface="Roboto"/>
              </a:rPr>
              <a:t>5</a:t>
            </a:fld>
            <a:endParaRPr lang="en-US" sz="1200" b="0" strike="noStrike" spc="-1">
              <a:latin typeface="Arial"/>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9" name="PlaceHolder 1"/>
          <p:cNvSpPr>
            <a:spLocks noGrp="1" noRot="1" noChangeAspect="1"/>
          </p:cNvSpPr>
          <p:nvPr>
            <p:ph type="sldImg"/>
          </p:nvPr>
        </p:nvSpPr>
        <p:spPr>
          <a:xfrm>
            <a:off x="380880" y="694800"/>
            <a:ext cx="6095160" cy="3428280"/>
          </a:xfrm>
          <a:prstGeom prst="rect">
            <a:avLst/>
          </a:prstGeom>
        </p:spPr>
      </p:sp>
      <p:sp>
        <p:nvSpPr>
          <p:cNvPr id="1120"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FOSS 리뷰 프로세스에는 감독이 있어야합니다 (예 :이 다이어그램의 경영진 리뷰 위원회). 감독위원회는 중요한 정책 결정을 내릴 수도 있고 검토 과정에서 당사자 간의 불일치를 해결할 수도 있습니다.</a:t>
            </a:r>
            <a:endParaRPr lang="en-US" sz="1200" b="0" strike="noStrike" spc="-1">
              <a:latin typeface="Arial"/>
            </a:endParaRPr>
          </a:p>
          <a:p>
            <a:pPr marL="216000" indent="-216000">
              <a:lnSpc>
                <a:spcPct val="100000"/>
              </a:lnSpc>
            </a:pPr>
            <a:endParaRPr lang="en-US" sz="1200" b="0" strike="noStrike" spc="-1">
              <a:latin typeface="Arial"/>
            </a:endParaRPr>
          </a:p>
        </p:txBody>
      </p:sp>
      <p:sp>
        <p:nvSpPr>
          <p:cNvPr id="1121"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A89B08B4-B019-4A48-89D3-752E1992BCCA}" type="slidenum">
              <a:rPr lang="en-US" sz="1200" b="0" strike="noStrike" spc="-1">
                <a:solidFill>
                  <a:srgbClr val="000000"/>
                </a:solidFill>
                <a:latin typeface="Roboto"/>
                <a:ea typeface="Roboto"/>
              </a:rPr>
              <a:t>50</a:t>
            </a:fld>
            <a:endParaRPr lang="en-US" sz="1200" b="0" strike="noStrike" spc="-1">
              <a:latin typeface="Arial"/>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2" name="PlaceHolder 1"/>
          <p:cNvSpPr>
            <a:spLocks noGrp="1" noRot="1" noChangeAspect="1"/>
          </p:cNvSpPr>
          <p:nvPr>
            <p:ph type="sldImg"/>
          </p:nvPr>
        </p:nvSpPr>
        <p:spPr>
          <a:xfrm>
            <a:off x="380880" y="694800"/>
            <a:ext cx="6095160" cy="3428280"/>
          </a:xfrm>
          <a:prstGeom prst="rect">
            <a:avLst/>
          </a:prstGeom>
        </p:spPr>
      </p:sp>
      <p:sp>
        <p:nvSpPr>
          <p:cNvPr id="1123"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FOSS 사용에 관한 정보를 수집 및 분석하고 적절한 가이드를 작성하는 것입니다.</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Roboto"/>
                <a:ea typeface="Roboto"/>
              </a:rPr>
              <a:t>FOSS 리뷰 프로세스를 시작합니다. 이 프로세스를 시작하는 방법은 회사마다 다를 수 있지만 개발 과정에서 FOSS를 사용하는 사람들에게 개방되어 있어야합니다.</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Roboto"/>
                <a:ea typeface="Roboto"/>
              </a:rPr>
              <a:t>FOSS 리뷰 프로세스를 시작하거나 FOSS 리뷰팀에 문의하십시오. 프로세스는 조직 내의 FOSS 사용자가 가이드에 접근 할 수 있도록 충분히 유연해야합니다.</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Roboto"/>
                <a:ea typeface="Roboto"/>
              </a:rPr>
              <a:t>패키지 이름, 버전, 다운로드 URL, 라이선스, 설명 및 제품에서의 사용 목적이 올바른 시작점입니다. 필요한 정밀도 수준은 조직 및 사용 목적에 따라 달라집니다. </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Roboto"/>
                <a:ea typeface="Roboto"/>
              </a:rPr>
              <a:t>저작권 고지, 귀속에 대한 고지 및 소스 코드가 일반적으로 FOSS 소프트웨어의 라이선스를 부여하는 사람을 식별하는 데 도움이됩니다.</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Roboto"/>
                <a:ea typeface="Roboto"/>
              </a:rPr>
              <a:t>향후 FOSS 이슈를 해결해야 할 경우를 위한 개발팀의 연락처입니다. 또한 외부 공급 업체의 소프트웨어에 적용된 FOSS 라이선스에 대한 라이선스 의무를 충족하기 위해 필요한 경우, 저작권 및 귀속에 관한 고지, 공급 업체의 수정 소스 코드를 얻을 수 있습니다.</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Roboto"/>
                <a:ea typeface="Roboto"/>
              </a:rPr>
              <a:t>완전성, 일관성 및 정확성에 대한 정보를 확인하십시오. 이 프로세스는 코드 스캐닝 도구를 실행하여 알려지지 않은 FOSS 사용을 검색하는 팀을 포함하는 지원팀의 도움을 받을 수 있습니다. </a:t>
            </a:r>
            <a:endParaRPr lang="en-US" sz="1200" b="0" strike="noStrike" spc="-1">
              <a:latin typeface="Arial"/>
            </a:endParaRPr>
          </a:p>
        </p:txBody>
      </p:sp>
      <p:sp>
        <p:nvSpPr>
          <p:cNvPr id="1124"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665645F3-B83C-4B0D-9C6A-CA564742A350}" type="slidenum">
              <a:rPr lang="en-US" sz="1200" b="0" strike="noStrike" spc="-1">
                <a:solidFill>
                  <a:srgbClr val="000000"/>
                </a:solidFill>
                <a:latin typeface="Roboto"/>
                <a:ea typeface="Roboto"/>
              </a:rPr>
              <a:t>51</a:t>
            </a:fld>
            <a:endParaRPr lang="en-US" sz="1200" b="0" strike="noStrike" spc="-1">
              <a:latin typeface="Arial"/>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5" name="PlaceHolder 1"/>
          <p:cNvSpPr>
            <a:spLocks noGrp="1" noRot="1" noChangeAspect="1"/>
          </p:cNvSpPr>
          <p:nvPr>
            <p:ph type="sldImg"/>
          </p:nvPr>
        </p:nvSpPr>
        <p:spPr>
          <a:xfrm>
            <a:off x="685800" y="1143000"/>
            <a:ext cx="5485680" cy="3085200"/>
          </a:xfrm>
          <a:prstGeom prst="rect">
            <a:avLst/>
          </a:prstGeom>
        </p:spPr>
      </p:sp>
      <p:sp>
        <p:nvSpPr>
          <p:cNvPr id="1126"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이 장에는  엔드 투 엔드 컴플라이언스 관리 프로세스의 상세한 예가 포함되어 있습니다. </a:t>
            </a:r>
            <a:endParaRPr lang="en-US" sz="1200" b="0" strike="noStrike" spc="-1">
              <a:latin typeface="Arial"/>
            </a:endParaRPr>
          </a:p>
          <a:p>
            <a:pPr marL="216000" indent="-216000">
              <a:lnSpc>
                <a:spcPct val="100000"/>
              </a:lnSpc>
            </a:pPr>
            <a:endParaRPr lang="en-US" sz="1200" b="0" strike="noStrike" spc="-1">
              <a:latin typeface="Arial"/>
            </a:endParaRPr>
          </a:p>
        </p:txBody>
      </p:sp>
      <p:sp>
        <p:nvSpPr>
          <p:cNvPr id="1127"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51AFED1A-49A0-4372-A5A2-7FD43E0F4E94}" type="slidenum">
              <a:rPr lang="en-US" sz="1200" b="0" strike="noStrike" spc="-1">
                <a:solidFill>
                  <a:srgbClr val="000000"/>
                </a:solidFill>
                <a:latin typeface="Roboto"/>
                <a:ea typeface="Roboto"/>
              </a:rPr>
              <a:t>52</a:t>
            </a:fld>
            <a:endParaRPr lang="en-US" sz="1200" b="0" strike="noStrike" spc="-1">
              <a:latin typeface="Arial"/>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8" name="PlaceHolder 1"/>
          <p:cNvSpPr>
            <a:spLocks noGrp="1" noRot="1" noChangeAspect="1"/>
          </p:cNvSpPr>
          <p:nvPr>
            <p:ph type="sldImg"/>
          </p:nvPr>
        </p:nvSpPr>
        <p:spPr>
          <a:xfrm>
            <a:off x="380880" y="694800"/>
            <a:ext cx="6095160" cy="3428280"/>
          </a:xfrm>
          <a:prstGeom prst="rect">
            <a:avLst/>
          </a:prstGeom>
        </p:spPr>
      </p:sp>
      <p:sp>
        <p:nvSpPr>
          <p:cNvPr id="1129" name="PlaceHolder 2"/>
          <p:cNvSpPr>
            <a:spLocks noGrp="1"/>
          </p:cNvSpPr>
          <p:nvPr>
            <p:ph type="body"/>
          </p:nvPr>
        </p:nvSpPr>
        <p:spPr>
          <a:xfrm>
            <a:off x="685800" y="4400640"/>
            <a:ext cx="5485680" cy="3599640"/>
          </a:xfrm>
          <a:prstGeom prst="rect">
            <a:avLst/>
          </a:prstGeom>
        </p:spPr>
        <p:txBody>
          <a:bodyPr lIns="0" tIns="0" rIns="0" bIns="0"/>
          <a:lstStyle/>
          <a:p>
            <a:pPr marL="226440" indent="-225720">
              <a:lnSpc>
                <a:spcPct val="100000"/>
              </a:lnSpc>
            </a:pPr>
            <a:r>
              <a:rPr lang="en-US" sz="1200" b="0" strike="noStrike" spc="-1">
                <a:solidFill>
                  <a:srgbClr val="000000"/>
                </a:solidFill>
                <a:latin typeface="Times New Roman"/>
                <a:ea typeface="Times New Roman"/>
              </a:rPr>
              <a:t>이 슬라이드에서는 컴플라일언스 관리의 정의와 최종 목표에 대해 설명합니다. </a:t>
            </a:r>
            <a:endParaRPr lang="en-US" sz="1200" b="0" strike="noStrike" spc="-1">
              <a:latin typeface="Arial"/>
            </a:endParaRPr>
          </a:p>
          <a:p>
            <a:pPr marL="226440" indent="-225720">
              <a:lnSpc>
                <a:spcPct val="100000"/>
              </a:lnSpc>
            </a:pPr>
            <a:endParaRPr lang="en-US" sz="1200" b="0" strike="noStrike" spc="-1">
              <a:latin typeface="Arial"/>
            </a:endParaRPr>
          </a:p>
          <a:p>
            <a:pPr marL="226440" indent="-225720">
              <a:lnSpc>
                <a:spcPct val="100000"/>
              </a:lnSpc>
            </a:pPr>
            <a:r>
              <a:rPr lang="en-US" sz="1200" b="0" strike="noStrike" spc="-1">
                <a:solidFill>
                  <a:srgbClr val="000000"/>
                </a:solidFill>
                <a:latin typeface="Times New Roman"/>
                <a:ea typeface="Times New Roman"/>
              </a:rPr>
              <a:t>이 섹션에서는 대기업에서 발생할 수 있는 일에 대한 세부 예를 제공합니다. 소규모 기업은 보다 간소화된 방식으로 프로세스에 접근하고자 할 수 있습니다.</a:t>
            </a:r>
            <a:endParaRPr lang="en-US" sz="1200" b="0" strike="noStrike" spc="-1">
              <a:latin typeface="Arial"/>
            </a:endParaRPr>
          </a:p>
          <a:p>
            <a:pPr marL="226440" indent="-225720">
              <a:lnSpc>
                <a:spcPct val="100000"/>
              </a:lnSpc>
            </a:pPr>
            <a:endParaRPr lang="en-US" sz="1200" b="0" strike="noStrike" spc="-1">
              <a:latin typeface="Arial"/>
            </a:endParaRPr>
          </a:p>
        </p:txBody>
      </p:sp>
      <p:sp>
        <p:nvSpPr>
          <p:cNvPr id="1130"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F79B99DA-0416-42F0-A4CF-6E60E20B22A4}" type="slidenum">
              <a:rPr lang="en-US" sz="1200" b="0" strike="noStrike" spc="-1">
                <a:solidFill>
                  <a:srgbClr val="000000"/>
                </a:solidFill>
                <a:latin typeface="Roboto"/>
                <a:ea typeface="Roboto"/>
              </a:rPr>
              <a:t>53</a:t>
            </a:fld>
            <a:endParaRPr lang="en-US" sz="1200" b="0" strike="noStrike" spc="-1">
              <a:latin typeface="Arial"/>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1" name="PlaceHolder 1"/>
          <p:cNvSpPr>
            <a:spLocks noGrp="1" noRot="1" noChangeAspect="1"/>
          </p:cNvSpPr>
          <p:nvPr>
            <p:ph type="sldImg"/>
          </p:nvPr>
        </p:nvSpPr>
        <p:spPr>
          <a:xfrm>
            <a:off x="380880" y="694800"/>
            <a:ext cx="6095160" cy="3428280"/>
          </a:xfrm>
          <a:prstGeom prst="rect">
            <a:avLst/>
          </a:prstGeom>
        </p:spPr>
      </p:sp>
      <p:sp>
        <p:nvSpPr>
          <p:cNvPr id="1132"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이 슬라이드는 효과적인 컴플라이언스 프로그램을 구축하고 배포하기 위해 중소기업 (SME)이 해야할 일이 무엇인지 설명합니다.</a:t>
            </a:r>
            <a:endParaRPr lang="en-US" sz="1200" b="0" strike="noStrike" spc="-1">
              <a:latin typeface="Arial"/>
            </a:endParaRPr>
          </a:p>
          <a:p>
            <a:pPr marL="216000" indent="-216000">
              <a:lnSpc>
                <a:spcPct val="100000"/>
              </a:lnSpc>
            </a:pPr>
            <a:endParaRPr lang="en-US" sz="1200" b="0" strike="noStrike" spc="-1">
              <a:latin typeface="Arial"/>
            </a:endParaRPr>
          </a:p>
        </p:txBody>
      </p:sp>
      <p:sp>
        <p:nvSpPr>
          <p:cNvPr id="1133"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AA8ECF6D-A1DF-40A3-B84F-259844465E8D}" type="slidenum">
              <a:rPr lang="en-US" sz="1200" b="0" strike="noStrike" spc="-1">
                <a:solidFill>
                  <a:srgbClr val="000000"/>
                </a:solidFill>
                <a:latin typeface="Roboto"/>
                <a:ea typeface="Roboto"/>
              </a:rPr>
              <a:t>54</a:t>
            </a:fld>
            <a:endParaRPr lang="en-US" sz="1200" b="0" strike="noStrike" spc="-1">
              <a:latin typeface="Arial"/>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4" name="PlaceHolder 1"/>
          <p:cNvSpPr>
            <a:spLocks noGrp="1" noRot="1" noChangeAspect="1"/>
          </p:cNvSpPr>
          <p:nvPr>
            <p:ph type="sldImg"/>
          </p:nvPr>
        </p:nvSpPr>
        <p:spPr>
          <a:xfrm>
            <a:off x="382588" y="695325"/>
            <a:ext cx="6092825" cy="3427413"/>
          </a:xfrm>
          <a:prstGeom prst="rect">
            <a:avLst/>
          </a:prstGeom>
        </p:spPr>
      </p:sp>
      <p:sp>
        <p:nvSpPr>
          <p:cNvPr id="1135"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이 슬라이드는 대기업이 프로세스에 사용할 수 있는 단계에 대한 개요입니다.</a:t>
            </a:r>
            <a:endParaRPr lang="en-US" sz="1200" b="0" strike="noStrike" spc="-1">
              <a:latin typeface="Arial"/>
            </a:endParaRPr>
          </a:p>
        </p:txBody>
      </p:sp>
      <p:sp>
        <p:nvSpPr>
          <p:cNvPr id="1136"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A24FDA18-7E65-42C7-9C47-98249C311F4A}" type="slidenum">
              <a:rPr lang="en-US" sz="1200" b="0" strike="noStrike" spc="-1">
                <a:solidFill>
                  <a:srgbClr val="000000"/>
                </a:solidFill>
                <a:latin typeface="Roboto"/>
                <a:ea typeface="Roboto"/>
              </a:rPr>
              <a:t>55</a:t>
            </a:fld>
            <a:endParaRPr lang="en-US" sz="1200" b="0" strike="noStrike" spc="-1">
              <a:latin typeface="Arial"/>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7" name="PlaceHolder 1"/>
          <p:cNvSpPr>
            <a:spLocks noGrp="1" noRot="1" noChangeAspect="1"/>
          </p:cNvSpPr>
          <p:nvPr>
            <p:ph type="sldImg"/>
          </p:nvPr>
        </p:nvSpPr>
        <p:spPr>
          <a:xfrm>
            <a:off x="380880" y="694800"/>
            <a:ext cx="6095160" cy="3428280"/>
          </a:xfrm>
          <a:prstGeom prst="rect">
            <a:avLst/>
          </a:prstGeom>
        </p:spPr>
      </p:sp>
      <p:sp>
        <p:nvSpPr>
          <p:cNvPr id="1138"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예제 프로세스의 첫번째 단계는 FOSS 사용을 식별하는 것입니다.</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Roboto"/>
                <a:ea typeface="Roboto"/>
              </a:rPr>
              <a:t>이 단계는 "전제조건(prerequisites)"에 나열된 이벤트 중 하나에 의해 시작되었을 수 있습니다. 예를 들어 개발팀이 요청을 시작하였거나 FOSS 리뷰를 시작했을 수 있습니다. 이 단계는 리뷰팀이 FOSS가 소프트웨어 출시 또는 회사에서 사용하는 제3자 소프트웨어에서 사용되고 있는 것과 적절한 리뷰가 필요함을 발견하거나 통보받으면 시작할 수 있습니다. </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Roboto"/>
                <a:ea typeface="Roboto"/>
              </a:rPr>
              <a:t>이 예에서 FOSS 리뷰팀은 엔지니어의 리뷰 요청, 내부 개발 및 제3자 소프트웨어의 스캔 수행  또는 개발 브랜치에 추가된 코드의 리뷰를 통해 FOSS 사용을 식별할 수 있습니다. 리뷰팀은 리뷰 기록을 작성한 후 다음 단계 ("검사")로 이동합니다.</a:t>
            </a:r>
            <a:endParaRPr lang="en-US" sz="1200" b="0" strike="noStrike" spc="-1">
              <a:latin typeface="Arial"/>
            </a:endParaRPr>
          </a:p>
        </p:txBody>
      </p:sp>
      <p:sp>
        <p:nvSpPr>
          <p:cNvPr id="1139"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47AE4C0A-EAEC-48AC-9A3A-5294837E2473}" type="slidenum">
              <a:rPr lang="en-US" sz="1200" b="0" strike="noStrike" spc="-1">
                <a:solidFill>
                  <a:srgbClr val="000000"/>
                </a:solidFill>
                <a:latin typeface="Roboto"/>
                <a:ea typeface="Roboto"/>
              </a:rPr>
              <a:t>56</a:t>
            </a:fld>
            <a:endParaRPr lang="en-US" sz="1200" b="0" strike="noStrike" spc="-1">
              <a:latin typeface="Arial"/>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0" name="PlaceHolder 1"/>
          <p:cNvSpPr>
            <a:spLocks noGrp="1" noRot="1" noChangeAspect="1"/>
          </p:cNvSpPr>
          <p:nvPr>
            <p:ph type="sldImg"/>
          </p:nvPr>
        </p:nvSpPr>
        <p:spPr>
          <a:xfrm>
            <a:off x="380880" y="694800"/>
            <a:ext cx="6095160" cy="3428280"/>
          </a:xfrm>
          <a:prstGeom prst="rect">
            <a:avLst/>
          </a:prstGeom>
        </p:spPr>
      </p:sp>
      <p:sp>
        <p:nvSpPr>
          <p:cNvPr id="1141"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다음 단계는 이전 단계에서 식별된 소스 코드를 검사하는 것입니다.</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Roboto"/>
                <a:ea typeface="Roboto"/>
              </a:rPr>
              <a:t>이 예에서 회사는 식별된 FOSS 컴포넌트에 댛나 연구를 수행할 수 있습니다.(예: 선언된 라이선스 리뷰, FOSS 컴포넌트의 출처 연구) 회사는 출처 및 코드의 구성을 확인하기 위해 소스 코드를 스캔할 수 있습니다. </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Roboto"/>
                <a:ea typeface="Roboto"/>
              </a:rPr>
              <a:t>리뷰팀은 소스 코드의 출처와 라이선스에 관한 결론과 함께 검사 보고서를 작성할 수 있습니다.</a:t>
            </a:r>
            <a:endParaRPr lang="en-US" sz="1200" b="0" strike="noStrike" spc="-1">
              <a:latin typeface="Arial"/>
            </a:endParaRPr>
          </a:p>
        </p:txBody>
      </p:sp>
      <p:sp>
        <p:nvSpPr>
          <p:cNvPr id="1142"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A9B0A8CD-1CE0-492F-BE34-AD434685037C}" type="slidenum">
              <a:rPr lang="en-US" sz="1200" b="0" strike="noStrike" spc="-1">
                <a:solidFill>
                  <a:srgbClr val="000000"/>
                </a:solidFill>
                <a:latin typeface="Roboto"/>
                <a:ea typeface="Roboto"/>
              </a:rPr>
              <a:t>57</a:t>
            </a:fld>
            <a:endParaRPr lang="en-US" sz="1200" b="0" strike="noStrike" spc="-1">
              <a:latin typeface="Arial"/>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3" name="PlaceHolder 1"/>
          <p:cNvSpPr>
            <a:spLocks noGrp="1" noRot="1" noChangeAspect="1"/>
          </p:cNvSpPr>
          <p:nvPr>
            <p:ph type="sldImg"/>
          </p:nvPr>
        </p:nvSpPr>
        <p:spPr>
          <a:xfrm>
            <a:off x="380880" y="694800"/>
            <a:ext cx="6095160" cy="3428280"/>
          </a:xfrm>
          <a:prstGeom prst="rect">
            <a:avLst/>
          </a:prstGeom>
        </p:spPr>
      </p:sp>
      <p:sp>
        <p:nvSpPr>
          <p:cNvPr id="1144"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소스 코드의 출처와 라이선스를 확인하는 검사 보고서가 작성되면, 리뷰팀은 회사 FOSS 정책에 따라 문제가 되는 것을 표시하고 리뷰해야 합니다. 예를 들어, 이전 단계에서 호환되지 않는 라이선스 하의 다른 FOSS 코드가 포함된 FOSS 컴포넌트를 식별했을 수 있습니다. 리뷰팀은 문제 해결을 위해 엔지니어링팀에 적절한 피드백을 제공해야 합니다. </a:t>
            </a:r>
            <a:endParaRPr lang="en-US" sz="1200" b="0" strike="noStrike" spc="-1">
              <a:latin typeface="Arial"/>
            </a:endParaRPr>
          </a:p>
        </p:txBody>
      </p:sp>
      <p:sp>
        <p:nvSpPr>
          <p:cNvPr id="1145"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03692F4B-29C0-4463-A1E6-0DF0158EBD6A}" type="slidenum">
              <a:rPr lang="en-US" sz="1200" b="0" strike="noStrike" spc="-1">
                <a:solidFill>
                  <a:srgbClr val="000000"/>
                </a:solidFill>
                <a:latin typeface="Roboto"/>
                <a:ea typeface="Roboto"/>
              </a:rPr>
              <a:t>58</a:t>
            </a:fld>
            <a:endParaRPr lang="en-US" sz="1200" b="0" strike="noStrike" spc="-1">
              <a:latin typeface="Arial"/>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 name="PlaceHolder 1"/>
          <p:cNvSpPr>
            <a:spLocks noGrp="1" noRot="1" noChangeAspect="1"/>
          </p:cNvSpPr>
          <p:nvPr>
            <p:ph type="sldImg"/>
          </p:nvPr>
        </p:nvSpPr>
        <p:spPr>
          <a:xfrm>
            <a:off x="382680" y="695160"/>
            <a:ext cx="6092640" cy="3427200"/>
          </a:xfrm>
          <a:prstGeom prst="rect">
            <a:avLst/>
          </a:prstGeom>
        </p:spPr>
      </p:sp>
      <p:sp>
        <p:nvSpPr>
          <p:cNvPr id="1147"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이 슬라이드는 FOSS 사용과 회사 소프트웨어와의 관계를 설명하기 위해 사용할 수 있는 템플릿이 들어 있습니다. 예를 들어, FOSS와 회사 컴포넌트는 어떻게 서로 연결되어 있습니까? 이러한 템플릿은 계획된 FOSS 사용에 대해 FOSS 리뷰팀을 교육하는데 도움을 주기 위해 엔지니어링팀에서 만들 수 있습니다.
(역자주)
1. Function call (함수 호출) : 제어권을 다음 함수로 넘기는 호출이다. (일반적으로 원 저작물과 Function call로 연결되는 소프트웨어는 원저작물의 2차적 저작물로 간주된다.)
2. Socket interface (소켓 인터페이스) : 네트워크 소켓(network socket)은 컴퓨터 네트워크를 경유하는 프로세스 간 통신의 종착점이다. (일반적으로 원 저작물과 소켓 인터페이스를 통해 통신을 하는 소프트웨어는 2차적 저작물로 간주되지 않는다.)
3. System call (시스템 호출) : 운영 체제의 커널이 제공하는 서비스에 대해, 응용 프로그램의 요청에 따라 커널에 접근하기 위한 인터페이스이다. GPL-2.0인 리눅스 커널을 시스템 콜 인터페이스로 접근하여 사용하는 응용 프로그램은 리눅스 커널의 2차적 저작물로 간주되지 않는다.
4. Shared headers (공유 헤더) :  라이브러리는 소프트웨어를 개발할 때 컴퓨터 프로그램이 사용하는 비휘발성 자원의 모임이며, 공유 라이브러리는 공유될 목적으로 만들어진 라이브러리이다. 공유 헤더는 한 소프트웨어에서 공유 라이브러리를 사용하기 위한 인터페이스를 제공한다. (일반적으로 공유 헤더를 통해 LGPL 라이브러리를 사용하는 소프트웨어의 경우, LGPL의 2차적 저작물로 간주되지 않는다. 하지만, GPL 라이브러리를 공유 헤더를 통해 사용하는 소프트웨어는 GPL의 2차적 저작물로 간주된다.)
</a:t>
            </a:r>
            <a:endParaRPr lang="en-US" sz="1200" b="0" strike="noStrike" spc="-1">
              <a:latin typeface="Arial"/>
            </a:endParaRPr>
          </a:p>
          <a:p>
            <a:pPr marL="216000" indent="-216000">
              <a:lnSpc>
                <a:spcPct val="100000"/>
              </a:lnSpc>
            </a:pPr>
            <a:endParaRPr lang="en-US" sz="1200" b="0" strike="noStrike" spc="-1">
              <a:latin typeface="Arial"/>
            </a:endParaRPr>
          </a:p>
        </p:txBody>
      </p:sp>
      <p:sp>
        <p:nvSpPr>
          <p:cNvPr id="1148"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4FDEC747-AAE7-4B51-8720-EF4090522D48}" type="slidenum">
              <a:rPr lang="en-US" sz="1200" b="0" strike="noStrike" spc="-1">
                <a:solidFill>
                  <a:srgbClr val="000000"/>
                </a:solidFill>
                <a:latin typeface="Roboto"/>
                <a:ea typeface="Roboto"/>
              </a:rPr>
              <a:t>59</a:t>
            </a:fld>
            <a:endParaRPr lang="en-US" sz="1200" b="0" strike="noStrike" spc="-1">
              <a:latin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7" name="PlaceHolder 1"/>
          <p:cNvSpPr>
            <a:spLocks noGrp="1" noRot="1" noChangeAspect="1"/>
          </p:cNvSpPr>
          <p:nvPr>
            <p:ph type="sldImg"/>
          </p:nvPr>
        </p:nvSpPr>
        <p:spPr>
          <a:xfrm>
            <a:off x="380880" y="694800"/>
            <a:ext cx="6095160" cy="3428280"/>
          </a:xfrm>
          <a:prstGeom prst="rect">
            <a:avLst/>
          </a:prstGeom>
        </p:spPr>
      </p:sp>
      <p:sp>
        <p:nvSpPr>
          <p:cNvPr id="988"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이 개요는 지식 재산권의 모든 측면을 다루기위한 것이 아닙니다. "큰 그림"에 대한 배경을 제공하고 오늘날 우리가 저작권 및 특허, 즉, FOSS 준수와 가장 관련이있는 영역에 대해서만 논의하고 있음ㄴ을 나타내기 위한 것입니다.</a:t>
            </a:r>
            <a:endParaRPr lang="en-US" sz="1200" b="0" strike="noStrike" spc="-1">
              <a:latin typeface="Arial"/>
            </a:endParaRPr>
          </a:p>
        </p:txBody>
      </p:sp>
      <p:sp>
        <p:nvSpPr>
          <p:cNvPr id="989"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41FA460F-FA6E-41E5-9A9C-C80BDCD5F925}" type="slidenum">
              <a:rPr lang="en-US" sz="1200" b="0" strike="noStrike" spc="-1">
                <a:solidFill>
                  <a:srgbClr val="000000"/>
                </a:solidFill>
                <a:latin typeface="Roboto"/>
                <a:ea typeface="Roboto"/>
              </a:rPr>
              <a:t>6</a:t>
            </a:fld>
            <a:endParaRPr lang="en-US" sz="1200" b="0" strike="noStrike" spc="-1">
              <a:latin typeface="Arial"/>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9" name="PlaceHolder 1"/>
          <p:cNvSpPr>
            <a:spLocks noGrp="1" noRot="1" noChangeAspect="1"/>
          </p:cNvSpPr>
          <p:nvPr>
            <p:ph type="sldImg"/>
          </p:nvPr>
        </p:nvSpPr>
        <p:spPr>
          <a:xfrm>
            <a:off x="382680" y="695160"/>
            <a:ext cx="6092640" cy="3427200"/>
          </a:xfrm>
          <a:prstGeom prst="rect">
            <a:avLst/>
          </a:prstGeom>
        </p:spPr>
      </p:sp>
      <p:sp>
        <p:nvSpPr>
          <p:cNvPr id="1150"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이 단계에서 FOSS 리뷰팀은 이전 단계에서 수집된 사실을 리뷰하고 FOSS 라이선스에 의한 회사의 의무를 식별합니다.</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Roboto"/>
                <a:ea typeface="Roboto"/>
              </a:rPr>
              <a:t>이 단계는 이전 단계 (검사 문제 해결)와 밀접하게 연관될 수 있습니다. 이전 단계에서 회사 정책을 준수하지 않은 FOSS 사용을 제거했습니다. 이 단계에서 FOSS 사용에 대한 라이선스 의무를 평가하고 식별합니다.</a:t>
            </a:r>
            <a:endParaRPr lang="en-US" sz="1200" b="0" strike="noStrike" spc="-1">
              <a:latin typeface="Arial"/>
            </a:endParaRPr>
          </a:p>
        </p:txBody>
      </p:sp>
      <p:sp>
        <p:nvSpPr>
          <p:cNvPr id="1151"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762D4297-C1A6-49F2-9AA0-528081868869}" type="slidenum">
              <a:rPr lang="en-US" sz="1200" b="0" strike="noStrike" spc="-1">
                <a:solidFill>
                  <a:srgbClr val="000000"/>
                </a:solidFill>
                <a:latin typeface="Roboto"/>
                <a:ea typeface="Roboto"/>
              </a:rPr>
              <a:t>60</a:t>
            </a:fld>
            <a:endParaRPr lang="en-US" sz="1200" b="0" strike="noStrike" spc="-1">
              <a:latin typeface="Arial"/>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2" name="PlaceHolder 1"/>
          <p:cNvSpPr>
            <a:spLocks noGrp="1" noRot="1" noChangeAspect="1"/>
          </p:cNvSpPr>
          <p:nvPr>
            <p:ph type="sldImg"/>
          </p:nvPr>
        </p:nvSpPr>
        <p:spPr>
          <a:xfrm>
            <a:off x="382680" y="695160"/>
            <a:ext cx="6092640" cy="3427200"/>
          </a:xfrm>
          <a:prstGeom prst="rect">
            <a:avLst/>
          </a:prstGeom>
        </p:spPr>
      </p:sp>
      <p:sp>
        <p:nvSpPr>
          <p:cNvPr id="1153"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예제 프로세스의 승인 단계에서, 리뷰팀은 문제가 되는 FOSS에 대해 관련 조건 또는 의무에 따라 사용을 승인할지 여부에 대해 전달합니다. 승인에는 FOSS 컴포넌트의 버전 번호 및 승인된 사용 시나리오와 같은 중요한 세부 사항도 포함되어야 합니다.</a:t>
            </a:r>
            <a:endParaRPr lang="en-US" sz="1200" b="0" strike="noStrike" spc="-1">
              <a:latin typeface="Arial"/>
            </a:endParaRPr>
          </a:p>
          <a:p>
            <a:pPr marL="216000" indent="-216000">
              <a:lnSpc>
                <a:spcPct val="100000"/>
              </a:lnSpc>
            </a:pPr>
            <a:endParaRPr lang="en-US" sz="1200" b="0" strike="noStrike" spc="-1">
              <a:latin typeface="Arial"/>
            </a:endParaRPr>
          </a:p>
        </p:txBody>
      </p:sp>
      <p:sp>
        <p:nvSpPr>
          <p:cNvPr id="1154"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00850E0E-A171-4847-89CC-533019F1E04A}" type="slidenum">
              <a:rPr lang="en-US" sz="1200" b="0" strike="noStrike" spc="-1">
                <a:solidFill>
                  <a:srgbClr val="000000"/>
                </a:solidFill>
                <a:latin typeface="Roboto"/>
                <a:ea typeface="Roboto"/>
              </a:rPr>
              <a:t>61</a:t>
            </a:fld>
            <a:endParaRPr lang="en-US" sz="1200" b="0" strike="noStrike" spc="-1">
              <a:latin typeface="Arial"/>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5" name="PlaceHolder 1"/>
          <p:cNvSpPr>
            <a:spLocks noGrp="1" noRot="1" noChangeAspect="1"/>
          </p:cNvSpPr>
          <p:nvPr>
            <p:ph type="sldImg"/>
          </p:nvPr>
        </p:nvSpPr>
        <p:spPr>
          <a:xfrm>
            <a:off x="382680" y="695160"/>
            <a:ext cx="6092640" cy="3427200"/>
          </a:xfrm>
          <a:prstGeom prst="rect">
            <a:avLst/>
          </a:prstGeom>
        </p:spPr>
      </p:sp>
      <p:sp>
        <p:nvSpPr>
          <p:cNvPr id="1156"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소프트웨어를 출시하는 모든 사람이 관련 라이선스 의무를 이해하고 준수할 수 있도록 이전 단계의 승인 정보는 추척되거나 등록되어야 합니다. </a:t>
            </a:r>
            <a:endParaRPr lang="en-US" sz="1200" b="0" strike="noStrike" spc="-1">
              <a:latin typeface="Arial"/>
            </a:endParaRPr>
          </a:p>
          <a:p>
            <a:pPr marL="216000" indent="-216000">
              <a:lnSpc>
                <a:spcPct val="100000"/>
              </a:lnSpc>
            </a:pPr>
            <a:endParaRPr lang="en-US" sz="1200" b="0" strike="noStrike" spc="-1">
              <a:latin typeface="Arial"/>
            </a:endParaRPr>
          </a:p>
        </p:txBody>
      </p:sp>
      <p:sp>
        <p:nvSpPr>
          <p:cNvPr id="1157"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08F26E7F-121C-4760-B3BE-71BFDD4895B6}" type="slidenum">
              <a:rPr lang="en-US" sz="1200" b="0" strike="noStrike" spc="-1">
                <a:solidFill>
                  <a:srgbClr val="000000"/>
                </a:solidFill>
                <a:latin typeface="Roboto"/>
                <a:ea typeface="Roboto"/>
              </a:rPr>
              <a:t>62</a:t>
            </a:fld>
            <a:endParaRPr lang="en-US" sz="1200" b="0" strike="noStrike" spc="-1">
              <a:latin typeface="Arial"/>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8" name="PlaceHolder 1"/>
          <p:cNvSpPr>
            <a:spLocks noGrp="1" noRot="1" noChangeAspect="1"/>
          </p:cNvSpPr>
          <p:nvPr>
            <p:ph type="sldImg"/>
          </p:nvPr>
        </p:nvSpPr>
        <p:spPr>
          <a:xfrm>
            <a:off x="382680" y="695160"/>
            <a:ext cx="6092640" cy="3427200"/>
          </a:xfrm>
          <a:prstGeom prst="rect">
            <a:avLst/>
          </a:prstGeom>
        </p:spPr>
      </p:sp>
      <p:sp>
        <p:nvSpPr>
          <p:cNvPr id="1159"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FOSS 라이선스에 의해 요구가 된다면, 적절한 고지가 준비되어야 합니다. (주로 텍스트 파일을 출시와 함께 제공) 고지에는 저작자 고지, 수정 고지, 또는 소스 코드에 대한 약정이 포함될 수 있습니다. 일부 라이선스의 경우, 라이선스 텍스트의 전체 사본을 포함해야 할 수도 있습니다. </a:t>
            </a:r>
            <a:endParaRPr lang="en-US" sz="1200" b="0" strike="noStrike" spc="-1">
              <a:latin typeface="Arial"/>
            </a:endParaRPr>
          </a:p>
          <a:p>
            <a:pPr marL="216000" indent="-216000">
              <a:lnSpc>
                <a:spcPct val="100000"/>
              </a:lnSpc>
            </a:pPr>
            <a:r>
              <a:t/>
            </a:r>
            <a:br/>
            <a:endParaRPr lang="en-US" sz="1200" b="0" strike="noStrike" spc="-1">
              <a:latin typeface="Arial"/>
            </a:endParaRPr>
          </a:p>
          <a:p>
            <a:pPr marL="216000" indent="-216000">
              <a:lnSpc>
                <a:spcPct val="100000"/>
              </a:lnSpc>
            </a:pPr>
            <a:r>
              <a:t/>
            </a:r>
            <a:br/>
            <a:endParaRPr lang="en-US" sz="1200" b="0" strike="noStrike" spc="-1">
              <a:latin typeface="Arial"/>
            </a:endParaRPr>
          </a:p>
        </p:txBody>
      </p:sp>
      <p:sp>
        <p:nvSpPr>
          <p:cNvPr id="1160"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37556821-52B2-4720-A4CB-C8BDE43E19A1}" type="slidenum">
              <a:rPr lang="en-US" sz="1200" b="0" strike="noStrike" spc="-1">
                <a:solidFill>
                  <a:srgbClr val="000000"/>
                </a:solidFill>
                <a:latin typeface="Roboto"/>
                <a:ea typeface="Roboto"/>
              </a:rPr>
              <a:t>63</a:t>
            </a:fld>
            <a:endParaRPr lang="en-US" sz="1200" b="0" strike="noStrike" spc="-1">
              <a:latin typeface="Arial"/>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1" name="PlaceHolder 1"/>
          <p:cNvSpPr>
            <a:spLocks noGrp="1" noRot="1" noChangeAspect="1"/>
          </p:cNvSpPr>
          <p:nvPr>
            <p:ph type="sldImg"/>
          </p:nvPr>
        </p:nvSpPr>
        <p:spPr>
          <a:xfrm>
            <a:off x="382680" y="695160"/>
            <a:ext cx="6092640" cy="3427200"/>
          </a:xfrm>
          <a:prstGeom prst="rect">
            <a:avLst/>
          </a:prstGeom>
        </p:spPr>
      </p:sp>
      <p:sp>
        <p:nvSpPr>
          <p:cNvPr id="1162"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이 예제 프로세스의 슬라이드에서, 회사는 출시 전에 FOSS 라이선스 의무를 충족했는지 확인합니다. 소스 코드를 제공해야 하는 경우, 회사는 소스 코드가 배포되는 바이너리 파일과 일치하는지 확인합니다. 회사는 또한 고지가 적절히 제작되고 필요에 따라 배포 패키지에 포함되는지 확인합니다.</a:t>
            </a:r>
            <a:endParaRPr lang="en-US" sz="1200" b="0" strike="noStrike" spc="-1">
              <a:latin typeface="Arial"/>
            </a:endParaRPr>
          </a:p>
          <a:p>
            <a:pPr marL="216000" indent="-216000">
              <a:lnSpc>
                <a:spcPct val="100000"/>
              </a:lnSpc>
            </a:pPr>
            <a:endParaRPr lang="en-US" sz="1200" b="0" strike="noStrike" spc="-1">
              <a:latin typeface="Arial"/>
            </a:endParaRPr>
          </a:p>
        </p:txBody>
      </p:sp>
      <p:sp>
        <p:nvSpPr>
          <p:cNvPr id="1163"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AB6300CA-BFE9-407D-9A91-99F503653732}" type="slidenum">
              <a:rPr lang="en-US" sz="1200" b="0" strike="noStrike" spc="-1">
                <a:solidFill>
                  <a:srgbClr val="000000"/>
                </a:solidFill>
                <a:latin typeface="Roboto"/>
                <a:ea typeface="Roboto"/>
              </a:rPr>
              <a:t>64</a:t>
            </a:fld>
            <a:endParaRPr lang="en-US" sz="1200" b="0" strike="noStrike" spc="-1">
              <a:latin typeface="Arial"/>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4" name="PlaceHolder 1"/>
          <p:cNvSpPr>
            <a:spLocks noGrp="1" noRot="1" noChangeAspect="1"/>
          </p:cNvSpPr>
          <p:nvPr>
            <p:ph type="sldImg"/>
          </p:nvPr>
        </p:nvSpPr>
        <p:spPr>
          <a:xfrm>
            <a:off x="382680" y="695160"/>
            <a:ext cx="6092640" cy="3427200"/>
          </a:xfrm>
          <a:prstGeom prst="rect">
            <a:avLst/>
          </a:prstGeom>
        </p:spPr>
      </p:sp>
      <p:sp>
        <p:nvSpPr>
          <p:cNvPr id="1165"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소스 코드를 제공해야 하는 경우, 회사는 FOSS 라이선스에서 허용하는 매커니즘을 통해 동반하는 소스 코드를 제공합니다. 이는 소프트웨어 배포와 함께 소스 코드를 제공하거나, 서명 청약을 통해 제공하거나, 또는 웹사이트에 소스 코드 아카이브를 게시하는 것을 의미할 수 있습니다. </a:t>
            </a:r>
            <a:endParaRPr lang="en-US" sz="1200" b="0" strike="noStrike" spc="-1">
              <a:latin typeface="Arial"/>
            </a:endParaRPr>
          </a:p>
          <a:p>
            <a:pPr marL="216000" indent="-216000">
              <a:lnSpc>
                <a:spcPct val="100000"/>
              </a:lnSpc>
            </a:pPr>
            <a:r>
              <a:t/>
            </a:r>
            <a:br/>
            <a:endParaRPr lang="en-US" sz="1200" b="0" strike="noStrike" spc="-1">
              <a:latin typeface="Arial"/>
            </a:endParaRPr>
          </a:p>
        </p:txBody>
      </p:sp>
      <p:sp>
        <p:nvSpPr>
          <p:cNvPr id="1166"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5A84CE57-2799-4A95-8432-CB09208881E1}" type="slidenum">
              <a:rPr lang="en-US" sz="1200" b="0" strike="noStrike" spc="-1">
                <a:solidFill>
                  <a:srgbClr val="000000"/>
                </a:solidFill>
                <a:latin typeface="Roboto"/>
                <a:ea typeface="Roboto"/>
              </a:rPr>
              <a:t>65</a:t>
            </a:fld>
            <a:endParaRPr lang="en-US" sz="1200" b="0" strike="noStrike" spc="-1">
              <a:latin typeface="Arial"/>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 name="PlaceHolder 1"/>
          <p:cNvSpPr>
            <a:spLocks noGrp="1" noRot="1" noChangeAspect="1"/>
          </p:cNvSpPr>
          <p:nvPr>
            <p:ph type="sldImg"/>
          </p:nvPr>
        </p:nvSpPr>
        <p:spPr>
          <a:xfrm>
            <a:off x="382680" y="695160"/>
            <a:ext cx="6092640" cy="3427200"/>
          </a:xfrm>
          <a:prstGeom prst="rect">
            <a:avLst/>
          </a:prstGeom>
        </p:spPr>
      </p:sp>
      <p:sp>
        <p:nvSpPr>
          <p:cNvPr id="1168"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이 단계에서 회사는 배포가 FOSS 라이선스 의무를 준수하는지 확인합니다.  이 단계는 전체 FOSS 리뷰 프로세스에 대한 감독을 제공하는 하나의 실체(entity) 기능일 수 있습니다.</a:t>
            </a:r>
            <a:endParaRPr lang="en-US" sz="1200" b="0" strike="noStrike" spc="-1">
              <a:latin typeface="Arial"/>
            </a:endParaRPr>
          </a:p>
          <a:p>
            <a:pPr marL="216000" indent="-216000">
              <a:lnSpc>
                <a:spcPct val="100000"/>
              </a:lnSpc>
            </a:pPr>
            <a:endParaRPr lang="en-US" sz="1200" b="0" strike="noStrike" spc="-1">
              <a:latin typeface="Arial"/>
            </a:endParaRPr>
          </a:p>
        </p:txBody>
      </p:sp>
      <p:sp>
        <p:nvSpPr>
          <p:cNvPr id="1169"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E5678D38-C7DB-4E23-9A43-E7858A5691B6}" type="slidenum">
              <a:rPr lang="en-US" sz="1200" b="0" strike="noStrike" spc="-1">
                <a:solidFill>
                  <a:srgbClr val="000000"/>
                </a:solidFill>
                <a:latin typeface="Roboto"/>
                <a:ea typeface="Roboto"/>
              </a:rPr>
              <a:t>66</a:t>
            </a:fld>
            <a:endParaRPr lang="en-US" sz="1200" b="0" strike="noStrike" spc="-1">
              <a:latin typeface="Arial"/>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0" name="PlaceHolder 1"/>
          <p:cNvSpPr>
            <a:spLocks noGrp="1" noRot="1" noChangeAspect="1"/>
          </p:cNvSpPr>
          <p:nvPr>
            <p:ph type="sldImg"/>
          </p:nvPr>
        </p:nvSpPr>
        <p:spPr>
          <a:xfrm>
            <a:off x="380880" y="694800"/>
            <a:ext cx="6095160" cy="3428280"/>
          </a:xfrm>
          <a:prstGeom prst="rect">
            <a:avLst/>
          </a:prstGeom>
        </p:spPr>
      </p:sp>
      <p:sp>
        <p:nvSpPr>
          <p:cNvPr id="1171" name="PlaceHolder 2"/>
          <p:cNvSpPr>
            <a:spLocks noGrp="1"/>
          </p:cNvSpPr>
          <p:nvPr>
            <p:ph type="body"/>
          </p:nvPr>
        </p:nvSpPr>
        <p:spPr>
          <a:xfrm>
            <a:off x="685800" y="4400640"/>
            <a:ext cx="5485680" cy="3599640"/>
          </a:xfrm>
          <a:prstGeom prst="rect">
            <a:avLst/>
          </a:prstGeom>
        </p:spPr>
        <p:txBody>
          <a:bodyPr lIns="0" tIns="0" rIns="0" bIns="0"/>
          <a:lstStyle/>
          <a:p>
            <a:pPr marL="226440" indent="-225720">
              <a:lnSpc>
                <a:spcPct val="100000"/>
              </a:lnSpc>
            </a:pPr>
            <a:r>
              <a:rPr lang="en-US" sz="1200" b="0" strike="noStrike" spc="-1">
                <a:solidFill>
                  <a:srgbClr val="000000"/>
                </a:solidFill>
                <a:latin typeface="Times New Roman"/>
                <a:ea typeface="Times New Roman"/>
              </a:rPr>
              <a:t>예제 프로세스에서는 다음 단계가 포함됩니다.</a:t>
            </a:r>
            <a:endParaRPr lang="en-US" sz="1200" b="0" strike="noStrike" spc="-1">
              <a:latin typeface="Arial"/>
            </a:endParaRPr>
          </a:p>
          <a:p>
            <a:pPr marL="226440" indent="-225720">
              <a:lnSpc>
                <a:spcPct val="100000"/>
              </a:lnSpc>
              <a:buClr>
                <a:srgbClr val="000000"/>
              </a:buClr>
              <a:buFont typeface="Arial"/>
              <a:buChar char="•"/>
            </a:pPr>
            <a:r>
              <a:rPr lang="en-US" sz="1200" b="0" strike="noStrike" spc="-1">
                <a:solidFill>
                  <a:srgbClr val="000000"/>
                </a:solidFill>
                <a:latin typeface="Times New Roman"/>
                <a:ea typeface="Times New Roman"/>
              </a:rPr>
              <a:t>식별 - FOSS 사용을 식별하고 추적합니다. 이는 엔지니어 요청, 제3자 정보 공개 또는 코드 스캐닝을 통해 발생할 수 있습니다.</a:t>
            </a:r>
            <a:endParaRPr lang="en-US" sz="1200" b="0" strike="noStrike" spc="-1">
              <a:latin typeface="Arial"/>
            </a:endParaRPr>
          </a:p>
          <a:p>
            <a:pPr marL="226440" indent="-225720">
              <a:lnSpc>
                <a:spcPct val="100000"/>
              </a:lnSpc>
              <a:buClr>
                <a:srgbClr val="000000"/>
              </a:buClr>
              <a:buFont typeface="Arial"/>
              <a:buChar char="•"/>
            </a:pPr>
            <a:r>
              <a:rPr lang="en-US" sz="1200" b="0" strike="noStrike" spc="-1">
                <a:solidFill>
                  <a:srgbClr val="000000"/>
                </a:solidFill>
                <a:latin typeface="Times New Roman"/>
                <a:ea typeface="Times New Roman"/>
              </a:rPr>
              <a:t>소스 코드 검사 - 라이선스 및 출처 정보에 대해 식별된 FOSS 컴포넌트를 리뷰합니다.</a:t>
            </a:r>
            <a:endParaRPr lang="en-US" sz="1200" b="0" strike="noStrike" spc="-1">
              <a:latin typeface="Arial"/>
            </a:endParaRPr>
          </a:p>
          <a:p>
            <a:pPr marL="226440" indent="-225720">
              <a:lnSpc>
                <a:spcPct val="100000"/>
              </a:lnSpc>
              <a:buClr>
                <a:srgbClr val="000000"/>
              </a:buClr>
              <a:buFont typeface="Arial"/>
              <a:buChar char="•"/>
            </a:pPr>
            <a:r>
              <a:rPr lang="en-US" sz="1200" b="0" strike="noStrike" spc="-1">
                <a:solidFill>
                  <a:srgbClr val="000000"/>
                </a:solidFill>
                <a:latin typeface="Times New Roman"/>
                <a:ea typeface="Times New Roman"/>
              </a:rPr>
              <a:t>문제 해결 - FOSS 정책과 호환되지 않는 FOSS 사용을 제거합니다.</a:t>
            </a:r>
            <a:endParaRPr lang="en-US" sz="1200" b="0" strike="noStrike" spc="-1">
              <a:latin typeface="Arial"/>
            </a:endParaRPr>
          </a:p>
          <a:p>
            <a:pPr marL="226440" indent="-225720">
              <a:lnSpc>
                <a:spcPct val="100000"/>
              </a:lnSpc>
              <a:buClr>
                <a:srgbClr val="000000"/>
              </a:buClr>
              <a:buFont typeface="Arial"/>
              <a:buChar char="•"/>
            </a:pPr>
            <a:r>
              <a:rPr lang="en-US" sz="1200" b="0" strike="noStrike" spc="-1">
                <a:solidFill>
                  <a:srgbClr val="000000"/>
                </a:solidFill>
                <a:latin typeface="Times New Roman"/>
                <a:ea typeface="Times New Roman"/>
              </a:rPr>
              <a:t>리뷰 수행 - FOSS 사용에 대한 의무를 평가하고 결정합니다.</a:t>
            </a:r>
            <a:endParaRPr lang="en-US" sz="1200" b="0" strike="noStrike" spc="-1">
              <a:latin typeface="Arial"/>
            </a:endParaRPr>
          </a:p>
          <a:p>
            <a:pPr marL="226440" indent="-225720">
              <a:lnSpc>
                <a:spcPct val="100000"/>
              </a:lnSpc>
              <a:buClr>
                <a:srgbClr val="000000"/>
              </a:buClr>
              <a:buFont typeface="Arial"/>
              <a:buChar char="•"/>
            </a:pPr>
            <a:r>
              <a:rPr lang="en-US" sz="1200" b="0" strike="noStrike" spc="-1">
                <a:solidFill>
                  <a:srgbClr val="000000"/>
                </a:solidFill>
                <a:latin typeface="Times New Roman"/>
                <a:ea typeface="Times New Roman"/>
              </a:rPr>
              <a:t>승인 - 승인 조건과 라이선스 의무를 전달합니다.</a:t>
            </a:r>
            <a:endParaRPr lang="en-US" sz="1200" b="0" strike="noStrike" spc="-1">
              <a:latin typeface="Arial"/>
            </a:endParaRPr>
          </a:p>
          <a:p>
            <a:pPr marL="226440" indent="-225720">
              <a:lnSpc>
                <a:spcPct val="100000"/>
              </a:lnSpc>
              <a:buClr>
                <a:srgbClr val="000000"/>
              </a:buClr>
              <a:buFont typeface="Arial"/>
              <a:buChar char="•"/>
            </a:pPr>
            <a:r>
              <a:rPr lang="en-US" sz="1200" b="0" strike="noStrike" spc="-1">
                <a:solidFill>
                  <a:srgbClr val="000000"/>
                </a:solidFill>
                <a:latin typeface="Times New Roman"/>
                <a:ea typeface="Times New Roman"/>
              </a:rPr>
              <a:t>등록/승인 추적 - 추후 컴플라이언스 단계를 위해 승인 조건 및 라이선스 의무를 추적합니다.</a:t>
            </a:r>
            <a:endParaRPr lang="en-US" sz="1200" b="0" strike="noStrike" spc="-1">
              <a:latin typeface="Arial"/>
            </a:endParaRPr>
          </a:p>
          <a:p>
            <a:pPr marL="226440" indent="-225720">
              <a:lnSpc>
                <a:spcPct val="100000"/>
              </a:lnSpc>
              <a:buClr>
                <a:srgbClr val="000000"/>
              </a:buClr>
              <a:buFont typeface="Arial"/>
              <a:buChar char="•"/>
            </a:pPr>
            <a:r>
              <a:rPr lang="en-US" sz="1200" b="0" strike="noStrike" spc="-1">
                <a:solidFill>
                  <a:srgbClr val="000000"/>
                </a:solidFill>
                <a:latin typeface="Times New Roman"/>
                <a:ea typeface="Times New Roman"/>
              </a:rPr>
              <a:t>고지 - FOSS 라이선스에서 요구하는대로 고지를 준비합니다.</a:t>
            </a:r>
            <a:endParaRPr lang="en-US" sz="1200" b="0" strike="noStrike" spc="-1">
              <a:latin typeface="Arial"/>
            </a:endParaRPr>
          </a:p>
          <a:p>
            <a:pPr marL="226440" indent="-225720">
              <a:lnSpc>
                <a:spcPct val="100000"/>
              </a:lnSpc>
              <a:buClr>
                <a:srgbClr val="000000"/>
              </a:buClr>
              <a:buFont typeface="Arial"/>
              <a:buChar char="•"/>
            </a:pPr>
            <a:r>
              <a:rPr lang="en-US" sz="1200" b="0" strike="noStrike" spc="-1">
                <a:solidFill>
                  <a:srgbClr val="000000"/>
                </a:solidFill>
                <a:latin typeface="Times New Roman"/>
                <a:ea typeface="Times New Roman"/>
              </a:rPr>
              <a:t>배포 전 확인 - 출시 전에 컴플라이언스를 위한 배포를 리뷰합니다. </a:t>
            </a:r>
            <a:endParaRPr lang="en-US" sz="1200" b="0" strike="noStrike" spc="-1">
              <a:latin typeface="Arial"/>
            </a:endParaRPr>
          </a:p>
          <a:p>
            <a:pPr marL="226440" indent="-225720">
              <a:lnSpc>
                <a:spcPct val="100000"/>
              </a:lnSpc>
              <a:buClr>
                <a:srgbClr val="000000"/>
              </a:buClr>
              <a:buFont typeface="Arial"/>
              <a:buChar char="•"/>
            </a:pPr>
            <a:r>
              <a:rPr lang="en-US" sz="1200" b="0" strike="noStrike" spc="-1">
                <a:solidFill>
                  <a:srgbClr val="000000"/>
                </a:solidFill>
                <a:latin typeface="Times New Roman"/>
                <a:ea typeface="Times New Roman"/>
              </a:rPr>
              <a:t>동반하는 소스 코드 배포 - 필요에 따라 소스 코드를 제공합니다.</a:t>
            </a:r>
            <a:endParaRPr lang="en-US" sz="1200" b="0" strike="noStrike" spc="-1">
              <a:latin typeface="Arial"/>
            </a:endParaRPr>
          </a:p>
          <a:p>
            <a:pPr marL="226440" indent="-225720">
              <a:lnSpc>
                <a:spcPct val="100000"/>
              </a:lnSpc>
              <a:buClr>
                <a:srgbClr val="000000"/>
              </a:buClr>
              <a:buFont typeface="Arial"/>
              <a:buChar char="•"/>
            </a:pPr>
            <a:r>
              <a:rPr lang="en-US" sz="1200" b="0" strike="noStrike" spc="-1">
                <a:solidFill>
                  <a:srgbClr val="000000"/>
                </a:solidFill>
                <a:latin typeface="Times New Roman"/>
                <a:ea typeface="Times New Roman"/>
              </a:rPr>
              <a:t>확인 - 컴플라이언스 프로세스에 대한 감독을 제공합니다.</a:t>
            </a:r>
            <a:endParaRPr lang="en-US" sz="1200" b="0" strike="noStrike" spc="-1">
              <a:latin typeface="Arial"/>
            </a:endParaRPr>
          </a:p>
          <a:p>
            <a:pPr>
              <a:lnSpc>
                <a:spcPct val="100000"/>
              </a:lnSpc>
            </a:pPr>
            <a:endParaRPr lang="en-US" sz="1200" b="0" strike="noStrike" spc="-1">
              <a:latin typeface="Arial"/>
            </a:endParaRPr>
          </a:p>
          <a:p>
            <a:pPr>
              <a:lnSpc>
                <a:spcPct val="100000"/>
              </a:lnSpc>
            </a:pPr>
            <a:r>
              <a:rPr lang="en-US" sz="1200" b="0" strike="noStrike" spc="-1">
                <a:solidFill>
                  <a:srgbClr val="000000"/>
                </a:solidFill>
                <a:latin typeface="Times New Roman"/>
                <a:ea typeface="Times New Roman"/>
              </a:rPr>
              <a:t>아키텍처 리뷰는 FOSS 컴포넌트와 회사 소프트웨어 간의 관계를 리뷰합니다. 예를 들어, FOSS와 회사 컴포넌트는 어떻게 함께 연결되어 있습니까?</a:t>
            </a:r>
            <a:endParaRPr lang="en-US" sz="1200" b="0" strike="noStrike" spc="-1">
              <a:latin typeface="Arial"/>
            </a:endParaRPr>
          </a:p>
          <a:p>
            <a:pPr>
              <a:lnSpc>
                <a:spcPct val="100000"/>
              </a:lnSpc>
            </a:pPr>
            <a:endParaRPr lang="en-US" sz="1200" b="0" strike="noStrike" spc="-1">
              <a:latin typeface="Arial"/>
            </a:endParaRPr>
          </a:p>
          <a:p>
            <a:pPr>
              <a:lnSpc>
                <a:spcPct val="100000"/>
              </a:lnSpc>
            </a:pPr>
            <a:endParaRPr lang="en-US" sz="1200" b="0" strike="noStrike" spc="-1">
              <a:latin typeface="Arial"/>
            </a:endParaRPr>
          </a:p>
        </p:txBody>
      </p:sp>
      <p:sp>
        <p:nvSpPr>
          <p:cNvPr id="1172"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BE6EF056-4182-4C80-9659-9A4FE0C066E1}" type="slidenum">
              <a:rPr lang="en-US" sz="1200" b="0" strike="noStrike" spc="-1">
                <a:solidFill>
                  <a:srgbClr val="000000"/>
                </a:solidFill>
                <a:latin typeface="Roboto"/>
                <a:ea typeface="Roboto"/>
              </a:rPr>
              <a:t>67</a:t>
            </a:fld>
            <a:endParaRPr lang="en-US" sz="1200" b="0" strike="noStrike" spc="-1">
              <a:latin typeface="Arial"/>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3" name="PlaceHolder 1"/>
          <p:cNvSpPr>
            <a:spLocks noGrp="1" noRot="1" noChangeAspect="1"/>
          </p:cNvSpPr>
          <p:nvPr>
            <p:ph type="sldImg"/>
          </p:nvPr>
        </p:nvSpPr>
        <p:spPr>
          <a:xfrm>
            <a:off x="685800" y="1143000"/>
            <a:ext cx="5485680" cy="3085200"/>
          </a:xfrm>
          <a:prstGeom prst="rect">
            <a:avLst/>
          </a:prstGeom>
        </p:spPr>
      </p:sp>
      <p:sp>
        <p:nvSpPr>
          <p:cNvPr id="1174"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이 장에서는 FOSS 컴플라이언스 프로세스의 몇 가지 일반적인 함정을 설명하고, 이러한 함정을 방지하기 위한 접근 방식을 설명합니다.</a:t>
            </a:r>
            <a:endParaRPr lang="en-US" sz="1200" b="0" strike="noStrike" spc="-1">
              <a:latin typeface="Arial"/>
            </a:endParaRPr>
          </a:p>
          <a:p>
            <a:pPr marL="216000" indent="-216000">
              <a:lnSpc>
                <a:spcPct val="100000"/>
              </a:lnSpc>
            </a:pPr>
            <a:endParaRPr lang="en-US" sz="1200" b="0" strike="noStrike" spc="-1">
              <a:latin typeface="Arial"/>
            </a:endParaRPr>
          </a:p>
        </p:txBody>
      </p:sp>
      <p:sp>
        <p:nvSpPr>
          <p:cNvPr id="1175"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FC44FEA0-5A0B-46C6-8EF5-EEBDAAE5DB57}" type="slidenum">
              <a:rPr lang="en-US" sz="1200" b="0" strike="noStrike" spc="-1">
                <a:solidFill>
                  <a:srgbClr val="000000"/>
                </a:solidFill>
                <a:latin typeface="Roboto"/>
                <a:ea typeface="Roboto"/>
              </a:rPr>
              <a:t>68</a:t>
            </a:fld>
            <a:endParaRPr lang="en-US" sz="1200" b="0" strike="noStrike" spc="-1">
              <a:latin typeface="Arial"/>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6" name="PlaceHolder 1"/>
          <p:cNvSpPr>
            <a:spLocks noGrp="1" noRot="1" noChangeAspect="1"/>
          </p:cNvSpPr>
          <p:nvPr>
            <p:ph type="sldImg"/>
          </p:nvPr>
        </p:nvSpPr>
        <p:spPr>
          <a:xfrm>
            <a:off x="380880" y="694800"/>
            <a:ext cx="6095160" cy="3428280"/>
          </a:xfrm>
          <a:prstGeom prst="rect">
            <a:avLst/>
          </a:prstGeom>
        </p:spPr>
      </p:sp>
      <p:sp>
        <p:nvSpPr>
          <p:cNvPr id="1177" name="PlaceHolder 2"/>
          <p:cNvSpPr>
            <a:spLocks noGrp="1"/>
          </p:cNvSpPr>
          <p:nvPr>
            <p:ph type="body"/>
          </p:nvPr>
        </p:nvSpPr>
        <p:spPr>
          <a:xfrm>
            <a:off x="685800" y="4400640"/>
            <a:ext cx="5485680" cy="3599640"/>
          </a:xfrm>
          <a:prstGeom prst="rect">
            <a:avLst/>
          </a:prstGeom>
        </p:spPr>
        <p:txBody>
          <a:bodyPr lIns="0" tIns="0" rIns="0" bIns="0"/>
          <a:lstStyle/>
          <a:p>
            <a:pPr marL="226440" indent="-225720">
              <a:lnSpc>
                <a:spcPct val="100000"/>
              </a:lnSpc>
            </a:pPr>
            <a:r>
              <a:rPr lang="en-US" sz="1200" b="0" strike="noStrike" spc="-1">
                <a:solidFill>
                  <a:srgbClr val="000000"/>
                </a:solidFill>
                <a:latin typeface="Times New Roman"/>
                <a:ea typeface="Times New Roman"/>
              </a:rPr>
              <a:t>이 장에서는 FOSS 컴플라이언스 프로세스에서 피할 수 있는 몇가지 일반적인 함정들을 설명합니다.</a:t>
            </a:r>
            <a:endParaRPr lang="en-US" sz="1200" b="0" strike="noStrike" spc="-1">
              <a:latin typeface="Arial"/>
            </a:endParaRPr>
          </a:p>
          <a:p>
            <a:pPr marL="226440" indent="-225720">
              <a:lnSpc>
                <a:spcPct val="100000"/>
              </a:lnSpc>
            </a:pPr>
            <a:endParaRPr lang="en-US" sz="1200" b="0" strike="noStrike" spc="-1">
              <a:latin typeface="Arial"/>
            </a:endParaRPr>
          </a:p>
        </p:txBody>
      </p:sp>
      <p:sp>
        <p:nvSpPr>
          <p:cNvPr id="1178"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3D9CDE7E-376B-4CF1-A87C-1F17C1B992B1}" type="slidenum">
              <a:rPr lang="en-US" sz="1200" b="0" strike="noStrike" spc="-1">
                <a:solidFill>
                  <a:srgbClr val="000000"/>
                </a:solidFill>
                <a:latin typeface="Roboto"/>
                <a:ea typeface="Roboto"/>
              </a:rPr>
              <a:t>69</a:t>
            </a:fld>
            <a:endParaRPr lang="en-US" sz="1200" b="0" strike="noStrike" spc="-1">
              <a:latin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0" name="PlaceHolder 1"/>
          <p:cNvSpPr>
            <a:spLocks noGrp="1" noRot="1" noChangeAspect="1"/>
          </p:cNvSpPr>
          <p:nvPr>
            <p:ph type="sldImg"/>
          </p:nvPr>
        </p:nvSpPr>
        <p:spPr>
          <a:xfrm>
            <a:off x="380880" y="694800"/>
            <a:ext cx="6095160" cy="3428280"/>
          </a:xfrm>
          <a:prstGeom prst="rect">
            <a:avLst/>
          </a:prstGeom>
        </p:spPr>
      </p:sp>
      <p:sp>
        <p:nvSpPr>
          <p:cNvPr id="991"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이 슬라이드는 소프트웨어의 저작권에 대한 "큰 그림"을 설명합니다.</a:t>
            </a:r>
            <a:endParaRPr lang="en-US" sz="1200" b="0" strike="noStrike" spc="-1">
              <a:latin typeface="Arial"/>
            </a:endParaRPr>
          </a:p>
        </p:txBody>
      </p:sp>
      <p:sp>
        <p:nvSpPr>
          <p:cNvPr id="992"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BAF7B1A2-3FEC-4EEC-A0D3-5E7033D95B9E}" type="slidenum">
              <a:rPr lang="en-US" sz="1200" b="0" strike="noStrike" spc="-1">
                <a:solidFill>
                  <a:srgbClr val="000000"/>
                </a:solidFill>
                <a:latin typeface="Roboto"/>
                <a:ea typeface="Roboto"/>
              </a:rPr>
              <a:t>7</a:t>
            </a:fld>
            <a:endParaRPr lang="en-US" sz="1200" b="0" strike="noStrike" spc="-1">
              <a:latin typeface="Arial"/>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9" name="PlaceHolder 1"/>
          <p:cNvSpPr>
            <a:spLocks noGrp="1" noRot="1" noChangeAspect="1"/>
          </p:cNvSpPr>
          <p:nvPr>
            <p:ph type="sldImg"/>
          </p:nvPr>
        </p:nvSpPr>
        <p:spPr>
          <a:xfrm>
            <a:off x="381000" y="695325"/>
            <a:ext cx="6094413" cy="3427413"/>
          </a:xfrm>
          <a:prstGeom prst="rect">
            <a:avLst/>
          </a:prstGeom>
        </p:spPr>
      </p:sp>
      <p:sp>
        <p:nvSpPr>
          <p:cNvPr id="1180" name="PlaceHolder 2"/>
          <p:cNvSpPr>
            <a:spLocks noGrp="1"/>
          </p:cNvSpPr>
          <p:nvPr>
            <p:ph type="body"/>
          </p:nvPr>
        </p:nvSpPr>
        <p:spPr>
          <a:xfrm>
            <a:off x="685800" y="4400640"/>
            <a:ext cx="5485680" cy="3599640"/>
          </a:xfrm>
          <a:prstGeom prst="rect">
            <a:avLst/>
          </a:prstGeom>
        </p:spPr>
        <p:txBody>
          <a:bodyPr lIns="0" tIns="0" rIns="0" bIns="0"/>
          <a:lstStyle/>
          <a:p>
            <a:pPr marL="226440" indent="-225720">
              <a:lnSpc>
                <a:spcPct val="100000"/>
              </a:lnSpc>
            </a:pPr>
            <a:r>
              <a:rPr lang="en-US" sz="1200" b="0" strike="noStrike" spc="-1">
                <a:solidFill>
                  <a:srgbClr val="000000"/>
                </a:solidFill>
                <a:latin typeface="Times New Roman"/>
                <a:ea typeface="Times New Roman"/>
              </a:rPr>
              <a:t>이 슬라이드에서 설명하는 첫번째 함정은 Copyleft 스타일 라이선스의 FOSS가 의도하지 않게 독점 코드와 혼용되는 경우에 발생합니다. </a:t>
            </a:r>
            <a:endParaRPr lang="en-US" sz="1200" b="0" strike="noStrike" spc="-1">
              <a:latin typeface="Arial"/>
            </a:endParaRPr>
          </a:p>
          <a:p>
            <a:pPr marL="226440" indent="-225720">
              <a:lnSpc>
                <a:spcPct val="100000"/>
              </a:lnSpc>
            </a:pPr>
            <a:endParaRPr lang="en-US" sz="1200" b="0" strike="noStrike" spc="-1">
              <a:latin typeface="Arial"/>
            </a:endParaRPr>
          </a:p>
          <a:p>
            <a:pPr marL="226440" indent="-225720">
              <a:lnSpc>
                <a:spcPct val="100000"/>
              </a:lnSpc>
            </a:pPr>
            <a:r>
              <a:rPr lang="en-US" sz="1200" b="0" strike="noStrike" spc="-1">
                <a:solidFill>
                  <a:srgbClr val="000000"/>
                </a:solidFill>
                <a:latin typeface="Times New Roman"/>
                <a:ea typeface="Times New Roman"/>
              </a:rPr>
              <a:t>이는 라이선스 고지에 대한 소스 코드 검사 또는 코드 스캐닝 도구를 통해 발견할 수 있습니다.</a:t>
            </a:r>
            <a:endParaRPr lang="en-US" sz="1200" b="0" strike="noStrike" spc="-1">
              <a:latin typeface="Arial"/>
            </a:endParaRPr>
          </a:p>
          <a:p>
            <a:pPr marL="226440" indent="-225720">
              <a:lnSpc>
                <a:spcPct val="100000"/>
              </a:lnSpc>
            </a:pPr>
            <a:endParaRPr lang="en-US" sz="1200" b="0" strike="noStrike" spc="-1">
              <a:latin typeface="Arial"/>
            </a:endParaRPr>
          </a:p>
          <a:p>
            <a:pPr marL="226440" indent="-225720">
              <a:lnSpc>
                <a:spcPct val="100000"/>
              </a:lnSpc>
            </a:pPr>
            <a:r>
              <a:rPr lang="en-US" sz="1200" b="0" strike="noStrike" spc="-1">
                <a:solidFill>
                  <a:srgbClr val="000000"/>
                </a:solidFill>
                <a:latin typeface="Times New Roman"/>
                <a:ea typeface="Times New Roman"/>
              </a:rPr>
              <a:t>예방 조치에는 엔지니어링 직원 교육 및 개발 프로세스 내에 정기적인 검사 또는 스캔  추가가 포함됩니다.</a:t>
            </a:r>
            <a:endParaRPr lang="en-US" sz="1200" b="0" strike="noStrike" spc="-1">
              <a:latin typeface="Arial"/>
            </a:endParaRPr>
          </a:p>
          <a:p>
            <a:pPr marL="226440" indent="-225720">
              <a:lnSpc>
                <a:spcPct val="100000"/>
              </a:lnSpc>
            </a:pPr>
            <a:endParaRPr lang="en-US" sz="1200" b="0" strike="noStrike" spc="-1">
              <a:latin typeface="Arial"/>
            </a:endParaRPr>
          </a:p>
        </p:txBody>
      </p:sp>
      <p:sp>
        <p:nvSpPr>
          <p:cNvPr id="1181"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FCD5DF6B-7937-4A89-AFAD-825FB86C557E}" type="slidenum">
              <a:rPr lang="en-US" sz="1200" b="0" strike="noStrike" spc="-1">
                <a:solidFill>
                  <a:srgbClr val="000000"/>
                </a:solidFill>
                <a:latin typeface="Roboto"/>
                <a:ea typeface="Roboto"/>
              </a:rPr>
              <a:t>70</a:t>
            </a:fld>
            <a:endParaRPr lang="en-US" sz="1200" b="0" strike="noStrike" spc="-1">
              <a:latin typeface="Arial"/>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2" name="PlaceHolder 1"/>
          <p:cNvSpPr>
            <a:spLocks noGrp="1" noRot="1" noChangeAspect="1"/>
          </p:cNvSpPr>
          <p:nvPr>
            <p:ph type="sldImg"/>
          </p:nvPr>
        </p:nvSpPr>
        <p:spPr>
          <a:xfrm>
            <a:off x="381000" y="695325"/>
            <a:ext cx="6094413" cy="3427413"/>
          </a:xfrm>
          <a:prstGeom prst="rect">
            <a:avLst/>
          </a:prstGeom>
        </p:spPr>
      </p:sp>
      <p:sp>
        <p:nvSpPr>
          <p:cNvPr id="1183"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Times New Roman"/>
                <a:ea typeface="Times New Roman"/>
              </a:rPr>
              <a:t>이 슬라이드의 첫번째 함정은 Copyleft 스타일 라이선스의 FOSS가 의도하지 않게 독점 코드와 링크되는 경우에 발생합니다. </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Times New Roman"/>
                <a:ea typeface="Times New Roman"/>
              </a:rPr>
              <a:t>이런 유형의 실패는 종속성 추적 도구 또는 아키텍처 리뷰를 통해 발견할 수 있습니다.</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Times New Roman"/>
                <a:ea typeface="Times New Roman"/>
              </a:rPr>
              <a:t>예방 조치에는 엔지니어링 직원 교육 및 개발 프로세스 내에 아키텍쳐 검토 추가가 포함됩니다.</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Times New Roman"/>
                <a:ea typeface="Times New Roman"/>
              </a:rPr>
              <a:t>두번째 함정은 독점 코드가 Copyleft 스타일 라이선스의 FOSS에 포함되는 경우에 발생합니다. 예를 들어, FOSS 컴포넌트를 수정하는 엔지니어링팀이 수정 사항에 독점 코드를 포함시킬 수 있습니다.</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Times New Roman"/>
                <a:ea typeface="Times New Roman"/>
              </a:rPr>
              <a:t>이런 유형의 실패는 FOSS 컴포넌트에 추가된 소스 코드를 검사함으로 발견 할 수 있습니다.</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Times New Roman"/>
                <a:ea typeface="Times New Roman"/>
              </a:rPr>
              <a:t>예방 조치에는 엔지니어링 직원 교육 및 개발 프로세스 내에 정기적인 검사 추가가 포함됩니다.</a:t>
            </a:r>
            <a:endParaRPr lang="en-US" sz="1200" b="0" strike="noStrike" spc="-1">
              <a:latin typeface="Arial"/>
            </a:endParaRPr>
          </a:p>
          <a:p>
            <a:pPr marL="216000" indent="-216000">
              <a:lnSpc>
                <a:spcPct val="100000"/>
              </a:lnSpc>
            </a:pPr>
            <a:endParaRPr lang="en-US" sz="1200" b="0" strike="noStrike" spc="-1">
              <a:latin typeface="Arial"/>
            </a:endParaRPr>
          </a:p>
        </p:txBody>
      </p:sp>
      <p:sp>
        <p:nvSpPr>
          <p:cNvPr id="1184"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A5662117-B47E-41B9-8A83-4BFF9500DB24}" type="slidenum">
              <a:rPr lang="en-US" sz="1200" b="0" strike="noStrike" spc="-1">
                <a:solidFill>
                  <a:srgbClr val="000000"/>
                </a:solidFill>
                <a:latin typeface="Roboto"/>
                <a:ea typeface="Roboto"/>
              </a:rPr>
              <a:t>71</a:t>
            </a:fld>
            <a:endParaRPr lang="en-US" sz="1200" b="0" strike="noStrike" spc="-1">
              <a:latin typeface="Arial"/>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5" name="PlaceHolder 1"/>
          <p:cNvSpPr>
            <a:spLocks noGrp="1" noRot="1" noChangeAspect="1"/>
          </p:cNvSpPr>
          <p:nvPr>
            <p:ph type="sldImg"/>
          </p:nvPr>
        </p:nvSpPr>
        <p:spPr>
          <a:xfrm>
            <a:off x="382588" y="695325"/>
            <a:ext cx="6092825" cy="3427413"/>
          </a:xfrm>
          <a:prstGeom prst="rect">
            <a:avLst/>
          </a:prstGeom>
        </p:spPr>
      </p:sp>
      <p:sp>
        <p:nvSpPr>
          <p:cNvPr id="1186"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Times New Roman"/>
                <a:ea typeface="Times New Roman"/>
              </a:rPr>
              <a:t>이 슬라이드의 첫번째 함정은 회사가 동반하는 소스 코드를 제공할 의무가 있지만, 그렇게 하지 않은 경우에 발생합니다. </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Times New Roman"/>
                <a:ea typeface="Times New Roman"/>
              </a:rPr>
              <a:t>두번째 함정은 회사가 동반하는 소스 코드를 제공하지만, 배포된 바이너리 버전과 일치하는 정확한 버전을 제공하지 못하는 경우에 발생합니다. </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Times New Roman"/>
                <a:ea typeface="Times New Roman"/>
              </a:rPr>
              <a:t>세번째 함정은 회사가 FOSS 컴포넌트를 수정하지만, 소스 코드의 수정된 버전을 공개하지 못한 경우에 발생합니다. 대신 회사는 FOSS 컴포넌트의 원본 버전에 대한 소스 코드를 공개합니다.</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Times New Roman"/>
                <a:ea typeface="Times New Roman"/>
              </a:rPr>
              <a:t>각각의 경우, 컴플라이언스 프로세스의 단계를 적절하게 적용함으로 실패를 방지할 수 있습니다. 예를 들어, 출시된 바이너리의 소스 코드는 캡쳐되어 바이너리 버전과 함께 저장되야 합니다. 출시 전에 확인 단계에서는 바이너리 출시와 함께 적절한 소스 코드가 제공되는지가 보장되도록 확인해야 합니다.</a:t>
            </a:r>
            <a:endParaRPr lang="en-US" sz="1200" b="0" strike="noStrike" spc="-1">
              <a:latin typeface="Arial"/>
            </a:endParaRPr>
          </a:p>
          <a:p>
            <a:pPr marL="216000" indent="-216000">
              <a:lnSpc>
                <a:spcPct val="100000"/>
              </a:lnSpc>
            </a:pPr>
            <a:endParaRPr lang="en-US" sz="1200" b="0" strike="noStrike" spc="-1">
              <a:latin typeface="Arial"/>
            </a:endParaRPr>
          </a:p>
        </p:txBody>
      </p:sp>
      <p:sp>
        <p:nvSpPr>
          <p:cNvPr id="1187"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ABD7F4FE-4C08-4846-A98B-67315454AB46}" type="slidenum">
              <a:rPr lang="en-US" sz="1200" b="0" strike="noStrike" spc="-1">
                <a:solidFill>
                  <a:srgbClr val="000000"/>
                </a:solidFill>
                <a:latin typeface="Roboto"/>
                <a:ea typeface="Roboto"/>
              </a:rPr>
              <a:t>72</a:t>
            </a:fld>
            <a:endParaRPr lang="en-US" sz="1200" b="0" strike="noStrike" spc="-1">
              <a:latin typeface="Arial"/>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8" name="PlaceHolder 1"/>
          <p:cNvSpPr>
            <a:spLocks noGrp="1" noRot="1" noChangeAspect="1"/>
          </p:cNvSpPr>
          <p:nvPr>
            <p:ph type="sldImg"/>
          </p:nvPr>
        </p:nvSpPr>
        <p:spPr>
          <a:xfrm>
            <a:off x="381000" y="695325"/>
            <a:ext cx="6094413" cy="3427413"/>
          </a:xfrm>
          <a:prstGeom prst="rect">
            <a:avLst/>
          </a:prstGeom>
        </p:spPr>
      </p:sp>
      <p:sp>
        <p:nvSpPr>
          <p:cNvPr id="1189"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Times New Roman"/>
                <a:ea typeface="Times New Roman"/>
              </a:rPr>
              <a:t>이 슬라이드에서의 함정은 회사가 FOSS 컴포넌트를 수정한 후 FOSS 라이선스에서 요구하는 수정 사항을 표시하지 못한 경우에 발생합니다. 이 함정은 확인 단계 내에 소스 코드 수정 표시를 위한 프로세스를 구현함으로 예방할 수 있습니다.</a:t>
            </a:r>
            <a:endParaRPr lang="en-US" sz="1200" b="0" strike="noStrike" spc="-1">
              <a:latin typeface="Arial"/>
            </a:endParaRPr>
          </a:p>
          <a:p>
            <a:pPr marL="216000" indent="-216000">
              <a:lnSpc>
                <a:spcPct val="100000"/>
              </a:lnSpc>
            </a:pPr>
            <a:endParaRPr lang="en-US" sz="1200" b="0" strike="noStrike" spc="-1">
              <a:latin typeface="Arial"/>
            </a:endParaRPr>
          </a:p>
        </p:txBody>
      </p:sp>
      <p:sp>
        <p:nvSpPr>
          <p:cNvPr id="1190"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81C5F0A8-95E3-4296-9224-36AF8AC709BE}" type="slidenum">
              <a:rPr lang="en-US" sz="1200" b="0" strike="noStrike" spc="-1">
                <a:solidFill>
                  <a:srgbClr val="000000"/>
                </a:solidFill>
                <a:latin typeface="Roboto"/>
                <a:ea typeface="Roboto"/>
              </a:rPr>
              <a:t>73</a:t>
            </a:fld>
            <a:endParaRPr lang="en-US" sz="1200" b="0" strike="noStrike" spc="-1">
              <a:latin typeface="Arial"/>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1" name="PlaceHolder 1"/>
          <p:cNvSpPr>
            <a:spLocks noGrp="1" noRot="1" noChangeAspect="1"/>
          </p:cNvSpPr>
          <p:nvPr>
            <p:ph type="sldImg"/>
          </p:nvPr>
        </p:nvSpPr>
        <p:spPr>
          <a:xfrm>
            <a:off x="381000" y="695325"/>
            <a:ext cx="6094413" cy="3427413"/>
          </a:xfrm>
          <a:prstGeom prst="rect">
            <a:avLst/>
          </a:prstGeom>
        </p:spPr>
      </p:sp>
      <p:sp>
        <p:nvSpPr>
          <p:cNvPr id="1192"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Times New Roman"/>
                <a:ea typeface="Times New Roman"/>
              </a:rPr>
              <a:t>이 슬라이드에서의 함정은 FOSS 컴플라이언스 프로세스를 엔지니어링팀과 통합하지 못한 경우에 발생합니다. 이러한 경우, 엔지니어링팀은 FOSS 사용에 대해 리뷰 프로세스를 제기하지 않거나, FOSS 사용을 처리하는 방업에 대한 교육을 받지 못하였습니다.</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Times New Roman"/>
                <a:ea typeface="Times New Roman"/>
              </a:rPr>
              <a:t>예방 조치에는 엔지니어링 직원 교육 모니터링과 엔지니어링 팀이 컴플라이언스 프로세스에 쉽게 접근할 수 있도록 하는 것이 포함됩니다.</a:t>
            </a:r>
            <a:endParaRPr lang="en-US" sz="1200" b="0" strike="noStrike" spc="-1">
              <a:latin typeface="Arial"/>
            </a:endParaRPr>
          </a:p>
          <a:p>
            <a:pPr marL="216000" indent="-216000">
              <a:lnSpc>
                <a:spcPct val="100000"/>
              </a:lnSpc>
            </a:pPr>
            <a:endParaRPr lang="en-US" sz="1200" b="0" strike="noStrike" spc="-1">
              <a:latin typeface="Arial"/>
            </a:endParaRPr>
          </a:p>
        </p:txBody>
      </p:sp>
      <p:sp>
        <p:nvSpPr>
          <p:cNvPr id="1193"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D2499652-A60A-4687-BB6B-85BB49CC6301}" type="slidenum">
              <a:rPr lang="en-US" sz="1200" b="0" strike="noStrike" spc="-1">
                <a:solidFill>
                  <a:srgbClr val="000000"/>
                </a:solidFill>
                <a:latin typeface="Roboto"/>
                <a:ea typeface="Roboto"/>
              </a:rPr>
              <a:t>74</a:t>
            </a:fld>
            <a:endParaRPr lang="en-US" sz="1200" b="0" strike="noStrike" spc="-1">
              <a:latin typeface="Arial"/>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4" name="PlaceHolder 1"/>
          <p:cNvSpPr>
            <a:spLocks noGrp="1" noRot="1" noChangeAspect="1"/>
          </p:cNvSpPr>
          <p:nvPr>
            <p:ph type="sldImg"/>
          </p:nvPr>
        </p:nvSpPr>
        <p:spPr>
          <a:xfrm>
            <a:off x="381000" y="695325"/>
            <a:ext cx="6094413" cy="3427413"/>
          </a:xfrm>
          <a:prstGeom prst="rect">
            <a:avLst/>
          </a:prstGeom>
        </p:spPr>
      </p:sp>
      <p:sp>
        <p:nvSpPr>
          <p:cNvPr id="1195"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Times New Roman"/>
                <a:ea typeface="Times New Roman"/>
              </a:rPr>
              <a:t>이 슬라이드에서는 컴플라이언스 프로세스 오류의 잠재적 결과에 대해 설명합니다. 첫번째 경우는 코드 베이스가 적절한 검토 없이 개발 및 출시에 사용된 것입니다. 두번째 경우는 FOSS 사용은 알았지만, 라이선스 의무가 검토되거나 밝혀지지 않았습니다. 마지막 경우, 컴플라이언스 프로세스는 출시 기한 압박에 직면할 수 있으며 작업을 수행하는데 시간이 제한될 수 있습니다.</a:t>
            </a:r>
            <a:endParaRPr lang="en-US" sz="1200" b="0" strike="noStrike" spc="-1">
              <a:latin typeface="Arial"/>
            </a:endParaRPr>
          </a:p>
          <a:p>
            <a:pPr marL="216000" indent="-216000">
              <a:lnSpc>
                <a:spcPct val="100000"/>
              </a:lnSpc>
            </a:pPr>
            <a:endParaRPr lang="en-US" sz="1200" b="0" strike="noStrike" spc="-1">
              <a:latin typeface="Arial"/>
            </a:endParaRPr>
          </a:p>
        </p:txBody>
      </p:sp>
      <p:sp>
        <p:nvSpPr>
          <p:cNvPr id="1196"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FA515DC2-D764-4CB5-95B9-9254587ED9AD}" type="slidenum">
              <a:rPr lang="en-US" sz="1200" b="0" strike="noStrike" spc="-1">
                <a:solidFill>
                  <a:srgbClr val="000000"/>
                </a:solidFill>
                <a:latin typeface="Roboto"/>
                <a:ea typeface="Roboto"/>
              </a:rPr>
              <a:t>75</a:t>
            </a:fld>
            <a:endParaRPr lang="en-US" sz="1200" b="0" strike="noStrike" spc="-1">
              <a:latin typeface="Arial"/>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7" name="PlaceHolder 1"/>
          <p:cNvSpPr>
            <a:spLocks noGrp="1" noRot="1" noChangeAspect="1"/>
          </p:cNvSpPr>
          <p:nvPr>
            <p:ph type="sldImg"/>
          </p:nvPr>
        </p:nvSpPr>
        <p:spPr>
          <a:xfrm>
            <a:off x="380880" y="694800"/>
            <a:ext cx="6095160" cy="3428280"/>
          </a:xfrm>
          <a:prstGeom prst="rect">
            <a:avLst/>
          </a:prstGeom>
        </p:spPr>
      </p:sp>
      <p:sp>
        <p:nvSpPr>
          <p:cNvPr id="1198"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Times New Roman"/>
                <a:ea typeface="Times New Roman"/>
              </a:rPr>
              <a:t>이 장에서 설명한 함정을 예방하는 것에는 자원과 노력이 필요한 반면, FOSS 컴플라이언스를 우선시하는 것이 중요합니다. 그것이 개발 프로세스에서 FOSS를 보다 효과적으로 사용할 수 있도록 하고, FOSS 커뮤니티 내에서 좋은 협력 관계를 유지하는데 도움을 줍니다.</a:t>
            </a:r>
            <a:endParaRPr lang="en-US" sz="1200" b="0" strike="noStrike" spc="-1">
              <a:latin typeface="Arial"/>
            </a:endParaRPr>
          </a:p>
          <a:p>
            <a:pPr marL="216000" indent="-216000">
              <a:lnSpc>
                <a:spcPct val="100000"/>
              </a:lnSpc>
            </a:pPr>
            <a:endParaRPr lang="en-US" sz="1200" b="0" strike="noStrike" spc="-1">
              <a:latin typeface="Arial"/>
            </a:endParaRPr>
          </a:p>
        </p:txBody>
      </p:sp>
      <p:sp>
        <p:nvSpPr>
          <p:cNvPr id="1199"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EA5F3380-D794-45BB-A2C7-92427EFE7748}" type="slidenum">
              <a:rPr lang="en-US" sz="1200" b="0" strike="noStrike" spc="-1">
                <a:solidFill>
                  <a:srgbClr val="000000"/>
                </a:solidFill>
                <a:latin typeface="Roboto"/>
                <a:ea typeface="Roboto"/>
              </a:rPr>
              <a:t>76</a:t>
            </a:fld>
            <a:endParaRPr lang="en-US" sz="1200" b="0" strike="noStrike" spc="-1">
              <a:latin typeface="Arial"/>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0" name="PlaceHolder 1"/>
          <p:cNvSpPr>
            <a:spLocks noGrp="1" noRot="1" noChangeAspect="1"/>
          </p:cNvSpPr>
          <p:nvPr>
            <p:ph type="sldImg"/>
          </p:nvPr>
        </p:nvSpPr>
        <p:spPr>
          <a:xfrm>
            <a:off x="685800" y="1143000"/>
            <a:ext cx="5486040" cy="3085920"/>
          </a:xfrm>
          <a:prstGeom prst="rect">
            <a:avLst/>
          </a:prstGeom>
        </p:spPr>
      </p:sp>
      <p:sp>
        <p:nvSpPr>
          <p:cNvPr id="1201"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FOSS 컴플라이언스 프로세스는 FOSS 커뮤니티 내에서 올바른 협력 관계를 구축하기 위한 기본 요소(building block)입니다.</a:t>
            </a:r>
            <a:endParaRPr lang="en-US" sz="1200" b="0" strike="noStrike" spc="-1">
              <a:latin typeface="Arial"/>
            </a:endParaRPr>
          </a:p>
          <a:p>
            <a:pPr marL="216000" indent="-216000">
              <a:lnSpc>
                <a:spcPct val="100000"/>
              </a:lnSpc>
            </a:pPr>
            <a:r>
              <a:t/>
            </a:r>
            <a:br/>
            <a:endParaRPr lang="en-US" sz="1200" b="0" strike="noStrike" spc="-1">
              <a:latin typeface="Arial"/>
            </a:endParaRPr>
          </a:p>
        </p:txBody>
      </p:sp>
      <p:sp>
        <p:nvSpPr>
          <p:cNvPr id="1202"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8BA8E1C2-4816-4CC4-99CE-2D8AC372BE90}" type="slidenum">
              <a:rPr lang="en-US" sz="1200" b="0" strike="noStrike" spc="-1">
                <a:solidFill>
                  <a:srgbClr val="000000"/>
                </a:solidFill>
                <a:latin typeface="Roboto"/>
                <a:ea typeface="Roboto"/>
              </a:rPr>
              <a:t>77</a:t>
            </a:fld>
            <a:endParaRPr lang="en-US" sz="1200" b="0" strike="noStrike" spc="-1">
              <a:latin typeface="Arial"/>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3" name="PlaceHolder 1"/>
          <p:cNvSpPr>
            <a:spLocks noGrp="1" noRot="1" noChangeAspect="1"/>
          </p:cNvSpPr>
          <p:nvPr>
            <p:ph type="sldImg"/>
          </p:nvPr>
        </p:nvSpPr>
        <p:spPr>
          <a:xfrm>
            <a:off x="380880" y="694800"/>
            <a:ext cx="6095160" cy="3428280"/>
          </a:xfrm>
          <a:prstGeom prst="rect">
            <a:avLst/>
          </a:prstGeom>
        </p:spPr>
      </p:sp>
      <p:sp>
        <p:nvSpPr>
          <p:cNvPr id="1204"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Times New Roman"/>
                <a:ea typeface="Times New Roman"/>
              </a:rPr>
              <a:t>함정은 다음과 같은 카테고리에서 발생할 수 있습니다: IP 실패, 라이선스 컴플라이언스 실패 및 컴플라이언스 프로세스 실패</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Times New Roman"/>
                <a:ea typeface="Times New Roman"/>
              </a:rPr>
              <a:t>IP 실폐의 예로는 독점 코드와 FOSS 코드를 섞이게 하는 것으로, 이는 독점 소프트웨어를 기업의 우선권에도 불구하고 일반 대중에게 공개해야하게 만들 수 있습니다.</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Times New Roman"/>
                <a:ea typeface="Times New Roman"/>
              </a:rPr>
              <a:t>라이선스 컴플라이언스 실폐의 예로는 수정 후 FOSS에 표시하지 않거나 또는 FOSS 컴포넌트를 적절히 열거하지 않거나, 또는 완전한 소스 코드를 공개하지 않은 것입니다.</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Times New Roman"/>
                <a:ea typeface="Times New Roman"/>
              </a:rPr>
              <a:t>컴플라이언스 프로세스 실패의 예는 FOSS를 검사, 리뷰, 또는 승인하는 것과 관련된 프로세스에서의 실패입니다. 검사담당자는 보고서에 적색으로 표기된 모든 항목을 보류(waive)할 수 있습니다. 그렇지 않으면 승인 프로세스가 너무 오래 걸립니다.</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Times New Roman"/>
                <a:ea typeface="Times New Roman"/>
              </a:rPr>
              <a:t>컴플라이언스에 우선순위를 두는 것의 이점은 FOSS 사용에서 보다 효율적으로 되고, 오픈 소스 커뮤니티와 더 나은 관계를 구축할 수 있다는 것입니다.</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Times New Roman"/>
                <a:ea typeface="Times New Roman"/>
              </a:rPr>
              <a:t>커뮤니티와 좋은 관계를 유지하는 것의 이점은 FOSS 라이선스 요구사항을 어떻게 준수할지에 대해 더 잘 가늠할 수 있으며, FOSS 기여 및 사용과 관련하여 더 나은 양방향 의사 소통이 가능하다는 것입니다.</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endParaRPr lang="en-US" sz="1200" b="0" strike="noStrike" spc="-1">
              <a:latin typeface="Arial"/>
            </a:endParaRPr>
          </a:p>
        </p:txBody>
      </p:sp>
      <p:sp>
        <p:nvSpPr>
          <p:cNvPr id="1205"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3874424A-F49E-43D5-873F-F2FD24A5AFB0}" type="slidenum">
              <a:rPr lang="en-US" sz="1200" b="0" strike="noStrike" spc="-1">
                <a:solidFill>
                  <a:srgbClr val="000000"/>
                </a:solidFill>
                <a:latin typeface="Roboto"/>
                <a:ea typeface="Roboto"/>
              </a:rPr>
              <a:t>78</a:t>
            </a:fld>
            <a:endParaRPr lang="en-US" sz="1200" b="0" strike="noStrike" spc="-1">
              <a:latin typeface="Arial"/>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6" name="PlaceHolder 1"/>
          <p:cNvSpPr>
            <a:spLocks noGrp="1" noRot="1" noChangeAspect="1"/>
          </p:cNvSpPr>
          <p:nvPr>
            <p:ph type="sldImg"/>
          </p:nvPr>
        </p:nvSpPr>
        <p:spPr>
          <a:xfrm>
            <a:off x="685800" y="1143000"/>
            <a:ext cx="5485680" cy="3085200"/>
          </a:xfrm>
          <a:prstGeom prst="rect">
            <a:avLst/>
          </a:prstGeom>
        </p:spPr>
      </p:sp>
      <p:sp>
        <p:nvSpPr>
          <p:cNvPr id="1207"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i="1" strike="noStrike" spc="-1">
                <a:solidFill>
                  <a:srgbClr val="000000"/>
                </a:solidFill>
                <a:latin typeface="Roboto"/>
                <a:ea typeface="Roboto"/>
              </a:rPr>
              <a:t> </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t/>
            </a:r>
            <a:br/>
            <a:endParaRPr lang="en-US" sz="1200" b="0" strike="noStrike" spc="-1">
              <a:latin typeface="Arial"/>
            </a:endParaRPr>
          </a:p>
        </p:txBody>
      </p:sp>
      <p:sp>
        <p:nvSpPr>
          <p:cNvPr id="1208"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14532416-95B5-4CD7-8E11-AFD2EF870FA7}" type="slidenum">
              <a:rPr lang="en-US" sz="1200" b="0" strike="noStrike" spc="-1">
                <a:solidFill>
                  <a:srgbClr val="000000"/>
                </a:solidFill>
                <a:latin typeface="Roboto"/>
                <a:ea typeface="Roboto"/>
              </a:rPr>
              <a:t>79</a:t>
            </a:fld>
            <a:endParaRPr lang="en-US" sz="1200" b="0" strike="noStrike" spc="-1">
              <a:latin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 name="PlaceHolder 1"/>
          <p:cNvSpPr>
            <a:spLocks noGrp="1" noRot="1" noChangeAspect="1"/>
          </p:cNvSpPr>
          <p:nvPr>
            <p:ph type="sldImg"/>
          </p:nvPr>
        </p:nvSpPr>
        <p:spPr>
          <a:xfrm>
            <a:off x="382680" y="695160"/>
            <a:ext cx="6092640" cy="3427200"/>
          </a:xfrm>
          <a:prstGeom prst="rect">
            <a:avLst/>
          </a:prstGeom>
        </p:spPr>
      </p:sp>
      <p:sp>
        <p:nvSpPr>
          <p:cNvPr id="994"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이 슬라이드는 소프트웨어에 대한 저작권법의 가장 중요한 부분을 분명히합니다.</a:t>
            </a:r>
            <a:endParaRPr lang="en-US" sz="1200" b="0" strike="noStrike" spc="-1">
              <a:latin typeface="Arial"/>
            </a:endParaRPr>
          </a:p>
          <a:p>
            <a:pPr marL="216000" indent="-216000">
              <a:lnSpc>
                <a:spcPct val="100000"/>
              </a:lnSpc>
            </a:pPr>
            <a:endParaRPr lang="en-US" sz="1200" b="0" strike="noStrike" spc="-1">
              <a:latin typeface="Arial"/>
            </a:endParaRPr>
          </a:p>
        </p:txBody>
      </p:sp>
      <p:sp>
        <p:nvSpPr>
          <p:cNvPr id="995"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A7A6E40F-4B02-4FE4-8668-737723D8867C}" type="slidenum">
              <a:rPr lang="en-US" sz="1200" b="0" strike="noStrike" spc="-1">
                <a:solidFill>
                  <a:srgbClr val="000000"/>
                </a:solidFill>
                <a:latin typeface="Roboto"/>
                <a:ea typeface="Roboto"/>
              </a:rPr>
              <a:t>8</a:t>
            </a:fld>
            <a:endParaRPr lang="en-US" sz="1200" b="0" strike="noStrike" spc="-1">
              <a:latin typeface="Arial"/>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9" name="PlaceHolder 1"/>
          <p:cNvSpPr>
            <a:spLocks noGrp="1" noRot="1" noChangeAspect="1"/>
          </p:cNvSpPr>
          <p:nvPr>
            <p:ph type="sldImg"/>
          </p:nvPr>
        </p:nvSpPr>
        <p:spPr>
          <a:xfrm>
            <a:off x="380880" y="694800"/>
            <a:ext cx="6095160" cy="3428280"/>
          </a:xfrm>
          <a:prstGeom prst="rect">
            <a:avLst/>
          </a:prstGeom>
        </p:spPr>
      </p:sp>
      <p:sp>
        <p:nvSpPr>
          <p:cNvPr id="1210" name="PlaceHolder 2"/>
          <p:cNvSpPr>
            <a:spLocks noGrp="1"/>
          </p:cNvSpPr>
          <p:nvPr>
            <p:ph type="body"/>
          </p:nvPr>
        </p:nvSpPr>
        <p:spPr>
          <a:xfrm>
            <a:off x="685800" y="4400640"/>
            <a:ext cx="5485680" cy="3599640"/>
          </a:xfrm>
          <a:prstGeom prst="rect">
            <a:avLst/>
          </a:prstGeom>
        </p:spPr>
        <p:txBody>
          <a:bodyPr lIns="0" tIns="0" rIns="0" bIns="0"/>
          <a:lstStyle/>
          <a:p>
            <a:pPr marL="226440" indent="-225720">
              <a:lnSpc>
                <a:spcPct val="100000"/>
              </a:lnSpc>
            </a:pPr>
            <a:r>
              <a:rPr lang="en-US" sz="1200" b="0" strike="noStrike" spc="-1">
                <a:solidFill>
                  <a:srgbClr val="000000"/>
                </a:solidFill>
                <a:latin typeface="Roboto"/>
                <a:ea typeface="Roboto"/>
              </a:rPr>
              <a:t>이 슬라이드는 우수한 컴플라이언스 방법에 필요한 핵심 개발자 지침을 간략하게 설명합니다.</a:t>
            </a:r>
            <a:endParaRPr lang="en-US" sz="1200" b="0" strike="noStrike" spc="-1">
              <a:latin typeface="Arial"/>
            </a:endParaRPr>
          </a:p>
        </p:txBody>
      </p:sp>
      <p:sp>
        <p:nvSpPr>
          <p:cNvPr id="1211"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3113B5B3-B9FB-44E4-8703-432A7BFF7191}" type="slidenum">
              <a:rPr lang="en-US" sz="1200" b="0" strike="noStrike" spc="-1">
                <a:solidFill>
                  <a:srgbClr val="000000"/>
                </a:solidFill>
                <a:latin typeface="Roboto"/>
                <a:ea typeface="Roboto"/>
              </a:rPr>
              <a:t>80</a:t>
            </a:fld>
            <a:endParaRPr lang="en-US" sz="1200" b="0" strike="noStrike" spc="-1">
              <a:latin typeface="Arial"/>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2" name="PlaceHolder 1"/>
          <p:cNvSpPr>
            <a:spLocks noGrp="1" noRot="1" noChangeAspect="1"/>
          </p:cNvSpPr>
          <p:nvPr>
            <p:ph type="sldImg"/>
          </p:nvPr>
        </p:nvSpPr>
        <p:spPr>
          <a:xfrm>
            <a:off x="380880" y="694800"/>
            <a:ext cx="6095160" cy="3428280"/>
          </a:xfrm>
          <a:prstGeom prst="rect">
            <a:avLst/>
          </a:prstGeom>
        </p:spPr>
      </p:sp>
      <p:sp>
        <p:nvSpPr>
          <p:cNvPr id="1213" name="PlaceHolder 2"/>
          <p:cNvSpPr>
            <a:spLocks noGrp="1"/>
          </p:cNvSpPr>
          <p:nvPr>
            <p:ph type="body"/>
          </p:nvPr>
        </p:nvSpPr>
        <p:spPr>
          <a:xfrm>
            <a:off x="685800" y="4400640"/>
            <a:ext cx="5485680" cy="3599640"/>
          </a:xfrm>
          <a:prstGeom prst="rect">
            <a:avLst/>
          </a:prstGeom>
        </p:spPr>
        <p:txBody>
          <a:bodyPr lIns="0" tIns="0" rIns="0" bIns="0"/>
          <a:lstStyle/>
          <a:p>
            <a:pPr marL="226440" indent="-225720">
              <a:lnSpc>
                <a:spcPct val="100000"/>
              </a:lnSpc>
            </a:pPr>
            <a:r>
              <a:rPr lang="en-US" sz="1200" b="0" strike="noStrike" spc="-1">
                <a:solidFill>
                  <a:srgbClr val="000000"/>
                </a:solidFill>
                <a:latin typeface="Roboto"/>
                <a:ea typeface="Roboto"/>
              </a:rPr>
              <a:t>이 슬라이드는 컴플라이언스 프로세스 요구사항을 어떻게 예측하는지에 대해 설명합니다.</a:t>
            </a:r>
            <a:endParaRPr lang="en-US" sz="1200" b="0" strike="noStrike" spc="-1">
              <a:latin typeface="Arial"/>
            </a:endParaRPr>
          </a:p>
        </p:txBody>
      </p:sp>
      <p:sp>
        <p:nvSpPr>
          <p:cNvPr id="1214"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3421CB26-705B-4CB2-843A-32B5B681A211}" type="slidenum">
              <a:rPr lang="en-US" sz="1200" b="0" strike="noStrike" spc="-1">
                <a:solidFill>
                  <a:srgbClr val="000000"/>
                </a:solidFill>
                <a:latin typeface="Roboto"/>
                <a:ea typeface="Roboto"/>
              </a:rPr>
              <a:t>81</a:t>
            </a:fld>
            <a:endParaRPr lang="en-US" sz="1200" b="0" strike="noStrike" spc="-1">
              <a:latin typeface="Arial"/>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5" name="PlaceHolder 1"/>
          <p:cNvSpPr>
            <a:spLocks noGrp="1" noRot="1" noChangeAspect="1"/>
          </p:cNvSpPr>
          <p:nvPr>
            <p:ph type="sldImg"/>
          </p:nvPr>
        </p:nvSpPr>
        <p:spPr>
          <a:xfrm>
            <a:off x="380880" y="694800"/>
            <a:ext cx="6095160" cy="3428280"/>
          </a:xfrm>
          <a:prstGeom prst="rect">
            <a:avLst/>
          </a:prstGeom>
        </p:spPr>
      </p:sp>
      <p:sp>
        <p:nvSpPr>
          <p:cNvPr id="1216" name="PlaceHolder 2"/>
          <p:cNvSpPr>
            <a:spLocks noGrp="1"/>
          </p:cNvSpPr>
          <p:nvPr>
            <p:ph type="body"/>
          </p:nvPr>
        </p:nvSpPr>
        <p:spPr>
          <a:xfrm>
            <a:off x="685800" y="4400640"/>
            <a:ext cx="5485680" cy="3599640"/>
          </a:xfrm>
          <a:prstGeom prst="rect">
            <a:avLst/>
          </a:prstGeom>
        </p:spPr>
        <p:txBody>
          <a:bodyPr lIns="0" tIns="0" rIns="0" bIns="0"/>
          <a:lstStyle/>
          <a:p>
            <a:pPr marL="226440" indent="-225720">
              <a:lnSpc>
                <a:spcPct val="100000"/>
              </a:lnSpc>
            </a:pPr>
            <a:r>
              <a:rPr lang="en-US" sz="1200" b="0" strike="noStrike" spc="-1">
                <a:solidFill>
                  <a:srgbClr val="000000"/>
                </a:solidFill>
                <a:latin typeface="Roboto"/>
                <a:ea typeface="Roboto"/>
              </a:rPr>
              <a:t>이 슬라이드는 컴플라이언스 프로세스가 어떻게 회사에 유입되는 모든 FOSS 컴포넌트에 적용할 수 있는지와 적용되어야 함을 강조합니다.</a:t>
            </a:r>
            <a:endParaRPr lang="en-US" sz="1200" b="0" strike="noStrike" spc="-1">
              <a:latin typeface="Arial"/>
            </a:endParaRPr>
          </a:p>
        </p:txBody>
      </p:sp>
      <p:sp>
        <p:nvSpPr>
          <p:cNvPr id="1217"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045A8BFD-24D4-4565-85CC-1B8B38699720}" type="slidenum">
              <a:rPr lang="en-US" sz="1200" b="0" strike="noStrike" spc="-1">
                <a:solidFill>
                  <a:srgbClr val="000000"/>
                </a:solidFill>
                <a:latin typeface="Roboto"/>
                <a:ea typeface="Roboto"/>
              </a:rPr>
              <a:t>82</a:t>
            </a:fld>
            <a:endParaRPr lang="en-US" sz="1200" b="0" strike="noStrike" spc="-1">
              <a:latin typeface="Arial"/>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 name="PlaceHolder 1"/>
          <p:cNvSpPr>
            <a:spLocks noGrp="1" noRot="1" noChangeAspect="1"/>
          </p:cNvSpPr>
          <p:nvPr>
            <p:ph type="sldImg"/>
          </p:nvPr>
        </p:nvSpPr>
        <p:spPr>
          <a:xfrm>
            <a:off x="380880" y="694800"/>
            <a:ext cx="6095160" cy="3428280"/>
          </a:xfrm>
          <a:prstGeom prst="rect">
            <a:avLst/>
          </a:prstGeom>
        </p:spPr>
      </p:sp>
      <p:sp>
        <p:nvSpPr>
          <p:cNvPr id="1219" name="PlaceHolder 2"/>
          <p:cNvSpPr>
            <a:spLocks noGrp="1"/>
          </p:cNvSpPr>
          <p:nvPr>
            <p:ph type="body"/>
          </p:nvPr>
        </p:nvSpPr>
        <p:spPr>
          <a:xfrm>
            <a:off x="685800" y="4400640"/>
            <a:ext cx="5485680" cy="3599640"/>
          </a:xfrm>
          <a:prstGeom prst="rect">
            <a:avLst/>
          </a:prstGeom>
        </p:spPr>
        <p:txBody>
          <a:bodyPr lIns="0" tIns="0" rIns="0" bIns="0"/>
          <a:lstStyle/>
          <a:p>
            <a:pPr marL="226440" indent="-225720">
              <a:lnSpc>
                <a:spcPct val="100000"/>
              </a:lnSpc>
            </a:pPr>
            <a:r>
              <a:rPr lang="en-US" sz="1200" b="0" strike="noStrike" spc="-1">
                <a:solidFill>
                  <a:srgbClr val="000000"/>
                </a:solidFill>
                <a:latin typeface="Roboto"/>
                <a:ea typeface="Roboto"/>
              </a:rPr>
              <a:t>FOSS로 작업을 할 때 개발자가 사용할 수 있는 일반적인 가이드라인: </a:t>
            </a:r>
            <a:endParaRPr lang="en-US" sz="1200" b="0" strike="noStrike" spc="-1">
              <a:latin typeface="Arial"/>
            </a:endParaRPr>
          </a:p>
          <a:p>
            <a:pPr marL="226440" indent="-225720">
              <a:lnSpc>
                <a:spcPct val="100000"/>
              </a:lnSpc>
            </a:pPr>
            <a:r>
              <a:rPr lang="en-US" sz="1200" b="0" strike="noStrike" spc="-1">
                <a:solidFill>
                  <a:srgbClr val="000000"/>
                </a:solidFill>
                <a:latin typeface="Roboto"/>
                <a:ea typeface="Roboto"/>
              </a:rPr>
              <a:t>- 고품질의 FOSS 커뮤니티로에서 코드를 선택합니다. </a:t>
            </a:r>
            <a:endParaRPr lang="en-US" sz="1200" b="0" strike="noStrike" spc="-1">
              <a:latin typeface="Arial"/>
            </a:endParaRPr>
          </a:p>
          <a:p>
            <a:pPr marL="226440" indent="-225720">
              <a:lnSpc>
                <a:spcPct val="100000"/>
              </a:lnSpc>
            </a:pPr>
            <a:r>
              <a:rPr lang="en-US" sz="1200" b="0" strike="noStrike" spc="-1">
                <a:solidFill>
                  <a:srgbClr val="000000"/>
                </a:solidFill>
                <a:latin typeface="Roboto"/>
                <a:ea typeface="Roboto"/>
              </a:rPr>
              <a:t>- 가이드라인을 따릅니다. </a:t>
            </a:r>
            <a:endParaRPr lang="en-US" sz="1200" b="0" strike="noStrike" spc="-1">
              <a:latin typeface="Arial"/>
            </a:endParaRPr>
          </a:p>
          <a:p>
            <a:pPr marL="226440" indent="-225720">
              <a:lnSpc>
                <a:spcPct val="100000"/>
              </a:lnSpc>
            </a:pPr>
            <a:r>
              <a:rPr lang="en-US" sz="1200" b="0" strike="noStrike" spc="-1">
                <a:solidFill>
                  <a:srgbClr val="000000"/>
                </a:solidFill>
                <a:latin typeface="Roboto"/>
                <a:ea typeface="Roboto"/>
              </a:rPr>
              <a:t>- 기존 라이선싱 정보를 보존합니다. </a:t>
            </a:r>
            <a:endParaRPr lang="en-US" sz="1200" b="0" strike="noStrike" spc="-1">
              <a:latin typeface="Arial"/>
            </a:endParaRPr>
          </a:p>
          <a:p>
            <a:pPr marL="226440" indent="-225720">
              <a:lnSpc>
                <a:spcPct val="100000"/>
              </a:lnSpc>
            </a:pPr>
            <a:r>
              <a:rPr lang="en-US" sz="1200" b="0" strike="noStrike" spc="-1">
                <a:solidFill>
                  <a:srgbClr val="000000"/>
                </a:solidFill>
                <a:latin typeface="Roboto"/>
                <a:ea typeface="Roboto"/>
              </a:rPr>
              <a:t>- 리뷰 프로세스를 위한 FOSS 프로젝트 정보를 수집하고 유지합니다. </a:t>
            </a:r>
            <a:endParaRPr lang="en-US" sz="1200" b="0" strike="noStrike" spc="-1">
              <a:latin typeface="Arial"/>
            </a:endParaRPr>
          </a:p>
          <a:p>
            <a:pPr marL="226440" indent="-225720">
              <a:lnSpc>
                <a:spcPct val="100000"/>
              </a:lnSpc>
            </a:pPr>
            <a:r>
              <a:rPr lang="en-US" sz="1200" b="0" strike="noStrike" spc="-1">
                <a:solidFill>
                  <a:srgbClr val="000000"/>
                </a:solidFill>
                <a:latin typeface="Roboto"/>
                <a:ea typeface="Roboto"/>
              </a:rPr>
              <a:t>FOSS 라이선스 헤더 정보를 삭제하거나 변경해야 하는가? 아니오. 기존 라이선스 정보는 보존되어야 합니다. 소스 코드를 수정하거나 추가한 부분에 대한 추가 헤더 정보는 추가할 수 있습니다. (일부 라이선스에는 수정 내용을 문서화하는 것을 요구합니다.) </a:t>
            </a:r>
            <a:endParaRPr lang="en-US" sz="1200" b="0" strike="noStrike" spc="-1">
              <a:latin typeface="Arial"/>
            </a:endParaRPr>
          </a:p>
          <a:p>
            <a:pPr marL="226440" indent="-225720">
              <a:lnSpc>
                <a:spcPct val="100000"/>
              </a:lnSpc>
            </a:pPr>
            <a:r>
              <a:rPr lang="en-US" sz="1200" b="0" strike="noStrike" spc="-1">
                <a:solidFill>
                  <a:srgbClr val="000000"/>
                </a:solidFill>
                <a:latin typeface="Roboto"/>
                <a:ea typeface="Roboto"/>
              </a:rPr>
              <a:t>컴플라이언스 프로세스의 중요 단계: </a:t>
            </a:r>
            <a:endParaRPr lang="en-US" sz="1200" b="0" strike="noStrike" spc="-1">
              <a:latin typeface="Arial"/>
            </a:endParaRPr>
          </a:p>
          <a:p>
            <a:pPr marL="226440" indent="-225720">
              <a:lnSpc>
                <a:spcPct val="100000"/>
              </a:lnSpc>
            </a:pPr>
            <a:r>
              <a:rPr lang="en-US" sz="1200" b="0" strike="noStrike" spc="-1">
                <a:solidFill>
                  <a:srgbClr val="000000"/>
                </a:solidFill>
                <a:latin typeface="Roboto"/>
                <a:ea typeface="Roboto"/>
              </a:rPr>
              <a:t>- 개발자 가이드라인을 따릅니다. 특히 독점 코드에 포함되거나 링크된 FOSS 코드에 대해서는 개발자 가이드라인을 따릅니다. </a:t>
            </a:r>
            <a:endParaRPr lang="en-US" sz="1200" b="0" strike="noStrike" spc="-1">
              <a:latin typeface="Arial"/>
            </a:endParaRPr>
          </a:p>
          <a:p>
            <a:pPr marL="226440" indent="-225720">
              <a:lnSpc>
                <a:spcPct val="100000"/>
              </a:lnSpc>
            </a:pPr>
            <a:r>
              <a:rPr lang="en-US" sz="1200" b="0" strike="noStrike" spc="-1">
                <a:solidFill>
                  <a:srgbClr val="000000"/>
                </a:solidFill>
                <a:latin typeface="Roboto"/>
                <a:ea typeface="Roboto"/>
              </a:rPr>
              <a:t>- 모든 FOSS를 초기에 리뷰하고 승인합니다. </a:t>
            </a:r>
            <a:endParaRPr lang="en-US" sz="1200" b="0" strike="noStrike" spc="-1">
              <a:latin typeface="Arial"/>
            </a:endParaRPr>
          </a:p>
          <a:p>
            <a:pPr marL="226440" indent="-225720">
              <a:lnSpc>
                <a:spcPct val="100000"/>
              </a:lnSpc>
            </a:pPr>
            <a:r>
              <a:rPr lang="en-US" sz="1200" b="0" strike="noStrike" spc="-1">
                <a:solidFill>
                  <a:srgbClr val="000000"/>
                </a:solidFill>
                <a:latin typeface="Roboto"/>
                <a:ea typeface="Roboto"/>
              </a:rPr>
              <a:t>- 아키텍터를 검토하고 호환되지 않는 라이선스가 적용되는 컴포넌트들을 혼합하지 않습니다. </a:t>
            </a:r>
            <a:endParaRPr lang="en-US" sz="1200" b="0" strike="noStrike" spc="-1">
              <a:latin typeface="Arial"/>
            </a:endParaRPr>
          </a:p>
          <a:p>
            <a:pPr marL="226440" indent="-225720">
              <a:lnSpc>
                <a:spcPct val="100000"/>
              </a:lnSpc>
            </a:pPr>
            <a:r>
              <a:rPr lang="en-US" sz="1200" b="0" strike="noStrike" spc="-1">
                <a:solidFill>
                  <a:srgbClr val="000000"/>
                </a:solidFill>
                <a:latin typeface="Roboto"/>
                <a:ea typeface="Roboto"/>
              </a:rPr>
              <a:t>- 출시하기 전에 모든 제품 및 모든 버전의 FOSS 컴플라이언스를 확인합니다. </a:t>
            </a:r>
            <a:endParaRPr lang="en-US" sz="1200" b="0" strike="noStrike" spc="-1">
              <a:latin typeface="Arial"/>
            </a:endParaRPr>
          </a:p>
          <a:p>
            <a:pPr marL="226440" indent="-225720">
              <a:lnSpc>
                <a:spcPct val="100000"/>
              </a:lnSpc>
            </a:pPr>
            <a:r>
              <a:rPr lang="en-US" sz="1200" b="0" strike="noStrike" spc="-1">
                <a:solidFill>
                  <a:srgbClr val="000000"/>
                </a:solidFill>
                <a:latin typeface="Roboto"/>
                <a:ea typeface="Roboto"/>
              </a:rPr>
              <a:t>- FOSS의 새로운 버전에 대한 FOSS 컴플라이언스를 리뷰합니다. </a:t>
            </a:r>
            <a:endParaRPr lang="en-US" sz="1200" b="0" strike="noStrike" spc="-1">
              <a:latin typeface="Arial"/>
            </a:endParaRPr>
          </a:p>
          <a:p>
            <a:pPr marL="226440" indent="-225720">
              <a:lnSpc>
                <a:spcPct val="100000"/>
              </a:lnSpc>
            </a:pPr>
            <a:r>
              <a:rPr lang="en-US" sz="1200" b="0" strike="noStrike" spc="-1">
                <a:solidFill>
                  <a:srgbClr val="000000"/>
                </a:solidFill>
                <a:latin typeface="Roboto"/>
                <a:ea typeface="Roboto"/>
              </a:rPr>
              <a:t>이전에 리뷰한 FOSS 컴포넌트의 새로운 버전은 다음을 통해 새로운 컴플라이언스 이슈를 만들 수 있습니다: </a:t>
            </a:r>
            <a:endParaRPr lang="en-US" sz="1200" b="0" strike="noStrike" spc="-1">
              <a:latin typeface="Arial"/>
            </a:endParaRPr>
          </a:p>
          <a:p>
            <a:pPr marL="226440" indent="-225720">
              <a:lnSpc>
                <a:spcPct val="100000"/>
              </a:lnSpc>
            </a:pPr>
            <a:r>
              <a:rPr lang="en-US" sz="1200" b="0" strike="noStrike" spc="-1">
                <a:solidFill>
                  <a:srgbClr val="000000"/>
                </a:solidFill>
                <a:latin typeface="Roboto"/>
                <a:ea typeface="Roboto"/>
              </a:rPr>
              <a:t>- FOSS 컴포넌터의 새로운 버전에서 FOSS License의 변경 (예: ghostscript </a:t>
            </a:r>
            <a:r>
              <a:rPr lang="en-US" sz="1200" b="0" u="sng" strike="noStrike" spc="-1">
                <a:solidFill>
                  <a:srgbClr val="000000"/>
                </a:solidFill>
                <a:uFillTx/>
                <a:latin typeface="Roboto"/>
                <a:ea typeface="Roboto"/>
                <a:hlinkClick r:id="rId3"/>
              </a:rPr>
              <a:t>https://en.wikipedia.org/wiki/Ghostscript</a:t>
            </a:r>
            <a:r>
              <a:rPr lang="en-US" sz="1200" b="0" strike="noStrike" spc="-1">
                <a:solidFill>
                  <a:srgbClr val="000000"/>
                </a:solidFill>
                <a:latin typeface="Roboto"/>
                <a:ea typeface="Roboto"/>
              </a:rPr>
              <a:t>) </a:t>
            </a:r>
            <a:endParaRPr lang="en-US" sz="1200" b="0" strike="noStrike" spc="-1">
              <a:latin typeface="Arial"/>
            </a:endParaRPr>
          </a:p>
          <a:p>
            <a:pPr marL="226440" indent="-225720">
              <a:lnSpc>
                <a:spcPct val="100000"/>
              </a:lnSpc>
            </a:pPr>
            <a:r>
              <a:rPr lang="en-US" sz="1200" b="0" strike="noStrike" spc="-1">
                <a:solidFill>
                  <a:srgbClr val="000000"/>
                </a:solidFill>
                <a:latin typeface="Roboto"/>
                <a:ea typeface="Roboto"/>
              </a:rPr>
              <a:t>- 추가적인 FOSS 의무를 발생시키는 새로운 버전에서 도입된 새로운 종속성 이러한 종속성은 FOSS 배포에 포함되거나 빌드 시에 결정된 종속성일 수 있습니다. </a:t>
            </a:r>
            <a:endParaRPr lang="en-US" sz="1200" b="0" strike="noStrike" spc="-1">
              <a:latin typeface="Arial"/>
            </a:endParaRPr>
          </a:p>
          <a:p>
            <a:pPr marL="226440" indent="-225720">
              <a:lnSpc>
                <a:spcPct val="100000"/>
              </a:lnSpc>
            </a:pPr>
            <a:r>
              <a:rPr lang="en-US" sz="1200" b="0" strike="noStrike" spc="-1">
                <a:solidFill>
                  <a:srgbClr val="000000"/>
                </a:solidFill>
                <a:latin typeface="Roboto"/>
                <a:ea typeface="Roboto"/>
              </a:rPr>
              <a:t>유입되는 소프트웨어에 대하여 어떠한 위험에 대해 다뤄야 하는가? </a:t>
            </a:r>
            <a:endParaRPr lang="en-US" sz="1200" b="0" strike="noStrike" spc="-1">
              <a:latin typeface="Arial"/>
            </a:endParaRPr>
          </a:p>
          <a:p>
            <a:pPr marL="226440" indent="-225720">
              <a:lnSpc>
                <a:spcPct val="100000"/>
              </a:lnSpc>
            </a:pPr>
            <a:r>
              <a:rPr lang="en-US" sz="1200" b="0" strike="noStrike" spc="-1">
                <a:solidFill>
                  <a:srgbClr val="000000"/>
                </a:solidFill>
                <a:latin typeface="Roboto"/>
                <a:ea typeface="Roboto"/>
              </a:rPr>
              <a:t>- 입수된 소프트웨어에 포함된 공개된 FOSS에 대한 라이선스 컴플라이언스 </a:t>
            </a:r>
            <a:endParaRPr lang="en-US" sz="1200" b="0" strike="noStrike" spc="-1">
              <a:latin typeface="Arial"/>
            </a:endParaRPr>
          </a:p>
          <a:p>
            <a:pPr marL="226440" indent="-225720">
              <a:lnSpc>
                <a:spcPct val="100000"/>
              </a:lnSpc>
            </a:pPr>
            <a:r>
              <a:rPr lang="en-US" sz="1200" b="0" strike="noStrike" spc="-1">
                <a:solidFill>
                  <a:srgbClr val="000000"/>
                </a:solidFill>
                <a:latin typeface="Roboto"/>
                <a:ea typeface="Roboto"/>
              </a:rPr>
              <a:t>- 입수된 소프트웨어를 다른 FOSS 또는 독점 소프트웨어와 통합하여 라이선스 충돌을 만들 가능성  </a:t>
            </a:r>
            <a:endParaRPr lang="en-US" sz="1200" b="0" strike="noStrike" spc="-1">
              <a:latin typeface="Arial"/>
            </a:endParaRPr>
          </a:p>
          <a:p>
            <a:pPr marL="226440" indent="-225720">
              <a:lnSpc>
                <a:spcPct val="100000"/>
              </a:lnSpc>
            </a:pPr>
            <a:r>
              <a:rPr lang="en-US" sz="1200" b="0" strike="noStrike" spc="-1">
                <a:solidFill>
                  <a:srgbClr val="000000"/>
                </a:solidFill>
                <a:latin typeface="Roboto"/>
                <a:ea typeface="Roboto"/>
              </a:rPr>
              <a:t>- 입수된 소프트웨어에 포함된 공개되지 않은 또는 알려지지 않은 FOSS </a:t>
            </a:r>
            <a:endParaRPr lang="en-US" sz="1200" b="0" strike="noStrike" spc="-1">
              <a:latin typeface="Arial"/>
            </a:endParaRPr>
          </a:p>
        </p:txBody>
      </p:sp>
      <p:sp>
        <p:nvSpPr>
          <p:cNvPr id="1220"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C1550F80-D10A-49CD-8621-8C96C25F01A5}" type="slidenum">
              <a:rPr lang="en-US" sz="1200" b="0" strike="noStrike" spc="-1">
                <a:solidFill>
                  <a:srgbClr val="000000"/>
                </a:solidFill>
                <a:latin typeface="Roboto"/>
                <a:ea typeface="Roboto"/>
              </a:rPr>
              <a:t>83</a:t>
            </a:fld>
            <a:endParaRPr lang="en-US" sz="1200" b="0" strike="noStrike" spc="-1">
              <a:latin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6" name="PlaceHolder 1"/>
          <p:cNvSpPr>
            <a:spLocks noGrp="1" noRot="1" noChangeAspect="1"/>
          </p:cNvSpPr>
          <p:nvPr>
            <p:ph type="sldImg"/>
          </p:nvPr>
        </p:nvSpPr>
        <p:spPr>
          <a:xfrm>
            <a:off x="380880" y="694800"/>
            <a:ext cx="6095160" cy="3428280"/>
          </a:xfrm>
          <a:prstGeom prst="rect">
            <a:avLst/>
          </a:prstGeom>
        </p:spPr>
      </p:sp>
      <p:sp>
        <p:nvSpPr>
          <p:cNvPr id="997"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이 슬라이드는 소프트웨어와 관련된 특허 개념을 설명합니다.</a:t>
            </a:r>
            <a:endParaRPr lang="en-US" sz="1200" b="0" strike="noStrike" spc="-1">
              <a:latin typeface="Arial"/>
            </a:endParaRPr>
          </a:p>
        </p:txBody>
      </p:sp>
      <p:sp>
        <p:nvSpPr>
          <p:cNvPr id="998"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3C1A0097-7995-4D32-9292-3591D8ADA2AC}" type="slidenum">
              <a:rPr lang="en-US" sz="1200" b="0" strike="noStrike" spc="-1">
                <a:solidFill>
                  <a:srgbClr val="000000"/>
                </a:solidFill>
                <a:latin typeface="Roboto"/>
                <a:ea typeface="Roboto"/>
              </a:rPr>
              <a:t>9</a:t>
            </a:fld>
            <a:endParaRPr lang="en-US" sz="1200" b="0" strike="noStrike" spc="-1">
              <a:latin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28" name="PlaceHolder 2"/>
          <p:cNvSpPr>
            <a:spLocks noGrp="1"/>
          </p:cNvSpPr>
          <p:nvPr>
            <p:ph type="body"/>
          </p:nvPr>
        </p:nvSpPr>
        <p:spPr>
          <a:xfrm>
            <a:off x="609480" y="1604520"/>
            <a:ext cx="53539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29" name="PlaceHolder 3"/>
          <p:cNvSpPr>
            <a:spLocks noGrp="1"/>
          </p:cNvSpPr>
          <p:nvPr>
            <p:ph type="body"/>
          </p:nvPr>
        </p:nvSpPr>
        <p:spPr>
          <a:xfrm>
            <a:off x="609480" y="2595240"/>
            <a:ext cx="535392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31" name="PlaceHolder 2"/>
          <p:cNvSpPr>
            <a:spLocks noGrp="1"/>
          </p:cNvSpPr>
          <p:nvPr>
            <p:ph type="body"/>
          </p:nvPr>
        </p:nvSpPr>
        <p:spPr>
          <a:xfrm>
            <a:off x="60948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32" name="PlaceHolder 3"/>
          <p:cNvSpPr>
            <a:spLocks noGrp="1"/>
          </p:cNvSpPr>
          <p:nvPr>
            <p:ph type="body"/>
          </p:nvPr>
        </p:nvSpPr>
        <p:spPr>
          <a:xfrm>
            <a:off x="335304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33" name="PlaceHolder 4"/>
          <p:cNvSpPr>
            <a:spLocks noGrp="1"/>
          </p:cNvSpPr>
          <p:nvPr>
            <p:ph type="body"/>
          </p:nvPr>
        </p:nvSpPr>
        <p:spPr>
          <a:xfrm>
            <a:off x="609480" y="259524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34" name="PlaceHolder 5"/>
          <p:cNvSpPr>
            <a:spLocks noGrp="1"/>
          </p:cNvSpPr>
          <p:nvPr>
            <p:ph type="body"/>
          </p:nvPr>
        </p:nvSpPr>
        <p:spPr>
          <a:xfrm>
            <a:off x="3353040" y="259524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36" name="PlaceHolder 2"/>
          <p:cNvSpPr>
            <a:spLocks noGrp="1"/>
          </p:cNvSpPr>
          <p:nvPr>
            <p:ph type="body"/>
          </p:nvPr>
        </p:nvSpPr>
        <p:spPr>
          <a:xfrm>
            <a:off x="609480" y="160452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37" name="PlaceHolder 3"/>
          <p:cNvSpPr>
            <a:spLocks noGrp="1"/>
          </p:cNvSpPr>
          <p:nvPr>
            <p:ph type="body"/>
          </p:nvPr>
        </p:nvSpPr>
        <p:spPr>
          <a:xfrm>
            <a:off x="2419560" y="160452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38" name="PlaceHolder 4"/>
          <p:cNvSpPr>
            <a:spLocks noGrp="1"/>
          </p:cNvSpPr>
          <p:nvPr>
            <p:ph type="body"/>
          </p:nvPr>
        </p:nvSpPr>
        <p:spPr>
          <a:xfrm>
            <a:off x="4230000" y="160452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39" name="PlaceHolder 5"/>
          <p:cNvSpPr>
            <a:spLocks noGrp="1"/>
          </p:cNvSpPr>
          <p:nvPr>
            <p:ph type="body"/>
          </p:nvPr>
        </p:nvSpPr>
        <p:spPr>
          <a:xfrm>
            <a:off x="609480" y="259524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40" name="PlaceHolder 6"/>
          <p:cNvSpPr>
            <a:spLocks noGrp="1"/>
          </p:cNvSpPr>
          <p:nvPr>
            <p:ph type="body"/>
          </p:nvPr>
        </p:nvSpPr>
        <p:spPr>
          <a:xfrm>
            <a:off x="2419560" y="259524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41" name="PlaceHolder 7"/>
          <p:cNvSpPr>
            <a:spLocks noGrp="1"/>
          </p:cNvSpPr>
          <p:nvPr>
            <p:ph type="body"/>
          </p:nvPr>
        </p:nvSpPr>
        <p:spPr>
          <a:xfrm>
            <a:off x="4230000" y="259524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7"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48" name="PlaceHolder 2"/>
          <p:cNvSpPr>
            <a:spLocks noGrp="1"/>
          </p:cNvSpPr>
          <p:nvPr>
            <p:ph type="subTitle"/>
          </p:nvPr>
        </p:nvSpPr>
        <p:spPr>
          <a:xfrm>
            <a:off x="609480" y="1604520"/>
            <a:ext cx="5353920" cy="18964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50" name="PlaceHolder 2"/>
          <p:cNvSpPr>
            <a:spLocks noGrp="1"/>
          </p:cNvSpPr>
          <p:nvPr>
            <p:ph type="body"/>
          </p:nvPr>
        </p:nvSpPr>
        <p:spPr>
          <a:xfrm>
            <a:off x="609480" y="1604520"/>
            <a:ext cx="5353920" cy="189648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52" name="PlaceHolder 2"/>
          <p:cNvSpPr>
            <a:spLocks noGrp="1"/>
          </p:cNvSpPr>
          <p:nvPr>
            <p:ph type="body"/>
          </p:nvPr>
        </p:nvSpPr>
        <p:spPr>
          <a:xfrm>
            <a:off x="609480" y="1604520"/>
            <a:ext cx="2612520" cy="189648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53" name="PlaceHolder 3"/>
          <p:cNvSpPr>
            <a:spLocks noGrp="1"/>
          </p:cNvSpPr>
          <p:nvPr>
            <p:ph type="body"/>
          </p:nvPr>
        </p:nvSpPr>
        <p:spPr>
          <a:xfrm>
            <a:off x="3353040" y="1604520"/>
            <a:ext cx="2612520" cy="189648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4"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5" name="PlaceHolder 1"/>
          <p:cNvSpPr>
            <a:spLocks noGrp="1"/>
          </p:cNvSpPr>
          <p:nvPr>
            <p:ph type="subTitle"/>
          </p:nvPr>
        </p:nvSpPr>
        <p:spPr>
          <a:xfrm>
            <a:off x="609480" y="273600"/>
            <a:ext cx="10972080" cy="530640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57" name="PlaceHolder 2"/>
          <p:cNvSpPr>
            <a:spLocks noGrp="1"/>
          </p:cNvSpPr>
          <p:nvPr>
            <p:ph type="body"/>
          </p:nvPr>
        </p:nvSpPr>
        <p:spPr>
          <a:xfrm>
            <a:off x="60948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58" name="PlaceHolder 3"/>
          <p:cNvSpPr>
            <a:spLocks noGrp="1"/>
          </p:cNvSpPr>
          <p:nvPr>
            <p:ph type="body"/>
          </p:nvPr>
        </p:nvSpPr>
        <p:spPr>
          <a:xfrm>
            <a:off x="3353040" y="1604520"/>
            <a:ext cx="2612520" cy="189648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59" name="PlaceHolder 4"/>
          <p:cNvSpPr>
            <a:spLocks noGrp="1"/>
          </p:cNvSpPr>
          <p:nvPr>
            <p:ph type="body"/>
          </p:nvPr>
        </p:nvSpPr>
        <p:spPr>
          <a:xfrm>
            <a:off x="609480" y="259524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7" name="PlaceHolder 2"/>
          <p:cNvSpPr>
            <a:spLocks noGrp="1"/>
          </p:cNvSpPr>
          <p:nvPr>
            <p:ph type="subTitle"/>
          </p:nvPr>
        </p:nvSpPr>
        <p:spPr>
          <a:xfrm>
            <a:off x="609480" y="1604520"/>
            <a:ext cx="5353920" cy="18964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61" name="PlaceHolder 2"/>
          <p:cNvSpPr>
            <a:spLocks noGrp="1"/>
          </p:cNvSpPr>
          <p:nvPr>
            <p:ph type="body"/>
          </p:nvPr>
        </p:nvSpPr>
        <p:spPr>
          <a:xfrm>
            <a:off x="609480" y="1604520"/>
            <a:ext cx="2612520" cy="189648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62" name="PlaceHolder 3"/>
          <p:cNvSpPr>
            <a:spLocks noGrp="1"/>
          </p:cNvSpPr>
          <p:nvPr>
            <p:ph type="body"/>
          </p:nvPr>
        </p:nvSpPr>
        <p:spPr>
          <a:xfrm>
            <a:off x="335304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63" name="PlaceHolder 4"/>
          <p:cNvSpPr>
            <a:spLocks noGrp="1"/>
          </p:cNvSpPr>
          <p:nvPr>
            <p:ph type="body"/>
          </p:nvPr>
        </p:nvSpPr>
        <p:spPr>
          <a:xfrm>
            <a:off x="3353040" y="259524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65" name="PlaceHolder 2"/>
          <p:cNvSpPr>
            <a:spLocks noGrp="1"/>
          </p:cNvSpPr>
          <p:nvPr>
            <p:ph type="body"/>
          </p:nvPr>
        </p:nvSpPr>
        <p:spPr>
          <a:xfrm>
            <a:off x="60948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66" name="PlaceHolder 3"/>
          <p:cNvSpPr>
            <a:spLocks noGrp="1"/>
          </p:cNvSpPr>
          <p:nvPr>
            <p:ph type="body"/>
          </p:nvPr>
        </p:nvSpPr>
        <p:spPr>
          <a:xfrm>
            <a:off x="335304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67" name="PlaceHolder 4"/>
          <p:cNvSpPr>
            <a:spLocks noGrp="1"/>
          </p:cNvSpPr>
          <p:nvPr>
            <p:ph type="body"/>
          </p:nvPr>
        </p:nvSpPr>
        <p:spPr>
          <a:xfrm>
            <a:off x="609480" y="2595240"/>
            <a:ext cx="535392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69" name="PlaceHolder 2"/>
          <p:cNvSpPr>
            <a:spLocks noGrp="1"/>
          </p:cNvSpPr>
          <p:nvPr>
            <p:ph type="body"/>
          </p:nvPr>
        </p:nvSpPr>
        <p:spPr>
          <a:xfrm>
            <a:off x="609480" y="1604520"/>
            <a:ext cx="53539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70" name="PlaceHolder 3"/>
          <p:cNvSpPr>
            <a:spLocks noGrp="1"/>
          </p:cNvSpPr>
          <p:nvPr>
            <p:ph type="body"/>
          </p:nvPr>
        </p:nvSpPr>
        <p:spPr>
          <a:xfrm>
            <a:off x="609480" y="2595240"/>
            <a:ext cx="535392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72" name="PlaceHolder 2"/>
          <p:cNvSpPr>
            <a:spLocks noGrp="1"/>
          </p:cNvSpPr>
          <p:nvPr>
            <p:ph type="body"/>
          </p:nvPr>
        </p:nvSpPr>
        <p:spPr>
          <a:xfrm>
            <a:off x="60948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73" name="PlaceHolder 3"/>
          <p:cNvSpPr>
            <a:spLocks noGrp="1"/>
          </p:cNvSpPr>
          <p:nvPr>
            <p:ph type="body"/>
          </p:nvPr>
        </p:nvSpPr>
        <p:spPr>
          <a:xfrm>
            <a:off x="335304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74" name="PlaceHolder 4"/>
          <p:cNvSpPr>
            <a:spLocks noGrp="1"/>
          </p:cNvSpPr>
          <p:nvPr>
            <p:ph type="body"/>
          </p:nvPr>
        </p:nvSpPr>
        <p:spPr>
          <a:xfrm>
            <a:off x="609480" y="259524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75" name="PlaceHolder 5"/>
          <p:cNvSpPr>
            <a:spLocks noGrp="1"/>
          </p:cNvSpPr>
          <p:nvPr>
            <p:ph type="body"/>
          </p:nvPr>
        </p:nvSpPr>
        <p:spPr>
          <a:xfrm>
            <a:off x="3353040" y="259524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77" name="PlaceHolder 2"/>
          <p:cNvSpPr>
            <a:spLocks noGrp="1"/>
          </p:cNvSpPr>
          <p:nvPr>
            <p:ph type="body"/>
          </p:nvPr>
        </p:nvSpPr>
        <p:spPr>
          <a:xfrm>
            <a:off x="609480" y="160452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78" name="PlaceHolder 3"/>
          <p:cNvSpPr>
            <a:spLocks noGrp="1"/>
          </p:cNvSpPr>
          <p:nvPr>
            <p:ph type="body"/>
          </p:nvPr>
        </p:nvSpPr>
        <p:spPr>
          <a:xfrm>
            <a:off x="2419560" y="160452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79" name="PlaceHolder 4"/>
          <p:cNvSpPr>
            <a:spLocks noGrp="1"/>
          </p:cNvSpPr>
          <p:nvPr>
            <p:ph type="body"/>
          </p:nvPr>
        </p:nvSpPr>
        <p:spPr>
          <a:xfrm>
            <a:off x="4230000" y="160452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80" name="PlaceHolder 5"/>
          <p:cNvSpPr>
            <a:spLocks noGrp="1"/>
          </p:cNvSpPr>
          <p:nvPr>
            <p:ph type="body"/>
          </p:nvPr>
        </p:nvSpPr>
        <p:spPr>
          <a:xfrm>
            <a:off x="609480" y="259524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81" name="PlaceHolder 6"/>
          <p:cNvSpPr>
            <a:spLocks noGrp="1"/>
          </p:cNvSpPr>
          <p:nvPr>
            <p:ph type="body"/>
          </p:nvPr>
        </p:nvSpPr>
        <p:spPr>
          <a:xfrm>
            <a:off x="2419560" y="259524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82" name="PlaceHolder 7"/>
          <p:cNvSpPr>
            <a:spLocks noGrp="1"/>
          </p:cNvSpPr>
          <p:nvPr>
            <p:ph type="body"/>
          </p:nvPr>
        </p:nvSpPr>
        <p:spPr>
          <a:xfrm>
            <a:off x="4230000" y="259524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9"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90" name="PlaceHolder 2"/>
          <p:cNvSpPr>
            <a:spLocks noGrp="1"/>
          </p:cNvSpPr>
          <p:nvPr>
            <p:ph type="subTitle"/>
          </p:nvPr>
        </p:nvSpPr>
        <p:spPr>
          <a:xfrm>
            <a:off x="609480" y="1604520"/>
            <a:ext cx="5353920" cy="18964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92" name="PlaceHolder 2"/>
          <p:cNvSpPr>
            <a:spLocks noGrp="1"/>
          </p:cNvSpPr>
          <p:nvPr>
            <p:ph type="body"/>
          </p:nvPr>
        </p:nvSpPr>
        <p:spPr>
          <a:xfrm>
            <a:off x="609480" y="1604520"/>
            <a:ext cx="5353920" cy="189648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3"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94" name="PlaceHolder 2"/>
          <p:cNvSpPr>
            <a:spLocks noGrp="1"/>
          </p:cNvSpPr>
          <p:nvPr>
            <p:ph type="body"/>
          </p:nvPr>
        </p:nvSpPr>
        <p:spPr>
          <a:xfrm>
            <a:off x="609480" y="1604520"/>
            <a:ext cx="2612520" cy="189648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95" name="PlaceHolder 3"/>
          <p:cNvSpPr>
            <a:spLocks noGrp="1"/>
          </p:cNvSpPr>
          <p:nvPr>
            <p:ph type="body"/>
          </p:nvPr>
        </p:nvSpPr>
        <p:spPr>
          <a:xfrm>
            <a:off x="3353040" y="1604520"/>
            <a:ext cx="2612520" cy="189648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6"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9" name="PlaceHolder 2"/>
          <p:cNvSpPr>
            <a:spLocks noGrp="1"/>
          </p:cNvSpPr>
          <p:nvPr>
            <p:ph type="body"/>
          </p:nvPr>
        </p:nvSpPr>
        <p:spPr>
          <a:xfrm>
            <a:off x="609480" y="1604520"/>
            <a:ext cx="5353920" cy="189648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97" name="PlaceHolder 1"/>
          <p:cNvSpPr>
            <a:spLocks noGrp="1"/>
          </p:cNvSpPr>
          <p:nvPr>
            <p:ph type="subTitle"/>
          </p:nvPr>
        </p:nvSpPr>
        <p:spPr>
          <a:xfrm>
            <a:off x="609480" y="273600"/>
            <a:ext cx="10972080" cy="530640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99" name="PlaceHolder 2"/>
          <p:cNvSpPr>
            <a:spLocks noGrp="1"/>
          </p:cNvSpPr>
          <p:nvPr>
            <p:ph type="body"/>
          </p:nvPr>
        </p:nvSpPr>
        <p:spPr>
          <a:xfrm>
            <a:off x="60948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00" name="PlaceHolder 3"/>
          <p:cNvSpPr>
            <a:spLocks noGrp="1"/>
          </p:cNvSpPr>
          <p:nvPr>
            <p:ph type="body"/>
          </p:nvPr>
        </p:nvSpPr>
        <p:spPr>
          <a:xfrm>
            <a:off x="3353040" y="1604520"/>
            <a:ext cx="2612520" cy="189648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01" name="PlaceHolder 4"/>
          <p:cNvSpPr>
            <a:spLocks noGrp="1"/>
          </p:cNvSpPr>
          <p:nvPr>
            <p:ph type="body"/>
          </p:nvPr>
        </p:nvSpPr>
        <p:spPr>
          <a:xfrm>
            <a:off x="609480" y="259524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103" name="PlaceHolder 2"/>
          <p:cNvSpPr>
            <a:spLocks noGrp="1"/>
          </p:cNvSpPr>
          <p:nvPr>
            <p:ph type="body"/>
          </p:nvPr>
        </p:nvSpPr>
        <p:spPr>
          <a:xfrm>
            <a:off x="609480" y="1604520"/>
            <a:ext cx="2612520" cy="189648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04" name="PlaceHolder 3"/>
          <p:cNvSpPr>
            <a:spLocks noGrp="1"/>
          </p:cNvSpPr>
          <p:nvPr>
            <p:ph type="body"/>
          </p:nvPr>
        </p:nvSpPr>
        <p:spPr>
          <a:xfrm>
            <a:off x="335304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05" name="PlaceHolder 4"/>
          <p:cNvSpPr>
            <a:spLocks noGrp="1"/>
          </p:cNvSpPr>
          <p:nvPr>
            <p:ph type="body"/>
          </p:nvPr>
        </p:nvSpPr>
        <p:spPr>
          <a:xfrm>
            <a:off x="3353040" y="259524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107" name="PlaceHolder 2"/>
          <p:cNvSpPr>
            <a:spLocks noGrp="1"/>
          </p:cNvSpPr>
          <p:nvPr>
            <p:ph type="body"/>
          </p:nvPr>
        </p:nvSpPr>
        <p:spPr>
          <a:xfrm>
            <a:off x="60948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08" name="PlaceHolder 3"/>
          <p:cNvSpPr>
            <a:spLocks noGrp="1"/>
          </p:cNvSpPr>
          <p:nvPr>
            <p:ph type="body"/>
          </p:nvPr>
        </p:nvSpPr>
        <p:spPr>
          <a:xfrm>
            <a:off x="335304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09" name="PlaceHolder 4"/>
          <p:cNvSpPr>
            <a:spLocks noGrp="1"/>
          </p:cNvSpPr>
          <p:nvPr>
            <p:ph type="body"/>
          </p:nvPr>
        </p:nvSpPr>
        <p:spPr>
          <a:xfrm>
            <a:off x="609480" y="2595240"/>
            <a:ext cx="535392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111" name="PlaceHolder 2"/>
          <p:cNvSpPr>
            <a:spLocks noGrp="1"/>
          </p:cNvSpPr>
          <p:nvPr>
            <p:ph type="body"/>
          </p:nvPr>
        </p:nvSpPr>
        <p:spPr>
          <a:xfrm>
            <a:off x="609480" y="1604520"/>
            <a:ext cx="53539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12" name="PlaceHolder 3"/>
          <p:cNvSpPr>
            <a:spLocks noGrp="1"/>
          </p:cNvSpPr>
          <p:nvPr>
            <p:ph type="body"/>
          </p:nvPr>
        </p:nvSpPr>
        <p:spPr>
          <a:xfrm>
            <a:off x="609480" y="2595240"/>
            <a:ext cx="535392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114" name="PlaceHolder 2"/>
          <p:cNvSpPr>
            <a:spLocks noGrp="1"/>
          </p:cNvSpPr>
          <p:nvPr>
            <p:ph type="body"/>
          </p:nvPr>
        </p:nvSpPr>
        <p:spPr>
          <a:xfrm>
            <a:off x="60948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15" name="PlaceHolder 3"/>
          <p:cNvSpPr>
            <a:spLocks noGrp="1"/>
          </p:cNvSpPr>
          <p:nvPr>
            <p:ph type="body"/>
          </p:nvPr>
        </p:nvSpPr>
        <p:spPr>
          <a:xfrm>
            <a:off x="335304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16" name="PlaceHolder 4"/>
          <p:cNvSpPr>
            <a:spLocks noGrp="1"/>
          </p:cNvSpPr>
          <p:nvPr>
            <p:ph type="body"/>
          </p:nvPr>
        </p:nvSpPr>
        <p:spPr>
          <a:xfrm>
            <a:off x="609480" y="259524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17" name="PlaceHolder 5"/>
          <p:cNvSpPr>
            <a:spLocks noGrp="1"/>
          </p:cNvSpPr>
          <p:nvPr>
            <p:ph type="body"/>
          </p:nvPr>
        </p:nvSpPr>
        <p:spPr>
          <a:xfrm>
            <a:off x="3353040" y="259524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18"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119" name="PlaceHolder 2"/>
          <p:cNvSpPr>
            <a:spLocks noGrp="1"/>
          </p:cNvSpPr>
          <p:nvPr>
            <p:ph type="body"/>
          </p:nvPr>
        </p:nvSpPr>
        <p:spPr>
          <a:xfrm>
            <a:off x="609480" y="160452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20" name="PlaceHolder 3"/>
          <p:cNvSpPr>
            <a:spLocks noGrp="1"/>
          </p:cNvSpPr>
          <p:nvPr>
            <p:ph type="body"/>
          </p:nvPr>
        </p:nvSpPr>
        <p:spPr>
          <a:xfrm>
            <a:off x="2419560" y="160452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21" name="PlaceHolder 4"/>
          <p:cNvSpPr>
            <a:spLocks noGrp="1"/>
          </p:cNvSpPr>
          <p:nvPr>
            <p:ph type="body"/>
          </p:nvPr>
        </p:nvSpPr>
        <p:spPr>
          <a:xfrm>
            <a:off x="4230000" y="160452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22" name="PlaceHolder 5"/>
          <p:cNvSpPr>
            <a:spLocks noGrp="1"/>
          </p:cNvSpPr>
          <p:nvPr>
            <p:ph type="body"/>
          </p:nvPr>
        </p:nvSpPr>
        <p:spPr>
          <a:xfrm>
            <a:off x="609480" y="259524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23" name="PlaceHolder 6"/>
          <p:cNvSpPr>
            <a:spLocks noGrp="1"/>
          </p:cNvSpPr>
          <p:nvPr>
            <p:ph type="body"/>
          </p:nvPr>
        </p:nvSpPr>
        <p:spPr>
          <a:xfrm>
            <a:off x="2419560" y="259524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24" name="PlaceHolder 7"/>
          <p:cNvSpPr>
            <a:spLocks noGrp="1"/>
          </p:cNvSpPr>
          <p:nvPr>
            <p:ph type="body"/>
          </p:nvPr>
        </p:nvSpPr>
        <p:spPr>
          <a:xfrm>
            <a:off x="4230000" y="259524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30"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131" name="PlaceHolder 2"/>
          <p:cNvSpPr>
            <a:spLocks noGrp="1"/>
          </p:cNvSpPr>
          <p:nvPr>
            <p:ph type="subTitle"/>
          </p:nvPr>
        </p:nvSpPr>
        <p:spPr>
          <a:xfrm>
            <a:off x="609480" y="1604520"/>
            <a:ext cx="5353920" cy="18964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32"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133" name="PlaceHolder 2"/>
          <p:cNvSpPr>
            <a:spLocks noGrp="1"/>
          </p:cNvSpPr>
          <p:nvPr>
            <p:ph type="body"/>
          </p:nvPr>
        </p:nvSpPr>
        <p:spPr>
          <a:xfrm>
            <a:off x="609480" y="1604520"/>
            <a:ext cx="5353920" cy="189648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11" name="PlaceHolder 2"/>
          <p:cNvSpPr>
            <a:spLocks noGrp="1"/>
          </p:cNvSpPr>
          <p:nvPr>
            <p:ph type="body"/>
          </p:nvPr>
        </p:nvSpPr>
        <p:spPr>
          <a:xfrm>
            <a:off x="609480" y="1604520"/>
            <a:ext cx="2612520" cy="189648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2" name="PlaceHolder 3"/>
          <p:cNvSpPr>
            <a:spLocks noGrp="1"/>
          </p:cNvSpPr>
          <p:nvPr>
            <p:ph type="body"/>
          </p:nvPr>
        </p:nvSpPr>
        <p:spPr>
          <a:xfrm>
            <a:off x="3353040" y="1604520"/>
            <a:ext cx="2612520" cy="189648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34"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135" name="PlaceHolder 2"/>
          <p:cNvSpPr>
            <a:spLocks noGrp="1"/>
          </p:cNvSpPr>
          <p:nvPr>
            <p:ph type="body"/>
          </p:nvPr>
        </p:nvSpPr>
        <p:spPr>
          <a:xfrm>
            <a:off x="609480" y="1604520"/>
            <a:ext cx="2612520" cy="189648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36" name="PlaceHolder 3"/>
          <p:cNvSpPr>
            <a:spLocks noGrp="1"/>
          </p:cNvSpPr>
          <p:nvPr>
            <p:ph type="body"/>
          </p:nvPr>
        </p:nvSpPr>
        <p:spPr>
          <a:xfrm>
            <a:off x="3353040" y="1604520"/>
            <a:ext cx="2612520" cy="189648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7"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8" name="PlaceHolder 1"/>
          <p:cNvSpPr>
            <a:spLocks noGrp="1"/>
          </p:cNvSpPr>
          <p:nvPr>
            <p:ph type="subTitle"/>
          </p:nvPr>
        </p:nvSpPr>
        <p:spPr>
          <a:xfrm>
            <a:off x="609480" y="273600"/>
            <a:ext cx="10972080" cy="530640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39"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140" name="PlaceHolder 2"/>
          <p:cNvSpPr>
            <a:spLocks noGrp="1"/>
          </p:cNvSpPr>
          <p:nvPr>
            <p:ph type="body"/>
          </p:nvPr>
        </p:nvSpPr>
        <p:spPr>
          <a:xfrm>
            <a:off x="60948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41" name="PlaceHolder 3"/>
          <p:cNvSpPr>
            <a:spLocks noGrp="1"/>
          </p:cNvSpPr>
          <p:nvPr>
            <p:ph type="body"/>
          </p:nvPr>
        </p:nvSpPr>
        <p:spPr>
          <a:xfrm>
            <a:off x="3353040" y="1604520"/>
            <a:ext cx="2612520" cy="189648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42" name="PlaceHolder 4"/>
          <p:cNvSpPr>
            <a:spLocks noGrp="1"/>
          </p:cNvSpPr>
          <p:nvPr>
            <p:ph type="body"/>
          </p:nvPr>
        </p:nvSpPr>
        <p:spPr>
          <a:xfrm>
            <a:off x="609480" y="259524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43"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144" name="PlaceHolder 2"/>
          <p:cNvSpPr>
            <a:spLocks noGrp="1"/>
          </p:cNvSpPr>
          <p:nvPr>
            <p:ph type="body"/>
          </p:nvPr>
        </p:nvSpPr>
        <p:spPr>
          <a:xfrm>
            <a:off x="609480" y="1604520"/>
            <a:ext cx="2612520" cy="189648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45" name="PlaceHolder 3"/>
          <p:cNvSpPr>
            <a:spLocks noGrp="1"/>
          </p:cNvSpPr>
          <p:nvPr>
            <p:ph type="body"/>
          </p:nvPr>
        </p:nvSpPr>
        <p:spPr>
          <a:xfrm>
            <a:off x="335304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46" name="PlaceHolder 4"/>
          <p:cNvSpPr>
            <a:spLocks noGrp="1"/>
          </p:cNvSpPr>
          <p:nvPr>
            <p:ph type="body"/>
          </p:nvPr>
        </p:nvSpPr>
        <p:spPr>
          <a:xfrm>
            <a:off x="3353040" y="259524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47"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148" name="PlaceHolder 2"/>
          <p:cNvSpPr>
            <a:spLocks noGrp="1"/>
          </p:cNvSpPr>
          <p:nvPr>
            <p:ph type="body"/>
          </p:nvPr>
        </p:nvSpPr>
        <p:spPr>
          <a:xfrm>
            <a:off x="60948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49" name="PlaceHolder 3"/>
          <p:cNvSpPr>
            <a:spLocks noGrp="1"/>
          </p:cNvSpPr>
          <p:nvPr>
            <p:ph type="body"/>
          </p:nvPr>
        </p:nvSpPr>
        <p:spPr>
          <a:xfrm>
            <a:off x="335304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50" name="PlaceHolder 4"/>
          <p:cNvSpPr>
            <a:spLocks noGrp="1"/>
          </p:cNvSpPr>
          <p:nvPr>
            <p:ph type="body"/>
          </p:nvPr>
        </p:nvSpPr>
        <p:spPr>
          <a:xfrm>
            <a:off x="609480" y="2595240"/>
            <a:ext cx="535392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51"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152" name="PlaceHolder 2"/>
          <p:cNvSpPr>
            <a:spLocks noGrp="1"/>
          </p:cNvSpPr>
          <p:nvPr>
            <p:ph type="body"/>
          </p:nvPr>
        </p:nvSpPr>
        <p:spPr>
          <a:xfrm>
            <a:off x="609480" y="1604520"/>
            <a:ext cx="53539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53" name="PlaceHolder 3"/>
          <p:cNvSpPr>
            <a:spLocks noGrp="1"/>
          </p:cNvSpPr>
          <p:nvPr>
            <p:ph type="body"/>
          </p:nvPr>
        </p:nvSpPr>
        <p:spPr>
          <a:xfrm>
            <a:off x="609480" y="2595240"/>
            <a:ext cx="535392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54"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155" name="PlaceHolder 2"/>
          <p:cNvSpPr>
            <a:spLocks noGrp="1"/>
          </p:cNvSpPr>
          <p:nvPr>
            <p:ph type="body"/>
          </p:nvPr>
        </p:nvSpPr>
        <p:spPr>
          <a:xfrm>
            <a:off x="60948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56" name="PlaceHolder 3"/>
          <p:cNvSpPr>
            <a:spLocks noGrp="1"/>
          </p:cNvSpPr>
          <p:nvPr>
            <p:ph type="body"/>
          </p:nvPr>
        </p:nvSpPr>
        <p:spPr>
          <a:xfrm>
            <a:off x="335304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57" name="PlaceHolder 4"/>
          <p:cNvSpPr>
            <a:spLocks noGrp="1"/>
          </p:cNvSpPr>
          <p:nvPr>
            <p:ph type="body"/>
          </p:nvPr>
        </p:nvSpPr>
        <p:spPr>
          <a:xfrm>
            <a:off x="609480" y="259524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58" name="PlaceHolder 5"/>
          <p:cNvSpPr>
            <a:spLocks noGrp="1"/>
          </p:cNvSpPr>
          <p:nvPr>
            <p:ph type="body"/>
          </p:nvPr>
        </p:nvSpPr>
        <p:spPr>
          <a:xfrm>
            <a:off x="3353040" y="259524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59"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160" name="PlaceHolder 2"/>
          <p:cNvSpPr>
            <a:spLocks noGrp="1"/>
          </p:cNvSpPr>
          <p:nvPr>
            <p:ph type="body"/>
          </p:nvPr>
        </p:nvSpPr>
        <p:spPr>
          <a:xfrm>
            <a:off x="609480" y="160452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61" name="PlaceHolder 3"/>
          <p:cNvSpPr>
            <a:spLocks noGrp="1"/>
          </p:cNvSpPr>
          <p:nvPr>
            <p:ph type="body"/>
          </p:nvPr>
        </p:nvSpPr>
        <p:spPr>
          <a:xfrm>
            <a:off x="2419560" y="160452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62" name="PlaceHolder 4"/>
          <p:cNvSpPr>
            <a:spLocks noGrp="1"/>
          </p:cNvSpPr>
          <p:nvPr>
            <p:ph type="body"/>
          </p:nvPr>
        </p:nvSpPr>
        <p:spPr>
          <a:xfrm>
            <a:off x="4230000" y="160452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63" name="PlaceHolder 5"/>
          <p:cNvSpPr>
            <a:spLocks noGrp="1"/>
          </p:cNvSpPr>
          <p:nvPr>
            <p:ph type="body"/>
          </p:nvPr>
        </p:nvSpPr>
        <p:spPr>
          <a:xfrm>
            <a:off x="609480" y="259524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64" name="PlaceHolder 6"/>
          <p:cNvSpPr>
            <a:spLocks noGrp="1"/>
          </p:cNvSpPr>
          <p:nvPr>
            <p:ph type="body"/>
          </p:nvPr>
        </p:nvSpPr>
        <p:spPr>
          <a:xfrm>
            <a:off x="2419560" y="259524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65" name="PlaceHolder 7"/>
          <p:cNvSpPr>
            <a:spLocks noGrp="1"/>
          </p:cNvSpPr>
          <p:nvPr>
            <p:ph type="body"/>
          </p:nvPr>
        </p:nvSpPr>
        <p:spPr>
          <a:xfrm>
            <a:off x="4230000" y="259524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609480" y="273600"/>
            <a:ext cx="10972080" cy="530640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16" name="PlaceHolder 2"/>
          <p:cNvSpPr>
            <a:spLocks noGrp="1"/>
          </p:cNvSpPr>
          <p:nvPr>
            <p:ph type="body"/>
          </p:nvPr>
        </p:nvSpPr>
        <p:spPr>
          <a:xfrm>
            <a:off x="60948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7" name="PlaceHolder 3"/>
          <p:cNvSpPr>
            <a:spLocks noGrp="1"/>
          </p:cNvSpPr>
          <p:nvPr>
            <p:ph type="body"/>
          </p:nvPr>
        </p:nvSpPr>
        <p:spPr>
          <a:xfrm>
            <a:off x="3353040" y="1604520"/>
            <a:ext cx="2612520" cy="189648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8" name="PlaceHolder 4"/>
          <p:cNvSpPr>
            <a:spLocks noGrp="1"/>
          </p:cNvSpPr>
          <p:nvPr>
            <p:ph type="body"/>
          </p:nvPr>
        </p:nvSpPr>
        <p:spPr>
          <a:xfrm>
            <a:off x="609480" y="259524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20" name="PlaceHolder 2"/>
          <p:cNvSpPr>
            <a:spLocks noGrp="1"/>
          </p:cNvSpPr>
          <p:nvPr>
            <p:ph type="body"/>
          </p:nvPr>
        </p:nvSpPr>
        <p:spPr>
          <a:xfrm>
            <a:off x="609480" y="1604520"/>
            <a:ext cx="2612520" cy="189648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21" name="PlaceHolder 3"/>
          <p:cNvSpPr>
            <a:spLocks noGrp="1"/>
          </p:cNvSpPr>
          <p:nvPr>
            <p:ph type="body"/>
          </p:nvPr>
        </p:nvSpPr>
        <p:spPr>
          <a:xfrm>
            <a:off x="335304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22" name="PlaceHolder 4"/>
          <p:cNvSpPr>
            <a:spLocks noGrp="1"/>
          </p:cNvSpPr>
          <p:nvPr>
            <p:ph type="body"/>
          </p:nvPr>
        </p:nvSpPr>
        <p:spPr>
          <a:xfrm>
            <a:off x="3353040" y="259524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24" name="PlaceHolder 2"/>
          <p:cNvSpPr>
            <a:spLocks noGrp="1"/>
          </p:cNvSpPr>
          <p:nvPr>
            <p:ph type="body"/>
          </p:nvPr>
        </p:nvSpPr>
        <p:spPr>
          <a:xfrm>
            <a:off x="60948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25" name="PlaceHolder 3"/>
          <p:cNvSpPr>
            <a:spLocks noGrp="1"/>
          </p:cNvSpPr>
          <p:nvPr>
            <p:ph type="body"/>
          </p:nvPr>
        </p:nvSpPr>
        <p:spPr>
          <a:xfrm>
            <a:off x="335304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26" name="PlaceHolder 4"/>
          <p:cNvSpPr>
            <a:spLocks noGrp="1"/>
          </p:cNvSpPr>
          <p:nvPr>
            <p:ph type="body"/>
          </p:nvPr>
        </p:nvSpPr>
        <p:spPr>
          <a:xfrm>
            <a:off x="609480" y="2595240"/>
            <a:ext cx="535392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1.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 name="CustomShape 1"/>
          <p:cNvSpPr/>
          <p:nvPr/>
        </p:nvSpPr>
        <p:spPr>
          <a:xfrm>
            <a:off x="0" y="220680"/>
            <a:ext cx="12191400" cy="227880"/>
          </a:xfrm>
          <a:prstGeom prst="rect">
            <a:avLst/>
          </a:prstGeom>
          <a:solidFill>
            <a:srgbClr val="FFFFFF"/>
          </a:solidFill>
          <a:ln>
            <a:noFill/>
          </a:ln>
        </p:spPr>
        <p:style>
          <a:lnRef idx="0">
            <a:scrgbClr r="0" g="0" b="0"/>
          </a:lnRef>
          <a:fillRef idx="0">
            <a:scrgbClr r="0" g="0" b="0"/>
          </a:fillRef>
          <a:effectRef idx="0">
            <a:scrgbClr r="0" g="0" b="0"/>
          </a:effectRef>
          <a:fontRef idx="minor"/>
        </p:style>
      </p:sp>
      <p:sp>
        <p:nvSpPr>
          <p:cNvPr id="7" name="CustomShape 2"/>
          <p:cNvSpPr/>
          <p:nvPr/>
        </p:nvSpPr>
        <p:spPr>
          <a:xfrm>
            <a:off x="0" y="0"/>
            <a:ext cx="12191400" cy="365040"/>
          </a:xfrm>
          <a:prstGeom prst="rect">
            <a:avLst/>
          </a:prstGeom>
          <a:solidFill>
            <a:srgbClr val="93A299"/>
          </a:solidFill>
          <a:ln>
            <a:noFill/>
          </a:ln>
        </p:spPr>
        <p:style>
          <a:lnRef idx="0">
            <a:scrgbClr r="0" g="0" b="0"/>
          </a:lnRef>
          <a:fillRef idx="0">
            <a:scrgbClr r="0" g="0" b="0"/>
          </a:fillRef>
          <a:effectRef idx="0">
            <a:scrgbClr r="0" g="0" b="0"/>
          </a:effectRef>
          <a:fontRef idx="minor"/>
        </p:style>
      </p:sp>
      <p:sp>
        <p:nvSpPr>
          <p:cNvPr id="2" name="CustomShape 3"/>
          <p:cNvSpPr/>
          <p:nvPr/>
        </p:nvSpPr>
        <p:spPr>
          <a:xfrm>
            <a:off x="914400" y="3398400"/>
            <a:ext cx="10464120" cy="720"/>
          </a:xfrm>
          <a:custGeom>
            <a:avLst/>
            <a:gdLst/>
            <a:ahLst/>
            <a:cxnLst/>
            <a:rect l="l" t="t" r="r" b="b"/>
            <a:pathLst>
              <a:path w="21600" h="21600">
                <a:moveTo>
                  <a:pt x="0" y="0"/>
                </a:moveTo>
                <a:lnTo>
                  <a:pt x="21600" y="21600"/>
                </a:lnTo>
              </a:path>
            </a:pathLst>
          </a:custGeom>
          <a:noFill/>
          <a:ln w="19080">
            <a:solidFill>
              <a:srgbClr val="D2533C"/>
            </a:solidFill>
            <a:round/>
          </a:ln>
        </p:spPr>
        <p:style>
          <a:lnRef idx="0">
            <a:scrgbClr r="0" g="0" b="0"/>
          </a:lnRef>
          <a:fillRef idx="0">
            <a:scrgbClr r="0" g="0" b="0"/>
          </a:fillRef>
          <a:effectRef idx="0">
            <a:scrgbClr r="0" g="0" b="0"/>
          </a:effectRef>
          <a:fontRef idx="minor"/>
        </p:style>
      </p:sp>
      <p:sp>
        <p:nvSpPr>
          <p:cNvPr id="3" name="CustomShape 4"/>
          <p:cNvSpPr/>
          <p:nvPr/>
        </p:nvSpPr>
        <p:spPr>
          <a:xfrm>
            <a:off x="2814452" y="6488640"/>
            <a:ext cx="6400800" cy="368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ko-KR" altLang="en-US" sz="1800" b="0" strike="noStrike" spc="-1" dirty="0" smtClean="0">
                <a:solidFill>
                  <a:srgbClr val="7F7F7F"/>
                </a:solidFill>
                <a:latin typeface="Roboto"/>
                <a:ea typeface="Roboto"/>
              </a:rPr>
              <a:t>이 슬라이드에는 법률 자문이 포함되어 있지 않습니다</a:t>
            </a:r>
            <a:r>
              <a:rPr lang="en-US" altLang="ko-KR" sz="1800" b="0" strike="noStrike" spc="-1" dirty="0" smtClean="0">
                <a:solidFill>
                  <a:srgbClr val="7F7F7F"/>
                </a:solidFill>
                <a:latin typeface="Roboto"/>
                <a:ea typeface="Roboto"/>
              </a:rPr>
              <a:t>.</a:t>
            </a:r>
            <a:endParaRPr lang="en-US" sz="1800" b="0" strike="noStrike" spc="-1" dirty="0">
              <a:latin typeface="Arial"/>
            </a:endParaRPr>
          </a:p>
        </p:txBody>
      </p:sp>
      <p:sp>
        <p:nvSpPr>
          <p:cNvPr id="4" name="PlaceHolder 5"/>
          <p:cNvSpPr>
            <a:spLocks noGrp="1"/>
          </p:cNvSpPr>
          <p:nvPr>
            <p:ph type="title"/>
          </p:nvPr>
        </p:nvSpPr>
        <p:spPr>
          <a:xfrm>
            <a:off x="609480" y="273600"/>
            <a:ext cx="10972080" cy="1144440"/>
          </a:xfrm>
          <a:prstGeom prst="rect">
            <a:avLst/>
          </a:prstGeom>
        </p:spPr>
        <p:txBody>
          <a:bodyPr lIns="0" tIns="0" rIns="0" bIns="0" anchor="ctr"/>
          <a:lstStyle/>
          <a:p>
            <a:r>
              <a:rPr lang="en-US" sz="1800" b="0" strike="noStrike" spc="-1">
                <a:solidFill>
                  <a:srgbClr val="000000"/>
                </a:solidFill>
                <a:latin typeface="Arial"/>
              </a:rPr>
              <a:t>Click to edit the title text format</a:t>
            </a:r>
          </a:p>
        </p:txBody>
      </p:sp>
      <p:sp>
        <p:nvSpPr>
          <p:cNvPr id="5" name="PlaceHolder 6"/>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iming>
    <p:tnLst>
      <p:par>
        <p:cTn id="1" dur="indefinite" restart="never" nodeType="tmRoot"/>
      </p:par>
    </p:tnLst>
  </p:timing>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2" name="CustomShape 1"/>
          <p:cNvSpPr/>
          <p:nvPr/>
        </p:nvSpPr>
        <p:spPr>
          <a:xfrm>
            <a:off x="0" y="220680"/>
            <a:ext cx="12191400" cy="227880"/>
          </a:xfrm>
          <a:prstGeom prst="rect">
            <a:avLst/>
          </a:prstGeom>
          <a:solidFill>
            <a:srgbClr val="FFFFFF"/>
          </a:solidFill>
          <a:ln>
            <a:noFill/>
          </a:ln>
        </p:spPr>
        <p:style>
          <a:lnRef idx="0">
            <a:scrgbClr r="0" g="0" b="0"/>
          </a:lnRef>
          <a:fillRef idx="0">
            <a:scrgbClr r="0" g="0" b="0"/>
          </a:fillRef>
          <a:effectRef idx="0">
            <a:scrgbClr r="0" g="0" b="0"/>
          </a:effectRef>
          <a:fontRef idx="minor"/>
        </p:style>
      </p:sp>
      <p:sp>
        <p:nvSpPr>
          <p:cNvPr id="43" name="CustomShape 2"/>
          <p:cNvSpPr/>
          <p:nvPr/>
        </p:nvSpPr>
        <p:spPr>
          <a:xfrm>
            <a:off x="0" y="0"/>
            <a:ext cx="12191400" cy="365040"/>
          </a:xfrm>
          <a:prstGeom prst="rect">
            <a:avLst/>
          </a:prstGeom>
          <a:solidFill>
            <a:srgbClr val="93A299"/>
          </a:solidFill>
          <a:ln>
            <a:noFill/>
          </a:ln>
        </p:spPr>
        <p:style>
          <a:lnRef idx="0">
            <a:scrgbClr r="0" g="0" b="0"/>
          </a:lnRef>
          <a:fillRef idx="0">
            <a:scrgbClr r="0" g="0" b="0"/>
          </a:fillRef>
          <a:effectRef idx="0">
            <a:scrgbClr r="0" g="0" b="0"/>
          </a:effectRef>
          <a:fontRef idx="minor"/>
        </p:style>
      </p:sp>
      <p:pic>
        <p:nvPicPr>
          <p:cNvPr id="44" name="Shape 31"/>
          <p:cNvPicPr/>
          <p:nvPr/>
        </p:nvPicPr>
        <p:blipFill>
          <a:blip r:embed="rId14"/>
          <a:stretch/>
        </p:blipFill>
        <p:spPr>
          <a:xfrm>
            <a:off x="10963800" y="501120"/>
            <a:ext cx="948960" cy="527040"/>
          </a:xfrm>
          <a:prstGeom prst="rect">
            <a:avLst/>
          </a:prstGeom>
          <a:ln>
            <a:noFill/>
          </a:ln>
        </p:spPr>
      </p:pic>
      <p:sp>
        <p:nvSpPr>
          <p:cNvPr id="45" name="PlaceHolder 3"/>
          <p:cNvSpPr>
            <a:spLocks noGrp="1"/>
          </p:cNvSpPr>
          <p:nvPr>
            <p:ph type="title"/>
          </p:nvPr>
        </p:nvSpPr>
        <p:spPr>
          <a:xfrm>
            <a:off x="609480" y="273600"/>
            <a:ext cx="10972440" cy="1144800"/>
          </a:xfrm>
          <a:prstGeom prst="rect">
            <a:avLst/>
          </a:prstGeom>
        </p:spPr>
        <p:txBody>
          <a:bodyPr lIns="0" tIns="0" rIns="0" bIns="0" anchor="ctr"/>
          <a:lstStyle/>
          <a:p>
            <a:r>
              <a:rPr lang="en-US" sz="1800" b="0" strike="noStrike" spc="-1">
                <a:solidFill>
                  <a:srgbClr val="000000"/>
                </a:solidFill>
                <a:latin typeface="Arial"/>
              </a:rPr>
              <a:t>Click to edit the title text format</a:t>
            </a:r>
          </a:p>
        </p:txBody>
      </p:sp>
      <p:sp>
        <p:nvSpPr>
          <p:cNvPr id="46" name="PlaceHolder 4"/>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3" name="CustomShape 1"/>
          <p:cNvSpPr/>
          <p:nvPr/>
        </p:nvSpPr>
        <p:spPr>
          <a:xfrm>
            <a:off x="0" y="220680"/>
            <a:ext cx="12191400" cy="227880"/>
          </a:xfrm>
          <a:prstGeom prst="rect">
            <a:avLst/>
          </a:prstGeom>
          <a:solidFill>
            <a:srgbClr val="FFFFFF"/>
          </a:solidFill>
          <a:ln>
            <a:noFill/>
          </a:ln>
        </p:spPr>
        <p:style>
          <a:lnRef idx="0">
            <a:scrgbClr r="0" g="0" b="0"/>
          </a:lnRef>
          <a:fillRef idx="0">
            <a:scrgbClr r="0" g="0" b="0"/>
          </a:fillRef>
          <a:effectRef idx="0">
            <a:scrgbClr r="0" g="0" b="0"/>
          </a:effectRef>
          <a:fontRef idx="minor"/>
        </p:style>
      </p:sp>
      <p:sp>
        <p:nvSpPr>
          <p:cNvPr id="84" name="CustomShape 2"/>
          <p:cNvSpPr/>
          <p:nvPr/>
        </p:nvSpPr>
        <p:spPr>
          <a:xfrm>
            <a:off x="0" y="0"/>
            <a:ext cx="12191400" cy="365040"/>
          </a:xfrm>
          <a:prstGeom prst="rect">
            <a:avLst/>
          </a:prstGeom>
          <a:solidFill>
            <a:srgbClr val="93A299"/>
          </a:solidFill>
          <a:ln>
            <a:noFill/>
          </a:ln>
        </p:spPr>
        <p:style>
          <a:lnRef idx="0">
            <a:scrgbClr r="0" g="0" b="0"/>
          </a:lnRef>
          <a:fillRef idx="0">
            <a:scrgbClr r="0" g="0" b="0"/>
          </a:fillRef>
          <a:effectRef idx="0">
            <a:scrgbClr r="0" g="0" b="0"/>
          </a:effectRef>
          <a:fontRef idx="minor"/>
        </p:style>
      </p:sp>
      <p:pic>
        <p:nvPicPr>
          <p:cNvPr id="85" name="Shape 29"/>
          <p:cNvPicPr/>
          <p:nvPr/>
        </p:nvPicPr>
        <p:blipFill>
          <a:blip r:embed="rId14"/>
          <a:stretch/>
        </p:blipFill>
        <p:spPr>
          <a:xfrm>
            <a:off x="10963800" y="501120"/>
            <a:ext cx="948960" cy="527040"/>
          </a:xfrm>
          <a:prstGeom prst="rect">
            <a:avLst/>
          </a:prstGeom>
          <a:ln>
            <a:noFill/>
          </a:ln>
        </p:spPr>
      </p:pic>
      <p:sp>
        <p:nvSpPr>
          <p:cNvPr id="86" name="PlaceHolder 3"/>
          <p:cNvSpPr>
            <a:spLocks noGrp="1"/>
          </p:cNvSpPr>
          <p:nvPr>
            <p:ph type="title"/>
          </p:nvPr>
        </p:nvSpPr>
        <p:spPr>
          <a:xfrm>
            <a:off x="609480" y="273600"/>
            <a:ext cx="10972080" cy="1144440"/>
          </a:xfrm>
          <a:prstGeom prst="rect">
            <a:avLst/>
          </a:prstGeom>
        </p:spPr>
        <p:txBody>
          <a:bodyPr lIns="0" tIns="0" rIns="0" bIns="0" anchor="ctr"/>
          <a:lstStyle/>
          <a:p>
            <a:r>
              <a:rPr lang="en-US" sz="1800" b="0" strike="noStrike" spc="-1">
                <a:solidFill>
                  <a:srgbClr val="000000"/>
                </a:solidFill>
                <a:latin typeface="Arial"/>
              </a:rPr>
              <a:t>Click to edit the title text format</a:t>
            </a:r>
          </a:p>
        </p:txBody>
      </p:sp>
      <p:sp>
        <p:nvSpPr>
          <p:cNvPr id="87" name="PlaceHolder 4"/>
          <p:cNvSpPr>
            <a:spLocks noGrp="1"/>
          </p:cNvSpPr>
          <p:nvPr>
            <p:ph type="body"/>
          </p:nvPr>
        </p:nvSpPr>
        <p:spPr>
          <a:xfrm>
            <a:off x="609480" y="1604520"/>
            <a:ext cx="5353920" cy="397692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1800" b="0" strike="noStrike" spc="-1">
                <a:solidFill>
                  <a:srgbClr val="000000"/>
                </a:solidFill>
                <a:latin typeface="Arial"/>
              </a:rPr>
              <a:t>Seventh Outline Level</a:t>
            </a:r>
          </a:p>
        </p:txBody>
      </p:sp>
      <p:sp>
        <p:nvSpPr>
          <p:cNvPr id="88" name="PlaceHolder 5"/>
          <p:cNvSpPr>
            <a:spLocks noGrp="1"/>
          </p:cNvSpPr>
          <p:nvPr>
            <p:ph type="body"/>
          </p:nvPr>
        </p:nvSpPr>
        <p:spPr>
          <a:xfrm>
            <a:off x="6231960" y="1604520"/>
            <a:ext cx="5353920" cy="397692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18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p:bodyStyle/>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D2533C"/>
        </a:solidFill>
        <a:effectLst/>
      </p:bgPr>
    </p:bg>
    <p:spTree>
      <p:nvGrpSpPr>
        <p:cNvPr id="1" name=""/>
        <p:cNvGrpSpPr/>
        <p:nvPr/>
      </p:nvGrpSpPr>
      <p:grpSpPr>
        <a:xfrm>
          <a:off x="0" y="0"/>
          <a:ext cx="0" cy="0"/>
          <a:chOff x="0" y="0"/>
          <a:chExt cx="0" cy="0"/>
        </a:xfrm>
      </p:grpSpPr>
      <p:sp>
        <p:nvSpPr>
          <p:cNvPr id="125" name="CustomShape 1"/>
          <p:cNvSpPr/>
          <p:nvPr/>
        </p:nvSpPr>
        <p:spPr>
          <a:xfrm>
            <a:off x="0" y="220680"/>
            <a:ext cx="12191400" cy="227880"/>
          </a:xfrm>
          <a:prstGeom prst="rect">
            <a:avLst/>
          </a:prstGeom>
          <a:solidFill>
            <a:srgbClr val="FFFFFF"/>
          </a:solidFill>
          <a:ln>
            <a:noFill/>
          </a:ln>
        </p:spPr>
        <p:style>
          <a:lnRef idx="0">
            <a:scrgbClr r="0" g="0" b="0"/>
          </a:lnRef>
          <a:fillRef idx="0">
            <a:scrgbClr r="0" g="0" b="0"/>
          </a:fillRef>
          <a:effectRef idx="0">
            <a:scrgbClr r="0" g="0" b="0"/>
          </a:effectRef>
          <a:fontRef idx="minor"/>
        </p:style>
      </p:sp>
      <p:sp>
        <p:nvSpPr>
          <p:cNvPr id="126" name="CustomShape 2"/>
          <p:cNvSpPr/>
          <p:nvPr/>
        </p:nvSpPr>
        <p:spPr>
          <a:xfrm>
            <a:off x="0" y="0"/>
            <a:ext cx="12191400" cy="365040"/>
          </a:xfrm>
          <a:prstGeom prst="rect">
            <a:avLst/>
          </a:prstGeom>
          <a:solidFill>
            <a:srgbClr val="93A299"/>
          </a:solidFill>
          <a:ln>
            <a:noFill/>
          </a:ln>
        </p:spPr>
        <p:style>
          <a:lnRef idx="0">
            <a:scrgbClr r="0" g="0" b="0"/>
          </a:lnRef>
          <a:fillRef idx="0">
            <a:scrgbClr r="0" g="0" b="0"/>
          </a:fillRef>
          <a:effectRef idx="0">
            <a:scrgbClr r="0" g="0" b="0"/>
          </a:effectRef>
          <a:fontRef idx="minor"/>
        </p:style>
      </p:sp>
      <p:sp>
        <p:nvSpPr>
          <p:cNvPr id="127" name="CustomShape 3"/>
          <p:cNvSpPr/>
          <p:nvPr/>
        </p:nvSpPr>
        <p:spPr>
          <a:xfrm>
            <a:off x="975240" y="4599360"/>
            <a:ext cx="10464120" cy="720"/>
          </a:xfrm>
          <a:custGeom>
            <a:avLst/>
            <a:gdLst/>
            <a:ahLst/>
            <a:cxnLst/>
            <a:rect l="l" t="t" r="r" b="b"/>
            <a:pathLst>
              <a:path w="21600" h="21600">
                <a:moveTo>
                  <a:pt x="0" y="0"/>
                </a:moveTo>
                <a:lnTo>
                  <a:pt x="21600" y="21600"/>
                </a:lnTo>
              </a:path>
            </a:pathLst>
          </a:custGeom>
          <a:noFill/>
          <a:ln w="19080">
            <a:solidFill>
              <a:srgbClr val="F3F2DC"/>
            </a:solidFill>
            <a:round/>
          </a:ln>
        </p:spPr>
        <p:style>
          <a:lnRef idx="0">
            <a:scrgbClr r="0" g="0" b="0"/>
          </a:lnRef>
          <a:fillRef idx="0">
            <a:scrgbClr r="0" g="0" b="0"/>
          </a:fillRef>
          <a:effectRef idx="0">
            <a:scrgbClr r="0" g="0" b="0"/>
          </a:effectRef>
          <a:fontRef idx="minor"/>
        </p:style>
      </p:sp>
      <p:sp>
        <p:nvSpPr>
          <p:cNvPr id="128" name="PlaceHolder 4"/>
          <p:cNvSpPr>
            <a:spLocks noGrp="1"/>
          </p:cNvSpPr>
          <p:nvPr>
            <p:ph type="title"/>
          </p:nvPr>
        </p:nvSpPr>
        <p:spPr>
          <a:xfrm>
            <a:off x="609480" y="273600"/>
            <a:ext cx="10972440" cy="1144800"/>
          </a:xfrm>
          <a:prstGeom prst="rect">
            <a:avLst/>
          </a:prstGeom>
        </p:spPr>
        <p:txBody>
          <a:bodyPr lIns="0" tIns="0" rIns="0" bIns="0" anchor="ctr"/>
          <a:lstStyle/>
          <a:p>
            <a:r>
              <a:rPr lang="en-US" sz="1800" b="0" strike="noStrike" spc="-1">
                <a:solidFill>
                  <a:srgbClr val="000000"/>
                </a:solidFill>
                <a:latin typeface="Arial"/>
              </a:rPr>
              <a:t>Click to edit the title text format</a:t>
            </a:r>
          </a:p>
        </p:txBody>
      </p:sp>
      <p:sp>
        <p:nvSpPr>
          <p:cNvPr id="129" name="PlaceHolder 5"/>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p:bodyStyle/>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7.xml"/></Relationships>
</file>

<file path=ppt/slides/_rels/slide13.xml.rels><?xml version="1.0" encoding="UTF-8" standalone="yes"?>
<Relationships xmlns="http://schemas.openxmlformats.org/package/2006/relationships"><Relationship Id="rId3" Type="http://schemas.openxmlformats.org/officeDocument/2006/relationships/hyperlink" Target="http://www.opensource.org/licenses/" TargetMode="External"/><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6.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7.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8.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9.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4.xml"/><Relationship Id="rId1" Type="http://schemas.openxmlformats.org/officeDocument/2006/relationships/slideLayout" Target="../slideLayouts/slideLayout13.xml"/><Relationship Id="rId4" Type="http://schemas.openxmlformats.org/officeDocument/2006/relationships/image" Target="../media/image9.pn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46.xml"/><Relationship Id="rId1" Type="http://schemas.openxmlformats.org/officeDocument/2006/relationships/slideLayout" Target="../slideLayouts/slideLayout13.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4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7.xml"/><Relationship Id="rId1" Type="http://schemas.openxmlformats.org/officeDocument/2006/relationships/slideLayout" Target="../slideLayouts/slideLayout13.xml"/><Relationship Id="rId5" Type="http://schemas.openxmlformats.org/officeDocument/2006/relationships/image" Target="../media/image12.png"/><Relationship Id="rId4" Type="http://schemas.openxmlformats.org/officeDocument/2006/relationships/image" Target="../media/image11.png"/></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49.xml"/><Relationship Id="rId1" Type="http://schemas.openxmlformats.org/officeDocument/2006/relationships/slideLayout" Target="../slideLayouts/slideLayout13.xml"/><Relationship Id="rId6" Type="http://schemas.openxmlformats.org/officeDocument/2006/relationships/image" Target="../media/image11.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7.xml"/></Relationships>
</file>

<file path=ppt/slides/_rels/slide50.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50.xml"/><Relationship Id="rId1" Type="http://schemas.openxmlformats.org/officeDocument/2006/relationships/slideLayout" Target="../slideLayouts/slideLayout13.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3.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3.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37.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13.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13.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13.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13.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13.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13.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13.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8.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13.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3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13.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13.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13.xml"/></Relationships>
</file>

<file path=ppt/slides/_rels/slide83.xml.rels><?xml version="1.0" encoding="UTF-8" standalone="yes"?>
<Relationships xmlns="http://schemas.openxmlformats.org/package/2006/relationships"><Relationship Id="rId3" Type="http://schemas.openxmlformats.org/officeDocument/2006/relationships/hyperlink" Target="https://training.linuxfoundation.org/linux-courses/open-source-compliance-courses/compliance-basics-for-developers" TargetMode="External"/><Relationship Id="rId2" Type="http://schemas.openxmlformats.org/officeDocument/2006/relationships/notesSlide" Target="../notesSlides/notesSlide83.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 name="CustomShape 1"/>
          <p:cNvSpPr/>
          <p:nvPr/>
        </p:nvSpPr>
        <p:spPr>
          <a:xfrm>
            <a:off x="914400" y="1371600"/>
            <a:ext cx="10464120" cy="1926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5400" b="0" strike="noStrike" spc="-1">
                <a:solidFill>
                  <a:srgbClr val="E56B45"/>
                </a:solidFill>
                <a:latin typeface="Roboto"/>
                <a:ea typeface="Roboto"/>
              </a:rPr>
              <a:t>커리큘럼</a:t>
            </a:r>
            <a:endParaRPr lang="en-US" sz="5400" b="0" strike="noStrike" spc="-1">
              <a:latin typeface="Arial"/>
            </a:endParaRPr>
          </a:p>
        </p:txBody>
      </p:sp>
      <p:sp>
        <p:nvSpPr>
          <p:cNvPr id="218" name="CustomShape 2"/>
          <p:cNvSpPr/>
          <p:nvPr/>
        </p:nvSpPr>
        <p:spPr>
          <a:xfrm>
            <a:off x="914400" y="3505320"/>
            <a:ext cx="10459080" cy="2778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90000"/>
              </a:lnSpc>
            </a:pPr>
            <a:r>
              <a:rPr lang="en-US" sz="2590" b="0" strike="noStrike" spc="-1">
                <a:solidFill>
                  <a:srgbClr val="292934"/>
                </a:solidFill>
                <a:latin typeface="Roboto"/>
                <a:ea typeface="Roboto"/>
              </a:rPr>
              <a:t>OpenChain 설명서 1.2을 위한 FOSS 교육 참조 슬라이드</a:t>
            </a:r>
            <a:endParaRPr lang="en-US" sz="2590" b="0" strike="noStrike" spc="-1">
              <a:latin typeface="Arial"/>
            </a:endParaRPr>
          </a:p>
          <a:p>
            <a:pPr>
              <a:lnSpc>
                <a:spcPct val="90000"/>
              </a:lnSpc>
              <a:spcBef>
                <a:spcPts val="445"/>
              </a:spcBef>
            </a:pPr>
            <a:endParaRPr lang="en-US" sz="2590" b="0" strike="noStrike" spc="-1">
              <a:latin typeface="Arial"/>
            </a:endParaRPr>
          </a:p>
          <a:p>
            <a:pPr>
              <a:lnSpc>
                <a:spcPct val="90000"/>
              </a:lnSpc>
              <a:spcBef>
                <a:spcPts val="445"/>
              </a:spcBef>
            </a:pPr>
            <a:r>
              <a:rPr lang="en-US" sz="2220" b="0" strike="noStrike" spc="-1">
                <a:solidFill>
                  <a:srgbClr val="292934"/>
                </a:solidFill>
                <a:latin typeface="Roboto"/>
                <a:ea typeface="Roboto"/>
              </a:rPr>
              <a:t>CC0-1.0에 따라 제공됨</a:t>
            </a:r>
            <a:r>
              <a:t/>
            </a:r>
            <a:br/>
            <a:r>
              <a:rPr lang="en-US" sz="2220" b="0" strike="noStrike" spc="-1">
                <a:solidFill>
                  <a:srgbClr val="292934"/>
                </a:solidFill>
                <a:latin typeface="Roboto"/>
                <a:ea typeface="Roboto"/>
              </a:rPr>
              <a:t>제한없이 이 슬라이드를 사용, 수정 및 공유할 수 있음.</a:t>
            </a:r>
            <a:r>
              <a:t/>
            </a:r>
            <a:br/>
            <a:r>
              <a:rPr lang="en-US" sz="2220" b="0" strike="noStrike" spc="-1">
                <a:solidFill>
                  <a:srgbClr val="292934"/>
                </a:solidFill>
                <a:latin typeface="Roboto"/>
                <a:ea typeface="Roboto"/>
              </a:rPr>
              <a:t>보증 없이 제공됨.</a:t>
            </a:r>
            <a:endParaRPr lang="en-US" sz="2220" b="0" strike="noStrike" spc="-1">
              <a:latin typeface="Arial"/>
            </a:endParaRPr>
          </a:p>
          <a:p>
            <a:pPr>
              <a:lnSpc>
                <a:spcPct val="90000"/>
              </a:lnSpc>
              <a:spcBef>
                <a:spcPts val="445"/>
              </a:spcBef>
            </a:pPr>
            <a:endParaRPr lang="en-US" sz="2220" b="0" strike="noStrike" spc="-1">
              <a:latin typeface="Arial"/>
            </a:endParaRPr>
          </a:p>
          <a:p>
            <a:pPr>
              <a:lnSpc>
                <a:spcPct val="90000"/>
              </a:lnSpc>
              <a:spcBef>
                <a:spcPts val="408"/>
              </a:spcBef>
            </a:pPr>
            <a:r>
              <a:rPr lang="en-US" sz="1400" b="0" strike="noStrike" spc="-1">
                <a:solidFill>
                  <a:srgbClr val="292934"/>
                </a:solidFill>
                <a:latin typeface="Roboto"/>
                <a:ea typeface="Roboto Condensed"/>
              </a:rPr>
              <a:t>이 슬라이드는 미국 법률을 따름. 법적 관할국에 따라 법적 요구 사항이 달라질 수 있음.</a:t>
            </a:r>
            <a:r>
              <a:rPr lang="en-US" sz="1400" b="0" strike="noStrike" spc="-1">
                <a:solidFill>
                  <a:srgbClr val="000000"/>
                </a:solidFill>
                <a:latin typeface="Roboto"/>
                <a:ea typeface="DejaVu Sans"/>
              </a:rPr>
              <a:t> </a:t>
            </a:r>
            <a:r>
              <a:rPr lang="en-US" sz="1400" b="0" strike="noStrike" spc="-1">
                <a:solidFill>
                  <a:srgbClr val="292934"/>
                </a:solidFill>
                <a:latin typeface="Roboto"/>
                <a:ea typeface="Roboto Condensed"/>
              </a:rPr>
              <a:t>이 슬라이드를 컴플라이언스 교육 프로그램의 일부로 사용할 때는이 점을 고려하여야 함.</a:t>
            </a:r>
            <a:endParaRPr lang="en-US" sz="1400" b="0" strike="noStrike" spc="-1">
              <a:latin typeface="Arial"/>
            </a:endParaRPr>
          </a:p>
        </p:txBody>
      </p:sp>
      <p:pic>
        <p:nvPicPr>
          <p:cNvPr id="2" name="Picture 1" descr="OpenChain_Logo_Pantone.jp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082471" y="897204"/>
            <a:ext cx="2588785" cy="1437396"/>
          </a:xfrm>
          <a:prstGeom prst="rect">
            <a:avLst/>
          </a:prstGeom>
        </p:spPr>
      </p:pic>
      <p:sp>
        <p:nvSpPr>
          <p:cNvPr id="5" name="Shape 20"/>
          <p:cNvSpPr txBox="1"/>
          <p:nvPr/>
        </p:nvSpPr>
        <p:spPr>
          <a:xfrm>
            <a:off x="4583832" y="2780928"/>
            <a:ext cx="7488832" cy="57606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ko-KR" altLang="en-US" sz="1400" b="0" i="0" u="none" strike="noStrike" cap="none" dirty="0" smtClean="0">
                <a:solidFill>
                  <a:srgbClr val="7F7F7F"/>
                </a:solidFill>
                <a:latin typeface="맑은 고딕" panose="020B0503020000020004" pitchFamily="50" charset="-127"/>
                <a:ea typeface="맑은 고딕" panose="020B0503020000020004" pitchFamily="50" charset="-127"/>
                <a:cs typeface="Roboto"/>
                <a:sym typeface="Roboto"/>
              </a:rPr>
              <a:t>이 슬라이드는 </a:t>
            </a:r>
            <a:r>
              <a:rPr lang="en-US" altLang="ko-KR" sz="1400" b="0" i="0" u="none" strike="noStrike" cap="none" dirty="0" err="1" smtClean="0">
                <a:solidFill>
                  <a:srgbClr val="7F7F7F"/>
                </a:solidFill>
                <a:latin typeface="맑은 고딕" panose="020B0503020000020004" pitchFamily="50" charset="-127"/>
                <a:ea typeface="맑은 고딕" panose="020B0503020000020004" pitchFamily="50" charset="-127"/>
                <a:cs typeface="Roboto"/>
                <a:sym typeface="Roboto"/>
              </a:rPr>
              <a:t>OpenChain</a:t>
            </a:r>
            <a:r>
              <a:rPr lang="en-US" altLang="ko-KR" sz="1400" b="0" i="0" u="none" strike="noStrike" cap="none" baseline="0" dirty="0" smtClean="0">
                <a:solidFill>
                  <a:srgbClr val="7F7F7F"/>
                </a:solidFill>
                <a:latin typeface="맑은 고딕" panose="020B0503020000020004" pitchFamily="50" charset="-127"/>
                <a:ea typeface="맑은 고딕" panose="020B0503020000020004" pitchFamily="50" charset="-127"/>
                <a:cs typeface="Roboto"/>
                <a:sym typeface="Roboto"/>
              </a:rPr>
              <a:t> Curriculum </a:t>
            </a:r>
            <a:r>
              <a:rPr lang="ko-KR" altLang="en-US" sz="1400" b="0" i="0" u="none" strike="noStrike" cap="none" baseline="0" dirty="0" smtClean="0">
                <a:solidFill>
                  <a:srgbClr val="7F7F7F"/>
                </a:solidFill>
                <a:latin typeface="맑은 고딕" panose="020B0503020000020004" pitchFamily="50" charset="-127"/>
                <a:ea typeface="맑은 고딕" panose="020B0503020000020004" pitchFamily="50" charset="-127"/>
                <a:cs typeface="Roboto"/>
                <a:sym typeface="Roboto"/>
              </a:rPr>
              <a:t>공식 번역본입니다</a:t>
            </a:r>
            <a:r>
              <a:rPr lang="en-US" altLang="ko-KR" sz="1400" b="0" i="0" u="none" strike="noStrike" cap="none" baseline="0" dirty="0" smtClean="0">
                <a:solidFill>
                  <a:srgbClr val="7F7F7F"/>
                </a:solidFill>
                <a:latin typeface="맑은 고딕" panose="020B0503020000020004" pitchFamily="50" charset="-127"/>
                <a:ea typeface="맑은 고딕" panose="020B0503020000020004" pitchFamily="50" charset="-127"/>
                <a:cs typeface="Roboto"/>
                <a:sym typeface="Roboto"/>
              </a:rPr>
              <a:t>.</a:t>
            </a:r>
          </a:p>
          <a:p>
            <a:pPr lvl="0">
              <a:buSzPct val="25000"/>
            </a:pPr>
            <a:r>
              <a:rPr lang="ko-KR" altLang="en-US" sz="1400" dirty="0" smtClean="0">
                <a:solidFill>
                  <a:srgbClr val="7F7F7F"/>
                </a:solidFill>
                <a:latin typeface="맑은 고딕" panose="020B0503020000020004" pitchFamily="50" charset="-127"/>
                <a:ea typeface="맑은 고딕" panose="020B0503020000020004" pitchFamily="50" charset="-127"/>
                <a:cs typeface="Roboto"/>
                <a:sym typeface="Roboto"/>
              </a:rPr>
              <a:t>공동</a:t>
            </a:r>
            <a:r>
              <a:rPr lang="ko-KR" altLang="en-US" sz="1400" b="0" i="0" u="none" strike="noStrike" cap="none" baseline="0" dirty="0" smtClean="0">
                <a:solidFill>
                  <a:srgbClr val="7F7F7F"/>
                </a:solidFill>
                <a:latin typeface="맑은 고딕" panose="020B0503020000020004" pitchFamily="50" charset="-127"/>
                <a:ea typeface="맑은 고딕" panose="020B0503020000020004" pitchFamily="50" charset="-127"/>
                <a:cs typeface="Roboto"/>
                <a:sym typeface="Roboto"/>
              </a:rPr>
              <a:t>번역 </a:t>
            </a:r>
            <a:r>
              <a:rPr lang="en-US" altLang="ko-KR" sz="1400" b="0" i="0" u="none" strike="noStrike" cap="none" baseline="0" dirty="0" smtClean="0">
                <a:solidFill>
                  <a:srgbClr val="7F7F7F"/>
                </a:solidFill>
                <a:latin typeface="맑은 고딕" panose="020B0503020000020004" pitchFamily="50" charset="-127"/>
                <a:ea typeface="맑은 고딕" panose="020B0503020000020004" pitchFamily="50" charset="-127"/>
                <a:cs typeface="Roboto"/>
                <a:sym typeface="Roboto"/>
              </a:rPr>
              <a:t>: </a:t>
            </a:r>
            <a:r>
              <a:rPr lang="ko-KR" altLang="en-US" sz="1400" b="0" i="0" u="none" strike="noStrike" cap="none" baseline="0" dirty="0" smtClean="0">
                <a:solidFill>
                  <a:srgbClr val="7F7F7F"/>
                </a:solidFill>
                <a:latin typeface="맑은 고딕" panose="020B0503020000020004" pitchFamily="50" charset="-127"/>
                <a:ea typeface="맑은 고딕" panose="020B0503020000020004" pitchFamily="50" charset="-127"/>
                <a:cs typeface="Roboto"/>
                <a:sym typeface="Roboto"/>
              </a:rPr>
              <a:t>박종백</a:t>
            </a:r>
            <a:r>
              <a:rPr lang="en-US" altLang="ko-KR" sz="1400" b="0" i="0" u="none" strike="noStrike" cap="none" baseline="0" dirty="0" smtClean="0">
                <a:solidFill>
                  <a:srgbClr val="7F7F7F"/>
                </a:solidFill>
                <a:latin typeface="맑은 고딕" panose="020B0503020000020004" pitchFamily="50" charset="-127"/>
                <a:ea typeface="맑은 고딕" panose="020B0503020000020004" pitchFamily="50" charset="-127"/>
                <a:cs typeface="Roboto"/>
                <a:sym typeface="Roboto"/>
              </a:rPr>
              <a:t>/</a:t>
            </a:r>
            <a:r>
              <a:rPr lang="ko-KR" altLang="en-US" sz="1400" dirty="0">
                <a:solidFill>
                  <a:srgbClr val="7F7F7F"/>
                </a:solidFill>
                <a:latin typeface="맑은 고딕" panose="020B0503020000020004" pitchFamily="50" charset="-127"/>
                <a:ea typeface="맑은 고딕" panose="020B0503020000020004" pitchFamily="50" charset="-127"/>
                <a:cs typeface="Roboto"/>
                <a:sym typeface="Roboto"/>
              </a:rPr>
              <a:t>법무법인태평양</a:t>
            </a:r>
            <a:r>
              <a:rPr lang="en-US" altLang="ko-KR" sz="1400" b="0" i="0" u="none" strike="noStrike" cap="none" baseline="0" dirty="0" smtClean="0">
                <a:solidFill>
                  <a:srgbClr val="7F7F7F"/>
                </a:solidFill>
                <a:latin typeface="맑은 고딕" panose="020B0503020000020004" pitchFamily="50" charset="-127"/>
                <a:ea typeface="맑은 고딕" panose="020B0503020000020004" pitchFamily="50" charset="-127"/>
                <a:cs typeface="Roboto"/>
                <a:sym typeface="Roboto"/>
              </a:rPr>
              <a:t>/jb.park@bkl.co.kr, </a:t>
            </a:r>
            <a:r>
              <a:rPr lang="ko-KR" altLang="en-US" sz="1400" b="0" i="0" u="none" strike="noStrike" cap="none" baseline="0" dirty="0" smtClean="0">
                <a:solidFill>
                  <a:srgbClr val="7F7F7F"/>
                </a:solidFill>
                <a:latin typeface="맑은 고딕" panose="020B0503020000020004" pitchFamily="50" charset="-127"/>
                <a:ea typeface="맑은 고딕" panose="020B0503020000020004" pitchFamily="50" charset="-127"/>
                <a:cs typeface="Roboto"/>
                <a:sym typeface="Roboto"/>
              </a:rPr>
              <a:t>장학성</a:t>
            </a:r>
            <a:r>
              <a:rPr lang="en-US" altLang="ko-KR" sz="1400" b="0" i="0" u="none" strike="noStrike" cap="none" baseline="0" dirty="0" smtClean="0">
                <a:solidFill>
                  <a:srgbClr val="7F7F7F"/>
                </a:solidFill>
                <a:latin typeface="맑은 고딕" panose="020B0503020000020004" pitchFamily="50" charset="-127"/>
                <a:ea typeface="맑은 고딕" panose="020B0503020000020004" pitchFamily="50" charset="-127"/>
                <a:cs typeface="Roboto"/>
                <a:sym typeface="Roboto"/>
              </a:rPr>
              <a:t>/LG</a:t>
            </a:r>
            <a:r>
              <a:rPr lang="ko-KR" altLang="en-US" sz="1400" b="0" i="0" u="none" strike="noStrike" cap="none" baseline="0" dirty="0" smtClean="0">
                <a:solidFill>
                  <a:srgbClr val="7F7F7F"/>
                </a:solidFill>
                <a:latin typeface="맑은 고딕" panose="020B0503020000020004" pitchFamily="50" charset="-127"/>
                <a:ea typeface="맑은 고딕" panose="020B0503020000020004" pitchFamily="50" charset="-127"/>
                <a:cs typeface="Roboto"/>
                <a:sym typeface="Roboto"/>
              </a:rPr>
              <a:t>전자</a:t>
            </a:r>
            <a:r>
              <a:rPr lang="en-US" altLang="ko-KR" sz="1400" b="0" i="0" u="none" strike="noStrike" cap="none" baseline="0" dirty="0" smtClean="0">
                <a:solidFill>
                  <a:srgbClr val="7F7F7F"/>
                </a:solidFill>
                <a:latin typeface="맑은 고딕" panose="020B0503020000020004" pitchFamily="50" charset="-127"/>
                <a:ea typeface="맑은 고딕" panose="020B0503020000020004" pitchFamily="50" charset="-127"/>
                <a:cs typeface="Roboto"/>
                <a:sym typeface="Roboto"/>
              </a:rPr>
              <a:t>/hakssung@gmail.com</a:t>
            </a:r>
            <a:endParaRPr lang="en-US" sz="1400" b="0" i="0" u="none" strike="noStrike" cap="none" dirty="0">
              <a:solidFill>
                <a:srgbClr val="7F7F7F"/>
              </a:solidFill>
              <a:latin typeface="맑은 고딕" panose="020B0503020000020004" pitchFamily="50" charset="-127"/>
              <a:ea typeface="맑은 고딕" panose="020B0503020000020004" pitchFamily="50" charset="-127"/>
              <a:cs typeface="Roboto"/>
              <a:sym typeface="Roboto"/>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라이선스</a:t>
            </a:r>
            <a:endParaRPr lang="en-US" sz="4000" b="0" strike="noStrike" spc="-1">
              <a:latin typeface="Arial"/>
            </a:endParaRPr>
          </a:p>
        </p:txBody>
      </p:sp>
      <p:sp>
        <p:nvSpPr>
          <p:cNvPr id="237" name="CustomShape 2"/>
          <p:cNvSpPr/>
          <p:nvPr/>
        </p:nvSpPr>
        <p:spPr>
          <a:xfrm>
            <a:off x="838080" y="1481760"/>
            <a:ext cx="10514880" cy="5175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a:solidFill>
                  <a:srgbClr val="292934"/>
                </a:solidFill>
                <a:latin typeface="Roboto"/>
                <a:ea typeface="Roboto"/>
              </a:rPr>
              <a:t>"라이선스"는 저작권 또는 특허권 소유자가 다른 사람에게 허가 또는 권리를 부여하는 방식이다.</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000000"/>
                </a:solidFill>
                <a:latin typeface="Roboto"/>
                <a:ea typeface="Roboto"/>
              </a:rPr>
              <a:t>라이선스는 다음 사항에 제한될 수 있다:</a:t>
            </a:r>
            <a:endParaRPr lang="en-US" sz="24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000000"/>
                </a:solidFill>
                <a:latin typeface="Roboto"/>
                <a:ea typeface="Roboto"/>
              </a:rPr>
              <a:t>허용된 사용 유형 (상업적 / 비상업적, 배포, 파생 저작물 / 제조)</a:t>
            </a:r>
            <a:endParaRPr lang="en-US" sz="20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000000"/>
                </a:solidFill>
                <a:latin typeface="Roboto"/>
                <a:ea typeface="Roboto"/>
              </a:rPr>
              <a:t>독점적 또는 비독점적인 조건</a:t>
            </a:r>
            <a:endParaRPr lang="en-US" sz="20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000000"/>
                </a:solidFill>
                <a:latin typeface="Roboto"/>
                <a:ea typeface="Roboto"/>
              </a:rPr>
              <a:t>지리적 범위</a:t>
            </a:r>
            <a:endParaRPr lang="en-US" sz="20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000000"/>
                </a:solidFill>
                <a:latin typeface="Roboto"/>
                <a:ea typeface="Roboto"/>
              </a:rPr>
              <a:t>영구적 또는 제한적 존속 기간</a:t>
            </a:r>
            <a:endParaRPr lang="en-US" sz="20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라이선스에는 부여조건이 있을 수 있는바, </a:t>
            </a:r>
            <a:r>
              <a:t/>
            </a:r>
            <a:br/>
            <a:r>
              <a:rPr lang="en-US" sz="2400" b="0" strike="noStrike" spc="-1">
                <a:solidFill>
                  <a:srgbClr val="292934"/>
                </a:solidFill>
                <a:latin typeface="Roboto"/>
                <a:ea typeface="Roboto"/>
              </a:rPr>
              <a:t>특정 의무를 준수하는 경우에만 라이선스를 취득한다는 의미이다.</a:t>
            </a:r>
            <a:endParaRPr lang="en-US" sz="24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예: 저작자 표시 또는 상호적 라이선스 제공</a:t>
            </a:r>
            <a:endParaRPr lang="en-US" sz="20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000000"/>
                </a:solidFill>
                <a:latin typeface="Roboto"/>
                <a:ea typeface="Roboto"/>
              </a:rPr>
              <a:t>보증, 배상, 지원, 업그레이드, 유지 보수와 관련된 계약 조건도 포함될 수 있다.</a:t>
            </a: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이해도 점검</a:t>
            </a:r>
            <a:endParaRPr lang="en-US" sz="4000" b="0" strike="noStrike" spc="-1">
              <a:latin typeface="Arial"/>
            </a:endParaRPr>
          </a:p>
        </p:txBody>
      </p:sp>
      <p:sp>
        <p:nvSpPr>
          <p:cNvPr id="239" name="CustomShape 2"/>
          <p:cNvSpPr/>
          <p:nvPr/>
        </p:nvSpPr>
        <p:spPr>
          <a:xfrm>
            <a:off x="923760" y="1682280"/>
            <a:ext cx="10514880" cy="4267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a:solidFill>
                  <a:srgbClr val="292934"/>
                </a:solidFill>
                <a:latin typeface="Roboto"/>
                <a:ea typeface="Roboto"/>
              </a:rPr>
              <a:t>저작권법은 어떤 유형의 대상을 보호하는가?</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소프트웨어에 대해 가장 중요한 저작권의 내용은 무엇인가?</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소프트웨어가 특허 대상이 될 수 있는가? </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특허가 특허 소유자에게 부여하는 권리는 무엇인가?</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자신의 소프트웨어를 독자적으로 개발하는 경우, </a:t>
            </a:r>
            <a:r>
              <a:t/>
            </a:r>
            <a:br/>
            <a:r>
              <a:rPr lang="en-US" sz="2400" b="0" strike="noStrike" spc="-1">
                <a:solidFill>
                  <a:srgbClr val="292934"/>
                </a:solidFill>
                <a:latin typeface="Roboto"/>
                <a:ea typeface="Roboto"/>
              </a:rPr>
              <a:t>해당 소프트웨어에 대한 제3자의 저작권 라이선스가 필요할 수 있는가? </a:t>
            </a:r>
            <a:r>
              <a:t/>
            </a:r>
            <a:br/>
            <a:r>
              <a:rPr lang="en-US" sz="2400" b="0" strike="noStrike" spc="-1">
                <a:solidFill>
                  <a:srgbClr val="292934"/>
                </a:solidFill>
                <a:latin typeface="Roboto"/>
                <a:ea typeface="Roboto"/>
              </a:rPr>
              <a:t>특허 라이선스가 필요할 수 있는가?</a:t>
            </a:r>
            <a:endParaRPr lang="en-US" sz="2400" b="0" strike="noStrike" spc="-1">
              <a:latin typeface="Arial"/>
            </a:endParaRPr>
          </a:p>
          <a:p>
            <a:pPr>
              <a:lnSpc>
                <a:spcPct val="100000"/>
              </a:lnSpc>
              <a:spcBef>
                <a:spcPts val="479"/>
              </a:spcBef>
            </a:pP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CustomShape 1"/>
          <p:cNvSpPr/>
          <p:nvPr/>
        </p:nvSpPr>
        <p:spPr>
          <a:xfrm>
            <a:off x="963000" y="2362320"/>
            <a:ext cx="10362600" cy="2199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3200" b="0" strike="noStrike" spc="-1">
                <a:solidFill>
                  <a:srgbClr val="F3F2DC"/>
                </a:solidFill>
                <a:latin typeface="Roboto"/>
                <a:ea typeface="Roboto"/>
              </a:rPr>
              <a:t>2장</a:t>
            </a:r>
            <a:endParaRPr lang="en-US" sz="3200" b="0" strike="noStrike" spc="-1">
              <a:latin typeface="Arial"/>
            </a:endParaRPr>
          </a:p>
        </p:txBody>
      </p:sp>
      <p:sp>
        <p:nvSpPr>
          <p:cNvPr id="241" name="CustomShape 2"/>
          <p:cNvSpPr/>
          <p:nvPr/>
        </p:nvSpPr>
        <p:spPr>
          <a:xfrm>
            <a:off x="963000" y="4626720"/>
            <a:ext cx="10362600" cy="1499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4800" b="0" strike="noStrike" spc="-1">
                <a:solidFill>
                  <a:srgbClr val="F3F2DC"/>
                </a:solidFill>
                <a:latin typeface="Roboto"/>
                <a:ea typeface="Roboto"/>
              </a:rPr>
              <a:t>FOSS 라이선스 소개</a:t>
            </a:r>
            <a:endParaRPr lang="en-US" sz="4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FOSS 라이선스 </a:t>
            </a:r>
            <a:endParaRPr lang="en-US" sz="4000" b="0" strike="noStrike" spc="-1">
              <a:latin typeface="Arial"/>
            </a:endParaRPr>
          </a:p>
        </p:txBody>
      </p:sp>
      <p:sp>
        <p:nvSpPr>
          <p:cNvPr id="243" name="CustomShape 2"/>
          <p:cNvSpPr/>
          <p:nvPr/>
        </p:nvSpPr>
        <p:spPr>
          <a:xfrm>
            <a:off x="556920" y="1481760"/>
            <a:ext cx="10796040" cy="5175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dirty="0">
                <a:solidFill>
                  <a:srgbClr val="292934"/>
                </a:solidFill>
                <a:latin typeface="Roboto"/>
                <a:ea typeface="Roboto"/>
              </a:rPr>
              <a:t>FOSS 라이선스의 정의는 수정 및 재배포를 허용하는 조건하에서 소스 코드를 사용할 수 있게 하는 것이다.</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FOSS 라이선스는 저작자 고지, 저작권 표시 보존 또는 소스 코드 제공 서면 청약과 관련된 조건을 가질 수 있다.</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널리 쓰이는 라이선스 집합은 Open Source Initiative (OSI)에서 Open Source Definition(OSD)을 기반으로 승인한 라이선스 집합이다. OSI 승인 전체 라이선스 목록은 다음에서 볼 수 있다: </a:t>
            </a:r>
            <a:r>
              <a:rPr lang="en-US" sz="2000" b="0" u="sng" strike="noStrike" spc="-1" dirty="0">
                <a:solidFill>
                  <a:srgbClr val="0000FF"/>
                </a:solidFill>
                <a:uFillTx/>
                <a:latin typeface="Roboto Mono"/>
                <a:ea typeface="Roboto Mono"/>
                <a:hlinkClick r:id="rId3"/>
              </a:rPr>
              <a:t>http://www.opensource.org/licenses/</a:t>
            </a:r>
            <a:endParaRPr lang="en-US" sz="2000" b="0" strike="noStrike" spc="-1" dirty="0">
              <a:latin typeface="Arial"/>
            </a:endParaRPr>
          </a:p>
          <a:p>
            <a:pPr marL="182880" indent="-182160">
              <a:lnSpc>
                <a:spcPct val="100000"/>
              </a:lnSpc>
              <a:spcBef>
                <a:spcPts val="479"/>
              </a:spcBef>
            </a:pPr>
            <a:endParaRPr lang="en-US" sz="20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Permissive FOSS 라이선스</a:t>
            </a:r>
            <a:endParaRPr lang="en-US" sz="4000" b="0" strike="noStrike" spc="-1">
              <a:latin typeface="Arial"/>
            </a:endParaRPr>
          </a:p>
        </p:txBody>
      </p:sp>
      <p:sp>
        <p:nvSpPr>
          <p:cNvPr id="245" name="CustomShape 2"/>
          <p:cNvSpPr/>
          <p:nvPr/>
        </p:nvSpPr>
        <p:spPr>
          <a:xfrm>
            <a:off x="556920" y="1481760"/>
            <a:ext cx="10796040" cy="5175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a:solidFill>
                  <a:srgbClr val="292934"/>
                </a:solidFill>
                <a:latin typeface="Roboto"/>
                <a:ea typeface="Roboto"/>
              </a:rPr>
              <a:t>Permissive FOSS 라이선스: 제한이 최소한인 FOSS 라이선스를 설명하기 위해 자주 사용되는 용어</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예: BSD-3-Clause</a:t>
            </a:r>
            <a:endParaRPr lang="en-US" sz="2400" b="0" strike="noStrike" spc="-1">
              <a:latin typeface="Arial"/>
            </a:endParaRPr>
          </a:p>
          <a:p>
            <a:pPr marL="457200" lvl="1" indent="-189720">
              <a:lnSpc>
                <a:spcPct val="100000"/>
              </a:lnSpc>
              <a:spcBef>
                <a:spcPts val="420"/>
              </a:spcBef>
              <a:buClr>
                <a:srgbClr val="93A299"/>
              </a:buClr>
              <a:buSzPct val="85000"/>
              <a:buFont typeface="Arial"/>
              <a:buChar char="•"/>
            </a:pPr>
            <a:r>
              <a:rPr lang="en-US" sz="2100" b="0" strike="noStrike" spc="-1">
                <a:solidFill>
                  <a:srgbClr val="292934"/>
                </a:solidFill>
                <a:latin typeface="Roboto"/>
                <a:ea typeface="Roboto"/>
              </a:rPr>
              <a:t>BSD 라이선스는 저작권 고지 및 라이선스 면책 조항이 유지되는한 어떠한 목적으로든 소스 코드 또는 오브젝트 코드 형식으로 무제한 재배포를 허용하는 Permissive 라이선스의 한 예이다.</a:t>
            </a:r>
            <a:endParaRPr lang="en-US" sz="2100" b="0" strike="noStrike" spc="-1">
              <a:latin typeface="Arial"/>
            </a:endParaRPr>
          </a:p>
          <a:p>
            <a:pPr marL="457200" lvl="1" indent="-189720">
              <a:lnSpc>
                <a:spcPct val="100000"/>
              </a:lnSpc>
              <a:spcBef>
                <a:spcPts val="420"/>
              </a:spcBef>
              <a:buClr>
                <a:srgbClr val="93A299"/>
              </a:buClr>
              <a:buSzPct val="85000"/>
              <a:buFont typeface="Arial"/>
              <a:buChar char="•"/>
            </a:pPr>
            <a:r>
              <a:rPr lang="en-US" sz="2100" b="0" strike="noStrike" spc="-1">
                <a:solidFill>
                  <a:srgbClr val="292934"/>
                </a:solidFill>
                <a:latin typeface="Roboto"/>
                <a:ea typeface="Roboto"/>
              </a:rPr>
              <a:t>특정 허가 없이 파생 저작물을 인증하기 위해 기여자 이름을 사용하는 것을 제한하는 조항이 포함되어 있다.</a:t>
            </a:r>
            <a:endParaRPr lang="en-US" sz="2100" b="0" strike="noStrike" spc="-1">
              <a:latin typeface="Arial"/>
            </a:endParaRPr>
          </a:p>
          <a:p>
            <a:pPr marL="182880" indent="-182160">
              <a:lnSpc>
                <a:spcPct val="100000"/>
              </a:lnSpc>
              <a:spcBef>
                <a:spcPts val="499"/>
              </a:spcBef>
              <a:buClr>
                <a:srgbClr val="93A299"/>
              </a:buClr>
              <a:buSzPct val="85000"/>
              <a:buFont typeface="Arial"/>
              <a:buChar char="•"/>
            </a:pPr>
            <a:r>
              <a:rPr lang="en-US" sz="2500" b="0" strike="noStrike" spc="-1">
                <a:solidFill>
                  <a:srgbClr val="292934"/>
                </a:solidFill>
                <a:latin typeface="Roboto"/>
                <a:ea typeface="Roboto"/>
              </a:rPr>
              <a:t>다른 예: MIT, Apache-2.0</a:t>
            </a:r>
            <a:endParaRPr lang="en-US" sz="25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라이선스 상호주의(성) 및 Copyleft 라이선스</a:t>
            </a:r>
            <a:endParaRPr lang="en-US" sz="4000" b="0" strike="noStrike" spc="-1">
              <a:latin typeface="Arial"/>
            </a:endParaRPr>
          </a:p>
        </p:txBody>
      </p:sp>
      <p:sp>
        <p:nvSpPr>
          <p:cNvPr id="247" name="CustomShape 2"/>
          <p:cNvSpPr/>
          <p:nvPr/>
        </p:nvSpPr>
        <p:spPr>
          <a:xfrm>
            <a:off x="556920" y="1481760"/>
            <a:ext cx="10796040" cy="5175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a:solidFill>
                  <a:srgbClr val="292934"/>
                </a:solidFill>
                <a:latin typeface="Roboto"/>
                <a:ea typeface="Roboto"/>
              </a:rPr>
              <a:t>일부 라이선스는 파생 저작물(또는 동일 파일, 동일 프로그램 또는 다른 영역의 소프트웨어)이 배포되는 경우 원본 저작물과 동일한 조건으로 배포 할 것을 요구한다.</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이를 "Copyleft" 또는 "상호주의" 효과라고 한다.</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GPL-2.0의 라이선스 상호주의 예:</a:t>
            </a:r>
            <a:endParaRPr lang="en-US" sz="2400" b="0" strike="noStrike" spc="-1">
              <a:latin typeface="Arial"/>
            </a:endParaRPr>
          </a:p>
          <a:p>
            <a:pPr>
              <a:lnSpc>
                <a:spcPct val="100000"/>
              </a:lnSpc>
            </a:pPr>
            <a:r>
              <a:rPr lang="en-US" sz="2000" b="0" i="1" strike="noStrike" spc="-1">
                <a:solidFill>
                  <a:srgbClr val="292934"/>
                </a:solidFill>
                <a:latin typeface="Roboto"/>
                <a:ea typeface="Roboto"/>
              </a:rPr>
              <a:t>배포하거나 공표하려는 저작물의 전부 또는 일부가  대상 프로그램의 일부를 포함하거나 대상 프로그램으로부터 파생된 것이라면, 본 라이선스의 규정에 따라 […] 의 사용허락을 해야 한다.</a:t>
            </a:r>
            <a:endParaRPr lang="en-US" sz="20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상호주의 또는 Copyleft 조항을 포함하는 라이선스에는 GPL, LGPL, AGPL, MPL 및 CDDL의 모든 버전이 포함된다. </a:t>
            </a:r>
            <a:endParaRPr lang="en-US" sz="2400" b="0" strike="noStrike" spc="-1">
              <a:latin typeface="Arial"/>
            </a:endParaRPr>
          </a:p>
          <a:p>
            <a:pPr>
              <a:lnSpc>
                <a:spcPct val="100000"/>
              </a:lnSpc>
              <a:spcBef>
                <a:spcPts val="479"/>
              </a:spcBef>
            </a:pPr>
            <a:endParaRPr lang="en-US" sz="2400" b="0" strike="noStrike" spc="-1">
              <a:latin typeface="Arial"/>
            </a:endParaRPr>
          </a:p>
          <a:p>
            <a:pPr>
              <a:lnSpc>
                <a:spcPct val="100000"/>
              </a:lnSpc>
              <a:spcBef>
                <a:spcPts val="479"/>
              </a:spcBef>
            </a:pP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독점 라이선스 또는 비공개 소스</a:t>
            </a:r>
            <a:endParaRPr lang="en-US" sz="4000" b="0" strike="noStrike" spc="-1">
              <a:latin typeface="Arial"/>
            </a:endParaRPr>
          </a:p>
        </p:txBody>
      </p:sp>
      <p:sp>
        <p:nvSpPr>
          <p:cNvPr id="249" name="CustomShape 2"/>
          <p:cNvSpPr/>
          <p:nvPr/>
        </p:nvSpPr>
        <p:spPr>
          <a:xfrm>
            <a:off x="556920" y="1481760"/>
            <a:ext cx="10796040" cy="5175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a:solidFill>
                  <a:srgbClr val="292934"/>
                </a:solidFill>
                <a:latin typeface="Roboto"/>
                <a:ea typeface="Roboto"/>
              </a:rPr>
              <a:t>독점 소프트웨어 라이선스 (또는 상업용 라이선스 또는 EULA)는 소프트웨어의 사용, 수정 및 배포에 대한 제한을 부과한다.</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독점 라이선스는 각 공급 업체마다 고유함 – 공급 업체 수 만큼 다양한 독점 라이선스가 존재하며 각각은 개별적으로 평가되어야한다.</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FOSS라이선스 및 독점 라이선스가 모두 지적 재산을 기반으로 하고 해당 자산에 대한 라이선스를 부여함에도, FOSS개발자들은 상업적 비 FOSS 라이선스를 설명하기 위해 종종 "독점"이라는 용어를 사용한다.</a:t>
            </a: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기타 비 FOSS 라이선스 상황</a:t>
            </a:r>
            <a:endParaRPr lang="en-US" sz="4000" b="0" strike="noStrike" spc="-1">
              <a:latin typeface="Arial"/>
            </a:endParaRPr>
          </a:p>
        </p:txBody>
      </p:sp>
      <p:sp>
        <p:nvSpPr>
          <p:cNvPr id="251" name="CustomShape 2"/>
          <p:cNvSpPr/>
          <p:nvPr/>
        </p:nvSpPr>
        <p:spPr>
          <a:xfrm>
            <a:off x="556920" y="1481760"/>
            <a:ext cx="10796040" cy="5175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a:solidFill>
                  <a:srgbClr val="292934"/>
                </a:solidFill>
                <a:latin typeface="Roboto"/>
                <a:ea typeface="Roboto"/>
              </a:rPr>
              <a:t>프리웨어 – 독점 라이선스 하에서 무료 또는 매우 저렴한 비용으로 배포되는 소프트웨어</a:t>
            </a:r>
            <a:endParaRPr lang="en-US" sz="2400" b="0" strike="noStrike" spc="-1">
              <a:latin typeface="Arial"/>
            </a:endParaRPr>
          </a:p>
          <a:p>
            <a:pPr marL="457200" lvl="1" indent="-189720">
              <a:lnSpc>
                <a:spcPct val="100000"/>
              </a:lnSpc>
              <a:spcBef>
                <a:spcPts val="360"/>
              </a:spcBef>
              <a:buClr>
                <a:srgbClr val="93A299"/>
              </a:buClr>
              <a:buSzPct val="85000"/>
              <a:buFont typeface="Arial"/>
              <a:buChar char="•"/>
            </a:pPr>
            <a:r>
              <a:rPr lang="en-US" sz="1800" b="0" strike="noStrike" spc="-1">
                <a:solidFill>
                  <a:srgbClr val="292934"/>
                </a:solidFill>
                <a:latin typeface="Roboto"/>
                <a:ea typeface="Roboto"/>
              </a:rPr>
              <a:t>소스 코드가 사용 가능하거나 사용 가능하지 않을 수 있으며, 파생 저작물 생성은 일반적으로 제한된다.</a:t>
            </a:r>
            <a:endParaRPr lang="en-US" sz="1800" b="0" strike="noStrike" spc="-1">
              <a:latin typeface="Arial"/>
            </a:endParaRPr>
          </a:p>
          <a:p>
            <a:pPr marL="457200" lvl="1" indent="-189720">
              <a:lnSpc>
                <a:spcPct val="100000"/>
              </a:lnSpc>
              <a:spcBef>
                <a:spcPts val="360"/>
              </a:spcBef>
              <a:buClr>
                <a:srgbClr val="93A299"/>
              </a:buClr>
              <a:buSzPct val="85000"/>
              <a:buFont typeface="Arial"/>
              <a:buChar char="•"/>
            </a:pPr>
            <a:r>
              <a:rPr lang="en-US" sz="1800" b="0" strike="noStrike" spc="-1">
                <a:solidFill>
                  <a:srgbClr val="292934"/>
                </a:solidFill>
                <a:latin typeface="Roboto"/>
                <a:ea typeface="Roboto"/>
              </a:rPr>
              <a:t>프리웨어 소프트웨어는 일반적으로 완벽하게 작동하며 (기능 제한 없음) 무제한으로 사용할 수 있다(사용일수 제한 없음). </a:t>
            </a:r>
            <a:endParaRPr lang="en-US" sz="1800" b="0" strike="noStrike" spc="-1">
              <a:latin typeface="Arial"/>
            </a:endParaRPr>
          </a:p>
          <a:p>
            <a:pPr marL="457200" lvl="1" indent="-189720">
              <a:lnSpc>
                <a:spcPct val="100000"/>
              </a:lnSpc>
              <a:spcBef>
                <a:spcPts val="360"/>
              </a:spcBef>
              <a:buClr>
                <a:srgbClr val="93A299"/>
              </a:buClr>
              <a:buSzPct val="85000"/>
              <a:buFont typeface="Arial"/>
              <a:buChar char="•"/>
            </a:pPr>
            <a:r>
              <a:rPr lang="en-US" sz="1800" b="0" strike="noStrike" spc="-1">
                <a:solidFill>
                  <a:srgbClr val="292934"/>
                </a:solidFill>
                <a:latin typeface="Roboto"/>
                <a:ea typeface="Roboto"/>
              </a:rPr>
              <a:t>프리웨어 소프트웨어 라이선스는 일반적으로 사용 유형 (개인, 상업, 학문 등)에 대한 제한 뿐만 아니라 소프트웨어의 복제, 배포 및 파생 저작물 제작과 관련하여 제한을 부과한다.</a:t>
            </a:r>
            <a:endParaRPr lang="en-US" sz="18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쉐어웨어 –  제한된 시간 동안 제한된 기능을 사용자에게 시범적으로 무료 제공하는 독점 소프트웨어</a:t>
            </a:r>
            <a:endParaRPr lang="en-US" sz="2400" b="0" strike="noStrike" spc="-1">
              <a:latin typeface="Arial"/>
            </a:endParaRPr>
          </a:p>
          <a:p>
            <a:pPr marL="457200" lvl="1" indent="-189720">
              <a:lnSpc>
                <a:spcPct val="100000"/>
              </a:lnSpc>
              <a:spcBef>
                <a:spcPts val="360"/>
              </a:spcBef>
              <a:buClr>
                <a:srgbClr val="93A299"/>
              </a:buClr>
              <a:buSzPct val="85000"/>
              <a:buFont typeface="Arial"/>
              <a:buChar char="•"/>
            </a:pPr>
            <a:r>
              <a:rPr lang="en-US" sz="1800" b="0" strike="noStrike" spc="-1">
                <a:solidFill>
                  <a:srgbClr val="292934"/>
                </a:solidFill>
                <a:latin typeface="Roboto"/>
                <a:ea typeface="Roboto"/>
              </a:rPr>
              <a:t>쉐어웨어의 목표는 잠재적인 구매자에게 프로그램의 전체 버전에 대한 라이선스를 구입하기 전에 프로그램을 사용하고 그 유용성을 판단 할 기회를 제공하는 것이다. </a:t>
            </a:r>
            <a:endParaRPr lang="en-US" sz="1800" b="0" strike="noStrike" spc="-1">
              <a:latin typeface="Arial"/>
            </a:endParaRPr>
          </a:p>
          <a:p>
            <a:pPr marL="457200" lvl="1" indent="-189720">
              <a:lnSpc>
                <a:spcPct val="100000"/>
              </a:lnSpc>
              <a:spcBef>
                <a:spcPts val="360"/>
              </a:spcBef>
              <a:buClr>
                <a:srgbClr val="93A299"/>
              </a:buClr>
              <a:buSzPct val="85000"/>
              <a:buFont typeface="Arial"/>
              <a:buChar char="•"/>
            </a:pPr>
            <a:r>
              <a:rPr lang="en-US" sz="1800" b="0" strike="noStrike" spc="-1">
                <a:solidFill>
                  <a:srgbClr val="292934"/>
                </a:solidFill>
                <a:latin typeface="Roboto"/>
                <a:ea typeface="Roboto"/>
              </a:rPr>
              <a:t>쉐어웨어 공급 업체는 소프트웨어가 조직 내에서 자유롭게 전파 된 후 대규모 라이선스료 지급을  받기 위해 회사에 접근하기 때문에 대부분의 회사는 쉐어웨어를 매우 경계한다.</a:t>
            </a:r>
            <a:endParaRPr lang="en-US" sz="1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기타 비 FOSS 라이선스 상황</a:t>
            </a:r>
            <a:endParaRPr lang="en-US" sz="4000" b="0" strike="noStrike" spc="-1">
              <a:latin typeface="Arial"/>
            </a:endParaRPr>
          </a:p>
        </p:txBody>
      </p:sp>
      <p:sp>
        <p:nvSpPr>
          <p:cNvPr id="253" name="CustomShape 2"/>
          <p:cNvSpPr/>
          <p:nvPr/>
        </p:nvSpPr>
        <p:spPr>
          <a:xfrm>
            <a:off x="556920" y="1481760"/>
            <a:ext cx="10796040" cy="5175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a:solidFill>
                  <a:srgbClr val="292934"/>
                </a:solidFill>
                <a:latin typeface="Roboto"/>
                <a:ea typeface="Roboto"/>
              </a:rPr>
              <a:t>“비상업적” – 어떤 라이선스들은 FOSS 라이선스의 특성의 대부분을 갖고 있지만 비상업적 용도에 제한된다(예. CC-BY-NC).</a:t>
            </a:r>
            <a:endParaRPr lang="en-US" sz="24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FOSS의 정의상 소프트웨어의 사용분야를 제한할 수 없다.</a:t>
            </a:r>
            <a:endParaRPr lang="en-US" sz="20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상업적 용도는 용도분야이어서 그에 대한 어떤 제한을 하는 라이선스는 FOSS가 되지 못한다.</a:t>
            </a:r>
            <a:endParaRPr lang="en-US" sz="2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퍼블릭 도메인</a:t>
            </a:r>
            <a:endParaRPr lang="en-US" sz="4000" b="0" strike="noStrike" spc="-1">
              <a:latin typeface="Arial"/>
            </a:endParaRPr>
          </a:p>
        </p:txBody>
      </p:sp>
      <p:sp>
        <p:nvSpPr>
          <p:cNvPr id="255" name="CustomShape 2"/>
          <p:cNvSpPr/>
          <p:nvPr/>
        </p:nvSpPr>
        <p:spPr>
          <a:xfrm>
            <a:off x="556920" y="1481760"/>
            <a:ext cx="10796040" cy="5175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dirty="0">
                <a:solidFill>
                  <a:srgbClr val="292934"/>
                </a:solidFill>
                <a:latin typeface="Roboto"/>
                <a:ea typeface="Roboto"/>
              </a:rPr>
              <a:t> </a:t>
            </a:r>
            <a:r>
              <a:rPr lang="en-US" sz="2400" b="1" strike="noStrike" spc="-1" dirty="0">
                <a:solidFill>
                  <a:srgbClr val="292934"/>
                </a:solidFill>
                <a:latin typeface="Roboto"/>
                <a:ea typeface="Roboto"/>
              </a:rPr>
              <a:t>퍼블릭 도메인 </a:t>
            </a:r>
            <a:r>
              <a:rPr lang="en-US" sz="2400" b="0" strike="noStrike" spc="-1" dirty="0">
                <a:solidFill>
                  <a:srgbClr val="292934"/>
                </a:solidFill>
                <a:latin typeface="Roboto"/>
                <a:ea typeface="Roboto"/>
              </a:rPr>
              <a:t>은 법의 보호를 받지 않아서 공중이 라이선스없이 사용할 수 있는 소프트웨어를 가르킨다. </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개발자들은 자신이 개발한 소프트웨어에 대해 </a:t>
            </a:r>
            <a:r>
              <a:rPr lang="en-US" sz="2400" b="0" i="1" strike="noStrike" spc="-1" dirty="0">
                <a:solidFill>
                  <a:srgbClr val="292934"/>
                </a:solidFill>
                <a:latin typeface="Roboto"/>
                <a:ea typeface="Roboto"/>
              </a:rPr>
              <a:t>퍼블릭 도메인으로 선언</a:t>
            </a:r>
            <a:r>
              <a:rPr lang="en-US" sz="2400" b="0" strike="noStrike" spc="-1" dirty="0">
                <a:solidFill>
                  <a:srgbClr val="292934"/>
                </a:solidFill>
                <a:latin typeface="Roboto"/>
                <a:ea typeface="Roboto"/>
              </a:rPr>
              <a:t>할 수 있다. </a:t>
            </a:r>
            <a:endParaRPr lang="en-US" sz="2400" b="0" strike="noStrike" spc="-1" dirty="0">
              <a:latin typeface="Arial"/>
            </a:endParaRPr>
          </a:p>
          <a:p>
            <a:pPr marL="457200" lvl="1" indent="-189720">
              <a:lnSpc>
                <a:spcPct val="100000"/>
              </a:lnSpc>
              <a:spcBef>
                <a:spcPts val="400"/>
              </a:spcBef>
              <a:buClr>
                <a:srgbClr val="93A299"/>
              </a:buClr>
              <a:buSzPct val="85000"/>
              <a:buFont typeface="Arial"/>
              <a:buChar char="•"/>
            </a:pPr>
            <a:r>
              <a:rPr lang="en-US" sz="2000" b="0" strike="noStrike" spc="-1" dirty="0">
                <a:solidFill>
                  <a:srgbClr val="292934"/>
                </a:solidFill>
                <a:latin typeface="Roboto"/>
                <a:ea typeface="Roboto"/>
              </a:rPr>
              <a:t>예) “이 소프트웨어안의 모든 코드와 문서는 저작자가 퍼블릭 도메인에 제공한다.”</a:t>
            </a:r>
            <a:endParaRPr lang="en-US" sz="2000" b="0" strike="noStrike" spc="-1" dirty="0">
              <a:latin typeface="Arial"/>
            </a:endParaRPr>
          </a:p>
          <a:p>
            <a:pPr marL="457200" lvl="1" indent="-189720">
              <a:lnSpc>
                <a:spcPct val="100000"/>
              </a:lnSpc>
              <a:spcBef>
                <a:spcPts val="400"/>
              </a:spcBef>
              <a:buClr>
                <a:srgbClr val="93A299"/>
              </a:buClr>
              <a:buSzPct val="85000"/>
              <a:buFont typeface="Arial"/>
              <a:buChar char="•"/>
            </a:pPr>
            <a:r>
              <a:rPr lang="en-US" sz="2000" b="0" strike="noStrike" spc="-1" dirty="0">
                <a:solidFill>
                  <a:srgbClr val="292934"/>
                </a:solidFill>
                <a:latin typeface="Roboto"/>
                <a:ea typeface="Roboto"/>
              </a:rPr>
              <a:t>퍼블릭 도메인 선언은 FOSS 라이선스와 다르다.</a:t>
            </a:r>
            <a:endParaRPr lang="en-US" sz="2000" b="0" strike="noStrike" spc="-1" dirty="0">
              <a:latin typeface="Arial"/>
            </a:endParaRPr>
          </a:p>
          <a:p>
            <a:pPr>
              <a:lnSpc>
                <a:spcPct val="100000"/>
              </a:lnSpc>
            </a:pPr>
            <a:endParaRPr lang="en-US" sz="2000" b="0" strike="noStrike" spc="-1" dirty="0">
              <a:latin typeface="Arial"/>
            </a:endParaRPr>
          </a:p>
          <a:p>
            <a:pPr marL="182880" indent="-182160">
              <a:lnSpc>
                <a:spcPct val="100000"/>
              </a:lnSpc>
              <a:spcBef>
                <a:spcPts val="400"/>
              </a:spcBef>
              <a:buClr>
                <a:srgbClr val="93A299"/>
              </a:buClr>
              <a:buSzPct val="85000"/>
              <a:buFont typeface="Arial"/>
              <a:buChar char="•"/>
            </a:pPr>
            <a:r>
              <a:rPr lang="en-US" sz="2000" b="0" strike="noStrike" spc="-1" dirty="0">
                <a:solidFill>
                  <a:srgbClr val="292934"/>
                </a:solidFill>
                <a:latin typeface="Roboto"/>
                <a:ea typeface="Roboto"/>
              </a:rPr>
              <a:t>퍼블릭도메인 선언은, 소프트웨어가 제한없이 사용될 수 있음을 명확하게 하기 위해 개발자가 소프트웨어에 대해 가진 모든 지적재산권을 포기 또는 제거하려는 것이다. 그러나 이 선언의 집행가능성은  FOSS 커뮤니티 내의 분쟁에 휘말릴 수 있고, 그 법적 유효성은 관할국가마다 다르다.</a:t>
            </a:r>
            <a:endParaRPr lang="en-US" sz="2000" b="0" strike="noStrike" spc="-1" dirty="0">
              <a:latin typeface="Arial"/>
            </a:endParaRPr>
          </a:p>
          <a:p>
            <a:pPr marL="182880" indent="-182160">
              <a:lnSpc>
                <a:spcPct val="100000"/>
              </a:lnSpc>
              <a:spcBef>
                <a:spcPts val="400"/>
              </a:spcBef>
              <a:buClr>
                <a:srgbClr val="93A299"/>
              </a:buClr>
              <a:buSzPct val="85000"/>
              <a:buFont typeface="Arial"/>
              <a:buChar char="•"/>
            </a:pPr>
            <a:r>
              <a:rPr lang="en-US" sz="2000" b="0" strike="noStrike" spc="-1" dirty="0">
                <a:solidFill>
                  <a:srgbClr val="292934"/>
                </a:solidFill>
                <a:latin typeface="Roboto"/>
                <a:ea typeface="Roboto"/>
              </a:rPr>
              <a:t>대개 퍼블릭 도메인 선언은 보증 면제 같은 다른 조건을 수반하는데, 그 경우 소프트웨어는 퍼블릭 도메인에 있지 않고 라이선스의 적용을 받는 것으로 볼 수 있다.</a:t>
            </a:r>
            <a:endParaRPr lang="en-US" sz="2000" b="0" strike="noStrike" spc="-1" dirty="0">
              <a:latin typeface="Arial"/>
            </a:endParaRPr>
          </a:p>
          <a:p>
            <a:pPr marL="182880" indent="-182160">
              <a:lnSpc>
                <a:spcPct val="100000"/>
              </a:lnSpc>
              <a:spcBef>
                <a:spcPts val="479"/>
              </a:spcBef>
            </a:pPr>
            <a:endParaRPr lang="en-US" sz="20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OpenChain 커리큘럼이란?</a:t>
            </a:r>
            <a:endParaRPr lang="en-US" sz="4000" b="0" strike="noStrike" spc="-1">
              <a:latin typeface="Arial"/>
            </a:endParaRPr>
          </a:p>
        </p:txBody>
      </p:sp>
      <p:sp>
        <p:nvSpPr>
          <p:cNvPr id="220" name="CustomShape 2"/>
          <p:cNvSpPr/>
          <p:nvPr/>
        </p:nvSpPr>
        <p:spPr>
          <a:xfrm>
            <a:off x="623160" y="1600200"/>
            <a:ext cx="10945080" cy="4952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dirty="0">
                <a:solidFill>
                  <a:srgbClr val="292934"/>
                </a:solidFill>
                <a:latin typeface="Roboto"/>
                <a:ea typeface="Roboto"/>
              </a:rPr>
              <a:t> </a:t>
            </a:r>
            <a:r>
              <a:rPr lang="en-US" sz="2400" b="0" strike="noStrike" spc="-1" dirty="0" err="1">
                <a:solidFill>
                  <a:srgbClr val="292934"/>
                </a:solidFill>
                <a:latin typeface="Roboto"/>
                <a:ea typeface="Roboto"/>
              </a:rPr>
              <a:t>OpenChain</a:t>
            </a:r>
            <a:r>
              <a:rPr lang="en-US" sz="2400" b="0" strike="noStrike" spc="-1" dirty="0">
                <a:solidFill>
                  <a:srgbClr val="292934"/>
                </a:solidFill>
                <a:latin typeface="Roboto"/>
                <a:ea typeface="Roboto"/>
              </a:rPr>
              <a:t> 프로젝트는 FOSS(Free and Open Source Software) 컴플라이언스 프로그램의 핵심 구성 요소를 식별하고 공유하는데 도움이 된다.</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 </a:t>
            </a:r>
            <a:r>
              <a:rPr lang="en-US" sz="2400" b="0" strike="noStrike" spc="-1" dirty="0" err="1">
                <a:solidFill>
                  <a:srgbClr val="292934"/>
                </a:solidFill>
                <a:latin typeface="Roboto"/>
                <a:ea typeface="Roboto"/>
              </a:rPr>
              <a:t>OpenChain</a:t>
            </a:r>
            <a:r>
              <a:rPr lang="en-US" sz="2400" b="0" strike="noStrike" spc="-1" dirty="0">
                <a:solidFill>
                  <a:srgbClr val="292934"/>
                </a:solidFill>
                <a:latin typeface="Roboto"/>
                <a:ea typeface="Roboto"/>
              </a:rPr>
              <a:t> 프로젝트의 핵심은 </a:t>
            </a:r>
            <a:r>
              <a:rPr lang="en-US" sz="2400" b="1" strike="noStrike" spc="-1" dirty="0">
                <a:solidFill>
                  <a:srgbClr val="292934"/>
                </a:solidFill>
                <a:latin typeface="Roboto"/>
                <a:ea typeface="Roboto"/>
              </a:rPr>
              <a:t>설명서(Specification)</a:t>
            </a:r>
            <a:r>
              <a:rPr lang="en-US" sz="2400" b="0" strike="noStrike" spc="-1" dirty="0">
                <a:solidFill>
                  <a:srgbClr val="292934"/>
                </a:solidFill>
                <a:latin typeface="Roboto"/>
                <a:ea typeface="Roboto"/>
              </a:rPr>
              <a:t>이다. 이는 FOSS 컴플라이언스 프로그램이 충족해야하는 핵심 요구 사항을 식별하고 공표한다.</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err="1">
                <a:solidFill>
                  <a:srgbClr val="292934"/>
                </a:solidFill>
                <a:latin typeface="Roboto"/>
                <a:ea typeface="Roboto"/>
              </a:rPr>
              <a:t>OpenChain</a:t>
            </a:r>
            <a:r>
              <a:rPr lang="en-US" sz="2400" b="0" strike="noStrike" spc="-1" dirty="0">
                <a:solidFill>
                  <a:srgbClr val="292934"/>
                </a:solidFill>
                <a:latin typeface="Roboto"/>
                <a:ea typeface="Roboto"/>
              </a:rPr>
              <a:t> </a:t>
            </a:r>
            <a:r>
              <a:rPr lang="en-US" sz="2400" b="1" strike="noStrike" spc="-1" dirty="0">
                <a:solidFill>
                  <a:srgbClr val="292934"/>
                </a:solidFill>
                <a:latin typeface="Roboto"/>
                <a:ea typeface="Roboto"/>
              </a:rPr>
              <a:t>커리큘럼</a:t>
            </a:r>
            <a:r>
              <a:rPr lang="en-US" sz="2400" b="0" strike="noStrike" spc="-1" dirty="0">
                <a:solidFill>
                  <a:srgbClr val="292934"/>
                </a:solidFill>
                <a:latin typeface="Roboto"/>
                <a:ea typeface="Roboto"/>
              </a:rPr>
              <a:t>은 자유롭게 사용할 수있는 교육 자료를 제공함으로 설명서를 지원한다.</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이 슬라이드는 회사들이 설명서 1.2의 요구 사항을 충족하는 데 도움이 된다. 또한, 일반 컴플라이언스 교육에도 사용할 수 있다.</a:t>
            </a:r>
            <a:endParaRPr lang="en-US" sz="2400" b="0" strike="noStrike" spc="-1" dirty="0">
              <a:latin typeface="Arial"/>
            </a:endParaRPr>
          </a:p>
          <a:p>
            <a:pPr marL="182880" indent="-182160">
              <a:lnSpc>
                <a:spcPct val="100000"/>
              </a:lnSpc>
              <a:spcBef>
                <a:spcPts val="479"/>
              </a:spcBef>
            </a:pPr>
            <a:endParaRPr lang="en-US" sz="2400" b="0" strike="noStrike" spc="-1" dirty="0">
              <a:latin typeface="Arial"/>
            </a:endParaRPr>
          </a:p>
          <a:p>
            <a:pPr algn="ctr">
              <a:lnSpc>
                <a:spcPct val="100000"/>
              </a:lnSpc>
              <a:spcBef>
                <a:spcPts val="479"/>
              </a:spcBef>
            </a:pPr>
            <a:r>
              <a:rPr lang="en-US" sz="2400" b="0" strike="noStrike" spc="-1" dirty="0">
                <a:solidFill>
                  <a:srgbClr val="292934"/>
                </a:solidFill>
                <a:latin typeface="Roboto"/>
                <a:ea typeface="Roboto"/>
              </a:rPr>
              <a:t>자세한 내용 참조: </a:t>
            </a:r>
            <a:r>
              <a:rPr lang="en-US" sz="2400" b="0" strike="noStrike" spc="-1" dirty="0">
                <a:solidFill>
                  <a:srgbClr val="292934"/>
                </a:solidFill>
                <a:latin typeface="Roboto Mono"/>
                <a:ea typeface="Roboto Mono"/>
              </a:rPr>
              <a:t>https://</a:t>
            </a:r>
            <a:r>
              <a:rPr lang="en-US" sz="2400" b="0" strike="noStrike" spc="-1" dirty="0" err="1">
                <a:solidFill>
                  <a:srgbClr val="292934"/>
                </a:solidFill>
                <a:latin typeface="Roboto Mono"/>
                <a:ea typeface="Roboto Mono"/>
              </a:rPr>
              <a:t>www.openchainproject.org</a:t>
            </a:r>
            <a:endParaRPr lang="en-US" sz="2400" b="0" strike="noStrike" spc="-1" dirty="0">
              <a:latin typeface="Arial"/>
            </a:endParaRPr>
          </a:p>
          <a:p>
            <a:pPr>
              <a:lnSpc>
                <a:spcPct val="100000"/>
              </a:lnSpc>
            </a:pPr>
            <a:endParaRPr lang="en-US" sz="24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라이선스 양립가능성</a:t>
            </a:r>
            <a:endParaRPr lang="en-US" sz="4000" b="0" strike="noStrike" spc="-1">
              <a:latin typeface="Arial"/>
            </a:endParaRPr>
          </a:p>
        </p:txBody>
      </p:sp>
      <p:sp>
        <p:nvSpPr>
          <p:cNvPr id="257" name="CustomShape 2"/>
          <p:cNvSpPr/>
          <p:nvPr/>
        </p:nvSpPr>
        <p:spPr>
          <a:xfrm>
            <a:off x="556920" y="1481760"/>
            <a:ext cx="10796040" cy="5175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a:solidFill>
                  <a:srgbClr val="292934"/>
                </a:solidFill>
                <a:latin typeface="Roboto"/>
                <a:ea typeface="Roboto"/>
              </a:rPr>
              <a:t>라이선스 양립가능성은 라이선스 조건들이 서로 충돌하지 않도록 하는 절차이다. </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어느 라이선스가 귀하에게 무엇을 행할 것을 요구하고 다른 라이선스는 그를 금지할 경우 그 라이선스들은 충돌하고, 두 소프트웨어 모듈의 결합이 어느 하나의 라이선스의 의무를 발생시키는 경우 양립가능하지 않다.</a:t>
            </a:r>
            <a:endParaRPr lang="en-US" sz="2400" b="0" strike="noStrike" spc="-1">
              <a:latin typeface="Arial"/>
            </a:endParaRPr>
          </a:p>
          <a:p>
            <a:pPr marL="457200" lvl="1" indent="-189720">
              <a:lnSpc>
                <a:spcPct val="100000"/>
              </a:lnSpc>
              <a:spcBef>
                <a:spcPts val="360"/>
              </a:spcBef>
              <a:buClr>
                <a:srgbClr val="93A299"/>
              </a:buClr>
              <a:buSzPct val="85000"/>
              <a:buFont typeface="Arial"/>
              <a:buChar char="•"/>
            </a:pPr>
            <a:r>
              <a:rPr lang="en-US" sz="1800" b="0" strike="noStrike" spc="-1">
                <a:solidFill>
                  <a:srgbClr val="292934"/>
                </a:solidFill>
                <a:latin typeface="Roboto"/>
                <a:ea typeface="Roboto"/>
              </a:rPr>
              <a:t>GPL2.0과 EPL1.0은 배포되는 “2차적 저작물”에 자신의 의무를 확대한다. </a:t>
            </a:r>
            <a:endParaRPr lang="en-US" sz="1800" b="0" strike="noStrike" spc="-1">
              <a:latin typeface="Arial"/>
            </a:endParaRPr>
          </a:p>
          <a:p>
            <a:pPr marL="457200" lvl="1" indent="-189720">
              <a:lnSpc>
                <a:spcPct val="100000"/>
              </a:lnSpc>
              <a:spcBef>
                <a:spcPts val="360"/>
              </a:spcBef>
              <a:buClr>
                <a:srgbClr val="93A299"/>
              </a:buClr>
              <a:buSzPct val="85000"/>
              <a:buFont typeface="Arial"/>
              <a:buChar char="•"/>
            </a:pPr>
            <a:r>
              <a:rPr lang="en-US" sz="1800" b="0" strike="noStrike" spc="-1">
                <a:solidFill>
                  <a:srgbClr val="292934"/>
                </a:solidFill>
                <a:latin typeface="Roboto"/>
                <a:ea typeface="Roboto"/>
              </a:rPr>
              <a:t>GPL-2.0 모듈이 EPL-1.0 모듈과 결합되어 통합된 모듈이 배포될 경우, 그 모듈은  반드시 </a:t>
            </a:r>
            <a:endParaRPr lang="en-US" sz="1800" b="0" strike="noStrike" spc="-1">
              <a:latin typeface="Arial"/>
            </a:endParaRPr>
          </a:p>
          <a:p>
            <a:pPr marL="731520" lvl="2" indent="-184680">
              <a:lnSpc>
                <a:spcPct val="100000"/>
              </a:lnSpc>
              <a:spcBef>
                <a:spcPts val="320"/>
              </a:spcBef>
              <a:buClr>
                <a:srgbClr val="93A299"/>
              </a:buClr>
              <a:buSzPct val="90000"/>
              <a:buFont typeface="Arial"/>
              <a:buChar char="•"/>
            </a:pPr>
            <a:r>
              <a:rPr lang="en-US" sz="1600" b="0" strike="noStrike" spc="-1">
                <a:solidFill>
                  <a:srgbClr val="292934"/>
                </a:solidFill>
                <a:latin typeface="Roboto"/>
                <a:ea typeface="Roboto"/>
              </a:rPr>
              <a:t>(GPL-2.0에 의하면), GPL-2.0에 의해서만 배포되어야 하고,</a:t>
            </a:r>
            <a:endParaRPr lang="en-US" sz="1600" b="0" strike="noStrike" spc="-1">
              <a:latin typeface="Arial"/>
            </a:endParaRPr>
          </a:p>
          <a:p>
            <a:pPr marL="731520" lvl="2" indent="-184680">
              <a:lnSpc>
                <a:spcPct val="100000"/>
              </a:lnSpc>
              <a:spcBef>
                <a:spcPts val="320"/>
              </a:spcBef>
              <a:buClr>
                <a:srgbClr val="93A299"/>
              </a:buClr>
              <a:buSzPct val="90000"/>
              <a:buFont typeface="Arial"/>
              <a:buChar char="•"/>
            </a:pPr>
            <a:r>
              <a:rPr lang="en-US" sz="1600" b="0" strike="noStrike" spc="-1">
                <a:solidFill>
                  <a:srgbClr val="292934"/>
                </a:solidFill>
                <a:latin typeface="Roboto"/>
                <a:ea typeface="Roboto"/>
              </a:rPr>
              <a:t>(EPL-1.0에 의하면), EPL-1.0에 의해서만 배포되어야 한다. </a:t>
            </a:r>
            <a:endParaRPr lang="en-US" sz="1600" b="0" strike="noStrike" spc="-1">
              <a:latin typeface="Arial"/>
            </a:endParaRPr>
          </a:p>
          <a:p>
            <a:pPr marL="457200" lvl="1" indent="-189720">
              <a:lnSpc>
                <a:spcPct val="100000"/>
              </a:lnSpc>
              <a:spcBef>
                <a:spcPts val="1134"/>
              </a:spcBef>
              <a:buClr>
                <a:srgbClr val="93A299"/>
              </a:buClr>
              <a:buSzPct val="85000"/>
              <a:buFont typeface="Arial"/>
              <a:buChar char="•"/>
            </a:pPr>
            <a:r>
              <a:rPr lang="en-US" sz="1600" b="0" strike="noStrike" spc="-1">
                <a:solidFill>
                  <a:srgbClr val="292934"/>
                </a:solidFill>
                <a:latin typeface="Roboto"/>
                <a:ea typeface="Roboto"/>
              </a:rPr>
              <a:t>배포자는 동시에 두가지 조건을 충족시킬 수 없으므로, 그 모듈은 배포될 수가 없다. </a:t>
            </a:r>
            <a:endParaRPr lang="en-US" sz="1600" b="0" strike="noStrike" spc="-1">
              <a:latin typeface="Arial"/>
            </a:endParaRPr>
          </a:p>
          <a:p>
            <a:pPr marL="457200" lvl="1" indent="-189720">
              <a:lnSpc>
                <a:spcPct val="100000"/>
              </a:lnSpc>
              <a:spcBef>
                <a:spcPts val="1134"/>
              </a:spcBef>
              <a:buClr>
                <a:srgbClr val="93A299"/>
              </a:buClr>
              <a:buSzPct val="85000"/>
              <a:buFont typeface="Arial"/>
              <a:buChar char="•"/>
            </a:pPr>
            <a:r>
              <a:rPr lang="en-US" sz="1600" b="0" strike="noStrike" spc="-1">
                <a:solidFill>
                  <a:srgbClr val="292934"/>
                </a:solidFill>
                <a:latin typeface="Roboto"/>
                <a:ea typeface="Roboto"/>
              </a:rPr>
              <a:t>이것이 라이선스 양립불가능의 예이다.</a:t>
            </a:r>
            <a:endParaRPr lang="en-US" sz="1600" b="0" strike="noStrike" spc="-1">
              <a:latin typeface="Arial"/>
            </a:endParaRPr>
          </a:p>
          <a:p>
            <a:pPr>
              <a:lnSpc>
                <a:spcPct val="100000"/>
              </a:lnSpc>
              <a:spcBef>
                <a:spcPts val="400"/>
              </a:spcBef>
            </a:pPr>
            <a:endParaRPr lang="en-US" sz="1600" b="0" strike="noStrike" spc="-1">
              <a:latin typeface="Arial"/>
            </a:endParaRPr>
          </a:p>
          <a:p>
            <a:pPr>
              <a:lnSpc>
                <a:spcPct val="100000"/>
              </a:lnSpc>
              <a:spcBef>
                <a:spcPts val="400"/>
              </a:spcBef>
            </a:pPr>
            <a:r>
              <a:rPr lang="en-US" sz="2000" b="0" strike="noStrike" spc="-1">
                <a:solidFill>
                  <a:srgbClr val="292934"/>
                </a:solidFill>
                <a:latin typeface="Roboto Condensed"/>
                <a:ea typeface="Roboto Condensed"/>
              </a:rPr>
              <a:t>“2차적 저작물”의 정의에 대해서는 FOSS 커뮤니티 내에 다른 견해들이 있고, 법적 해석은 관할 국가별로 차이가 있다.</a:t>
            </a:r>
            <a:endParaRPr lang="en-US" sz="2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고지</a:t>
            </a:r>
            <a:endParaRPr lang="en-US" sz="4000" b="0" strike="noStrike" spc="-1">
              <a:latin typeface="Arial"/>
            </a:endParaRPr>
          </a:p>
        </p:txBody>
      </p:sp>
      <p:sp>
        <p:nvSpPr>
          <p:cNvPr id="259" name="CustomShape 2"/>
          <p:cNvSpPr/>
          <p:nvPr/>
        </p:nvSpPr>
        <p:spPr>
          <a:xfrm>
            <a:off x="556920" y="1481760"/>
            <a:ext cx="11450520" cy="5375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a:solidFill>
                  <a:srgbClr val="292934"/>
                </a:solidFill>
                <a:latin typeface="Roboto"/>
                <a:ea typeface="Roboto"/>
              </a:rPr>
              <a:t>파일 헤더 안의 커멘트 문구같은 고지는 종종 저작자와 라이선싱 정보를 제공한다. FOSS 라이선스는 또한 저작자에게 크레딧을 주거나 소프트웨어가 수정 내용을 포함함을 명백히 하기 위하여 고지문구를 소스코드 안에 또는 소스코드와 병행하여 위치시킬 것을 요구할 수 있다. </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1" strike="noStrike" spc="-1">
                <a:solidFill>
                  <a:srgbClr val="292934"/>
                </a:solidFill>
                <a:latin typeface="Roboto"/>
                <a:ea typeface="Roboto"/>
              </a:rPr>
              <a:t>저작권 고지 </a:t>
            </a:r>
            <a:r>
              <a:rPr lang="en-US" sz="2400" b="0" strike="noStrike" spc="-1">
                <a:solidFill>
                  <a:srgbClr val="292934"/>
                </a:solidFill>
                <a:latin typeface="Roboto"/>
                <a:ea typeface="Roboto"/>
              </a:rPr>
              <a:t>–세상에 대해 저작권 소유권을 알리기 위해 저작물의 사본에 위치시키는 식별자. </a:t>
            </a:r>
            <a:r>
              <a:rPr lang="en-US" sz="2400" b="0" strike="noStrike" spc="-1">
                <a:solidFill>
                  <a:srgbClr val="000000"/>
                </a:solidFill>
                <a:latin typeface="Roboto"/>
                <a:ea typeface="Roboto"/>
              </a:rPr>
              <a:t>예: </a:t>
            </a:r>
            <a:r>
              <a:rPr lang="en-US" sz="2000" b="0" strike="noStrike" spc="-1">
                <a:solidFill>
                  <a:srgbClr val="292934"/>
                </a:solidFill>
                <a:latin typeface="Roboto Mono"/>
                <a:ea typeface="Roboto Mono"/>
              </a:rPr>
              <a:t>Copyright © A. Person (2016) </a:t>
            </a:r>
            <a:endParaRPr lang="en-US" sz="2000" b="0" strike="noStrike" spc="-1">
              <a:latin typeface="Arial"/>
            </a:endParaRPr>
          </a:p>
          <a:p>
            <a:pPr marL="182880" indent="-182160">
              <a:lnSpc>
                <a:spcPct val="100000"/>
              </a:lnSpc>
              <a:spcBef>
                <a:spcPts val="479"/>
              </a:spcBef>
              <a:buClr>
                <a:srgbClr val="93A299"/>
              </a:buClr>
              <a:buSzPct val="85000"/>
              <a:buFont typeface="Arial"/>
              <a:buChar char="•"/>
            </a:pPr>
            <a:r>
              <a:rPr lang="en-US" sz="2400" b="1" strike="noStrike" spc="-1">
                <a:solidFill>
                  <a:srgbClr val="292934"/>
                </a:solidFill>
                <a:latin typeface="Roboto"/>
                <a:ea typeface="Roboto"/>
              </a:rPr>
              <a:t>라이선스 고지</a:t>
            </a:r>
            <a:r>
              <a:rPr lang="en-US" sz="2400" b="0" strike="noStrike" spc="-1">
                <a:solidFill>
                  <a:srgbClr val="292934"/>
                </a:solidFill>
                <a:latin typeface="Roboto"/>
                <a:ea typeface="Roboto"/>
              </a:rPr>
              <a:t> – 제품에 포함되는 FOSS의 라이선스 조건을 특정하고 인정하는 고지.</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1" strike="noStrike" spc="-1">
                <a:solidFill>
                  <a:srgbClr val="292934"/>
                </a:solidFill>
                <a:latin typeface="Roboto"/>
                <a:ea typeface="Roboto"/>
              </a:rPr>
              <a:t>저작자 고지 </a:t>
            </a:r>
            <a:r>
              <a:rPr lang="en-US" sz="2400" b="0" strike="noStrike" spc="-1">
                <a:solidFill>
                  <a:srgbClr val="292934"/>
                </a:solidFill>
                <a:latin typeface="Roboto"/>
                <a:ea typeface="Roboto"/>
              </a:rPr>
              <a:t>– 제품에 포함되는 FOSS의 원 저작자와/또는 스폰서의 동일성을 인정하는, 제품 출시에 포함시키는 고지.</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1" strike="noStrike" spc="-1">
                <a:solidFill>
                  <a:srgbClr val="292934"/>
                </a:solidFill>
                <a:latin typeface="Roboto"/>
                <a:ea typeface="Roboto"/>
              </a:rPr>
              <a:t>수정 고지 </a:t>
            </a:r>
            <a:r>
              <a:rPr lang="en-US" sz="2400" b="0" strike="noStrike" spc="-1">
                <a:solidFill>
                  <a:srgbClr val="292934"/>
                </a:solidFill>
                <a:latin typeface="Roboto"/>
                <a:ea typeface="Roboto"/>
              </a:rPr>
              <a:t>– 파일의 제일 윗부분에 귀하의 저작권 고지를 추가하는 것과 같은, 파일의 소스 코드를 수정하였다는 고지. </a:t>
            </a: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다중-라이선싱</a:t>
            </a:r>
            <a:endParaRPr lang="en-US" sz="4000" b="0" strike="noStrike" spc="-1">
              <a:latin typeface="Arial"/>
            </a:endParaRPr>
          </a:p>
        </p:txBody>
      </p:sp>
      <p:sp>
        <p:nvSpPr>
          <p:cNvPr id="261" name="CustomShape 2"/>
          <p:cNvSpPr/>
          <p:nvPr/>
        </p:nvSpPr>
        <p:spPr>
          <a:xfrm>
            <a:off x="556920" y="1481760"/>
            <a:ext cx="11450520" cy="513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a:solidFill>
                  <a:srgbClr val="292934"/>
                </a:solidFill>
                <a:latin typeface="Roboto"/>
                <a:ea typeface="Roboto"/>
              </a:rPr>
              <a:t>다중-라이선싱은 동시에 두 개 이상의 서로 다른 조건으로 소프트웨어를 배포하는 관행을 지칭한다.</a:t>
            </a:r>
            <a:endParaRPr lang="en-US" sz="24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예, 소프트웨어가 “듀얼 라이선스”로 된 경우, 저작권 소유자는 각 수령인에게 두개 라이선스중 하나를 선택권을 준다.</a:t>
            </a:r>
            <a:endParaRPr lang="en-US" sz="20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주의: 라이선서가 하나 이상의 라이선스를 부과하고, 귀하는 복수의 모든 라이선스를 준수해야 하는 상황과 혼동되어서는 안된다.</a:t>
            </a:r>
            <a:endParaRPr lang="en-US" sz="2400" b="0" strike="noStrike" spc="-1">
              <a:latin typeface="Arial"/>
            </a:endParaRPr>
          </a:p>
          <a:p>
            <a:pPr>
              <a:lnSpc>
                <a:spcPct val="100000"/>
              </a:lnSpc>
              <a:spcBef>
                <a:spcPts val="479"/>
              </a:spcBef>
            </a:pP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이해도 점검</a:t>
            </a:r>
            <a:endParaRPr lang="en-US" sz="4000" b="0" strike="noStrike" spc="-1">
              <a:latin typeface="Arial"/>
            </a:endParaRPr>
          </a:p>
        </p:txBody>
      </p:sp>
      <p:sp>
        <p:nvSpPr>
          <p:cNvPr id="263" name="CustomShape 2"/>
          <p:cNvSpPr/>
          <p:nvPr/>
        </p:nvSpPr>
        <p:spPr>
          <a:xfrm>
            <a:off x="556920" y="1481760"/>
            <a:ext cx="11450520" cy="5375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a:solidFill>
                  <a:srgbClr val="292934"/>
                </a:solidFill>
                <a:latin typeface="Roboto"/>
                <a:ea typeface="Roboto"/>
              </a:rPr>
              <a:t>무엇이 FOSS 라이선스인가?</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Permissive FOSS 라이선스의 전형적인 의무는 무엇인가?</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Permissive FOSS 라이선스를 거명하시오.</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라이선스 상호성은 무슨 의미인가?</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Copyleft 스타일의 라이선스를 거명하시오.</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Copyleft 라이선스하에서 사용되는 코드에 대해서는 무엇이 배포되어야 하는가? </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프리웨어와 쉐어웨어 소프트웨어는 FOSS로 여겨지는가?</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다중-라이선스는 무엇인가?</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FOSS 고지에서 어떤 정보를 찾을 수 있는가? 그 고지는 어떻게 이용되는가? </a:t>
            </a: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 name="CustomShape 1"/>
          <p:cNvSpPr/>
          <p:nvPr/>
        </p:nvSpPr>
        <p:spPr>
          <a:xfrm>
            <a:off x="963000" y="2362320"/>
            <a:ext cx="10362600" cy="2199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3200" b="0" strike="noStrike" spc="-1">
                <a:solidFill>
                  <a:srgbClr val="F3F2DC"/>
                </a:solidFill>
                <a:latin typeface="Roboto"/>
                <a:ea typeface="Roboto"/>
              </a:rPr>
              <a:t>CHAPTER 3</a:t>
            </a:r>
            <a:endParaRPr lang="en-US" sz="3200" b="0" strike="noStrike" spc="-1">
              <a:latin typeface="Arial"/>
            </a:endParaRPr>
          </a:p>
        </p:txBody>
      </p:sp>
      <p:sp>
        <p:nvSpPr>
          <p:cNvPr id="265" name="CustomShape 2"/>
          <p:cNvSpPr/>
          <p:nvPr/>
        </p:nvSpPr>
        <p:spPr>
          <a:xfrm>
            <a:off x="963000" y="4626720"/>
            <a:ext cx="10362600" cy="1499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4800" b="0" strike="noStrike" spc="-1">
                <a:solidFill>
                  <a:srgbClr val="F3F2DC"/>
                </a:solidFill>
                <a:latin typeface="Roboto Medium"/>
                <a:ea typeface="Roboto Medium"/>
              </a:rPr>
              <a:t>FOSS 컴플라이언스 소개</a:t>
            </a:r>
            <a:endParaRPr lang="en-US" sz="4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FOSS 컴플라이언스 목적</a:t>
            </a:r>
            <a:endParaRPr lang="en-US" sz="4000" b="0" strike="noStrike" spc="-1">
              <a:latin typeface="Arial"/>
            </a:endParaRPr>
          </a:p>
        </p:txBody>
      </p:sp>
      <p:sp>
        <p:nvSpPr>
          <p:cNvPr id="267" name="CustomShape 2"/>
          <p:cNvSpPr/>
          <p:nvPr/>
        </p:nvSpPr>
        <p:spPr>
          <a:xfrm>
            <a:off x="609480" y="1608120"/>
            <a:ext cx="1097208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1" strike="noStrike" spc="-1">
                <a:solidFill>
                  <a:srgbClr val="292934"/>
                </a:solidFill>
                <a:latin typeface="Roboto"/>
                <a:ea typeface="Roboto"/>
              </a:rPr>
              <a:t>귀하의 의무 파악. </a:t>
            </a:r>
            <a:r>
              <a:rPr lang="en-US" sz="2400" b="0" strike="noStrike" spc="-1">
                <a:solidFill>
                  <a:srgbClr val="292934"/>
                </a:solidFill>
                <a:latin typeface="Roboto"/>
                <a:ea typeface="Roboto"/>
              </a:rPr>
              <a:t>귀하는 귀하의 소프트웨어에 존재하는 FOSS 컴포넌트를 식별하고 추적하는 절차를 가져야 한다.</a:t>
            </a:r>
            <a:endParaRPr lang="en-US" sz="2400" b="0" strike="noStrike" spc="-1">
              <a:latin typeface="Arial"/>
            </a:endParaRPr>
          </a:p>
          <a:p>
            <a:pPr marL="182880" indent="-182160">
              <a:lnSpc>
                <a:spcPct val="100000"/>
              </a:lnSpc>
              <a:spcBef>
                <a:spcPts val="479"/>
              </a:spcBef>
            </a:pP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1" strike="noStrike" spc="-1">
                <a:solidFill>
                  <a:srgbClr val="292934"/>
                </a:solidFill>
                <a:latin typeface="Roboto"/>
                <a:ea typeface="Roboto"/>
              </a:rPr>
              <a:t>라이선스 의무 충족. </a:t>
            </a:r>
            <a:r>
              <a:rPr lang="en-US" sz="2400" b="0" strike="noStrike" spc="-1">
                <a:solidFill>
                  <a:srgbClr val="292934"/>
                </a:solidFill>
                <a:latin typeface="Roboto"/>
                <a:ea typeface="Roboto"/>
              </a:rPr>
              <a:t>귀하의 절차는 귀하의 조직의 비즈니스 실무에서 생성되는 FOSS 라이선스 의무를 관리할 수 있어야 한다.</a:t>
            </a:r>
            <a:endParaRPr lang="en-US" sz="2400" b="0" strike="noStrike" spc="-1">
              <a:latin typeface="Arial"/>
            </a:endParaRPr>
          </a:p>
          <a:p>
            <a:pPr>
              <a:lnSpc>
                <a:spcPct val="100000"/>
              </a:lnSpc>
              <a:spcBef>
                <a:spcPts val="479"/>
              </a:spcBef>
            </a:pPr>
            <a:endParaRPr lang="en-US" sz="2400" b="0" strike="noStrike" spc="-1">
              <a:latin typeface="Arial"/>
            </a:endParaRPr>
          </a:p>
          <a:p>
            <a:pPr marL="182880" indent="-182160">
              <a:lnSpc>
                <a:spcPct val="100000"/>
              </a:lnSpc>
              <a:spcBef>
                <a:spcPts val="479"/>
              </a:spcBef>
            </a:pP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어떤 컴플라이언스 의무가 충족되어야 하나?</a:t>
            </a:r>
            <a:endParaRPr lang="en-US" sz="4000" b="0" strike="noStrike" spc="-1">
              <a:latin typeface="Arial"/>
            </a:endParaRPr>
          </a:p>
        </p:txBody>
      </p:sp>
      <p:sp>
        <p:nvSpPr>
          <p:cNvPr id="269" name="CustomShape 2"/>
          <p:cNvSpPr/>
          <p:nvPr/>
        </p:nvSpPr>
        <p:spPr>
          <a:xfrm>
            <a:off x="609480" y="1608120"/>
            <a:ext cx="1097208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a:solidFill>
                  <a:srgbClr val="292934"/>
                </a:solidFill>
                <a:latin typeface="Roboto"/>
                <a:ea typeface="Roboto"/>
              </a:rPr>
              <a:t>해당 FOSS라이선스에 따라, 컴플라이언스 의무는 다음으로 구성된다.</a:t>
            </a:r>
            <a:endParaRPr lang="en-US" sz="2400" b="0" strike="noStrike" spc="-1">
              <a:latin typeface="Arial"/>
            </a:endParaRPr>
          </a:p>
          <a:p>
            <a:pPr marL="182880" indent="-182160">
              <a:lnSpc>
                <a:spcPct val="100000"/>
              </a:lnSpc>
              <a:spcBef>
                <a:spcPts val="400"/>
              </a:spcBef>
              <a:buClr>
                <a:srgbClr val="93A299"/>
              </a:buClr>
              <a:buSzPct val="85000"/>
              <a:buFont typeface="Arial"/>
              <a:buChar char="•"/>
            </a:pPr>
            <a:r>
              <a:rPr lang="en-US" sz="2000" b="1" strike="noStrike" spc="-1">
                <a:solidFill>
                  <a:srgbClr val="292934"/>
                </a:solidFill>
                <a:latin typeface="Roboto"/>
                <a:ea typeface="Roboto"/>
              </a:rPr>
              <a:t>출처와 고지.</a:t>
            </a:r>
            <a:r>
              <a:rPr lang="en-US" sz="2000" b="0" strike="noStrike" spc="-1">
                <a:solidFill>
                  <a:srgbClr val="292934"/>
                </a:solidFill>
                <a:latin typeface="Roboto"/>
                <a:ea typeface="Roboto"/>
              </a:rPr>
              <a:t>귀하는 하위 사용자들이 소프트웨어의 출처와 라이선스하의 자신들의 권리를 알 수 있도록  소스코드 및/또는 제품 문서 또는 사용자 인터페이스에 저작권과 라이선스 본문을 제공하거나 유지할 필요가 있다.  귀하는 또 수정에 관한 고지와 또는 라이선스의 전체사본을 제공할 필요가 있다.</a:t>
            </a:r>
            <a:endParaRPr lang="en-US" sz="2000" b="0" strike="noStrike" spc="-1">
              <a:latin typeface="Arial"/>
            </a:endParaRPr>
          </a:p>
          <a:p>
            <a:pPr marL="182880" indent="-182160">
              <a:lnSpc>
                <a:spcPct val="100000"/>
              </a:lnSpc>
              <a:spcBef>
                <a:spcPts val="400"/>
              </a:spcBef>
              <a:buClr>
                <a:srgbClr val="93A299"/>
              </a:buClr>
              <a:buSzPct val="85000"/>
              <a:buFont typeface="Arial"/>
              <a:buChar char="•"/>
            </a:pPr>
            <a:r>
              <a:rPr lang="en-US" sz="2000" b="1" strike="noStrike" spc="-1">
                <a:solidFill>
                  <a:srgbClr val="292934"/>
                </a:solidFill>
                <a:latin typeface="Roboto"/>
                <a:ea typeface="Roboto"/>
              </a:rPr>
              <a:t>소스 코드 입수 가능성. </a:t>
            </a:r>
            <a:r>
              <a:rPr lang="en-US" sz="2000" b="0" strike="noStrike" spc="-1">
                <a:solidFill>
                  <a:srgbClr val="292934"/>
                </a:solidFill>
                <a:latin typeface="Roboto"/>
                <a:ea typeface="Roboto"/>
              </a:rPr>
              <a:t>귀하는 FOSS 소프트웨어, 귀하가 작성한 수정 저작물, 결합되거나 링크된 소프트웨어에 대한 소스코드와 빌드 프로세스를 제어하는 스크립트를 제공할 필요가 있을 수 있다.</a:t>
            </a:r>
            <a:endParaRPr lang="en-US" sz="2000" b="0" strike="noStrike" spc="-1">
              <a:latin typeface="Arial"/>
            </a:endParaRPr>
          </a:p>
          <a:p>
            <a:pPr marL="182880" indent="-182160">
              <a:lnSpc>
                <a:spcPct val="100000"/>
              </a:lnSpc>
              <a:spcBef>
                <a:spcPts val="400"/>
              </a:spcBef>
              <a:buClr>
                <a:srgbClr val="93A299"/>
              </a:buClr>
              <a:buSzPct val="85000"/>
              <a:buFont typeface="Arial"/>
              <a:buChar char="•"/>
            </a:pPr>
            <a:r>
              <a:rPr lang="en-US" sz="2000" b="1" strike="noStrike" spc="-1">
                <a:solidFill>
                  <a:srgbClr val="292934"/>
                </a:solidFill>
                <a:latin typeface="Roboto"/>
                <a:ea typeface="Roboto"/>
              </a:rPr>
              <a:t>상호성. </a:t>
            </a:r>
            <a:r>
              <a:rPr lang="en-US" sz="2000" b="0" strike="noStrike" spc="-1">
                <a:solidFill>
                  <a:srgbClr val="292934"/>
                </a:solidFill>
                <a:latin typeface="Roboto"/>
                <a:ea typeface="Roboto"/>
              </a:rPr>
              <a:t>귀하는 특정 FOSS 컴포넌트의 수정물 또는 2차적 저작물에 그 컴포넌트에 적용되는 라이선스와 동일한 라이선스가 유지되도록 할 필요가 있을 수 있다.</a:t>
            </a:r>
            <a:endParaRPr lang="en-US" sz="2000" b="0" strike="noStrike" spc="-1">
              <a:latin typeface="Arial"/>
            </a:endParaRPr>
          </a:p>
          <a:p>
            <a:pPr marL="182880" indent="-182160">
              <a:lnSpc>
                <a:spcPct val="100000"/>
              </a:lnSpc>
              <a:spcBef>
                <a:spcPts val="400"/>
              </a:spcBef>
              <a:buClr>
                <a:srgbClr val="93A299"/>
              </a:buClr>
              <a:buSzPct val="85000"/>
              <a:buFont typeface="Arial"/>
              <a:buChar char="•"/>
            </a:pPr>
            <a:r>
              <a:rPr lang="en-US" sz="2000" b="1" strike="noStrike" spc="-1">
                <a:solidFill>
                  <a:srgbClr val="292934"/>
                </a:solidFill>
                <a:latin typeface="Roboto"/>
                <a:ea typeface="Roboto"/>
              </a:rPr>
              <a:t>기타 조건. </a:t>
            </a:r>
            <a:r>
              <a:rPr lang="en-US" sz="2000" b="0" strike="noStrike" spc="-1">
                <a:solidFill>
                  <a:srgbClr val="292934"/>
                </a:solidFill>
                <a:latin typeface="Roboto"/>
                <a:ea typeface="Roboto"/>
              </a:rPr>
              <a:t>FOSS 라이선스는  저작권자의 이름이나 상표의 사용을 제한할 수 있고 혼란을 피하기 위하여 수정버전에는 다른 이름을 사용할 것을 요구하거나, 모든 위반시에 해지될 수 있다.</a:t>
            </a:r>
            <a:endParaRPr lang="en-US" sz="2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FOSS 컴플라이언스 쟁점: 배포</a:t>
            </a:r>
            <a:endParaRPr lang="en-US" sz="4000" b="0" strike="noStrike" spc="-1">
              <a:latin typeface="Arial"/>
            </a:endParaRPr>
          </a:p>
        </p:txBody>
      </p:sp>
      <p:sp>
        <p:nvSpPr>
          <p:cNvPr id="271" name="CustomShape 2"/>
          <p:cNvSpPr/>
          <p:nvPr/>
        </p:nvSpPr>
        <p:spPr>
          <a:xfrm>
            <a:off x="838080" y="1564920"/>
            <a:ext cx="10514880" cy="4886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a:solidFill>
                  <a:srgbClr val="292934"/>
                </a:solidFill>
                <a:latin typeface="Roboto"/>
                <a:ea typeface="Roboto"/>
              </a:rPr>
              <a:t>외부 주체에 대한 전파 </a:t>
            </a:r>
            <a:endParaRPr lang="en-US" sz="24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사용자의 기계 또는 모바일 기기에 다운로드된 애플리케이션</a:t>
            </a:r>
            <a:endParaRPr lang="en-US" sz="20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사용자의 기계에 다운로드된 자바스크립트, 웹 클라이언트 또는 다른 코드 </a:t>
            </a:r>
            <a:endParaRPr lang="en-US" sz="20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어떤 FOSS 라이선스에 대해서는 컴퓨터 네트워크를 통한 접근이 “의무발생”사유가 될 수 있다.</a:t>
            </a:r>
            <a:endParaRPr lang="en-US" sz="24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어떤 라이선스들은 “의무발생”사유를 서버에서 작동하는 소프트웨어에  접근 허용하는 것이나(예, 소프트웨어가 수정되는 경우 모든 Affero GPL버전) “컴퓨터 네트워크를 통해 원격으로 소프트웨어와 상호작용하는 사용자들”의 경우를 포함하는 것으로 정의한다.</a:t>
            </a:r>
            <a:endParaRPr lang="en-US" sz="2000" b="0" strike="noStrike" spc="-1">
              <a:latin typeface="Arial"/>
            </a:endParaRPr>
          </a:p>
          <a:p>
            <a:pPr>
              <a:lnSpc>
                <a:spcPct val="100000"/>
              </a:lnSpc>
            </a:pPr>
            <a:endParaRPr lang="en-US" sz="2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FOSS 컴플라이언스 쟁점: 수정</a:t>
            </a:r>
            <a:endParaRPr lang="en-US" sz="4000" b="0" strike="noStrike" spc="-1">
              <a:latin typeface="Arial"/>
            </a:endParaRPr>
          </a:p>
        </p:txBody>
      </p:sp>
      <p:sp>
        <p:nvSpPr>
          <p:cNvPr id="273" name="CustomShape 2"/>
          <p:cNvSpPr/>
          <p:nvPr/>
        </p:nvSpPr>
        <p:spPr>
          <a:xfrm>
            <a:off x="609480" y="1608120"/>
            <a:ext cx="1097208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a:solidFill>
                  <a:srgbClr val="292934"/>
                </a:solidFill>
                <a:latin typeface="Roboto"/>
                <a:ea typeface="Roboto"/>
              </a:rPr>
              <a:t>현재 프로그램에 대한 변경(예, 추가, 파일안의 코드 제거, 컴포넌트들의 결합)</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어떤 FOSS 라이선스하에서는 수정으로 배포시에 다음과 같은 추가 의무가 발생할 수 있다:</a:t>
            </a:r>
            <a:endParaRPr lang="en-US" sz="24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수정 고지 제공 </a:t>
            </a:r>
            <a:endParaRPr lang="en-US" sz="20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해당 소스 코드 제공 </a:t>
            </a:r>
            <a:endParaRPr lang="en-US" sz="20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수정물에 FOSS 컴포넌트에 적용하는 라이선스와 동일한 라이선스를 적용한다.</a:t>
            </a:r>
            <a:endParaRPr lang="en-US" sz="2000" b="0" strike="noStrike" spc="-1">
              <a:latin typeface="Arial"/>
            </a:endParaRPr>
          </a:p>
          <a:p>
            <a:pPr marL="182880" indent="-182160">
              <a:lnSpc>
                <a:spcPct val="100000"/>
              </a:lnSpc>
              <a:spcBef>
                <a:spcPts val="479"/>
              </a:spcBef>
            </a:pPr>
            <a:endParaRPr lang="en-US" sz="2000" b="0" strike="noStrike" spc="-1">
              <a:latin typeface="Arial"/>
            </a:endParaRPr>
          </a:p>
          <a:p>
            <a:pPr>
              <a:lnSpc>
                <a:spcPct val="100000"/>
              </a:lnSpc>
              <a:spcBef>
                <a:spcPts val="479"/>
              </a:spcBef>
            </a:pPr>
            <a:endParaRPr lang="en-US" sz="2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FOSS 컴플라이언스 프로그램</a:t>
            </a:r>
            <a:endParaRPr lang="en-US" sz="4000" b="0" strike="noStrike" spc="-1">
              <a:latin typeface="Arial"/>
            </a:endParaRPr>
          </a:p>
        </p:txBody>
      </p:sp>
      <p:sp>
        <p:nvSpPr>
          <p:cNvPr id="275" name="CustomShape 2"/>
          <p:cNvSpPr/>
          <p:nvPr/>
        </p:nvSpPr>
        <p:spPr>
          <a:xfrm>
            <a:off x="609480" y="1608120"/>
            <a:ext cx="1097208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a:solidFill>
                  <a:srgbClr val="292934"/>
                </a:solidFill>
                <a:latin typeface="Roboto"/>
                <a:ea typeface="Roboto"/>
              </a:rPr>
              <a:t>FOSS 컴플라이언스를 성공적으로 갖춘 조직들은 다음 목적을 위하여 자신들만의</a:t>
            </a:r>
            <a:r>
              <a:rPr lang="en-US" sz="2400" b="0" i="1" strike="noStrike" spc="-1">
                <a:solidFill>
                  <a:srgbClr val="292934"/>
                </a:solidFill>
                <a:latin typeface="Roboto"/>
                <a:ea typeface="Roboto"/>
              </a:rPr>
              <a:t> FOSS 컴플라이언스 프로그램</a:t>
            </a:r>
            <a:r>
              <a:rPr lang="en-US" sz="2400" b="0" strike="noStrike" spc="-1">
                <a:solidFill>
                  <a:srgbClr val="292934"/>
                </a:solidFill>
                <a:latin typeface="Roboto"/>
                <a:ea typeface="Roboto"/>
              </a:rPr>
              <a:t> (정책, 절차, 교육과 툴로 구성됨)을 구축해 왔다:</a:t>
            </a:r>
            <a:endParaRPr lang="en-US" sz="2400" b="0" strike="noStrike" spc="-1">
              <a:latin typeface="Arial"/>
            </a:endParaRPr>
          </a:p>
          <a:p>
            <a:pPr marL="457200" indent="-456480">
              <a:lnSpc>
                <a:spcPct val="100000"/>
              </a:lnSpc>
              <a:spcBef>
                <a:spcPts val="479"/>
              </a:spcBef>
              <a:buClr>
                <a:srgbClr val="93A299"/>
              </a:buClr>
              <a:buSzPct val="85000"/>
              <a:buFont typeface="StarSymbol"/>
              <a:buAutoNum type="arabicPeriod"/>
            </a:pPr>
            <a:r>
              <a:rPr lang="en-US" sz="2400" b="0" strike="noStrike" spc="-1">
                <a:solidFill>
                  <a:srgbClr val="292934"/>
                </a:solidFill>
                <a:latin typeface="Roboto"/>
                <a:ea typeface="Roboto"/>
              </a:rPr>
              <a:t>제품(상업적 또는 그외)내에서 효과적인 FOSS 사용을 가능하게 하고</a:t>
            </a:r>
            <a:endParaRPr lang="en-US" sz="2400" b="0" strike="noStrike" spc="-1">
              <a:latin typeface="Arial"/>
            </a:endParaRPr>
          </a:p>
          <a:p>
            <a:pPr marL="457200" indent="-456480">
              <a:lnSpc>
                <a:spcPct val="100000"/>
              </a:lnSpc>
              <a:spcBef>
                <a:spcPts val="479"/>
              </a:spcBef>
              <a:buClr>
                <a:srgbClr val="93A299"/>
              </a:buClr>
              <a:buSzPct val="85000"/>
              <a:buFont typeface="StarSymbol"/>
              <a:buAutoNum type="arabicPeriod"/>
            </a:pPr>
            <a:r>
              <a:rPr lang="en-US" sz="2400" b="0" strike="noStrike" spc="-1">
                <a:solidFill>
                  <a:srgbClr val="292934"/>
                </a:solidFill>
                <a:latin typeface="Roboto"/>
                <a:ea typeface="Roboto"/>
              </a:rPr>
              <a:t>FOSS 개발자/소유자의 권리를 존중하고 라이선스상 의무를 준수하고</a:t>
            </a:r>
            <a:endParaRPr lang="en-US" sz="2400" b="0" strike="noStrike" spc="-1">
              <a:latin typeface="Arial"/>
            </a:endParaRPr>
          </a:p>
          <a:p>
            <a:pPr marL="457200" indent="-456480">
              <a:lnSpc>
                <a:spcPct val="100000"/>
              </a:lnSpc>
              <a:spcBef>
                <a:spcPts val="479"/>
              </a:spcBef>
              <a:buClr>
                <a:srgbClr val="93A299"/>
              </a:buClr>
              <a:buSzPct val="85000"/>
              <a:buFont typeface="StarSymbol"/>
              <a:buAutoNum type="arabicPeriod"/>
            </a:pPr>
            <a:r>
              <a:rPr lang="en-US" sz="2400" b="0" strike="noStrike" spc="-1">
                <a:solidFill>
                  <a:srgbClr val="292934"/>
                </a:solidFill>
                <a:latin typeface="Roboto"/>
                <a:ea typeface="Roboto"/>
              </a:rPr>
              <a:t>FOSS 커뮤니티에 기여하고 참가한다.</a:t>
            </a: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 name="TextShape 1"/>
          <p:cNvSpPr txBox="1"/>
          <p:nvPr/>
        </p:nvSpPr>
        <p:spPr>
          <a:xfrm>
            <a:off x="609480" y="533520"/>
            <a:ext cx="10972440" cy="990360"/>
          </a:xfrm>
          <a:prstGeom prst="rect">
            <a:avLst/>
          </a:prstGeom>
          <a:noFill/>
          <a:ln>
            <a:noFill/>
          </a:ln>
        </p:spPr>
        <p:txBody>
          <a:bodyPr anchor="ctr"/>
          <a:lstStyle/>
          <a:p>
            <a:pPr>
              <a:lnSpc>
                <a:spcPct val="100000"/>
              </a:lnSpc>
            </a:pPr>
            <a:r>
              <a:rPr lang="en-US" sz="4000" b="0" strike="noStrike" spc="-1">
                <a:solidFill>
                  <a:srgbClr val="D2533C"/>
                </a:solidFill>
                <a:latin typeface="Roboto"/>
                <a:ea typeface="Roboto"/>
              </a:rPr>
              <a:t>목차</a:t>
            </a:r>
            <a:endParaRPr lang="en-US" sz="4000" b="0" strike="noStrike" spc="-1">
              <a:solidFill>
                <a:srgbClr val="000000"/>
              </a:solidFill>
              <a:latin typeface="Arial"/>
            </a:endParaRPr>
          </a:p>
        </p:txBody>
      </p:sp>
      <p:sp>
        <p:nvSpPr>
          <p:cNvPr id="219" name="TextShape 2"/>
          <p:cNvSpPr txBox="1"/>
          <p:nvPr/>
        </p:nvSpPr>
        <p:spPr>
          <a:xfrm>
            <a:off x="609480" y="1673280"/>
            <a:ext cx="5384520" cy="4717800"/>
          </a:xfrm>
          <a:prstGeom prst="rect">
            <a:avLst/>
          </a:prstGeom>
          <a:noFill/>
          <a:ln>
            <a:noFill/>
          </a:ln>
        </p:spPr>
        <p:txBody>
          <a:bodyPr/>
          <a:lstStyle/>
          <a:p>
            <a:pPr marL="514440" indent="-514080">
              <a:lnSpc>
                <a:spcPct val="100000"/>
              </a:lnSpc>
              <a:buClr>
                <a:srgbClr val="93A299"/>
              </a:buClr>
              <a:buSzPct val="85000"/>
              <a:buFont typeface="StarSymbol"/>
              <a:buAutoNum type="arabicPeriod"/>
            </a:pPr>
            <a:r>
              <a:rPr lang="en-US" sz="2800" b="0" strike="noStrike" spc="-1" dirty="0">
                <a:solidFill>
                  <a:srgbClr val="292934"/>
                </a:solidFill>
                <a:latin typeface="Roboto"/>
                <a:ea typeface="Roboto"/>
              </a:rPr>
              <a:t>지식 재산권이란 무엇인가?</a:t>
            </a:r>
            <a:endParaRPr lang="en-US" sz="2800" b="0" strike="noStrike" spc="-1" dirty="0">
              <a:solidFill>
                <a:srgbClr val="000000"/>
              </a:solidFill>
              <a:latin typeface="Arial"/>
            </a:endParaRPr>
          </a:p>
          <a:p>
            <a:pPr marL="514440" indent="-514080">
              <a:lnSpc>
                <a:spcPct val="100000"/>
              </a:lnSpc>
              <a:spcBef>
                <a:spcPts val="561"/>
              </a:spcBef>
              <a:buClr>
                <a:srgbClr val="93A299"/>
              </a:buClr>
              <a:buSzPct val="85000"/>
              <a:buFont typeface="StarSymbol"/>
              <a:buAutoNum type="arabicPeriod"/>
            </a:pPr>
            <a:r>
              <a:rPr lang="en-US" sz="2800" b="0" strike="noStrike" spc="-1" dirty="0">
                <a:solidFill>
                  <a:srgbClr val="292934"/>
                </a:solidFill>
                <a:latin typeface="Roboto"/>
                <a:ea typeface="Roboto"/>
              </a:rPr>
              <a:t>FOSS 라이선스 소개</a:t>
            </a:r>
            <a:endParaRPr lang="en-US" sz="2800" b="0" strike="noStrike" spc="-1" dirty="0">
              <a:solidFill>
                <a:srgbClr val="000000"/>
              </a:solidFill>
              <a:latin typeface="Arial"/>
            </a:endParaRPr>
          </a:p>
          <a:p>
            <a:pPr marL="514440" indent="-514080">
              <a:lnSpc>
                <a:spcPct val="100000"/>
              </a:lnSpc>
              <a:spcBef>
                <a:spcPts val="561"/>
              </a:spcBef>
              <a:buClr>
                <a:srgbClr val="93A299"/>
              </a:buClr>
              <a:buSzPct val="85000"/>
              <a:buFont typeface="StarSymbol"/>
              <a:buAutoNum type="arabicPeriod"/>
            </a:pPr>
            <a:r>
              <a:rPr lang="en-US" sz="2800" b="0" strike="noStrike" spc="-1" dirty="0">
                <a:solidFill>
                  <a:srgbClr val="292934"/>
                </a:solidFill>
                <a:latin typeface="Roboto"/>
                <a:ea typeface="Roboto"/>
              </a:rPr>
              <a:t>FOSS 컴플라이언스 소개</a:t>
            </a:r>
            <a:endParaRPr lang="en-US" sz="2800" b="0" strike="noStrike" spc="-1" dirty="0">
              <a:solidFill>
                <a:srgbClr val="000000"/>
              </a:solidFill>
              <a:latin typeface="Arial"/>
            </a:endParaRPr>
          </a:p>
          <a:p>
            <a:pPr marL="514440" indent="-514080">
              <a:lnSpc>
                <a:spcPct val="100000"/>
              </a:lnSpc>
              <a:spcBef>
                <a:spcPts val="561"/>
              </a:spcBef>
              <a:buClr>
                <a:srgbClr val="93A299"/>
              </a:buClr>
              <a:buSzPct val="85000"/>
              <a:buFont typeface="StarSymbol"/>
              <a:buAutoNum type="arabicPeriod"/>
            </a:pPr>
            <a:r>
              <a:rPr lang="en-US" sz="2800" b="0" strike="noStrike" spc="-1" dirty="0">
                <a:solidFill>
                  <a:srgbClr val="292934"/>
                </a:solidFill>
                <a:latin typeface="Roboto"/>
                <a:ea typeface="Roboto"/>
              </a:rPr>
              <a:t>FOSS 검토를 위한</a:t>
            </a:r>
            <a:r>
              <a:rPr dirty="0"/>
              <a:t/>
            </a:r>
            <a:br>
              <a:rPr dirty="0"/>
            </a:br>
            <a:r>
              <a:rPr lang="en-US" sz="2800" b="0" strike="noStrike" spc="-1" dirty="0">
                <a:solidFill>
                  <a:srgbClr val="292934"/>
                </a:solidFill>
                <a:latin typeface="Roboto"/>
                <a:ea typeface="Roboto"/>
              </a:rPr>
              <a:t>소프트웨어 핵심 개념</a:t>
            </a:r>
            <a:endParaRPr lang="en-US" sz="2800" b="0" strike="noStrike" spc="-1" dirty="0">
              <a:solidFill>
                <a:srgbClr val="000000"/>
              </a:solidFill>
              <a:latin typeface="Arial"/>
            </a:endParaRPr>
          </a:p>
        </p:txBody>
      </p:sp>
      <p:sp>
        <p:nvSpPr>
          <p:cNvPr id="220" name="TextShape 3"/>
          <p:cNvSpPr txBox="1"/>
          <p:nvPr/>
        </p:nvSpPr>
        <p:spPr>
          <a:xfrm>
            <a:off x="6197760" y="1673280"/>
            <a:ext cx="5384520" cy="4717800"/>
          </a:xfrm>
          <a:prstGeom prst="rect">
            <a:avLst/>
          </a:prstGeom>
          <a:noFill/>
          <a:ln>
            <a:noFill/>
          </a:ln>
        </p:spPr>
        <p:txBody>
          <a:bodyPr/>
          <a:lstStyle/>
          <a:p>
            <a:pPr marL="514440" indent="-514080">
              <a:lnSpc>
                <a:spcPct val="100000"/>
              </a:lnSpc>
              <a:buClr>
                <a:srgbClr val="93A299"/>
              </a:buClr>
              <a:buSzPct val="85000"/>
              <a:buFont typeface="StarSymbol"/>
              <a:buAutoNum type="arabicPeriod" startAt="5"/>
            </a:pPr>
            <a:r>
              <a:rPr lang="en-US" sz="2800" b="0" strike="noStrike" spc="-1" dirty="0">
                <a:solidFill>
                  <a:srgbClr val="292934"/>
                </a:solidFill>
                <a:latin typeface="Roboto"/>
                <a:ea typeface="Roboto"/>
              </a:rPr>
              <a:t>FOSS 검토 실행</a:t>
            </a:r>
            <a:endParaRPr lang="en-US" sz="2800" b="0" strike="noStrike" spc="-1" dirty="0">
              <a:solidFill>
                <a:srgbClr val="000000"/>
              </a:solidFill>
              <a:latin typeface="Arial"/>
            </a:endParaRPr>
          </a:p>
          <a:p>
            <a:pPr marL="514440" indent="-514080">
              <a:lnSpc>
                <a:spcPct val="100000"/>
              </a:lnSpc>
              <a:spcBef>
                <a:spcPts val="561"/>
              </a:spcBef>
              <a:buClr>
                <a:srgbClr val="93A299"/>
              </a:buClr>
              <a:buSzPct val="85000"/>
              <a:buFont typeface="StarSymbol"/>
              <a:buAutoNum type="arabicPeriod" startAt="5"/>
            </a:pPr>
            <a:r>
              <a:rPr lang="en-US" sz="2800" b="0" strike="noStrike" spc="-1" dirty="0">
                <a:solidFill>
                  <a:srgbClr val="292934"/>
                </a:solidFill>
                <a:latin typeface="Roboto"/>
                <a:ea typeface="Roboto"/>
              </a:rPr>
              <a:t>컴플라이언스 관리 전과정</a:t>
            </a:r>
            <a:r>
              <a:rPr dirty="0"/>
              <a:t/>
            </a:r>
            <a:br>
              <a:rPr dirty="0"/>
            </a:br>
            <a:r>
              <a:rPr lang="en-US" sz="2800" b="0" strike="noStrike" spc="-1" dirty="0">
                <a:solidFill>
                  <a:srgbClr val="292934"/>
                </a:solidFill>
                <a:latin typeface="Roboto"/>
                <a:ea typeface="Roboto"/>
              </a:rPr>
              <a:t>(프로세스 예시)</a:t>
            </a:r>
            <a:endParaRPr lang="en-US" sz="2800" b="0" strike="noStrike" spc="-1" dirty="0">
              <a:solidFill>
                <a:srgbClr val="000000"/>
              </a:solidFill>
              <a:latin typeface="Arial"/>
            </a:endParaRPr>
          </a:p>
          <a:p>
            <a:pPr marL="514440" indent="-514080">
              <a:lnSpc>
                <a:spcPct val="100000"/>
              </a:lnSpc>
              <a:spcBef>
                <a:spcPts val="561"/>
              </a:spcBef>
              <a:buClr>
                <a:srgbClr val="93A299"/>
              </a:buClr>
              <a:buSzPct val="85000"/>
              <a:buFont typeface="StarSymbol"/>
              <a:buAutoNum type="arabicPeriod" startAt="5"/>
            </a:pPr>
            <a:r>
              <a:rPr lang="en-US" sz="2800" b="0" strike="noStrike" spc="-1" dirty="0">
                <a:solidFill>
                  <a:srgbClr val="292934"/>
                </a:solidFill>
                <a:latin typeface="Roboto"/>
                <a:ea typeface="Roboto"/>
              </a:rPr>
              <a:t>컴플라이언스 함정 피하기</a:t>
            </a:r>
            <a:endParaRPr lang="en-US" sz="2800" b="0" strike="noStrike" spc="-1" dirty="0">
              <a:solidFill>
                <a:srgbClr val="000000"/>
              </a:solidFill>
              <a:latin typeface="Arial"/>
            </a:endParaRPr>
          </a:p>
          <a:p>
            <a:pPr marL="514440" indent="-514080">
              <a:lnSpc>
                <a:spcPct val="100000"/>
              </a:lnSpc>
              <a:spcBef>
                <a:spcPts val="561"/>
              </a:spcBef>
              <a:buClr>
                <a:srgbClr val="93A299"/>
              </a:buClr>
              <a:buSzPct val="85000"/>
              <a:buFont typeface="StarSymbol"/>
              <a:buAutoNum type="arabicPeriod" startAt="5"/>
            </a:pPr>
            <a:r>
              <a:rPr lang="en-US" sz="2800" b="0" strike="noStrike" spc="-1" dirty="0">
                <a:solidFill>
                  <a:srgbClr val="292934"/>
                </a:solidFill>
                <a:latin typeface="Roboto"/>
                <a:ea typeface="Roboto"/>
              </a:rPr>
              <a:t>개발자</a:t>
            </a:r>
            <a:r>
              <a:rPr lang="en-US" sz="2800" b="0" strike="noStrike" spc="-1" dirty="0" smtClean="0">
                <a:solidFill>
                  <a:srgbClr val="292934"/>
                </a:solidFill>
                <a:latin typeface="Roboto"/>
                <a:ea typeface="Roboto"/>
              </a:rPr>
              <a:t>가이드라인</a:t>
            </a:r>
            <a:endParaRPr lang="en-US" sz="2800" b="0" strike="noStrike" spc="-1" dirty="0">
              <a:solidFill>
                <a:srgbClr val="000000"/>
              </a:solidFill>
              <a:latin typeface="Arial"/>
            </a:endParaRPr>
          </a:p>
        </p:txBody>
      </p:sp>
    </p:spTree>
    <p:extLst>
      <p:ext uri="{BB962C8B-B14F-4D97-AF65-F5344CB8AC3E}">
        <p14:creationId xmlns:p14="http://schemas.microsoft.com/office/powerpoint/2010/main" val="369392511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컴플라이언스 실무 실행</a:t>
            </a:r>
            <a:endParaRPr lang="en-US" sz="4000" b="0" strike="noStrike" spc="-1">
              <a:latin typeface="Arial"/>
            </a:endParaRPr>
          </a:p>
        </p:txBody>
      </p:sp>
      <p:sp>
        <p:nvSpPr>
          <p:cNvPr id="277" name="CustomShape 2"/>
          <p:cNvSpPr/>
          <p:nvPr/>
        </p:nvSpPr>
        <p:spPr>
          <a:xfrm>
            <a:off x="609480" y="1608120"/>
            <a:ext cx="1097208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30000"/>
              </a:lnSpc>
            </a:pPr>
            <a:r>
              <a:rPr lang="en-US" sz="2400" b="0" strike="noStrike" spc="-1">
                <a:solidFill>
                  <a:srgbClr val="292934"/>
                </a:solidFill>
                <a:latin typeface="Roboto"/>
                <a:ea typeface="Roboto"/>
              </a:rPr>
              <a:t>다음 사항을 처리할 비즈니스 절차와 충분한 관리직원을 준비:</a:t>
            </a:r>
            <a:endParaRPr lang="en-US" sz="2400" b="0" strike="noStrike" spc="-1">
              <a:latin typeface="Arial"/>
            </a:endParaRPr>
          </a:p>
          <a:p>
            <a:pPr marL="182880" indent="-182160">
              <a:lnSpc>
                <a:spcPct val="130000"/>
              </a:lnSpc>
              <a:spcBef>
                <a:spcPts val="479"/>
              </a:spcBef>
              <a:buClr>
                <a:srgbClr val="93A299"/>
              </a:buClr>
              <a:buSzPct val="85000"/>
              <a:buFont typeface="Arial"/>
              <a:buChar char="•"/>
            </a:pPr>
            <a:r>
              <a:rPr lang="en-US" sz="2400" b="0" strike="noStrike" spc="-1">
                <a:solidFill>
                  <a:srgbClr val="292934"/>
                </a:solidFill>
                <a:latin typeface="Roboto"/>
                <a:ea typeface="Roboto"/>
              </a:rPr>
              <a:t>모든 내,외부 소프트웨어의 출처와 라이선스 식별</a:t>
            </a:r>
            <a:endParaRPr lang="en-US" sz="2400" b="0" strike="noStrike" spc="-1">
              <a:latin typeface="Arial"/>
            </a:endParaRPr>
          </a:p>
          <a:p>
            <a:pPr marL="182880" indent="-182160">
              <a:lnSpc>
                <a:spcPct val="130000"/>
              </a:lnSpc>
              <a:spcBef>
                <a:spcPts val="479"/>
              </a:spcBef>
              <a:buClr>
                <a:srgbClr val="93A299"/>
              </a:buClr>
              <a:buSzPct val="85000"/>
              <a:buFont typeface="Arial"/>
              <a:buChar char="•"/>
            </a:pPr>
            <a:r>
              <a:rPr lang="en-US" sz="2400" b="0" strike="noStrike" spc="-1">
                <a:solidFill>
                  <a:srgbClr val="292934"/>
                </a:solidFill>
                <a:latin typeface="Roboto"/>
                <a:ea typeface="Roboto"/>
              </a:rPr>
              <a:t>개발절차 내에서 FOSS 소프트웨어를 추적</a:t>
            </a:r>
            <a:endParaRPr lang="en-US" sz="2400" b="0" strike="noStrike" spc="-1">
              <a:latin typeface="Arial"/>
            </a:endParaRPr>
          </a:p>
          <a:p>
            <a:pPr marL="182880" indent="-182160">
              <a:lnSpc>
                <a:spcPct val="130000"/>
              </a:lnSpc>
              <a:spcBef>
                <a:spcPts val="479"/>
              </a:spcBef>
              <a:buClr>
                <a:srgbClr val="93A299"/>
              </a:buClr>
              <a:buSzPct val="85000"/>
              <a:buFont typeface="Arial"/>
              <a:buChar char="•"/>
            </a:pPr>
            <a:r>
              <a:rPr lang="en-US" sz="2400" b="0" strike="noStrike" spc="-1">
                <a:solidFill>
                  <a:srgbClr val="292934"/>
                </a:solidFill>
                <a:latin typeface="Roboto"/>
                <a:ea typeface="Roboto"/>
              </a:rPr>
              <a:t>FOSS 검토 이행과 라이선스 의무 식별</a:t>
            </a:r>
            <a:endParaRPr lang="en-US" sz="2400" b="0" strike="noStrike" spc="-1">
              <a:latin typeface="Arial"/>
            </a:endParaRPr>
          </a:p>
          <a:p>
            <a:pPr marL="182880" indent="-182160">
              <a:lnSpc>
                <a:spcPct val="130000"/>
              </a:lnSpc>
              <a:spcBef>
                <a:spcPts val="479"/>
              </a:spcBef>
              <a:buClr>
                <a:srgbClr val="93A299"/>
              </a:buClr>
              <a:buSzPct val="85000"/>
              <a:buFont typeface="Arial"/>
              <a:buChar char="•"/>
            </a:pPr>
            <a:r>
              <a:rPr lang="en-US" sz="2400" b="0" strike="noStrike" spc="-1">
                <a:solidFill>
                  <a:srgbClr val="292934"/>
                </a:solidFill>
                <a:latin typeface="Roboto"/>
                <a:ea typeface="Roboto"/>
              </a:rPr>
              <a:t>제품 배송시 라이선스 의무 이행 </a:t>
            </a:r>
            <a:endParaRPr lang="en-US" sz="2400" b="0" strike="noStrike" spc="-1">
              <a:latin typeface="Arial"/>
            </a:endParaRPr>
          </a:p>
          <a:p>
            <a:pPr marL="182880" indent="-182160">
              <a:lnSpc>
                <a:spcPct val="130000"/>
              </a:lnSpc>
              <a:spcBef>
                <a:spcPts val="479"/>
              </a:spcBef>
              <a:buClr>
                <a:srgbClr val="93A299"/>
              </a:buClr>
              <a:buSzPct val="85000"/>
              <a:buFont typeface="Arial"/>
              <a:buChar char="•"/>
            </a:pPr>
            <a:r>
              <a:rPr lang="en-US" sz="2400" b="0" strike="noStrike" spc="-1">
                <a:solidFill>
                  <a:srgbClr val="292934"/>
                </a:solidFill>
                <a:latin typeface="Roboto"/>
                <a:ea typeface="Roboto"/>
              </a:rPr>
              <a:t>FOSS 컴플라이언스 프로그램을 위한  감독,  정책수립과 컴플라이언스 결정</a:t>
            </a:r>
            <a:endParaRPr lang="en-US" sz="2400" b="0" strike="noStrike" spc="-1">
              <a:latin typeface="Arial"/>
            </a:endParaRPr>
          </a:p>
          <a:p>
            <a:pPr marL="182880" indent="-182160">
              <a:lnSpc>
                <a:spcPct val="130000"/>
              </a:lnSpc>
              <a:spcBef>
                <a:spcPts val="479"/>
              </a:spcBef>
              <a:buClr>
                <a:srgbClr val="93A299"/>
              </a:buClr>
              <a:buSzPct val="85000"/>
              <a:buFont typeface="Arial"/>
              <a:buChar char="•"/>
            </a:pPr>
            <a:r>
              <a:rPr lang="en-US" sz="2400" b="0" strike="noStrike" spc="-1">
                <a:solidFill>
                  <a:srgbClr val="292934"/>
                </a:solidFill>
                <a:latin typeface="Roboto"/>
                <a:ea typeface="Roboto"/>
              </a:rPr>
              <a:t>교육</a:t>
            </a: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컴플라이언스 혜택</a:t>
            </a:r>
            <a:endParaRPr lang="en-US" sz="4000" b="0" strike="noStrike" spc="-1">
              <a:latin typeface="Arial"/>
            </a:endParaRPr>
          </a:p>
        </p:txBody>
      </p:sp>
      <p:sp>
        <p:nvSpPr>
          <p:cNvPr id="279" name="CustomShape 2"/>
          <p:cNvSpPr/>
          <p:nvPr/>
        </p:nvSpPr>
        <p:spPr>
          <a:xfrm>
            <a:off x="609480" y="1608120"/>
            <a:ext cx="1097208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a:solidFill>
                  <a:srgbClr val="292934"/>
                </a:solidFill>
                <a:latin typeface="Roboto"/>
                <a:ea typeface="Roboto"/>
              </a:rPr>
              <a:t>견고한 FOSS 컴플라이언스 프로그램의 혜택은 다음과 같다:</a:t>
            </a:r>
            <a:endParaRPr lang="en-US" sz="2400" b="0" strike="noStrike" spc="-1">
              <a:latin typeface="Arial"/>
            </a:endParaRPr>
          </a:p>
          <a:p>
            <a:pPr marL="182880" indent="-182160">
              <a:lnSpc>
                <a:spcPct val="130000"/>
              </a:lnSpc>
              <a:spcBef>
                <a:spcPts val="479"/>
              </a:spcBef>
              <a:buClr>
                <a:srgbClr val="93A299"/>
              </a:buClr>
              <a:buSzPct val="85000"/>
              <a:buFont typeface="Arial"/>
              <a:buChar char="•"/>
            </a:pPr>
            <a:r>
              <a:rPr lang="en-US" sz="2400" b="0" strike="noStrike" spc="-1">
                <a:solidFill>
                  <a:srgbClr val="292934"/>
                </a:solidFill>
                <a:latin typeface="Roboto"/>
                <a:ea typeface="Roboto"/>
              </a:rPr>
              <a:t>FOSS의 혜택과 그것이 조직에 미치는 영향에 대한 이해 증가</a:t>
            </a:r>
            <a:endParaRPr lang="en-US" sz="2400" b="0" strike="noStrike" spc="-1">
              <a:latin typeface="Arial"/>
            </a:endParaRPr>
          </a:p>
          <a:p>
            <a:pPr marL="182880" indent="-182160">
              <a:lnSpc>
                <a:spcPct val="130000"/>
              </a:lnSpc>
              <a:spcBef>
                <a:spcPts val="479"/>
              </a:spcBef>
              <a:buClr>
                <a:srgbClr val="93A299"/>
              </a:buClr>
              <a:buSzPct val="85000"/>
              <a:buFont typeface="Arial"/>
              <a:buChar char="•"/>
            </a:pPr>
            <a:r>
              <a:rPr lang="en-US" sz="2400" b="0" strike="noStrike" spc="-1">
                <a:solidFill>
                  <a:srgbClr val="292934"/>
                </a:solidFill>
                <a:latin typeface="Roboto"/>
                <a:ea typeface="Roboto"/>
              </a:rPr>
              <a:t>FOSS 사용과 관련된 비용과 위험에 대한 이해 증가 </a:t>
            </a:r>
            <a:endParaRPr lang="en-US" sz="2400" b="0" strike="noStrike" spc="-1">
              <a:latin typeface="Arial"/>
            </a:endParaRPr>
          </a:p>
          <a:p>
            <a:pPr marL="182880" indent="-182160">
              <a:lnSpc>
                <a:spcPct val="129000"/>
              </a:lnSpc>
              <a:spcBef>
                <a:spcPts val="479"/>
              </a:spcBef>
              <a:buClr>
                <a:srgbClr val="93A299"/>
              </a:buClr>
              <a:buSzPct val="85000"/>
              <a:buFont typeface="Arial"/>
              <a:buChar char="•"/>
            </a:pPr>
            <a:r>
              <a:rPr lang="en-US" sz="2400" b="0" strike="noStrike" spc="-1">
                <a:solidFill>
                  <a:srgbClr val="292934"/>
                </a:solidFill>
                <a:latin typeface="Roboto"/>
                <a:ea typeface="Roboto"/>
              </a:rPr>
              <a:t>이용 가능한 FOSS 해결에 대한 지식 증가</a:t>
            </a:r>
            <a:endParaRPr lang="en-US" sz="2400" b="0" strike="noStrike" spc="-1">
              <a:latin typeface="Arial"/>
            </a:endParaRPr>
          </a:p>
          <a:p>
            <a:pPr marL="182880" indent="-182160">
              <a:lnSpc>
                <a:spcPct val="129000"/>
              </a:lnSpc>
              <a:spcBef>
                <a:spcPts val="479"/>
              </a:spcBef>
              <a:buClr>
                <a:srgbClr val="93A299"/>
              </a:buClr>
              <a:buSzPct val="85000"/>
              <a:buFont typeface="Arial"/>
              <a:buChar char="•"/>
            </a:pPr>
            <a:r>
              <a:rPr lang="en-US" sz="2400" b="0" strike="noStrike" spc="-1">
                <a:solidFill>
                  <a:srgbClr val="292934"/>
                </a:solidFill>
                <a:latin typeface="Roboto"/>
                <a:ea typeface="Roboto"/>
              </a:rPr>
              <a:t>위반 위험의 감소와 관리, FOSS개발자/소유자의 라이선싱 선택에 대한 존중 증가</a:t>
            </a:r>
            <a:endParaRPr lang="en-US" sz="2400" b="0" strike="noStrike" spc="-1">
              <a:latin typeface="Arial"/>
            </a:endParaRPr>
          </a:p>
          <a:p>
            <a:pPr marL="182880" indent="-182160">
              <a:lnSpc>
                <a:spcPct val="130000"/>
              </a:lnSpc>
              <a:spcBef>
                <a:spcPts val="479"/>
              </a:spcBef>
              <a:buClr>
                <a:srgbClr val="93A299"/>
              </a:buClr>
              <a:buSzPct val="85000"/>
              <a:buFont typeface="Arial"/>
              <a:buChar char="•"/>
            </a:pPr>
            <a:r>
              <a:rPr lang="en-US" sz="2400" b="0" strike="noStrike" spc="-1">
                <a:solidFill>
                  <a:srgbClr val="292934"/>
                </a:solidFill>
                <a:latin typeface="Roboto"/>
                <a:ea typeface="Roboto"/>
              </a:rPr>
              <a:t>FOSS 커뮤니티 및 FOSS 조직과의 관계 강화</a:t>
            </a:r>
            <a:endParaRPr lang="en-US" sz="2400" b="0" strike="noStrike" spc="-1">
              <a:latin typeface="Arial"/>
            </a:endParaRPr>
          </a:p>
          <a:p>
            <a:pPr marL="182880" indent="-182160">
              <a:lnSpc>
                <a:spcPct val="129000"/>
              </a:lnSpc>
              <a:spcBef>
                <a:spcPts val="479"/>
              </a:spcBef>
            </a:pP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이해도 점검</a:t>
            </a:r>
            <a:endParaRPr lang="en-US" sz="4000" b="0" strike="noStrike" spc="-1">
              <a:latin typeface="Arial"/>
            </a:endParaRPr>
          </a:p>
        </p:txBody>
      </p:sp>
      <p:sp>
        <p:nvSpPr>
          <p:cNvPr id="281" name="CustomShape 2"/>
          <p:cNvSpPr/>
          <p:nvPr/>
        </p:nvSpPr>
        <p:spPr>
          <a:xfrm>
            <a:off x="609480" y="1608120"/>
            <a:ext cx="1097208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30000"/>
              </a:lnSpc>
              <a:buClr>
                <a:srgbClr val="93A299"/>
              </a:buClr>
              <a:buSzPct val="85000"/>
              <a:buFont typeface="Arial"/>
              <a:buChar char="•"/>
            </a:pPr>
            <a:r>
              <a:rPr lang="en-US" sz="2400" b="0" strike="noStrike" spc="-1">
                <a:solidFill>
                  <a:srgbClr val="292934"/>
                </a:solidFill>
                <a:latin typeface="Roboto"/>
                <a:ea typeface="Roboto"/>
              </a:rPr>
              <a:t>FOSS 컴플라이언스는 무엇을 의미하는가?</a:t>
            </a:r>
            <a:endParaRPr lang="en-US" sz="2400" b="0" strike="noStrike" spc="-1">
              <a:latin typeface="Arial"/>
            </a:endParaRPr>
          </a:p>
          <a:p>
            <a:pPr marL="182880" indent="-182160">
              <a:lnSpc>
                <a:spcPct val="130000"/>
              </a:lnSpc>
              <a:spcBef>
                <a:spcPts val="479"/>
              </a:spcBef>
              <a:buClr>
                <a:srgbClr val="93A299"/>
              </a:buClr>
              <a:buSzPct val="85000"/>
              <a:buFont typeface="Arial"/>
              <a:buChar char="•"/>
            </a:pPr>
            <a:r>
              <a:rPr lang="en-US" sz="2400" b="0" strike="noStrike" spc="-1">
                <a:solidFill>
                  <a:srgbClr val="292934"/>
                </a:solidFill>
                <a:latin typeface="Roboto"/>
                <a:ea typeface="Roboto"/>
              </a:rPr>
              <a:t>FOSS 컴플라이언스 프로그램의 두가지 주요 목적은 무엇인가?</a:t>
            </a:r>
            <a:endParaRPr lang="en-US" sz="2400" b="0" strike="noStrike" spc="-1">
              <a:latin typeface="Arial"/>
            </a:endParaRPr>
          </a:p>
          <a:p>
            <a:pPr marL="182880" indent="-182160">
              <a:lnSpc>
                <a:spcPct val="130000"/>
              </a:lnSpc>
              <a:spcBef>
                <a:spcPts val="479"/>
              </a:spcBef>
              <a:buClr>
                <a:srgbClr val="93A299"/>
              </a:buClr>
              <a:buSzPct val="85000"/>
              <a:buFont typeface="Arial"/>
              <a:buChar char="•"/>
            </a:pPr>
            <a:r>
              <a:rPr lang="en-US" sz="2400" b="0" strike="noStrike" spc="-1">
                <a:solidFill>
                  <a:srgbClr val="292934"/>
                </a:solidFill>
                <a:latin typeface="Roboto"/>
                <a:ea typeface="Roboto"/>
              </a:rPr>
              <a:t>FOSS 컴플라이언스 프로그램의 중요한 비즈니스 실무를 열거하고 설명하시오.</a:t>
            </a:r>
            <a:endParaRPr lang="en-US" sz="2400" b="0" strike="noStrike" spc="-1">
              <a:latin typeface="Arial"/>
            </a:endParaRPr>
          </a:p>
          <a:p>
            <a:pPr marL="182880" indent="-182160">
              <a:lnSpc>
                <a:spcPct val="130000"/>
              </a:lnSpc>
              <a:spcBef>
                <a:spcPts val="479"/>
              </a:spcBef>
              <a:buClr>
                <a:srgbClr val="93A299"/>
              </a:buClr>
              <a:buSzPct val="85000"/>
              <a:buFont typeface="Arial"/>
              <a:buChar char="•"/>
            </a:pPr>
            <a:r>
              <a:rPr lang="en-US" sz="2400" b="0" strike="noStrike" spc="-1">
                <a:solidFill>
                  <a:srgbClr val="292934"/>
                </a:solidFill>
                <a:latin typeface="Roboto"/>
                <a:ea typeface="Roboto"/>
              </a:rPr>
              <a:t>FOSS 컴플라이언스 프로그램의 혜택은 무엇인가?</a:t>
            </a:r>
            <a:endParaRPr lang="en-US" sz="2400" b="0" strike="noStrike" spc="-1">
              <a:latin typeface="Arial"/>
            </a:endParaRPr>
          </a:p>
          <a:p>
            <a:pPr>
              <a:lnSpc>
                <a:spcPct val="130000"/>
              </a:lnSpc>
              <a:spcBef>
                <a:spcPts val="479"/>
              </a:spcBef>
            </a:pP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 name="CustomShape 1"/>
          <p:cNvSpPr/>
          <p:nvPr/>
        </p:nvSpPr>
        <p:spPr>
          <a:xfrm>
            <a:off x="963000" y="2362320"/>
            <a:ext cx="10362600" cy="2199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3200" b="0" strike="noStrike" spc="-1">
                <a:solidFill>
                  <a:srgbClr val="F3F2DC"/>
                </a:solidFill>
                <a:latin typeface="Roboto"/>
                <a:ea typeface="Roboto"/>
              </a:rPr>
              <a:t>CHAPTER 4</a:t>
            </a:r>
            <a:endParaRPr lang="en-US" sz="3200" b="0" strike="noStrike" spc="-1">
              <a:latin typeface="Arial"/>
            </a:endParaRPr>
          </a:p>
        </p:txBody>
      </p:sp>
      <p:sp>
        <p:nvSpPr>
          <p:cNvPr id="283" name="CustomShape 2"/>
          <p:cNvSpPr/>
          <p:nvPr/>
        </p:nvSpPr>
        <p:spPr>
          <a:xfrm>
            <a:off x="963000" y="4626720"/>
            <a:ext cx="10362600" cy="1499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90000"/>
              </a:lnSpc>
            </a:pPr>
            <a:r>
              <a:rPr lang="en-US" sz="4800" b="0" strike="noStrike" spc="-1">
                <a:solidFill>
                  <a:srgbClr val="F3F2DC"/>
                </a:solidFill>
                <a:latin typeface="Roboto Medium"/>
                <a:ea typeface="Roboto Medium"/>
              </a:rPr>
              <a:t>FOSS 검토를 위한</a:t>
            </a:r>
            <a:r>
              <a:t/>
            </a:r>
            <a:br/>
            <a:r>
              <a:rPr lang="en-US" sz="4800" b="0" strike="noStrike" spc="-1">
                <a:solidFill>
                  <a:srgbClr val="F3F2DC"/>
                </a:solidFill>
                <a:latin typeface="Roboto Medium"/>
                <a:ea typeface="Roboto Medium"/>
              </a:rPr>
              <a:t>소프트웨어 핵심 개념</a:t>
            </a:r>
            <a:endParaRPr lang="en-US" sz="4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FOSS 컴포넌트를 어떻게 사용하길 원하는가?</a:t>
            </a:r>
            <a:endParaRPr lang="en-US" sz="4000" b="0" strike="noStrike" spc="-1">
              <a:latin typeface="Arial"/>
            </a:endParaRPr>
          </a:p>
        </p:txBody>
      </p:sp>
      <p:sp>
        <p:nvSpPr>
          <p:cNvPr id="285" name="CustomShape 2"/>
          <p:cNvSpPr/>
          <p:nvPr/>
        </p:nvSpPr>
        <p:spPr>
          <a:xfrm>
            <a:off x="609480" y="1608120"/>
            <a:ext cx="1097208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a:solidFill>
                  <a:srgbClr val="292934"/>
                </a:solidFill>
                <a:latin typeface="Roboto"/>
                <a:ea typeface="Roboto"/>
              </a:rPr>
              <a:t>일반적인 시나리오는 다음을 포함한다:</a:t>
            </a:r>
            <a:endParaRPr lang="en-US" sz="2400" b="0" strike="noStrike" spc="-1">
              <a:latin typeface="Arial"/>
            </a:endParaRPr>
          </a:p>
          <a:p>
            <a:pPr marL="343080" indent="-3423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편입</a:t>
            </a:r>
            <a:endParaRPr lang="en-US" sz="2400" b="0" strike="noStrike" spc="-1">
              <a:latin typeface="Arial"/>
            </a:endParaRPr>
          </a:p>
          <a:p>
            <a:pPr marL="343080" indent="-3423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링킹</a:t>
            </a:r>
            <a:endParaRPr lang="en-US" sz="2400" b="0" strike="noStrike" spc="-1">
              <a:latin typeface="Arial"/>
            </a:endParaRPr>
          </a:p>
          <a:p>
            <a:pPr marL="343080" indent="-3423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수정</a:t>
            </a:r>
            <a:endParaRPr lang="en-US" sz="2400" b="0" strike="noStrike" spc="-1">
              <a:latin typeface="Arial"/>
            </a:endParaRPr>
          </a:p>
          <a:p>
            <a:pPr marL="343080" indent="-3423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번역</a:t>
            </a:r>
            <a:endParaRPr lang="en-US" sz="2400" b="0" strike="noStrike" spc="-1">
              <a:latin typeface="Arial"/>
            </a:endParaRPr>
          </a:p>
          <a:p>
            <a:pPr marL="343080" indent="-342360">
              <a:lnSpc>
                <a:spcPct val="100000"/>
              </a:lnSpc>
              <a:spcBef>
                <a:spcPts val="479"/>
              </a:spcBef>
            </a:pPr>
            <a:endParaRPr lang="en-US" sz="2400" b="0" strike="noStrike" spc="-1">
              <a:latin typeface="Arial"/>
            </a:endParaRPr>
          </a:p>
          <a:p>
            <a:pPr marL="182880" indent="-182160">
              <a:lnSpc>
                <a:spcPct val="100000"/>
              </a:lnSpc>
              <a:spcBef>
                <a:spcPts val="479"/>
              </a:spcBef>
            </a:pP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편입</a:t>
            </a:r>
            <a:endParaRPr lang="en-US" sz="4000" b="0" strike="noStrike" spc="-1">
              <a:latin typeface="Arial"/>
            </a:endParaRPr>
          </a:p>
        </p:txBody>
      </p:sp>
      <p:sp>
        <p:nvSpPr>
          <p:cNvPr id="287" name="CustomShape 2"/>
          <p:cNvSpPr/>
          <p:nvPr/>
        </p:nvSpPr>
        <p:spPr>
          <a:xfrm>
            <a:off x="609480" y="1600200"/>
            <a:ext cx="563940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a:solidFill>
                  <a:srgbClr val="292934"/>
                </a:solidFill>
                <a:latin typeface="Roboto"/>
                <a:ea typeface="Roboto"/>
              </a:rPr>
              <a:t>개발자는 FOSS 컴포넌트의 일부를 소프트웨어 제품에 복사해 넣을 수 있다. </a:t>
            </a:r>
            <a:endParaRPr lang="en-US" sz="2400" b="0" strike="noStrike" spc="-1">
              <a:latin typeface="Arial"/>
            </a:endParaRPr>
          </a:p>
          <a:p>
            <a:pPr>
              <a:lnSpc>
                <a:spcPct val="100000"/>
              </a:lnSpc>
              <a:spcBef>
                <a:spcPts val="479"/>
              </a:spcBef>
            </a:pPr>
            <a:endParaRPr lang="en-US" sz="2400" b="0" strike="noStrike" spc="-1">
              <a:latin typeface="Arial"/>
            </a:endParaRPr>
          </a:p>
          <a:p>
            <a:pPr>
              <a:lnSpc>
                <a:spcPct val="100000"/>
              </a:lnSpc>
              <a:spcBef>
                <a:spcPts val="479"/>
              </a:spcBef>
            </a:pPr>
            <a:r>
              <a:rPr lang="en-US" sz="2400" b="0" strike="noStrike" spc="-1">
                <a:solidFill>
                  <a:srgbClr val="292934"/>
                </a:solidFill>
                <a:latin typeface="Roboto"/>
                <a:ea typeface="Roboto"/>
              </a:rPr>
              <a:t>관련 용어는 다음을 포함한다:</a:t>
            </a:r>
            <a:endParaRPr lang="en-US" sz="2400" b="0" strike="noStrike" spc="-1">
              <a:latin typeface="Arial"/>
            </a:endParaRPr>
          </a:p>
          <a:p>
            <a:pPr marL="343080" indent="-3423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통합 (Integrating)</a:t>
            </a:r>
            <a:endParaRPr lang="en-US" sz="2400" b="0" strike="noStrike" spc="-1">
              <a:latin typeface="Arial"/>
            </a:endParaRPr>
          </a:p>
          <a:p>
            <a:pPr marL="343080" indent="-3423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병합 (Merging)</a:t>
            </a:r>
            <a:endParaRPr lang="en-US" sz="2400" b="0" strike="noStrike" spc="-1">
              <a:latin typeface="Arial"/>
            </a:endParaRPr>
          </a:p>
          <a:p>
            <a:pPr marL="343080" indent="-3423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붙여넣기 (Pasting)</a:t>
            </a:r>
            <a:endParaRPr lang="en-US" sz="2400" b="0" strike="noStrike" spc="-1">
              <a:latin typeface="Arial"/>
            </a:endParaRPr>
          </a:p>
          <a:p>
            <a:pPr marL="343080" indent="-3423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각색 (Adapting)</a:t>
            </a:r>
            <a:endParaRPr lang="en-US" sz="2400" b="0" strike="noStrike" spc="-1">
              <a:latin typeface="Arial"/>
            </a:endParaRPr>
          </a:p>
          <a:p>
            <a:pPr marL="343080" indent="-3423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삽입 (Inserting)</a:t>
            </a:r>
            <a:endParaRPr lang="en-US" sz="2400" b="0" strike="noStrike" spc="-1">
              <a:latin typeface="Arial"/>
            </a:endParaRPr>
          </a:p>
          <a:p>
            <a:pPr marL="182880" indent="-182160">
              <a:lnSpc>
                <a:spcPct val="100000"/>
              </a:lnSpc>
              <a:spcBef>
                <a:spcPts val="479"/>
              </a:spcBef>
            </a:pPr>
            <a:endParaRPr lang="en-US" sz="2400" b="0" strike="noStrike" spc="-1">
              <a:latin typeface="Arial"/>
            </a:endParaRPr>
          </a:p>
        </p:txBody>
      </p:sp>
      <p:pic>
        <p:nvPicPr>
          <p:cNvPr id="288" name="Shape 294"/>
          <p:cNvPicPr/>
          <p:nvPr/>
        </p:nvPicPr>
        <p:blipFill>
          <a:blip r:embed="rId3"/>
          <a:stretch/>
        </p:blipFill>
        <p:spPr>
          <a:xfrm>
            <a:off x="5321880" y="1377360"/>
            <a:ext cx="7600320" cy="427464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링킹</a:t>
            </a:r>
            <a:endParaRPr lang="en-US" sz="4000" b="0" strike="noStrike" spc="-1">
              <a:latin typeface="Arial"/>
            </a:endParaRPr>
          </a:p>
        </p:txBody>
      </p:sp>
      <p:sp>
        <p:nvSpPr>
          <p:cNvPr id="290" name="CustomShape 2"/>
          <p:cNvSpPr/>
          <p:nvPr/>
        </p:nvSpPr>
        <p:spPr>
          <a:xfrm>
            <a:off x="609480" y="1600200"/>
            <a:ext cx="563940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a:solidFill>
                  <a:srgbClr val="292934"/>
                </a:solidFill>
                <a:latin typeface="Roboto"/>
                <a:ea typeface="Roboto"/>
              </a:rPr>
              <a:t>개발자는 FOSS 컴포넌트를 귀하의 소프트웨어 제품과 링크하거나 연결할 수 있다. </a:t>
            </a:r>
            <a:endParaRPr lang="en-US" sz="2400" b="0" strike="noStrike" spc="-1">
              <a:latin typeface="Arial"/>
            </a:endParaRPr>
          </a:p>
          <a:p>
            <a:pPr>
              <a:lnSpc>
                <a:spcPct val="100000"/>
              </a:lnSpc>
              <a:spcBef>
                <a:spcPts val="479"/>
              </a:spcBef>
            </a:pPr>
            <a:endParaRPr lang="en-US" sz="2400" b="0" strike="noStrike" spc="-1">
              <a:latin typeface="Arial"/>
            </a:endParaRPr>
          </a:p>
          <a:p>
            <a:pPr>
              <a:lnSpc>
                <a:spcPct val="100000"/>
              </a:lnSpc>
              <a:spcBef>
                <a:spcPts val="479"/>
              </a:spcBef>
            </a:pPr>
            <a:r>
              <a:rPr lang="en-US" sz="2400" b="0" strike="noStrike" spc="-1">
                <a:solidFill>
                  <a:srgbClr val="292934"/>
                </a:solidFill>
                <a:latin typeface="Roboto"/>
                <a:ea typeface="Roboto"/>
              </a:rPr>
              <a:t>관련 용어는 다음을 포함한다:</a:t>
            </a:r>
            <a:endParaRPr lang="en-US" sz="2400" b="0" strike="noStrike" spc="-1">
              <a:latin typeface="Arial"/>
            </a:endParaRPr>
          </a:p>
          <a:p>
            <a:pPr marL="343080" indent="-3423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정적/동적 링킹</a:t>
            </a:r>
            <a:endParaRPr lang="en-US" sz="2400" b="0" strike="noStrike" spc="-1">
              <a:latin typeface="Arial"/>
            </a:endParaRPr>
          </a:p>
          <a:p>
            <a:pPr marL="343080" indent="-3423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페어링</a:t>
            </a:r>
            <a:endParaRPr lang="en-US" sz="2400" b="0" strike="noStrike" spc="-1">
              <a:latin typeface="Arial"/>
            </a:endParaRPr>
          </a:p>
          <a:p>
            <a:pPr marL="343080" indent="-3423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결합 (Combining)</a:t>
            </a:r>
            <a:endParaRPr lang="en-US" sz="2400" b="0" strike="noStrike" spc="-1">
              <a:latin typeface="Arial"/>
            </a:endParaRPr>
          </a:p>
          <a:p>
            <a:pPr marL="343080" indent="-3423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활용 (Utilizing)</a:t>
            </a:r>
            <a:endParaRPr lang="en-US" sz="2400" b="0" strike="noStrike" spc="-1">
              <a:latin typeface="Arial"/>
            </a:endParaRPr>
          </a:p>
          <a:p>
            <a:pPr marL="343080" indent="-3423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패키징</a:t>
            </a:r>
            <a:endParaRPr lang="en-US" sz="2400" b="0" strike="noStrike" spc="-1">
              <a:latin typeface="Arial"/>
            </a:endParaRPr>
          </a:p>
          <a:p>
            <a:pPr marL="343080" indent="-3423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상호의존성 생성</a:t>
            </a:r>
            <a:endParaRPr lang="en-US" sz="2400" b="0" strike="noStrike" spc="-1">
              <a:latin typeface="Arial"/>
            </a:endParaRPr>
          </a:p>
          <a:p>
            <a:pPr marL="182880" indent="-182160">
              <a:lnSpc>
                <a:spcPct val="100000"/>
              </a:lnSpc>
              <a:spcBef>
                <a:spcPts val="479"/>
              </a:spcBef>
            </a:pPr>
            <a:endParaRPr lang="en-US" sz="2400" b="0" strike="noStrike" spc="-1">
              <a:latin typeface="Arial"/>
            </a:endParaRPr>
          </a:p>
        </p:txBody>
      </p:sp>
      <p:pic>
        <p:nvPicPr>
          <p:cNvPr id="291" name="Shape 302"/>
          <p:cNvPicPr/>
          <p:nvPr/>
        </p:nvPicPr>
        <p:blipFill>
          <a:blip r:embed="rId3"/>
          <a:stretch/>
        </p:blipFill>
        <p:spPr>
          <a:xfrm>
            <a:off x="4365000" y="1441440"/>
            <a:ext cx="9234360" cy="519408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수정</a:t>
            </a:r>
            <a:endParaRPr lang="en-US" sz="4000" b="0" strike="noStrike" spc="-1">
              <a:latin typeface="Arial"/>
            </a:endParaRPr>
          </a:p>
        </p:txBody>
      </p:sp>
      <p:sp>
        <p:nvSpPr>
          <p:cNvPr id="293" name="CustomShape 2"/>
          <p:cNvSpPr/>
          <p:nvPr/>
        </p:nvSpPr>
        <p:spPr>
          <a:xfrm>
            <a:off x="609480" y="1600200"/>
            <a:ext cx="360432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a:solidFill>
                  <a:srgbClr val="292934"/>
                </a:solidFill>
                <a:latin typeface="Roboto"/>
                <a:ea typeface="Roboto"/>
              </a:rPr>
              <a:t>개발자는 다음을 포함하여 FOSS 컴포넌트를 변경할 수 있다:</a:t>
            </a:r>
            <a:endParaRPr lang="en-US" sz="2400" b="0" strike="noStrike" spc="-1">
              <a:latin typeface="Arial"/>
            </a:endParaRPr>
          </a:p>
          <a:p>
            <a:pPr>
              <a:lnSpc>
                <a:spcPct val="100000"/>
              </a:lnSpc>
              <a:spcBef>
                <a:spcPts val="479"/>
              </a:spcBef>
            </a:pP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FOSS 컴포넌트에 새로운 코드 추가 / 주입</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FOSS 컴포넌트의 수정, 최적화 또는 변경</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코드 삭제 또는 제거</a:t>
            </a:r>
            <a:endParaRPr lang="en-US" sz="2400" b="0" strike="noStrike" spc="-1">
              <a:latin typeface="Arial"/>
            </a:endParaRPr>
          </a:p>
        </p:txBody>
      </p:sp>
      <p:pic>
        <p:nvPicPr>
          <p:cNvPr id="294" name="Shape 310"/>
          <p:cNvPicPr/>
          <p:nvPr/>
        </p:nvPicPr>
        <p:blipFill>
          <a:blip r:embed="rId3"/>
          <a:stretch/>
        </p:blipFill>
        <p:spPr>
          <a:xfrm>
            <a:off x="3499560" y="482400"/>
            <a:ext cx="7619400" cy="5819040"/>
          </a:xfrm>
          <a:prstGeom prst="rect">
            <a:avLst/>
          </a:prstGeom>
          <a:ln>
            <a:noFill/>
          </a:ln>
        </p:spPr>
      </p:pic>
      <p:sp>
        <p:nvSpPr>
          <p:cNvPr id="295" name="CustomShape 3"/>
          <p:cNvSpPr/>
          <p:nvPr/>
        </p:nvSpPr>
        <p:spPr>
          <a:xfrm>
            <a:off x="9891360" y="2744280"/>
            <a:ext cx="1849320" cy="1568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a:solidFill>
                  <a:srgbClr val="292934"/>
                </a:solidFill>
                <a:latin typeface="Roboto Condensed"/>
                <a:ea typeface="Roboto Condensed"/>
              </a:rPr>
              <a:t>해결 (Fixing) </a:t>
            </a:r>
            <a:endParaRPr lang="en-US" sz="2400" b="0" strike="noStrike" spc="-1">
              <a:latin typeface="Arial"/>
            </a:endParaRPr>
          </a:p>
          <a:p>
            <a:pPr>
              <a:lnSpc>
                <a:spcPct val="100000"/>
              </a:lnSpc>
            </a:pPr>
            <a:r>
              <a:rPr lang="en-US" sz="2400" b="0" strike="noStrike" spc="-1">
                <a:solidFill>
                  <a:srgbClr val="292934"/>
                </a:solidFill>
                <a:latin typeface="Roboto Condensed"/>
                <a:ea typeface="Roboto Condensed"/>
              </a:rPr>
              <a:t>최적화 (Optimizing)</a:t>
            </a:r>
            <a:endParaRPr lang="en-US" sz="2400" b="0" strike="noStrike" spc="-1">
              <a:latin typeface="Arial"/>
            </a:endParaRPr>
          </a:p>
          <a:p>
            <a:pPr>
              <a:lnSpc>
                <a:spcPct val="100000"/>
              </a:lnSpc>
            </a:pPr>
            <a:r>
              <a:rPr lang="en-US" sz="2400" b="0" strike="noStrike" spc="-1">
                <a:solidFill>
                  <a:srgbClr val="292934"/>
                </a:solidFill>
                <a:latin typeface="Roboto Condensed"/>
                <a:ea typeface="Roboto Condensed"/>
              </a:rPr>
              <a:t>변경 (Changing)</a:t>
            </a:r>
            <a:endParaRPr lang="en-US" sz="2400" b="0" strike="noStrike" spc="-1">
              <a:latin typeface="Arial"/>
            </a:endParaRPr>
          </a:p>
          <a:p>
            <a:pPr>
              <a:lnSpc>
                <a:spcPct val="100000"/>
              </a:lnSpc>
            </a:pPr>
            <a:endParaRPr lang="en-US" sz="2400" b="0" strike="noStrike" spc="-1">
              <a:latin typeface="Arial"/>
            </a:endParaRPr>
          </a:p>
        </p:txBody>
      </p:sp>
      <p:sp>
        <p:nvSpPr>
          <p:cNvPr id="296" name="CustomShape 4"/>
          <p:cNvSpPr/>
          <p:nvPr/>
        </p:nvSpPr>
        <p:spPr>
          <a:xfrm>
            <a:off x="4427640" y="1459080"/>
            <a:ext cx="1740600" cy="1107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a:solidFill>
                  <a:srgbClr val="292934"/>
                </a:solidFill>
                <a:latin typeface="Roboto Condensed"/>
                <a:ea typeface="Roboto Condensed"/>
              </a:rPr>
              <a:t>추가 (Adding)</a:t>
            </a:r>
            <a:endParaRPr lang="en-US" sz="2400" b="0" strike="noStrike" spc="-1">
              <a:latin typeface="Arial"/>
            </a:endParaRPr>
          </a:p>
          <a:p>
            <a:pPr>
              <a:lnSpc>
                <a:spcPct val="100000"/>
              </a:lnSpc>
            </a:pPr>
            <a:r>
              <a:rPr lang="en-US" sz="2400" b="0" strike="noStrike" spc="-1">
                <a:solidFill>
                  <a:srgbClr val="292934"/>
                </a:solidFill>
                <a:latin typeface="Roboto Condensed"/>
                <a:ea typeface="Roboto Condensed"/>
              </a:rPr>
              <a:t>주입 (Injecting)</a:t>
            </a:r>
            <a:endParaRPr lang="en-US" sz="2400" b="0" strike="noStrike" spc="-1">
              <a:latin typeface="Arial"/>
            </a:endParaRPr>
          </a:p>
          <a:p>
            <a:pPr>
              <a:lnSpc>
                <a:spcPct val="100000"/>
              </a:lnSpc>
            </a:pPr>
            <a:endParaRPr lang="en-US" sz="2400" b="0" strike="noStrike" spc="-1">
              <a:latin typeface="Arial"/>
            </a:endParaRPr>
          </a:p>
        </p:txBody>
      </p:sp>
      <p:sp>
        <p:nvSpPr>
          <p:cNvPr id="297" name="CustomShape 5"/>
          <p:cNvSpPr/>
          <p:nvPr/>
        </p:nvSpPr>
        <p:spPr>
          <a:xfrm>
            <a:off x="4380840" y="5853240"/>
            <a:ext cx="1939320" cy="460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a:solidFill>
                  <a:srgbClr val="292934"/>
                </a:solidFill>
                <a:latin typeface="Roboto Condensed"/>
                <a:ea typeface="Roboto Condensed"/>
              </a:rPr>
              <a:t>삭제</a:t>
            </a: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8"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번역</a:t>
            </a:r>
            <a:endParaRPr lang="en-US" sz="4000" b="0" strike="noStrike" spc="-1">
              <a:latin typeface="Arial"/>
            </a:endParaRPr>
          </a:p>
        </p:txBody>
      </p:sp>
      <p:sp>
        <p:nvSpPr>
          <p:cNvPr id="299" name="CustomShape 2"/>
          <p:cNvSpPr/>
          <p:nvPr/>
        </p:nvSpPr>
        <p:spPr>
          <a:xfrm>
            <a:off x="609480" y="1600200"/>
            <a:ext cx="563940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a:solidFill>
                  <a:srgbClr val="292934"/>
                </a:solidFill>
                <a:latin typeface="Roboto"/>
                <a:ea typeface="Roboto"/>
              </a:rPr>
              <a:t>개발자는 코드를 어느 상태에서 다른 상태로 변환 할 수 있다.</a:t>
            </a:r>
            <a:endParaRPr lang="en-US" sz="2400" b="0" strike="noStrike" spc="-1">
              <a:latin typeface="Arial"/>
            </a:endParaRPr>
          </a:p>
          <a:p>
            <a:pPr>
              <a:lnSpc>
                <a:spcPct val="100000"/>
              </a:lnSpc>
              <a:spcBef>
                <a:spcPts val="479"/>
              </a:spcBef>
            </a:pPr>
            <a:endParaRPr lang="en-US" sz="2400" b="0" strike="noStrike" spc="-1">
              <a:latin typeface="Arial"/>
            </a:endParaRPr>
          </a:p>
          <a:p>
            <a:pPr>
              <a:lnSpc>
                <a:spcPct val="100000"/>
              </a:lnSpc>
              <a:spcBef>
                <a:spcPts val="479"/>
              </a:spcBef>
            </a:pPr>
            <a:r>
              <a:rPr lang="en-US" sz="2400" b="0" strike="noStrike" spc="-1">
                <a:solidFill>
                  <a:srgbClr val="292934"/>
                </a:solidFill>
                <a:latin typeface="Roboto"/>
                <a:ea typeface="Roboto"/>
              </a:rPr>
              <a:t>예:</a:t>
            </a:r>
            <a:endParaRPr lang="en-US" sz="2400" b="0" strike="noStrike" spc="-1">
              <a:latin typeface="Arial"/>
            </a:endParaRPr>
          </a:p>
          <a:p>
            <a:pPr marL="343080" indent="-3423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중국어를 영어로 번역 </a:t>
            </a:r>
            <a:endParaRPr lang="en-US" sz="2400" b="0" strike="noStrike" spc="-1">
              <a:latin typeface="Arial"/>
            </a:endParaRPr>
          </a:p>
          <a:p>
            <a:pPr marL="343080" indent="-3423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C++에서 Java로 변환 </a:t>
            </a:r>
            <a:endParaRPr lang="en-US" sz="2400" b="0" strike="noStrike" spc="-1">
              <a:latin typeface="Arial"/>
            </a:endParaRPr>
          </a:p>
          <a:p>
            <a:pPr marL="343080" indent="-3423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바이너리로 컴파일</a:t>
            </a:r>
            <a:endParaRPr lang="en-US" sz="2400" b="0" strike="noStrike" spc="-1">
              <a:latin typeface="Arial"/>
            </a:endParaRPr>
          </a:p>
          <a:p>
            <a:pPr marL="182880" indent="-182160">
              <a:lnSpc>
                <a:spcPct val="100000"/>
              </a:lnSpc>
              <a:spcBef>
                <a:spcPts val="479"/>
              </a:spcBef>
            </a:pPr>
            <a:endParaRPr lang="en-US" sz="2400" b="0" strike="noStrike" spc="-1">
              <a:latin typeface="Arial"/>
            </a:endParaRPr>
          </a:p>
        </p:txBody>
      </p:sp>
      <p:pic>
        <p:nvPicPr>
          <p:cNvPr id="300" name="Shape 321"/>
          <p:cNvPicPr/>
          <p:nvPr/>
        </p:nvPicPr>
        <p:blipFill>
          <a:blip r:embed="rId3"/>
          <a:stretch/>
        </p:blipFill>
        <p:spPr>
          <a:xfrm>
            <a:off x="4454640" y="913680"/>
            <a:ext cx="10157760" cy="571356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개발 도구</a:t>
            </a:r>
            <a:endParaRPr lang="en-US" sz="4000" b="0" strike="noStrike" spc="-1">
              <a:latin typeface="Arial"/>
            </a:endParaRPr>
          </a:p>
        </p:txBody>
      </p:sp>
      <p:sp>
        <p:nvSpPr>
          <p:cNvPr id="302" name="CustomShape 2"/>
          <p:cNvSpPr/>
          <p:nvPr/>
        </p:nvSpPr>
        <p:spPr>
          <a:xfrm>
            <a:off x="609480" y="1600200"/>
            <a:ext cx="453924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a:solidFill>
                  <a:srgbClr val="292934"/>
                </a:solidFill>
                <a:latin typeface="Roboto"/>
                <a:ea typeface="Roboto"/>
              </a:rPr>
              <a:t>개발 도구가 이러한 작업 중 일부를 내부적으로 수행할 수 있다.</a:t>
            </a:r>
            <a:endParaRPr lang="en-US" sz="2400" b="0" strike="noStrike" spc="-1">
              <a:latin typeface="Arial"/>
            </a:endParaRPr>
          </a:p>
          <a:p>
            <a:pPr>
              <a:lnSpc>
                <a:spcPct val="100000"/>
              </a:lnSpc>
              <a:spcBef>
                <a:spcPts val="479"/>
              </a:spcBef>
            </a:pPr>
            <a:endParaRPr lang="en-US" sz="2400" b="0" strike="noStrike" spc="-1">
              <a:latin typeface="Arial"/>
            </a:endParaRPr>
          </a:p>
          <a:p>
            <a:pPr>
              <a:lnSpc>
                <a:spcPct val="100000"/>
              </a:lnSpc>
              <a:spcBef>
                <a:spcPts val="479"/>
              </a:spcBef>
            </a:pPr>
            <a:r>
              <a:rPr lang="en-US" sz="2400" b="0" strike="noStrike" spc="-1">
                <a:solidFill>
                  <a:srgbClr val="292934"/>
                </a:solidFill>
                <a:latin typeface="Roboto"/>
                <a:ea typeface="Roboto"/>
              </a:rPr>
              <a:t>예를 들어, 어떤 도구는 그 출력물에 자체 코드의 일부를 주입할 수 있다.</a:t>
            </a:r>
            <a:endParaRPr lang="en-US" sz="2400" b="0" strike="noStrike" spc="-1">
              <a:latin typeface="Arial"/>
            </a:endParaRPr>
          </a:p>
          <a:p>
            <a:pPr marL="182880" indent="-182160">
              <a:lnSpc>
                <a:spcPct val="100000"/>
              </a:lnSpc>
              <a:spcBef>
                <a:spcPts val="479"/>
              </a:spcBef>
            </a:pPr>
            <a:endParaRPr lang="en-US" sz="2400" b="0" strike="noStrike" spc="-1">
              <a:latin typeface="Arial"/>
            </a:endParaRPr>
          </a:p>
        </p:txBody>
      </p:sp>
      <p:pic>
        <p:nvPicPr>
          <p:cNvPr id="303" name="Shape 329"/>
          <p:cNvPicPr/>
          <p:nvPr/>
        </p:nvPicPr>
        <p:blipFill>
          <a:blip r:embed="rId3"/>
          <a:stretch/>
        </p:blipFill>
        <p:spPr>
          <a:xfrm>
            <a:off x="4850640" y="1104120"/>
            <a:ext cx="6156000" cy="4701600"/>
          </a:xfrm>
          <a:prstGeom prst="rect">
            <a:avLst/>
          </a:prstGeom>
          <a:ln>
            <a:noFill/>
          </a:ln>
        </p:spPr>
      </p:pic>
      <p:sp>
        <p:nvSpPr>
          <p:cNvPr id="304" name="CustomShape 3"/>
          <p:cNvSpPr/>
          <p:nvPr/>
        </p:nvSpPr>
        <p:spPr>
          <a:xfrm>
            <a:off x="7337880" y="1166760"/>
            <a:ext cx="2423160" cy="460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a:solidFill>
                  <a:srgbClr val="292934"/>
                </a:solidFill>
                <a:latin typeface="Roboto Condensed"/>
                <a:ea typeface="Roboto Condensed"/>
              </a:rPr>
              <a:t>자료 주입</a:t>
            </a:r>
            <a:endParaRPr lang="en-US" sz="2400" b="0" strike="noStrike" spc="-1">
              <a:latin typeface="Arial"/>
            </a:endParaRPr>
          </a:p>
        </p:txBody>
      </p:sp>
      <p:sp>
        <p:nvSpPr>
          <p:cNvPr id="305" name="CustomShape 4"/>
          <p:cNvSpPr/>
          <p:nvPr/>
        </p:nvSpPr>
        <p:spPr>
          <a:xfrm>
            <a:off x="7200360" y="5575320"/>
            <a:ext cx="2943000" cy="460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a:solidFill>
                  <a:srgbClr val="292934"/>
                </a:solidFill>
                <a:latin typeface="Roboto Condensed"/>
                <a:ea typeface="Roboto Condensed"/>
              </a:rPr>
              <a:t>자료 수정</a:t>
            </a:r>
            <a:endParaRPr lang="en-US" sz="2400" b="0" strike="noStrike" spc="-1">
              <a:latin typeface="Arial"/>
            </a:endParaRPr>
          </a:p>
        </p:txBody>
      </p:sp>
      <p:sp>
        <p:nvSpPr>
          <p:cNvPr id="306" name="CustomShape 5"/>
          <p:cNvSpPr/>
          <p:nvPr/>
        </p:nvSpPr>
        <p:spPr>
          <a:xfrm>
            <a:off x="8885880" y="4339080"/>
            <a:ext cx="3400200" cy="460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a:solidFill>
                  <a:srgbClr val="292934"/>
                </a:solidFill>
                <a:latin typeface="Roboto Condensed"/>
                <a:ea typeface="Roboto Condensed"/>
              </a:rPr>
              <a:t>자료 번역</a:t>
            </a: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FOSS 정책</a:t>
            </a:r>
            <a:endParaRPr lang="en-US" sz="4000" b="0" strike="noStrike" spc="-1">
              <a:latin typeface="Arial"/>
            </a:endParaRPr>
          </a:p>
        </p:txBody>
      </p:sp>
      <p:sp>
        <p:nvSpPr>
          <p:cNvPr id="225" name="CustomShape 2"/>
          <p:cNvSpPr/>
          <p:nvPr/>
        </p:nvSpPr>
        <p:spPr>
          <a:xfrm>
            <a:off x="609480" y="1608120"/>
            <a:ext cx="1097208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a:solidFill>
                  <a:srgbClr val="292934"/>
                </a:solidFill>
                <a:latin typeface="Roboto"/>
                <a:ea typeface="Roboto"/>
              </a:rPr>
              <a:t>&lt;&lt;</a:t>
            </a:r>
            <a:r>
              <a:rPr lang="en-US" sz="2400" b="0" strike="noStrike" spc="-1">
                <a:solidFill>
                  <a:srgbClr val="292934"/>
                </a:solidFill>
                <a:latin typeface="Roboto Condensed"/>
                <a:ea typeface="Roboto Condensed"/>
              </a:rPr>
              <a:t>이것은 당신의 FOSS 정책이 어디서 발견될 수 있는지  알려주기 위한 견본용 슬라이드이다. (OpenChain 설명서 1.1, 1.1.1절)</a:t>
            </a:r>
            <a:r>
              <a:rPr lang="en-US" sz="2400" b="0" strike="noStrike" spc="-1">
                <a:solidFill>
                  <a:srgbClr val="292934"/>
                </a:solidFill>
                <a:latin typeface="Roboto"/>
                <a:ea typeface="Roboto"/>
              </a:rPr>
              <a:t>&gt;</a:t>
            </a:r>
            <a:endParaRPr lang="en-US" sz="2400" b="0" strike="noStrike" spc="-1">
              <a:latin typeface="Arial"/>
            </a:endParaRPr>
          </a:p>
          <a:p>
            <a:pPr>
              <a:lnSpc>
                <a:spcPct val="100000"/>
              </a:lnSpc>
              <a:spcBef>
                <a:spcPts val="479"/>
              </a:spcBef>
            </a:pP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https://www.linux.com/publications/generic-foss-policy 에 게시된 Linux Foundation Open Compliance Program에서  FOSS 정책의 예시를 얻을 수 있다.</a:t>
            </a:r>
            <a:endParaRPr lang="en-US" sz="2000" b="0" strike="noStrike" spc="-1">
              <a:latin typeface="Arial"/>
            </a:endParaRPr>
          </a:p>
          <a:p>
            <a:pPr marL="182880" indent="-182160">
              <a:lnSpc>
                <a:spcPct val="100000"/>
              </a:lnSpc>
              <a:spcBef>
                <a:spcPts val="479"/>
              </a:spcBef>
            </a:pPr>
            <a:endParaRPr lang="en-US" sz="2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FOSS 컴포넌트가 어떻게 배포되는가?</a:t>
            </a:r>
            <a:endParaRPr lang="en-US" sz="4000" b="0" strike="noStrike" spc="-1">
              <a:latin typeface="Arial"/>
            </a:endParaRPr>
          </a:p>
        </p:txBody>
      </p:sp>
      <p:sp>
        <p:nvSpPr>
          <p:cNvPr id="308" name="CustomShape 2"/>
          <p:cNvSpPr/>
          <p:nvPr/>
        </p:nvSpPr>
        <p:spPr>
          <a:xfrm>
            <a:off x="609480" y="1600200"/>
            <a:ext cx="10972080" cy="5123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a:solidFill>
                  <a:srgbClr val="292934"/>
                </a:solidFill>
                <a:latin typeface="Roboto"/>
                <a:ea typeface="Roboto"/>
              </a:rPr>
              <a:t>누가 소프트웨어를 받는가?</a:t>
            </a:r>
            <a:endParaRPr lang="en-US" sz="2400" b="0" strike="noStrike" spc="-1">
              <a:latin typeface="Arial"/>
            </a:endParaRPr>
          </a:p>
          <a:p>
            <a:pPr marL="560160" lvl="1" indent="-29268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고객/파트너</a:t>
            </a:r>
            <a:endParaRPr lang="en-US" sz="2400" b="0" strike="noStrike" spc="-1">
              <a:latin typeface="Arial"/>
            </a:endParaRPr>
          </a:p>
          <a:p>
            <a:pPr marL="560160" lvl="1" indent="-29268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커뮤니티 프로젝트</a:t>
            </a:r>
            <a:endParaRPr lang="en-US" sz="2400" b="0" strike="noStrike" spc="-1">
              <a:latin typeface="Arial"/>
            </a:endParaRPr>
          </a:p>
          <a:p>
            <a:pPr marL="560160" lvl="1" indent="-29268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비지니스 그룹 내 다른 법인 (이는 배포로 여겨질 수 있다)</a:t>
            </a:r>
            <a:endParaRPr lang="en-US" sz="2400" b="0" strike="noStrike" spc="-1">
              <a:latin typeface="Arial"/>
            </a:endParaRPr>
          </a:p>
          <a:p>
            <a:pPr marL="182880" indent="-182160">
              <a:lnSpc>
                <a:spcPct val="100000"/>
              </a:lnSpc>
              <a:spcBef>
                <a:spcPts val="479"/>
              </a:spcBef>
            </a:pP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어떤 형태로 전달되는가?</a:t>
            </a:r>
            <a:endParaRPr lang="en-US" sz="2400" b="0" strike="noStrike" spc="-1">
              <a:latin typeface="Arial"/>
            </a:endParaRPr>
          </a:p>
          <a:p>
            <a:pPr marL="560160" lvl="1" indent="-29268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소스 코드 제공</a:t>
            </a:r>
            <a:endParaRPr lang="en-US" sz="2400" b="0" strike="noStrike" spc="-1">
              <a:latin typeface="Arial"/>
            </a:endParaRPr>
          </a:p>
          <a:p>
            <a:pPr marL="560160" lvl="1" indent="-29268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바이너리 제공</a:t>
            </a:r>
            <a:endParaRPr lang="en-US" sz="2400" b="0" strike="noStrike" spc="-1">
              <a:latin typeface="Arial"/>
            </a:endParaRPr>
          </a:p>
          <a:p>
            <a:pPr marL="560160" lvl="1" indent="-29268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하드웨어에 사전 탑재됨</a:t>
            </a: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이해도 점검</a:t>
            </a:r>
            <a:endParaRPr lang="en-US" sz="4000" b="0" strike="noStrike" spc="-1">
              <a:latin typeface="Arial"/>
            </a:endParaRPr>
          </a:p>
        </p:txBody>
      </p:sp>
      <p:sp>
        <p:nvSpPr>
          <p:cNvPr id="310" name="CustomShape 2"/>
          <p:cNvSpPr/>
          <p:nvPr/>
        </p:nvSpPr>
        <p:spPr>
          <a:xfrm>
            <a:off x="609480" y="1608120"/>
            <a:ext cx="1097208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a:solidFill>
                  <a:srgbClr val="292934"/>
                </a:solidFill>
                <a:latin typeface="Roboto"/>
                <a:ea typeface="Roboto"/>
              </a:rPr>
              <a:t>편입이란 무엇인가?</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링킹이란 무엇인가?</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수정이란 무엇인가?</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번역이란 무엇인가?</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배포인지를 평가하는데 중요한 요소는 무엇인가?</a:t>
            </a:r>
            <a:endParaRPr lang="en-US" sz="2400" b="0" strike="noStrike" spc="-1">
              <a:latin typeface="Arial"/>
            </a:endParaRPr>
          </a:p>
          <a:p>
            <a:pPr marL="182880" indent="-182160">
              <a:lnSpc>
                <a:spcPct val="100000"/>
              </a:lnSpc>
              <a:spcBef>
                <a:spcPts val="479"/>
              </a:spcBef>
            </a:pPr>
            <a:endParaRPr lang="en-US" sz="2400" b="0" strike="noStrike" spc="-1">
              <a:latin typeface="Arial"/>
            </a:endParaRPr>
          </a:p>
          <a:p>
            <a:pPr marL="182880" indent="-182160">
              <a:lnSpc>
                <a:spcPct val="100000"/>
              </a:lnSpc>
              <a:spcBef>
                <a:spcPts val="479"/>
              </a:spcBef>
            </a:pP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 name="CustomShape 1"/>
          <p:cNvSpPr/>
          <p:nvPr/>
        </p:nvSpPr>
        <p:spPr>
          <a:xfrm>
            <a:off x="963000" y="2362320"/>
            <a:ext cx="10362600" cy="2199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3200" b="0" strike="noStrike" spc="-1">
                <a:solidFill>
                  <a:srgbClr val="F3F2DC"/>
                </a:solidFill>
                <a:latin typeface="Roboto"/>
                <a:ea typeface="Roboto"/>
              </a:rPr>
              <a:t>CHAPTER 5</a:t>
            </a:r>
            <a:endParaRPr lang="en-US" sz="3200" b="0" strike="noStrike" spc="-1">
              <a:latin typeface="Arial"/>
            </a:endParaRPr>
          </a:p>
        </p:txBody>
      </p:sp>
      <p:sp>
        <p:nvSpPr>
          <p:cNvPr id="312" name="CustomShape 2"/>
          <p:cNvSpPr/>
          <p:nvPr/>
        </p:nvSpPr>
        <p:spPr>
          <a:xfrm>
            <a:off x="963000" y="4626720"/>
            <a:ext cx="10362600" cy="1499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4800" b="0" strike="noStrike" spc="-1">
                <a:solidFill>
                  <a:srgbClr val="F3F2DC"/>
                </a:solidFill>
                <a:latin typeface="Roboto Medium"/>
                <a:ea typeface="Roboto Medium"/>
              </a:rPr>
              <a:t>FOSS 검토 실행</a:t>
            </a:r>
            <a:endParaRPr lang="en-US" sz="4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FOSS 리뷰</a:t>
            </a:r>
            <a:endParaRPr lang="en-US" sz="4000" b="0" strike="noStrike" spc="-1">
              <a:latin typeface="Arial"/>
            </a:endParaRPr>
          </a:p>
        </p:txBody>
      </p:sp>
      <p:sp>
        <p:nvSpPr>
          <p:cNvPr id="314" name="CustomShape 2"/>
          <p:cNvSpPr/>
          <p:nvPr/>
        </p:nvSpPr>
        <p:spPr>
          <a:xfrm>
            <a:off x="609480" y="1608120"/>
            <a:ext cx="1097208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a:solidFill>
                  <a:srgbClr val="292934"/>
                </a:solidFill>
                <a:latin typeface="Roboto"/>
                <a:ea typeface="Roboto"/>
              </a:rPr>
              <a:t>제안된 FOSS 컴포넌트의 유용성및 품질에 대해 프로그램 및 제품 관리자와 엔지니어가 검토 한 후, 선택한 컴포넌트의 사용과 관련된 권리 및 의무에 대한 검토가 시작되어야 한다.</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FOSS 컴플라이언스 프로그램의 핵심 요소는 </a:t>
            </a:r>
            <a:r>
              <a:rPr lang="en-US" sz="2400" b="0" i="1" strike="noStrike" spc="-1">
                <a:solidFill>
                  <a:srgbClr val="292934"/>
                </a:solidFill>
                <a:latin typeface="Roboto"/>
                <a:ea typeface="Roboto"/>
              </a:rPr>
              <a:t>FOSS 리뷰 </a:t>
            </a:r>
            <a:r>
              <a:rPr lang="en-US" sz="2400" b="0" strike="noStrike" spc="-1">
                <a:solidFill>
                  <a:srgbClr val="292934"/>
                </a:solidFill>
                <a:latin typeface="Roboto"/>
                <a:ea typeface="Roboto"/>
              </a:rPr>
              <a:t>프로세스이다. 이 프로세스를 통해 회사가 사용하는 FOSS 소프트웨어를 분석하고 권리와 의무를 이해할 수 있다. </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FOSS 리뷰 프로세스에는 다음 단계가 포함된다:</a:t>
            </a:r>
            <a:endParaRPr lang="en-US" sz="24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관련 정보 수집</a:t>
            </a:r>
            <a:endParaRPr lang="en-US" sz="20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라이선스 의무 분석 및 이해</a:t>
            </a:r>
            <a:endParaRPr lang="en-US" sz="20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회사 정책 및 비즈니스 목표와 양립 가능한 가이드 제공</a:t>
            </a:r>
            <a:endParaRPr lang="en-US" sz="2000" b="0" strike="noStrike" spc="-1">
              <a:latin typeface="Arial"/>
            </a:endParaRPr>
          </a:p>
          <a:p>
            <a:pPr>
              <a:lnSpc>
                <a:spcPct val="100000"/>
              </a:lnSpc>
              <a:spcBef>
                <a:spcPts val="479"/>
              </a:spcBef>
            </a:pPr>
            <a:endParaRPr lang="en-US" sz="2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FOSS 리뷰 시작하기</a:t>
            </a:r>
            <a:endParaRPr lang="en-US" sz="4000" b="0" strike="noStrike" spc="-1">
              <a:latin typeface="Arial"/>
            </a:endParaRPr>
          </a:p>
        </p:txBody>
      </p:sp>
      <p:sp>
        <p:nvSpPr>
          <p:cNvPr id="316" name="CustomShape 2"/>
          <p:cNvSpPr/>
          <p:nvPr/>
        </p:nvSpPr>
        <p:spPr>
          <a:xfrm>
            <a:off x="304920" y="5109840"/>
            <a:ext cx="11277000" cy="1776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a:solidFill>
                  <a:srgbClr val="292934"/>
                </a:solidFill>
                <a:latin typeface="Roboto"/>
                <a:ea typeface="Roboto"/>
              </a:rPr>
              <a:t>프로그램 또는 제품 관리자, 엔지니어, 법무팀을 포함하여 회사내에서 FOSS 관련 일을 하는 사람은 누구든지 FOSS 리뷰를 시작할 수 있어야 한다. </a:t>
            </a:r>
            <a:endParaRPr lang="en-US" sz="2400" b="0" strike="noStrike" spc="-1">
              <a:latin typeface="Arial"/>
            </a:endParaRPr>
          </a:p>
          <a:p>
            <a:pPr>
              <a:lnSpc>
                <a:spcPct val="100000"/>
              </a:lnSpc>
              <a:spcBef>
                <a:spcPts val="479"/>
              </a:spcBef>
            </a:pPr>
            <a:r>
              <a:rPr lang="en-US" sz="1600" b="0" i="1" strike="noStrike" spc="-1">
                <a:solidFill>
                  <a:srgbClr val="292934"/>
                </a:solidFill>
                <a:latin typeface="Roboto"/>
                <a:ea typeface="Roboto"/>
              </a:rPr>
              <a:t>참고: 프로세스는 주로 엔지니어 또는 외부 공급 업체가 새로운 FOSS 기반 소프트웨어를 선택한 때 시작된다.</a:t>
            </a:r>
            <a:r>
              <a:rPr lang="en-US" sz="2400" b="0" i="1" strike="noStrike" spc="-1">
                <a:solidFill>
                  <a:srgbClr val="292934"/>
                </a:solidFill>
                <a:latin typeface="Roboto"/>
                <a:ea typeface="Roboto"/>
              </a:rPr>
              <a:t>.</a:t>
            </a:r>
            <a:endParaRPr lang="en-US" sz="2400" b="0" strike="noStrike" spc="-1">
              <a:latin typeface="Arial"/>
            </a:endParaRPr>
          </a:p>
          <a:p>
            <a:pPr marL="457200" indent="-456480">
              <a:lnSpc>
                <a:spcPct val="100000"/>
              </a:lnSpc>
              <a:spcBef>
                <a:spcPts val="479"/>
              </a:spcBef>
            </a:pPr>
            <a:endParaRPr lang="en-US" sz="2400" b="0" strike="noStrike" spc="-1">
              <a:latin typeface="Arial"/>
            </a:endParaRPr>
          </a:p>
        </p:txBody>
      </p:sp>
      <p:pic>
        <p:nvPicPr>
          <p:cNvPr id="317" name="Shape 368"/>
          <p:cNvPicPr/>
          <p:nvPr/>
        </p:nvPicPr>
        <p:blipFill>
          <a:blip r:embed="rId3"/>
          <a:stretch/>
        </p:blipFill>
        <p:spPr>
          <a:xfrm>
            <a:off x="3959280" y="1703160"/>
            <a:ext cx="4272120" cy="1459440"/>
          </a:xfrm>
          <a:prstGeom prst="rect">
            <a:avLst/>
          </a:prstGeom>
          <a:ln>
            <a:noFill/>
          </a:ln>
        </p:spPr>
      </p:pic>
      <p:sp>
        <p:nvSpPr>
          <p:cNvPr id="318" name="CustomShape 3"/>
          <p:cNvSpPr/>
          <p:nvPr/>
        </p:nvSpPr>
        <p:spPr>
          <a:xfrm>
            <a:off x="4748040" y="2332080"/>
            <a:ext cx="2609280" cy="829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2400" b="1" strike="noStrike" spc="-1">
                <a:solidFill>
                  <a:srgbClr val="808080"/>
                </a:solidFill>
                <a:latin typeface="Roboto"/>
                <a:ea typeface="Roboto"/>
              </a:rPr>
              <a:t>FOSS 리뷰를 시작하시오 </a:t>
            </a:r>
            <a:endParaRPr lang="en-US" sz="2400" b="0" strike="noStrike" spc="-1">
              <a:latin typeface="Arial"/>
            </a:endParaRPr>
          </a:p>
        </p:txBody>
      </p:sp>
      <p:pic>
        <p:nvPicPr>
          <p:cNvPr id="319" name="Shape 370"/>
          <p:cNvPicPr/>
          <p:nvPr/>
        </p:nvPicPr>
        <p:blipFill>
          <a:blip r:embed="rId4"/>
          <a:stretch/>
        </p:blipFill>
        <p:spPr>
          <a:xfrm>
            <a:off x="3325680" y="3284640"/>
            <a:ext cx="658080" cy="1298160"/>
          </a:xfrm>
          <a:prstGeom prst="rect">
            <a:avLst/>
          </a:prstGeom>
          <a:ln>
            <a:noFill/>
          </a:ln>
        </p:spPr>
      </p:pic>
      <p:grpSp>
        <p:nvGrpSpPr>
          <p:cNvPr id="320" name="Group 4"/>
          <p:cNvGrpSpPr/>
          <p:nvPr/>
        </p:nvGrpSpPr>
        <p:grpSpPr>
          <a:xfrm>
            <a:off x="1873080" y="3284640"/>
            <a:ext cx="1425960" cy="1211760"/>
            <a:chOff x="1873080" y="3284640"/>
            <a:chExt cx="1425960" cy="1211760"/>
          </a:xfrm>
        </p:grpSpPr>
        <p:grpSp>
          <p:nvGrpSpPr>
            <p:cNvPr id="321" name="Group 5"/>
            <p:cNvGrpSpPr/>
            <p:nvPr/>
          </p:nvGrpSpPr>
          <p:grpSpPr>
            <a:xfrm>
              <a:off x="1873080" y="3284640"/>
              <a:ext cx="1425960" cy="770400"/>
              <a:chOff x="1873080" y="3284640"/>
              <a:chExt cx="1425960" cy="770400"/>
            </a:xfrm>
          </p:grpSpPr>
          <p:sp>
            <p:nvSpPr>
              <p:cNvPr id="322" name="CustomShape 6"/>
              <p:cNvSpPr/>
              <p:nvPr/>
            </p:nvSpPr>
            <p:spPr>
              <a:xfrm>
                <a:off x="1873080" y="3778920"/>
                <a:ext cx="136692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333333"/>
                    </a:solidFill>
                    <a:latin typeface="Roboto"/>
                    <a:ea typeface="Roboto"/>
                  </a:rPr>
                  <a:t>제품 관리자</a:t>
                </a:r>
                <a:endParaRPr lang="en-US" sz="1200" b="0" strike="noStrike" spc="-1">
                  <a:latin typeface="Arial"/>
                </a:endParaRPr>
              </a:p>
            </p:txBody>
          </p:sp>
          <p:sp>
            <p:nvSpPr>
              <p:cNvPr id="323" name="CustomShape 7"/>
              <p:cNvSpPr/>
              <p:nvPr/>
            </p:nvSpPr>
            <p:spPr>
              <a:xfrm>
                <a:off x="1877760" y="3284640"/>
                <a:ext cx="142128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333333"/>
                    </a:solidFill>
                    <a:latin typeface="Roboto"/>
                    <a:ea typeface="Roboto"/>
                  </a:rPr>
                  <a:t>프로그램 관리자</a:t>
                </a:r>
                <a:endParaRPr lang="en-US" sz="1200" b="0" strike="noStrike" spc="-1">
                  <a:latin typeface="Arial"/>
                </a:endParaRPr>
              </a:p>
            </p:txBody>
          </p:sp>
        </p:grpSp>
        <p:sp>
          <p:nvSpPr>
            <p:cNvPr id="324" name="CustomShape 8"/>
            <p:cNvSpPr/>
            <p:nvPr/>
          </p:nvSpPr>
          <p:spPr>
            <a:xfrm>
              <a:off x="2421360" y="4220280"/>
              <a:ext cx="81864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333333"/>
                  </a:solidFill>
                  <a:latin typeface="Roboto"/>
                  <a:ea typeface="Roboto"/>
                </a:rPr>
                <a:t> 엔지니어</a:t>
              </a:r>
              <a:endParaRPr lang="en-US" sz="1200" b="0" strike="noStrike" spc="-1">
                <a:latin typeface="Arial"/>
              </a:endParaRPr>
            </a:p>
          </p:txBody>
        </p:sp>
      </p:gr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어떤 정보를 수집해야하는가?</a:t>
            </a:r>
            <a:endParaRPr lang="en-US" sz="4000" b="0" strike="noStrike" spc="-1">
              <a:latin typeface="Arial"/>
            </a:endParaRPr>
          </a:p>
        </p:txBody>
      </p:sp>
      <p:sp>
        <p:nvSpPr>
          <p:cNvPr id="326" name="CustomShape 2"/>
          <p:cNvSpPr/>
          <p:nvPr/>
        </p:nvSpPr>
        <p:spPr>
          <a:xfrm>
            <a:off x="609480" y="1608120"/>
            <a:ext cx="1097208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a:solidFill>
                  <a:srgbClr val="292934"/>
                </a:solidFill>
                <a:latin typeface="Roboto"/>
                <a:ea typeface="Roboto"/>
              </a:rPr>
              <a:t>FOSS 사용을 분석할 때, FOSS 컴포넌트의 정체, 출처 및 FOSS 컴포넌트가 어떻게 사용될지에 대한 정보를 수집하시오. 여기에는 다음이 포함될 수 있다:</a:t>
            </a:r>
            <a:endParaRPr lang="en-US" sz="2400" b="0" strike="noStrike" spc="-1">
              <a:latin typeface="Arial"/>
            </a:endParaRPr>
          </a:p>
        </p:txBody>
      </p:sp>
      <p:graphicFrame>
        <p:nvGraphicFramePr>
          <p:cNvPr id="327" name="Table 3"/>
          <p:cNvGraphicFramePr/>
          <p:nvPr/>
        </p:nvGraphicFramePr>
        <p:xfrm>
          <a:off x="952560" y="2998440"/>
          <a:ext cx="10286640" cy="3546360"/>
        </p:xfrm>
        <a:graphic>
          <a:graphicData uri="http://schemas.openxmlformats.org/drawingml/2006/table">
            <a:tbl>
              <a:tblPr/>
              <a:tblGrid>
                <a:gridCol w="5143320"/>
                <a:gridCol w="5143320"/>
              </a:tblGrid>
              <a:tr h="3546360">
                <a:tc>
                  <a:txBody>
                    <a:bodyPr/>
                    <a:lstStyle/>
                    <a:p>
                      <a:pPr marL="457200" indent="-342360">
                        <a:lnSpc>
                          <a:spcPct val="100000"/>
                        </a:lnSpc>
                        <a:buClr>
                          <a:srgbClr val="000000"/>
                        </a:buClr>
                        <a:buFont typeface="Roboto"/>
                        <a:buChar char="●"/>
                      </a:pPr>
                      <a:r>
                        <a:rPr lang="en-US" sz="1600" b="0" strike="noStrike" spc="-1">
                          <a:solidFill>
                            <a:srgbClr val="000000"/>
                          </a:solidFill>
                          <a:latin typeface="Roboto"/>
                          <a:ea typeface="Roboto"/>
                        </a:rPr>
                        <a:t>패키지 이름</a:t>
                      </a:r>
                      <a:endParaRPr lang="en-US" sz="1600" b="0" strike="noStrike" spc="-1">
                        <a:latin typeface="Arial"/>
                      </a:endParaRPr>
                    </a:p>
                    <a:p>
                      <a:pPr marL="457200" indent="-342360">
                        <a:lnSpc>
                          <a:spcPct val="100000"/>
                        </a:lnSpc>
                        <a:buClr>
                          <a:srgbClr val="000000"/>
                        </a:buClr>
                        <a:buFont typeface="Roboto"/>
                        <a:buChar char="●"/>
                      </a:pPr>
                      <a:r>
                        <a:rPr lang="en-US" sz="1600" b="0" strike="noStrike" spc="-1">
                          <a:solidFill>
                            <a:srgbClr val="000000"/>
                          </a:solidFill>
                          <a:latin typeface="Roboto"/>
                          <a:ea typeface="Roboto"/>
                        </a:rPr>
                        <a:t>패키지를 제공하는 커뮤니티의 상태 (활동, 다양한 회원, 반응도)</a:t>
                      </a:r>
                      <a:endParaRPr lang="en-US" sz="1600" b="0" strike="noStrike" spc="-1">
                        <a:latin typeface="Arial"/>
                      </a:endParaRPr>
                    </a:p>
                    <a:p>
                      <a:pPr marL="457200" indent="-342360">
                        <a:lnSpc>
                          <a:spcPct val="100000"/>
                        </a:lnSpc>
                        <a:buClr>
                          <a:srgbClr val="000000"/>
                        </a:buClr>
                        <a:buFont typeface="Roboto"/>
                        <a:buChar char="●"/>
                      </a:pPr>
                      <a:r>
                        <a:rPr lang="en-US" sz="1600" b="0" strike="noStrike" spc="-1">
                          <a:solidFill>
                            <a:srgbClr val="000000"/>
                          </a:solidFill>
                          <a:latin typeface="Roboto"/>
                          <a:ea typeface="Roboto"/>
                        </a:rPr>
                        <a:t>버전</a:t>
                      </a:r>
                      <a:endParaRPr lang="en-US" sz="1600" b="0" strike="noStrike" spc="-1">
                        <a:latin typeface="Arial"/>
                      </a:endParaRPr>
                    </a:p>
                    <a:p>
                      <a:pPr marL="457200" indent="-342360">
                        <a:lnSpc>
                          <a:spcPct val="100000"/>
                        </a:lnSpc>
                        <a:buClr>
                          <a:srgbClr val="000000"/>
                        </a:buClr>
                        <a:buFont typeface="Roboto"/>
                        <a:buChar char="●"/>
                      </a:pPr>
                      <a:r>
                        <a:rPr lang="en-US" sz="1600" b="0" strike="noStrike" spc="-1">
                          <a:solidFill>
                            <a:srgbClr val="000000"/>
                          </a:solidFill>
                          <a:latin typeface="Roboto"/>
                          <a:ea typeface="Roboto"/>
                        </a:rPr>
                        <a:t>다운로드 또는 소스 코드 URL</a:t>
                      </a:r>
                      <a:endParaRPr lang="en-US" sz="1600" b="0" strike="noStrike" spc="-1">
                        <a:latin typeface="Arial"/>
                      </a:endParaRPr>
                    </a:p>
                    <a:p>
                      <a:pPr marL="457200" indent="-342360">
                        <a:lnSpc>
                          <a:spcPct val="100000"/>
                        </a:lnSpc>
                        <a:buClr>
                          <a:srgbClr val="000000"/>
                        </a:buClr>
                        <a:buFont typeface="Roboto"/>
                        <a:buChar char="●"/>
                      </a:pPr>
                      <a:r>
                        <a:rPr lang="en-US" sz="1600" b="0" strike="noStrike" spc="-1">
                          <a:solidFill>
                            <a:srgbClr val="000000"/>
                          </a:solidFill>
                          <a:latin typeface="Roboto"/>
                          <a:ea typeface="Roboto"/>
                        </a:rPr>
                        <a:t>저작권 소유자</a:t>
                      </a:r>
                      <a:endParaRPr lang="en-US" sz="1600" b="0" strike="noStrike" spc="-1">
                        <a:latin typeface="Arial"/>
                      </a:endParaRPr>
                    </a:p>
                    <a:p>
                      <a:pPr marL="457200" indent="-342360">
                        <a:lnSpc>
                          <a:spcPct val="100000"/>
                        </a:lnSpc>
                        <a:buClr>
                          <a:srgbClr val="000000"/>
                        </a:buClr>
                        <a:buFont typeface="Roboto"/>
                        <a:buChar char="●"/>
                      </a:pPr>
                      <a:r>
                        <a:rPr lang="en-US" sz="1600" b="0" strike="noStrike" spc="-1">
                          <a:solidFill>
                            <a:srgbClr val="000000"/>
                          </a:solidFill>
                          <a:latin typeface="Roboto"/>
                          <a:ea typeface="Roboto"/>
                        </a:rPr>
                        <a:t>라이선스 및 라이선스 URL</a:t>
                      </a:r>
                      <a:endParaRPr lang="en-US" sz="1600" b="0" strike="noStrike" spc="-1">
                        <a:latin typeface="Arial"/>
                      </a:endParaRPr>
                    </a:p>
                    <a:p>
                      <a:pPr marL="457200" indent="-342360">
                        <a:lnSpc>
                          <a:spcPct val="100000"/>
                        </a:lnSpc>
                        <a:buClr>
                          <a:srgbClr val="000000"/>
                        </a:buClr>
                        <a:buFont typeface="Roboto"/>
                        <a:buChar char="●"/>
                      </a:pPr>
                      <a:r>
                        <a:rPr lang="en-US" sz="1600" b="0" strike="noStrike" spc="-1">
                          <a:solidFill>
                            <a:srgbClr val="000000"/>
                          </a:solidFill>
                          <a:latin typeface="Roboto"/>
                          <a:ea typeface="Roboto"/>
                        </a:rPr>
                        <a:t>저작자 및 다른 고지와 URL</a:t>
                      </a:r>
                      <a:endParaRPr lang="en-US" sz="1600" b="0" strike="noStrike" spc="-1">
                        <a:latin typeface="Arial"/>
                      </a:endParaRPr>
                    </a:p>
                    <a:p>
                      <a:pPr marL="457200" indent="-342360">
                        <a:lnSpc>
                          <a:spcPct val="100000"/>
                        </a:lnSpc>
                        <a:buClr>
                          <a:srgbClr val="000000"/>
                        </a:buClr>
                        <a:buFont typeface="Roboto"/>
                        <a:buChar char="●"/>
                      </a:pPr>
                      <a:r>
                        <a:rPr lang="en-US" sz="1600" b="0" strike="noStrike" spc="-1">
                          <a:solidFill>
                            <a:srgbClr val="000000"/>
                          </a:solidFill>
                          <a:latin typeface="Roboto"/>
                          <a:ea typeface="Roboto"/>
                        </a:rPr>
                        <a:t>만들고자하는 수정사항에 대한 설명</a:t>
                      </a:r>
                      <a:endParaRPr lang="en-US" sz="1600" b="0" strike="noStrike" spc="-1">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a:lstStyle/>
                    <a:p>
                      <a:pPr marL="457200" indent="-342360">
                        <a:lnSpc>
                          <a:spcPct val="100000"/>
                        </a:lnSpc>
                        <a:buClr>
                          <a:srgbClr val="000000"/>
                        </a:buClr>
                        <a:buFont typeface="Roboto"/>
                        <a:buChar char="●"/>
                      </a:pPr>
                      <a:r>
                        <a:rPr lang="en-US" sz="1600" b="0" strike="noStrike" spc="-1">
                          <a:solidFill>
                            <a:srgbClr val="000000"/>
                          </a:solidFill>
                          <a:latin typeface="Roboto"/>
                          <a:ea typeface="Roboto"/>
                        </a:rPr>
                        <a:t>Dependency 목록</a:t>
                      </a:r>
                      <a:endParaRPr lang="en-US" sz="1600" b="0" strike="noStrike" spc="-1">
                        <a:latin typeface="Arial"/>
                      </a:endParaRPr>
                    </a:p>
                    <a:p>
                      <a:pPr marL="457200" indent="-342360">
                        <a:lnSpc>
                          <a:spcPct val="100000"/>
                        </a:lnSpc>
                        <a:buClr>
                          <a:srgbClr val="000000"/>
                        </a:buClr>
                        <a:buFont typeface="Roboto"/>
                        <a:buChar char="●"/>
                      </a:pPr>
                      <a:r>
                        <a:rPr lang="en-US" sz="1600" b="0" strike="noStrike" spc="-1">
                          <a:solidFill>
                            <a:srgbClr val="000000"/>
                          </a:solidFill>
                          <a:latin typeface="Roboto"/>
                          <a:ea typeface="Roboto"/>
                        </a:rPr>
                        <a:t>제품 내 의도된 용도</a:t>
                      </a:r>
                      <a:endParaRPr lang="en-US" sz="1600" b="0" strike="noStrike" spc="-1">
                        <a:latin typeface="Arial"/>
                      </a:endParaRPr>
                    </a:p>
                    <a:p>
                      <a:pPr marL="457200" indent="-342360">
                        <a:lnSpc>
                          <a:spcPct val="100000"/>
                        </a:lnSpc>
                        <a:buClr>
                          <a:srgbClr val="000000"/>
                        </a:buClr>
                        <a:buFont typeface="Roboto"/>
                        <a:buChar char="●"/>
                      </a:pPr>
                      <a:r>
                        <a:rPr lang="en-US" sz="1600" b="0" strike="noStrike" spc="-1">
                          <a:solidFill>
                            <a:srgbClr val="000000"/>
                          </a:solidFill>
                          <a:latin typeface="Roboto"/>
                          <a:ea typeface="Roboto"/>
                        </a:rPr>
                        <a:t>패키지를 포함하는 첫번째 제품 출시</a:t>
                      </a:r>
                      <a:endParaRPr lang="en-US" sz="1600" b="0" strike="noStrike" spc="-1">
                        <a:latin typeface="Arial"/>
                      </a:endParaRPr>
                    </a:p>
                    <a:p>
                      <a:pPr marL="457200" indent="-342360">
                        <a:lnSpc>
                          <a:spcPct val="100000"/>
                        </a:lnSpc>
                        <a:buClr>
                          <a:srgbClr val="000000"/>
                        </a:buClr>
                        <a:buFont typeface="Roboto"/>
                        <a:buChar char="●"/>
                      </a:pPr>
                      <a:r>
                        <a:rPr lang="en-US" sz="1600" b="0" strike="noStrike" spc="-1">
                          <a:solidFill>
                            <a:srgbClr val="000000"/>
                          </a:solidFill>
                          <a:latin typeface="Roboto"/>
                          <a:ea typeface="Roboto"/>
                        </a:rPr>
                        <a:t>소스 코드가 유지될 위치</a:t>
                      </a:r>
                      <a:endParaRPr lang="en-US" sz="1600" b="0" strike="noStrike" spc="-1">
                        <a:latin typeface="Arial"/>
                      </a:endParaRPr>
                    </a:p>
                    <a:p>
                      <a:pPr marL="457200" indent="-342360">
                        <a:lnSpc>
                          <a:spcPct val="100000"/>
                        </a:lnSpc>
                        <a:buClr>
                          <a:srgbClr val="000000"/>
                        </a:buClr>
                        <a:buFont typeface="Roboto"/>
                        <a:buChar char="●"/>
                      </a:pPr>
                      <a:r>
                        <a:rPr lang="en-US" sz="1600" b="0" strike="noStrike" spc="-1">
                          <a:solidFill>
                            <a:srgbClr val="000000"/>
                          </a:solidFill>
                          <a:latin typeface="Roboto"/>
                          <a:ea typeface="Roboto"/>
                        </a:rPr>
                        <a:t>다른 상황에서 있었던 이전의 승인</a:t>
                      </a:r>
                      <a:endParaRPr lang="en-US" sz="1600" b="0" strike="noStrike" spc="-1">
                        <a:latin typeface="Arial"/>
                      </a:endParaRPr>
                    </a:p>
                    <a:p>
                      <a:pPr marL="457200" indent="-342360">
                        <a:lnSpc>
                          <a:spcPct val="100000"/>
                        </a:lnSpc>
                        <a:buClr>
                          <a:srgbClr val="000000"/>
                        </a:buClr>
                        <a:buFont typeface="Roboto"/>
                        <a:buChar char="●"/>
                      </a:pPr>
                      <a:r>
                        <a:rPr lang="en-US" sz="1600" b="0" strike="noStrike" spc="-1">
                          <a:solidFill>
                            <a:srgbClr val="000000"/>
                          </a:solidFill>
                          <a:latin typeface="Roboto"/>
                          <a:ea typeface="Roboto"/>
                        </a:rPr>
                        <a:t>외부 공급 업체로부터 입수한 경우: </a:t>
                      </a:r>
                      <a:endParaRPr lang="en-US" sz="1600" b="0" strike="noStrike" spc="-1">
                        <a:latin typeface="Arial"/>
                      </a:endParaRPr>
                    </a:p>
                    <a:p>
                      <a:pPr marL="457200" indent="-342360">
                        <a:lnSpc>
                          <a:spcPct val="100000"/>
                        </a:lnSpc>
                        <a:buClr>
                          <a:srgbClr val="000000"/>
                        </a:buClr>
                        <a:buFont typeface="Roboto"/>
                        <a:buChar char="●"/>
                      </a:pPr>
                      <a:r>
                        <a:rPr lang="en-US" sz="1600" b="0" strike="noStrike" spc="-1">
                          <a:solidFill>
                            <a:srgbClr val="000000"/>
                          </a:solidFill>
                          <a:latin typeface="Roboto"/>
                          <a:ea typeface="Roboto"/>
                        </a:rPr>
                        <a:t>개발팀의 연락 지점</a:t>
                      </a:r>
                      <a:endParaRPr lang="en-US" sz="1600" b="0" strike="noStrike" spc="-1">
                        <a:latin typeface="Arial"/>
                      </a:endParaRPr>
                    </a:p>
                    <a:p>
                      <a:pPr marL="457200" indent="-342360">
                        <a:lnSpc>
                          <a:spcPct val="100000"/>
                        </a:lnSpc>
                        <a:buClr>
                          <a:srgbClr val="000000"/>
                        </a:buClr>
                        <a:buFont typeface="Roboto"/>
                        <a:buChar char="●"/>
                      </a:pPr>
                      <a:r>
                        <a:rPr lang="en-US" sz="1600" b="0" strike="noStrike" spc="-1">
                          <a:solidFill>
                            <a:srgbClr val="000000"/>
                          </a:solidFill>
                          <a:latin typeface="Roboto"/>
                          <a:ea typeface="Roboto"/>
                        </a:rPr>
                        <a:t>라이선스 의무를 충족시키기 위해 필요한 경우, 공급업체 수정에 대한 저작권 고지, 출처 , 소스 코드</a:t>
                      </a:r>
                      <a:endParaRPr lang="en-US" sz="1600" b="0" strike="noStrike" spc="-1">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bl>
          </a:graphicData>
        </a:graphic>
      </p:graphicFrame>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FOSS 리뷰 팀</a:t>
            </a:r>
            <a:endParaRPr lang="en-US" sz="4000" b="0" strike="noStrike" spc="-1">
              <a:latin typeface="Arial"/>
            </a:endParaRPr>
          </a:p>
        </p:txBody>
      </p:sp>
      <p:sp>
        <p:nvSpPr>
          <p:cNvPr id="329" name="CustomShape 2"/>
          <p:cNvSpPr/>
          <p:nvPr/>
        </p:nvSpPr>
        <p:spPr>
          <a:xfrm>
            <a:off x="304920" y="4307760"/>
            <a:ext cx="11277000" cy="2592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000" b="0" strike="noStrike" spc="-1">
                <a:solidFill>
                  <a:srgbClr val="292934"/>
                </a:solidFill>
                <a:latin typeface="Roboto"/>
                <a:ea typeface="Roboto"/>
              </a:rPr>
              <a:t>FOSS 리뷰 팀에는 FOSS 사용을 지원, 안내, 조정 및 검토하는 회사 대표자가 포함된다. 대표자에는 다음이 포함 될 수 있다:</a:t>
            </a:r>
            <a:endParaRPr lang="en-US" sz="2000" b="0" strike="noStrike" spc="-1">
              <a:latin typeface="Arial"/>
            </a:endParaRPr>
          </a:p>
          <a:p>
            <a:pPr marL="182880" indent="-182160">
              <a:lnSpc>
                <a:spcPct val="130000"/>
              </a:lnSpc>
              <a:spcBef>
                <a:spcPts val="400"/>
              </a:spcBef>
              <a:buClr>
                <a:srgbClr val="93A299"/>
              </a:buClr>
              <a:buSzPct val="85000"/>
              <a:buFont typeface="Arial"/>
              <a:buChar char="•"/>
            </a:pPr>
            <a:r>
              <a:rPr lang="en-US" sz="2000" b="0" strike="noStrike" spc="-1">
                <a:solidFill>
                  <a:srgbClr val="292934"/>
                </a:solidFill>
                <a:latin typeface="Roboto"/>
                <a:ea typeface="Roboto"/>
              </a:rPr>
              <a:t>라이선스 의무를 확인하고 평가하는 법무팀</a:t>
            </a:r>
            <a:endParaRPr lang="en-US" sz="2000" b="0" strike="noStrike" spc="-1">
              <a:latin typeface="Arial"/>
            </a:endParaRPr>
          </a:p>
          <a:p>
            <a:pPr marL="182880" indent="-182160">
              <a:lnSpc>
                <a:spcPct val="130000"/>
              </a:lnSpc>
              <a:spcBef>
                <a:spcPts val="400"/>
              </a:spcBef>
              <a:buClr>
                <a:srgbClr val="93A299"/>
              </a:buClr>
              <a:buSzPct val="85000"/>
              <a:buFont typeface="Arial"/>
              <a:buChar char="•"/>
            </a:pPr>
            <a:r>
              <a:rPr lang="en-US" sz="2000" b="0" strike="noStrike" spc="-1">
                <a:solidFill>
                  <a:srgbClr val="292934"/>
                </a:solidFill>
                <a:latin typeface="Roboto"/>
                <a:ea typeface="Roboto"/>
              </a:rPr>
              <a:t>FOSS 사용을 식별하고 추적할 수 있는 소스 코드 스캐닝 및 도구 지원</a:t>
            </a:r>
            <a:endParaRPr lang="en-US" sz="2000" b="0" strike="noStrike" spc="-1">
              <a:latin typeface="Arial"/>
            </a:endParaRPr>
          </a:p>
          <a:p>
            <a:pPr marL="182880" indent="-182160">
              <a:lnSpc>
                <a:spcPct val="130000"/>
              </a:lnSpc>
              <a:spcBef>
                <a:spcPts val="400"/>
              </a:spcBef>
              <a:buClr>
                <a:srgbClr val="93A299"/>
              </a:buClr>
              <a:buSzPct val="85000"/>
              <a:buFont typeface="Arial"/>
              <a:buChar char="•"/>
            </a:pPr>
            <a:r>
              <a:rPr lang="en-US" sz="2000" b="0" strike="noStrike" spc="-1">
                <a:solidFill>
                  <a:srgbClr val="292934"/>
                </a:solidFill>
                <a:latin typeface="Roboto"/>
                <a:ea typeface="Roboto"/>
              </a:rPr>
              <a:t>사업적 이해관계, 상용 라이선싱, 수출 컴플라이언스 등 관련 일을 하면서 FOSS 사용으로 영향받을 수 있는 엔지니어링 전문가</a:t>
            </a:r>
            <a:endParaRPr lang="en-US" sz="2000" b="0" strike="noStrike" spc="-1">
              <a:latin typeface="Arial"/>
            </a:endParaRPr>
          </a:p>
        </p:txBody>
      </p:sp>
      <p:pic>
        <p:nvPicPr>
          <p:cNvPr id="330" name="Shape 391"/>
          <p:cNvPicPr/>
          <p:nvPr/>
        </p:nvPicPr>
        <p:blipFill>
          <a:blip r:embed="rId3"/>
          <a:stretch/>
        </p:blipFill>
        <p:spPr>
          <a:xfrm>
            <a:off x="3959280" y="1402920"/>
            <a:ext cx="4272120" cy="1459440"/>
          </a:xfrm>
          <a:prstGeom prst="rect">
            <a:avLst/>
          </a:prstGeom>
          <a:ln>
            <a:noFill/>
          </a:ln>
        </p:spPr>
      </p:pic>
      <p:sp>
        <p:nvSpPr>
          <p:cNvPr id="331" name="CustomShape 3"/>
          <p:cNvSpPr/>
          <p:nvPr/>
        </p:nvSpPr>
        <p:spPr>
          <a:xfrm>
            <a:off x="4633920" y="2031840"/>
            <a:ext cx="2737800" cy="829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2400" b="1" strike="noStrike" spc="-1">
                <a:solidFill>
                  <a:srgbClr val="808080"/>
                </a:solidFill>
                <a:latin typeface="Roboto"/>
                <a:ea typeface="Roboto"/>
              </a:rPr>
              <a:t>FOSS 리뷰를 시작하시오 </a:t>
            </a:r>
            <a:endParaRPr lang="en-US" sz="2400" b="0" strike="noStrike" spc="-1">
              <a:latin typeface="Arial"/>
            </a:endParaRPr>
          </a:p>
        </p:txBody>
      </p:sp>
      <p:pic>
        <p:nvPicPr>
          <p:cNvPr id="332" name="Shape 393"/>
          <p:cNvPicPr/>
          <p:nvPr/>
        </p:nvPicPr>
        <p:blipFill>
          <a:blip r:embed="rId4"/>
          <a:stretch/>
        </p:blipFill>
        <p:spPr>
          <a:xfrm>
            <a:off x="3325680" y="2984400"/>
            <a:ext cx="658080" cy="1298160"/>
          </a:xfrm>
          <a:prstGeom prst="rect">
            <a:avLst/>
          </a:prstGeom>
          <a:ln>
            <a:noFill/>
          </a:ln>
        </p:spPr>
      </p:pic>
      <p:grpSp>
        <p:nvGrpSpPr>
          <p:cNvPr id="333" name="Group 4"/>
          <p:cNvGrpSpPr/>
          <p:nvPr/>
        </p:nvGrpSpPr>
        <p:grpSpPr>
          <a:xfrm>
            <a:off x="1873080" y="2984400"/>
            <a:ext cx="1425960" cy="1211760"/>
            <a:chOff x="1873080" y="2984400"/>
            <a:chExt cx="1425960" cy="1211760"/>
          </a:xfrm>
        </p:grpSpPr>
        <p:grpSp>
          <p:nvGrpSpPr>
            <p:cNvPr id="334" name="Group 5"/>
            <p:cNvGrpSpPr/>
            <p:nvPr/>
          </p:nvGrpSpPr>
          <p:grpSpPr>
            <a:xfrm>
              <a:off x="1873080" y="2984400"/>
              <a:ext cx="1425960" cy="770400"/>
              <a:chOff x="1873080" y="2984400"/>
              <a:chExt cx="1425960" cy="770400"/>
            </a:xfrm>
          </p:grpSpPr>
          <p:sp>
            <p:nvSpPr>
              <p:cNvPr id="335" name="CustomShape 6"/>
              <p:cNvSpPr/>
              <p:nvPr/>
            </p:nvSpPr>
            <p:spPr>
              <a:xfrm>
                <a:off x="1873080" y="3478680"/>
                <a:ext cx="136692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333333"/>
                    </a:solidFill>
                    <a:latin typeface="Roboto"/>
                    <a:ea typeface="Roboto"/>
                  </a:rPr>
                  <a:t>제품 관리자</a:t>
                </a:r>
                <a:endParaRPr lang="en-US" sz="1200" b="0" strike="noStrike" spc="-1">
                  <a:latin typeface="Arial"/>
                </a:endParaRPr>
              </a:p>
            </p:txBody>
          </p:sp>
          <p:sp>
            <p:nvSpPr>
              <p:cNvPr id="336" name="CustomShape 7"/>
              <p:cNvSpPr/>
              <p:nvPr/>
            </p:nvSpPr>
            <p:spPr>
              <a:xfrm>
                <a:off x="1877760" y="2984400"/>
                <a:ext cx="142128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333333"/>
                    </a:solidFill>
                    <a:latin typeface="Roboto"/>
                    <a:ea typeface="Roboto"/>
                  </a:rPr>
                  <a:t>프로그램 관리자</a:t>
                </a:r>
                <a:endParaRPr lang="en-US" sz="1200" b="0" strike="noStrike" spc="-1">
                  <a:latin typeface="Arial"/>
                </a:endParaRPr>
              </a:p>
            </p:txBody>
          </p:sp>
        </p:grpSp>
        <p:sp>
          <p:nvSpPr>
            <p:cNvPr id="337" name="CustomShape 8"/>
            <p:cNvSpPr/>
            <p:nvPr/>
          </p:nvSpPr>
          <p:spPr>
            <a:xfrm>
              <a:off x="2050026" y="3920040"/>
              <a:ext cx="1189974"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dirty="0">
                  <a:solidFill>
                    <a:srgbClr val="333333"/>
                  </a:solidFill>
                  <a:latin typeface="Roboto"/>
                  <a:ea typeface="Roboto"/>
                </a:rPr>
                <a:t> 엔지니어</a:t>
              </a:r>
              <a:endParaRPr lang="en-US" sz="1200" b="0" strike="noStrike" spc="-1" dirty="0">
                <a:latin typeface="Arial"/>
              </a:endParaRPr>
            </a:p>
          </p:txBody>
        </p:sp>
      </p:grpSp>
      <p:pic>
        <p:nvPicPr>
          <p:cNvPr id="338" name="Shape 399"/>
          <p:cNvPicPr/>
          <p:nvPr/>
        </p:nvPicPr>
        <p:blipFill>
          <a:blip r:embed="rId5"/>
          <a:stretch/>
        </p:blipFill>
        <p:spPr>
          <a:xfrm>
            <a:off x="8772480" y="2797560"/>
            <a:ext cx="659520" cy="1301040"/>
          </a:xfrm>
          <a:prstGeom prst="rect">
            <a:avLst/>
          </a:prstGeom>
          <a:ln>
            <a:noFill/>
          </a:ln>
        </p:spPr>
      </p:pic>
      <p:pic>
        <p:nvPicPr>
          <p:cNvPr id="339" name="Shape 400"/>
          <p:cNvPicPr/>
          <p:nvPr/>
        </p:nvPicPr>
        <p:blipFill>
          <a:blip r:embed="rId6"/>
          <a:stretch/>
        </p:blipFill>
        <p:spPr>
          <a:xfrm>
            <a:off x="7821360" y="2797560"/>
            <a:ext cx="659520" cy="1301040"/>
          </a:xfrm>
          <a:prstGeom prst="rect">
            <a:avLst/>
          </a:prstGeom>
          <a:ln>
            <a:noFill/>
          </a:ln>
        </p:spPr>
      </p:pic>
      <p:pic>
        <p:nvPicPr>
          <p:cNvPr id="340" name="Shape 401"/>
          <p:cNvPicPr/>
          <p:nvPr/>
        </p:nvPicPr>
        <p:blipFill>
          <a:blip r:embed="rId7"/>
          <a:stretch/>
        </p:blipFill>
        <p:spPr>
          <a:xfrm>
            <a:off x="9846720" y="2797560"/>
            <a:ext cx="659520" cy="1301040"/>
          </a:xfrm>
          <a:prstGeom prst="rect">
            <a:avLst/>
          </a:prstGeom>
          <a:ln>
            <a:noFill/>
          </a:ln>
        </p:spPr>
      </p:pic>
      <p:sp>
        <p:nvSpPr>
          <p:cNvPr id="341" name="CustomShape 9"/>
          <p:cNvSpPr/>
          <p:nvPr/>
        </p:nvSpPr>
        <p:spPr>
          <a:xfrm>
            <a:off x="7901640" y="4138920"/>
            <a:ext cx="55584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333333"/>
                </a:solidFill>
                <a:latin typeface="Roboto"/>
                <a:ea typeface="Roboto"/>
              </a:rPr>
              <a:t>법무팀</a:t>
            </a:r>
            <a:endParaRPr lang="en-US" sz="1200" b="0" strike="noStrike" spc="-1">
              <a:latin typeface="Arial"/>
            </a:endParaRPr>
          </a:p>
        </p:txBody>
      </p:sp>
      <p:sp>
        <p:nvSpPr>
          <p:cNvPr id="342" name="CustomShape 10"/>
          <p:cNvSpPr/>
          <p:nvPr/>
        </p:nvSpPr>
        <p:spPr>
          <a:xfrm>
            <a:off x="8577000" y="4141800"/>
            <a:ext cx="81720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333333"/>
                </a:solidFill>
                <a:latin typeface="Roboto"/>
                <a:ea typeface="Roboto"/>
              </a:rPr>
              <a:t>스캐닝</a:t>
            </a:r>
            <a:endParaRPr lang="en-US" sz="1200" b="0" strike="noStrike" spc="-1">
              <a:latin typeface="Arial"/>
            </a:endParaRPr>
          </a:p>
        </p:txBody>
      </p:sp>
      <p:sp>
        <p:nvSpPr>
          <p:cNvPr id="343" name="CustomShape 11"/>
          <p:cNvSpPr/>
          <p:nvPr/>
        </p:nvSpPr>
        <p:spPr>
          <a:xfrm>
            <a:off x="9468000" y="4141800"/>
            <a:ext cx="945360" cy="277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333333"/>
                </a:solidFill>
                <a:latin typeface="Roboto"/>
                <a:ea typeface="Roboto"/>
              </a:rPr>
              <a:t>전문가</a:t>
            </a:r>
            <a:endParaRPr lang="en-US" sz="12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제안된 FOSS 사용 분석</a:t>
            </a:r>
            <a:endParaRPr lang="en-US" sz="4000" b="0" strike="noStrike" spc="-1">
              <a:latin typeface="Arial"/>
            </a:endParaRPr>
          </a:p>
        </p:txBody>
      </p:sp>
      <p:sp>
        <p:nvSpPr>
          <p:cNvPr id="345" name="CustomShape 2"/>
          <p:cNvSpPr/>
          <p:nvPr/>
        </p:nvSpPr>
        <p:spPr>
          <a:xfrm>
            <a:off x="417600" y="3539880"/>
            <a:ext cx="11277000" cy="2953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000" b="0" strike="noStrike" spc="-1">
                <a:solidFill>
                  <a:srgbClr val="292934"/>
                </a:solidFill>
                <a:latin typeface="Roboto"/>
                <a:ea typeface="Roboto"/>
              </a:rPr>
              <a:t>FOSS 리뷰 팀은 문제에 대한 가이드를 제공하기 전에 수집한 정보를 평가해야한다. 여기에는 정보의 정확성을 확인하기 위해 코드를 스캔하는 작업이 포함될 수 있다.</a:t>
            </a:r>
            <a:endParaRPr lang="en-US" sz="2000" b="0" strike="noStrike" spc="-1">
              <a:latin typeface="Arial"/>
            </a:endParaRPr>
          </a:p>
          <a:p>
            <a:pPr>
              <a:lnSpc>
                <a:spcPct val="100000"/>
              </a:lnSpc>
              <a:spcBef>
                <a:spcPts val="400"/>
              </a:spcBef>
            </a:pPr>
            <a:endParaRPr lang="en-US" sz="2000" b="0" strike="noStrike" spc="-1">
              <a:latin typeface="Arial"/>
            </a:endParaRPr>
          </a:p>
          <a:p>
            <a:pPr>
              <a:lnSpc>
                <a:spcPct val="100000"/>
              </a:lnSpc>
              <a:spcBef>
                <a:spcPts val="400"/>
              </a:spcBef>
            </a:pPr>
            <a:r>
              <a:rPr lang="en-US" sz="2000" b="0" strike="noStrike" spc="-1">
                <a:solidFill>
                  <a:srgbClr val="292934"/>
                </a:solidFill>
                <a:latin typeface="Roboto"/>
                <a:ea typeface="Roboto"/>
              </a:rPr>
              <a:t>FOSS 리뷰 팀은 다음을 고려해야한다.</a:t>
            </a:r>
            <a:endParaRPr lang="en-US" sz="2000" b="0" strike="noStrike" spc="-1">
              <a:latin typeface="Arial"/>
            </a:endParaRPr>
          </a:p>
          <a:p>
            <a:pPr marL="182880" indent="-18216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코드 및 관련 정보가 완전하고 일관되며 정확한 것인가?</a:t>
            </a:r>
            <a:endParaRPr lang="en-US" sz="2000" b="0" strike="noStrike" spc="-1">
              <a:latin typeface="Arial"/>
            </a:endParaRPr>
          </a:p>
          <a:p>
            <a:pPr marL="182880" indent="-18216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선언된 라이선스가 코드 파일에 있는 것과 일치하는가?</a:t>
            </a:r>
            <a:endParaRPr lang="en-US" sz="2000" b="0" strike="noStrike" spc="-1">
              <a:latin typeface="Arial"/>
            </a:endParaRPr>
          </a:p>
          <a:p>
            <a:pPr marL="182880" indent="-18216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라이선스는 소프트웨어의 다른 컴포넌트와 사용을 허용하는가? </a:t>
            </a:r>
            <a:endParaRPr lang="en-US" sz="2000" b="0" strike="noStrike" spc="-1">
              <a:latin typeface="Arial"/>
            </a:endParaRPr>
          </a:p>
          <a:p>
            <a:pPr>
              <a:lnSpc>
                <a:spcPct val="100000"/>
              </a:lnSpc>
              <a:spcBef>
                <a:spcPts val="400"/>
              </a:spcBef>
            </a:pPr>
            <a:endParaRPr lang="en-US" sz="2000" b="0" strike="noStrike" spc="-1">
              <a:latin typeface="Arial"/>
            </a:endParaRPr>
          </a:p>
        </p:txBody>
      </p:sp>
      <p:pic>
        <p:nvPicPr>
          <p:cNvPr id="346" name="Shape 412"/>
          <p:cNvPicPr/>
          <p:nvPr/>
        </p:nvPicPr>
        <p:blipFill>
          <a:blip r:embed="rId3"/>
          <a:stretch/>
        </p:blipFill>
        <p:spPr>
          <a:xfrm>
            <a:off x="5709600" y="1916640"/>
            <a:ext cx="659520" cy="1301040"/>
          </a:xfrm>
          <a:prstGeom prst="rect">
            <a:avLst/>
          </a:prstGeom>
          <a:ln>
            <a:noFill/>
          </a:ln>
        </p:spPr>
      </p:pic>
      <p:pic>
        <p:nvPicPr>
          <p:cNvPr id="347" name="Shape 413"/>
          <p:cNvPicPr/>
          <p:nvPr/>
        </p:nvPicPr>
        <p:blipFill>
          <a:blip r:embed="rId4"/>
          <a:stretch/>
        </p:blipFill>
        <p:spPr>
          <a:xfrm>
            <a:off x="4998600" y="1916640"/>
            <a:ext cx="659520" cy="1301040"/>
          </a:xfrm>
          <a:prstGeom prst="rect">
            <a:avLst/>
          </a:prstGeom>
          <a:ln>
            <a:noFill/>
          </a:ln>
        </p:spPr>
      </p:pic>
      <p:pic>
        <p:nvPicPr>
          <p:cNvPr id="348" name="Shape 414"/>
          <p:cNvPicPr/>
          <p:nvPr/>
        </p:nvPicPr>
        <p:blipFill>
          <a:blip r:embed="rId5"/>
          <a:stretch/>
        </p:blipFill>
        <p:spPr>
          <a:xfrm>
            <a:off x="6503040" y="1916640"/>
            <a:ext cx="659520" cy="1301040"/>
          </a:xfrm>
          <a:prstGeom prst="rect">
            <a:avLst/>
          </a:prstGeom>
          <a:ln>
            <a:noFill/>
          </a:ln>
        </p:spPr>
      </p:pic>
      <p:sp>
        <p:nvSpPr>
          <p:cNvPr id="349" name="CustomShape 3"/>
          <p:cNvSpPr/>
          <p:nvPr/>
        </p:nvSpPr>
        <p:spPr>
          <a:xfrm>
            <a:off x="4783015" y="3237480"/>
            <a:ext cx="796265" cy="302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333333"/>
                </a:solidFill>
                <a:latin typeface="Roboto"/>
                <a:ea typeface="Roboto"/>
              </a:rPr>
              <a:t>법무팀</a:t>
            </a:r>
            <a:endParaRPr lang="en-US" sz="1200" b="0" strike="noStrike" spc="-1">
              <a:latin typeface="Arial"/>
            </a:endParaRPr>
          </a:p>
        </p:txBody>
      </p:sp>
      <p:sp>
        <p:nvSpPr>
          <p:cNvPr id="350" name="CustomShape 4"/>
          <p:cNvSpPr/>
          <p:nvPr/>
        </p:nvSpPr>
        <p:spPr>
          <a:xfrm>
            <a:off x="5563800" y="3242520"/>
            <a:ext cx="81720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333333"/>
                </a:solidFill>
                <a:latin typeface="Roboto"/>
                <a:ea typeface="Roboto"/>
              </a:rPr>
              <a:t>스캐닝</a:t>
            </a:r>
            <a:endParaRPr lang="en-US" sz="1200" b="0" strike="noStrike" spc="-1">
              <a:latin typeface="Arial"/>
            </a:endParaRPr>
          </a:p>
        </p:txBody>
      </p:sp>
      <p:sp>
        <p:nvSpPr>
          <p:cNvPr id="351" name="CustomShape 5"/>
          <p:cNvSpPr/>
          <p:nvPr/>
        </p:nvSpPr>
        <p:spPr>
          <a:xfrm>
            <a:off x="6312240" y="3242520"/>
            <a:ext cx="92772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333333"/>
                </a:solidFill>
                <a:latin typeface="Roboto"/>
                <a:ea typeface="Roboto"/>
              </a:rPr>
              <a:t>전문가</a:t>
            </a:r>
            <a:endParaRPr lang="en-US" sz="12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소스 코드 스캐닝 도구</a:t>
            </a:r>
            <a:endParaRPr lang="en-US" sz="4000" b="0" strike="noStrike" spc="-1">
              <a:latin typeface="Arial"/>
            </a:endParaRPr>
          </a:p>
        </p:txBody>
      </p:sp>
      <p:sp>
        <p:nvSpPr>
          <p:cNvPr id="353" name="CustomShape 2"/>
          <p:cNvSpPr/>
          <p:nvPr/>
        </p:nvSpPr>
        <p:spPr>
          <a:xfrm>
            <a:off x="623160" y="1600200"/>
            <a:ext cx="10945080" cy="4952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a:solidFill>
                  <a:srgbClr val="292934"/>
                </a:solidFill>
                <a:latin typeface="Roboto"/>
                <a:ea typeface="Roboto"/>
              </a:rPr>
              <a:t>다양한 자동화된 소스 코드 스캐닝 도구가 있다. </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모든 솔루션은 특정 요구 사항들을 처리하기 때문에 어떤 것도 모든 문제를 해결할 수 없다.</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회사들은 특정 시장 영역 및 제품에 가장 적합한 솔루션을 선택해야 한다.</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많은 회사들은 자동화된 도구와 수동 검토를 모두 이용한다.</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무료로 사용할 수 있는 소스 코드 스캐닝 도구의 좋은 예는 Linux Foundatoin에서 호스팅하는 프로젝트인 FOSSology이다. : http://fossology.org </a:t>
            </a: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4"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FOSS 리뷰를 통한 작업</a:t>
            </a:r>
            <a:endParaRPr lang="en-US" sz="4000" b="0" strike="noStrike" spc="-1">
              <a:latin typeface="Arial"/>
            </a:endParaRPr>
          </a:p>
        </p:txBody>
      </p:sp>
      <p:sp>
        <p:nvSpPr>
          <p:cNvPr id="355" name="CustomShape 2"/>
          <p:cNvSpPr/>
          <p:nvPr/>
        </p:nvSpPr>
        <p:spPr>
          <a:xfrm>
            <a:off x="311760" y="5813640"/>
            <a:ext cx="11420640" cy="1043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000" b="0" strike="noStrike" spc="-1">
                <a:solidFill>
                  <a:srgbClr val="292934"/>
                </a:solidFill>
                <a:latin typeface="Roboto"/>
                <a:ea typeface="Roboto"/>
              </a:rPr>
              <a:t>FOSS 리뷰 프로세스는 엔지니어링, 비지니스, 법무팀을 비롯한 여러 분야를 걸치게 된다. 모든 그룹이 문제를 정확히 이해하고 명확하고 공유된 가이드를 만들 수 있도록 상호 작용해야 한다.</a:t>
            </a:r>
            <a:endParaRPr lang="en-US" sz="2000" b="0" strike="noStrike" spc="-1">
              <a:latin typeface="Arial"/>
            </a:endParaRPr>
          </a:p>
        </p:txBody>
      </p:sp>
      <p:pic>
        <p:nvPicPr>
          <p:cNvPr id="356" name="Shape 432"/>
          <p:cNvPicPr/>
          <p:nvPr/>
        </p:nvPicPr>
        <p:blipFill>
          <a:blip r:embed="rId3"/>
          <a:stretch/>
        </p:blipFill>
        <p:spPr>
          <a:xfrm>
            <a:off x="3966120" y="1458000"/>
            <a:ext cx="4272120" cy="1459440"/>
          </a:xfrm>
          <a:prstGeom prst="rect">
            <a:avLst/>
          </a:prstGeom>
          <a:ln>
            <a:noFill/>
          </a:ln>
        </p:spPr>
      </p:pic>
      <p:sp>
        <p:nvSpPr>
          <p:cNvPr id="357" name="CustomShape 3"/>
          <p:cNvSpPr/>
          <p:nvPr/>
        </p:nvSpPr>
        <p:spPr>
          <a:xfrm>
            <a:off x="4424400" y="2087640"/>
            <a:ext cx="2976840" cy="829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2400" b="1" strike="noStrike" spc="-1">
                <a:solidFill>
                  <a:srgbClr val="808080"/>
                </a:solidFill>
                <a:latin typeface="Roboto"/>
                <a:ea typeface="Roboto"/>
              </a:rPr>
              <a:t>FOSS 리뷰를 시작하시오 </a:t>
            </a:r>
            <a:endParaRPr lang="en-US" sz="2400" b="0" strike="noStrike" spc="-1">
              <a:latin typeface="Arial"/>
            </a:endParaRPr>
          </a:p>
        </p:txBody>
      </p:sp>
      <p:pic>
        <p:nvPicPr>
          <p:cNvPr id="358" name="Shape 434"/>
          <p:cNvPicPr/>
          <p:nvPr/>
        </p:nvPicPr>
        <p:blipFill>
          <a:blip r:embed="rId4"/>
          <a:stretch/>
        </p:blipFill>
        <p:spPr>
          <a:xfrm>
            <a:off x="3332880" y="3039480"/>
            <a:ext cx="658080" cy="1298160"/>
          </a:xfrm>
          <a:prstGeom prst="rect">
            <a:avLst/>
          </a:prstGeom>
          <a:ln>
            <a:noFill/>
          </a:ln>
        </p:spPr>
      </p:pic>
      <p:grpSp>
        <p:nvGrpSpPr>
          <p:cNvPr id="359" name="Group 4"/>
          <p:cNvGrpSpPr/>
          <p:nvPr/>
        </p:nvGrpSpPr>
        <p:grpSpPr>
          <a:xfrm>
            <a:off x="1879920" y="3039480"/>
            <a:ext cx="1425960" cy="1211400"/>
            <a:chOff x="1879920" y="3039480"/>
            <a:chExt cx="1425960" cy="1211400"/>
          </a:xfrm>
        </p:grpSpPr>
        <p:grpSp>
          <p:nvGrpSpPr>
            <p:cNvPr id="360" name="Group 5"/>
            <p:cNvGrpSpPr/>
            <p:nvPr/>
          </p:nvGrpSpPr>
          <p:grpSpPr>
            <a:xfrm>
              <a:off x="1879920" y="3039480"/>
              <a:ext cx="1425960" cy="770400"/>
              <a:chOff x="1879920" y="3039480"/>
              <a:chExt cx="1425960" cy="770400"/>
            </a:xfrm>
          </p:grpSpPr>
          <p:sp>
            <p:nvSpPr>
              <p:cNvPr id="361" name="CustomShape 6"/>
              <p:cNvSpPr/>
              <p:nvPr/>
            </p:nvSpPr>
            <p:spPr>
              <a:xfrm>
                <a:off x="1879920" y="3533760"/>
                <a:ext cx="136692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333333"/>
                    </a:solidFill>
                    <a:latin typeface="Roboto"/>
                    <a:ea typeface="Roboto"/>
                  </a:rPr>
                  <a:t>제품 관리자</a:t>
                </a:r>
                <a:endParaRPr lang="en-US" sz="1200" b="0" strike="noStrike" spc="-1">
                  <a:latin typeface="Arial"/>
                </a:endParaRPr>
              </a:p>
            </p:txBody>
          </p:sp>
          <p:sp>
            <p:nvSpPr>
              <p:cNvPr id="362" name="CustomShape 7"/>
              <p:cNvSpPr/>
              <p:nvPr/>
            </p:nvSpPr>
            <p:spPr>
              <a:xfrm>
                <a:off x="1884600" y="3039480"/>
                <a:ext cx="142128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333333"/>
                    </a:solidFill>
                    <a:latin typeface="Roboto"/>
                    <a:ea typeface="Roboto"/>
                  </a:rPr>
                  <a:t>프로그램 관리자</a:t>
                </a:r>
                <a:endParaRPr lang="en-US" sz="1200" b="0" strike="noStrike" spc="-1">
                  <a:latin typeface="Arial"/>
                </a:endParaRPr>
              </a:p>
            </p:txBody>
          </p:sp>
        </p:grpSp>
        <p:sp>
          <p:nvSpPr>
            <p:cNvPr id="363" name="CustomShape 8"/>
            <p:cNvSpPr/>
            <p:nvPr/>
          </p:nvSpPr>
          <p:spPr>
            <a:xfrm>
              <a:off x="2428200" y="3974760"/>
              <a:ext cx="81864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333333"/>
                  </a:solidFill>
                  <a:latin typeface="Roboto"/>
                  <a:ea typeface="Roboto"/>
                </a:rPr>
                <a:t> 엔지니어</a:t>
              </a:r>
              <a:endParaRPr lang="en-US" sz="1200" b="0" strike="noStrike" spc="-1">
                <a:latin typeface="Arial"/>
              </a:endParaRPr>
            </a:p>
          </p:txBody>
        </p:sp>
      </p:grpSp>
      <p:pic>
        <p:nvPicPr>
          <p:cNvPr id="364" name="Shape 440"/>
          <p:cNvPicPr/>
          <p:nvPr/>
        </p:nvPicPr>
        <p:blipFill>
          <a:blip r:embed="rId5"/>
          <a:stretch/>
        </p:blipFill>
        <p:spPr>
          <a:xfrm>
            <a:off x="8539560" y="2852640"/>
            <a:ext cx="659520" cy="1301040"/>
          </a:xfrm>
          <a:prstGeom prst="rect">
            <a:avLst/>
          </a:prstGeom>
          <a:ln>
            <a:noFill/>
          </a:ln>
        </p:spPr>
      </p:pic>
      <p:pic>
        <p:nvPicPr>
          <p:cNvPr id="365" name="Shape 441"/>
          <p:cNvPicPr/>
          <p:nvPr/>
        </p:nvPicPr>
        <p:blipFill>
          <a:blip r:embed="rId6"/>
          <a:stretch/>
        </p:blipFill>
        <p:spPr>
          <a:xfrm>
            <a:off x="7828560" y="2852640"/>
            <a:ext cx="659520" cy="1301040"/>
          </a:xfrm>
          <a:prstGeom prst="rect">
            <a:avLst/>
          </a:prstGeom>
          <a:ln>
            <a:noFill/>
          </a:ln>
        </p:spPr>
      </p:pic>
      <p:pic>
        <p:nvPicPr>
          <p:cNvPr id="366" name="Shape 442"/>
          <p:cNvPicPr/>
          <p:nvPr/>
        </p:nvPicPr>
        <p:blipFill>
          <a:blip r:embed="rId7"/>
          <a:stretch/>
        </p:blipFill>
        <p:spPr>
          <a:xfrm>
            <a:off x="9333000" y="2852640"/>
            <a:ext cx="659520" cy="1301040"/>
          </a:xfrm>
          <a:prstGeom prst="rect">
            <a:avLst/>
          </a:prstGeom>
          <a:ln>
            <a:noFill/>
          </a:ln>
        </p:spPr>
      </p:pic>
      <p:sp>
        <p:nvSpPr>
          <p:cNvPr id="367" name="CustomShape 9"/>
          <p:cNvSpPr/>
          <p:nvPr/>
        </p:nvSpPr>
        <p:spPr>
          <a:xfrm>
            <a:off x="7908480" y="4194000"/>
            <a:ext cx="55584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333333"/>
                </a:solidFill>
                <a:latin typeface="Roboto"/>
                <a:ea typeface="Roboto"/>
              </a:rPr>
              <a:t>법무팀</a:t>
            </a:r>
            <a:endParaRPr lang="en-US" sz="1200" b="0" strike="noStrike" spc="-1">
              <a:latin typeface="Arial"/>
            </a:endParaRPr>
          </a:p>
        </p:txBody>
      </p:sp>
      <p:sp>
        <p:nvSpPr>
          <p:cNvPr id="368" name="CustomShape 10"/>
          <p:cNvSpPr/>
          <p:nvPr/>
        </p:nvSpPr>
        <p:spPr>
          <a:xfrm>
            <a:off x="8510400" y="4178520"/>
            <a:ext cx="81720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333333"/>
                </a:solidFill>
                <a:latin typeface="Roboto"/>
                <a:ea typeface="Roboto"/>
              </a:rPr>
              <a:t>스캐닝</a:t>
            </a:r>
            <a:endParaRPr lang="en-US" sz="1200" b="0" strike="noStrike" spc="-1">
              <a:latin typeface="Arial"/>
            </a:endParaRPr>
          </a:p>
        </p:txBody>
      </p:sp>
      <p:sp>
        <p:nvSpPr>
          <p:cNvPr id="369" name="CustomShape 11"/>
          <p:cNvSpPr/>
          <p:nvPr/>
        </p:nvSpPr>
        <p:spPr>
          <a:xfrm>
            <a:off x="9141840" y="4178520"/>
            <a:ext cx="92772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333333"/>
                </a:solidFill>
                <a:latin typeface="Roboto"/>
                <a:ea typeface="Roboto"/>
              </a:rPr>
              <a:t>전문가</a:t>
            </a:r>
            <a:endParaRPr lang="en-US" sz="1200" b="0" strike="noStrike" spc="-1">
              <a:latin typeface="Arial"/>
            </a:endParaRPr>
          </a:p>
        </p:txBody>
      </p:sp>
      <p:pic>
        <p:nvPicPr>
          <p:cNvPr id="370" name="Shape 446"/>
          <p:cNvPicPr/>
          <p:nvPr/>
        </p:nvPicPr>
        <p:blipFill>
          <a:blip r:embed="rId8"/>
          <a:stretch/>
        </p:blipFill>
        <p:spPr>
          <a:xfrm>
            <a:off x="4938840" y="3005640"/>
            <a:ext cx="2253240" cy="507240"/>
          </a:xfrm>
          <a:prstGeom prst="rect">
            <a:avLst/>
          </a:prstGeom>
          <a:ln>
            <a:noFill/>
          </a:ln>
        </p:spPr>
      </p:pic>
      <p:pic>
        <p:nvPicPr>
          <p:cNvPr id="371" name="Shape 447"/>
          <p:cNvPicPr/>
          <p:nvPr/>
        </p:nvPicPr>
        <p:blipFill>
          <a:blip r:embed="rId9"/>
          <a:stretch/>
        </p:blipFill>
        <p:spPr>
          <a:xfrm>
            <a:off x="4904280" y="3846240"/>
            <a:ext cx="2253240" cy="507240"/>
          </a:xfrm>
          <a:prstGeom prst="rect">
            <a:avLst/>
          </a:prstGeom>
          <a:ln>
            <a:noFill/>
          </a:ln>
        </p:spPr>
      </p:pic>
      <p:sp>
        <p:nvSpPr>
          <p:cNvPr id="372" name="CustomShape 12"/>
          <p:cNvSpPr/>
          <p:nvPr/>
        </p:nvSpPr>
        <p:spPr>
          <a:xfrm>
            <a:off x="5660280" y="3458520"/>
            <a:ext cx="905400" cy="460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2400" b="1" strike="noStrike" spc="-1">
                <a:solidFill>
                  <a:srgbClr val="808080"/>
                </a:solidFill>
                <a:latin typeface="Roboto"/>
                <a:ea typeface="Roboto"/>
              </a:rPr>
              <a:t>작업</a:t>
            </a:r>
            <a:endParaRPr lang="en-US" sz="2400" b="0" strike="noStrike" spc="-1">
              <a:latin typeface="Arial"/>
            </a:endParaRPr>
          </a:p>
        </p:txBody>
      </p:sp>
      <p:pic>
        <p:nvPicPr>
          <p:cNvPr id="373" name="Shape 449"/>
          <p:cNvPicPr/>
          <p:nvPr/>
        </p:nvPicPr>
        <p:blipFill>
          <a:blip r:embed="rId10"/>
          <a:stretch/>
        </p:blipFill>
        <p:spPr>
          <a:xfrm>
            <a:off x="3964680" y="4310280"/>
            <a:ext cx="4272120" cy="1459440"/>
          </a:xfrm>
          <a:prstGeom prst="rect">
            <a:avLst/>
          </a:prstGeom>
          <a:ln>
            <a:noFill/>
          </a:ln>
        </p:spPr>
      </p:pic>
      <p:sp>
        <p:nvSpPr>
          <p:cNvPr id="374" name="CustomShape 13"/>
          <p:cNvSpPr/>
          <p:nvPr/>
        </p:nvSpPr>
        <p:spPr>
          <a:xfrm>
            <a:off x="5384520" y="4708440"/>
            <a:ext cx="1485720" cy="460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2400" b="1" strike="noStrike" spc="-1">
                <a:solidFill>
                  <a:srgbClr val="808080"/>
                </a:solidFill>
                <a:latin typeface="Roboto"/>
                <a:ea typeface="Roboto"/>
              </a:rPr>
              <a:t>가이드</a:t>
            </a: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 name="CustomShape 1"/>
          <p:cNvSpPr/>
          <p:nvPr/>
        </p:nvSpPr>
        <p:spPr>
          <a:xfrm>
            <a:off x="963000" y="2362320"/>
            <a:ext cx="10362600" cy="2199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3200" b="0" strike="noStrike" spc="-1">
                <a:solidFill>
                  <a:srgbClr val="F3F2DC"/>
                </a:solidFill>
                <a:latin typeface="Roboto"/>
                <a:ea typeface="Roboto"/>
              </a:rPr>
              <a:t>1장</a:t>
            </a:r>
            <a:endParaRPr lang="en-US" sz="3200" b="0" strike="noStrike" spc="-1">
              <a:latin typeface="Arial"/>
            </a:endParaRPr>
          </a:p>
        </p:txBody>
      </p:sp>
      <p:sp>
        <p:nvSpPr>
          <p:cNvPr id="227" name="CustomShape 2"/>
          <p:cNvSpPr/>
          <p:nvPr/>
        </p:nvSpPr>
        <p:spPr>
          <a:xfrm>
            <a:off x="963000" y="4626720"/>
            <a:ext cx="10362600" cy="1499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4800" b="0" strike="noStrike" spc="-1">
                <a:solidFill>
                  <a:srgbClr val="F3F2DC"/>
                </a:solidFill>
                <a:latin typeface="Roboto Medium"/>
                <a:ea typeface="Roboto Medium"/>
              </a:rPr>
              <a:t>지식 재산권이란 무엇인가?</a:t>
            </a:r>
            <a:endParaRPr lang="en-US" sz="4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FOSS 리뷰 감독</a:t>
            </a:r>
            <a:endParaRPr lang="en-US" sz="4000" b="0" strike="noStrike" spc="-1">
              <a:latin typeface="Arial"/>
            </a:endParaRPr>
          </a:p>
        </p:txBody>
      </p:sp>
      <p:sp>
        <p:nvSpPr>
          <p:cNvPr id="376" name="CustomShape 2"/>
          <p:cNvSpPr/>
          <p:nvPr/>
        </p:nvSpPr>
        <p:spPr>
          <a:xfrm>
            <a:off x="325440" y="6113160"/>
            <a:ext cx="11420640" cy="700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000" b="0" strike="noStrike" spc="-1">
                <a:solidFill>
                  <a:srgbClr val="292934"/>
                </a:solidFill>
                <a:latin typeface="Roboto"/>
                <a:ea typeface="Roboto"/>
              </a:rPr>
              <a:t>FOSS 리뷰 프로세스는 의견 불일치를 해결하고 가장 중요한 결정을 승인할 수 있는 경영진의 감독을 받아야 한다.</a:t>
            </a:r>
            <a:endParaRPr lang="en-US" sz="2000" b="0" strike="noStrike" spc="-1">
              <a:latin typeface="Arial"/>
            </a:endParaRPr>
          </a:p>
        </p:txBody>
      </p:sp>
      <p:pic>
        <p:nvPicPr>
          <p:cNvPr id="377" name="Shape 458"/>
          <p:cNvPicPr/>
          <p:nvPr/>
        </p:nvPicPr>
        <p:blipFill>
          <a:blip r:embed="rId3"/>
          <a:stretch/>
        </p:blipFill>
        <p:spPr>
          <a:xfrm>
            <a:off x="3979800" y="1230840"/>
            <a:ext cx="4272120" cy="1459440"/>
          </a:xfrm>
          <a:prstGeom prst="rect">
            <a:avLst/>
          </a:prstGeom>
          <a:ln>
            <a:noFill/>
          </a:ln>
        </p:spPr>
      </p:pic>
      <p:sp>
        <p:nvSpPr>
          <p:cNvPr id="378" name="CustomShape 3"/>
          <p:cNvSpPr/>
          <p:nvPr/>
        </p:nvSpPr>
        <p:spPr>
          <a:xfrm>
            <a:off x="4567320" y="1859400"/>
            <a:ext cx="2825280" cy="829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2400" b="1" strike="noStrike" spc="-1">
                <a:solidFill>
                  <a:srgbClr val="808080"/>
                </a:solidFill>
                <a:latin typeface="Roboto"/>
                <a:ea typeface="Roboto"/>
              </a:rPr>
              <a:t>FOSS 리뷰를 시작하시오 </a:t>
            </a:r>
            <a:endParaRPr lang="en-US" sz="2400" b="0" strike="noStrike" spc="-1">
              <a:latin typeface="Arial"/>
            </a:endParaRPr>
          </a:p>
        </p:txBody>
      </p:sp>
      <p:pic>
        <p:nvPicPr>
          <p:cNvPr id="379" name="Shape 460"/>
          <p:cNvPicPr/>
          <p:nvPr/>
        </p:nvPicPr>
        <p:blipFill>
          <a:blip r:embed="rId4"/>
          <a:stretch/>
        </p:blipFill>
        <p:spPr>
          <a:xfrm>
            <a:off x="3346560" y="2812680"/>
            <a:ext cx="658080" cy="1298160"/>
          </a:xfrm>
          <a:prstGeom prst="rect">
            <a:avLst/>
          </a:prstGeom>
          <a:ln>
            <a:noFill/>
          </a:ln>
        </p:spPr>
      </p:pic>
      <p:grpSp>
        <p:nvGrpSpPr>
          <p:cNvPr id="380" name="Group 4"/>
          <p:cNvGrpSpPr/>
          <p:nvPr/>
        </p:nvGrpSpPr>
        <p:grpSpPr>
          <a:xfrm>
            <a:off x="1893600" y="2812680"/>
            <a:ext cx="1426320" cy="1211400"/>
            <a:chOff x="1893600" y="2812680"/>
            <a:chExt cx="1426320" cy="1211400"/>
          </a:xfrm>
        </p:grpSpPr>
        <p:grpSp>
          <p:nvGrpSpPr>
            <p:cNvPr id="381" name="Group 5"/>
            <p:cNvGrpSpPr/>
            <p:nvPr/>
          </p:nvGrpSpPr>
          <p:grpSpPr>
            <a:xfrm>
              <a:off x="1893600" y="2812680"/>
              <a:ext cx="1426320" cy="770040"/>
              <a:chOff x="1893600" y="2812680"/>
              <a:chExt cx="1426320" cy="770040"/>
            </a:xfrm>
          </p:grpSpPr>
          <p:sp>
            <p:nvSpPr>
              <p:cNvPr id="382" name="CustomShape 6"/>
              <p:cNvSpPr/>
              <p:nvPr/>
            </p:nvSpPr>
            <p:spPr>
              <a:xfrm>
                <a:off x="1893600" y="3306600"/>
                <a:ext cx="136692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333333"/>
                    </a:solidFill>
                    <a:latin typeface="Roboto"/>
                    <a:ea typeface="Roboto"/>
                  </a:rPr>
                  <a:t>제품 관리자</a:t>
                </a:r>
                <a:endParaRPr lang="en-US" sz="1200" b="0" strike="noStrike" spc="-1">
                  <a:latin typeface="Arial"/>
                </a:endParaRPr>
              </a:p>
            </p:txBody>
          </p:sp>
          <p:sp>
            <p:nvSpPr>
              <p:cNvPr id="383" name="CustomShape 7"/>
              <p:cNvSpPr/>
              <p:nvPr/>
            </p:nvSpPr>
            <p:spPr>
              <a:xfrm>
                <a:off x="1898640" y="2812680"/>
                <a:ext cx="142128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333333"/>
                    </a:solidFill>
                    <a:latin typeface="Roboto"/>
                    <a:ea typeface="Roboto"/>
                  </a:rPr>
                  <a:t>프로그램 관리자</a:t>
                </a:r>
                <a:endParaRPr lang="en-US" sz="1200" b="0" strike="noStrike" spc="-1">
                  <a:latin typeface="Arial"/>
                </a:endParaRPr>
              </a:p>
            </p:txBody>
          </p:sp>
        </p:grpSp>
        <p:sp>
          <p:nvSpPr>
            <p:cNvPr id="384" name="CustomShape 8"/>
            <p:cNvSpPr/>
            <p:nvPr/>
          </p:nvSpPr>
          <p:spPr>
            <a:xfrm>
              <a:off x="2441880" y="3747960"/>
              <a:ext cx="81864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333333"/>
                  </a:solidFill>
                  <a:latin typeface="Roboto"/>
                  <a:ea typeface="Roboto"/>
                </a:rPr>
                <a:t> 엔지니어</a:t>
              </a:r>
              <a:endParaRPr lang="en-US" sz="1200" b="0" strike="noStrike" spc="-1">
                <a:latin typeface="Arial"/>
              </a:endParaRPr>
            </a:p>
          </p:txBody>
        </p:sp>
      </p:grpSp>
      <p:pic>
        <p:nvPicPr>
          <p:cNvPr id="385" name="Shape 466"/>
          <p:cNvPicPr/>
          <p:nvPr/>
        </p:nvPicPr>
        <p:blipFill>
          <a:blip r:embed="rId5"/>
          <a:stretch/>
        </p:blipFill>
        <p:spPr>
          <a:xfrm>
            <a:off x="8553240" y="2625480"/>
            <a:ext cx="659520" cy="1301040"/>
          </a:xfrm>
          <a:prstGeom prst="rect">
            <a:avLst/>
          </a:prstGeom>
          <a:ln>
            <a:noFill/>
          </a:ln>
        </p:spPr>
      </p:pic>
      <p:pic>
        <p:nvPicPr>
          <p:cNvPr id="386" name="Shape 467"/>
          <p:cNvPicPr/>
          <p:nvPr/>
        </p:nvPicPr>
        <p:blipFill>
          <a:blip r:embed="rId6"/>
          <a:stretch/>
        </p:blipFill>
        <p:spPr>
          <a:xfrm>
            <a:off x="7842240" y="2625480"/>
            <a:ext cx="659520" cy="1301040"/>
          </a:xfrm>
          <a:prstGeom prst="rect">
            <a:avLst/>
          </a:prstGeom>
          <a:ln>
            <a:noFill/>
          </a:ln>
        </p:spPr>
      </p:pic>
      <p:pic>
        <p:nvPicPr>
          <p:cNvPr id="387" name="Shape 468"/>
          <p:cNvPicPr/>
          <p:nvPr/>
        </p:nvPicPr>
        <p:blipFill>
          <a:blip r:embed="rId7"/>
          <a:stretch/>
        </p:blipFill>
        <p:spPr>
          <a:xfrm>
            <a:off x="9346680" y="2625480"/>
            <a:ext cx="659520" cy="1301040"/>
          </a:xfrm>
          <a:prstGeom prst="rect">
            <a:avLst/>
          </a:prstGeom>
          <a:ln>
            <a:noFill/>
          </a:ln>
        </p:spPr>
      </p:pic>
      <p:sp>
        <p:nvSpPr>
          <p:cNvPr id="388" name="CustomShape 9"/>
          <p:cNvSpPr/>
          <p:nvPr/>
        </p:nvSpPr>
        <p:spPr>
          <a:xfrm>
            <a:off x="7922160" y="3967200"/>
            <a:ext cx="55584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333333"/>
                </a:solidFill>
                <a:latin typeface="Roboto"/>
                <a:ea typeface="Roboto"/>
              </a:rPr>
              <a:t>법무팀</a:t>
            </a:r>
            <a:endParaRPr lang="en-US" sz="1200" b="0" strike="noStrike" spc="-1">
              <a:latin typeface="Arial"/>
            </a:endParaRPr>
          </a:p>
        </p:txBody>
      </p:sp>
      <p:sp>
        <p:nvSpPr>
          <p:cNvPr id="389" name="CustomShape 10"/>
          <p:cNvSpPr/>
          <p:nvPr/>
        </p:nvSpPr>
        <p:spPr>
          <a:xfrm>
            <a:off x="8524080" y="3951720"/>
            <a:ext cx="81720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333333"/>
                </a:solidFill>
                <a:latin typeface="Roboto"/>
                <a:ea typeface="Roboto"/>
              </a:rPr>
              <a:t>스캐닝</a:t>
            </a:r>
            <a:endParaRPr lang="en-US" sz="1200" b="0" strike="noStrike" spc="-1">
              <a:latin typeface="Arial"/>
            </a:endParaRPr>
          </a:p>
        </p:txBody>
      </p:sp>
      <p:sp>
        <p:nvSpPr>
          <p:cNvPr id="390" name="CustomShape 11"/>
          <p:cNvSpPr/>
          <p:nvPr/>
        </p:nvSpPr>
        <p:spPr>
          <a:xfrm>
            <a:off x="9155880" y="3951720"/>
            <a:ext cx="92772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333333"/>
                </a:solidFill>
                <a:latin typeface="Roboto"/>
                <a:ea typeface="Roboto"/>
              </a:rPr>
              <a:t>전문가</a:t>
            </a:r>
            <a:endParaRPr lang="en-US" sz="1200" b="0" strike="noStrike" spc="-1">
              <a:latin typeface="Arial"/>
            </a:endParaRPr>
          </a:p>
        </p:txBody>
      </p:sp>
      <p:pic>
        <p:nvPicPr>
          <p:cNvPr id="391" name="Shape 472"/>
          <p:cNvPicPr/>
          <p:nvPr/>
        </p:nvPicPr>
        <p:blipFill>
          <a:blip r:embed="rId8"/>
          <a:stretch/>
        </p:blipFill>
        <p:spPr>
          <a:xfrm>
            <a:off x="4952520" y="2778480"/>
            <a:ext cx="2253240" cy="507240"/>
          </a:xfrm>
          <a:prstGeom prst="rect">
            <a:avLst/>
          </a:prstGeom>
          <a:ln>
            <a:noFill/>
          </a:ln>
        </p:spPr>
      </p:pic>
      <p:pic>
        <p:nvPicPr>
          <p:cNvPr id="392" name="Shape 473"/>
          <p:cNvPicPr/>
          <p:nvPr/>
        </p:nvPicPr>
        <p:blipFill>
          <a:blip r:embed="rId9"/>
          <a:stretch/>
        </p:blipFill>
        <p:spPr>
          <a:xfrm>
            <a:off x="4917960" y="3619440"/>
            <a:ext cx="2253240" cy="507240"/>
          </a:xfrm>
          <a:prstGeom prst="rect">
            <a:avLst/>
          </a:prstGeom>
          <a:ln>
            <a:noFill/>
          </a:ln>
        </p:spPr>
      </p:pic>
      <p:sp>
        <p:nvSpPr>
          <p:cNvPr id="393" name="CustomShape 12"/>
          <p:cNvSpPr/>
          <p:nvPr/>
        </p:nvSpPr>
        <p:spPr>
          <a:xfrm>
            <a:off x="5673960" y="3231720"/>
            <a:ext cx="905400" cy="460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2400" b="1" strike="noStrike" spc="-1">
                <a:solidFill>
                  <a:srgbClr val="808080"/>
                </a:solidFill>
                <a:latin typeface="Roboto"/>
                <a:ea typeface="Roboto"/>
              </a:rPr>
              <a:t>작업</a:t>
            </a:r>
            <a:endParaRPr lang="en-US" sz="2400" b="0" strike="noStrike" spc="-1">
              <a:latin typeface="Arial"/>
            </a:endParaRPr>
          </a:p>
        </p:txBody>
      </p:sp>
      <p:pic>
        <p:nvPicPr>
          <p:cNvPr id="394" name="Shape 475"/>
          <p:cNvPicPr/>
          <p:nvPr/>
        </p:nvPicPr>
        <p:blipFill>
          <a:blip r:embed="rId10"/>
          <a:stretch/>
        </p:blipFill>
        <p:spPr>
          <a:xfrm>
            <a:off x="3978720" y="4083480"/>
            <a:ext cx="4272120" cy="1459440"/>
          </a:xfrm>
          <a:prstGeom prst="rect">
            <a:avLst/>
          </a:prstGeom>
          <a:ln>
            <a:noFill/>
          </a:ln>
        </p:spPr>
      </p:pic>
      <p:sp>
        <p:nvSpPr>
          <p:cNvPr id="395" name="CustomShape 13"/>
          <p:cNvSpPr/>
          <p:nvPr/>
        </p:nvSpPr>
        <p:spPr>
          <a:xfrm>
            <a:off x="5398200" y="4481640"/>
            <a:ext cx="1485720" cy="460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2400" b="1" strike="noStrike" spc="-1">
                <a:solidFill>
                  <a:srgbClr val="808080"/>
                </a:solidFill>
                <a:latin typeface="Roboto"/>
                <a:ea typeface="Roboto"/>
              </a:rPr>
              <a:t>가이드</a:t>
            </a:r>
            <a:endParaRPr lang="en-US" sz="2400" b="0" strike="noStrike" spc="-1">
              <a:latin typeface="Arial"/>
            </a:endParaRPr>
          </a:p>
        </p:txBody>
      </p:sp>
      <p:grpSp>
        <p:nvGrpSpPr>
          <p:cNvPr id="396" name="Group 14"/>
          <p:cNvGrpSpPr/>
          <p:nvPr/>
        </p:nvGrpSpPr>
        <p:grpSpPr>
          <a:xfrm>
            <a:off x="4991400" y="5187960"/>
            <a:ext cx="2251800" cy="959400"/>
            <a:chOff x="4991400" y="5187960"/>
            <a:chExt cx="2251800" cy="959400"/>
          </a:xfrm>
        </p:grpSpPr>
        <p:pic>
          <p:nvPicPr>
            <p:cNvPr id="397" name="Shape 478"/>
            <p:cNvPicPr/>
            <p:nvPr/>
          </p:nvPicPr>
          <p:blipFill>
            <a:blip r:embed="rId11"/>
            <a:stretch/>
          </p:blipFill>
          <p:spPr>
            <a:xfrm>
              <a:off x="4991400" y="5187960"/>
              <a:ext cx="2190960" cy="659520"/>
            </a:xfrm>
            <a:prstGeom prst="rect">
              <a:avLst/>
            </a:prstGeom>
            <a:ln>
              <a:noFill/>
            </a:ln>
          </p:spPr>
        </p:pic>
        <p:sp>
          <p:nvSpPr>
            <p:cNvPr id="398" name="CustomShape 15"/>
            <p:cNvSpPr/>
            <p:nvPr/>
          </p:nvSpPr>
          <p:spPr>
            <a:xfrm>
              <a:off x="5005080" y="5871240"/>
              <a:ext cx="223812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200" b="0" strike="noStrike" spc="-1">
                  <a:solidFill>
                    <a:srgbClr val="333333"/>
                  </a:solidFill>
                  <a:latin typeface="Roboto"/>
                  <a:ea typeface="Roboto"/>
                </a:rPr>
                <a:t>경영진 리뷰 위원회</a:t>
              </a:r>
              <a:endParaRPr lang="en-US" sz="1200" b="0" strike="noStrike" spc="-1">
                <a:latin typeface="Arial"/>
              </a:endParaRPr>
            </a:p>
          </p:txBody>
        </p:sp>
      </p:gr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이해도 점검</a:t>
            </a:r>
            <a:endParaRPr lang="en-US" sz="4000" b="0" strike="noStrike" spc="-1">
              <a:latin typeface="Arial"/>
            </a:endParaRPr>
          </a:p>
        </p:txBody>
      </p:sp>
      <p:sp>
        <p:nvSpPr>
          <p:cNvPr id="400" name="CustomShape 2"/>
          <p:cNvSpPr/>
          <p:nvPr/>
        </p:nvSpPr>
        <p:spPr>
          <a:xfrm>
            <a:off x="609480" y="1608120"/>
            <a:ext cx="1097208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a:solidFill>
                  <a:srgbClr val="292934"/>
                </a:solidFill>
                <a:latin typeface="Roboto"/>
                <a:ea typeface="Roboto"/>
              </a:rPr>
              <a:t>FOSS 리뷰의 목적은 무엇인가?</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FOSS 컴포넌트를 사용하고자 할 때 취해야 할 첫 번째 액션은 무엇인가?</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FOSS 사용에 관한 질문이 있으면 무엇을 해야 하는가?</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FOSS 리뷰를 위해 어떤 종류의 정보를 수집하는가?</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누가 소프트웨어 라이선스를 부여했는지 식별하는데 도움이 되는 정보는 무엇인가? </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외부 공급 업체로부터 유입된 FOSS 구성 요소를 검토 할 때 중요한 추가 정보는 무엇인가?</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FOSS 리뷰에서 수집한 정보의 품질을 평가하기 위해 어떤 단계를 수행할 수 있는가?</a:t>
            </a:r>
            <a:endParaRPr lang="en-US" sz="2400" b="0" strike="noStrike" spc="-1">
              <a:latin typeface="Arial"/>
            </a:endParaRPr>
          </a:p>
          <a:p>
            <a:pPr>
              <a:lnSpc>
                <a:spcPct val="100000"/>
              </a:lnSpc>
              <a:spcBef>
                <a:spcPts val="479"/>
              </a:spcBef>
            </a:pP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1" name="CustomShape 1"/>
          <p:cNvSpPr/>
          <p:nvPr/>
        </p:nvSpPr>
        <p:spPr>
          <a:xfrm>
            <a:off x="963000" y="2362320"/>
            <a:ext cx="10362600" cy="2199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3200" b="0" strike="noStrike" spc="-1">
                <a:solidFill>
                  <a:srgbClr val="F3F2DC"/>
                </a:solidFill>
                <a:latin typeface="Roboto"/>
                <a:ea typeface="Roboto"/>
              </a:rPr>
              <a:t>CHAPTER 6</a:t>
            </a:r>
            <a:endParaRPr lang="en-US" sz="3200" b="0" strike="noStrike" spc="-1">
              <a:latin typeface="Arial"/>
            </a:endParaRPr>
          </a:p>
        </p:txBody>
      </p:sp>
      <p:sp>
        <p:nvSpPr>
          <p:cNvPr id="402" name="CustomShape 2"/>
          <p:cNvSpPr/>
          <p:nvPr/>
        </p:nvSpPr>
        <p:spPr>
          <a:xfrm>
            <a:off x="963000" y="4626720"/>
            <a:ext cx="10362600" cy="1499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90000"/>
              </a:lnSpc>
            </a:pPr>
            <a:r>
              <a:rPr lang="en-US" sz="4800" b="0" strike="noStrike" spc="-1">
                <a:solidFill>
                  <a:srgbClr val="F3F2DC"/>
                </a:solidFill>
                <a:latin typeface="Roboto Medium"/>
                <a:ea typeface="Roboto Medium"/>
              </a:rPr>
              <a:t>컴플라이언스 관리 전과정 (프로세스 예시)</a:t>
            </a:r>
            <a:endParaRPr lang="en-US" sz="4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3"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소개</a:t>
            </a:r>
            <a:endParaRPr lang="en-US" sz="4000" b="0" strike="noStrike" spc="-1">
              <a:latin typeface="Arial"/>
            </a:endParaRPr>
          </a:p>
        </p:txBody>
      </p:sp>
      <p:sp>
        <p:nvSpPr>
          <p:cNvPr id="404" name="CustomShape 2"/>
          <p:cNvSpPr/>
          <p:nvPr/>
        </p:nvSpPr>
        <p:spPr>
          <a:xfrm>
            <a:off x="609480" y="1608120"/>
            <a:ext cx="1097208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a:solidFill>
                  <a:srgbClr val="292934"/>
                </a:solidFill>
                <a:latin typeface="Roboto"/>
                <a:ea typeface="Roboto"/>
              </a:rPr>
              <a:t>컴플라이언스 관리는 제품에 사용되는 FOSS 컴포넌트를 관리하는 일련의 작업이다. 회사는 독점 컴포넌트를 위한 유사한 프로세스를 가질 수 있다. </a:t>
            </a:r>
            <a:r>
              <a:rPr lang="en-US" sz="2400" b="0" strike="noStrike" spc="-1">
                <a:solidFill>
                  <a:srgbClr val="000000"/>
                </a:solidFill>
                <a:latin typeface="Roboto"/>
                <a:ea typeface="Roboto"/>
              </a:rPr>
              <a:t> </a:t>
            </a:r>
            <a:r>
              <a:rPr lang="en-US" sz="2400" b="0" strike="noStrike" spc="-1">
                <a:solidFill>
                  <a:srgbClr val="292934"/>
                </a:solidFill>
                <a:latin typeface="Roboto"/>
                <a:ea typeface="Roboto"/>
              </a:rPr>
              <a:t>FOSS 컴포넌트는 OpenChain 설명서에서 "공급 대상 소프트웨어 (Supplied Software)"라고 불린다.</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이러한 활동에는 주로 다음이 포함된다.: </a:t>
            </a:r>
            <a:endParaRPr lang="en-US" sz="24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공급 대상 소프트웨어에 사용된 모든 FOSS 컴포넌트 식별 </a:t>
            </a:r>
            <a:endParaRPr lang="en-US" sz="20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해당 컴포넌트에 의해 발생된 모든 의무를 식별하고 추적 </a:t>
            </a:r>
            <a:endParaRPr lang="en-US" sz="20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모든 의무가 충족되었거나 충족될 것임을 확인</a:t>
            </a:r>
            <a:endParaRPr lang="en-US" sz="20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소규모 회사는 간단한 체크리스트를, 큰 기업들은 상세한 절차를 사용할 수 있다.</a:t>
            </a:r>
            <a:endParaRPr lang="en-US" sz="2400" b="0" strike="noStrike" spc="-1">
              <a:latin typeface="Arial"/>
            </a:endParaRPr>
          </a:p>
        </p:txBody>
      </p:sp>
      <p:sp>
        <p:nvSpPr>
          <p:cNvPr id="405" name="CustomShape 3"/>
          <p:cNvSpPr/>
          <p:nvPr/>
        </p:nvSpPr>
        <p:spPr>
          <a:xfrm rot="16200000">
            <a:off x="3342960" y="5277240"/>
            <a:ext cx="720000" cy="1359720"/>
          </a:xfrm>
          <a:prstGeom prst="rect">
            <a:avLst/>
          </a:prstGeom>
          <a:gradFill rotWithShape="0">
            <a:gsLst>
              <a:gs pos="0">
                <a:srgbClr val="788C81"/>
              </a:gs>
              <a:gs pos="100000">
                <a:srgbClr val="93A299"/>
              </a:gs>
            </a:gsLst>
            <a:lin ang="0"/>
          </a:gradFill>
          <a:ln>
            <a:noFill/>
          </a:ln>
          <a:effectLst>
            <a:outerShdw dist="25455" dir="2700000">
              <a:srgbClr val="000000">
                <a:alpha val="60000"/>
              </a:srgbClr>
            </a:outerShdw>
          </a:effectLst>
        </p:spPr>
        <p:style>
          <a:lnRef idx="0">
            <a:scrgbClr r="0" g="0" b="0"/>
          </a:lnRef>
          <a:fillRef idx="0">
            <a:scrgbClr r="0" g="0" b="0"/>
          </a:fillRef>
          <a:effectRef idx="0">
            <a:scrgbClr r="0" g="0" b="0"/>
          </a:effectRef>
          <a:fontRef idx="minor"/>
        </p:style>
      </p:sp>
      <p:sp>
        <p:nvSpPr>
          <p:cNvPr id="406" name="CustomShape 4"/>
          <p:cNvSpPr/>
          <p:nvPr/>
        </p:nvSpPr>
        <p:spPr>
          <a:xfrm>
            <a:off x="3023280" y="5596560"/>
            <a:ext cx="1359720" cy="72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400" b="1" strike="noStrike" spc="-1">
                <a:solidFill>
                  <a:srgbClr val="000000"/>
                </a:solidFill>
                <a:latin typeface="Roboto"/>
                <a:ea typeface="Roboto"/>
              </a:rPr>
              <a:t>유입 </a:t>
            </a:r>
            <a:endParaRPr lang="en-US" sz="1400" b="0" strike="noStrike" spc="-1">
              <a:latin typeface="Arial"/>
            </a:endParaRPr>
          </a:p>
          <a:p>
            <a:pPr algn="ctr">
              <a:lnSpc>
                <a:spcPct val="100000"/>
              </a:lnSpc>
            </a:pPr>
            <a:r>
              <a:rPr lang="en-US" sz="1400" b="1" strike="noStrike" spc="-1">
                <a:solidFill>
                  <a:srgbClr val="000000"/>
                </a:solidFill>
                <a:latin typeface="Roboto"/>
                <a:ea typeface="Roboto"/>
              </a:rPr>
              <a:t>FOSS</a:t>
            </a:r>
            <a:endParaRPr lang="en-US" sz="1400" b="0" strike="noStrike" spc="-1">
              <a:latin typeface="Arial"/>
            </a:endParaRPr>
          </a:p>
        </p:txBody>
      </p:sp>
      <p:sp>
        <p:nvSpPr>
          <p:cNvPr id="407" name="CustomShape 5"/>
          <p:cNvSpPr/>
          <p:nvPr/>
        </p:nvSpPr>
        <p:spPr>
          <a:xfrm>
            <a:off x="4762440" y="5257800"/>
            <a:ext cx="2448720" cy="1405800"/>
          </a:xfrm>
          <a:prstGeom prst="cloudCallout">
            <a:avLst>
              <a:gd name="adj1" fmla="val -7227"/>
              <a:gd name="adj2" fmla="val 4968"/>
            </a:avLst>
          </a:prstGeom>
          <a:solidFill>
            <a:srgbClr val="DDDDDD"/>
          </a:solidFill>
          <a:ln>
            <a:noFill/>
          </a:ln>
        </p:spPr>
        <p:style>
          <a:lnRef idx="0">
            <a:scrgbClr r="0" g="0" b="0"/>
          </a:lnRef>
          <a:fillRef idx="0">
            <a:scrgbClr r="0" g="0" b="0"/>
          </a:fillRef>
          <a:effectRef idx="0">
            <a:scrgbClr r="0" g="0" b="0"/>
          </a:effectRef>
          <a:fontRef idx="minor"/>
        </p:style>
      </p:sp>
      <p:sp>
        <p:nvSpPr>
          <p:cNvPr id="408" name="CustomShape 6"/>
          <p:cNvSpPr/>
          <p:nvPr/>
        </p:nvSpPr>
        <p:spPr>
          <a:xfrm>
            <a:off x="7562520" y="5448600"/>
            <a:ext cx="1686960" cy="1038600"/>
          </a:xfrm>
          <a:prstGeom prst="rect">
            <a:avLst/>
          </a:prstGeom>
          <a:solidFill>
            <a:srgbClr val="92D050"/>
          </a:solidFill>
          <a:ln>
            <a:noFill/>
          </a:ln>
          <a:effectLst>
            <a:outerShdw dist="25455" dir="2700000">
              <a:srgbClr val="000000">
                <a:alpha val="60000"/>
              </a:srgbClr>
            </a:outerShdw>
          </a:effectLst>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400" b="1" strike="noStrike" spc="-1">
                <a:solidFill>
                  <a:srgbClr val="000000"/>
                </a:solidFill>
                <a:latin typeface="Roboto"/>
                <a:ea typeface="Roboto"/>
              </a:rPr>
              <a:t>FOSS 식별</a:t>
            </a:r>
            <a:endParaRPr lang="en-US" sz="1400" b="0" strike="noStrike" spc="-1">
              <a:latin typeface="Arial"/>
            </a:endParaRPr>
          </a:p>
          <a:p>
            <a:pPr algn="ctr">
              <a:lnSpc>
                <a:spcPct val="100000"/>
              </a:lnSpc>
            </a:pPr>
            <a:r>
              <a:rPr lang="en-US" sz="1400" b="1" strike="noStrike" spc="-1">
                <a:solidFill>
                  <a:srgbClr val="000000"/>
                </a:solidFill>
                <a:latin typeface="Roboto"/>
                <a:ea typeface="Roboto"/>
              </a:rPr>
              <a:t>의무 충족</a:t>
            </a:r>
            <a:endParaRPr lang="en-US" sz="1400" b="0" strike="noStrike" spc="-1">
              <a:latin typeface="Arial"/>
            </a:endParaRPr>
          </a:p>
        </p:txBody>
      </p:sp>
      <p:sp>
        <p:nvSpPr>
          <p:cNvPr id="409" name="CustomShape 7"/>
          <p:cNvSpPr/>
          <p:nvPr/>
        </p:nvSpPr>
        <p:spPr>
          <a:xfrm>
            <a:off x="4390920" y="5952960"/>
            <a:ext cx="385200" cy="576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sp>
      <p:sp>
        <p:nvSpPr>
          <p:cNvPr id="410" name="CustomShape 8"/>
          <p:cNvSpPr/>
          <p:nvPr/>
        </p:nvSpPr>
        <p:spPr>
          <a:xfrm rot="10800000" flipH="1">
            <a:off x="7206840" y="5962320"/>
            <a:ext cx="326160" cy="396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sp>
      <p:sp>
        <p:nvSpPr>
          <p:cNvPr id="411" name="CustomShape 9"/>
          <p:cNvSpPr/>
          <p:nvPr/>
        </p:nvSpPr>
        <p:spPr>
          <a:xfrm>
            <a:off x="5270040" y="5588640"/>
            <a:ext cx="1532880" cy="738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800" b="1" strike="noStrike" spc="-1">
                <a:solidFill>
                  <a:srgbClr val="292934"/>
                </a:solidFill>
                <a:latin typeface="Roboto"/>
                <a:ea typeface="Roboto"/>
              </a:rPr>
              <a:t>컴플라이언스 프로세스</a:t>
            </a:r>
            <a:endParaRPr lang="en-US" sz="1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2" name="CustomShape 1"/>
          <p:cNvSpPr/>
          <p:nvPr/>
        </p:nvSpPr>
        <p:spPr>
          <a:xfrm>
            <a:off x="447840" y="51444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예: 중소 기업 체크리스트</a:t>
            </a:r>
            <a:endParaRPr lang="en-US" sz="4000" b="0" strike="noStrike" spc="-1">
              <a:latin typeface="Arial"/>
            </a:endParaRPr>
          </a:p>
        </p:txBody>
      </p:sp>
      <p:sp>
        <p:nvSpPr>
          <p:cNvPr id="413" name="CustomShape 2"/>
          <p:cNvSpPr/>
          <p:nvPr/>
        </p:nvSpPr>
        <p:spPr>
          <a:xfrm>
            <a:off x="609480" y="1504800"/>
            <a:ext cx="1097208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a:solidFill>
                  <a:srgbClr val="292934"/>
                </a:solidFill>
                <a:latin typeface="Roboto"/>
                <a:ea typeface="Roboto"/>
              </a:rPr>
              <a:t>지속적인 컴플라이언스 과제:</a:t>
            </a:r>
            <a:endParaRPr lang="en-US" sz="2400" b="0" strike="noStrike" spc="-1">
              <a:latin typeface="Arial"/>
            </a:endParaRPr>
          </a:p>
          <a:p>
            <a:pPr marL="457200" indent="-456480">
              <a:lnSpc>
                <a:spcPct val="100000"/>
              </a:lnSpc>
              <a:spcBef>
                <a:spcPts val="400"/>
              </a:spcBef>
              <a:buClr>
                <a:srgbClr val="93A299"/>
              </a:buClr>
              <a:buSzPct val="85000"/>
              <a:buFont typeface="StarSymbol"/>
              <a:buAutoNum type="arabicPeriod"/>
            </a:pPr>
            <a:r>
              <a:rPr lang="en-US" sz="2000" b="0" strike="noStrike" spc="-1">
                <a:solidFill>
                  <a:srgbClr val="292934"/>
                </a:solidFill>
                <a:latin typeface="Roboto"/>
                <a:ea typeface="Roboto"/>
              </a:rPr>
              <a:t>구매/개발 주기 초반에 모든 FOSS를 발견.</a:t>
            </a:r>
            <a:endParaRPr lang="en-US" sz="2000" b="0" strike="noStrike" spc="-1">
              <a:latin typeface="Arial"/>
            </a:endParaRPr>
          </a:p>
          <a:p>
            <a:pPr marL="457200" indent="-456480">
              <a:lnSpc>
                <a:spcPct val="100000"/>
              </a:lnSpc>
              <a:spcBef>
                <a:spcPts val="400"/>
              </a:spcBef>
              <a:buClr>
                <a:srgbClr val="93A299"/>
              </a:buClr>
              <a:buSzPct val="85000"/>
              <a:buFont typeface="StarSymbol"/>
              <a:buAutoNum type="arabicPeriod"/>
            </a:pPr>
            <a:r>
              <a:rPr lang="en-US" sz="2000" b="0" strike="noStrike" spc="-1">
                <a:solidFill>
                  <a:srgbClr val="292934"/>
                </a:solidFill>
                <a:latin typeface="Roboto"/>
                <a:ea typeface="Roboto"/>
              </a:rPr>
              <a:t>사용된 모든 FOSS 컴포넌트 리뷰 및 승인. </a:t>
            </a:r>
            <a:endParaRPr lang="en-US" sz="2000" b="0" strike="noStrike" spc="-1">
              <a:latin typeface="Arial"/>
            </a:endParaRPr>
          </a:p>
          <a:p>
            <a:pPr marL="457200" indent="-456480">
              <a:lnSpc>
                <a:spcPct val="100000"/>
              </a:lnSpc>
              <a:spcBef>
                <a:spcPts val="400"/>
              </a:spcBef>
              <a:buClr>
                <a:srgbClr val="93A299"/>
              </a:buClr>
              <a:buSzPct val="85000"/>
              <a:buFont typeface="StarSymbol"/>
              <a:buAutoNum type="arabicPeriod"/>
            </a:pPr>
            <a:r>
              <a:rPr lang="en-US" sz="2000" b="0" strike="noStrike" spc="-1">
                <a:solidFill>
                  <a:srgbClr val="292934"/>
                </a:solidFill>
                <a:latin typeface="Roboto"/>
                <a:ea typeface="Roboto"/>
              </a:rPr>
              <a:t>FOSS 의무를 이행하는데 필요한 정보를 확인.</a:t>
            </a:r>
            <a:endParaRPr lang="en-US" sz="2000" b="0" strike="noStrike" spc="-1">
              <a:latin typeface="Arial"/>
            </a:endParaRPr>
          </a:p>
          <a:p>
            <a:pPr marL="457200" indent="-456480">
              <a:lnSpc>
                <a:spcPct val="100000"/>
              </a:lnSpc>
              <a:spcBef>
                <a:spcPts val="400"/>
              </a:spcBef>
              <a:buClr>
                <a:srgbClr val="93A299"/>
              </a:buClr>
              <a:buSzPct val="85000"/>
              <a:buFont typeface="StarSymbol"/>
              <a:buAutoNum type="arabicPeriod"/>
            </a:pPr>
            <a:r>
              <a:rPr lang="en-US" sz="2000" b="0" strike="noStrike" spc="-1">
                <a:solidFill>
                  <a:srgbClr val="292934"/>
                </a:solidFill>
                <a:latin typeface="Roboto"/>
                <a:ea typeface="Roboto"/>
              </a:rPr>
              <a:t>FOSS 프로젝트에 대한 외부로의 기여에 대해 리뷰 및 승인.</a:t>
            </a:r>
            <a:endParaRPr lang="en-US" sz="2000" b="0" strike="noStrike" spc="-1">
              <a:latin typeface="Arial"/>
            </a:endParaRPr>
          </a:p>
          <a:p>
            <a:pPr marL="457200" indent="-456480">
              <a:lnSpc>
                <a:spcPct val="100000"/>
              </a:lnSpc>
              <a:spcBef>
                <a:spcPts val="400"/>
              </a:spcBef>
            </a:pPr>
            <a:endParaRPr lang="en-US" sz="2000" b="0" strike="noStrike" spc="-1">
              <a:latin typeface="Arial"/>
            </a:endParaRPr>
          </a:p>
          <a:p>
            <a:pPr>
              <a:lnSpc>
                <a:spcPct val="100000"/>
              </a:lnSpc>
              <a:spcBef>
                <a:spcPts val="479"/>
              </a:spcBef>
            </a:pPr>
            <a:r>
              <a:rPr lang="en-US" sz="2400" b="0" strike="noStrike" spc="-1">
                <a:solidFill>
                  <a:srgbClr val="292934"/>
                </a:solidFill>
                <a:latin typeface="Roboto"/>
                <a:ea typeface="Roboto"/>
              </a:rPr>
              <a:t>지원 요구사항:</a:t>
            </a:r>
            <a:endParaRPr lang="en-US" sz="2400" b="0" strike="noStrike" spc="-1">
              <a:latin typeface="Arial"/>
            </a:endParaRPr>
          </a:p>
          <a:p>
            <a:pPr marL="457200" indent="-456480">
              <a:lnSpc>
                <a:spcPct val="100000"/>
              </a:lnSpc>
              <a:spcBef>
                <a:spcPts val="400"/>
              </a:spcBef>
              <a:buClr>
                <a:srgbClr val="93A299"/>
              </a:buClr>
              <a:buSzPct val="85000"/>
              <a:buFont typeface="StarSymbol"/>
              <a:buAutoNum type="arabicPeriod"/>
            </a:pPr>
            <a:r>
              <a:rPr lang="en-US" sz="2000" b="0" strike="noStrike" spc="-1">
                <a:solidFill>
                  <a:srgbClr val="292934"/>
                </a:solidFill>
                <a:latin typeface="Roboto"/>
                <a:ea typeface="Roboto"/>
              </a:rPr>
              <a:t>적절한 컴플라이언스 인력을 확보하고 명확한 책임 사항을 지정. </a:t>
            </a:r>
            <a:endParaRPr lang="en-US" sz="2000" b="0" strike="noStrike" spc="-1">
              <a:latin typeface="Arial"/>
            </a:endParaRPr>
          </a:p>
          <a:p>
            <a:pPr marL="457200" indent="-456480">
              <a:lnSpc>
                <a:spcPct val="100000"/>
              </a:lnSpc>
              <a:spcBef>
                <a:spcPts val="400"/>
              </a:spcBef>
              <a:buClr>
                <a:srgbClr val="93A299"/>
              </a:buClr>
              <a:buSzPct val="85000"/>
              <a:buFont typeface="StarSymbol"/>
              <a:buAutoNum type="arabicPeriod"/>
            </a:pPr>
            <a:r>
              <a:rPr lang="en-US" sz="2000" b="0" strike="noStrike" spc="-1">
                <a:solidFill>
                  <a:srgbClr val="292934"/>
                </a:solidFill>
                <a:latin typeface="Roboto"/>
                <a:ea typeface="Roboto"/>
              </a:rPr>
              <a:t>FOSS 컴플라이언스 프로그램을 지원하는데 맞춰 기존 비지니스 프로세스를 수정.</a:t>
            </a:r>
            <a:endParaRPr lang="en-US" sz="2000" b="0" strike="noStrike" spc="-1">
              <a:latin typeface="Arial"/>
            </a:endParaRPr>
          </a:p>
          <a:p>
            <a:pPr marL="457200" indent="-456480">
              <a:lnSpc>
                <a:spcPct val="100000"/>
              </a:lnSpc>
              <a:spcBef>
                <a:spcPts val="400"/>
              </a:spcBef>
              <a:buClr>
                <a:srgbClr val="93A299"/>
              </a:buClr>
              <a:buSzPct val="85000"/>
              <a:buFont typeface="StarSymbol"/>
              <a:buAutoNum type="arabicPeriod"/>
            </a:pPr>
            <a:r>
              <a:rPr lang="en-US" sz="2000" b="0" strike="noStrike" spc="-1">
                <a:solidFill>
                  <a:srgbClr val="292934"/>
                </a:solidFill>
                <a:latin typeface="Roboto"/>
                <a:ea typeface="Roboto"/>
              </a:rPr>
              <a:t>조직의 FOSS 정책에 대한 교육을 모든 사람이 받을 수 있게 함.</a:t>
            </a:r>
            <a:endParaRPr lang="en-US" sz="2000" b="0" strike="noStrike" spc="-1">
              <a:latin typeface="Arial"/>
            </a:endParaRPr>
          </a:p>
          <a:p>
            <a:pPr marL="457200" indent="-456480">
              <a:lnSpc>
                <a:spcPct val="100000"/>
              </a:lnSpc>
              <a:spcBef>
                <a:spcPts val="400"/>
              </a:spcBef>
              <a:buClr>
                <a:srgbClr val="93A299"/>
              </a:buClr>
              <a:buSzPct val="85000"/>
              <a:buFont typeface="StarSymbol"/>
              <a:buAutoNum type="arabicPeriod"/>
            </a:pPr>
            <a:r>
              <a:rPr lang="en-US" sz="2000" b="0" strike="noStrike" spc="-1">
                <a:solidFill>
                  <a:srgbClr val="292934"/>
                </a:solidFill>
                <a:latin typeface="Roboto"/>
                <a:ea typeface="Roboto"/>
              </a:rPr>
              <a:t>모든 FOSS 컴플라이언스 활동의 진행 사항을 추적.</a:t>
            </a:r>
            <a:endParaRPr lang="en-US" sz="2000" b="0" strike="noStrike" spc="-1">
              <a:latin typeface="Arial"/>
            </a:endParaRPr>
          </a:p>
          <a:p>
            <a:pPr>
              <a:lnSpc>
                <a:spcPct val="100000"/>
              </a:lnSpc>
              <a:spcBef>
                <a:spcPts val="479"/>
              </a:spcBef>
            </a:pPr>
            <a:endParaRPr lang="en-US" sz="2000" b="0" strike="noStrike" spc="-1">
              <a:latin typeface="Arial"/>
            </a:endParaRPr>
          </a:p>
        </p:txBody>
      </p:sp>
      <p:sp>
        <p:nvSpPr>
          <p:cNvPr id="414" name="CustomShape 3"/>
          <p:cNvSpPr/>
          <p:nvPr/>
        </p:nvSpPr>
        <p:spPr>
          <a:xfrm>
            <a:off x="447840" y="6438960"/>
            <a:ext cx="11246040" cy="307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400" b="0" strike="noStrike" spc="-1">
                <a:solidFill>
                  <a:srgbClr val="292934"/>
                </a:solidFill>
                <a:latin typeface="Roboto Condensed"/>
                <a:ea typeface="Roboto Condensed"/>
              </a:rPr>
              <a:t>이 항목에 대한 자세한 체크리스트는 여기서 받을 수 있음: </a:t>
            </a:r>
            <a:r>
              <a:rPr lang="en-US" sz="1050" b="0" strike="noStrike" spc="-1">
                <a:solidFill>
                  <a:srgbClr val="292934"/>
                </a:solidFill>
                <a:latin typeface="Roboto Mono"/>
                <a:ea typeface="Roboto Mono"/>
              </a:rPr>
              <a:t>https://www.linuxfoundation.org/projects/opencompliance/self-assessment-compliance-checklist</a:t>
            </a:r>
            <a:endParaRPr lang="en-US" sz="105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 name="CustomShape 1"/>
          <p:cNvSpPr/>
          <p:nvPr/>
        </p:nvSpPr>
        <p:spPr>
          <a:xfrm>
            <a:off x="274680" y="500040"/>
            <a:ext cx="4521240" cy="1544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4000" b="0" strike="noStrike" spc="-1">
                <a:solidFill>
                  <a:srgbClr val="D2533C"/>
                </a:solidFill>
                <a:latin typeface="Roboto"/>
                <a:ea typeface="Roboto"/>
              </a:rPr>
              <a:t>예: 기업 프로세스</a:t>
            </a:r>
            <a:endParaRPr lang="en-US" sz="4000" b="0" strike="noStrike" spc="-1">
              <a:latin typeface="Arial"/>
            </a:endParaRPr>
          </a:p>
        </p:txBody>
      </p:sp>
      <p:sp>
        <p:nvSpPr>
          <p:cNvPr id="416" name="CustomShape 2"/>
          <p:cNvSpPr/>
          <p:nvPr/>
        </p:nvSpPr>
        <p:spPr>
          <a:xfrm>
            <a:off x="1678680" y="2072160"/>
            <a:ext cx="1829520" cy="347040"/>
          </a:xfrm>
          <a:prstGeom prst="rect">
            <a:avLst/>
          </a:prstGeom>
          <a:solidFill>
            <a:srgbClr val="009900"/>
          </a:solidFill>
          <a:ln w="9360">
            <a:solidFill>
              <a:srgbClr val="003359"/>
            </a:solidFill>
            <a:miter/>
          </a:ln>
          <a:effectLst>
            <a:outerShdw dist="37674" dir="2700000">
              <a:srgbClr val="000000">
                <a:alpha val="40000"/>
              </a:srgbClr>
            </a:outerShdw>
          </a:effectLst>
        </p:spPr>
        <p:style>
          <a:lnRef idx="0">
            <a:scrgbClr r="0" g="0" b="0"/>
          </a:lnRef>
          <a:fillRef idx="0">
            <a:scrgbClr r="0" g="0" b="0"/>
          </a:fillRef>
          <a:effectRef idx="0">
            <a:scrgbClr r="0" g="0" b="0"/>
          </a:effectRef>
          <a:fontRef idx="minor"/>
        </p:style>
        <p:txBody>
          <a:bodyPr lIns="82800" tIns="41400" rIns="82800" bIns="41400"/>
          <a:lstStyle/>
          <a:p>
            <a:pPr algn="ctr">
              <a:lnSpc>
                <a:spcPct val="100000"/>
              </a:lnSpc>
            </a:pPr>
            <a:r>
              <a:rPr lang="en-US" sz="1100" b="1" strike="noStrike" spc="-1">
                <a:solidFill>
                  <a:srgbClr val="FFFFFF"/>
                </a:solidFill>
                <a:latin typeface="Roboto"/>
                <a:ea typeface="Roboto"/>
              </a:rPr>
              <a:t>프로세스 대기중</a:t>
            </a:r>
            <a:endParaRPr lang="en-US" sz="1100" b="0" strike="noStrike" spc="-1">
              <a:latin typeface="Arial"/>
            </a:endParaRPr>
          </a:p>
          <a:p>
            <a:pPr algn="ctr">
              <a:lnSpc>
                <a:spcPct val="100000"/>
              </a:lnSpc>
            </a:pPr>
            <a:endParaRPr lang="en-US" sz="1100" b="0" strike="noStrike" spc="-1">
              <a:latin typeface="Arial"/>
            </a:endParaRPr>
          </a:p>
        </p:txBody>
      </p:sp>
      <p:sp>
        <p:nvSpPr>
          <p:cNvPr id="417" name="CustomShape 3"/>
          <p:cNvSpPr/>
          <p:nvPr/>
        </p:nvSpPr>
        <p:spPr>
          <a:xfrm>
            <a:off x="3843720" y="1698840"/>
            <a:ext cx="4625280" cy="2156760"/>
          </a:xfrm>
          <a:prstGeom prst="cloudCallout">
            <a:avLst>
              <a:gd name="adj1" fmla="val -27681"/>
              <a:gd name="adj2" fmla="val 18898"/>
            </a:avLst>
          </a:prstGeom>
          <a:gradFill rotWithShape="0">
            <a:gsLst>
              <a:gs pos="0">
                <a:srgbClr val="C8D0DF"/>
              </a:gs>
              <a:gs pos="100000">
                <a:srgbClr val="EAEDF3"/>
              </a:gs>
            </a:gsLst>
            <a:lin ang="16200000"/>
          </a:gradFill>
          <a:ln>
            <a:noFill/>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418" name="CustomShape 4"/>
          <p:cNvSpPr/>
          <p:nvPr/>
        </p:nvSpPr>
        <p:spPr>
          <a:xfrm rot="16200000">
            <a:off x="3503160" y="2580840"/>
            <a:ext cx="1418400" cy="366840"/>
          </a:xfrm>
          <a:prstGeom prst="rect">
            <a:avLst/>
          </a:prstGeom>
          <a:solidFill>
            <a:srgbClr val="0070C0"/>
          </a:solidFill>
          <a:ln>
            <a:noFill/>
          </a:ln>
          <a:effectLst>
            <a:outerShdw dist="12600" dir="5400000">
              <a:srgbClr val="000000">
                <a:alpha val="75000"/>
              </a:srgbClr>
            </a:outerShdw>
          </a:effectLst>
        </p:spPr>
        <p:style>
          <a:lnRef idx="0">
            <a:scrgbClr r="0" g="0" b="0"/>
          </a:lnRef>
          <a:fillRef idx="0">
            <a:scrgbClr r="0" g="0" b="0"/>
          </a:fillRef>
          <a:effectRef idx="0">
            <a:scrgbClr r="0" g="0" b="0"/>
          </a:effectRef>
          <a:fontRef idx="minor"/>
        </p:style>
        <p:txBody>
          <a:bodyPr lIns="82800" tIns="41400" rIns="82800" bIns="41400" anchor="ctr" anchorCtr="1"/>
          <a:lstStyle/>
          <a:p>
            <a:pPr algn="ctr">
              <a:lnSpc>
                <a:spcPct val="100000"/>
              </a:lnSpc>
            </a:pPr>
            <a:r>
              <a:rPr lang="en-US" sz="1300" b="1" strike="noStrike" spc="-1">
                <a:solidFill>
                  <a:srgbClr val="FFFFFF"/>
                </a:solidFill>
                <a:latin typeface="Roboto"/>
                <a:ea typeface="Roboto"/>
              </a:rPr>
              <a:t>식별</a:t>
            </a:r>
            <a:endParaRPr lang="en-US" sz="1300" b="0" strike="noStrike" spc="-1">
              <a:latin typeface="Arial"/>
            </a:endParaRPr>
          </a:p>
        </p:txBody>
      </p:sp>
      <p:sp>
        <p:nvSpPr>
          <p:cNvPr id="419" name="CustomShape 5"/>
          <p:cNvSpPr/>
          <p:nvPr/>
        </p:nvSpPr>
        <p:spPr>
          <a:xfrm rot="16200000">
            <a:off x="3935160" y="2588760"/>
            <a:ext cx="1418400" cy="366840"/>
          </a:xfrm>
          <a:prstGeom prst="rect">
            <a:avLst/>
          </a:prstGeom>
          <a:solidFill>
            <a:srgbClr val="0070C0"/>
          </a:solidFill>
          <a:ln>
            <a:noFill/>
          </a:ln>
          <a:effectLst>
            <a:outerShdw dist="12600" dir="5400000">
              <a:srgbClr val="000000">
                <a:alpha val="75000"/>
              </a:srgbClr>
            </a:outerShdw>
          </a:effectLst>
        </p:spPr>
        <p:style>
          <a:lnRef idx="0">
            <a:scrgbClr r="0" g="0" b="0"/>
          </a:lnRef>
          <a:fillRef idx="0">
            <a:scrgbClr r="0" g="0" b="0"/>
          </a:fillRef>
          <a:effectRef idx="0">
            <a:scrgbClr r="0" g="0" b="0"/>
          </a:effectRef>
          <a:fontRef idx="minor"/>
        </p:style>
        <p:txBody>
          <a:bodyPr lIns="82800" tIns="41400" rIns="82800" bIns="41400" anchor="ctr" anchorCtr="1"/>
          <a:lstStyle/>
          <a:p>
            <a:pPr algn="ctr">
              <a:lnSpc>
                <a:spcPct val="100000"/>
              </a:lnSpc>
            </a:pPr>
            <a:r>
              <a:rPr lang="en-US" sz="1300" b="1" strike="noStrike" spc="-1">
                <a:solidFill>
                  <a:srgbClr val="FFFFFF"/>
                </a:solidFill>
                <a:latin typeface="Roboto"/>
                <a:ea typeface="Roboto"/>
              </a:rPr>
              <a:t>검사</a:t>
            </a:r>
            <a:endParaRPr lang="en-US" sz="1300" b="0" strike="noStrike" spc="-1">
              <a:latin typeface="Arial"/>
            </a:endParaRPr>
          </a:p>
        </p:txBody>
      </p:sp>
      <p:sp>
        <p:nvSpPr>
          <p:cNvPr id="420" name="CustomShape 6"/>
          <p:cNvSpPr/>
          <p:nvPr/>
        </p:nvSpPr>
        <p:spPr>
          <a:xfrm rot="16200000">
            <a:off x="4372200" y="2584800"/>
            <a:ext cx="1416960" cy="366840"/>
          </a:xfrm>
          <a:prstGeom prst="rect">
            <a:avLst/>
          </a:prstGeom>
          <a:solidFill>
            <a:srgbClr val="0070C0"/>
          </a:solidFill>
          <a:ln>
            <a:noFill/>
          </a:ln>
          <a:effectLst>
            <a:outerShdw dist="12600" dir="5400000">
              <a:srgbClr val="000000">
                <a:alpha val="75000"/>
              </a:srgbClr>
            </a:outerShdw>
          </a:effectLst>
        </p:spPr>
        <p:style>
          <a:lnRef idx="0">
            <a:scrgbClr r="0" g="0" b="0"/>
          </a:lnRef>
          <a:fillRef idx="0">
            <a:scrgbClr r="0" g="0" b="0"/>
          </a:fillRef>
          <a:effectRef idx="0">
            <a:scrgbClr r="0" g="0" b="0"/>
          </a:effectRef>
          <a:fontRef idx="minor"/>
        </p:style>
        <p:txBody>
          <a:bodyPr lIns="82800" tIns="41400" rIns="82800" bIns="41400" anchor="ctr" anchorCtr="1"/>
          <a:lstStyle/>
          <a:p>
            <a:pPr algn="ctr">
              <a:lnSpc>
                <a:spcPct val="100000"/>
              </a:lnSpc>
            </a:pPr>
            <a:r>
              <a:rPr lang="en-US" sz="1300" b="1" strike="noStrike" spc="-1">
                <a:solidFill>
                  <a:srgbClr val="FFFFFF"/>
                </a:solidFill>
                <a:latin typeface="Roboto"/>
                <a:ea typeface="Roboto"/>
              </a:rPr>
              <a:t>문제 해결</a:t>
            </a:r>
            <a:endParaRPr lang="en-US" sz="1300" b="0" strike="noStrike" spc="-1">
              <a:latin typeface="Arial"/>
            </a:endParaRPr>
          </a:p>
        </p:txBody>
      </p:sp>
      <p:sp>
        <p:nvSpPr>
          <p:cNvPr id="421" name="CustomShape 7"/>
          <p:cNvSpPr/>
          <p:nvPr/>
        </p:nvSpPr>
        <p:spPr>
          <a:xfrm rot="16200000">
            <a:off x="4803480" y="2582640"/>
            <a:ext cx="1418400" cy="366840"/>
          </a:xfrm>
          <a:prstGeom prst="rect">
            <a:avLst/>
          </a:prstGeom>
          <a:solidFill>
            <a:srgbClr val="0070C0"/>
          </a:solidFill>
          <a:ln>
            <a:noFill/>
          </a:ln>
          <a:effectLst>
            <a:outerShdw dist="12600" dir="5400000">
              <a:srgbClr val="000000">
                <a:alpha val="75000"/>
              </a:srgbClr>
            </a:outerShdw>
          </a:effectLst>
        </p:spPr>
        <p:style>
          <a:lnRef idx="0">
            <a:scrgbClr r="0" g="0" b="0"/>
          </a:lnRef>
          <a:fillRef idx="0">
            <a:scrgbClr r="0" g="0" b="0"/>
          </a:fillRef>
          <a:effectRef idx="0">
            <a:scrgbClr r="0" g="0" b="0"/>
          </a:effectRef>
          <a:fontRef idx="minor"/>
        </p:style>
        <p:txBody>
          <a:bodyPr lIns="82800" tIns="41400" rIns="82800" bIns="41400" anchor="ctr" anchorCtr="1"/>
          <a:lstStyle/>
          <a:p>
            <a:pPr algn="ctr">
              <a:lnSpc>
                <a:spcPct val="100000"/>
              </a:lnSpc>
            </a:pPr>
            <a:r>
              <a:rPr lang="en-US" sz="1300" b="1" strike="noStrike" spc="-1">
                <a:solidFill>
                  <a:srgbClr val="FFFFFF"/>
                </a:solidFill>
                <a:latin typeface="Roboto"/>
                <a:ea typeface="Roboto"/>
              </a:rPr>
              <a:t>리뷰</a:t>
            </a:r>
            <a:endParaRPr lang="en-US" sz="1300" b="0" strike="noStrike" spc="-1">
              <a:latin typeface="Arial"/>
            </a:endParaRPr>
          </a:p>
        </p:txBody>
      </p:sp>
      <p:sp>
        <p:nvSpPr>
          <p:cNvPr id="422" name="CustomShape 8"/>
          <p:cNvSpPr/>
          <p:nvPr/>
        </p:nvSpPr>
        <p:spPr>
          <a:xfrm rot="16200000">
            <a:off x="5234400" y="2582640"/>
            <a:ext cx="1418400" cy="366840"/>
          </a:xfrm>
          <a:prstGeom prst="rect">
            <a:avLst/>
          </a:prstGeom>
          <a:solidFill>
            <a:srgbClr val="0070C0"/>
          </a:solidFill>
          <a:ln>
            <a:noFill/>
          </a:ln>
          <a:effectLst>
            <a:outerShdw dist="12600" dir="5400000">
              <a:srgbClr val="000000">
                <a:alpha val="75000"/>
              </a:srgbClr>
            </a:outerShdw>
          </a:effectLst>
        </p:spPr>
        <p:style>
          <a:lnRef idx="0">
            <a:scrgbClr r="0" g="0" b="0"/>
          </a:lnRef>
          <a:fillRef idx="0">
            <a:scrgbClr r="0" g="0" b="0"/>
          </a:fillRef>
          <a:effectRef idx="0">
            <a:scrgbClr r="0" g="0" b="0"/>
          </a:effectRef>
          <a:fontRef idx="minor"/>
        </p:style>
        <p:txBody>
          <a:bodyPr lIns="82800" tIns="41400" rIns="82800" bIns="41400" anchor="ctr" anchorCtr="1"/>
          <a:lstStyle/>
          <a:p>
            <a:pPr algn="ctr">
              <a:lnSpc>
                <a:spcPct val="100000"/>
              </a:lnSpc>
            </a:pPr>
            <a:r>
              <a:rPr lang="en-US" sz="1300" b="1" strike="noStrike" spc="-1">
                <a:solidFill>
                  <a:srgbClr val="FFFFFF"/>
                </a:solidFill>
                <a:latin typeface="Roboto"/>
                <a:ea typeface="Roboto"/>
              </a:rPr>
              <a:t>승인</a:t>
            </a:r>
            <a:endParaRPr lang="en-US" sz="1300" b="0" strike="noStrike" spc="-1">
              <a:latin typeface="Arial"/>
            </a:endParaRPr>
          </a:p>
        </p:txBody>
      </p:sp>
      <p:sp>
        <p:nvSpPr>
          <p:cNvPr id="423" name="CustomShape 9"/>
          <p:cNvSpPr/>
          <p:nvPr/>
        </p:nvSpPr>
        <p:spPr>
          <a:xfrm rot="16200000">
            <a:off x="5673240" y="2578680"/>
            <a:ext cx="1420200" cy="366840"/>
          </a:xfrm>
          <a:prstGeom prst="rect">
            <a:avLst/>
          </a:prstGeom>
          <a:solidFill>
            <a:srgbClr val="0070C0"/>
          </a:solidFill>
          <a:ln>
            <a:noFill/>
          </a:ln>
          <a:effectLst>
            <a:outerShdw dist="12600" dir="5400000">
              <a:srgbClr val="000000">
                <a:alpha val="75000"/>
              </a:srgbClr>
            </a:outerShdw>
          </a:effectLst>
        </p:spPr>
        <p:style>
          <a:lnRef idx="0">
            <a:scrgbClr r="0" g="0" b="0"/>
          </a:lnRef>
          <a:fillRef idx="0">
            <a:scrgbClr r="0" g="0" b="0"/>
          </a:fillRef>
          <a:effectRef idx="0">
            <a:scrgbClr r="0" g="0" b="0"/>
          </a:effectRef>
          <a:fontRef idx="minor"/>
        </p:style>
        <p:txBody>
          <a:bodyPr lIns="82800" tIns="41400" rIns="82800" bIns="41400" anchor="ctr" anchorCtr="1"/>
          <a:lstStyle/>
          <a:p>
            <a:pPr algn="ctr">
              <a:lnSpc>
                <a:spcPct val="100000"/>
              </a:lnSpc>
            </a:pPr>
            <a:r>
              <a:rPr lang="en-US" sz="1300" b="1" strike="noStrike" spc="-1">
                <a:solidFill>
                  <a:srgbClr val="FFFFFF"/>
                </a:solidFill>
                <a:latin typeface="Roboto"/>
                <a:ea typeface="Roboto"/>
              </a:rPr>
              <a:t>등록</a:t>
            </a:r>
            <a:endParaRPr lang="en-US" sz="1300" b="0" strike="noStrike" spc="-1">
              <a:latin typeface="Arial"/>
            </a:endParaRPr>
          </a:p>
        </p:txBody>
      </p:sp>
      <p:sp>
        <p:nvSpPr>
          <p:cNvPr id="424" name="CustomShape 10"/>
          <p:cNvSpPr/>
          <p:nvPr/>
        </p:nvSpPr>
        <p:spPr>
          <a:xfrm rot="16200000">
            <a:off x="6113880" y="2575440"/>
            <a:ext cx="1416960" cy="366840"/>
          </a:xfrm>
          <a:prstGeom prst="rect">
            <a:avLst/>
          </a:prstGeom>
          <a:solidFill>
            <a:srgbClr val="0070C0"/>
          </a:solidFill>
          <a:ln>
            <a:noFill/>
          </a:ln>
          <a:effectLst>
            <a:outerShdw dist="12600" dir="5400000">
              <a:srgbClr val="000000">
                <a:alpha val="75000"/>
              </a:srgbClr>
            </a:outerShdw>
          </a:effectLst>
        </p:spPr>
        <p:style>
          <a:lnRef idx="0">
            <a:scrgbClr r="0" g="0" b="0"/>
          </a:lnRef>
          <a:fillRef idx="0">
            <a:scrgbClr r="0" g="0" b="0"/>
          </a:fillRef>
          <a:effectRef idx="0">
            <a:scrgbClr r="0" g="0" b="0"/>
          </a:effectRef>
          <a:fontRef idx="minor"/>
        </p:style>
        <p:txBody>
          <a:bodyPr lIns="82800" tIns="41400" rIns="82800" bIns="41400" anchor="ctr" anchorCtr="1"/>
          <a:lstStyle/>
          <a:p>
            <a:pPr algn="ctr">
              <a:lnSpc>
                <a:spcPct val="100000"/>
              </a:lnSpc>
            </a:pPr>
            <a:r>
              <a:rPr lang="en-US" sz="1300" b="1" strike="noStrike" spc="-1">
                <a:solidFill>
                  <a:srgbClr val="FFFFFF"/>
                </a:solidFill>
                <a:latin typeface="Roboto"/>
                <a:ea typeface="Roboto"/>
              </a:rPr>
              <a:t>고지</a:t>
            </a:r>
            <a:endParaRPr lang="en-US" sz="1300" b="0" strike="noStrike" spc="-1">
              <a:latin typeface="Arial"/>
            </a:endParaRPr>
          </a:p>
        </p:txBody>
      </p:sp>
      <p:sp>
        <p:nvSpPr>
          <p:cNvPr id="425" name="CustomShape 11"/>
          <p:cNvSpPr/>
          <p:nvPr/>
        </p:nvSpPr>
        <p:spPr>
          <a:xfrm rot="16200000">
            <a:off x="6546240" y="2572200"/>
            <a:ext cx="1416960" cy="366840"/>
          </a:xfrm>
          <a:prstGeom prst="rect">
            <a:avLst/>
          </a:prstGeom>
          <a:solidFill>
            <a:srgbClr val="0070C0"/>
          </a:solidFill>
          <a:ln>
            <a:noFill/>
          </a:ln>
          <a:effectLst>
            <a:outerShdw dist="12600" dir="5400000">
              <a:srgbClr val="000000">
                <a:alpha val="75000"/>
              </a:srgbClr>
            </a:outerShdw>
          </a:effectLst>
        </p:spPr>
        <p:style>
          <a:lnRef idx="0">
            <a:scrgbClr r="0" g="0" b="0"/>
          </a:lnRef>
          <a:fillRef idx="0">
            <a:scrgbClr r="0" g="0" b="0"/>
          </a:fillRef>
          <a:effectRef idx="0">
            <a:scrgbClr r="0" g="0" b="0"/>
          </a:effectRef>
          <a:fontRef idx="minor"/>
        </p:style>
        <p:txBody>
          <a:bodyPr lIns="82800" tIns="41400" rIns="82800" bIns="41400" anchor="ctr" anchorCtr="1"/>
          <a:lstStyle/>
          <a:p>
            <a:pPr algn="ctr">
              <a:lnSpc>
                <a:spcPct val="100000"/>
              </a:lnSpc>
            </a:pPr>
            <a:r>
              <a:rPr lang="en-US" sz="1300" b="1" strike="noStrike" spc="-1">
                <a:solidFill>
                  <a:srgbClr val="FFFFFF"/>
                </a:solidFill>
                <a:latin typeface="Roboto"/>
                <a:ea typeface="Roboto"/>
              </a:rPr>
              <a:t>확인</a:t>
            </a:r>
            <a:endParaRPr lang="en-US" sz="1300" b="0" strike="noStrike" spc="-1">
              <a:latin typeface="Arial"/>
            </a:endParaRPr>
          </a:p>
        </p:txBody>
      </p:sp>
      <p:sp>
        <p:nvSpPr>
          <p:cNvPr id="426" name="CustomShape 12"/>
          <p:cNvSpPr/>
          <p:nvPr/>
        </p:nvSpPr>
        <p:spPr>
          <a:xfrm rot="16200000">
            <a:off x="6978240" y="2568960"/>
            <a:ext cx="1416960" cy="366840"/>
          </a:xfrm>
          <a:prstGeom prst="rect">
            <a:avLst/>
          </a:prstGeom>
          <a:solidFill>
            <a:srgbClr val="0070C0"/>
          </a:solidFill>
          <a:ln>
            <a:noFill/>
          </a:ln>
          <a:effectLst>
            <a:outerShdw dist="12600" dir="5400000">
              <a:srgbClr val="000000">
                <a:alpha val="75000"/>
              </a:srgbClr>
            </a:outerShdw>
          </a:effectLst>
        </p:spPr>
        <p:style>
          <a:lnRef idx="0">
            <a:scrgbClr r="0" g="0" b="0"/>
          </a:lnRef>
          <a:fillRef idx="0">
            <a:scrgbClr r="0" g="0" b="0"/>
          </a:fillRef>
          <a:effectRef idx="0">
            <a:scrgbClr r="0" g="0" b="0"/>
          </a:effectRef>
          <a:fontRef idx="minor"/>
        </p:style>
        <p:txBody>
          <a:bodyPr lIns="82800" tIns="41400" rIns="82800" bIns="41400" anchor="ctr" anchorCtr="1"/>
          <a:lstStyle/>
          <a:p>
            <a:pPr algn="ctr">
              <a:lnSpc>
                <a:spcPct val="100000"/>
              </a:lnSpc>
            </a:pPr>
            <a:r>
              <a:rPr lang="en-US" sz="1300" b="1" strike="noStrike" spc="-1">
                <a:solidFill>
                  <a:srgbClr val="FFFFFF"/>
                </a:solidFill>
                <a:latin typeface="Roboto"/>
                <a:ea typeface="Roboto"/>
              </a:rPr>
              <a:t>배포</a:t>
            </a:r>
            <a:endParaRPr lang="en-US" sz="1300" b="0" strike="noStrike" spc="-1">
              <a:latin typeface="Arial"/>
            </a:endParaRPr>
          </a:p>
        </p:txBody>
      </p:sp>
      <p:sp>
        <p:nvSpPr>
          <p:cNvPr id="427" name="CustomShape 13"/>
          <p:cNvSpPr/>
          <p:nvPr/>
        </p:nvSpPr>
        <p:spPr>
          <a:xfrm rot="16200000">
            <a:off x="7413120" y="2588760"/>
            <a:ext cx="1418400" cy="366840"/>
          </a:xfrm>
          <a:prstGeom prst="rect">
            <a:avLst/>
          </a:prstGeom>
          <a:solidFill>
            <a:srgbClr val="0070C0"/>
          </a:solidFill>
          <a:ln>
            <a:noFill/>
          </a:ln>
          <a:effectLst>
            <a:outerShdw dist="12600" dir="5400000">
              <a:srgbClr val="000000">
                <a:alpha val="75000"/>
              </a:srgbClr>
            </a:outerShdw>
          </a:effectLst>
        </p:spPr>
        <p:style>
          <a:lnRef idx="0">
            <a:scrgbClr r="0" g="0" b="0"/>
          </a:lnRef>
          <a:fillRef idx="0">
            <a:scrgbClr r="0" g="0" b="0"/>
          </a:fillRef>
          <a:effectRef idx="0">
            <a:scrgbClr r="0" g="0" b="0"/>
          </a:effectRef>
          <a:fontRef idx="minor"/>
        </p:style>
        <p:txBody>
          <a:bodyPr lIns="82800" tIns="41400" rIns="82800" bIns="41400" anchor="ctr" anchorCtr="1"/>
          <a:lstStyle/>
          <a:p>
            <a:pPr algn="ctr">
              <a:lnSpc>
                <a:spcPct val="100000"/>
              </a:lnSpc>
            </a:pPr>
            <a:r>
              <a:rPr lang="en-US" sz="1300" b="1" strike="noStrike" spc="-1">
                <a:solidFill>
                  <a:srgbClr val="FFFFFF"/>
                </a:solidFill>
                <a:latin typeface="Roboto"/>
                <a:ea typeface="Roboto"/>
              </a:rPr>
              <a:t>확인</a:t>
            </a:r>
            <a:endParaRPr lang="en-US" sz="1300" b="0" strike="noStrike" spc="-1">
              <a:latin typeface="Arial"/>
            </a:endParaRPr>
          </a:p>
        </p:txBody>
      </p:sp>
      <p:sp>
        <p:nvSpPr>
          <p:cNvPr id="428" name="CustomShape 14"/>
          <p:cNvSpPr/>
          <p:nvPr/>
        </p:nvSpPr>
        <p:spPr>
          <a:xfrm>
            <a:off x="1731960" y="2396880"/>
            <a:ext cx="1720800" cy="466560"/>
          </a:xfrm>
          <a:prstGeom prst="roundRect">
            <a:avLst>
              <a:gd name="adj" fmla="val 16667"/>
            </a:avLst>
          </a:prstGeom>
          <a:noFill/>
          <a:ln w="9360">
            <a:solidFill>
              <a:srgbClr val="292934"/>
            </a:solidFill>
            <a:round/>
          </a:ln>
        </p:spPr>
        <p:style>
          <a:lnRef idx="0">
            <a:scrgbClr r="0" g="0" b="0"/>
          </a:lnRef>
          <a:fillRef idx="0">
            <a:scrgbClr r="0" g="0" b="0"/>
          </a:fillRef>
          <a:effectRef idx="0">
            <a:scrgbClr r="0" g="0" b="0"/>
          </a:effectRef>
          <a:fontRef idx="minor"/>
        </p:style>
        <p:txBody>
          <a:bodyPr lIns="82800" tIns="41400" rIns="82800" bIns="41400" anchor="ctr"/>
          <a:lstStyle/>
          <a:p>
            <a:pPr algn="ctr">
              <a:lnSpc>
                <a:spcPct val="100000"/>
              </a:lnSpc>
            </a:pPr>
            <a:r>
              <a:rPr lang="en-US" sz="1100" b="1" strike="noStrike" spc="-1">
                <a:solidFill>
                  <a:srgbClr val="D2533C"/>
                </a:solidFill>
                <a:latin typeface="Roboto"/>
                <a:ea typeface="Roboto"/>
              </a:rPr>
              <a:t>자체 독점 소프트웨어</a:t>
            </a:r>
            <a:endParaRPr lang="en-US" sz="1100" b="0" strike="noStrike" spc="-1">
              <a:latin typeface="Arial"/>
            </a:endParaRPr>
          </a:p>
        </p:txBody>
      </p:sp>
      <p:sp>
        <p:nvSpPr>
          <p:cNvPr id="429" name="CustomShape 15"/>
          <p:cNvSpPr/>
          <p:nvPr/>
        </p:nvSpPr>
        <p:spPr>
          <a:xfrm>
            <a:off x="1731960" y="2852640"/>
            <a:ext cx="1719000" cy="278640"/>
          </a:xfrm>
          <a:prstGeom prst="roundRect">
            <a:avLst>
              <a:gd name="adj" fmla="val 16667"/>
            </a:avLst>
          </a:prstGeom>
          <a:noFill/>
          <a:ln w="9360">
            <a:solidFill>
              <a:srgbClr val="292934"/>
            </a:solidFill>
            <a:round/>
          </a:ln>
        </p:spPr>
        <p:style>
          <a:lnRef idx="0">
            <a:scrgbClr r="0" g="0" b="0"/>
          </a:lnRef>
          <a:fillRef idx="0">
            <a:scrgbClr r="0" g="0" b="0"/>
          </a:fillRef>
          <a:effectRef idx="0">
            <a:scrgbClr r="0" g="0" b="0"/>
          </a:effectRef>
          <a:fontRef idx="minor"/>
        </p:style>
        <p:txBody>
          <a:bodyPr lIns="82800" tIns="41400" rIns="82800" bIns="41400" anchor="ctr"/>
          <a:lstStyle/>
          <a:p>
            <a:pPr algn="ctr">
              <a:lnSpc>
                <a:spcPct val="100000"/>
              </a:lnSpc>
            </a:pPr>
            <a:r>
              <a:rPr lang="en-US" sz="1100" b="1" strike="noStrike" spc="-1">
                <a:solidFill>
                  <a:srgbClr val="D2533C"/>
                </a:solidFill>
                <a:latin typeface="Roboto"/>
                <a:ea typeface="Roboto"/>
              </a:rPr>
              <a:t>제3자 소프트웨어</a:t>
            </a:r>
            <a:endParaRPr lang="en-US" sz="1100" b="0" strike="noStrike" spc="-1">
              <a:latin typeface="Arial"/>
            </a:endParaRPr>
          </a:p>
        </p:txBody>
      </p:sp>
      <p:sp>
        <p:nvSpPr>
          <p:cNvPr id="430" name="CustomShape 16"/>
          <p:cNvSpPr/>
          <p:nvPr/>
        </p:nvSpPr>
        <p:spPr>
          <a:xfrm>
            <a:off x="1733400" y="3213000"/>
            <a:ext cx="1720800" cy="278640"/>
          </a:xfrm>
          <a:prstGeom prst="roundRect">
            <a:avLst>
              <a:gd name="adj" fmla="val 16667"/>
            </a:avLst>
          </a:prstGeom>
          <a:noFill/>
          <a:ln w="9360">
            <a:solidFill>
              <a:srgbClr val="292934"/>
            </a:solidFill>
            <a:round/>
          </a:ln>
        </p:spPr>
        <p:style>
          <a:lnRef idx="0">
            <a:scrgbClr r="0" g="0" b="0"/>
          </a:lnRef>
          <a:fillRef idx="0">
            <a:scrgbClr r="0" g="0" b="0"/>
          </a:fillRef>
          <a:effectRef idx="0">
            <a:scrgbClr r="0" g="0" b="0"/>
          </a:effectRef>
          <a:fontRef idx="minor"/>
        </p:style>
        <p:txBody>
          <a:bodyPr lIns="82800" tIns="41400" rIns="82800" bIns="41400" anchor="ctr"/>
          <a:lstStyle/>
          <a:p>
            <a:pPr algn="ctr">
              <a:lnSpc>
                <a:spcPct val="100000"/>
              </a:lnSpc>
            </a:pPr>
            <a:r>
              <a:rPr lang="en-US" sz="1100" b="1" strike="noStrike" spc="-1">
                <a:solidFill>
                  <a:srgbClr val="D2533C"/>
                </a:solidFill>
                <a:latin typeface="Roboto"/>
                <a:ea typeface="Roboto"/>
              </a:rPr>
              <a:t>FOSS</a:t>
            </a:r>
            <a:endParaRPr lang="en-US" sz="1100" b="0" strike="noStrike" spc="-1">
              <a:latin typeface="Arial"/>
            </a:endParaRPr>
          </a:p>
        </p:txBody>
      </p:sp>
      <p:sp>
        <p:nvSpPr>
          <p:cNvPr id="431" name="CustomShape 17"/>
          <p:cNvSpPr/>
          <p:nvPr/>
        </p:nvSpPr>
        <p:spPr>
          <a:xfrm rot="10800000" flipH="1">
            <a:off x="3935160" y="2057040"/>
            <a:ext cx="273600" cy="720"/>
          </a:xfrm>
          <a:custGeom>
            <a:avLst/>
            <a:gdLst/>
            <a:ahLst/>
            <a:cxnLst/>
            <a:rect l="l" t="t" r="r" b="b"/>
            <a:pathLst>
              <a:path w="21600" h="21600">
                <a:moveTo>
                  <a:pt x="0" y="0"/>
                </a:moveTo>
                <a:lnTo>
                  <a:pt x="21600" y="21600"/>
                </a:lnTo>
              </a:path>
            </a:pathLst>
          </a:custGeom>
          <a:solidFill>
            <a:srgbClr val="00B8FF"/>
          </a:solidFill>
          <a:ln w="19080">
            <a:solidFill>
              <a:srgbClr val="31313F"/>
            </a:solidFill>
            <a:round/>
            <a:tailEnd type="triangle" w="lg" len="lg"/>
          </a:ln>
        </p:spPr>
        <p:style>
          <a:lnRef idx="0">
            <a:scrgbClr r="0" g="0" b="0"/>
          </a:lnRef>
          <a:fillRef idx="0">
            <a:scrgbClr r="0" g="0" b="0"/>
          </a:fillRef>
          <a:effectRef idx="0">
            <a:scrgbClr r="0" g="0" b="0"/>
          </a:effectRef>
          <a:fontRef idx="minor"/>
        </p:style>
      </p:sp>
      <p:sp>
        <p:nvSpPr>
          <p:cNvPr id="432" name="CustomShape 18"/>
          <p:cNvSpPr/>
          <p:nvPr/>
        </p:nvSpPr>
        <p:spPr>
          <a:xfrm>
            <a:off x="8914320" y="2116440"/>
            <a:ext cx="1612080" cy="318240"/>
          </a:xfrm>
          <a:prstGeom prst="rect">
            <a:avLst/>
          </a:prstGeom>
          <a:solidFill>
            <a:srgbClr val="CC6600"/>
          </a:solidFill>
          <a:ln w="9360">
            <a:solidFill>
              <a:srgbClr val="003359"/>
            </a:solidFill>
            <a:miter/>
          </a:ln>
          <a:effectLst>
            <a:outerShdw dist="37674" dir="2700000">
              <a:srgbClr val="000000">
                <a:alpha val="40000"/>
              </a:srgbClr>
            </a:outerShdw>
          </a:effectLst>
        </p:spPr>
        <p:style>
          <a:lnRef idx="0">
            <a:scrgbClr r="0" g="0" b="0"/>
          </a:lnRef>
          <a:fillRef idx="0">
            <a:scrgbClr r="0" g="0" b="0"/>
          </a:fillRef>
          <a:effectRef idx="0">
            <a:scrgbClr r="0" g="0" b="0"/>
          </a:effectRef>
          <a:fontRef idx="minor"/>
        </p:style>
        <p:txBody>
          <a:bodyPr lIns="82800" tIns="41400" rIns="82800" bIns="41400"/>
          <a:lstStyle/>
          <a:p>
            <a:pPr algn="ctr">
              <a:lnSpc>
                <a:spcPct val="100000"/>
              </a:lnSpc>
            </a:pPr>
            <a:r>
              <a:rPr lang="en-US" sz="1100" b="1" strike="noStrike" spc="-1">
                <a:solidFill>
                  <a:srgbClr val="FFFFFF"/>
                </a:solidFill>
                <a:latin typeface="Roboto"/>
                <a:ea typeface="Roboto"/>
              </a:rPr>
              <a:t>유출 소프트웨어</a:t>
            </a:r>
            <a:endParaRPr lang="en-US" sz="1100" b="0" strike="noStrike" spc="-1">
              <a:latin typeface="Arial"/>
            </a:endParaRPr>
          </a:p>
        </p:txBody>
      </p:sp>
      <p:sp>
        <p:nvSpPr>
          <p:cNvPr id="433" name="CustomShape 19"/>
          <p:cNvSpPr/>
          <p:nvPr/>
        </p:nvSpPr>
        <p:spPr>
          <a:xfrm>
            <a:off x="8123040" y="3481560"/>
            <a:ext cx="383040" cy="720"/>
          </a:xfrm>
          <a:custGeom>
            <a:avLst/>
            <a:gdLst/>
            <a:ahLst/>
            <a:cxnLst/>
            <a:rect l="l" t="t" r="r" b="b"/>
            <a:pathLst>
              <a:path w="21600" h="21600">
                <a:moveTo>
                  <a:pt x="0" y="0"/>
                </a:moveTo>
                <a:lnTo>
                  <a:pt x="21600" y="21600"/>
                </a:lnTo>
              </a:path>
            </a:pathLst>
          </a:custGeom>
          <a:solidFill>
            <a:srgbClr val="00B8FF"/>
          </a:solidFill>
          <a:ln w="19080">
            <a:solidFill>
              <a:srgbClr val="31313F"/>
            </a:solidFill>
            <a:round/>
            <a:tailEnd type="triangle" w="lg" len="lg"/>
          </a:ln>
        </p:spPr>
        <p:style>
          <a:lnRef idx="0">
            <a:scrgbClr r="0" g="0" b="0"/>
          </a:lnRef>
          <a:fillRef idx="0">
            <a:scrgbClr r="0" g="0" b="0"/>
          </a:fillRef>
          <a:effectRef idx="0">
            <a:scrgbClr r="0" g="0" b="0"/>
          </a:effectRef>
          <a:fontRef idx="minor"/>
        </p:style>
      </p:sp>
      <p:sp>
        <p:nvSpPr>
          <p:cNvPr id="434" name="CustomShape 20"/>
          <p:cNvSpPr/>
          <p:nvPr/>
        </p:nvSpPr>
        <p:spPr>
          <a:xfrm>
            <a:off x="8901360" y="2640240"/>
            <a:ext cx="1612080" cy="342360"/>
          </a:xfrm>
          <a:prstGeom prst="rect">
            <a:avLst/>
          </a:prstGeom>
          <a:solidFill>
            <a:srgbClr val="CC6600"/>
          </a:solidFill>
          <a:ln w="9360">
            <a:solidFill>
              <a:srgbClr val="003359"/>
            </a:solidFill>
            <a:miter/>
          </a:ln>
          <a:effectLst>
            <a:outerShdw dist="37674" dir="2700000">
              <a:srgbClr val="000000">
                <a:alpha val="40000"/>
              </a:srgbClr>
            </a:outerShdw>
          </a:effectLst>
        </p:spPr>
        <p:style>
          <a:lnRef idx="0">
            <a:scrgbClr r="0" g="0" b="0"/>
          </a:lnRef>
          <a:fillRef idx="0">
            <a:scrgbClr r="0" g="0" b="0"/>
          </a:fillRef>
          <a:effectRef idx="0">
            <a:scrgbClr r="0" g="0" b="0"/>
          </a:effectRef>
          <a:fontRef idx="minor"/>
        </p:style>
        <p:txBody>
          <a:bodyPr lIns="82800" tIns="41400" rIns="82800" bIns="41400"/>
          <a:lstStyle/>
          <a:p>
            <a:pPr algn="ctr">
              <a:lnSpc>
                <a:spcPct val="100000"/>
              </a:lnSpc>
            </a:pPr>
            <a:r>
              <a:rPr lang="en-US" sz="1100" b="1" strike="noStrike" spc="-1">
                <a:solidFill>
                  <a:srgbClr val="FFFFFF"/>
                </a:solidFill>
                <a:latin typeface="Roboto"/>
                <a:ea typeface="Roboto"/>
              </a:rPr>
              <a:t>고지 &amp; 출처에 관한 고지</a:t>
            </a:r>
            <a:endParaRPr lang="en-US" sz="1100" b="0" strike="noStrike" spc="-1">
              <a:latin typeface="Arial"/>
            </a:endParaRPr>
          </a:p>
        </p:txBody>
      </p:sp>
      <p:sp>
        <p:nvSpPr>
          <p:cNvPr id="435" name="CustomShape 21"/>
          <p:cNvSpPr/>
          <p:nvPr/>
        </p:nvSpPr>
        <p:spPr>
          <a:xfrm>
            <a:off x="8914320" y="3145320"/>
            <a:ext cx="1612080" cy="308880"/>
          </a:xfrm>
          <a:prstGeom prst="rect">
            <a:avLst/>
          </a:prstGeom>
          <a:solidFill>
            <a:srgbClr val="CC6600"/>
          </a:solidFill>
          <a:ln w="9360">
            <a:solidFill>
              <a:srgbClr val="003359"/>
            </a:solidFill>
            <a:miter/>
          </a:ln>
          <a:effectLst>
            <a:outerShdw dist="37674" dir="2700000">
              <a:srgbClr val="000000">
                <a:alpha val="40000"/>
              </a:srgbClr>
            </a:outerShdw>
          </a:effectLst>
        </p:spPr>
        <p:style>
          <a:lnRef idx="0">
            <a:scrgbClr r="0" g="0" b="0"/>
          </a:lnRef>
          <a:fillRef idx="0">
            <a:scrgbClr r="0" g="0" b="0"/>
          </a:fillRef>
          <a:effectRef idx="0">
            <a:scrgbClr r="0" g="0" b="0"/>
          </a:effectRef>
          <a:fontRef idx="minor"/>
        </p:style>
        <p:txBody>
          <a:bodyPr lIns="82800" tIns="41400" rIns="82800" bIns="41400"/>
          <a:lstStyle/>
          <a:p>
            <a:pPr algn="ctr">
              <a:lnSpc>
                <a:spcPct val="100000"/>
              </a:lnSpc>
            </a:pPr>
            <a:r>
              <a:rPr lang="en-US" sz="1100" b="1" strike="noStrike" spc="-1">
                <a:solidFill>
                  <a:srgbClr val="FFFFFF"/>
                </a:solidFill>
                <a:latin typeface="Roboto"/>
                <a:ea typeface="Roboto"/>
              </a:rPr>
              <a:t>서면 청약</a:t>
            </a:r>
            <a:endParaRPr lang="en-US" sz="1100" b="0" strike="noStrike" spc="-1">
              <a:latin typeface="Arial"/>
            </a:endParaRPr>
          </a:p>
        </p:txBody>
      </p:sp>
      <p:sp>
        <p:nvSpPr>
          <p:cNvPr id="436" name="CustomShape 22"/>
          <p:cNvSpPr/>
          <p:nvPr/>
        </p:nvSpPr>
        <p:spPr>
          <a:xfrm>
            <a:off x="3144240" y="4650120"/>
            <a:ext cx="1665000" cy="938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100" b="0" strike="noStrike" spc="-1" dirty="0">
                <a:solidFill>
                  <a:srgbClr val="292934"/>
                </a:solidFill>
                <a:latin typeface="Roboto Condensed"/>
                <a:ea typeface="Roboto Condensed"/>
              </a:rPr>
              <a:t>스캔 또는 소스 코드 검사 </a:t>
            </a:r>
            <a:endParaRPr lang="en-US" sz="1100" b="0" strike="noStrike" spc="-1" dirty="0">
              <a:latin typeface="Arial"/>
            </a:endParaRPr>
          </a:p>
          <a:p>
            <a:pPr algn="ctr">
              <a:lnSpc>
                <a:spcPct val="100000"/>
              </a:lnSpc>
            </a:pPr>
            <a:r>
              <a:rPr lang="en-US" sz="1100" b="0" strike="noStrike" spc="-1" dirty="0">
                <a:solidFill>
                  <a:srgbClr val="292934"/>
                </a:solidFill>
                <a:latin typeface="Roboto Condensed"/>
                <a:ea typeface="Roboto Condensed"/>
              </a:rPr>
              <a:t>– 그리고 –</a:t>
            </a:r>
            <a:endParaRPr lang="en-US" sz="1100" b="0" strike="noStrike" spc="-1" dirty="0">
              <a:latin typeface="Arial"/>
            </a:endParaRPr>
          </a:p>
          <a:p>
            <a:pPr algn="ctr">
              <a:lnSpc>
                <a:spcPct val="100000"/>
              </a:lnSpc>
            </a:pPr>
            <a:r>
              <a:rPr lang="en-US" sz="1100" spc="-1" dirty="0">
                <a:solidFill>
                  <a:srgbClr val="292934"/>
                </a:solidFill>
                <a:latin typeface="Roboto Condensed"/>
                <a:ea typeface="Roboto Condensed"/>
              </a:rPr>
              <a:t>소스 코드의 출처와 라이선스 확인</a:t>
            </a:r>
            <a:endParaRPr lang="en-US" sz="1100" b="0" strike="noStrike" spc="-1" dirty="0">
              <a:latin typeface="Arial"/>
            </a:endParaRPr>
          </a:p>
        </p:txBody>
      </p:sp>
      <p:sp>
        <p:nvSpPr>
          <p:cNvPr id="437" name="CustomShape 23"/>
          <p:cNvSpPr/>
          <p:nvPr/>
        </p:nvSpPr>
        <p:spPr>
          <a:xfrm>
            <a:off x="4517640" y="4646880"/>
            <a:ext cx="1485720" cy="599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100" spc="-1" dirty="0">
                <a:solidFill>
                  <a:srgbClr val="292934"/>
                </a:solidFill>
                <a:latin typeface="Roboto Condensed"/>
                <a:ea typeface="Roboto Condensed"/>
              </a:rPr>
              <a:t>회사 FOSS 정책에 따라 모든 검사 문제 해결</a:t>
            </a:r>
            <a:endParaRPr lang="en-US" sz="1100" b="0" strike="noStrike" spc="-1" dirty="0">
              <a:latin typeface="Arial"/>
            </a:endParaRPr>
          </a:p>
        </p:txBody>
      </p:sp>
      <p:sp>
        <p:nvSpPr>
          <p:cNvPr id="438" name="CustomShape 24"/>
          <p:cNvSpPr/>
          <p:nvPr/>
        </p:nvSpPr>
        <p:spPr>
          <a:xfrm>
            <a:off x="1919160" y="4646520"/>
            <a:ext cx="1098720" cy="599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100" b="0" strike="noStrike" spc="-1">
                <a:solidFill>
                  <a:srgbClr val="292934"/>
                </a:solidFill>
                <a:latin typeface="Roboto Condensed"/>
                <a:ea typeface="Roboto Condensed"/>
              </a:rPr>
              <a:t>리뷰를 위해 FOSS 컴포넌트 식별</a:t>
            </a:r>
            <a:endParaRPr lang="en-US" sz="1100" b="0" strike="noStrike" spc="-1">
              <a:latin typeface="Arial"/>
            </a:endParaRPr>
          </a:p>
        </p:txBody>
      </p:sp>
      <p:sp>
        <p:nvSpPr>
          <p:cNvPr id="439" name="CustomShape 25"/>
          <p:cNvSpPr/>
          <p:nvPr/>
        </p:nvSpPr>
        <p:spPr>
          <a:xfrm rot="5400000">
            <a:off x="4510440" y="3876120"/>
            <a:ext cx="142200" cy="429480"/>
          </a:xfrm>
          <a:prstGeom prst="rightBrace">
            <a:avLst>
              <a:gd name="adj1" fmla="val 8336"/>
              <a:gd name="adj2" fmla="val 50000"/>
            </a:avLst>
          </a:prstGeom>
          <a:noFill/>
          <a:ln w="19080">
            <a:solidFill>
              <a:srgbClr val="292934"/>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440" name="CustomShape 26"/>
          <p:cNvSpPr/>
          <p:nvPr/>
        </p:nvSpPr>
        <p:spPr>
          <a:xfrm rot="5400000">
            <a:off x="4966200" y="3876120"/>
            <a:ext cx="142200" cy="429480"/>
          </a:xfrm>
          <a:prstGeom prst="rightBrace">
            <a:avLst>
              <a:gd name="adj1" fmla="val 8336"/>
              <a:gd name="adj2" fmla="val 50000"/>
            </a:avLst>
          </a:prstGeom>
          <a:noFill/>
          <a:ln w="19080">
            <a:solidFill>
              <a:srgbClr val="292934"/>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441" name="CustomShape 27"/>
          <p:cNvSpPr/>
          <p:nvPr/>
        </p:nvSpPr>
        <p:spPr>
          <a:xfrm>
            <a:off x="6931440" y="4662720"/>
            <a:ext cx="1612080" cy="1107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100" b="0" strike="noStrike" spc="-1" dirty="0">
                <a:solidFill>
                  <a:srgbClr val="292934"/>
                </a:solidFill>
                <a:latin typeface="Roboto Condensed"/>
                <a:ea typeface="Roboto Condensed"/>
              </a:rPr>
              <a:t>배포용 소스 코드 패키지 검증</a:t>
            </a:r>
            <a:endParaRPr lang="en-US" sz="1100" b="0" strike="noStrike" spc="-1" dirty="0">
              <a:latin typeface="Arial"/>
            </a:endParaRPr>
          </a:p>
          <a:p>
            <a:pPr algn="ctr">
              <a:lnSpc>
                <a:spcPct val="100000"/>
              </a:lnSpc>
            </a:pPr>
            <a:r>
              <a:rPr lang="en-US" sz="1100" b="0" strike="noStrike" spc="-1" dirty="0">
                <a:solidFill>
                  <a:srgbClr val="292934"/>
                </a:solidFill>
                <a:latin typeface="Roboto Condensed"/>
                <a:ea typeface="Roboto Condensed"/>
              </a:rPr>
              <a:t>– 그리고 – </a:t>
            </a:r>
            <a:endParaRPr lang="en-US" sz="1100" b="0" strike="noStrike" spc="-1" dirty="0">
              <a:latin typeface="Arial"/>
            </a:endParaRPr>
          </a:p>
          <a:p>
            <a:pPr algn="ctr">
              <a:lnSpc>
                <a:spcPct val="100000"/>
              </a:lnSpc>
            </a:pPr>
            <a:r>
              <a:rPr lang="en-US" sz="1100" b="0" strike="noStrike" spc="-1" dirty="0">
                <a:solidFill>
                  <a:srgbClr val="292934"/>
                </a:solidFill>
                <a:latin typeface="Roboto Condensed"/>
                <a:ea typeface="Roboto Condensed"/>
              </a:rPr>
              <a:t>적절한 고지 제공 검증</a:t>
            </a:r>
            <a:endParaRPr lang="en-US" sz="1100" b="0" strike="noStrike" spc="-1" dirty="0">
              <a:latin typeface="Arial"/>
            </a:endParaRPr>
          </a:p>
          <a:p>
            <a:pPr algn="ctr">
              <a:lnSpc>
                <a:spcPct val="100000"/>
              </a:lnSpc>
            </a:pPr>
            <a:endParaRPr lang="en-US" sz="1100" b="0" strike="noStrike" spc="-1" dirty="0">
              <a:latin typeface="Arial"/>
            </a:endParaRPr>
          </a:p>
        </p:txBody>
      </p:sp>
      <p:sp>
        <p:nvSpPr>
          <p:cNvPr id="442" name="CustomShape 28"/>
          <p:cNvSpPr/>
          <p:nvPr/>
        </p:nvSpPr>
        <p:spPr>
          <a:xfrm rot="5400000">
            <a:off x="7211160" y="3881880"/>
            <a:ext cx="143640" cy="429480"/>
          </a:xfrm>
          <a:prstGeom prst="rightBrace">
            <a:avLst>
              <a:gd name="adj1" fmla="val 8327"/>
              <a:gd name="adj2" fmla="val 50000"/>
            </a:avLst>
          </a:prstGeom>
          <a:noFill/>
          <a:ln w="19080">
            <a:solidFill>
              <a:srgbClr val="292934"/>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443" name="CustomShape 29"/>
          <p:cNvSpPr/>
          <p:nvPr/>
        </p:nvSpPr>
        <p:spPr>
          <a:xfrm rot="5400000">
            <a:off x="4052520" y="3881880"/>
            <a:ext cx="143640" cy="429480"/>
          </a:xfrm>
          <a:prstGeom prst="rightBrace">
            <a:avLst>
              <a:gd name="adj1" fmla="val 8327"/>
              <a:gd name="adj2" fmla="val 50000"/>
            </a:avLst>
          </a:prstGeom>
          <a:noFill/>
          <a:ln w="19080">
            <a:solidFill>
              <a:srgbClr val="292934"/>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444" name="CustomShape 30"/>
          <p:cNvSpPr/>
          <p:nvPr/>
        </p:nvSpPr>
        <p:spPr>
          <a:xfrm rot="10800000" flipH="1">
            <a:off x="2736000" y="4661280"/>
            <a:ext cx="942120" cy="275040"/>
          </a:xfrm>
          <a:custGeom>
            <a:avLst/>
            <a:gdLst/>
            <a:ahLst/>
            <a:cxnLst/>
            <a:rect l="l" t="t" r="r" b="b"/>
            <a:pathLst>
              <a:path w="21600" h="21600">
                <a:moveTo>
                  <a:pt x="0" y="0"/>
                </a:moveTo>
                <a:lnTo>
                  <a:pt x="21600" y="21600"/>
                </a:lnTo>
              </a:path>
            </a:pathLst>
          </a:custGeom>
          <a:noFill/>
          <a:ln w="19080">
            <a:round/>
            <a:tailEnd type="stealth" w="lg" len="lg"/>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445" name="CustomShape 31"/>
          <p:cNvSpPr/>
          <p:nvPr/>
        </p:nvSpPr>
        <p:spPr>
          <a:xfrm rot="10800000" flipH="1">
            <a:off x="4019400" y="4700880"/>
            <a:ext cx="376200" cy="429480"/>
          </a:xfrm>
          <a:custGeom>
            <a:avLst/>
            <a:gdLst/>
            <a:ahLst/>
            <a:cxnLst/>
            <a:rect l="l" t="t" r="r" b="b"/>
            <a:pathLst>
              <a:path w="21600" h="21600">
                <a:moveTo>
                  <a:pt x="0" y="0"/>
                </a:moveTo>
                <a:lnTo>
                  <a:pt x="21600" y="21600"/>
                </a:lnTo>
              </a:path>
            </a:pathLst>
          </a:custGeom>
          <a:noFill/>
          <a:ln w="19080">
            <a:round/>
            <a:tailEnd type="stealth" w="lg" len="lg"/>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446" name="CustomShape 32"/>
          <p:cNvSpPr/>
          <p:nvPr/>
        </p:nvSpPr>
        <p:spPr>
          <a:xfrm rot="10800000">
            <a:off x="5067000" y="4271400"/>
            <a:ext cx="193680" cy="375480"/>
          </a:xfrm>
          <a:custGeom>
            <a:avLst/>
            <a:gdLst/>
            <a:ahLst/>
            <a:cxnLst/>
            <a:rect l="l" t="t" r="r" b="b"/>
            <a:pathLst>
              <a:path w="21600" h="21600">
                <a:moveTo>
                  <a:pt x="0" y="0"/>
                </a:moveTo>
                <a:lnTo>
                  <a:pt x="21600" y="21600"/>
                </a:lnTo>
              </a:path>
            </a:pathLst>
          </a:custGeom>
          <a:noFill/>
          <a:ln w="19080">
            <a:round/>
            <a:tailEnd type="stealth" w="lg" len="lg"/>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447" name="CustomShape 33"/>
          <p:cNvSpPr/>
          <p:nvPr/>
        </p:nvSpPr>
        <p:spPr>
          <a:xfrm rot="5400000">
            <a:off x="6234480" y="3881160"/>
            <a:ext cx="142200" cy="429480"/>
          </a:xfrm>
          <a:prstGeom prst="rightBrace">
            <a:avLst>
              <a:gd name="adj1" fmla="val 8336"/>
              <a:gd name="adj2" fmla="val 50000"/>
            </a:avLst>
          </a:prstGeom>
          <a:noFill/>
          <a:ln w="19080">
            <a:solidFill>
              <a:srgbClr val="292934"/>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448" name="CustomShape 34"/>
          <p:cNvSpPr/>
          <p:nvPr/>
        </p:nvSpPr>
        <p:spPr>
          <a:xfrm>
            <a:off x="5855760" y="4651560"/>
            <a:ext cx="1215540" cy="1107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100" spc="-1" dirty="0">
                <a:solidFill>
                  <a:srgbClr val="292934"/>
                </a:solidFill>
                <a:latin typeface="Roboto Condensed"/>
                <a:ea typeface="Roboto Condensed"/>
              </a:rPr>
              <a:t>각 제품 및 출시별 승인된 소프트웨어/버전을 목록에 기록</a:t>
            </a:r>
            <a:endParaRPr lang="en-US" sz="1100" b="0" strike="noStrike" spc="-1" dirty="0">
              <a:latin typeface="Arial"/>
            </a:endParaRPr>
          </a:p>
        </p:txBody>
      </p:sp>
      <p:sp>
        <p:nvSpPr>
          <p:cNvPr id="449" name="CustomShape 35"/>
          <p:cNvSpPr/>
          <p:nvPr/>
        </p:nvSpPr>
        <p:spPr>
          <a:xfrm rot="10800000">
            <a:off x="6306840" y="4271400"/>
            <a:ext cx="124560" cy="380160"/>
          </a:xfrm>
          <a:custGeom>
            <a:avLst/>
            <a:gdLst/>
            <a:ahLst/>
            <a:cxnLst/>
            <a:rect l="l" t="t" r="r" b="b"/>
            <a:pathLst>
              <a:path w="21600" h="21600">
                <a:moveTo>
                  <a:pt x="0" y="0"/>
                </a:moveTo>
                <a:lnTo>
                  <a:pt x="21600" y="21600"/>
                </a:lnTo>
              </a:path>
            </a:pathLst>
          </a:custGeom>
          <a:noFill/>
          <a:ln w="19080">
            <a:round/>
            <a:tailEnd type="stealth" w="lg" len="lg"/>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450" name="CustomShape 36"/>
          <p:cNvSpPr/>
          <p:nvPr/>
        </p:nvSpPr>
        <p:spPr>
          <a:xfrm rot="10800000">
            <a:off x="7314480" y="4271040"/>
            <a:ext cx="423360" cy="391680"/>
          </a:xfrm>
          <a:custGeom>
            <a:avLst/>
            <a:gdLst/>
            <a:ahLst/>
            <a:cxnLst/>
            <a:rect l="l" t="t" r="r" b="b"/>
            <a:pathLst>
              <a:path w="21600" h="21600">
                <a:moveTo>
                  <a:pt x="0" y="0"/>
                </a:moveTo>
                <a:lnTo>
                  <a:pt x="21600" y="21600"/>
                </a:lnTo>
              </a:path>
            </a:pathLst>
          </a:custGeom>
          <a:noFill/>
          <a:ln w="19080">
            <a:round/>
            <a:tailEnd type="stealth" w="lg" len="lg"/>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451" name="CustomShape 37"/>
          <p:cNvSpPr/>
          <p:nvPr/>
        </p:nvSpPr>
        <p:spPr>
          <a:xfrm rot="5400000">
            <a:off x="9576360" y="3180960"/>
            <a:ext cx="173880" cy="1864440"/>
          </a:xfrm>
          <a:prstGeom prst="rightBrace">
            <a:avLst>
              <a:gd name="adj1" fmla="val 8358"/>
              <a:gd name="adj2" fmla="val 50000"/>
            </a:avLst>
          </a:prstGeom>
          <a:noFill/>
          <a:ln w="19080">
            <a:solidFill>
              <a:srgbClr val="292934"/>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452" name="CustomShape 38"/>
          <p:cNvSpPr/>
          <p:nvPr/>
        </p:nvSpPr>
        <p:spPr>
          <a:xfrm>
            <a:off x="8868240" y="4669200"/>
            <a:ext cx="1610640" cy="599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100" spc="-1" dirty="0">
                <a:solidFill>
                  <a:srgbClr val="292934"/>
                </a:solidFill>
                <a:latin typeface="Roboto Condensed"/>
                <a:ea typeface="Roboto Condensed"/>
              </a:rPr>
              <a:t>소스 코드 공개,고지 및 서면 청약 제공</a:t>
            </a:r>
            <a:endParaRPr lang="en-US" sz="1100" b="0" strike="noStrike" spc="-1" dirty="0">
              <a:latin typeface="Arial"/>
            </a:endParaRPr>
          </a:p>
        </p:txBody>
      </p:sp>
      <p:sp>
        <p:nvSpPr>
          <p:cNvPr id="453" name="CustomShape 39"/>
          <p:cNvSpPr/>
          <p:nvPr/>
        </p:nvSpPr>
        <p:spPr>
          <a:xfrm rot="16200000">
            <a:off x="9486360" y="4443480"/>
            <a:ext cx="345240" cy="720"/>
          </a:xfrm>
          <a:custGeom>
            <a:avLst/>
            <a:gdLst/>
            <a:ahLst/>
            <a:cxnLst/>
            <a:rect l="l" t="t" r="r" b="b"/>
            <a:pathLst>
              <a:path w="21600" h="21600">
                <a:moveTo>
                  <a:pt x="0" y="0"/>
                </a:moveTo>
                <a:lnTo>
                  <a:pt x="21600" y="21600"/>
                </a:lnTo>
              </a:path>
            </a:pathLst>
          </a:custGeom>
          <a:noFill/>
          <a:ln w="19080">
            <a:solidFill>
              <a:srgbClr val="292934"/>
            </a:solidFill>
            <a:round/>
            <a:tailEnd type="stealth" w="lg" len="lg"/>
          </a:ln>
        </p:spPr>
        <p:style>
          <a:lnRef idx="0">
            <a:scrgbClr r="0" g="0" b="0"/>
          </a:lnRef>
          <a:fillRef idx="0">
            <a:scrgbClr r="0" g="0" b="0"/>
          </a:fillRef>
          <a:effectRef idx="0">
            <a:scrgbClr r="0" g="0" b="0"/>
          </a:effectRef>
          <a:fontRef idx="minor"/>
        </p:style>
      </p:sp>
      <p:sp>
        <p:nvSpPr>
          <p:cNvPr id="454" name="CustomShape 40"/>
          <p:cNvSpPr/>
          <p:nvPr/>
        </p:nvSpPr>
        <p:spPr>
          <a:xfrm rot="16200000" flipH="1">
            <a:off x="5615640" y="1298160"/>
            <a:ext cx="137520" cy="828000"/>
          </a:xfrm>
          <a:prstGeom prst="rightBrace">
            <a:avLst>
              <a:gd name="adj1" fmla="val 8333"/>
              <a:gd name="adj2" fmla="val 50000"/>
            </a:avLst>
          </a:prstGeom>
          <a:noFill/>
          <a:ln w="19080">
            <a:solidFill>
              <a:srgbClr val="292934"/>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455" name="CustomShape 41"/>
          <p:cNvSpPr/>
          <p:nvPr/>
        </p:nvSpPr>
        <p:spPr>
          <a:xfrm rot="16200000" flipH="1">
            <a:off x="6732720" y="1497240"/>
            <a:ext cx="137520" cy="429480"/>
          </a:xfrm>
          <a:prstGeom prst="rightBrace">
            <a:avLst>
              <a:gd name="adj1" fmla="val 8335"/>
              <a:gd name="adj2" fmla="val 50000"/>
            </a:avLst>
          </a:prstGeom>
          <a:noFill/>
          <a:ln w="19080">
            <a:solidFill>
              <a:srgbClr val="292934"/>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456" name="CustomShape 42"/>
          <p:cNvSpPr/>
          <p:nvPr/>
        </p:nvSpPr>
        <p:spPr>
          <a:xfrm rot="16200000" flipH="1">
            <a:off x="8029800" y="1497240"/>
            <a:ext cx="137520" cy="429480"/>
          </a:xfrm>
          <a:prstGeom prst="rightBrace">
            <a:avLst>
              <a:gd name="adj1" fmla="val 8335"/>
              <a:gd name="adj2" fmla="val 50000"/>
            </a:avLst>
          </a:prstGeom>
          <a:noFill/>
          <a:ln w="19080">
            <a:solidFill>
              <a:srgbClr val="292934"/>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457" name="CustomShape 43"/>
          <p:cNvSpPr/>
          <p:nvPr/>
        </p:nvSpPr>
        <p:spPr>
          <a:xfrm>
            <a:off x="4651920" y="606600"/>
            <a:ext cx="1573920" cy="768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100" spc="-1" dirty="0">
                <a:solidFill>
                  <a:srgbClr val="000000"/>
                </a:solidFill>
                <a:latin typeface="Roboto Condensed"/>
                <a:ea typeface="Roboto Condensed"/>
              </a:rPr>
              <a:t>FOSS 컴포넌트의 컴플라이언스 기록 리뷰 및 승인 </a:t>
            </a:r>
            <a:endParaRPr lang="en-US" sz="1100" b="0" strike="noStrike" spc="-1" dirty="0">
              <a:latin typeface="Arial"/>
            </a:endParaRPr>
          </a:p>
        </p:txBody>
      </p:sp>
      <p:sp>
        <p:nvSpPr>
          <p:cNvPr id="458" name="CustomShape 44"/>
          <p:cNvSpPr/>
          <p:nvPr/>
        </p:nvSpPr>
        <p:spPr>
          <a:xfrm>
            <a:off x="6156360" y="608400"/>
            <a:ext cx="1438200" cy="445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100" b="0" strike="noStrike" spc="-1" dirty="0">
                <a:solidFill>
                  <a:srgbClr val="000000"/>
                </a:solidFill>
                <a:latin typeface="Roboto Condensed"/>
                <a:ea typeface="Roboto Condensed"/>
              </a:rPr>
              <a:t>공개를 위한 고지문 수집</a:t>
            </a:r>
            <a:endParaRPr lang="en-US" sz="1100" b="0" strike="noStrike" spc="-1" dirty="0">
              <a:latin typeface="Arial"/>
            </a:endParaRPr>
          </a:p>
        </p:txBody>
      </p:sp>
      <p:sp>
        <p:nvSpPr>
          <p:cNvPr id="459" name="CustomShape 45"/>
          <p:cNvSpPr/>
          <p:nvPr/>
        </p:nvSpPr>
        <p:spPr>
          <a:xfrm>
            <a:off x="5439240" y="1376280"/>
            <a:ext cx="248760" cy="198360"/>
          </a:xfrm>
          <a:custGeom>
            <a:avLst/>
            <a:gdLst/>
            <a:ahLst/>
            <a:cxnLst/>
            <a:rect l="l" t="t" r="r" b="b"/>
            <a:pathLst>
              <a:path w="21600" h="21600">
                <a:moveTo>
                  <a:pt x="0" y="0"/>
                </a:moveTo>
                <a:lnTo>
                  <a:pt x="21600" y="21600"/>
                </a:lnTo>
              </a:path>
            </a:pathLst>
          </a:custGeom>
          <a:noFill/>
          <a:ln w="19080">
            <a:round/>
            <a:tailEnd type="stealth" w="lg" len="lg"/>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460" name="CustomShape 46"/>
          <p:cNvSpPr/>
          <p:nvPr/>
        </p:nvSpPr>
        <p:spPr>
          <a:xfrm rot="5400000" flipH="1">
            <a:off x="6550920" y="1275480"/>
            <a:ext cx="483480" cy="7200"/>
          </a:xfrm>
          <a:custGeom>
            <a:avLst/>
            <a:gdLst/>
            <a:ahLst/>
            <a:cxnLst/>
            <a:rect l="l" t="t" r="r" b="b"/>
            <a:pathLst>
              <a:path w="21600" h="21600">
                <a:moveTo>
                  <a:pt x="0" y="0"/>
                </a:moveTo>
                <a:lnTo>
                  <a:pt x="21600" y="21600"/>
                </a:lnTo>
              </a:path>
            </a:pathLst>
          </a:custGeom>
          <a:noFill/>
          <a:ln w="19080">
            <a:round/>
            <a:tailEnd type="stealth" w="lg" len="lg"/>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461" name="CustomShape 47"/>
          <p:cNvSpPr/>
          <p:nvPr/>
        </p:nvSpPr>
        <p:spPr>
          <a:xfrm>
            <a:off x="7314120" y="606600"/>
            <a:ext cx="1575720" cy="445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100" b="0" strike="noStrike" spc="-1" dirty="0">
                <a:solidFill>
                  <a:srgbClr val="000000"/>
                </a:solidFill>
                <a:latin typeface="Roboto Condensed"/>
                <a:ea typeface="Roboto Condensed"/>
              </a:rPr>
              <a:t>공개 후 확인</a:t>
            </a:r>
            <a:endParaRPr lang="en-US" sz="1100" b="0" strike="noStrike" spc="-1" dirty="0">
              <a:latin typeface="Arial"/>
            </a:endParaRPr>
          </a:p>
        </p:txBody>
      </p:sp>
      <p:sp>
        <p:nvSpPr>
          <p:cNvPr id="462" name="CustomShape 48"/>
          <p:cNvSpPr/>
          <p:nvPr/>
        </p:nvSpPr>
        <p:spPr>
          <a:xfrm rot="5400000" flipH="1">
            <a:off x="7847640" y="1274040"/>
            <a:ext cx="483480" cy="7200"/>
          </a:xfrm>
          <a:custGeom>
            <a:avLst/>
            <a:gdLst/>
            <a:ahLst/>
            <a:cxnLst/>
            <a:rect l="l" t="t" r="r" b="b"/>
            <a:pathLst>
              <a:path w="21600" h="21600">
                <a:moveTo>
                  <a:pt x="0" y="0"/>
                </a:moveTo>
                <a:lnTo>
                  <a:pt x="21600" y="21600"/>
                </a:lnTo>
              </a:path>
            </a:pathLst>
          </a:custGeom>
          <a:noFill/>
          <a:ln w="19080">
            <a:round/>
            <a:tailEnd type="stealth" w="lg" len="lg"/>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463" name="CustomShape 49"/>
          <p:cNvSpPr/>
          <p:nvPr/>
        </p:nvSpPr>
        <p:spPr>
          <a:xfrm>
            <a:off x="8730360" y="2135520"/>
            <a:ext cx="161280" cy="1312200"/>
          </a:xfrm>
          <a:prstGeom prst="leftBrace">
            <a:avLst>
              <a:gd name="adj1" fmla="val 8333"/>
              <a:gd name="adj2" fmla="val 50000"/>
            </a:avLst>
          </a:prstGeom>
          <a:noFill/>
          <a:ln w="12600">
            <a:solidFill>
              <a:srgbClr val="292934"/>
            </a:solidFill>
            <a:round/>
          </a:ln>
        </p:spPr>
        <p:style>
          <a:lnRef idx="0">
            <a:scrgbClr r="0" g="0" b="0"/>
          </a:lnRef>
          <a:fillRef idx="0">
            <a:scrgbClr r="0" g="0" b="0"/>
          </a:fillRef>
          <a:effectRef idx="0">
            <a:scrgbClr r="0" g="0" b="0"/>
          </a:effectRef>
          <a:fontRef idx="minor"/>
        </p:style>
      </p:sp>
      <p:sp>
        <p:nvSpPr>
          <p:cNvPr id="464" name="CustomShape 50"/>
          <p:cNvSpPr/>
          <p:nvPr/>
        </p:nvSpPr>
        <p:spPr>
          <a:xfrm flipH="1">
            <a:off x="3540960" y="2057760"/>
            <a:ext cx="137520" cy="1451880"/>
          </a:xfrm>
          <a:prstGeom prst="leftBrace">
            <a:avLst>
              <a:gd name="adj1" fmla="val 8333"/>
              <a:gd name="adj2" fmla="val 50000"/>
            </a:avLst>
          </a:prstGeom>
          <a:noFill/>
          <a:ln w="12600">
            <a:solidFill>
              <a:srgbClr val="292934"/>
            </a:solidFill>
            <a:round/>
          </a:ln>
        </p:spPr>
        <p:style>
          <a:lnRef idx="0">
            <a:scrgbClr r="0" g="0" b="0"/>
          </a:lnRef>
          <a:fillRef idx="0">
            <a:scrgbClr r="0" g="0" b="0"/>
          </a:fillRef>
          <a:effectRef idx="0">
            <a:scrgbClr r="0" g="0" b="0"/>
          </a:effectRef>
          <a:fontRef idx="minor"/>
        </p:style>
      </p:sp>
      <p:sp>
        <p:nvSpPr>
          <p:cNvPr id="465" name="CustomShape 51"/>
          <p:cNvSpPr/>
          <p:nvPr/>
        </p:nvSpPr>
        <p:spPr>
          <a:xfrm>
            <a:off x="1678680" y="6067800"/>
            <a:ext cx="8848080" cy="483480"/>
          </a:xfrm>
          <a:prstGeom prst="rightArrow">
            <a:avLst>
              <a:gd name="adj1" fmla="val 50000"/>
              <a:gd name="adj2" fmla="val 50000"/>
            </a:avLst>
          </a:prstGeom>
          <a:solidFill>
            <a:srgbClr val="55556F"/>
          </a:solidFill>
          <a:ln w="9360">
            <a:solidFill>
              <a:srgbClr val="292934"/>
            </a:solidFill>
            <a:round/>
          </a:ln>
        </p:spPr>
        <p:style>
          <a:lnRef idx="0">
            <a:scrgbClr r="0" g="0" b="0"/>
          </a:lnRef>
          <a:fillRef idx="0">
            <a:scrgbClr r="0" g="0" b="0"/>
          </a:fillRef>
          <a:effectRef idx="0">
            <a:scrgbClr r="0" g="0" b="0"/>
          </a:effectRef>
          <a:fontRef idx="minor"/>
        </p:style>
        <p:txBody>
          <a:bodyPr lIns="82800" tIns="41400" rIns="82800" bIns="41400"/>
          <a:lstStyle/>
          <a:p>
            <a:pPr algn="ctr">
              <a:lnSpc>
                <a:spcPct val="93000"/>
              </a:lnSpc>
            </a:pPr>
            <a:r>
              <a:rPr lang="en-US" sz="1300" b="1" strike="noStrike" spc="-1">
                <a:solidFill>
                  <a:srgbClr val="FFFFFF"/>
                </a:solidFill>
                <a:latin typeface="Roboto"/>
                <a:ea typeface="Roboto"/>
              </a:rPr>
              <a:t>예 : 컴플라이언스 관리 전과정 프로세스</a:t>
            </a:r>
            <a:endParaRPr lang="en-US" sz="13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6" name="CustomShape 1"/>
          <p:cNvSpPr/>
          <p:nvPr/>
        </p:nvSpPr>
        <p:spPr>
          <a:xfrm>
            <a:off x="6264360" y="3843360"/>
            <a:ext cx="5927040" cy="2301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1800" b="0" u="sng" strike="noStrike" spc="-1">
                <a:solidFill>
                  <a:srgbClr val="0070C0"/>
                </a:solidFill>
                <a:uFillTx/>
                <a:latin typeface="Roboto"/>
                <a:ea typeface="Roboto"/>
              </a:rPr>
              <a:t>결과: </a:t>
            </a:r>
            <a:endParaRPr lang="en-US" sz="1800" b="0" strike="noStrike" spc="-1">
              <a:latin typeface="Arial"/>
            </a:endParaRPr>
          </a:p>
          <a:p>
            <a:pPr marL="457200" lvl="1" indent="-189720">
              <a:lnSpc>
                <a:spcPct val="100000"/>
              </a:lnSpc>
              <a:spcBef>
                <a:spcPts val="320"/>
              </a:spcBef>
              <a:buClr>
                <a:srgbClr val="93A299"/>
              </a:buClr>
              <a:buSzPct val="85000"/>
              <a:buFont typeface="Arial"/>
              <a:buChar char="•"/>
            </a:pPr>
            <a:r>
              <a:rPr lang="en-US" sz="1600" b="0" strike="noStrike" spc="-1">
                <a:solidFill>
                  <a:srgbClr val="292934"/>
                </a:solidFill>
                <a:latin typeface="Roboto"/>
                <a:ea typeface="Roboto"/>
              </a:rPr>
              <a:t>FOSS에 대한 컴플라이언스 기록이 생성(또는 업데이트)됨.  </a:t>
            </a:r>
            <a:endParaRPr lang="en-US" sz="1600" b="0" strike="noStrike" spc="-1">
              <a:latin typeface="Arial"/>
            </a:endParaRPr>
          </a:p>
          <a:p>
            <a:pPr marL="457200" lvl="1" indent="-189720">
              <a:lnSpc>
                <a:spcPct val="100000"/>
              </a:lnSpc>
              <a:spcBef>
                <a:spcPts val="320"/>
              </a:spcBef>
              <a:buClr>
                <a:srgbClr val="93A299"/>
              </a:buClr>
              <a:buSzPct val="85000"/>
              <a:buFont typeface="Arial"/>
              <a:buChar char="•"/>
            </a:pPr>
            <a:r>
              <a:rPr lang="en-US" sz="1600" b="0" strike="noStrike" spc="-1">
                <a:solidFill>
                  <a:srgbClr val="292934"/>
                </a:solidFill>
                <a:latin typeface="Roboto"/>
                <a:ea typeface="Roboto"/>
              </a:rPr>
              <a:t>FOSS 정책 요구사항에 따라 포괄적이거나 제한적으로 정의된 범위로 소스 코드를 리뷰하도록 검사가 요청됨.</a:t>
            </a:r>
            <a:endParaRPr lang="en-US" sz="1600" b="0" strike="noStrike" spc="-1">
              <a:latin typeface="Arial"/>
            </a:endParaRPr>
          </a:p>
        </p:txBody>
      </p:sp>
      <p:sp>
        <p:nvSpPr>
          <p:cNvPr id="467" name="CustomShape 2"/>
          <p:cNvSpPr/>
          <p:nvPr/>
        </p:nvSpPr>
        <p:spPr>
          <a:xfrm>
            <a:off x="3843360" y="1271520"/>
            <a:ext cx="4507920" cy="1791720"/>
          </a:xfrm>
          <a:prstGeom prst="cloudCallout">
            <a:avLst>
              <a:gd name="adj1" fmla="val -24583"/>
              <a:gd name="adj2" fmla="val 15722"/>
            </a:avLst>
          </a:prstGeom>
          <a:solidFill>
            <a:srgbClr val="DDDDDD"/>
          </a:solidFill>
          <a:ln>
            <a:noFill/>
          </a:ln>
        </p:spPr>
        <p:style>
          <a:lnRef idx="0">
            <a:scrgbClr r="0" g="0" b="0"/>
          </a:lnRef>
          <a:fillRef idx="0">
            <a:scrgbClr r="0" g="0" b="0"/>
          </a:fillRef>
          <a:effectRef idx="0">
            <a:scrgbClr r="0" g="0" b="0"/>
          </a:effectRef>
          <a:fontRef idx="minor"/>
        </p:style>
      </p:sp>
      <p:sp>
        <p:nvSpPr>
          <p:cNvPr id="468" name="CustomShape 3"/>
          <p:cNvSpPr/>
          <p:nvPr/>
        </p:nvSpPr>
        <p:spPr>
          <a:xfrm>
            <a:off x="2676600" y="1933560"/>
            <a:ext cx="855000" cy="46764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lstStyle/>
          <a:p>
            <a:pPr algn="ctr">
              <a:lnSpc>
                <a:spcPct val="65000"/>
              </a:lnSpc>
            </a:pPr>
            <a:r>
              <a:rPr lang="en-US" sz="1100" b="1" strike="noStrike" spc="-1">
                <a:solidFill>
                  <a:srgbClr val="000000"/>
                </a:solidFill>
                <a:latin typeface="Roboto"/>
                <a:ea typeface="Roboto"/>
              </a:rPr>
              <a:t>유입: </a:t>
            </a:r>
            <a:endParaRPr lang="en-US" sz="1100" b="0" strike="noStrike" spc="-1">
              <a:latin typeface="Arial"/>
            </a:endParaRPr>
          </a:p>
          <a:p>
            <a:pPr algn="ctr">
              <a:lnSpc>
                <a:spcPct val="65000"/>
              </a:lnSpc>
            </a:pPr>
            <a:r>
              <a:rPr lang="en-US" sz="1100" b="1" strike="noStrike" spc="-1">
                <a:solidFill>
                  <a:srgbClr val="000000"/>
                </a:solidFill>
                <a:latin typeface="Roboto"/>
                <a:ea typeface="Roboto"/>
              </a:rPr>
              <a:t>FOSS</a:t>
            </a:r>
            <a:endParaRPr lang="en-US" sz="1100" b="0" strike="noStrike" spc="-1">
              <a:latin typeface="Arial"/>
            </a:endParaRPr>
          </a:p>
        </p:txBody>
      </p:sp>
      <p:sp>
        <p:nvSpPr>
          <p:cNvPr id="469" name="CustomShape 4"/>
          <p:cNvSpPr/>
          <p:nvPr/>
        </p:nvSpPr>
        <p:spPr>
          <a:xfrm>
            <a:off x="8602560" y="1976400"/>
            <a:ext cx="1319040" cy="46764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lstStyle/>
          <a:p>
            <a:pPr algn="ctr">
              <a:lnSpc>
                <a:spcPct val="70000"/>
              </a:lnSpc>
            </a:pPr>
            <a:r>
              <a:rPr lang="en-US" sz="1100" b="1" strike="noStrike" spc="-1">
                <a:solidFill>
                  <a:srgbClr val="000000"/>
                </a:solidFill>
                <a:latin typeface="Roboto"/>
                <a:ea typeface="Roboto"/>
              </a:rPr>
              <a:t>유출: </a:t>
            </a:r>
            <a:endParaRPr lang="en-US" sz="1100" b="0" strike="noStrike" spc="-1">
              <a:latin typeface="Arial"/>
            </a:endParaRPr>
          </a:p>
          <a:p>
            <a:pPr algn="ctr">
              <a:lnSpc>
                <a:spcPct val="70000"/>
              </a:lnSpc>
            </a:pPr>
            <a:r>
              <a:rPr lang="en-US" sz="1100" b="1" strike="noStrike" spc="-1">
                <a:solidFill>
                  <a:srgbClr val="000000"/>
                </a:solidFill>
                <a:latin typeface="Roboto"/>
                <a:ea typeface="Roboto"/>
              </a:rPr>
              <a:t>FOSS + 수정</a:t>
            </a:r>
            <a:endParaRPr lang="en-US" sz="1100" b="0" strike="noStrike" spc="-1">
              <a:latin typeface="Arial"/>
            </a:endParaRPr>
          </a:p>
        </p:txBody>
      </p:sp>
      <p:sp>
        <p:nvSpPr>
          <p:cNvPr id="470" name="CustomShape 5"/>
          <p:cNvSpPr/>
          <p:nvPr/>
        </p:nvSpPr>
        <p:spPr>
          <a:xfrm>
            <a:off x="3532320" y="2167920"/>
            <a:ext cx="324360" cy="36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sp>
      <p:sp>
        <p:nvSpPr>
          <p:cNvPr id="471" name="CustomShape 6"/>
          <p:cNvSpPr/>
          <p:nvPr/>
        </p:nvSpPr>
        <p:spPr>
          <a:xfrm rot="10800000" flipH="1">
            <a:off x="8344440" y="2171880"/>
            <a:ext cx="254880" cy="396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sp>
      <p:sp>
        <p:nvSpPr>
          <p:cNvPr id="472" name="CustomShape 7"/>
          <p:cNvSpPr/>
          <p:nvPr/>
        </p:nvSpPr>
        <p:spPr>
          <a:xfrm rot="10800000">
            <a:off x="4089240" y="1415520"/>
            <a:ext cx="337680" cy="1318320"/>
          </a:xfrm>
          <a:prstGeom prst="rect">
            <a:avLst/>
          </a:prstGeom>
          <a:gradFill rotWithShape="0">
            <a:gsLst>
              <a:gs pos="0">
                <a:srgbClr val="B4EBFF"/>
              </a:gs>
              <a:gs pos="100000">
                <a:srgbClr val="E0F7FF"/>
              </a:gs>
            </a:gsLst>
            <a:lin ang="16200000"/>
          </a:gradFill>
          <a:ln w="9360">
            <a:solidFill>
              <a:srgbClr val="55B4E5"/>
            </a:solidFill>
            <a:miter/>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473" name="CustomShape 8"/>
          <p:cNvSpPr/>
          <p:nvPr/>
        </p:nvSpPr>
        <p:spPr>
          <a:xfrm rot="16200000">
            <a:off x="3598200" y="1905840"/>
            <a:ext cx="1318320" cy="337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000" b="1" strike="noStrike" spc="-1">
                <a:solidFill>
                  <a:srgbClr val="000000"/>
                </a:solidFill>
                <a:latin typeface="Roboto"/>
                <a:ea typeface="Roboto"/>
              </a:rPr>
              <a:t>식별</a:t>
            </a:r>
            <a:endParaRPr lang="en-US" sz="1000" b="0" strike="noStrike" spc="-1">
              <a:latin typeface="Arial"/>
            </a:endParaRPr>
          </a:p>
        </p:txBody>
      </p:sp>
      <p:sp>
        <p:nvSpPr>
          <p:cNvPr id="474" name="CustomShape 9"/>
          <p:cNvSpPr/>
          <p:nvPr/>
        </p:nvSpPr>
        <p:spPr>
          <a:xfrm rot="16200000">
            <a:off x="4153680" y="2052360"/>
            <a:ext cx="1005480" cy="2739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0" strike="noStrike" spc="-1">
                <a:solidFill>
                  <a:srgbClr val="000000"/>
                </a:solidFill>
                <a:latin typeface="Roboto"/>
                <a:ea typeface="Roboto"/>
              </a:rPr>
              <a:t>검사</a:t>
            </a:r>
            <a:endParaRPr lang="en-US" sz="1100" b="0" strike="noStrike" spc="-1">
              <a:latin typeface="Arial"/>
            </a:endParaRPr>
          </a:p>
        </p:txBody>
      </p:sp>
      <p:sp>
        <p:nvSpPr>
          <p:cNvPr id="475" name="CustomShape 10"/>
          <p:cNvSpPr/>
          <p:nvPr/>
        </p:nvSpPr>
        <p:spPr>
          <a:xfrm rot="16200000">
            <a:off x="4624920" y="1958400"/>
            <a:ext cx="1005480" cy="45684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0" strike="noStrike" spc="-1">
                <a:solidFill>
                  <a:srgbClr val="000000"/>
                </a:solidFill>
                <a:latin typeface="Roboto"/>
                <a:ea typeface="Roboto"/>
              </a:rPr>
              <a:t>문제 해결</a:t>
            </a:r>
            <a:endParaRPr lang="en-US" sz="1100" b="0" strike="noStrike" spc="-1">
              <a:latin typeface="Arial"/>
            </a:endParaRPr>
          </a:p>
        </p:txBody>
      </p:sp>
      <p:sp>
        <p:nvSpPr>
          <p:cNvPr id="476" name="CustomShape 11"/>
          <p:cNvSpPr/>
          <p:nvPr/>
        </p:nvSpPr>
        <p:spPr>
          <a:xfrm rot="16200000">
            <a:off x="5096160" y="2047680"/>
            <a:ext cx="1005480" cy="2739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0" strike="noStrike" spc="-1">
                <a:solidFill>
                  <a:srgbClr val="000000"/>
                </a:solidFill>
                <a:latin typeface="Roboto"/>
                <a:ea typeface="Roboto"/>
              </a:rPr>
              <a:t>리뷰</a:t>
            </a:r>
            <a:endParaRPr lang="en-US" sz="1100" b="0" strike="noStrike" spc="-1">
              <a:latin typeface="Arial"/>
            </a:endParaRPr>
          </a:p>
        </p:txBody>
      </p:sp>
      <p:sp>
        <p:nvSpPr>
          <p:cNvPr id="477" name="CustomShape 12"/>
          <p:cNvSpPr/>
          <p:nvPr/>
        </p:nvSpPr>
        <p:spPr>
          <a:xfrm rot="16200000">
            <a:off x="5475600" y="2045160"/>
            <a:ext cx="1005480" cy="2739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0" strike="noStrike" spc="-1">
                <a:solidFill>
                  <a:srgbClr val="000000"/>
                </a:solidFill>
                <a:latin typeface="Roboto"/>
                <a:ea typeface="Roboto"/>
              </a:rPr>
              <a:t>승인</a:t>
            </a:r>
            <a:endParaRPr lang="en-US" sz="1100" b="0" strike="noStrike" spc="-1">
              <a:latin typeface="Arial"/>
            </a:endParaRPr>
          </a:p>
        </p:txBody>
      </p:sp>
      <p:sp>
        <p:nvSpPr>
          <p:cNvPr id="478" name="CustomShape 13"/>
          <p:cNvSpPr/>
          <p:nvPr/>
        </p:nvSpPr>
        <p:spPr>
          <a:xfrm rot="16200000">
            <a:off x="5855400" y="2043000"/>
            <a:ext cx="1005480" cy="2739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0" strike="noStrike" spc="-1">
                <a:solidFill>
                  <a:srgbClr val="000000"/>
                </a:solidFill>
                <a:latin typeface="Roboto"/>
                <a:ea typeface="Roboto"/>
              </a:rPr>
              <a:t>등록</a:t>
            </a:r>
            <a:endParaRPr lang="en-US" sz="1100" b="0" strike="noStrike" spc="-1">
              <a:latin typeface="Arial"/>
            </a:endParaRPr>
          </a:p>
        </p:txBody>
      </p:sp>
      <p:sp>
        <p:nvSpPr>
          <p:cNvPr id="479" name="CustomShape 14"/>
          <p:cNvSpPr/>
          <p:nvPr/>
        </p:nvSpPr>
        <p:spPr>
          <a:xfrm rot="16200000">
            <a:off x="6235200" y="2040480"/>
            <a:ext cx="1005480" cy="2739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0" strike="noStrike" spc="-1">
                <a:solidFill>
                  <a:srgbClr val="000000"/>
                </a:solidFill>
                <a:latin typeface="Roboto"/>
                <a:ea typeface="Roboto"/>
              </a:rPr>
              <a:t>고지</a:t>
            </a:r>
            <a:endParaRPr lang="en-US" sz="1100" b="0" strike="noStrike" spc="-1">
              <a:latin typeface="Arial"/>
            </a:endParaRPr>
          </a:p>
        </p:txBody>
      </p:sp>
      <p:sp>
        <p:nvSpPr>
          <p:cNvPr id="480" name="CustomShape 15"/>
          <p:cNvSpPr/>
          <p:nvPr/>
        </p:nvSpPr>
        <p:spPr>
          <a:xfrm rot="16200000">
            <a:off x="6615000" y="2037960"/>
            <a:ext cx="1005480" cy="2739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0" strike="noStrike" spc="-1">
                <a:solidFill>
                  <a:srgbClr val="000000"/>
                </a:solidFill>
                <a:latin typeface="Roboto"/>
                <a:ea typeface="Roboto"/>
              </a:rPr>
              <a:t>확인</a:t>
            </a:r>
            <a:endParaRPr lang="en-US" sz="1100" b="0" strike="noStrike" spc="-1">
              <a:latin typeface="Arial"/>
            </a:endParaRPr>
          </a:p>
        </p:txBody>
      </p:sp>
      <p:sp>
        <p:nvSpPr>
          <p:cNvPr id="481" name="CustomShape 16"/>
          <p:cNvSpPr/>
          <p:nvPr/>
        </p:nvSpPr>
        <p:spPr>
          <a:xfrm rot="16200000">
            <a:off x="6994440" y="2033280"/>
            <a:ext cx="1005480" cy="2739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0" strike="noStrike" spc="-1">
                <a:solidFill>
                  <a:srgbClr val="000000"/>
                </a:solidFill>
                <a:latin typeface="Roboto"/>
                <a:ea typeface="Roboto"/>
              </a:rPr>
              <a:t>배포</a:t>
            </a:r>
            <a:endParaRPr lang="en-US" sz="1100" b="0" strike="noStrike" spc="-1">
              <a:latin typeface="Arial"/>
            </a:endParaRPr>
          </a:p>
        </p:txBody>
      </p:sp>
      <p:sp>
        <p:nvSpPr>
          <p:cNvPr id="482" name="CustomShape 17"/>
          <p:cNvSpPr/>
          <p:nvPr/>
        </p:nvSpPr>
        <p:spPr>
          <a:xfrm rot="16200000">
            <a:off x="7364880" y="2035800"/>
            <a:ext cx="1005480" cy="2739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0" strike="noStrike" spc="-1">
                <a:solidFill>
                  <a:srgbClr val="000000"/>
                </a:solidFill>
                <a:latin typeface="Roboto"/>
                <a:ea typeface="Roboto"/>
              </a:rPr>
              <a:t>확인</a:t>
            </a:r>
            <a:endParaRPr lang="en-US" sz="1100" b="0" strike="noStrike" spc="-1">
              <a:latin typeface="Arial"/>
            </a:endParaRPr>
          </a:p>
        </p:txBody>
      </p:sp>
      <p:sp>
        <p:nvSpPr>
          <p:cNvPr id="483" name="CustomShape 18"/>
          <p:cNvSpPr/>
          <p:nvPr/>
        </p:nvSpPr>
        <p:spPr>
          <a:xfrm>
            <a:off x="4519440" y="2076480"/>
            <a:ext cx="360" cy="360"/>
          </a:xfrm>
          <a:custGeom>
            <a:avLst/>
            <a:gdLst/>
            <a:ahLst/>
            <a:cxnLst/>
            <a:rect l="l" t="t" r="r" b="b"/>
            <a:pathLst>
              <a:path w="21600" h="21600">
                <a:moveTo>
                  <a:pt x="0" y="0"/>
                </a:moveTo>
                <a:lnTo>
                  <a:pt x="21600" y="21600"/>
                </a:lnTo>
              </a:path>
            </a:pathLst>
          </a:custGeom>
          <a:noFill/>
          <a:ln w="9360">
            <a:solidFill>
              <a:srgbClr val="292934"/>
            </a:solidFill>
            <a:round/>
          </a:ln>
        </p:spPr>
        <p:style>
          <a:lnRef idx="0">
            <a:scrgbClr r="0" g="0" b="0"/>
          </a:lnRef>
          <a:fillRef idx="0">
            <a:scrgbClr r="0" g="0" b="0"/>
          </a:fillRef>
          <a:effectRef idx="0">
            <a:scrgbClr r="0" g="0" b="0"/>
          </a:effectRef>
          <a:fontRef idx="minor"/>
        </p:style>
      </p:sp>
      <p:sp>
        <p:nvSpPr>
          <p:cNvPr id="484" name="CustomShape 19"/>
          <p:cNvSpPr/>
          <p:nvPr/>
        </p:nvSpPr>
        <p:spPr>
          <a:xfrm>
            <a:off x="399960" y="3887640"/>
            <a:ext cx="5504040" cy="2618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28600" indent="-227880">
              <a:lnSpc>
                <a:spcPct val="90000"/>
              </a:lnSpc>
              <a:buClr>
                <a:srgbClr val="0070C0"/>
              </a:buClr>
              <a:buFont typeface="Arial"/>
              <a:buChar char="•"/>
            </a:pPr>
            <a:r>
              <a:rPr lang="en-US" sz="1800" b="0" u="sng" strike="noStrike" spc="-1">
                <a:solidFill>
                  <a:srgbClr val="0070C0"/>
                </a:solidFill>
                <a:uFillTx/>
                <a:latin typeface="Roboto"/>
                <a:ea typeface="Roboto"/>
              </a:rPr>
              <a:t>단계: </a:t>
            </a:r>
            <a:endParaRPr lang="en-US" sz="1800" b="0" strike="noStrike" spc="-1">
              <a:latin typeface="Arial"/>
            </a:endParaRPr>
          </a:p>
          <a:p>
            <a:pPr marL="685800" lvl="1" indent="-227880">
              <a:lnSpc>
                <a:spcPct val="90000"/>
              </a:lnSpc>
              <a:spcBef>
                <a:spcPts val="499"/>
              </a:spcBef>
              <a:buClr>
                <a:srgbClr val="292934"/>
              </a:buClr>
              <a:buFont typeface="Arial"/>
              <a:buChar char="•"/>
            </a:pPr>
            <a:r>
              <a:rPr lang="en-US" sz="1600" b="0" strike="noStrike" spc="-1">
                <a:solidFill>
                  <a:srgbClr val="292934"/>
                </a:solidFill>
                <a:latin typeface="Roboto"/>
                <a:ea typeface="Roboto"/>
              </a:rPr>
              <a:t>엔지니어링으로부터 요청 접수</a:t>
            </a:r>
            <a:endParaRPr lang="en-US" sz="1600" b="0" strike="noStrike" spc="-1">
              <a:latin typeface="Arial"/>
            </a:endParaRPr>
          </a:p>
          <a:p>
            <a:pPr marL="685800" lvl="1" indent="-227880">
              <a:lnSpc>
                <a:spcPct val="90000"/>
              </a:lnSpc>
              <a:spcBef>
                <a:spcPts val="499"/>
              </a:spcBef>
              <a:buClr>
                <a:srgbClr val="292934"/>
              </a:buClr>
              <a:buFont typeface="Arial"/>
              <a:buChar char="•"/>
            </a:pPr>
            <a:r>
              <a:rPr lang="en-US" sz="1600" b="0" strike="noStrike" spc="-1">
                <a:solidFill>
                  <a:srgbClr val="292934"/>
                </a:solidFill>
                <a:latin typeface="Roboto"/>
                <a:ea typeface="Roboto"/>
              </a:rPr>
              <a:t>소프트웨어 스캔</a:t>
            </a:r>
            <a:endParaRPr lang="en-US" sz="1600" b="0" strike="noStrike" spc="-1">
              <a:latin typeface="Arial"/>
            </a:endParaRPr>
          </a:p>
          <a:p>
            <a:pPr marL="685800" lvl="1" indent="-227880">
              <a:lnSpc>
                <a:spcPct val="90000"/>
              </a:lnSpc>
              <a:spcBef>
                <a:spcPts val="499"/>
              </a:spcBef>
              <a:buClr>
                <a:srgbClr val="292934"/>
              </a:buClr>
              <a:buFont typeface="Arial"/>
              <a:buChar char="•"/>
            </a:pPr>
            <a:r>
              <a:rPr lang="en-US" sz="1600" b="0" strike="noStrike" spc="-1">
                <a:solidFill>
                  <a:srgbClr val="292934"/>
                </a:solidFill>
                <a:latin typeface="Roboto"/>
                <a:ea typeface="Roboto"/>
              </a:rPr>
              <a:t>제3자 소프트웨어의 실사</a:t>
            </a:r>
            <a:endParaRPr lang="en-US" sz="1600" b="0" strike="noStrike" spc="-1">
              <a:latin typeface="Arial"/>
            </a:endParaRPr>
          </a:p>
          <a:p>
            <a:pPr marL="685800" lvl="1" indent="-227880">
              <a:lnSpc>
                <a:spcPct val="90000"/>
              </a:lnSpc>
              <a:spcBef>
                <a:spcPts val="499"/>
              </a:spcBef>
              <a:buClr>
                <a:srgbClr val="292934"/>
              </a:buClr>
              <a:buFont typeface="Arial"/>
              <a:buChar char="•"/>
            </a:pPr>
            <a:r>
              <a:rPr lang="en-US" sz="1600" b="0" strike="noStrike" spc="-1">
                <a:solidFill>
                  <a:srgbClr val="292934"/>
                </a:solidFill>
                <a:latin typeface="Roboto"/>
                <a:ea typeface="Roboto"/>
              </a:rPr>
              <a:t>저장소에 추가된 새로운 컴포넌트에 대한 수동 인식</a:t>
            </a:r>
            <a:endParaRPr lang="en-US" sz="1600" b="0" strike="noStrike" spc="-1">
              <a:latin typeface="Arial"/>
            </a:endParaRPr>
          </a:p>
        </p:txBody>
      </p:sp>
      <p:sp>
        <p:nvSpPr>
          <p:cNvPr id="485" name="CustomShape 20"/>
          <p:cNvSpPr/>
          <p:nvPr/>
        </p:nvSpPr>
        <p:spPr>
          <a:xfrm>
            <a:off x="237960" y="3228840"/>
            <a:ext cx="3875760" cy="830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a:solidFill>
                  <a:srgbClr val="292934"/>
                </a:solidFill>
                <a:latin typeface="Roboto"/>
                <a:ea typeface="Roboto"/>
              </a:rPr>
              <a:t>FOSS 컴포넌트 식별</a:t>
            </a:r>
            <a:endParaRPr lang="en-US" sz="2400" b="0" strike="noStrike" spc="-1">
              <a:latin typeface="Arial"/>
            </a:endParaRPr>
          </a:p>
          <a:p>
            <a:pPr>
              <a:lnSpc>
                <a:spcPct val="100000"/>
              </a:lnSpc>
            </a:pPr>
            <a:endParaRPr lang="en-US" sz="2400" b="0" strike="noStrike" spc="-1">
              <a:latin typeface="Arial"/>
            </a:endParaRPr>
          </a:p>
        </p:txBody>
      </p:sp>
      <p:sp>
        <p:nvSpPr>
          <p:cNvPr id="486" name="CustomShape 21"/>
          <p:cNvSpPr/>
          <p:nvPr/>
        </p:nvSpPr>
        <p:spPr>
          <a:xfrm>
            <a:off x="261720" y="53136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FOSS 사용의 확인 및 추적</a:t>
            </a:r>
            <a:endParaRPr lang="en-US" sz="4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7" name="CustomShape 1"/>
          <p:cNvSpPr/>
          <p:nvPr/>
        </p:nvSpPr>
        <p:spPr>
          <a:xfrm>
            <a:off x="3524040" y="1013760"/>
            <a:ext cx="4507920" cy="1791720"/>
          </a:xfrm>
          <a:prstGeom prst="cloudCallout">
            <a:avLst>
              <a:gd name="adj1" fmla="val -24583"/>
              <a:gd name="adj2" fmla="val 15722"/>
            </a:avLst>
          </a:prstGeom>
          <a:solidFill>
            <a:srgbClr val="DDDDDD"/>
          </a:solidFill>
          <a:ln>
            <a:noFill/>
          </a:ln>
        </p:spPr>
        <p:style>
          <a:lnRef idx="0">
            <a:scrgbClr r="0" g="0" b="0"/>
          </a:lnRef>
          <a:fillRef idx="0">
            <a:scrgbClr r="0" g="0" b="0"/>
          </a:fillRef>
          <a:effectRef idx="0">
            <a:scrgbClr r="0" g="0" b="0"/>
          </a:effectRef>
          <a:fontRef idx="minor"/>
        </p:style>
      </p:sp>
      <p:sp>
        <p:nvSpPr>
          <p:cNvPr id="488" name="CustomShape 2"/>
          <p:cNvSpPr/>
          <p:nvPr/>
        </p:nvSpPr>
        <p:spPr>
          <a:xfrm rot="10800000" flipH="1">
            <a:off x="8025120" y="1914120"/>
            <a:ext cx="254880" cy="396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sp>
      <p:sp>
        <p:nvSpPr>
          <p:cNvPr id="489" name="CustomShape 3"/>
          <p:cNvSpPr/>
          <p:nvPr/>
        </p:nvSpPr>
        <p:spPr>
          <a:xfrm rot="10800000">
            <a:off x="4198320" y="1157400"/>
            <a:ext cx="337680" cy="1318320"/>
          </a:xfrm>
          <a:prstGeom prst="rect">
            <a:avLst/>
          </a:prstGeom>
          <a:gradFill rotWithShape="0">
            <a:gsLst>
              <a:gs pos="0">
                <a:srgbClr val="B4EBFF"/>
              </a:gs>
              <a:gs pos="100000">
                <a:srgbClr val="E0F7FF"/>
              </a:gs>
            </a:gsLst>
            <a:lin ang="16200000"/>
          </a:gradFill>
          <a:ln w="9360">
            <a:solidFill>
              <a:srgbClr val="55B4E5"/>
            </a:solidFill>
            <a:miter/>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490" name="CustomShape 4"/>
          <p:cNvSpPr/>
          <p:nvPr/>
        </p:nvSpPr>
        <p:spPr>
          <a:xfrm rot="16200000">
            <a:off x="3707280" y="1647720"/>
            <a:ext cx="1318320" cy="337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000" b="1" strike="noStrike" spc="-1">
                <a:solidFill>
                  <a:srgbClr val="000000"/>
                </a:solidFill>
                <a:latin typeface="Roboto"/>
                <a:ea typeface="Roboto"/>
              </a:rPr>
              <a:t>검사</a:t>
            </a:r>
            <a:endParaRPr lang="en-US" sz="1000" b="0" strike="noStrike" spc="-1">
              <a:latin typeface="Arial"/>
            </a:endParaRPr>
          </a:p>
        </p:txBody>
      </p:sp>
      <p:sp>
        <p:nvSpPr>
          <p:cNvPr id="491" name="CustomShape 5"/>
          <p:cNvSpPr/>
          <p:nvPr/>
        </p:nvSpPr>
        <p:spPr>
          <a:xfrm rot="16200000">
            <a:off x="3478680" y="1579320"/>
            <a:ext cx="89316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식별</a:t>
            </a:r>
            <a:endParaRPr lang="en-US" sz="1100" b="0" strike="noStrike" spc="-1">
              <a:latin typeface="Arial"/>
            </a:endParaRPr>
          </a:p>
        </p:txBody>
      </p:sp>
      <p:sp>
        <p:nvSpPr>
          <p:cNvPr id="492" name="CustomShape 6"/>
          <p:cNvSpPr/>
          <p:nvPr/>
        </p:nvSpPr>
        <p:spPr>
          <a:xfrm rot="16200000">
            <a:off x="4374000" y="1582560"/>
            <a:ext cx="88668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문제 해결</a:t>
            </a:r>
            <a:endParaRPr lang="en-US" sz="1100" b="0" strike="noStrike" spc="-1">
              <a:latin typeface="Arial"/>
            </a:endParaRPr>
          </a:p>
        </p:txBody>
      </p:sp>
      <p:sp>
        <p:nvSpPr>
          <p:cNvPr id="493" name="CustomShape 7"/>
          <p:cNvSpPr/>
          <p:nvPr/>
        </p:nvSpPr>
        <p:spPr>
          <a:xfrm rot="16200000">
            <a:off x="4785840" y="1659960"/>
            <a:ext cx="8852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리뷰</a:t>
            </a:r>
            <a:endParaRPr lang="en-US" sz="1100" b="0" strike="noStrike" spc="-1">
              <a:latin typeface="Arial"/>
            </a:endParaRPr>
          </a:p>
        </p:txBody>
      </p:sp>
      <p:sp>
        <p:nvSpPr>
          <p:cNvPr id="494" name="CustomShape 8"/>
          <p:cNvSpPr/>
          <p:nvPr/>
        </p:nvSpPr>
        <p:spPr>
          <a:xfrm rot="16200000">
            <a:off x="5183640" y="1659960"/>
            <a:ext cx="8852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승인</a:t>
            </a:r>
            <a:endParaRPr lang="en-US" sz="1100" b="0" strike="noStrike" spc="-1">
              <a:latin typeface="Arial"/>
            </a:endParaRPr>
          </a:p>
        </p:txBody>
      </p:sp>
      <p:sp>
        <p:nvSpPr>
          <p:cNvPr id="495" name="CustomShape 9"/>
          <p:cNvSpPr/>
          <p:nvPr/>
        </p:nvSpPr>
        <p:spPr>
          <a:xfrm rot="16200000">
            <a:off x="5578920" y="1657440"/>
            <a:ext cx="8834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등록</a:t>
            </a:r>
            <a:endParaRPr lang="en-US" sz="1100" b="0" strike="noStrike" spc="-1">
              <a:latin typeface="Arial"/>
            </a:endParaRPr>
          </a:p>
        </p:txBody>
      </p:sp>
      <p:sp>
        <p:nvSpPr>
          <p:cNvPr id="496" name="CustomShape 10"/>
          <p:cNvSpPr/>
          <p:nvPr/>
        </p:nvSpPr>
        <p:spPr>
          <a:xfrm rot="16200000">
            <a:off x="5973480" y="1652040"/>
            <a:ext cx="8852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고지</a:t>
            </a:r>
            <a:endParaRPr lang="en-US" sz="1100" b="0" strike="noStrike" spc="-1">
              <a:latin typeface="Arial"/>
            </a:endParaRPr>
          </a:p>
        </p:txBody>
      </p:sp>
      <p:sp>
        <p:nvSpPr>
          <p:cNvPr id="497" name="CustomShape 11"/>
          <p:cNvSpPr/>
          <p:nvPr/>
        </p:nvSpPr>
        <p:spPr>
          <a:xfrm rot="16200000">
            <a:off x="6368760" y="1567440"/>
            <a:ext cx="88524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확인</a:t>
            </a:r>
            <a:endParaRPr lang="en-US" sz="1100" b="0" strike="noStrike" spc="-1">
              <a:latin typeface="Arial"/>
            </a:endParaRPr>
          </a:p>
        </p:txBody>
      </p:sp>
      <p:sp>
        <p:nvSpPr>
          <p:cNvPr id="498" name="CustomShape 12"/>
          <p:cNvSpPr/>
          <p:nvPr/>
        </p:nvSpPr>
        <p:spPr>
          <a:xfrm rot="16200000">
            <a:off x="6764040" y="1647000"/>
            <a:ext cx="8852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배포</a:t>
            </a:r>
            <a:endParaRPr lang="en-US" sz="1100" b="0" strike="noStrike" spc="-1">
              <a:latin typeface="Arial"/>
            </a:endParaRPr>
          </a:p>
        </p:txBody>
      </p:sp>
      <p:sp>
        <p:nvSpPr>
          <p:cNvPr id="499" name="CustomShape 13"/>
          <p:cNvSpPr/>
          <p:nvPr/>
        </p:nvSpPr>
        <p:spPr>
          <a:xfrm rot="16200000">
            <a:off x="7165440" y="1564200"/>
            <a:ext cx="88524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확인</a:t>
            </a:r>
            <a:endParaRPr lang="en-US" sz="1100" b="0" strike="noStrike" spc="-1">
              <a:latin typeface="Arial"/>
            </a:endParaRPr>
          </a:p>
        </p:txBody>
      </p:sp>
      <p:sp>
        <p:nvSpPr>
          <p:cNvPr id="500" name="CustomShape 14"/>
          <p:cNvSpPr/>
          <p:nvPr/>
        </p:nvSpPr>
        <p:spPr>
          <a:xfrm>
            <a:off x="3752640" y="1841040"/>
            <a:ext cx="360" cy="360"/>
          </a:xfrm>
          <a:custGeom>
            <a:avLst/>
            <a:gdLst/>
            <a:ahLst/>
            <a:cxnLst/>
            <a:rect l="l" t="t" r="r" b="b"/>
            <a:pathLst>
              <a:path w="21600" h="21600">
                <a:moveTo>
                  <a:pt x="0" y="0"/>
                </a:moveTo>
                <a:lnTo>
                  <a:pt x="21600" y="21600"/>
                </a:lnTo>
              </a:path>
            </a:pathLst>
          </a:custGeom>
          <a:noFill/>
          <a:ln w="9360">
            <a:solidFill>
              <a:srgbClr val="292934"/>
            </a:solidFill>
            <a:round/>
          </a:ln>
        </p:spPr>
        <p:style>
          <a:lnRef idx="0">
            <a:scrgbClr r="0" g="0" b="0"/>
          </a:lnRef>
          <a:fillRef idx="0">
            <a:scrgbClr r="0" g="0" b="0"/>
          </a:fillRef>
          <a:effectRef idx="0">
            <a:scrgbClr r="0" g="0" b="0"/>
          </a:effectRef>
          <a:fontRef idx="minor"/>
        </p:style>
      </p:sp>
      <p:sp>
        <p:nvSpPr>
          <p:cNvPr id="501" name="CustomShape 15"/>
          <p:cNvSpPr/>
          <p:nvPr/>
        </p:nvSpPr>
        <p:spPr>
          <a:xfrm>
            <a:off x="5784840" y="3659040"/>
            <a:ext cx="5780880" cy="2301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28600" indent="-227880">
              <a:lnSpc>
                <a:spcPct val="90000"/>
              </a:lnSpc>
              <a:buClr>
                <a:srgbClr val="0070C0"/>
              </a:buClr>
              <a:buFont typeface="Arial"/>
              <a:buChar char="•"/>
            </a:pPr>
            <a:r>
              <a:rPr lang="en-US" sz="1800" b="0" u="sng" strike="noStrike" spc="-1">
                <a:solidFill>
                  <a:srgbClr val="0070C0"/>
                </a:solidFill>
                <a:uFillTx/>
                <a:latin typeface="Roboto"/>
                <a:ea typeface="Roboto"/>
              </a:rPr>
              <a:t>결과: </a:t>
            </a:r>
            <a:endParaRPr lang="en-US" sz="1800" b="0" strike="noStrike" spc="-1">
              <a:latin typeface="Arial"/>
            </a:endParaRPr>
          </a:p>
          <a:p>
            <a:pPr marL="971640" indent="-285120">
              <a:lnSpc>
                <a:spcPct val="100000"/>
              </a:lnSpc>
              <a:buClr>
                <a:srgbClr val="292934"/>
              </a:buClr>
              <a:buFont typeface="Arial"/>
              <a:buChar char="•"/>
            </a:pPr>
            <a:r>
              <a:rPr lang="en-US" sz="1600" b="0" strike="noStrike" spc="-1">
                <a:solidFill>
                  <a:srgbClr val="292934"/>
                </a:solidFill>
                <a:latin typeface="Roboto"/>
                <a:ea typeface="Roboto"/>
              </a:rPr>
              <a:t>다음을 식별하는 검사 보고서:</a:t>
            </a:r>
            <a:endParaRPr lang="en-US" sz="1600" b="0" strike="noStrike" spc="-1">
              <a:latin typeface="Arial"/>
            </a:endParaRPr>
          </a:p>
          <a:p>
            <a:pPr marL="1486080" lvl="1" indent="-342360">
              <a:lnSpc>
                <a:spcPct val="100000"/>
              </a:lnSpc>
              <a:buClr>
                <a:srgbClr val="292934"/>
              </a:buClr>
              <a:buFont typeface="StarSymbol"/>
              <a:buAutoNum type="arabicPeriod"/>
            </a:pPr>
            <a:r>
              <a:rPr lang="en-US" sz="1600" b="0" strike="noStrike" spc="-1">
                <a:solidFill>
                  <a:srgbClr val="292934"/>
                </a:solidFill>
                <a:latin typeface="Roboto"/>
                <a:ea typeface="Roboto"/>
              </a:rPr>
              <a:t>소스 코드의 출처와 라이선스 </a:t>
            </a:r>
            <a:endParaRPr lang="en-US" sz="1600" b="0" strike="noStrike" spc="-1">
              <a:latin typeface="Arial"/>
            </a:endParaRPr>
          </a:p>
          <a:p>
            <a:pPr marL="1486080" lvl="1" indent="-342360">
              <a:lnSpc>
                <a:spcPct val="100000"/>
              </a:lnSpc>
              <a:buClr>
                <a:srgbClr val="292934"/>
              </a:buClr>
              <a:buFont typeface="StarSymbol"/>
              <a:buAutoNum type="arabicPeriod"/>
            </a:pPr>
            <a:r>
              <a:rPr lang="en-US" sz="1600" b="0" strike="noStrike" spc="-1">
                <a:solidFill>
                  <a:srgbClr val="292934"/>
                </a:solidFill>
                <a:latin typeface="Roboto"/>
                <a:ea typeface="Roboto"/>
              </a:rPr>
              <a:t>해결이 필요한 문제</a:t>
            </a:r>
            <a:endParaRPr lang="en-US" sz="1600" b="0" strike="noStrike" spc="-1">
              <a:latin typeface="Arial"/>
            </a:endParaRPr>
          </a:p>
          <a:p>
            <a:pPr marL="685800">
              <a:lnSpc>
                <a:spcPct val="100000"/>
              </a:lnSpc>
            </a:pPr>
            <a:endParaRPr lang="en-US" sz="1600" b="0" strike="noStrike" spc="-1">
              <a:latin typeface="Arial"/>
            </a:endParaRPr>
          </a:p>
        </p:txBody>
      </p:sp>
      <p:sp>
        <p:nvSpPr>
          <p:cNvPr id="502" name="CustomShape 16"/>
          <p:cNvSpPr/>
          <p:nvPr/>
        </p:nvSpPr>
        <p:spPr>
          <a:xfrm>
            <a:off x="368280" y="3705120"/>
            <a:ext cx="5307840" cy="2618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28600" indent="-227880">
              <a:lnSpc>
                <a:spcPct val="90000"/>
              </a:lnSpc>
              <a:buClr>
                <a:srgbClr val="0070C0"/>
              </a:buClr>
              <a:buFont typeface="Arial"/>
              <a:buChar char="•"/>
            </a:pPr>
            <a:r>
              <a:rPr lang="en-US" sz="1800" b="0" u="sng" strike="noStrike" spc="-1">
                <a:solidFill>
                  <a:srgbClr val="0070C0"/>
                </a:solidFill>
                <a:uFillTx/>
                <a:latin typeface="Roboto"/>
                <a:ea typeface="Roboto"/>
              </a:rPr>
              <a:t>단계: </a:t>
            </a:r>
            <a:endParaRPr lang="en-US" sz="1800" b="0" strike="noStrike" spc="-1">
              <a:latin typeface="Arial"/>
            </a:endParaRPr>
          </a:p>
          <a:p>
            <a:pPr marL="685800" lvl="1" indent="-227880">
              <a:lnSpc>
                <a:spcPct val="90000"/>
              </a:lnSpc>
              <a:spcBef>
                <a:spcPts val="499"/>
              </a:spcBef>
              <a:buClr>
                <a:srgbClr val="292934"/>
              </a:buClr>
              <a:buFont typeface="Arial"/>
              <a:buChar char="•"/>
            </a:pPr>
            <a:r>
              <a:rPr lang="en-US" sz="1600" b="0" strike="noStrike" spc="-1">
                <a:solidFill>
                  <a:srgbClr val="292934"/>
                </a:solidFill>
                <a:latin typeface="Roboto"/>
                <a:ea typeface="Roboto"/>
              </a:rPr>
              <a:t>검사할 소스 코드가 식별됨.</a:t>
            </a:r>
            <a:endParaRPr lang="en-US" sz="1600" b="0" strike="noStrike" spc="-1">
              <a:latin typeface="Arial"/>
            </a:endParaRPr>
          </a:p>
          <a:p>
            <a:pPr marL="685800" lvl="1" indent="-227880">
              <a:lnSpc>
                <a:spcPct val="90000"/>
              </a:lnSpc>
              <a:spcBef>
                <a:spcPts val="499"/>
              </a:spcBef>
              <a:buClr>
                <a:srgbClr val="292934"/>
              </a:buClr>
              <a:buFont typeface="Arial"/>
              <a:buChar char="•"/>
            </a:pPr>
            <a:r>
              <a:rPr lang="en-US" sz="1600" b="0" strike="noStrike" spc="-1">
                <a:solidFill>
                  <a:srgbClr val="292934"/>
                </a:solidFill>
                <a:latin typeface="Roboto"/>
                <a:ea typeface="Roboto"/>
              </a:rPr>
              <a:t>소스는 소프트웨어 도구로 스캔할 수도 있음.</a:t>
            </a:r>
            <a:endParaRPr lang="en-US" sz="1600" b="0" strike="noStrike" spc="-1">
              <a:latin typeface="Arial"/>
            </a:endParaRPr>
          </a:p>
          <a:p>
            <a:pPr marL="685800" lvl="1" indent="-227880">
              <a:lnSpc>
                <a:spcPct val="90000"/>
              </a:lnSpc>
              <a:spcBef>
                <a:spcPts val="499"/>
              </a:spcBef>
              <a:buClr>
                <a:srgbClr val="292934"/>
              </a:buClr>
              <a:buFont typeface="Arial"/>
              <a:buChar char="•"/>
            </a:pPr>
            <a:r>
              <a:rPr lang="en-US" sz="1600" b="0" strike="noStrike" spc="-1">
                <a:solidFill>
                  <a:srgbClr val="292934"/>
                </a:solidFill>
                <a:latin typeface="Roboto"/>
                <a:ea typeface="Roboto"/>
              </a:rPr>
              <a:t>검사 또는 스캔을 통한 "히트 (Hits)"가 리뷰되고 코드의 적절한 출처에 대해 확인됨.</a:t>
            </a:r>
            <a:endParaRPr lang="en-US" sz="1600" b="0" strike="noStrike" spc="-1">
              <a:latin typeface="Arial"/>
            </a:endParaRPr>
          </a:p>
          <a:p>
            <a:pPr marL="685800" lvl="1" indent="-227880">
              <a:lnSpc>
                <a:spcPct val="90000"/>
              </a:lnSpc>
              <a:spcBef>
                <a:spcPts val="499"/>
              </a:spcBef>
              <a:buClr>
                <a:srgbClr val="292934"/>
              </a:buClr>
              <a:buFont typeface="Arial"/>
              <a:buChar char="•"/>
            </a:pPr>
            <a:r>
              <a:rPr lang="en-US" sz="1600" b="0" strike="noStrike" spc="-1">
                <a:solidFill>
                  <a:srgbClr val="292934"/>
                </a:solidFill>
                <a:latin typeface="Roboto"/>
                <a:ea typeface="Roboto"/>
              </a:rPr>
              <a:t>검사 또는 스캔은 소프트웨어 개발 및 출시 주기에 따라 반복적으로 수행됨.</a:t>
            </a:r>
            <a:endParaRPr lang="en-US" sz="1600" b="0" strike="noStrike" spc="-1">
              <a:latin typeface="Arial"/>
            </a:endParaRPr>
          </a:p>
        </p:txBody>
      </p:sp>
      <p:sp>
        <p:nvSpPr>
          <p:cNvPr id="503" name="CustomShape 17"/>
          <p:cNvSpPr/>
          <p:nvPr/>
        </p:nvSpPr>
        <p:spPr>
          <a:xfrm>
            <a:off x="246600" y="3092040"/>
            <a:ext cx="7159680" cy="460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a:solidFill>
                  <a:srgbClr val="292934"/>
                </a:solidFill>
                <a:latin typeface="Roboto"/>
                <a:ea typeface="Roboto"/>
              </a:rPr>
              <a:t>FOSS 라이선스 식별 및 검사 </a:t>
            </a:r>
            <a:endParaRPr lang="en-US" sz="2400" b="0" strike="noStrike" spc="-1">
              <a:latin typeface="Arial"/>
            </a:endParaRPr>
          </a:p>
        </p:txBody>
      </p:sp>
      <p:sp>
        <p:nvSpPr>
          <p:cNvPr id="504" name="CustomShape 18"/>
          <p:cNvSpPr/>
          <p:nvPr/>
        </p:nvSpPr>
        <p:spPr>
          <a:xfrm>
            <a:off x="246600" y="51516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소스 코드 검사</a:t>
            </a:r>
            <a:endParaRPr lang="en-US" sz="4000" b="0" strike="noStrike" spc="-1">
              <a:latin typeface="Arial"/>
            </a:endParaRPr>
          </a:p>
        </p:txBody>
      </p:sp>
      <p:sp>
        <p:nvSpPr>
          <p:cNvPr id="505" name="CustomShape 19"/>
          <p:cNvSpPr/>
          <p:nvPr/>
        </p:nvSpPr>
        <p:spPr>
          <a:xfrm>
            <a:off x="2343240" y="1675800"/>
            <a:ext cx="855000" cy="46764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lstStyle/>
          <a:p>
            <a:pPr algn="ctr">
              <a:lnSpc>
                <a:spcPct val="65000"/>
              </a:lnSpc>
            </a:pPr>
            <a:r>
              <a:rPr lang="en-US" sz="1100" b="1" strike="noStrike" spc="-1">
                <a:solidFill>
                  <a:srgbClr val="000000"/>
                </a:solidFill>
                <a:latin typeface="Roboto"/>
                <a:ea typeface="Roboto"/>
              </a:rPr>
              <a:t>유입: </a:t>
            </a:r>
            <a:endParaRPr lang="en-US" sz="1100" b="0" strike="noStrike" spc="-1">
              <a:latin typeface="Arial"/>
            </a:endParaRPr>
          </a:p>
          <a:p>
            <a:pPr algn="ctr">
              <a:lnSpc>
                <a:spcPct val="65000"/>
              </a:lnSpc>
            </a:pPr>
            <a:r>
              <a:rPr lang="en-US" sz="1100" b="1" strike="noStrike" spc="-1">
                <a:solidFill>
                  <a:srgbClr val="000000"/>
                </a:solidFill>
                <a:latin typeface="Roboto"/>
                <a:ea typeface="Roboto"/>
              </a:rPr>
              <a:t>FOSS</a:t>
            </a:r>
            <a:endParaRPr lang="en-US" sz="1100" b="0" strike="noStrike" spc="-1">
              <a:latin typeface="Arial"/>
            </a:endParaRPr>
          </a:p>
        </p:txBody>
      </p:sp>
      <p:sp>
        <p:nvSpPr>
          <p:cNvPr id="506" name="CustomShape 20"/>
          <p:cNvSpPr/>
          <p:nvPr/>
        </p:nvSpPr>
        <p:spPr>
          <a:xfrm>
            <a:off x="3198600" y="1909800"/>
            <a:ext cx="324360" cy="36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sp>
      <p:sp>
        <p:nvSpPr>
          <p:cNvPr id="507" name="CustomShape 21"/>
          <p:cNvSpPr/>
          <p:nvPr/>
        </p:nvSpPr>
        <p:spPr>
          <a:xfrm>
            <a:off x="8296560" y="1675800"/>
            <a:ext cx="1319040" cy="46764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lstStyle/>
          <a:p>
            <a:pPr algn="ctr">
              <a:lnSpc>
                <a:spcPct val="70000"/>
              </a:lnSpc>
            </a:pPr>
            <a:r>
              <a:rPr lang="en-US" sz="1100" b="1" strike="noStrike" spc="-1">
                <a:solidFill>
                  <a:srgbClr val="000000"/>
                </a:solidFill>
                <a:latin typeface="Roboto"/>
                <a:ea typeface="Roboto"/>
              </a:rPr>
              <a:t>유출: </a:t>
            </a:r>
            <a:endParaRPr lang="en-US" sz="1100" b="0" strike="noStrike" spc="-1">
              <a:latin typeface="Arial"/>
            </a:endParaRPr>
          </a:p>
          <a:p>
            <a:pPr algn="ctr">
              <a:lnSpc>
                <a:spcPct val="70000"/>
              </a:lnSpc>
            </a:pPr>
            <a:r>
              <a:rPr lang="en-US" sz="1100" b="1" strike="noStrike" spc="-1">
                <a:solidFill>
                  <a:srgbClr val="000000"/>
                </a:solidFill>
                <a:latin typeface="Roboto"/>
                <a:ea typeface="Roboto"/>
              </a:rPr>
              <a:t>FOSS + 수정</a:t>
            </a:r>
            <a:endParaRPr lang="en-US" sz="11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8" name="CustomShape 1"/>
          <p:cNvSpPr/>
          <p:nvPr/>
        </p:nvSpPr>
        <p:spPr>
          <a:xfrm>
            <a:off x="6061680" y="3675240"/>
            <a:ext cx="5504040" cy="2301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28600" indent="-227880">
              <a:lnSpc>
                <a:spcPct val="90000"/>
              </a:lnSpc>
              <a:buClr>
                <a:srgbClr val="0070C0"/>
              </a:buClr>
              <a:buFont typeface="Arial"/>
              <a:buChar char="•"/>
            </a:pPr>
            <a:r>
              <a:rPr lang="en-US" sz="1800" b="0" u="sng" strike="noStrike" spc="-1">
                <a:solidFill>
                  <a:srgbClr val="0070C0"/>
                </a:solidFill>
                <a:uFillTx/>
                <a:latin typeface="Roboto"/>
                <a:ea typeface="Roboto"/>
              </a:rPr>
              <a:t>결과: </a:t>
            </a:r>
            <a:endParaRPr lang="en-US" sz="1800" b="0" strike="noStrike" spc="-1">
              <a:latin typeface="Arial"/>
            </a:endParaRPr>
          </a:p>
          <a:p>
            <a:pPr marL="685800">
              <a:lnSpc>
                <a:spcPct val="100000"/>
              </a:lnSpc>
            </a:pPr>
            <a:r>
              <a:rPr lang="en-US" sz="1600" b="0" strike="noStrike" spc="-1">
                <a:solidFill>
                  <a:srgbClr val="292934"/>
                </a:solidFill>
                <a:latin typeface="Roboto"/>
                <a:ea typeface="Roboto"/>
              </a:rPr>
              <a:t>보고서 내 플래그가 표시된 각 파일에 대한 해결 방법 및 플래그가 표시된 라이선스 충돌에 대한 해결 방법 </a:t>
            </a:r>
            <a:endParaRPr lang="en-US" sz="1600" b="0" strike="noStrike" spc="-1">
              <a:latin typeface="Arial"/>
            </a:endParaRPr>
          </a:p>
          <a:p>
            <a:pPr marL="685800">
              <a:lnSpc>
                <a:spcPct val="100000"/>
              </a:lnSpc>
            </a:pPr>
            <a:endParaRPr lang="en-US" sz="1600" b="0" strike="noStrike" spc="-1">
              <a:latin typeface="Arial"/>
            </a:endParaRPr>
          </a:p>
        </p:txBody>
      </p:sp>
      <p:sp>
        <p:nvSpPr>
          <p:cNvPr id="509" name="CustomShape 2"/>
          <p:cNvSpPr/>
          <p:nvPr/>
        </p:nvSpPr>
        <p:spPr>
          <a:xfrm>
            <a:off x="433440" y="3720960"/>
            <a:ext cx="5536080" cy="2618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28600" indent="-227880">
              <a:lnSpc>
                <a:spcPct val="90000"/>
              </a:lnSpc>
              <a:buClr>
                <a:srgbClr val="0070C0"/>
              </a:buClr>
              <a:buFont typeface="Arial"/>
              <a:buChar char="•"/>
            </a:pPr>
            <a:r>
              <a:rPr lang="en-US" sz="1800" b="0" u="sng" strike="noStrike" spc="-1">
                <a:solidFill>
                  <a:srgbClr val="0070C0"/>
                </a:solidFill>
                <a:uFillTx/>
                <a:latin typeface="Roboto"/>
                <a:ea typeface="Roboto"/>
              </a:rPr>
              <a:t>단계: </a:t>
            </a:r>
            <a:endParaRPr lang="en-US" sz="1800" b="0" strike="noStrike" spc="-1">
              <a:latin typeface="Arial"/>
            </a:endParaRPr>
          </a:p>
          <a:p>
            <a:pPr marL="743040" lvl="1" indent="-285120">
              <a:lnSpc>
                <a:spcPct val="90000"/>
              </a:lnSpc>
              <a:spcBef>
                <a:spcPts val="499"/>
              </a:spcBef>
              <a:buClr>
                <a:srgbClr val="292934"/>
              </a:buClr>
              <a:buFont typeface="Arial"/>
              <a:buChar char="•"/>
            </a:pPr>
            <a:r>
              <a:rPr lang="en-US" sz="1600" b="0" strike="noStrike" spc="-1">
                <a:solidFill>
                  <a:srgbClr val="292934"/>
                </a:solidFill>
                <a:latin typeface="Roboto"/>
                <a:ea typeface="Roboto"/>
              </a:rPr>
              <a:t>FOSS 정책과 충돌하는 검사 보고서 내의 문제를 해결하기 위해 적절한 엔지니어에게 피드백을 제공하시오. </a:t>
            </a:r>
            <a:endParaRPr lang="en-US" sz="1600" b="0" strike="noStrike" spc="-1">
              <a:latin typeface="Arial"/>
            </a:endParaRPr>
          </a:p>
          <a:p>
            <a:pPr marL="685800" lvl="1" indent="-227880">
              <a:lnSpc>
                <a:spcPct val="90000"/>
              </a:lnSpc>
              <a:spcBef>
                <a:spcPts val="499"/>
              </a:spcBef>
              <a:buClr>
                <a:srgbClr val="292934"/>
              </a:buClr>
              <a:buFont typeface="Arial"/>
              <a:buChar char="•"/>
            </a:pPr>
            <a:r>
              <a:rPr lang="en-US" sz="1600" b="0" strike="noStrike" spc="-1">
                <a:solidFill>
                  <a:srgbClr val="292934"/>
                </a:solidFill>
                <a:latin typeface="Roboto"/>
                <a:ea typeface="Roboto"/>
              </a:rPr>
              <a:t>그러면 엔지니어는 관련 소스 코드에 대한 FOSS 리뷰를 수행한다. (다음 슬라이드의 템플릿 참조)</a:t>
            </a:r>
            <a:endParaRPr lang="en-US" sz="1600" b="0" strike="noStrike" spc="-1">
              <a:latin typeface="Arial"/>
            </a:endParaRPr>
          </a:p>
          <a:p>
            <a:pPr marL="685800" indent="-227880">
              <a:lnSpc>
                <a:spcPct val="90000"/>
              </a:lnSpc>
              <a:spcBef>
                <a:spcPts val="499"/>
              </a:spcBef>
            </a:pPr>
            <a:endParaRPr lang="en-US" sz="1600" b="0" strike="noStrike" spc="-1">
              <a:latin typeface="Arial"/>
            </a:endParaRPr>
          </a:p>
        </p:txBody>
      </p:sp>
      <p:sp>
        <p:nvSpPr>
          <p:cNvPr id="510" name="CustomShape 3"/>
          <p:cNvSpPr/>
          <p:nvPr/>
        </p:nvSpPr>
        <p:spPr>
          <a:xfrm>
            <a:off x="246600" y="3070800"/>
            <a:ext cx="7239960" cy="460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a:solidFill>
                  <a:srgbClr val="292934"/>
                </a:solidFill>
                <a:latin typeface="Roboto"/>
                <a:ea typeface="Roboto"/>
              </a:rPr>
              <a:t>검사에서 확인된 모든 문제를 해결하시오</a:t>
            </a:r>
            <a:endParaRPr lang="en-US" sz="2400" b="0" strike="noStrike" spc="-1">
              <a:latin typeface="Arial"/>
            </a:endParaRPr>
          </a:p>
        </p:txBody>
      </p:sp>
      <p:sp>
        <p:nvSpPr>
          <p:cNvPr id="511" name="CustomShape 4"/>
          <p:cNvSpPr/>
          <p:nvPr/>
        </p:nvSpPr>
        <p:spPr>
          <a:xfrm>
            <a:off x="246600" y="51516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문제 해결</a:t>
            </a:r>
            <a:endParaRPr lang="en-US" sz="4000" b="0" strike="noStrike" spc="-1">
              <a:latin typeface="Arial"/>
            </a:endParaRPr>
          </a:p>
        </p:txBody>
      </p:sp>
      <p:sp>
        <p:nvSpPr>
          <p:cNvPr id="512" name="CustomShape 5"/>
          <p:cNvSpPr/>
          <p:nvPr/>
        </p:nvSpPr>
        <p:spPr>
          <a:xfrm>
            <a:off x="3419640" y="961200"/>
            <a:ext cx="5032080" cy="2336400"/>
          </a:xfrm>
          <a:prstGeom prst="cloudCallout">
            <a:avLst>
              <a:gd name="adj1" fmla="val -24583"/>
              <a:gd name="adj2" fmla="val 15722"/>
            </a:avLst>
          </a:prstGeom>
          <a:solidFill>
            <a:srgbClr val="DDDDDD"/>
          </a:solidFill>
          <a:ln>
            <a:noFill/>
          </a:ln>
        </p:spPr>
        <p:style>
          <a:lnRef idx="0">
            <a:scrgbClr r="0" g="0" b="0"/>
          </a:lnRef>
          <a:fillRef idx="0">
            <a:scrgbClr r="0" g="0" b="0"/>
          </a:fillRef>
          <a:effectRef idx="0">
            <a:scrgbClr r="0" g="0" b="0"/>
          </a:effectRef>
          <a:fontRef idx="minor"/>
        </p:style>
      </p:sp>
      <p:sp>
        <p:nvSpPr>
          <p:cNvPr id="513" name="CustomShape 6"/>
          <p:cNvSpPr/>
          <p:nvPr/>
        </p:nvSpPr>
        <p:spPr>
          <a:xfrm>
            <a:off x="8448120" y="2129760"/>
            <a:ext cx="558360" cy="36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sp>
      <p:sp>
        <p:nvSpPr>
          <p:cNvPr id="514" name="CustomShape 7"/>
          <p:cNvSpPr/>
          <p:nvPr/>
        </p:nvSpPr>
        <p:spPr>
          <a:xfrm rot="10800000">
            <a:off x="4514760" y="1033920"/>
            <a:ext cx="558360" cy="1752120"/>
          </a:xfrm>
          <a:prstGeom prst="rect">
            <a:avLst/>
          </a:prstGeom>
          <a:gradFill rotWithShape="0">
            <a:gsLst>
              <a:gs pos="0">
                <a:srgbClr val="B4EBFF"/>
              </a:gs>
              <a:gs pos="100000">
                <a:srgbClr val="E0F7FF"/>
              </a:gs>
            </a:gsLst>
            <a:lin ang="16200000"/>
          </a:gradFill>
          <a:ln w="9360">
            <a:solidFill>
              <a:srgbClr val="55B4E5"/>
            </a:solidFill>
            <a:miter/>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515" name="CustomShape 8"/>
          <p:cNvSpPr/>
          <p:nvPr/>
        </p:nvSpPr>
        <p:spPr>
          <a:xfrm rot="16200000">
            <a:off x="4103280" y="1621080"/>
            <a:ext cx="1752120" cy="558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000" b="1" strike="noStrike" spc="-1">
                <a:solidFill>
                  <a:srgbClr val="000000"/>
                </a:solidFill>
                <a:latin typeface="Roboto"/>
                <a:ea typeface="Roboto"/>
              </a:rPr>
              <a:t>문제 해결</a:t>
            </a:r>
            <a:endParaRPr lang="en-US" sz="1000" b="0" strike="noStrike" spc="-1">
              <a:latin typeface="Arial"/>
            </a:endParaRPr>
          </a:p>
        </p:txBody>
      </p:sp>
      <p:sp>
        <p:nvSpPr>
          <p:cNvPr id="516" name="CustomShape 9"/>
          <p:cNvSpPr/>
          <p:nvPr/>
        </p:nvSpPr>
        <p:spPr>
          <a:xfrm rot="16200000">
            <a:off x="3405600" y="1661760"/>
            <a:ext cx="1167840" cy="558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식별</a:t>
            </a:r>
            <a:endParaRPr lang="en-US" sz="1100" b="0" strike="noStrike" spc="-1">
              <a:latin typeface="Arial"/>
            </a:endParaRPr>
          </a:p>
        </p:txBody>
      </p:sp>
      <p:sp>
        <p:nvSpPr>
          <p:cNvPr id="517" name="CustomShape 10"/>
          <p:cNvSpPr/>
          <p:nvPr/>
        </p:nvSpPr>
        <p:spPr>
          <a:xfrm rot="16200000">
            <a:off x="3897720" y="1644480"/>
            <a:ext cx="1167840" cy="558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검사</a:t>
            </a:r>
            <a:endParaRPr lang="en-US" sz="1100" b="0" strike="noStrike" spc="-1">
              <a:latin typeface="Arial"/>
            </a:endParaRPr>
          </a:p>
        </p:txBody>
      </p:sp>
      <p:sp>
        <p:nvSpPr>
          <p:cNvPr id="518" name="CustomShape 11"/>
          <p:cNvSpPr/>
          <p:nvPr/>
        </p:nvSpPr>
        <p:spPr>
          <a:xfrm rot="16200000">
            <a:off x="4937760" y="1652040"/>
            <a:ext cx="1167840" cy="558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리뷰</a:t>
            </a:r>
            <a:endParaRPr lang="en-US" sz="1100" b="0" strike="noStrike" spc="-1">
              <a:latin typeface="Arial"/>
            </a:endParaRPr>
          </a:p>
        </p:txBody>
      </p:sp>
      <p:sp>
        <p:nvSpPr>
          <p:cNvPr id="519" name="CustomShape 12"/>
          <p:cNvSpPr/>
          <p:nvPr/>
        </p:nvSpPr>
        <p:spPr>
          <a:xfrm rot="16200000">
            <a:off x="5403960" y="1652040"/>
            <a:ext cx="1167840" cy="558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승인</a:t>
            </a:r>
            <a:endParaRPr lang="en-US" sz="1100" b="0" strike="noStrike" spc="-1">
              <a:latin typeface="Arial"/>
            </a:endParaRPr>
          </a:p>
        </p:txBody>
      </p:sp>
      <p:sp>
        <p:nvSpPr>
          <p:cNvPr id="520" name="CustomShape 13"/>
          <p:cNvSpPr/>
          <p:nvPr/>
        </p:nvSpPr>
        <p:spPr>
          <a:xfrm rot="16200000">
            <a:off x="5866200" y="1648080"/>
            <a:ext cx="1167840" cy="558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등록</a:t>
            </a:r>
            <a:endParaRPr lang="en-US" sz="1100" b="0" strike="noStrike" spc="-1">
              <a:latin typeface="Arial"/>
            </a:endParaRPr>
          </a:p>
        </p:txBody>
      </p:sp>
      <p:sp>
        <p:nvSpPr>
          <p:cNvPr id="521" name="CustomShape 14"/>
          <p:cNvSpPr/>
          <p:nvPr/>
        </p:nvSpPr>
        <p:spPr>
          <a:xfrm rot="16200000">
            <a:off x="6330240" y="1642320"/>
            <a:ext cx="1167840" cy="558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고지</a:t>
            </a:r>
            <a:endParaRPr lang="en-US" sz="1100" b="0" strike="noStrike" spc="-1">
              <a:latin typeface="Arial"/>
            </a:endParaRPr>
          </a:p>
        </p:txBody>
      </p:sp>
      <p:sp>
        <p:nvSpPr>
          <p:cNvPr id="522" name="CustomShape 15"/>
          <p:cNvSpPr/>
          <p:nvPr/>
        </p:nvSpPr>
        <p:spPr>
          <a:xfrm rot="16200000">
            <a:off x="6794280" y="1642320"/>
            <a:ext cx="1167840" cy="558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확인</a:t>
            </a:r>
            <a:endParaRPr lang="en-US" sz="1100" b="0" strike="noStrike" spc="-1">
              <a:latin typeface="Arial"/>
            </a:endParaRPr>
          </a:p>
        </p:txBody>
      </p:sp>
      <p:sp>
        <p:nvSpPr>
          <p:cNvPr id="523" name="CustomShape 16"/>
          <p:cNvSpPr/>
          <p:nvPr/>
        </p:nvSpPr>
        <p:spPr>
          <a:xfrm rot="16200000">
            <a:off x="7258320" y="1636560"/>
            <a:ext cx="1167840" cy="558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배포</a:t>
            </a:r>
            <a:endParaRPr lang="en-US" sz="1100" b="0" strike="noStrike" spc="-1">
              <a:latin typeface="Arial"/>
            </a:endParaRPr>
          </a:p>
        </p:txBody>
      </p:sp>
      <p:sp>
        <p:nvSpPr>
          <p:cNvPr id="524" name="CustomShape 17"/>
          <p:cNvSpPr/>
          <p:nvPr/>
        </p:nvSpPr>
        <p:spPr>
          <a:xfrm rot="16200000">
            <a:off x="7729920" y="1636560"/>
            <a:ext cx="1167840" cy="558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확인</a:t>
            </a:r>
            <a:endParaRPr lang="en-US" sz="1100" b="0" strike="noStrike" spc="-1">
              <a:latin typeface="Arial"/>
            </a:endParaRPr>
          </a:p>
        </p:txBody>
      </p:sp>
      <p:sp>
        <p:nvSpPr>
          <p:cNvPr id="525" name="CustomShape 18"/>
          <p:cNvSpPr/>
          <p:nvPr/>
        </p:nvSpPr>
        <p:spPr>
          <a:xfrm>
            <a:off x="3688200" y="1976040"/>
            <a:ext cx="360" cy="360"/>
          </a:xfrm>
          <a:custGeom>
            <a:avLst/>
            <a:gdLst/>
            <a:ahLst/>
            <a:cxnLst/>
            <a:rect l="l" t="t" r="r" b="b"/>
            <a:pathLst>
              <a:path w="21600" h="21600">
                <a:moveTo>
                  <a:pt x="0" y="0"/>
                </a:moveTo>
                <a:lnTo>
                  <a:pt x="21600" y="21600"/>
                </a:lnTo>
              </a:path>
            </a:pathLst>
          </a:custGeom>
          <a:noFill/>
          <a:ln w="9360">
            <a:solidFill>
              <a:srgbClr val="292934"/>
            </a:solidFill>
            <a:round/>
          </a:ln>
        </p:spPr>
        <p:style>
          <a:lnRef idx="0">
            <a:scrgbClr r="0" g="0" b="0"/>
          </a:lnRef>
          <a:fillRef idx="0">
            <a:scrgbClr r="0" g="0" b="0"/>
          </a:fillRef>
          <a:effectRef idx="0">
            <a:scrgbClr r="0" g="0" b="0"/>
          </a:effectRef>
          <a:fontRef idx="minor"/>
        </p:style>
      </p:sp>
      <p:sp>
        <p:nvSpPr>
          <p:cNvPr id="526" name="CustomShape 19"/>
          <p:cNvSpPr/>
          <p:nvPr/>
        </p:nvSpPr>
        <p:spPr>
          <a:xfrm>
            <a:off x="2235240" y="1835640"/>
            <a:ext cx="855000" cy="46764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lstStyle/>
          <a:p>
            <a:pPr algn="ctr">
              <a:lnSpc>
                <a:spcPct val="65000"/>
              </a:lnSpc>
            </a:pPr>
            <a:r>
              <a:rPr lang="en-US" sz="1100" b="1" strike="noStrike" spc="-1">
                <a:solidFill>
                  <a:srgbClr val="000000"/>
                </a:solidFill>
                <a:latin typeface="Roboto"/>
                <a:ea typeface="Roboto"/>
              </a:rPr>
              <a:t>유입: </a:t>
            </a:r>
            <a:endParaRPr lang="en-US" sz="1100" b="0" strike="noStrike" spc="-1">
              <a:latin typeface="Arial"/>
            </a:endParaRPr>
          </a:p>
          <a:p>
            <a:pPr algn="ctr">
              <a:lnSpc>
                <a:spcPct val="65000"/>
              </a:lnSpc>
            </a:pPr>
            <a:r>
              <a:rPr lang="en-US" sz="1100" b="1" strike="noStrike" spc="-1">
                <a:solidFill>
                  <a:srgbClr val="000000"/>
                </a:solidFill>
                <a:latin typeface="Roboto"/>
                <a:ea typeface="Roboto"/>
              </a:rPr>
              <a:t>FOSS</a:t>
            </a:r>
            <a:endParaRPr lang="en-US" sz="1100" b="0" strike="noStrike" spc="-1">
              <a:latin typeface="Arial"/>
            </a:endParaRPr>
          </a:p>
        </p:txBody>
      </p:sp>
      <p:sp>
        <p:nvSpPr>
          <p:cNvPr id="527" name="CustomShape 20"/>
          <p:cNvSpPr/>
          <p:nvPr/>
        </p:nvSpPr>
        <p:spPr>
          <a:xfrm>
            <a:off x="3090960" y="2070000"/>
            <a:ext cx="324360" cy="36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sp>
      <p:sp>
        <p:nvSpPr>
          <p:cNvPr id="528" name="CustomShape 21"/>
          <p:cNvSpPr/>
          <p:nvPr/>
        </p:nvSpPr>
        <p:spPr>
          <a:xfrm>
            <a:off x="8970840" y="1895760"/>
            <a:ext cx="1319040" cy="46764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lstStyle/>
          <a:p>
            <a:pPr algn="ctr">
              <a:lnSpc>
                <a:spcPct val="70000"/>
              </a:lnSpc>
            </a:pPr>
            <a:r>
              <a:rPr lang="en-US" sz="1100" b="1" strike="noStrike" spc="-1">
                <a:solidFill>
                  <a:srgbClr val="000000"/>
                </a:solidFill>
                <a:latin typeface="Roboto"/>
                <a:ea typeface="Roboto"/>
              </a:rPr>
              <a:t>유출: </a:t>
            </a:r>
            <a:endParaRPr lang="en-US" sz="1100" b="0" strike="noStrike" spc="-1">
              <a:latin typeface="Arial"/>
            </a:endParaRPr>
          </a:p>
          <a:p>
            <a:pPr algn="ctr">
              <a:lnSpc>
                <a:spcPct val="70000"/>
              </a:lnSpc>
            </a:pPr>
            <a:r>
              <a:rPr lang="en-US" sz="1100" b="1" strike="noStrike" spc="-1">
                <a:solidFill>
                  <a:srgbClr val="000000"/>
                </a:solidFill>
                <a:latin typeface="Roboto"/>
                <a:ea typeface="Roboto"/>
              </a:rPr>
              <a:t>FOSS + 수정</a:t>
            </a:r>
            <a:endParaRPr lang="en-US" sz="11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9" name="CustomShape 1"/>
          <p:cNvSpPr/>
          <p:nvPr/>
        </p:nvSpPr>
        <p:spPr>
          <a:xfrm>
            <a:off x="3346560" y="2106000"/>
            <a:ext cx="93420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a:solidFill>
                  <a:srgbClr val="292934"/>
                </a:solidFill>
                <a:latin typeface="Roboto"/>
                <a:ea typeface="Roboto"/>
              </a:rPr>
              <a:t>독점</a:t>
            </a:r>
            <a:endParaRPr lang="en-US" sz="1200" b="0" strike="noStrike" spc="-1">
              <a:latin typeface="Arial"/>
            </a:endParaRPr>
          </a:p>
        </p:txBody>
      </p:sp>
      <p:sp>
        <p:nvSpPr>
          <p:cNvPr id="530" name="CustomShape 2"/>
          <p:cNvSpPr/>
          <p:nvPr/>
        </p:nvSpPr>
        <p:spPr>
          <a:xfrm>
            <a:off x="2914560" y="1721880"/>
            <a:ext cx="901440" cy="307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400" b="1" strike="noStrike" spc="-1">
                <a:solidFill>
                  <a:srgbClr val="292934"/>
                </a:solidFill>
                <a:latin typeface="Roboto"/>
                <a:ea typeface="Roboto"/>
              </a:rPr>
              <a:t>범례</a:t>
            </a:r>
            <a:endParaRPr lang="en-US" sz="1400" b="0" strike="noStrike" spc="-1">
              <a:latin typeface="Arial"/>
            </a:endParaRPr>
          </a:p>
        </p:txBody>
      </p:sp>
      <p:sp>
        <p:nvSpPr>
          <p:cNvPr id="531" name="CustomShape 3"/>
          <p:cNvSpPr/>
          <p:nvPr/>
        </p:nvSpPr>
        <p:spPr>
          <a:xfrm>
            <a:off x="2889360" y="1675800"/>
            <a:ext cx="2229840" cy="4339440"/>
          </a:xfrm>
          <a:prstGeom prst="rect">
            <a:avLst/>
          </a:prstGeom>
          <a:noFill/>
          <a:ln w="12600">
            <a:solidFill>
              <a:srgbClr val="292934"/>
            </a:solidFill>
            <a:miter/>
          </a:ln>
        </p:spPr>
        <p:style>
          <a:lnRef idx="0">
            <a:scrgbClr r="0" g="0" b="0"/>
          </a:lnRef>
          <a:fillRef idx="0">
            <a:scrgbClr r="0" g="0" b="0"/>
          </a:fillRef>
          <a:effectRef idx="0">
            <a:scrgbClr r="0" g="0" b="0"/>
          </a:effectRef>
          <a:fontRef idx="minor"/>
        </p:style>
      </p:sp>
      <p:sp>
        <p:nvSpPr>
          <p:cNvPr id="532" name="CustomShape 4"/>
          <p:cNvSpPr/>
          <p:nvPr/>
        </p:nvSpPr>
        <p:spPr>
          <a:xfrm>
            <a:off x="3003480" y="2059920"/>
            <a:ext cx="283320" cy="259560"/>
          </a:xfrm>
          <a:prstGeom prst="rect">
            <a:avLst/>
          </a:prstGeom>
          <a:solidFill>
            <a:srgbClr val="009900"/>
          </a:solidFill>
          <a:ln w="9360">
            <a:solidFill>
              <a:srgbClr val="292934"/>
            </a:solidFill>
            <a:miter/>
          </a:ln>
        </p:spPr>
        <p:style>
          <a:lnRef idx="0">
            <a:scrgbClr r="0" g="0" b="0"/>
          </a:lnRef>
          <a:fillRef idx="0">
            <a:scrgbClr r="0" g="0" b="0"/>
          </a:fillRef>
          <a:effectRef idx="0">
            <a:scrgbClr r="0" g="0" b="0"/>
          </a:effectRef>
          <a:fontRef idx="minor"/>
        </p:style>
      </p:sp>
      <p:sp>
        <p:nvSpPr>
          <p:cNvPr id="533" name="CustomShape 5"/>
          <p:cNvSpPr/>
          <p:nvPr/>
        </p:nvSpPr>
        <p:spPr>
          <a:xfrm>
            <a:off x="3003480" y="2424960"/>
            <a:ext cx="283320" cy="259560"/>
          </a:xfrm>
          <a:prstGeom prst="rect">
            <a:avLst/>
          </a:prstGeom>
          <a:solidFill>
            <a:srgbClr val="CC6600"/>
          </a:solidFill>
          <a:ln w="9360">
            <a:solidFill>
              <a:srgbClr val="292934"/>
            </a:solidFill>
            <a:miter/>
          </a:ln>
        </p:spPr>
        <p:style>
          <a:lnRef idx="0">
            <a:scrgbClr r="0" g="0" b="0"/>
          </a:lnRef>
          <a:fillRef idx="0">
            <a:scrgbClr r="0" g="0" b="0"/>
          </a:fillRef>
          <a:effectRef idx="0">
            <a:scrgbClr r="0" g="0" b="0"/>
          </a:effectRef>
          <a:fontRef idx="minor"/>
        </p:style>
      </p:sp>
      <p:sp>
        <p:nvSpPr>
          <p:cNvPr id="534" name="CustomShape 6"/>
          <p:cNvSpPr/>
          <p:nvPr/>
        </p:nvSpPr>
        <p:spPr>
          <a:xfrm>
            <a:off x="3003480" y="2790000"/>
            <a:ext cx="283320" cy="259560"/>
          </a:xfrm>
          <a:prstGeom prst="rect">
            <a:avLst/>
          </a:prstGeom>
          <a:solidFill>
            <a:srgbClr val="FF3300"/>
          </a:solidFill>
          <a:ln w="9360">
            <a:solidFill>
              <a:srgbClr val="292934"/>
            </a:solidFill>
            <a:miter/>
          </a:ln>
        </p:spPr>
        <p:style>
          <a:lnRef idx="0">
            <a:scrgbClr r="0" g="0" b="0"/>
          </a:lnRef>
          <a:fillRef idx="0">
            <a:scrgbClr r="0" g="0" b="0"/>
          </a:fillRef>
          <a:effectRef idx="0">
            <a:scrgbClr r="0" g="0" b="0"/>
          </a:effectRef>
          <a:fontRef idx="minor"/>
        </p:style>
      </p:sp>
      <p:sp>
        <p:nvSpPr>
          <p:cNvPr id="535" name="CustomShape 7"/>
          <p:cNvSpPr/>
          <p:nvPr/>
        </p:nvSpPr>
        <p:spPr>
          <a:xfrm>
            <a:off x="3003480" y="3153600"/>
            <a:ext cx="283320" cy="259560"/>
          </a:xfrm>
          <a:prstGeom prst="rect">
            <a:avLst/>
          </a:prstGeom>
          <a:solidFill>
            <a:srgbClr val="FFFF66"/>
          </a:solidFill>
          <a:ln w="9360">
            <a:solidFill>
              <a:srgbClr val="292934"/>
            </a:solidFill>
            <a:miter/>
          </a:ln>
        </p:spPr>
        <p:style>
          <a:lnRef idx="0">
            <a:scrgbClr r="0" g="0" b="0"/>
          </a:lnRef>
          <a:fillRef idx="0">
            <a:scrgbClr r="0" g="0" b="0"/>
          </a:fillRef>
          <a:effectRef idx="0">
            <a:scrgbClr r="0" g="0" b="0"/>
          </a:effectRef>
          <a:fontRef idx="minor"/>
        </p:style>
      </p:sp>
      <p:sp>
        <p:nvSpPr>
          <p:cNvPr id="536" name="CustomShape 8"/>
          <p:cNvSpPr/>
          <p:nvPr/>
        </p:nvSpPr>
        <p:spPr>
          <a:xfrm>
            <a:off x="3003480" y="3518640"/>
            <a:ext cx="283320" cy="259560"/>
          </a:xfrm>
          <a:prstGeom prst="rect">
            <a:avLst/>
          </a:prstGeom>
          <a:solidFill>
            <a:srgbClr val="3366CC"/>
          </a:solidFill>
          <a:ln w="9360">
            <a:solidFill>
              <a:srgbClr val="292934"/>
            </a:solidFill>
            <a:miter/>
          </a:ln>
        </p:spPr>
        <p:style>
          <a:lnRef idx="0">
            <a:scrgbClr r="0" g="0" b="0"/>
          </a:lnRef>
          <a:fillRef idx="0">
            <a:scrgbClr r="0" g="0" b="0"/>
          </a:fillRef>
          <a:effectRef idx="0">
            <a:scrgbClr r="0" g="0" b="0"/>
          </a:effectRef>
          <a:fontRef idx="minor"/>
        </p:style>
      </p:sp>
      <p:sp>
        <p:nvSpPr>
          <p:cNvPr id="537" name="CustomShape 9"/>
          <p:cNvSpPr/>
          <p:nvPr/>
        </p:nvSpPr>
        <p:spPr>
          <a:xfrm>
            <a:off x="3346560" y="2471040"/>
            <a:ext cx="162180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a:solidFill>
                  <a:srgbClr val="292934"/>
                </a:solidFill>
                <a:latin typeface="Roboto"/>
                <a:ea typeface="Roboto"/>
              </a:rPr>
              <a:t>제3자 상용</a:t>
            </a:r>
            <a:endParaRPr lang="en-US" sz="1200" b="0" strike="noStrike" spc="-1">
              <a:latin typeface="Arial"/>
            </a:endParaRPr>
          </a:p>
        </p:txBody>
      </p:sp>
      <p:sp>
        <p:nvSpPr>
          <p:cNvPr id="538" name="CustomShape 10"/>
          <p:cNvSpPr/>
          <p:nvPr/>
        </p:nvSpPr>
        <p:spPr>
          <a:xfrm>
            <a:off x="3346560" y="2855160"/>
            <a:ext cx="66600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a:solidFill>
                  <a:srgbClr val="292934"/>
                </a:solidFill>
                <a:latin typeface="Roboto"/>
                <a:ea typeface="Roboto"/>
              </a:rPr>
              <a:t>GPL</a:t>
            </a:r>
            <a:endParaRPr lang="en-US" sz="1200" b="0" strike="noStrike" spc="-1">
              <a:latin typeface="Arial"/>
            </a:endParaRPr>
          </a:p>
        </p:txBody>
      </p:sp>
      <p:sp>
        <p:nvSpPr>
          <p:cNvPr id="539" name="CustomShape 11"/>
          <p:cNvSpPr/>
          <p:nvPr/>
        </p:nvSpPr>
        <p:spPr>
          <a:xfrm>
            <a:off x="3346560" y="3220200"/>
            <a:ext cx="82620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a:solidFill>
                  <a:srgbClr val="292934"/>
                </a:solidFill>
                <a:latin typeface="Roboto"/>
                <a:ea typeface="Roboto"/>
              </a:rPr>
              <a:t>LGPL</a:t>
            </a:r>
            <a:endParaRPr lang="en-US" sz="1200" b="0" strike="noStrike" spc="-1">
              <a:latin typeface="Arial"/>
            </a:endParaRPr>
          </a:p>
        </p:txBody>
      </p:sp>
      <p:sp>
        <p:nvSpPr>
          <p:cNvPr id="540" name="CustomShape 12"/>
          <p:cNvSpPr/>
          <p:nvPr/>
        </p:nvSpPr>
        <p:spPr>
          <a:xfrm>
            <a:off x="3346560" y="3594960"/>
            <a:ext cx="135252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a:solidFill>
                  <a:srgbClr val="292934"/>
                </a:solidFill>
                <a:latin typeface="Roboto"/>
                <a:ea typeface="Roboto"/>
              </a:rPr>
              <a:t>FOSS Permissive</a:t>
            </a:r>
            <a:endParaRPr lang="en-US" sz="1200" b="0" strike="noStrike" spc="-1">
              <a:latin typeface="Arial"/>
            </a:endParaRPr>
          </a:p>
        </p:txBody>
      </p:sp>
      <p:sp>
        <p:nvSpPr>
          <p:cNvPr id="541" name="CustomShape 13"/>
          <p:cNvSpPr/>
          <p:nvPr/>
        </p:nvSpPr>
        <p:spPr>
          <a:xfrm>
            <a:off x="3029040" y="4877640"/>
            <a:ext cx="627840" cy="360"/>
          </a:xfrm>
          <a:custGeom>
            <a:avLst/>
            <a:gdLst/>
            <a:ahLst/>
            <a:cxnLst/>
            <a:rect l="l" t="t" r="r" b="b"/>
            <a:pathLst>
              <a:path w="21600" h="21600">
                <a:moveTo>
                  <a:pt x="0" y="0"/>
                </a:moveTo>
                <a:lnTo>
                  <a:pt x="21600" y="21600"/>
                </a:lnTo>
              </a:path>
            </a:pathLst>
          </a:custGeom>
          <a:noFill/>
          <a:ln w="12600">
            <a:solidFill>
              <a:srgbClr val="292934"/>
            </a:solidFill>
            <a:round/>
            <a:headEnd type="triangle" w="lg" len="lg"/>
            <a:tailEnd type="triangle" w="lg" len="lg"/>
          </a:ln>
        </p:spPr>
        <p:style>
          <a:lnRef idx="0">
            <a:scrgbClr r="0" g="0" b="0"/>
          </a:lnRef>
          <a:fillRef idx="0">
            <a:scrgbClr r="0" g="0" b="0"/>
          </a:fillRef>
          <a:effectRef idx="0">
            <a:scrgbClr r="0" g="0" b="0"/>
          </a:effectRef>
          <a:fontRef idx="minor"/>
        </p:style>
      </p:sp>
      <p:sp>
        <p:nvSpPr>
          <p:cNvPr id="542" name="CustomShape 14"/>
          <p:cNvSpPr/>
          <p:nvPr/>
        </p:nvSpPr>
        <p:spPr>
          <a:xfrm>
            <a:off x="3029040" y="5109480"/>
            <a:ext cx="627840" cy="360"/>
          </a:xfrm>
          <a:custGeom>
            <a:avLst/>
            <a:gdLst/>
            <a:ahLst/>
            <a:cxnLst/>
            <a:rect l="l" t="t" r="r" b="b"/>
            <a:pathLst>
              <a:path w="21600" h="21600">
                <a:moveTo>
                  <a:pt x="0" y="0"/>
                </a:moveTo>
                <a:lnTo>
                  <a:pt x="21600" y="21600"/>
                </a:lnTo>
              </a:path>
            </a:pathLst>
          </a:custGeom>
          <a:noFill/>
          <a:ln w="12600" cap="rnd">
            <a:solidFill>
              <a:srgbClr val="292934"/>
            </a:solidFill>
            <a:custDash>
              <a:ds d="800000" sp="300000"/>
            </a:custDash>
            <a:round/>
            <a:headEnd type="triangle" w="lg" len="lg"/>
            <a:tailEnd type="triangle" w="lg" len="lg"/>
          </a:ln>
        </p:spPr>
        <p:style>
          <a:lnRef idx="0">
            <a:scrgbClr r="0" g="0" b="0"/>
          </a:lnRef>
          <a:fillRef idx="0">
            <a:scrgbClr r="0" g="0" b="0"/>
          </a:fillRef>
          <a:effectRef idx="0">
            <a:scrgbClr r="0" g="0" b="0"/>
          </a:effectRef>
          <a:fontRef idx="minor"/>
        </p:style>
      </p:sp>
      <p:sp>
        <p:nvSpPr>
          <p:cNvPr id="543" name="CustomShape 15"/>
          <p:cNvSpPr/>
          <p:nvPr/>
        </p:nvSpPr>
        <p:spPr>
          <a:xfrm>
            <a:off x="3841920" y="4776120"/>
            <a:ext cx="105444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a:solidFill>
                  <a:srgbClr val="292934"/>
                </a:solidFill>
                <a:latin typeface="Roboto"/>
                <a:ea typeface="Roboto"/>
              </a:rPr>
              <a:t>Function call</a:t>
            </a:r>
            <a:endParaRPr lang="en-US" sz="1200" b="0" strike="noStrike" spc="-1">
              <a:latin typeface="Arial"/>
            </a:endParaRPr>
          </a:p>
        </p:txBody>
      </p:sp>
      <p:sp>
        <p:nvSpPr>
          <p:cNvPr id="544" name="CustomShape 16"/>
          <p:cNvSpPr/>
          <p:nvPr/>
        </p:nvSpPr>
        <p:spPr>
          <a:xfrm>
            <a:off x="3841920" y="5015880"/>
            <a:ext cx="129492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a:solidFill>
                  <a:srgbClr val="292934"/>
                </a:solidFill>
                <a:latin typeface="Roboto"/>
                <a:ea typeface="Roboto"/>
              </a:rPr>
              <a:t>Socket interface</a:t>
            </a:r>
            <a:endParaRPr lang="en-US" sz="1200" b="0" strike="noStrike" spc="-1">
              <a:latin typeface="Arial"/>
            </a:endParaRPr>
          </a:p>
        </p:txBody>
      </p:sp>
      <p:sp>
        <p:nvSpPr>
          <p:cNvPr id="545" name="CustomShape 17"/>
          <p:cNvSpPr/>
          <p:nvPr/>
        </p:nvSpPr>
        <p:spPr>
          <a:xfrm>
            <a:off x="3162240" y="4681080"/>
            <a:ext cx="384480" cy="245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000" b="0" strike="noStrike" spc="-1">
                <a:solidFill>
                  <a:srgbClr val="292934"/>
                </a:solidFill>
                <a:latin typeface="Roboto"/>
                <a:ea typeface="Roboto"/>
              </a:rPr>
              <a:t>(fc)</a:t>
            </a:r>
            <a:endParaRPr lang="en-US" sz="1000" b="0" strike="noStrike" spc="-1">
              <a:latin typeface="Arial"/>
            </a:endParaRPr>
          </a:p>
        </p:txBody>
      </p:sp>
      <p:sp>
        <p:nvSpPr>
          <p:cNvPr id="546" name="CustomShape 18"/>
          <p:cNvSpPr/>
          <p:nvPr/>
        </p:nvSpPr>
        <p:spPr>
          <a:xfrm>
            <a:off x="3162240" y="4910400"/>
            <a:ext cx="368280" cy="245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000" b="0" strike="noStrike" spc="-1">
                <a:solidFill>
                  <a:srgbClr val="292934"/>
                </a:solidFill>
                <a:latin typeface="Roboto"/>
                <a:ea typeface="Roboto"/>
              </a:rPr>
              <a:t>(si)</a:t>
            </a:r>
            <a:endParaRPr lang="en-US" sz="1000" b="0" strike="noStrike" spc="-1">
              <a:latin typeface="Arial"/>
            </a:endParaRPr>
          </a:p>
        </p:txBody>
      </p:sp>
      <p:sp>
        <p:nvSpPr>
          <p:cNvPr id="547" name="CustomShape 19"/>
          <p:cNvSpPr/>
          <p:nvPr/>
        </p:nvSpPr>
        <p:spPr>
          <a:xfrm>
            <a:off x="3029040" y="5349240"/>
            <a:ext cx="627840" cy="360"/>
          </a:xfrm>
          <a:custGeom>
            <a:avLst/>
            <a:gdLst/>
            <a:ahLst/>
            <a:cxnLst/>
            <a:rect l="l" t="t" r="r" b="b"/>
            <a:pathLst>
              <a:path w="21600" h="21600">
                <a:moveTo>
                  <a:pt x="0" y="0"/>
                </a:moveTo>
                <a:lnTo>
                  <a:pt x="21600" y="21600"/>
                </a:lnTo>
              </a:path>
            </a:pathLst>
          </a:custGeom>
          <a:noFill/>
          <a:ln w="12600">
            <a:solidFill>
              <a:srgbClr val="292934"/>
            </a:solidFill>
            <a:round/>
            <a:tailEnd type="triangle" w="lg" len="lg"/>
          </a:ln>
        </p:spPr>
        <p:style>
          <a:lnRef idx="0">
            <a:scrgbClr r="0" g="0" b="0"/>
          </a:lnRef>
          <a:fillRef idx="0">
            <a:scrgbClr r="0" g="0" b="0"/>
          </a:fillRef>
          <a:effectRef idx="0">
            <a:scrgbClr r="0" g="0" b="0"/>
          </a:effectRef>
          <a:fontRef idx="minor"/>
        </p:style>
      </p:sp>
      <p:sp>
        <p:nvSpPr>
          <p:cNvPr id="548" name="CustomShape 20"/>
          <p:cNvSpPr/>
          <p:nvPr/>
        </p:nvSpPr>
        <p:spPr>
          <a:xfrm>
            <a:off x="3841920" y="5255640"/>
            <a:ext cx="96948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a:solidFill>
                  <a:srgbClr val="292934"/>
                </a:solidFill>
                <a:latin typeface="Roboto"/>
                <a:ea typeface="Roboto"/>
              </a:rPr>
              <a:t>System call</a:t>
            </a:r>
            <a:endParaRPr lang="en-US" sz="1200" b="0" strike="noStrike" spc="-1">
              <a:latin typeface="Arial"/>
            </a:endParaRPr>
          </a:p>
        </p:txBody>
      </p:sp>
      <p:sp>
        <p:nvSpPr>
          <p:cNvPr id="549" name="CustomShape 21"/>
          <p:cNvSpPr/>
          <p:nvPr/>
        </p:nvSpPr>
        <p:spPr>
          <a:xfrm>
            <a:off x="3143160" y="5142600"/>
            <a:ext cx="405000" cy="245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000" b="0" strike="noStrike" spc="-1">
                <a:solidFill>
                  <a:srgbClr val="292934"/>
                </a:solidFill>
                <a:latin typeface="Roboto"/>
                <a:ea typeface="Roboto"/>
              </a:rPr>
              <a:t>(sc)</a:t>
            </a:r>
            <a:endParaRPr lang="en-US" sz="1000" b="0" strike="noStrike" spc="-1">
              <a:latin typeface="Arial"/>
            </a:endParaRPr>
          </a:p>
        </p:txBody>
      </p:sp>
      <p:sp>
        <p:nvSpPr>
          <p:cNvPr id="550" name="CustomShape 22"/>
          <p:cNvSpPr/>
          <p:nvPr/>
        </p:nvSpPr>
        <p:spPr>
          <a:xfrm>
            <a:off x="3029040" y="5612760"/>
            <a:ext cx="627840" cy="360"/>
          </a:xfrm>
          <a:custGeom>
            <a:avLst/>
            <a:gdLst/>
            <a:ahLst/>
            <a:cxnLst/>
            <a:rect l="l" t="t" r="r" b="b"/>
            <a:pathLst>
              <a:path w="21600" h="21600">
                <a:moveTo>
                  <a:pt x="0" y="0"/>
                </a:moveTo>
                <a:lnTo>
                  <a:pt x="21600" y="21600"/>
                </a:lnTo>
              </a:path>
            </a:pathLst>
          </a:custGeom>
          <a:noFill/>
          <a:ln w="12600" cap="rnd">
            <a:solidFill>
              <a:srgbClr val="292934"/>
            </a:solidFill>
            <a:custDash>
              <a:ds d="400000" sp="300000"/>
            </a:custDash>
            <a:round/>
            <a:headEnd type="triangle" w="lg" len="lg"/>
            <a:tailEnd type="triangle" w="lg" len="lg"/>
          </a:ln>
        </p:spPr>
        <p:style>
          <a:lnRef idx="0">
            <a:scrgbClr r="0" g="0" b="0"/>
          </a:lnRef>
          <a:fillRef idx="0">
            <a:scrgbClr r="0" g="0" b="0"/>
          </a:fillRef>
          <a:effectRef idx="0">
            <a:scrgbClr r="0" g="0" b="0"/>
          </a:effectRef>
          <a:fontRef idx="minor"/>
        </p:style>
      </p:sp>
      <p:sp>
        <p:nvSpPr>
          <p:cNvPr id="551" name="CustomShape 23"/>
          <p:cNvSpPr/>
          <p:nvPr/>
        </p:nvSpPr>
        <p:spPr>
          <a:xfrm>
            <a:off x="3841920" y="5541120"/>
            <a:ext cx="125172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a:solidFill>
                  <a:srgbClr val="292934"/>
                </a:solidFill>
                <a:latin typeface="Roboto"/>
                <a:ea typeface="Roboto"/>
              </a:rPr>
              <a:t>Shared headers</a:t>
            </a:r>
            <a:endParaRPr lang="en-US" sz="1200" b="0" strike="noStrike" spc="-1">
              <a:latin typeface="Arial"/>
            </a:endParaRPr>
          </a:p>
        </p:txBody>
      </p:sp>
      <p:sp>
        <p:nvSpPr>
          <p:cNvPr id="552" name="CustomShape 24"/>
          <p:cNvSpPr/>
          <p:nvPr/>
        </p:nvSpPr>
        <p:spPr>
          <a:xfrm>
            <a:off x="3143160" y="5405400"/>
            <a:ext cx="408240" cy="245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000" b="0" strike="noStrike" spc="-1">
                <a:solidFill>
                  <a:srgbClr val="292934"/>
                </a:solidFill>
                <a:latin typeface="Roboto"/>
                <a:ea typeface="Roboto"/>
              </a:rPr>
              <a:t>(sh)</a:t>
            </a:r>
            <a:endParaRPr lang="en-US" sz="1000" b="0" strike="noStrike" spc="-1">
              <a:latin typeface="Arial"/>
            </a:endParaRPr>
          </a:p>
        </p:txBody>
      </p:sp>
      <p:sp>
        <p:nvSpPr>
          <p:cNvPr id="553" name="CustomShape 25"/>
          <p:cNvSpPr/>
          <p:nvPr/>
        </p:nvSpPr>
        <p:spPr>
          <a:xfrm>
            <a:off x="5319720" y="4926960"/>
            <a:ext cx="3766320" cy="360"/>
          </a:xfrm>
          <a:custGeom>
            <a:avLst/>
            <a:gdLst/>
            <a:ahLst/>
            <a:cxnLst/>
            <a:rect l="l" t="t" r="r" b="b"/>
            <a:pathLst>
              <a:path w="21600" h="21600">
                <a:moveTo>
                  <a:pt x="0" y="0"/>
                </a:moveTo>
                <a:lnTo>
                  <a:pt x="21600" y="21600"/>
                </a:lnTo>
              </a:path>
            </a:pathLst>
          </a:custGeom>
          <a:noFill/>
          <a:ln w="12600">
            <a:solidFill>
              <a:srgbClr val="292934"/>
            </a:solidFill>
            <a:round/>
          </a:ln>
        </p:spPr>
        <p:style>
          <a:lnRef idx="0">
            <a:scrgbClr r="0" g="0" b="0"/>
          </a:lnRef>
          <a:fillRef idx="0">
            <a:scrgbClr r="0" g="0" b="0"/>
          </a:fillRef>
          <a:effectRef idx="0">
            <a:scrgbClr r="0" g="0" b="0"/>
          </a:effectRef>
          <a:fontRef idx="minor"/>
        </p:style>
      </p:sp>
      <p:sp>
        <p:nvSpPr>
          <p:cNvPr id="554" name="CustomShape 26"/>
          <p:cNvSpPr/>
          <p:nvPr/>
        </p:nvSpPr>
        <p:spPr>
          <a:xfrm>
            <a:off x="5319720" y="3763440"/>
            <a:ext cx="3766320" cy="360"/>
          </a:xfrm>
          <a:custGeom>
            <a:avLst/>
            <a:gdLst/>
            <a:ahLst/>
            <a:cxnLst/>
            <a:rect l="l" t="t" r="r" b="b"/>
            <a:pathLst>
              <a:path w="21600" h="21600">
                <a:moveTo>
                  <a:pt x="0" y="0"/>
                </a:moveTo>
                <a:lnTo>
                  <a:pt x="21600" y="21600"/>
                </a:lnTo>
              </a:path>
            </a:pathLst>
          </a:custGeom>
          <a:noFill/>
          <a:ln w="12600">
            <a:solidFill>
              <a:srgbClr val="292934"/>
            </a:solidFill>
            <a:round/>
          </a:ln>
        </p:spPr>
        <p:style>
          <a:lnRef idx="0">
            <a:scrgbClr r="0" g="0" b="0"/>
          </a:lnRef>
          <a:fillRef idx="0">
            <a:scrgbClr r="0" g="0" b="0"/>
          </a:fillRef>
          <a:effectRef idx="0">
            <a:scrgbClr r="0" g="0" b="0"/>
          </a:effectRef>
          <a:fontRef idx="minor"/>
        </p:style>
      </p:sp>
      <p:sp>
        <p:nvSpPr>
          <p:cNvPr id="555" name="CustomShape 27"/>
          <p:cNvSpPr/>
          <p:nvPr/>
        </p:nvSpPr>
        <p:spPr>
          <a:xfrm>
            <a:off x="8402760" y="3079080"/>
            <a:ext cx="96768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1" strike="noStrike" spc="-1">
                <a:solidFill>
                  <a:srgbClr val="292934"/>
                </a:solidFill>
                <a:latin typeface="Roboto"/>
                <a:ea typeface="Roboto"/>
              </a:rPr>
              <a:t>사용자 영역</a:t>
            </a:r>
            <a:endParaRPr lang="en-US" sz="1200" b="0" strike="noStrike" spc="-1">
              <a:latin typeface="Arial"/>
            </a:endParaRPr>
          </a:p>
        </p:txBody>
      </p:sp>
      <p:sp>
        <p:nvSpPr>
          <p:cNvPr id="556" name="CustomShape 28"/>
          <p:cNvSpPr/>
          <p:nvPr/>
        </p:nvSpPr>
        <p:spPr>
          <a:xfrm>
            <a:off x="8402760" y="4099680"/>
            <a:ext cx="109620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1" strike="noStrike" spc="-1">
                <a:solidFill>
                  <a:srgbClr val="292934"/>
                </a:solidFill>
                <a:latin typeface="Roboto"/>
                <a:ea typeface="Roboto"/>
              </a:rPr>
              <a:t>커널 영역</a:t>
            </a:r>
            <a:endParaRPr lang="en-US" sz="1200" b="0" strike="noStrike" spc="-1">
              <a:latin typeface="Arial"/>
            </a:endParaRPr>
          </a:p>
        </p:txBody>
      </p:sp>
      <p:sp>
        <p:nvSpPr>
          <p:cNvPr id="557" name="CustomShape 29"/>
          <p:cNvSpPr/>
          <p:nvPr/>
        </p:nvSpPr>
        <p:spPr>
          <a:xfrm>
            <a:off x="8217720" y="5279400"/>
            <a:ext cx="103752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1" strike="noStrike" spc="-1">
                <a:solidFill>
                  <a:srgbClr val="292934"/>
                </a:solidFill>
                <a:latin typeface="Roboto"/>
                <a:ea typeface="Roboto"/>
              </a:rPr>
              <a:t>하드웨어</a:t>
            </a:r>
            <a:endParaRPr lang="en-US" sz="1200" b="0" strike="noStrike" spc="-1">
              <a:latin typeface="Arial"/>
            </a:endParaRPr>
          </a:p>
        </p:txBody>
      </p:sp>
      <p:sp>
        <p:nvSpPr>
          <p:cNvPr id="558" name="CustomShape 30"/>
          <p:cNvSpPr/>
          <p:nvPr/>
        </p:nvSpPr>
        <p:spPr>
          <a:xfrm>
            <a:off x="5197320" y="1679040"/>
            <a:ext cx="4264920" cy="4339440"/>
          </a:xfrm>
          <a:prstGeom prst="rect">
            <a:avLst/>
          </a:prstGeom>
          <a:noFill/>
          <a:ln w="12600">
            <a:solidFill>
              <a:srgbClr val="292934"/>
            </a:solidFill>
            <a:miter/>
          </a:ln>
        </p:spPr>
        <p:style>
          <a:lnRef idx="0">
            <a:scrgbClr r="0" g="0" b="0"/>
          </a:lnRef>
          <a:fillRef idx="0">
            <a:scrgbClr r="0" g="0" b="0"/>
          </a:fillRef>
          <a:effectRef idx="0">
            <a:scrgbClr r="0" g="0" b="0"/>
          </a:effectRef>
          <a:fontRef idx="minor"/>
        </p:style>
      </p:sp>
      <p:sp>
        <p:nvSpPr>
          <p:cNvPr id="559" name="CustomShape 31"/>
          <p:cNvSpPr/>
          <p:nvPr/>
        </p:nvSpPr>
        <p:spPr>
          <a:xfrm>
            <a:off x="5992920" y="2853720"/>
            <a:ext cx="2036880" cy="337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600" b="0" strike="noStrike" spc="-1">
                <a:solidFill>
                  <a:srgbClr val="292934"/>
                </a:solidFill>
                <a:latin typeface="Roboto"/>
                <a:ea typeface="Roboto"/>
              </a:rPr>
              <a:t>[컴포넌트 추가]</a:t>
            </a:r>
            <a:endParaRPr lang="en-US" sz="1600" b="0" strike="noStrike" spc="-1">
              <a:latin typeface="Arial"/>
            </a:endParaRPr>
          </a:p>
        </p:txBody>
      </p:sp>
      <p:sp>
        <p:nvSpPr>
          <p:cNvPr id="560" name="CustomShape 32"/>
          <p:cNvSpPr/>
          <p:nvPr/>
        </p:nvSpPr>
        <p:spPr>
          <a:xfrm>
            <a:off x="5992920" y="4082400"/>
            <a:ext cx="2036880" cy="337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600" b="0" strike="noStrike" spc="-1">
                <a:solidFill>
                  <a:srgbClr val="292934"/>
                </a:solidFill>
                <a:latin typeface="Roboto"/>
                <a:ea typeface="Roboto"/>
              </a:rPr>
              <a:t>[컴포넌트 추가]</a:t>
            </a:r>
            <a:endParaRPr lang="en-US" sz="1600" b="0" strike="noStrike" spc="-1">
              <a:latin typeface="Arial"/>
            </a:endParaRPr>
          </a:p>
        </p:txBody>
      </p:sp>
      <p:sp>
        <p:nvSpPr>
          <p:cNvPr id="561" name="CustomShape 33"/>
          <p:cNvSpPr/>
          <p:nvPr/>
        </p:nvSpPr>
        <p:spPr>
          <a:xfrm>
            <a:off x="5992920" y="5245920"/>
            <a:ext cx="2036880" cy="337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600" b="0" strike="noStrike" spc="-1">
                <a:solidFill>
                  <a:srgbClr val="292934"/>
                </a:solidFill>
                <a:latin typeface="Roboto"/>
                <a:ea typeface="Roboto"/>
              </a:rPr>
              <a:t>[컴포넌트 추가]</a:t>
            </a:r>
            <a:endParaRPr lang="en-US" sz="1600" b="0" strike="noStrike" spc="-1">
              <a:latin typeface="Arial"/>
            </a:endParaRPr>
          </a:p>
        </p:txBody>
      </p:sp>
      <p:sp>
        <p:nvSpPr>
          <p:cNvPr id="562" name="CustomShape 34"/>
          <p:cNvSpPr/>
          <p:nvPr/>
        </p:nvSpPr>
        <p:spPr>
          <a:xfrm>
            <a:off x="6807240" y="3195000"/>
            <a:ext cx="360" cy="862920"/>
          </a:xfrm>
          <a:custGeom>
            <a:avLst/>
            <a:gdLst/>
            <a:ahLst/>
            <a:cxnLst/>
            <a:rect l="l" t="t" r="r" b="b"/>
            <a:pathLst>
              <a:path w="21600" h="21600">
                <a:moveTo>
                  <a:pt x="0" y="0"/>
                </a:moveTo>
                <a:lnTo>
                  <a:pt x="21600" y="21600"/>
                </a:lnTo>
              </a:path>
            </a:pathLst>
          </a:custGeom>
          <a:noFill/>
          <a:ln w="9360">
            <a:solidFill>
              <a:srgbClr val="292934"/>
            </a:solidFill>
            <a:round/>
            <a:headEnd type="triangle" w="lg" len="lg"/>
            <a:tailEnd type="triangle" w="lg" len="lg"/>
          </a:ln>
        </p:spPr>
        <p:style>
          <a:lnRef idx="0">
            <a:scrgbClr r="0" g="0" b="0"/>
          </a:lnRef>
          <a:fillRef idx="0">
            <a:scrgbClr r="0" g="0" b="0"/>
          </a:fillRef>
          <a:effectRef idx="0">
            <a:scrgbClr r="0" g="0" b="0"/>
          </a:effectRef>
          <a:fontRef idx="minor"/>
        </p:style>
      </p:sp>
      <p:sp>
        <p:nvSpPr>
          <p:cNvPr id="563" name="CustomShape 35"/>
          <p:cNvSpPr/>
          <p:nvPr/>
        </p:nvSpPr>
        <p:spPr>
          <a:xfrm>
            <a:off x="6807240" y="4446000"/>
            <a:ext cx="360" cy="777240"/>
          </a:xfrm>
          <a:custGeom>
            <a:avLst/>
            <a:gdLst/>
            <a:ahLst/>
            <a:cxnLst/>
            <a:rect l="l" t="t" r="r" b="b"/>
            <a:pathLst>
              <a:path w="21600" h="21600">
                <a:moveTo>
                  <a:pt x="0" y="0"/>
                </a:moveTo>
                <a:lnTo>
                  <a:pt x="21600" y="21600"/>
                </a:lnTo>
              </a:path>
            </a:pathLst>
          </a:custGeom>
          <a:noFill/>
          <a:ln w="9360">
            <a:solidFill>
              <a:srgbClr val="292934"/>
            </a:solidFill>
            <a:round/>
            <a:headEnd type="triangle" w="lg" len="lg"/>
            <a:tailEnd type="triangle" w="lg" len="lg"/>
          </a:ln>
        </p:spPr>
        <p:style>
          <a:lnRef idx="0">
            <a:scrgbClr r="0" g="0" b="0"/>
          </a:lnRef>
          <a:fillRef idx="0">
            <a:scrgbClr r="0" g="0" b="0"/>
          </a:fillRef>
          <a:effectRef idx="0">
            <a:scrgbClr r="0" g="0" b="0"/>
          </a:effectRef>
          <a:fontRef idx="minor"/>
        </p:style>
      </p:sp>
      <p:sp>
        <p:nvSpPr>
          <p:cNvPr id="564" name="CustomShape 36"/>
          <p:cNvSpPr/>
          <p:nvPr/>
        </p:nvSpPr>
        <p:spPr>
          <a:xfrm>
            <a:off x="6807240" y="3382200"/>
            <a:ext cx="1658880" cy="245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000" b="0" i="1" strike="noStrike" spc="-1">
                <a:solidFill>
                  <a:srgbClr val="292934"/>
                </a:solidFill>
                <a:latin typeface="Roboto"/>
                <a:ea typeface="Roboto"/>
              </a:rPr>
              <a:t>[상호작용 방법 추가]</a:t>
            </a:r>
            <a:endParaRPr lang="en-US" sz="1000" b="0" strike="noStrike" spc="-1">
              <a:latin typeface="Arial"/>
            </a:endParaRPr>
          </a:p>
        </p:txBody>
      </p:sp>
      <p:sp>
        <p:nvSpPr>
          <p:cNvPr id="565" name="CustomShape 37"/>
          <p:cNvSpPr/>
          <p:nvPr/>
        </p:nvSpPr>
        <p:spPr>
          <a:xfrm>
            <a:off x="6807240" y="4447440"/>
            <a:ext cx="1658880" cy="245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000" b="0" i="1" strike="noStrike" spc="-1">
                <a:solidFill>
                  <a:srgbClr val="292934"/>
                </a:solidFill>
                <a:latin typeface="Roboto"/>
                <a:ea typeface="Roboto"/>
              </a:rPr>
              <a:t>[상호작용 방법 추가]</a:t>
            </a:r>
            <a:endParaRPr lang="en-US" sz="1000" b="0" strike="noStrike" spc="-1">
              <a:latin typeface="Arial"/>
            </a:endParaRPr>
          </a:p>
        </p:txBody>
      </p:sp>
      <p:sp>
        <p:nvSpPr>
          <p:cNvPr id="566" name="CustomShape 38"/>
          <p:cNvSpPr/>
          <p:nvPr/>
        </p:nvSpPr>
        <p:spPr>
          <a:xfrm>
            <a:off x="246600" y="51516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아키텍처 리뷰 (예시 템플릿)</a:t>
            </a:r>
            <a:endParaRPr lang="en-US" sz="4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"지식 재산권"이란 무엇인가?</a:t>
            </a:r>
            <a:endParaRPr lang="en-US" sz="4000" b="0" strike="noStrike" spc="-1">
              <a:latin typeface="Arial"/>
            </a:endParaRPr>
          </a:p>
        </p:txBody>
      </p:sp>
      <p:sp>
        <p:nvSpPr>
          <p:cNvPr id="229" name="CustomShape 2"/>
          <p:cNvSpPr/>
          <p:nvPr/>
        </p:nvSpPr>
        <p:spPr>
          <a:xfrm>
            <a:off x="623160" y="1600200"/>
            <a:ext cx="10945080" cy="4952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a:solidFill>
                  <a:srgbClr val="292934"/>
                </a:solidFill>
                <a:latin typeface="Roboto"/>
                <a:ea typeface="Roboto"/>
              </a:rPr>
              <a:t>저작권: 저자의 원본 저작물을 보호 </a:t>
            </a:r>
            <a:endParaRPr lang="en-US" sz="24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표현(바탕에 깔린 아이디어가 아님)을 보호 </a:t>
            </a:r>
            <a:endParaRPr lang="en-US" sz="20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소프트웨어, 서적 및 이와 유사한 저작물을 다룬다.</a:t>
            </a:r>
            <a:endParaRPr lang="en-US" sz="20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특허: 새롭고 뻔하지 않은 유용한 발명품 </a:t>
            </a:r>
            <a:endParaRPr lang="en-US" sz="24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혁신에 보상을 주기 위한 제한된 독점</a:t>
            </a:r>
            <a:endParaRPr lang="en-US" sz="20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영업 비밀: 가치있는 기밀 정보 보호</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상표 : 제품의 출처를 식별하는 표시(단어, 로고, 슬로건, 색상 등)를 보호	</a:t>
            </a:r>
            <a:endParaRPr lang="en-US" sz="24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소비자 및 브랜드 보호; 소비자 혼란과 브랜드 가치 저하 방지</a:t>
            </a:r>
            <a:endParaRPr lang="en-US" sz="2000" b="0" strike="noStrike" spc="-1">
              <a:latin typeface="Arial"/>
            </a:endParaRPr>
          </a:p>
          <a:p>
            <a:pPr marL="182880" indent="-182160">
              <a:lnSpc>
                <a:spcPct val="100000"/>
              </a:lnSpc>
              <a:spcBef>
                <a:spcPts val="479"/>
              </a:spcBef>
            </a:pPr>
            <a:endParaRPr lang="en-US" sz="2000" b="0" strike="noStrike" spc="-1">
              <a:latin typeface="Arial"/>
            </a:endParaRPr>
          </a:p>
          <a:p>
            <a:pPr algn="ctr">
              <a:lnSpc>
                <a:spcPct val="100000"/>
              </a:lnSpc>
              <a:spcBef>
                <a:spcPts val="479"/>
              </a:spcBef>
            </a:pPr>
            <a:r>
              <a:rPr lang="en-US" sz="2400" b="0" i="1" strike="noStrike" spc="-1">
                <a:solidFill>
                  <a:srgbClr val="292934"/>
                </a:solidFill>
                <a:latin typeface="Roboto Condensed"/>
                <a:ea typeface="Roboto Condensed"/>
              </a:rPr>
              <a:t>이 장에서는 FOSS 컴플라이언스와 가장 관련 있는 분야인,</a:t>
            </a:r>
            <a:r>
              <a:t/>
            </a:r>
            <a:br/>
            <a:r>
              <a:rPr lang="en-US" sz="2400" b="0" i="1" strike="noStrike" spc="-1">
                <a:solidFill>
                  <a:srgbClr val="292934"/>
                </a:solidFill>
                <a:latin typeface="Roboto Condensed"/>
                <a:ea typeface="Roboto Condensed"/>
              </a:rPr>
              <a:t>저작권 및 특허권에 초점을 맞춘다.</a:t>
            </a:r>
            <a:endParaRPr lang="en-US" sz="2400" b="0" strike="noStrike" spc="-1">
              <a:latin typeface="Arial"/>
            </a:endParaRPr>
          </a:p>
          <a:p>
            <a:pPr>
              <a:lnSpc>
                <a:spcPct val="100000"/>
              </a:lnSpc>
            </a:pP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7" name="CustomShape 1"/>
          <p:cNvSpPr/>
          <p:nvPr/>
        </p:nvSpPr>
        <p:spPr>
          <a:xfrm>
            <a:off x="3524040" y="946080"/>
            <a:ext cx="5093640" cy="2370960"/>
          </a:xfrm>
          <a:prstGeom prst="cloudCallout">
            <a:avLst>
              <a:gd name="adj1" fmla="val -653"/>
              <a:gd name="adj2" fmla="val 11648"/>
            </a:avLst>
          </a:prstGeom>
          <a:solidFill>
            <a:srgbClr val="DDDDDD"/>
          </a:solidFill>
          <a:ln>
            <a:noFill/>
          </a:ln>
        </p:spPr>
        <p:style>
          <a:lnRef idx="0">
            <a:scrgbClr r="0" g="0" b="0"/>
          </a:lnRef>
          <a:fillRef idx="0">
            <a:scrgbClr r="0" g="0" b="0"/>
          </a:fillRef>
          <a:effectRef idx="0">
            <a:scrgbClr r="0" g="0" b="0"/>
          </a:effectRef>
          <a:fontRef idx="minor"/>
        </p:style>
      </p:sp>
      <p:sp>
        <p:nvSpPr>
          <p:cNvPr id="568" name="CustomShape 2"/>
          <p:cNvSpPr/>
          <p:nvPr/>
        </p:nvSpPr>
        <p:spPr>
          <a:xfrm>
            <a:off x="8614440" y="2131920"/>
            <a:ext cx="537480" cy="36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sp>
      <p:sp>
        <p:nvSpPr>
          <p:cNvPr id="569" name="CustomShape 3"/>
          <p:cNvSpPr/>
          <p:nvPr/>
        </p:nvSpPr>
        <p:spPr>
          <a:xfrm rot="10800000">
            <a:off x="5227920" y="1167480"/>
            <a:ext cx="345600" cy="1744920"/>
          </a:xfrm>
          <a:prstGeom prst="rect">
            <a:avLst/>
          </a:prstGeom>
          <a:gradFill rotWithShape="0">
            <a:gsLst>
              <a:gs pos="0">
                <a:srgbClr val="B4EBFF"/>
              </a:gs>
              <a:gs pos="100000">
                <a:srgbClr val="E0F7FF"/>
              </a:gs>
            </a:gsLst>
            <a:lin ang="16200000"/>
          </a:gradFill>
          <a:ln w="9360">
            <a:solidFill>
              <a:srgbClr val="55B4E5"/>
            </a:solidFill>
            <a:miter/>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570" name="CustomShape 4"/>
          <p:cNvSpPr/>
          <p:nvPr/>
        </p:nvSpPr>
        <p:spPr>
          <a:xfrm rot="16200000">
            <a:off x="4518360" y="1839600"/>
            <a:ext cx="1744920" cy="345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050" b="1" strike="noStrike" spc="-1">
                <a:solidFill>
                  <a:srgbClr val="000000"/>
                </a:solidFill>
                <a:latin typeface="Roboto"/>
                <a:ea typeface="Roboto"/>
              </a:rPr>
              <a:t>리뷰</a:t>
            </a:r>
            <a:endParaRPr lang="en-US" sz="1050" b="0" strike="noStrike" spc="-1">
              <a:latin typeface="Arial"/>
            </a:endParaRPr>
          </a:p>
        </p:txBody>
      </p:sp>
      <p:sp>
        <p:nvSpPr>
          <p:cNvPr id="571" name="CustomShape 5"/>
          <p:cNvSpPr/>
          <p:nvPr/>
        </p:nvSpPr>
        <p:spPr>
          <a:xfrm rot="16200000">
            <a:off x="3386880" y="1857600"/>
            <a:ext cx="1181880" cy="36900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200" b="1" strike="noStrike" spc="-1">
                <a:solidFill>
                  <a:srgbClr val="000000"/>
                </a:solidFill>
                <a:latin typeface="Roboto"/>
                <a:ea typeface="Roboto"/>
              </a:rPr>
              <a:t>식별</a:t>
            </a:r>
            <a:endParaRPr lang="en-US" sz="1200" b="0" strike="noStrike" spc="-1">
              <a:latin typeface="Arial"/>
            </a:endParaRPr>
          </a:p>
        </p:txBody>
      </p:sp>
      <p:sp>
        <p:nvSpPr>
          <p:cNvPr id="572" name="CustomShape 6"/>
          <p:cNvSpPr/>
          <p:nvPr/>
        </p:nvSpPr>
        <p:spPr>
          <a:xfrm rot="16200000">
            <a:off x="3861000" y="1842480"/>
            <a:ext cx="1173600" cy="36900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200" b="1" strike="noStrike" spc="-1">
                <a:solidFill>
                  <a:srgbClr val="000000"/>
                </a:solidFill>
                <a:latin typeface="Roboto"/>
                <a:ea typeface="Roboto"/>
              </a:rPr>
              <a:t>검사</a:t>
            </a:r>
            <a:endParaRPr lang="en-US" sz="1200" b="0" strike="noStrike" spc="-1">
              <a:latin typeface="Arial"/>
            </a:endParaRPr>
          </a:p>
        </p:txBody>
      </p:sp>
      <p:sp>
        <p:nvSpPr>
          <p:cNvPr id="573" name="CustomShape 7"/>
          <p:cNvSpPr/>
          <p:nvPr/>
        </p:nvSpPr>
        <p:spPr>
          <a:xfrm rot="16200000">
            <a:off x="4314240" y="1839600"/>
            <a:ext cx="1171440" cy="36900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200" b="1" strike="noStrike" spc="-1">
                <a:solidFill>
                  <a:srgbClr val="000000"/>
                </a:solidFill>
                <a:latin typeface="Roboto"/>
                <a:ea typeface="Roboto"/>
              </a:rPr>
              <a:t>문제 해결</a:t>
            </a:r>
            <a:endParaRPr lang="en-US" sz="1200" b="0" strike="noStrike" spc="-1">
              <a:latin typeface="Arial"/>
            </a:endParaRPr>
          </a:p>
        </p:txBody>
      </p:sp>
      <p:sp>
        <p:nvSpPr>
          <p:cNvPr id="574" name="CustomShape 8"/>
          <p:cNvSpPr/>
          <p:nvPr/>
        </p:nvSpPr>
        <p:spPr>
          <a:xfrm rot="16200000">
            <a:off x="5315760" y="1852200"/>
            <a:ext cx="1171440" cy="36900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200" b="1" strike="noStrike" spc="-1">
                <a:solidFill>
                  <a:srgbClr val="000000"/>
                </a:solidFill>
                <a:latin typeface="Roboto"/>
                <a:ea typeface="Roboto"/>
              </a:rPr>
              <a:t>승인</a:t>
            </a:r>
            <a:endParaRPr lang="en-US" sz="1200" b="0" strike="noStrike" spc="-1">
              <a:latin typeface="Arial"/>
            </a:endParaRPr>
          </a:p>
        </p:txBody>
      </p:sp>
      <p:sp>
        <p:nvSpPr>
          <p:cNvPr id="575" name="CustomShape 9"/>
          <p:cNvSpPr/>
          <p:nvPr/>
        </p:nvSpPr>
        <p:spPr>
          <a:xfrm rot="16200000">
            <a:off x="5762880" y="1847880"/>
            <a:ext cx="1167120" cy="36900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200" b="1" strike="noStrike" spc="-1">
                <a:solidFill>
                  <a:srgbClr val="000000"/>
                </a:solidFill>
                <a:latin typeface="Roboto"/>
                <a:ea typeface="Roboto"/>
              </a:rPr>
              <a:t>등록</a:t>
            </a:r>
            <a:endParaRPr lang="en-US" sz="1200" b="0" strike="noStrike" spc="-1">
              <a:latin typeface="Arial"/>
            </a:endParaRPr>
          </a:p>
        </p:txBody>
      </p:sp>
      <p:sp>
        <p:nvSpPr>
          <p:cNvPr id="576" name="CustomShape 10"/>
          <p:cNvSpPr/>
          <p:nvPr/>
        </p:nvSpPr>
        <p:spPr>
          <a:xfrm rot="16200000">
            <a:off x="6207480" y="1839600"/>
            <a:ext cx="1171440" cy="36900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200" b="1" strike="noStrike" spc="-1">
                <a:solidFill>
                  <a:srgbClr val="000000"/>
                </a:solidFill>
                <a:latin typeface="Roboto"/>
                <a:ea typeface="Roboto"/>
              </a:rPr>
              <a:t>고지</a:t>
            </a:r>
            <a:endParaRPr lang="en-US" sz="1200" b="0" strike="noStrike" spc="-1">
              <a:latin typeface="Arial"/>
            </a:endParaRPr>
          </a:p>
        </p:txBody>
      </p:sp>
      <p:sp>
        <p:nvSpPr>
          <p:cNvPr id="577" name="CustomShape 11"/>
          <p:cNvSpPr/>
          <p:nvPr/>
        </p:nvSpPr>
        <p:spPr>
          <a:xfrm rot="16200000">
            <a:off x="6654240" y="1839600"/>
            <a:ext cx="1171440" cy="36900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200" b="1" strike="noStrike" spc="-1">
                <a:solidFill>
                  <a:srgbClr val="000000"/>
                </a:solidFill>
                <a:latin typeface="Roboto"/>
                <a:ea typeface="Roboto"/>
              </a:rPr>
              <a:t>확인</a:t>
            </a:r>
            <a:endParaRPr lang="en-US" sz="1200" b="0" strike="noStrike" spc="-1">
              <a:latin typeface="Arial"/>
            </a:endParaRPr>
          </a:p>
        </p:txBody>
      </p:sp>
      <p:sp>
        <p:nvSpPr>
          <p:cNvPr id="578" name="CustomShape 12"/>
          <p:cNvSpPr/>
          <p:nvPr/>
        </p:nvSpPr>
        <p:spPr>
          <a:xfrm rot="16200000">
            <a:off x="7101000" y="1833120"/>
            <a:ext cx="1171440" cy="36900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200" b="1" strike="noStrike" spc="-1">
                <a:solidFill>
                  <a:srgbClr val="000000"/>
                </a:solidFill>
                <a:latin typeface="Roboto"/>
                <a:ea typeface="Roboto"/>
              </a:rPr>
              <a:t>배포</a:t>
            </a:r>
            <a:endParaRPr lang="en-US" sz="1200" b="0" strike="noStrike" spc="-1">
              <a:latin typeface="Arial"/>
            </a:endParaRPr>
          </a:p>
        </p:txBody>
      </p:sp>
      <p:sp>
        <p:nvSpPr>
          <p:cNvPr id="579" name="CustomShape 13"/>
          <p:cNvSpPr/>
          <p:nvPr/>
        </p:nvSpPr>
        <p:spPr>
          <a:xfrm rot="16200000">
            <a:off x="7555320" y="1835280"/>
            <a:ext cx="1171440" cy="36900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200" b="1" strike="noStrike" spc="-1">
                <a:solidFill>
                  <a:srgbClr val="000000"/>
                </a:solidFill>
                <a:latin typeface="Roboto"/>
                <a:ea typeface="Roboto"/>
              </a:rPr>
              <a:t>확인</a:t>
            </a:r>
            <a:endParaRPr lang="en-US" sz="1200" b="0" strike="noStrike" spc="-1">
              <a:latin typeface="Arial"/>
            </a:endParaRPr>
          </a:p>
        </p:txBody>
      </p:sp>
      <p:sp>
        <p:nvSpPr>
          <p:cNvPr id="580" name="CustomShape 14"/>
          <p:cNvSpPr/>
          <p:nvPr/>
        </p:nvSpPr>
        <p:spPr>
          <a:xfrm>
            <a:off x="3782520" y="2040480"/>
            <a:ext cx="360" cy="360"/>
          </a:xfrm>
          <a:custGeom>
            <a:avLst/>
            <a:gdLst/>
            <a:ahLst/>
            <a:cxnLst/>
            <a:rect l="l" t="t" r="r" b="b"/>
            <a:pathLst>
              <a:path w="21600" h="21600">
                <a:moveTo>
                  <a:pt x="0" y="0"/>
                </a:moveTo>
                <a:lnTo>
                  <a:pt x="21600" y="21600"/>
                </a:lnTo>
              </a:path>
            </a:pathLst>
          </a:custGeom>
          <a:noFill/>
          <a:ln w="9360">
            <a:solidFill>
              <a:srgbClr val="292934"/>
            </a:solidFill>
            <a:round/>
          </a:ln>
        </p:spPr>
        <p:style>
          <a:lnRef idx="0">
            <a:scrgbClr r="0" g="0" b="0"/>
          </a:lnRef>
          <a:fillRef idx="0">
            <a:scrgbClr r="0" g="0" b="0"/>
          </a:fillRef>
          <a:effectRef idx="0">
            <a:scrgbClr r="0" g="0" b="0"/>
          </a:effectRef>
          <a:fontRef idx="minor"/>
        </p:style>
      </p:sp>
      <p:sp>
        <p:nvSpPr>
          <p:cNvPr id="581" name="CustomShape 15"/>
          <p:cNvSpPr/>
          <p:nvPr/>
        </p:nvSpPr>
        <p:spPr>
          <a:xfrm>
            <a:off x="6132240" y="3735360"/>
            <a:ext cx="5433840" cy="2832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90000"/>
              </a:lnSpc>
            </a:pPr>
            <a:r>
              <a:rPr lang="en-US" sz="1800" b="0" u="sng" strike="noStrike" spc="-1">
                <a:solidFill>
                  <a:srgbClr val="0070C0"/>
                </a:solidFill>
                <a:uFillTx/>
                <a:latin typeface="Roboto"/>
                <a:ea typeface="Roboto"/>
              </a:rPr>
              <a:t>결과: </a:t>
            </a:r>
            <a:endParaRPr lang="en-US" sz="1800" b="0" strike="noStrike" spc="-1">
              <a:latin typeface="Arial"/>
            </a:endParaRPr>
          </a:p>
          <a:p>
            <a:pPr marL="228600" indent="-227880">
              <a:lnSpc>
                <a:spcPct val="90000"/>
              </a:lnSpc>
              <a:spcBef>
                <a:spcPts val="1001"/>
              </a:spcBef>
              <a:buClr>
                <a:srgbClr val="292934"/>
              </a:buClr>
              <a:buFont typeface="Arial"/>
              <a:buChar char="•"/>
            </a:pPr>
            <a:r>
              <a:rPr lang="en-US" sz="1600" b="0" strike="noStrike" spc="-1">
                <a:solidFill>
                  <a:srgbClr val="292934"/>
                </a:solidFill>
                <a:latin typeface="Roboto"/>
                <a:ea typeface="Roboto"/>
              </a:rPr>
              <a:t>검사 보고서 내의 소프트웨어가 FOSS 정책을 준수하도록 한다. </a:t>
            </a:r>
            <a:endParaRPr lang="en-US" sz="1600" b="0" strike="noStrike" spc="-1">
              <a:latin typeface="Arial"/>
            </a:endParaRPr>
          </a:p>
          <a:p>
            <a:pPr marL="228600" indent="-227880">
              <a:lnSpc>
                <a:spcPct val="90000"/>
              </a:lnSpc>
              <a:spcBef>
                <a:spcPts val="1001"/>
              </a:spcBef>
              <a:buClr>
                <a:srgbClr val="292934"/>
              </a:buClr>
              <a:buFont typeface="Arial"/>
              <a:buChar char="•"/>
            </a:pPr>
            <a:r>
              <a:rPr lang="en-US" sz="1600" b="0" strike="noStrike" spc="-1">
                <a:solidFill>
                  <a:srgbClr val="292934"/>
                </a:solidFill>
                <a:latin typeface="Roboto"/>
                <a:ea typeface="Roboto"/>
              </a:rPr>
              <a:t>검사 보고서 발견사항을 보존하고, 해결된 이슈에 대해서는 다음 단계(승인)를 위해 준비된 것으로 표시한다.</a:t>
            </a:r>
            <a:endParaRPr lang="en-US" sz="1600" b="0" strike="noStrike" spc="-1">
              <a:latin typeface="Arial"/>
            </a:endParaRPr>
          </a:p>
          <a:p>
            <a:pPr marL="685800">
              <a:lnSpc>
                <a:spcPct val="100000"/>
              </a:lnSpc>
            </a:pPr>
            <a:endParaRPr lang="en-US" sz="1600" b="0" strike="noStrike" spc="-1">
              <a:latin typeface="Arial"/>
            </a:endParaRPr>
          </a:p>
          <a:p>
            <a:pPr marL="685800">
              <a:lnSpc>
                <a:spcPct val="100000"/>
              </a:lnSpc>
            </a:pPr>
            <a:endParaRPr lang="en-US" sz="1600" b="0" strike="noStrike" spc="-1">
              <a:latin typeface="Arial"/>
            </a:endParaRPr>
          </a:p>
          <a:p>
            <a:pPr marL="685800">
              <a:lnSpc>
                <a:spcPct val="100000"/>
              </a:lnSpc>
            </a:pPr>
            <a:endParaRPr lang="en-US" sz="1600" b="0" strike="noStrike" spc="-1">
              <a:latin typeface="Arial"/>
            </a:endParaRPr>
          </a:p>
        </p:txBody>
      </p:sp>
      <p:sp>
        <p:nvSpPr>
          <p:cNvPr id="582" name="CustomShape 16"/>
          <p:cNvSpPr/>
          <p:nvPr/>
        </p:nvSpPr>
        <p:spPr>
          <a:xfrm>
            <a:off x="498600" y="3781440"/>
            <a:ext cx="5356800" cy="2770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90000"/>
              </a:lnSpc>
            </a:pPr>
            <a:r>
              <a:rPr lang="en-US" sz="1800" b="0" u="sng" strike="noStrike" spc="-1">
                <a:solidFill>
                  <a:srgbClr val="0070C0"/>
                </a:solidFill>
                <a:uFillTx/>
                <a:latin typeface="Roboto"/>
                <a:ea typeface="Roboto"/>
              </a:rPr>
              <a:t>단계: </a:t>
            </a:r>
            <a:endParaRPr lang="en-US" sz="1800" b="0" strike="noStrike" spc="-1">
              <a:latin typeface="Arial"/>
            </a:endParaRPr>
          </a:p>
          <a:p>
            <a:pPr marL="285840" indent="-285120">
              <a:lnSpc>
                <a:spcPct val="90000"/>
              </a:lnSpc>
              <a:spcBef>
                <a:spcPts val="1001"/>
              </a:spcBef>
              <a:buClr>
                <a:srgbClr val="292934"/>
              </a:buClr>
              <a:buFont typeface="Arial"/>
              <a:buChar char="•"/>
            </a:pPr>
            <a:r>
              <a:rPr lang="en-US" sz="1600" b="0" strike="noStrike" spc="-1">
                <a:solidFill>
                  <a:srgbClr val="292934"/>
                </a:solidFill>
                <a:latin typeface="Roboto"/>
                <a:ea typeface="Roboto"/>
              </a:rPr>
              <a:t>리뷰 직원에게 적절한 수준의 권한을 부여한다.</a:t>
            </a:r>
            <a:endParaRPr lang="en-US" sz="1600" b="0" strike="noStrike" spc="-1">
              <a:latin typeface="Arial"/>
            </a:endParaRPr>
          </a:p>
          <a:p>
            <a:pPr marL="285840" indent="-285120">
              <a:lnSpc>
                <a:spcPct val="90000"/>
              </a:lnSpc>
              <a:spcBef>
                <a:spcPts val="1001"/>
              </a:spcBef>
              <a:buClr>
                <a:srgbClr val="292934"/>
              </a:buClr>
              <a:buFont typeface="Arial"/>
              <a:buChar char="•"/>
            </a:pPr>
            <a:r>
              <a:rPr lang="en-US" sz="1600" b="0" strike="noStrike" spc="-1">
                <a:solidFill>
                  <a:srgbClr val="292934"/>
                </a:solidFill>
                <a:latin typeface="Roboto"/>
                <a:ea typeface="Roboto"/>
              </a:rPr>
              <a:t>FOSS 정책을 참고하여 리뷰를 수행한다.</a:t>
            </a:r>
            <a:endParaRPr lang="en-US" sz="1600" b="0" strike="noStrike" spc="-1">
              <a:latin typeface="Arial"/>
            </a:endParaRPr>
          </a:p>
        </p:txBody>
      </p:sp>
      <p:sp>
        <p:nvSpPr>
          <p:cNvPr id="583" name="CustomShape 17"/>
          <p:cNvSpPr/>
          <p:nvPr/>
        </p:nvSpPr>
        <p:spPr>
          <a:xfrm>
            <a:off x="246600" y="3279600"/>
            <a:ext cx="11944800" cy="460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a:solidFill>
                  <a:srgbClr val="292934"/>
                </a:solidFill>
                <a:latin typeface="Roboto"/>
                <a:ea typeface="Roboto"/>
              </a:rPr>
              <a:t>해결된 문제를 리뷰하여 FOSS 정책과 일치하는지 확인한다.</a:t>
            </a:r>
            <a:endParaRPr lang="en-US" sz="2400" b="0" strike="noStrike" spc="-1">
              <a:latin typeface="Arial"/>
            </a:endParaRPr>
          </a:p>
        </p:txBody>
      </p:sp>
      <p:sp>
        <p:nvSpPr>
          <p:cNvPr id="584" name="CustomShape 18"/>
          <p:cNvSpPr/>
          <p:nvPr/>
        </p:nvSpPr>
        <p:spPr>
          <a:xfrm>
            <a:off x="246600" y="51516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리뷰 수행</a:t>
            </a:r>
            <a:endParaRPr lang="en-US" sz="4000" b="0" strike="noStrike" spc="-1">
              <a:latin typeface="Arial"/>
            </a:endParaRPr>
          </a:p>
        </p:txBody>
      </p:sp>
      <p:sp>
        <p:nvSpPr>
          <p:cNvPr id="585" name="CustomShape 19"/>
          <p:cNvSpPr/>
          <p:nvPr/>
        </p:nvSpPr>
        <p:spPr>
          <a:xfrm>
            <a:off x="2343240" y="1899720"/>
            <a:ext cx="855000" cy="46764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lstStyle/>
          <a:p>
            <a:pPr algn="ctr">
              <a:lnSpc>
                <a:spcPct val="65000"/>
              </a:lnSpc>
            </a:pPr>
            <a:r>
              <a:rPr lang="en-US" sz="1100" b="1" strike="noStrike" spc="-1">
                <a:solidFill>
                  <a:srgbClr val="000000"/>
                </a:solidFill>
                <a:latin typeface="Roboto"/>
                <a:ea typeface="Roboto"/>
              </a:rPr>
              <a:t>유입: </a:t>
            </a:r>
            <a:endParaRPr lang="en-US" sz="1100" b="0" strike="noStrike" spc="-1">
              <a:latin typeface="Arial"/>
            </a:endParaRPr>
          </a:p>
          <a:p>
            <a:pPr algn="ctr">
              <a:lnSpc>
                <a:spcPct val="100000"/>
              </a:lnSpc>
            </a:pPr>
            <a:r>
              <a:rPr lang="en-US" sz="1100" b="1" strike="noStrike" spc="-1">
                <a:solidFill>
                  <a:srgbClr val="000000"/>
                </a:solidFill>
                <a:latin typeface="Roboto"/>
                <a:ea typeface="Roboto"/>
              </a:rPr>
              <a:t>FOSS</a:t>
            </a:r>
            <a:endParaRPr lang="en-US" sz="1100" b="0" strike="noStrike" spc="-1">
              <a:latin typeface="Arial"/>
            </a:endParaRPr>
          </a:p>
        </p:txBody>
      </p:sp>
      <p:sp>
        <p:nvSpPr>
          <p:cNvPr id="586" name="CustomShape 20"/>
          <p:cNvSpPr/>
          <p:nvPr/>
        </p:nvSpPr>
        <p:spPr>
          <a:xfrm>
            <a:off x="3198960" y="2134080"/>
            <a:ext cx="324360" cy="36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sp>
      <p:sp>
        <p:nvSpPr>
          <p:cNvPr id="587" name="CustomShape 21"/>
          <p:cNvSpPr/>
          <p:nvPr/>
        </p:nvSpPr>
        <p:spPr>
          <a:xfrm>
            <a:off x="9169560" y="1899720"/>
            <a:ext cx="1319040" cy="46764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lstStyle/>
          <a:p>
            <a:pPr algn="ctr">
              <a:lnSpc>
                <a:spcPct val="70000"/>
              </a:lnSpc>
            </a:pPr>
            <a:r>
              <a:rPr lang="en-US" sz="1100" b="1" strike="noStrike" spc="-1">
                <a:solidFill>
                  <a:srgbClr val="000000"/>
                </a:solidFill>
                <a:latin typeface="Roboto"/>
                <a:ea typeface="Roboto"/>
              </a:rPr>
              <a:t>유출: </a:t>
            </a:r>
            <a:endParaRPr lang="en-US" sz="1100" b="0" strike="noStrike" spc="-1">
              <a:latin typeface="Arial"/>
            </a:endParaRPr>
          </a:p>
          <a:p>
            <a:pPr algn="ctr">
              <a:lnSpc>
                <a:spcPct val="100000"/>
              </a:lnSpc>
            </a:pPr>
            <a:r>
              <a:rPr lang="en-US" sz="1100" b="1" strike="noStrike" spc="-1">
                <a:solidFill>
                  <a:srgbClr val="000000"/>
                </a:solidFill>
                <a:latin typeface="Roboto"/>
                <a:ea typeface="Roboto"/>
              </a:rPr>
              <a:t>FOSS + 수정</a:t>
            </a:r>
            <a:endParaRPr lang="en-US" sz="11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8" name="CustomShape 1"/>
          <p:cNvSpPr/>
          <p:nvPr/>
        </p:nvSpPr>
        <p:spPr>
          <a:xfrm>
            <a:off x="0" y="1446120"/>
            <a:ext cx="8457480" cy="2737800"/>
          </a:xfrm>
          <a:prstGeom prst="rect">
            <a:avLst/>
          </a:prstGeom>
          <a:noFill/>
          <a:ln>
            <a:noFill/>
          </a:ln>
        </p:spPr>
        <p:style>
          <a:lnRef idx="0">
            <a:scrgbClr r="0" g="0" b="0"/>
          </a:lnRef>
          <a:fillRef idx="0">
            <a:scrgbClr r="0" g="0" b="0"/>
          </a:fillRef>
          <a:effectRef idx="0">
            <a:scrgbClr r="0" g="0" b="0"/>
          </a:effectRef>
          <a:fontRef idx="minor"/>
        </p:style>
        <p:txBody>
          <a:bodyPr lIns="252000" tIns="180000" rIns="180000" bIns="216000"/>
          <a:lstStyle/>
          <a:p>
            <a:pPr marL="182880" indent="-182160">
              <a:lnSpc>
                <a:spcPct val="100000"/>
              </a:lnSpc>
              <a:buClr>
                <a:srgbClr val="93A299"/>
              </a:buClr>
              <a:buSzPct val="85000"/>
              <a:buFont typeface="Arial"/>
              <a:buChar char="•"/>
            </a:pPr>
            <a:r>
              <a:rPr lang="en-US" sz="2000" b="0" strike="noStrike" spc="-1">
                <a:solidFill>
                  <a:srgbClr val="292934"/>
                </a:solidFill>
                <a:latin typeface="Roboto"/>
                <a:ea typeface="Roboto"/>
              </a:rPr>
              <a:t>이전 단계의 소프트웨어 검사 및 리뷰 결과에 따라 소프트웨어 사용이 승인되거나 승인되지 않을 수 있다.</a:t>
            </a:r>
            <a:endParaRPr lang="en-US" sz="2000" b="0" strike="noStrike" spc="-1">
              <a:latin typeface="Arial"/>
            </a:endParaRPr>
          </a:p>
          <a:p>
            <a:pPr marL="182880" indent="-18216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승인에서는 승인된 FOSS 컴포넌트의 버전, 컴포넌트의 승인된 사용 모델 및 FOSS 라이선스 하의 기타 해당되는 모든 의무 사항을 명시해야 한다.</a:t>
            </a:r>
            <a:endParaRPr lang="en-US" sz="2000" b="0" strike="noStrike" spc="-1">
              <a:latin typeface="Arial"/>
            </a:endParaRPr>
          </a:p>
          <a:p>
            <a:pPr marL="182880" indent="-18216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승인은 적절할 수준의 권한에서 이루어져야 한다.</a:t>
            </a:r>
            <a:endParaRPr lang="en-US" sz="2000" b="0" strike="noStrike" spc="-1">
              <a:latin typeface="Arial"/>
            </a:endParaRPr>
          </a:p>
          <a:p>
            <a:pPr marL="182880" indent="-182160">
              <a:lnSpc>
                <a:spcPct val="100000"/>
              </a:lnSpc>
              <a:spcBef>
                <a:spcPts val="400"/>
              </a:spcBef>
            </a:pPr>
            <a:endParaRPr lang="en-US" sz="2000" b="0" strike="noStrike" spc="-1">
              <a:latin typeface="Arial"/>
            </a:endParaRPr>
          </a:p>
        </p:txBody>
      </p:sp>
      <p:sp>
        <p:nvSpPr>
          <p:cNvPr id="589" name="CustomShape 2"/>
          <p:cNvSpPr/>
          <p:nvPr/>
        </p:nvSpPr>
        <p:spPr>
          <a:xfrm>
            <a:off x="3946680" y="4688640"/>
            <a:ext cx="4506120" cy="1791720"/>
          </a:xfrm>
          <a:prstGeom prst="cloudCallout">
            <a:avLst>
              <a:gd name="adj1" fmla="val -653"/>
              <a:gd name="adj2" fmla="val 11648"/>
            </a:avLst>
          </a:prstGeom>
          <a:solidFill>
            <a:srgbClr val="DDDDDD"/>
          </a:solidFill>
          <a:ln>
            <a:noFill/>
          </a:ln>
        </p:spPr>
        <p:style>
          <a:lnRef idx="0">
            <a:scrgbClr r="0" g="0" b="0"/>
          </a:lnRef>
          <a:fillRef idx="0">
            <a:scrgbClr r="0" g="0" b="0"/>
          </a:fillRef>
          <a:effectRef idx="0">
            <a:scrgbClr r="0" g="0" b="0"/>
          </a:effectRef>
          <a:fontRef idx="minor"/>
        </p:style>
      </p:sp>
      <p:sp>
        <p:nvSpPr>
          <p:cNvPr id="590" name="CustomShape 3"/>
          <p:cNvSpPr/>
          <p:nvPr/>
        </p:nvSpPr>
        <p:spPr>
          <a:xfrm>
            <a:off x="8450280" y="5585400"/>
            <a:ext cx="254880" cy="252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sp>
      <p:sp>
        <p:nvSpPr>
          <p:cNvPr id="591" name="CustomShape 4"/>
          <p:cNvSpPr/>
          <p:nvPr/>
        </p:nvSpPr>
        <p:spPr>
          <a:xfrm rot="10800000">
            <a:off x="5843520" y="4856040"/>
            <a:ext cx="337680" cy="1318320"/>
          </a:xfrm>
          <a:prstGeom prst="rect">
            <a:avLst/>
          </a:prstGeom>
          <a:gradFill rotWithShape="0">
            <a:gsLst>
              <a:gs pos="0">
                <a:srgbClr val="B4EBFF"/>
              </a:gs>
              <a:gs pos="100000">
                <a:srgbClr val="E0F7FF"/>
              </a:gs>
            </a:gsLst>
            <a:lin ang="16200000"/>
          </a:gradFill>
          <a:ln w="9360">
            <a:solidFill>
              <a:srgbClr val="55B4E5"/>
            </a:solidFill>
            <a:miter/>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592" name="CustomShape 5"/>
          <p:cNvSpPr/>
          <p:nvPr/>
        </p:nvSpPr>
        <p:spPr>
          <a:xfrm rot="16200000">
            <a:off x="5352480" y="5346360"/>
            <a:ext cx="1318320" cy="337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000" b="1" strike="noStrike" spc="-1">
                <a:solidFill>
                  <a:srgbClr val="000000"/>
                </a:solidFill>
                <a:latin typeface="Roboto"/>
                <a:ea typeface="Roboto"/>
              </a:rPr>
              <a:t>승인</a:t>
            </a:r>
            <a:endParaRPr lang="en-US" sz="1000" b="0" strike="noStrike" spc="-1">
              <a:latin typeface="Arial"/>
            </a:endParaRPr>
          </a:p>
        </p:txBody>
      </p:sp>
      <p:sp>
        <p:nvSpPr>
          <p:cNvPr id="593" name="CustomShape 6"/>
          <p:cNvSpPr/>
          <p:nvPr/>
        </p:nvSpPr>
        <p:spPr>
          <a:xfrm rot="16200000">
            <a:off x="3901320" y="5253840"/>
            <a:ext cx="89316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식별</a:t>
            </a:r>
            <a:endParaRPr lang="en-US" sz="1100" b="0" strike="noStrike" spc="-1">
              <a:latin typeface="Arial"/>
            </a:endParaRPr>
          </a:p>
        </p:txBody>
      </p:sp>
      <p:sp>
        <p:nvSpPr>
          <p:cNvPr id="594" name="CustomShape 7"/>
          <p:cNvSpPr/>
          <p:nvPr/>
        </p:nvSpPr>
        <p:spPr>
          <a:xfrm rot="16200000">
            <a:off x="4322160" y="5329080"/>
            <a:ext cx="88668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검사</a:t>
            </a:r>
            <a:endParaRPr lang="en-US" sz="1100" b="0" strike="noStrike" spc="-1">
              <a:latin typeface="Arial"/>
            </a:endParaRPr>
          </a:p>
        </p:txBody>
      </p:sp>
      <p:sp>
        <p:nvSpPr>
          <p:cNvPr id="595" name="CustomShape 8"/>
          <p:cNvSpPr/>
          <p:nvPr/>
        </p:nvSpPr>
        <p:spPr>
          <a:xfrm rot="16200000">
            <a:off x="4721040" y="5241960"/>
            <a:ext cx="88524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문제 해결</a:t>
            </a:r>
            <a:endParaRPr lang="en-US" sz="1100" b="0" strike="noStrike" spc="-1">
              <a:latin typeface="Arial"/>
            </a:endParaRPr>
          </a:p>
        </p:txBody>
      </p:sp>
      <p:sp>
        <p:nvSpPr>
          <p:cNvPr id="596" name="CustomShape 9"/>
          <p:cNvSpPr/>
          <p:nvPr/>
        </p:nvSpPr>
        <p:spPr>
          <a:xfrm rot="16200000">
            <a:off x="5129280" y="5334480"/>
            <a:ext cx="8852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리뷰</a:t>
            </a:r>
            <a:endParaRPr lang="en-US" sz="1100" b="0" strike="noStrike" spc="-1">
              <a:latin typeface="Arial"/>
            </a:endParaRPr>
          </a:p>
        </p:txBody>
      </p:sp>
      <p:sp>
        <p:nvSpPr>
          <p:cNvPr id="597" name="CustomShape 10"/>
          <p:cNvSpPr/>
          <p:nvPr/>
        </p:nvSpPr>
        <p:spPr>
          <a:xfrm rot="16200000">
            <a:off x="5999760" y="5331960"/>
            <a:ext cx="8834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등록</a:t>
            </a:r>
            <a:endParaRPr lang="en-US" sz="1100" b="0" strike="noStrike" spc="-1">
              <a:latin typeface="Arial"/>
            </a:endParaRPr>
          </a:p>
        </p:txBody>
      </p:sp>
      <p:sp>
        <p:nvSpPr>
          <p:cNvPr id="598" name="CustomShape 11"/>
          <p:cNvSpPr/>
          <p:nvPr/>
        </p:nvSpPr>
        <p:spPr>
          <a:xfrm rot="16200000">
            <a:off x="6394320" y="5326560"/>
            <a:ext cx="8852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고지</a:t>
            </a:r>
            <a:endParaRPr lang="en-US" sz="1100" b="0" strike="noStrike" spc="-1">
              <a:latin typeface="Arial"/>
            </a:endParaRPr>
          </a:p>
        </p:txBody>
      </p:sp>
      <p:sp>
        <p:nvSpPr>
          <p:cNvPr id="599" name="CustomShape 12"/>
          <p:cNvSpPr/>
          <p:nvPr/>
        </p:nvSpPr>
        <p:spPr>
          <a:xfrm rot="16200000">
            <a:off x="6789600" y="5241960"/>
            <a:ext cx="88524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확인</a:t>
            </a:r>
            <a:endParaRPr lang="en-US" sz="1100" b="0" strike="noStrike" spc="-1">
              <a:latin typeface="Arial"/>
            </a:endParaRPr>
          </a:p>
        </p:txBody>
      </p:sp>
      <p:sp>
        <p:nvSpPr>
          <p:cNvPr id="600" name="CustomShape 13"/>
          <p:cNvSpPr/>
          <p:nvPr/>
        </p:nvSpPr>
        <p:spPr>
          <a:xfrm rot="16200000">
            <a:off x="7184880" y="5321880"/>
            <a:ext cx="8852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배포</a:t>
            </a:r>
            <a:endParaRPr lang="en-US" sz="1100" b="0" strike="noStrike" spc="-1">
              <a:latin typeface="Arial"/>
            </a:endParaRPr>
          </a:p>
        </p:txBody>
      </p:sp>
      <p:sp>
        <p:nvSpPr>
          <p:cNvPr id="601" name="CustomShape 14"/>
          <p:cNvSpPr/>
          <p:nvPr/>
        </p:nvSpPr>
        <p:spPr>
          <a:xfrm rot="16200000">
            <a:off x="7586640" y="5238720"/>
            <a:ext cx="88524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확인</a:t>
            </a:r>
            <a:endParaRPr lang="en-US" sz="1100" b="0" strike="noStrike" spc="-1">
              <a:latin typeface="Arial"/>
            </a:endParaRPr>
          </a:p>
        </p:txBody>
      </p:sp>
      <p:sp>
        <p:nvSpPr>
          <p:cNvPr id="602" name="CustomShape 15"/>
          <p:cNvSpPr/>
          <p:nvPr/>
        </p:nvSpPr>
        <p:spPr>
          <a:xfrm>
            <a:off x="4175280" y="5515560"/>
            <a:ext cx="360" cy="360"/>
          </a:xfrm>
          <a:custGeom>
            <a:avLst/>
            <a:gdLst/>
            <a:ahLst/>
            <a:cxnLst/>
            <a:rect l="l" t="t" r="r" b="b"/>
            <a:pathLst>
              <a:path w="21600" h="21600">
                <a:moveTo>
                  <a:pt x="0" y="0"/>
                </a:moveTo>
                <a:lnTo>
                  <a:pt x="21600" y="21600"/>
                </a:lnTo>
              </a:path>
            </a:pathLst>
          </a:custGeom>
          <a:noFill/>
          <a:ln w="9360">
            <a:solidFill>
              <a:srgbClr val="292934"/>
            </a:solidFill>
            <a:round/>
          </a:ln>
        </p:spPr>
        <p:style>
          <a:lnRef idx="0">
            <a:scrgbClr r="0" g="0" b="0"/>
          </a:lnRef>
          <a:fillRef idx="0">
            <a:scrgbClr r="0" g="0" b="0"/>
          </a:fillRef>
          <a:effectRef idx="0">
            <a:scrgbClr r="0" g="0" b="0"/>
          </a:effectRef>
          <a:fontRef idx="minor"/>
        </p:style>
      </p:sp>
      <p:sp>
        <p:nvSpPr>
          <p:cNvPr id="603" name="CustomShape 16"/>
          <p:cNvSpPr/>
          <p:nvPr/>
        </p:nvSpPr>
        <p:spPr>
          <a:xfrm>
            <a:off x="246600" y="51516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승인</a:t>
            </a:r>
            <a:endParaRPr lang="en-US" sz="4000" b="0" strike="noStrike" spc="-1">
              <a:latin typeface="Arial"/>
            </a:endParaRPr>
          </a:p>
        </p:txBody>
      </p:sp>
      <p:sp>
        <p:nvSpPr>
          <p:cNvPr id="604" name="CustomShape 17"/>
          <p:cNvSpPr/>
          <p:nvPr/>
        </p:nvSpPr>
        <p:spPr>
          <a:xfrm>
            <a:off x="2765880" y="5352840"/>
            <a:ext cx="855000" cy="46764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100" b="1" strike="noStrike" spc="-1">
                <a:solidFill>
                  <a:srgbClr val="000000"/>
                </a:solidFill>
                <a:latin typeface="Roboto"/>
                <a:ea typeface="Roboto"/>
              </a:rPr>
              <a:t>유입: </a:t>
            </a:r>
            <a:endParaRPr lang="en-US" sz="1100" b="0" strike="noStrike" spc="-1">
              <a:latin typeface="Arial"/>
            </a:endParaRPr>
          </a:p>
          <a:p>
            <a:pPr algn="ctr">
              <a:lnSpc>
                <a:spcPct val="100000"/>
              </a:lnSpc>
            </a:pPr>
            <a:r>
              <a:rPr lang="en-US" sz="1100" b="1" strike="noStrike" spc="-1">
                <a:solidFill>
                  <a:srgbClr val="000000"/>
                </a:solidFill>
                <a:latin typeface="Roboto"/>
                <a:ea typeface="Roboto"/>
              </a:rPr>
              <a:t>FOSS</a:t>
            </a:r>
            <a:endParaRPr lang="en-US" sz="1100" b="0" strike="noStrike" spc="-1">
              <a:latin typeface="Arial"/>
            </a:endParaRPr>
          </a:p>
        </p:txBody>
      </p:sp>
      <p:sp>
        <p:nvSpPr>
          <p:cNvPr id="605" name="CustomShape 18"/>
          <p:cNvSpPr/>
          <p:nvPr/>
        </p:nvSpPr>
        <p:spPr>
          <a:xfrm>
            <a:off x="3621600" y="5587200"/>
            <a:ext cx="324360" cy="36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sp>
      <p:sp>
        <p:nvSpPr>
          <p:cNvPr id="606" name="CustomShape 19"/>
          <p:cNvSpPr/>
          <p:nvPr/>
        </p:nvSpPr>
        <p:spPr>
          <a:xfrm>
            <a:off x="8716320" y="5352840"/>
            <a:ext cx="1319040" cy="46764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100" b="1" strike="noStrike" spc="-1">
                <a:solidFill>
                  <a:srgbClr val="000000"/>
                </a:solidFill>
                <a:latin typeface="Roboto"/>
                <a:ea typeface="Roboto"/>
              </a:rPr>
              <a:t>유출: </a:t>
            </a:r>
            <a:endParaRPr lang="en-US" sz="1100" b="0" strike="noStrike" spc="-1">
              <a:latin typeface="Arial"/>
            </a:endParaRPr>
          </a:p>
          <a:p>
            <a:pPr algn="ctr">
              <a:lnSpc>
                <a:spcPct val="100000"/>
              </a:lnSpc>
            </a:pPr>
            <a:r>
              <a:rPr lang="en-US" sz="1100" b="1" strike="noStrike" spc="-1">
                <a:solidFill>
                  <a:srgbClr val="000000"/>
                </a:solidFill>
                <a:latin typeface="Roboto"/>
                <a:ea typeface="Roboto"/>
              </a:rPr>
              <a:t>FOSS + 수정</a:t>
            </a:r>
            <a:endParaRPr lang="en-US" sz="11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7" name="CustomShape 1"/>
          <p:cNvSpPr/>
          <p:nvPr/>
        </p:nvSpPr>
        <p:spPr>
          <a:xfrm>
            <a:off x="4016520" y="1576440"/>
            <a:ext cx="8174880" cy="3048840"/>
          </a:xfrm>
          <a:prstGeom prst="rect">
            <a:avLst/>
          </a:prstGeom>
          <a:noFill/>
          <a:ln>
            <a:noFill/>
          </a:ln>
        </p:spPr>
        <p:style>
          <a:lnRef idx="0">
            <a:scrgbClr r="0" g="0" b="0"/>
          </a:lnRef>
          <a:fillRef idx="0">
            <a:scrgbClr r="0" g="0" b="0"/>
          </a:fillRef>
          <a:effectRef idx="0">
            <a:scrgbClr r="0" g="0" b="0"/>
          </a:effectRef>
          <a:fontRef idx="minor"/>
        </p:style>
        <p:txBody>
          <a:bodyPr lIns="252000" tIns="180000" rIns="180000" bIns="216000"/>
          <a:lstStyle/>
          <a:p>
            <a:pPr marL="182880" indent="-182160">
              <a:lnSpc>
                <a:spcPct val="100000"/>
              </a:lnSpc>
              <a:buClr>
                <a:srgbClr val="93A299"/>
              </a:buClr>
              <a:buSzPct val="85000"/>
              <a:buFont typeface="Arial"/>
              <a:buChar char="•"/>
            </a:pPr>
            <a:r>
              <a:rPr lang="en-US" sz="2000" b="0" strike="noStrike" spc="-1">
                <a:solidFill>
                  <a:srgbClr val="292934"/>
                </a:solidFill>
                <a:latin typeface="Roboto"/>
                <a:ea typeface="Roboto"/>
              </a:rPr>
              <a:t>제품 사용에 대한 FOSS 컴포넌트가 승인되면 해당 제품의 소프트웨어 목록에 추가해야한다. </a:t>
            </a:r>
            <a:endParaRPr lang="en-US" sz="2000" b="0" strike="noStrike" spc="-1">
              <a:latin typeface="Arial"/>
            </a:endParaRPr>
          </a:p>
          <a:p>
            <a:pPr marL="182880" indent="-18216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승인 및 이에 대한 조건은 추적 시스템에 등록해야 한다. </a:t>
            </a:r>
            <a:endParaRPr lang="en-US" sz="2000" b="0" strike="noStrike" spc="-1">
              <a:latin typeface="Arial"/>
            </a:endParaRPr>
          </a:p>
          <a:p>
            <a:pPr marL="182880" indent="-18216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추적 시스템은 새로운 버전의 FOSS 컴포넌트에 대해서나 새로운 사용 모델이 제안되는 경우는 새로운 승인이 필요하다는 점을 명확히 해야 한다. </a:t>
            </a:r>
            <a:endParaRPr lang="en-US" sz="2000" b="0" strike="noStrike" spc="-1">
              <a:latin typeface="Arial"/>
            </a:endParaRPr>
          </a:p>
        </p:txBody>
      </p:sp>
      <p:sp>
        <p:nvSpPr>
          <p:cNvPr id="608" name="CustomShape 2"/>
          <p:cNvSpPr/>
          <p:nvPr/>
        </p:nvSpPr>
        <p:spPr>
          <a:xfrm>
            <a:off x="3594960" y="4575240"/>
            <a:ext cx="4506120" cy="1791720"/>
          </a:xfrm>
          <a:prstGeom prst="cloudCallout">
            <a:avLst>
              <a:gd name="adj1" fmla="val -653"/>
              <a:gd name="adj2" fmla="val 11648"/>
            </a:avLst>
          </a:prstGeom>
          <a:solidFill>
            <a:srgbClr val="DDDDDD"/>
          </a:solidFill>
          <a:ln>
            <a:noFill/>
          </a:ln>
        </p:spPr>
        <p:style>
          <a:lnRef idx="0">
            <a:scrgbClr r="0" g="0" b="0"/>
          </a:lnRef>
          <a:fillRef idx="0">
            <a:scrgbClr r="0" g="0" b="0"/>
          </a:fillRef>
          <a:effectRef idx="0">
            <a:scrgbClr r="0" g="0" b="0"/>
          </a:effectRef>
          <a:fontRef idx="minor"/>
        </p:style>
      </p:sp>
      <p:sp>
        <p:nvSpPr>
          <p:cNvPr id="609" name="CustomShape 3"/>
          <p:cNvSpPr/>
          <p:nvPr/>
        </p:nvSpPr>
        <p:spPr>
          <a:xfrm>
            <a:off x="8098560" y="5472360"/>
            <a:ext cx="254880" cy="252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sp>
      <p:sp>
        <p:nvSpPr>
          <p:cNvPr id="610" name="CustomShape 4"/>
          <p:cNvSpPr/>
          <p:nvPr/>
        </p:nvSpPr>
        <p:spPr>
          <a:xfrm rot="10800000">
            <a:off x="5880600" y="4743000"/>
            <a:ext cx="337680" cy="1318320"/>
          </a:xfrm>
          <a:prstGeom prst="rect">
            <a:avLst/>
          </a:prstGeom>
          <a:gradFill rotWithShape="0">
            <a:gsLst>
              <a:gs pos="0">
                <a:srgbClr val="B4EBFF"/>
              </a:gs>
              <a:gs pos="100000">
                <a:srgbClr val="E0F7FF"/>
              </a:gs>
            </a:gsLst>
            <a:lin ang="16200000"/>
          </a:gradFill>
          <a:ln w="9360">
            <a:solidFill>
              <a:srgbClr val="55B4E5"/>
            </a:solidFill>
            <a:miter/>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611" name="CustomShape 5"/>
          <p:cNvSpPr/>
          <p:nvPr/>
        </p:nvSpPr>
        <p:spPr>
          <a:xfrm rot="16200000">
            <a:off x="5389560" y="5232960"/>
            <a:ext cx="1318320" cy="337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000" b="1" strike="noStrike" spc="-1">
                <a:solidFill>
                  <a:srgbClr val="000000"/>
                </a:solidFill>
                <a:latin typeface="Roboto"/>
                <a:ea typeface="Roboto"/>
              </a:rPr>
              <a:t>등록</a:t>
            </a:r>
            <a:endParaRPr lang="en-US" sz="1000" b="0" strike="noStrike" spc="-1">
              <a:latin typeface="Arial"/>
            </a:endParaRPr>
          </a:p>
        </p:txBody>
      </p:sp>
      <p:sp>
        <p:nvSpPr>
          <p:cNvPr id="612" name="CustomShape 6"/>
          <p:cNvSpPr/>
          <p:nvPr/>
        </p:nvSpPr>
        <p:spPr>
          <a:xfrm rot="16200000">
            <a:off x="3549600" y="5140800"/>
            <a:ext cx="89316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900" b="1" strike="noStrike" spc="-1">
                <a:solidFill>
                  <a:srgbClr val="000000"/>
                </a:solidFill>
                <a:latin typeface="Roboto"/>
                <a:ea typeface="Roboto"/>
              </a:rPr>
              <a:t>식별</a:t>
            </a:r>
            <a:endParaRPr lang="en-US" sz="900" b="0" strike="noStrike" spc="-1">
              <a:latin typeface="Arial"/>
            </a:endParaRPr>
          </a:p>
        </p:txBody>
      </p:sp>
      <p:sp>
        <p:nvSpPr>
          <p:cNvPr id="613" name="CustomShape 7"/>
          <p:cNvSpPr/>
          <p:nvPr/>
        </p:nvSpPr>
        <p:spPr>
          <a:xfrm rot="16200000">
            <a:off x="3970440" y="5215680"/>
            <a:ext cx="88668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검사</a:t>
            </a:r>
            <a:endParaRPr lang="en-US" sz="1100" b="0" strike="noStrike" spc="-1">
              <a:latin typeface="Arial"/>
            </a:endParaRPr>
          </a:p>
        </p:txBody>
      </p:sp>
      <p:sp>
        <p:nvSpPr>
          <p:cNvPr id="614" name="CustomShape 8"/>
          <p:cNvSpPr/>
          <p:nvPr/>
        </p:nvSpPr>
        <p:spPr>
          <a:xfrm rot="16200000">
            <a:off x="4369320" y="5128920"/>
            <a:ext cx="88524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문제 해결</a:t>
            </a:r>
            <a:endParaRPr lang="en-US" sz="1100" b="0" strike="noStrike" spc="-1">
              <a:latin typeface="Arial"/>
            </a:endParaRPr>
          </a:p>
        </p:txBody>
      </p:sp>
      <p:sp>
        <p:nvSpPr>
          <p:cNvPr id="615" name="CustomShape 9"/>
          <p:cNvSpPr/>
          <p:nvPr/>
        </p:nvSpPr>
        <p:spPr>
          <a:xfrm rot="16200000">
            <a:off x="4777560" y="5221440"/>
            <a:ext cx="8852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리뷰</a:t>
            </a:r>
            <a:endParaRPr lang="en-US" sz="1100" b="0" strike="noStrike" spc="-1">
              <a:latin typeface="Arial"/>
            </a:endParaRPr>
          </a:p>
        </p:txBody>
      </p:sp>
      <p:sp>
        <p:nvSpPr>
          <p:cNvPr id="616" name="CustomShape 10"/>
          <p:cNvSpPr/>
          <p:nvPr/>
        </p:nvSpPr>
        <p:spPr>
          <a:xfrm rot="16200000">
            <a:off x="5179680" y="5218920"/>
            <a:ext cx="8834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승인</a:t>
            </a:r>
            <a:endParaRPr lang="en-US" sz="1100" b="0" strike="noStrike" spc="-1">
              <a:latin typeface="Arial"/>
            </a:endParaRPr>
          </a:p>
        </p:txBody>
      </p:sp>
      <p:sp>
        <p:nvSpPr>
          <p:cNvPr id="617" name="CustomShape 11"/>
          <p:cNvSpPr/>
          <p:nvPr/>
        </p:nvSpPr>
        <p:spPr>
          <a:xfrm rot="16200000">
            <a:off x="6042600" y="5213520"/>
            <a:ext cx="8852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고지</a:t>
            </a:r>
            <a:endParaRPr lang="en-US" sz="1100" b="0" strike="noStrike" spc="-1">
              <a:latin typeface="Arial"/>
            </a:endParaRPr>
          </a:p>
        </p:txBody>
      </p:sp>
      <p:sp>
        <p:nvSpPr>
          <p:cNvPr id="618" name="CustomShape 12"/>
          <p:cNvSpPr/>
          <p:nvPr/>
        </p:nvSpPr>
        <p:spPr>
          <a:xfrm rot="16200000">
            <a:off x="6437880" y="5128920"/>
            <a:ext cx="88524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확인</a:t>
            </a:r>
            <a:endParaRPr lang="en-US" sz="1100" b="0" strike="noStrike" spc="-1">
              <a:latin typeface="Arial"/>
            </a:endParaRPr>
          </a:p>
        </p:txBody>
      </p:sp>
      <p:sp>
        <p:nvSpPr>
          <p:cNvPr id="619" name="CustomShape 13"/>
          <p:cNvSpPr/>
          <p:nvPr/>
        </p:nvSpPr>
        <p:spPr>
          <a:xfrm rot="16200000">
            <a:off x="6833160" y="5208480"/>
            <a:ext cx="8852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배포</a:t>
            </a:r>
            <a:endParaRPr lang="en-US" sz="1100" b="0" strike="noStrike" spc="-1">
              <a:latin typeface="Arial"/>
            </a:endParaRPr>
          </a:p>
        </p:txBody>
      </p:sp>
      <p:sp>
        <p:nvSpPr>
          <p:cNvPr id="620" name="CustomShape 14"/>
          <p:cNvSpPr/>
          <p:nvPr/>
        </p:nvSpPr>
        <p:spPr>
          <a:xfrm rot="16200000">
            <a:off x="7233120" y="5125680"/>
            <a:ext cx="88524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확인</a:t>
            </a:r>
            <a:endParaRPr lang="en-US" sz="1100" b="0" strike="noStrike" spc="-1">
              <a:latin typeface="Arial"/>
            </a:endParaRPr>
          </a:p>
        </p:txBody>
      </p:sp>
      <p:sp>
        <p:nvSpPr>
          <p:cNvPr id="621" name="CustomShape 15"/>
          <p:cNvSpPr/>
          <p:nvPr/>
        </p:nvSpPr>
        <p:spPr>
          <a:xfrm>
            <a:off x="3823560" y="5402520"/>
            <a:ext cx="360" cy="360"/>
          </a:xfrm>
          <a:custGeom>
            <a:avLst/>
            <a:gdLst/>
            <a:ahLst/>
            <a:cxnLst/>
            <a:rect l="l" t="t" r="r" b="b"/>
            <a:pathLst>
              <a:path w="21600" h="21600">
                <a:moveTo>
                  <a:pt x="0" y="0"/>
                </a:moveTo>
                <a:lnTo>
                  <a:pt x="21600" y="21600"/>
                </a:lnTo>
              </a:path>
            </a:pathLst>
          </a:custGeom>
          <a:noFill/>
          <a:ln w="9360">
            <a:solidFill>
              <a:srgbClr val="292934"/>
            </a:solidFill>
            <a:round/>
          </a:ln>
        </p:spPr>
        <p:style>
          <a:lnRef idx="0">
            <a:scrgbClr r="0" g="0" b="0"/>
          </a:lnRef>
          <a:fillRef idx="0">
            <a:scrgbClr r="0" g="0" b="0"/>
          </a:fillRef>
          <a:effectRef idx="0">
            <a:scrgbClr r="0" g="0" b="0"/>
          </a:effectRef>
          <a:fontRef idx="minor"/>
        </p:style>
      </p:sp>
      <p:sp>
        <p:nvSpPr>
          <p:cNvPr id="622" name="CustomShape 16"/>
          <p:cNvSpPr/>
          <p:nvPr/>
        </p:nvSpPr>
        <p:spPr>
          <a:xfrm>
            <a:off x="974880" y="4655160"/>
            <a:ext cx="10638720" cy="368640"/>
          </a:xfrm>
          <a:prstGeom prst="rect">
            <a:avLst/>
          </a:prstGeom>
          <a:noFill/>
          <a:ln>
            <a:noFill/>
          </a:ln>
        </p:spPr>
        <p:style>
          <a:lnRef idx="0">
            <a:scrgbClr r="0" g="0" b="0"/>
          </a:lnRef>
          <a:fillRef idx="0">
            <a:scrgbClr r="0" g="0" b="0"/>
          </a:fillRef>
          <a:effectRef idx="0">
            <a:scrgbClr r="0" g="0" b="0"/>
          </a:effectRef>
          <a:fontRef idx="minor"/>
        </p:style>
      </p:sp>
      <p:sp>
        <p:nvSpPr>
          <p:cNvPr id="623" name="CustomShape 17"/>
          <p:cNvSpPr/>
          <p:nvPr/>
        </p:nvSpPr>
        <p:spPr>
          <a:xfrm>
            <a:off x="246600" y="51516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등록 / 승인 추적</a:t>
            </a:r>
            <a:endParaRPr lang="en-US" sz="4000" b="0" strike="noStrike" spc="-1">
              <a:latin typeface="Arial"/>
            </a:endParaRPr>
          </a:p>
        </p:txBody>
      </p:sp>
      <p:sp>
        <p:nvSpPr>
          <p:cNvPr id="624" name="CustomShape 18"/>
          <p:cNvSpPr/>
          <p:nvPr/>
        </p:nvSpPr>
        <p:spPr>
          <a:xfrm>
            <a:off x="2414160" y="5237280"/>
            <a:ext cx="855000" cy="46764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100" b="1" strike="noStrike" spc="-1">
                <a:solidFill>
                  <a:srgbClr val="000000"/>
                </a:solidFill>
                <a:latin typeface="Roboto"/>
                <a:ea typeface="Roboto"/>
              </a:rPr>
              <a:t>유입: </a:t>
            </a:r>
            <a:endParaRPr lang="en-US" sz="1100" b="0" strike="noStrike" spc="-1">
              <a:latin typeface="Arial"/>
            </a:endParaRPr>
          </a:p>
          <a:p>
            <a:pPr algn="ctr">
              <a:lnSpc>
                <a:spcPct val="100000"/>
              </a:lnSpc>
            </a:pPr>
            <a:r>
              <a:rPr lang="en-US" sz="1100" b="1" strike="noStrike" spc="-1">
                <a:solidFill>
                  <a:srgbClr val="000000"/>
                </a:solidFill>
                <a:latin typeface="Roboto"/>
                <a:ea typeface="Roboto"/>
              </a:rPr>
              <a:t>FOSS</a:t>
            </a:r>
            <a:endParaRPr lang="en-US" sz="1100" b="0" strike="noStrike" spc="-1">
              <a:latin typeface="Arial"/>
            </a:endParaRPr>
          </a:p>
        </p:txBody>
      </p:sp>
      <p:sp>
        <p:nvSpPr>
          <p:cNvPr id="625" name="CustomShape 19"/>
          <p:cNvSpPr/>
          <p:nvPr/>
        </p:nvSpPr>
        <p:spPr>
          <a:xfrm>
            <a:off x="3269520" y="5471280"/>
            <a:ext cx="324360" cy="36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sp>
      <p:sp>
        <p:nvSpPr>
          <p:cNvPr id="626" name="CustomShape 20"/>
          <p:cNvSpPr/>
          <p:nvPr/>
        </p:nvSpPr>
        <p:spPr>
          <a:xfrm>
            <a:off x="8334000" y="5239800"/>
            <a:ext cx="1319040" cy="46764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100" b="1" strike="noStrike" spc="-1">
                <a:solidFill>
                  <a:srgbClr val="000000"/>
                </a:solidFill>
                <a:latin typeface="Roboto"/>
                <a:ea typeface="Roboto"/>
              </a:rPr>
              <a:t>유출: </a:t>
            </a:r>
            <a:endParaRPr lang="en-US" sz="1100" b="0" strike="noStrike" spc="-1">
              <a:latin typeface="Arial"/>
            </a:endParaRPr>
          </a:p>
          <a:p>
            <a:pPr algn="ctr">
              <a:lnSpc>
                <a:spcPct val="100000"/>
              </a:lnSpc>
            </a:pPr>
            <a:r>
              <a:rPr lang="en-US" sz="1100" b="1" strike="noStrike" spc="-1">
                <a:solidFill>
                  <a:srgbClr val="000000"/>
                </a:solidFill>
                <a:latin typeface="Roboto"/>
                <a:ea typeface="Roboto"/>
              </a:rPr>
              <a:t>FOSS + 수정</a:t>
            </a:r>
            <a:endParaRPr lang="en-US" sz="11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7" name="CustomShape 1"/>
          <p:cNvSpPr/>
          <p:nvPr/>
        </p:nvSpPr>
        <p:spPr>
          <a:xfrm>
            <a:off x="2176560" y="3925800"/>
            <a:ext cx="10014840" cy="2504520"/>
          </a:xfrm>
          <a:prstGeom prst="rect">
            <a:avLst/>
          </a:prstGeom>
          <a:noFill/>
          <a:ln>
            <a:noFill/>
          </a:ln>
        </p:spPr>
        <p:style>
          <a:lnRef idx="0">
            <a:scrgbClr r="0" g="0" b="0"/>
          </a:lnRef>
          <a:fillRef idx="0">
            <a:scrgbClr r="0" g="0" b="0"/>
          </a:fillRef>
          <a:effectRef idx="0">
            <a:scrgbClr r="0" g="0" b="0"/>
          </a:effectRef>
          <a:fontRef idx="minor"/>
        </p:style>
        <p:txBody>
          <a:bodyPr lIns="252000" tIns="180000" rIns="180000" bIns="216000"/>
          <a:lstStyle/>
          <a:p>
            <a:pPr marL="182880" indent="-182160">
              <a:lnSpc>
                <a:spcPct val="100000"/>
              </a:lnSpc>
              <a:buClr>
                <a:srgbClr val="93A299"/>
              </a:buClr>
              <a:buSzPct val="85000"/>
              <a:buFont typeface="Arial"/>
              <a:buChar char="•"/>
            </a:pPr>
            <a:r>
              <a:rPr lang="en-US" sz="2400" b="0" strike="noStrike" spc="-1">
                <a:solidFill>
                  <a:srgbClr val="292934"/>
                </a:solidFill>
                <a:latin typeface="Roboto"/>
                <a:ea typeface="Roboto"/>
              </a:rPr>
              <a:t>제품 출시에 사용되는 FOSS에 대한 적절한 고지를 준비하시오.</a:t>
            </a:r>
            <a:endParaRPr lang="en-US" sz="2400" b="0" strike="noStrike" spc="-1">
              <a:latin typeface="Arial"/>
            </a:endParaRPr>
          </a:p>
          <a:p>
            <a:pPr marL="457200" lvl="1" indent="-189720">
              <a:lnSpc>
                <a:spcPct val="100000"/>
              </a:lnSpc>
              <a:spcBef>
                <a:spcPts val="360"/>
              </a:spcBef>
              <a:buClr>
                <a:srgbClr val="93A299"/>
              </a:buClr>
              <a:buSzPct val="85000"/>
              <a:buFont typeface="Arial"/>
              <a:buChar char="•"/>
            </a:pPr>
            <a:r>
              <a:rPr lang="en-US" sz="1800" b="0" strike="noStrike" spc="-1">
                <a:solidFill>
                  <a:srgbClr val="292934"/>
                </a:solidFill>
                <a:latin typeface="Roboto"/>
                <a:ea typeface="Roboto"/>
              </a:rPr>
              <a:t>모든 저작권 및 출처에 관한 고지를 제공함으로써 FOSS의 사용을 인정한다. </a:t>
            </a:r>
            <a:endParaRPr lang="en-US" sz="1800" b="0" strike="noStrike" spc="-1">
              <a:latin typeface="Arial"/>
            </a:endParaRPr>
          </a:p>
          <a:p>
            <a:pPr marL="457200" lvl="1" indent="-189720">
              <a:lnSpc>
                <a:spcPct val="100000"/>
              </a:lnSpc>
              <a:spcBef>
                <a:spcPts val="360"/>
              </a:spcBef>
              <a:buClr>
                <a:srgbClr val="93A299"/>
              </a:buClr>
              <a:buSzPct val="85000"/>
              <a:buFont typeface="Arial"/>
              <a:buChar char="•"/>
            </a:pPr>
            <a:r>
              <a:rPr lang="en-US" sz="1800" b="0" strike="noStrike" spc="-1">
                <a:solidFill>
                  <a:srgbClr val="292934"/>
                </a:solidFill>
                <a:latin typeface="Roboto"/>
                <a:ea typeface="Roboto"/>
              </a:rPr>
              <a:t>FOSS 소스 코드의 사본을 얻는 방법에 대해 제품의 최종 사용자에게 알린다(해당하는 경우. 예: GPL 및 LGPL).</a:t>
            </a:r>
            <a:endParaRPr lang="en-US" sz="1800" b="0" strike="noStrike" spc="-1">
              <a:latin typeface="Arial"/>
            </a:endParaRPr>
          </a:p>
          <a:p>
            <a:pPr marL="457200" lvl="1" indent="-189720">
              <a:lnSpc>
                <a:spcPct val="100000"/>
              </a:lnSpc>
              <a:spcBef>
                <a:spcPts val="360"/>
              </a:spcBef>
              <a:buClr>
                <a:srgbClr val="93A299"/>
              </a:buClr>
              <a:buSzPct val="85000"/>
              <a:buFont typeface="Arial"/>
              <a:buChar char="•"/>
            </a:pPr>
            <a:r>
              <a:rPr lang="en-US" sz="1800" b="0" strike="noStrike" spc="-1">
                <a:solidFill>
                  <a:srgbClr val="292934"/>
                </a:solidFill>
                <a:latin typeface="Roboto"/>
                <a:ea typeface="Roboto"/>
              </a:rPr>
              <a:t>필요에 따라 제품에 포함된 FOSS 코드에 대한 라이선스 계약의 전체 텍스트를 복제한다. </a:t>
            </a:r>
            <a:endParaRPr lang="en-US" sz="1800" b="0" strike="noStrike" spc="-1">
              <a:latin typeface="Arial"/>
            </a:endParaRPr>
          </a:p>
        </p:txBody>
      </p:sp>
      <p:sp>
        <p:nvSpPr>
          <p:cNvPr id="628" name="CustomShape 2"/>
          <p:cNvSpPr/>
          <p:nvPr/>
        </p:nvSpPr>
        <p:spPr>
          <a:xfrm>
            <a:off x="3097800" y="1693080"/>
            <a:ext cx="4506120" cy="1791720"/>
          </a:xfrm>
          <a:prstGeom prst="cloudCallout">
            <a:avLst>
              <a:gd name="adj1" fmla="val -653"/>
              <a:gd name="adj2" fmla="val 11648"/>
            </a:avLst>
          </a:prstGeom>
          <a:solidFill>
            <a:srgbClr val="DDDDDD"/>
          </a:solidFill>
          <a:ln>
            <a:noFill/>
          </a:ln>
        </p:spPr>
        <p:style>
          <a:lnRef idx="0">
            <a:scrgbClr r="0" g="0" b="0"/>
          </a:lnRef>
          <a:fillRef idx="0">
            <a:scrgbClr r="0" g="0" b="0"/>
          </a:fillRef>
          <a:effectRef idx="0">
            <a:scrgbClr r="0" g="0" b="0"/>
          </a:effectRef>
          <a:fontRef idx="minor"/>
        </p:style>
      </p:sp>
      <p:sp>
        <p:nvSpPr>
          <p:cNvPr id="629" name="CustomShape 3"/>
          <p:cNvSpPr/>
          <p:nvPr/>
        </p:nvSpPr>
        <p:spPr>
          <a:xfrm>
            <a:off x="7601400" y="2590200"/>
            <a:ext cx="254880" cy="252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sp>
      <p:sp>
        <p:nvSpPr>
          <p:cNvPr id="630" name="CustomShape 4"/>
          <p:cNvSpPr/>
          <p:nvPr/>
        </p:nvSpPr>
        <p:spPr>
          <a:xfrm rot="10800000">
            <a:off x="5788440" y="1860840"/>
            <a:ext cx="337680" cy="1318320"/>
          </a:xfrm>
          <a:prstGeom prst="rect">
            <a:avLst/>
          </a:prstGeom>
          <a:gradFill rotWithShape="0">
            <a:gsLst>
              <a:gs pos="0">
                <a:srgbClr val="B4EBFF"/>
              </a:gs>
              <a:gs pos="100000">
                <a:srgbClr val="E0F7FF"/>
              </a:gs>
            </a:gsLst>
            <a:lin ang="16200000"/>
          </a:gradFill>
          <a:ln w="9360">
            <a:solidFill>
              <a:srgbClr val="55B4E5"/>
            </a:solidFill>
            <a:miter/>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631" name="CustomShape 5"/>
          <p:cNvSpPr/>
          <p:nvPr/>
        </p:nvSpPr>
        <p:spPr>
          <a:xfrm rot="16200000">
            <a:off x="5297040" y="2351160"/>
            <a:ext cx="1318320" cy="337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000" b="1" strike="noStrike" spc="-1">
                <a:solidFill>
                  <a:srgbClr val="000000"/>
                </a:solidFill>
                <a:latin typeface="Roboto"/>
                <a:ea typeface="Roboto"/>
              </a:rPr>
              <a:t>고지</a:t>
            </a:r>
            <a:endParaRPr lang="en-US" sz="1000" b="0" strike="noStrike" spc="-1">
              <a:latin typeface="Arial"/>
            </a:endParaRPr>
          </a:p>
        </p:txBody>
      </p:sp>
      <p:sp>
        <p:nvSpPr>
          <p:cNvPr id="632" name="CustomShape 6"/>
          <p:cNvSpPr/>
          <p:nvPr/>
        </p:nvSpPr>
        <p:spPr>
          <a:xfrm rot="16200000">
            <a:off x="3052440" y="2258640"/>
            <a:ext cx="89316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식별</a:t>
            </a:r>
            <a:endParaRPr lang="en-US" sz="1100" b="0" strike="noStrike" spc="-1">
              <a:latin typeface="Arial"/>
            </a:endParaRPr>
          </a:p>
        </p:txBody>
      </p:sp>
      <p:sp>
        <p:nvSpPr>
          <p:cNvPr id="633" name="CustomShape 7"/>
          <p:cNvSpPr/>
          <p:nvPr/>
        </p:nvSpPr>
        <p:spPr>
          <a:xfrm rot="16200000">
            <a:off x="3473280" y="2333880"/>
            <a:ext cx="88668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검사</a:t>
            </a:r>
            <a:endParaRPr lang="en-US" sz="1100" b="0" strike="noStrike" spc="-1">
              <a:latin typeface="Arial"/>
            </a:endParaRPr>
          </a:p>
        </p:txBody>
      </p:sp>
      <p:sp>
        <p:nvSpPr>
          <p:cNvPr id="634" name="CustomShape 8"/>
          <p:cNvSpPr/>
          <p:nvPr/>
        </p:nvSpPr>
        <p:spPr>
          <a:xfrm rot="16200000">
            <a:off x="3872160" y="2246760"/>
            <a:ext cx="88524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문제 해결</a:t>
            </a:r>
            <a:endParaRPr lang="en-US" sz="1100" b="0" strike="noStrike" spc="-1">
              <a:latin typeface="Arial"/>
            </a:endParaRPr>
          </a:p>
        </p:txBody>
      </p:sp>
      <p:sp>
        <p:nvSpPr>
          <p:cNvPr id="635" name="CustomShape 9"/>
          <p:cNvSpPr/>
          <p:nvPr/>
        </p:nvSpPr>
        <p:spPr>
          <a:xfrm rot="16200000">
            <a:off x="4280400" y="2339280"/>
            <a:ext cx="8852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리뷰</a:t>
            </a:r>
            <a:endParaRPr lang="en-US" sz="1100" b="0" strike="noStrike" spc="-1">
              <a:latin typeface="Arial"/>
            </a:endParaRPr>
          </a:p>
        </p:txBody>
      </p:sp>
      <p:sp>
        <p:nvSpPr>
          <p:cNvPr id="636" name="CustomShape 10"/>
          <p:cNvSpPr/>
          <p:nvPr/>
        </p:nvSpPr>
        <p:spPr>
          <a:xfrm rot="16200000">
            <a:off x="4690440" y="2336760"/>
            <a:ext cx="8834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승인</a:t>
            </a:r>
            <a:endParaRPr lang="en-US" sz="1100" b="0" strike="noStrike" spc="-1">
              <a:latin typeface="Arial"/>
            </a:endParaRPr>
          </a:p>
        </p:txBody>
      </p:sp>
      <p:sp>
        <p:nvSpPr>
          <p:cNvPr id="637" name="CustomShape 11"/>
          <p:cNvSpPr/>
          <p:nvPr/>
        </p:nvSpPr>
        <p:spPr>
          <a:xfrm rot="16200000">
            <a:off x="5085000" y="2331360"/>
            <a:ext cx="8852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등록</a:t>
            </a:r>
            <a:endParaRPr lang="en-US" sz="1100" b="0" strike="noStrike" spc="-1">
              <a:latin typeface="Arial"/>
            </a:endParaRPr>
          </a:p>
        </p:txBody>
      </p:sp>
      <p:sp>
        <p:nvSpPr>
          <p:cNvPr id="638" name="CustomShape 12"/>
          <p:cNvSpPr/>
          <p:nvPr/>
        </p:nvSpPr>
        <p:spPr>
          <a:xfrm rot="16200000">
            <a:off x="5940720" y="2246760"/>
            <a:ext cx="88524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확인</a:t>
            </a:r>
            <a:endParaRPr lang="en-US" sz="1100" b="0" strike="noStrike" spc="-1">
              <a:latin typeface="Arial"/>
            </a:endParaRPr>
          </a:p>
        </p:txBody>
      </p:sp>
      <p:sp>
        <p:nvSpPr>
          <p:cNvPr id="639" name="CustomShape 13"/>
          <p:cNvSpPr/>
          <p:nvPr/>
        </p:nvSpPr>
        <p:spPr>
          <a:xfrm rot="16200000">
            <a:off x="6336000" y="2326680"/>
            <a:ext cx="8852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배포</a:t>
            </a:r>
            <a:endParaRPr lang="en-US" sz="1100" b="0" strike="noStrike" spc="-1">
              <a:latin typeface="Arial"/>
            </a:endParaRPr>
          </a:p>
        </p:txBody>
      </p:sp>
      <p:sp>
        <p:nvSpPr>
          <p:cNvPr id="640" name="CustomShape 14"/>
          <p:cNvSpPr/>
          <p:nvPr/>
        </p:nvSpPr>
        <p:spPr>
          <a:xfrm rot="16200000">
            <a:off x="6737760" y="2243520"/>
            <a:ext cx="88524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확인</a:t>
            </a:r>
            <a:endParaRPr lang="en-US" sz="1100" b="0" strike="noStrike" spc="-1">
              <a:latin typeface="Arial"/>
            </a:endParaRPr>
          </a:p>
        </p:txBody>
      </p:sp>
      <p:sp>
        <p:nvSpPr>
          <p:cNvPr id="641" name="CustomShape 15"/>
          <p:cNvSpPr/>
          <p:nvPr/>
        </p:nvSpPr>
        <p:spPr>
          <a:xfrm>
            <a:off x="3326400" y="2520360"/>
            <a:ext cx="360" cy="360"/>
          </a:xfrm>
          <a:custGeom>
            <a:avLst/>
            <a:gdLst/>
            <a:ahLst/>
            <a:cxnLst/>
            <a:rect l="l" t="t" r="r" b="b"/>
            <a:pathLst>
              <a:path w="21600" h="21600">
                <a:moveTo>
                  <a:pt x="0" y="0"/>
                </a:moveTo>
                <a:lnTo>
                  <a:pt x="21600" y="21600"/>
                </a:lnTo>
              </a:path>
            </a:pathLst>
          </a:custGeom>
          <a:noFill/>
          <a:ln w="9360">
            <a:solidFill>
              <a:srgbClr val="292934"/>
            </a:solidFill>
            <a:round/>
          </a:ln>
        </p:spPr>
        <p:style>
          <a:lnRef idx="0">
            <a:scrgbClr r="0" g="0" b="0"/>
          </a:lnRef>
          <a:fillRef idx="0">
            <a:scrgbClr r="0" g="0" b="0"/>
          </a:fillRef>
          <a:effectRef idx="0">
            <a:scrgbClr r="0" g="0" b="0"/>
          </a:effectRef>
          <a:fontRef idx="minor"/>
        </p:style>
      </p:sp>
      <p:sp>
        <p:nvSpPr>
          <p:cNvPr id="642" name="CustomShape 16"/>
          <p:cNvSpPr/>
          <p:nvPr/>
        </p:nvSpPr>
        <p:spPr>
          <a:xfrm>
            <a:off x="246600" y="51516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고지</a:t>
            </a:r>
            <a:endParaRPr lang="en-US" sz="4000" b="0" strike="noStrike" spc="-1">
              <a:latin typeface="Arial"/>
            </a:endParaRPr>
          </a:p>
        </p:txBody>
      </p:sp>
      <p:sp>
        <p:nvSpPr>
          <p:cNvPr id="643" name="CustomShape 17"/>
          <p:cNvSpPr/>
          <p:nvPr/>
        </p:nvSpPr>
        <p:spPr>
          <a:xfrm>
            <a:off x="1917000" y="2355120"/>
            <a:ext cx="855000" cy="46764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100" b="1" strike="noStrike" spc="-1">
                <a:solidFill>
                  <a:srgbClr val="000000"/>
                </a:solidFill>
                <a:latin typeface="Roboto"/>
                <a:ea typeface="Roboto"/>
              </a:rPr>
              <a:t>유입: </a:t>
            </a:r>
            <a:endParaRPr lang="en-US" sz="1100" b="0" strike="noStrike" spc="-1">
              <a:latin typeface="Arial"/>
            </a:endParaRPr>
          </a:p>
          <a:p>
            <a:pPr algn="ctr">
              <a:lnSpc>
                <a:spcPct val="100000"/>
              </a:lnSpc>
            </a:pPr>
            <a:r>
              <a:rPr lang="en-US" sz="1100" b="1" strike="noStrike" spc="-1">
                <a:solidFill>
                  <a:srgbClr val="000000"/>
                </a:solidFill>
                <a:latin typeface="Roboto"/>
                <a:ea typeface="Roboto"/>
              </a:rPr>
              <a:t>FOSS</a:t>
            </a:r>
            <a:endParaRPr lang="en-US" sz="1100" b="0" strike="noStrike" spc="-1">
              <a:latin typeface="Arial"/>
            </a:endParaRPr>
          </a:p>
        </p:txBody>
      </p:sp>
      <p:sp>
        <p:nvSpPr>
          <p:cNvPr id="644" name="CustomShape 18"/>
          <p:cNvSpPr/>
          <p:nvPr/>
        </p:nvSpPr>
        <p:spPr>
          <a:xfrm>
            <a:off x="2772360" y="2589480"/>
            <a:ext cx="324360" cy="36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sp>
      <p:sp>
        <p:nvSpPr>
          <p:cNvPr id="645" name="CustomShape 19"/>
          <p:cNvSpPr/>
          <p:nvPr/>
        </p:nvSpPr>
        <p:spPr>
          <a:xfrm>
            <a:off x="7853040" y="2357640"/>
            <a:ext cx="1319040" cy="46764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100" b="1" strike="noStrike" spc="-1">
                <a:solidFill>
                  <a:srgbClr val="000000"/>
                </a:solidFill>
                <a:latin typeface="Roboto"/>
                <a:ea typeface="Roboto"/>
              </a:rPr>
              <a:t>유출: </a:t>
            </a:r>
            <a:endParaRPr lang="en-US" sz="1100" b="0" strike="noStrike" spc="-1">
              <a:latin typeface="Arial"/>
            </a:endParaRPr>
          </a:p>
          <a:p>
            <a:pPr algn="ctr">
              <a:lnSpc>
                <a:spcPct val="100000"/>
              </a:lnSpc>
            </a:pPr>
            <a:r>
              <a:rPr lang="en-US" sz="1100" b="1" strike="noStrike" spc="-1">
                <a:solidFill>
                  <a:srgbClr val="000000"/>
                </a:solidFill>
                <a:latin typeface="Roboto"/>
                <a:ea typeface="Roboto"/>
              </a:rPr>
              <a:t>FOSS + 수정</a:t>
            </a:r>
            <a:endParaRPr lang="en-US" sz="11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6" name="CustomShape 1"/>
          <p:cNvSpPr/>
          <p:nvPr/>
        </p:nvSpPr>
        <p:spPr>
          <a:xfrm>
            <a:off x="3778200" y="1474200"/>
            <a:ext cx="4506120" cy="1791720"/>
          </a:xfrm>
          <a:prstGeom prst="cloudCallout">
            <a:avLst>
              <a:gd name="adj1" fmla="val -653"/>
              <a:gd name="adj2" fmla="val 11648"/>
            </a:avLst>
          </a:prstGeom>
          <a:solidFill>
            <a:srgbClr val="DDDDDD"/>
          </a:solidFill>
          <a:ln>
            <a:noFill/>
          </a:ln>
        </p:spPr>
        <p:style>
          <a:lnRef idx="0">
            <a:scrgbClr r="0" g="0" b="0"/>
          </a:lnRef>
          <a:fillRef idx="0">
            <a:scrgbClr r="0" g="0" b="0"/>
          </a:fillRef>
          <a:effectRef idx="0">
            <a:scrgbClr r="0" g="0" b="0"/>
          </a:effectRef>
          <a:fontRef idx="minor"/>
        </p:style>
      </p:sp>
      <p:sp>
        <p:nvSpPr>
          <p:cNvPr id="647" name="CustomShape 2"/>
          <p:cNvSpPr/>
          <p:nvPr/>
        </p:nvSpPr>
        <p:spPr>
          <a:xfrm>
            <a:off x="8282160" y="2370960"/>
            <a:ext cx="254880" cy="252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sp>
      <p:sp>
        <p:nvSpPr>
          <p:cNvPr id="648" name="CustomShape 3"/>
          <p:cNvSpPr/>
          <p:nvPr/>
        </p:nvSpPr>
        <p:spPr>
          <a:xfrm rot="10800000">
            <a:off x="6865920" y="1641600"/>
            <a:ext cx="337680" cy="1318320"/>
          </a:xfrm>
          <a:prstGeom prst="rect">
            <a:avLst/>
          </a:prstGeom>
          <a:gradFill rotWithShape="0">
            <a:gsLst>
              <a:gs pos="0">
                <a:srgbClr val="B4EBFF"/>
              </a:gs>
              <a:gs pos="100000">
                <a:srgbClr val="E0F7FF"/>
              </a:gs>
            </a:gsLst>
            <a:lin ang="16200000"/>
          </a:gradFill>
          <a:ln w="9360">
            <a:solidFill>
              <a:srgbClr val="55B4E5"/>
            </a:solidFill>
            <a:miter/>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649" name="CustomShape 4"/>
          <p:cNvSpPr/>
          <p:nvPr/>
        </p:nvSpPr>
        <p:spPr>
          <a:xfrm rot="16200000">
            <a:off x="6374520" y="2131920"/>
            <a:ext cx="1318320" cy="337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000" b="1" strike="noStrike" spc="-1">
                <a:solidFill>
                  <a:srgbClr val="000000"/>
                </a:solidFill>
                <a:latin typeface="Roboto"/>
                <a:ea typeface="Roboto"/>
              </a:rPr>
              <a:t>확인</a:t>
            </a:r>
            <a:endParaRPr lang="en-US" sz="1000" b="0" strike="noStrike" spc="-1">
              <a:latin typeface="Arial"/>
            </a:endParaRPr>
          </a:p>
        </p:txBody>
      </p:sp>
      <p:sp>
        <p:nvSpPr>
          <p:cNvPr id="650" name="CustomShape 5"/>
          <p:cNvSpPr/>
          <p:nvPr/>
        </p:nvSpPr>
        <p:spPr>
          <a:xfrm rot="16200000">
            <a:off x="3732840" y="2039400"/>
            <a:ext cx="89316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식별</a:t>
            </a:r>
            <a:endParaRPr lang="en-US" sz="1100" b="0" strike="noStrike" spc="-1">
              <a:latin typeface="Arial"/>
            </a:endParaRPr>
          </a:p>
        </p:txBody>
      </p:sp>
      <p:sp>
        <p:nvSpPr>
          <p:cNvPr id="651" name="CustomShape 6"/>
          <p:cNvSpPr/>
          <p:nvPr/>
        </p:nvSpPr>
        <p:spPr>
          <a:xfrm rot="16200000">
            <a:off x="4153680" y="2114640"/>
            <a:ext cx="88668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검사</a:t>
            </a:r>
            <a:endParaRPr lang="en-US" sz="1100" b="0" strike="noStrike" spc="-1">
              <a:latin typeface="Arial"/>
            </a:endParaRPr>
          </a:p>
        </p:txBody>
      </p:sp>
      <p:sp>
        <p:nvSpPr>
          <p:cNvPr id="652" name="CustomShape 7"/>
          <p:cNvSpPr/>
          <p:nvPr/>
        </p:nvSpPr>
        <p:spPr>
          <a:xfrm rot="16200000">
            <a:off x="4552920" y="2027520"/>
            <a:ext cx="88524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문제 해결</a:t>
            </a:r>
            <a:endParaRPr lang="en-US" sz="1100" b="0" strike="noStrike" spc="-1">
              <a:latin typeface="Arial"/>
            </a:endParaRPr>
          </a:p>
        </p:txBody>
      </p:sp>
      <p:sp>
        <p:nvSpPr>
          <p:cNvPr id="653" name="CustomShape 8"/>
          <p:cNvSpPr/>
          <p:nvPr/>
        </p:nvSpPr>
        <p:spPr>
          <a:xfrm rot="16200000">
            <a:off x="4960800" y="2120040"/>
            <a:ext cx="8852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리뷰</a:t>
            </a:r>
            <a:endParaRPr lang="en-US" sz="1100" b="0" strike="noStrike" spc="-1">
              <a:latin typeface="Arial"/>
            </a:endParaRPr>
          </a:p>
        </p:txBody>
      </p:sp>
      <p:sp>
        <p:nvSpPr>
          <p:cNvPr id="654" name="CustomShape 9"/>
          <p:cNvSpPr/>
          <p:nvPr/>
        </p:nvSpPr>
        <p:spPr>
          <a:xfrm rot="16200000">
            <a:off x="5363280" y="2117880"/>
            <a:ext cx="8834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승인</a:t>
            </a:r>
            <a:endParaRPr lang="en-US" sz="1100" b="0" strike="noStrike" spc="-1">
              <a:latin typeface="Arial"/>
            </a:endParaRPr>
          </a:p>
        </p:txBody>
      </p:sp>
      <p:sp>
        <p:nvSpPr>
          <p:cNvPr id="655" name="CustomShape 10"/>
          <p:cNvSpPr/>
          <p:nvPr/>
        </p:nvSpPr>
        <p:spPr>
          <a:xfrm rot="16200000">
            <a:off x="5765760" y="2112120"/>
            <a:ext cx="8852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등록</a:t>
            </a:r>
            <a:endParaRPr lang="en-US" sz="1100" b="0" strike="noStrike" spc="-1">
              <a:latin typeface="Arial"/>
            </a:endParaRPr>
          </a:p>
        </p:txBody>
      </p:sp>
      <p:sp>
        <p:nvSpPr>
          <p:cNvPr id="656" name="CustomShape 11"/>
          <p:cNvSpPr/>
          <p:nvPr/>
        </p:nvSpPr>
        <p:spPr>
          <a:xfrm rot="16200000">
            <a:off x="6161040" y="2112120"/>
            <a:ext cx="8852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고지</a:t>
            </a:r>
            <a:endParaRPr lang="en-US" sz="1100" b="0" strike="noStrike" spc="-1">
              <a:latin typeface="Arial"/>
            </a:endParaRPr>
          </a:p>
        </p:txBody>
      </p:sp>
      <p:sp>
        <p:nvSpPr>
          <p:cNvPr id="657" name="CustomShape 12"/>
          <p:cNvSpPr/>
          <p:nvPr/>
        </p:nvSpPr>
        <p:spPr>
          <a:xfrm rot="16200000">
            <a:off x="7016760" y="2107440"/>
            <a:ext cx="8852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배포</a:t>
            </a:r>
            <a:endParaRPr lang="en-US" sz="1100" b="0" strike="noStrike" spc="-1">
              <a:latin typeface="Arial"/>
            </a:endParaRPr>
          </a:p>
        </p:txBody>
      </p:sp>
      <p:sp>
        <p:nvSpPr>
          <p:cNvPr id="658" name="CustomShape 13"/>
          <p:cNvSpPr/>
          <p:nvPr/>
        </p:nvSpPr>
        <p:spPr>
          <a:xfrm rot="16200000">
            <a:off x="7418160" y="2024640"/>
            <a:ext cx="88524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확인</a:t>
            </a:r>
            <a:endParaRPr lang="en-US" sz="1100" b="0" strike="noStrike" spc="-1">
              <a:latin typeface="Arial"/>
            </a:endParaRPr>
          </a:p>
        </p:txBody>
      </p:sp>
      <p:sp>
        <p:nvSpPr>
          <p:cNvPr id="659" name="CustomShape 14"/>
          <p:cNvSpPr/>
          <p:nvPr/>
        </p:nvSpPr>
        <p:spPr>
          <a:xfrm>
            <a:off x="4006800" y="2301120"/>
            <a:ext cx="360" cy="360"/>
          </a:xfrm>
          <a:custGeom>
            <a:avLst/>
            <a:gdLst/>
            <a:ahLst/>
            <a:cxnLst/>
            <a:rect l="l" t="t" r="r" b="b"/>
            <a:pathLst>
              <a:path w="21600" h="21600">
                <a:moveTo>
                  <a:pt x="0" y="0"/>
                </a:moveTo>
                <a:lnTo>
                  <a:pt x="21600" y="21600"/>
                </a:lnTo>
              </a:path>
            </a:pathLst>
          </a:custGeom>
          <a:noFill/>
          <a:ln w="9360">
            <a:solidFill>
              <a:srgbClr val="292934"/>
            </a:solidFill>
            <a:round/>
          </a:ln>
        </p:spPr>
        <p:style>
          <a:lnRef idx="0">
            <a:scrgbClr r="0" g="0" b="0"/>
          </a:lnRef>
          <a:fillRef idx="0">
            <a:scrgbClr r="0" g="0" b="0"/>
          </a:fillRef>
          <a:effectRef idx="0">
            <a:scrgbClr r="0" g="0" b="0"/>
          </a:effectRef>
          <a:fontRef idx="minor"/>
        </p:style>
      </p:sp>
      <p:sp>
        <p:nvSpPr>
          <p:cNvPr id="660" name="CustomShape 15"/>
          <p:cNvSpPr/>
          <p:nvPr/>
        </p:nvSpPr>
        <p:spPr>
          <a:xfrm>
            <a:off x="6240960" y="3735360"/>
            <a:ext cx="5324760" cy="2679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28600" indent="-227880">
              <a:lnSpc>
                <a:spcPct val="90000"/>
              </a:lnSpc>
              <a:buClr>
                <a:srgbClr val="0070C0"/>
              </a:buClr>
              <a:buFont typeface="Arial"/>
              <a:buChar char="•"/>
            </a:pPr>
            <a:r>
              <a:rPr lang="en-US" sz="1800" b="0" u="sng" strike="noStrike" spc="-1">
                <a:solidFill>
                  <a:srgbClr val="0070C0"/>
                </a:solidFill>
                <a:uFillTx/>
                <a:latin typeface="Roboto"/>
                <a:ea typeface="Roboto"/>
              </a:rPr>
              <a:t>결과: </a:t>
            </a:r>
            <a:endParaRPr lang="en-US" sz="1800" b="0" strike="noStrike" spc="-1">
              <a:latin typeface="Arial"/>
            </a:endParaRPr>
          </a:p>
          <a:p>
            <a:pPr marL="614520" indent="-347040">
              <a:lnSpc>
                <a:spcPct val="100000"/>
              </a:lnSpc>
              <a:buClr>
                <a:srgbClr val="292934"/>
              </a:buClr>
              <a:buFont typeface="Arial"/>
              <a:buChar char="•"/>
            </a:pPr>
            <a:r>
              <a:rPr lang="en-US" sz="1600" b="0" strike="noStrike" spc="-1">
                <a:solidFill>
                  <a:srgbClr val="292934"/>
                </a:solidFill>
                <a:latin typeface="Roboto"/>
                <a:ea typeface="Roboto"/>
              </a:rPr>
              <a:t>배포 패키지에는 리뷰 및 승인된 소프트웨어만 포함된다.</a:t>
            </a:r>
            <a:endParaRPr lang="en-US" sz="1600" b="0" strike="noStrike" spc="-1">
              <a:latin typeface="Arial"/>
            </a:endParaRPr>
          </a:p>
          <a:p>
            <a:pPr marL="614520" indent="-347040">
              <a:lnSpc>
                <a:spcPct val="100000"/>
              </a:lnSpc>
              <a:buClr>
                <a:srgbClr val="292934"/>
              </a:buClr>
              <a:buFont typeface="Arial"/>
              <a:buChar char="•"/>
            </a:pPr>
            <a:r>
              <a:rPr lang="en-US" sz="1600" b="0" strike="noStrike" spc="-1">
                <a:solidFill>
                  <a:srgbClr val="292934"/>
                </a:solidFill>
                <a:latin typeface="Roboto"/>
                <a:ea typeface="Roboto"/>
              </a:rPr>
              <a:t>적절한 고지 파일을 포함하는(OpenChain 설명서에 정의된)  "배포할 컴플라이언스 결과물"은 배포 패키지 혹은 다른 전달 방법에 포함된다.</a:t>
            </a:r>
            <a:endParaRPr lang="en-US" sz="1600" b="0" strike="noStrike" spc="-1">
              <a:latin typeface="Arial"/>
            </a:endParaRPr>
          </a:p>
          <a:p>
            <a:pPr marL="685800">
              <a:lnSpc>
                <a:spcPct val="100000"/>
              </a:lnSpc>
            </a:pPr>
            <a:endParaRPr lang="en-US" sz="1600" b="0" strike="noStrike" spc="-1">
              <a:latin typeface="Arial"/>
            </a:endParaRPr>
          </a:p>
          <a:p>
            <a:pPr marL="685800">
              <a:lnSpc>
                <a:spcPct val="100000"/>
              </a:lnSpc>
            </a:pPr>
            <a:endParaRPr lang="en-US" sz="1600" b="0" strike="noStrike" spc="-1">
              <a:latin typeface="Arial"/>
            </a:endParaRPr>
          </a:p>
        </p:txBody>
      </p:sp>
      <p:sp>
        <p:nvSpPr>
          <p:cNvPr id="661" name="CustomShape 16"/>
          <p:cNvSpPr/>
          <p:nvPr/>
        </p:nvSpPr>
        <p:spPr>
          <a:xfrm>
            <a:off x="530280" y="3781440"/>
            <a:ext cx="5455440" cy="2770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28600" indent="-227880">
              <a:lnSpc>
                <a:spcPct val="90000"/>
              </a:lnSpc>
              <a:buClr>
                <a:srgbClr val="0070C0"/>
              </a:buClr>
              <a:buFont typeface="Arial"/>
              <a:buChar char="•"/>
            </a:pPr>
            <a:r>
              <a:rPr lang="en-US" sz="1800" b="0" u="sng" strike="noStrike" spc="-1">
                <a:solidFill>
                  <a:srgbClr val="0070C0"/>
                </a:solidFill>
                <a:uFillTx/>
                <a:latin typeface="Roboto"/>
                <a:ea typeface="Roboto"/>
              </a:rPr>
              <a:t>단계: </a:t>
            </a:r>
            <a:endParaRPr lang="en-US" sz="1800" b="0" strike="noStrike" spc="-1">
              <a:latin typeface="Arial"/>
            </a:endParaRPr>
          </a:p>
          <a:p>
            <a:pPr marL="614520" indent="-347040">
              <a:lnSpc>
                <a:spcPct val="100000"/>
              </a:lnSpc>
              <a:buClr>
                <a:srgbClr val="292934"/>
              </a:buClr>
              <a:buFont typeface="Arial"/>
              <a:buChar char="•"/>
            </a:pPr>
            <a:r>
              <a:rPr lang="en-US" sz="1600" b="0" strike="noStrike" spc="-1">
                <a:solidFill>
                  <a:srgbClr val="292934"/>
                </a:solidFill>
                <a:latin typeface="Roboto"/>
                <a:ea typeface="Roboto"/>
              </a:rPr>
              <a:t>배포할 FOSS 패키지가 식별되고 승인되었는지 확인한다.</a:t>
            </a:r>
            <a:endParaRPr lang="en-US" sz="1600" b="0" strike="noStrike" spc="-1">
              <a:latin typeface="Arial"/>
            </a:endParaRPr>
          </a:p>
          <a:p>
            <a:pPr marL="614520" indent="-347040">
              <a:lnSpc>
                <a:spcPct val="100000"/>
              </a:lnSpc>
              <a:buClr>
                <a:srgbClr val="292934"/>
              </a:buClr>
              <a:buFont typeface="Arial"/>
              <a:buChar char="•"/>
            </a:pPr>
            <a:r>
              <a:rPr lang="en-US" sz="1600" b="0" strike="noStrike" spc="-1">
                <a:solidFill>
                  <a:srgbClr val="292934"/>
                </a:solidFill>
                <a:latin typeface="Roboto"/>
                <a:ea typeface="Roboto"/>
              </a:rPr>
              <a:t>리뷰된 소스 코드가 제품에 탑재된 바이너리와 일치하는지 확인한다.</a:t>
            </a:r>
            <a:endParaRPr lang="en-US" sz="1600" b="0" strike="noStrike" spc="-1">
              <a:latin typeface="Arial"/>
            </a:endParaRPr>
          </a:p>
          <a:p>
            <a:pPr marL="614520" indent="-347040">
              <a:lnSpc>
                <a:spcPct val="100000"/>
              </a:lnSpc>
              <a:buClr>
                <a:srgbClr val="292934"/>
              </a:buClr>
              <a:buFont typeface="Arial"/>
              <a:buChar char="•"/>
            </a:pPr>
            <a:r>
              <a:rPr lang="en-US" sz="1600" b="0" strike="noStrike" spc="-1">
                <a:solidFill>
                  <a:srgbClr val="292934"/>
                </a:solidFill>
                <a:latin typeface="Roboto"/>
                <a:ea typeface="Roboto"/>
              </a:rPr>
              <a:t>최종 사용자에게 식별된 FOSS에 대한 소스 코드를 요청할 수 있는 권리를 알리기 위한 모든 적절한 고지 사항이 포함되어 있는지 확인한다. </a:t>
            </a:r>
            <a:endParaRPr lang="en-US" sz="1600" b="0" strike="noStrike" spc="-1">
              <a:latin typeface="Arial"/>
            </a:endParaRPr>
          </a:p>
          <a:p>
            <a:pPr marL="614520" indent="-347040">
              <a:lnSpc>
                <a:spcPct val="100000"/>
              </a:lnSpc>
              <a:buClr>
                <a:srgbClr val="292934"/>
              </a:buClr>
              <a:buFont typeface="Arial"/>
              <a:buChar char="•"/>
            </a:pPr>
            <a:r>
              <a:rPr lang="en-US" sz="1600" b="0" strike="noStrike" spc="-1">
                <a:solidFill>
                  <a:srgbClr val="292934"/>
                </a:solidFill>
                <a:latin typeface="Roboto"/>
                <a:ea typeface="Roboto"/>
              </a:rPr>
              <a:t>식별된 다른 의무를 준수하는지 확인한다. </a:t>
            </a:r>
            <a:endParaRPr lang="en-US" sz="1600" b="0" strike="noStrike" spc="-1">
              <a:latin typeface="Arial"/>
            </a:endParaRPr>
          </a:p>
          <a:p>
            <a:pPr marL="614520" indent="-347040">
              <a:lnSpc>
                <a:spcPct val="100000"/>
              </a:lnSpc>
            </a:pPr>
            <a:endParaRPr lang="en-US" sz="1600" b="0" strike="noStrike" spc="-1">
              <a:latin typeface="Arial"/>
            </a:endParaRPr>
          </a:p>
        </p:txBody>
      </p:sp>
      <p:sp>
        <p:nvSpPr>
          <p:cNvPr id="662" name="CustomShape 17"/>
          <p:cNvSpPr/>
          <p:nvPr/>
        </p:nvSpPr>
        <p:spPr>
          <a:xfrm>
            <a:off x="246600" y="3216960"/>
            <a:ext cx="11944800" cy="460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a:solidFill>
                  <a:srgbClr val="292934"/>
                </a:solidFill>
                <a:latin typeface="Roboto"/>
                <a:ea typeface="Roboto"/>
              </a:rPr>
              <a:t>배포되는 소프트웨어가 리뷰되고 승인되었는지 확인한다. </a:t>
            </a:r>
            <a:endParaRPr lang="en-US" sz="2400" b="0" strike="noStrike" spc="-1">
              <a:latin typeface="Arial"/>
            </a:endParaRPr>
          </a:p>
        </p:txBody>
      </p:sp>
      <p:sp>
        <p:nvSpPr>
          <p:cNvPr id="663" name="CustomShape 18"/>
          <p:cNvSpPr/>
          <p:nvPr/>
        </p:nvSpPr>
        <p:spPr>
          <a:xfrm>
            <a:off x="246600" y="51516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배포 전 검증</a:t>
            </a:r>
            <a:endParaRPr lang="en-US" sz="4000" b="0" strike="noStrike" spc="-1">
              <a:latin typeface="Arial"/>
            </a:endParaRPr>
          </a:p>
        </p:txBody>
      </p:sp>
      <p:sp>
        <p:nvSpPr>
          <p:cNvPr id="664" name="CustomShape 19"/>
          <p:cNvSpPr/>
          <p:nvPr/>
        </p:nvSpPr>
        <p:spPr>
          <a:xfrm>
            <a:off x="2597400" y="2067120"/>
            <a:ext cx="855000" cy="46764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100" b="1" strike="noStrike" spc="-1">
                <a:solidFill>
                  <a:srgbClr val="000000"/>
                </a:solidFill>
                <a:latin typeface="Roboto"/>
                <a:ea typeface="Roboto"/>
              </a:rPr>
              <a:t>유입: </a:t>
            </a:r>
            <a:endParaRPr lang="en-US" sz="1100" b="0" strike="noStrike" spc="-1">
              <a:latin typeface="Arial"/>
            </a:endParaRPr>
          </a:p>
          <a:p>
            <a:pPr algn="ctr">
              <a:lnSpc>
                <a:spcPct val="100000"/>
              </a:lnSpc>
            </a:pPr>
            <a:r>
              <a:rPr lang="en-US" sz="1100" b="1" strike="noStrike" spc="-1">
                <a:solidFill>
                  <a:srgbClr val="000000"/>
                </a:solidFill>
                <a:latin typeface="Roboto"/>
                <a:ea typeface="Roboto"/>
              </a:rPr>
              <a:t>FOSS</a:t>
            </a:r>
            <a:endParaRPr lang="en-US" sz="1100" b="0" strike="noStrike" spc="-1">
              <a:latin typeface="Arial"/>
            </a:endParaRPr>
          </a:p>
        </p:txBody>
      </p:sp>
      <p:sp>
        <p:nvSpPr>
          <p:cNvPr id="665" name="CustomShape 20"/>
          <p:cNvSpPr/>
          <p:nvPr/>
        </p:nvSpPr>
        <p:spPr>
          <a:xfrm>
            <a:off x="3453120" y="2301120"/>
            <a:ext cx="324360" cy="36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sp>
      <p:sp>
        <p:nvSpPr>
          <p:cNvPr id="666" name="CustomShape 21"/>
          <p:cNvSpPr/>
          <p:nvPr/>
        </p:nvSpPr>
        <p:spPr>
          <a:xfrm>
            <a:off x="8519040" y="2127240"/>
            <a:ext cx="1319040" cy="46764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100" b="1" strike="noStrike" spc="-1">
                <a:solidFill>
                  <a:srgbClr val="000000"/>
                </a:solidFill>
                <a:latin typeface="Roboto"/>
                <a:ea typeface="Roboto"/>
              </a:rPr>
              <a:t>유출: </a:t>
            </a:r>
            <a:endParaRPr lang="en-US" sz="1100" b="0" strike="noStrike" spc="-1">
              <a:latin typeface="Arial"/>
            </a:endParaRPr>
          </a:p>
          <a:p>
            <a:pPr algn="ctr">
              <a:lnSpc>
                <a:spcPct val="100000"/>
              </a:lnSpc>
            </a:pPr>
            <a:r>
              <a:rPr lang="en-US" sz="1100" b="1" strike="noStrike" spc="-1">
                <a:solidFill>
                  <a:srgbClr val="000000"/>
                </a:solidFill>
                <a:latin typeface="Roboto"/>
                <a:ea typeface="Roboto"/>
              </a:rPr>
              <a:t>FOSS + 수정</a:t>
            </a:r>
            <a:endParaRPr lang="en-US" sz="11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7" name="CustomShape 1"/>
          <p:cNvSpPr/>
          <p:nvPr/>
        </p:nvSpPr>
        <p:spPr>
          <a:xfrm>
            <a:off x="3157200" y="1291680"/>
            <a:ext cx="4506120" cy="1791720"/>
          </a:xfrm>
          <a:prstGeom prst="cloudCallout">
            <a:avLst>
              <a:gd name="adj1" fmla="val -653"/>
              <a:gd name="adj2" fmla="val 11648"/>
            </a:avLst>
          </a:prstGeom>
          <a:solidFill>
            <a:srgbClr val="DDDDDD"/>
          </a:solidFill>
          <a:ln>
            <a:noFill/>
          </a:ln>
        </p:spPr>
        <p:style>
          <a:lnRef idx="0">
            <a:scrgbClr r="0" g="0" b="0"/>
          </a:lnRef>
          <a:fillRef idx="0">
            <a:scrgbClr r="0" g="0" b="0"/>
          </a:fillRef>
          <a:effectRef idx="0">
            <a:scrgbClr r="0" g="0" b="0"/>
          </a:effectRef>
          <a:fontRef idx="minor"/>
        </p:style>
      </p:sp>
      <p:sp>
        <p:nvSpPr>
          <p:cNvPr id="668" name="CustomShape 2"/>
          <p:cNvSpPr/>
          <p:nvPr/>
        </p:nvSpPr>
        <p:spPr>
          <a:xfrm>
            <a:off x="7660440" y="2188080"/>
            <a:ext cx="254880" cy="252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sp>
      <p:sp>
        <p:nvSpPr>
          <p:cNvPr id="669" name="CustomShape 3"/>
          <p:cNvSpPr/>
          <p:nvPr/>
        </p:nvSpPr>
        <p:spPr>
          <a:xfrm rot="10800000">
            <a:off x="6641640" y="1459440"/>
            <a:ext cx="337680" cy="1318320"/>
          </a:xfrm>
          <a:prstGeom prst="rect">
            <a:avLst/>
          </a:prstGeom>
          <a:gradFill rotWithShape="0">
            <a:gsLst>
              <a:gs pos="0">
                <a:srgbClr val="B4EBFF"/>
              </a:gs>
              <a:gs pos="100000">
                <a:srgbClr val="E0F7FF"/>
              </a:gs>
            </a:gsLst>
            <a:lin ang="16200000"/>
          </a:gradFill>
          <a:ln w="9360">
            <a:solidFill>
              <a:srgbClr val="55B4E5"/>
            </a:solidFill>
            <a:miter/>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670" name="CustomShape 4"/>
          <p:cNvSpPr/>
          <p:nvPr/>
        </p:nvSpPr>
        <p:spPr>
          <a:xfrm rot="16200000">
            <a:off x="6150600" y="1949760"/>
            <a:ext cx="1318320" cy="337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000" b="1" strike="noStrike" spc="-1">
                <a:solidFill>
                  <a:srgbClr val="000000"/>
                </a:solidFill>
                <a:latin typeface="Roboto"/>
                <a:ea typeface="Roboto"/>
              </a:rPr>
              <a:t>배포</a:t>
            </a:r>
            <a:endParaRPr lang="en-US" sz="1000" b="0" strike="noStrike" spc="-1">
              <a:latin typeface="Arial"/>
            </a:endParaRPr>
          </a:p>
        </p:txBody>
      </p:sp>
      <p:sp>
        <p:nvSpPr>
          <p:cNvPr id="671" name="CustomShape 5"/>
          <p:cNvSpPr/>
          <p:nvPr/>
        </p:nvSpPr>
        <p:spPr>
          <a:xfrm rot="16200000">
            <a:off x="3111840" y="1857240"/>
            <a:ext cx="89316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식별</a:t>
            </a:r>
            <a:endParaRPr lang="en-US" sz="1100" b="0" strike="noStrike" spc="-1">
              <a:latin typeface="Arial"/>
            </a:endParaRPr>
          </a:p>
        </p:txBody>
      </p:sp>
      <p:sp>
        <p:nvSpPr>
          <p:cNvPr id="672" name="CustomShape 6"/>
          <p:cNvSpPr/>
          <p:nvPr/>
        </p:nvSpPr>
        <p:spPr>
          <a:xfrm rot="16200000">
            <a:off x="3532680" y="1932480"/>
            <a:ext cx="88668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검사</a:t>
            </a:r>
            <a:endParaRPr lang="en-US" sz="1100" b="0" strike="noStrike" spc="-1">
              <a:latin typeface="Arial"/>
            </a:endParaRPr>
          </a:p>
        </p:txBody>
      </p:sp>
      <p:sp>
        <p:nvSpPr>
          <p:cNvPr id="673" name="CustomShape 7"/>
          <p:cNvSpPr/>
          <p:nvPr/>
        </p:nvSpPr>
        <p:spPr>
          <a:xfrm rot="16200000">
            <a:off x="3931920" y="1845360"/>
            <a:ext cx="88524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문제 해결</a:t>
            </a:r>
            <a:endParaRPr lang="en-US" sz="1100" b="0" strike="noStrike" spc="-1">
              <a:latin typeface="Arial"/>
            </a:endParaRPr>
          </a:p>
        </p:txBody>
      </p:sp>
      <p:sp>
        <p:nvSpPr>
          <p:cNvPr id="674" name="CustomShape 8"/>
          <p:cNvSpPr/>
          <p:nvPr/>
        </p:nvSpPr>
        <p:spPr>
          <a:xfrm rot="16200000">
            <a:off x="4339800" y="1937880"/>
            <a:ext cx="8852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리뷰</a:t>
            </a:r>
            <a:endParaRPr lang="en-US" sz="1100" b="0" strike="noStrike" spc="-1">
              <a:latin typeface="Arial"/>
            </a:endParaRPr>
          </a:p>
        </p:txBody>
      </p:sp>
      <p:sp>
        <p:nvSpPr>
          <p:cNvPr id="675" name="CustomShape 9"/>
          <p:cNvSpPr/>
          <p:nvPr/>
        </p:nvSpPr>
        <p:spPr>
          <a:xfrm rot="16200000">
            <a:off x="5146920" y="1943280"/>
            <a:ext cx="8834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등록</a:t>
            </a:r>
            <a:endParaRPr lang="en-US" sz="1100" b="0" strike="noStrike" spc="-1">
              <a:latin typeface="Arial"/>
            </a:endParaRPr>
          </a:p>
        </p:txBody>
      </p:sp>
      <p:sp>
        <p:nvSpPr>
          <p:cNvPr id="676" name="CustomShape 10"/>
          <p:cNvSpPr/>
          <p:nvPr/>
        </p:nvSpPr>
        <p:spPr>
          <a:xfrm rot="16200000">
            <a:off x="5541480" y="1937880"/>
            <a:ext cx="8852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고지</a:t>
            </a:r>
            <a:endParaRPr lang="en-US" sz="1100" b="0" strike="noStrike" spc="-1">
              <a:latin typeface="Arial"/>
            </a:endParaRPr>
          </a:p>
        </p:txBody>
      </p:sp>
      <p:sp>
        <p:nvSpPr>
          <p:cNvPr id="677" name="CustomShape 11"/>
          <p:cNvSpPr/>
          <p:nvPr/>
        </p:nvSpPr>
        <p:spPr>
          <a:xfrm rot="16200000">
            <a:off x="5936760" y="1853280"/>
            <a:ext cx="88524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확인</a:t>
            </a:r>
            <a:endParaRPr lang="en-US" sz="1100" b="0" strike="noStrike" spc="-1">
              <a:latin typeface="Arial"/>
            </a:endParaRPr>
          </a:p>
        </p:txBody>
      </p:sp>
      <p:sp>
        <p:nvSpPr>
          <p:cNvPr id="678" name="CustomShape 12"/>
          <p:cNvSpPr/>
          <p:nvPr/>
        </p:nvSpPr>
        <p:spPr>
          <a:xfrm rot="16200000">
            <a:off x="4752720" y="1933200"/>
            <a:ext cx="8852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승인</a:t>
            </a:r>
            <a:endParaRPr lang="en-US" sz="1100" b="0" strike="noStrike" spc="-1">
              <a:latin typeface="Arial"/>
            </a:endParaRPr>
          </a:p>
        </p:txBody>
      </p:sp>
      <p:sp>
        <p:nvSpPr>
          <p:cNvPr id="679" name="CustomShape 13"/>
          <p:cNvSpPr/>
          <p:nvPr/>
        </p:nvSpPr>
        <p:spPr>
          <a:xfrm rot="16200000">
            <a:off x="6797160" y="1842120"/>
            <a:ext cx="88524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확인</a:t>
            </a:r>
            <a:endParaRPr lang="en-US" sz="1100" b="0" strike="noStrike" spc="-1">
              <a:latin typeface="Arial"/>
            </a:endParaRPr>
          </a:p>
        </p:txBody>
      </p:sp>
      <p:sp>
        <p:nvSpPr>
          <p:cNvPr id="680" name="CustomShape 14"/>
          <p:cNvSpPr/>
          <p:nvPr/>
        </p:nvSpPr>
        <p:spPr>
          <a:xfrm>
            <a:off x="3385800" y="2118960"/>
            <a:ext cx="360" cy="360"/>
          </a:xfrm>
          <a:custGeom>
            <a:avLst/>
            <a:gdLst/>
            <a:ahLst/>
            <a:cxnLst/>
            <a:rect l="l" t="t" r="r" b="b"/>
            <a:pathLst>
              <a:path w="21600" h="21600">
                <a:moveTo>
                  <a:pt x="0" y="0"/>
                </a:moveTo>
                <a:lnTo>
                  <a:pt x="21600" y="21600"/>
                </a:lnTo>
              </a:path>
            </a:pathLst>
          </a:custGeom>
          <a:noFill/>
          <a:ln w="9360">
            <a:solidFill>
              <a:srgbClr val="292934"/>
            </a:solidFill>
            <a:round/>
          </a:ln>
        </p:spPr>
        <p:style>
          <a:lnRef idx="0">
            <a:scrgbClr r="0" g="0" b="0"/>
          </a:lnRef>
          <a:fillRef idx="0">
            <a:scrgbClr r="0" g="0" b="0"/>
          </a:fillRef>
          <a:effectRef idx="0">
            <a:scrgbClr r="0" g="0" b="0"/>
          </a:effectRef>
          <a:fontRef idx="minor"/>
        </p:style>
      </p:sp>
      <p:sp>
        <p:nvSpPr>
          <p:cNvPr id="681" name="CustomShape 15"/>
          <p:cNvSpPr/>
          <p:nvPr/>
        </p:nvSpPr>
        <p:spPr>
          <a:xfrm>
            <a:off x="5524200" y="3908520"/>
            <a:ext cx="6041520" cy="2301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28600" indent="-227880">
              <a:lnSpc>
                <a:spcPct val="90000"/>
              </a:lnSpc>
              <a:buClr>
                <a:srgbClr val="0070C0"/>
              </a:buClr>
              <a:buFont typeface="Arial"/>
              <a:buChar char="•"/>
            </a:pPr>
            <a:r>
              <a:rPr lang="en-US" sz="1800" b="0" u="sng" strike="noStrike" spc="-1">
                <a:solidFill>
                  <a:srgbClr val="0070C0"/>
                </a:solidFill>
                <a:uFillTx/>
                <a:latin typeface="Roboto"/>
                <a:ea typeface="Roboto"/>
              </a:rPr>
              <a:t>결과: </a:t>
            </a:r>
            <a:endParaRPr lang="en-US" sz="1800" b="0" strike="noStrike" spc="-1">
              <a:latin typeface="Arial"/>
            </a:endParaRPr>
          </a:p>
          <a:p>
            <a:pPr marL="614520" indent="-347040">
              <a:lnSpc>
                <a:spcPct val="100000"/>
              </a:lnSpc>
              <a:buClr>
                <a:srgbClr val="292934"/>
              </a:buClr>
              <a:buFont typeface="Arial"/>
              <a:buChar char="•"/>
            </a:pPr>
            <a:r>
              <a:rPr lang="en-US" sz="1600" b="0" strike="noStrike" spc="-1">
                <a:solidFill>
                  <a:srgbClr val="292934"/>
                </a:solidFill>
                <a:latin typeface="Roboto"/>
                <a:ea typeface="Roboto"/>
              </a:rPr>
              <a:t>동반 소스 코드를 제공해야 할 의무가 충족된다.</a:t>
            </a:r>
            <a:endParaRPr lang="en-US" sz="1600" b="0" strike="noStrike" spc="-1">
              <a:latin typeface="Arial"/>
            </a:endParaRPr>
          </a:p>
          <a:p>
            <a:pPr marL="685800">
              <a:lnSpc>
                <a:spcPct val="100000"/>
              </a:lnSpc>
            </a:pPr>
            <a:endParaRPr lang="en-US" sz="1600" b="0" strike="noStrike" spc="-1">
              <a:latin typeface="Arial"/>
            </a:endParaRPr>
          </a:p>
          <a:p>
            <a:pPr marL="685800">
              <a:lnSpc>
                <a:spcPct val="100000"/>
              </a:lnSpc>
            </a:pPr>
            <a:endParaRPr lang="en-US" sz="1600" b="0" strike="noStrike" spc="-1">
              <a:latin typeface="Arial"/>
            </a:endParaRPr>
          </a:p>
        </p:txBody>
      </p:sp>
      <p:sp>
        <p:nvSpPr>
          <p:cNvPr id="682" name="CustomShape 16"/>
          <p:cNvSpPr/>
          <p:nvPr/>
        </p:nvSpPr>
        <p:spPr>
          <a:xfrm>
            <a:off x="480960" y="3954600"/>
            <a:ext cx="4934520" cy="2770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28600" indent="-227880">
              <a:lnSpc>
                <a:spcPct val="90000"/>
              </a:lnSpc>
              <a:buClr>
                <a:srgbClr val="0070C0"/>
              </a:buClr>
              <a:buFont typeface="Arial"/>
              <a:buChar char="•"/>
            </a:pPr>
            <a:r>
              <a:rPr lang="en-US" sz="1800" b="0" u="sng" strike="noStrike" spc="-1">
                <a:solidFill>
                  <a:srgbClr val="0070C0"/>
                </a:solidFill>
                <a:uFillTx/>
                <a:latin typeface="Roboto"/>
                <a:ea typeface="Roboto"/>
              </a:rPr>
              <a:t>단계: </a:t>
            </a:r>
            <a:endParaRPr lang="en-US" sz="1800" b="0" strike="noStrike" spc="-1">
              <a:latin typeface="Arial"/>
            </a:endParaRPr>
          </a:p>
          <a:p>
            <a:pPr marL="614520" indent="-347040">
              <a:lnSpc>
                <a:spcPct val="100000"/>
              </a:lnSpc>
              <a:buClr>
                <a:srgbClr val="292934"/>
              </a:buClr>
              <a:buFont typeface="Arial"/>
              <a:buChar char="•"/>
            </a:pPr>
            <a:r>
              <a:rPr lang="en-US" sz="1600" b="0" strike="noStrike" spc="-1">
                <a:solidFill>
                  <a:srgbClr val="292934"/>
                </a:solidFill>
                <a:latin typeface="Roboto"/>
                <a:ea typeface="Roboto"/>
              </a:rPr>
              <a:t>동반 소스 코드를 관련 빌드 도구 및 문서와 함께 제공한다. (예: 배포 사이트에 업로드하거나 배포 패키지에 포함). </a:t>
            </a:r>
            <a:endParaRPr lang="en-US" sz="1600" b="0" strike="noStrike" spc="-1">
              <a:latin typeface="Arial"/>
            </a:endParaRPr>
          </a:p>
          <a:p>
            <a:pPr marL="614520" indent="-347040">
              <a:lnSpc>
                <a:spcPct val="100000"/>
              </a:lnSpc>
              <a:buClr>
                <a:srgbClr val="292934"/>
              </a:buClr>
              <a:buFont typeface="Arial"/>
              <a:buChar char="•"/>
            </a:pPr>
            <a:r>
              <a:rPr lang="en-US" sz="1600" b="0" strike="noStrike" spc="-1">
                <a:solidFill>
                  <a:srgbClr val="292934"/>
                </a:solidFill>
                <a:latin typeface="Roboto"/>
                <a:ea typeface="Roboto"/>
              </a:rPr>
              <a:t>동반 소스 코드는 해당하는 어느 제품 및 버전에 대한 레이블로 식별된다.</a:t>
            </a:r>
            <a:endParaRPr lang="en-US" sz="1600" b="0" strike="noStrike" spc="-1">
              <a:latin typeface="Arial"/>
            </a:endParaRPr>
          </a:p>
          <a:p>
            <a:pPr marL="614520" indent="-347040">
              <a:lnSpc>
                <a:spcPct val="100000"/>
              </a:lnSpc>
            </a:pPr>
            <a:endParaRPr lang="en-US" sz="1600" b="0" strike="noStrike" spc="-1">
              <a:latin typeface="Arial"/>
            </a:endParaRPr>
          </a:p>
        </p:txBody>
      </p:sp>
      <p:sp>
        <p:nvSpPr>
          <p:cNvPr id="683" name="CustomShape 17"/>
          <p:cNvSpPr/>
          <p:nvPr/>
        </p:nvSpPr>
        <p:spPr>
          <a:xfrm>
            <a:off x="246600" y="3279960"/>
            <a:ext cx="11944800" cy="460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a:solidFill>
                  <a:srgbClr val="292934"/>
                </a:solidFill>
                <a:latin typeface="Roboto"/>
                <a:ea typeface="Roboto"/>
              </a:rPr>
              <a:t>요구되는 동반소스 코드를 제공한다. </a:t>
            </a:r>
            <a:endParaRPr lang="en-US" sz="2400" b="0" strike="noStrike" spc="-1">
              <a:latin typeface="Arial"/>
            </a:endParaRPr>
          </a:p>
        </p:txBody>
      </p:sp>
      <p:sp>
        <p:nvSpPr>
          <p:cNvPr id="684" name="CustomShape 18"/>
          <p:cNvSpPr/>
          <p:nvPr/>
        </p:nvSpPr>
        <p:spPr>
          <a:xfrm>
            <a:off x="246600" y="51516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동반 소스 코드 배포</a:t>
            </a:r>
            <a:endParaRPr lang="en-US" sz="4000" b="0" strike="noStrike" spc="-1">
              <a:latin typeface="Arial"/>
            </a:endParaRPr>
          </a:p>
        </p:txBody>
      </p:sp>
      <p:sp>
        <p:nvSpPr>
          <p:cNvPr id="685" name="CustomShape 19"/>
          <p:cNvSpPr/>
          <p:nvPr/>
        </p:nvSpPr>
        <p:spPr>
          <a:xfrm>
            <a:off x="1976400" y="1955520"/>
            <a:ext cx="855000" cy="46764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100" b="1" strike="noStrike" spc="-1">
                <a:solidFill>
                  <a:srgbClr val="000000"/>
                </a:solidFill>
                <a:latin typeface="Roboto"/>
                <a:ea typeface="Roboto"/>
              </a:rPr>
              <a:t>유입: </a:t>
            </a:r>
            <a:endParaRPr lang="en-US" sz="1100" b="0" strike="noStrike" spc="-1">
              <a:latin typeface="Arial"/>
            </a:endParaRPr>
          </a:p>
          <a:p>
            <a:pPr algn="ctr">
              <a:lnSpc>
                <a:spcPct val="100000"/>
              </a:lnSpc>
            </a:pPr>
            <a:r>
              <a:rPr lang="en-US" sz="1100" b="1" strike="noStrike" spc="-1">
                <a:solidFill>
                  <a:srgbClr val="000000"/>
                </a:solidFill>
                <a:latin typeface="Roboto"/>
                <a:ea typeface="Roboto"/>
              </a:rPr>
              <a:t>FOSS</a:t>
            </a:r>
            <a:endParaRPr lang="en-US" sz="1100" b="0" strike="noStrike" spc="-1">
              <a:latin typeface="Arial"/>
            </a:endParaRPr>
          </a:p>
        </p:txBody>
      </p:sp>
      <p:sp>
        <p:nvSpPr>
          <p:cNvPr id="686" name="CustomShape 20"/>
          <p:cNvSpPr/>
          <p:nvPr/>
        </p:nvSpPr>
        <p:spPr>
          <a:xfrm>
            <a:off x="2832120" y="2189520"/>
            <a:ext cx="324360" cy="36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sp>
      <p:sp>
        <p:nvSpPr>
          <p:cNvPr id="687" name="CustomShape 21"/>
          <p:cNvSpPr/>
          <p:nvPr/>
        </p:nvSpPr>
        <p:spPr>
          <a:xfrm>
            <a:off x="7916040" y="1955520"/>
            <a:ext cx="1319040" cy="46764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100" b="1" strike="noStrike" spc="-1">
                <a:solidFill>
                  <a:srgbClr val="000000"/>
                </a:solidFill>
                <a:latin typeface="Roboto"/>
                <a:ea typeface="Roboto"/>
              </a:rPr>
              <a:t>유출: </a:t>
            </a:r>
            <a:endParaRPr lang="en-US" sz="1100" b="0" strike="noStrike" spc="-1">
              <a:latin typeface="Arial"/>
            </a:endParaRPr>
          </a:p>
          <a:p>
            <a:pPr algn="ctr">
              <a:lnSpc>
                <a:spcPct val="100000"/>
              </a:lnSpc>
            </a:pPr>
            <a:r>
              <a:rPr lang="en-US" sz="1100" b="1" strike="noStrike" spc="-1">
                <a:solidFill>
                  <a:srgbClr val="000000"/>
                </a:solidFill>
                <a:latin typeface="Roboto"/>
                <a:ea typeface="Roboto"/>
              </a:rPr>
              <a:t>FOSS + 수정</a:t>
            </a:r>
            <a:endParaRPr lang="en-US" sz="11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8" name="CustomShape 1"/>
          <p:cNvSpPr/>
          <p:nvPr/>
        </p:nvSpPr>
        <p:spPr>
          <a:xfrm>
            <a:off x="3065760" y="1393560"/>
            <a:ext cx="4506120" cy="1791720"/>
          </a:xfrm>
          <a:prstGeom prst="cloudCallout">
            <a:avLst>
              <a:gd name="adj1" fmla="val -653"/>
              <a:gd name="adj2" fmla="val 11648"/>
            </a:avLst>
          </a:prstGeom>
          <a:solidFill>
            <a:srgbClr val="DDDDDD"/>
          </a:solidFill>
          <a:ln>
            <a:noFill/>
          </a:ln>
        </p:spPr>
        <p:style>
          <a:lnRef idx="0">
            <a:scrgbClr r="0" g="0" b="0"/>
          </a:lnRef>
          <a:fillRef idx="0">
            <a:scrgbClr r="0" g="0" b="0"/>
          </a:fillRef>
          <a:effectRef idx="0">
            <a:scrgbClr r="0" g="0" b="0"/>
          </a:effectRef>
          <a:fontRef idx="minor"/>
        </p:style>
      </p:sp>
      <p:sp>
        <p:nvSpPr>
          <p:cNvPr id="689" name="CustomShape 2"/>
          <p:cNvSpPr/>
          <p:nvPr/>
        </p:nvSpPr>
        <p:spPr>
          <a:xfrm>
            <a:off x="7569000" y="2289600"/>
            <a:ext cx="254880" cy="252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sp>
      <p:sp>
        <p:nvSpPr>
          <p:cNvPr id="690" name="CustomShape 3"/>
          <p:cNvSpPr/>
          <p:nvPr/>
        </p:nvSpPr>
        <p:spPr>
          <a:xfrm rot="10800000">
            <a:off x="6961320" y="1570680"/>
            <a:ext cx="337680" cy="1318320"/>
          </a:xfrm>
          <a:prstGeom prst="rect">
            <a:avLst/>
          </a:prstGeom>
          <a:gradFill rotWithShape="0">
            <a:gsLst>
              <a:gs pos="0">
                <a:srgbClr val="B4EBFF"/>
              </a:gs>
              <a:gs pos="100000">
                <a:srgbClr val="E0F7FF"/>
              </a:gs>
            </a:gsLst>
            <a:lin ang="16200000"/>
          </a:gradFill>
          <a:ln w="9360">
            <a:solidFill>
              <a:srgbClr val="55B4E5"/>
            </a:solidFill>
            <a:miter/>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691" name="CustomShape 4"/>
          <p:cNvSpPr/>
          <p:nvPr/>
        </p:nvSpPr>
        <p:spPr>
          <a:xfrm rot="16200000">
            <a:off x="6470280" y="2061000"/>
            <a:ext cx="1318320" cy="337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000" b="1" strike="noStrike" spc="-1">
                <a:solidFill>
                  <a:srgbClr val="000000"/>
                </a:solidFill>
                <a:latin typeface="Roboto"/>
                <a:ea typeface="Roboto"/>
              </a:rPr>
              <a:t>확인</a:t>
            </a:r>
            <a:endParaRPr lang="en-US" sz="1000" b="0" strike="noStrike" spc="-1">
              <a:latin typeface="Arial"/>
            </a:endParaRPr>
          </a:p>
        </p:txBody>
      </p:sp>
      <p:sp>
        <p:nvSpPr>
          <p:cNvPr id="692" name="CustomShape 5"/>
          <p:cNvSpPr/>
          <p:nvPr/>
        </p:nvSpPr>
        <p:spPr>
          <a:xfrm rot="16200000">
            <a:off x="3020400" y="1959120"/>
            <a:ext cx="89316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식별</a:t>
            </a:r>
            <a:endParaRPr lang="en-US" sz="1100" b="0" strike="noStrike" spc="-1">
              <a:latin typeface="Arial"/>
            </a:endParaRPr>
          </a:p>
        </p:txBody>
      </p:sp>
      <p:sp>
        <p:nvSpPr>
          <p:cNvPr id="693" name="CustomShape 6"/>
          <p:cNvSpPr/>
          <p:nvPr/>
        </p:nvSpPr>
        <p:spPr>
          <a:xfrm rot="16200000">
            <a:off x="3441240" y="2034000"/>
            <a:ext cx="88668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검사</a:t>
            </a:r>
            <a:endParaRPr lang="en-US" sz="1100" b="0" strike="noStrike" spc="-1">
              <a:latin typeface="Arial"/>
            </a:endParaRPr>
          </a:p>
        </p:txBody>
      </p:sp>
      <p:sp>
        <p:nvSpPr>
          <p:cNvPr id="694" name="CustomShape 7"/>
          <p:cNvSpPr/>
          <p:nvPr/>
        </p:nvSpPr>
        <p:spPr>
          <a:xfrm rot="16200000">
            <a:off x="3840480" y="1946880"/>
            <a:ext cx="88524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문제 해결</a:t>
            </a:r>
            <a:endParaRPr lang="en-US" sz="1100" b="0" strike="noStrike" spc="-1">
              <a:latin typeface="Arial"/>
            </a:endParaRPr>
          </a:p>
        </p:txBody>
      </p:sp>
      <p:sp>
        <p:nvSpPr>
          <p:cNvPr id="695" name="CustomShape 8"/>
          <p:cNvSpPr/>
          <p:nvPr/>
        </p:nvSpPr>
        <p:spPr>
          <a:xfrm rot="16200000">
            <a:off x="4248360" y="2039760"/>
            <a:ext cx="8852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리뷰</a:t>
            </a:r>
            <a:endParaRPr lang="en-US" sz="1100" b="0" strike="noStrike" spc="-1">
              <a:latin typeface="Arial"/>
            </a:endParaRPr>
          </a:p>
        </p:txBody>
      </p:sp>
      <p:sp>
        <p:nvSpPr>
          <p:cNvPr id="696" name="CustomShape 9"/>
          <p:cNvSpPr/>
          <p:nvPr/>
        </p:nvSpPr>
        <p:spPr>
          <a:xfrm rot="16200000">
            <a:off x="4650840" y="2037240"/>
            <a:ext cx="8834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승인</a:t>
            </a:r>
            <a:endParaRPr lang="en-US" sz="1100" b="0" strike="noStrike" spc="-1">
              <a:latin typeface="Arial"/>
            </a:endParaRPr>
          </a:p>
        </p:txBody>
      </p:sp>
      <p:sp>
        <p:nvSpPr>
          <p:cNvPr id="697" name="CustomShape 10"/>
          <p:cNvSpPr/>
          <p:nvPr/>
        </p:nvSpPr>
        <p:spPr>
          <a:xfrm rot="16200000">
            <a:off x="5450040" y="2039760"/>
            <a:ext cx="8852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고지</a:t>
            </a:r>
            <a:endParaRPr lang="en-US" sz="1100" b="0" strike="noStrike" spc="-1">
              <a:latin typeface="Arial"/>
            </a:endParaRPr>
          </a:p>
        </p:txBody>
      </p:sp>
      <p:sp>
        <p:nvSpPr>
          <p:cNvPr id="698" name="CustomShape 11"/>
          <p:cNvSpPr/>
          <p:nvPr/>
        </p:nvSpPr>
        <p:spPr>
          <a:xfrm rot="16200000">
            <a:off x="5845320" y="1955160"/>
            <a:ext cx="88524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확인</a:t>
            </a:r>
            <a:endParaRPr lang="en-US" sz="1100" b="0" strike="noStrike" spc="-1">
              <a:latin typeface="Arial"/>
            </a:endParaRPr>
          </a:p>
        </p:txBody>
      </p:sp>
      <p:sp>
        <p:nvSpPr>
          <p:cNvPr id="699" name="CustomShape 12"/>
          <p:cNvSpPr/>
          <p:nvPr/>
        </p:nvSpPr>
        <p:spPr>
          <a:xfrm rot="16200000">
            <a:off x="6240600" y="2034720"/>
            <a:ext cx="8852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배포</a:t>
            </a:r>
            <a:endParaRPr lang="en-US" sz="1100" b="0" strike="noStrike" spc="-1">
              <a:latin typeface="Arial"/>
            </a:endParaRPr>
          </a:p>
        </p:txBody>
      </p:sp>
      <p:sp>
        <p:nvSpPr>
          <p:cNvPr id="700" name="CustomShape 13"/>
          <p:cNvSpPr/>
          <p:nvPr/>
        </p:nvSpPr>
        <p:spPr>
          <a:xfrm rot="16200000">
            <a:off x="5046840" y="2036520"/>
            <a:ext cx="8852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등록</a:t>
            </a:r>
            <a:endParaRPr lang="en-US" sz="1100" b="0" strike="noStrike" spc="-1">
              <a:latin typeface="Arial"/>
            </a:endParaRPr>
          </a:p>
        </p:txBody>
      </p:sp>
      <p:sp>
        <p:nvSpPr>
          <p:cNvPr id="701" name="CustomShape 14"/>
          <p:cNvSpPr/>
          <p:nvPr/>
        </p:nvSpPr>
        <p:spPr>
          <a:xfrm>
            <a:off x="3294360" y="2220480"/>
            <a:ext cx="360" cy="360"/>
          </a:xfrm>
          <a:custGeom>
            <a:avLst/>
            <a:gdLst/>
            <a:ahLst/>
            <a:cxnLst/>
            <a:rect l="l" t="t" r="r" b="b"/>
            <a:pathLst>
              <a:path w="21600" h="21600">
                <a:moveTo>
                  <a:pt x="0" y="0"/>
                </a:moveTo>
                <a:lnTo>
                  <a:pt x="21600" y="21600"/>
                </a:lnTo>
              </a:path>
            </a:pathLst>
          </a:custGeom>
          <a:noFill/>
          <a:ln w="9360">
            <a:solidFill>
              <a:srgbClr val="292934"/>
            </a:solidFill>
            <a:round/>
          </a:ln>
        </p:spPr>
        <p:style>
          <a:lnRef idx="0">
            <a:scrgbClr r="0" g="0" b="0"/>
          </a:lnRef>
          <a:fillRef idx="0">
            <a:scrgbClr r="0" g="0" b="0"/>
          </a:fillRef>
          <a:effectRef idx="0">
            <a:scrgbClr r="0" g="0" b="0"/>
          </a:effectRef>
          <a:fontRef idx="minor"/>
        </p:style>
      </p:sp>
      <p:sp>
        <p:nvSpPr>
          <p:cNvPr id="702" name="CustomShape 15"/>
          <p:cNvSpPr/>
          <p:nvPr/>
        </p:nvSpPr>
        <p:spPr>
          <a:xfrm>
            <a:off x="5426640" y="3944880"/>
            <a:ext cx="6139440" cy="2301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28600" indent="-227880">
              <a:lnSpc>
                <a:spcPct val="90000"/>
              </a:lnSpc>
              <a:buClr>
                <a:srgbClr val="0070C0"/>
              </a:buClr>
              <a:buFont typeface="Arial"/>
              <a:buChar char="•"/>
            </a:pPr>
            <a:r>
              <a:rPr lang="en-US" sz="1800" b="0" u="sng" strike="noStrike" spc="-1">
                <a:solidFill>
                  <a:srgbClr val="0070C0"/>
                </a:solidFill>
                <a:uFillTx/>
                <a:latin typeface="Roboto"/>
                <a:ea typeface="Roboto"/>
              </a:rPr>
              <a:t>결과: </a:t>
            </a:r>
            <a:endParaRPr lang="en-US" sz="1800" b="0" strike="noStrike" spc="-1">
              <a:latin typeface="Arial"/>
            </a:endParaRPr>
          </a:p>
          <a:p>
            <a:pPr marL="614520" indent="-347040">
              <a:lnSpc>
                <a:spcPct val="100000"/>
              </a:lnSpc>
              <a:buClr>
                <a:srgbClr val="292934"/>
              </a:buClr>
              <a:buFont typeface="Arial"/>
              <a:buChar char="•"/>
            </a:pPr>
            <a:r>
              <a:rPr lang="en-US" sz="1600" b="0" strike="noStrike" spc="-1">
                <a:solidFill>
                  <a:srgbClr val="292934"/>
                </a:solidFill>
                <a:latin typeface="Roboto"/>
                <a:ea typeface="Roboto"/>
              </a:rPr>
              <a:t>확인된 배포할 컴플라이언스 결과물이 적절하게 제공됩니다.</a:t>
            </a:r>
            <a:endParaRPr lang="en-US" sz="1600" b="0" strike="noStrike" spc="-1">
              <a:latin typeface="Arial"/>
            </a:endParaRPr>
          </a:p>
          <a:p>
            <a:pPr marL="685800">
              <a:lnSpc>
                <a:spcPct val="100000"/>
              </a:lnSpc>
            </a:pPr>
            <a:endParaRPr lang="en-US" sz="1600" b="0" strike="noStrike" spc="-1">
              <a:latin typeface="Arial"/>
            </a:endParaRPr>
          </a:p>
          <a:p>
            <a:pPr marL="685800">
              <a:lnSpc>
                <a:spcPct val="100000"/>
              </a:lnSpc>
            </a:pPr>
            <a:endParaRPr lang="en-US" sz="1600" b="0" strike="noStrike" spc="-1">
              <a:latin typeface="Arial"/>
            </a:endParaRPr>
          </a:p>
        </p:txBody>
      </p:sp>
      <p:sp>
        <p:nvSpPr>
          <p:cNvPr id="703" name="CustomShape 16"/>
          <p:cNvSpPr/>
          <p:nvPr/>
        </p:nvSpPr>
        <p:spPr>
          <a:xfrm>
            <a:off x="465120" y="3990960"/>
            <a:ext cx="4869000" cy="2770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28600" indent="-227880">
              <a:lnSpc>
                <a:spcPct val="90000"/>
              </a:lnSpc>
              <a:buClr>
                <a:srgbClr val="0070C0"/>
              </a:buClr>
              <a:buFont typeface="Arial"/>
              <a:buChar char="•"/>
            </a:pPr>
            <a:r>
              <a:rPr lang="en-US" sz="1800" b="0" u="sng" strike="noStrike" spc="-1">
                <a:solidFill>
                  <a:srgbClr val="0070C0"/>
                </a:solidFill>
                <a:uFillTx/>
                <a:latin typeface="Roboto"/>
                <a:ea typeface="Roboto"/>
              </a:rPr>
              <a:t>단계: </a:t>
            </a:r>
            <a:endParaRPr lang="en-US" sz="1800" b="0" strike="noStrike" spc="-1">
              <a:latin typeface="Arial"/>
            </a:endParaRPr>
          </a:p>
          <a:p>
            <a:pPr marL="614520" indent="-347040">
              <a:lnSpc>
                <a:spcPct val="100000"/>
              </a:lnSpc>
              <a:buClr>
                <a:srgbClr val="292934"/>
              </a:buClr>
              <a:buFont typeface="Arial"/>
              <a:buChar char="•"/>
            </a:pPr>
            <a:r>
              <a:rPr lang="en-US" sz="1600" b="0" strike="noStrike" spc="-1">
                <a:solidFill>
                  <a:srgbClr val="292934"/>
                </a:solidFill>
                <a:latin typeface="Roboto"/>
                <a:ea typeface="Roboto"/>
              </a:rPr>
              <a:t>동반 소스 코드 (있을 경우)가 올바르게 업로드  또는 배포되었는지 확인한다.  </a:t>
            </a:r>
            <a:endParaRPr lang="en-US" sz="1600" b="0" strike="noStrike" spc="-1">
              <a:latin typeface="Arial"/>
            </a:endParaRPr>
          </a:p>
          <a:p>
            <a:pPr marL="614520" indent="-347040">
              <a:lnSpc>
                <a:spcPct val="100000"/>
              </a:lnSpc>
              <a:buClr>
                <a:srgbClr val="292934"/>
              </a:buClr>
              <a:buFont typeface="Arial"/>
              <a:buChar char="•"/>
            </a:pPr>
            <a:r>
              <a:rPr lang="en-US" sz="1600" b="0" strike="noStrike" spc="-1">
                <a:solidFill>
                  <a:srgbClr val="292934"/>
                </a:solidFill>
                <a:latin typeface="Roboto"/>
                <a:ea typeface="Roboto"/>
              </a:rPr>
              <a:t>업로드되거나 배포된 소스 코드가 승인된 버전과 동일한 것인지 확인한다. </a:t>
            </a:r>
            <a:endParaRPr lang="en-US" sz="1600" b="0" strike="noStrike" spc="-1">
              <a:latin typeface="Arial"/>
            </a:endParaRPr>
          </a:p>
          <a:p>
            <a:pPr marL="614520" indent="-347040">
              <a:lnSpc>
                <a:spcPct val="100000"/>
              </a:lnSpc>
              <a:buClr>
                <a:srgbClr val="292934"/>
              </a:buClr>
              <a:buFont typeface="Arial"/>
              <a:buChar char="•"/>
            </a:pPr>
            <a:r>
              <a:rPr lang="en-US" sz="1600" b="0" strike="noStrike" spc="-1">
                <a:solidFill>
                  <a:srgbClr val="292934"/>
                </a:solidFill>
                <a:latin typeface="Roboto"/>
                <a:ea typeface="Roboto"/>
              </a:rPr>
              <a:t>고지가 올바르게 공표되고 사용 가능하게 되었는지 확인한다.</a:t>
            </a:r>
            <a:endParaRPr lang="en-US" sz="1600" b="0" strike="noStrike" spc="-1">
              <a:latin typeface="Arial"/>
            </a:endParaRPr>
          </a:p>
          <a:p>
            <a:pPr marL="614520" indent="-347040">
              <a:lnSpc>
                <a:spcPct val="100000"/>
              </a:lnSpc>
              <a:buClr>
                <a:srgbClr val="292934"/>
              </a:buClr>
              <a:buFont typeface="Arial"/>
              <a:buChar char="•"/>
            </a:pPr>
            <a:r>
              <a:rPr lang="en-US" sz="1600" b="0" strike="noStrike" spc="-1">
                <a:solidFill>
                  <a:srgbClr val="292934"/>
                </a:solidFill>
                <a:latin typeface="Roboto"/>
                <a:ea typeface="Roboto"/>
              </a:rPr>
              <a:t>기타 식별된 의무가 충족되었는지 확인한다.</a:t>
            </a:r>
            <a:endParaRPr lang="en-US" sz="1600" b="0" strike="noStrike" spc="-1">
              <a:latin typeface="Arial"/>
            </a:endParaRPr>
          </a:p>
          <a:p>
            <a:pPr marL="614520" indent="-347040">
              <a:lnSpc>
                <a:spcPct val="100000"/>
              </a:lnSpc>
            </a:pPr>
            <a:endParaRPr lang="en-US" sz="1600" b="0" strike="noStrike" spc="-1">
              <a:latin typeface="Arial"/>
            </a:endParaRPr>
          </a:p>
          <a:p>
            <a:pPr marL="614520" indent="-347040">
              <a:lnSpc>
                <a:spcPct val="100000"/>
              </a:lnSpc>
            </a:pPr>
            <a:endParaRPr lang="en-US" sz="1600" b="0" strike="noStrike" spc="-1">
              <a:latin typeface="Arial"/>
            </a:endParaRPr>
          </a:p>
          <a:p>
            <a:pPr marL="614520" indent="-347040">
              <a:lnSpc>
                <a:spcPct val="100000"/>
              </a:lnSpc>
            </a:pPr>
            <a:endParaRPr lang="en-US" sz="1600" b="0" strike="noStrike" spc="-1">
              <a:latin typeface="Arial"/>
            </a:endParaRPr>
          </a:p>
        </p:txBody>
      </p:sp>
      <p:sp>
        <p:nvSpPr>
          <p:cNvPr id="704" name="CustomShape 17"/>
          <p:cNvSpPr/>
          <p:nvPr/>
        </p:nvSpPr>
        <p:spPr>
          <a:xfrm>
            <a:off x="246600" y="3316680"/>
            <a:ext cx="11944800" cy="460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a:solidFill>
                  <a:srgbClr val="292934"/>
                </a:solidFill>
                <a:latin typeface="Roboto"/>
                <a:ea typeface="Roboto"/>
              </a:rPr>
              <a:t>라이선스 의무 준수 인증</a:t>
            </a:r>
            <a:endParaRPr lang="en-US" sz="2400" b="0" strike="noStrike" spc="-1">
              <a:latin typeface="Arial"/>
            </a:endParaRPr>
          </a:p>
        </p:txBody>
      </p:sp>
      <p:sp>
        <p:nvSpPr>
          <p:cNvPr id="705" name="CustomShape 18"/>
          <p:cNvSpPr/>
          <p:nvPr/>
        </p:nvSpPr>
        <p:spPr>
          <a:xfrm>
            <a:off x="246600" y="51516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최종 검증</a:t>
            </a:r>
            <a:endParaRPr lang="en-US" sz="4000" b="0" strike="noStrike" spc="-1">
              <a:latin typeface="Arial"/>
            </a:endParaRPr>
          </a:p>
        </p:txBody>
      </p:sp>
      <p:sp>
        <p:nvSpPr>
          <p:cNvPr id="706" name="CustomShape 19"/>
          <p:cNvSpPr/>
          <p:nvPr/>
        </p:nvSpPr>
        <p:spPr>
          <a:xfrm>
            <a:off x="1884960" y="1973880"/>
            <a:ext cx="855000" cy="46764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100" b="1" strike="noStrike" spc="-1">
                <a:solidFill>
                  <a:srgbClr val="000000"/>
                </a:solidFill>
                <a:latin typeface="Roboto"/>
                <a:ea typeface="Roboto"/>
              </a:rPr>
              <a:t>유입: </a:t>
            </a:r>
            <a:endParaRPr lang="en-US" sz="1100" b="0" strike="noStrike" spc="-1">
              <a:latin typeface="Arial"/>
            </a:endParaRPr>
          </a:p>
          <a:p>
            <a:pPr algn="ctr">
              <a:lnSpc>
                <a:spcPct val="100000"/>
              </a:lnSpc>
            </a:pPr>
            <a:r>
              <a:rPr lang="en-US" sz="1100" b="1" strike="noStrike" spc="-1">
                <a:solidFill>
                  <a:srgbClr val="000000"/>
                </a:solidFill>
                <a:latin typeface="Roboto"/>
                <a:ea typeface="Roboto"/>
              </a:rPr>
              <a:t>FOSS</a:t>
            </a:r>
            <a:endParaRPr lang="en-US" sz="1100" b="0" strike="noStrike" spc="-1">
              <a:latin typeface="Arial"/>
            </a:endParaRPr>
          </a:p>
        </p:txBody>
      </p:sp>
      <p:sp>
        <p:nvSpPr>
          <p:cNvPr id="707" name="CustomShape 20"/>
          <p:cNvSpPr/>
          <p:nvPr/>
        </p:nvSpPr>
        <p:spPr>
          <a:xfrm>
            <a:off x="2740680" y="2207880"/>
            <a:ext cx="324360" cy="36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sp>
      <p:sp>
        <p:nvSpPr>
          <p:cNvPr id="708" name="CustomShape 21"/>
          <p:cNvSpPr/>
          <p:nvPr/>
        </p:nvSpPr>
        <p:spPr>
          <a:xfrm>
            <a:off x="7836840" y="2057040"/>
            <a:ext cx="1319040" cy="46764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100" b="1" strike="noStrike" spc="-1">
                <a:solidFill>
                  <a:srgbClr val="000000"/>
                </a:solidFill>
                <a:latin typeface="Roboto"/>
                <a:ea typeface="Roboto"/>
              </a:rPr>
              <a:t>유출: </a:t>
            </a:r>
            <a:endParaRPr lang="en-US" sz="1100" b="0" strike="noStrike" spc="-1">
              <a:latin typeface="Arial"/>
            </a:endParaRPr>
          </a:p>
          <a:p>
            <a:pPr algn="ctr">
              <a:lnSpc>
                <a:spcPct val="100000"/>
              </a:lnSpc>
            </a:pPr>
            <a:r>
              <a:rPr lang="en-US" sz="1100" b="1" strike="noStrike" spc="-1">
                <a:solidFill>
                  <a:srgbClr val="000000"/>
                </a:solidFill>
                <a:latin typeface="Roboto"/>
                <a:ea typeface="Roboto"/>
              </a:rPr>
              <a:t>FOSS + 수정</a:t>
            </a:r>
            <a:endParaRPr lang="en-US" sz="11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9"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이해도 점검</a:t>
            </a:r>
            <a:endParaRPr lang="en-US" sz="4000" b="0" strike="noStrike" spc="-1">
              <a:latin typeface="Arial"/>
            </a:endParaRPr>
          </a:p>
        </p:txBody>
      </p:sp>
      <p:sp>
        <p:nvSpPr>
          <p:cNvPr id="710" name="CustomShape 2"/>
          <p:cNvSpPr/>
          <p:nvPr/>
        </p:nvSpPr>
        <p:spPr>
          <a:xfrm>
            <a:off x="609480" y="1608120"/>
            <a:ext cx="1097208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a:solidFill>
                  <a:srgbClr val="292934"/>
                </a:solidFill>
                <a:latin typeface="Roboto"/>
                <a:ea typeface="Roboto"/>
              </a:rPr>
              <a:t>컴플라이언스 실사 (Due Diligence)에 관여된 것은 무엇인가 (예시 프로세스에서 높은 수준에서의 단계를 설명하시오)?  </a:t>
            </a:r>
            <a:endParaRPr lang="en-US" sz="24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식별</a:t>
            </a:r>
            <a:endParaRPr lang="en-US" sz="20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소스 코드 검사</a:t>
            </a:r>
            <a:endParaRPr lang="en-US" sz="20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문제 해결</a:t>
            </a:r>
            <a:endParaRPr lang="en-US" sz="20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리뷰 수행</a:t>
            </a:r>
            <a:endParaRPr lang="en-US" sz="20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승인</a:t>
            </a:r>
            <a:endParaRPr lang="en-US" sz="20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추적 등록 / 승인</a:t>
            </a:r>
            <a:endParaRPr lang="en-US" sz="20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고지</a:t>
            </a:r>
            <a:endParaRPr lang="en-US" sz="20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배포 전 검증</a:t>
            </a:r>
            <a:endParaRPr lang="en-US" sz="20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동반 소스 코드 배포</a:t>
            </a:r>
            <a:endParaRPr lang="en-US" sz="20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검증</a:t>
            </a:r>
            <a:endParaRPr lang="en-US" sz="20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아키텍처 리뷰는 무엇을 찾기 위한 것인가?</a:t>
            </a: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1" name="CustomShape 1"/>
          <p:cNvSpPr/>
          <p:nvPr/>
        </p:nvSpPr>
        <p:spPr>
          <a:xfrm>
            <a:off x="963000" y="2362320"/>
            <a:ext cx="10362600" cy="2199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3200" b="0" strike="noStrike" spc="-1">
                <a:solidFill>
                  <a:srgbClr val="F3F2DC"/>
                </a:solidFill>
                <a:latin typeface="Roboto"/>
                <a:ea typeface="Roboto"/>
              </a:rPr>
              <a:t>CHAPTER 7</a:t>
            </a:r>
            <a:endParaRPr lang="en-US" sz="3200" b="0" strike="noStrike" spc="-1">
              <a:latin typeface="Arial"/>
            </a:endParaRPr>
          </a:p>
        </p:txBody>
      </p:sp>
      <p:sp>
        <p:nvSpPr>
          <p:cNvPr id="712" name="CustomShape 2"/>
          <p:cNvSpPr/>
          <p:nvPr/>
        </p:nvSpPr>
        <p:spPr>
          <a:xfrm>
            <a:off x="963000" y="4626720"/>
            <a:ext cx="10362600" cy="1499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4800" b="0" strike="noStrike" spc="-1">
                <a:solidFill>
                  <a:srgbClr val="F3F2DC"/>
                </a:solidFill>
                <a:latin typeface="Roboto Medium"/>
                <a:ea typeface="Roboto Medium"/>
              </a:rPr>
              <a:t>컴플라이언스 함정 피하기</a:t>
            </a:r>
            <a:endParaRPr lang="en-US" sz="4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3"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컴플라이언스 함정</a:t>
            </a:r>
            <a:endParaRPr lang="en-US" sz="4000" b="0" strike="noStrike" spc="-1">
              <a:latin typeface="Arial"/>
            </a:endParaRPr>
          </a:p>
        </p:txBody>
      </p:sp>
      <p:sp>
        <p:nvSpPr>
          <p:cNvPr id="714" name="CustomShape 2"/>
          <p:cNvSpPr/>
          <p:nvPr/>
        </p:nvSpPr>
        <p:spPr>
          <a:xfrm>
            <a:off x="609480" y="1608120"/>
            <a:ext cx="1097208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a:solidFill>
                  <a:srgbClr val="292934"/>
                </a:solidFill>
                <a:latin typeface="Roboto"/>
                <a:ea typeface="Roboto"/>
              </a:rPr>
              <a:t>이 장에서는 컴플라이언스 프로세스에서 피해야 할 잠재적인 함정들에 대해 설명한다.:</a:t>
            </a:r>
            <a:endParaRPr lang="en-US" sz="2400" b="0" strike="noStrike" spc="-1">
              <a:latin typeface="Arial"/>
            </a:endParaRPr>
          </a:p>
          <a:p>
            <a:pPr marL="457200" indent="-456480">
              <a:lnSpc>
                <a:spcPct val="100000"/>
              </a:lnSpc>
              <a:spcBef>
                <a:spcPts val="479"/>
              </a:spcBef>
              <a:buClr>
                <a:srgbClr val="93A299"/>
              </a:buClr>
              <a:buSzPct val="85000"/>
              <a:buFont typeface="StarSymbol"/>
              <a:buAutoNum type="arabicPeriod"/>
            </a:pPr>
            <a:r>
              <a:rPr lang="en-US" sz="2400" b="0" strike="noStrike" spc="-1">
                <a:solidFill>
                  <a:srgbClr val="292934"/>
                </a:solidFill>
                <a:latin typeface="Roboto"/>
                <a:ea typeface="Roboto"/>
              </a:rPr>
              <a:t>지식 재산권 (IP) 함정</a:t>
            </a:r>
            <a:endParaRPr lang="en-US" sz="2400" b="0" strike="noStrike" spc="-1">
              <a:latin typeface="Arial"/>
            </a:endParaRPr>
          </a:p>
          <a:p>
            <a:pPr marL="457200" indent="-456480">
              <a:lnSpc>
                <a:spcPct val="100000"/>
              </a:lnSpc>
              <a:spcBef>
                <a:spcPts val="479"/>
              </a:spcBef>
              <a:buClr>
                <a:srgbClr val="93A299"/>
              </a:buClr>
              <a:buSzPct val="85000"/>
              <a:buFont typeface="StarSymbol"/>
              <a:buAutoNum type="arabicPeriod"/>
            </a:pPr>
            <a:r>
              <a:rPr lang="en-US" sz="2400" b="0" strike="noStrike" spc="-1">
                <a:solidFill>
                  <a:srgbClr val="292934"/>
                </a:solidFill>
                <a:latin typeface="Roboto"/>
                <a:ea typeface="Roboto"/>
              </a:rPr>
              <a:t>라이선스 컴플라이언스 함정</a:t>
            </a:r>
            <a:endParaRPr lang="en-US" sz="2400" b="0" strike="noStrike" spc="-1">
              <a:latin typeface="Arial"/>
            </a:endParaRPr>
          </a:p>
          <a:p>
            <a:pPr marL="457200" indent="-456480">
              <a:lnSpc>
                <a:spcPct val="100000"/>
              </a:lnSpc>
              <a:spcBef>
                <a:spcPts val="479"/>
              </a:spcBef>
              <a:buClr>
                <a:srgbClr val="93A299"/>
              </a:buClr>
              <a:buSzPct val="85000"/>
              <a:buFont typeface="StarSymbol"/>
              <a:buAutoNum type="arabicPeriod"/>
            </a:pPr>
            <a:r>
              <a:rPr lang="en-US" sz="2400" b="0" strike="noStrike" spc="-1">
                <a:solidFill>
                  <a:srgbClr val="292934"/>
                </a:solidFill>
                <a:latin typeface="Roboto"/>
                <a:ea typeface="Roboto"/>
              </a:rPr>
              <a:t>컴플라이언스 프로세스 함정</a:t>
            </a:r>
            <a:endParaRPr lang="en-US" sz="2400" b="0" strike="noStrike" spc="-1">
              <a:latin typeface="Arial"/>
            </a:endParaRPr>
          </a:p>
          <a:p>
            <a:pPr marL="182880" indent="-182160">
              <a:lnSpc>
                <a:spcPct val="100000"/>
              </a:lnSpc>
              <a:spcBef>
                <a:spcPts val="479"/>
              </a:spcBef>
            </a:pPr>
            <a:endParaRPr lang="en-US" sz="2400" b="0" strike="noStrike" spc="-1">
              <a:latin typeface="Arial"/>
            </a:endParaRPr>
          </a:p>
          <a:p>
            <a:pPr marL="182880" indent="-182160">
              <a:lnSpc>
                <a:spcPct val="100000"/>
              </a:lnSpc>
              <a:spcBef>
                <a:spcPts val="479"/>
              </a:spcBef>
            </a:pP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소프트웨어의 저작권 개념</a:t>
            </a:r>
            <a:endParaRPr lang="en-US" sz="4000" b="0" strike="noStrike" spc="-1">
              <a:latin typeface="Arial"/>
            </a:endParaRPr>
          </a:p>
        </p:txBody>
      </p:sp>
      <p:sp>
        <p:nvSpPr>
          <p:cNvPr id="231" name="CustomShape 2"/>
          <p:cNvSpPr/>
          <p:nvPr/>
        </p:nvSpPr>
        <p:spPr>
          <a:xfrm>
            <a:off x="712800" y="1470960"/>
            <a:ext cx="10640160" cy="4990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a:solidFill>
                  <a:srgbClr val="292934"/>
                </a:solidFill>
                <a:latin typeface="Roboto"/>
                <a:ea typeface="Roboto"/>
              </a:rPr>
              <a:t>기본 규칙 : 저작권은 창의적 작품을 보호</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저작권은 일반적으로 책, 영화, 그림, 음악, 지도와 같은 어문 작품에 적용된다.</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소프트웨어는 저작권의 보호를 받는다.</a:t>
            </a:r>
            <a:endParaRPr lang="en-US" sz="24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기능(특허로 보호됨)이 아니라 표현(구현된 세부 사항의 창의성)이 보호를 받는다.</a:t>
            </a:r>
            <a:endParaRPr lang="en-US" sz="20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바이너리 코드 및 소스 코드 포함한다. </a:t>
            </a:r>
            <a:endParaRPr lang="en-US" sz="20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저작권 소유자는 자신이 창작한 저작물에 대해서만 통제권을 가지고, 타인의 독립적인 창작물에 대해서는 통제권을 가지지 않는다.</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저자의 허락없이 복사하는 경우 저작권 침해가 발생할 수 있다.</a:t>
            </a: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5"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지식 재산권 함정</a:t>
            </a:r>
            <a:endParaRPr lang="en-US" sz="4000" b="0" strike="noStrike" spc="-1">
              <a:latin typeface="Arial"/>
            </a:endParaRPr>
          </a:p>
        </p:txBody>
      </p:sp>
      <p:graphicFrame>
        <p:nvGraphicFramePr>
          <p:cNvPr id="716" name="Table 2"/>
          <p:cNvGraphicFramePr/>
          <p:nvPr>
            <p:extLst>
              <p:ext uri="{D42A27DB-BD31-4B8C-83A1-F6EECF244321}">
                <p14:modId xmlns:p14="http://schemas.microsoft.com/office/powerpoint/2010/main" val="578067651"/>
              </p:ext>
            </p:extLst>
          </p:nvPr>
        </p:nvGraphicFramePr>
        <p:xfrm>
          <a:off x="667440" y="1590480"/>
          <a:ext cx="10719720" cy="4651200"/>
        </p:xfrm>
        <a:graphic>
          <a:graphicData uri="http://schemas.openxmlformats.org/drawingml/2006/table">
            <a:tbl>
              <a:tblPr>
                <a:tableStyleId>{5940675A-B579-460E-94D1-54222C63F5DA}</a:tableStyleId>
              </a:tblPr>
              <a:tblGrid>
                <a:gridCol w="3659760"/>
                <a:gridCol w="3529080"/>
                <a:gridCol w="3530880"/>
              </a:tblGrid>
              <a:tr h="457200">
                <a:tc>
                  <a:txBody>
                    <a:bodyPr/>
                    <a:lstStyle/>
                    <a:p>
                      <a:pPr marL="343080" indent="-342360" algn="ctr">
                        <a:lnSpc>
                          <a:spcPct val="100000"/>
                        </a:lnSpc>
                      </a:pPr>
                      <a:r>
                        <a:rPr lang="en-US" sz="1600" strike="noStrike" spc="-1" dirty="0"/>
                        <a:t>유형 및 설명</a:t>
                      </a:r>
                      <a:endParaRPr lang="en-US" sz="1600" b="0" strike="noStrike" spc="-1" dirty="0">
                        <a:latin typeface="Arial"/>
                      </a:endParaRPr>
                    </a:p>
                  </a:txBody>
                  <a:tcPr marL="90000" marR="90000"/>
                </a:tc>
                <a:tc>
                  <a:txBody>
                    <a:bodyPr/>
                    <a:lstStyle/>
                    <a:p>
                      <a:pPr marL="343080" indent="-342360" algn="ctr">
                        <a:lnSpc>
                          <a:spcPct val="100000"/>
                        </a:lnSpc>
                      </a:pPr>
                      <a:r>
                        <a:rPr lang="en-US" sz="1600" strike="noStrike" spc="-1"/>
                        <a:t> 발견</a:t>
                      </a:r>
                      <a:endParaRPr lang="en-US" sz="1600" b="0" strike="noStrike" spc="-1">
                        <a:latin typeface="Arial"/>
                      </a:endParaRPr>
                    </a:p>
                  </a:txBody>
                  <a:tcPr marL="90000" marR="90000"/>
                </a:tc>
                <a:tc>
                  <a:txBody>
                    <a:bodyPr/>
                    <a:lstStyle/>
                    <a:p>
                      <a:pPr marL="343080" indent="-342360" algn="ctr">
                        <a:lnSpc>
                          <a:spcPct val="100000"/>
                        </a:lnSpc>
                      </a:pPr>
                      <a:r>
                        <a:rPr lang="en-US" sz="1600" strike="noStrike" spc="-1"/>
                        <a:t>방지</a:t>
                      </a:r>
                      <a:endParaRPr lang="en-US" sz="1600" b="0" strike="noStrike" spc="-1">
                        <a:latin typeface="Arial"/>
                      </a:endParaRPr>
                    </a:p>
                  </a:txBody>
                  <a:tcPr marL="90000" marR="90000"/>
                </a:tc>
              </a:tr>
              <a:tr h="4194000">
                <a:tc>
                  <a:txBody>
                    <a:bodyPr/>
                    <a:lstStyle/>
                    <a:p>
                      <a:pPr>
                        <a:lnSpc>
                          <a:spcPct val="100000"/>
                        </a:lnSpc>
                      </a:pPr>
                      <a:r>
                        <a:rPr lang="en-US" sz="1800" strike="noStrike" spc="-1" dirty="0"/>
                        <a:t>Unplanned inclusion of </a:t>
                      </a:r>
                      <a:r>
                        <a:rPr lang="en-US" sz="1800" strike="noStrike" spc="-1" dirty="0" err="1"/>
                        <a:t>copyleft</a:t>
                      </a:r>
                      <a:r>
                        <a:rPr lang="en-US" sz="1800" strike="noStrike" spc="-1" dirty="0"/>
                        <a:t> FOSS into proprietary or 3rd party code: </a:t>
                      </a:r>
                    </a:p>
                    <a:p>
                      <a:pPr>
                        <a:lnSpc>
                          <a:spcPct val="100000"/>
                        </a:lnSpc>
                      </a:pPr>
                      <a:endParaRPr lang="en-US" sz="1800" strike="noStrike" spc="-1" dirty="0"/>
                    </a:p>
                    <a:p>
                      <a:pPr>
                        <a:lnSpc>
                          <a:spcPct val="100000"/>
                        </a:lnSpc>
                      </a:pPr>
                      <a:r>
                        <a:rPr lang="en-US" sz="1600" strike="noStrike" spc="-1" dirty="0"/>
                        <a:t>이러한 유형의 실패는 개발 프로세스 중에 엔지니어가 FOSS정책에 위반하여 독점화할 소스 코드에 FOSS 코드를 추가할 때 발생한다.</a:t>
                      </a:r>
                      <a:endParaRPr lang="en-US" sz="1600" b="0" strike="noStrike" spc="-1" dirty="0">
                        <a:latin typeface="Arial"/>
                      </a:endParaRPr>
                    </a:p>
                  </a:txBody>
                  <a:tcPr marL="90000" marR="90000"/>
                </a:tc>
                <a:tc>
                  <a:txBody>
                    <a:bodyPr/>
                    <a:lstStyle/>
                    <a:p>
                      <a:pPr>
                        <a:lnSpc>
                          <a:spcPct val="100000"/>
                        </a:lnSpc>
                      </a:pPr>
                      <a:r>
                        <a:rPr lang="en-US" sz="1600" strike="noStrike" spc="-1" dirty="0" smtClean="0"/>
                        <a:t>이러한 유형의 오류는 다음과 일치하는 소스 코드를 스캔하거나 검사하여 발견할 수 있다:</a:t>
                      </a:r>
                    </a:p>
                    <a:p>
                      <a:pPr marL="285840" indent="-285120">
                        <a:lnSpc>
                          <a:spcPct val="100000"/>
                        </a:lnSpc>
                        <a:buClr>
                          <a:srgbClr val="292934"/>
                        </a:buClr>
                        <a:buFont typeface="Arial"/>
                        <a:buChar char="•"/>
                      </a:pPr>
                      <a:r>
                        <a:rPr lang="en-US" sz="1600" strike="noStrike" spc="-1" dirty="0" smtClean="0"/>
                        <a:t>FOSS 소스 코드 </a:t>
                      </a:r>
                    </a:p>
                    <a:p>
                      <a:pPr marL="285840" indent="-285120">
                        <a:lnSpc>
                          <a:spcPct val="100000"/>
                        </a:lnSpc>
                        <a:buClr>
                          <a:srgbClr val="292934"/>
                        </a:buClr>
                        <a:buFont typeface="Arial"/>
                        <a:buChar char="•"/>
                      </a:pPr>
                      <a:r>
                        <a:rPr lang="en-US" sz="1600" strike="noStrike" spc="-1" dirty="0" smtClean="0"/>
                        <a:t>저작권 고지</a:t>
                      </a:r>
                    </a:p>
                    <a:p>
                      <a:pPr>
                        <a:lnSpc>
                          <a:spcPct val="100000"/>
                        </a:lnSpc>
                      </a:pPr>
                      <a:r>
                        <a:rPr lang="en-US" sz="1600" strike="noStrike" spc="-1" dirty="0"/>
                        <a:t>이를 위해 자동화된 소스 코드 스캐닝 도구가 사용될 수 있다.</a:t>
                      </a:r>
                      <a:endParaRPr lang="en-US" sz="1600" b="0" strike="noStrike" spc="-1" dirty="0">
                        <a:latin typeface="Arial"/>
                      </a:endParaRPr>
                    </a:p>
                  </a:txBody>
                  <a:tcPr marL="90000" marR="90000"/>
                </a:tc>
                <a:tc>
                  <a:txBody>
                    <a:bodyPr/>
                    <a:lstStyle/>
                    <a:p>
                      <a:pPr marL="0" indent="-342360">
                        <a:lnSpc>
                          <a:spcPct val="100000"/>
                        </a:lnSpc>
                      </a:pPr>
                      <a:r>
                        <a:rPr lang="en-US" sz="1600" strike="noStrike" spc="-1" dirty="0"/>
                        <a:t>이러한 유형의 실패는 다음과 같은 방법으로 방지할 수 있다: </a:t>
                      </a:r>
                    </a:p>
                    <a:p>
                      <a:pPr marL="343080" indent="-342360">
                        <a:lnSpc>
                          <a:spcPct val="100000"/>
                        </a:lnSpc>
                        <a:buClr>
                          <a:srgbClr val="292934"/>
                        </a:buClr>
                        <a:buFont typeface="Arial"/>
                        <a:buChar char="•"/>
                      </a:pPr>
                      <a:r>
                        <a:rPr lang="en-US" sz="1600" strike="noStrike" spc="-1" dirty="0" smtClean="0"/>
                        <a:t>엔지니어링 직원에게 컴플라이언스 이슈, 다양한 유형의 FOSS 라이선스 및 FOSS를 독점 소스 코드에 포함시키는 의미에 대해 교육한다. </a:t>
                      </a:r>
                    </a:p>
                    <a:p>
                      <a:pPr marL="343080" indent="-342360">
                        <a:lnSpc>
                          <a:spcPct val="100000"/>
                        </a:lnSpc>
                        <a:buClr>
                          <a:srgbClr val="292934"/>
                        </a:buClr>
                        <a:buFont typeface="Arial"/>
                        <a:buChar char="•"/>
                      </a:pPr>
                      <a:r>
                        <a:rPr lang="en-US" sz="1600" strike="noStrike" spc="-1" dirty="0"/>
                        <a:t>빌드 환경 내 모든 소스 코드에 대해 정기적인 소스 코드 스캔 및 검사를 수행한다. </a:t>
                      </a:r>
                    </a:p>
                    <a:p>
                      <a:pPr marL="343080" indent="-342360">
                        <a:lnSpc>
                          <a:spcPct val="100000"/>
                        </a:lnSpc>
                      </a:pPr>
                      <a:endParaRPr lang="en-US" sz="1600" strike="noStrike" spc="-1" dirty="0"/>
                    </a:p>
                    <a:p>
                      <a:pPr marL="343080" indent="-342360">
                        <a:lnSpc>
                          <a:spcPct val="100000"/>
                        </a:lnSpc>
                      </a:pPr>
                      <a:endParaRPr lang="en-US" sz="1600" b="0" strike="noStrike" spc="-1" dirty="0">
                        <a:latin typeface="Arial"/>
                      </a:endParaRPr>
                    </a:p>
                  </a:txBody>
                  <a:tcPr marL="90000" marR="90000"/>
                </a:tc>
              </a:tr>
            </a:tbl>
          </a:graphicData>
        </a:graphic>
      </p:graphicFrame>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지식 재산권 함정</a:t>
            </a:r>
            <a:endParaRPr lang="en-US" sz="4000" b="0" strike="noStrike" spc="-1">
              <a:latin typeface="Arial"/>
            </a:endParaRPr>
          </a:p>
        </p:txBody>
      </p:sp>
      <p:graphicFrame>
        <p:nvGraphicFramePr>
          <p:cNvPr id="718" name="Table 2"/>
          <p:cNvGraphicFramePr/>
          <p:nvPr>
            <p:extLst>
              <p:ext uri="{D42A27DB-BD31-4B8C-83A1-F6EECF244321}">
                <p14:modId xmlns:p14="http://schemas.microsoft.com/office/powerpoint/2010/main" val="2834798148"/>
              </p:ext>
            </p:extLst>
          </p:nvPr>
        </p:nvGraphicFramePr>
        <p:xfrm>
          <a:off x="753480" y="1479600"/>
          <a:ext cx="10667160" cy="5181120"/>
        </p:xfrm>
        <a:graphic>
          <a:graphicData uri="http://schemas.openxmlformats.org/drawingml/2006/table">
            <a:tbl>
              <a:tblPr>
                <a:tableStyleId>{5940675A-B579-460E-94D1-54222C63F5DA}</a:tableStyleId>
              </a:tblPr>
              <a:tblGrid>
                <a:gridCol w="3642120"/>
                <a:gridCol w="3512520"/>
                <a:gridCol w="3512520"/>
              </a:tblGrid>
              <a:tr h="379080">
                <a:tc>
                  <a:txBody>
                    <a:bodyPr/>
                    <a:lstStyle/>
                    <a:p>
                      <a:pPr marL="343080" indent="-342360" algn="ctr">
                        <a:lnSpc>
                          <a:spcPct val="100000"/>
                        </a:lnSpc>
                      </a:pPr>
                      <a:r>
                        <a:rPr lang="en-US" sz="1600" strike="noStrike" spc="-1" dirty="0"/>
                        <a:t>유형 및 설명</a:t>
                      </a:r>
                      <a:endParaRPr lang="en-US" sz="1600" b="0" strike="noStrike" spc="-1" dirty="0">
                        <a:latin typeface="Arial"/>
                      </a:endParaRPr>
                    </a:p>
                  </a:txBody>
                  <a:tcPr marL="90000" marR="90000"/>
                </a:tc>
                <a:tc>
                  <a:txBody>
                    <a:bodyPr/>
                    <a:lstStyle/>
                    <a:p>
                      <a:pPr marL="343080" indent="-342360" algn="ctr">
                        <a:lnSpc>
                          <a:spcPct val="100000"/>
                        </a:lnSpc>
                      </a:pPr>
                      <a:r>
                        <a:rPr lang="en-US" sz="1600" strike="noStrike" spc="-1"/>
                        <a:t> 발견</a:t>
                      </a:r>
                      <a:endParaRPr lang="en-US" sz="1600" b="0" strike="noStrike" spc="-1">
                        <a:latin typeface="Arial"/>
                      </a:endParaRPr>
                    </a:p>
                  </a:txBody>
                  <a:tcPr marL="90000" marR="90000"/>
                </a:tc>
                <a:tc>
                  <a:txBody>
                    <a:bodyPr/>
                    <a:lstStyle/>
                    <a:p>
                      <a:pPr marL="533520" indent="-532800" algn="ctr">
                        <a:lnSpc>
                          <a:spcPct val="100000"/>
                        </a:lnSpc>
                      </a:pPr>
                      <a:r>
                        <a:rPr lang="en-US" sz="1600" strike="noStrike" spc="-1"/>
                        <a:t>방지</a:t>
                      </a:r>
                      <a:endParaRPr lang="en-US" sz="1600" b="0" strike="noStrike" spc="-1">
                        <a:latin typeface="Arial"/>
                      </a:endParaRPr>
                    </a:p>
                  </a:txBody>
                  <a:tcPr marL="90000" marR="90000"/>
                </a:tc>
              </a:tr>
              <a:tr h="3079800">
                <a:tc>
                  <a:txBody>
                    <a:bodyPr/>
                    <a:lstStyle/>
                    <a:p>
                      <a:pPr>
                        <a:lnSpc>
                          <a:spcPct val="100000"/>
                        </a:lnSpc>
                      </a:pPr>
                      <a:r>
                        <a:rPr lang="en-US" sz="1800" strike="noStrike" spc="-1" dirty="0"/>
                        <a:t>Copyleft FOSS와 독점 소스 코드와의 계획하지 않은 링킹: </a:t>
                      </a:r>
                    </a:p>
                    <a:p>
                      <a:pPr>
                        <a:lnSpc>
                          <a:spcPct val="100000"/>
                        </a:lnSpc>
                      </a:pPr>
                      <a:endParaRPr lang="en-US" sz="1800" strike="noStrike" spc="-1" dirty="0"/>
                    </a:p>
                    <a:p>
                      <a:pPr>
                        <a:lnSpc>
                          <a:spcPct val="100000"/>
                        </a:lnSpc>
                      </a:pPr>
                      <a:r>
                        <a:rPr lang="en-US" sz="1600" strike="noStrike" spc="-1" dirty="0" smtClean="0"/>
                        <a:t>이러한 유형의 실패는 충돌하거나 양립가능하지 않는 라이선스하의 소프트웨어와 링킹한 결과로 발생합니다. 링킹의 법적 효력은 FOSS 커뮤니티에서 논쟁의 대상이다.</a:t>
                      </a:r>
                      <a:endParaRPr lang="en-US" sz="1600" b="0" strike="noStrike" spc="-1" dirty="0">
                        <a:solidFill>
                          <a:srgbClr val="292934"/>
                        </a:solidFill>
                        <a:latin typeface="Roboto"/>
                        <a:ea typeface="Roboto"/>
                      </a:endParaRPr>
                    </a:p>
                  </a:txBody>
                  <a:tcPr marL="90000" marR="90000"/>
                </a:tc>
                <a:tc>
                  <a:txBody>
                    <a:bodyPr/>
                    <a:lstStyle/>
                    <a:p>
                      <a:pPr>
                        <a:lnSpc>
                          <a:spcPct val="100000"/>
                        </a:lnSpc>
                      </a:pPr>
                      <a:r>
                        <a:rPr lang="en-US" sz="1600" strike="noStrike" spc="-1" dirty="0" smtClean="0"/>
                        <a:t>이러한 유형의 실패는 서로 다른 컴포넌트간의 링킹을 보여주는 종속성 추적 도구(dependency tracking tool)를 사용하여 발견할 수 있다.</a:t>
                      </a:r>
                      <a:endParaRPr lang="en-US" sz="1600" b="0" strike="noStrike" spc="-1" dirty="0">
                        <a:latin typeface="Arial"/>
                      </a:endParaRPr>
                    </a:p>
                  </a:txBody>
                  <a:tcPr marL="90000" marR="90000"/>
                </a:tc>
                <a:tc>
                  <a:txBody>
                    <a:bodyPr/>
                    <a:lstStyle/>
                    <a:p>
                      <a:pPr marL="0" indent="-532800">
                        <a:lnSpc>
                          <a:spcPct val="100000"/>
                        </a:lnSpc>
                      </a:pPr>
                      <a:r>
                        <a:rPr lang="en-US" sz="1600" strike="noStrike" spc="-1" dirty="0"/>
                        <a:t>이러한 유형의 실패는 다음과 같은 방법으로 방지할 수 있다:</a:t>
                      </a:r>
                    </a:p>
                    <a:p>
                      <a:pPr marL="533520" indent="-532800">
                        <a:lnSpc>
                          <a:spcPct val="100000"/>
                        </a:lnSpc>
                        <a:buClr>
                          <a:srgbClr val="292934"/>
                        </a:buClr>
                        <a:buFont typeface="StarSymbol"/>
                        <a:buAutoNum type="arabicPeriod"/>
                      </a:pPr>
                      <a:r>
                        <a:rPr lang="en-US" sz="1600" strike="noStrike" spc="-1" dirty="0"/>
                        <a:t>엔지니어링 직원들이 소프트웨어 컴포넌트를 FOSS정책과 충돌하는 라이선스와 링킹하여 이러한 법적 위험에 직면하지 않도록 교육을 제공한다.</a:t>
                      </a:r>
                    </a:p>
                    <a:p>
                      <a:pPr marL="533520" indent="-532800">
                        <a:lnSpc>
                          <a:spcPct val="100000"/>
                        </a:lnSpc>
                        <a:buClr>
                          <a:srgbClr val="292934"/>
                        </a:buClr>
                        <a:buFont typeface="StarSymbol"/>
                        <a:buAutoNum type="arabicPeriod"/>
                      </a:pPr>
                      <a:r>
                        <a:rPr lang="en-US" sz="1600" strike="noStrike" spc="-1" dirty="0"/>
                        <a:t>빌드 환경에서 종속성 추적 도구를 지속적으로 실행한다.</a:t>
                      </a:r>
                      <a:endParaRPr lang="en-US" sz="1600" b="0" strike="noStrike" spc="-1" dirty="0">
                        <a:latin typeface="Arial"/>
                      </a:endParaRPr>
                    </a:p>
                  </a:txBody>
                  <a:tcPr marL="90000" marR="90000"/>
                </a:tc>
              </a:tr>
              <a:tr h="1722240">
                <a:tc>
                  <a:txBody>
                    <a:bodyPr/>
                    <a:lstStyle/>
                    <a:p>
                      <a:pPr>
                        <a:lnSpc>
                          <a:spcPct val="100000"/>
                        </a:lnSpc>
                      </a:pPr>
                      <a:r>
                        <a:rPr lang="en-US" sz="1800" strike="noStrike" spc="-1" dirty="0"/>
                        <a:t>소스 코드 수정을 통해 독점 코드를 Copyleft FOSS에 포함 </a:t>
                      </a:r>
                      <a:endParaRPr lang="en-US" sz="1800" b="0" strike="noStrike" spc="-1" dirty="0">
                        <a:latin typeface="Arial"/>
                      </a:endParaRPr>
                    </a:p>
                  </a:txBody>
                  <a:tcPr marL="90000" marR="90000"/>
                </a:tc>
                <a:tc>
                  <a:txBody>
                    <a:bodyPr/>
                    <a:lstStyle/>
                    <a:p>
                      <a:pPr>
                        <a:lnSpc>
                          <a:spcPct val="100000"/>
                        </a:lnSpc>
                      </a:pPr>
                      <a:r>
                        <a:rPr lang="en-US" sz="1600" strike="noStrike" spc="-1" dirty="0" smtClean="0"/>
                        <a:t>이러한 유형의 실패는 검사 또는 스캔을 사용하여 FOSS 컴포넌트에 도입한 소스 코드를 식별하고 분석하여 발견할 수 있다.</a:t>
                      </a:r>
                      <a:endParaRPr lang="en-US" sz="1600" b="0" strike="noStrike" spc="-1" dirty="0" smtClean="0">
                        <a:solidFill>
                          <a:srgbClr val="292934"/>
                        </a:solidFill>
                        <a:latin typeface="Roboto"/>
                        <a:ea typeface="Roboto"/>
                      </a:endParaRPr>
                    </a:p>
                  </a:txBody>
                  <a:tcPr marL="90000" marR="90000"/>
                </a:tc>
                <a:tc>
                  <a:txBody>
                    <a:bodyPr/>
                    <a:lstStyle/>
                    <a:p>
                      <a:pPr marL="0" indent="-532800">
                        <a:lnSpc>
                          <a:spcPct val="100000"/>
                        </a:lnSpc>
                      </a:pPr>
                      <a:r>
                        <a:rPr lang="en-US" sz="1600" strike="noStrike" spc="-1" dirty="0"/>
                        <a:t>이러한 유형의 실패는 다음과 같은 방법으로 방지할 수 있다:</a:t>
                      </a:r>
                    </a:p>
                    <a:p>
                      <a:pPr marL="533520" indent="-532800">
                        <a:lnSpc>
                          <a:spcPct val="100000"/>
                        </a:lnSpc>
                        <a:buClr>
                          <a:srgbClr val="292934"/>
                        </a:buClr>
                        <a:buFont typeface="StarSymbol"/>
                        <a:buAutoNum type="arabicPeriod"/>
                      </a:pPr>
                      <a:r>
                        <a:rPr lang="en-US" sz="1600" strike="noStrike" spc="-1" dirty="0"/>
                        <a:t>엔지니어링 직원에게 교육을 제공한다.</a:t>
                      </a:r>
                    </a:p>
                    <a:p>
                      <a:pPr marL="533520" indent="-532800">
                        <a:lnSpc>
                          <a:spcPct val="100000"/>
                        </a:lnSpc>
                        <a:buClr>
                          <a:srgbClr val="292934"/>
                        </a:buClr>
                        <a:buFont typeface="StarSymbol"/>
                        <a:buAutoNum type="arabicPeriod"/>
                      </a:pPr>
                      <a:r>
                        <a:rPr lang="en-US" sz="1600" strike="noStrike" spc="-1" dirty="0"/>
                        <a:t>정기적인 코드 검사를 수행한다.</a:t>
                      </a:r>
                      <a:endParaRPr lang="en-US" sz="1600" b="0" strike="noStrike" spc="-1" dirty="0">
                        <a:latin typeface="Arial"/>
                      </a:endParaRPr>
                    </a:p>
                  </a:txBody>
                  <a:tcPr marL="90000" marR="90000"/>
                </a:tc>
              </a:tr>
            </a:tbl>
          </a:graphicData>
        </a:graphic>
      </p:graphicFrame>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19" name="Table 1"/>
          <p:cNvGraphicFramePr/>
          <p:nvPr>
            <p:extLst>
              <p:ext uri="{D42A27DB-BD31-4B8C-83A1-F6EECF244321}">
                <p14:modId xmlns:p14="http://schemas.microsoft.com/office/powerpoint/2010/main" val="1796145234"/>
              </p:ext>
            </p:extLst>
          </p:nvPr>
        </p:nvGraphicFramePr>
        <p:xfrm>
          <a:off x="903960" y="1550880"/>
          <a:ext cx="10317960" cy="5108400"/>
        </p:xfrm>
        <a:graphic>
          <a:graphicData uri="http://schemas.openxmlformats.org/drawingml/2006/table">
            <a:tbl>
              <a:tblPr>
                <a:tableStyleId>{5940675A-B579-460E-94D1-54222C63F5DA}</a:tableStyleId>
              </a:tblPr>
              <a:tblGrid>
                <a:gridCol w="3762720"/>
                <a:gridCol w="6555240"/>
              </a:tblGrid>
              <a:tr h="349560">
                <a:tc>
                  <a:txBody>
                    <a:bodyPr/>
                    <a:lstStyle/>
                    <a:p>
                      <a:pPr marL="343080" indent="-342360" algn="ctr">
                        <a:lnSpc>
                          <a:spcPct val="100000"/>
                        </a:lnSpc>
                      </a:pPr>
                      <a:r>
                        <a:rPr lang="en-US" sz="1600" strike="noStrike" spc="-1" dirty="0"/>
                        <a:t>유형 및 설명 </a:t>
                      </a:r>
                      <a:endParaRPr lang="en-US" sz="1600" b="0" strike="noStrike" spc="-1" dirty="0">
                        <a:latin typeface="Arial"/>
                      </a:endParaRPr>
                    </a:p>
                  </a:txBody>
                  <a:tcPr marL="90000" marR="90000"/>
                </a:tc>
                <a:tc>
                  <a:txBody>
                    <a:bodyPr/>
                    <a:lstStyle/>
                    <a:p>
                      <a:pPr marL="343080" indent="-342360" algn="ctr">
                        <a:lnSpc>
                          <a:spcPct val="100000"/>
                        </a:lnSpc>
                      </a:pPr>
                      <a:r>
                        <a:rPr lang="en-US" sz="1600" strike="noStrike" spc="-1"/>
                        <a:t>방지</a:t>
                      </a:r>
                      <a:endParaRPr lang="en-US" sz="1600" b="0" strike="noStrike" spc="-1">
                        <a:latin typeface="Arial"/>
                      </a:endParaRPr>
                    </a:p>
                  </a:txBody>
                  <a:tcPr marL="90000" marR="90000"/>
                </a:tc>
              </a:tr>
              <a:tr h="1727280">
                <a:tc>
                  <a:txBody>
                    <a:bodyPr/>
                    <a:lstStyle/>
                    <a:p>
                      <a:pPr>
                        <a:lnSpc>
                          <a:spcPct val="100000"/>
                        </a:lnSpc>
                      </a:pPr>
                      <a:r>
                        <a:rPr lang="en-US" sz="1800" strike="noStrike" spc="-1" dirty="0"/>
                        <a:t>동반하는 소스 코드 / 적절한 라이선스, 저작자 또는 고지 정보의 제공 실패  </a:t>
                      </a:r>
                    </a:p>
                    <a:p>
                      <a:pPr>
                        <a:lnSpc>
                          <a:spcPct val="100000"/>
                        </a:lnSpc>
                      </a:pPr>
                      <a:endParaRPr lang="en-US" sz="1800" b="0" strike="noStrike" spc="-1" dirty="0">
                        <a:latin typeface="Arial"/>
                      </a:endParaRPr>
                    </a:p>
                  </a:txBody>
                  <a:tcPr marL="90000" marR="90000"/>
                </a:tc>
                <a:tc>
                  <a:txBody>
                    <a:bodyPr/>
                    <a:lstStyle/>
                    <a:p>
                      <a:pPr>
                        <a:lnSpc>
                          <a:spcPct val="100000"/>
                        </a:lnSpc>
                      </a:pPr>
                      <a:r>
                        <a:rPr lang="en-US" sz="1600" strike="noStrike" spc="-1" dirty="0"/>
                        <a:t>이러한 유형의 실패는 제품이 시장에 출시되기 전에 제품 출시 주기에 맞추어 소스 코드를 캡쳐하고 체크리스트 항목을 게시함으로 방지할 수 있다.</a:t>
                      </a:r>
                      <a:endParaRPr lang="en-US" sz="1600" b="0" strike="noStrike" spc="-1" dirty="0">
                        <a:latin typeface="Arial"/>
                      </a:endParaRPr>
                    </a:p>
                  </a:txBody>
                  <a:tcPr marL="90000" marR="90000"/>
                </a:tc>
              </a:tr>
              <a:tr h="1378440">
                <a:tc>
                  <a:txBody>
                    <a:bodyPr/>
                    <a:lstStyle/>
                    <a:p>
                      <a:pPr>
                        <a:lnSpc>
                          <a:spcPct val="100000"/>
                        </a:lnSpc>
                      </a:pPr>
                      <a:r>
                        <a:rPr lang="en-US" sz="1800" strike="noStrike" spc="-1"/>
                        <a:t>동반하는 소스 코드의 잘못된 버전 제공</a:t>
                      </a:r>
                    </a:p>
                    <a:p>
                      <a:pPr>
                        <a:lnSpc>
                          <a:spcPct val="100000"/>
                        </a:lnSpc>
                      </a:pPr>
                      <a:endParaRPr lang="en-US" sz="1800" b="0" strike="noStrike" spc="-1">
                        <a:latin typeface="Arial"/>
                      </a:endParaRPr>
                    </a:p>
                  </a:txBody>
                  <a:tcPr marL="90000" marR="90000"/>
                </a:tc>
                <a:tc>
                  <a:txBody>
                    <a:bodyPr/>
                    <a:lstStyle/>
                    <a:p>
                      <a:pPr>
                        <a:lnSpc>
                          <a:spcPct val="100000"/>
                        </a:lnSpc>
                      </a:pPr>
                      <a:r>
                        <a:rPr lang="en-US" sz="1600" strike="noStrike" spc="-1" dirty="0"/>
                        <a:t>이러한 유형의 실패는 바이너리 버전에 맞는 동반하는 소스 코드가 공개되고 있음을 보장하기 위한 확인 단계를 컴플라이언스 프로세스에 추가함으로 방지할 수 있다.</a:t>
                      </a:r>
                      <a:endParaRPr lang="en-US" sz="1600" b="0" strike="noStrike" spc="-1" dirty="0">
                        <a:latin typeface="Arial"/>
                      </a:endParaRPr>
                    </a:p>
                  </a:txBody>
                  <a:tcPr marL="90000" marR="90000"/>
                </a:tc>
              </a:tr>
              <a:tr h="1653120">
                <a:tc>
                  <a:txBody>
                    <a:bodyPr/>
                    <a:lstStyle/>
                    <a:p>
                      <a:pPr>
                        <a:lnSpc>
                          <a:spcPct val="100000"/>
                        </a:lnSpc>
                      </a:pPr>
                      <a:r>
                        <a:rPr lang="en-US" sz="1800" strike="noStrike" spc="-1"/>
                        <a:t>FOSS 컴포넌트 수정에 대한 동반하는 소스 코드 제공 실패 </a:t>
                      </a:r>
                      <a:endParaRPr lang="en-US" sz="1800" b="0" strike="noStrike" spc="-1">
                        <a:latin typeface="Arial"/>
                      </a:endParaRPr>
                    </a:p>
                  </a:txBody>
                  <a:tcPr marL="90000" marR="90000"/>
                </a:tc>
                <a:tc>
                  <a:txBody>
                    <a:bodyPr/>
                    <a:lstStyle/>
                    <a:p>
                      <a:pPr marL="0" indent="-532800">
                        <a:lnSpc>
                          <a:spcPct val="100000"/>
                        </a:lnSpc>
                      </a:pPr>
                      <a:r>
                        <a:rPr lang="en-US" sz="1600" strike="noStrike" spc="-1" dirty="0"/>
                        <a:t>이러한 유형의 실패는 FOSS 컴포넌트의 원본 소스 코드가 아닌 수정 소스 코드가 공개되고 있음을 보장하기 위한 확인 단계를 컴플라이언스 프로세스에 추가함으로 방지할 수 있다.</a:t>
                      </a:r>
                    </a:p>
                    <a:p>
                      <a:pPr marL="533520" indent="-532800">
                        <a:lnSpc>
                          <a:spcPct val="100000"/>
                        </a:lnSpc>
                      </a:pPr>
                      <a:r>
                        <a:rPr lang="en-US" sz="2800" strike="noStrike" spc="-1" dirty="0"/>
                        <a:t> </a:t>
                      </a:r>
                      <a:endParaRPr lang="en-US" sz="2800" b="0" strike="noStrike" spc="-1" dirty="0">
                        <a:latin typeface="Arial"/>
                      </a:endParaRPr>
                    </a:p>
                  </a:txBody>
                  <a:tcPr marL="90000" marR="90000"/>
                </a:tc>
              </a:tr>
            </a:tbl>
          </a:graphicData>
        </a:graphic>
      </p:graphicFrame>
      <p:sp>
        <p:nvSpPr>
          <p:cNvPr id="720" name="CustomShape 2"/>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라이선스 컴플라이언스 함정</a:t>
            </a:r>
            <a:endParaRPr lang="en-US" sz="4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1"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라이선스 컴플라이언스 함정</a:t>
            </a:r>
            <a:endParaRPr lang="en-US" sz="4000" b="0" strike="noStrike" spc="-1">
              <a:latin typeface="Arial"/>
            </a:endParaRPr>
          </a:p>
        </p:txBody>
      </p:sp>
      <p:graphicFrame>
        <p:nvGraphicFramePr>
          <p:cNvPr id="722" name="Table 2"/>
          <p:cNvGraphicFramePr/>
          <p:nvPr>
            <p:extLst>
              <p:ext uri="{D42A27DB-BD31-4B8C-83A1-F6EECF244321}">
                <p14:modId xmlns:p14="http://schemas.microsoft.com/office/powerpoint/2010/main" val="3250638284"/>
              </p:ext>
            </p:extLst>
          </p:nvPr>
        </p:nvGraphicFramePr>
        <p:xfrm>
          <a:off x="784080" y="1516320"/>
          <a:ext cx="10517400" cy="4574520"/>
        </p:xfrm>
        <a:graphic>
          <a:graphicData uri="http://schemas.openxmlformats.org/drawingml/2006/table">
            <a:tbl>
              <a:tblPr>
                <a:tableStyleId>{5940675A-B579-460E-94D1-54222C63F5DA}</a:tableStyleId>
              </a:tblPr>
              <a:tblGrid>
                <a:gridCol w="3835440"/>
                <a:gridCol w="6681960"/>
              </a:tblGrid>
              <a:tr h="480600">
                <a:tc>
                  <a:txBody>
                    <a:bodyPr/>
                    <a:lstStyle/>
                    <a:p>
                      <a:pPr marL="343080" indent="-342360" algn="ctr">
                        <a:lnSpc>
                          <a:spcPct val="100000"/>
                        </a:lnSpc>
                      </a:pPr>
                      <a:r>
                        <a:rPr lang="en-US" sz="1600" strike="noStrike" spc="-1" dirty="0"/>
                        <a:t>유형 및 설명 </a:t>
                      </a:r>
                      <a:endParaRPr lang="en-US" sz="1600" b="0" strike="noStrike" spc="-1" dirty="0">
                        <a:latin typeface="Arial"/>
                      </a:endParaRPr>
                    </a:p>
                  </a:txBody>
                  <a:tcPr marL="90000" marR="90000"/>
                </a:tc>
                <a:tc>
                  <a:txBody>
                    <a:bodyPr/>
                    <a:lstStyle/>
                    <a:p>
                      <a:pPr marL="533520" indent="-532800" algn="ctr">
                        <a:lnSpc>
                          <a:spcPct val="100000"/>
                        </a:lnSpc>
                      </a:pPr>
                      <a:r>
                        <a:rPr lang="en-US" sz="1600" strike="noStrike" spc="-1"/>
                        <a:t>방지</a:t>
                      </a:r>
                      <a:endParaRPr lang="en-US" sz="1600" b="0" strike="noStrike" spc="-1">
                        <a:latin typeface="Arial"/>
                      </a:endParaRPr>
                    </a:p>
                  </a:txBody>
                  <a:tcPr marL="90000" marR="90000"/>
                </a:tc>
              </a:tr>
              <a:tr h="4093920">
                <a:tc>
                  <a:txBody>
                    <a:bodyPr/>
                    <a:lstStyle/>
                    <a:p>
                      <a:pPr>
                        <a:lnSpc>
                          <a:spcPct val="100000"/>
                        </a:lnSpc>
                      </a:pPr>
                      <a:r>
                        <a:rPr lang="en-US" sz="1800" strike="noStrike" spc="-1" dirty="0" smtClean="0"/>
                        <a:t>FOSS 소스 코드 수정 표시 실패: </a:t>
                      </a:r>
                      <a:endParaRPr lang="en-US" sz="1800" strike="noStrike" spc="-1" dirty="0"/>
                    </a:p>
                    <a:p>
                      <a:pPr>
                        <a:lnSpc>
                          <a:spcPct val="100000"/>
                        </a:lnSpc>
                      </a:pPr>
                      <a:endParaRPr lang="en-US" sz="1800" strike="noStrike" spc="-1" dirty="0"/>
                    </a:p>
                    <a:p>
                      <a:pPr>
                        <a:lnSpc>
                          <a:spcPct val="100000"/>
                        </a:lnSpc>
                      </a:pPr>
                      <a:r>
                        <a:rPr lang="en-US" sz="1600" strike="noStrike" spc="-1" dirty="0" smtClean="0"/>
                        <a:t>FOSS 라이선스가 요구하는 대로 FOSS 소스 코드의 변경 사항을 표시하는 것의 실패 (또는 자세함과 명확성에 있어서 라이선스를 만족시키기에 불충분한 수준의 수정에 대한 정보 제공)</a:t>
                      </a:r>
                      <a:endParaRPr lang="en-US" sz="1600" b="0" strike="noStrike" spc="-1" dirty="0">
                        <a:latin typeface="Arial"/>
                      </a:endParaRPr>
                    </a:p>
                  </a:txBody>
                  <a:tcPr marL="90000" marR="90000"/>
                </a:tc>
                <a:tc>
                  <a:txBody>
                    <a:bodyPr/>
                    <a:lstStyle/>
                    <a:p>
                      <a:pPr marL="533520" indent="-532800">
                        <a:lnSpc>
                          <a:spcPct val="100000"/>
                        </a:lnSpc>
                      </a:pPr>
                      <a:r>
                        <a:rPr lang="en-US" sz="1600" strike="noStrike" spc="-1" dirty="0"/>
                        <a:t>이러한 유형의 실패는 다음과 같은 방법으로 방지할 수 있다:</a:t>
                      </a:r>
                    </a:p>
                    <a:p>
                      <a:pPr marL="533520" indent="-532800">
                        <a:lnSpc>
                          <a:spcPct val="100000"/>
                        </a:lnSpc>
                        <a:buClr>
                          <a:srgbClr val="292934"/>
                        </a:buClr>
                        <a:buFont typeface="StarSymbol"/>
                        <a:buAutoNum type="arabicPeriod"/>
                      </a:pPr>
                      <a:r>
                        <a:rPr lang="en-US" sz="1600" strike="noStrike" spc="-1" dirty="0"/>
                        <a:t>소스 코드를 배포하기 전 확인 단계에 소스 코드 수정 표시 과정을 추가한다. </a:t>
                      </a:r>
                    </a:p>
                    <a:p>
                      <a:pPr marL="533520" indent="-532800">
                        <a:lnSpc>
                          <a:spcPct val="100000"/>
                        </a:lnSpc>
                        <a:buClr>
                          <a:srgbClr val="292934"/>
                        </a:buClr>
                        <a:buFont typeface="StarSymbol"/>
                        <a:buAutoNum type="arabicPeriod"/>
                      </a:pPr>
                      <a:r>
                        <a:rPr lang="en-US" sz="1600" strike="noStrike" spc="-1" dirty="0"/>
                        <a:t>엔지니어링 직원에게 대중에게 공개될 모든 FOSS 또는 독점 소프트웨어의 저작권 표시 또는 라이선스 정보가 업데이트 되는 것을 보장하기 위해 교육을 제공한다.</a:t>
                      </a:r>
                      <a:endParaRPr lang="en-US" sz="1600" b="0" strike="noStrike" spc="-1" dirty="0">
                        <a:latin typeface="Arial"/>
                      </a:endParaRPr>
                    </a:p>
                  </a:txBody>
                  <a:tcPr marL="90000" marR="90000"/>
                </a:tc>
              </a:tr>
            </a:tbl>
          </a:graphicData>
        </a:graphic>
      </p:graphicFrame>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3"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컴플라이언스 프로세스 실패</a:t>
            </a:r>
            <a:endParaRPr lang="en-US" sz="4000" b="0" strike="noStrike" spc="-1">
              <a:latin typeface="Arial"/>
            </a:endParaRPr>
          </a:p>
        </p:txBody>
      </p:sp>
      <p:graphicFrame>
        <p:nvGraphicFramePr>
          <p:cNvPr id="724" name="Table 2"/>
          <p:cNvGraphicFramePr/>
          <p:nvPr>
            <p:extLst>
              <p:ext uri="{D42A27DB-BD31-4B8C-83A1-F6EECF244321}">
                <p14:modId xmlns:p14="http://schemas.microsoft.com/office/powerpoint/2010/main" val="3464316541"/>
              </p:ext>
            </p:extLst>
          </p:nvPr>
        </p:nvGraphicFramePr>
        <p:xfrm>
          <a:off x="775080" y="1411920"/>
          <a:ext cx="10482840" cy="5218200"/>
        </p:xfrm>
        <a:graphic>
          <a:graphicData uri="http://schemas.openxmlformats.org/drawingml/2006/table">
            <a:tbl>
              <a:tblPr>
                <a:tableStyleId>{5940675A-B579-460E-94D1-54222C63F5DA}</a:tableStyleId>
              </a:tblPr>
              <a:tblGrid>
                <a:gridCol w="2690280"/>
                <a:gridCol w="3989160"/>
                <a:gridCol w="3803400"/>
              </a:tblGrid>
              <a:tr h="415800">
                <a:tc>
                  <a:txBody>
                    <a:bodyPr/>
                    <a:lstStyle/>
                    <a:p>
                      <a:pPr marL="343080" indent="-342360" algn="ctr">
                        <a:lnSpc>
                          <a:spcPct val="100000"/>
                        </a:lnSpc>
                      </a:pPr>
                      <a:r>
                        <a:rPr lang="en-US" sz="1800" strike="noStrike" spc="-1" dirty="0"/>
                        <a:t>설명</a:t>
                      </a:r>
                      <a:endParaRPr lang="en-US" sz="1800" b="0" strike="noStrike" spc="-1" dirty="0">
                        <a:latin typeface="Arial"/>
                      </a:endParaRPr>
                    </a:p>
                  </a:txBody>
                  <a:tcPr marL="90000" marR="90000"/>
                </a:tc>
                <a:tc>
                  <a:txBody>
                    <a:bodyPr/>
                    <a:lstStyle/>
                    <a:p>
                      <a:pPr marL="343080" indent="-342360" algn="ctr">
                        <a:lnSpc>
                          <a:spcPct val="100000"/>
                        </a:lnSpc>
                      </a:pPr>
                      <a:r>
                        <a:rPr lang="en-US" sz="1800" strike="noStrike" spc="-1"/>
                        <a:t>방지 </a:t>
                      </a:r>
                      <a:endParaRPr lang="en-US" sz="1800" b="0" strike="noStrike" spc="-1">
                        <a:latin typeface="Arial"/>
                      </a:endParaRPr>
                    </a:p>
                  </a:txBody>
                  <a:tcPr marL="90000" marR="90000"/>
                </a:tc>
                <a:tc>
                  <a:txBody>
                    <a:bodyPr/>
                    <a:lstStyle/>
                    <a:p>
                      <a:pPr marL="343080" indent="-342360" algn="ctr">
                        <a:lnSpc>
                          <a:spcPct val="100000"/>
                        </a:lnSpc>
                      </a:pPr>
                      <a:r>
                        <a:rPr lang="en-US" sz="1800" strike="noStrike" spc="-1"/>
                        <a:t>예방</a:t>
                      </a:r>
                      <a:endParaRPr lang="en-US" sz="1800" b="0" strike="noStrike" spc="-1">
                        <a:latin typeface="Arial"/>
                      </a:endParaRPr>
                    </a:p>
                  </a:txBody>
                  <a:tcPr marL="90000" marR="90000"/>
                </a:tc>
              </a:tr>
              <a:tr h="2808360">
                <a:tc>
                  <a:txBody>
                    <a:bodyPr/>
                    <a:lstStyle/>
                    <a:p>
                      <a:pPr>
                        <a:lnSpc>
                          <a:spcPct val="100000"/>
                        </a:lnSpc>
                      </a:pPr>
                      <a:r>
                        <a:rPr lang="en-US" sz="1800" strike="noStrike" spc="-1" dirty="0" smtClean="0"/>
                        <a:t>개발자의 FOSS 사용 승인 신청 실패</a:t>
                      </a:r>
                      <a:endParaRPr lang="en-US" sz="1800" b="1" strike="noStrike" spc="-1" dirty="0">
                        <a:solidFill>
                          <a:srgbClr val="0070C0"/>
                        </a:solidFill>
                        <a:latin typeface="Roboto"/>
                        <a:ea typeface="Roboto"/>
                      </a:endParaRPr>
                    </a:p>
                  </a:txBody>
                  <a:tcPr marL="90000" marR="90000"/>
                </a:tc>
                <a:tc>
                  <a:txBody>
                    <a:bodyPr/>
                    <a:lstStyle/>
                    <a:p>
                      <a:pPr marL="0" indent="0">
                        <a:lnSpc>
                          <a:spcPct val="100000"/>
                        </a:lnSpc>
                      </a:pPr>
                      <a:r>
                        <a:rPr lang="en-US" sz="1600" strike="noStrike" spc="-1" dirty="0" smtClean="0"/>
                        <a:t>이러한 유형의 실패는 회사의 FOSS 정책 및 프로세스에 대하여 엔지니어링 직원에게 교육을 제공함으로 방지할 수 있다.</a:t>
                      </a:r>
                    </a:p>
                    <a:p>
                      <a:pPr marL="343080" indent="-342360">
                        <a:lnSpc>
                          <a:spcPct val="100000"/>
                        </a:lnSpc>
                      </a:pPr>
                      <a:endParaRPr lang="en-US" sz="1600" strike="noStrike" spc="-1" dirty="0"/>
                    </a:p>
                    <a:p>
                      <a:pPr marL="343080" indent="-342360">
                        <a:lnSpc>
                          <a:spcPct val="100000"/>
                        </a:lnSpc>
                      </a:pPr>
                      <a:endParaRPr lang="en-US" sz="1600" b="0" strike="noStrike" spc="-1" dirty="0">
                        <a:latin typeface="Arial"/>
                      </a:endParaRPr>
                    </a:p>
                  </a:txBody>
                  <a:tcPr marL="90000" marR="90000"/>
                </a:tc>
                <a:tc>
                  <a:txBody>
                    <a:bodyPr/>
                    <a:lstStyle/>
                    <a:p>
                      <a:pPr marL="0" indent="-532800">
                        <a:lnSpc>
                          <a:spcPct val="100000"/>
                        </a:lnSpc>
                      </a:pPr>
                      <a:r>
                        <a:rPr lang="en-US" sz="1600" strike="noStrike" spc="-1" dirty="0"/>
                        <a:t>이러한 유형의 오류는 다음과 같은 방법으로 예방할 수 있다:</a:t>
                      </a:r>
                    </a:p>
                    <a:p>
                      <a:pPr marL="533520" indent="-532800">
                        <a:lnSpc>
                          <a:spcPct val="100000"/>
                        </a:lnSpc>
                        <a:buClr>
                          <a:srgbClr val="292934"/>
                        </a:buClr>
                        <a:buFont typeface="StarSymbol"/>
                        <a:buAutoNum type="arabicPeriod"/>
                      </a:pPr>
                      <a:r>
                        <a:rPr lang="en-US" sz="1600" strike="noStrike" spc="-1" dirty="0"/>
                        <a:t>"신고되지 않은" FOSS 사용을 발견하기 위해 소프트웨어 플랫폼에 대해 정기적으로 전체 스캔을 수행한다.</a:t>
                      </a:r>
                    </a:p>
                    <a:p>
                      <a:pPr marL="533520" indent="-532800">
                        <a:lnSpc>
                          <a:spcPct val="100000"/>
                        </a:lnSpc>
                        <a:buClr>
                          <a:srgbClr val="292934"/>
                        </a:buClr>
                        <a:buFont typeface="StarSymbol"/>
                        <a:buAutoNum type="arabicPeriod"/>
                      </a:pPr>
                      <a:r>
                        <a:rPr lang="en-US" sz="1600" strike="noStrike" spc="-1" dirty="0"/>
                        <a:t>회사의 FOSS 정책 및 프로세스에 대해 엔지니어링 직원에게 교육을 제공한다.</a:t>
                      </a:r>
                    </a:p>
                    <a:p>
                      <a:pPr marL="533520" indent="-532800">
                        <a:lnSpc>
                          <a:spcPct val="100000"/>
                        </a:lnSpc>
                        <a:buClr>
                          <a:srgbClr val="292934"/>
                        </a:buClr>
                        <a:buFont typeface="StarSymbol"/>
                        <a:buAutoNum type="arabicPeriod"/>
                      </a:pPr>
                      <a:r>
                        <a:rPr lang="en-US" sz="1600" strike="noStrike" spc="-1" dirty="0"/>
                        <a:t>직원 성과 리뷰에 컴플라이언스를 포함한다.</a:t>
                      </a:r>
                      <a:endParaRPr lang="en-US" sz="1600" b="0" strike="noStrike" spc="-1" dirty="0">
                        <a:latin typeface="Arial"/>
                      </a:endParaRPr>
                    </a:p>
                  </a:txBody>
                  <a:tcPr marL="90000" marR="90000"/>
                </a:tc>
              </a:tr>
              <a:tr h="1994040">
                <a:tc>
                  <a:txBody>
                    <a:bodyPr/>
                    <a:lstStyle/>
                    <a:p>
                      <a:pPr>
                        <a:lnSpc>
                          <a:spcPct val="100000"/>
                        </a:lnSpc>
                      </a:pPr>
                      <a:r>
                        <a:rPr lang="en-US" sz="1800" strike="noStrike" spc="-1" dirty="0" smtClean="0"/>
                        <a:t>FOSS 교육의 실패</a:t>
                      </a:r>
                      <a:endParaRPr lang="en-US" sz="1800" b="0" strike="noStrike" spc="-1" dirty="0">
                        <a:latin typeface="Arial"/>
                      </a:endParaRPr>
                    </a:p>
                  </a:txBody>
                  <a:tcPr marL="90000" marR="90000"/>
                </a:tc>
                <a:tc>
                  <a:txBody>
                    <a:bodyPr/>
                    <a:lstStyle/>
                    <a:p>
                      <a:pPr marL="0" indent="0">
                        <a:lnSpc>
                          <a:spcPct val="100000"/>
                        </a:lnSpc>
                      </a:pPr>
                      <a:r>
                        <a:rPr lang="en-US" sz="1600" strike="noStrike" spc="-1" dirty="0" smtClean="0"/>
                        <a:t>This type of failure can be avoided by ensuring that the completion of the FOSS training is part of the employee’s professional development plan and it is monitored for completion as part of the performance review </a:t>
                      </a:r>
                      <a:endParaRPr lang="en-US" sz="1600" b="0" strike="noStrike" spc="-1" dirty="0">
                        <a:solidFill>
                          <a:srgbClr val="292934"/>
                        </a:solidFill>
                        <a:latin typeface="Roboto"/>
                        <a:ea typeface="Roboto"/>
                        <a:cs typeface="+mn-cs"/>
                      </a:endParaRPr>
                    </a:p>
                  </a:txBody>
                  <a:tcPr marL="90000" marR="90000"/>
                </a:tc>
                <a:tc>
                  <a:txBody>
                    <a:bodyPr/>
                    <a:lstStyle/>
                    <a:p>
                      <a:pPr marL="0" indent="-342360">
                        <a:lnSpc>
                          <a:spcPct val="100000"/>
                        </a:lnSpc>
                      </a:pPr>
                      <a:r>
                        <a:rPr lang="en-US" sz="1600" strike="noStrike" spc="-1" dirty="0"/>
                        <a:t>This type of failure can be </a:t>
                      </a:r>
                      <a:r>
                        <a:rPr lang="en-US" sz="1600" strike="noStrike" spc="-1" dirty="0" smtClean="0"/>
                        <a:t>prevented </a:t>
                      </a:r>
                      <a:r>
                        <a:rPr lang="en-US" sz="1600" strike="noStrike" spc="-1" dirty="0"/>
                        <a:t>by </a:t>
                      </a:r>
                      <a:r>
                        <a:rPr lang="en-US" sz="1600" strike="noStrike" spc="-1" dirty="0" smtClean="0"/>
                        <a:t>mandating</a:t>
                      </a:r>
                      <a:r>
                        <a:rPr lang="en-US" sz="1600" strike="noStrike" spc="-1" dirty="0"/>
                        <a:t> </a:t>
                      </a:r>
                      <a:r>
                        <a:rPr lang="en-US" sz="1600" strike="noStrike" spc="-1" dirty="0" smtClean="0"/>
                        <a:t>engineering </a:t>
                      </a:r>
                      <a:r>
                        <a:rPr lang="en-US" sz="1600" strike="noStrike" spc="-1" dirty="0"/>
                        <a:t>staff to take </a:t>
                      </a:r>
                      <a:r>
                        <a:rPr lang="en-US" sz="1600" strike="noStrike" spc="-1" dirty="0" smtClean="0"/>
                        <a:t>the</a:t>
                      </a:r>
                      <a:r>
                        <a:rPr lang="en-US" sz="1600" strike="noStrike" spc="-1" dirty="0"/>
                        <a:t> </a:t>
                      </a:r>
                      <a:r>
                        <a:rPr lang="en-US" sz="1600" strike="noStrike" spc="-1" dirty="0" smtClean="0"/>
                        <a:t>FOSS </a:t>
                      </a:r>
                      <a:r>
                        <a:rPr lang="en-US" sz="1600" strike="noStrike" spc="-1" dirty="0"/>
                        <a:t>training by a specific date </a:t>
                      </a:r>
                      <a:endParaRPr lang="en-US" sz="1600" b="0" strike="noStrike" spc="-1" dirty="0">
                        <a:solidFill>
                          <a:srgbClr val="292934"/>
                        </a:solidFill>
                        <a:latin typeface="Roboto"/>
                        <a:ea typeface="Roboto"/>
                        <a:cs typeface="+mn-cs"/>
                      </a:endParaRPr>
                    </a:p>
                  </a:txBody>
                  <a:tcPr marL="90000" marR="90000"/>
                </a:tc>
              </a:tr>
            </a:tbl>
          </a:graphicData>
        </a:graphic>
      </p:graphicFrame>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5"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컴플라이언스 프로세스 실패</a:t>
            </a:r>
            <a:endParaRPr lang="en-US" sz="4000" b="0" strike="noStrike" spc="-1">
              <a:latin typeface="Arial"/>
            </a:endParaRPr>
          </a:p>
        </p:txBody>
      </p:sp>
      <p:graphicFrame>
        <p:nvGraphicFramePr>
          <p:cNvPr id="726" name="Table 2"/>
          <p:cNvGraphicFramePr/>
          <p:nvPr>
            <p:extLst>
              <p:ext uri="{D42A27DB-BD31-4B8C-83A1-F6EECF244321}">
                <p14:modId xmlns:p14="http://schemas.microsoft.com/office/powerpoint/2010/main" val="2382802218"/>
              </p:ext>
            </p:extLst>
          </p:nvPr>
        </p:nvGraphicFramePr>
        <p:xfrm>
          <a:off x="624240" y="1542240"/>
          <a:ext cx="10935000" cy="5343120"/>
        </p:xfrm>
        <a:graphic>
          <a:graphicData uri="http://schemas.openxmlformats.org/drawingml/2006/table">
            <a:tbl>
              <a:tblPr>
                <a:tableStyleId>{5940675A-B579-460E-94D1-54222C63F5DA}</a:tableStyleId>
              </a:tblPr>
              <a:tblGrid>
                <a:gridCol w="2728800"/>
                <a:gridCol w="4690080"/>
                <a:gridCol w="3516120"/>
              </a:tblGrid>
              <a:tr h="415800">
                <a:tc>
                  <a:txBody>
                    <a:bodyPr/>
                    <a:lstStyle/>
                    <a:p>
                      <a:pPr marL="343080" indent="-342360" algn="ctr">
                        <a:lnSpc>
                          <a:spcPct val="100000"/>
                        </a:lnSpc>
                      </a:pPr>
                      <a:r>
                        <a:rPr lang="en-US" sz="1800" strike="noStrike" spc="-1" dirty="0"/>
                        <a:t>설명</a:t>
                      </a:r>
                      <a:endParaRPr lang="en-US" sz="1800" b="0" strike="noStrike" spc="-1" dirty="0">
                        <a:latin typeface="Arial"/>
                      </a:endParaRPr>
                    </a:p>
                  </a:txBody>
                  <a:tcPr marL="90000" marR="90000"/>
                </a:tc>
                <a:tc>
                  <a:txBody>
                    <a:bodyPr/>
                    <a:lstStyle/>
                    <a:p>
                      <a:pPr marL="533520" indent="-532800" algn="ctr">
                        <a:lnSpc>
                          <a:spcPct val="100000"/>
                        </a:lnSpc>
                      </a:pPr>
                      <a:r>
                        <a:rPr lang="en-US" sz="1800" strike="noStrike" spc="-1"/>
                        <a:t>방지 </a:t>
                      </a:r>
                      <a:endParaRPr lang="en-US" sz="1800" b="0" strike="noStrike" spc="-1">
                        <a:latin typeface="Arial"/>
                      </a:endParaRPr>
                    </a:p>
                  </a:txBody>
                  <a:tcPr marL="90000" marR="90000"/>
                </a:tc>
                <a:tc>
                  <a:txBody>
                    <a:bodyPr/>
                    <a:lstStyle/>
                    <a:p>
                      <a:pPr marL="533520" indent="-532800" algn="ctr">
                        <a:lnSpc>
                          <a:spcPct val="100000"/>
                        </a:lnSpc>
                      </a:pPr>
                      <a:r>
                        <a:rPr lang="en-US" sz="1800" strike="noStrike" spc="-1"/>
                        <a:t>예방</a:t>
                      </a:r>
                      <a:endParaRPr lang="en-US" sz="1800" b="0" strike="noStrike" spc="-1">
                        <a:latin typeface="Arial"/>
                      </a:endParaRPr>
                    </a:p>
                  </a:txBody>
                  <a:tcPr marL="90000" marR="90000"/>
                </a:tc>
              </a:tr>
              <a:tr h="1451160">
                <a:tc>
                  <a:txBody>
                    <a:bodyPr/>
                    <a:lstStyle/>
                    <a:p>
                      <a:pPr>
                        <a:lnSpc>
                          <a:spcPct val="100000"/>
                        </a:lnSpc>
                      </a:pPr>
                      <a:r>
                        <a:rPr lang="en-US" sz="1800" strike="noStrike" spc="-1" dirty="0"/>
                        <a:t>소스 코드 검사 실패 </a:t>
                      </a:r>
                      <a:endParaRPr lang="en-US" sz="1800" b="0" strike="noStrike" spc="-1" dirty="0">
                        <a:latin typeface="Arial"/>
                      </a:endParaRPr>
                    </a:p>
                  </a:txBody>
                  <a:tcPr marL="90000" marR="90000"/>
                </a:tc>
                <a:tc>
                  <a:txBody>
                    <a:bodyPr/>
                    <a:lstStyle/>
                    <a:p>
                      <a:pPr marL="533520" indent="-532800">
                        <a:lnSpc>
                          <a:spcPct val="100000"/>
                        </a:lnSpc>
                      </a:pPr>
                      <a:r>
                        <a:rPr lang="en-US" sz="1600" strike="noStrike" spc="-1"/>
                        <a:t>이러한 유형의 실패는 다음과 같은 방법으로 방지할 수 있다:</a:t>
                      </a:r>
                    </a:p>
                    <a:p>
                      <a:pPr marL="533520" indent="-532800">
                        <a:lnSpc>
                          <a:spcPct val="100000"/>
                        </a:lnSpc>
                        <a:buClr>
                          <a:srgbClr val="292934"/>
                        </a:buClr>
                        <a:buFont typeface="StarSymbol"/>
                        <a:buAutoNum type="arabicPeriod"/>
                      </a:pPr>
                      <a:r>
                        <a:rPr lang="en-US" sz="1600" strike="noStrike" spc="-1"/>
                        <a:t>정기적인 소스 코드 스캔 / 검사 수행 </a:t>
                      </a:r>
                    </a:p>
                    <a:p>
                      <a:pPr marL="533520" indent="-532800">
                        <a:lnSpc>
                          <a:spcPct val="100000"/>
                        </a:lnSpc>
                        <a:buClr>
                          <a:srgbClr val="292934"/>
                        </a:buClr>
                        <a:buFont typeface="StarSymbol"/>
                        <a:buAutoNum type="arabicPeriod"/>
                      </a:pPr>
                      <a:r>
                        <a:rPr lang="en-US" sz="1600" strike="noStrike" spc="-1"/>
                        <a:t>반복적인 개발 프로세스 검사가 하나의 중요한 단계가 되도록 보장 </a:t>
                      </a:r>
                      <a:endParaRPr lang="en-US" sz="1600" b="0" strike="noStrike" spc="-1">
                        <a:latin typeface="Arial"/>
                      </a:endParaRPr>
                    </a:p>
                  </a:txBody>
                  <a:tcPr marL="90000" marR="90000"/>
                </a:tc>
                <a:tc>
                  <a:txBody>
                    <a:bodyPr/>
                    <a:lstStyle/>
                    <a:p>
                      <a:pPr marL="0" indent="-532800">
                        <a:lnSpc>
                          <a:spcPct val="100000"/>
                        </a:lnSpc>
                      </a:pPr>
                      <a:r>
                        <a:rPr lang="en-US" sz="1600" strike="noStrike" spc="-1" dirty="0"/>
                        <a:t>이러한 유형의 오류는 다음과 같은 방법으로 예방할 수 있다:</a:t>
                      </a:r>
                    </a:p>
                    <a:p>
                      <a:pPr marL="533520" indent="-532800">
                        <a:lnSpc>
                          <a:spcPct val="100000"/>
                        </a:lnSpc>
                        <a:buClr>
                          <a:srgbClr val="292934"/>
                        </a:buClr>
                        <a:buFont typeface="StarSymbol"/>
                        <a:buAutoNum type="arabicPeriod"/>
                      </a:pPr>
                      <a:r>
                        <a:rPr lang="en-US" sz="1600" strike="noStrike" spc="-1" dirty="0"/>
                        <a:t>일정이 지연되지 않도록 적절한 인력 제공 </a:t>
                      </a:r>
                    </a:p>
                    <a:p>
                      <a:pPr marL="533520" indent="-532800">
                        <a:lnSpc>
                          <a:spcPct val="100000"/>
                        </a:lnSpc>
                        <a:buClr>
                          <a:srgbClr val="292934"/>
                        </a:buClr>
                        <a:buFont typeface="StarSymbol"/>
                        <a:buAutoNum type="arabicPeriod"/>
                      </a:pPr>
                      <a:r>
                        <a:rPr lang="en-US" sz="1600" strike="noStrike" spc="-1" dirty="0"/>
                        <a:t>정기적인 검사 시행 </a:t>
                      </a:r>
                      <a:endParaRPr lang="en-US" sz="1600" b="0" strike="noStrike" spc="-1" dirty="0">
                        <a:latin typeface="Arial"/>
                      </a:endParaRPr>
                    </a:p>
                  </a:txBody>
                  <a:tcPr marL="90000" marR="90000"/>
                </a:tc>
              </a:tr>
              <a:tr h="2025000">
                <a:tc>
                  <a:txBody>
                    <a:bodyPr/>
                    <a:lstStyle/>
                    <a:p>
                      <a:pPr>
                        <a:lnSpc>
                          <a:spcPct val="100000"/>
                        </a:lnSpc>
                      </a:pPr>
                      <a:r>
                        <a:rPr lang="en-US" sz="1800" strike="noStrike" spc="-1" dirty="0" smtClean="0"/>
                        <a:t>검사상 발견사항의 해결 실패 (스캔 도구 또는 검사에 의해 보고된 "발견(hits)"에 대한 분석) </a:t>
                      </a:r>
                      <a:endParaRPr lang="en-US" sz="1800" b="0" strike="noStrike" spc="-1" dirty="0">
                        <a:latin typeface="Arial"/>
                      </a:endParaRPr>
                    </a:p>
                  </a:txBody>
                  <a:tcPr marL="90000" marR="90000"/>
                </a:tc>
                <a:tc>
                  <a:txBody>
                    <a:bodyPr/>
                    <a:lstStyle/>
                    <a:p>
                      <a:pPr marL="0" indent="-342360">
                        <a:lnSpc>
                          <a:spcPct val="100000"/>
                        </a:lnSpc>
                      </a:pPr>
                      <a:r>
                        <a:rPr lang="en-US" sz="1600" strike="noStrike" spc="-1" dirty="0" smtClean="0"/>
                        <a:t>이러한 유형의 실패는 검사 보고서가 완료되지 않은 경우 컴플라이언스 티켓 해결(i.e. Close)을 허용하지 않음으로 방지할 수 있다.  </a:t>
                      </a:r>
                      <a:endParaRPr lang="en-US" sz="1600" strike="noStrike" spc="-1" dirty="0"/>
                    </a:p>
                    <a:p>
                      <a:pPr marL="343080" indent="-342360">
                        <a:lnSpc>
                          <a:spcPct val="100000"/>
                        </a:lnSpc>
                      </a:pPr>
                      <a:endParaRPr lang="en-US" sz="1600" b="0" strike="noStrike" spc="-1" dirty="0">
                        <a:latin typeface="Arial"/>
                      </a:endParaRPr>
                    </a:p>
                  </a:txBody>
                  <a:tcPr marL="90000" marR="90000"/>
                </a:tc>
                <a:tc>
                  <a:txBody>
                    <a:bodyPr/>
                    <a:lstStyle/>
                    <a:p>
                      <a:pPr marL="0" indent="-342360">
                        <a:lnSpc>
                          <a:spcPct val="100000"/>
                        </a:lnSpc>
                      </a:pPr>
                      <a:r>
                        <a:rPr lang="en-US" sz="1600" strike="noStrike" spc="-1" dirty="0"/>
                        <a:t>이런 유형의 실패는 FOSS 컴플라이언스 프로세스 내 승인 과정에서 블럭을 구현함으로써 예방할 수 있다.</a:t>
                      </a:r>
                      <a:endParaRPr lang="en-US" sz="1600" b="0" strike="noStrike" spc="-1" dirty="0">
                        <a:latin typeface="Arial"/>
                      </a:endParaRPr>
                    </a:p>
                  </a:txBody>
                  <a:tcPr marL="90000" marR="90000"/>
                </a:tc>
              </a:tr>
              <a:tr h="1451160">
                <a:tc>
                  <a:txBody>
                    <a:bodyPr/>
                    <a:lstStyle/>
                    <a:p>
                      <a:pPr>
                        <a:lnSpc>
                          <a:spcPct val="100000"/>
                        </a:lnSpc>
                      </a:pPr>
                      <a:r>
                        <a:rPr lang="en-US" sz="1800" strike="noStrike" spc="-1" dirty="0"/>
                        <a:t>FOSS 리뷰의 적시 요구 실패</a:t>
                      </a:r>
                      <a:endParaRPr lang="en-US" sz="1800" b="0" strike="noStrike" spc="-1" dirty="0">
                        <a:latin typeface="Arial"/>
                      </a:endParaRPr>
                    </a:p>
                  </a:txBody>
                  <a:tcPr marL="90000" marR="90000"/>
                </a:tc>
                <a:tc>
                  <a:txBody>
                    <a:bodyPr/>
                    <a:lstStyle/>
                    <a:p>
                      <a:pPr marL="0" indent="-342360">
                        <a:lnSpc>
                          <a:spcPct val="100000"/>
                        </a:lnSpc>
                      </a:pPr>
                      <a:r>
                        <a:rPr lang="en-US" sz="1600" strike="noStrike" spc="-1" dirty="0" smtClean="0"/>
                        <a:t>이러한 유형의 실패는 엔지니어링 부서가 FOSS 소스 코드의 채택을 아직 결정하지 않았더라도 FOSS 리뷰 요청을 조기에 시작함으로써 방지할 수 있다.</a:t>
                      </a:r>
                      <a:endParaRPr lang="en-US" sz="1600" b="0" strike="noStrike" spc="-1" dirty="0">
                        <a:latin typeface="Arial"/>
                      </a:endParaRPr>
                    </a:p>
                  </a:txBody>
                  <a:tcPr marL="90000" marR="90000"/>
                </a:tc>
                <a:tc>
                  <a:txBody>
                    <a:bodyPr/>
                    <a:lstStyle/>
                    <a:p>
                      <a:pPr marL="0" indent="-342360">
                        <a:lnSpc>
                          <a:spcPct val="100000"/>
                        </a:lnSpc>
                      </a:pPr>
                      <a:r>
                        <a:rPr lang="en-US" sz="1600" strike="noStrike" spc="-1" dirty="0"/>
                        <a:t>이러한 유형의 실패는 교육을 통해 예방할 수 있다.</a:t>
                      </a:r>
                      <a:endParaRPr lang="en-US" sz="1600" b="0" strike="noStrike" spc="-1" dirty="0">
                        <a:latin typeface="Arial"/>
                      </a:endParaRPr>
                    </a:p>
                  </a:txBody>
                  <a:tcPr marL="90000" marR="90000"/>
                </a:tc>
              </a:tr>
            </a:tbl>
          </a:graphicData>
        </a:graphic>
      </p:graphicFrame>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제품 출하 전 컴플라이언스 보장</a:t>
            </a:r>
            <a:endParaRPr lang="en-US" sz="4000" b="0" strike="noStrike" spc="-1">
              <a:latin typeface="Arial"/>
            </a:endParaRPr>
          </a:p>
        </p:txBody>
      </p:sp>
      <p:sp>
        <p:nvSpPr>
          <p:cNvPr id="728" name="CustomShape 2"/>
          <p:cNvSpPr/>
          <p:nvPr/>
        </p:nvSpPr>
        <p:spPr>
          <a:xfrm>
            <a:off x="609480" y="1608120"/>
            <a:ext cx="1097208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800" b="0" strike="noStrike" spc="-1" dirty="0">
                <a:solidFill>
                  <a:srgbClr val="292934"/>
                </a:solidFill>
                <a:latin typeface="Roboto"/>
                <a:ea typeface="Roboto"/>
              </a:rPr>
              <a:t>기업은 제품 (어떤 형태이든지) 출하 전에 컴플라이언스를 우선시 해야 한다.</a:t>
            </a:r>
            <a:endParaRPr lang="en-US" sz="2800" b="0" strike="noStrike" spc="-1" dirty="0">
              <a:latin typeface="Arial"/>
            </a:endParaRPr>
          </a:p>
          <a:p>
            <a:pPr marL="182880" indent="-182160">
              <a:lnSpc>
                <a:spcPct val="100000"/>
              </a:lnSpc>
              <a:spcBef>
                <a:spcPts val="561"/>
              </a:spcBef>
              <a:buClr>
                <a:srgbClr val="93A299"/>
              </a:buClr>
              <a:buSzPct val="85000"/>
              <a:buFont typeface="Arial"/>
              <a:buChar char="•"/>
            </a:pPr>
            <a:r>
              <a:rPr lang="en-US" sz="2800" b="0" strike="noStrike" spc="-1" dirty="0">
                <a:solidFill>
                  <a:srgbClr val="292934"/>
                </a:solidFill>
                <a:latin typeface="Roboto"/>
                <a:ea typeface="Roboto"/>
              </a:rPr>
              <a:t>컴플라이언스에 우선순위를 부여함으로 다음이 촉진된다 :</a:t>
            </a:r>
            <a:endParaRPr lang="en-US" sz="2800" b="0" strike="noStrike" spc="-1" dirty="0">
              <a:latin typeface="Arial"/>
            </a:endParaRPr>
          </a:p>
          <a:p>
            <a:pPr marL="457200" lvl="1" indent="-189720">
              <a:lnSpc>
                <a:spcPct val="100000"/>
              </a:lnSpc>
              <a:spcBef>
                <a:spcPts val="499"/>
              </a:spcBef>
              <a:buClr>
                <a:srgbClr val="93A299"/>
              </a:buClr>
              <a:buSzPct val="85000"/>
              <a:buFont typeface="Arial"/>
              <a:buChar char="•"/>
            </a:pPr>
            <a:r>
              <a:rPr lang="en-US" sz="2500" b="0" strike="noStrike" spc="-1" dirty="0">
                <a:solidFill>
                  <a:srgbClr val="292934"/>
                </a:solidFill>
                <a:latin typeface="Roboto"/>
                <a:ea typeface="Roboto"/>
              </a:rPr>
              <a:t>조직 내 FOSS의 보다 효과적인 사용</a:t>
            </a:r>
            <a:endParaRPr lang="en-US" sz="2500" b="0" strike="noStrike" spc="-1" dirty="0">
              <a:latin typeface="Arial"/>
            </a:endParaRPr>
          </a:p>
          <a:p>
            <a:pPr marL="457200" lvl="1" indent="-189720">
              <a:lnSpc>
                <a:spcPct val="100000"/>
              </a:lnSpc>
              <a:spcBef>
                <a:spcPts val="499"/>
              </a:spcBef>
              <a:buClr>
                <a:srgbClr val="93A299"/>
              </a:buClr>
              <a:buSzPct val="85000"/>
              <a:buFont typeface="Arial"/>
              <a:buChar char="•"/>
            </a:pPr>
            <a:r>
              <a:rPr lang="en-US" sz="2500" b="0" strike="noStrike" spc="-1" dirty="0">
                <a:solidFill>
                  <a:srgbClr val="292934"/>
                </a:solidFill>
                <a:latin typeface="Roboto"/>
                <a:ea typeface="Roboto"/>
              </a:rPr>
              <a:t>FOSS 커뮤니티 및 FOSS 조직과의 관계 개선</a:t>
            </a:r>
            <a:endParaRPr lang="en-US" sz="2500" b="0" strike="noStrike" spc="-1" dirty="0">
              <a:latin typeface="Arial"/>
            </a:endParaRPr>
          </a:p>
          <a:p>
            <a:pPr>
              <a:lnSpc>
                <a:spcPct val="100000"/>
              </a:lnSpc>
              <a:spcBef>
                <a:spcPts val="400"/>
              </a:spcBef>
            </a:pPr>
            <a:endParaRPr lang="en-US" sz="2500" b="0" strike="noStrike" spc="-1" dirty="0">
              <a:latin typeface="Arial"/>
            </a:endParaRPr>
          </a:p>
          <a:p>
            <a:pPr>
              <a:lnSpc>
                <a:spcPct val="100000"/>
              </a:lnSpc>
              <a:spcBef>
                <a:spcPts val="400"/>
              </a:spcBef>
            </a:pPr>
            <a:endParaRPr lang="en-US" sz="25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9"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커뮤니티와의 관계 수립</a:t>
            </a:r>
            <a:endParaRPr lang="en-US" sz="4000" b="0" strike="noStrike" spc="-1">
              <a:latin typeface="Arial"/>
            </a:endParaRPr>
          </a:p>
        </p:txBody>
      </p:sp>
      <p:sp>
        <p:nvSpPr>
          <p:cNvPr id="730" name="CustomShape 2"/>
          <p:cNvSpPr/>
          <p:nvPr/>
        </p:nvSpPr>
        <p:spPr>
          <a:xfrm>
            <a:off x="609480" y="1673280"/>
            <a:ext cx="5384160" cy="3775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380" b="0" strike="noStrike" spc="-1">
                <a:solidFill>
                  <a:srgbClr val="292934"/>
                </a:solidFill>
                <a:latin typeface="Roboto"/>
                <a:ea typeface="Roboto"/>
              </a:rPr>
              <a:t>상용 제품에 FOSS를 사용하는 회사라면 FOSS 커뮤니티(특히 상용 제품에 사용하고 배포하는 FOSS 프로젝트와 관련된 특정 커뮤니티)와 좋은 관계를 만들고 유지하는 것이 가장 좋다.  </a:t>
            </a:r>
            <a:endParaRPr lang="en-US" sz="2380" b="0" strike="noStrike" spc="-1">
              <a:latin typeface="Arial"/>
            </a:endParaRPr>
          </a:p>
          <a:p>
            <a:pPr>
              <a:lnSpc>
                <a:spcPct val="80000"/>
              </a:lnSpc>
              <a:spcBef>
                <a:spcPts val="476"/>
              </a:spcBef>
            </a:pPr>
            <a:endParaRPr lang="en-US" sz="2380" b="0" strike="noStrike" spc="-1">
              <a:latin typeface="Arial"/>
            </a:endParaRPr>
          </a:p>
          <a:p>
            <a:pPr>
              <a:lnSpc>
                <a:spcPct val="80000"/>
              </a:lnSpc>
              <a:spcBef>
                <a:spcPts val="476"/>
              </a:spcBef>
            </a:pPr>
            <a:endParaRPr lang="en-US" sz="2380" b="0" strike="noStrike" spc="-1">
              <a:latin typeface="Arial"/>
            </a:endParaRPr>
          </a:p>
          <a:p>
            <a:pPr marL="182880" indent="-182160">
              <a:lnSpc>
                <a:spcPct val="80000"/>
              </a:lnSpc>
              <a:spcBef>
                <a:spcPts val="476"/>
              </a:spcBef>
            </a:pPr>
            <a:endParaRPr lang="en-US" sz="2380" b="0" strike="noStrike" spc="-1">
              <a:latin typeface="Arial"/>
            </a:endParaRPr>
          </a:p>
        </p:txBody>
      </p:sp>
      <p:sp>
        <p:nvSpPr>
          <p:cNvPr id="731" name="CustomShape 3"/>
          <p:cNvSpPr/>
          <p:nvPr/>
        </p:nvSpPr>
        <p:spPr>
          <a:xfrm>
            <a:off x="6197760" y="1673280"/>
            <a:ext cx="5384160" cy="3775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380" b="0" strike="noStrike" spc="-1">
                <a:solidFill>
                  <a:srgbClr val="292934"/>
                </a:solidFill>
                <a:latin typeface="Roboto"/>
                <a:ea typeface="Roboto"/>
              </a:rPr>
              <a:t>또한 FOSS 기관과의 좋은 관계는 컴플라이언스에 대한 최선의 방법에 대해 조언을 받을때 매우 유용할 수 있으며, 컴플라이언스 이슈가 발생할 경우에도 도움이 된다.</a:t>
            </a:r>
            <a:endParaRPr lang="en-US" sz="2380" b="0" strike="noStrike" spc="-1">
              <a:latin typeface="Arial"/>
            </a:endParaRPr>
          </a:p>
          <a:p>
            <a:pPr>
              <a:lnSpc>
                <a:spcPct val="80000"/>
              </a:lnSpc>
              <a:spcBef>
                <a:spcPts val="476"/>
              </a:spcBef>
            </a:pPr>
            <a:endParaRPr lang="en-US" sz="2380" b="0" strike="noStrike" spc="-1">
              <a:latin typeface="Arial"/>
            </a:endParaRPr>
          </a:p>
          <a:p>
            <a:pPr>
              <a:lnSpc>
                <a:spcPct val="100000"/>
              </a:lnSpc>
              <a:spcBef>
                <a:spcPts val="476"/>
              </a:spcBef>
            </a:pPr>
            <a:r>
              <a:rPr lang="en-US" sz="2380" b="0" strike="noStrike" spc="-1">
                <a:solidFill>
                  <a:srgbClr val="292934"/>
                </a:solidFill>
                <a:latin typeface="Roboto"/>
                <a:ea typeface="Roboto"/>
              </a:rPr>
              <a:t>소프트웨어 커뮤니티와의 좋은 관계는 양방향 커뮤니케이션에 도움이 될 수 있다: 업스트림 개선 및 소프트웨어 개발자로부터의 지원</a:t>
            </a:r>
            <a:endParaRPr lang="en-US" sz="2380" b="0" strike="noStrike" spc="-1">
              <a:latin typeface="Arial"/>
            </a:endParaRPr>
          </a:p>
          <a:p>
            <a:pPr>
              <a:lnSpc>
                <a:spcPct val="80000"/>
              </a:lnSpc>
              <a:spcBef>
                <a:spcPts val="476"/>
              </a:spcBef>
            </a:pPr>
            <a:endParaRPr lang="en-US" sz="2380" b="0" strike="noStrike" spc="-1">
              <a:latin typeface="Arial"/>
            </a:endParaRPr>
          </a:p>
          <a:p>
            <a:pPr marL="182880" indent="-182160">
              <a:lnSpc>
                <a:spcPct val="80000"/>
              </a:lnSpc>
              <a:spcBef>
                <a:spcPts val="476"/>
              </a:spcBef>
            </a:pPr>
            <a:endParaRPr lang="en-US" sz="238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2"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이해도 점검</a:t>
            </a:r>
            <a:endParaRPr lang="en-US" sz="4000" b="0" strike="noStrike" spc="-1">
              <a:latin typeface="Arial"/>
            </a:endParaRPr>
          </a:p>
        </p:txBody>
      </p:sp>
      <p:sp>
        <p:nvSpPr>
          <p:cNvPr id="733" name="CustomShape 2"/>
          <p:cNvSpPr/>
          <p:nvPr/>
        </p:nvSpPr>
        <p:spPr>
          <a:xfrm>
            <a:off x="609480" y="1608120"/>
            <a:ext cx="1097208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Symbol"/>
              <a:buChar char=""/>
            </a:pPr>
            <a:r>
              <a:rPr lang="en-US" sz="2800" b="0" strike="noStrike" spc="-1">
                <a:solidFill>
                  <a:srgbClr val="292934"/>
                </a:solidFill>
                <a:latin typeface="Roboto"/>
                <a:ea typeface="Roboto"/>
              </a:rPr>
              <a:t>FOSS 컴플라이언스에서 어떤 유형의 함정이 발생할 수 있는가? </a:t>
            </a:r>
            <a:endParaRPr lang="en-US" sz="2800" b="0" strike="noStrike" spc="-1">
              <a:latin typeface="Arial"/>
            </a:endParaRPr>
          </a:p>
          <a:p>
            <a:pPr marL="182880" indent="-182160">
              <a:lnSpc>
                <a:spcPct val="100000"/>
              </a:lnSpc>
              <a:spcBef>
                <a:spcPts val="561"/>
              </a:spcBef>
              <a:buClr>
                <a:srgbClr val="93A299"/>
              </a:buClr>
              <a:buSzPct val="85000"/>
              <a:buFont typeface="Arial"/>
              <a:buChar char="•"/>
            </a:pPr>
            <a:r>
              <a:rPr lang="en-US" sz="2800" b="0" strike="noStrike" spc="-1">
                <a:solidFill>
                  <a:srgbClr val="292934"/>
                </a:solidFill>
                <a:latin typeface="Roboto"/>
                <a:ea typeface="Roboto"/>
              </a:rPr>
              <a:t>지식 재산권의 실패 사례를 제시하시오.</a:t>
            </a:r>
            <a:endParaRPr lang="en-US" sz="2800" b="0" strike="noStrike" spc="-1">
              <a:latin typeface="Arial"/>
            </a:endParaRPr>
          </a:p>
          <a:p>
            <a:pPr marL="182880" indent="-182160">
              <a:lnSpc>
                <a:spcPct val="100000"/>
              </a:lnSpc>
              <a:spcBef>
                <a:spcPts val="561"/>
              </a:spcBef>
              <a:buClr>
                <a:srgbClr val="93A299"/>
              </a:buClr>
              <a:buSzPct val="85000"/>
              <a:buFont typeface="Arial"/>
              <a:buChar char="•"/>
            </a:pPr>
            <a:r>
              <a:rPr lang="en-US" sz="2800" b="0" strike="noStrike" spc="-1">
                <a:solidFill>
                  <a:srgbClr val="292934"/>
                </a:solidFill>
                <a:latin typeface="Roboto"/>
                <a:ea typeface="Roboto"/>
              </a:rPr>
              <a:t>라이선스 컴플라이언스의 실패 사례를 제시하시오.</a:t>
            </a:r>
            <a:endParaRPr lang="en-US" sz="2800" b="0" strike="noStrike" spc="-1">
              <a:latin typeface="Arial"/>
            </a:endParaRPr>
          </a:p>
          <a:p>
            <a:pPr marL="182880" indent="-182160">
              <a:lnSpc>
                <a:spcPct val="100000"/>
              </a:lnSpc>
              <a:spcBef>
                <a:spcPts val="561"/>
              </a:spcBef>
              <a:buClr>
                <a:srgbClr val="93A299"/>
              </a:buClr>
              <a:buSzPct val="85000"/>
              <a:buFont typeface="Arial"/>
              <a:buChar char="•"/>
            </a:pPr>
            <a:r>
              <a:rPr lang="en-US" sz="2800" b="0" strike="noStrike" spc="-1">
                <a:solidFill>
                  <a:srgbClr val="292934"/>
                </a:solidFill>
                <a:latin typeface="Roboto"/>
                <a:ea typeface="Roboto"/>
              </a:rPr>
              <a:t>컴플라이언스 프로세스의 실패 사례를 제시하시오.</a:t>
            </a:r>
            <a:endParaRPr lang="en-US" sz="2800" b="0" strike="noStrike" spc="-1">
              <a:latin typeface="Arial"/>
            </a:endParaRPr>
          </a:p>
          <a:p>
            <a:pPr marL="182880" indent="-182160">
              <a:lnSpc>
                <a:spcPct val="100000"/>
              </a:lnSpc>
              <a:spcBef>
                <a:spcPts val="561"/>
              </a:spcBef>
              <a:buClr>
                <a:srgbClr val="93A299"/>
              </a:buClr>
              <a:buSzPct val="85000"/>
              <a:buFont typeface="Arial"/>
              <a:buChar char="•"/>
            </a:pPr>
            <a:r>
              <a:rPr lang="en-US" sz="2800" b="0" strike="noStrike" spc="-1">
                <a:solidFill>
                  <a:srgbClr val="292934"/>
                </a:solidFill>
                <a:latin typeface="Roboto"/>
                <a:ea typeface="Roboto"/>
              </a:rPr>
              <a:t>컴플라이언스에 우선순위를 두는 것의 이점은 무엇인가?</a:t>
            </a:r>
            <a:endParaRPr lang="en-US" sz="2800" b="0" strike="noStrike" spc="-1">
              <a:latin typeface="Arial"/>
            </a:endParaRPr>
          </a:p>
          <a:p>
            <a:pPr marL="182880" indent="-182160">
              <a:lnSpc>
                <a:spcPct val="100000"/>
              </a:lnSpc>
              <a:spcBef>
                <a:spcPts val="561"/>
              </a:spcBef>
              <a:buClr>
                <a:srgbClr val="93A299"/>
              </a:buClr>
              <a:buSzPct val="85000"/>
              <a:buFont typeface="Arial"/>
              <a:buChar char="•"/>
            </a:pPr>
            <a:r>
              <a:rPr lang="en-US" sz="2800" b="0" strike="noStrike" spc="-1">
                <a:solidFill>
                  <a:srgbClr val="292934"/>
                </a:solidFill>
                <a:latin typeface="Roboto"/>
                <a:ea typeface="Roboto"/>
              </a:rPr>
              <a:t>커뮤니티와 좋은 관계를 유지하는 것의 이점은 무엇인가?</a:t>
            </a:r>
            <a:endParaRPr lang="en-US" sz="2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4" name="CustomShape 1"/>
          <p:cNvSpPr/>
          <p:nvPr/>
        </p:nvSpPr>
        <p:spPr>
          <a:xfrm>
            <a:off x="963000" y="2362320"/>
            <a:ext cx="10362600" cy="2199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3200" b="0" strike="noStrike" spc="-1">
                <a:solidFill>
                  <a:srgbClr val="F3F2DC"/>
                </a:solidFill>
                <a:latin typeface="Roboto"/>
                <a:ea typeface="Roboto"/>
              </a:rPr>
              <a:t>CHAPTER 8</a:t>
            </a:r>
            <a:endParaRPr lang="en-US" sz="3200" b="0" strike="noStrike" spc="-1">
              <a:latin typeface="Arial"/>
            </a:endParaRPr>
          </a:p>
        </p:txBody>
      </p:sp>
      <p:sp>
        <p:nvSpPr>
          <p:cNvPr id="735" name="CustomShape 2"/>
          <p:cNvSpPr/>
          <p:nvPr/>
        </p:nvSpPr>
        <p:spPr>
          <a:xfrm>
            <a:off x="963000" y="4626720"/>
            <a:ext cx="10362600" cy="1499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4800" b="0" strike="noStrike" spc="-1">
                <a:solidFill>
                  <a:srgbClr val="F3F2DC"/>
                </a:solidFill>
                <a:latin typeface="Roboto Medium"/>
                <a:ea typeface="Roboto Medium"/>
              </a:rPr>
              <a:t>개발자 가이드라인</a:t>
            </a:r>
            <a:endParaRPr lang="en-US" sz="4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소프트웨어와 밀접한 관련있는 저작권상의 권리</a:t>
            </a:r>
            <a:endParaRPr lang="en-US" sz="4000" b="0" strike="noStrike" spc="-1">
              <a:latin typeface="Arial"/>
            </a:endParaRPr>
          </a:p>
        </p:txBody>
      </p:sp>
      <p:sp>
        <p:nvSpPr>
          <p:cNvPr id="233" name="CustomShape 2"/>
          <p:cNvSpPr/>
          <p:nvPr/>
        </p:nvSpPr>
        <p:spPr>
          <a:xfrm>
            <a:off x="668520" y="1559880"/>
            <a:ext cx="10684800" cy="5275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dirty="0">
                <a:solidFill>
                  <a:srgbClr val="292934"/>
                </a:solidFill>
                <a:latin typeface="Roboto"/>
                <a:ea typeface="Roboto"/>
              </a:rPr>
              <a:t>소프트웨어를 </a:t>
            </a:r>
            <a:r>
              <a:rPr lang="en-US" sz="2400" b="0" i="1" strike="noStrike" spc="-1" dirty="0">
                <a:solidFill>
                  <a:srgbClr val="292934"/>
                </a:solidFill>
                <a:latin typeface="Roboto"/>
                <a:ea typeface="Roboto"/>
              </a:rPr>
              <a:t>복제 </a:t>
            </a:r>
            <a:r>
              <a:rPr lang="en-US" sz="2400" b="0" strike="noStrike" spc="-1" dirty="0">
                <a:solidFill>
                  <a:srgbClr val="292934"/>
                </a:solidFill>
                <a:latin typeface="Roboto"/>
                <a:ea typeface="Roboto"/>
              </a:rPr>
              <a:t> 할 권리 – 복사하기</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a:t>
            </a:r>
            <a:r>
              <a:rPr lang="en-US" sz="2400" b="0" i="1" strike="noStrike" spc="-1" dirty="0">
                <a:solidFill>
                  <a:srgbClr val="292934"/>
                </a:solidFill>
                <a:latin typeface="Roboto"/>
                <a:ea typeface="Roboto"/>
              </a:rPr>
              <a:t> 파생 저작물</a:t>
            </a:r>
            <a:r>
              <a:rPr lang="en-US" sz="2400" b="0" strike="noStrike" spc="-1" dirty="0">
                <a:solidFill>
                  <a:srgbClr val="292934"/>
                </a:solidFill>
                <a:latin typeface="Roboto"/>
                <a:ea typeface="Roboto"/>
              </a:rPr>
              <a:t>”을 만들 권리 – 수정하기</a:t>
            </a:r>
            <a:endParaRPr lang="en-US" sz="2400" b="0" strike="noStrike" spc="-1" dirty="0">
              <a:latin typeface="Arial"/>
            </a:endParaRPr>
          </a:p>
          <a:p>
            <a:pPr marL="457200" lvl="1" indent="-189720">
              <a:lnSpc>
                <a:spcPct val="100000"/>
              </a:lnSpc>
              <a:spcBef>
                <a:spcPts val="400"/>
              </a:spcBef>
              <a:buClr>
                <a:srgbClr val="93A299"/>
              </a:buClr>
              <a:buSzPct val="85000"/>
              <a:buFont typeface="Arial"/>
              <a:buChar char="•"/>
            </a:pPr>
            <a:r>
              <a:rPr lang="en-US" sz="2000" b="0" strike="noStrike" spc="-1" dirty="0">
                <a:solidFill>
                  <a:srgbClr val="292934"/>
                </a:solidFill>
                <a:latin typeface="Roboto"/>
                <a:ea typeface="Roboto"/>
              </a:rPr>
              <a:t>파생 저작물이라는 용어는 미국 저작권법에서 비롯된다. </a:t>
            </a:r>
            <a:endParaRPr lang="en-US" sz="2000" b="0" strike="noStrike" spc="-1" dirty="0">
              <a:latin typeface="Arial"/>
            </a:endParaRPr>
          </a:p>
          <a:p>
            <a:pPr marL="457200" lvl="1" indent="-189720">
              <a:lnSpc>
                <a:spcPct val="100000"/>
              </a:lnSpc>
              <a:spcBef>
                <a:spcPts val="400"/>
              </a:spcBef>
              <a:buClr>
                <a:srgbClr val="93A299"/>
              </a:buClr>
              <a:buSzPct val="85000"/>
              <a:buFont typeface="Arial"/>
              <a:buChar char="•"/>
            </a:pPr>
            <a:r>
              <a:rPr lang="en-US" sz="2000" b="0" strike="noStrike" spc="-1" dirty="0">
                <a:solidFill>
                  <a:srgbClr val="292934"/>
                </a:solidFill>
                <a:latin typeface="Roboto"/>
                <a:ea typeface="Roboto"/>
              </a:rPr>
              <a:t>사전 정의가 아닌 법령에 근거한 특별한 의미를 갖는 "전문 용어"이다.</a:t>
            </a:r>
            <a:endParaRPr lang="en-US" sz="2000" b="0" strike="noStrike" spc="-1" dirty="0">
              <a:latin typeface="Arial"/>
            </a:endParaRPr>
          </a:p>
          <a:p>
            <a:pPr marL="457200" lvl="1" indent="-189720">
              <a:lnSpc>
                <a:spcPct val="100000"/>
              </a:lnSpc>
              <a:spcBef>
                <a:spcPts val="400"/>
              </a:spcBef>
              <a:buClr>
                <a:srgbClr val="93A299"/>
              </a:buClr>
              <a:buSzPct val="85000"/>
              <a:buFont typeface="Arial"/>
              <a:buChar char="•"/>
            </a:pPr>
            <a:r>
              <a:rPr lang="en-US" sz="2000" b="0" strike="noStrike" spc="-1" dirty="0">
                <a:solidFill>
                  <a:srgbClr val="292934"/>
                </a:solidFill>
                <a:latin typeface="Roboto"/>
                <a:ea typeface="Roboto"/>
              </a:rPr>
              <a:t>일반적으로 충분한 저작 활동이 추가된 독창적인 저작물을 기반으로 한 새로운 저작물을 말하며, 이는 새로운 저작물의 사본이 아닌 원본 저작물을 나타내는 것이다.</a:t>
            </a:r>
            <a:endParaRPr lang="en-US" sz="20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배포할 권리</a:t>
            </a:r>
            <a:endParaRPr lang="en-US" sz="2400" b="0" strike="noStrike" spc="-1" dirty="0">
              <a:latin typeface="Arial"/>
            </a:endParaRPr>
          </a:p>
          <a:p>
            <a:pPr marL="457200" lvl="1" indent="-189720">
              <a:lnSpc>
                <a:spcPct val="110000"/>
              </a:lnSpc>
              <a:spcBef>
                <a:spcPts val="400"/>
              </a:spcBef>
              <a:buClr>
                <a:srgbClr val="93A299"/>
              </a:buClr>
              <a:buSzPct val="85000"/>
              <a:buFont typeface="Arial"/>
              <a:buChar char="•"/>
            </a:pPr>
            <a:r>
              <a:rPr lang="en-US" sz="2000" b="0" strike="noStrike" spc="-1" dirty="0">
                <a:solidFill>
                  <a:srgbClr val="292934"/>
                </a:solidFill>
                <a:latin typeface="Roboto"/>
                <a:ea typeface="Roboto"/>
              </a:rPr>
              <a:t>배포는 일반적으로 바이너리 또는 소스 코드 형식의 소프트웨어 사본을 다른 주체 (회사 또는 조직 외부의 개인 또는 조직)에게 제공하는 것으로 간주된다.</a:t>
            </a:r>
            <a:endParaRPr lang="en-US" sz="2000" b="0" strike="noStrike" spc="-1" dirty="0">
              <a:latin typeface="Arial"/>
            </a:endParaRPr>
          </a:p>
          <a:p>
            <a:pPr>
              <a:lnSpc>
                <a:spcPct val="100000"/>
              </a:lnSpc>
              <a:spcBef>
                <a:spcPts val="479"/>
              </a:spcBef>
            </a:pPr>
            <a:r>
              <a:rPr lang="en-US" sz="1600" b="0" i="1" strike="noStrike" spc="-1" dirty="0">
                <a:solidFill>
                  <a:srgbClr val="292934"/>
                </a:solidFill>
                <a:latin typeface="Roboto Condensed"/>
                <a:ea typeface="Roboto Condensed"/>
              </a:rPr>
              <a:t>참고 : "파생 저작물"또는 "배포"를 구성하는 내용에 대한 해석은 FOSS 커뮤니티 및 FOSS 법률 집단 내에서 토론의 대상이 된다.</a:t>
            </a:r>
            <a:endParaRPr lang="en-US" sz="1600" b="0" strike="noStrike" spc="-1" dirty="0">
              <a:latin typeface="Arial"/>
            </a:endParaRPr>
          </a:p>
          <a:p>
            <a:pPr marL="182880" indent="-182160">
              <a:lnSpc>
                <a:spcPct val="100000"/>
              </a:lnSpc>
              <a:spcBef>
                <a:spcPts val="479"/>
              </a:spcBef>
            </a:pPr>
            <a:endParaRPr lang="en-US" sz="16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6"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개발자 가이드라인</a:t>
            </a:r>
            <a:endParaRPr lang="en-US" sz="4000" b="0" strike="noStrike" spc="-1">
              <a:latin typeface="Arial"/>
            </a:endParaRPr>
          </a:p>
        </p:txBody>
      </p:sp>
      <p:sp>
        <p:nvSpPr>
          <p:cNvPr id="737" name="CustomShape 2"/>
          <p:cNvSpPr/>
          <p:nvPr/>
        </p:nvSpPr>
        <p:spPr>
          <a:xfrm>
            <a:off x="609480" y="1608120"/>
            <a:ext cx="1097208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90000"/>
              </a:lnSpc>
              <a:buClr>
                <a:srgbClr val="93A299"/>
              </a:buClr>
              <a:buSzPct val="85000"/>
              <a:buFont typeface="Arial"/>
              <a:buChar char="•"/>
            </a:pPr>
            <a:r>
              <a:rPr lang="en-US" sz="2400" b="0" strike="noStrike" spc="-1">
                <a:solidFill>
                  <a:srgbClr val="292934"/>
                </a:solidFill>
                <a:latin typeface="Roboto"/>
                <a:ea typeface="Roboto"/>
              </a:rPr>
              <a:t>고품질이면서 FOSS 커뮤니티 지원이 잘 되는 코드를 선택한다.</a:t>
            </a:r>
            <a:endParaRPr lang="en-US" sz="2400" b="0" strike="noStrike" spc="-1">
              <a:latin typeface="Arial"/>
            </a:endParaRPr>
          </a:p>
          <a:p>
            <a:pPr marL="182880" indent="-182160">
              <a:lnSpc>
                <a:spcPct val="90000"/>
              </a:lnSpc>
              <a:spcBef>
                <a:spcPts val="479"/>
              </a:spcBef>
              <a:buClr>
                <a:srgbClr val="93A299"/>
              </a:buClr>
              <a:buSzPct val="85000"/>
              <a:buFont typeface="Arial"/>
              <a:buChar char="•"/>
            </a:pPr>
            <a:r>
              <a:rPr lang="en-US" sz="2400" b="0" strike="noStrike" spc="-1">
                <a:solidFill>
                  <a:srgbClr val="292934"/>
                </a:solidFill>
                <a:latin typeface="Roboto"/>
                <a:ea typeface="Roboto"/>
              </a:rPr>
              <a:t>가이드를 요구한다.</a:t>
            </a:r>
            <a:endParaRPr lang="en-US" sz="2400" b="0" strike="noStrike" spc="-1">
              <a:latin typeface="Arial"/>
            </a:endParaRPr>
          </a:p>
          <a:p>
            <a:pPr marL="457200" lvl="1" indent="-189720">
              <a:lnSpc>
                <a:spcPct val="90000"/>
              </a:lnSpc>
              <a:spcBef>
                <a:spcPts val="400"/>
              </a:spcBef>
              <a:buClr>
                <a:srgbClr val="93A299"/>
              </a:buClr>
              <a:buSzPct val="85000"/>
              <a:buFont typeface="Arial"/>
              <a:buChar char="•"/>
            </a:pPr>
            <a:r>
              <a:rPr lang="en-US" sz="2000" b="0" strike="noStrike" spc="-1">
                <a:solidFill>
                  <a:srgbClr val="292934"/>
                </a:solidFill>
                <a:latin typeface="Roboto"/>
                <a:ea typeface="Roboto"/>
              </a:rPr>
              <a:t>사용 중인 각 FOSS 컴포넌트에 대한 공식적인 승인을 신청한다. </a:t>
            </a:r>
            <a:endParaRPr lang="en-US" sz="2000" b="0" strike="noStrike" spc="-1">
              <a:latin typeface="Arial"/>
            </a:endParaRPr>
          </a:p>
          <a:p>
            <a:pPr marL="457200" lvl="1" indent="-189720">
              <a:lnSpc>
                <a:spcPct val="90000"/>
              </a:lnSpc>
              <a:spcBef>
                <a:spcPts val="400"/>
              </a:spcBef>
              <a:buClr>
                <a:srgbClr val="93A299"/>
              </a:buClr>
              <a:buSzPct val="85000"/>
              <a:buFont typeface="Arial"/>
              <a:buChar char="•"/>
            </a:pPr>
            <a:r>
              <a:rPr lang="en-US" sz="2000" b="0" strike="noStrike" spc="-1">
                <a:solidFill>
                  <a:srgbClr val="292934"/>
                </a:solidFill>
                <a:latin typeface="Roboto"/>
                <a:ea typeface="Roboto"/>
              </a:rPr>
              <a:t>리뷰되지 않은 코드를 내부 소스 트리로 포함시키지 않아야 한다.</a:t>
            </a:r>
            <a:endParaRPr lang="en-US" sz="2000" b="0" strike="noStrike" spc="-1">
              <a:latin typeface="Arial"/>
            </a:endParaRPr>
          </a:p>
          <a:p>
            <a:pPr marL="457200" lvl="1" indent="-189720">
              <a:lnSpc>
                <a:spcPct val="90000"/>
              </a:lnSpc>
              <a:spcBef>
                <a:spcPts val="400"/>
              </a:spcBef>
              <a:buClr>
                <a:srgbClr val="93A299"/>
              </a:buClr>
              <a:buSzPct val="85000"/>
              <a:buFont typeface="Arial"/>
              <a:buChar char="•"/>
            </a:pPr>
            <a:r>
              <a:rPr lang="en-US" sz="2000" b="0" strike="noStrike" spc="-1">
                <a:solidFill>
                  <a:srgbClr val="292934"/>
                </a:solidFill>
                <a:latin typeface="Roboto"/>
                <a:ea typeface="Roboto"/>
              </a:rPr>
              <a:t>FOSS 프로젝트로의 외부 기여에 대해 공식 승인을 신청한다.</a:t>
            </a:r>
            <a:endParaRPr lang="en-US" sz="2000" b="0" strike="noStrike" spc="-1">
              <a:latin typeface="Arial"/>
            </a:endParaRPr>
          </a:p>
          <a:p>
            <a:pPr marL="182880" indent="-182160">
              <a:lnSpc>
                <a:spcPct val="90000"/>
              </a:lnSpc>
              <a:spcBef>
                <a:spcPts val="479"/>
              </a:spcBef>
              <a:buClr>
                <a:srgbClr val="93A299"/>
              </a:buClr>
              <a:buSzPct val="85000"/>
              <a:buFont typeface="Arial"/>
              <a:buChar char="•"/>
            </a:pPr>
            <a:r>
              <a:rPr lang="en-US" sz="2400" b="0" strike="noStrike" spc="-1">
                <a:solidFill>
                  <a:srgbClr val="292934"/>
                </a:solidFill>
                <a:latin typeface="Roboto"/>
                <a:ea typeface="Roboto"/>
              </a:rPr>
              <a:t>기존 라이선스 정보를 보존한다.</a:t>
            </a:r>
            <a:endParaRPr lang="en-US" sz="2400" b="0" strike="noStrike" spc="-1">
              <a:latin typeface="Arial"/>
            </a:endParaRPr>
          </a:p>
          <a:p>
            <a:pPr marL="457200" lvl="1" indent="-189720">
              <a:lnSpc>
                <a:spcPct val="90000"/>
              </a:lnSpc>
              <a:spcBef>
                <a:spcPts val="400"/>
              </a:spcBef>
              <a:buClr>
                <a:srgbClr val="93A299"/>
              </a:buClr>
              <a:buSzPct val="85000"/>
              <a:buFont typeface="Arial"/>
              <a:buChar char="•"/>
            </a:pPr>
            <a:r>
              <a:rPr lang="en-US" sz="2000" b="0" strike="noStrike" spc="-1">
                <a:solidFill>
                  <a:srgbClr val="292934"/>
                </a:solidFill>
                <a:latin typeface="Roboto"/>
                <a:ea typeface="Roboto"/>
              </a:rPr>
              <a:t>사용하는 FOSS 컴포넌트의 기존 FOSS 라이선스 저작권 또는 라이선스 정보를 제거하거나 어떤 식으로든 훼손하지 않아야 한다. 모든 저작권 및 라이선스 정보는 모든 FOSS 컴포넌트에서 그대로 유지해야 한다.</a:t>
            </a:r>
            <a:endParaRPr lang="en-US" sz="2000" b="0" strike="noStrike" spc="-1">
              <a:latin typeface="Arial"/>
            </a:endParaRPr>
          </a:p>
          <a:p>
            <a:pPr marL="457200" lvl="1" indent="-189720">
              <a:lnSpc>
                <a:spcPct val="90000"/>
              </a:lnSpc>
              <a:spcBef>
                <a:spcPts val="400"/>
              </a:spcBef>
              <a:buClr>
                <a:srgbClr val="93A299"/>
              </a:buClr>
              <a:buSzPct val="85000"/>
              <a:buFont typeface="Arial"/>
              <a:buChar char="•"/>
            </a:pPr>
            <a:r>
              <a:rPr lang="en-US" sz="2000" b="0" strike="noStrike" spc="-1">
                <a:solidFill>
                  <a:srgbClr val="292934"/>
                </a:solidFill>
                <a:latin typeface="Roboto"/>
                <a:ea typeface="Roboto"/>
              </a:rPr>
              <a:t>FOSS 라이선스에 의해 요구 (예: 수정 버전의 이름 변경 요구)되지 않는한 FOSS 컴포넌트의 이름을 변경하지 않아야 한다.</a:t>
            </a:r>
            <a:endParaRPr lang="en-US" sz="2000" b="0" strike="noStrike" spc="-1">
              <a:latin typeface="Arial"/>
            </a:endParaRPr>
          </a:p>
          <a:p>
            <a:pPr marL="182880" indent="-182160">
              <a:lnSpc>
                <a:spcPct val="90000"/>
              </a:lnSpc>
              <a:spcBef>
                <a:spcPts val="479"/>
              </a:spcBef>
              <a:buClr>
                <a:srgbClr val="93A299"/>
              </a:buClr>
              <a:buSzPct val="85000"/>
              <a:buFont typeface="Arial"/>
              <a:buChar char="•"/>
            </a:pPr>
            <a:r>
              <a:rPr lang="en-US" sz="2400" b="0" strike="noStrike" spc="-1">
                <a:solidFill>
                  <a:srgbClr val="292934"/>
                </a:solidFill>
                <a:latin typeface="Roboto"/>
                <a:ea typeface="Roboto"/>
              </a:rPr>
              <a:t>FOSS 리뷰 프로세스에서 요구되는 FOSS 프로젝트 정보를 수집하고 유지한다.</a:t>
            </a:r>
            <a:endParaRPr lang="en-US" sz="2400" b="0" strike="noStrike" spc="-1">
              <a:latin typeface="Arial"/>
            </a:endParaRPr>
          </a:p>
          <a:p>
            <a:pPr marL="182880" indent="-182160">
              <a:lnSpc>
                <a:spcPct val="90000"/>
              </a:lnSpc>
              <a:spcBef>
                <a:spcPts val="479"/>
              </a:spcBef>
            </a:pP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8"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컴플라이언스 프로세스 요구사항을 예측</a:t>
            </a:r>
            <a:endParaRPr lang="en-US" sz="4000" b="0" strike="noStrike" spc="-1">
              <a:latin typeface="Arial"/>
            </a:endParaRPr>
          </a:p>
        </p:txBody>
      </p:sp>
      <p:sp>
        <p:nvSpPr>
          <p:cNvPr id="739" name="CustomShape 2"/>
          <p:cNvSpPr/>
          <p:nvPr/>
        </p:nvSpPr>
        <p:spPr>
          <a:xfrm>
            <a:off x="609480" y="1608120"/>
            <a:ext cx="1097208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90000"/>
              </a:lnSpc>
              <a:buClr>
                <a:srgbClr val="93A299"/>
              </a:buClr>
              <a:buSzPct val="85000"/>
              <a:buFont typeface="Arial"/>
              <a:buChar char="•"/>
            </a:pPr>
            <a:r>
              <a:rPr lang="en-US" sz="2220" b="0" strike="noStrike" spc="-1">
                <a:solidFill>
                  <a:srgbClr val="292934"/>
                </a:solidFill>
                <a:latin typeface="Roboto"/>
                <a:ea typeface="Roboto"/>
              </a:rPr>
              <a:t>작업 계획에 수립된 FOSS 정책을 준수하는데 필요한 시간을 포함시킨다.</a:t>
            </a:r>
            <a:endParaRPr lang="en-US" sz="2220" b="0" strike="noStrike" spc="-1">
              <a:latin typeface="Arial"/>
            </a:endParaRPr>
          </a:p>
          <a:p>
            <a:pPr marL="457200" lvl="1" indent="-189720">
              <a:lnSpc>
                <a:spcPct val="90000"/>
              </a:lnSpc>
              <a:spcBef>
                <a:spcPts val="371"/>
              </a:spcBef>
              <a:buClr>
                <a:srgbClr val="93A299"/>
              </a:buClr>
              <a:buSzPct val="82000"/>
              <a:buFont typeface="Arial"/>
              <a:buChar char="•"/>
            </a:pPr>
            <a:r>
              <a:rPr lang="en-US" sz="1850" b="0" strike="noStrike" spc="-1">
                <a:solidFill>
                  <a:srgbClr val="292934"/>
                </a:solidFill>
                <a:latin typeface="Roboto"/>
                <a:ea typeface="Roboto"/>
              </a:rPr>
              <a:t>FOSS 소프트웨어 사용에 대한, 특히, FOSS 코드를 독점 소스 코드 또는 제3자 소스 코드에 통합하거나 링킹하는 경우 등에 대한 개발자 가이드라인을 따른다.  </a:t>
            </a:r>
            <a:endParaRPr lang="en-US" sz="1850" b="0" strike="noStrike" spc="-1">
              <a:latin typeface="Arial"/>
            </a:endParaRPr>
          </a:p>
          <a:p>
            <a:pPr marL="457200" lvl="1" indent="-189720">
              <a:lnSpc>
                <a:spcPct val="90000"/>
              </a:lnSpc>
              <a:spcBef>
                <a:spcPts val="371"/>
              </a:spcBef>
              <a:buClr>
                <a:srgbClr val="93A299"/>
              </a:buClr>
              <a:buSzPct val="82000"/>
              <a:buFont typeface="Arial"/>
              <a:buChar char="•"/>
            </a:pPr>
            <a:r>
              <a:rPr lang="en-US" sz="1850" b="0" strike="noStrike" spc="-1">
                <a:solidFill>
                  <a:srgbClr val="292934"/>
                </a:solidFill>
                <a:latin typeface="Roboto"/>
                <a:ea typeface="Roboto"/>
              </a:rPr>
              <a:t>아키텍처 계획을 리뷰하여 양립가능하지 않는 FOSS 라이선스가 적용되는 컴포넌트들을 결합시키는 것을 방지한다.</a:t>
            </a:r>
            <a:endParaRPr lang="en-US" sz="1850" b="0" strike="noStrike" spc="-1">
              <a:latin typeface="Arial"/>
            </a:endParaRPr>
          </a:p>
          <a:p>
            <a:pPr marL="182880" indent="-182160">
              <a:lnSpc>
                <a:spcPct val="90000"/>
              </a:lnSpc>
              <a:spcBef>
                <a:spcPts val="445"/>
              </a:spcBef>
              <a:buClr>
                <a:srgbClr val="93A299"/>
              </a:buClr>
              <a:buSzPct val="85000"/>
              <a:buFont typeface="Arial"/>
              <a:buChar char="•"/>
            </a:pPr>
            <a:r>
              <a:rPr lang="en-US" sz="2220" b="0" strike="noStrike" spc="-1">
                <a:solidFill>
                  <a:srgbClr val="292934"/>
                </a:solidFill>
                <a:latin typeface="Roboto"/>
                <a:ea typeface="Roboto"/>
              </a:rPr>
              <a:t>모든 제품에 대해 컴플라이언스 검증을 항상 업데이트한다.</a:t>
            </a:r>
            <a:endParaRPr lang="en-US" sz="2220" b="0" strike="noStrike" spc="-1">
              <a:latin typeface="Arial"/>
            </a:endParaRPr>
          </a:p>
          <a:p>
            <a:pPr marL="457200" lvl="1" indent="-189720">
              <a:lnSpc>
                <a:spcPct val="90000"/>
              </a:lnSpc>
              <a:spcBef>
                <a:spcPts val="371"/>
              </a:spcBef>
              <a:buClr>
                <a:srgbClr val="93A299"/>
              </a:buClr>
              <a:buSzPct val="82000"/>
              <a:buFont typeface="Arial"/>
              <a:buChar char="•"/>
            </a:pPr>
            <a:r>
              <a:rPr lang="en-US" sz="1850" b="0" strike="noStrike" spc="-1">
                <a:solidFill>
                  <a:srgbClr val="292934"/>
                </a:solidFill>
                <a:latin typeface="Roboto"/>
                <a:ea typeface="Roboto"/>
              </a:rPr>
              <a:t>제품별로 컴플라이언스 여부를 확인합니다: FOSS 패키지가 한 제품에서 사용하도록 승인되었다고 해서 반드시 두번째 제품에서도 사용하도록 승인된 것은 아니다.</a:t>
            </a:r>
            <a:endParaRPr lang="en-US" sz="1850" b="0" strike="noStrike" spc="-1">
              <a:latin typeface="Arial"/>
            </a:endParaRPr>
          </a:p>
          <a:p>
            <a:pPr marL="182880" indent="-182160">
              <a:lnSpc>
                <a:spcPct val="90000"/>
              </a:lnSpc>
              <a:spcBef>
                <a:spcPts val="445"/>
              </a:spcBef>
              <a:buClr>
                <a:srgbClr val="93A299"/>
              </a:buClr>
              <a:buSzPct val="85000"/>
              <a:buFont typeface="Arial"/>
              <a:buChar char="•"/>
            </a:pPr>
            <a:r>
              <a:rPr lang="en-US" sz="2220" b="0" strike="noStrike" spc="-1">
                <a:solidFill>
                  <a:srgbClr val="292934"/>
                </a:solidFill>
                <a:latin typeface="Roboto"/>
                <a:ea typeface="Roboto"/>
              </a:rPr>
              <a:t>그리고 새로운 버전의 FOSS로 업그레이드 할때마다 </a:t>
            </a:r>
            <a:endParaRPr lang="en-US" sz="2220" b="0" strike="noStrike" spc="-1">
              <a:latin typeface="Arial"/>
            </a:endParaRPr>
          </a:p>
          <a:p>
            <a:pPr marL="457200" lvl="1" indent="-189720">
              <a:lnSpc>
                <a:spcPct val="90000"/>
              </a:lnSpc>
              <a:spcBef>
                <a:spcPts val="371"/>
              </a:spcBef>
              <a:buClr>
                <a:srgbClr val="93A299"/>
              </a:buClr>
              <a:buSzPct val="82000"/>
              <a:buFont typeface="Arial"/>
              <a:buChar char="•"/>
            </a:pPr>
            <a:r>
              <a:rPr lang="en-US" sz="1850" b="0" strike="noStrike" spc="-1">
                <a:solidFill>
                  <a:srgbClr val="292934"/>
                </a:solidFill>
                <a:latin typeface="Roboto"/>
                <a:ea typeface="Roboto"/>
              </a:rPr>
              <a:t>동일한 FOSS 컴포넌트의 새로운 버전이 모두 검토되고 승인되었는지 확인한다. </a:t>
            </a:r>
            <a:endParaRPr lang="en-US" sz="1850" b="0" strike="noStrike" spc="-1">
              <a:latin typeface="Arial"/>
            </a:endParaRPr>
          </a:p>
          <a:p>
            <a:pPr marL="457200" lvl="1" indent="-189720">
              <a:lnSpc>
                <a:spcPct val="90000"/>
              </a:lnSpc>
              <a:spcBef>
                <a:spcPts val="371"/>
              </a:spcBef>
              <a:buClr>
                <a:srgbClr val="93A299"/>
              </a:buClr>
              <a:buSzPct val="82000"/>
              <a:buFont typeface="Arial"/>
              <a:buChar char="•"/>
            </a:pPr>
            <a:r>
              <a:rPr lang="en-US" sz="1850" b="0" strike="noStrike" spc="-1">
                <a:solidFill>
                  <a:srgbClr val="292934"/>
                </a:solidFill>
                <a:latin typeface="Roboto"/>
                <a:ea typeface="Roboto"/>
              </a:rPr>
              <a:t>FOSS 패키지의 버전을 업그레이드할 때 새 버전의 라이선스가 이전에 사용된 버전의 라이선스와 동일한지 확인한다.(버전 업그레이드간에 라이선스 변경이 발생할 수 있다.)</a:t>
            </a:r>
            <a:endParaRPr lang="en-US" sz="1850" b="0" strike="noStrike" spc="-1">
              <a:latin typeface="Arial"/>
            </a:endParaRPr>
          </a:p>
          <a:p>
            <a:pPr marL="457200" lvl="1" indent="-189720">
              <a:lnSpc>
                <a:spcPct val="90000"/>
              </a:lnSpc>
              <a:spcBef>
                <a:spcPts val="371"/>
              </a:spcBef>
              <a:buClr>
                <a:srgbClr val="93A299"/>
              </a:buClr>
              <a:buSzPct val="82000"/>
              <a:buFont typeface="Arial"/>
              <a:buChar char="•"/>
            </a:pPr>
            <a:r>
              <a:rPr lang="en-US" sz="1850" b="0" strike="noStrike" spc="-1">
                <a:solidFill>
                  <a:srgbClr val="292934"/>
                </a:solidFill>
                <a:latin typeface="Roboto"/>
                <a:ea typeface="Roboto"/>
              </a:rPr>
              <a:t>FOSS 프로젝트의 라이선스가 변경되었다면, 컴플라이언스 기록을 업데이트하고 새로운 라이선스가 충돌을 일으키는지 확인한다.</a:t>
            </a:r>
            <a:endParaRPr lang="en-US" sz="1850" b="0" strike="noStrike" spc="-1">
              <a:latin typeface="Arial"/>
            </a:endParaRPr>
          </a:p>
          <a:p>
            <a:pPr marL="182880" indent="-182160">
              <a:lnSpc>
                <a:spcPct val="90000"/>
              </a:lnSpc>
              <a:spcBef>
                <a:spcPts val="445"/>
              </a:spcBef>
            </a:pPr>
            <a:endParaRPr lang="en-US" sz="185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0"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3600" b="0" strike="noStrike" spc="-1">
                <a:solidFill>
                  <a:srgbClr val="D2533C"/>
                </a:solidFill>
                <a:latin typeface="Roboto"/>
                <a:ea typeface="Roboto"/>
              </a:rPr>
              <a:t>모든 FOSS 컴포넌트에 대해 컴플라이언스 프로세스 적용</a:t>
            </a:r>
            <a:endParaRPr lang="en-US" sz="3600" b="0" strike="noStrike" spc="-1">
              <a:latin typeface="Arial"/>
            </a:endParaRPr>
          </a:p>
        </p:txBody>
      </p:sp>
      <p:sp>
        <p:nvSpPr>
          <p:cNvPr id="741" name="CustomShape 2"/>
          <p:cNvSpPr/>
          <p:nvPr/>
        </p:nvSpPr>
        <p:spPr>
          <a:xfrm>
            <a:off x="609480" y="1600200"/>
            <a:ext cx="10972080" cy="3873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a:solidFill>
                  <a:srgbClr val="292934"/>
                </a:solidFill>
                <a:latin typeface="Roboto"/>
                <a:ea typeface="Roboto"/>
              </a:rPr>
              <a:t>유입된 소프트웨어</a:t>
            </a:r>
            <a:endParaRPr lang="en-US" sz="24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공급업체가 제공하는 소프트웨어에 FOSS가 포함되었는지 파악하기 위한 조치를 수행한다. </a:t>
            </a:r>
            <a:endParaRPr lang="en-US" sz="20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귀사의 제품에 포함될 모든 소프트웨어에 관한 귀사의 모든 의무를 평가한다.</a:t>
            </a:r>
            <a:endParaRPr lang="en-US" sz="20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항상 소프트웨어 공급 업체로부터 받은 소스 코드를 검사하거나 또는 소프트웨어 공급업체는 제공하는 모든 소스 코드에 대하여 소스 코드 검사 보고서를 제공해야 한다는 회사 정책을 만든다.</a:t>
            </a:r>
            <a:endParaRPr lang="en-US" sz="2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2"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이해도 점검</a:t>
            </a:r>
            <a:endParaRPr lang="en-US" sz="4000" b="0" strike="noStrike" spc="-1">
              <a:latin typeface="Arial"/>
            </a:endParaRPr>
          </a:p>
        </p:txBody>
      </p:sp>
      <p:sp>
        <p:nvSpPr>
          <p:cNvPr id="743" name="CustomShape 2"/>
          <p:cNvSpPr/>
          <p:nvPr/>
        </p:nvSpPr>
        <p:spPr>
          <a:xfrm>
            <a:off x="609480" y="1608120"/>
            <a:ext cx="1097208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a:solidFill>
                  <a:srgbClr val="292934"/>
                </a:solidFill>
                <a:latin typeface="Roboto"/>
                <a:ea typeface="Roboto"/>
              </a:rPr>
              <a:t>개발자가 FOSS로 작업할 때 실행해야할 몇가지 일반적인 가이드라인을 나열하시오.</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FOSS 라이선스 헤더 정보를 삭제하거나 변경해야 하는가?</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컴플라이언스 프로세스의 중요한 단계를 나열하시오.</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이전에 리뷰된 FOSS 컴포넌트의 새로운 버전이 어떻게 새로운 컴플라이언스 이슈를 야기할 수 있는가?</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유입되는 소프트웨어에 대하여 어떠한 위험에 대해 다뤄야 하는가?</a:t>
            </a:r>
            <a:endParaRPr lang="en-US" sz="2400" b="0" strike="noStrike" spc="-1">
              <a:latin typeface="Arial"/>
            </a:endParaRPr>
          </a:p>
          <a:p>
            <a:pPr>
              <a:lnSpc>
                <a:spcPct val="100000"/>
              </a:lnSpc>
              <a:spcBef>
                <a:spcPts val="479"/>
              </a:spcBef>
            </a:pPr>
            <a:endParaRPr lang="en-US" sz="2400" b="0" strike="noStrike" spc="-1">
              <a:latin typeface="Arial"/>
            </a:endParaRPr>
          </a:p>
          <a:p>
            <a:pPr>
              <a:lnSpc>
                <a:spcPct val="100000"/>
              </a:lnSpc>
              <a:spcBef>
                <a:spcPts val="479"/>
              </a:spcBef>
            </a:pPr>
            <a:r>
              <a:rPr lang="en-US" sz="2400" b="0" strike="noStrike" spc="-1">
                <a:solidFill>
                  <a:srgbClr val="292934"/>
                </a:solidFill>
                <a:latin typeface="Roboto"/>
                <a:ea typeface="Roboto"/>
              </a:rPr>
              <a:t>Linux Foundation에서 주최하는 무료 교육(Compliance Basics for Developers)에 대해 자세히 알아보십시오: </a:t>
            </a:r>
            <a:r>
              <a:t/>
            </a:r>
            <a:br/>
            <a:r>
              <a:rPr lang="en-US" sz="1600" b="0" u="sng" strike="noStrike" spc="-1">
                <a:solidFill>
                  <a:srgbClr val="0000FF"/>
                </a:solidFill>
                <a:uFillTx/>
                <a:latin typeface="Roboto Mono"/>
                <a:ea typeface="Roboto Mono"/>
                <a:hlinkClick r:id="rId3"/>
              </a:rPr>
              <a:t>https://training.linuxfoundation.org/linux-courses/open-source-compliance-courses/ compliance-basics-for-developers</a:t>
            </a:r>
            <a:endParaRPr lang="en-US" sz="1600" b="0" strike="noStrike" spc="-1">
              <a:latin typeface="Arial"/>
            </a:endParaRPr>
          </a:p>
          <a:p>
            <a:pPr marL="182880" indent="-182160">
              <a:lnSpc>
                <a:spcPct val="100000"/>
              </a:lnSpc>
              <a:spcBef>
                <a:spcPts val="479"/>
              </a:spcBef>
            </a:pPr>
            <a:endParaRPr lang="en-US" sz="16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소프트웨어의 특허 개념</a:t>
            </a:r>
            <a:endParaRPr lang="en-US" sz="4000" b="0" strike="noStrike" spc="-1">
              <a:latin typeface="Arial"/>
            </a:endParaRPr>
          </a:p>
        </p:txBody>
      </p:sp>
      <p:sp>
        <p:nvSpPr>
          <p:cNvPr id="235" name="CustomShape 2"/>
          <p:cNvSpPr/>
          <p:nvPr/>
        </p:nvSpPr>
        <p:spPr>
          <a:xfrm>
            <a:off x="609480" y="1608120"/>
            <a:ext cx="1097208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a:solidFill>
                  <a:srgbClr val="292934"/>
                </a:solidFill>
                <a:latin typeface="Roboto"/>
                <a:ea typeface="Roboto"/>
              </a:rPr>
              <a:t>특허는 기능을 보호한다. – 컴퓨터 프로그램과 같은 작동 방법을 포함 할 수 있다.</a:t>
            </a:r>
            <a:endParaRPr lang="en-US" sz="24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추상적인 아이디어, 자연의 법칙을 보호하지는 않는다.</a:t>
            </a:r>
            <a:endParaRPr lang="en-US" sz="20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해당 국가에서 특허를 얻기 위해서는 특정 관할 국가에서 특허 신청을 해야한다. 특허가 부여되면 독립적인 창작에 의한 것인지에 상관없이 특허소유자는 모든 사람에게 그 기능을 행사하지 못하게 할 권리가 있다. </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그 기술을 사용하고자 하는 다른 당사자는 특허 라이선스(기술을 사용, 제작, 매도, 매도 청약 및 수입할 권한을 부여)를 요청할 수 있다.</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다른 당사자가 독자적으로 동일한 발명을 창작하더라도 침해가 발생할 수 있다.</a:t>
            </a: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1268</TotalTime>
  <Words>7713</Words>
  <Application>Microsoft Office PowerPoint</Application>
  <PresentationFormat>사용자 지정</PresentationFormat>
  <Paragraphs>1173</Paragraphs>
  <Slides>83</Slides>
  <Notes>83</Notes>
  <HiddenSlides>0</HiddenSlides>
  <MMClips>0</MMClips>
  <ScaleCrop>false</ScaleCrop>
  <HeadingPairs>
    <vt:vector size="4" baseType="variant">
      <vt:variant>
        <vt:lpstr>테마</vt:lpstr>
      </vt:variant>
      <vt:variant>
        <vt:i4>4</vt:i4>
      </vt:variant>
      <vt:variant>
        <vt:lpstr>슬라이드 제목</vt:lpstr>
      </vt:variant>
      <vt:variant>
        <vt:i4>83</vt:i4>
      </vt:variant>
    </vt:vector>
  </HeadingPairs>
  <TitlesOfParts>
    <vt:vector size="87" baseType="lpstr">
      <vt:lpstr>Office Theme</vt:lpstr>
      <vt:lpstr>Office Theme</vt:lpstr>
      <vt:lpstr>Office Theme</vt:lpstr>
      <vt:lpstr>Office Theme</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Jang</dc:creator>
  <cp:lastModifiedBy>Jang</cp:lastModifiedBy>
  <cp:revision>24</cp:revision>
  <dcterms:modified xsi:type="dcterms:W3CDTF">2019-01-21T17:01:35Z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85</vt:i4>
  </property>
  <property fmtid="{D5CDD505-2E9C-101B-9397-08002B2CF9AE}" pid="8" name="PresentationFormat">
    <vt:lpwstr>Custom</vt:lpwstr>
  </property>
  <property fmtid="{D5CDD505-2E9C-101B-9397-08002B2CF9AE}" pid="9" name="ScaleCrop">
    <vt:bool>false</vt:bool>
  </property>
  <property fmtid="{D5CDD505-2E9C-101B-9397-08002B2CF9AE}" pid="10" name="ShareDoc">
    <vt:bool>false</vt:bool>
  </property>
  <property fmtid="{D5CDD505-2E9C-101B-9397-08002B2CF9AE}" pid="11" name="Slides">
    <vt:i4>147</vt:i4>
  </property>
</Properties>
</file>