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Roboto Mono" panose="020B0604020202020204" charset="0"/>
      <p:regular r:id="rId91"/>
      <p:bold r:id="rId92"/>
      <p:italic r:id="rId93"/>
      <p:boldItalic r:id="rId94"/>
    </p:embeddedFont>
    <p:embeddedFont>
      <p:font typeface="Roboto Medium"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0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이해하는데 있어 몇가지 기본 개념을 설명합니다.</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생각할때 다음 사항을 고려해야 합니다.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누가 소프트웨어를 받습니까?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소스 코드 전달</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바이너리 전달</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하드웨어에 프리로드됨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장에는  엔드 투 엔드 컴플라이언스 관리 프로세스의 상세한 예가 포함되어 있습니다.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컴플라일언스 관리의 정의와 최종 목표에 대해 설명합니다.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섹션에서는 대기업에서 발생할 수 있는 일에 대한 세부 예를 제공합니다. 소규모 기업은 보다 간소화된 방식으로 프로세스에 접근하고자 할 수 있습니다.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효과적인 컴플라이언스 프로그램을 구축하고 배포하기 위해 중소기업 (SME)이 해야할 일이 무엇인지 설명합니다.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대기업이 프로세스에 사용할 수 있는 단계에 대한 개요입니다.</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첫번째 단계는 FOSS 사용을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"전제조건(prerequisites)"에 나열된 이벤트 중 하나에 의해 시작되었을 수 있습니다. 예를 들어 개발팀이 요청을 시작하였거나 FOSS 리뷰를 시작했을 수 있습니다. 이 단계는 리뷰팀이 FOSS가 소프트웨어 출시 또는 회사에서 사용하는 제3자 소프트웨어에서 사용되고 있는 것과 적절한 리뷰가 필요함을 발견하거나 통보받으면 시작할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FOSS 리뷰팀은 엔지니어의 리뷰 요청, 내부 개발 및 제3자 소프트웨어의 스캔 수행  또는 개발 브랜치에 추가된 코드의 리뷰를 통해 FOSS 사용을 식별할 수 있습니다. 리뷰팀은 리뷰 기록을 작성한 후 다음 단계 ("검사")로 이동합니다.</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 단계는 이전 단계에서 식별된 소스 코드를 검사하는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회사는 식별된 FOSS 컴포넌트에 댛나 연구를 수행할 수 있습니다.(예: 선언된 라이선스 리뷰, FOSS 컴포넌트의 출처 연구) 회사는 출처 및 코드의 구성을 확인하기 위해 소스 코드를 스캔할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리뷰팀은 소스 코드의 출처와 라이선스에 관한 결론과 함께 검사 보고서를 작성할 수 있습니다.</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코드의 출처와 라이선스를 확인하는 검사 보고서가 작성되면, 리뷰팀은 회사 FOSS 정책에 따라 문제가 되는 것을 표시하고 리뷰해야 합니다. 예를 들어, 이전 단계에서 호환되지 않는 라이선스 하의 다른 FOSS 코드가 포함된 FOSS 컴포넌트를 식별했을 수 있습니다. 리뷰팀은 문제 해결을 위해 엔지니어링팀에 적절한 피드백을 제공해야 합니다. </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사용과 회사 소프트웨어와의 관계를 설명하기 위해 사용할 수 있는 템플릿이 들어 있습니다. 예를 들어, FOSS와 회사 컴포넌트는 어떻게 서로 연결되어 있습니까? 이러한 템플릿은 계획된 FOSS 사용에 대해 FOSS 리뷰팀을 교육하는데 도움을 주기 위해 엔지니어링팀에서 만들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FOSS 리뷰팀은 이전 단계에서 수집된 사실을 리뷰하고 FOSS 라이선스에 의한 회사의 의무를 식별합니다.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이전 단계 (검사 문제 해결)와 밀접하게 연관될 수 있습니다. 이전 단계에서 회사 정책을 준수하지 않은 FOSS 사용을 제거했습니다. 이 단계에서 FOSS 사용에 대한 라이선스 의무를 평가하고 식별합니다.</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승인 단계에서, 리뷰팀은 문제가 되는 FOSS에 대해 관련 조건 또는 의무에 따라 사용을 승인할지 여부에 대해 전달합니다. 승인에는 FOSS 컴포넌트의 버전 번호 및 승인된 사용 시나리오와 같은 중요한 세부 사항도 포함되어야 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소프트웨어를 출시하는 모든 사람이 관련 라이선스 의무를 이해하고 준수할 수 있도록 이전 단계의 승인 정보는 추척되거나 등록되어야 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FOSS 라이선스에 의해 요구가 된다면, 적절한 고지가 준비되어야 합니다. (주로 텍스트 파일을 출시와 함께 제공) 고지에는 저작자 고지, 수정 고지, 또는 소스 코드에 대한 약정이 포함될 수 있습니다. 일부 라이선스의 경우, 라이선스 텍스트의 전체 사본을 포함해야 할 수도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예제 프로세스의 슬라이드에서, 회사는 출시 전에 FOSS 라이선스 의무를 충족했는지 확인합니다. 소스 코드를 제공해야 하는 경우, 회사는 소스 코드가 배포되는 바이너리 파일과 일치하는지 확인합니다. 회사는 또한 고지가 적절히 제작되고 필요에 따라 배포 패키지에 포함되는지 확인합니다.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코드를 제공해야 하는 경우, 회사는 FOSS 라이선스에서 허용하는 매커니즘을 통해 동반하는 소스 코드를 제공합니다. 이는 소프트웨어 배포와 함께 소스 코드를 제공하거나, 서명 청약을 통해 제공하거나, 또는 웹사이트에 소스 코드 아카이브를 게시하는 것을 의미할 수 있습니다.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회사는 배포가 FOSS 라이선스 의무를 준수하는지 확인합니다.  이 단계는 전체 FOSS 리뷰 프로세스에 대한 감독을 제공하는 하나의 실체(entity) 기능일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예제 프로세스에서는 다음 단계가 포함됩니다.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식별 - FOSS 사용을 식별하고 추적합니다. 이는 엔지니어 요청, 제3자 정보 공개 또는 코드 스캐닝을 통해 발생할 수 있습니다.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소스 코드 검사 - 라이선스 및 출처 정보에 대해 식별된 FOSS 컴포넌트를 리뷰합니다.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문제 해결 - FOSS 정책과 호환되지 않는 FOSS 사용을 제거합니다.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리뷰 수행 - FOSS 사용에 대한 의무를 평가하고 결정합니다.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승인 - 승인 조건과 라이선스 의무를 전달합니다.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등록/승인 추적 - 추후 컴플라이언스 단계를 위해 승인 조건 및 라이선스 의무를 추적합니다.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고지 - FOSS 라이선스에서 요구하는대로 고지를 준비합니다.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배포 전 확인 - 출시 전에 컴플라이언스를 위한 배포를 리뷰합니다.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동반하는 소스 코드 배포 - 필요에 따라 소스 코드를 제공합니다.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확인 - 컴플라이언스 프로세스에 대한 감독을 제공합니다.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아키텍처 리뷰는 FOSS 컴포넌트와 회사 소프트웨어 간의 관계를 리뷰합니다. 예를 들어, FOSS와 회사 컴포넌트는 어떻게 함께 연결되어 있습니까?</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컴플라이언스 프로세스의 몇 가지 일반적인 함정을 설명하고, 이러한 함정을 방지하기 위한 접근 방식을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장에서는 FOSS 컴플라이언스 프로세스에서 피할 수 있는 몇가지 일반적인 함정들을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 설명하는 첫번째 함정은 Copyleft 스타일 라이선스의 FOSS가 의도하지 않게 독점 코드와 혼용되는 경우에 발생합니다.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이는 라이선스 고지에 대한 소스 코드 검사 또는 코드 스캐닝 도구를 통해 발견할 수 있습니다.</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또는 스캔  추가가 포함됩니다.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Copyleft 스타일 라이선스의 FOSS가 의도하지 않게 독점 코드와 링크되는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종속성 추적 도구 또는 아키텍처 리뷰를 통해 발견할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아키텍쳐 검토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독점 코드가 Copyleft 스타일 라이선스의 FOSS에 포함되는 경우에 발생합니다. 예를 들어, FOSS 컴포넌트를 수정하는 엔지니어링팀이 수정 사항에 독점 코드를 포함시킬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FOSS 컴포넌트에 추가된 소스 코드를 검사함으로 발견 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회사가 동반하는 소스 코드를 제공할 의무가 있지만, 그렇게 하지 않은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회사가 동반하는 소스 코드를 제공하지만, 배포된 바이너리 버전과 일치하는 정확한 버전을 제공하지 못하는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세번째 함정은 회사가 FOSS 컴포넌트를 수정하지만, 소스 코드의 수정된 버전을 공개하지 못한 경우에 발생합니다. 대신 회사는 FOSS 컴포넌트의 원본 버전에 대한 소스 코드를 공개합니다.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각각의 경우, 컴플라이언스 프로세스의 단계를 적절하게 적용함으로 실패를 방지할 수 있습니다. 예를 들어, 출시된 바이너리의 소스 코드는 캡쳐되어 바이너리 버전과 함께 저장되야 합니다. 출시 전에 확인 단계에서는 바이너리 출시와 함께 적절한 소스 코드가 제공되는지가 보장되도록 확인해야 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회사가 FOSS 컴포넌트를 수정한 후 FOSS 라이선스에서 요구하는 수정 사항을 표시하지 못한 경우에 발생합니다. 이 함정은 확인 단계 내에 소스 코드 수정 표시를 위한 프로세스를 구현함으로 예방할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FOSS 컴플라이언스 프로세스를 엔지니어링팀과 통합하지 못한 경우에 발생합니다. 이러한 경우, 엔지니어링팀은 FOSS 사용에 대해 리뷰 프로세스를 제기하지 않거나, FOSS 사용을 처리하는 방업에 대한 교육을 받지 못하였습니다.</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모니터링과 엔지니어링 팀이 컴플라이언스 프로세스에 쉽게 접근할 수 있도록 하는 것이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컴플라이언스 프로세스 오류의 잠재적 결과에 대해 설명합니다. 첫번째 경우는 코드 베이스가 적절한 검토 없이 개발 및 출시에 사용된 것입니다. 두번째 경우는 FOSS 사용은 알았지만, 라이선스 의무가 검토되거나 밝혀지지 않았습니다. 마지막 경우, 컴플라이언스 프로세스는 출시 기한 압박에 직면할 수 있으며 작업을 수행하는데 시간이 제한될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장에서 설명한 함정을 예방하는 것에는 자원과 노력이 필요한 반면, FOSS 컴플라이언스를 우선시하는 것이 중요합니다. 그것이 개발 프로세스에서 FOSS를 보다 효과적으로 사용할 수 있도록 하고, FOSS 커뮤니티 내에서 좋은 협력 관계를 유지하는데 도움을 줍니다.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컴플라이언스 프로세스는 FOSS 커뮤니티 내에서 올바른 협력 관계를 구축하기 위한 기본 요소(building block)입니다.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함정은 다음과 같은 카테고리에서 발생할 수 있습니다: IP 실패, 라이선스 컴플라이언스 실패 및 컴플라이언스 프로세스 실패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IP 실폐의 예로는 독점 코드와 FOSS 코드를 섞이게 하는 것으로, 이는 독점 소프트웨어를 기업의 우선권에도 불구하고 일반 대중에게 공개해야하게 만들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라이선스 컴플라이언스 실폐의 예로는 수정 후 FOSS에 표시하지 않거나 또는 FOSS 컴포넌트를 적절히 열거하지 않거나, 또는 완전한 소스 코드를 공개하지 않은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 프로세스 실패의 예는 FOSS를 검사, 리뷰, 또는 승인하는 것과 관련된 프로세스에서의 실패입니다. 검사담당자는 보고서에 적색으로 표기된 모든 항목을 보류(waive)할 수 있습니다. 그렇지 않으면 승인 프로세스가 너무 오래 걸립니다.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컴플라이언스에 우선순위를 두는 것의 이점은 FOSS 사용에서 보다 효율적으로 되고, 오픈 소스 커뮤니티와 더 나은 관계를 구축할 수 있다는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커뮤니티와 좋은 관계를 유지하는 것의 이점은 FOSS 라이선스 요구사항을 어떻게 준수할지에 대해 더 잘 가늠할 수 있으며, FOSS 기여 및 사용과 관련하여 더 나은 양방향 의사 소통이 가능하다는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 </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우수한 컴플라이언스 방법에 필요한 핵심 개발자 지침을 간략하게 설명합니다.</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컴플라이언스 프로세스 요구사항을 어떻게 예측하는지에 대해 설명합니다.</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컴플라이언스 프로세스가 어떻게 회사에 유입되는 모든 FOSS 컴포넌트에 적용할 수 있는지와 적용되어야 함을 강조합니다.</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FOSS로 작업을 할때 개발자가 사용할 수 있는 일반적인 가이드라인: </a:t>
            </a:r>
          </a:p>
          <a:p>
            <a:pPr marL="226427" marR="0" lvl="0" indent="-226427" algn="l" rtl="0">
              <a:spcBef>
                <a:spcPts val="0"/>
              </a:spcBef>
              <a:buSzPct val="25000"/>
              <a:buNone/>
            </a:pPr>
            <a:r>
              <a:rPr lang="en-US" sz="1200" i="0" u="none" strike="noStrike" cap="none">
                <a:solidFill>
                  <a:srgbClr val="000000"/>
                </a:solidFill>
              </a:rPr>
              <a:t>- 고품질의 FOSS 커뮤니티로에서 코드를 선택합니다. </a:t>
            </a:r>
          </a:p>
          <a:p>
            <a:pPr marL="226427" marR="0" lvl="0" indent="-226427" algn="l" rtl="0">
              <a:spcBef>
                <a:spcPts val="0"/>
              </a:spcBef>
              <a:buSzPct val="25000"/>
              <a:buNone/>
            </a:pPr>
            <a:r>
              <a:rPr lang="en-US" sz="1200" i="0" u="none" strike="noStrike" cap="none">
                <a:solidFill>
                  <a:srgbClr val="000000"/>
                </a:solidFill>
              </a:rPr>
              <a:t>- 가이드라인을 따릅니다. </a:t>
            </a:r>
          </a:p>
          <a:p>
            <a:pPr marL="226427" marR="0" lvl="0" indent="-226427" algn="l" rtl="0">
              <a:spcBef>
                <a:spcPts val="0"/>
              </a:spcBef>
              <a:buSzPct val="25000"/>
              <a:buNone/>
            </a:pPr>
            <a:r>
              <a:rPr lang="en-US" sz="1200" i="0" u="none" strike="noStrike" cap="none">
                <a:solidFill>
                  <a:srgbClr val="000000"/>
                </a:solidFill>
              </a:rPr>
              <a:t>- 기존 라이선싱 정보를 보존합니다. </a:t>
            </a:r>
          </a:p>
          <a:p>
            <a:pPr marL="226427" marR="0" lvl="0" indent="-226427" algn="l" rtl="0">
              <a:spcBef>
                <a:spcPts val="0"/>
              </a:spcBef>
              <a:buSzPct val="25000"/>
              <a:buNone/>
            </a:pPr>
            <a:r>
              <a:rPr lang="en-US" sz="1200" i="0" u="none" strike="noStrike" cap="none">
                <a:solidFill>
                  <a:srgbClr val="000000"/>
                </a:solidFill>
              </a:rPr>
              <a:t>- 리뷰 프로세스를 위한 FOSS 프로젝트 정보를 수집하고 유지합니다. </a:t>
            </a:r>
          </a:p>
          <a:p>
            <a:pPr marL="226427" marR="0" lvl="0" indent="-226427" algn="l" rtl="0">
              <a:spcBef>
                <a:spcPts val="0"/>
              </a:spcBef>
              <a:buSzPct val="25000"/>
              <a:buNone/>
            </a:pPr>
            <a:r>
              <a:rPr lang="en-US" sz="1200" i="0" u="none" strike="noStrike" cap="none">
                <a:solidFill>
                  <a:srgbClr val="000000"/>
                </a:solidFill>
              </a:rPr>
              <a:t>FOSS 라이선스 헤더 정보를 삭제하거나 변경해야 합니까? 아니오. 기존 라이선스 정보는 보존되어야 합니다. 소스 코드를 수정하거나 추가한 부분에 대한 추가 헤더 정보는 추가할 수 있습니다. (일부 라이선스에는 수정 내용을 문서화하는 것을 요구합니다.) </a:t>
            </a:r>
          </a:p>
          <a:p>
            <a:pPr marL="226427" marR="0" lvl="0" indent="-226427" algn="l" rtl="0">
              <a:spcBef>
                <a:spcPts val="0"/>
              </a:spcBef>
              <a:buSzPct val="25000"/>
              <a:buNone/>
            </a:pPr>
            <a:r>
              <a:rPr lang="en-US" sz="1200" i="0" u="none" strike="noStrike" cap="none">
                <a:solidFill>
                  <a:srgbClr val="000000"/>
                </a:solidFill>
              </a:rPr>
              <a:t>컴플라이언스 프로세스의 중요 단계: </a:t>
            </a:r>
          </a:p>
          <a:p>
            <a:pPr marL="226427" marR="0" lvl="0" indent="-226427" algn="l" rtl="0">
              <a:spcBef>
                <a:spcPts val="0"/>
              </a:spcBef>
              <a:buSzPct val="25000"/>
              <a:buNone/>
            </a:pPr>
            <a:r>
              <a:rPr lang="en-US" sz="1200" i="0" u="none" strike="noStrike" cap="none">
                <a:solidFill>
                  <a:srgbClr val="000000"/>
                </a:solidFill>
              </a:rPr>
              <a:t>- 개발자 가이드라인을 따릅니다. 특히 독점 코드에 포함되거나 링크된 FOSS 코드에 대해서는 개발자 가이드라인을 따릅니다. </a:t>
            </a:r>
          </a:p>
          <a:p>
            <a:pPr marL="226427" marR="0" lvl="0" indent="-226427" algn="l" rtl="0">
              <a:spcBef>
                <a:spcPts val="0"/>
              </a:spcBef>
              <a:buSzPct val="25000"/>
              <a:buNone/>
            </a:pPr>
            <a:r>
              <a:rPr lang="en-US" sz="1200" i="0" u="none" strike="noStrike" cap="none">
                <a:solidFill>
                  <a:srgbClr val="000000"/>
                </a:solidFill>
              </a:rPr>
              <a:t>- 모든 FOSS를 초기에 리뷰하고 승인합니다. </a:t>
            </a:r>
          </a:p>
          <a:p>
            <a:pPr marL="226427" marR="0" lvl="0" indent="-226427" algn="l" rtl="0">
              <a:spcBef>
                <a:spcPts val="0"/>
              </a:spcBef>
              <a:buSzPct val="25000"/>
              <a:buNone/>
            </a:pPr>
            <a:r>
              <a:rPr lang="en-US" sz="1200" i="0" u="none" strike="noStrike" cap="none">
                <a:solidFill>
                  <a:srgbClr val="000000"/>
                </a:solidFill>
              </a:rPr>
              <a:t>- 아키텍터를 검토하고 호환되지 않는 라이선스가 적용되는 컴포넌트들을 혼합하지 않습니다. </a:t>
            </a:r>
          </a:p>
          <a:p>
            <a:pPr marL="226427" marR="0" lvl="0" indent="-226427" algn="l" rtl="0">
              <a:spcBef>
                <a:spcPts val="0"/>
              </a:spcBef>
              <a:buSzPct val="25000"/>
              <a:buNone/>
            </a:pPr>
            <a:r>
              <a:rPr lang="en-US" sz="1200" i="0" u="none" strike="noStrike" cap="none">
                <a:solidFill>
                  <a:srgbClr val="000000"/>
                </a:solidFill>
              </a:rPr>
              <a:t>- 출시하기 전에 모든 제품 및 모든 버전의 FOSS 컴플라이언스를 확인합니다. </a:t>
            </a:r>
          </a:p>
          <a:p>
            <a:pPr marL="226427" marR="0" lvl="0" indent="-226427" algn="l" rtl="0">
              <a:spcBef>
                <a:spcPts val="0"/>
              </a:spcBef>
              <a:buSzPct val="25000"/>
              <a:buNone/>
            </a:pPr>
            <a:r>
              <a:rPr lang="en-US" sz="1200" i="0" u="none" strike="noStrike" cap="none">
                <a:solidFill>
                  <a:srgbClr val="000000"/>
                </a:solidFill>
              </a:rPr>
              <a:t>- FOSS의 새로운 버전에 대한 FOSS 컴플라이언스를 리뷰합니다. </a:t>
            </a:r>
          </a:p>
          <a:p>
            <a:pPr marL="226427" marR="0" lvl="0" indent="-226427" algn="l" rtl="0">
              <a:spcBef>
                <a:spcPts val="0"/>
              </a:spcBef>
              <a:buSzPct val="25000"/>
              <a:buNone/>
            </a:pPr>
            <a:r>
              <a:rPr lang="en-US" sz="1200" i="0" u="none" strike="noStrike" cap="none">
                <a:solidFill>
                  <a:srgbClr val="000000"/>
                </a:solidFill>
              </a:rPr>
              <a:t>이전에 리뷰한 FOSS 컴포넌트의 새로운 버전은 다음을 통해 새로운 컴플라이언스 이슈를 만들 수 있습니다: </a:t>
            </a:r>
          </a:p>
          <a:p>
            <a:pPr marL="226427" marR="0" lvl="0" indent="-226427" algn="l" rtl="0">
              <a:spcBef>
                <a:spcPts val="0"/>
              </a:spcBef>
              <a:buSzPct val="25000"/>
              <a:buNone/>
            </a:pPr>
            <a:r>
              <a:rPr lang="en-US" sz="1200" i="0" u="none" strike="noStrike" cap="none">
                <a:solidFill>
                  <a:srgbClr val="000000"/>
                </a:solidFill>
              </a:rPr>
              <a:t>- FOSS 컴포넌터의 새로운 버전에서 FOSS License의 변경 (예: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추가적인 FOSS 의무를 발생시키는 새로운 버전에서 도입된 새로운 종속성 이러한 종속성은 FOSS 배포에 포함되거나 빌드 시에 결정된 종속성일 수 있습니다. </a:t>
            </a:r>
          </a:p>
          <a:p>
            <a:pPr marL="226427" marR="0" lvl="0" indent="-226427" algn="l" rtl="0">
              <a:spcBef>
                <a:spcPts val="0"/>
              </a:spcBef>
              <a:buSzPct val="25000"/>
              <a:buNone/>
            </a:pPr>
            <a:r>
              <a:rPr lang="en-US" sz="1200" i="0" u="none" strike="noStrike" cap="none">
                <a:solidFill>
                  <a:srgbClr val="000000"/>
                </a:solidFill>
              </a:rPr>
              <a:t>입수된 소프트웨어에 대하여 어떠한 위험에 대해 다뤄야 합니까? </a:t>
            </a:r>
          </a:p>
          <a:p>
            <a:pPr marL="226427" marR="0" lvl="0" indent="-226427" algn="l" rtl="0">
              <a:spcBef>
                <a:spcPts val="0"/>
              </a:spcBef>
              <a:buSzPct val="25000"/>
              <a:buNone/>
            </a:pPr>
            <a:r>
              <a:rPr lang="en-US" sz="1200" i="0" u="none" strike="noStrike" cap="none">
                <a:solidFill>
                  <a:srgbClr val="000000"/>
                </a:solidFill>
              </a:rPr>
              <a:t>- 입수된 소프트웨어에 포함된 공개된 FOSS에 대한 라이선스 컴플라이언스 </a:t>
            </a:r>
          </a:p>
          <a:p>
            <a:pPr marL="226427" marR="0" lvl="0" indent="-226427" algn="l" rtl="0">
              <a:spcBef>
                <a:spcPts val="0"/>
              </a:spcBef>
              <a:buSzPct val="25000"/>
              <a:buNone/>
            </a:pPr>
            <a:r>
              <a:rPr lang="en-US" sz="1200" i="0" u="none" strike="noStrike" cap="none">
                <a:solidFill>
                  <a:srgbClr val="000000"/>
                </a:solidFill>
              </a:rPr>
              <a:t>- 입수된 소프트웨어를 다른 FOSS 또는 독점 소프트웨어와 통합하여 라이선스 충돌을 만들 가능성  </a:t>
            </a:r>
          </a:p>
          <a:p>
            <a:pPr marL="226427" marR="0" lvl="0" indent="-226427" algn="l" rtl="0">
              <a:spcBef>
                <a:spcPts val="0"/>
              </a:spcBef>
              <a:buSzPct val="25000"/>
              <a:buNone/>
            </a:pPr>
            <a:r>
              <a:rPr lang="en-US" sz="1200" i="0" u="none" strike="noStrike" cap="none">
                <a:solidFill>
                  <a:srgbClr val="000000"/>
                </a:solidFill>
              </a:rPr>
              <a:t>- 입수된 소프트웨어에 포함된 공개되지 않은 또는 알려지지 않은 FOSS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Roboto"/>
                <a:ea typeface="Roboto"/>
                <a:cs typeface="Roboto"/>
                <a:sym typeface="Roboto"/>
              </a:rPr>
              <a:t>CC0-1.0에 따라 발표되었습니다.</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제한없이 이 슬라이드를 사용, 수정 및 공유할 수 있습니다.</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또한 보증이 적용되지 않습니다.</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따릅니다. 법적인 관할권에 따라 법적 요구 사항이 달라질 수 있습니다.</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Compliance 교육 프로그램의 일부로 사용할 때는이 점을 고려해야합니다.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"라이선스"는 저작권 또는 특허권 소유자가 다른 사람에게 허가 또는 권리를 부여하는 방식임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라이선스는 다음 사항에 제한될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허용된 사용 유형 (상업적 / 비상업적, 배포, 파생 저작물 / 제조, 제조?,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배타적 또는 비배타적인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영구적 또는 시간 제한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라이센스에는 부여를 위한 조건이 있을 수 있음</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이는 특정 의무를 준수하는 경우에만 라이선스를 취득한다는 의미임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저작자 표시 또는 상호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보증, 배상, 지원, 업그레이드, 유지 보수와 관련된 계약 조건도 포함될 수 있음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저작권법은 어떤 유형의 자료를 보호합니까?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소프트웨어에 대해 가장 중요한 저작권 권한은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소프트웨어가 특허 대상이 될 수 있습니까?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특허가 특허 소유자에게 부여하는 권리는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자신의 소프트웨어를 독자적으로 개발하는 경우,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해당 소프트웨어에 대한 제3자의 저작권 라이선스가 필요할 수 있습니까?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특허 라이선스는 어떻습니까?</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정의에 따르면 FOSS 라이선스는 수정 및 재배포를 허용하는 조건하에서 소스 코드를 사용할 수 있게함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라이선스는 귀속에 관한 고지 제공, 저작권 표시 보존 또는 소스 코드 제공을 위한 서면 청약과 관련된 조건을 가지고 있을 수 있음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하나의 인기있는 라이선스 집합은 FOSS 정의 (OSD)를 기반으로 FOSS Initiative (OSI)에서 승인한 라이선스 집합임 OSI 승인 전체 라이선스 목록은 다음에서 볼 수 있음 :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BSD 라이선스는 저작권 표시 및 라이선스 면책 조항이 유지되는한 어떠한 목적으로든 소스 코드 또는 오브젝트 코드 형식으로 무제한 재배포를 허용하는 Permissive 라이선스의 한 예임</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특정 허가 없이 파생 저작물을 추천하기 위해 기여자 이름의 사용을 제한하는 조항이 포함되어 있음</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상호주의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일부 라이선스는 파생 저작물(또는 동일한 파일, 동일한 프로그램 또는 다른 경계의 소프트웨어)이 배포되는 경우 원본 저작물과 동일한 조건으로 배포 할 것을 요구</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이를 "Copyleft" 또는 "상호주의" 효과라고 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배포하거나 공표하려는 저작물의 전부 또는 일부가 양도 받은 프로그램의 일부를 포함하거나 프로그램으로부터 파생된 것이라면, 저작물에 대한 사용권리를 본 라이선스의 규정에 따라 […] 허용해야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상호주의 또는 Copyleft 절을 포함하는 라이선스에는 GPL, LGPL, AGPL, MPL 및 CDDL의 모든 버전이 포함됨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독점 라이선스 또는 폐쇄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소프트웨어 라이선스 (또는 상업용 라이선스 또는 EULA)는 소프트웨어의 사용, 수정 및 배포에 대한 제한을 가짐.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라이선스는 각 공급 업체마다 고유함 – 공급 업체와 동일한 수의 다양한 독점 라이선스가 존재하며 각각은 개별적으로 평가되어야함</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개발자는 FOSS 및 독점 라이선스가 모두 지적 재산을 기반으로하고 해당 자산에 라이센스 부여를 제공함에도, 상업적 비 FOSS 라이선스를 설명하기 위해 종종 "독점"이라는 용어를 사용함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소스 코드가 사용 가능하거나 사용 가능하지 않을 수 있으며, 파생 저작물 생성은 일반적으로 제한됨</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소프트웨어는 일반적으로 완벽하게 작동하며 (기능 제한 없음) 무제한으로 사용할 수 있음 (사용일수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 라이선스는 일반적으로 사용 유형 (개인, 상업, 학업 등)에 대한 제한 뿐만 아니라 소프트웨어의 복제, 배포 및 파생 저작물 제작과 관련하여 제한을 부과함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셰어웨어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셰어웨어의 목표는 잠재적인 구매자에게 프로그램의 전체 버전에 대한 라이선스를 구입하기 전에 프로그램을 사용하고 그 유용성을 판단 할 기회를 제공하는 것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셰어웨어 공급 업체는 소프트웨어가 조직 내에서 자유롭게 전파 된 후 대규모 라이슨서 지불을 위해 회사에 접근하기 때문에 대부분의 회사는 셰어웨어를 매우 경계함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“Non-commercial” – some licenses have most of the characteristics of a FOSS license, but are limited to non-commercial use (e.g.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by definition cannot limit the field of use of the software</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term </a:t>
            </a:r>
            <a:r>
              <a:rPr lang="en-US" sz="2400" b="1" i="0" u="none" strike="noStrike" cap="none">
                <a:solidFill>
                  <a:schemeClr val="dk1"/>
                </a:solidFill>
                <a:latin typeface="Roboto"/>
                <a:ea typeface="Roboto"/>
                <a:cs typeface="Roboto"/>
                <a:sym typeface="Roboto"/>
              </a:rPr>
              <a:t>public domain </a:t>
            </a:r>
            <a:r>
              <a:rPr lang="en-US" sz="2400" b="0" i="0" u="none" strike="noStrike" cap="none">
                <a:solidFill>
                  <a:schemeClr val="dk1"/>
                </a:solidFill>
                <a:latin typeface="Roboto"/>
                <a:ea typeface="Roboto"/>
                <a:cs typeface="Roboto"/>
                <a:sym typeface="Roboto"/>
              </a:rPr>
              <a:t>refers to software not protected by law and therefore usable by the public without requiring a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Developers may include a </a:t>
            </a:r>
            <a:r>
              <a:rPr lang="en-US" sz="2400" b="0" i="1" u="none" strike="noStrike" cap="none">
                <a:solidFill>
                  <a:schemeClr val="dk1"/>
                </a:solidFill>
                <a:latin typeface="Roboto"/>
                <a:ea typeface="Roboto"/>
                <a:cs typeface="Roboto"/>
                <a:sym typeface="Roboto"/>
              </a:rPr>
              <a:t>public domain declaration</a:t>
            </a:r>
            <a:r>
              <a:rPr lang="en-US" sz="2400" b="0" i="0" u="none" strike="noStrike" cap="none">
                <a:solidFill>
                  <a:schemeClr val="dk1"/>
                </a:solidFill>
                <a:latin typeface="Roboto"/>
                <a:ea typeface="Roboto"/>
                <a:cs typeface="Roboto"/>
                <a:sym typeface="Roboto"/>
              </a:rPr>
              <a:t> with their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 g., “All of the code and documentation in this software has been dedicated to the public domain by the authors.”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public domain declaration is not the same as a FOSS license</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OpenChain 교육과정이란 무엇입니까?</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프로젝트는 FOSS(Free and Open Source Software) Compliance 프로그램의 핵심 구성 요소를 식별하고 공유하는데 도움이됩니다.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프로젝트의 핵심은 </a:t>
            </a:r>
            <a:r>
              <a:rPr lang="en-US" sz="2400" b="1" i="0" u="none" strike="noStrike" cap="none">
                <a:solidFill>
                  <a:schemeClr val="dk1"/>
                </a:solidFill>
                <a:latin typeface="Roboto"/>
                <a:ea typeface="Roboto"/>
                <a:cs typeface="Roboto"/>
                <a:sym typeface="Roboto"/>
              </a:rPr>
              <a:t>설명서</a:t>
            </a:r>
            <a:r>
              <a:rPr lang="en-US" sz="2400" b="0" i="0" u="none" strike="noStrike" cap="none">
                <a:solidFill>
                  <a:schemeClr val="dk1"/>
                </a:solidFill>
                <a:latin typeface="Roboto"/>
                <a:ea typeface="Roboto"/>
                <a:cs typeface="Roboto"/>
                <a:sym typeface="Roboto"/>
              </a:rPr>
              <a:t>입니다. 이는 FOSS Compliance 프로그램이 만족해야하는 핵심 요구 사항을 식별하고 공개합니다.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a:t>
            </a:r>
            <a:r>
              <a:rPr lang="en-US" sz="2400" b="1" i="0" u="none" strike="noStrike" cap="none">
                <a:solidFill>
                  <a:schemeClr val="dk1"/>
                </a:solidFill>
                <a:latin typeface="Roboto"/>
                <a:ea typeface="Roboto"/>
                <a:cs typeface="Roboto"/>
                <a:sym typeface="Roboto"/>
              </a:rPr>
              <a:t>교육과정</a:t>
            </a:r>
            <a:r>
              <a:rPr lang="en-US" sz="2400" b="0" i="0" u="none" strike="noStrike" cap="none">
                <a:solidFill>
                  <a:schemeClr val="dk1"/>
                </a:solidFill>
                <a:latin typeface="Roboto"/>
                <a:ea typeface="Roboto"/>
                <a:cs typeface="Roboto"/>
                <a:sym typeface="Roboto"/>
              </a:rPr>
              <a:t>은 자유롭게 사용할 수있는 교육 자료를 제공함으로 설명서를 지원합니다.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 슬라이드는 회사들이 설명서 1.2의 요구 사항을 충족하는 데 도움이됩니다. 또한, 일반 Compliance 교육에도 사용할 수 있습니다.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자세한 내용은 다음을 참조하십시오: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Compatibility</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License compatibility is the process of ensuring that license terms do not conflict.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If one license requires you to do something and another prohibits doing that, the licenses conflict and are not compatible</a:t>
            </a:r>
            <a:r>
              <a:rPr lang="en-US" sz="2400" b="0" i="0" u="none" strike="noStrike" cap="none">
                <a:solidFill>
                  <a:schemeClr val="dk1"/>
                </a:solidFill>
                <a:latin typeface="Roboto"/>
                <a:ea typeface="Roboto"/>
                <a:cs typeface="Roboto"/>
                <a:sym typeface="Roboto"/>
              </a:rPr>
              <a:t> if the combination of the two software modules trigger the obligations under a license.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and EPL-1.0 each extend their obligations to “derivative works” which are distributed.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If a GPL-2.0 module is combined with an EPL-1.0 module and the merged module is distributed, that module must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GPL-2.0) be distributed under GPL-2.0 only, and</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EPL-1.0) under EPL-1.0 only.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The distributor cannot satisfy both conditions at once so the module may not be distributed.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This is an example of </a:t>
            </a:r>
            <a:r>
              <a:rPr lang="en-US" sz="1600" b="0" i="1" u="none" strike="noStrike" cap="none">
                <a:solidFill>
                  <a:schemeClr val="dk1"/>
                </a:solidFill>
                <a:latin typeface="Roboto"/>
                <a:ea typeface="Roboto"/>
                <a:cs typeface="Roboto"/>
                <a:sym typeface="Roboto"/>
              </a:rPr>
              <a:t>license incompatibility.</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The definition of “derivative work” is subject to different views in the FOSS community and</a:t>
            </a:r>
            <a:br>
              <a:rPr lang="en-US" sz="2000" b="0" i="0" u="none" strike="noStrike" cap="none">
                <a:solidFill>
                  <a:schemeClr val="dk1"/>
                </a:solidFill>
                <a:latin typeface="Roboto Condensed"/>
                <a:ea typeface="Roboto Condensed"/>
                <a:cs typeface="Roboto Condensed"/>
                <a:sym typeface="Roboto Condensed"/>
              </a:rPr>
            </a:br>
            <a:r>
              <a:rPr lang="en-US" sz="2000" b="0" i="0" u="none" strike="noStrike" cap="non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Compliance 소개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지적 재산권이란 무엇입니까?</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Compliance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리뷰를 위한</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주요 소프트웨어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FOSS 리뷰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엔드 투 엔드 컴플라이언스 관리</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(프로세스 예)</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FOSS 리뷰를 위한</a:t>
            </a:r>
            <a:br>
              <a:rPr lang="en-US" sz="4800" b="0" i="0" u="none" strike="noStrike" cap="none" dirty="0">
                <a:solidFill>
                  <a:schemeClr val="lt2"/>
                </a:solidFill>
                <a:latin typeface="Roboto Medium"/>
                <a:ea typeface="Roboto Medium"/>
                <a:cs typeface="Roboto Medium"/>
                <a:sym typeface="Roboto Medium"/>
              </a:rPr>
            </a:br>
            <a:r>
              <a:rPr lang="en-US" sz="4800" b="0" i="0" u="none" strike="noStrike" cap="none" dirty="0">
                <a:solidFill>
                  <a:schemeClr val="lt2"/>
                </a:solidFill>
                <a:latin typeface="Roboto Medium"/>
                <a:ea typeface="Roboto Medium"/>
                <a:cs typeface="Roboto Medium"/>
                <a:sym typeface="Roboto Medium"/>
              </a:rPr>
              <a:t>주요 소프트웨어 개념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컴포넌트를 어떻게 사용하려고 합니까?</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일반적인 시나리오는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결합</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개발자는 FOSS 컴포넌트의 일부를 소프트웨어 제품에 복사할 수 있습니다.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관련 용어는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개작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FOSS 컴포넌트를 소프트웨어 제품과 링크하거나 연결할 수 있습니다.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관련 용어는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다음을 포함하여 FOSS 컴포넌트를 변경할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조정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코드를 한 상태에서 다른 상태로 변환 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 도구가 이러한 작업 중 일부를 내부적으로 수행할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예를 들어, 어떤 도구는 출력물에 자체 코드의 일부를 주입할 수 있습니다.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에 대해 알려주기 위한 견본용 슬라이드 입니다. (OpenChain 설명서 1.1, 1.1.1절)</a:t>
            </a:r>
            <a:r>
              <a:rPr lang="en-US" sz="2400" b="0" i="0" u="none" strike="noStrike" cap="none">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Linux Foundation Open Compliance Program에서 예제 FOSS 정책을 얻을 수 있습니다. :</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컴포넌트가 어떻게 배포됩니까?</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소프트웨어를 받습니까?</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비지니스 그룹 내 다른 법인 (이는 배포로 간주될 수 있음)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형태로 전달됩니까?</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소스 코드 전달</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 전달</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하드웨어에 프리로드됨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배포인지를 평가하는데 중요한 요소는 무엇입니까?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리뷰 실행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유용성 및 품질을 위해 제안된 FOSS 컴포넌트에 대해 프로그램 및 제품 관리자와 엔지니어가 검토 한 후, 선택한 컴포넌트의 사용과 관련된 권리 및 의무에 대한 검토가 시작되어야 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핵심 요소는 FOSS 리뷰 프로세스입니다. 이 프로세스를 통해 회사가 사용하는 FOSS 소프트웨어를 분석하고 권리와 의무를 이해할 수 있습니다.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프로세스에는 다음 단계가 포함됩니다: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회사 정책 및 비지니스 목표와 호환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프로그램 또는 제품 관리자, 엔지니어, 법무팀을 포함하여 회사내에서 FOSS 관련 일을 하는 사람은 누구든지 FOSS 리뷰를 시작할 수 있어야 합니다.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참고: 프로세스는 주로 엔지니어 또는 외부 공급 업체가 새로운 FOSS 기반 소프트웨어가 선택하면 시작됩니다.</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정보를 수집해야합니까?</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사용을 분석할 때, FOSS 컴포넌트의 정체, 출처 및 FOSS 컴포넌트가 어떻게 사용될지에 대한 정보를 수집하십시오. 여기에는 다음이 포함될 수 있습니다:</a:t>
            </a:r>
          </a:p>
        </p:txBody>
      </p:sp>
      <p:graphicFrame>
        <p:nvGraphicFramePr>
          <p:cNvPr id="383" name="Shape 383"/>
          <p:cNvGraphicFramePr/>
          <p:nvPr/>
        </p:nvGraphicFramePr>
        <p:xfrm>
          <a:off x="952500" y="2854350"/>
          <a:ext cx="10287000" cy="37490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패키지 이름</a:t>
                      </a:r>
                    </a:p>
                    <a:p>
                      <a:pPr marL="457200" lvl="0" indent="-342900">
                        <a:spcBef>
                          <a:spcPts val="0"/>
                        </a:spcBef>
                        <a:buSzPct val="100000"/>
                        <a:buFont typeface="Roboto"/>
                        <a:buChar char="●"/>
                      </a:pPr>
                      <a:r>
                        <a:rPr lang="en-US" sz="1800">
                          <a:latin typeface="Roboto"/>
                          <a:ea typeface="Roboto"/>
                          <a:cs typeface="Roboto"/>
                          <a:sym typeface="Roboto"/>
                        </a:rPr>
                        <a:t>패키지를 제공하는 커뮤니티의 상태 (활기, 다양한 회원, 반응성)</a:t>
                      </a:r>
                    </a:p>
                    <a:p>
                      <a:pPr marL="457200" lvl="0" indent="-342900">
                        <a:spcBef>
                          <a:spcPts val="0"/>
                        </a:spcBef>
                        <a:buSzPct val="100000"/>
                        <a:buFont typeface="Roboto"/>
                        <a:buChar char="●"/>
                      </a:pPr>
                      <a:r>
                        <a:rPr lang="en-US" sz="1800">
                          <a:latin typeface="Roboto"/>
                          <a:ea typeface="Roboto"/>
                          <a:cs typeface="Roboto"/>
                          <a:sym typeface="Roboto"/>
                        </a:rPr>
                        <a:t>버전</a:t>
                      </a:r>
                    </a:p>
                    <a:p>
                      <a:pPr marL="457200" lvl="0" indent="-342900">
                        <a:spcBef>
                          <a:spcPts val="0"/>
                        </a:spcBef>
                        <a:buSzPct val="100000"/>
                        <a:buFont typeface="Roboto"/>
                        <a:buChar char="●"/>
                      </a:pPr>
                      <a:r>
                        <a:rPr lang="en-US" sz="1800">
                          <a:latin typeface="Roboto"/>
                          <a:ea typeface="Roboto"/>
                          <a:cs typeface="Roboto"/>
                          <a:sym typeface="Roboto"/>
                        </a:rPr>
                        <a:t>다운로드 또는 소스 코드 URL</a:t>
                      </a:r>
                    </a:p>
                    <a:p>
                      <a:pPr marL="457200" lvl="0" indent="-342900">
                        <a:spcBef>
                          <a:spcPts val="0"/>
                        </a:spcBef>
                        <a:buSzPct val="100000"/>
                        <a:buFont typeface="Roboto"/>
                        <a:buChar char="●"/>
                      </a:pPr>
                      <a:r>
                        <a:rPr lang="en-US" sz="1800">
                          <a:latin typeface="Roboto"/>
                          <a:ea typeface="Roboto"/>
                          <a:cs typeface="Roboto"/>
                          <a:sym typeface="Roboto"/>
                        </a:rPr>
                        <a:t>저작권 소유자</a:t>
                      </a:r>
                    </a:p>
                    <a:p>
                      <a:pPr marL="457200" lvl="0" indent="-342900">
                        <a:spcBef>
                          <a:spcPts val="0"/>
                        </a:spcBef>
                        <a:buSzPct val="100000"/>
                        <a:buFont typeface="Roboto"/>
                        <a:buChar char="●"/>
                      </a:pPr>
                      <a:r>
                        <a:rPr lang="en-US" sz="1800">
                          <a:latin typeface="Roboto"/>
                          <a:ea typeface="Roboto"/>
                          <a:cs typeface="Roboto"/>
                          <a:sym typeface="Roboto"/>
                        </a:rPr>
                        <a:t>라이선스 및 라이선스 URL</a:t>
                      </a:r>
                    </a:p>
                    <a:p>
                      <a:pPr marL="457200" lvl="0" indent="-342900">
                        <a:spcBef>
                          <a:spcPts val="0"/>
                        </a:spcBef>
                        <a:buSzPct val="100000"/>
                        <a:buFont typeface="Roboto"/>
                        <a:buChar char="●"/>
                      </a:pPr>
                      <a:r>
                        <a:rPr lang="en-US" sz="1800">
                          <a:latin typeface="Roboto"/>
                          <a:ea typeface="Roboto"/>
                          <a:cs typeface="Roboto"/>
                          <a:sym typeface="Roboto"/>
                        </a:rPr>
                        <a:t>저작자 및 다른 고지와 URL</a:t>
                      </a:r>
                    </a:p>
                    <a:p>
                      <a:pPr marL="457200" lvl="0" indent="-342900" rtl="0">
                        <a:spcBef>
                          <a:spcPts val="0"/>
                        </a:spcBef>
                        <a:buSzPct val="100000"/>
                        <a:buFont typeface="Roboto"/>
                        <a:buChar char="●"/>
                      </a:pPr>
                      <a:r>
                        <a:rPr lang="en-US" sz="1800">
                          <a:latin typeface="Roboto"/>
                          <a:ea typeface="Roboto"/>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Dependency 목록</a:t>
                      </a:r>
                    </a:p>
                    <a:p>
                      <a:pPr marL="457200" lvl="0" indent="-342900">
                        <a:spcBef>
                          <a:spcPts val="0"/>
                        </a:spcBef>
                        <a:buSzPct val="100000"/>
                        <a:buFont typeface="Roboto"/>
                        <a:buChar char="●"/>
                      </a:pPr>
                      <a:r>
                        <a:rPr lang="en-US" sz="1800">
                          <a:latin typeface="Roboto"/>
                          <a:ea typeface="Roboto"/>
                          <a:cs typeface="Roboto"/>
                          <a:sym typeface="Roboto"/>
                        </a:rPr>
                        <a:t>제품 내 사용 의도</a:t>
                      </a:r>
                    </a:p>
                    <a:p>
                      <a:pPr marL="457200" lvl="0" indent="-342900">
                        <a:spcBef>
                          <a:spcPts val="0"/>
                        </a:spcBef>
                        <a:buSzPct val="100000"/>
                        <a:buFont typeface="Roboto"/>
                        <a:buChar char="●"/>
                      </a:pPr>
                      <a:r>
                        <a:rPr lang="en-US" sz="1800">
                          <a:latin typeface="Roboto"/>
                          <a:ea typeface="Roboto"/>
                          <a:cs typeface="Roboto"/>
                          <a:sym typeface="Roboto"/>
                        </a:rPr>
                        <a:t>패키지를 포함하는 첫번째 제품의 출시</a:t>
                      </a:r>
                    </a:p>
                    <a:p>
                      <a:pPr marL="457200" lvl="0" indent="-342900">
                        <a:spcBef>
                          <a:spcPts val="0"/>
                        </a:spcBef>
                        <a:buSzPct val="100000"/>
                        <a:buFont typeface="Roboto"/>
                        <a:buChar char="●"/>
                      </a:pPr>
                      <a:r>
                        <a:rPr lang="en-US" sz="1800">
                          <a:latin typeface="Roboto"/>
                          <a:ea typeface="Roboto"/>
                          <a:cs typeface="Roboto"/>
                          <a:sym typeface="Roboto"/>
                        </a:rPr>
                        <a:t>소스 코드가 유지될 위치</a:t>
                      </a:r>
                    </a:p>
                    <a:p>
                      <a:pPr marL="457200" lvl="0" indent="-342900">
                        <a:spcBef>
                          <a:spcPts val="0"/>
                        </a:spcBef>
                        <a:buSzPct val="100000"/>
                        <a:buFont typeface="Roboto"/>
                        <a:buChar char="●"/>
                      </a:pPr>
                      <a:r>
                        <a:rPr lang="en-US" sz="1800">
                          <a:latin typeface="Roboto"/>
                          <a:ea typeface="Roboto"/>
                          <a:cs typeface="Roboto"/>
                          <a:sym typeface="Roboto"/>
                        </a:rPr>
                        <a:t>다른 상황에서 있었던 이전의 승인</a:t>
                      </a:r>
                    </a:p>
                    <a:p>
                      <a:pPr marL="457200" lvl="0" indent="-342900">
                        <a:spcBef>
                          <a:spcPts val="0"/>
                        </a:spcBef>
                        <a:buSzPct val="100000"/>
                        <a:buFont typeface="Roboto"/>
                        <a:buChar char="●"/>
                      </a:pPr>
                      <a:r>
                        <a:rPr lang="en-US" sz="1800">
                          <a:latin typeface="Roboto"/>
                          <a:ea typeface="Roboto"/>
                          <a:cs typeface="Roboto"/>
                          <a:sym typeface="Roboto"/>
                        </a:rPr>
                        <a:t>외부 공급 업체로부터 입수한 경우: </a:t>
                      </a:r>
                    </a:p>
                    <a:p>
                      <a:pPr marL="457200" lvl="0" indent="-342900">
                        <a:spcBef>
                          <a:spcPts val="0"/>
                        </a:spcBef>
                        <a:buSzPct val="100000"/>
                        <a:buFont typeface="Roboto"/>
                        <a:buChar char="●"/>
                      </a:pPr>
                      <a:r>
                        <a:rPr lang="en-US" sz="1800">
                          <a:latin typeface="Roboto"/>
                          <a:ea typeface="Roboto"/>
                          <a:cs typeface="Roboto"/>
                          <a:sym typeface="Roboto"/>
                        </a:rPr>
                        <a:t>개발팀의 연락 지점</a:t>
                      </a:r>
                    </a:p>
                    <a:p>
                      <a:pPr marL="457200" lvl="0" indent="-342900" rtl="0">
                        <a:spcBef>
                          <a:spcPts val="0"/>
                        </a:spcBef>
                        <a:buSzPct val="100000"/>
                        <a:buFont typeface="Roboto"/>
                        <a:buChar char="●"/>
                      </a:pPr>
                      <a:r>
                        <a:rPr lang="en-US" sz="1800">
                          <a:latin typeface="Roboto"/>
                          <a:ea typeface="Roboto"/>
                          <a:cs typeface="Roboto"/>
                          <a:sym typeface="Roboto"/>
                        </a:rPr>
                        <a:t>라이선스 의무를 충족시키기 위해 필요한 저작권 고지, 귀속에 대한 고지, 공급 업체의 수정 소스 코드</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팀에는 FOSS 사용을 지원, 안내, 조정 및 검토하는 회사 대표자가 포함됩니다. 대표자에는 다음이 포함 될 수 있습니다 :</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사업 수익, 상용 라이선싱, 수출 컴플라이언스를 담당하는 엔지니어링 전문가 (FOSS 사용의 영향을 받을 수 있음)</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문제에 대한 가이드를 제공하기 전에 수집한 정보를 평가해야합니다. 여기에는 정보의 정확성을 확인하기 위해 코드를 스캔하는 작업이 포함될 수 있습니다.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다음을 고려해야합니다.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코드 및 관련 정보가 완전하고 일관되며 정확한 것입니까?</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선언된 라이선스가 코드 파일에 있는 것과 일치합니까?</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라이선스는 소프트웨어의 다른 컴포넌트와 사용을 허용합니까?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다양한 자동화된 소스 코드 스캐닝 도구가 있습니다.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솔루션은 특정 요구 사항들을 처리하기 때문에 모든 원인을 해결할 수있는 솔루션은 없습니다.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회사들은 특정 시장 영역 및 제품에 가장 적합한 솔루션을 선택해야 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많은 회사들은 자동화된 도구와 수동 검토를 모두 사용합니다.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무료로 사용할 수 있는 소스 코드 스캐닝 도구의 좋은 예는 Linux Foundatoin에서 호스팅하는 프로젝트인 FOSSology입니다. : http://fossology.org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프로세스는 엔지니어링, 비지니스, 법무팀을 비롯한 여러 분야를 포함합니다. 모든 그룹이 문제를 정확히 이해하고 명확하고 공유된 가이드를 만들 수 있도록 상호 작용해야 합니다.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지적 재산권이란 무엇입니까?</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FOSS 리뷰 프로세스는 의견 불일치를 해결하고 가장 중요한 결정을 승인할 수 있는 경령진의 감독을 받아야 합니다.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경영진 리뷰 위원회</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리뷰의 목적은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컴포넌트를 사용하고자 할 때 취해야 할 첫 번째 액션은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사용에 관한 질문이 있으면 무엇을 해야합니까?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리뷰를 위해 어떤 종류의 정보를 수집할 수 있습니까?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 라이선스를 부여했는지 식별하는데 도움이되는 정보는 무엇입니까?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공급 업체로부터의 FOSS 구성 요소를 검토 할 때 중요한 추가 정보는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리뷰에서 수집한 정보의 품질을 평가하기 위해 어떤 단계를 수행할 수 있습니까?</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엔드 투 엔드 컴플라이언스 관리 (프로세스 예)</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관리는 제품에 사용되는 FOSS 컴포넌트를 관리하는 일련의 작업입니다. 회사는 독점 컴포넌트를 위한 유사한 프로세스를 가질 수 있습니다. FOSS 컴포넌트는 OpenChain 설명서에서 "공급 대상 소프트웨어 (Supplied Software)"라고 불립니다.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이러한 활동에는 주로 다음이 포함됩니다.: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컴포넌트가 요구하는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소규모 업체는 간단한 체크리스트를, 기업들은 상세한 절차를 사용할 수 있습니다.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유입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식별</a:t>
            </a:r>
          </a:p>
          <a:p>
            <a:pPr marL="0" marR="0" lvl="0" indent="0" algn="ctr" rtl="0">
              <a:spcBef>
                <a:spcPts val="0"/>
              </a:spcBef>
              <a:buSzPct val="25000"/>
              <a:buNone/>
            </a:pPr>
            <a:r>
              <a:rPr lang="en-US" sz="1400" b="1">
                <a:solidFill>
                  <a:srgbClr val="000000"/>
                </a:solidFill>
                <a:latin typeface="Roboto"/>
                <a:ea typeface="Roboto"/>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컴플라이언스 프로세스</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구매/개발 주기 초반에 모든 FOSS의 발견합니다.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사용된 모든 FOSS 컴포넌트 리뷰 및 승인합니다.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의무를 이행하는데 필요한 정보를 확인합니다.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프로젝트로의 기여에 대해 리뷰 및 승인합니다.</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적절한 컴플라이언스 인력을 확보하고 명확한 책임 사항을 지정합니다.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컴플라이언스 프로그램을 지원하기 위해 기존 비지니스 프로세스를 수정합니다.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조직의 FOSS 정책에 대한 교육을 모든 사람이 받을 수 있게 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모든 FOSS 컴플라이언스 활동의 진행 사항을 추적합니다.</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있습니다: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프로세스 대기중</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타사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고지 &amp; 귀속에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검사 문제 해결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고지가 제공되는지 확인</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릴리즈별 승인된 소프트웨어/버전 기록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약정 제공</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예 : 컴플라이언스 관리 엔드-투-엔드 프로세스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FOSS에 대한 컴플라이언스 기록이 생성(또는 업데이트)됩니다.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 정책 요구사항에 따라 포괄적이거나 제한적으로 정의된 범위로 소스 코드를 리뷰하도록 검사가 요청됩니다.</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타사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컴포넌트 식별</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해결이 필요한 문제</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검사를 위한 소스 코드가 식별됩니다.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소스는 소프트웨어 도구로 스캔할 수도 있습니다.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스캔을 통한 "히트 (Hits)"가 리뷰되고 코드의 적절한 출처에 대해 확인됩니다.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스캔은 소프트웨어 개발 및 출시 주기에따라 반복적으로 수행됩니다.</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85800" marR="0" lvl="0" indent="0" algn="l" rtl="0">
              <a:spcBef>
                <a:spcPts val="0"/>
              </a:spcBef>
              <a:buSzPct val="25000"/>
              <a:buNone/>
            </a:pPr>
            <a:r>
              <a:rPr lang="en-US" sz="1600">
                <a:solidFill>
                  <a:schemeClr val="dk1"/>
                </a:solidFill>
                <a:latin typeface="Roboto"/>
                <a:ea typeface="Roboto"/>
                <a:cs typeface="Roboto"/>
                <a:sym typeface="Roboto"/>
              </a:rPr>
              <a:t>보고서 내 플래그가 지정된 각 파일에 대한 해결 방법 및 플래그가 지정된 라이선스 충돌에 대한 해결 방법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FOSS 정책과 충돌하는 검사 보고서내의 문제를 해결하기 위해 적절한 엔지니어에게 피드백을 제공하십시오.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그러면 엔지니어는 관련 소스 코드에 대한 FOSS 리뷰를 수행합니다. (다음 슬라이드의 템플릿 참조)</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검사에서 확인된 모든 문제를 해결하십시오.</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문제 해결</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문제 해결</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독점</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범례</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제3자 상용</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사용자 영역</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커널 영역</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하드웨어</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아키텍처 리뷰 (예제 템플릿)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 재산권"이란 무엇입니까?</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표현을 보호(기본 아이디어가 아님)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소프트웨어, 서적 및 이와 유사한 저작물을 다룸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 새롭고 너무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혁신을 장려하기위한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영업 비밀: 중요한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Compliance와 가장 관련이있는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맞추어 설명합니다.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내의 소프트웨어가 FOSS 정책을 준수하는지 확인하십시오.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결과를 보존하고 해결된 문제에 다음 단계(승인)를 위해 준비가 되었다고 표시합니다.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리뷰 직원에게 적절한 수준의 권한을 부여합니다.</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FOSS 정책을 참고하여 리뷰를 수행합니다.</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해결된 문제를 리뷰하여 FOSS 정책과 일치하는지 확인합니다.</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리뷰 수행</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이전 단계의 소프트웨어 검사 및 리뷰 결과에 따라 소프트웨어 사용이 승인되거나 승인되지 않을 수 있습니다.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승인에서는 승인된 FOSS 컴포넌트의 버전, 컴포넌트의 승인된 사용 모델 및 FOSS 라이선스 하의 기타 해당되는 모든 의무 사항을 명시해야 합니다.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승인은 적절할 수준의 권한에서 이루어져야 합니다.</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 사용에 대한 FOSS 컴포넌트가 승인되면 해당 제품의 소프트웨어 목록에 추가해야합니다.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 및 이에 대한 조건은 추적 시스템에 등록해야 합니다.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시스템은 새로운 버전의 FOSS 컴포넌트이거나 새로운 사용 모델이 제안되는 경우는 새로운 승인이 필요하다는 점을 명확히 해야 합니다.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등록 / 승인 추적</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출시에 사용되는 FOSS에 대한 적절한 고지를 준비하십시오.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모든 저작권 및 귀속에 관한 고지를 제공함으로써 FOSS의 사용을 알립니다.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FOSS 소스 코드의 사본을 얻는 방법에 대해 제품의 최종 사용자에게 알립니다(해당하는 경우. 예: GPL 및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필요에 따라 제품에 포함된 FOSS 코드에 대한 라이선스 계약서의 전체 텍스트를 복사합니다.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 패키지에는 리뷰 및 승인된 소프트웨어만 포함됩니다.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적절한 고지 파일을 포함하는(OpenChain 설명서에 정의된)  "배포할 컴플라이언스 결과물"은 배포 패키지 혹은 다른 전달 방법에 포함됩니다.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배포할 FOSS 패키지가 식별되고 승인되었는지 확인하십시오.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리뷰된 소스 코드가 제품에 들어있는 바이너리와 일치하는지 확인하십시오.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최종 사용자에게 식별된 FOSS에 대한 소스 코드를 요청할 수 있는 권리를 알리기 위한 모든 적절한 고지 사항이 포함되어 있는지 확인하십시오.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식별된 다른 의무를 준수하는지 확인하십시오.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배포되는 소프트웨어가 리뷰되고 승인되었는지 확인하십시오.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배포 전 확인</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동반하는 소스 코드를 제공하기 위한 의무가 충족됩니다.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동반하는 소스 코드를 관련 빌드 도구 및 문서와 함께 제공하십시오 (예: 배포 사이트에 업로드하거나 배포 패키지에 포함).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동반하는 소스 코드는 해당하는 제품 및 버전에 대한 레이블로 식별됩니다.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필요에 따라 동반하는 소스 코드를 제공하십시오.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동반하는 소스 코드 배포</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확인된 배포할 컴플라이언스 결과물이 적절하게 제공됩니다.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동반하는 소스 코드가 (있을 경우) 올바르게 업로드 되었는지 또는 배포되었는지 확인하십시오.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업로드되거나 배포된 소스 코드가 승인된 것과 동일한 버전인지 확인하십시오.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고지가 올바르게 게시되고 사용 가능하게 되었는지 확인하십시오.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기타 식별된 의무가 충족되었는지 확인하십시오.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라이선스 의무 준수 확인</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최종 확인</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실사 (Due Diligence)에 필요한 것은 무엇입니까 (예로든 프로세스에서 높은 수준에서의 단계를 설명하세요)?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소스 코드 검사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문제 해결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 수행</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등록 / 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 전 확인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동반하는 소스 코드 배포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아키텍처 리뷰는 무엇을 찾기 위한 것입니까?</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함정</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이 장에서는 컴플라이어스 프로세스에서 피할 수 있는 잠재적인 함정들에 대해 설명합니다.: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지적재산권 (IP)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라이선스 컴플라이언스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컴플라이언스 프로세스 함정</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기본 규칙 : 저작권은 창작물을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저작권은 일반적으로 책, 영화, 그림, 음악, 지도와 같은 문학 작품에 적용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소프트웨어는 저작권의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기능(특허로 보호됨)이 아니라 표현(구현 세부 사항의 창의성)이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바이너리 코드 및 소스 코드 포함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소유자는 자신이 만든 저작물에 대해서만 통제권을 가지며, 타인의 독립적인 저작물은 해당하지 않음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저자의 허락없이 복사하는 경우 저작권 침해가 발생할 수 있음</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발견</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예기치않게 Copyleft FOSS를 독점 또는 제3자 코드에 포함:</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개발 프로세스 중에 엔지니어가 독점화를 위한 소스 코드에 FOSS 정책과 충돌하는 형태로 FOSS 코드를 추가할때 발생합니다.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오류는 다음과 일치하는 소스 코드를 스캔하거나 검사하여 발견할 수 있습니다:</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소스 코드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저작권 고지</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이를 위해 자동화된 소스 코드 스캐닝 도구가 사용될 수 있습니다.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다음과 같은 방법으로 피할 수 있습니다: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엔지니어링 직원에게 컴플라이언스 이슈, 다양한 유형의 FOSS 라이선스 및 FOSS를 독점 소스 코드에 포함시키는 의미에 대해 교육합니다.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빌드 환경 내 모든 소스 코드에 대해 정기적인 소스 코드 스캔 및 검사를 수행합니다.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발견</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Copyleft FOSS와 독점 소스 코드와의 예기치 않은 링킹: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소프트웨어를 충돌하거나 호환되지 않는 라이선스와 링킹한 결과로 발생합니다.  링킹의 법적 효력은 FOSS 커뮤니티에서 논쟁의 대상입니다.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서로 다른 컴포넌트간의 링킹을 보여주는 종속성 추적 도구(dependency tracking tool)를 사용하여 발견할 수 있습니다.</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있습니다: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직원들이 소프트웨어 컴포넌트를 이러한 법적 위험에 직면할 수 있는 FOSS 정책과 충돌하는 라이선스와 링킹하지 않도록 교육을 제공합니다.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빌드 환경에서 종속성 추적 도구를 지속적으로 실행합니다.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수정을 통해 독점 코드를 Copyleft FOSS에 포함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검사 또는 스캔을 사용하여 FOSS 컴포넌트에 도입한 소스 코드를 식별하고 분석하여 발견할 수 있습니다.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있습니다: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직원에게 교육을 제공합니다.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코드 검사를 수행합니다.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동반하는 소스 코드 / 적절한 라이선스, 귀속에 관한 고지 또는 고지 정보의 제공 실패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제품이 시장에 출시되기 전에 제품 출시 주기에 맞추어 소스 코드를 캡쳐하고 체크리스트 항목을 게시함으로 방지할 수 있습니다.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동반하는 소스 코드의 잘못된 버전 제공</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바이너리 버전에 맞는 동반하는 소스 코드가 공개되고 있음을 보장하기 위한 확인 단계를 컴플라이언스 프로세스에 추가함으로 방지할 수 있습니다.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FOSS 컴포넌트 수정에 대한 동반하는 소스 코드 제공 실패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FOSS 컴포넌트의 원본 소스 코드가 아닌 수정 소스 코드가 공개되고 있음을 보장하기 위한 확인 단계를 컴플라이언스 프로세스에 추가함으로 방지할 수 있습니다.</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소스 코드 수정 표시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FOSS 라이선스가 요구하는 대로 FOSS 소스 코드에 변경 사항을 표시하는 것에 실패 (또는 자세함과 명확성에 있어서 라이선스를 만족시키기에 불충분한 수준의 수정에 대한 정보 제공)</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있습니다: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소스 코드를 공개하기 전 확인 단계에 소스 코드 수정 표시 과정을 추가합니다.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엔지니어링 직원에게 대중에게 공개될 모든 FOSS 또는 독점 소프트웨어의 저작권 표시 또는 라이선스 정보가 업데이트 되는 것을 보장하기 위해 교육을 제공합니다.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개발자가 FOSS 사용 승인을 구하지 않음으로 인한 실패</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회사의 FOSS 정책 및 프로세스에 대하여 엔지니어링 직원에게 교육을 제공함으로 방지할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있습니다:</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"신고되지 않은" FOSS 사용을 발견하기 위해 소프트웨어 플랫폼에 대해 정기적으로 전체 스캔을 수행합니다.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회사의 FOSS 정책 및 프로세스에 ㄷ해 엔지니어링 직원에게 교육을 제공합니다.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직원 성과 리뷰에 컴플라이언스를 포함합니다.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교육을 받는 것에 실패</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FOSS 교육이 직원의 전문 개발 계획의 일부임을 보장하고 성과 리뷰의 일환으로 완료 여부를 모니터링함으로써 방지할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직원이 특정 날짜까지 FOSS 교육을 받도록 요구함으로써 예방할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검사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있습니다: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소스 코드 스캔 / 검사 수행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반복적인 개발 프로세스 검사가 하나의 중요한 단계가 되도록 보장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있습니다: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일정이 지연되지 않도록 적절한 인력 제공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검사 시행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검사 결과를 해결하는 것에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(스캔 도구 또는 검사에 의해 보고된 "발견(hits)"에 대한 분석)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검사 보고서가 완료되지 않은 경우 컴플라이언스 티켓을 해결(i.e. Close)하지 못하게 함으로 방지할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이런 유형의 실패는 FOSS 컴플라이언스 프로세스 내 승인 과정에서 블럭을 구현함으로써 예방할 수 있습니다.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FOSS에 대한 리뷰를 적절한 시기에 요구하는 것에 대한 실패</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부서가 FOSS 소스 코드의 채택을 아직 결정하지 않았더라도 FOSS 리뷰 요청을 조기에 시작함으로써 방지할 수 있습니다.</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교육을 통해 예방할 수 있습니다.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제품 출하 전 컴플라이언스 보장</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기업은 제품 (어떤 형태이든지) 출하 전에 컴플라이언스를 우선시 해야 합니다.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부여함으로 다음이 촉진됩니다.:</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조직 내 FOSS의 보다 효과적인 사용</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FOSS 커뮤니티 및 FOSS 조직과의 관계 개선</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커뮤니티와의 관계 수립</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상용 제품에 FOSS를 사용하는 회사라면 FOSS 커뮤니티(특히 상용 제품에 사용하고 배포하는 FOSS 프로젝트와 관련된 특정 커뮤니티)와 좋은 관계를 만들고 유지하는 것이 가장 좋습니다.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또한 FOSS 조직과의 좋은 관계는 컴플라이언스에 대한 최선의 방법에 대해 조언을 받을때 매우 유용할 수 있으며, 컴플라이언스 이슈가 발생할 경우에도 도움이 됩니다.</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소프트웨어 커뮤니티와의 좋은 관계는 양방향 커뮤니케이션에 도움이 될 수 있습니다: 업스트림 개선 및 소프트웨어 개발자로부터의 지원</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FOSS 컴플라이언스에서 어떤 유형이 함정이 발생할 수 있습니까?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지적 재산권의 실패 사례를 제시하십시오.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라이선스 컴플라이언스의 실패 사례를 제시하십시오.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 프로세스의 실패 사례를 제시하십시오.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두는 것의 이점은 무엇입니까?</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커뮤니티와 좋은 관계를 유지하는 것의 이점은 무엇입니까?</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소프트웨어와 가장 관련이있는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소프트웨어를 </a:t>
            </a:r>
            <a:r>
              <a:rPr lang="en-US" sz="2400" b="0" i="1" u="none" strike="noStrike" cap="none">
                <a:solidFill>
                  <a:schemeClr val="dk1"/>
                </a:solidFill>
                <a:latin typeface="Roboto"/>
                <a:ea typeface="Roboto"/>
                <a:cs typeface="Roboto"/>
                <a:sym typeface="Roboto"/>
              </a:rPr>
              <a:t>복제 </a:t>
            </a:r>
            <a:r>
              <a:rPr lang="en-US" sz="2400" b="0" i="0" u="none" strike="noStrike" cap="none">
                <a:solidFill>
                  <a:schemeClr val="dk1"/>
                </a:solidFill>
                <a:latin typeface="Roboto"/>
                <a:ea typeface="Roboto"/>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t>
            </a:r>
            <a:r>
              <a:rPr lang="en-US" sz="2400" b="0" i="1" u="none" strike="noStrike" cap="none">
                <a:solidFill>
                  <a:schemeClr val="dk1"/>
                </a:solidFill>
                <a:latin typeface="Roboto"/>
                <a:ea typeface="Roboto"/>
                <a:cs typeface="Roboto"/>
                <a:sym typeface="Roboto"/>
              </a:rPr>
              <a:t> 파생 저작물</a:t>
            </a:r>
            <a:r>
              <a:rPr lang="en-US" sz="2400" b="0" i="0" u="none" strike="noStrike" cap="none">
                <a:solidFill>
                  <a:schemeClr val="dk1"/>
                </a:solidFill>
                <a:latin typeface="Roboto"/>
                <a:ea typeface="Roboto"/>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파생 저작물이라는 용어는 미국 저작권법에서 비롯됨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사전 정의가 아닌 법령에 근거한 특별한 의미를 갖는 "예술 용어"임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간주됨</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됨</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고품질이면서 FOSS 커뮤니티 지원이 잘 되는 코드를 선택합니다.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안내를 요구합니다.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사용중인 각 FOSS 컴포넌트에 대한 공식적인 승인을 요청합니다.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리뷰되지 않은 코드를 내부 소스 트리로 포함시키지 않습니다.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프로젝트로의 외부 기여에 대해 공식 승인을 요청합니다.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기존 라이선스 정보를 보존합니다.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사용하는 FOSS 컴포넌트의 기존 FOSS 라이선스 저작권 또는 라이선스 정보를 제거하거나 어떤 식으로든 건드리지 않습니다. 모든 저작권 및 라이선스 정보는 모든 FOSS 컴포넌트에서 그대로 유지합니다.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라이선스에 의해 요구 (예: 수정 버전의 이름 변경 요구)되지 않는한 FOSS 컴포넌트의 이름을 변경하지 않습니다.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프로세스에서 요구되는 FOSS 프로젝트 정보를 수집하고 유지합니다.</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요구사항을 미리 처리</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근무 계획에 수립된 FOSS 정책을 준수하는데 필요한 시간을 포함시킵니다.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소프트웨어 사용에 대한, 특히, FOSS 코드를 독점 소스 코드 또는 제3자 소스 코드에 통합하거나 링킹하는 경우 등에 대한 개발자 가이드라인을 따릅니다.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아키텍처 계획을 리뷰하여 호환되지 않는 FOSS 라이선스가 적용되는 컴포턴트가 혼합되는 것을 방지합니다.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모든 제품에 대해 컴플라이언스 확인을 항상 업데이트합니다.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제품별로 컴플라이언스 여부를 확인합니다: FOSS 패키지가 한 제품에서 사용하도록 승인되었다고 해서 반드시 두번째 제품에서도 사용하도록 승인된 것은 아닙니다.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그리고 새로운 버전의 FOSS로 업그레이드 할때마다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동일한 FOSS 컴포넌트새로운 버전이 모두 검토되고 승인되었는지 확인합니다.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패키지의 버전을 업그레이드할때 새 버전의 라이선스가 이전에 사용된 버전의 라이선스와 동일한지 확인합니다.(버전 업그레이드간에 라이선스 변경이 발생할 수 있습니다.)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프로젝트의 라이선스가 변경되었다면, 컴플라이언스 기록을 업데이트하고 새로운 라이선스가 충돌을 일으키는지 확인합니다.</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모든 FOSS 컴포넌트에 대해 컴플라이언스 프로세스 적용</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입수된 소프트웨어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공급업체가 제공하는 소프트웨어에 FOSS가 포함되었는지 알기 위한 단계를 수행합니다.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제품에 포함될 모든 소프트웨어에 대한 의무를 평가합니다.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항상 소프트웨어 공급 업체로부터 받은 소스 코드를 검사하거나 또는 소프트웨어 공급업체는 제공하는 모든 소스 코드에 대하여 소스 코드 검사 보고서를 제공해야 한다는 회사 정책을 만듭니다.</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확인해보세요</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개발자가 FOSS로 작업할 때 실행해야할 몇가지 일반적인 가이드라인을 나열하십시오.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 헤더 정보를 삭제하거나 변경해야 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컴플라이어스 프로세스의 중요한 단계를 나열하십시오.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이전에 리뷰된 FOSS 컴포넌트의 새로운 버전이 어떻게 새로운 컴플라이언스 이슈를 야기할 수 있습니까?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입수된 소프트웨어에 대하여 어떠한 위험에 대해 다뤄야 합니까?</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Linux Foundation에서 주최하는 무료 교육(Compliance Basics for Developers)에 대해 자세히 알아보십시오: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특허는 기능을 보호함 – 컴퓨터 프로그램과 같은 작동 방법을 포함 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추상적인 아이디어, 자연의 법칙을 보호하지는 않음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해당 국가에서 특허를 얻기 위해서는 특정 관할 지역에서 특허 신청을해야함. 특허가 수여되면 소유자는 독립적인 창작과 상관없이 누구나 그 기능을 행사할 수 없도록 제한할 권리가 있음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그 기술을 사용하고자하는 다른 당사자는 특허 라이선스(사용, 제작, 판매, 판매 제안 및 기술 도입 권한을 부여 할 수 있음)를 요청할 수 있음.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다른 당사자가 독자적으로 동일한 발명을 독자적으로 창작하더라도 침해가 발생할 수 있음</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사용자 지정</PresentationFormat>
  <Paragraphs>1234</Paragraphs>
  <Slides>83</Slides>
  <Notes>83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83</vt:i4>
      </vt:variant>
    </vt:vector>
  </HeadingPairs>
  <TitlesOfParts>
    <vt:vector size="93" baseType="lpstr">
      <vt:lpstr>굴림</vt:lpstr>
      <vt:lpstr>Arial</vt:lpstr>
      <vt:lpstr>Roboto</vt:lpstr>
      <vt:lpstr>Roboto Mono</vt:lpstr>
      <vt:lpstr>Roboto Medium</vt:lpstr>
      <vt:lpstr>Times New Roman</vt:lpstr>
      <vt:lpstr>Roboto Condensed</vt:lpstr>
      <vt:lpstr>Times</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1</cp:revision>
  <dcterms:modified xsi:type="dcterms:W3CDTF">2017-11-09T14:48:51Z</dcterms:modified>
</cp:coreProperties>
</file>