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  <p:sldMasterId id="2147483655" r:id="rId2"/>
  </p:sldMasterIdLst>
  <p:notesMasterIdLst>
    <p:notesMasterId r:id="rId8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</p:sldIdLst>
  <p:sldSz cx="12192000" cy="6858000"/>
  <p:notesSz cx="6858000" cy="9144000"/>
  <p:embeddedFontLst>
    <p:embeddedFont>
      <p:font typeface="Roboto Mono" panose="020B0604020202020204" charset="0"/>
      <p:regular r:id="rId87"/>
      <p:bold r:id="rId88"/>
      <p:italic r:id="rId89"/>
      <p:boldItalic r:id="rId90"/>
    </p:embeddedFont>
    <p:embeddedFont>
      <p:font typeface="맑은 고딕" panose="020B0503020000020004" pitchFamily="50" charset="-127"/>
      <p:regular r:id="rId91"/>
      <p:bold r:id="rId92"/>
    </p:embeddedFont>
    <p:embeddedFont>
      <p:font typeface="Roboto Medium" panose="020B0604020202020204" charset="0"/>
      <p:regular r:id="rId93"/>
      <p:bold r:id="rId94"/>
      <p:italic r:id="rId95"/>
      <p:boldItalic r:id="rId96"/>
    </p:embeddedFont>
    <p:embeddedFont>
      <p:font typeface="Roboto" panose="020B0604020202020204" charset="0"/>
      <p:regular r:id="rId97"/>
      <p:bold r:id="rId98"/>
      <p:italic r:id="rId99"/>
      <p:boldItalic r:id="rId100"/>
    </p:embeddedFont>
    <p:embeddedFont>
      <p:font typeface="Roboto Condensed" panose="020B0604020202020204" charset="0"/>
      <p:regular r:id="rId101"/>
      <p:bold r:id="rId102"/>
      <p:italic r:id="rId103"/>
      <p:boldItalic r:id="rId104"/>
    </p:embeddedFont>
    <p:embeddedFont>
      <p:font typeface="Times" panose="02020603050405020304" pitchFamily="18" charset="0"/>
      <p:regular r:id="rId105"/>
      <p:bold r:id="rId106"/>
      <p:italic r:id="rId107"/>
      <p:boldItalic r:id="rId108"/>
    </p:embeddedFont>
    <p:embeddedFont>
      <p:font typeface="HY그래픽" panose="02030600000101010101" pitchFamily="18" charset="-127"/>
      <p:regular r:id="rId10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F4F82D48-C7AC-4557-B803-6118D1D7CCD9}">
  <a:tblStyle styleId="{F4F82D48-C7AC-4557-B803-6118D1D7CCD9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3008B7F7-1031-4B05-B229-2884EDF7C79B}" styleName="Table_1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981" autoAdjust="0"/>
  </p:normalViewPr>
  <p:slideViewPr>
    <p:cSldViewPr>
      <p:cViewPr varScale="1">
        <p:scale>
          <a:sx n="78" d="100"/>
          <a:sy n="78" d="100"/>
        </p:scale>
        <p:origin x="-58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font" Target="fonts/font3.fntdata"/><Relationship Id="rId1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font" Target="fonts/font21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font" Target="fonts/font1.fntdata"/><Relationship Id="rId102" Type="http://schemas.openxmlformats.org/officeDocument/2006/relationships/font" Target="fonts/font16.fntdata"/><Relationship Id="rId110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font" Target="fonts/font4.fntdata"/><Relationship Id="rId95" Type="http://schemas.openxmlformats.org/officeDocument/2006/relationships/font" Target="fonts/font9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font" Target="fonts/font14.fntdata"/><Relationship Id="rId105" Type="http://schemas.openxmlformats.org/officeDocument/2006/relationships/font" Target="fonts/font19.fntdata"/><Relationship Id="rId113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font" Target="fonts/font7.fntdata"/><Relationship Id="rId98" Type="http://schemas.openxmlformats.org/officeDocument/2006/relationships/font" Target="fonts/font12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font" Target="fonts/font17.fntdata"/><Relationship Id="rId108" Type="http://schemas.openxmlformats.org/officeDocument/2006/relationships/font" Target="fonts/font22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font" Target="fonts/font2.fntdata"/><Relationship Id="rId91" Type="http://schemas.openxmlformats.org/officeDocument/2006/relationships/font" Target="fonts/font5.fntdata"/><Relationship Id="rId96" Type="http://schemas.openxmlformats.org/officeDocument/2006/relationships/font" Target="fonts/font10.fntdata"/><Relationship Id="rId1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font" Target="fonts/font20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notesMaster" Target="notesMasters/notesMaster1.xml"/><Relationship Id="rId94" Type="http://schemas.openxmlformats.org/officeDocument/2006/relationships/font" Target="fonts/font8.fntdata"/><Relationship Id="rId99" Type="http://schemas.openxmlformats.org/officeDocument/2006/relationships/font" Target="fonts/font13.fntdata"/><Relationship Id="rId101" Type="http://schemas.openxmlformats.org/officeDocument/2006/relationships/font" Target="fonts/font1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font" Target="fonts/font23.fntdata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font" Target="fonts/font11.fntdata"/><Relationship Id="rId104" Type="http://schemas.openxmlformats.org/officeDocument/2006/relationships/font" Target="fonts/font18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obot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ko-KR" altLang="en-US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obot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ko-KR" altLang="en-US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399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oboto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ko-KR" altLang="en-US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1200" smtClean="0">
                <a:solidFill>
                  <a:schemeClr val="dk1"/>
                </a:solidFill>
                <a:cs typeface="Roboto"/>
                <a:sym typeface="Roboto"/>
              </a:rPr>
              <a:pPr algn="r">
                <a:buSzPct val="25000"/>
              </a:pPr>
              <a:t>‹#›</a:t>
            </a:fld>
            <a:endParaRPr lang="en-US" sz="1200">
              <a:solidFill>
                <a:schemeClr val="dk1"/>
              </a:solidFill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03915392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hostscript" TargetMode="External"/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OpenChain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커리큘럼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슬라이드에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오신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것을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환영합니다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 이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슬라이드는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팀에게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컴플라이언스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문제에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교육하고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OpenChain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설명서를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준수하는데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슬라이드를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하루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반일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교육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세션으로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사용하거나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각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장을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별도의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모듈로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 각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장에는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슬라이드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노트에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질문과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답변으로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구성된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"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이해도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확인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"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슬라이드가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이들은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컴플라이언스를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위한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테스트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자료로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슬라이드는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"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라이선스"가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무엇인지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설명합니다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미국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법상의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계약과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다릅니다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 이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슬라이드는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포함될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수있는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경계를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설명합니다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저작권은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원본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저작물을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보호합니다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특허가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아이디어의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표현을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보호하는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반면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특허는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기본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아이디어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자체를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보호한다는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점에서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특허와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다릅니다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저작물의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예로는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노래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및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컴퓨터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가장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중요한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저작권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개념은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복제할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권리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창의적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저작물을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만들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권리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(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또는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수정할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권리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) 및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배포할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권리가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
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특허의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대상이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될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특허는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컴퓨터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프로그램과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같은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운영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방법을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보호합니다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그러나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특허는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추상적인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아이디어가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아니라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기능을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보호합니다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특허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소유자는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다른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사람들이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제품을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독자적으로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제작했는지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여부에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관계없이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다른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사람들이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특허를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행사하지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못하게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할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자신의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독자적으로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개발한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경우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자체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개발하였음을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보여줄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문제의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저작권으로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보호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된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저작물에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접근하지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않았다면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저작권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필요하지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않을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만약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저작권이있는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저작물이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인기가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있어서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접근했다고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가정하는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것이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합리적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일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경우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어렵습니다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특허를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경우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독립적으로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개발했는지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여부에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관계없이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특허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라이센스가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필요합니다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예를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들어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FFMpeg은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비디오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인코딩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및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디코딩을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위한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코덱을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제공하는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무료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프로젝트입니다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그러나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특정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형식을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인코딩하고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디코딩하려면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특허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라이센스가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필요합니다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장은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라이선스에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익숙하지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않은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변호사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관리자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또는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개발자에게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유용합니다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cs typeface="Roboto"/>
                <a:sym typeface="Roboto"/>
              </a:rPr>
              <a:t>12</a:t>
            </a:fld>
            <a:endParaRPr lang="en-US" sz="1200" b="0" i="0" u="none" strike="noStrike" cap="none">
              <a:solidFill>
                <a:schemeClr val="lt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슬라이드는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"큰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그림"을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제공합니다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또한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어디서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자세한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정보를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얻을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있는지에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리소스를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설명합니다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슬라이드는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일반적으로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최소한의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요구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사항이있는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가장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기본적인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유형의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인 "permissive"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설명합니다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가장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기본적인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요구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사항은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저작권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고지를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포함하는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것입니다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  Permissive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다운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스트림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수신자에게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공개할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것을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요구하지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않습니다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소유자는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라이선스하에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제공하고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있지만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다른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사람에게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제공을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요구하지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않습니다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 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슬라이드에서는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permissive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이상으로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추가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요구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사항이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보다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복잡한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유형의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인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상호주의와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Copyleft에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설명합니다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이들은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원본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저작물과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2차적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저작물을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원본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저작물과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동일한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조건으로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배포할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것을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요구합니다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</p:txBody>
      </p:sp>
      <p:sp>
        <p:nvSpPr>
          <p:cNvPr id="150" name="Shape 1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슬라이드에서는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독점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또는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비공개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설명합니다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이러한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종종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비해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매우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다른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요구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사항과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규칙을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가지고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</p:txBody>
      </p:sp>
      <p:sp>
        <p:nvSpPr>
          <p:cNvPr id="157" name="Shape 1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다른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종류의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때때로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이들은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FOSS와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혼동되지만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요구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사항은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실제로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다릅니다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프리웨어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또는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쉐어웨어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동일하거나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호환되는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것으로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간주되어서는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안됩니다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다른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종류의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때때로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이들은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FOSS와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혼동되지만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요구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사항은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실제로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다릅니다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프리웨어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또는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쉐어웨어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동일하거나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호환되는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것으로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간주되어서는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안됩니다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</p:txBody>
      </p:sp>
      <p:sp>
        <p:nvSpPr>
          <p:cNvPr id="171" name="Shape 1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슬라이드는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저자가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아무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없이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저작물을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공개한다는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공개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유형인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퍼블릭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도메인을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설명합니다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미국에서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퍼블릭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도메인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포함될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있지만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모든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법적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관할권이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퍼블릭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도메인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하에서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저작물의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공개를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인정하거나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허용하지는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않습니다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독일이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하나의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예입니다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 </a:t>
            </a:r>
            <a:r>
              <a:rPr lang="en-US" sz="1200" b="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슬라이드는</a:t>
            </a:r>
            <a:r>
              <a:rPr lang="en-US" sz="12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OpenChain </a:t>
            </a:r>
            <a:r>
              <a:rPr lang="en-US" sz="1200" b="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커리큘럼과</a:t>
            </a:r>
            <a:r>
              <a:rPr lang="en-US" sz="12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슬라이드의</a:t>
            </a:r>
            <a:r>
              <a:rPr lang="en-US" sz="12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용도를</a:t>
            </a:r>
            <a:r>
              <a:rPr lang="en-US" sz="12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설명합니다</a:t>
            </a:r>
            <a:r>
              <a:rPr lang="en-US" sz="12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슬라이드에서는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양립가능성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함께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이해하는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방법에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설명합니다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일부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서로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양립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가능합니다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일부는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양립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불가능합니다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선택하고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선택할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때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중요한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고려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사항입니다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슬라이드는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고지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즉,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저작권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및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설명하는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파일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내 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텍스트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주석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및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파일에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적용되는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파악하는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가장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중요한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방법으로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간주되는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텍스트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주석을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설명합니다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21</a:t>
            </a:fld>
            <a:endParaRPr lang="en-US" sz="12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슬라이드는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다중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라이선싱에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설명합니다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여러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조항이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하나의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적용될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상황입니다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..</a:t>
            </a:r>
            <a:b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/>
            </a:r>
            <a:b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</a:br>
            <a:r>
              <a:rPr lang="en-US" sz="1200" b="1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결합형</a:t>
            </a:r>
            <a:r>
              <a:rPr lang="en-US" sz="1200" b="1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(Conjunctive)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=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여러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적용됩니다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GPL-2.0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프로젝트가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또한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BSD-3-Clause하의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포함합니다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</a:p>
          <a:p>
            <a:pPr marL="596376" marR="0" lvl="1" indent="-12176" algn="l" rtl="0">
              <a:spcBef>
                <a:spcPts val="0"/>
              </a:spcBef>
              <a:buClr>
                <a:schemeClr val="dk1"/>
              </a:buClr>
              <a:buSzPct val="25000"/>
              <a:buFont typeface="Roboto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경우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두가지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조항을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모두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준수해야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선택형</a:t>
            </a:r>
            <a:r>
              <a:rPr lang="en-US" sz="1200" b="1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(Disjunctive)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=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하나의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오픈소스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선택합니다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모질라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트라이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(Tri-license)</a:t>
            </a:r>
          </a:p>
          <a:p>
            <a:pPr marL="457200" marR="0" lvl="1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Jetty</a:t>
            </a: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Ruby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/>
            </a:r>
            <a:b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</a:b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선택형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(Disjunctive)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라이선싱은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정책을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수립할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때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보다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깊게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탐구하는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것이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중요할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선택형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라이선싱하에서는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선택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(즉, GPL 및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보다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permissive한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옵션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)할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있으므로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양립가능성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요구사항에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따라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배포할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선택할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때때로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프로젝트가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선택형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라이선싱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상황이지만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귀하의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하나의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라이선스만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포함되어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경우도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-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아마도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당신이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얻은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제공한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사람이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이미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이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선택을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하였을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것입니다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그들이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선택한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당신이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사용하지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않을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라이선스라면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귀하는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누가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원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저작권자인지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알아내서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그들로부터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직접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받아오는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것을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고려해야합니다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예: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MPL 1.1/GPL 2.0/LGPL 2.1 - -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“The contents of this file are subject to the Mozilla Public License Version - 1.1 (the "License"); you may not use this file except in compliance with - the License.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. . 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Alternatively, the contents of this file may be used under the terms of - either the GNU General Public License Version 2 or later (the "GPL"), or - the GNU Lesser General Public License Version 2.1 or later (the "LGPL"), - in which case the provisions of the GPL or the LGPL are applicable instead - of those above.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If you wish to allow use of your version of this file only - under the terms of either the GPL or the LGPL, and not to allow others to - use your version of this file under the terms of the MPL, indicate your - decision by deleting the provisions above and replace them with the notice - and other provisions required by the LGPL or the GPL. If you do not delete - the provisions above, a recipient may use your version of this file under - the terms of any one of the MPL, the GPL or the LGPL. “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“</a:t>
            </a:r>
            <a:r>
              <a:rPr lang="en-US" sz="1200" b="1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듀얼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” =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혼란스러운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용어로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어떤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상황에서도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있지만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일반적으로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상용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선택의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비즈니스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모델을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나타냅니다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비즈니스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모델로서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듀얼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라이선싱에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자세한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내용은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다음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웹사이트를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참조하십시오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: http://oss-watch.ac.uk/resources/duallicence2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"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Free"이고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일반적으로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수정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및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재배포가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허용되는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조건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하에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제공합니다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Permissive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일반적인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의무는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저작권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고지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및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보증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면책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조항을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포함하는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것입니다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매우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자주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이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사용자가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허가없이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저자의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이름을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것을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명시적으로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금지합니다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Permissive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예로는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MIT, BSD 및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Apache가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상호주의는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저작권으로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보호되는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저작물의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2차적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저작물은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동일한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있어야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함을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의미합니다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다른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이름에는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"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유전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(hereditary)", "Copyleft", "share-alike" 및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경멸하지만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"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바이러스성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(viral)"이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포함됩니다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Copyleft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스타일의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예로는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GPL 및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LGPL이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Copyleft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스타일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종종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프로그램이나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라이브러리의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바이너리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버전을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배포할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때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수반하는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제공을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요구하는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제공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의무를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가지고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배포하는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바이너리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버전과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동일한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버전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및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내용이어야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프리웨어와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쉐어웨어는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FOSS가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아닙니다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왜냐하면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프리웨어와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쉐어웨어는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비용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없이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있지만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사용자가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수정할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없도록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많은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프리웨어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및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쉐어웨어는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독점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유사한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사항이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포함되어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다중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여러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하에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행위를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말합니다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예를들어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한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오픈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MIT와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GPL-2.0의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듀얼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 이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경우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귀하는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귀하의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필요에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맞는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자유롭게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선택할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고지에는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저작권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소유자의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신원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및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관리하는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정보가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포함될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고지는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수정에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고지를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제공할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일부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고지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목적으로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고지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사항을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유지하거나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복제할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것을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요구합니다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23</a:t>
            </a:fld>
            <a:endParaRPr lang="en-US" sz="12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장에서는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컴플라이언스의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큰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그림을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다룹니다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컴플라이언스가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첫번째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원칙에서부터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어떻게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작동하는지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설명합니다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cs typeface="Roboto"/>
                <a:sym typeface="Roboto"/>
              </a:rPr>
              <a:t>24</a:t>
            </a:fld>
            <a:endParaRPr lang="en-US" sz="1200" b="0" i="0" u="none" strike="noStrike" cap="none">
              <a:solidFill>
                <a:schemeClr val="lt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슬라이드는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컴플라이언스가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실제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두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부분으로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구성된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목표임을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설명합니다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첫째는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귀하의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의무를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알고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이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지식을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뒷받침하는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프로세스를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갖추는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것입니다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둘째는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의무를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충족시키는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것입니다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</p:txBody>
      </p:sp>
      <p:sp>
        <p:nvSpPr>
          <p:cNvPr id="220" name="Shape 22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25</a:t>
            </a:fld>
            <a:endParaRPr lang="en-US" sz="12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슬라이드는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일반적인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라이선스에서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충족되어야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컴플라이언스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의무를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설명합니다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입수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가능성의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범위는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의해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결정됩니다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일부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단지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대해서만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입수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가능성을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요구합니다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다른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슬라이드에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설명된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모든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요구할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</p:txBody>
      </p:sp>
      <p:sp>
        <p:nvSpPr>
          <p:cNvPr id="227" name="Shape 22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26</a:t>
            </a:fld>
            <a:endParaRPr lang="en-US" sz="12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슬라이드는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의무가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"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발생"되는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경우를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설명합니다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저작권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라이선스이며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기본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컴플라이언스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의무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발생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시기는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다른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주체에게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배포할때입니다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</a:p>
        </p:txBody>
      </p:sp>
      <p:sp>
        <p:nvSpPr>
          <p:cNvPr id="234" name="Shape 2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27</a:t>
            </a:fld>
            <a:endParaRPr lang="en-US" sz="12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슬라이드는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수정이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하에서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의무를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부과할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있음을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설명합니다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2차적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저작물에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약간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설명합니다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28</a:t>
            </a:fld>
            <a:endParaRPr lang="en-US" sz="12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슬라이드는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컴플라이언스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프로그램이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어떻게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작동하는지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기본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개요를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설명합니다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 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29</a:t>
            </a:fld>
            <a:endParaRPr lang="en-US" sz="12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슬라이드는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한번의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3시간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교육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세션을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제공하거나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"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장당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"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교육에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초점을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맞춘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일련의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짧은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세션이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어떻게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구성되었는지를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설명합니다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b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/>
            </a:r>
            <a:b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</a:br>
            <a:endParaRPr lang="en-US"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슬라이드는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조직에서의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컴플라이언스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실행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방식에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설명합니다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  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30</a:t>
            </a:fld>
            <a:endParaRPr lang="en-US" sz="12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슬라이드는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컴플라이언스가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법적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의무를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이행한다는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사실을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넘어서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조직에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제공하는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몇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가지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이점에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설명합니다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31</a:t>
            </a:fld>
            <a:endParaRPr lang="en-US" sz="12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컴플라이언스는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조항을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준수한다는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의미입니다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여기에는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이해하고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조항을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지원하는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프로세스가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있으며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과실이나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오류를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처리하는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프로세스를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갖는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것을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포함합니다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컴플라이언스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프로그램의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두가지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주요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목표는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 </a:t>
            </a:r>
            <a:r>
              <a:rPr lang="en-US" sz="1200" b="1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귀하의</a:t>
            </a:r>
            <a:r>
              <a:rPr lang="en-US" sz="1200" b="1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1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의무를</a:t>
            </a:r>
            <a:r>
              <a:rPr lang="en-US" sz="1200" b="1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1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이해하고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  </a:t>
            </a:r>
            <a:r>
              <a:rPr lang="en-US" sz="1200" b="1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의무를</a:t>
            </a:r>
            <a:r>
              <a:rPr lang="en-US" sz="1200" b="1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1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이행하는</a:t>
            </a:r>
            <a:r>
              <a:rPr lang="en-US" sz="1200" b="1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1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것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입니다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  <a:b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/>
            </a:r>
            <a:b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</a:b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컴플라이언스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프로그램의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중요한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비지니스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행위에는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다음이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포함됩니다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.: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출처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및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식별</a:t>
            </a:r>
            <a:endParaRPr lang="en-US"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개발절차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내에서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추적</a:t>
            </a:r>
            <a:endParaRPr lang="en-US"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검토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이행과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의무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식별</a:t>
            </a:r>
            <a:endParaRPr lang="en-US"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제품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배송시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의무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이행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컴플라이언스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프로그램을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위한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감독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정책수립과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컴플라이언스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결정</a:t>
            </a:r>
            <a:endParaRPr lang="en-US"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교육</a:t>
            </a:r>
            <a:endParaRPr lang="en-US"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컴플라이언스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프로그램은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FOSS가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조직에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미치는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영향에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증진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FOSS와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관련된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비용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및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위험에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증진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커뮤니티와의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관계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개선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및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가능한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솔루션에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지식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증가와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같은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다양한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이점을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제공합니다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</p:txBody>
      </p:sp>
      <p:sp>
        <p:nvSpPr>
          <p:cNvPr id="269" name="Shape 26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32</a:t>
            </a:fld>
            <a:endParaRPr lang="en-US" sz="12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장에서는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사용을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이해하는데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있어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몇가지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기본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개념을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설명합니다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cs typeface="Roboto"/>
                <a:sym typeface="Roboto"/>
              </a:rPr>
              <a:t>33</a:t>
            </a:fld>
            <a:endParaRPr lang="en-US" sz="1200" b="0" i="0" u="none" strike="noStrike" cap="none">
              <a:solidFill>
                <a:schemeClr val="lt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이 슬라이드는 FOSS 컴포넌트를 사용하면서 컴플라이언스를 위해 고려해야 할 사항에 관한 것입니다.  사용 사례가 다르면 법적 효력이 달라집니다. 다음 슬라이드에서는 이러한 개념을 보다 자세히 설명합니다.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34</a:t>
            </a:fld>
            <a:endParaRPr lang="en-US" sz="12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6427" marR="0" lvl="0" indent="-226427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이 슬라이드는 FOSS를 사용할 때 결합의 의미를 설명합니다.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35</a:t>
            </a:fld>
            <a:endParaRPr lang="en-US" sz="12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6427" marR="0" lvl="0" indent="-22642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이 슬라이드는 FOSS를 사용할 때 링킹의 의미를 설명합니다.</a:t>
            </a:r>
          </a:p>
          <a:p>
            <a:pPr marL="226427" marR="0" lvl="0" indent="-226427" algn="l" rtl="0">
              <a:spcBef>
                <a:spcPts val="0"/>
              </a:spcBef>
              <a:buSzPct val="25000"/>
              <a:buNone/>
            </a:pPr>
            <a:endParaRPr sz="12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8" name="Shape 29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36</a:t>
            </a:fld>
            <a:endParaRPr lang="en-US" sz="12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6427" marR="0" lvl="0" indent="-22642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이 슬라이드는 FOSS를 사용할 때 수정의 의미를 설명합니다.</a:t>
            </a:r>
          </a:p>
          <a:p>
            <a:pPr marL="226427" marR="0" lvl="0" indent="-226427" algn="l" rtl="0">
              <a:spcBef>
                <a:spcPts val="0"/>
              </a:spcBef>
              <a:buSzPct val="25000"/>
              <a:buNone/>
            </a:pPr>
            <a:endParaRPr sz="12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06" name="Shape 30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cs typeface="Roboto"/>
                <a:sym typeface="Roboto"/>
              </a:rPr>
              <a:t>37</a:t>
            </a:fld>
            <a:endParaRPr lang="en-US" sz="1200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6427" marR="0" lvl="0" indent="-22642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이 슬라이드는 FOSS를 사용할 때 번역의 의미를 설명합니다.</a:t>
            </a:r>
          </a:p>
          <a:p>
            <a:pPr marL="226427" marR="0" lvl="0" indent="-226427" algn="l" rtl="0">
              <a:spcBef>
                <a:spcPts val="0"/>
              </a:spcBef>
              <a:buSzPct val="25000"/>
              <a:buNone/>
            </a:pPr>
            <a:endParaRPr sz="12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cs typeface="Roboto"/>
                <a:sym typeface="Roboto"/>
              </a:rPr>
              <a:t>38</a:t>
            </a:fld>
            <a:endParaRPr lang="en-US" sz="1200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이 슬라이드는 개발 도구가 "내부적으로" 이러한 작업 중 일부를 수행할 수 있음을 설명합니다. 이것은 기업이 알아야 할 영역입니다.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25" name="Shape 32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cs typeface="Roboto"/>
                <a:sym typeface="Roboto"/>
              </a:rPr>
              <a:t>39</a:t>
            </a:fld>
            <a:endParaRPr lang="en-US" sz="1200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슬라이드는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회사의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내부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정책이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회사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문서의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어디에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있는지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식별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할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있도록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돕기위한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것입니다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5" name="Shape 33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이 슬라이드는 배포의 기본 개념을 설명합니다. FOSS 라이선스는 일반적으로 배포할때 적용되므로 컴플라이언스 프로그램에서 고려해야할 핵심 사항입니다.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cs typeface="Roboto"/>
                <a:sym typeface="Roboto"/>
              </a:rPr>
              <a:t>40</a:t>
            </a:fld>
            <a:endParaRPr lang="en-US" sz="1200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2" name="Shape 3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err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결합은</a:t>
            </a: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컴포넌트의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일부를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소프트웨어</a:t>
            </a: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제품에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복사하는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것입니다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err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링킹은</a:t>
            </a: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소프트웨어</a:t>
            </a: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제품과</a:t>
            </a: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컴포넌트를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링크하거나</a:t>
            </a: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연결하는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것입니다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err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수정은</a:t>
            </a: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컴포넌트를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변경하는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것입니다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err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번역은</a:t>
            </a: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코드를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한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상태에서</a:t>
            </a: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다른</a:t>
            </a: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상태로</a:t>
            </a: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변환하는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것입니다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err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오픈소스의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배포에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대해</a:t>
            </a: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생각할때</a:t>
            </a: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다음</a:t>
            </a: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사항을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고려해야</a:t>
            </a: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누가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받는가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?</a:t>
            </a:r>
          </a:p>
          <a:p>
            <a:pPr marL="617220" marR="0" lvl="1" indent="-350519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고객</a:t>
            </a:r>
            <a:r>
              <a:rPr lang="en-US" sz="24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/</a:t>
            </a:r>
            <a:r>
              <a:rPr lang="en-US" sz="24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파트너</a:t>
            </a:r>
            <a:endParaRPr lang="en-US" sz="24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617220" marR="0" lvl="1" indent="-350519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커뮤니티</a:t>
            </a:r>
            <a:r>
              <a:rPr lang="en-US" sz="24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프로젝트</a:t>
            </a:r>
            <a:endParaRPr lang="en-US" sz="24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전달하는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형태는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무엇입니까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?</a:t>
            </a:r>
          </a:p>
          <a:p>
            <a:pPr marL="617220" marR="0" lvl="1" indent="-350519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소스</a:t>
            </a:r>
            <a:r>
              <a:rPr lang="en-US" sz="24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</a:t>
            </a:r>
            <a:r>
              <a:rPr lang="en-US" sz="24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제공</a:t>
            </a:r>
            <a:endParaRPr lang="en-US" sz="24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617220" marR="0" lvl="1" indent="-350519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바이너리</a:t>
            </a:r>
            <a:r>
              <a:rPr lang="en-US" sz="24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제공</a:t>
            </a:r>
            <a:endParaRPr lang="en-US" sz="24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617220" marR="0" lvl="1" indent="-350519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하드웨어에</a:t>
            </a:r>
            <a:r>
              <a:rPr lang="en-US" sz="24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사전</a:t>
            </a:r>
            <a:r>
              <a:rPr lang="en-US" sz="24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탑재됨</a:t>
            </a:r>
            <a:endParaRPr lang="en-US" sz="24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cs typeface="Roboto"/>
                <a:sym typeface="Roboto"/>
              </a:rPr>
              <a:t>41</a:t>
            </a:fld>
            <a:endParaRPr lang="en-US" sz="1200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장에서는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사용을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분석하고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관련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의무를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결정하는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"FOSS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리뷰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"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프로세스에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대해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설명합니다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</p:txBody>
      </p:sp>
      <p:sp>
        <p:nvSpPr>
          <p:cNvPr id="350" name="Shape 35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cs typeface="Roboto"/>
                <a:sym typeface="Roboto"/>
              </a:rPr>
              <a:t>42</a:t>
            </a:fld>
            <a:endParaRPr lang="en-US" sz="1200">
              <a:solidFill>
                <a:schemeClr val="lt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리뷰는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컴플라이언스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프로그램의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기본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구성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요소입니다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 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리뷰는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엔지니어링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비즈니스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및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법률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팀의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미팅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포인트가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될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있으며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큰규모에서도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성공적으로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수행하기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위한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계획과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조직이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필요할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엔지니어링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팀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또는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개발자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팀이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관련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정보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수집에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참여할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법률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팀은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의무를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분석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및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결정하고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가이드를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제공합니다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비즈니스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및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엔지니어링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팀은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가이드를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받아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이행할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</p:txBody>
      </p:sp>
      <p:sp>
        <p:nvSpPr>
          <p:cNvPr id="357" name="Shape 35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cs typeface="Roboto"/>
                <a:sym typeface="Roboto"/>
              </a:rPr>
              <a:t>43</a:t>
            </a:fld>
            <a:endParaRPr lang="en-US" sz="1200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3" name="Shape 36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첫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번째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단계는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리뷰를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시작하기에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적합한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당사자를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식별하는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것입니다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중요한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질문은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다음과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같습니다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: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의사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결정자는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누구입니까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(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관리자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아키텍트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개별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엔지니어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등)? 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어떻게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질문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할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있습니까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?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개발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프로세스에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리뷰가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시작될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정규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지점이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있습니까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</p:txBody>
      </p:sp>
      <p:sp>
        <p:nvSpPr>
          <p:cNvPr id="364" name="Shape 36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cs typeface="Roboto"/>
                <a:sym typeface="Roboto"/>
              </a:rPr>
              <a:t>44</a:t>
            </a:fld>
            <a:endParaRPr lang="en-US" sz="1200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정보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목록은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상당히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커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보인다는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점에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유의해야합니다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그러나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필요한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정보의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양은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회사의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규모와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하려는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의도에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따라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달라집니다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대기업은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작은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기업보다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더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많은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정보를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요구하는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경향이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외부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공급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업체의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경우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몇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가지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추가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문제가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첫째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미래에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문제가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발생할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경우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공급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업체와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후속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조치를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취해야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할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있있으며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신뢰할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연락처를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갖고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것은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중요합니다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또한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공급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업체가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제공한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FOSS에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의무를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준수해야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할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수도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이러한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의무를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충족하기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위해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필요한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고지문과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있는지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확인합니다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</p:txBody>
      </p:sp>
      <p:sp>
        <p:nvSpPr>
          <p:cNvPr id="379" name="Shape 37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cs typeface="Roboto"/>
                <a:sym typeface="Roboto"/>
              </a:rPr>
              <a:t>45</a:t>
            </a:fld>
            <a:endParaRPr lang="en-US" sz="1200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6" name="Shape 38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리뷰팀은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하나의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연합된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팀으로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구성될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또는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외부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변호사를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포함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할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수있는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법무팀이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의무에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검토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및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평가합니다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다음을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포함하여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다른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사람들이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법률팀을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지원할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: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식별하고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추적하는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스캐닝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및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도구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운영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팀. 이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팀은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스캔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또는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포렌식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(forensics)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도구를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사용하여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코드베이스의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컴포넌트를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식별하는데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도움을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제공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할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이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팀은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이후의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컴플라이언스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프로세스를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지원하기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위해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관련하여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수집된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정보를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구성하고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추적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할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수도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관련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문제의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영향을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받을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수있는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다른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전문가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또는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대표자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(예 :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상용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컴플라이언스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또는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사업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계획팀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).  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</p:txBody>
      </p:sp>
      <p:sp>
        <p:nvSpPr>
          <p:cNvPr id="387" name="Shape 3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cs typeface="Roboto"/>
                <a:sym typeface="Roboto"/>
              </a:rPr>
              <a:t>46</a:t>
            </a:fld>
            <a:endParaRPr lang="en-US" sz="1200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리뷰팀은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적절히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평가할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수있는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전문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지식을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갖추고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있어야합니다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제안된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FOSS사용에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법률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및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비즈니스팀을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교육하기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위해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엔지니어링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팀의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지원이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필요할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예를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들어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스캐닝은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공개되지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않은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FOSS의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찾기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위해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제안된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완전히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평가되면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법무팀은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판단을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내리는데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필요한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정보를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갖게되는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것입니다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</p:txBody>
      </p:sp>
      <p:sp>
        <p:nvSpPr>
          <p:cNvPr id="408" name="Shape 4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cs typeface="Roboto"/>
                <a:sym typeface="Roboto"/>
              </a:rPr>
              <a:t>47</a:t>
            </a:fld>
            <a:endParaRPr lang="en-US" sz="1200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0" name="Shape 42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슬라이드는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오픈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스캐닝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도구가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무엇인지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어떻게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작동하는지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새로운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사용자가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이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주제에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지식을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어디에서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수집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할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있는지에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큰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그림을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설명합니다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</p:txBody>
      </p:sp>
      <p:sp>
        <p:nvSpPr>
          <p:cNvPr id="421" name="Shape 4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cs typeface="Roboto"/>
                <a:sym typeface="Roboto"/>
              </a:rPr>
              <a:t>48</a:t>
            </a:fld>
            <a:endParaRPr lang="en-US" sz="1200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리뷰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프로세스는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관계자가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협업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할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수있도록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충분히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유연해야합니다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때로는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시나리오가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리뷰팀에게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명확하지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않을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수도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엔지니어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팀은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더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많은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정보를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제공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할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수있는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능력이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필요할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것입니다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마찬가지로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엔지니어링팀은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리뷰팀의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가이드를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이행하는데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도움이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필요할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</p:txBody>
      </p:sp>
      <p:sp>
        <p:nvSpPr>
          <p:cNvPr id="428" name="Shape 42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cs typeface="Roboto"/>
                <a:sym typeface="Roboto"/>
              </a:rPr>
              <a:t>49</a:t>
            </a:fld>
            <a:endParaRPr lang="en-US" sz="1200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Roboto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장은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지적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재산권의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"큰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그림"에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중점을두고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있습니다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이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장은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저작권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특허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및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상표법의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기본을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완전히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이해하지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못하는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관리자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또는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개발자에게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가장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유용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할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것입니다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cs typeface="Roboto"/>
                <a:sym typeface="Roboto"/>
              </a:rPr>
              <a:t>5</a:t>
            </a:fld>
            <a:endParaRPr lang="en-US" sz="1200" b="0" i="0" u="none" strike="noStrike" cap="none">
              <a:solidFill>
                <a:schemeClr val="lt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리뷰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프로세스에는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감독이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있어야합니다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(예 :이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다이어그램의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경영진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리뷰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위원회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).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감독위원회는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중요한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정책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결정을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내릴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수도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검토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과정에서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당사자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간의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불일치를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해결할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수도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</p:txBody>
      </p:sp>
      <p:sp>
        <p:nvSpPr>
          <p:cNvPr id="454" name="Shape 45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cs typeface="Roboto"/>
                <a:sym typeface="Roboto"/>
              </a:rPr>
              <a:t>50</a:t>
            </a:fld>
            <a:endParaRPr lang="en-US" sz="1200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Shape 48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2" name="Shape 48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관한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정보를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수집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및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분석하고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적절한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가이드를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작성하는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것입니다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리뷰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프로세스를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시작합니다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이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프로세스를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시작하는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방법은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회사마다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다를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있지만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개발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과정에서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FOSS를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사람들에게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개방되어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있어야합니다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리뷰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프로세스를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시작하거나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리뷰팀에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문의하십시오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프로세스는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조직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내의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사용자가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가이드에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접근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할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있도록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충분히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유연해야합니다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패키지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버전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다운로드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URL,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설명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및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제품에서의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목적이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올바른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시작점입니다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필요한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정밀도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수준은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조직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및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목적에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따라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달라집니다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 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저작권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고지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귀속에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고지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및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일반적으로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부여하는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사람을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식별하는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데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도움이됩니다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향후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이슈를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해결해야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할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경우를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위한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개발팀의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연락처입니다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또한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외부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공급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업체의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적용된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의무를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충족하기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위해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필요한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경우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저작권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및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귀속에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관한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고지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공급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업체의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수정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얻을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완전성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일관성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및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정확성에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정보를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확인하십시오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이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프로세스는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스캐닝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도구를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실행하여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알려지지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않은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검색하는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팀을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포함하는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지원팀의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도움을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받을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 </a:t>
            </a:r>
          </a:p>
        </p:txBody>
      </p:sp>
      <p:sp>
        <p:nvSpPr>
          <p:cNvPr id="483" name="Shape 48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cs typeface="Roboto"/>
                <a:sym typeface="Roboto"/>
              </a:rPr>
              <a:t>51</a:t>
            </a:fld>
            <a:endParaRPr lang="en-US" sz="1200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장에는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엔드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투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엔드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컴플라이언스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관리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프로세스의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상세한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예가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포함되어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있습니다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 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</p:txBody>
      </p:sp>
      <p:sp>
        <p:nvSpPr>
          <p:cNvPr id="490" name="Shape 49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cs typeface="Roboto"/>
                <a:sym typeface="Roboto"/>
              </a:rPr>
              <a:t>52</a:t>
            </a:fld>
            <a:endParaRPr lang="en-US" sz="1200">
              <a:solidFill>
                <a:schemeClr val="lt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6" name="Shape 49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6427" marR="0" lvl="0" indent="-226427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이 슬라이드에서는 컴플라일언스 관리의 정의와 최종 목표에 대해 설명합니다. </a:t>
            </a:r>
          </a:p>
          <a:p>
            <a:pPr marL="226427" marR="0" lvl="0" indent="-226427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226427" marR="0" lvl="0" indent="-226427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이 섹션에서는 대기업에서 발생할 수 있는 일에 대한 세부 예를 제공합니다. 소규모 기업은 보다 간소화된 방식으로 프로세스에 접근하고자 할 수 있습니다.</a:t>
            </a:r>
          </a:p>
          <a:p>
            <a:pPr marL="226427" marR="0" lvl="0" indent="-226427" algn="l" rtl="0">
              <a:spcBef>
                <a:spcPts val="0"/>
              </a:spcBef>
              <a:buSzPct val="25000"/>
              <a:buNone/>
            </a:pPr>
            <a:endParaRPr sz="12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497" name="Shape 49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cs typeface="Roboto"/>
                <a:sym typeface="Roboto"/>
              </a:rPr>
              <a:t>53</a:t>
            </a:fld>
            <a:endParaRPr lang="en-US" sz="1200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슬라이드는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효과적인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컴플라이언스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프로그램을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구축하고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배포하기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위해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중소기업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(SME)이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해야할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일이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무엇인지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설명합니다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</p:txBody>
      </p:sp>
      <p:sp>
        <p:nvSpPr>
          <p:cNvPr id="511" name="Shape 5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cs typeface="Roboto"/>
                <a:sym typeface="Roboto"/>
              </a:rPr>
              <a:t>54</a:t>
            </a:fld>
            <a:endParaRPr lang="en-US" sz="1200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슬라이드는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대기업이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프로세스에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단계에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개요입니다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</p:txBody>
      </p:sp>
      <p:sp>
        <p:nvSpPr>
          <p:cNvPr id="519" name="Shape 51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cs typeface="Roboto"/>
                <a:sym typeface="Roboto"/>
              </a:rPr>
              <a:t>55</a:t>
            </a:fld>
            <a:endParaRPr lang="en-US" sz="1200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4" name="Shape 57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예제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프로세스의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첫번째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단계는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식별하는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것입니다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단계는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"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전제조건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(prerequisites)"에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나열된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이벤트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중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하나에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의해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시작되었을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예를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들어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개발팀이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요청을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시작하였거나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리뷰를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시작했을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이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단계는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리뷰팀이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FOSS가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출시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또는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회사에서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제3자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소프트웨어에서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사용되고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것과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적절한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리뷰가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필요함을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발견하거나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통보받으면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시작할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예에서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리뷰팀은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엔지니어의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리뷰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요청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내부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개발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및 제3자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스캔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수행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또는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개발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브랜치에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추가된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리뷰를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통해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식별할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리뷰팀은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리뷰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기록을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작성한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후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다음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단계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("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검사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")로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이동합니다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</p:txBody>
      </p:sp>
      <p:sp>
        <p:nvSpPr>
          <p:cNvPr id="575" name="Shape 57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cs typeface="Roboto"/>
                <a:sym typeface="Roboto"/>
              </a:rPr>
              <a:t>56</a:t>
            </a:fld>
            <a:endParaRPr lang="en-US" sz="1200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Shape 59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0" name="Shape 60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다음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단계는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단계에서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식별된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검사하는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것입니다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예에서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회사는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식별된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컴포넌트에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댛나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연구를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수행할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.(예: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선언된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리뷰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컴포넌트의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출처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연구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)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회사는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출처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및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구성을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확인하기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위해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스캔할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 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리뷰팀은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출처와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관한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결론과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함께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검사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보고서를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작성할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</p:txBody>
      </p:sp>
      <p:sp>
        <p:nvSpPr>
          <p:cNvPr id="601" name="Shape 60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cs typeface="Roboto"/>
                <a:sym typeface="Roboto"/>
              </a:rPr>
              <a:t>57</a:t>
            </a:fld>
            <a:endParaRPr lang="en-US" sz="1200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6" name="Shape 62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출처와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확인하는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검사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보고서가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작성되면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리뷰팀은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회사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정책에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따라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문제가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것을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표시하고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리뷰해야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예를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들어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단계에서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호환되지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않는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하의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다른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포함된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컴포넌트를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식별했을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리뷰팀은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문제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해결을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위해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엔지니어링팀에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적절한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피드백을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제공해야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</a:p>
        </p:txBody>
      </p:sp>
      <p:sp>
        <p:nvSpPr>
          <p:cNvPr id="627" name="Shape 62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cs typeface="Roboto"/>
                <a:sym typeface="Roboto"/>
              </a:rPr>
              <a:t>58</a:t>
            </a:fld>
            <a:endParaRPr lang="en-US" sz="1200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2" name="Shape 65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슬라이드는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회사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소프트웨어와의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관계를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설명하기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위해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템플릿이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들어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예를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들어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FOSS와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회사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컴포넌트는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어떻게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서로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연결되어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있습니까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?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이러한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템플릿은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계획된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리뷰팀을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교육하는데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도움을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주기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위해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엔지니어링팀에서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만들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
(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역자주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)
1. Function call (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함수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호출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) :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제어권을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다음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함수로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넘기는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호출이다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(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일반적으로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원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저작물과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Function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call로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연결되는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원저작물의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2차적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저작물로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간주된다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.)
2. Socket interface (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소켓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인터페이스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) :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네트워크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소켓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(network socket)은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컴퓨터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네트워크를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경유하는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프로세스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간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통신의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종착점이다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(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일반적으로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원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저작물과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소켓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인터페이스를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통해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통신을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2차적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저작물로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간주되지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않는다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.)
3. System call (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시스템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호출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) :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운영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체제의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커널이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제공하는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서비스에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응용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프로그램의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요청에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따라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커널에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접근하기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위한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인터페이스이다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GPL-2.0인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리눅스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커널을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시스템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콜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인터페이스로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접근하여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응용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프로그램은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리눅스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커널의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2차적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저작물로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간주되지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않는다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
4. Shared headers (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공유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헤더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) : 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라이브러리는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개발할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때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컴퓨터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프로그램이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비휘발성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자원의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모임이며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공유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라이브러리는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공유될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목적으로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만들어진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라이브러리이다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공유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헤더는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한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소프트웨어에서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공유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라이브러리를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사용하기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위한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인터페이스를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제공한다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(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일반적으로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공유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헤더를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통해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LGPL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라이브러리를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경우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LGPL의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2차적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저작물로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간주되지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않는다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하지만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GPL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라이브러리를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공유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헤더를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통해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GPL의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2차적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저작물로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간주된다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.)
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</p:txBody>
      </p:sp>
      <p:sp>
        <p:nvSpPr>
          <p:cNvPr id="653" name="Shape 65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cs typeface="Roboto"/>
                <a:sym typeface="Roboto"/>
              </a:rPr>
              <a:t>59</a:t>
            </a:fld>
            <a:endParaRPr lang="en-US" sz="1200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개요는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지적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재산권의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모든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측면을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다루기위한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것이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아닙니다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"큰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그림"에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배경을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제공하고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오늘날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우리가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저작권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및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특허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즉,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준수와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가장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관련이있는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영역에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대해서만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논의하고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있음ㄴ을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나타내기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위한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것입니다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5" name="Shape 69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단계에서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리뷰팀은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단계에서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수집된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사실을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리뷰하고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의한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회사의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의무를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식별합니다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단계는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단계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(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검사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문제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해결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)와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밀접하게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연관될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단계에서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회사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정책을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준수하지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않은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제거했습니다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이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단계에서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의무를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평가하고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식별합니다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</p:txBody>
      </p:sp>
      <p:sp>
        <p:nvSpPr>
          <p:cNvPr id="696" name="Shape 69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cs typeface="Roboto"/>
                <a:sym typeface="Roboto"/>
              </a:rPr>
              <a:t>60</a:t>
            </a:fld>
            <a:endParaRPr lang="en-US" sz="1200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1" name="Shape 7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예제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프로세스의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승인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단계에서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리뷰팀은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문제가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FOSS에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관련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조건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또는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의무에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따라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승인할지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여부에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전달합니다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승인에는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컴포넌트의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버전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번호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및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승인된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시나리오와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같은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중요한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세부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사항도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포함되어야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</p:txBody>
      </p:sp>
      <p:sp>
        <p:nvSpPr>
          <p:cNvPr id="722" name="Shape 7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cs typeface="Roboto"/>
                <a:sym typeface="Roboto"/>
              </a:rPr>
              <a:t>61</a:t>
            </a:fld>
            <a:endParaRPr lang="en-US" sz="1200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Shape 74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5" name="Shape 74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출시하는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모든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사람이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관련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의무를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이해하고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준수할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있도록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단계의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승인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정보는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추척되거나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등록되어야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 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</p:txBody>
      </p:sp>
      <p:sp>
        <p:nvSpPr>
          <p:cNvPr id="746" name="Shape 74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cs typeface="Roboto"/>
                <a:sym typeface="Roboto"/>
              </a:rPr>
              <a:t>62</a:t>
            </a:fld>
            <a:endParaRPr lang="en-US" sz="1200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Shape 76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70" name="Shape 7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의해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요구가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된다면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적절한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고지가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준비되어야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(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주로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텍스트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파일을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출시와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함께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제공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)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고지에는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고지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수정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고지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또는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약정이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포함될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일부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경우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텍스트의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전체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사본을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포함해야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할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수도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 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/>
            </a:r>
            <a:b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</a:br>
            <a:endParaRPr lang="en-US"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/>
            </a:r>
            <a:b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</a:br>
            <a:endParaRPr lang="en-US"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</p:txBody>
      </p:sp>
      <p:sp>
        <p:nvSpPr>
          <p:cNvPr id="771" name="Shape 77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cs typeface="Roboto"/>
                <a:sym typeface="Roboto"/>
              </a:rPr>
              <a:t>63</a:t>
            </a:fld>
            <a:endParaRPr lang="en-US" sz="1200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Shape 79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4" name="Shape 79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예제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프로세스의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슬라이드에서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회사는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출시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전에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의무를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충족했는지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확인합니다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제공해야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경우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회사는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배포되는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바이너리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파일과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일치하는지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확인합니다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회사는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또한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고지가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적절히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제작되고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필요에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따라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배포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패키지에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포함되는지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확인합니다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</p:txBody>
      </p:sp>
      <p:sp>
        <p:nvSpPr>
          <p:cNvPr id="795" name="Shape 79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cs typeface="Roboto"/>
                <a:sym typeface="Roboto"/>
              </a:rPr>
              <a:t>64</a:t>
            </a:fld>
            <a:endParaRPr lang="en-US" sz="1200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Shape 81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0" name="Shape 82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제공해야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경우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회사는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라이선스에서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허용하는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매커니즘을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통해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동반하는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제공합니다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배포와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함께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제공하거나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서명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청약을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통해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제공하거나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또는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웹사이트에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아카이브를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게시하는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것을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의미할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 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/>
            </a:r>
            <a:b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</a:br>
            <a:endParaRPr lang="en-US"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</p:txBody>
      </p:sp>
      <p:sp>
        <p:nvSpPr>
          <p:cNvPr id="821" name="Shape 82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cs typeface="Roboto"/>
                <a:sym typeface="Roboto"/>
              </a:rPr>
              <a:t>65</a:t>
            </a:fld>
            <a:endParaRPr lang="en-US" sz="1200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Shape 84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6" name="Shape 84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단계에서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회사는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배포가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의무를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준수하는지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확인합니다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 이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단계는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전체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리뷰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프로세스에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감독을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제공하는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하나의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실체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(entity)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기능일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수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있습니다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</p:txBody>
      </p:sp>
      <p:sp>
        <p:nvSpPr>
          <p:cNvPr id="847" name="Shape 84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cs typeface="Roboto"/>
                <a:sym typeface="Roboto"/>
              </a:rPr>
              <a:t>66</a:t>
            </a:fld>
            <a:endParaRPr lang="en-US" sz="1200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Shape 8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2" name="Shape 87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6427" marR="0" lvl="0" indent="-226427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예제 프로세스에서는 다음 단계가 포함됩니다.</a:t>
            </a:r>
          </a:p>
          <a:p>
            <a:pPr marL="226427" marR="0" lvl="0" indent="-22642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식별 - FOSS 사용을 식별하고 추적합니다. 이는 엔지니어 요청, 제3자 정보 공개 또는 코드 스캐닝을 통해 발생할 수 있습니다.</a:t>
            </a:r>
          </a:p>
          <a:p>
            <a:pPr marL="226427" marR="0" lvl="0" indent="-22642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소스 코드 검사 - 라이선스 및 출처 정보에 대해 식별된 FOSS 컴포넌트를 리뷰합니다.</a:t>
            </a:r>
          </a:p>
          <a:p>
            <a:pPr marL="226427" marR="0" lvl="0" indent="-22642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문제 해결 - FOSS 정책과 호환되지 않는 FOSS 사용을 제거합니다.</a:t>
            </a:r>
          </a:p>
          <a:p>
            <a:pPr marL="226427" marR="0" lvl="0" indent="-22642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리뷰 수행 - FOSS 사용에 대한 의무를 평가하고 결정합니다.</a:t>
            </a:r>
          </a:p>
          <a:p>
            <a:pPr marL="226427" marR="0" lvl="0" indent="-22642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승인 - 승인 조건과 라이선스 의무를 전달합니다.</a:t>
            </a:r>
          </a:p>
          <a:p>
            <a:pPr marL="226427" marR="0" lvl="0" indent="-22642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등록/승인 추적 - 추후 컴플라이언스 단계를 위해 승인 조건 및 라이선스 의무를 추적합니다.</a:t>
            </a:r>
          </a:p>
          <a:p>
            <a:pPr marL="226427" marR="0" lvl="0" indent="-22642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고지 - FOSS 라이선스에서 요구하는대로 고지를 준비합니다.</a:t>
            </a:r>
          </a:p>
          <a:p>
            <a:pPr marL="226427" marR="0" lvl="0" indent="-22642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배포 전 확인 - 출시 전에 컴플라이언스를 위한 배포를 리뷰합니다. </a:t>
            </a:r>
          </a:p>
          <a:p>
            <a:pPr marL="226427" marR="0" lvl="0" indent="-22642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동반하는 소스 코드 배포 - 필요에 따라 소스 코드를 제공합니다.</a:t>
            </a:r>
          </a:p>
          <a:p>
            <a:pPr marL="226427" marR="0" lvl="0" indent="-226427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확인 - 컴플라이언스 프로세스에 대한 감독을 제공합니다.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아키텍처 리뷰는 FOSS 컴포넌트와 회사 소프트웨어 간의 관계를 리뷰합니다. 예를 들어, FOSS와 회사 컴포넌트는 어떻게 함께 연결되어 있습니까?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73" name="Shape 87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cs typeface="Roboto"/>
                <a:sym typeface="Roboto"/>
              </a:rPr>
              <a:t>67</a:t>
            </a:fld>
            <a:endParaRPr lang="en-US" sz="1200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Shape 87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79" name="Shape 87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장에서는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컴플라이언스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프로세스의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몇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가지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일반적인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함정을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설명하고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이러한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함정을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방지하기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위한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접근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방식을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설명합니다</a:t>
            </a: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</p:txBody>
      </p:sp>
      <p:sp>
        <p:nvSpPr>
          <p:cNvPr id="880" name="Shape 88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cs typeface="Roboto"/>
                <a:sym typeface="Roboto"/>
              </a:rPr>
              <a:t>68</a:t>
            </a:fld>
            <a:endParaRPr lang="en-US" sz="1200">
              <a:solidFill>
                <a:schemeClr val="lt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Shape 8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6" name="Shape 88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6427" marR="0" lvl="0" indent="-226427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이 장에서는 FOSS 컴플라이언스 프로세스에서 피할 수 있는 몇가지 일반적인 함정들을 설명합니다.</a:t>
            </a:r>
          </a:p>
          <a:p>
            <a:pPr marL="226427" marR="0" lvl="0" indent="-226427" algn="l" rtl="0">
              <a:spcBef>
                <a:spcPts val="0"/>
              </a:spcBef>
              <a:buSzPct val="25000"/>
              <a:buNone/>
            </a:pPr>
            <a:endParaRPr sz="12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87" name="Shape 88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cs typeface="Roboto"/>
                <a:sym typeface="Roboto"/>
              </a:rPr>
              <a:t>69</a:t>
            </a:fld>
            <a:endParaRPr lang="en-US" sz="1200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슬라이드는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저작권에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"큰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그림"을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설명합니다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Shape 8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3" name="Shape 89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6427" marR="0" lvl="0" indent="-226427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이 슬라이드에서 설명하는 첫번째 함정은 Copyleft 스타일 라이선스의 FOSS가 의도하지 않게 독점 코드와 혼용되는 경우에 발생합니다. </a:t>
            </a:r>
          </a:p>
          <a:p>
            <a:pPr marL="226427" marR="0" lvl="0" indent="-226427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226427" marR="0" lvl="0" indent="-226427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이는 라이선스 고지에 대한 소스 코드 검사 또는 코드 스캐닝 도구를 통해 발견할 수 있습니다.</a:t>
            </a:r>
          </a:p>
          <a:p>
            <a:pPr marL="226427" marR="0" lvl="0" indent="-226427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226427" marR="0" lvl="0" indent="-226427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예방 조치에는 엔지니어링 직원 교육 및 개발 프로세스 내에 정기적인 검사 또는 스캔  추가가 포함됩니다.</a:t>
            </a:r>
          </a:p>
          <a:p>
            <a:pPr marL="226427" marR="0" lvl="0" indent="-226427" algn="l" rtl="0">
              <a:spcBef>
                <a:spcPts val="0"/>
              </a:spcBef>
              <a:buSzPct val="25000"/>
              <a:buNone/>
            </a:pPr>
            <a:endParaRPr sz="12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894" name="Shape 89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cs typeface="Roboto"/>
                <a:sym typeface="Roboto"/>
              </a:rPr>
              <a:t>70</a:t>
            </a:fld>
            <a:endParaRPr lang="en-US" sz="1200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Shape 8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0" name="Shape 90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이 슬라이드의 첫번째 함정은 Copyleft 스타일 라이선스의 FOSS가 의도하지 않게 독점 코드와 링크되는 경우에 발생합니다. 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이런 유형의 실패는 종속성 추적 도구 또는 아키텍처 리뷰를 통해 발견할 수 있습니다.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예방 조치에는 엔지니어링 직원 교육 및 개발 프로세스 내에 아키텍쳐 검토 추가가 포함됩니다.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두번째 함정은 독점 코드가 Copyleft 스타일 라이선스의 FOSS에 포함되는 경우에 발생합니다. 예를 들어, FOSS 컴포넌트를 수정하는 엔지니어링팀이 수정 사항에 독점 코드를 포함시킬 수 있습니다.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이런 유형의 실패는 FOSS 컴포넌트에 추가된 소스 코드를 검사함으로 발견 할 수 있습니다.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예방 조치에는 엔지니어링 직원 교육 및 개발 프로세스 내에 정기적인 검사 추가가 포함됩니다.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01" name="Shape 90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cs typeface="Roboto"/>
                <a:sym typeface="Roboto"/>
              </a:rPr>
              <a:t>71</a:t>
            </a:fld>
            <a:endParaRPr lang="en-US" sz="1200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Shape 9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7" name="Shape 90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이 슬라이드의 첫번째 함정은 회사가 동반하는 소스 코드를 제공할 의무가 있지만, 그렇게 하지 않은 경우에 발생합니다. 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두번째 함정은 회사가 동반하는 소스 코드를 제공하지만, 배포된 바이너리 버전과 일치하는 정확한 버전을 제공하지 못하는 경우에 발생합니다. 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세번째 함정은 회사가 FOSS 컴포넌트를 수정하지만, 소스 코드의 수정된 버전을 공개하지 못한 경우에 발생합니다. 대신 회사는 FOSS 컴포넌트의 원본 버전에 대한 소스 코드를 공개합니다.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각각의 경우, 컴플라이언스 프로세스의 단계를 적절하게 적용함으로 실패를 방지할 수 있습니다. 예를 들어, 출시된 바이너리의 소스 코드는 캡쳐되어 바이너리 버전과 함께 저장되야 합니다. 출시 전에 확인 단계에서는 바이너리 출시와 함께 적절한 소스 코드가 제공되는지가 보장되도록 확인해야 합니다.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08" name="Shape 9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cs typeface="Roboto"/>
                <a:sym typeface="Roboto"/>
              </a:rPr>
              <a:t>72</a:t>
            </a:fld>
            <a:endParaRPr lang="en-US" sz="1200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Shape 9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4" name="Shape 91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이 슬라이드에서의 함정은 회사가 FOSS 컴포넌트를 수정한 후 FOSS 라이선스에서 요구하는 수정 사항을 표시하지 못한 경우에 발생합니다. 이 함정은 확인 단계 내에 소스 코드 수정 표시를 위한 프로세스를 구현함으로 예방할 수 있습니다.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15" name="Shape 91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cs typeface="Roboto"/>
                <a:sym typeface="Roboto"/>
              </a:rPr>
              <a:t>73</a:t>
            </a:fld>
            <a:endParaRPr lang="en-US" sz="1200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Shape 9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1" name="Shape 9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이 슬라이드에서의 함정은 FOSS 컴플라이언스 프로세스를 엔지니어링팀과 통합하지 못한 경우에 발생합니다. 이러한 경우, 엔지니어링팀은 FOSS 사용에 대해 리뷰 프로세스를 제기하지 않거나, FOSS 사용을 처리하는 방업에 대한 교육을 받지 못하였습니다.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예방 조치에는 엔지니어링 직원 교육 모니터링과 엔지니어링 팀이 컴플라이언스 프로세스에 쉽게 접근할 수 있도록 하는 것이 포함됩니다.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22" name="Shape 92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cs typeface="Roboto"/>
                <a:sym typeface="Roboto"/>
              </a:rPr>
              <a:t>74</a:t>
            </a:fld>
            <a:endParaRPr lang="en-US" sz="1200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Shape 9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8" name="Shape 92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이 슬라이드에서는 컴플라이언스 프로세스 오류의 잠재적 결과에 대해 설명합니다. 첫번째 경우는 코드 베이스가 적절한 검토 없이 개발 및 출시에 사용된 것입니다. 두번째 경우는 FOSS 사용은 알았지만, 라이선스 의무가 검토되거나 밝혀지지 않았습니다. 마지막 경우, 컴플라이언스 프로세스는 출시 기한 압박에 직면할 수 있으며 작업을 수행하는데 시간이 제한될 수 있습니다.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29" name="Shape 92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cs typeface="Roboto"/>
                <a:sym typeface="Roboto"/>
              </a:rPr>
              <a:t>75</a:t>
            </a:fld>
            <a:endParaRPr lang="en-US" sz="1200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Shape 9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5" name="Shape 93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이 장에서 설명한 함정을 예방하는 것에는 자원과 노력이 필요한 반면, FOSS 컴플라이언스를 우선시하는 것이 중요합니다. 그것이 개발 프로세스에서 FOSS를 보다 효과적으로 사용할 수 있도록 하고, FOSS 커뮤니티 내에서 좋은 협력 관계를 유지하는데 도움을 줍니다.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1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36" name="Shape 93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cs typeface="Roboto"/>
                <a:sym typeface="Roboto"/>
              </a:rPr>
              <a:t>76</a:t>
            </a:fld>
            <a:endParaRPr lang="en-US" sz="1200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Shape 94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2" name="Shape 94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컴플라이언스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프로세스는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커뮤니티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내에서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올바른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협력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관계를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구축하기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위한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기본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요소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(building block)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입니다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/>
            </a:r>
            <a:b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</a:br>
            <a:endParaRPr lang="en-US"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</p:txBody>
      </p:sp>
      <p:sp>
        <p:nvSpPr>
          <p:cNvPr id="943" name="Shape 943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cs typeface="Roboto"/>
                <a:sym typeface="Roboto"/>
              </a:rPr>
              <a:t>77</a:t>
            </a:fld>
            <a:endParaRPr lang="en-US" sz="1200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Shape 9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0" name="Shape 95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함정은 다음과 같은 카테고리에서 발생할 수 있습니다: IP 실패, 라이선스 컴플라이언스 실패 및 컴플라이언스 프로세스 실패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IP 실폐의 예로는 독점 코드와 FOSS 코드를 섞이게 하는 것으로, 이는 독점 소프트웨어를 기업의 우선권에도 불구하고 일반 대중에게 공개해야하게 만들 수 있습니다.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라이선스 컴플라이언스 실폐의 예로는 수정 후 FOSS에 표시하지 않거나 또는 FOSS 컴포넌트를 적절히 열거하지 않거나, 또는 완전한 소스 코드를 공개하지 않은 것입니다.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컴플라이언스 프로세스 실패의 예는 FOSS를 검사, 리뷰, 또는 승인하는 것과 관련된 프로세스에서의 실패입니다. 검사담당자는 보고서에 적색으로 표기된 모든 항목을 보류(waive)할 수 있습니다. 그렇지 않으면 승인 프로세스가 너무 오래 걸립니다.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컴플라이언스에 우선순위를 두는 것의 이점은 FOSS 사용에서 보다 효율적으로 되고, 오픈 소스 커뮤니티와 더 나은 관계를 구축할 수 있다는 것입니다.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커뮤니티와 좋은 관계를 유지하는 것의 이점은 FOSS 라이선스 요구사항을 어떻게 준수할지에 대해 더 잘 가늠할 수 있으며, FOSS 기여 및 사용과 관련하여 더 나은 양방향 의사 소통이 가능하다는 것입니다.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51" name="Shape 95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cs typeface="Roboto"/>
                <a:sym typeface="Roboto"/>
              </a:rPr>
              <a:t>78</a:t>
            </a:fld>
            <a:endParaRPr lang="en-US" sz="1200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Shape 95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7" name="Shape 95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1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1" u="none" strike="noStrike" cap="none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1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/>
            </a:r>
            <a:br>
              <a:rPr lang="en-US" sz="1200" b="0" i="1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</a:br>
            <a:endParaRPr lang="en-US" sz="1200" b="0" i="1" u="none" strike="noStrike" cap="none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</p:txBody>
      </p:sp>
      <p:sp>
        <p:nvSpPr>
          <p:cNvPr id="958" name="Shape 95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cs typeface="Roboto"/>
                <a:sym typeface="Roboto"/>
              </a:rPr>
              <a:t>79</a:t>
            </a:fld>
            <a:endParaRPr lang="en-US" sz="1200">
              <a:solidFill>
                <a:schemeClr val="lt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슬라이드는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소프트웨어에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저작권법의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가장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중요한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부분을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분명히합니다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Shape 9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4" name="Shape 96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6427" marR="0" lvl="0" indent="-226427" algn="l" rtl="0">
              <a:spcBef>
                <a:spcPts val="0"/>
              </a:spcBef>
              <a:buSzPct val="25000"/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sz="120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슬라이드는</a:t>
            </a:r>
            <a:r>
              <a:rPr lang="en-US" sz="120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우수한</a:t>
            </a:r>
            <a:r>
              <a:rPr lang="en-US" sz="120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컴플라이언스</a:t>
            </a:r>
            <a:r>
              <a:rPr lang="en-US" sz="120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방법에</a:t>
            </a:r>
            <a:r>
              <a:rPr lang="en-US" sz="120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필요한</a:t>
            </a:r>
            <a:r>
              <a:rPr lang="en-US" sz="120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</a:t>
            </a:r>
            <a:r>
              <a:rPr lang="en-US" sz="120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개발자</a:t>
            </a:r>
            <a:r>
              <a:rPr lang="en-US" sz="120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지침을</a:t>
            </a:r>
            <a:r>
              <a:rPr lang="en-US" sz="120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간략하게</a:t>
            </a:r>
            <a:r>
              <a:rPr lang="en-US" sz="120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설명합니다</a:t>
            </a:r>
            <a:r>
              <a:rPr lang="en-US" sz="120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65" name="Shape 965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cs typeface="Roboto"/>
                <a:sym typeface="Roboto"/>
              </a:rPr>
              <a:t>80</a:t>
            </a:fld>
            <a:endParaRPr lang="en-US" sz="1200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Shape 9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1" name="Shape 9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6427" marR="0" lvl="0" indent="-226427" algn="l" rtl="0">
              <a:spcBef>
                <a:spcPts val="0"/>
              </a:spcBef>
              <a:buSzPct val="25000"/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sz="120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슬라이드는</a:t>
            </a:r>
            <a:r>
              <a:rPr lang="en-US" sz="120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컴플라이언스</a:t>
            </a:r>
            <a:r>
              <a:rPr lang="en-US" sz="120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</a:t>
            </a:r>
            <a:r>
              <a:rPr lang="en-US" sz="120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요구사항을</a:t>
            </a:r>
            <a:r>
              <a:rPr lang="en-US" sz="120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어떻게</a:t>
            </a:r>
            <a:r>
              <a:rPr lang="en-US" sz="120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예측하는지에</a:t>
            </a:r>
            <a:r>
              <a:rPr lang="en-US" sz="120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대해</a:t>
            </a:r>
            <a:r>
              <a:rPr lang="en-US" sz="120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설명합니다</a:t>
            </a:r>
            <a:r>
              <a:rPr lang="en-US" sz="120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72" name="Shape 972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cs typeface="Roboto"/>
                <a:sym typeface="Roboto"/>
              </a:rPr>
              <a:t>81</a:t>
            </a:fld>
            <a:endParaRPr lang="en-US" sz="1200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Shape 9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8" name="Shape 97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6427" marR="0" lvl="0" indent="-226427" algn="l" rtl="0">
              <a:spcBef>
                <a:spcPts val="0"/>
              </a:spcBef>
              <a:buSzPct val="25000"/>
              <a:buNone/>
            </a:pPr>
            <a:r>
              <a:rPr lang="en-US" sz="120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sz="120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슬라이드는</a:t>
            </a:r>
            <a:r>
              <a:rPr lang="en-US" sz="120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컴플라이언스</a:t>
            </a:r>
            <a:r>
              <a:rPr lang="en-US" sz="120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프로세스가</a:t>
            </a:r>
            <a:r>
              <a:rPr lang="en-US" sz="120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어떻게</a:t>
            </a:r>
            <a:r>
              <a:rPr lang="en-US" sz="120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회사에</a:t>
            </a:r>
            <a:r>
              <a:rPr lang="en-US" sz="120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유입되는</a:t>
            </a:r>
            <a:r>
              <a:rPr lang="en-US" sz="120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</a:t>
            </a:r>
            <a:r>
              <a:rPr lang="en-US" sz="120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FOSS </a:t>
            </a:r>
            <a:r>
              <a:rPr lang="en-US" sz="120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컴포넌트에</a:t>
            </a:r>
            <a:r>
              <a:rPr lang="en-US" sz="120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적용할</a:t>
            </a:r>
            <a:r>
              <a:rPr lang="en-US" sz="120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 </a:t>
            </a:r>
            <a:r>
              <a:rPr lang="en-US" sz="120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있는지와</a:t>
            </a:r>
            <a:r>
              <a:rPr lang="en-US" sz="120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적용되어야</a:t>
            </a:r>
            <a:r>
              <a:rPr lang="en-US" sz="120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함을</a:t>
            </a:r>
            <a:r>
              <a:rPr lang="en-US" sz="120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강조합니다</a:t>
            </a:r>
            <a:r>
              <a:rPr lang="en-US" sz="120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79" name="Shape 97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cs typeface="Roboto"/>
                <a:sym typeface="Roboto"/>
              </a:rPr>
              <a:t>82</a:t>
            </a:fld>
            <a:endParaRPr lang="en-US" sz="1200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Shape 9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5" name="Shape 9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6427" marR="0" lvl="0" indent="-226427" algn="l" rtl="0">
              <a:spcBef>
                <a:spcPts val="0"/>
              </a:spcBef>
              <a:buSzPct val="25000"/>
              <a:buNone/>
            </a:pP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FOSS로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작업을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할때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개발자가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사용할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있는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일반적인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가이드라인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 </a:t>
            </a:r>
          </a:p>
          <a:p>
            <a:pPr marL="226427" marR="0" lvl="0" indent="-226427" algn="l" rtl="0">
              <a:spcBef>
                <a:spcPts val="0"/>
              </a:spcBef>
              <a:buSzPct val="25000"/>
              <a:buNone/>
            </a:pP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고품질의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FOSS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커뮤니티로에서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코드를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선택합니다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</a:p>
          <a:p>
            <a:pPr marL="226427" marR="0" lvl="0" indent="-226427" algn="l" rtl="0">
              <a:spcBef>
                <a:spcPts val="0"/>
              </a:spcBef>
              <a:buSzPct val="25000"/>
              <a:buNone/>
            </a:pP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가이드라인을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따릅니다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</a:p>
          <a:p>
            <a:pPr marL="226427" marR="0" lvl="0" indent="-226427" algn="l" rtl="0">
              <a:spcBef>
                <a:spcPts val="0"/>
              </a:spcBef>
              <a:buSzPct val="25000"/>
              <a:buNone/>
            </a:pP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라이선싱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정보를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보존합니다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</a:p>
          <a:p>
            <a:pPr marL="226427" marR="0" lvl="0" indent="-226427" algn="l" rtl="0">
              <a:spcBef>
                <a:spcPts val="0"/>
              </a:spcBef>
              <a:buSzPct val="25000"/>
              <a:buNone/>
            </a:pP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프로세스를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위한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FOSS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정보를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수집하고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유지합니다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</a:p>
          <a:p>
            <a:pPr marL="226427" marR="0" lvl="0" indent="-226427" algn="l" rtl="0">
              <a:spcBef>
                <a:spcPts val="0"/>
              </a:spcBef>
              <a:buSzPct val="25000"/>
              <a:buNone/>
            </a:pP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FOSS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라이선스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헤더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정보를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삭제하거나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변경해야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하는가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아니오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라이선스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정보는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보존되어야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합니다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소스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코드를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수정하거나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추가한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부분에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대한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헤더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정보는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추가할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있습니다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일부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라이선스에는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내용을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문서화하는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것을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요구합니다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.) </a:t>
            </a:r>
          </a:p>
          <a:p>
            <a:pPr marL="226427" marR="0" lvl="0" indent="-226427" algn="l" rtl="0">
              <a:spcBef>
                <a:spcPts val="0"/>
              </a:spcBef>
              <a:buSzPct val="25000"/>
              <a:buNone/>
            </a:pP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컴플라이언스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프로세스의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중요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단계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 </a:t>
            </a:r>
          </a:p>
          <a:p>
            <a:pPr marL="226427" marR="0" lvl="0" indent="-226427" algn="l" rtl="0">
              <a:spcBef>
                <a:spcPts val="0"/>
              </a:spcBef>
              <a:buSzPct val="25000"/>
              <a:buNone/>
            </a:pP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개발자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가이드라인을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따릅니다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특히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독점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코드에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포함되거나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링크된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FOSS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코드에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대해서는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개발자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가이드라인을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따릅니다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</a:p>
          <a:p>
            <a:pPr marL="226427" marR="0" lvl="0" indent="-226427" algn="l" rtl="0">
              <a:spcBef>
                <a:spcPts val="0"/>
              </a:spcBef>
              <a:buSzPct val="25000"/>
              <a:buNone/>
            </a:pP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FOSS를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초기에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리뷰하고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승인합니다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</a:p>
          <a:p>
            <a:pPr marL="226427" marR="0" lvl="0" indent="-226427" algn="l" rtl="0">
              <a:spcBef>
                <a:spcPts val="0"/>
              </a:spcBef>
              <a:buSzPct val="25000"/>
              <a:buNone/>
            </a:pP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아키텍터를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검토하고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호환되지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않는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라이선스가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적용되는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컴포넌트들을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혼합하지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않습니다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</a:p>
          <a:p>
            <a:pPr marL="226427" marR="0" lvl="0" indent="-226427" algn="l" rtl="0">
              <a:spcBef>
                <a:spcPts val="0"/>
              </a:spcBef>
              <a:buSzPct val="25000"/>
              <a:buNone/>
            </a:pP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출시하기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전에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버전의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FOSS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컴플라이언스를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확인합니다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</a:p>
          <a:p>
            <a:pPr marL="226427" marR="0" lvl="0" indent="-226427" algn="l" rtl="0">
              <a:spcBef>
                <a:spcPts val="0"/>
              </a:spcBef>
              <a:buSzPct val="25000"/>
              <a:buNone/>
            </a:pP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FOSS의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버전에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대한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FOSS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컴플라이언스를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리뷰합니다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</a:p>
          <a:p>
            <a:pPr marL="226427" marR="0" lvl="0" indent="-226427" algn="l" rtl="0">
              <a:spcBef>
                <a:spcPts val="0"/>
              </a:spcBef>
              <a:buSzPct val="25000"/>
              <a:buNone/>
            </a:pP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이전에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리뷰한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FOSS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컴포넌트의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버전은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다음을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통해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컴플라이언스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이슈를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있습니다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 </a:t>
            </a:r>
          </a:p>
          <a:p>
            <a:pPr marL="226427" marR="0" lvl="0" indent="-226427" algn="l" rtl="0">
              <a:spcBef>
                <a:spcPts val="0"/>
              </a:spcBef>
              <a:buSzPct val="25000"/>
              <a:buNone/>
            </a:pP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FOSS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컴포넌터의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버전에서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FOSS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License의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(예: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ghostscript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sng" strike="noStrike" cap="none">
                <a:solidFill>
                  <a:schemeClr val="hlin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hlinkClick r:id="rId3"/>
              </a:rPr>
              <a:t>https://en.wikipedia.org/wiki/Ghostscript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 </a:t>
            </a:r>
          </a:p>
          <a:p>
            <a:pPr marL="226427" marR="0" lvl="0" indent="-226427" algn="l" rtl="0">
              <a:spcBef>
                <a:spcPts val="0"/>
              </a:spcBef>
              <a:buSzPct val="25000"/>
              <a:buNone/>
            </a:pP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추가적인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FOSS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의무를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발생시키는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버전에서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도입된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종속성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이러한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종속성은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FOSS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배포에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포함되거나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빌드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시에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결정된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종속성일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있습니다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 </a:t>
            </a:r>
          </a:p>
          <a:p>
            <a:pPr marL="226427" marR="0" lvl="0" indent="-226427" algn="l" rtl="0">
              <a:spcBef>
                <a:spcPts val="0"/>
              </a:spcBef>
              <a:buSzPct val="25000"/>
              <a:buNone/>
            </a:pP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유입되는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소프트웨어에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대하여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어떠한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위험에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대해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다뤄야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하는가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 </a:t>
            </a:r>
          </a:p>
          <a:p>
            <a:pPr marL="226427" marR="0" lvl="0" indent="-226427" algn="l" rtl="0">
              <a:spcBef>
                <a:spcPts val="0"/>
              </a:spcBef>
              <a:buSzPct val="25000"/>
              <a:buNone/>
            </a:pP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입수된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소프트웨어에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포함된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공개된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FOSS에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대한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라이선스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컴플라이언스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</a:p>
          <a:p>
            <a:pPr marL="226427" marR="0" lvl="0" indent="-226427" algn="l" rtl="0">
              <a:spcBef>
                <a:spcPts val="0"/>
              </a:spcBef>
              <a:buSzPct val="25000"/>
              <a:buNone/>
            </a:pP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입수된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소프트웨어를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FOSS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독점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소프트웨어와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통합하여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라이선스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충돌을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만들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가능성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 </a:t>
            </a:r>
          </a:p>
          <a:p>
            <a:pPr marL="226427" marR="0" lvl="0" indent="-226427" algn="l" rtl="0">
              <a:spcBef>
                <a:spcPts val="0"/>
              </a:spcBef>
              <a:buSzPct val="25000"/>
              <a:buNone/>
            </a:pP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입수된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소프트웨어에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포함된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공개되지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않은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또는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알려지지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sz="120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않은</a:t>
            </a:r>
            <a:r>
              <a:rPr lang="en-US" sz="120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FOSS </a:t>
            </a:r>
          </a:p>
        </p:txBody>
      </p:sp>
      <p:sp>
        <p:nvSpPr>
          <p:cNvPr id="986" name="Shape 98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cs typeface="Roboto"/>
                <a:sym typeface="Roboto"/>
              </a:rPr>
              <a:t>83</a:t>
            </a:fld>
            <a:endParaRPr lang="en-US" sz="1200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슬라이드는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소프트웨어와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관련된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특허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개념을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2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설명합니다</a:t>
            </a:r>
            <a:r>
              <a:rPr lang="en-US" sz="12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</p:txBody>
      </p:sp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ctrTitle"/>
          </p:nvPr>
        </p:nvSpPr>
        <p:spPr>
          <a:xfrm>
            <a:off x="914400" y="1371600"/>
            <a:ext cx="10464800" cy="19272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5400" b="0" i="0" u="none" strike="noStrike" cap="none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ubTitle" idx="1"/>
          </p:nvPr>
        </p:nvSpPr>
        <p:spPr>
          <a:xfrm>
            <a:off x="914400" y="3505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  <a:defRPr sz="2400" b="0" i="0" u="none" strike="noStrike" cap="none">
                <a:solidFill>
                  <a:srgbClr val="55556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oboto"/>
              </a:defRPr>
            </a:lvl1pPr>
            <a:lvl2pPr marL="457200" marR="0" lvl="1" indent="0" algn="ctr" rtl="0">
              <a:spcBef>
                <a:spcPts val="400"/>
              </a:spcBef>
              <a:buClr>
                <a:schemeClr val="accent1"/>
              </a:buClr>
              <a:buFont typeface="Arial"/>
              <a:buNone/>
              <a:defRPr sz="2000" b="0" i="0" u="none" strike="noStrike" cap="none">
                <a:solidFill>
                  <a:srgbClr val="8B8B8D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ctr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rgbClr val="8B8B8D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ctr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rgbClr val="8B8B8D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ctr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rgbClr val="8B8B8D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260"/>
              </a:spcBef>
              <a:buClr>
                <a:schemeClr val="accent1"/>
              </a:buClr>
              <a:buFont typeface="Arial"/>
              <a:buNone/>
              <a:defRPr sz="1300" b="0" i="0" u="none" strike="noStrike" cap="non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9" name="Shape 19"/>
          <p:cNvCxnSpPr/>
          <p:nvPr/>
        </p:nvCxnSpPr>
        <p:spPr>
          <a:xfrm>
            <a:off x="914400" y="3398519"/>
            <a:ext cx="10464800" cy="158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20"/>
          <p:cNvSpPr txBox="1"/>
          <p:nvPr/>
        </p:nvSpPr>
        <p:spPr>
          <a:xfrm>
            <a:off x="3431705" y="6488667"/>
            <a:ext cx="5328592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These slides do not contain legal advice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4000" b="0" i="0" u="none" strike="noStrike" cap="none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609600" y="1608013"/>
            <a:ext cx="10972799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oboto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24" name="Shape 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63964" y="501066"/>
            <a:ext cx="949739" cy="527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4000" b="0" i="0" u="none" strike="noStrike" cap="none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609600" y="1673351"/>
            <a:ext cx="5384799" cy="47183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31750" algn="l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oboto"/>
              </a:defRPr>
            </a:lvl1pPr>
            <a:lvl2pPr marL="457200" marR="0" lvl="1" indent="-6095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731520" marR="0" lvl="2" indent="-71119" algn="l" rtl="0">
              <a:spcBef>
                <a:spcPts val="400"/>
              </a:spcBef>
              <a:buClr>
                <a:schemeClr val="accent1"/>
              </a:buClr>
              <a:buSzPct val="9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005839" marR="0" lvl="3" indent="-7873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188720" marR="0" lvl="4" indent="-3301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1371600" marR="0" lvl="5" indent="-7620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6858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7366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7873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6197600" y="1673351"/>
            <a:ext cx="5384799" cy="47183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31750" algn="l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oboto"/>
              </a:defRPr>
            </a:lvl1pPr>
            <a:lvl2pPr marL="457200" marR="0" lvl="1" indent="-6095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731520" marR="0" lvl="2" indent="-71119" algn="l" rtl="0">
              <a:spcBef>
                <a:spcPts val="400"/>
              </a:spcBef>
              <a:buClr>
                <a:schemeClr val="accent1"/>
              </a:buClr>
              <a:buSzPct val="9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005839" marR="0" lvl="3" indent="-7873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188720" marR="0" lvl="4" indent="-3301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1371600" marR="0" lvl="5" indent="-7620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6858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73660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78739" algn="l" rtl="0">
              <a:spcBef>
                <a:spcPts val="360"/>
              </a:spcBef>
              <a:buClr>
                <a:schemeClr val="accent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29" name="Shape 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63964" y="501066"/>
            <a:ext cx="949739" cy="527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hape 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63964" y="501066"/>
            <a:ext cx="949739" cy="527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963083" y="2362200"/>
            <a:ext cx="10363200" cy="2200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Roboto"/>
              <a:buNone/>
              <a:defRPr sz="3200" b="0" i="0" u="none" strike="noStrike" cap="none">
                <a:solidFill>
                  <a:schemeClr val="l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963083" y="4626864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960"/>
              </a:spcBef>
              <a:buClr>
                <a:schemeClr val="accent1"/>
              </a:buClr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oboto Medium"/>
              </a:defRPr>
            </a:lvl1pPr>
            <a:lvl2pPr marL="457200" marR="0" lvl="1" indent="0" algn="l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5" name="Shape 35"/>
          <p:cNvCxnSpPr/>
          <p:nvPr/>
        </p:nvCxnSpPr>
        <p:spPr>
          <a:xfrm>
            <a:off x="975359" y="4599432"/>
            <a:ext cx="10464800" cy="1587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963083" y="2362200"/>
            <a:ext cx="10363200" cy="2200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Roboto"/>
              <a:buNone/>
              <a:defRPr sz="3200" b="0" i="0" u="none" strike="noStrike" cap="none">
                <a:solidFill>
                  <a:schemeClr val="l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963083" y="4626864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960"/>
              </a:spcBef>
              <a:buClr>
                <a:schemeClr val="accent1"/>
              </a:buClr>
              <a:buFont typeface="Arial"/>
              <a:buNone/>
              <a:defRPr sz="4800" b="0" i="0" u="none" strike="noStrike" cap="none">
                <a:solidFill>
                  <a:schemeClr val="l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Roboto Medium"/>
              </a:defRPr>
            </a:lvl1pPr>
            <a:lvl2pPr marL="457200" marR="0" lvl="1" indent="0" algn="l" rtl="0">
              <a:spcBef>
                <a:spcPts val="360"/>
              </a:spcBef>
              <a:buClr>
                <a:schemeClr val="accent1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914400" marR="0" lvl="2" indent="0" algn="l" rtl="0">
              <a:spcBef>
                <a:spcPts val="320"/>
              </a:spcBef>
              <a:buClr>
                <a:schemeClr val="accent1"/>
              </a:buClr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371600" marR="0" lvl="3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828800" marR="0" lvl="4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286000" marR="0" lvl="5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buClr>
                <a:schemeClr val="accent1"/>
              </a:buClr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975359" y="4599432"/>
            <a:ext cx="10464800" cy="1587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2"/>
              </a:buClr>
              <a:buFont typeface="Roboto"/>
              <a:buNone/>
              <a:defRPr sz="4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09600" y="1608013"/>
            <a:ext cx="10972799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3" name="Shape 13"/>
          <p:cNvSpPr/>
          <p:nvPr/>
        </p:nvSpPr>
        <p:spPr>
          <a:xfrm>
            <a:off x="0" y="0"/>
            <a:ext cx="12192000" cy="365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0" y="18288"/>
            <a:ext cx="11092070" cy="3474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HY그래픽" panose="02030600000101010101" pitchFamily="18" charset="-127"/>
                <a:sym typeface="Roboto Condensed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ko-KR" altLang="en-US"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092070" y="18288"/>
            <a:ext cx="49032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FFFFFF"/>
                </a:solidFill>
                <a:cs typeface="Roboto"/>
                <a:sym typeface="Roboto"/>
              </a:rPr>
              <a:pPr>
                <a:buSzPct val="25000"/>
              </a:pPr>
              <a:t>‹#›</a:t>
            </a:fld>
            <a:endParaRPr lang="en-US" sz="1200">
              <a:solidFill>
                <a:srgbClr val="FFFFFF"/>
              </a:solidFill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lt2"/>
              </a:buClr>
              <a:buFont typeface="Roboto"/>
              <a:buNone/>
              <a:defRPr sz="4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09600" y="1608013"/>
            <a:ext cx="10972799" cy="487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2880" marR="0" lvl="0" indent="-5333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457200" marR="0" lvl="1" indent="-8255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731520" marR="0" lvl="2" indent="-82550" algn="l" rtl="0">
              <a:spcBef>
                <a:spcPts val="360"/>
              </a:spcBef>
              <a:buClr>
                <a:schemeClr val="accent1"/>
              </a:buClr>
              <a:buSzPct val="900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005839" marR="0" lvl="3" indent="-91439" algn="l" rtl="0">
              <a:spcBef>
                <a:spcPts val="320"/>
              </a:spcBef>
              <a:buClr>
                <a:schemeClr val="accent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188720" marR="0" lvl="4" indent="-58419" algn="l" rtl="0">
              <a:spcBef>
                <a:spcPts val="280"/>
              </a:spcBef>
              <a:buClr>
                <a:schemeClr val="accent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1371600" marR="0" lvl="5" indent="-10795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554480" marR="0" lvl="6" indent="-10033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737360" marR="0" lvl="7" indent="-105410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920240" marR="0" lvl="8" indent="-110489" algn="l" rtl="0">
              <a:spcBef>
                <a:spcPts val="260"/>
              </a:spcBef>
              <a:buClr>
                <a:schemeClr val="accent1"/>
              </a:buClr>
              <a:buSzPct val="100000"/>
              <a:buFont typeface="Arial"/>
              <a:buChar char="•"/>
              <a:defRPr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0" name="Shape 40"/>
          <p:cNvSpPr/>
          <p:nvPr/>
        </p:nvSpPr>
        <p:spPr>
          <a:xfrm>
            <a:off x="0" y="0"/>
            <a:ext cx="12192000" cy="3657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ftr" idx="11"/>
          </p:nvPr>
        </p:nvSpPr>
        <p:spPr>
          <a:xfrm>
            <a:off x="0" y="18288"/>
            <a:ext cx="11092070" cy="3474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HY그래픽" panose="02030600000101010101" pitchFamily="18" charset="-127"/>
                <a:sym typeface="Roboto Condensed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ko-KR" altLang="en-US"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11092070" y="18288"/>
            <a:ext cx="490329" cy="32918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buSzPct val="25000"/>
            </a:pPr>
            <a:fld id="{00000000-1234-1234-1234-123412341234}" type="slidenum">
              <a:rPr lang="en-US" sz="1200" smtClean="0">
                <a:solidFill>
                  <a:srgbClr val="FFFFFF"/>
                </a:solidFill>
                <a:cs typeface="Roboto"/>
                <a:sym typeface="Roboto"/>
              </a:rPr>
              <a:pPr>
                <a:buSzPct val="25000"/>
              </a:pPr>
              <a:t>‹#›</a:t>
            </a:fld>
            <a:endParaRPr lang="en-US" sz="1200">
              <a:solidFill>
                <a:srgbClr val="FFFFFF"/>
              </a:solidFill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source.org/license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ux.com/publications/generic-foss-polic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ning.linuxfoundation.org/linux-courses/open-source-compliance-courses/compliance-basics-for-developers" TargetMode="Externa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ctrTitle"/>
          </p:nvPr>
        </p:nvSpPr>
        <p:spPr>
          <a:xfrm>
            <a:off x="914400" y="1371600"/>
            <a:ext cx="10464800" cy="19272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E56B45"/>
              </a:buClr>
              <a:buSzPct val="25000"/>
              <a:buFont typeface="Roboto"/>
              <a:buNone/>
            </a:pPr>
            <a:r>
              <a:rPr lang="en-US" sz="5400" b="0" i="0" u="none" strike="noStrike" cap="none" err="1">
                <a:solidFill>
                  <a:srgbClr val="E56B45"/>
                </a:solidFill>
                <a:cs typeface="Roboto"/>
                <a:sym typeface="Roboto"/>
              </a:rPr>
              <a:t>커리큘럼</a:t>
            </a:r>
            <a:endParaRPr lang="en-US" sz="5400" b="0" i="0" u="none" strike="noStrike" cap="none">
              <a:solidFill>
                <a:srgbClr val="E56B45"/>
              </a:solidFill>
              <a:cs typeface="Roboto"/>
              <a:sym typeface="Roboto"/>
            </a:endParaRPr>
          </a:p>
        </p:txBody>
      </p:sp>
      <p:pic>
        <p:nvPicPr>
          <p:cNvPr id="53" name="Shape 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3270" y="874712"/>
            <a:ext cx="2628899" cy="14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914400" y="3505200"/>
            <a:ext cx="10459774" cy="277946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59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OpenChain 설명서 1.1을 위한 FOSS 교육 참조 슬라이드</a:t>
            </a:r>
          </a:p>
          <a:p>
            <a:pPr marL="0" marR="0" lvl="0" indent="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222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22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CC0-1.0에 따라 제공됨</a:t>
            </a:r>
            <a:br>
              <a:rPr lang="en-US" sz="2220" b="0" i="0" u="none" strike="noStrike" cap="none">
                <a:solidFill>
                  <a:schemeClr val="dk1"/>
                </a:solidFill>
                <a:cs typeface="Roboto"/>
                <a:sym typeface="Roboto"/>
              </a:rPr>
            </a:br>
            <a:r>
              <a:rPr lang="en-US" sz="222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제한없이 이 슬라이드를 사용, 수정 및 공유할 수 있음.</a:t>
            </a:r>
            <a:br>
              <a:rPr lang="en-US" sz="2220" b="0" i="0" u="none" strike="noStrike" cap="none">
                <a:solidFill>
                  <a:schemeClr val="dk1"/>
                </a:solidFill>
                <a:cs typeface="Roboto"/>
                <a:sym typeface="Roboto"/>
              </a:rPr>
            </a:br>
            <a:r>
              <a:rPr lang="en-US" sz="222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보증 없이 제공됨.</a:t>
            </a:r>
          </a:p>
          <a:p>
            <a:pPr marL="0" marR="0" lvl="0" indent="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222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7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35" b="0" i="0" u="none" strike="noStrike" cap="none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이 슬라이드는 미국 법률을 따름 법적 관할국가에 따라 법적 요구 사항이 달라질 수 있음.</a:t>
            </a:r>
            <a:br>
              <a:rPr lang="en-US" sz="2035" b="0" i="0" u="none" strike="noStrike" cap="none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</a:br>
            <a:r>
              <a:rPr lang="en-US" sz="2035" b="0" i="0" u="none" strike="noStrike" cap="none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이 슬라이드를 컴플라이언스 교육 프로그램의 일부로 사용할 때는이 점을 고려하여야 함.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라이선스</a:t>
            </a:r>
            <a:endParaRPr lang="en-US" sz="4000" b="0" i="0" u="none" strike="noStrike" cap="none">
              <a:solidFill>
                <a:schemeClr val="dk2"/>
              </a:solidFill>
              <a:cs typeface="Roboto"/>
              <a:sym typeface="Roboto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838200" y="1481771"/>
            <a:ext cx="10515599" cy="517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"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라이선스"는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저작권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또는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특허권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소유자가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다른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사람에게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허가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또는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권리를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부여하는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방식이다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rgbClr val="000000"/>
                </a:solidFill>
                <a:cs typeface="Roboto"/>
                <a:sym typeface="Roboto"/>
              </a:rPr>
              <a:t>라이선스는</a:t>
            </a:r>
            <a:r>
              <a:rPr lang="en-US" sz="2400" b="0" i="0" u="none" strike="noStrike" cap="none">
                <a:solidFill>
                  <a:srgbClr val="000000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rgbClr val="000000"/>
                </a:solidFill>
                <a:cs typeface="Roboto"/>
                <a:sym typeface="Roboto"/>
              </a:rPr>
              <a:t>다음</a:t>
            </a:r>
            <a:r>
              <a:rPr lang="en-US" sz="2400" b="0" i="0" u="none" strike="noStrike" cap="none">
                <a:solidFill>
                  <a:srgbClr val="000000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rgbClr val="000000"/>
                </a:solidFill>
                <a:cs typeface="Roboto"/>
                <a:sym typeface="Roboto"/>
              </a:rPr>
              <a:t>사항에</a:t>
            </a:r>
            <a:r>
              <a:rPr lang="en-US" sz="2400" b="0" i="0" u="none" strike="noStrike" cap="none">
                <a:solidFill>
                  <a:srgbClr val="000000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rgbClr val="000000"/>
                </a:solidFill>
                <a:cs typeface="Roboto"/>
                <a:sym typeface="Roboto"/>
              </a:rPr>
              <a:t>제한될</a:t>
            </a:r>
            <a:r>
              <a:rPr lang="en-US" sz="2400" b="0" i="0" u="none" strike="noStrike" cap="none">
                <a:solidFill>
                  <a:srgbClr val="000000"/>
                </a:solidFill>
                <a:cs typeface="Roboto"/>
                <a:sym typeface="Roboto"/>
              </a:rPr>
              <a:t> 수 </a:t>
            </a:r>
            <a:r>
              <a:rPr lang="en-US" sz="2400" b="0" i="0" u="none" strike="noStrike" cap="none" err="1">
                <a:solidFill>
                  <a:srgbClr val="000000"/>
                </a:solidFill>
                <a:cs typeface="Roboto"/>
                <a:sym typeface="Roboto"/>
              </a:rPr>
              <a:t>있다</a:t>
            </a:r>
            <a:r>
              <a:rPr lang="en-US" sz="2400" b="0" i="0" u="none" strike="noStrike" cap="none">
                <a:solidFill>
                  <a:srgbClr val="000000"/>
                </a:solidFill>
                <a:cs typeface="Roboto"/>
                <a:sym typeface="Roboto"/>
              </a:rPr>
              <a:t>:</a:t>
            </a: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허용된</a:t>
            </a:r>
            <a:r>
              <a:rPr lang="en-US" sz="20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</a:t>
            </a:r>
            <a:r>
              <a:rPr lang="en-US" sz="20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유형</a:t>
            </a:r>
            <a:r>
              <a:rPr lang="en-US" sz="20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(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상업적</a:t>
            </a:r>
            <a:r>
              <a:rPr lang="en-US" sz="20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/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비상업적</a:t>
            </a:r>
            <a:r>
              <a:rPr lang="en-US" sz="20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배포</a:t>
            </a:r>
            <a:r>
              <a:rPr lang="en-US" sz="20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파생</a:t>
            </a:r>
            <a:r>
              <a:rPr lang="en-US" sz="20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저작물</a:t>
            </a:r>
            <a:r>
              <a:rPr lang="en-US" sz="20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/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제조</a:t>
            </a:r>
            <a:r>
              <a:rPr lang="en-US" sz="20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제조</a:t>
            </a:r>
            <a:r>
              <a:rPr lang="en-US" sz="20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?,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제조</a:t>
            </a:r>
            <a:r>
              <a:rPr lang="en-US" sz="20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?))</a:t>
            </a: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독점적</a:t>
            </a:r>
            <a:r>
              <a:rPr lang="en-US" sz="20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또는</a:t>
            </a:r>
            <a:r>
              <a:rPr lang="en-US" sz="20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비독점적인</a:t>
            </a:r>
            <a:r>
              <a:rPr lang="en-US" sz="20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조건</a:t>
            </a:r>
            <a:endParaRPr lang="en-US" sz="2000" b="0" i="0" u="none" strike="noStrike" cap="none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지리적</a:t>
            </a:r>
            <a:r>
              <a:rPr lang="en-US" sz="20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범위</a:t>
            </a:r>
            <a:endParaRPr lang="en-US" sz="2000" b="0" i="0" u="none" strike="noStrike" cap="none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영구적</a:t>
            </a:r>
            <a:r>
              <a:rPr lang="en-US" sz="20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또는</a:t>
            </a:r>
            <a:r>
              <a:rPr lang="en-US" sz="20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제한적</a:t>
            </a:r>
            <a:r>
              <a:rPr lang="en-US" sz="20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존속</a:t>
            </a:r>
            <a:r>
              <a:rPr lang="en-US" sz="2000" b="0" i="0" u="none" strike="noStrike" cap="none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기간</a:t>
            </a:r>
            <a:endParaRPr lang="en-US" sz="2000" b="0" i="0" u="none" strike="noStrike" cap="none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라이선스에는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부여를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위한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조건이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수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있는바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, </a:t>
            </a:r>
            <a:b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</a:b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특정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의무를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준수하는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경우에만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취득한다는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의미이다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예: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저작자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표시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또는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상호적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제공</a:t>
            </a:r>
            <a:endParaRPr lang="en-US" sz="20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rgbClr val="000000"/>
                </a:solidFill>
                <a:cs typeface="Roboto"/>
                <a:sym typeface="Roboto"/>
              </a:rPr>
              <a:t>보증</a:t>
            </a:r>
            <a:r>
              <a:rPr lang="en-US" sz="2400" b="0" i="0" u="none" strike="noStrike" cap="none">
                <a:solidFill>
                  <a:srgbClr val="000000"/>
                </a:solidFill>
                <a:cs typeface="Roboto"/>
                <a:sym typeface="Roboto"/>
              </a:rPr>
              <a:t>, </a:t>
            </a:r>
            <a:r>
              <a:rPr lang="en-US" sz="2400" b="0" i="0" u="none" strike="noStrike" cap="none" err="1">
                <a:solidFill>
                  <a:srgbClr val="000000"/>
                </a:solidFill>
                <a:cs typeface="Roboto"/>
                <a:sym typeface="Roboto"/>
              </a:rPr>
              <a:t>배상</a:t>
            </a:r>
            <a:r>
              <a:rPr lang="en-US" sz="2400" b="0" i="0" u="none" strike="noStrike" cap="none">
                <a:solidFill>
                  <a:srgbClr val="000000"/>
                </a:solidFill>
                <a:cs typeface="Roboto"/>
                <a:sym typeface="Roboto"/>
              </a:rPr>
              <a:t>, </a:t>
            </a:r>
            <a:r>
              <a:rPr lang="en-US" sz="2400" b="0" i="0" u="none" strike="noStrike" cap="none" err="1">
                <a:solidFill>
                  <a:srgbClr val="000000"/>
                </a:solidFill>
                <a:cs typeface="Roboto"/>
                <a:sym typeface="Roboto"/>
              </a:rPr>
              <a:t>지원</a:t>
            </a:r>
            <a:r>
              <a:rPr lang="en-US" sz="2400" b="0" i="0" u="none" strike="noStrike" cap="none">
                <a:solidFill>
                  <a:srgbClr val="000000"/>
                </a:solidFill>
                <a:cs typeface="Roboto"/>
                <a:sym typeface="Roboto"/>
              </a:rPr>
              <a:t>, </a:t>
            </a:r>
            <a:r>
              <a:rPr lang="en-US" sz="2400" b="0" i="0" u="none" strike="noStrike" cap="none" err="1">
                <a:solidFill>
                  <a:srgbClr val="000000"/>
                </a:solidFill>
                <a:cs typeface="Roboto"/>
                <a:sym typeface="Roboto"/>
              </a:rPr>
              <a:t>업그레이드</a:t>
            </a:r>
            <a:r>
              <a:rPr lang="en-US" sz="2400" b="0" i="0" u="none" strike="noStrike" cap="none">
                <a:solidFill>
                  <a:srgbClr val="000000"/>
                </a:solidFill>
                <a:cs typeface="Roboto"/>
                <a:sym typeface="Roboto"/>
              </a:rPr>
              <a:t>, </a:t>
            </a:r>
            <a:r>
              <a:rPr lang="en-US" sz="2400" b="0" i="0" u="none" strike="noStrike" cap="none" err="1">
                <a:solidFill>
                  <a:srgbClr val="000000"/>
                </a:solidFill>
                <a:cs typeface="Roboto"/>
                <a:sym typeface="Roboto"/>
              </a:rPr>
              <a:t>유지</a:t>
            </a:r>
            <a:r>
              <a:rPr lang="en-US" sz="2400" b="0" i="0" u="none" strike="noStrike" cap="none">
                <a:solidFill>
                  <a:srgbClr val="000000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rgbClr val="000000"/>
                </a:solidFill>
                <a:cs typeface="Roboto"/>
                <a:sym typeface="Roboto"/>
              </a:rPr>
              <a:t>보수와</a:t>
            </a:r>
            <a:r>
              <a:rPr lang="en-US" sz="2400" b="0" i="0" u="none" strike="noStrike" cap="none">
                <a:solidFill>
                  <a:srgbClr val="000000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rgbClr val="000000"/>
                </a:solidFill>
                <a:cs typeface="Roboto"/>
                <a:sym typeface="Roboto"/>
              </a:rPr>
              <a:t>관련된</a:t>
            </a:r>
            <a:r>
              <a:rPr lang="en-US" sz="2400" b="0" i="0" u="none" strike="noStrike" cap="none">
                <a:solidFill>
                  <a:srgbClr val="000000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rgbClr val="000000"/>
                </a:solidFill>
                <a:cs typeface="Roboto"/>
                <a:sym typeface="Roboto"/>
              </a:rPr>
              <a:t>계약</a:t>
            </a:r>
            <a:r>
              <a:rPr lang="en-US" sz="2400" b="0" i="0" u="none" strike="noStrike" cap="none">
                <a:solidFill>
                  <a:srgbClr val="000000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rgbClr val="000000"/>
                </a:solidFill>
                <a:cs typeface="Roboto"/>
                <a:sym typeface="Roboto"/>
              </a:rPr>
              <a:t>조건도</a:t>
            </a:r>
            <a:r>
              <a:rPr lang="en-US" sz="2400" b="0" i="0" u="none" strike="noStrike" cap="none">
                <a:solidFill>
                  <a:srgbClr val="000000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rgbClr val="000000"/>
                </a:solidFill>
                <a:cs typeface="Roboto"/>
                <a:sym typeface="Roboto"/>
              </a:rPr>
              <a:t>포함될</a:t>
            </a:r>
            <a:r>
              <a:rPr lang="en-US" sz="2400" b="0" i="0" u="none" strike="noStrike" cap="none">
                <a:solidFill>
                  <a:srgbClr val="000000"/>
                </a:solidFill>
                <a:cs typeface="Roboto"/>
                <a:sym typeface="Roboto"/>
              </a:rPr>
              <a:t> 수 </a:t>
            </a:r>
            <a:r>
              <a:rPr lang="en-US" sz="2400" b="0" i="0" u="none" strike="noStrike" cap="none" err="1">
                <a:solidFill>
                  <a:srgbClr val="000000"/>
                </a:solidFill>
                <a:cs typeface="Roboto"/>
                <a:sym typeface="Roboto"/>
              </a:rPr>
              <a:t>있다</a:t>
            </a:r>
            <a:r>
              <a:rPr lang="en-US" sz="2400" b="0" i="0" u="none" strike="noStrike" cap="none">
                <a:solidFill>
                  <a:srgbClr val="000000"/>
                </a:solidFill>
                <a:cs typeface="Roboto"/>
                <a:sym typeface="Roboto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이해도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점검</a:t>
            </a:r>
            <a:endParaRPr lang="en-US" sz="4000" b="0" i="0" u="none" strike="noStrike" cap="none">
              <a:solidFill>
                <a:schemeClr val="dk2"/>
              </a:solidFill>
              <a:cs typeface="Roboto"/>
              <a:sym typeface="Roboto"/>
            </a:endParaRP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23925" y="1682150"/>
            <a:ext cx="10515599" cy="4268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저작권법은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어떤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유형의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대상을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보호하는가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?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소프트웨어에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대해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가장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중요한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저작권의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내용은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무엇인가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?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소프트웨어가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특허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대상이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될 수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있는가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? 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특허가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특허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소유자에게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부여하는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권리는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무엇인가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?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자신의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소프트웨어를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독자적으로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개발하는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경우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, </a:t>
            </a:r>
            <a:b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</a:b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해당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소프트웨어에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대한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제3자의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저작권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필요할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수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있는가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? </a:t>
            </a:r>
            <a:b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</a:b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특허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필요할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수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있는가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?</a:t>
            </a:r>
          </a:p>
          <a:p>
            <a:pPr marL="0" marR="0" lvl="0" indent="0" algn="l" rtl="0">
              <a:spcBef>
                <a:spcPts val="480"/>
              </a:spcBef>
              <a:buClr>
                <a:schemeClr val="accen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963083" y="2362200"/>
            <a:ext cx="10363200" cy="2200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Roboto"/>
              <a:buNone/>
            </a:pPr>
            <a:r>
              <a:rPr lang="en-US" sz="3200" b="0" i="0" u="none" strike="noStrike" cap="none">
                <a:solidFill>
                  <a:schemeClr val="lt2"/>
                </a:solidFill>
                <a:cs typeface="Roboto"/>
                <a:sym typeface="Roboto"/>
              </a:rPr>
              <a:t>2장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63083" y="4626864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4800" b="0" i="0" u="none" strike="noStrike" cap="none">
                <a:solidFill>
                  <a:schemeClr val="l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FOSS </a:t>
            </a:r>
            <a:r>
              <a:rPr lang="en-US" sz="4800" b="0" i="0" u="none" strike="noStrike" cap="none" err="1">
                <a:solidFill>
                  <a:schemeClr val="l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라이선스</a:t>
            </a:r>
            <a:r>
              <a:rPr lang="en-US" sz="4800" b="0" i="0" u="none" strike="noStrike" cap="none">
                <a:solidFill>
                  <a:schemeClr val="l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4800" b="0" i="0" u="none" strike="noStrike" cap="none" err="1">
                <a:solidFill>
                  <a:schemeClr val="lt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소개</a:t>
            </a:r>
            <a:endParaRPr lang="en-US" sz="4800" b="0" i="0" u="none" strike="noStrike" cap="none">
              <a:solidFill>
                <a:schemeClr val="lt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FOSS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라이선스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556966" y="1481771"/>
            <a:ext cx="10796833" cy="517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정의는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수정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및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재배포를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허용하는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조건하에서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소스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코드를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사용할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수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있게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하는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것이다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귀속에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관한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고지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제공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,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저작권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표시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보존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또는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소스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코드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제공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서면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청약과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관련된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조건을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가질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수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널리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쓰이는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집합은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정의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(OSD)를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기반으로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FOSS Initiative (OSI)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에서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승인한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집합이다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 OSI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승인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전체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목록은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다음에서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볼 수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: </a:t>
            </a:r>
            <a:r>
              <a:rPr lang="en-US" sz="2000" b="0" i="0" u="sng" strike="noStrike" cap="none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http://www.opensource.org/licenses/</a:t>
            </a: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Permissive FOSS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라이선스</a:t>
            </a:r>
            <a:endParaRPr lang="en-US" sz="4000" b="0" i="0" u="none" strike="noStrike" cap="none">
              <a:solidFill>
                <a:schemeClr val="dk2"/>
              </a:solidFill>
              <a:cs typeface="Roboto"/>
              <a:sym typeface="Roboto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556966" y="1481771"/>
            <a:ext cx="10796833" cy="517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Permissive 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: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제한이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최소한인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설명하기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위해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자주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사용되는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용어</a:t>
            </a:r>
            <a:endParaRPr lang="en-US"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예: BSD-3-Clause</a:t>
            </a:r>
          </a:p>
          <a:p>
            <a:pPr marL="457200" marR="0" lvl="1" indent="-19050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1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BSD </a:t>
            </a:r>
            <a:r>
              <a:rPr lang="en-US" sz="21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라이선스는</a:t>
            </a:r>
            <a:r>
              <a:rPr lang="en-US" sz="21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1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저작권</a:t>
            </a:r>
            <a:r>
              <a:rPr lang="en-US" sz="21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1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고지</a:t>
            </a:r>
            <a:r>
              <a:rPr lang="en-US" sz="21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및 </a:t>
            </a:r>
            <a:r>
              <a:rPr lang="en-US" sz="21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</a:t>
            </a:r>
            <a:r>
              <a:rPr lang="en-US" sz="21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1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면책</a:t>
            </a:r>
            <a:r>
              <a:rPr lang="en-US" sz="21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1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조항이</a:t>
            </a:r>
            <a:r>
              <a:rPr lang="en-US" sz="21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1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유지되는한</a:t>
            </a:r>
            <a:r>
              <a:rPr lang="en-US" sz="21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1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어떠한</a:t>
            </a:r>
            <a:r>
              <a:rPr lang="en-US" sz="21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1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목적으로든</a:t>
            </a:r>
            <a:r>
              <a:rPr lang="en-US" sz="21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1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소스</a:t>
            </a:r>
            <a:r>
              <a:rPr lang="en-US" sz="21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1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</a:t>
            </a:r>
            <a:r>
              <a:rPr lang="en-US" sz="21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1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또는</a:t>
            </a:r>
            <a:r>
              <a:rPr lang="en-US" sz="21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1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오브젝트</a:t>
            </a:r>
            <a:r>
              <a:rPr lang="en-US" sz="21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1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</a:t>
            </a:r>
            <a:r>
              <a:rPr lang="en-US" sz="21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1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형식으로</a:t>
            </a:r>
            <a:r>
              <a:rPr lang="en-US" sz="21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1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무제한</a:t>
            </a:r>
            <a:r>
              <a:rPr lang="en-US" sz="21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1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재배포를</a:t>
            </a:r>
            <a:r>
              <a:rPr lang="en-US" sz="21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1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허용하는</a:t>
            </a:r>
            <a:r>
              <a:rPr lang="en-US" sz="21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Permissive </a:t>
            </a:r>
            <a:r>
              <a:rPr lang="en-US" sz="21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라이선스의</a:t>
            </a:r>
            <a:r>
              <a:rPr lang="en-US" sz="21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한 </a:t>
            </a:r>
            <a:r>
              <a:rPr lang="en-US" sz="21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예이다</a:t>
            </a:r>
            <a:r>
              <a:rPr lang="en-US" sz="21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457200" marR="0" lvl="1" indent="-190500" algn="l" rtl="0"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1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특정</a:t>
            </a:r>
            <a:r>
              <a:rPr lang="en-US" sz="21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1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허가</a:t>
            </a:r>
            <a:r>
              <a:rPr lang="en-US" sz="21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1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없이</a:t>
            </a:r>
            <a:r>
              <a:rPr lang="en-US" sz="21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1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파생</a:t>
            </a:r>
            <a:r>
              <a:rPr lang="en-US" sz="21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1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저작물을</a:t>
            </a:r>
            <a:r>
              <a:rPr lang="en-US" sz="21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1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추천하기</a:t>
            </a:r>
            <a:r>
              <a:rPr lang="en-US" sz="21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1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위해</a:t>
            </a:r>
            <a:r>
              <a:rPr lang="en-US" sz="21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1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기여자</a:t>
            </a:r>
            <a:r>
              <a:rPr lang="en-US" sz="21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1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이름의</a:t>
            </a:r>
            <a:r>
              <a:rPr lang="en-US" sz="21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1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사용을</a:t>
            </a:r>
            <a:r>
              <a:rPr lang="en-US" sz="21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1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제한하는</a:t>
            </a:r>
            <a:r>
              <a:rPr lang="en-US" sz="21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1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조항이</a:t>
            </a:r>
            <a:r>
              <a:rPr lang="en-US" sz="21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1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포함되어</a:t>
            </a:r>
            <a:r>
              <a:rPr lang="en-US" sz="21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1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있다</a:t>
            </a:r>
            <a:r>
              <a:rPr lang="en-US" sz="21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182880" marR="0" lvl="0" indent="-182880" algn="l" rtl="0">
              <a:spcBef>
                <a:spcPts val="5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5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다른</a:t>
            </a:r>
            <a:r>
              <a:rPr lang="en-US" sz="25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예: MIT, Apache-2.0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라이선스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상호주의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(성) 및 Copyleft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라이선스</a:t>
            </a:r>
            <a:endParaRPr lang="en-US" sz="4000" b="0" i="0" u="none" strike="noStrike" cap="none">
              <a:solidFill>
                <a:schemeClr val="dk2"/>
              </a:solidFill>
              <a:cs typeface="Roboto"/>
              <a:sym typeface="Roboto"/>
            </a:endParaRPr>
          </a:p>
        </p:txBody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556966" y="1481771"/>
            <a:ext cx="10796833" cy="517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일부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파생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저작물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(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또는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동일한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파일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,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동일한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프로그램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또는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다른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영역의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소프트웨어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)이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배포되는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경우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원본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저작물과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동일한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조건으로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배포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할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것을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요구한다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이를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"Copyleft"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또는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"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상호주의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"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효과라고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한다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GPL-2.0의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상호주의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예:</a:t>
            </a:r>
          </a:p>
          <a:p>
            <a:pPr marL="457200" marR="0" lvl="1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00" b="0" i="1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배포하거나</a:t>
            </a:r>
            <a:r>
              <a:rPr lang="en-US" sz="2000" b="0" i="1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1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공표하려는</a:t>
            </a:r>
            <a:r>
              <a:rPr lang="en-US" sz="2000" b="0" i="1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1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저작물의</a:t>
            </a:r>
            <a:r>
              <a:rPr lang="en-US" sz="2000" b="0" i="1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1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전부</a:t>
            </a:r>
            <a:r>
              <a:rPr lang="en-US" sz="2000" b="0" i="1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1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또는</a:t>
            </a:r>
            <a:r>
              <a:rPr lang="en-US" sz="2000" b="0" i="1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1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일부가</a:t>
            </a:r>
            <a:r>
              <a:rPr lang="en-US" sz="2000" b="0" i="1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 </a:t>
            </a:r>
            <a:r>
              <a:rPr lang="en-US" sz="2000" b="0" i="1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대상</a:t>
            </a:r>
            <a:r>
              <a:rPr lang="en-US" sz="2000" b="0" i="1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1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프로그램의</a:t>
            </a:r>
            <a:r>
              <a:rPr lang="en-US" sz="2000" b="0" i="1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1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일부를</a:t>
            </a:r>
            <a:r>
              <a:rPr lang="en-US" sz="2000" b="0" i="1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1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포함하거나</a:t>
            </a:r>
            <a:r>
              <a:rPr lang="en-US" sz="2000" b="0" i="1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1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대상</a:t>
            </a:r>
            <a:r>
              <a:rPr lang="en-US" sz="2000" b="0" i="1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1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프로그램으로부터</a:t>
            </a:r>
            <a:r>
              <a:rPr lang="en-US" sz="2000" b="0" i="1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1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파생된</a:t>
            </a:r>
            <a:r>
              <a:rPr lang="en-US" sz="2000" b="0" i="1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1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것이라면</a:t>
            </a:r>
            <a:r>
              <a:rPr lang="en-US" sz="2000" b="0" i="1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본 </a:t>
            </a:r>
            <a:r>
              <a:rPr lang="en-US" sz="2000" b="0" i="1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라이선스의</a:t>
            </a:r>
            <a:r>
              <a:rPr lang="en-US" sz="2000" b="0" i="1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1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규정에</a:t>
            </a:r>
            <a:r>
              <a:rPr lang="en-US" sz="2000" b="0" i="1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1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따라</a:t>
            </a:r>
            <a:r>
              <a:rPr lang="en-US" sz="2000" b="0" i="1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[…] 의 </a:t>
            </a:r>
            <a:r>
              <a:rPr lang="en-US" sz="2000" b="0" i="1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사용허락을</a:t>
            </a:r>
            <a:r>
              <a:rPr lang="en-US" sz="2000" b="0" i="1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1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해야</a:t>
            </a:r>
            <a:r>
              <a:rPr lang="en-US" sz="2000" b="0" i="1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1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한다</a:t>
            </a:r>
            <a:r>
              <a:rPr lang="en-US" sz="2000" b="0" i="1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상호주의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또는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Copyleft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조항을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포함하는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라이선스에는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GPL, LGPL, AGPL, MPL 및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CDDL의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모든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버전이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포함된다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 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2400" b="0" i="1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0" marR="0" lvl="0" indent="0" algn="l" rtl="0">
              <a:spcBef>
                <a:spcPts val="480"/>
              </a:spcBef>
              <a:buClr>
                <a:schemeClr val="accen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독점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라이선스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또는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비공개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소스</a:t>
            </a:r>
            <a:endParaRPr lang="en-US" sz="4000" b="0" i="0" u="none" strike="noStrike" cap="none">
              <a:solidFill>
                <a:schemeClr val="dk2"/>
              </a:solidFill>
              <a:cs typeface="Roboto"/>
              <a:sym typeface="Roboto"/>
            </a:endParaRPr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556966" y="1481771"/>
            <a:ext cx="10796833" cy="517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독점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소프트웨어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(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또는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상업용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또는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EULA)는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소프트웨어의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사용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,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수정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및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배포에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대한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제한을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부과한다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독점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각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공급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업체마다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고유함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–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공급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업체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수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만큼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다양한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독점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존재하며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각각은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개별적으로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평가되어야한다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FOSS 및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독점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모두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지적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재산을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기반으로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하고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해당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자산에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부여를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제공함에도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,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FOSS개발자들은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상업적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비 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설명하기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위해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종종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"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독점"이라는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용어를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사용한다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기타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비 FOSS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라이선스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상황</a:t>
            </a:r>
            <a:endParaRPr lang="en-US" sz="4000" b="0" i="0" u="none" strike="noStrike" cap="none">
              <a:solidFill>
                <a:schemeClr val="dk2"/>
              </a:solidFill>
              <a:cs typeface="Roboto"/>
              <a:sym typeface="Roboto"/>
            </a:endParaRP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556966" y="1481771"/>
            <a:ext cx="10796833" cy="517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프리웨어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–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독점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하에서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무료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또는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매우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저렴한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비용으로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배포되는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소프트웨어</a:t>
            </a:r>
            <a:endParaRPr lang="en-US"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457200" marR="0" lvl="1" indent="-1905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소스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코드가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가능하거나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가능하지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않을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수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있으며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파생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저작물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생성은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일반적으로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제한된다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457200" marR="0" lvl="1" indent="-1905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프리웨어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소프트웨어는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일반적으로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완벽하게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작동하며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(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기능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제한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없음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)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무제한으로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사용할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수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있다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(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사용일수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제한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없음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). </a:t>
            </a:r>
          </a:p>
          <a:p>
            <a:pPr marL="457200" marR="0" lvl="1" indent="-1905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프리웨어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라이선스는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일반적으로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유형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(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개인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상업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학문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등)에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대한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제한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뿐만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아니라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소프트웨어의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복제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배포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및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파생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저작물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제작과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관련하여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제한을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부과한다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쉐어웨어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– 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제한된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시간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동안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제한된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기능을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사용자에게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시범적으로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무료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제공하는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독점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소프트웨어</a:t>
            </a:r>
            <a:endParaRPr lang="en-US"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457200" marR="0" lvl="1" indent="-1905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쉐어웨어의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목표는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잠재적인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구매자에게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프로그램의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전체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버전에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대한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라이선스를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구입하기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전에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프로그램을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사용하고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그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유용성을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판단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할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기회를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제공하는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것이다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</a:p>
          <a:p>
            <a:pPr marL="457200" marR="0" lvl="1" indent="-190500" algn="l" rtl="0">
              <a:spcBef>
                <a:spcPts val="36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쉐어웨어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공급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업체는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소프트웨어가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조직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내에서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자유롭게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전파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된 후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대규모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지급을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받기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위해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회사에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접근하기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때문에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대부분의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회사는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쉐어웨어를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매우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경계한다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기타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비 FOSS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라이선스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상황</a:t>
            </a:r>
            <a:endParaRPr lang="en-US" sz="4000" b="0" i="0" u="none" strike="noStrike" cap="none">
              <a:solidFill>
                <a:schemeClr val="dk2"/>
              </a:solidFill>
              <a:cs typeface="Roboto"/>
              <a:sym typeface="Roboto"/>
            </a:endParaRP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556966" y="1481771"/>
            <a:ext cx="10796833" cy="517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“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비상업적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” –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어떤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라이선스들은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특성의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대부분을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갖고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있지만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비상업적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용도에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제한된다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(예. CC-BY-NC).</a:t>
            </a: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FOSS의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정의상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소프트웨어의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사용분야를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제한할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수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없다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457200" marR="0" lvl="1" indent="-19050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상업적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용도는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용도분야이어서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그에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대한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어떤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제한을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하는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라이선스는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FOSS가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되지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못한다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퍼블릭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도메인</a:t>
            </a:r>
            <a:endParaRPr lang="en-US" sz="4000" b="0" i="0" u="none" strike="noStrike" cap="none">
              <a:solidFill>
                <a:schemeClr val="dk2"/>
              </a:solidFill>
              <a:cs typeface="Roboto"/>
              <a:sym typeface="Roboto"/>
            </a:endParaRP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556966" y="1481771"/>
            <a:ext cx="10796833" cy="517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1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퍼블릭</a:t>
            </a:r>
            <a:r>
              <a:rPr lang="en-US" sz="2400" b="1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1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도메인</a:t>
            </a:r>
            <a:r>
              <a:rPr lang="en-US" sz="2400" b="1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은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법의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보호를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받지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않아서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공중이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라이선스없이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사용할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수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소프트웨어를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가르킨다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 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개발자들은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자신이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개발한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소프트웨어에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대해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1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퍼블릭</a:t>
            </a:r>
            <a:r>
              <a:rPr lang="en-US" sz="2400" b="0" i="1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1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도메인으로</a:t>
            </a:r>
            <a:r>
              <a:rPr lang="en-US" sz="2400" b="0" i="1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1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선언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할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수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 </a:t>
            </a: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예) “이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소프트웨어안의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모든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코드와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문서는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저작자가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퍼블릭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도메인에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제공한다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.”</a:t>
            </a: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퍼블릭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도메인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선언은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라이선스와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다르다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182880" marR="0" lvl="0" indent="-18288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퍼블릭도메인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선언은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,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소프트웨어가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제한없이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사용될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수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있음을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명확하게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하기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위해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개발자가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소프트웨어에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대해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가진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모든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지적재산권을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포기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또는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제거하려는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것이다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그러나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이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선언의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집행가능성은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 FOSS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커뮤니티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내의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분쟁에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휘말릴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수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있고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, 그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법적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유효성은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관할국가마다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다르다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182880" marR="0" lvl="0" indent="-18288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대개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퍼블릭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도메인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선언은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보증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면제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같은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다른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조건을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수반하는데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, 그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경우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소프트웨어는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퍼블릭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도메인에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있지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않고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라이선스의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적용을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받는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것으로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볼 수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있다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OpenChain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커리큘럼이란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?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23093" y="1600200"/>
            <a:ext cx="10945811" cy="495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OpenChain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프로젝트는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FOSS(Free and Open Source Software)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컴플라이언스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프로그램의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핵심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구성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요소를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식별하고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공유하는데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도움이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된다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OpenChain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프로젝트의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핵심은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1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설명서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이다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이는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컴플라이언스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프로그램이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충족해야하는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핵심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요구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사항을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식별하고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공표한다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OpenChain </a:t>
            </a:r>
            <a:r>
              <a:rPr lang="en-US" sz="2400" b="1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커리큘럼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자유롭게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사용할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수있는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교육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자료를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제공함으로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설명서를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지원한다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이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슬라이드는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회사들이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설명서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1.2의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요구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사항을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충족하는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데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도움이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된다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또한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,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일반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컴플라이언스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교육에도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사용할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수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자세한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내용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참조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: </a:t>
            </a:r>
            <a:r>
              <a:rPr lang="en-US" sz="2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https://www.openchainproject.org</a:t>
            </a:r>
          </a:p>
          <a:p>
            <a:pPr marL="457200" marR="0" lvl="1" indent="-19050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라이선스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양립가능성</a:t>
            </a:r>
            <a:endParaRPr lang="en-US" sz="4000" b="0" i="0" u="none" strike="noStrike" cap="none">
              <a:solidFill>
                <a:schemeClr val="dk2"/>
              </a:solidFill>
              <a:cs typeface="Roboto"/>
              <a:sym typeface="Roboto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556966" y="1481771"/>
            <a:ext cx="10796833" cy="51765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rgbClr val="292934"/>
                </a:solidFill>
                <a:cs typeface="Roboto"/>
                <a:sym typeface="Roboto"/>
              </a:rPr>
              <a:t>라이선스</a:t>
            </a:r>
            <a:r>
              <a:rPr lang="en-US" sz="2400" b="0" i="0" u="none" strike="noStrike" cap="none">
                <a:solidFill>
                  <a:srgbClr val="292934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rgbClr val="292934"/>
                </a:solidFill>
                <a:cs typeface="Roboto"/>
                <a:sym typeface="Roboto"/>
              </a:rPr>
              <a:t>양립가능성은</a:t>
            </a:r>
            <a:r>
              <a:rPr lang="en-US" sz="2400" b="0" i="0" u="none" strike="noStrike" cap="none">
                <a:solidFill>
                  <a:srgbClr val="292934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rgbClr val="292934"/>
                </a:solidFill>
                <a:cs typeface="Roboto"/>
                <a:sym typeface="Roboto"/>
              </a:rPr>
              <a:t>라이선스</a:t>
            </a:r>
            <a:r>
              <a:rPr lang="en-US" sz="2400" b="0" i="0" u="none" strike="noStrike" cap="none">
                <a:solidFill>
                  <a:srgbClr val="292934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rgbClr val="292934"/>
                </a:solidFill>
                <a:cs typeface="Roboto"/>
                <a:sym typeface="Roboto"/>
              </a:rPr>
              <a:t>조건들이</a:t>
            </a:r>
            <a:r>
              <a:rPr lang="en-US" sz="2400" b="0" i="0" u="none" strike="noStrike" cap="none">
                <a:solidFill>
                  <a:srgbClr val="292934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rgbClr val="292934"/>
                </a:solidFill>
                <a:cs typeface="Roboto"/>
                <a:sym typeface="Roboto"/>
              </a:rPr>
              <a:t>서로</a:t>
            </a:r>
            <a:r>
              <a:rPr lang="en-US" sz="2400" b="0" i="0" u="none" strike="noStrike" cap="none">
                <a:solidFill>
                  <a:srgbClr val="292934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rgbClr val="292934"/>
                </a:solidFill>
                <a:cs typeface="Roboto"/>
                <a:sym typeface="Roboto"/>
              </a:rPr>
              <a:t>충돌하지</a:t>
            </a:r>
            <a:r>
              <a:rPr lang="en-US" sz="2400" b="0" i="0" u="none" strike="noStrike" cap="none">
                <a:solidFill>
                  <a:srgbClr val="292934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rgbClr val="292934"/>
                </a:solidFill>
                <a:cs typeface="Roboto"/>
                <a:sym typeface="Roboto"/>
              </a:rPr>
              <a:t>않도록</a:t>
            </a:r>
            <a:r>
              <a:rPr lang="en-US" sz="2400" b="0" i="0" u="none" strike="noStrike" cap="none">
                <a:solidFill>
                  <a:srgbClr val="292934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rgbClr val="292934"/>
                </a:solidFill>
                <a:cs typeface="Roboto"/>
                <a:sym typeface="Roboto"/>
              </a:rPr>
              <a:t>하는</a:t>
            </a:r>
            <a:r>
              <a:rPr lang="en-US" sz="2400" b="0" i="0" u="none" strike="noStrike" cap="none">
                <a:solidFill>
                  <a:srgbClr val="292934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rgbClr val="292934"/>
                </a:solidFill>
                <a:cs typeface="Roboto"/>
                <a:sym typeface="Roboto"/>
              </a:rPr>
              <a:t>절차이다</a:t>
            </a:r>
            <a:r>
              <a:rPr lang="en-US" sz="2400" b="0" i="0" u="none" strike="noStrike" cap="none">
                <a:solidFill>
                  <a:srgbClr val="292934"/>
                </a:solidFill>
                <a:cs typeface="Roboto"/>
                <a:sym typeface="Roboto"/>
              </a:rPr>
              <a:t>. 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rgbClr val="292934"/>
                </a:solidFill>
                <a:cs typeface="Roboto"/>
                <a:sym typeface="Roboto"/>
              </a:rPr>
              <a:t>어느</a:t>
            </a:r>
            <a:r>
              <a:rPr lang="en-US" sz="2400" b="0" i="0" u="none" strike="noStrike" cap="none">
                <a:solidFill>
                  <a:srgbClr val="292934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rgbClr val="292934"/>
                </a:solidFill>
                <a:cs typeface="Roboto"/>
                <a:sym typeface="Roboto"/>
              </a:rPr>
              <a:t>라이선스가</a:t>
            </a:r>
            <a:r>
              <a:rPr lang="en-US" sz="2400" b="0" i="0" u="none" strike="noStrike" cap="none">
                <a:solidFill>
                  <a:srgbClr val="292934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rgbClr val="292934"/>
                </a:solidFill>
                <a:cs typeface="Roboto"/>
                <a:sym typeface="Roboto"/>
              </a:rPr>
              <a:t>귀하에게</a:t>
            </a:r>
            <a:r>
              <a:rPr lang="en-US" sz="2400" b="0" i="0" u="none" strike="noStrike" cap="none">
                <a:solidFill>
                  <a:srgbClr val="292934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rgbClr val="292934"/>
                </a:solidFill>
                <a:cs typeface="Roboto"/>
                <a:sym typeface="Roboto"/>
              </a:rPr>
              <a:t>무엇을</a:t>
            </a:r>
            <a:r>
              <a:rPr lang="en-US" sz="2400" b="0" i="0" u="none" strike="noStrike" cap="none">
                <a:solidFill>
                  <a:srgbClr val="292934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rgbClr val="292934"/>
                </a:solidFill>
                <a:cs typeface="Roboto"/>
                <a:sym typeface="Roboto"/>
              </a:rPr>
              <a:t>행할</a:t>
            </a:r>
            <a:r>
              <a:rPr lang="en-US" sz="2400" b="0" i="0" u="none" strike="noStrike" cap="none">
                <a:solidFill>
                  <a:srgbClr val="292934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rgbClr val="292934"/>
                </a:solidFill>
                <a:cs typeface="Roboto"/>
                <a:sym typeface="Roboto"/>
              </a:rPr>
              <a:t>것을</a:t>
            </a:r>
            <a:r>
              <a:rPr lang="en-US" sz="2400" b="0" i="0" u="none" strike="noStrike" cap="none">
                <a:solidFill>
                  <a:srgbClr val="292934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rgbClr val="292934"/>
                </a:solidFill>
                <a:cs typeface="Roboto"/>
                <a:sym typeface="Roboto"/>
              </a:rPr>
              <a:t>요구하고</a:t>
            </a:r>
            <a:r>
              <a:rPr lang="en-US" sz="2400" b="0" i="0" u="none" strike="noStrike" cap="none">
                <a:solidFill>
                  <a:srgbClr val="292934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rgbClr val="292934"/>
                </a:solidFill>
                <a:cs typeface="Roboto"/>
                <a:sym typeface="Roboto"/>
              </a:rPr>
              <a:t>다른</a:t>
            </a:r>
            <a:r>
              <a:rPr lang="en-US" sz="2400" b="0" i="0" u="none" strike="noStrike" cap="none">
                <a:solidFill>
                  <a:srgbClr val="292934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rgbClr val="292934"/>
                </a:solidFill>
                <a:cs typeface="Roboto"/>
                <a:sym typeface="Roboto"/>
              </a:rPr>
              <a:t>라이선스는</a:t>
            </a:r>
            <a:r>
              <a:rPr lang="en-US" sz="2400" b="0" i="0" u="none" strike="noStrike" cap="none">
                <a:solidFill>
                  <a:srgbClr val="292934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rgbClr val="292934"/>
                </a:solidFill>
                <a:cs typeface="Roboto"/>
                <a:sym typeface="Roboto"/>
              </a:rPr>
              <a:t>그를</a:t>
            </a:r>
            <a:r>
              <a:rPr lang="en-US" sz="2400" b="0" i="0" u="none" strike="noStrike" cap="none">
                <a:solidFill>
                  <a:srgbClr val="292934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rgbClr val="292934"/>
                </a:solidFill>
                <a:cs typeface="Roboto"/>
                <a:sym typeface="Roboto"/>
              </a:rPr>
              <a:t>금지할</a:t>
            </a:r>
            <a:r>
              <a:rPr lang="en-US" sz="2400" b="0" i="0" u="none" strike="noStrike" cap="none">
                <a:solidFill>
                  <a:srgbClr val="292934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rgbClr val="292934"/>
                </a:solidFill>
                <a:cs typeface="Roboto"/>
                <a:sym typeface="Roboto"/>
              </a:rPr>
              <a:t>경우</a:t>
            </a:r>
            <a:r>
              <a:rPr lang="en-US" sz="2400" b="0" i="0" u="none" strike="noStrike" cap="none">
                <a:solidFill>
                  <a:srgbClr val="292934"/>
                </a:solidFill>
                <a:cs typeface="Roboto"/>
                <a:sym typeface="Roboto"/>
              </a:rPr>
              <a:t> 그 </a:t>
            </a:r>
            <a:r>
              <a:rPr lang="en-US" sz="2400" b="0" i="0" u="none" strike="noStrike" cap="none" err="1">
                <a:solidFill>
                  <a:srgbClr val="292934"/>
                </a:solidFill>
                <a:cs typeface="Roboto"/>
                <a:sym typeface="Roboto"/>
              </a:rPr>
              <a:t>라이선스들은</a:t>
            </a:r>
            <a:r>
              <a:rPr lang="en-US" sz="2400" b="0" i="0" u="none" strike="noStrike" cap="none">
                <a:solidFill>
                  <a:srgbClr val="292934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rgbClr val="292934"/>
                </a:solidFill>
                <a:cs typeface="Roboto"/>
                <a:sym typeface="Roboto"/>
              </a:rPr>
              <a:t>충돌하고</a:t>
            </a:r>
            <a:r>
              <a:rPr lang="en-US" sz="2400" b="0" i="0" u="none" strike="noStrike" cap="none">
                <a:solidFill>
                  <a:srgbClr val="292934"/>
                </a:solidFill>
                <a:cs typeface="Roboto"/>
                <a:sym typeface="Roboto"/>
              </a:rPr>
              <a:t>, 두 </a:t>
            </a:r>
            <a:r>
              <a:rPr lang="en-US" sz="2400" b="0" i="0" u="none" strike="noStrike" cap="none" err="1">
                <a:solidFill>
                  <a:srgbClr val="292934"/>
                </a:solidFill>
                <a:cs typeface="Roboto"/>
                <a:sym typeface="Roboto"/>
              </a:rPr>
              <a:t>소프트웨어</a:t>
            </a:r>
            <a:r>
              <a:rPr lang="en-US" sz="2400" b="0" i="0" u="none" strike="noStrike" cap="none">
                <a:solidFill>
                  <a:srgbClr val="292934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rgbClr val="292934"/>
                </a:solidFill>
                <a:cs typeface="Roboto"/>
                <a:sym typeface="Roboto"/>
              </a:rPr>
              <a:t>모듈의</a:t>
            </a:r>
            <a:r>
              <a:rPr lang="en-US" sz="2400" b="0" i="0" u="none" strike="noStrike" cap="none">
                <a:solidFill>
                  <a:srgbClr val="292934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rgbClr val="292934"/>
                </a:solidFill>
                <a:cs typeface="Roboto"/>
                <a:sym typeface="Roboto"/>
              </a:rPr>
              <a:t>결합이</a:t>
            </a:r>
            <a:r>
              <a:rPr lang="en-US" sz="2400" b="0" i="0" u="none" strike="noStrike" cap="none">
                <a:solidFill>
                  <a:srgbClr val="292934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rgbClr val="292934"/>
                </a:solidFill>
                <a:cs typeface="Roboto"/>
                <a:sym typeface="Roboto"/>
              </a:rPr>
              <a:t>어느</a:t>
            </a:r>
            <a:r>
              <a:rPr lang="en-US" sz="2400" b="0" i="0" u="none" strike="noStrike" cap="none">
                <a:solidFill>
                  <a:srgbClr val="292934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rgbClr val="292934"/>
                </a:solidFill>
                <a:cs typeface="Roboto"/>
                <a:sym typeface="Roboto"/>
              </a:rPr>
              <a:t>하나의</a:t>
            </a:r>
            <a:r>
              <a:rPr lang="en-US" sz="2400" b="0" i="0" u="none" strike="noStrike" cap="none">
                <a:solidFill>
                  <a:srgbClr val="292934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rgbClr val="292934"/>
                </a:solidFill>
                <a:cs typeface="Roboto"/>
                <a:sym typeface="Roboto"/>
              </a:rPr>
              <a:t>라이선스의</a:t>
            </a:r>
            <a:r>
              <a:rPr lang="en-US" sz="2400" b="0" i="0" u="none" strike="noStrike" cap="none">
                <a:solidFill>
                  <a:srgbClr val="292934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rgbClr val="292934"/>
                </a:solidFill>
                <a:cs typeface="Roboto"/>
                <a:sym typeface="Roboto"/>
              </a:rPr>
              <a:t>의무를</a:t>
            </a:r>
            <a:r>
              <a:rPr lang="en-US" sz="2400" b="0" i="0" u="none" strike="noStrike" cap="none">
                <a:solidFill>
                  <a:srgbClr val="292934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rgbClr val="292934"/>
                </a:solidFill>
                <a:cs typeface="Roboto"/>
                <a:sym typeface="Roboto"/>
              </a:rPr>
              <a:t>발생시키는</a:t>
            </a:r>
            <a:r>
              <a:rPr lang="en-US" sz="2400" b="0" i="0" u="none" strike="noStrike" cap="none">
                <a:solidFill>
                  <a:srgbClr val="292934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rgbClr val="292934"/>
                </a:solidFill>
                <a:cs typeface="Roboto"/>
                <a:sym typeface="Roboto"/>
              </a:rPr>
              <a:t>경우</a:t>
            </a:r>
            <a:r>
              <a:rPr lang="en-US" sz="2400" b="0" i="0" u="none" strike="noStrike" cap="none">
                <a:solidFill>
                  <a:srgbClr val="292934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rgbClr val="292934"/>
                </a:solidFill>
                <a:cs typeface="Roboto"/>
                <a:sym typeface="Roboto"/>
              </a:rPr>
              <a:t>양립가능하지</a:t>
            </a:r>
            <a:r>
              <a:rPr lang="en-US" sz="2400" b="0" i="0" u="none" strike="noStrike" cap="none">
                <a:solidFill>
                  <a:srgbClr val="292934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rgbClr val="292934"/>
                </a:solidFill>
                <a:cs typeface="Roboto"/>
                <a:sym typeface="Roboto"/>
              </a:rPr>
              <a:t>않다</a:t>
            </a:r>
            <a:r>
              <a:rPr lang="en-US" sz="2400" b="0" i="0" u="none" strike="noStrike" cap="none">
                <a:solidFill>
                  <a:srgbClr val="292934"/>
                </a:solidFill>
                <a:cs typeface="Roboto"/>
                <a:sym typeface="Roboto"/>
              </a:rPr>
              <a:t>.</a:t>
            </a:r>
          </a:p>
          <a:p>
            <a:pPr marL="457200" marR="0" lvl="1" indent="-1905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GPL2.0과 EPL1.0은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배포되는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“2차적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저작물”에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자신의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의무를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확대한다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 </a:t>
            </a:r>
          </a:p>
          <a:p>
            <a:pPr marL="457200" marR="0" lvl="1" indent="-1905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GPL-2.0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모듈이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EPL-1.0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모듈과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결합되어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통합된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모듈이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배포될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경우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그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모듈은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반드시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 </a:t>
            </a:r>
          </a:p>
          <a:p>
            <a:pPr marL="731520" marR="0" lvl="2" indent="-185419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(GPL-2.0에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의하면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), GPL-2.0에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의해서만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배포되어야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하고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</a:t>
            </a:r>
          </a:p>
          <a:p>
            <a:pPr marL="731520" marR="0" lvl="2" indent="-185419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(EPL-1.0에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의하면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), EPL-1.0에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의해서만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배포되어야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한다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 </a:t>
            </a:r>
          </a:p>
          <a:p>
            <a:pPr marL="731520" marR="0" lvl="2" indent="-185419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/>
              <a:buChar char="•"/>
            </a:pP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배포자는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동시에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두가지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조건을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충족시킬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수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없으므로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그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모듈은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배포될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수가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없다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 </a:t>
            </a:r>
          </a:p>
          <a:p>
            <a:pPr marL="731520" marR="0" lvl="2" indent="-185419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/>
              <a:buChar char="•"/>
            </a:pP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이것이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양립불가능의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예이다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HY그래픽" panose="02030600000101010101" pitchFamily="18" charset="-127"/>
              <a:ea typeface="HY그래픽" panose="02030600000101010101" pitchFamily="18" charset="-127"/>
              <a:cs typeface="Roboto Condensed"/>
              <a:sym typeface="Roboto Condensed"/>
            </a:endParaRPr>
          </a:p>
          <a:p>
            <a:pPr marL="0" marR="0" lvl="0" indent="0" algn="l" rtl="0">
              <a:spcBef>
                <a:spcPts val="40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“2차적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저작물”의</a:t>
            </a:r>
            <a:r>
              <a:rPr lang="en-US" sz="2000" b="0" i="0" u="none" strike="noStrike" cap="none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정의에</a:t>
            </a:r>
            <a:r>
              <a:rPr lang="en-US" sz="2000" b="0" i="0" u="none" strike="noStrike" cap="none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대해서는</a:t>
            </a:r>
            <a:r>
              <a:rPr lang="en-US" sz="2000" b="0" i="0" u="none" strike="noStrike" cap="none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 FOSS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커뮤니티</a:t>
            </a:r>
            <a:r>
              <a:rPr lang="en-US" sz="2000" b="0" i="0" u="none" strike="noStrike" cap="none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내에</a:t>
            </a:r>
            <a:r>
              <a:rPr lang="en-US" sz="2000" b="0" i="0" u="none" strike="noStrike" cap="none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다른</a:t>
            </a:r>
            <a:r>
              <a:rPr lang="en-US" sz="2000" b="0" i="0" u="none" strike="noStrike" cap="none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견해들이</a:t>
            </a:r>
            <a:r>
              <a:rPr lang="en-US" sz="2000" b="0" i="0" u="none" strike="noStrike" cap="none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있고</a:t>
            </a:r>
            <a:r>
              <a:rPr lang="en-US" sz="2000" b="0" i="0" u="none" strike="noStrike" cap="none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,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법적</a:t>
            </a:r>
            <a:r>
              <a:rPr lang="en-US" sz="2000" b="0" i="0" u="none" strike="noStrike" cap="none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해석은</a:t>
            </a:r>
            <a:r>
              <a:rPr lang="en-US" sz="2000" b="0" i="0" u="none" strike="noStrike" cap="none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관할</a:t>
            </a:r>
            <a:r>
              <a:rPr lang="en-US" sz="2000" b="0" i="0" u="none" strike="noStrike" cap="none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국가별로</a:t>
            </a:r>
            <a:r>
              <a:rPr lang="en-US" sz="2000" b="0" i="0" u="none" strike="noStrike" cap="none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차이가</a:t>
            </a:r>
            <a:r>
              <a:rPr lang="en-US" sz="2000" b="0" i="0" u="none" strike="noStrike" cap="none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있다</a:t>
            </a:r>
            <a:r>
              <a:rPr lang="en-US" sz="2000" b="0" i="0" u="none" strike="noStrike" cap="none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고지</a:t>
            </a:r>
            <a:endParaRPr lang="en-US" sz="4000" b="0" i="0" u="none" strike="noStrike" cap="none">
              <a:solidFill>
                <a:schemeClr val="dk2"/>
              </a:solidFill>
              <a:cs typeface="Roboto"/>
              <a:sym typeface="Roboto"/>
            </a:endParaRPr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556966" y="1481771"/>
            <a:ext cx="11451234" cy="53762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파일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헤더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안의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커멘트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문구같은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고지는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종종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저작자와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라이선싱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정보를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제공한다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 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또한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저작자에게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크레딧을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주거나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소프트웨어가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수정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내용을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포함함을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명백히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하기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위하여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고지문구를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소스코드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안에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또는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그와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병행하여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위치시킬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것을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요구할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수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 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1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저작권</a:t>
            </a:r>
            <a:r>
              <a:rPr lang="en-US" sz="2400" b="1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1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고지</a:t>
            </a:r>
            <a:r>
              <a:rPr lang="en-US" sz="2400" b="1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–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세상에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대해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저작권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소유권을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알리기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위해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저작물의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사본에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위치시키는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식별자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 </a:t>
            </a:r>
            <a:r>
              <a:rPr lang="en-US" sz="2400" b="0" i="0" u="none" strike="noStrike" cap="none">
                <a:solidFill>
                  <a:srgbClr val="000000"/>
                </a:solidFill>
                <a:cs typeface="Roboto"/>
                <a:sym typeface="Roboto"/>
              </a:rPr>
              <a:t>예: </a:t>
            </a:r>
            <a:r>
              <a:rPr lang="en-US" sz="20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Copyright © A. Person (2016) 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1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</a:t>
            </a:r>
            <a:r>
              <a:rPr lang="en-US" sz="2400" b="1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1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고지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–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제품에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포함되는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FOSS의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조건을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특정하고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인정하는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고지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1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저작자</a:t>
            </a:r>
            <a:r>
              <a:rPr lang="en-US" sz="2400" b="1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1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고지</a:t>
            </a:r>
            <a:r>
              <a:rPr lang="en-US" sz="2400" b="1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–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제품에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포함되는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FOSS의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원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저작자와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/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또는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스폰서의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동일성을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인정하는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,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제품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출시에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포함시키는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고지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1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수정</a:t>
            </a:r>
            <a:r>
              <a:rPr lang="en-US" sz="2400" b="1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1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고지</a:t>
            </a:r>
            <a:r>
              <a:rPr lang="en-US" sz="2400" b="1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–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파일의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제일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윗부분에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귀하의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저작권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고지를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추가하는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것과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같은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,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파일의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소스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코드를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수정하였다는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고지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다중-라이선싱</a:t>
            </a:r>
            <a:endParaRPr lang="en-US" sz="4000" b="0" i="0" u="none" strike="noStrike" cap="none">
              <a:solidFill>
                <a:schemeClr val="dk2"/>
              </a:solidFill>
              <a:cs typeface="Roboto"/>
              <a:sym typeface="Roboto"/>
            </a:endParaRP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556966" y="1481771"/>
            <a:ext cx="11451234" cy="513667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다중-라이선싱은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동시에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두 개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이상의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서로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다른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조건으로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소프트웨어를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배포하는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관행을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지칭한다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예,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소프트웨어가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“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듀얼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라이선스”로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된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경우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저작권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소유자는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각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수령인에게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두개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라이선스중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하나를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선택권을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준다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주의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: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주의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: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라이선서가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하나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이상의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부과하고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,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귀하는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1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모든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준수해야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하는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상황과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혼동되어서는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안된다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0" marR="0" lvl="0" indent="0" algn="l" rtl="0">
              <a:spcBef>
                <a:spcPts val="480"/>
              </a:spcBef>
              <a:buClr>
                <a:schemeClr val="accen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이해도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점검</a:t>
            </a:r>
            <a:endParaRPr lang="en-US" sz="4000" b="0" i="0" u="none" strike="noStrike" cap="none">
              <a:solidFill>
                <a:schemeClr val="dk2"/>
              </a:solidFill>
              <a:cs typeface="Roboto"/>
              <a:sym typeface="Roboto"/>
            </a:endParaRPr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556966" y="1481771"/>
            <a:ext cx="11451234" cy="537622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무엇이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라이선스인가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?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Permissive 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전형적인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의무는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무엇인가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?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Permissive 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라인선스를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거명하시오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상호성은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무슨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의미인가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?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Copyleft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스타일의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거명하시오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Copyleft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라이선스하에서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사용되는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코드에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대해서는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무엇이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배포되어야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하는가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? 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프리웨어와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쉐어웨어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소프트웨어는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FOSS로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여겨지는가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?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다중-라이선스는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무엇인가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?</a:t>
            </a: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고지에서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어떤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정보를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찾을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수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있는가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? 그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고지는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어떻게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이용되는가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? 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>
            <a:spLocks noGrp="1"/>
          </p:cNvSpPr>
          <p:nvPr>
            <p:ph type="title"/>
          </p:nvPr>
        </p:nvSpPr>
        <p:spPr>
          <a:xfrm>
            <a:off x="963083" y="2362200"/>
            <a:ext cx="10363200" cy="2200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Roboto"/>
              <a:buNone/>
            </a:pPr>
            <a:r>
              <a:rPr lang="en-US" sz="3200" b="0" i="0" u="none" strike="noStrike" cap="none">
                <a:solidFill>
                  <a:schemeClr val="lt2"/>
                </a:solidFill>
                <a:cs typeface="Roboto"/>
                <a:sym typeface="Roboto"/>
              </a:rPr>
              <a:t>CHAPTER 3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963083" y="4626864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4800" b="0" i="0" u="none" strike="noStrike" cap="none">
                <a:solidFill>
                  <a:schemeClr val="lt2"/>
                </a:solidFill>
                <a:cs typeface="Roboto Medium"/>
                <a:sym typeface="Roboto Medium"/>
              </a:rPr>
              <a:t>FOSS 컴플라이언스 소개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FOSS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컴플라이언스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목적</a:t>
            </a:r>
            <a:endParaRPr lang="en-US" sz="4000" b="0" i="0" u="none" strike="noStrike" cap="none">
              <a:solidFill>
                <a:schemeClr val="dk2"/>
              </a:solidFill>
              <a:cs typeface="Roboto"/>
              <a:sym typeface="Roboto"/>
            </a:endParaRP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09600" y="1608013"/>
            <a:ext cx="10972799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1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귀하의</a:t>
            </a:r>
            <a:r>
              <a:rPr lang="en-US" sz="2400" b="1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1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의무</a:t>
            </a:r>
            <a:r>
              <a:rPr lang="en-US" sz="2400" b="1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1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파악</a:t>
            </a:r>
            <a:r>
              <a:rPr lang="en-US" sz="2400" b="1" i="0" u="none" strike="noStrike" cap="none">
                <a:solidFill>
                  <a:schemeClr val="dk1"/>
                </a:solidFill>
                <a:cs typeface="Roboto"/>
                <a:sym typeface="Roboto"/>
              </a:rPr>
              <a:t>.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귀하는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귀하의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소프트웨어에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존재하는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컴포넌트를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식별하고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추적하는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절차를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가져야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한다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1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</a:t>
            </a:r>
            <a:r>
              <a:rPr lang="en-US" sz="2400" b="1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1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의무</a:t>
            </a:r>
            <a:r>
              <a:rPr lang="en-US" sz="2400" b="1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1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충족</a:t>
            </a:r>
            <a:r>
              <a:rPr lang="en-US" sz="2400" b="1" i="0" u="none" strike="noStrike" cap="none">
                <a:solidFill>
                  <a:schemeClr val="dk1"/>
                </a:solidFill>
                <a:cs typeface="Roboto"/>
                <a:sym typeface="Roboto"/>
              </a:rPr>
              <a:t>.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귀하의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절차는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귀하의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조직의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비즈니스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실무에서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생성되는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의무를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관리할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수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있어야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한다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어떤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컴플라이언스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의무가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충족되어야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하나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?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609600" y="1608013"/>
            <a:ext cx="10972799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해당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FOSS라이선스에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따라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,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컴플라이언스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의무는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다음으로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구성된다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182880" marR="0" lvl="0" indent="-18288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1" i="0" u="none" strike="noStrike" cap="none" err="1">
                <a:solidFill>
                  <a:srgbClr val="292934"/>
                </a:solidFill>
                <a:cs typeface="Roboto"/>
                <a:sym typeface="Roboto"/>
              </a:rPr>
              <a:t>출처</a:t>
            </a:r>
            <a:r>
              <a:rPr lang="en-US" sz="2000" b="1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와</a:t>
            </a:r>
            <a:r>
              <a:rPr lang="en-US" sz="2000" b="1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1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고지</a:t>
            </a:r>
            <a:r>
              <a:rPr lang="en-US" sz="2000" b="1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귀하는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소스코드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및/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또는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제품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문서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또는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사용자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인터페이스에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저작권과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본문을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제공하거나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유지해서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,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하위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사용자들이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소프트웨어의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출처와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라이선스하의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자신들의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권리를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할 수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있도록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할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필요가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있다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귀하는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또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수정에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관한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고지와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라이선스의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전체사본도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제공할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필요가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있을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수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있다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182880" marR="0" lvl="0" indent="-18288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1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소스</a:t>
            </a:r>
            <a:r>
              <a:rPr lang="en-US" sz="2000" b="1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1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코드</a:t>
            </a:r>
            <a:r>
              <a:rPr lang="en-US" sz="2000" b="1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1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입수</a:t>
            </a:r>
            <a:r>
              <a:rPr lang="en-US" sz="2000" b="1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1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가능성</a:t>
            </a:r>
            <a:r>
              <a:rPr lang="en-US" sz="2000" b="1" i="0" u="none" strike="noStrike" cap="none">
                <a:solidFill>
                  <a:schemeClr val="dk1"/>
                </a:solidFill>
                <a:cs typeface="Roboto"/>
                <a:sym typeface="Roboto"/>
              </a:rPr>
              <a:t>.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귀하는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FOSS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소프트웨어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,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귀하가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작성한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수정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저작물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,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결합되거나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링크된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소프트웨어에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대한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소스코드와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빌드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프로세스를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제어하는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스크립트를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제공할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필요가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있을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수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있다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182880" marR="0" lvl="0" indent="-18288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1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상호성</a:t>
            </a:r>
            <a:r>
              <a:rPr lang="en-US" sz="2000" b="1" i="0" u="none" strike="noStrike" cap="none">
                <a:solidFill>
                  <a:schemeClr val="dk1"/>
                </a:solidFill>
                <a:cs typeface="Roboto"/>
                <a:sym typeface="Roboto"/>
              </a:rPr>
              <a:t>.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귀하는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특정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FOSS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컴포넌트의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수정물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또는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2차적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저작물에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그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컴포넌트에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적용되는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라이선스와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동일한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라이선스가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유지되도록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할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필요가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있을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수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있다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182880" marR="0" lvl="0" indent="-18288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1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기타</a:t>
            </a:r>
            <a:r>
              <a:rPr lang="en-US" sz="2000" b="1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1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조건</a:t>
            </a:r>
            <a:r>
              <a:rPr lang="en-US" sz="2000" b="1" i="0" u="none" strike="noStrike" cap="none">
                <a:solidFill>
                  <a:schemeClr val="dk1"/>
                </a:solidFill>
                <a:cs typeface="Roboto"/>
                <a:sym typeface="Roboto"/>
              </a:rPr>
              <a:t>. 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FOSS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라이선스는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저작권자의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이름이나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상표의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사용을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제한할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수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있고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수정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버전은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혼란을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피하기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위하여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다른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이름을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사용할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것을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요구하거나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위반이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있을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때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해지될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수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있다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FOSS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컴플라이언스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쟁점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: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배포</a:t>
            </a:r>
            <a:endParaRPr lang="en-US" sz="4000" b="0" i="0" u="none" strike="noStrike" cap="none">
              <a:solidFill>
                <a:schemeClr val="dk2"/>
              </a:solidFill>
              <a:cs typeface="Roboto"/>
              <a:sym typeface="Roboto"/>
            </a:endParaRP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38200" y="1564976"/>
            <a:ext cx="10515599" cy="488734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외부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주체에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대한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전파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사용자의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기계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또는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모바일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기기에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다운로드된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애플리케이션</a:t>
            </a:r>
            <a:endParaRPr lang="en-US" sz="20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사용자의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기계에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다운로드된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자바스크립트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웹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클라이언트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또는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다른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어떤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대해서는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컴퓨터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네트워크를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통한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접근이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“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의무발생”사유가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될 수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어떤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라이선스들은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“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의무발생”사유를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서버에서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작동하는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소프트웨어에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접근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허용하는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것이나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(예,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소프트웨어가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수정되는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경우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모든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Affero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GPL버전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) “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컴퓨터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네트워크를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통해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원격으로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소프트웨어와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상호작용하는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사용자들”의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경우를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포함하는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것으로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정의한다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457200" marR="0" lvl="1" indent="-19050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FOSS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컴플라이언스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쟁점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: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수정</a:t>
            </a:r>
            <a:endParaRPr lang="en-US" sz="4000" b="0" i="0" u="none" strike="noStrike" cap="none">
              <a:solidFill>
                <a:schemeClr val="dk2"/>
              </a:solidFill>
              <a:cs typeface="Roboto"/>
              <a:sym typeface="Roboto"/>
            </a:endParaRPr>
          </a:p>
        </p:txBody>
      </p:sp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09600" y="1608013"/>
            <a:ext cx="10972799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현재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프로그램에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대한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변경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(예,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추가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,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파일안의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코드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제거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,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컴포넌트들의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결합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)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어떤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라이선스하에서는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수정이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배포시에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다음과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같은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추가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의무를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발생할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수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:</a:t>
            </a: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수정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고지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제공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 </a:t>
            </a: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해당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소스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제공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 </a:t>
            </a: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수정물에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컴포넌트를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규제하는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라이선스와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동일한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라이선스를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적용한다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0" marR="0" lvl="0" indent="0" algn="l" rtl="0">
              <a:spcBef>
                <a:spcPts val="480"/>
              </a:spcBef>
              <a:buClr>
                <a:schemeClr val="accen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FOSS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컴플라이언스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프로그램</a:t>
            </a:r>
            <a:endParaRPr lang="en-US" sz="4000" b="0" i="0" u="none" strike="noStrike" cap="none">
              <a:solidFill>
                <a:schemeClr val="dk2"/>
              </a:solidFill>
              <a:cs typeface="Roboto"/>
              <a:sym typeface="Roboto"/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09600" y="1608013"/>
            <a:ext cx="10972799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컴플라이언스를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성공적으로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갖춘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조직들은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다음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목적을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위하여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자신들만의</a:t>
            </a:r>
            <a:r>
              <a:rPr lang="en-US" sz="2400" b="0" i="1" u="none" strike="noStrike" cap="none">
                <a:solidFill>
                  <a:schemeClr val="dk1"/>
                </a:solidFill>
                <a:cs typeface="Roboto"/>
                <a:sym typeface="Roboto"/>
              </a:rPr>
              <a:t> FOSS </a:t>
            </a:r>
            <a:r>
              <a:rPr lang="en-US" sz="2400" b="0" i="1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컴플라이언스</a:t>
            </a:r>
            <a:r>
              <a:rPr lang="en-US" sz="2400" b="0" i="1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1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프로그램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(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정책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,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절차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,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교육과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툴로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구성됨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)을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구축해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왔다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:</a:t>
            </a: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AutoNum type="arabicPeriod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제품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(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상업적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또는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그외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)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내에서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효과적인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사용을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가능하게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하고</a:t>
            </a:r>
            <a:endParaRPr lang="en-US"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개발자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/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소유자의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권리를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존중하고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라이선스상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의무를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준수하고</a:t>
            </a:r>
            <a:endParaRPr lang="en-US"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457200" marR="0" lvl="0" indent="-45720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커뮤니티에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기여하고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참가한다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목차</a:t>
            </a:r>
            <a:endParaRPr lang="en-US" sz="4000" b="0" i="0" u="none" strike="noStrike" cap="none">
              <a:solidFill>
                <a:schemeClr val="dk2"/>
              </a:solidFill>
              <a:cs typeface="Roboto"/>
              <a:sym typeface="Roboto"/>
            </a:endParaRPr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609600" y="1673351"/>
            <a:ext cx="5384799" cy="47183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AutoNum type="arabicPeriod"/>
            </a:pP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지적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재산권이란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무엇인가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?</a:t>
            </a:r>
          </a:p>
          <a:p>
            <a:pPr marL="514350" marR="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FOSS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소개</a:t>
            </a:r>
            <a:endParaRPr lang="en-US" sz="28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514350" marR="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FOSS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컴플라이언스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소개</a:t>
            </a:r>
            <a:endParaRPr lang="en-US" sz="28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514350" marR="0" lvl="0" indent="-514350" algn="l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AutoNum type="arabicPeriod"/>
            </a:pP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FOSS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검토를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위한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/>
            </a:r>
            <a:b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</a:b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소프트웨어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핵심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개념</a:t>
            </a:r>
            <a:endParaRPr lang="en-US" sz="28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6197600" y="1673351"/>
            <a:ext cx="5384799" cy="471830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514350" marR="0" lvl="0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AutoNum type="arabicPeriod" startAt="5"/>
            </a:pP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FOSS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검토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실행</a:t>
            </a:r>
            <a:endParaRPr lang="en-US" sz="28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514350" marR="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AutoNum type="arabicPeriod" startAt="5"/>
            </a:pP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컴플라이언스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관리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전과정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/>
            </a:r>
            <a:b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</a:b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(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프로세스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예시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)</a:t>
            </a:r>
          </a:p>
          <a:p>
            <a:pPr marL="514350" marR="0" lvl="0" indent="-5143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AutoNum type="arabicPeriod" startAt="5"/>
            </a:pP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컴플라이언스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함정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피하기</a:t>
            </a:r>
            <a:endParaRPr lang="en-US" sz="28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514350" marR="0" lvl="0" indent="-514350" algn="l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AutoNum type="arabicPeriod" startAt="5"/>
            </a:pP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개발자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가이드라인</a:t>
            </a:r>
            <a:endParaRPr lang="en-US" sz="28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컴플라이언스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실무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실행</a:t>
            </a:r>
            <a:endParaRPr lang="en-US" sz="4000" b="0" i="0" u="none" strike="noStrike" cap="none">
              <a:solidFill>
                <a:schemeClr val="dk2"/>
              </a:solidFill>
              <a:cs typeface="Roboto"/>
              <a:sym typeface="Roboto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09600" y="1608013"/>
            <a:ext cx="10972799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비즈니스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절차와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충분한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관리직원을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준비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:</a:t>
            </a:r>
          </a:p>
          <a:p>
            <a:pPr marL="182880" marR="0" lvl="0" indent="-18288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모든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내,외부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소프트웨어의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출처와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식별</a:t>
            </a:r>
            <a:endParaRPr lang="en-US"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182880" marR="0" lvl="0" indent="-18288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개발절차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내에서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소프트웨어를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추적</a:t>
            </a:r>
            <a:endParaRPr lang="en-US"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182880" marR="0" lvl="0" indent="-18288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검토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이행과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의무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식별</a:t>
            </a:r>
            <a:endParaRPr lang="en-US"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182880" marR="0" lvl="0" indent="-18288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제품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배송시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의무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이행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</a:p>
          <a:p>
            <a:pPr marL="182880" marR="0" lvl="0" indent="-18288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컴플라이언스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프로그램을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위한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감독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, 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정책수립과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컴플라이언스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결정</a:t>
            </a:r>
            <a:endParaRPr lang="en-US"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182880" marR="0" lvl="0" indent="-182880" algn="l" rtl="0">
              <a:lnSpc>
                <a:spcPct val="130000"/>
              </a:lnSpc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교육</a:t>
            </a:r>
            <a:endParaRPr lang="en-US"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컴플라이언스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혜택</a:t>
            </a:r>
            <a:endParaRPr lang="en-US" sz="4000" b="0" i="0" u="none" strike="noStrike" cap="none">
              <a:solidFill>
                <a:schemeClr val="dk2"/>
              </a:solidFill>
              <a:cs typeface="Roboto"/>
              <a:sym typeface="Roboto"/>
            </a:endParaRPr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09600" y="1608013"/>
            <a:ext cx="10972799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견고한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컴플라이언스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프로그램의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혜택은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다음과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같다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:</a:t>
            </a:r>
          </a:p>
          <a:p>
            <a:pPr marL="182880" marR="0" lvl="0" indent="-18288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FOSS의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혜택과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그것이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조직에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미치는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영향에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대한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이해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증가</a:t>
            </a:r>
            <a:endParaRPr lang="en-US"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182880" marR="0" lvl="0" indent="-18288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사용과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관련된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비용과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위험에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대한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이해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증가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 </a:t>
            </a:r>
          </a:p>
          <a:p>
            <a:pPr marL="182880" marR="0" lvl="0" indent="-182880" algn="l" rtl="0">
              <a:lnSpc>
                <a:spcPct val="129998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이용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가능한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해결에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대한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지식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증가</a:t>
            </a:r>
            <a:endParaRPr lang="en-US"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182880" marR="0" lvl="0" indent="-182880" algn="l" rtl="0">
              <a:lnSpc>
                <a:spcPct val="129998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위반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위험의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감소와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관리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,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FOSS개발자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/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소유자의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라이선싱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선택에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대한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존중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증가</a:t>
            </a:r>
            <a:endParaRPr lang="en-US"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182880" marR="0" lvl="0" indent="-18288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커뮤니티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및 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조직과의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관계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강화</a:t>
            </a:r>
            <a:endParaRPr lang="en-US"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182880" marR="0" lvl="0" indent="-182880" algn="l" rtl="0">
              <a:lnSpc>
                <a:spcPct val="129998"/>
              </a:lnSpc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이해도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점검</a:t>
            </a:r>
            <a:endParaRPr lang="en-US" sz="4000" b="0" i="0" u="none" strike="noStrike" cap="none">
              <a:solidFill>
                <a:schemeClr val="dk2"/>
              </a:solidFill>
              <a:cs typeface="Roboto"/>
              <a:sym typeface="Roboto"/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09600" y="1608013"/>
            <a:ext cx="10972799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컴플라이언스는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무엇을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의미하는가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?</a:t>
            </a:r>
          </a:p>
          <a:p>
            <a:pPr marL="182880" marR="0" lvl="0" indent="-18288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컴플라이언스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프로그램의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두가지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주요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목적은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무엇인가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?</a:t>
            </a:r>
          </a:p>
          <a:p>
            <a:pPr marL="182880" marR="0" lvl="0" indent="-18288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컴플라이언스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프로그램의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중요한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비즈니스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실무를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열거하고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설명하시오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182880" marR="0" lvl="0" indent="-182880" algn="l" rtl="0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컴플라이언스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프로그램의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혜택은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무엇인가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?</a:t>
            </a:r>
          </a:p>
          <a:p>
            <a:pPr marL="0" marR="0" lvl="0" indent="0" algn="l" rtl="0">
              <a:lnSpc>
                <a:spcPct val="130000"/>
              </a:lnSpc>
              <a:spcBef>
                <a:spcPts val="480"/>
              </a:spcBef>
              <a:buClr>
                <a:schemeClr val="accen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963083" y="2362200"/>
            <a:ext cx="10363200" cy="2200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Roboto"/>
              <a:buNone/>
            </a:pPr>
            <a:r>
              <a:rPr lang="en-US" sz="3200" b="0" i="0" u="none" strike="noStrike" cap="none">
                <a:solidFill>
                  <a:schemeClr val="lt2"/>
                </a:solidFill>
                <a:cs typeface="Roboto"/>
                <a:sym typeface="Roboto"/>
              </a:rPr>
              <a:t>CHAPTER 4</a:t>
            </a:r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963083" y="4626864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4800" b="0" i="0" u="none" strike="noStrike" cap="none">
                <a:solidFill>
                  <a:schemeClr val="lt2"/>
                </a:solidFill>
                <a:cs typeface="Roboto Medium"/>
                <a:sym typeface="Roboto Medium"/>
              </a:rPr>
              <a:t>FOSS 검토를 위한</a:t>
            </a:r>
            <a:br>
              <a:rPr lang="en-US" sz="4800" b="0" i="0" u="none" strike="noStrike" cap="none">
                <a:solidFill>
                  <a:schemeClr val="lt2"/>
                </a:solidFill>
                <a:cs typeface="Roboto Medium"/>
                <a:sym typeface="Roboto Medium"/>
              </a:rPr>
            </a:br>
            <a:r>
              <a:rPr lang="en-US" sz="4800" b="0" i="0" u="none" strike="noStrike" cap="none">
                <a:solidFill>
                  <a:schemeClr val="lt2"/>
                </a:solidFill>
                <a:cs typeface="Roboto Medium"/>
                <a:sym typeface="Roboto Medium"/>
              </a:rPr>
              <a:t>소프트웨어 핵심 개념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FOSS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컴포넌트를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어떻게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사용하길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원하는가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?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09600" y="1608013"/>
            <a:ext cx="10972799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일반적인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시나리오는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다음을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포함한다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: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편입</a:t>
            </a:r>
            <a:endParaRPr lang="en-US"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링킹</a:t>
            </a:r>
            <a:endParaRPr lang="en-US"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수정</a:t>
            </a:r>
            <a:endParaRPr lang="en-US"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번역</a:t>
            </a:r>
            <a:endParaRPr lang="en-US"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편입</a:t>
            </a:r>
            <a:endParaRPr lang="en-US" sz="4000" b="0" i="0" u="none" strike="noStrike" cap="none">
              <a:solidFill>
                <a:schemeClr val="dk2"/>
              </a:solidFill>
              <a:cs typeface="Roboto"/>
              <a:sym typeface="Roboto"/>
            </a:endParaRPr>
          </a:p>
        </p:txBody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639945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개발자는 FOSS 컴포넌트의 일부를 소프트웨어 제품에 복사해 넣을 수 있다. 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관련 용어는 다음을 포함한다: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통합 (Integrating)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병합 (Merging)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붙여넣기 (Pasting)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개작 (Adapting)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삽입 (Inserting)</a:t>
            </a: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  <p:pic>
        <p:nvPicPr>
          <p:cNvPr id="294" name="Shape 2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21796" y="1377183"/>
            <a:ext cx="7600936" cy="4275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링킹</a:t>
            </a:r>
            <a:endParaRPr lang="en-US" sz="4000" b="0" i="0" u="none" strike="noStrike" cap="none">
              <a:solidFill>
                <a:schemeClr val="dk2"/>
              </a:solidFill>
              <a:cs typeface="Roboto"/>
              <a:sym typeface="Roboto"/>
            </a:endParaRP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639945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개발자는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귀하의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컴포넌트를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소프트웨어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제품과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링크하거나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연결할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수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 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관련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용어는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다음을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포함한다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: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정적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/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동적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링킹</a:t>
            </a:r>
            <a:endParaRPr lang="en-US"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페어링</a:t>
            </a:r>
            <a:endParaRPr lang="en-US"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결합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(Combining)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활용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(Utilizing)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패키징</a:t>
            </a:r>
            <a:endParaRPr lang="en-US"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상호의존성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생성</a:t>
            </a:r>
            <a:endParaRPr lang="en-US"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  <p:pic>
        <p:nvPicPr>
          <p:cNvPr id="302" name="Shape 3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5057" y="1441279"/>
            <a:ext cx="9234920" cy="5194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수정</a:t>
            </a:r>
            <a:endParaRPr lang="en-US" sz="4000" b="0" i="0" u="none" strike="noStrike" cap="none">
              <a:solidFill>
                <a:schemeClr val="dk2"/>
              </a:solidFill>
              <a:cs typeface="Roboto"/>
              <a:sym typeface="Roboto"/>
            </a:endParaRP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3604889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개발자는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다음을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포함하여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컴포넌트를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변경할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수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: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컴포넌트에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새로운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코드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추가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/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주입</a:t>
            </a:r>
            <a:endParaRPr lang="en-US"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컴포넌트의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수정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,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최적화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또는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변경</a:t>
            </a:r>
            <a:endParaRPr lang="en-US"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코드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삭제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또는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제거</a:t>
            </a:r>
            <a:endParaRPr lang="en-US"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  <p:pic>
        <p:nvPicPr>
          <p:cNvPr id="310" name="Shape 3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9492" y="482418"/>
            <a:ext cx="7619997" cy="5819774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Shape 311"/>
          <p:cNvSpPr txBox="1"/>
          <p:nvPr/>
        </p:nvSpPr>
        <p:spPr>
          <a:xfrm>
            <a:off x="9891257" y="2744106"/>
            <a:ext cx="1850170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해결 (Fixing)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최적화 (Optimizing)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변경 (Changing)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HY그래픽" panose="02030600000101010101" pitchFamily="18" charset="-127"/>
              <a:ea typeface="HY그래픽" panose="02030600000101010101" pitchFamily="18" charset="-127"/>
              <a:cs typeface="Roboto Condensed"/>
              <a:sym typeface="Roboto Condensed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4427521" y="1459040"/>
            <a:ext cx="1741388" cy="110799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추가 (Adding)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주입 (Injecting)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HY그래픽" panose="02030600000101010101" pitchFamily="18" charset="-127"/>
              <a:ea typeface="HY그래픽" panose="02030600000101010101" pitchFamily="18" charset="-127"/>
              <a:cs typeface="Roboto Condensed"/>
              <a:sym typeface="Roboto Condensed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4380696" y="5853144"/>
            <a:ext cx="1940134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삭제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번역</a:t>
            </a:r>
            <a:endParaRPr lang="en-US" sz="4000" b="0" i="0" u="none" strike="noStrike" cap="none">
              <a:solidFill>
                <a:schemeClr val="dk2"/>
              </a:solidFill>
              <a:cs typeface="Roboto"/>
              <a:sym typeface="Roboto"/>
            </a:endParaRPr>
          </a:p>
        </p:txBody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639945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개발자는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코드를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어느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상태에서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다른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상태로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변환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할 수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예: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중국어를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영어로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번역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C++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에서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Java로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변환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 </a:t>
            </a:r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바이너리로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컴파일</a:t>
            </a:r>
            <a:endParaRPr lang="en-US"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  <p:pic>
        <p:nvPicPr>
          <p:cNvPr id="321" name="Shape 3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54473" y="913541"/>
            <a:ext cx="10158411" cy="5714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개발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도구</a:t>
            </a:r>
            <a:endParaRPr lang="en-US" sz="4000" b="0" i="0" u="none" strike="noStrike" cap="none">
              <a:solidFill>
                <a:schemeClr val="dk2"/>
              </a:solidFill>
              <a:cs typeface="Roboto"/>
              <a:sym typeface="Roboto"/>
            </a:endParaRP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4539915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개발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도구가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이러한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작업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중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일부를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내부적으로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수행할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수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예를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들어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,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어떤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도구는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그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출력물에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자체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코드의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일부를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주입할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수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  <p:pic>
        <p:nvPicPr>
          <p:cNvPr id="329" name="Shape 3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50655" y="1104129"/>
            <a:ext cx="6156668" cy="470215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Shape 330"/>
          <p:cNvSpPr txBox="1"/>
          <p:nvPr/>
        </p:nvSpPr>
        <p:spPr>
          <a:xfrm>
            <a:off x="7337884" y="1166858"/>
            <a:ext cx="2423948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자료 주입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7200461" y="5575453"/>
            <a:ext cx="2943697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자료 수정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8886010" y="4338982"/>
            <a:ext cx="3400897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자료 번역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D2533C"/>
              </a:buClr>
              <a:buSzPct val="25000"/>
              <a:buFont typeface="Roboto"/>
              <a:buNone/>
            </a:pPr>
            <a:r>
              <a:rPr lang="en-US" sz="4000" b="0" i="0" u="none" strike="noStrike" cap="none">
                <a:solidFill>
                  <a:srgbClr val="D2533C"/>
                </a:solidFill>
                <a:cs typeface="Roboto"/>
                <a:sym typeface="Roboto"/>
              </a:rPr>
              <a:t>FOSS </a:t>
            </a:r>
            <a:r>
              <a:rPr lang="en-US" sz="4000" b="0" i="0" u="none" strike="noStrike" cap="none" err="1">
                <a:solidFill>
                  <a:srgbClr val="D2533C"/>
                </a:solidFill>
                <a:cs typeface="Roboto"/>
                <a:sym typeface="Roboto"/>
              </a:rPr>
              <a:t>정책</a:t>
            </a:r>
            <a:endParaRPr lang="en-US" sz="4000" b="0" i="0" u="none" strike="noStrike" cap="none">
              <a:solidFill>
                <a:srgbClr val="D2533C"/>
              </a:solidFill>
              <a:cs typeface="Roboto"/>
              <a:sym typeface="Roboto"/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09600" y="1608013"/>
            <a:ext cx="10972799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&lt;&lt;</a:t>
            </a:r>
            <a:r>
              <a:rPr lang="en-US" sz="2400" b="0" i="0" u="none" strike="noStrike" cap="none" err="1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이것은</a:t>
            </a:r>
            <a:r>
              <a:rPr lang="en-US" sz="2400" b="0" i="0" u="none" strike="noStrike" cap="none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당신의</a:t>
            </a:r>
            <a:r>
              <a:rPr lang="en-US" sz="2400" b="0" i="0" u="none" strike="noStrike" cap="none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 FOSS </a:t>
            </a:r>
            <a:r>
              <a:rPr lang="en-US" sz="2400" b="0" i="0" u="none" strike="noStrike" cap="none" err="1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정책이</a:t>
            </a:r>
            <a:r>
              <a:rPr lang="en-US" sz="2400" b="0" i="0" u="none" strike="noStrike" cap="none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어디서</a:t>
            </a:r>
            <a:r>
              <a:rPr lang="en-US" sz="2400" b="0" i="0" u="none" strike="noStrike" cap="none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발견될</a:t>
            </a:r>
            <a:r>
              <a:rPr lang="en-US" sz="2400" b="0" i="0" u="none" strike="noStrike" cap="none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 수 </a:t>
            </a:r>
            <a:r>
              <a:rPr lang="en-US" sz="2400" b="0" i="0" u="none" strike="noStrike" cap="none" err="1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있는지</a:t>
            </a:r>
            <a:r>
              <a:rPr lang="en-US" sz="2400" b="0" i="0" u="none" strike="noStrike" cap="none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  </a:t>
            </a:r>
            <a:r>
              <a:rPr lang="en-US" sz="2400" b="0" i="0" u="none" strike="noStrike" cap="none" err="1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알려주기</a:t>
            </a:r>
            <a:r>
              <a:rPr lang="en-US" sz="2400" b="0" i="0" u="none" strike="noStrike" cap="none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위한</a:t>
            </a:r>
            <a:r>
              <a:rPr lang="en-US" sz="2400" b="0" i="0" u="none" strike="noStrike" cap="none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견본용</a:t>
            </a:r>
            <a:r>
              <a:rPr lang="en-US" sz="2400" b="0" i="0" u="none" strike="noStrike" cap="none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슬라이드이다</a:t>
            </a:r>
            <a:r>
              <a:rPr lang="en-US" sz="2400" b="0" i="0" u="none" strike="noStrike" cap="none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. (OpenChain </a:t>
            </a:r>
            <a:r>
              <a:rPr lang="en-US" sz="2400" b="0" i="0" u="none" strike="noStrike" cap="none" err="1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설명서</a:t>
            </a:r>
            <a:r>
              <a:rPr lang="en-US" sz="2400" b="0" i="0" u="none" strike="noStrike" cap="none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 1.1, 1.1.1절)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&gt;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Linux Foundation Open Compliance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Program에서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예시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정책을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얻을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수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 :</a:t>
            </a:r>
            <a:b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</a:br>
            <a:r>
              <a:rPr lang="en-US" sz="2000" b="0" i="0" u="sng" strike="noStrike" cap="none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https://www.linux.com/publications/generic-foss-policy</a:t>
            </a: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FOSS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컴포넌트가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어떻게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배포되는가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?</a:t>
            </a:r>
          </a:p>
        </p:txBody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799" cy="512373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누가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소프트웨어를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받는가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?</a:t>
            </a:r>
          </a:p>
          <a:p>
            <a:pPr marL="560070" marR="0" lvl="1" indent="-293369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고객</a:t>
            </a:r>
            <a:r>
              <a:rPr lang="en-US" sz="24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/</a:t>
            </a:r>
            <a:r>
              <a:rPr lang="en-US" sz="24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파트너</a:t>
            </a:r>
            <a:endParaRPr lang="en-US" sz="24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560070" marR="0" lvl="1" indent="-293369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커뮤니티</a:t>
            </a:r>
            <a:r>
              <a:rPr lang="en-US" sz="24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프로젝트</a:t>
            </a:r>
            <a:endParaRPr lang="en-US" sz="24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560070" marR="0" lvl="1" indent="-293369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비지니스</a:t>
            </a:r>
            <a:r>
              <a:rPr lang="en-US" sz="24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그룹</a:t>
            </a:r>
            <a:r>
              <a:rPr lang="en-US" sz="24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내 </a:t>
            </a:r>
            <a:r>
              <a:rPr lang="en-US" sz="24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다른</a:t>
            </a:r>
            <a:r>
              <a:rPr lang="en-US" sz="24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법인</a:t>
            </a:r>
            <a:r>
              <a:rPr lang="en-US" sz="24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(</a:t>
            </a:r>
            <a:r>
              <a:rPr lang="en-US" sz="24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이는</a:t>
            </a:r>
            <a:r>
              <a:rPr lang="en-US" sz="24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배포로</a:t>
            </a:r>
            <a:r>
              <a:rPr lang="en-US" sz="24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여겨질</a:t>
            </a:r>
            <a:r>
              <a:rPr lang="en-US" sz="24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수 </a:t>
            </a:r>
            <a:r>
              <a:rPr lang="en-US" sz="24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있다</a:t>
            </a:r>
            <a:r>
              <a:rPr lang="en-US" sz="24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)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어떤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형태로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전달되는가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?</a:t>
            </a:r>
          </a:p>
          <a:p>
            <a:pPr marL="560070" marR="0" lvl="1" indent="-293369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소스</a:t>
            </a:r>
            <a:r>
              <a:rPr lang="en-US" sz="24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</a:t>
            </a:r>
            <a:r>
              <a:rPr lang="en-US" sz="24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제공</a:t>
            </a:r>
            <a:endParaRPr lang="en-US" sz="24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560070" marR="0" lvl="1" indent="-293369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바이너리</a:t>
            </a:r>
            <a:r>
              <a:rPr lang="en-US" sz="24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제공</a:t>
            </a:r>
            <a:endParaRPr lang="en-US" sz="24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560070" marR="0" lvl="1" indent="-293369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하드웨어에</a:t>
            </a:r>
            <a:r>
              <a:rPr lang="en-US" sz="24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사전</a:t>
            </a:r>
            <a:r>
              <a:rPr lang="en-US" sz="24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탑재됨</a:t>
            </a:r>
            <a:endParaRPr lang="en-US" sz="24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이해도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점검</a:t>
            </a:r>
            <a:endParaRPr lang="en-US" sz="4000" b="0" i="0" u="none" strike="noStrike" cap="none">
              <a:solidFill>
                <a:schemeClr val="dk2"/>
              </a:solidFill>
              <a:cs typeface="Roboto"/>
              <a:sym typeface="Roboto"/>
            </a:endParaRPr>
          </a:p>
        </p:txBody>
      </p:sp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09600" y="1608013"/>
            <a:ext cx="10972799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편입이란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무엇인가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?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링킹이란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무엇인가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?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수정이란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무엇인가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?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번역이란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무엇인가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?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배포인지를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평가하는데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중요한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요소는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무엇인가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?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xfrm>
            <a:off x="963083" y="2362200"/>
            <a:ext cx="10363200" cy="2200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Roboto"/>
              <a:buNone/>
            </a:pPr>
            <a:r>
              <a:rPr lang="en-US" sz="3200" b="0" i="0" u="none" strike="noStrike" cap="none">
                <a:solidFill>
                  <a:schemeClr val="lt2"/>
                </a:solidFill>
                <a:cs typeface="Roboto"/>
                <a:sym typeface="Roboto"/>
              </a:rPr>
              <a:t>CHAPTER 5</a:t>
            </a:r>
          </a:p>
        </p:txBody>
      </p:sp>
      <p:sp>
        <p:nvSpPr>
          <p:cNvPr id="353" name="Shape 353"/>
          <p:cNvSpPr txBox="1">
            <a:spLocks noGrp="1"/>
          </p:cNvSpPr>
          <p:nvPr>
            <p:ph type="body" idx="1"/>
          </p:nvPr>
        </p:nvSpPr>
        <p:spPr>
          <a:xfrm>
            <a:off x="963083" y="4626864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4800" b="0" i="0" u="none" strike="noStrike" cap="none">
                <a:solidFill>
                  <a:schemeClr val="lt2"/>
                </a:solidFill>
                <a:cs typeface="Roboto Medium"/>
                <a:sym typeface="Roboto Medium"/>
              </a:rPr>
              <a:t>FOSS 검토 실행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FOSS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리뷰</a:t>
            </a:r>
            <a:endParaRPr lang="en-US" sz="4000" b="0" i="0" u="none" strike="noStrike" cap="none">
              <a:solidFill>
                <a:schemeClr val="dk2"/>
              </a:solidFill>
              <a:cs typeface="Roboto"/>
              <a:sym typeface="Roboto"/>
            </a:endParaRPr>
          </a:p>
        </p:txBody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09600" y="1608013"/>
            <a:ext cx="10972799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제안된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컴포넌트의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유용성및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품질에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대해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프로그램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및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제품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관리자와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엔지니어가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검토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한 후,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선택한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컴포넌트의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사용과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관련된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권리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및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의무에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대한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검토가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시작되어야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한다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컴플라이언스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프로그램의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핵심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요소는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1" u="none" strike="noStrike" cap="none">
                <a:solidFill>
                  <a:schemeClr val="dk1"/>
                </a:solidFill>
                <a:cs typeface="Roboto"/>
                <a:sym typeface="Roboto"/>
              </a:rPr>
              <a:t>FOSS </a:t>
            </a:r>
            <a:r>
              <a:rPr lang="en-US" sz="2400" b="0" i="1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리뷰</a:t>
            </a:r>
            <a:r>
              <a:rPr lang="en-US" sz="2400" b="0" i="1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프로세스이다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 이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프로세스를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통해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회사가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사용하는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소프트웨어를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분석하고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권리와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의무를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이해할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수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 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리뷰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프로세스에는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다음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단계가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포함된다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:</a:t>
            </a: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관련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정보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수집</a:t>
            </a:r>
            <a:endParaRPr lang="en-US" sz="20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의무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분석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및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이해</a:t>
            </a:r>
            <a:endParaRPr lang="en-US" sz="20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회사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정책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및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비즈니스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목표와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양립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가능한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가이드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제공</a:t>
            </a:r>
            <a:endParaRPr lang="en-US" sz="20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0" marR="0" lvl="0" indent="0" algn="l" rtl="0">
              <a:spcBef>
                <a:spcPts val="480"/>
              </a:spcBef>
              <a:buClr>
                <a:schemeClr val="accen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FOSS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리뷰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시작하기</a:t>
            </a:r>
            <a:endParaRPr lang="en-US" sz="4000" b="0" i="0" u="none" strike="noStrike" cap="none">
              <a:solidFill>
                <a:schemeClr val="dk2"/>
              </a:solidFill>
              <a:cs typeface="Roboto"/>
              <a:sym typeface="Roboto"/>
            </a:endParaRPr>
          </a:p>
        </p:txBody>
      </p:sp>
      <p:sp>
        <p:nvSpPr>
          <p:cNvPr id="367" name="Shape 367"/>
          <p:cNvSpPr txBox="1"/>
          <p:nvPr/>
        </p:nvSpPr>
        <p:spPr>
          <a:xfrm>
            <a:off x="304800" y="5109855"/>
            <a:ext cx="11277600" cy="17769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프로그램</a:t>
            </a:r>
            <a:r>
              <a:rPr lang="en-US" sz="2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또는</a:t>
            </a:r>
            <a:r>
              <a:rPr lang="en-US" sz="2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제품</a:t>
            </a:r>
            <a:r>
              <a:rPr lang="en-US" sz="2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관리자</a:t>
            </a:r>
            <a:r>
              <a:rPr lang="en-US" sz="2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, </a:t>
            </a:r>
            <a:r>
              <a:rPr lang="en-US" sz="24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엔지니어</a:t>
            </a:r>
            <a:r>
              <a:rPr lang="en-US" sz="2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, </a:t>
            </a:r>
            <a:r>
              <a:rPr lang="en-US" sz="24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법무팀을</a:t>
            </a:r>
            <a:r>
              <a:rPr lang="en-US" sz="2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포함하여</a:t>
            </a:r>
            <a:r>
              <a:rPr lang="en-US" sz="2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회사내에서</a:t>
            </a:r>
            <a:r>
              <a:rPr lang="en-US" sz="2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FOSS </a:t>
            </a:r>
            <a:r>
              <a:rPr lang="en-US" sz="24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관련</a:t>
            </a:r>
            <a:r>
              <a:rPr lang="en-US" sz="2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일을</a:t>
            </a:r>
            <a:r>
              <a:rPr lang="en-US" sz="2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하는</a:t>
            </a:r>
            <a:r>
              <a:rPr lang="en-US" sz="2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사람은</a:t>
            </a:r>
            <a:r>
              <a:rPr lang="en-US" sz="2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누구든지</a:t>
            </a:r>
            <a:r>
              <a:rPr lang="en-US" sz="2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FOSS </a:t>
            </a:r>
            <a:r>
              <a:rPr lang="en-US" sz="24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리뷰를</a:t>
            </a:r>
            <a:r>
              <a:rPr lang="en-US" sz="2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시작할</a:t>
            </a:r>
            <a:r>
              <a:rPr lang="en-US" sz="2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수 </a:t>
            </a:r>
            <a:r>
              <a:rPr lang="en-US" sz="24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있어야</a:t>
            </a:r>
            <a:r>
              <a:rPr lang="en-US" sz="2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한다</a:t>
            </a:r>
            <a:r>
              <a:rPr lang="en-US" sz="2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. 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i="1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참고</a:t>
            </a:r>
            <a:r>
              <a:rPr lang="en-US" sz="2400" i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: </a:t>
            </a:r>
            <a:r>
              <a:rPr lang="en-US" sz="2400" i="1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프로세스는</a:t>
            </a:r>
            <a:r>
              <a:rPr lang="en-US" sz="2400" i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400" i="1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주로</a:t>
            </a:r>
            <a:r>
              <a:rPr lang="en-US" sz="2400" i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400" i="1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엔지니어</a:t>
            </a:r>
            <a:r>
              <a:rPr lang="en-US" sz="2400" i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400" i="1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또는</a:t>
            </a:r>
            <a:r>
              <a:rPr lang="en-US" sz="2400" i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400" i="1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외부</a:t>
            </a:r>
            <a:r>
              <a:rPr lang="en-US" sz="2400" i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400" i="1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공급</a:t>
            </a:r>
            <a:r>
              <a:rPr lang="en-US" sz="2400" i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400" i="1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업체가</a:t>
            </a:r>
            <a:r>
              <a:rPr lang="en-US" sz="2400" i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400" i="1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새로운</a:t>
            </a:r>
            <a:r>
              <a:rPr lang="en-US" sz="2400" i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FOSS </a:t>
            </a:r>
            <a:r>
              <a:rPr lang="en-US" sz="2400" i="1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기반</a:t>
            </a:r>
            <a:r>
              <a:rPr lang="en-US" sz="2400" i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400" i="1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소프트웨어가</a:t>
            </a:r>
            <a:r>
              <a:rPr lang="en-US" sz="2400" i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400" i="1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선택한</a:t>
            </a:r>
            <a:r>
              <a:rPr lang="en-US" sz="2400" i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때 </a:t>
            </a:r>
            <a:r>
              <a:rPr lang="en-US" sz="2400" i="1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시작된다</a:t>
            </a:r>
            <a:r>
              <a:rPr lang="en-US" sz="2400" i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.</a:t>
            </a:r>
          </a:p>
          <a:p>
            <a:pPr marL="457200" marR="0" lvl="0" indent="-457200" algn="l" rtl="0">
              <a:spcBef>
                <a:spcPts val="480"/>
              </a:spcBef>
              <a:buClr>
                <a:schemeClr val="accent1"/>
              </a:buClr>
              <a:buFont typeface="Arial"/>
              <a:buNone/>
            </a:pPr>
            <a:endParaRPr sz="24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pic>
        <p:nvPicPr>
          <p:cNvPr id="368" name="Shape 3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9225" y="1703244"/>
            <a:ext cx="4273016" cy="1460319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Shape 369"/>
          <p:cNvSpPr txBox="1"/>
          <p:nvPr/>
        </p:nvSpPr>
        <p:spPr>
          <a:xfrm>
            <a:off x="4748212" y="2332038"/>
            <a:ext cx="2609939" cy="8302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FOSS </a:t>
            </a:r>
            <a:r>
              <a:rPr lang="en-US" sz="2400" b="1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리뷰를</a:t>
            </a:r>
            <a:r>
              <a:rPr lang="en-US" sz="2400" b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400" b="1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시작하시오</a:t>
            </a:r>
            <a:r>
              <a:rPr lang="en-US" sz="2400" b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</a:p>
        </p:txBody>
      </p:sp>
      <p:pic>
        <p:nvPicPr>
          <p:cNvPr id="370" name="Shape 3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25839" y="3284810"/>
            <a:ext cx="658852" cy="12987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1" name="Shape 371"/>
          <p:cNvGrpSpPr/>
          <p:nvPr/>
        </p:nvGrpSpPr>
        <p:grpSpPr>
          <a:xfrm>
            <a:off x="1873050" y="3284809"/>
            <a:ext cx="1426984" cy="1212408"/>
            <a:chOff x="357658" y="2412352"/>
            <a:chExt cx="1426984" cy="1212408"/>
          </a:xfrm>
        </p:grpSpPr>
        <p:grpSp>
          <p:nvGrpSpPr>
            <p:cNvPr id="372" name="Shape 372"/>
            <p:cNvGrpSpPr/>
            <p:nvPr/>
          </p:nvGrpSpPr>
          <p:grpSpPr>
            <a:xfrm>
              <a:off x="357658" y="2412352"/>
              <a:ext cx="1426984" cy="771113"/>
              <a:chOff x="357658" y="2412352"/>
              <a:chExt cx="1426984" cy="771113"/>
            </a:xfrm>
          </p:grpSpPr>
          <p:sp>
            <p:nvSpPr>
              <p:cNvPr id="373" name="Shape 373"/>
              <p:cNvSpPr txBox="1"/>
              <p:nvPr/>
            </p:nvSpPr>
            <p:spPr>
              <a:xfrm>
                <a:off x="357658" y="2906468"/>
                <a:ext cx="1367674" cy="276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200">
                    <a:solidFill>
                      <a:srgbClr val="333333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"/>
                    <a:sym typeface="Roboto"/>
                  </a:rPr>
                  <a:t>제품 관리자</a:t>
                </a:r>
              </a:p>
            </p:txBody>
          </p:sp>
          <p:sp>
            <p:nvSpPr>
              <p:cNvPr id="374" name="Shape 374"/>
              <p:cNvSpPr txBox="1"/>
              <p:nvPr/>
            </p:nvSpPr>
            <p:spPr>
              <a:xfrm>
                <a:off x="362466" y="2412352"/>
                <a:ext cx="1422175" cy="276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200" err="1">
                    <a:solidFill>
                      <a:srgbClr val="333333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"/>
                    <a:sym typeface="Roboto"/>
                  </a:rPr>
                  <a:t>프로그램</a:t>
                </a:r>
                <a:r>
                  <a:rPr lang="en-US" sz="1200">
                    <a:solidFill>
                      <a:srgbClr val="333333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"/>
                    <a:sym typeface="Roboto"/>
                  </a:rPr>
                  <a:t> </a:t>
                </a:r>
                <a:r>
                  <a:rPr lang="en-US" sz="1200" err="1">
                    <a:solidFill>
                      <a:srgbClr val="333333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"/>
                    <a:sym typeface="Roboto"/>
                  </a:rPr>
                  <a:t>관리자</a:t>
                </a:r>
                <a:endParaRPr lang="en-US" sz="120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"/>
                  <a:sym typeface="Roboto"/>
                </a:endParaRPr>
              </a:p>
            </p:txBody>
          </p:sp>
        </p:grpSp>
        <p:sp>
          <p:nvSpPr>
            <p:cNvPr id="375" name="Shape 375"/>
            <p:cNvSpPr txBox="1"/>
            <p:nvPr/>
          </p:nvSpPr>
          <p:spPr>
            <a:xfrm>
              <a:off x="362466" y="3347764"/>
              <a:ext cx="1362865" cy="27699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20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"/>
                  <a:sym typeface="Roboto"/>
                </a:rPr>
                <a:t> 엔지니어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어떤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정보를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수집해야하는가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?</a:t>
            </a:r>
          </a:p>
        </p:txBody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609600" y="1608013"/>
            <a:ext cx="10972799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사용을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분석할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때, 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컴포넌트의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정체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,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출처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및 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컴포넌트가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어떻게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사용될지에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대한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정보를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수집하시오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여기에는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다음이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포함될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수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:</a:t>
            </a:r>
          </a:p>
        </p:txBody>
      </p:sp>
      <p:graphicFrame>
        <p:nvGraphicFramePr>
          <p:cNvPr id="383" name="Shape 383"/>
          <p:cNvGraphicFramePr/>
          <p:nvPr/>
        </p:nvGraphicFramePr>
        <p:xfrm>
          <a:off x="952500" y="2854350"/>
          <a:ext cx="10287000" cy="2926050"/>
        </p:xfrm>
        <a:graphic>
          <a:graphicData uri="http://schemas.openxmlformats.org/drawingml/2006/table">
            <a:tbl>
              <a:tblPr>
                <a:noFill/>
                <a:tableStyleId>{F4F82D48-C7AC-4557-B803-6118D1D7CCD9}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marL="457200" lvl="0" indent="-342900">
                        <a:spcBef>
                          <a:spcPts val="0"/>
                        </a:spcBef>
                        <a:buSzPct val="100000"/>
                        <a:buFont typeface="Roboto"/>
                        <a:buChar char="●"/>
                      </a:pP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패키지</a:t>
                      </a:r>
                      <a:r>
                        <a:rPr 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이름</a:t>
                      </a:r>
                      <a:endParaRPr 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  <a:p>
                      <a:pPr marL="457200" lvl="0" indent="-342900">
                        <a:spcBef>
                          <a:spcPts val="0"/>
                        </a:spcBef>
                        <a:buSzPct val="100000"/>
                        <a:buFont typeface="Roboto"/>
                        <a:buChar char="●"/>
                      </a:pP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패키지를</a:t>
                      </a:r>
                      <a:r>
                        <a:rPr 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제공하는</a:t>
                      </a:r>
                      <a:r>
                        <a:rPr 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커뮤니티의</a:t>
                      </a:r>
                      <a:r>
                        <a:rPr 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상태</a:t>
                      </a:r>
                      <a:r>
                        <a:rPr 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(</a:t>
                      </a: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활동</a:t>
                      </a:r>
                      <a:r>
                        <a:rPr 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, </a:t>
                      </a: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다양한</a:t>
                      </a:r>
                      <a:r>
                        <a:rPr 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회원</a:t>
                      </a:r>
                      <a:r>
                        <a:rPr 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, </a:t>
                      </a: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반응도</a:t>
                      </a:r>
                      <a:r>
                        <a:rPr 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)</a:t>
                      </a:r>
                    </a:p>
                    <a:p>
                      <a:pPr marL="457200" lvl="0" indent="-342900">
                        <a:spcBef>
                          <a:spcPts val="0"/>
                        </a:spcBef>
                        <a:buSzPct val="100000"/>
                        <a:buFont typeface="Roboto"/>
                        <a:buChar char="●"/>
                      </a:pP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버전</a:t>
                      </a:r>
                      <a:endParaRPr 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  <a:p>
                      <a:pPr marL="457200" lvl="0" indent="-342900">
                        <a:spcBef>
                          <a:spcPts val="0"/>
                        </a:spcBef>
                        <a:buSzPct val="100000"/>
                        <a:buFont typeface="Roboto"/>
                        <a:buChar char="●"/>
                      </a:pP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다운로드</a:t>
                      </a:r>
                      <a:r>
                        <a:rPr 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또는</a:t>
                      </a:r>
                      <a:r>
                        <a:rPr 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소스</a:t>
                      </a:r>
                      <a:r>
                        <a:rPr 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코드</a:t>
                      </a:r>
                      <a:r>
                        <a:rPr 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URL</a:t>
                      </a:r>
                    </a:p>
                    <a:p>
                      <a:pPr marL="457200" lvl="0" indent="-342900">
                        <a:spcBef>
                          <a:spcPts val="0"/>
                        </a:spcBef>
                        <a:buSzPct val="100000"/>
                        <a:buFont typeface="Roboto"/>
                        <a:buChar char="●"/>
                      </a:pP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저작권</a:t>
                      </a:r>
                      <a:r>
                        <a:rPr 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소유자</a:t>
                      </a:r>
                      <a:endParaRPr 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  <a:p>
                      <a:pPr marL="457200" lvl="0" indent="-342900">
                        <a:spcBef>
                          <a:spcPts val="0"/>
                        </a:spcBef>
                        <a:buSzPct val="100000"/>
                        <a:buFont typeface="Roboto"/>
                        <a:buChar char="●"/>
                      </a:pP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라이선스</a:t>
                      </a:r>
                      <a:r>
                        <a:rPr 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및 </a:t>
                      </a: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라이선스</a:t>
                      </a:r>
                      <a:r>
                        <a:rPr 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URL</a:t>
                      </a:r>
                    </a:p>
                    <a:p>
                      <a:pPr marL="457200" lvl="0" indent="-342900">
                        <a:spcBef>
                          <a:spcPts val="0"/>
                        </a:spcBef>
                        <a:buSzPct val="100000"/>
                        <a:buFont typeface="Roboto"/>
                        <a:buChar char="●"/>
                      </a:pP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저작자</a:t>
                      </a:r>
                      <a:r>
                        <a:rPr 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및 </a:t>
                      </a: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다른</a:t>
                      </a:r>
                      <a:r>
                        <a:rPr 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고지와</a:t>
                      </a:r>
                      <a:r>
                        <a:rPr 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URL</a:t>
                      </a:r>
                    </a:p>
                    <a:p>
                      <a:pPr marL="457200" lvl="0" indent="-342900" rtl="0">
                        <a:spcBef>
                          <a:spcPts val="0"/>
                        </a:spcBef>
                        <a:buSzPct val="100000"/>
                        <a:buFont typeface="Roboto"/>
                        <a:buChar char="●"/>
                      </a:pP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만들고자하는</a:t>
                      </a:r>
                      <a:r>
                        <a:rPr 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수정사항에</a:t>
                      </a:r>
                      <a:r>
                        <a:rPr 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대한</a:t>
                      </a:r>
                      <a:r>
                        <a:rPr 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설명</a:t>
                      </a:r>
                      <a:endParaRPr 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42900" rtl="0">
                        <a:spcBef>
                          <a:spcPts val="0"/>
                        </a:spcBef>
                        <a:buSzPct val="100000"/>
                        <a:buFont typeface="Roboto"/>
                        <a:buChar char="●"/>
                      </a:pPr>
                      <a:r>
                        <a:rPr 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Dependency </a:t>
                      </a: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목록</a:t>
                      </a:r>
                      <a:endParaRPr 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  <a:p>
                      <a:pPr marL="457200" lvl="0" indent="-342900">
                        <a:spcBef>
                          <a:spcPts val="0"/>
                        </a:spcBef>
                        <a:buSzPct val="100000"/>
                        <a:buFont typeface="Roboto"/>
                        <a:buChar char="●"/>
                      </a:pP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제품</a:t>
                      </a:r>
                      <a:r>
                        <a:rPr 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내 </a:t>
                      </a: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의도된</a:t>
                      </a:r>
                      <a:r>
                        <a:rPr 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용도</a:t>
                      </a:r>
                      <a:endParaRPr 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  <a:p>
                      <a:pPr marL="457200" lvl="0" indent="-342900">
                        <a:spcBef>
                          <a:spcPts val="0"/>
                        </a:spcBef>
                        <a:buSzPct val="100000"/>
                        <a:buFont typeface="Roboto"/>
                        <a:buChar char="●"/>
                      </a:pP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패키지를</a:t>
                      </a:r>
                      <a:r>
                        <a:rPr 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포함하는</a:t>
                      </a:r>
                      <a:r>
                        <a:rPr 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첫번째</a:t>
                      </a:r>
                      <a:r>
                        <a:rPr 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제품</a:t>
                      </a:r>
                      <a:r>
                        <a:rPr 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출시</a:t>
                      </a:r>
                      <a:endParaRPr 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  <a:p>
                      <a:pPr marL="457200" lvl="0" indent="-342900">
                        <a:spcBef>
                          <a:spcPts val="0"/>
                        </a:spcBef>
                        <a:buSzPct val="100000"/>
                        <a:buFont typeface="Roboto"/>
                        <a:buChar char="●"/>
                      </a:pP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소스</a:t>
                      </a:r>
                      <a:r>
                        <a:rPr 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코드가</a:t>
                      </a:r>
                      <a:r>
                        <a:rPr 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유지될</a:t>
                      </a:r>
                      <a:r>
                        <a:rPr 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위치</a:t>
                      </a:r>
                      <a:endParaRPr 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  <a:p>
                      <a:pPr marL="457200" lvl="0" indent="-342900">
                        <a:spcBef>
                          <a:spcPts val="0"/>
                        </a:spcBef>
                        <a:buSzPct val="100000"/>
                        <a:buFont typeface="Roboto"/>
                        <a:buChar char="●"/>
                      </a:pP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다른</a:t>
                      </a:r>
                      <a:r>
                        <a:rPr 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상황에서</a:t>
                      </a:r>
                      <a:r>
                        <a:rPr 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있었던</a:t>
                      </a:r>
                      <a:r>
                        <a:rPr 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이전의</a:t>
                      </a:r>
                      <a:r>
                        <a:rPr 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승인</a:t>
                      </a:r>
                      <a:endParaRPr 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  <a:p>
                      <a:pPr marL="457200" lvl="0" indent="-342900">
                        <a:spcBef>
                          <a:spcPts val="0"/>
                        </a:spcBef>
                        <a:buSzPct val="100000"/>
                        <a:buFont typeface="Roboto"/>
                        <a:buChar char="●"/>
                      </a:pP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외부</a:t>
                      </a:r>
                      <a:r>
                        <a:rPr 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공급</a:t>
                      </a:r>
                      <a:r>
                        <a:rPr 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업체로부터</a:t>
                      </a:r>
                      <a:r>
                        <a:rPr 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입수한</a:t>
                      </a:r>
                      <a:r>
                        <a:rPr 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경우</a:t>
                      </a:r>
                      <a:r>
                        <a:rPr 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: </a:t>
                      </a:r>
                    </a:p>
                    <a:p>
                      <a:pPr marL="457200" lvl="0" indent="-342900">
                        <a:spcBef>
                          <a:spcPts val="0"/>
                        </a:spcBef>
                        <a:buSzPct val="100000"/>
                        <a:buFont typeface="Roboto"/>
                        <a:buChar char="●"/>
                      </a:pP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개발팀의</a:t>
                      </a:r>
                      <a:r>
                        <a:rPr 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연락</a:t>
                      </a:r>
                      <a:r>
                        <a:rPr 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지점</a:t>
                      </a:r>
                      <a:endParaRPr 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  <a:p>
                      <a:pPr marL="457200" lvl="0" indent="-342900" rtl="0">
                        <a:spcBef>
                          <a:spcPts val="0"/>
                        </a:spcBef>
                        <a:buSzPct val="100000"/>
                        <a:buFont typeface="Roboto"/>
                        <a:buChar char="●"/>
                      </a:pP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라이선스</a:t>
                      </a:r>
                      <a:r>
                        <a:rPr 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의무를</a:t>
                      </a:r>
                      <a:r>
                        <a:rPr 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충족시키기</a:t>
                      </a:r>
                      <a:r>
                        <a:rPr 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위해</a:t>
                      </a:r>
                      <a:r>
                        <a:rPr 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필요한</a:t>
                      </a:r>
                      <a:r>
                        <a:rPr 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경우</a:t>
                      </a:r>
                      <a:r>
                        <a:rPr 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, </a:t>
                      </a: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공급업체</a:t>
                      </a:r>
                      <a:r>
                        <a:rPr 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수정에</a:t>
                      </a:r>
                      <a:r>
                        <a:rPr 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대한</a:t>
                      </a:r>
                      <a:r>
                        <a:rPr 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저작권</a:t>
                      </a:r>
                      <a:r>
                        <a:rPr 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고지</a:t>
                      </a:r>
                      <a:r>
                        <a:rPr 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, </a:t>
                      </a: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출처</a:t>
                      </a:r>
                      <a:r>
                        <a:rPr 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, </a:t>
                      </a: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소스</a:t>
                      </a:r>
                      <a:r>
                        <a:rPr lang="en-US" sz="180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코드</a:t>
                      </a:r>
                      <a:endParaRPr lang="en-US" sz="180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FOSS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리뷰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팀</a:t>
            </a:r>
          </a:p>
        </p:txBody>
      </p:sp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304800" y="4307648"/>
            <a:ext cx="11277600" cy="259337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FOSS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리뷰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팀에는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FOSS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사용을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지원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,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안내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,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조정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및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검토하는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회사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대표자가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포함된다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대표자에는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다음이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포함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될 수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있다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:</a:t>
            </a:r>
          </a:p>
          <a:p>
            <a:pPr marL="182880" marR="0" lvl="0" indent="-182880" algn="l" rtl="0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의무를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확인하고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평가하는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법무팀</a:t>
            </a:r>
            <a:endParaRPr lang="en-US" sz="20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182880" marR="0" lvl="0" indent="-182880" algn="l" rtl="0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FOSS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사용을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식별하고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추적할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수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있는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소스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코드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스캐닝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및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도구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지원</a:t>
            </a:r>
            <a:endParaRPr lang="en-US" sz="20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182880" marR="0" lvl="0" indent="-182880" algn="l" rtl="0">
              <a:lnSpc>
                <a:spcPct val="130000"/>
              </a:lnSpc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사업적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이해관계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,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상용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라이선싱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,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수출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컴플라이언스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등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관련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일을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하면서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FOSS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사용으로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영향받을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수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있는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엔지니어링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전문가</a:t>
            </a:r>
            <a:endParaRPr lang="en-US" sz="20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  <p:pic>
        <p:nvPicPr>
          <p:cNvPr id="391" name="Shape 3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9225" y="1402908"/>
            <a:ext cx="4273016" cy="1460319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Shape 392"/>
          <p:cNvSpPr txBox="1"/>
          <p:nvPr/>
        </p:nvSpPr>
        <p:spPr>
          <a:xfrm>
            <a:off x="4633912" y="2032000"/>
            <a:ext cx="2738616" cy="8302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FOSS </a:t>
            </a:r>
            <a:r>
              <a:rPr lang="en-US" sz="2400" b="1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리뷰를</a:t>
            </a:r>
            <a:r>
              <a:rPr lang="en-US" sz="2400" b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400" b="1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시작하시오</a:t>
            </a:r>
            <a:r>
              <a:rPr lang="en-US" sz="2400" b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</a:p>
        </p:txBody>
      </p:sp>
      <p:pic>
        <p:nvPicPr>
          <p:cNvPr id="393" name="Shape 3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25839" y="2984473"/>
            <a:ext cx="658852" cy="12987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4" name="Shape 394"/>
          <p:cNvGrpSpPr/>
          <p:nvPr/>
        </p:nvGrpSpPr>
        <p:grpSpPr>
          <a:xfrm>
            <a:off x="1873050" y="2984472"/>
            <a:ext cx="1426984" cy="1212408"/>
            <a:chOff x="357658" y="2412352"/>
            <a:chExt cx="1426984" cy="1212408"/>
          </a:xfrm>
        </p:grpSpPr>
        <p:grpSp>
          <p:nvGrpSpPr>
            <p:cNvPr id="395" name="Shape 395"/>
            <p:cNvGrpSpPr/>
            <p:nvPr/>
          </p:nvGrpSpPr>
          <p:grpSpPr>
            <a:xfrm>
              <a:off x="357658" y="2412352"/>
              <a:ext cx="1426984" cy="771113"/>
              <a:chOff x="357658" y="2412352"/>
              <a:chExt cx="1426984" cy="771113"/>
            </a:xfrm>
          </p:grpSpPr>
          <p:sp>
            <p:nvSpPr>
              <p:cNvPr id="396" name="Shape 396"/>
              <p:cNvSpPr txBox="1"/>
              <p:nvPr/>
            </p:nvSpPr>
            <p:spPr>
              <a:xfrm>
                <a:off x="357658" y="2906468"/>
                <a:ext cx="1367674" cy="276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200" err="1">
                    <a:solidFill>
                      <a:srgbClr val="333333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"/>
                    <a:sym typeface="Roboto"/>
                  </a:rPr>
                  <a:t>제품</a:t>
                </a:r>
                <a:r>
                  <a:rPr lang="en-US" sz="1200">
                    <a:solidFill>
                      <a:srgbClr val="333333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"/>
                    <a:sym typeface="Roboto"/>
                  </a:rPr>
                  <a:t> </a:t>
                </a:r>
                <a:r>
                  <a:rPr lang="en-US" sz="1200" err="1">
                    <a:solidFill>
                      <a:srgbClr val="333333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"/>
                    <a:sym typeface="Roboto"/>
                  </a:rPr>
                  <a:t>관리자</a:t>
                </a:r>
                <a:endParaRPr lang="en-US" sz="120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"/>
                  <a:sym typeface="Roboto"/>
                </a:endParaRPr>
              </a:p>
            </p:txBody>
          </p:sp>
          <p:sp>
            <p:nvSpPr>
              <p:cNvPr id="397" name="Shape 397"/>
              <p:cNvSpPr txBox="1"/>
              <p:nvPr/>
            </p:nvSpPr>
            <p:spPr>
              <a:xfrm>
                <a:off x="362466" y="2412352"/>
                <a:ext cx="1422175" cy="276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200" err="1">
                    <a:solidFill>
                      <a:srgbClr val="333333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"/>
                    <a:sym typeface="Roboto"/>
                  </a:rPr>
                  <a:t>프로그램</a:t>
                </a:r>
                <a:r>
                  <a:rPr lang="en-US" sz="1200">
                    <a:solidFill>
                      <a:srgbClr val="333333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"/>
                    <a:sym typeface="Roboto"/>
                  </a:rPr>
                  <a:t> </a:t>
                </a:r>
                <a:r>
                  <a:rPr lang="en-US" sz="1200" err="1">
                    <a:solidFill>
                      <a:srgbClr val="333333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"/>
                    <a:sym typeface="Roboto"/>
                  </a:rPr>
                  <a:t>관리자</a:t>
                </a:r>
                <a:endParaRPr lang="en-US" sz="120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"/>
                  <a:sym typeface="Roboto"/>
                </a:endParaRPr>
              </a:p>
            </p:txBody>
          </p:sp>
        </p:grpSp>
        <p:sp>
          <p:nvSpPr>
            <p:cNvPr id="398" name="Shape 398"/>
            <p:cNvSpPr txBox="1"/>
            <p:nvPr/>
          </p:nvSpPr>
          <p:spPr>
            <a:xfrm>
              <a:off x="362466" y="3347764"/>
              <a:ext cx="1362865" cy="27699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20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"/>
                  <a:sym typeface="Roboto"/>
                </a:rPr>
                <a:t> 엔지니어</a:t>
              </a:r>
            </a:p>
          </p:txBody>
        </p:sp>
      </p:grpSp>
      <p:pic>
        <p:nvPicPr>
          <p:cNvPr id="399" name="Shape 39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72525" y="2797467"/>
            <a:ext cx="660318" cy="1301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Shape 40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21536" y="2797467"/>
            <a:ext cx="660318" cy="1301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Shape 40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846881" y="2797467"/>
            <a:ext cx="660318" cy="1301587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Shape 402"/>
          <p:cNvSpPr txBox="1"/>
          <p:nvPr/>
        </p:nvSpPr>
        <p:spPr>
          <a:xfrm>
            <a:off x="7372529" y="4138987"/>
            <a:ext cx="1085498" cy="276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법무팀</a:t>
            </a:r>
            <a:endParaRPr lang="en-US" sz="12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403" name="Shape 403"/>
          <p:cNvSpPr txBox="1"/>
          <p:nvPr/>
        </p:nvSpPr>
        <p:spPr>
          <a:xfrm>
            <a:off x="8576992" y="4141851"/>
            <a:ext cx="817844" cy="276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스캐닝</a:t>
            </a:r>
            <a:endParaRPr lang="en-US" sz="12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404" name="Shape 404"/>
          <p:cNvSpPr txBox="1"/>
          <p:nvPr/>
        </p:nvSpPr>
        <p:spPr>
          <a:xfrm>
            <a:off x="9467850" y="4141851"/>
            <a:ext cx="946114" cy="27781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전문가</a:t>
            </a:r>
            <a:endParaRPr lang="en-US" sz="12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제안된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FOSS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사용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분석</a:t>
            </a:r>
            <a:endParaRPr lang="en-US" sz="4000" b="0" i="0" u="none" strike="noStrike" cap="none">
              <a:solidFill>
                <a:schemeClr val="dk2"/>
              </a:solidFill>
              <a:cs typeface="Roboto"/>
              <a:sym typeface="Roboto"/>
            </a:endParaRP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417504" y="3539817"/>
            <a:ext cx="11277600" cy="295374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FOSS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리뷰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팀은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문제에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대한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가이드를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제공하기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전에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수집한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정보를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평가해야한다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여기에는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정보의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정확성을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확인하기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위해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코드를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스캔하는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작업이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포함될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수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있다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FOSS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리뷰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팀은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다음을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고려해야한다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182880" marR="0" lvl="0" indent="-18288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코드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및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관련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정보가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완전하고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일관되며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정확한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것인가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?</a:t>
            </a:r>
          </a:p>
          <a:p>
            <a:pPr marL="182880" marR="0" lvl="0" indent="-18288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선언된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라이선스가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코드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파일에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있는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것과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일치하는가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?</a:t>
            </a:r>
          </a:p>
          <a:p>
            <a:pPr marL="182880" marR="0" lvl="0" indent="-18288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라이선스는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소프트웨어의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다른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컴포넌트와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사용을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허용하는가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? </a:t>
            </a:r>
          </a:p>
          <a:p>
            <a:pPr marL="0" marR="0" lvl="0" indent="0" algn="l" rtl="0">
              <a:spcBef>
                <a:spcPts val="400"/>
              </a:spcBef>
              <a:buClr>
                <a:schemeClr val="accent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  <p:pic>
        <p:nvPicPr>
          <p:cNvPr id="412" name="Shape 4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09737" y="1916482"/>
            <a:ext cx="660318" cy="1301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98596" y="1916482"/>
            <a:ext cx="660318" cy="1301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Shape 4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03128" y="1916482"/>
            <a:ext cx="660318" cy="1301587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Shape 415"/>
          <p:cNvSpPr txBox="1"/>
          <p:nvPr/>
        </p:nvSpPr>
        <p:spPr>
          <a:xfrm>
            <a:off x="4655840" y="3237375"/>
            <a:ext cx="924245" cy="276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법무팀</a:t>
            </a:r>
            <a:endParaRPr lang="en-US" sz="12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416" name="Shape 416"/>
          <p:cNvSpPr txBox="1"/>
          <p:nvPr/>
        </p:nvSpPr>
        <p:spPr>
          <a:xfrm>
            <a:off x="5563792" y="3242543"/>
            <a:ext cx="817844" cy="276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스캐닝</a:t>
            </a:r>
            <a:endParaRPr lang="en-US" sz="12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417" name="Shape 417"/>
          <p:cNvSpPr txBox="1"/>
          <p:nvPr/>
        </p:nvSpPr>
        <p:spPr>
          <a:xfrm>
            <a:off x="6312157" y="3242543"/>
            <a:ext cx="928452" cy="276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전문가</a:t>
            </a:r>
            <a:endParaRPr lang="en-US" sz="12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D2533C"/>
              </a:buClr>
              <a:buSzPct val="25000"/>
              <a:buFont typeface="Roboto"/>
              <a:buNone/>
            </a:pPr>
            <a:r>
              <a:rPr lang="en-US" sz="4000" b="0" i="0" u="none" strike="noStrike" cap="none" err="1">
                <a:solidFill>
                  <a:srgbClr val="D2533C"/>
                </a:solidFill>
                <a:cs typeface="Roboto"/>
                <a:sym typeface="Roboto"/>
              </a:rPr>
              <a:t>소스</a:t>
            </a:r>
            <a:r>
              <a:rPr lang="en-US" sz="4000" b="0" i="0" u="none" strike="noStrike" cap="none">
                <a:solidFill>
                  <a:srgbClr val="D2533C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rgbClr val="D2533C"/>
                </a:solidFill>
                <a:cs typeface="Roboto"/>
                <a:sym typeface="Roboto"/>
              </a:rPr>
              <a:t>코드</a:t>
            </a:r>
            <a:r>
              <a:rPr lang="en-US" sz="4000" b="0" i="0" u="none" strike="noStrike" cap="none">
                <a:solidFill>
                  <a:srgbClr val="D2533C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rgbClr val="D2533C"/>
                </a:solidFill>
                <a:cs typeface="Roboto"/>
                <a:sym typeface="Roboto"/>
              </a:rPr>
              <a:t>스캐닝</a:t>
            </a:r>
            <a:r>
              <a:rPr lang="en-US" sz="4000" b="0" i="0" u="none" strike="noStrike" cap="none">
                <a:solidFill>
                  <a:srgbClr val="D2533C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rgbClr val="D2533C"/>
                </a:solidFill>
                <a:cs typeface="Roboto"/>
                <a:sym typeface="Roboto"/>
              </a:rPr>
              <a:t>도구</a:t>
            </a:r>
            <a:endParaRPr lang="en-US" sz="4000" b="0" i="0" u="none" strike="noStrike" cap="none">
              <a:solidFill>
                <a:srgbClr val="D2533C"/>
              </a:solidFill>
              <a:cs typeface="Roboto"/>
              <a:sym typeface="Roboto"/>
            </a:endParaRPr>
          </a:p>
        </p:txBody>
      </p:sp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623093" y="1600200"/>
            <a:ext cx="10945811" cy="495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다양한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자동화된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소스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코드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스캐닝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도구가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 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모든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솔루션은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특정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요구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사항들을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처리하기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때문에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어떤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것도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모든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문제를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해결할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수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없다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회사들은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특정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시장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영역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및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제품에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가장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적합한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솔루션을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선택해야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한다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많은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회사들은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자동화된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도구와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수동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검토를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모두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이용한다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무료로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사용할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수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소스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코드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스캐닝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도구의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좋은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예는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Linux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Foundatoin에서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호스팅하는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프로젝트인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FOSSology이다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 : http://fossology.org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Shape 430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FOSS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리뷰를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통한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작업</a:t>
            </a:r>
            <a:endParaRPr lang="en-US" sz="4000" b="0" i="0" u="none" strike="noStrike" cap="none">
              <a:solidFill>
                <a:schemeClr val="dk2"/>
              </a:solidFill>
              <a:cs typeface="Roboto"/>
              <a:sym typeface="Roboto"/>
            </a:endParaRPr>
          </a:p>
        </p:txBody>
      </p:sp>
      <p:sp>
        <p:nvSpPr>
          <p:cNvPr id="431" name="Shape 431"/>
          <p:cNvSpPr txBox="1">
            <a:spLocks noGrp="1"/>
          </p:cNvSpPr>
          <p:nvPr>
            <p:ph type="body" idx="1"/>
          </p:nvPr>
        </p:nvSpPr>
        <p:spPr>
          <a:xfrm>
            <a:off x="311675" y="5813485"/>
            <a:ext cx="11421290" cy="104451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FOSS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리뷰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프로세스는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엔지니어링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,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비지니스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,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법무팀을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비롯한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여러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분야를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걸치게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된다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모든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그룹이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문제를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정확히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이해하고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명확하고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공유된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가이드를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만들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수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있도록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상호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작용해야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한다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</p:txBody>
      </p:sp>
      <p:pic>
        <p:nvPicPr>
          <p:cNvPr id="432" name="Shape 4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6100" y="1457909"/>
            <a:ext cx="4273016" cy="1460319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Shape 433"/>
          <p:cNvSpPr txBox="1"/>
          <p:nvPr/>
        </p:nvSpPr>
        <p:spPr>
          <a:xfrm>
            <a:off x="4424362" y="2087563"/>
            <a:ext cx="2977670" cy="8302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FOSS </a:t>
            </a:r>
            <a:r>
              <a:rPr lang="en-US" sz="2400" b="1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리뷰를</a:t>
            </a:r>
            <a:r>
              <a:rPr lang="en-US" sz="2400" b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400" b="1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시작하시오</a:t>
            </a:r>
            <a:r>
              <a:rPr lang="en-US" sz="2400" b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</a:p>
        </p:txBody>
      </p:sp>
      <p:pic>
        <p:nvPicPr>
          <p:cNvPr id="434" name="Shape 4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32714" y="3039475"/>
            <a:ext cx="658852" cy="12987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5" name="Shape 435"/>
          <p:cNvGrpSpPr/>
          <p:nvPr/>
        </p:nvGrpSpPr>
        <p:grpSpPr>
          <a:xfrm>
            <a:off x="1879925" y="3039474"/>
            <a:ext cx="1426984" cy="1212408"/>
            <a:chOff x="357658" y="2412352"/>
            <a:chExt cx="1426984" cy="1212408"/>
          </a:xfrm>
        </p:grpSpPr>
        <p:grpSp>
          <p:nvGrpSpPr>
            <p:cNvPr id="436" name="Shape 436"/>
            <p:cNvGrpSpPr/>
            <p:nvPr/>
          </p:nvGrpSpPr>
          <p:grpSpPr>
            <a:xfrm>
              <a:off x="357658" y="2412352"/>
              <a:ext cx="1426984" cy="771113"/>
              <a:chOff x="357658" y="2412352"/>
              <a:chExt cx="1426984" cy="771113"/>
            </a:xfrm>
          </p:grpSpPr>
          <p:sp>
            <p:nvSpPr>
              <p:cNvPr id="437" name="Shape 437"/>
              <p:cNvSpPr txBox="1"/>
              <p:nvPr/>
            </p:nvSpPr>
            <p:spPr>
              <a:xfrm>
                <a:off x="357658" y="2906468"/>
                <a:ext cx="1367674" cy="276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200" err="1">
                    <a:solidFill>
                      <a:srgbClr val="333333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"/>
                    <a:sym typeface="Roboto"/>
                  </a:rPr>
                  <a:t>제품</a:t>
                </a:r>
                <a:r>
                  <a:rPr lang="en-US" sz="1200">
                    <a:solidFill>
                      <a:srgbClr val="333333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"/>
                    <a:sym typeface="Roboto"/>
                  </a:rPr>
                  <a:t> </a:t>
                </a:r>
                <a:r>
                  <a:rPr lang="en-US" sz="1200" err="1">
                    <a:solidFill>
                      <a:srgbClr val="333333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"/>
                    <a:sym typeface="Roboto"/>
                  </a:rPr>
                  <a:t>관리자</a:t>
                </a:r>
                <a:endParaRPr lang="en-US" sz="120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"/>
                  <a:sym typeface="Roboto"/>
                </a:endParaRPr>
              </a:p>
            </p:txBody>
          </p:sp>
          <p:sp>
            <p:nvSpPr>
              <p:cNvPr id="438" name="Shape 438"/>
              <p:cNvSpPr txBox="1"/>
              <p:nvPr/>
            </p:nvSpPr>
            <p:spPr>
              <a:xfrm>
                <a:off x="362466" y="2412352"/>
                <a:ext cx="1422175" cy="276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200" err="1">
                    <a:solidFill>
                      <a:srgbClr val="333333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"/>
                    <a:sym typeface="Roboto"/>
                  </a:rPr>
                  <a:t>프로그램</a:t>
                </a:r>
                <a:r>
                  <a:rPr lang="en-US" sz="1200">
                    <a:solidFill>
                      <a:srgbClr val="333333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"/>
                    <a:sym typeface="Roboto"/>
                  </a:rPr>
                  <a:t> </a:t>
                </a:r>
                <a:r>
                  <a:rPr lang="en-US" sz="1200" err="1">
                    <a:solidFill>
                      <a:srgbClr val="333333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"/>
                    <a:sym typeface="Roboto"/>
                  </a:rPr>
                  <a:t>관리자</a:t>
                </a:r>
                <a:endParaRPr lang="en-US" sz="120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"/>
                  <a:sym typeface="Roboto"/>
                </a:endParaRPr>
              </a:p>
            </p:txBody>
          </p:sp>
        </p:grpSp>
        <p:sp>
          <p:nvSpPr>
            <p:cNvPr id="439" name="Shape 439"/>
            <p:cNvSpPr txBox="1"/>
            <p:nvPr/>
          </p:nvSpPr>
          <p:spPr>
            <a:xfrm>
              <a:off x="357658" y="3347764"/>
              <a:ext cx="1367673" cy="27699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20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"/>
                  <a:sym typeface="Roboto"/>
                </a:rPr>
                <a:t> 엔지니어</a:t>
              </a:r>
            </a:p>
          </p:txBody>
        </p:sp>
      </p:grpSp>
      <p:pic>
        <p:nvPicPr>
          <p:cNvPr id="440" name="Shape 44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39553" y="2852469"/>
            <a:ext cx="660318" cy="1301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Shape 44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28411" y="2852469"/>
            <a:ext cx="660318" cy="1301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Shape 44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332945" y="2852469"/>
            <a:ext cx="660318" cy="1301587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Shape 443"/>
          <p:cNvSpPr txBox="1"/>
          <p:nvPr/>
        </p:nvSpPr>
        <p:spPr>
          <a:xfrm>
            <a:off x="7402032" y="4193989"/>
            <a:ext cx="1062869" cy="276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법무팀</a:t>
            </a:r>
          </a:p>
        </p:txBody>
      </p:sp>
      <p:sp>
        <p:nvSpPr>
          <p:cNvPr id="444" name="Shape 444"/>
          <p:cNvSpPr txBox="1"/>
          <p:nvPr/>
        </p:nvSpPr>
        <p:spPr>
          <a:xfrm>
            <a:off x="8510486" y="4178532"/>
            <a:ext cx="817844" cy="276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스캐닝</a:t>
            </a:r>
            <a:endParaRPr lang="en-US" sz="12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445" name="Shape 445"/>
          <p:cNvSpPr txBox="1"/>
          <p:nvPr/>
        </p:nvSpPr>
        <p:spPr>
          <a:xfrm>
            <a:off x="9141974" y="4178532"/>
            <a:ext cx="928452" cy="276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전문가</a:t>
            </a:r>
            <a:endParaRPr lang="en-US" sz="12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pic>
        <p:nvPicPr>
          <p:cNvPr id="446" name="Shape 44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38832" y="3005478"/>
            <a:ext cx="2253968" cy="507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Shape 44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904173" y="3846308"/>
            <a:ext cx="2253968" cy="507936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Shape 448"/>
          <p:cNvSpPr txBox="1"/>
          <p:nvPr/>
        </p:nvSpPr>
        <p:spPr>
          <a:xfrm>
            <a:off x="5660351" y="3458498"/>
            <a:ext cx="906008" cy="461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작업</a:t>
            </a:r>
            <a:endParaRPr lang="en-US" sz="2400" b="1">
              <a:solidFill>
                <a:srgbClr val="80808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pic>
        <p:nvPicPr>
          <p:cNvPr id="449" name="Shape 44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964825" y="4310342"/>
            <a:ext cx="4273016" cy="1460317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Shape 450"/>
          <p:cNvSpPr txBox="1"/>
          <p:nvPr/>
        </p:nvSpPr>
        <p:spPr>
          <a:xfrm>
            <a:off x="5384448" y="4708460"/>
            <a:ext cx="1486297" cy="461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가이드</a:t>
            </a:r>
            <a:endParaRPr lang="en-US" sz="2400" b="1">
              <a:solidFill>
                <a:srgbClr val="80808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963083" y="2362200"/>
            <a:ext cx="10363200" cy="2200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Roboto"/>
              <a:buNone/>
            </a:pPr>
            <a:r>
              <a:rPr lang="en-US" sz="3200" b="0" i="0" u="none" strike="noStrike" cap="none">
                <a:solidFill>
                  <a:schemeClr val="lt2"/>
                </a:solidFill>
                <a:cs typeface="Roboto"/>
                <a:sym typeface="Roboto"/>
              </a:rPr>
              <a:t>1장</a:t>
            </a:r>
          </a:p>
        </p:txBody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963083" y="4626864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4800" b="0" i="0" u="none" strike="noStrike" cap="none">
                <a:solidFill>
                  <a:schemeClr val="lt2"/>
                </a:solidFill>
                <a:cs typeface="Roboto Medium"/>
                <a:sym typeface="Roboto Medium"/>
              </a:rPr>
              <a:t>지적 재산권이란 무엇인가?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FOSS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리뷰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감독</a:t>
            </a:r>
            <a:endParaRPr lang="en-US" sz="4000" b="0" i="0" u="none" strike="noStrike" cap="none">
              <a:solidFill>
                <a:schemeClr val="dk2"/>
              </a:solidFill>
              <a:cs typeface="Roboto"/>
              <a:sym typeface="Roboto"/>
            </a:endParaRPr>
          </a:p>
        </p:txBody>
      </p:sp>
      <p:sp>
        <p:nvSpPr>
          <p:cNvPr id="457" name="Shape 457"/>
          <p:cNvSpPr txBox="1"/>
          <p:nvPr/>
        </p:nvSpPr>
        <p:spPr>
          <a:xfrm>
            <a:off x="325426" y="6113101"/>
            <a:ext cx="11421290" cy="7015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FOSS </a:t>
            </a:r>
            <a:r>
              <a:rPr lang="en-US" sz="20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리뷰</a:t>
            </a:r>
            <a:r>
              <a:rPr lang="en-US" sz="20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프로세스는</a:t>
            </a:r>
            <a:r>
              <a:rPr lang="en-US" sz="20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의견</a:t>
            </a:r>
            <a:r>
              <a:rPr lang="en-US" sz="20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불일치를</a:t>
            </a:r>
            <a:r>
              <a:rPr lang="en-US" sz="20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해결하고</a:t>
            </a:r>
            <a:r>
              <a:rPr lang="en-US" sz="20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가장</a:t>
            </a:r>
            <a:r>
              <a:rPr lang="en-US" sz="20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중요한</a:t>
            </a:r>
            <a:r>
              <a:rPr lang="en-US" sz="20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결정을</a:t>
            </a:r>
            <a:r>
              <a:rPr lang="en-US" sz="20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승인할</a:t>
            </a:r>
            <a:r>
              <a:rPr lang="en-US" sz="20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수 </a:t>
            </a:r>
            <a:r>
              <a:rPr lang="en-US" sz="20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있는</a:t>
            </a:r>
            <a:r>
              <a:rPr lang="en-US" sz="20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경영진의</a:t>
            </a:r>
            <a:r>
              <a:rPr lang="en-US" sz="20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감독을</a:t>
            </a:r>
            <a:r>
              <a:rPr lang="en-US" sz="20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받아야</a:t>
            </a:r>
            <a:r>
              <a:rPr lang="en-US" sz="20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0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한다</a:t>
            </a:r>
            <a:r>
              <a:rPr lang="en-US" sz="20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.</a:t>
            </a:r>
          </a:p>
        </p:txBody>
      </p:sp>
      <p:pic>
        <p:nvPicPr>
          <p:cNvPr id="458" name="Shape 4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79851" y="1231008"/>
            <a:ext cx="4273016" cy="1460319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Shape 459"/>
          <p:cNvSpPr txBox="1"/>
          <p:nvPr/>
        </p:nvSpPr>
        <p:spPr>
          <a:xfrm>
            <a:off x="4567237" y="1859561"/>
            <a:ext cx="2825929" cy="8302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2400" b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FOSS </a:t>
            </a:r>
            <a:r>
              <a:rPr lang="en-US" sz="2400" b="1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리뷰를</a:t>
            </a:r>
            <a:r>
              <a:rPr lang="en-US" sz="2400" b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400" b="1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시작하시오</a:t>
            </a:r>
            <a:r>
              <a:rPr lang="en-US" sz="2400" b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</a:p>
        </p:txBody>
      </p:sp>
      <p:pic>
        <p:nvPicPr>
          <p:cNvPr id="460" name="Shape 4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46464" y="2812574"/>
            <a:ext cx="658852" cy="12987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1" name="Shape 461"/>
          <p:cNvGrpSpPr/>
          <p:nvPr/>
        </p:nvGrpSpPr>
        <p:grpSpPr>
          <a:xfrm>
            <a:off x="1893675" y="2812573"/>
            <a:ext cx="1426984" cy="1212408"/>
            <a:chOff x="357658" y="2412352"/>
            <a:chExt cx="1426984" cy="1212408"/>
          </a:xfrm>
        </p:grpSpPr>
        <p:grpSp>
          <p:nvGrpSpPr>
            <p:cNvPr id="462" name="Shape 462"/>
            <p:cNvGrpSpPr/>
            <p:nvPr/>
          </p:nvGrpSpPr>
          <p:grpSpPr>
            <a:xfrm>
              <a:off x="357658" y="2412352"/>
              <a:ext cx="1426984" cy="771113"/>
              <a:chOff x="357658" y="2412352"/>
              <a:chExt cx="1426984" cy="771113"/>
            </a:xfrm>
          </p:grpSpPr>
          <p:sp>
            <p:nvSpPr>
              <p:cNvPr id="463" name="Shape 463"/>
              <p:cNvSpPr txBox="1"/>
              <p:nvPr/>
            </p:nvSpPr>
            <p:spPr>
              <a:xfrm>
                <a:off x="357658" y="2906468"/>
                <a:ext cx="1367674" cy="276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200" err="1">
                    <a:solidFill>
                      <a:srgbClr val="333333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"/>
                    <a:sym typeface="Roboto"/>
                  </a:rPr>
                  <a:t>제품</a:t>
                </a:r>
                <a:r>
                  <a:rPr lang="en-US" sz="1200">
                    <a:solidFill>
                      <a:srgbClr val="333333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"/>
                    <a:sym typeface="Roboto"/>
                  </a:rPr>
                  <a:t> </a:t>
                </a:r>
                <a:r>
                  <a:rPr lang="en-US" sz="1200" err="1">
                    <a:solidFill>
                      <a:srgbClr val="333333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"/>
                    <a:sym typeface="Roboto"/>
                  </a:rPr>
                  <a:t>관리자</a:t>
                </a:r>
                <a:endParaRPr lang="en-US" sz="120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"/>
                  <a:sym typeface="Roboto"/>
                </a:endParaRPr>
              </a:p>
            </p:txBody>
          </p:sp>
          <p:sp>
            <p:nvSpPr>
              <p:cNvPr id="464" name="Shape 464"/>
              <p:cNvSpPr txBox="1"/>
              <p:nvPr/>
            </p:nvSpPr>
            <p:spPr>
              <a:xfrm>
                <a:off x="362466" y="2412352"/>
                <a:ext cx="1422175" cy="276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SzPct val="25000"/>
                  <a:buNone/>
                </a:pPr>
                <a:r>
                  <a:rPr lang="en-US" sz="1200" err="1">
                    <a:solidFill>
                      <a:srgbClr val="333333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"/>
                    <a:sym typeface="Roboto"/>
                  </a:rPr>
                  <a:t>프로그램</a:t>
                </a:r>
                <a:r>
                  <a:rPr lang="en-US" sz="1200">
                    <a:solidFill>
                      <a:srgbClr val="333333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"/>
                    <a:sym typeface="Roboto"/>
                  </a:rPr>
                  <a:t> </a:t>
                </a:r>
                <a:r>
                  <a:rPr lang="en-US" sz="1200" err="1">
                    <a:solidFill>
                      <a:srgbClr val="333333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"/>
                    <a:sym typeface="Roboto"/>
                  </a:rPr>
                  <a:t>관리자</a:t>
                </a:r>
                <a:endParaRPr lang="en-US" sz="120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"/>
                  <a:sym typeface="Roboto"/>
                </a:endParaRPr>
              </a:p>
            </p:txBody>
          </p:sp>
        </p:grpSp>
        <p:sp>
          <p:nvSpPr>
            <p:cNvPr id="465" name="Shape 465"/>
            <p:cNvSpPr txBox="1"/>
            <p:nvPr/>
          </p:nvSpPr>
          <p:spPr>
            <a:xfrm>
              <a:off x="362466" y="3347764"/>
              <a:ext cx="1362865" cy="27699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20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"/>
                  <a:sym typeface="Roboto"/>
                </a:rPr>
                <a:t> 엔지니어</a:t>
              </a:r>
            </a:p>
          </p:txBody>
        </p:sp>
      </p:grpSp>
      <p:pic>
        <p:nvPicPr>
          <p:cNvPr id="466" name="Shape 46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53304" y="2625568"/>
            <a:ext cx="660318" cy="1301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Shape 46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42163" y="2625568"/>
            <a:ext cx="660318" cy="1301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Shape 46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346696" y="2625568"/>
            <a:ext cx="660318" cy="1301587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Shape 469"/>
          <p:cNvSpPr txBox="1"/>
          <p:nvPr/>
        </p:nvSpPr>
        <p:spPr>
          <a:xfrm>
            <a:off x="7393167" y="3967087"/>
            <a:ext cx="1085486" cy="276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법무팀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8524238" y="3951630"/>
            <a:ext cx="817844" cy="276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스캐닝</a:t>
            </a:r>
            <a:endParaRPr lang="en-US" sz="12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471" name="Shape 471"/>
          <p:cNvSpPr txBox="1"/>
          <p:nvPr/>
        </p:nvSpPr>
        <p:spPr>
          <a:xfrm>
            <a:off x="9155725" y="3951630"/>
            <a:ext cx="928452" cy="276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 err="1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전문가</a:t>
            </a:r>
            <a:endParaRPr lang="en-US" sz="1200">
              <a:solidFill>
                <a:srgbClr val="33333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pic>
        <p:nvPicPr>
          <p:cNvPr id="472" name="Shape 47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952583" y="2778577"/>
            <a:ext cx="2253968" cy="507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Shape 47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917923" y="3619407"/>
            <a:ext cx="2253968" cy="507936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Shape 474"/>
          <p:cNvSpPr txBox="1"/>
          <p:nvPr/>
        </p:nvSpPr>
        <p:spPr>
          <a:xfrm>
            <a:off x="5674103" y="3231598"/>
            <a:ext cx="906008" cy="461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작업</a:t>
            </a:r>
            <a:endParaRPr lang="en-US" sz="2400" b="1">
              <a:solidFill>
                <a:srgbClr val="80808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pic>
        <p:nvPicPr>
          <p:cNvPr id="475" name="Shape 47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978576" y="4083441"/>
            <a:ext cx="4273016" cy="1460317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Shape 476"/>
          <p:cNvSpPr txBox="1"/>
          <p:nvPr/>
        </p:nvSpPr>
        <p:spPr>
          <a:xfrm>
            <a:off x="5398198" y="4481558"/>
            <a:ext cx="1486297" cy="4616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err="1">
                <a:solidFill>
                  <a:srgbClr val="80808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가이드</a:t>
            </a:r>
            <a:endParaRPr lang="en-US" sz="2400" b="1">
              <a:solidFill>
                <a:srgbClr val="80808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grpSp>
        <p:nvGrpSpPr>
          <p:cNvPr id="477" name="Shape 477"/>
          <p:cNvGrpSpPr/>
          <p:nvPr/>
        </p:nvGrpSpPr>
        <p:grpSpPr>
          <a:xfrm>
            <a:off x="5063233" y="5187787"/>
            <a:ext cx="2172990" cy="960352"/>
            <a:chOff x="3514857" y="4882512"/>
            <a:chExt cx="2172990" cy="960352"/>
          </a:xfrm>
        </p:grpSpPr>
        <p:pic>
          <p:nvPicPr>
            <p:cNvPr id="478" name="Shape 47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3514857" y="4882512"/>
              <a:ext cx="2114285" cy="6603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9" name="Shape 479"/>
            <p:cNvSpPr txBox="1"/>
            <p:nvPr/>
          </p:nvSpPr>
          <p:spPr>
            <a:xfrm>
              <a:off x="3528289" y="5565867"/>
              <a:ext cx="2159558" cy="27699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SzPct val="25000"/>
                <a:buNone/>
              </a:pPr>
              <a:r>
                <a:rPr lang="en-US" sz="1200" err="1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"/>
                  <a:sym typeface="Roboto"/>
                </a:rPr>
                <a:t>경영진</a:t>
              </a:r>
              <a:r>
                <a:rPr lang="en-US" sz="120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"/>
                  <a:sym typeface="Roboto"/>
                </a:rPr>
                <a:t> </a:t>
              </a:r>
              <a:r>
                <a:rPr lang="en-US" sz="1200" err="1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"/>
                  <a:sym typeface="Roboto"/>
                </a:rPr>
                <a:t>리뷰</a:t>
              </a:r>
              <a:r>
                <a:rPr lang="en-US" sz="1200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"/>
                  <a:sym typeface="Roboto"/>
                </a:rPr>
                <a:t> </a:t>
              </a:r>
              <a:r>
                <a:rPr lang="en-US" sz="1200" err="1">
                  <a:solidFill>
                    <a:srgbClr val="333333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"/>
                  <a:sym typeface="Roboto"/>
                </a:rPr>
                <a:t>위원회</a:t>
              </a:r>
              <a:endParaRPr lang="en-US" sz="120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이해도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점검</a:t>
            </a:r>
            <a:endParaRPr lang="en-US" sz="4000" b="0" i="0" u="none" strike="noStrike" cap="none">
              <a:solidFill>
                <a:schemeClr val="dk2"/>
              </a:solidFill>
              <a:cs typeface="Roboto"/>
              <a:sym typeface="Roboto"/>
            </a:endParaRPr>
          </a:p>
        </p:txBody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609600" y="1608013"/>
            <a:ext cx="10972799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리뷰의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목적은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무엇인가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?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컴포넌트를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사용하고자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할 때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취해야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할 첫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번째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액션은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무엇인가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?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사용에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관한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질문이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있으면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무엇을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해야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하는가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?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리뷰를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위해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어떤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종류의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정보를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수집하는가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?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누가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소프트웨어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부여했는지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식별하는데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도움이되는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정보는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무엇인가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? 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외부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공급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업체로부터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유입된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구성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요소를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검토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할 때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중요한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추가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정보는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무엇인가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?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리뷰에서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수집한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정보의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품질을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평가하기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위해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어떤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단계를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수행할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수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있는가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?</a:t>
            </a:r>
          </a:p>
          <a:p>
            <a:pPr marL="0" marR="0" lvl="0" indent="0" algn="l" rtl="0">
              <a:spcBef>
                <a:spcPts val="480"/>
              </a:spcBef>
              <a:buClr>
                <a:schemeClr val="accen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title"/>
          </p:nvPr>
        </p:nvSpPr>
        <p:spPr>
          <a:xfrm>
            <a:off x="963083" y="2362200"/>
            <a:ext cx="10363200" cy="2200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Roboto"/>
              <a:buNone/>
            </a:pPr>
            <a:r>
              <a:rPr lang="en-US" sz="3200" b="0" i="0" u="none" strike="noStrike" cap="none">
                <a:solidFill>
                  <a:schemeClr val="lt2"/>
                </a:solidFill>
                <a:cs typeface="Roboto"/>
                <a:sym typeface="Roboto"/>
              </a:rPr>
              <a:t>CHAPTER 6</a:t>
            </a:r>
          </a:p>
        </p:txBody>
      </p:sp>
      <p:sp>
        <p:nvSpPr>
          <p:cNvPr id="493" name="Shape 493"/>
          <p:cNvSpPr txBox="1">
            <a:spLocks noGrp="1"/>
          </p:cNvSpPr>
          <p:nvPr>
            <p:ph type="body" idx="1"/>
          </p:nvPr>
        </p:nvSpPr>
        <p:spPr>
          <a:xfrm>
            <a:off x="963083" y="4626864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4800" b="0" i="0" u="none" strike="noStrike" cap="none">
                <a:solidFill>
                  <a:schemeClr val="lt2"/>
                </a:solidFill>
                <a:cs typeface="Roboto Medium"/>
                <a:sym typeface="Roboto Medium"/>
              </a:rPr>
              <a:t>컴플라이언스 관리 전과정 (프로세스 예시)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소개</a:t>
            </a:r>
            <a:endParaRPr lang="en-US" sz="4000" b="0" i="0" u="none" strike="noStrike" cap="none">
              <a:solidFill>
                <a:schemeClr val="dk2"/>
              </a:solidFill>
              <a:cs typeface="Roboto"/>
              <a:sym typeface="Roboto"/>
            </a:endParaRPr>
          </a:p>
        </p:txBody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09600" y="1608013"/>
            <a:ext cx="10972799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컴플라이언스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관리는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제품에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사용되는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컴포넌트를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관리하는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일련의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작업이다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회사는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독점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컴포넌트를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위한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유사한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프로세스를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가질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수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 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컴포넌트는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OpenChain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설명서에서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"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공급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대상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소프트웨어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(Supplied Software)"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라고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불린다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이러한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활동에는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주로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다음이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포함된다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.: </a:t>
            </a: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공급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대상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소프트웨어에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사용된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모든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컴포넌트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식별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 </a:t>
            </a: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해당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컴포넌트에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의해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발생된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모든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의무를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식별하고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추적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 </a:t>
            </a: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모든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의무가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충족되었거나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충족될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것임을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확인</a:t>
            </a:r>
            <a:endParaRPr lang="en-US" sz="20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소규모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회사는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간단한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체크리스트를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, 큰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기업들은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상세한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절차를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사용할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수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</p:txBody>
      </p:sp>
      <p:sp>
        <p:nvSpPr>
          <p:cNvPr id="501" name="Shape 501"/>
          <p:cNvSpPr/>
          <p:nvPr/>
        </p:nvSpPr>
        <p:spPr>
          <a:xfrm rot="-5400000">
            <a:off x="3343275" y="5276850"/>
            <a:ext cx="720724" cy="1360488"/>
          </a:xfrm>
          <a:prstGeom prst="rect">
            <a:avLst/>
          </a:prstGeom>
          <a:gradFill>
            <a:gsLst>
              <a:gs pos="0">
                <a:srgbClr val="788C81"/>
              </a:gs>
              <a:gs pos="34000">
                <a:srgbClr val="798B81"/>
              </a:gs>
              <a:gs pos="70000">
                <a:srgbClr val="899C90"/>
              </a:gs>
              <a:gs pos="100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 txBox="1"/>
          <p:nvPr/>
        </p:nvSpPr>
        <p:spPr>
          <a:xfrm>
            <a:off x="3023393" y="5596731"/>
            <a:ext cx="1360488" cy="72072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유입</a:t>
            </a:r>
            <a:r>
              <a:rPr 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FOSS</a:t>
            </a:r>
          </a:p>
        </p:txBody>
      </p:sp>
      <p:sp>
        <p:nvSpPr>
          <p:cNvPr id="503" name="Shape 503"/>
          <p:cNvSpPr/>
          <p:nvPr/>
        </p:nvSpPr>
        <p:spPr>
          <a:xfrm>
            <a:off x="4762500" y="5257800"/>
            <a:ext cx="2449512" cy="1406525"/>
          </a:xfrm>
          <a:prstGeom prst="cloudCallout">
            <a:avLst>
              <a:gd name="adj1" fmla="val -7227"/>
              <a:gd name="adj2" fmla="val 4968"/>
            </a:avLst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504" name="Shape 504"/>
          <p:cNvSpPr/>
          <p:nvPr/>
        </p:nvSpPr>
        <p:spPr>
          <a:xfrm>
            <a:off x="7562553" y="5448596"/>
            <a:ext cx="1687511" cy="1039219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FOSS </a:t>
            </a:r>
            <a:r>
              <a:rPr lang="en-US" sz="14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식별</a:t>
            </a:r>
            <a:endParaRPr lang="en-US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의무</a:t>
            </a:r>
            <a:r>
              <a:rPr lang="en-US" sz="14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4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충족</a:t>
            </a:r>
            <a:endParaRPr lang="en-US" sz="14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cxnSp>
        <p:nvCxnSpPr>
          <p:cNvPr id="505" name="Shape 505"/>
          <p:cNvCxnSpPr/>
          <p:nvPr/>
        </p:nvCxnSpPr>
        <p:spPr>
          <a:xfrm>
            <a:off x="4391025" y="5953125"/>
            <a:ext cx="385762" cy="634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06" name="Shape 506"/>
          <p:cNvCxnSpPr/>
          <p:nvPr/>
        </p:nvCxnSpPr>
        <p:spPr>
          <a:xfrm rot="10800000" flipH="1">
            <a:off x="7210425" y="5953124"/>
            <a:ext cx="327025" cy="476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07" name="Shape 507"/>
          <p:cNvSpPr/>
          <p:nvPr/>
        </p:nvSpPr>
        <p:spPr>
          <a:xfrm>
            <a:off x="5269944" y="5588555"/>
            <a:ext cx="1533524" cy="738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800" b="1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컴플라이언스</a:t>
            </a:r>
            <a:r>
              <a:rPr lang="en-US" sz="18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800" b="1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프로세스</a:t>
            </a:r>
            <a:endParaRPr lang="en-US" sz="1800" b="1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>
            <a:spLocks noGrp="1"/>
          </p:cNvSpPr>
          <p:nvPr>
            <p:ph type="title"/>
          </p:nvPr>
        </p:nvSpPr>
        <p:spPr>
          <a:xfrm>
            <a:off x="447662" y="51435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예: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중소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기업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체크리스트</a:t>
            </a:r>
            <a:endParaRPr lang="en-US" sz="4000" b="0" i="0" u="none" strike="noStrike" cap="none">
              <a:solidFill>
                <a:schemeClr val="dk2"/>
              </a:solidFill>
              <a:cs typeface="Roboto"/>
              <a:sym typeface="Roboto"/>
            </a:endParaRPr>
          </a:p>
        </p:txBody>
      </p:sp>
      <p:sp>
        <p:nvSpPr>
          <p:cNvPr id="514" name="Shape 514"/>
          <p:cNvSpPr txBox="1">
            <a:spLocks noGrp="1"/>
          </p:cNvSpPr>
          <p:nvPr>
            <p:ph type="body" idx="1"/>
          </p:nvPr>
        </p:nvSpPr>
        <p:spPr>
          <a:xfrm>
            <a:off x="609600" y="1504950"/>
            <a:ext cx="10972799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지속적인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컴플라이언스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과제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:</a:t>
            </a:r>
          </a:p>
          <a:p>
            <a:pPr marL="457200" marR="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AutoNum type="arabicPeriod"/>
            </a:pP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구매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/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개발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주기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초반에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모든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FOSS를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발견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457200" marR="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AutoNum type="arabicPeriod"/>
            </a:pP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사용된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모든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FOSS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컴포넌트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리뷰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및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승인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 </a:t>
            </a:r>
          </a:p>
          <a:p>
            <a:pPr marL="457200" marR="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FOSS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의무를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이행하는데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필요한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정보를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확인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457200" marR="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FOSS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프로젝트에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대한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외부로의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기여에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대해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리뷰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및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승인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457200" marR="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지원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요구사항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:</a:t>
            </a:r>
          </a:p>
          <a:p>
            <a:pPr marL="457200" marR="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AutoNum type="arabicPeriod"/>
            </a:pP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적절한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컴플라이언스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인력을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확보하고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명확한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책임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사항을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지정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 </a:t>
            </a:r>
          </a:p>
          <a:p>
            <a:pPr marL="457200" marR="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AutoNum type="arabicPeriod"/>
            </a:pP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FOSS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컴플라이언스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프로그램을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지원하는데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맞춰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기존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비지니스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프로세스를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수정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457200" marR="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AutoNum type="arabicPeriod"/>
            </a:pP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조직의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FOSS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정책에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대한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교육을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모든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사람이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받을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수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있게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함.</a:t>
            </a:r>
          </a:p>
          <a:p>
            <a:pPr marL="457200" marR="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AutoNum type="arabicPeriod"/>
            </a:pP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모든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FOSS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컴플라이언스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활동의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진행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사항을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추적</a:t>
            </a:r>
            <a:r>
              <a:rPr lang="en-US" sz="20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0" marR="0" lvl="0" indent="0" algn="l" rtl="0">
              <a:spcBef>
                <a:spcPts val="480"/>
              </a:spcBef>
              <a:buClr>
                <a:schemeClr val="accen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  <p:sp>
        <p:nvSpPr>
          <p:cNvPr id="515" name="Shape 515"/>
          <p:cNvSpPr txBox="1"/>
          <p:nvPr/>
        </p:nvSpPr>
        <p:spPr>
          <a:xfrm>
            <a:off x="447675" y="6438900"/>
            <a:ext cx="11246636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400">
                <a:solidFill>
                  <a:srgbClr val="292934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이 항목에 대한 자세한 체크리스트는 여기서 받을 수 있음: </a:t>
            </a:r>
            <a:r>
              <a:rPr lang="en-US" sz="10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https://www.linuxfoundation.org/projects/opencompliance/self-assessment-compliance-checklist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/>
        </p:nvSpPr>
        <p:spPr>
          <a:xfrm>
            <a:off x="274637" y="500062"/>
            <a:ext cx="4522044" cy="154463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예: </a:t>
            </a:r>
            <a:r>
              <a:rPr lang="en-US" sz="4000" err="1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기업</a:t>
            </a:r>
            <a:r>
              <a:rPr lang="en-US" sz="400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4000" err="1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프로세스</a:t>
            </a:r>
            <a:endParaRPr lang="en-US" sz="4000">
              <a:solidFill>
                <a:schemeClr val="dk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522" name="Shape 522"/>
          <p:cNvSpPr/>
          <p:nvPr/>
        </p:nvSpPr>
        <p:spPr>
          <a:xfrm>
            <a:off x="1678514" y="2072010"/>
            <a:ext cx="1830386" cy="347662"/>
          </a:xfrm>
          <a:prstGeom prst="rect">
            <a:avLst/>
          </a:prstGeom>
          <a:solidFill>
            <a:srgbClr val="009900"/>
          </a:solidFill>
          <a:ln w="9525" cap="flat" cmpd="sng">
            <a:solidFill>
              <a:srgbClr val="003359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38100" dir="2700000" algn="tl" rotWithShape="0">
              <a:srgbClr val="000000">
                <a:alpha val="39607"/>
              </a:srgbClr>
            </a:outerShdw>
          </a:effectLst>
        </p:spPr>
        <p:txBody>
          <a:bodyPr lIns="82925" tIns="41450" rIns="82925" bIns="414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프로세스</a:t>
            </a:r>
            <a:r>
              <a:rPr lang="en-US" sz="11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100" b="1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대기중</a:t>
            </a:r>
            <a:endParaRPr lang="en-US" sz="1100" b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100" b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523" name="Shape 523"/>
          <p:cNvSpPr/>
          <p:nvPr/>
        </p:nvSpPr>
        <p:spPr>
          <a:xfrm>
            <a:off x="3843864" y="1698948"/>
            <a:ext cx="4625975" cy="2157411"/>
          </a:xfrm>
          <a:prstGeom prst="cloudCallout">
            <a:avLst>
              <a:gd name="adj1" fmla="val -27681"/>
              <a:gd name="adj2" fmla="val 18898"/>
            </a:avLst>
          </a:prstGeom>
          <a:gradFill>
            <a:gsLst>
              <a:gs pos="0">
                <a:srgbClr val="B0BCD2"/>
              </a:gs>
              <a:gs pos="35001">
                <a:srgbClr val="C8D0DF"/>
              </a:gs>
              <a:gs pos="100000">
                <a:srgbClr val="EAEDF3"/>
              </a:gs>
            </a:gsLst>
            <a:lin ang="16200000" scaled="0"/>
          </a:gradFill>
          <a:ln>
            <a:noFill/>
          </a:ln>
          <a:effectLst>
            <a:outerShdw blurRad="63500" dist="20000" dir="5400000" rotWithShape="0">
              <a:srgbClr val="000000">
                <a:alpha val="37647"/>
              </a:srgbClr>
            </a:outerShdw>
          </a:effectLst>
        </p:spPr>
        <p:txBody>
          <a:bodyPr lIns="82925" tIns="41450" rIns="82925" bIns="414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Times New Roman"/>
              <a:buNone/>
            </a:pPr>
            <a:endParaRPr sz="15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524" name="Shape 524"/>
          <p:cNvSpPr/>
          <p:nvPr/>
        </p:nvSpPr>
        <p:spPr>
          <a:xfrm rot="-5400000">
            <a:off x="3503344" y="2580378"/>
            <a:ext cx="1419225" cy="36756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dist="12700" dir="5400000" algn="ctr" rotWithShape="0">
              <a:srgbClr val="000000">
                <a:alpha val="74901"/>
              </a:srgbClr>
            </a:outerShdw>
          </a:effectLst>
        </p:spPr>
        <p:txBody>
          <a:bodyPr lIns="82925" tIns="41450" rIns="82925" bIns="4145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Times New Roman"/>
              <a:buNone/>
            </a:pPr>
            <a:r>
              <a:rPr lang="en-US" sz="1300" b="1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식별</a:t>
            </a:r>
            <a:endParaRPr lang="en-US" sz="1300" b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525" name="Shape 525"/>
          <p:cNvSpPr/>
          <p:nvPr/>
        </p:nvSpPr>
        <p:spPr>
          <a:xfrm rot="-5400000">
            <a:off x="3935144" y="2588315"/>
            <a:ext cx="1419225" cy="36756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dist="12700" dir="5400000" algn="ctr" rotWithShape="0">
              <a:srgbClr val="000000">
                <a:alpha val="74901"/>
              </a:srgbClr>
            </a:outerShdw>
          </a:effectLst>
        </p:spPr>
        <p:txBody>
          <a:bodyPr lIns="82925" tIns="41450" rIns="82925" bIns="4145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Times New Roman"/>
              <a:buNone/>
            </a:pPr>
            <a:r>
              <a:rPr lang="en-US" sz="1300" b="1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검사</a:t>
            </a:r>
            <a:endParaRPr lang="en-US" sz="1300" b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526" name="Shape 526"/>
          <p:cNvSpPr/>
          <p:nvPr/>
        </p:nvSpPr>
        <p:spPr>
          <a:xfrm rot="-5400000">
            <a:off x="4372501" y="2584346"/>
            <a:ext cx="1417638" cy="36756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dist="12700" dir="5400000" algn="ctr" rotWithShape="0">
              <a:srgbClr val="000000">
                <a:alpha val="74901"/>
              </a:srgbClr>
            </a:outerShdw>
          </a:effectLst>
        </p:spPr>
        <p:txBody>
          <a:bodyPr lIns="82925" tIns="41450" rIns="82925" bIns="4145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Times New Roman"/>
              <a:buNone/>
            </a:pPr>
            <a:r>
              <a:rPr lang="en-US" sz="1300" b="1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문제</a:t>
            </a:r>
            <a:r>
              <a:rPr lang="en-US" sz="13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300" b="1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해결</a:t>
            </a:r>
            <a:endParaRPr lang="en-US" sz="1300" b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527" name="Shape 527"/>
          <p:cNvSpPr/>
          <p:nvPr/>
        </p:nvSpPr>
        <p:spPr>
          <a:xfrm rot="-5400000">
            <a:off x="4803507" y="2581965"/>
            <a:ext cx="1419225" cy="36756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dist="12700" dir="5400000" algn="ctr" rotWithShape="0">
              <a:srgbClr val="000000">
                <a:alpha val="74901"/>
              </a:srgbClr>
            </a:outerShdw>
          </a:effectLst>
        </p:spPr>
        <p:txBody>
          <a:bodyPr lIns="82925" tIns="41450" rIns="82925" bIns="4145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Times New Roman"/>
              <a:buNone/>
            </a:pPr>
            <a:r>
              <a:rPr lang="en-US" sz="1300" b="1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리뷰</a:t>
            </a:r>
            <a:endParaRPr lang="en-US" sz="1300" b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528" name="Shape 528"/>
          <p:cNvSpPr/>
          <p:nvPr/>
        </p:nvSpPr>
        <p:spPr>
          <a:xfrm rot="-5400000">
            <a:off x="5234512" y="2581965"/>
            <a:ext cx="1419225" cy="36756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dist="12700" dir="5400000" algn="ctr" rotWithShape="0">
              <a:srgbClr val="000000">
                <a:alpha val="74901"/>
              </a:srgbClr>
            </a:outerShdw>
          </a:effectLst>
        </p:spPr>
        <p:txBody>
          <a:bodyPr lIns="82925" tIns="41450" rIns="82925" bIns="4145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Times New Roman"/>
              <a:buNone/>
            </a:pPr>
            <a:r>
              <a:rPr lang="en-US" sz="1300" b="1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승인</a:t>
            </a:r>
            <a:endParaRPr lang="en-US" sz="1300" b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529" name="Shape 529"/>
          <p:cNvSpPr/>
          <p:nvPr/>
        </p:nvSpPr>
        <p:spPr>
          <a:xfrm rot="-5400000">
            <a:off x="5673457" y="2577996"/>
            <a:ext cx="1420811" cy="36756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dist="12700" dir="5400000" algn="ctr" rotWithShape="0">
              <a:srgbClr val="000000">
                <a:alpha val="74901"/>
              </a:srgbClr>
            </a:outerShdw>
          </a:effectLst>
        </p:spPr>
        <p:txBody>
          <a:bodyPr lIns="82925" tIns="41450" rIns="82925" bIns="4145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Times New Roman"/>
              <a:buNone/>
            </a:pPr>
            <a:r>
              <a:rPr lang="en-US" sz="1300" b="1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등록</a:t>
            </a:r>
            <a:endParaRPr lang="en-US" sz="1300" b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530" name="Shape 530"/>
          <p:cNvSpPr/>
          <p:nvPr/>
        </p:nvSpPr>
        <p:spPr>
          <a:xfrm rot="-5400000">
            <a:off x="6113988" y="2574821"/>
            <a:ext cx="1417638" cy="36756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dist="12700" dir="5400000" algn="ctr" rotWithShape="0">
              <a:srgbClr val="000000">
                <a:alpha val="74901"/>
              </a:srgbClr>
            </a:outerShdw>
          </a:effectLst>
        </p:spPr>
        <p:txBody>
          <a:bodyPr lIns="82925" tIns="41450" rIns="82925" bIns="4145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Times New Roman"/>
              <a:buNone/>
            </a:pPr>
            <a:r>
              <a:rPr lang="en-US" sz="1300" b="1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고지</a:t>
            </a:r>
            <a:endParaRPr lang="en-US" sz="1300" b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531" name="Shape 531"/>
          <p:cNvSpPr/>
          <p:nvPr/>
        </p:nvSpPr>
        <p:spPr>
          <a:xfrm rot="-5400000">
            <a:off x="6546581" y="2571646"/>
            <a:ext cx="1417638" cy="36756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dist="12700" dir="5400000" algn="ctr" rotWithShape="0">
              <a:srgbClr val="000000">
                <a:alpha val="74901"/>
              </a:srgbClr>
            </a:outerShdw>
          </a:effectLst>
        </p:spPr>
        <p:txBody>
          <a:bodyPr lIns="82925" tIns="41450" rIns="82925" bIns="4145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Times New Roman"/>
              <a:buNone/>
            </a:pPr>
            <a:r>
              <a:rPr lang="en-US" sz="1300" b="1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확인</a:t>
            </a:r>
            <a:endParaRPr lang="en-US" sz="1300" b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532" name="Shape 532"/>
          <p:cNvSpPr/>
          <p:nvPr/>
        </p:nvSpPr>
        <p:spPr>
          <a:xfrm rot="-5400000">
            <a:off x="6978381" y="2568471"/>
            <a:ext cx="1417638" cy="36756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dist="12700" dir="5400000" algn="ctr" rotWithShape="0">
              <a:srgbClr val="000000">
                <a:alpha val="74901"/>
              </a:srgbClr>
            </a:outerShdw>
          </a:effectLst>
        </p:spPr>
        <p:txBody>
          <a:bodyPr lIns="82925" tIns="41450" rIns="82925" bIns="4145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Times New Roman"/>
              <a:buNone/>
            </a:pPr>
            <a:r>
              <a:rPr lang="en-US" sz="1300" b="1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배포</a:t>
            </a:r>
            <a:endParaRPr lang="en-US" sz="1300" b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533" name="Shape 533"/>
          <p:cNvSpPr/>
          <p:nvPr/>
        </p:nvSpPr>
        <p:spPr>
          <a:xfrm rot="-5400000">
            <a:off x="7413358" y="2588315"/>
            <a:ext cx="1419225" cy="367565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63500" dist="12700" dir="5400000" algn="ctr" rotWithShape="0">
              <a:srgbClr val="000000">
                <a:alpha val="74901"/>
              </a:srgbClr>
            </a:outerShdw>
          </a:effectLst>
        </p:spPr>
        <p:txBody>
          <a:bodyPr lIns="82925" tIns="41450" rIns="82925" bIns="4145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Times New Roman"/>
              <a:buNone/>
            </a:pPr>
            <a:r>
              <a:rPr lang="en-US" sz="1300" b="1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확인</a:t>
            </a:r>
            <a:endParaRPr lang="en-US" sz="1300" b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534" name="Shape 534"/>
          <p:cNvSpPr/>
          <p:nvPr/>
        </p:nvSpPr>
        <p:spPr>
          <a:xfrm>
            <a:off x="1731963" y="2396869"/>
            <a:ext cx="1721340" cy="46723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82925" tIns="41450" rIns="82925" bIns="414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자체</a:t>
            </a:r>
            <a:r>
              <a:rPr lang="en-US" sz="1100" b="1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100" b="1" err="1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독점</a:t>
            </a:r>
            <a:r>
              <a:rPr lang="en-US" sz="1100" b="1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100" b="1" err="1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소프트웨어</a:t>
            </a:r>
            <a:endParaRPr lang="en-US" sz="1100" b="1">
              <a:solidFill>
                <a:schemeClr val="dk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535" name="Shape 535"/>
          <p:cNvSpPr/>
          <p:nvPr/>
        </p:nvSpPr>
        <p:spPr>
          <a:xfrm>
            <a:off x="1731963" y="2852738"/>
            <a:ext cx="1719871" cy="27939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82925" tIns="41450" rIns="82925" bIns="414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제3자 </a:t>
            </a:r>
            <a:r>
              <a:rPr lang="en-US" sz="1100" b="1" err="1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소프트웨어</a:t>
            </a:r>
            <a:endParaRPr lang="en-US" sz="1100" b="1">
              <a:solidFill>
                <a:schemeClr val="dk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536" name="Shape 536"/>
          <p:cNvSpPr/>
          <p:nvPr/>
        </p:nvSpPr>
        <p:spPr>
          <a:xfrm>
            <a:off x="1733550" y="3213100"/>
            <a:ext cx="1721340" cy="27939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82925" tIns="41450" rIns="82925" bIns="414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FOSS</a:t>
            </a:r>
          </a:p>
        </p:txBody>
      </p:sp>
      <p:cxnSp>
        <p:nvCxnSpPr>
          <p:cNvPr id="537" name="Shape 537"/>
          <p:cNvCxnSpPr>
            <a:endCxn id="524" idx="3"/>
          </p:cNvCxnSpPr>
          <p:nvPr/>
        </p:nvCxnSpPr>
        <p:spPr>
          <a:xfrm rot="10800000" flipH="1">
            <a:off x="3938757" y="2054548"/>
            <a:ext cx="274200" cy="1500"/>
          </a:xfrm>
          <a:prstGeom prst="straightConnector1">
            <a:avLst/>
          </a:prstGeom>
          <a:solidFill>
            <a:srgbClr val="00B8FF"/>
          </a:solidFill>
          <a:ln w="19050" cap="flat" cmpd="sng">
            <a:solidFill>
              <a:srgbClr val="31313F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38" name="Shape 538"/>
          <p:cNvSpPr/>
          <p:nvPr/>
        </p:nvSpPr>
        <p:spPr>
          <a:xfrm>
            <a:off x="8914338" y="2116459"/>
            <a:ext cx="1612900" cy="319087"/>
          </a:xfrm>
          <a:prstGeom prst="rect">
            <a:avLst/>
          </a:prstGeom>
          <a:solidFill>
            <a:srgbClr val="CC6600"/>
          </a:solidFill>
          <a:ln w="9525" cap="flat" cmpd="sng">
            <a:solidFill>
              <a:srgbClr val="003359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38100" dir="2700000" algn="tl" rotWithShape="0">
              <a:srgbClr val="000000">
                <a:alpha val="39607"/>
              </a:srgbClr>
            </a:outerShdw>
          </a:effectLst>
        </p:spPr>
        <p:txBody>
          <a:bodyPr lIns="82925" tIns="41450" rIns="82925" bIns="414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Times New Roman"/>
              <a:buNone/>
            </a:pPr>
            <a:r>
              <a:rPr lang="en-US" sz="1100" b="1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유출</a:t>
            </a:r>
            <a:r>
              <a:rPr lang="en-US" sz="11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100" b="1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소프트웨어</a:t>
            </a:r>
            <a:endParaRPr lang="en-US" sz="1100" b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cxnSp>
        <p:nvCxnSpPr>
          <p:cNvPr id="539" name="Shape 539"/>
          <p:cNvCxnSpPr>
            <a:stCxn id="533" idx="1"/>
          </p:cNvCxnSpPr>
          <p:nvPr/>
        </p:nvCxnSpPr>
        <p:spPr>
          <a:xfrm>
            <a:off x="8122970" y="3481710"/>
            <a:ext cx="383700" cy="1500"/>
          </a:xfrm>
          <a:prstGeom prst="straightConnector1">
            <a:avLst/>
          </a:prstGeom>
          <a:solidFill>
            <a:srgbClr val="00B8FF"/>
          </a:solidFill>
          <a:ln w="19050" cap="flat" cmpd="sng">
            <a:solidFill>
              <a:srgbClr val="31313F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40" name="Shape 540"/>
          <p:cNvSpPr/>
          <p:nvPr/>
        </p:nvSpPr>
        <p:spPr>
          <a:xfrm>
            <a:off x="8901275" y="2640063"/>
            <a:ext cx="1612900" cy="343080"/>
          </a:xfrm>
          <a:prstGeom prst="rect">
            <a:avLst/>
          </a:prstGeom>
          <a:solidFill>
            <a:srgbClr val="CC6600"/>
          </a:solidFill>
          <a:ln w="9525" cap="flat" cmpd="sng">
            <a:solidFill>
              <a:srgbClr val="003359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38100" dir="2700000" algn="tl" rotWithShape="0">
              <a:srgbClr val="000000">
                <a:alpha val="39607"/>
              </a:srgbClr>
            </a:outerShdw>
          </a:effectLst>
        </p:spPr>
        <p:txBody>
          <a:bodyPr lIns="82925" tIns="41450" rIns="82925" bIns="414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Times New Roman"/>
              <a:buNone/>
            </a:pPr>
            <a:r>
              <a:rPr lang="en-US" sz="1100" b="1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고지</a:t>
            </a:r>
            <a:r>
              <a:rPr lang="en-US" sz="11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&amp; </a:t>
            </a:r>
            <a:r>
              <a:rPr lang="en-US" sz="1100" b="1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출처에</a:t>
            </a:r>
            <a:r>
              <a:rPr lang="en-US" sz="11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100" b="1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관한</a:t>
            </a:r>
            <a:r>
              <a:rPr lang="en-US" sz="11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100" b="1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고지</a:t>
            </a:r>
            <a:endParaRPr lang="en-US" sz="1100" b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541" name="Shape 541"/>
          <p:cNvSpPr/>
          <p:nvPr/>
        </p:nvSpPr>
        <p:spPr>
          <a:xfrm>
            <a:off x="8914338" y="3145160"/>
            <a:ext cx="1612900" cy="309562"/>
          </a:xfrm>
          <a:prstGeom prst="rect">
            <a:avLst/>
          </a:prstGeom>
          <a:solidFill>
            <a:srgbClr val="CC6600"/>
          </a:solidFill>
          <a:ln w="9525" cap="flat" cmpd="sng">
            <a:solidFill>
              <a:srgbClr val="003359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38100" dir="2700000" algn="tl" rotWithShape="0">
              <a:srgbClr val="000000">
                <a:alpha val="39607"/>
              </a:srgbClr>
            </a:outerShdw>
          </a:effectLst>
        </p:spPr>
        <p:txBody>
          <a:bodyPr lIns="82925" tIns="41450" rIns="82925" bIns="414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FFFFFF"/>
              </a:buClr>
              <a:buSzPct val="25000"/>
              <a:buFont typeface="Times New Roman"/>
              <a:buNone/>
            </a:pPr>
            <a:r>
              <a:rPr lang="en-US" sz="1100" b="1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서면</a:t>
            </a:r>
            <a:r>
              <a:rPr lang="en-US" sz="1100" b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100" b="1" err="1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청약</a:t>
            </a:r>
            <a:endParaRPr lang="en-US" sz="1100" b="1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542" name="Shape 542"/>
          <p:cNvSpPr txBox="1"/>
          <p:nvPr/>
        </p:nvSpPr>
        <p:spPr>
          <a:xfrm>
            <a:off x="3144301" y="4650110"/>
            <a:ext cx="1665820" cy="93870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스캔 또는 소스 코드 검사 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– 그리고 –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소스 코드의 출처와 라이선스 확인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-US" sz="1100">
              <a:solidFill>
                <a:schemeClr val="dk1"/>
              </a:solidFill>
              <a:latin typeface="HY그래픽" panose="02030600000101010101" pitchFamily="18" charset="-127"/>
              <a:ea typeface="HY그래픽" panose="02030600000101010101" pitchFamily="18" charset="-127"/>
              <a:cs typeface="Roboto Condensed"/>
              <a:sym typeface="Roboto Condensed"/>
            </a:endParaRPr>
          </a:p>
        </p:txBody>
      </p:sp>
      <p:sp>
        <p:nvSpPr>
          <p:cNvPr id="543" name="Shape 543"/>
          <p:cNvSpPr txBox="1"/>
          <p:nvPr/>
        </p:nvSpPr>
        <p:spPr>
          <a:xfrm>
            <a:off x="4517564" y="4646935"/>
            <a:ext cx="1486283" cy="6001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회사 FOSS 정책에 따라 모든 검사 문제 해결 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-US" sz="1100">
              <a:solidFill>
                <a:schemeClr val="dk1"/>
              </a:solidFill>
              <a:latin typeface="HY그래픽" panose="02030600000101010101" pitchFamily="18" charset="-127"/>
              <a:ea typeface="HY그래픽" panose="02030600000101010101" pitchFamily="18" charset="-127"/>
              <a:cs typeface="Roboto Condensed"/>
              <a:sym typeface="Roboto Condensed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-US" sz="1100">
              <a:solidFill>
                <a:schemeClr val="dk1"/>
              </a:solidFill>
              <a:latin typeface="HY그래픽" panose="02030600000101010101" pitchFamily="18" charset="-127"/>
              <a:ea typeface="HY그래픽" panose="02030600000101010101" pitchFamily="18" charset="-127"/>
              <a:cs typeface="Roboto Condensed"/>
              <a:sym typeface="Roboto Condensed"/>
            </a:endParaRPr>
          </a:p>
        </p:txBody>
      </p:sp>
      <p:sp>
        <p:nvSpPr>
          <p:cNvPr id="544" name="Shape 544"/>
          <p:cNvSpPr txBox="1"/>
          <p:nvPr/>
        </p:nvSpPr>
        <p:spPr>
          <a:xfrm>
            <a:off x="1919288" y="4646612"/>
            <a:ext cx="1099615" cy="6001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리뷰를 위해 FOSS 컴포넌트 식별</a:t>
            </a:r>
          </a:p>
        </p:txBody>
      </p:sp>
      <p:sp>
        <p:nvSpPr>
          <p:cNvPr id="545" name="Shape 545"/>
          <p:cNvSpPr/>
          <p:nvPr/>
        </p:nvSpPr>
        <p:spPr>
          <a:xfrm rot="5400000">
            <a:off x="4509820" y="3876204"/>
            <a:ext cx="142875" cy="430213"/>
          </a:xfrm>
          <a:prstGeom prst="rightBrace">
            <a:avLst>
              <a:gd name="adj1" fmla="val 8336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546" name="Shape 546"/>
          <p:cNvSpPr/>
          <p:nvPr/>
        </p:nvSpPr>
        <p:spPr>
          <a:xfrm rot="5400000">
            <a:off x="4965431" y="3876204"/>
            <a:ext cx="142875" cy="430212"/>
          </a:xfrm>
          <a:prstGeom prst="rightBrace">
            <a:avLst>
              <a:gd name="adj1" fmla="val 8336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547" name="Shape 547"/>
          <p:cNvSpPr txBox="1"/>
          <p:nvPr/>
        </p:nvSpPr>
        <p:spPr>
          <a:xfrm>
            <a:off x="6931550" y="4662810"/>
            <a:ext cx="1612900" cy="11079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배포용 소스 코드 패키지 검증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– 그리고 – 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적절한 고지 제공 검증</a:t>
            </a:r>
          </a:p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Times New Roman"/>
              <a:buNone/>
            </a:pPr>
            <a:endParaRPr sz="1100">
              <a:solidFill>
                <a:schemeClr val="dk1"/>
              </a:solidFill>
              <a:latin typeface="HY그래픽" panose="02030600000101010101" pitchFamily="18" charset="-127"/>
              <a:ea typeface="HY그래픽" panose="02030600000101010101" pitchFamily="18" charset="-127"/>
              <a:cs typeface="Roboto Condensed"/>
              <a:sym typeface="Roboto Condensed"/>
            </a:endParaRPr>
          </a:p>
        </p:txBody>
      </p:sp>
      <p:sp>
        <p:nvSpPr>
          <p:cNvPr id="548" name="Shape 548"/>
          <p:cNvSpPr/>
          <p:nvPr/>
        </p:nvSpPr>
        <p:spPr>
          <a:xfrm rot="5400000">
            <a:off x="7210315" y="3881760"/>
            <a:ext cx="144462" cy="430213"/>
          </a:xfrm>
          <a:prstGeom prst="rightBrace">
            <a:avLst>
              <a:gd name="adj1" fmla="val 8327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549" name="Shape 549"/>
          <p:cNvSpPr/>
          <p:nvPr/>
        </p:nvSpPr>
        <p:spPr>
          <a:xfrm rot="5400000">
            <a:off x="4051826" y="3881760"/>
            <a:ext cx="144462" cy="430213"/>
          </a:xfrm>
          <a:prstGeom prst="rightBrace">
            <a:avLst>
              <a:gd name="adj1" fmla="val 8327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cxnSp>
        <p:nvCxnSpPr>
          <p:cNvPr id="550" name="Shape 550"/>
          <p:cNvCxnSpPr>
            <a:stCxn id="544" idx="0"/>
          </p:cNvCxnSpPr>
          <p:nvPr/>
        </p:nvCxnSpPr>
        <p:spPr>
          <a:xfrm rot="10800000" flipH="1">
            <a:off x="2469095" y="4220012"/>
            <a:ext cx="1630500" cy="426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635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51" name="Shape 551"/>
          <p:cNvCxnSpPr>
            <a:stCxn id="542" idx="0"/>
          </p:cNvCxnSpPr>
          <p:nvPr/>
        </p:nvCxnSpPr>
        <p:spPr>
          <a:xfrm rot="10800000" flipH="1">
            <a:off x="3977211" y="4219910"/>
            <a:ext cx="547800" cy="430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635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52" name="Shape 552"/>
          <p:cNvCxnSpPr>
            <a:stCxn id="543" idx="0"/>
          </p:cNvCxnSpPr>
          <p:nvPr/>
        </p:nvCxnSpPr>
        <p:spPr>
          <a:xfrm rot="10800000">
            <a:off x="5066306" y="4270735"/>
            <a:ext cx="194400" cy="376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635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53" name="Shape 553"/>
          <p:cNvSpPr/>
          <p:nvPr/>
        </p:nvSpPr>
        <p:spPr>
          <a:xfrm rot="5400000">
            <a:off x="6233845" y="3880966"/>
            <a:ext cx="142875" cy="430213"/>
          </a:xfrm>
          <a:prstGeom prst="rightBrace">
            <a:avLst>
              <a:gd name="adj1" fmla="val 8336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554" name="Shape 554"/>
          <p:cNvSpPr txBox="1"/>
          <p:nvPr/>
        </p:nvSpPr>
        <p:spPr>
          <a:xfrm>
            <a:off x="5855858" y="4651698"/>
            <a:ext cx="1151255" cy="11079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각 제품 및 출시별 승인된 소프트웨어/버전을 목록에 기록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-US" sz="1100">
              <a:solidFill>
                <a:schemeClr val="dk1"/>
              </a:solidFill>
              <a:latin typeface="HY그래픽" panose="02030600000101010101" pitchFamily="18" charset="-127"/>
              <a:ea typeface="HY그래픽" panose="02030600000101010101" pitchFamily="18" charset="-127"/>
              <a:cs typeface="Roboto Condensed"/>
              <a:sym typeface="Roboto Condensed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 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-US" sz="1100">
              <a:solidFill>
                <a:schemeClr val="dk1"/>
              </a:solidFill>
              <a:latin typeface="HY그래픽" panose="02030600000101010101" pitchFamily="18" charset="-127"/>
              <a:ea typeface="HY그래픽" panose="02030600000101010101" pitchFamily="18" charset="-127"/>
              <a:cs typeface="Roboto Condensed"/>
              <a:sym typeface="Roboto Condensed"/>
            </a:endParaRPr>
          </a:p>
          <a:p>
            <a:pPr marL="0" marR="0" lvl="0" indent="0" algn="ctr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latin typeface="HY그래픽" panose="02030600000101010101" pitchFamily="18" charset="-127"/>
              <a:ea typeface="HY그래픽" panose="02030600000101010101" pitchFamily="18" charset="-127"/>
              <a:cs typeface="Roboto Condensed"/>
              <a:sym typeface="Roboto Condensed"/>
            </a:endParaRPr>
          </a:p>
        </p:txBody>
      </p:sp>
      <p:cxnSp>
        <p:nvCxnSpPr>
          <p:cNvPr id="555" name="Shape 555"/>
          <p:cNvCxnSpPr>
            <a:stCxn id="554" idx="0"/>
          </p:cNvCxnSpPr>
          <p:nvPr/>
        </p:nvCxnSpPr>
        <p:spPr>
          <a:xfrm rot="10800000">
            <a:off x="6306086" y="4219998"/>
            <a:ext cx="125400" cy="431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635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56" name="Shape 556"/>
          <p:cNvCxnSpPr>
            <a:stCxn id="547" idx="0"/>
            <a:endCxn id="548" idx="1"/>
          </p:cNvCxnSpPr>
          <p:nvPr/>
        </p:nvCxnSpPr>
        <p:spPr>
          <a:xfrm rot="10800000">
            <a:off x="7282600" y="4169010"/>
            <a:ext cx="455400" cy="493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635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57" name="Shape 557"/>
          <p:cNvSpPr/>
          <p:nvPr/>
        </p:nvSpPr>
        <p:spPr>
          <a:xfrm rot="5400000">
            <a:off x="9575532" y="3180879"/>
            <a:ext cx="174625" cy="1865312"/>
          </a:xfrm>
          <a:prstGeom prst="rightBrace">
            <a:avLst>
              <a:gd name="adj1" fmla="val 8358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558" name="Shape 558"/>
          <p:cNvSpPr txBox="1"/>
          <p:nvPr/>
        </p:nvSpPr>
        <p:spPr>
          <a:xfrm>
            <a:off x="8868300" y="4669160"/>
            <a:ext cx="1611312" cy="6000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소스 코드 공개,고지 및 서면 청약 제공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-US" sz="1100">
              <a:solidFill>
                <a:schemeClr val="dk1"/>
              </a:solidFill>
              <a:latin typeface="HY그래픽" panose="02030600000101010101" pitchFamily="18" charset="-127"/>
              <a:ea typeface="HY그래픽" panose="02030600000101010101" pitchFamily="18" charset="-127"/>
              <a:cs typeface="Roboto Condensed"/>
              <a:sym typeface="Roboto Condensed"/>
            </a:endParaRPr>
          </a:p>
        </p:txBody>
      </p:sp>
      <p:cxnSp>
        <p:nvCxnSpPr>
          <p:cNvPr id="559" name="Shape 559"/>
          <p:cNvCxnSpPr/>
          <p:nvPr/>
        </p:nvCxnSpPr>
        <p:spPr>
          <a:xfrm rot="-5400000">
            <a:off x="9486632" y="4442941"/>
            <a:ext cx="346074" cy="1587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560" name="Shape 560"/>
          <p:cNvSpPr/>
          <p:nvPr/>
        </p:nvSpPr>
        <p:spPr>
          <a:xfrm rot="5400000" flipH="1">
            <a:off x="5619482" y="1298105"/>
            <a:ext cx="138112" cy="828675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561" name="Shape 561"/>
          <p:cNvSpPr/>
          <p:nvPr/>
        </p:nvSpPr>
        <p:spPr>
          <a:xfrm rot="5400000" flipH="1">
            <a:off x="6733113" y="1497335"/>
            <a:ext cx="138112" cy="430212"/>
          </a:xfrm>
          <a:prstGeom prst="rightBrace">
            <a:avLst>
              <a:gd name="adj1" fmla="val 8335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562" name="Shape 562"/>
          <p:cNvSpPr/>
          <p:nvPr/>
        </p:nvSpPr>
        <p:spPr>
          <a:xfrm rot="5400000" flipH="1">
            <a:off x="8030101" y="1497336"/>
            <a:ext cx="138112" cy="430213"/>
          </a:xfrm>
          <a:prstGeom prst="rightBrace">
            <a:avLst>
              <a:gd name="adj1" fmla="val 8335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563" name="Shape 563"/>
          <p:cNvSpPr txBox="1"/>
          <p:nvPr/>
        </p:nvSpPr>
        <p:spPr>
          <a:xfrm>
            <a:off x="4651900" y="606749"/>
            <a:ext cx="1574800" cy="76943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000000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FOSS 컴포넌트의 컴플라이언스 기록 리뷰 및 승인 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-US" sz="1100">
              <a:solidFill>
                <a:srgbClr val="000000"/>
              </a:solidFill>
              <a:latin typeface="HY그래픽" panose="02030600000101010101" pitchFamily="18" charset="-127"/>
              <a:ea typeface="HY그래픽" panose="02030600000101010101" pitchFamily="18" charset="-127"/>
              <a:cs typeface="Roboto Condensed"/>
              <a:sym typeface="Roboto Condensed"/>
            </a:endParaRPr>
          </a:p>
        </p:txBody>
      </p:sp>
      <p:sp>
        <p:nvSpPr>
          <p:cNvPr id="564" name="Shape 564"/>
          <p:cNvSpPr txBox="1"/>
          <p:nvPr/>
        </p:nvSpPr>
        <p:spPr>
          <a:xfrm>
            <a:off x="6018739" y="608335"/>
            <a:ext cx="1576386" cy="4460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000000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공개를 위한 컴파일 고지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-US" sz="1100">
              <a:solidFill>
                <a:srgbClr val="000000"/>
              </a:solidFill>
              <a:latin typeface="HY그래픽" panose="02030600000101010101" pitchFamily="18" charset="-127"/>
              <a:ea typeface="HY그래픽" panose="02030600000101010101" pitchFamily="18" charset="-127"/>
              <a:cs typeface="Roboto Condensed"/>
              <a:sym typeface="Roboto Condensed"/>
            </a:endParaRPr>
          </a:p>
        </p:txBody>
      </p:sp>
      <p:cxnSp>
        <p:nvCxnSpPr>
          <p:cNvPr id="565" name="Shape 565"/>
          <p:cNvCxnSpPr>
            <a:stCxn id="563" idx="2"/>
          </p:cNvCxnSpPr>
          <p:nvPr/>
        </p:nvCxnSpPr>
        <p:spPr>
          <a:xfrm>
            <a:off x="5439300" y="1376180"/>
            <a:ext cx="249300" cy="1989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635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566" name="Shape 566"/>
          <p:cNvCxnSpPr/>
          <p:nvPr/>
        </p:nvCxnSpPr>
        <p:spPr>
          <a:xfrm rot="-5400000" flipH="1">
            <a:off x="6555312" y="1275086"/>
            <a:ext cx="484187" cy="793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635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67" name="Shape 567"/>
          <p:cNvSpPr txBox="1"/>
          <p:nvPr/>
        </p:nvSpPr>
        <p:spPr>
          <a:xfrm>
            <a:off x="7314139" y="606749"/>
            <a:ext cx="1576386" cy="4460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>
                <a:solidFill>
                  <a:srgbClr val="000000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공개 후 확인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endParaRPr lang="en-US" sz="1100">
              <a:solidFill>
                <a:srgbClr val="000000"/>
              </a:solidFill>
              <a:latin typeface="HY그래픽" panose="02030600000101010101" pitchFamily="18" charset="-127"/>
              <a:ea typeface="HY그래픽" panose="02030600000101010101" pitchFamily="18" charset="-127"/>
              <a:cs typeface="Roboto Condensed"/>
              <a:sym typeface="Roboto Condensed"/>
            </a:endParaRPr>
          </a:p>
        </p:txBody>
      </p:sp>
      <p:cxnSp>
        <p:nvCxnSpPr>
          <p:cNvPr id="568" name="Shape 568"/>
          <p:cNvCxnSpPr/>
          <p:nvPr/>
        </p:nvCxnSpPr>
        <p:spPr>
          <a:xfrm rot="-5400000" flipH="1">
            <a:off x="7852301" y="1273498"/>
            <a:ext cx="484187" cy="793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  <a:effectLst>
            <a:outerShdw blurRad="635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569" name="Shape 569"/>
          <p:cNvSpPr/>
          <p:nvPr/>
        </p:nvSpPr>
        <p:spPr>
          <a:xfrm>
            <a:off x="8730189" y="2135510"/>
            <a:ext cx="161925" cy="1312862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82925" tIns="41450" rIns="82925" bIns="414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570" name="Shape 570"/>
          <p:cNvSpPr/>
          <p:nvPr/>
        </p:nvSpPr>
        <p:spPr>
          <a:xfrm flipH="1">
            <a:off x="3545412" y="2057723"/>
            <a:ext cx="138112" cy="1452562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82925" tIns="41450" rIns="82925" bIns="4145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571" name="Shape 571"/>
          <p:cNvSpPr/>
          <p:nvPr/>
        </p:nvSpPr>
        <p:spPr>
          <a:xfrm>
            <a:off x="1678514" y="6067748"/>
            <a:ext cx="8848724" cy="484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55556F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82925" tIns="41450" rIns="82925" bIns="41450" anchor="t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buSzPct val="25000"/>
              <a:buNone/>
            </a:pPr>
            <a:r>
              <a:rPr lang="en-US" sz="13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예 : </a:t>
            </a:r>
            <a:r>
              <a:rPr lang="en-US" sz="1300" b="1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컴플라이언스</a:t>
            </a:r>
            <a:r>
              <a:rPr lang="en-US" sz="13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300" b="1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관리</a:t>
            </a:r>
            <a:r>
              <a:rPr lang="en-US" sz="13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300" b="1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전과정</a:t>
            </a:r>
            <a:r>
              <a:rPr lang="en-US" sz="1300" b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300" b="1" err="1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프로세스</a:t>
            </a:r>
            <a:endParaRPr lang="en-US" sz="1300" b="1">
              <a:solidFill>
                <a:schemeClr val="lt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 txBox="1">
            <a:spLocks noGrp="1"/>
          </p:cNvSpPr>
          <p:nvPr>
            <p:ph type="body" idx="4294967295"/>
          </p:nvPr>
        </p:nvSpPr>
        <p:spPr>
          <a:xfrm>
            <a:off x="6264275" y="3843337"/>
            <a:ext cx="5927724" cy="2301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1800" b="0" i="0" u="sng" strike="noStrike" cap="none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결과</a:t>
            </a:r>
            <a:r>
              <a:rPr lang="en-US" sz="1800" b="0" i="0" u="sng" strike="noStrike" cap="none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: </a:t>
            </a:r>
          </a:p>
          <a:p>
            <a:pPr marL="457200" marR="0" lvl="1" indent="-190500" algn="l" rtl="0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FOSS에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대한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컴플라이언스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기록이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생성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(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또는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업데이트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)됨.  </a:t>
            </a:r>
          </a:p>
          <a:p>
            <a:pPr marL="457200" marR="0" lvl="1" indent="-190500" algn="l" rtl="0">
              <a:spcBef>
                <a:spcPts val="32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FOSS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정책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요구사항에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따라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포괄적이거나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제한적으로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정의된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범위로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소스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코드를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리뷰하도록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검사가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요청됨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</p:txBody>
      </p:sp>
      <p:sp>
        <p:nvSpPr>
          <p:cNvPr id="578" name="Shape 578"/>
          <p:cNvSpPr/>
          <p:nvPr/>
        </p:nvSpPr>
        <p:spPr>
          <a:xfrm>
            <a:off x="3843337" y="1271588"/>
            <a:ext cx="4508500" cy="1792286"/>
          </a:xfrm>
          <a:prstGeom prst="cloudCallout">
            <a:avLst>
              <a:gd name="adj1" fmla="val -24583"/>
              <a:gd name="adj2" fmla="val 15722"/>
            </a:avLst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579" name="Shape 579"/>
          <p:cNvSpPr/>
          <p:nvPr/>
        </p:nvSpPr>
        <p:spPr>
          <a:xfrm>
            <a:off x="2676550" y="1933591"/>
            <a:ext cx="855600" cy="468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65000"/>
              </a:lnSpc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유입</a:t>
            </a:r>
            <a:r>
              <a:rPr lang="en-US" sz="11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: </a:t>
            </a:r>
          </a:p>
          <a:p>
            <a:pPr marL="0" marR="0" lvl="0" indent="0" algn="ctr" rtl="0">
              <a:lnSpc>
                <a:spcPct val="65000"/>
              </a:lnSpc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FOSS</a:t>
            </a:r>
          </a:p>
        </p:txBody>
      </p:sp>
      <p:sp>
        <p:nvSpPr>
          <p:cNvPr id="580" name="Shape 580"/>
          <p:cNvSpPr/>
          <p:nvPr/>
        </p:nvSpPr>
        <p:spPr>
          <a:xfrm>
            <a:off x="8602675" y="1976450"/>
            <a:ext cx="1319700" cy="468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유출</a:t>
            </a:r>
            <a:r>
              <a:rPr lang="en-US" sz="11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: </a:t>
            </a:r>
          </a:p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FOSS + </a:t>
            </a: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수정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cxnSp>
        <p:nvCxnSpPr>
          <p:cNvPr id="581" name="Shape 581"/>
          <p:cNvCxnSpPr>
            <a:stCxn id="579" idx="3"/>
            <a:endCxn id="578" idx="0"/>
          </p:cNvCxnSpPr>
          <p:nvPr/>
        </p:nvCxnSpPr>
        <p:spPr>
          <a:xfrm>
            <a:off x="3532150" y="2167741"/>
            <a:ext cx="325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82" name="Shape 582"/>
          <p:cNvCxnSpPr>
            <a:stCxn id="578" idx="2"/>
          </p:cNvCxnSpPr>
          <p:nvPr/>
        </p:nvCxnSpPr>
        <p:spPr>
          <a:xfrm rot="10800000" flipH="1">
            <a:off x="8348080" y="2162932"/>
            <a:ext cx="255600" cy="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83" name="Shape 583"/>
          <p:cNvSpPr/>
          <p:nvPr/>
        </p:nvSpPr>
        <p:spPr>
          <a:xfrm rot="10800000">
            <a:off x="4088397" y="1414463"/>
            <a:ext cx="338554" cy="1319211"/>
          </a:xfrm>
          <a:prstGeom prst="rect">
            <a:avLst/>
          </a:prstGeom>
          <a:gradFill>
            <a:gsLst>
              <a:gs pos="0">
                <a:srgbClr val="95E5FF"/>
              </a:gs>
              <a:gs pos="35001">
                <a:srgbClr val="B4EBFF"/>
              </a:gs>
              <a:gs pos="100000">
                <a:srgbClr val="E0F7FF"/>
              </a:gs>
            </a:gsLst>
            <a:lin ang="16200000" scaled="0"/>
          </a:gradFill>
          <a:ln w="9525" cap="flat" cmpd="sng">
            <a:solidFill>
              <a:srgbClr val="55B4E5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4" name="Shape 584"/>
          <p:cNvSpPr txBox="1"/>
          <p:nvPr/>
        </p:nvSpPr>
        <p:spPr>
          <a:xfrm rot="-5400000">
            <a:off x="3598046" y="1904778"/>
            <a:ext cx="1319211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식별</a:t>
            </a:r>
            <a:endParaRPr lang="en-US" sz="10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585" name="Shape 585"/>
          <p:cNvSpPr/>
          <p:nvPr/>
        </p:nvSpPr>
        <p:spPr>
          <a:xfrm rot="-5400000">
            <a:off x="4292600" y="1902653"/>
            <a:ext cx="787400" cy="3539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검사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586" name="Shape 586"/>
          <p:cNvSpPr/>
          <p:nvPr/>
        </p:nvSpPr>
        <p:spPr>
          <a:xfrm rot="-5400000">
            <a:off x="4759324" y="1816428"/>
            <a:ext cx="787400" cy="52321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문제</a:t>
            </a:r>
            <a:r>
              <a:rPr lang="en-US" sz="11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해결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587" name="Shape 587"/>
          <p:cNvSpPr/>
          <p:nvPr/>
        </p:nvSpPr>
        <p:spPr>
          <a:xfrm rot="-5400000">
            <a:off x="5226843" y="1895511"/>
            <a:ext cx="785813" cy="3539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리뷰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588" name="Shape 588"/>
          <p:cNvSpPr/>
          <p:nvPr/>
        </p:nvSpPr>
        <p:spPr>
          <a:xfrm rot="-5400000">
            <a:off x="5624511" y="1895511"/>
            <a:ext cx="785813" cy="3539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승인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589" name="Shape 589"/>
          <p:cNvSpPr/>
          <p:nvPr/>
        </p:nvSpPr>
        <p:spPr>
          <a:xfrm rot="-5400000">
            <a:off x="6019799" y="1808491"/>
            <a:ext cx="784224" cy="52321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등록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590" name="Shape 590"/>
          <p:cNvSpPr/>
          <p:nvPr/>
        </p:nvSpPr>
        <p:spPr>
          <a:xfrm rot="-5400000">
            <a:off x="6414294" y="1887572"/>
            <a:ext cx="785811" cy="3539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고지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591" name="Shape 591"/>
          <p:cNvSpPr/>
          <p:nvPr/>
        </p:nvSpPr>
        <p:spPr>
          <a:xfrm rot="-5400000">
            <a:off x="6809581" y="1802934"/>
            <a:ext cx="785811" cy="52321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확인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592" name="Shape 592"/>
          <p:cNvSpPr/>
          <p:nvPr/>
        </p:nvSpPr>
        <p:spPr>
          <a:xfrm rot="-5400000">
            <a:off x="7204869" y="1798172"/>
            <a:ext cx="785813" cy="52321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배포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593" name="Shape 593"/>
          <p:cNvSpPr/>
          <p:nvPr/>
        </p:nvSpPr>
        <p:spPr>
          <a:xfrm rot="-5400000">
            <a:off x="7606506" y="1799759"/>
            <a:ext cx="785811" cy="52321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확인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cxnSp>
        <p:nvCxnSpPr>
          <p:cNvPr id="594" name="Shape 594"/>
          <p:cNvCxnSpPr/>
          <p:nvPr/>
        </p:nvCxnSpPr>
        <p:spPr>
          <a:xfrm>
            <a:off x="4519612" y="207645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5" name="Shape 595"/>
          <p:cNvSpPr txBox="1"/>
          <p:nvPr/>
        </p:nvSpPr>
        <p:spPr>
          <a:xfrm>
            <a:off x="400050" y="3887787"/>
            <a:ext cx="5504817" cy="26193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Char char="•"/>
            </a:pPr>
            <a:r>
              <a:rPr lang="en-US" sz="1800" b="0" i="0" u="sng" strike="noStrike" cap="none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단계</a:t>
            </a:r>
            <a:r>
              <a:rPr lang="en-US" sz="1800" b="0" i="0" u="sng" strike="noStrike" cap="none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: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엔지니어링으로부터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요청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접수</a:t>
            </a:r>
            <a:endParaRPr lang="en-US" sz="16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소프트웨어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스캔</a:t>
            </a:r>
            <a:endParaRPr lang="en-US" sz="16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제3자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소프트웨어의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실사</a:t>
            </a:r>
            <a:endParaRPr lang="en-US" sz="16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저장소에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추가된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새로운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컴포넌트에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대한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수동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인식</a:t>
            </a:r>
            <a:endParaRPr lang="en-US" sz="16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596" name="Shape 596"/>
          <p:cNvSpPr/>
          <p:nvPr/>
        </p:nvSpPr>
        <p:spPr>
          <a:xfrm>
            <a:off x="238125" y="3228975"/>
            <a:ext cx="3876382" cy="8309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FOSS </a:t>
            </a:r>
            <a:r>
              <a:rPr lang="en-US" sz="24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컴포넌트</a:t>
            </a:r>
            <a:r>
              <a:rPr lang="en-US" sz="2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식별</a:t>
            </a:r>
            <a:endParaRPr lang="en-US" sz="24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0" marR="0" lvl="0" indent="0" algn="l" rtl="0">
              <a:spcBef>
                <a:spcPts val="0"/>
              </a:spcBef>
              <a:buNone/>
            </a:pPr>
            <a:endParaRPr sz="24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597" name="Shape 597"/>
          <p:cNvSpPr txBox="1"/>
          <p:nvPr/>
        </p:nvSpPr>
        <p:spPr>
          <a:xfrm>
            <a:off x="261747" y="531277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FOSS </a:t>
            </a:r>
            <a:r>
              <a:rPr lang="en-US" sz="4000" b="0" err="1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사용의</a:t>
            </a:r>
            <a:r>
              <a:rPr lang="en-US" sz="4000" b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4000" b="0" err="1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확인</a:t>
            </a:r>
            <a:r>
              <a:rPr lang="en-US" sz="4000" b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및 </a:t>
            </a:r>
            <a:r>
              <a:rPr lang="en-US" sz="4000" b="0" err="1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추적</a:t>
            </a:r>
            <a:endParaRPr lang="en-US" sz="4000" b="0">
              <a:solidFill>
                <a:schemeClr val="dk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/>
          <p:nvPr/>
        </p:nvSpPr>
        <p:spPr>
          <a:xfrm>
            <a:off x="3523932" y="1013779"/>
            <a:ext cx="4508500" cy="1792286"/>
          </a:xfrm>
          <a:prstGeom prst="cloudCallout">
            <a:avLst>
              <a:gd name="adj1" fmla="val -24583"/>
              <a:gd name="adj2" fmla="val 15722"/>
            </a:avLst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cxnSp>
        <p:nvCxnSpPr>
          <p:cNvPr id="604" name="Shape 604"/>
          <p:cNvCxnSpPr>
            <a:stCxn id="603" idx="2"/>
          </p:cNvCxnSpPr>
          <p:nvPr/>
        </p:nvCxnSpPr>
        <p:spPr>
          <a:xfrm rot="10800000" flipH="1">
            <a:off x="8028675" y="1905122"/>
            <a:ext cx="255600" cy="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05" name="Shape 605"/>
          <p:cNvSpPr/>
          <p:nvPr/>
        </p:nvSpPr>
        <p:spPr>
          <a:xfrm rot="10800000">
            <a:off x="4197617" y="1156653"/>
            <a:ext cx="338554" cy="1319211"/>
          </a:xfrm>
          <a:prstGeom prst="rect">
            <a:avLst/>
          </a:prstGeom>
          <a:gradFill>
            <a:gsLst>
              <a:gs pos="0">
                <a:srgbClr val="95E5FF"/>
              </a:gs>
              <a:gs pos="35001">
                <a:srgbClr val="B4EBFF"/>
              </a:gs>
              <a:gs pos="100000">
                <a:srgbClr val="E0F7FF"/>
              </a:gs>
            </a:gsLst>
            <a:lin ang="16200000" scaled="0"/>
          </a:gradFill>
          <a:ln w="9525" cap="flat" cmpd="sng">
            <a:solidFill>
              <a:srgbClr val="55B4E5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6" name="Shape 606"/>
          <p:cNvSpPr txBox="1"/>
          <p:nvPr/>
        </p:nvSpPr>
        <p:spPr>
          <a:xfrm rot="-5400000">
            <a:off x="3707271" y="1646978"/>
            <a:ext cx="1319211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검사</a:t>
            </a:r>
            <a:endParaRPr lang="en-US" sz="10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607" name="Shape 607"/>
          <p:cNvSpPr/>
          <p:nvPr/>
        </p:nvSpPr>
        <p:spPr>
          <a:xfrm rot="-5400000">
            <a:off x="3478689" y="1578462"/>
            <a:ext cx="893763" cy="52321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식별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608" name="Shape 608"/>
          <p:cNvSpPr/>
          <p:nvPr/>
        </p:nvSpPr>
        <p:spPr>
          <a:xfrm rot="-5400000">
            <a:off x="4374038" y="1581637"/>
            <a:ext cx="887412" cy="52321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문제</a:t>
            </a:r>
            <a:r>
              <a:rPr lang="en-US" sz="11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해결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609" name="Shape 609"/>
          <p:cNvSpPr/>
          <p:nvPr/>
        </p:nvSpPr>
        <p:spPr>
          <a:xfrm rot="-5400000">
            <a:off x="4785994" y="1659132"/>
            <a:ext cx="885825" cy="3539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리뷰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610" name="Shape 610"/>
          <p:cNvSpPr/>
          <p:nvPr/>
        </p:nvSpPr>
        <p:spPr>
          <a:xfrm rot="-5400000">
            <a:off x="5183664" y="1659132"/>
            <a:ext cx="885825" cy="3539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승인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611" name="Shape 611"/>
          <p:cNvSpPr/>
          <p:nvPr/>
        </p:nvSpPr>
        <p:spPr>
          <a:xfrm rot="-5400000">
            <a:off x="5578951" y="1656751"/>
            <a:ext cx="884236" cy="3539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등록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612" name="Shape 612"/>
          <p:cNvSpPr/>
          <p:nvPr/>
        </p:nvSpPr>
        <p:spPr>
          <a:xfrm rot="-5400000">
            <a:off x="5973444" y="1651194"/>
            <a:ext cx="885825" cy="3539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고지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613" name="Shape 613"/>
          <p:cNvSpPr/>
          <p:nvPr/>
        </p:nvSpPr>
        <p:spPr>
          <a:xfrm rot="-5400000">
            <a:off x="6368733" y="1566556"/>
            <a:ext cx="885825" cy="52321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확인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614" name="Shape 614"/>
          <p:cNvSpPr/>
          <p:nvPr/>
        </p:nvSpPr>
        <p:spPr>
          <a:xfrm rot="-5400000">
            <a:off x="6764019" y="1646432"/>
            <a:ext cx="885825" cy="3539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배포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615" name="Shape 615"/>
          <p:cNvSpPr/>
          <p:nvPr/>
        </p:nvSpPr>
        <p:spPr>
          <a:xfrm rot="-5400000">
            <a:off x="7165658" y="1563381"/>
            <a:ext cx="885825" cy="52321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확인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cxnSp>
        <p:nvCxnSpPr>
          <p:cNvPr id="616" name="Shape 616"/>
          <p:cNvCxnSpPr/>
          <p:nvPr/>
        </p:nvCxnSpPr>
        <p:spPr>
          <a:xfrm>
            <a:off x="3752532" y="184086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7" name="Shape 617"/>
          <p:cNvSpPr txBox="1"/>
          <p:nvPr/>
        </p:nvSpPr>
        <p:spPr>
          <a:xfrm>
            <a:off x="5784917" y="3659187"/>
            <a:ext cx="5781607" cy="2301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Char char="•"/>
            </a:pPr>
            <a:r>
              <a:rPr lang="en-US" sz="1800" b="0" i="0" u="sng" strike="noStrike" cap="none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결과</a:t>
            </a:r>
            <a:r>
              <a:rPr lang="en-US" sz="1800" b="0" i="0" u="sng" strike="noStrike" cap="none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: </a:t>
            </a:r>
          </a:p>
          <a:p>
            <a:pPr marL="971550" marR="0" lvl="0" indent="-28575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다음을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식별하는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검사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보고서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:</a:t>
            </a:r>
          </a:p>
          <a:p>
            <a:pPr marL="14859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소스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코드의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출처와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라이선스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 </a:t>
            </a:r>
          </a:p>
          <a:p>
            <a:pPr marL="1485900" marR="0" lvl="1" indent="-342900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해결이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필요한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문제</a:t>
            </a:r>
            <a:endParaRPr lang="en-US" sz="16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685800" marR="0" lvl="0" indent="0" algn="l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618" name="Shape 618"/>
          <p:cNvSpPr txBox="1"/>
          <p:nvPr/>
        </p:nvSpPr>
        <p:spPr>
          <a:xfrm>
            <a:off x="368300" y="3705225"/>
            <a:ext cx="5308510" cy="26193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Char char="•"/>
            </a:pPr>
            <a:r>
              <a:rPr lang="en-US" sz="1800" b="0" i="0" u="sng" strike="noStrike" cap="none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단계</a:t>
            </a:r>
            <a:r>
              <a:rPr lang="en-US" sz="1800" b="0" i="0" u="sng" strike="noStrike" cap="none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: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검사할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소스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코드가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식별됨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.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소스는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소프트웨어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도구로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스캔할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수도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있음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.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검사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또는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스캔을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통한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"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히트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(Hits)"가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리뷰되고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코드의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적절한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출처에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대해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확인됨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.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검사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또는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스캔은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소프트웨어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개발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및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출시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주기에따라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반복적으로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수행됨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.</a:t>
            </a:r>
          </a:p>
        </p:txBody>
      </p:sp>
      <p:sp>
        <p:nvSpPr>
          <p:cNvPr id="619" name="Shape 619"/>
          <p:cNvSpPr/>
          <p:nvPr/>
        </p:nvSpPr>
        <p:spPr>
          <a:xfrm>
            <a:off x="246508" y="3091933"/>
            <a:ext cx="3308918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FOSS </a:t>
            </a:r>
            <a:r>
              <a:rPr lang="en-US" sz="24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라이선스</a:t>
            </a:r>
            <a:r>
              <a:rPr lang="en-US" sz="2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식별</a:t>
            </a:r>
            <a:r>
              <a:rPr lang="en-US" sz="2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 </a:t>
            </a:r>
          </a:p>
        </p:txBody>
      </p:sp>
      <p:sp>
        <p:nvSpPr>
          <p:cNvPr id="620" name="Shape 620"/>
          <p:cNvSpPr txBox="1"/>
          <p:nvPr/>
        </p:nvSpPr>
        <p:spPr>
          <a:xfrm>
            <a:off x="246508" y="515302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err="1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소스</a:t>
            </a:r>
            <a:r>
              <a:rPr lang="en-US" sz="4000" b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4000" b="0" err="1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코드</a:t>
            </a:r>
            <a:r>
              <a:rPr lang="en-US" sz="4000" b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4000" b="0" err="1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검사</a:t>
            </a:r>
            <a:endParaRPr lang="en-US" sz="4000" b="0">
              <a:solidFill>
                <a:schemeClr val="dk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621" name="Shape 621"/>
          <p:cNvSpPr/>
          <p:nvPr/>
        </p:nvSpPr>
        <p:spPr>
          <a:xfrm>
            <a:off x="2343125" y="1675766"/>
            <a:ext cx="855600" cy="468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65000"/>
              </a:lnSpc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유입</a:t>
            </a:r>
            <a:r>
              <a:rPr lang="en-US" sz="11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: </a:t>
            </a:r>
          </a:p>
          <a:p>
            <a:pPr marL="0" marR="0" lvl="0" indent="0" algn="ctr" rtl="0">
              <a:lnSpc>
                <a:spcPct val="65000"/>
              </a:lnSpc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FOSS</a:t>
            </a:r>
          </a:p>
        </p:txBody>
      </p:sp>
      <p:cxnSp>
        <p:nvCxnSpPr>
          <p:cNvPr id="622" name="Shape 622"/>
          <p:cNvCxnSpPr>
            <a:stCxn id="621" idx="3"/>
          </p:cNvCxnSpPr>
          <p:nvPr/>
        </p:nvCxnSpPr>
        <p:spPr>
          <a:xfrm>
            <a:off x="3198725" y="1909916"/>
            <a:ext cx="325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23" name="Shape 623"/>
          <p:cNvSpPr/>
          <p:nvPr/>
        </p:nvSpPr>
        <p:spPr>
          <a:xfrm>
            <a:off x="8296525" y="1675775"/>
            <a:ext cx="1319700" cy="468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유출</a:t>
            </a:r>
            <a:r>
              <a:rPr lang="en-US" sz="11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: </a:t>
            </a:r>
          </a:p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FOSS + </a:t>
            </a: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수정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/>
          <p:nvPr/>
        </p:nvSpPr>
        <p:spPr>
          <a:xfrm>
            <a:off x="6061844" y="3675062"/>
            <a:ext cx="5504680" cy="2301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Char char="•"/>
            </a:pPr>
            <a:r>
              <a:rPr lang="en-US" sz="1800" b="0" i="0" u="sng" strike="noStrike" cap="none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결과</a:t>
            </a:r>
            <a:r>
              <a:rPr lang="en-US" sz="1800" b="0" i="0" u="sng" strike="noStrike" cap="none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: </a:t>
            </a:r>
          </a:p>
          <a:p>
            <a:pPr marL="68580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보고서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내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플래그가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표시된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각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파일에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대한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해결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방법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및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플래그가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표시된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라이선스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충돌에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대한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해결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방법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</a:p>
          <a:p>
            <a:pPr marL="685800" marR="0" lvl="0" indent="0" algn="l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630" name="Shape 630"/>
          <p:cNvSpPr txBox="1"/>
          <p:nvPr/>
        </p:nvSpPr>
        <p:spPr>
          <a:xfrm>
            <a:off x="433387" y="3721100"/>
            <a:ext cx="5536638" cy="26193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Char char="•"/>
            </a:pPr>
            <a:r>
              <a:rPr lang="en-US" sz="1800" b="0" i="0" u="sng" strike="noStrike" cap="none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단계</a:t>
            </a:r>
            <a:r>
              <a:rPr lang="en-US" sz="1800" b="0" i="0" u="sng" strike="noStrike" cap="none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: 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FOSS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정책과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충돌하는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검사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보고서내의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문제를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해결하기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위해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적절한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엔지니어에게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피드백을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제공하시오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. 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그러면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엔지니어는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관련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소스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코드에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대한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FOSS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리뷰를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수행한다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. (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다음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슬라이드의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템플릿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참조</a:t>
            </a:r>
            <a:r>
              <a:rPr lang="en-US" sz="16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)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631" name="Shape 631"/>
          <p:cNvSpPr/>
          <p:nvPr/>
        </p:nvSpPr>
        <p:spPr>
          <a:xfrm>
            <a:off x="246508" y="3070794"/>
            <a:ext cx="7240676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검사에서</a:t>
            </a:r>
            <a:r>
              <a:rPr lang="en-US" sz="2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확인된</a:t>
            </a:r>
            <a:r>
              <a:rPr lang="en-US" sz="2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모든</a:t>
            </a:r>
            <a:r>
              <a:rPr lang="en-US" sz="2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문제를</a:t>
            </a:r>
            <a:r>
              <a:rPr lang="en-US" sz="2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해결하시오</a:t>
            </a:r>
            <a:endParaRPr lang="en-US" sz="24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632" name="Shape 632"/>
          <p:cNvSpPr txBox="1"/>
          <p:nvPr/>
        </p:nvSpPr>
        <p:spPr>
          <a:xfrm>
            <a:off x="246508" y="515302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err="1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문제</a:t>
            </a:r>
            <a:r>
              <a:rPr lang="en-US" sz="4000" b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4000" b="0" err="1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해결</a:t>
            </a:r>
            <a:endParaRPr lang="en-US" sz="4000" b="0">
              <a:solidFill>
                <a:schemeClr val="dk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633" name="Shape 633"/>
          <p:cNvSpPr/>
          <p:nvPr/>
        </p:nvSpPr>
        <p:spPr>
          <a:xfrm>
            <a:off x="3419746" y="961296"/>
            <a:ext cx="5032743" cy="2336956"/>
          </a:xfrm>
          <a:prstGeom prst="cloudCallout">
            <a:avLst>
              <a:gd name="adj1" fmla="val -24583"/>
              <a:gd name="adj2" fmla="val 15722"/>
            </a:avLst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cxnSp>
        <p:nvCxnSpPr>
          <p:cNvPr id="634" name="Shape 634"/>
          <p:cNvCxnSpPr>
            <a:stCxn id="633" idx="2"/>
          </p:cNvCxnSpPr>
          <p:nvPr/>
        </p:nvCxnSpPr>
        <p:spPr>
          <a:xfrm>
            <a:off x="8448295" y="2129775"/>
            <a:ext cx="55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35" name="Shape 635"/>
          <p:cNvSpPr/>
          <p:nvPr/>
        </p:nvSpPr>
        <p:spPr>
          <a:xfrm rot="10800000">
            <a:off x="4513902" y="1033353"/>
            <a:ext cx="559193" cy="1752717"/>
          </a:xfrm>
          <a:prstGeom prst="rect">
            <a:avLst/>
          </a:prstGeom>
          <a:gradFill>
            <a:gsLst>
              <a:gs pos="0">
                <a:srgbClr val="95E5FF"/>
              </a:gs>
              <a:gs pos="35000">
                <a:srgbClr val="B4EBFF"/>
              </a:gs>
              <a:gs pos="100000">
                <a:srgbClr val="E0F7FF"/>
              </a:gs>
            </a:gsLst>
            <a:lin ang="16200038" scaled="0"/>
          </a:gradFill>
          <a:ln w="9525" cap="flat" cmpd="sng">
            <a:solidFill>
              <a:srgbClr val="55B4E5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20000" dir="5400000" rotWithShape="0">
              <a:srgbClr val="000000">
                <a:alpha val="3765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6" name="Shape 636"/>
          <p:cNvSpPr txBox="1"/>
          <p:nvPr/>
        </p:nvSpPr>
        <p:spPr>
          <a:xfrm rot="-5400000">
            <a:off x="4103537" y="1620377"/>
            <a:ext cx="1752717" cy="55919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문제</a:t>
            </a:r>
            <a:r>
              <a:rPr lang="en-US" sz="10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0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해결</a:t>
            </a:r>
            <a:endParaRPr lang="en-US" sz="10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637" name="Shape 637"/>
          <p:cNvSpPr/>
          <p:nvPr/>
        </p:nvSpPr>
        <p:spPr>
          <a:xfrm rot="-5400000">
            <a:off x="3405884" y="1661274"/>
            <a:ext cx="1168478" cy="55919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식별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638" name="Shape 638"/>
          <p:cNvSpPr/>
          <p:nvPr/>
        </p:nvSpPr>
        <p:spPr>
          <a:xfrm rot="-5400000">
            <a:off x="3897975" y="1643747"/>
            <a:ext cx="1168478" cy="55919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검사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639" name="Shape 639"/>
          <p:cNvSpPr/>
          <p:nvPr/>
        </p:nvSpPr>
        <p:spPr>
          <a:xfrm rot="-5400000">
            <a:off x="4938075" y="1651537"/>
            <a:ext cx="1168478" cy="55919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리뷰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640" name="Shape 640"/>
          <p:cNvSpPr/>
          <p:nvPr/>
        </p:nvSpPr>
        <p:spPr>
          <a:xfrm rot="-5400000">
            <a:off x="5404070" y="1651537"/>
            <a:ext cx="1168478" cy="55919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승인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641" name="Shape 641"/>
          <p:cNvSpPr/>
          <p:nvPr/>
        </p:nvSpPr>
        <p:spPr>
          <a:xfrm rot="-5400000">
            <a:off x="5866336" y="1647642"/>
            <a:ext cx="1168478" cy="55919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등록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642" name="Shape 642"/>
          <p:cNvSpPr/>
          <p:nvPr/>
        </p:nvSpPr>
        <p:spPr>
          <a:xfrm rot="-5400000">
            <a:off x="6330467" y="1641799"/>
            <a:ext cx="1168478" cy="55919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고지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643" name="Shape 643"/>
          <p:cNvSpPr/>
          <p:nvPr/>
        </p:nvSpPr>
        <p:spPr>
          <a:xfrm rot="-5400000">
            <a:off x="6794598" y="1641799"/>
            <a:ext cx="1168478" cy="55919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확인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644" name="Shape 644"/>
          <p:cNvSpPr/>
          <p:nvPr/>
        </p:nvSpPr>
        <p:spPr>
          <a:xfrm rot="-5400000">
            <a:off x="7258729" y="1635957"/>
            <a:ext cx="1168478" cy="55919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배포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645" name="Shape 645"/>
          <p:cNvSpPr/>
          <p:nvPr/>
        </p:nvSpPr>
        <p:spPr>
          <a:xfrm rot="-5400000">
            <a:off x="7730315" y="1635957"/>
            <a:ext cx="1168478" cy="55919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확인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cxnSp>
        <p:nvCxnSpPr>
          <p:cNvPr id="646" name="Shape 646"/>
          <p:cNvCxnSpPr/>
          <p:nvPr/>
        </p:nvCxnSpPr>
        <p:spPr>
          <a:xfrm>
            <a:off x="3688159" y="197592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7" name="Shape 647"/>
          <p:cNvSpPr/>
          <p:nvPr/>
        </p:nvSpPr>
        <p:spPr>
          <a:xfrm>
            <a:off x="2235225" y="1835691"/>
            <a:ext cx="855600" cy="468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65000"/>
              </a:lnSpc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유입</a:t>
            </a:r>
            <a:r>
              <a:rPr lang="en-US" sz="11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: </a:t>
            </a:r>
          </a:p>
          <a:p>
            <a:pPr marL="0" marR="0" lvl="0" indent="0" algn="ctr" rtl="0">
              <a:lnSpc>
                <a:spcPct val="65000"/>
              </a:lnSpc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FOSS</a:t>
            </a:r>
          </a:p>
        </p:txBody>
      </p:sp>
      <p:cxnSp>
        <p:nvCxnSpPr>
          <p:cNvPr id="648" name="Shape 648"/>
          <p:cNvCxnSpPr>
            <a:stCxn id="647" idx="3"/>
          </p:cNvCxnSpPr>
          <p:nvPr/>
        </p:nvCxnSpPr>
        <p:spPr>
          <a:xfrm>
            <a:off x="3090825" y="2069841"/>
            <a:ext cx="325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49" name="Shape 649"/>
          <p:cNvSpPr/>
          <p:nvPr/>
        </p:nvSpPr>
        <p:spPr>
          <a:xfrm>
            <a:off x="8970675" y="1895625"/>
            <a:ext cx="1319700" cy="468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유출</a:t>
            </a:r>
            <a:r>
              <a:rPr lang="en-US" sz="11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: </a:t>
            </a:r>
          </a:p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FOSS + </a:t>
            </a: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수정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Shape 655"/>
          <p:cNvSpPr txBox="1"/>
          <p:nvPr/>
        </p:nvSpPr>
        <p:spPr>
          <a:xfrm>
            <a:off x="3346450" y="2105927"/>
            <a:ext cx="934870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독점</a:t>
            </a:r>
            <a:endParaRPr lang="en-US" sz="12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656" name="Shape 656"/>
          <p:cNvSpPr txBox="1"/>
          <p:nvPr/>
        </p:nvSpPr>
        <p:spPr>
          <a:xfrm>
            <a:off x="2914650" y="1721752"/>
            <a:ext cx="782586" cy="30777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400" b="1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범례</a:t>
            </a:r>
            <a:endParaRPr lang="en-US" sz="1400" b="1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657" name="Shape 657"/>
          <p:cNvSpPr/>
          <p:nvPr/>
        </p:nvSpPr>
        <p:spPr>
          <a:xfrm>
            <a:off x="2889250" y="1675715"/>
            <a:ext cx="2230437" cy="43402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658" name="Shape 658"/>
          <p:cNvSpPr/>
          <p:nvPr/>
        </p:nvSpPr>
        <p:spPr>
          <a:xfrm>
            <a:off x="3003550" y="2059889"/>
            <a:ext cx="284162" cy="260350"/>
          </a:xfrm>
          <a:prstGeom prst="rect">
            <a:avLst/>
          </a:prstGeom>
          <a:solidFill>
            <a:srgbClr val="00990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659" name="Shape 659"/>
          <p:cNvSpPr/>
          <p:nvPr/>
        </p:nvSpPr>
        <p:spPr>
          <a:xfrm>
            <a:off x="3003550" y="2425014"/>
            <a:ext cx="284162" cy="260350"/>
          </a:xfrm>
          <a:prstGeom prst="rect">
            <a:avLst/>
          </a:prstGeom>
          <a:solidFill>
            <a:srgbClr val="CC660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660" name="Shape 660"/>
          <p:cNvSpPr/>
          <p:nvPr/>
        </p:nvSpPr>
        <p:spPr>
          <a:xfrm>
            <a:off x="3003550" y="2790139"/>
            <a:ext cx="284162" cy="260350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661" name="Shape 661"/>
          <p:cNvSpPr/>
          <p:nvPr/>
        </p:nvSpPr>
        <p:spPr>
          <a:xfrm>
            <a:off x="3003550" y="3153676"/>
            <a:ext cx="284162" cy="260350"/>
          </a:xfrm>
          <a:prstGeom prst="rect">
            <a:avLst/>
          </a:prstGeom>
          <a:solidFill>
            <a:srgbClr val="FFFF66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662" name="Shape 662"/>
          <p:cNvSpPr/>
          <p:nvPr/>
        </p:nvSpPr>
        <p:spPr>
          <a:xfrm>
            <a:off x="3003550" y="3518801"/>
            <a:ext cx="284162" cy="260350"/>
          </a:xfrm>
          <a:prstGeom prst="rect">
            <a:avLst/>
          </a:prstGeom>
          <a:solidFill>
            <a:srgbClr val="3366CC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663" name="Shape 663"/>
          <p:cNvSpPr txBox="1"/>
          <p:nvPr/>
        </p:nvSpPr>
        <p:spPr>
          <a:xfrm>
            <a:off x="3346450" y="2471052"/>
            <a:ext cx="162255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제3자 </a:t>
            </a:r>
            <a:r>
              <a:rPr lang="en-US" sz="12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상용</a:t>
            </a:r>
            <a:endParaRPr lang="en-US" sz="12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664" name="Shape 664"/>
          <p:cNvSpPr txBox="1"/>
          <p:nvPr/>
        </p:nvSpPr>
        <p:spPr>
          <a:xfrm>
            <a:off x="3346451" y="2855227"/>
            <a:ext cx="469999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GPL</a:t>
            </a:r>
          </a:p>
        </p:txBody>
      </p:sp>
      <p:sp>
        <p:nvSpPr>
          <p:cNvPr id="665" name="Shape 665"/>
          <p:cNvSpPr txBox="1"/>
          <p:nvPr/>
        </p:nvSpPr>
        <p:spPr>
          <a:xfrm>
            <a:off x="3346451" y="3220352"/>
            <a:ext cx="55335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LGPL</a:t>
            </a:r>
          </a:p>
        </p:txBody>
      </p:sp>
      <p:sp>
        <p:nvSpPr>
          <p:cNvPr id="666" name="Shape 666"/>
          <p:cNvSpPr txBox="1"/>
          <p:nvPr/>
        </p:nvSpPr>
        <p:spPr>
          <a:xfrm>
            <a:off x="3346450" y="3595003"/>
            <a:ext cx="1353255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FOSS Permissive</a:t>
            </a:r>
          </a:p>
        </p:txBody>
      </p:sp>
      <p:cxnSp>
        <p:nvCxnSpPr>
          <p:cNvPr id="667" name="Shape 667"/>
          <p:cNvCxnSpPr/>
          <p:nvPr/>
        </p:nvCxnSpPr>
        <p:spPr>
          <a:xfrm>
            <a:off x="3028950" y="4877701"/>
            <a:ext cx="628649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668" name="Shape 668"/>
          <p:cNvCxnSpPr/>
          <p:nvPr/>
        </p:nvCxnSpPr>
        <p:spPr>
          <a:xfrm>
            <a:off x="3028950" y="5109476"/>
            <a:ext cx="628649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lgDash"/>
            <a:round/>
            <a:headEnd type="triangle" w="lg" len="lg"/>
            <a:tailEnd type="triangle" w="lg" len="lg"/>
          </a:ln>
        </p:spPr>
      </p:cxnSp>
      <p:sp>
        <p:nvSpPr>
          <p:cNvPr id="669" name="Shape 669"/>
          <p:cNvSpPr txBox="1"/>
          <p:nvPr/>
        </p:nvSpPr>
        <p:spPr>
          <a:xfrm>
            <a:off x="3841750" y="4776103"/>
            <a:ext cx="1055096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Function call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3841751" y="5015814"/>
            <a:ext cx="129554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Socket interface</a:t>
            </a:r>
          </a:p>
        </p:txBody>
      </p:sp>
      <p:sp>
        <p:nvSpPr>
          <p:cNvPr id="671" name="Shape 671"/>
          <p:cNvSpPr txBox="1"/>
          <p:nvPr/>
        </p:nvSpPr>
        <p:spPr>
          <a:xfrm>
            <a:off x="3162300" y="4720539"/>
            <a:ext cx="385042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(fc)</a:t>
            </a:r>
          </a:p>
        </p:txBody>
      </p:sp>
      <p:sp>
        <p:nvSpPr>
          <p:cNvPr id="672" name="Shape 672"/>
          <p:cNvSpPr txBox="1"/>
          <p:nvPr/>
        </p:nvSpPr>
        <p:spPr>
          <a:xfrm>
            <a:off x="3162300" y="4931678"/>
            <a:ext cx="369011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(</a:t>
            </a:r>
            <a:r>
              <a:rPr lang="en-US" sz="10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si</a:t>
            </a:r>
            <a:r>
              <a:rPr lang="en-US" sz="10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)</a:t>
            </a:r>
          </a:p>
        </p:txBody>
      </p:sp>
      <p:cxnSp>
        <p:nvCxnSpPr>
          <p:cNvPr id="673" name="Shape 673"/>
          <p:cNvCxnSpPr/>
          <p:nvPr/>
        </p:nvCxnSpPr>
        <p:spPr>
          <a:xfrm>
            <a:off x="3028950" y="5349189"/>
            <a:ext cx="628649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74" name="Shape 674"/>
          <p:cNvSpPr txBox="1"/>
          <p:nvPr/>
        </p:nvSpPr>
        <p:spPr>
          <a:xfrm>
            <a:off x="3841751" y="5255528"/>
            <a:ext cx="97013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System call</a:t>
            </a:r>
          </a:p>
        </p:txBody>
      </p:sp>
      <p:sp>
        <p:nvSpPr>
          <p:cNvPr id="675" name="Shape 675"/>
          <p:cNvSpPr txBox="1"/>
          <p:nvPr/>
        </p:nvSpPr>
        <p:spPr>
          <a:xfrm>
            <a:off x="3143250" y="5174564"/>
            <a:ext cx="405880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(</a:t>
            </a:r>
            <a:r>
              <a:rPr lang="en-US" sz="10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sc</a:t>
            </a:r>
            <a:r>
              <a:rPr lang="en-US" sz="10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)</a:t>
            </a:r>
          </a:p>
        </p:txBody>
      </p:sp>
      <p:cxnSp>
        <p:nvCxnSpPr>
          <p:cNvPr id="676" name="Shape 676"/>
          <p:cNvCxnSpPr/>
          <p:nvPr/>
        </p:nvCxnSpPr>
        <p:spPr>
          <a:xfrm>
            <a:off x="3028950" y="5612714"/>
            <a:ext cx="628649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dash"/>
            <a:round/>
            <a:headEnd type="triangle" w="lg" len="lg"/>
            <a:tailEnd type="triangle" w="lg" len="lg"/>
          </a:ln>
        </p:spPr>
      </p:cxnSp>
      <p:sp>
        <p:nvSpPr>
          <p:cNvPr id="677" name="Shape 677"/>
          <p:cNvSpPr txBox="1"/>
          <p:nvPr/>
        </p:nvSpPr>
        <p:spPr>
          <a:xfrm>
            <a:off x="3841751" y="5541278"/>
            <a:ext cx="1252265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Shared headers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x="3143250" y="5458728"/>
            <a:ext cx="409086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(</a:t>
            </a:r>
            <a:r>
              <a:rPr lang="en-US" sz="10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sh</a:t>
            </a:r>
            <a:r>
              <a:rPr lang="en-US" sz="10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)</a:t>
            </a:r>
          </a:p>
        </p:txBody>
      </p:sp>
      <p:cxnSp>
        <p:nvCxnSpPr>
          <p:cNvPr id="679" name="Shape 679"/>
          <p:cNvCxnSpPr/>
          <p:nvPr/>
        </p:nvCxnSpPr>
        <p:spPr>
          <a:xfrm>
            <a:off x="5319714" y="4926914"/>
            <a:ext cx="3767137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0" name="Shape 680"/>
          <p:cNvCxnSpPr/>
          <p:nvPr/>
        </p:nvCxnSpPr>
        <p:spPr>
          <a:xfrm>
            <a:off x="5319714" y="3763276"/>
            <a:ext cx="3767137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1" name="Shape 681"/>
          <p:cNvSpPr txBox="1"/>
          <p:nvPr/>
        </p:nvSpPr>
        <p:spPr>
          <a:xfrm>
            <a:off x="8402639" y="3079065"/>
            <a:ext cx="968535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사용자</a:t>
            </a:r>
            <a:r>
              <a:rPr lang="en-US" sz="12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200" b="1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영역</a:t>
            </a:r>
            <a:endParaRPr lang="en-US" sz="1200" b="1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682" name="Shape 682"/>
          <p:cNvSpPr txBox="1"/>
          <p:nvPr/>
        </p:nvSpPr>
        <p:spPr>
          <a:xfrm>
            <a:off x="8402639" y="4099828"/>
            <a:ext cx="1096775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커널</a:t>
            </a:r>
            <a:r>
              <a:rPr lang="en-US" sz="1200" b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200" b="1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영역</a:t>
            </a:r>
            <a:endParaRPr lang="en-US" sz="1200" b="1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683" name="Shape 683"/>
          <p:cNvSpPr txBox="1"/>
          <p:nvPr/>
        </p:nvSpPr>
        <p:spPr>
          <a:xfrm>
            <a:off x="8402639" y="5279339"/>
            <a:ext cx="853118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하드웨어</a:t>
            </a:r>
            <a:endParaRPr lang="en-US" sz="1200" b="1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684" name="Shape 684"/>
          <p:cNvSpPr/>
          <p:nvPr/>
        </p:nvSpPr>
        <p:spPr>
          <a:xfrm>
            <a:off x="5197476" y="1678890"/>
            <a:ext cx="4265612" cy="434022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685" name="Shape 685"/>
          <p:cNvSpPr txBox="1"/>
          <p:nvPr/>
        </p:nvSpPr>
        <p:spPr>
          <a:xfrm>
            <a:off x="5992812" y="2853639"/>
            <a:ext cx="2037736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[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컴포넌트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추가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]</a:t>
            </a:r>
          </a:p>
        </p:txBody>
      </p:sp>
      <p:sp>
        <p:nvSpPr>
          <p:cNvPr id="686" name="Shape 686"/>
          <p:cNvSpPr txBox="1"/>
          <p:nvPr/>
        </p:nvSpPr>
        <p:spPr>
          <a:xfrm>
            <a:off x="5992812" y="4082364"/>
            <a:ext cx="2037736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[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컴포넌트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추가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]</a:t>
            </a:r>
          </a:p>
        </p:txBody>
      </p:sp>
      <p:sp>
        <p:nvSpPr>
          <p:cNvPr id="687" name="Shape 687"/>
          <p:cNvSpPr txBox="1"/>
          <p:nvPr/>
        </p:nvSpPr>
        <p:spPr>
          <a:xfrm>
            <a:off x="5992812" y="5246003"/>
            <a:ext cx="2037736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[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컴포넌트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추가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]</a:t>
            </a:r>
          </a:p>
        </p:txBody>
      </p:sp>
      <p:cxnSp>
        <p:nvCxnSpPr>
          <p:cNvPr id="688" name="Shape 688"/>
          <p:cNvCxnSpPr/>
          <p:nvPr/>
        </p:nvCxnSpPr>
        <p:spPr>
          <a:xfrm>
            <a:off x="6807200" y="3194951"/>
            <a:ext cx="0" cy="8635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689" name="Shape 689"/>
          <p:cNvCxnSpPr/>
          <p:nvPr/>
        </p:nvCxnSpPr>
        <p:spPr>
          <a:xfrm>
            <a:off x="6807200" y="4445903"/>
            <a:ext cx="0" cy="7778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690" name="Shape 690"/>
          <p:cNvSpPr txBox="1"/>
          <p:nvPr/>
        </p:nvSpPr>
        <p:spPr>
          <a:xfrm>
            <a:off x="6807200" y="3382278"/>
            <a:ext cx="1659429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i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[</a:t>
            </a:r>
            <a:r>
              <a:rPr lang="en-US" sz="1000" i="1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상호작용</a:t>
            </a:r>
            <a:r>
              <a:rPr lang="en-US" sz="1000" i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000" i="1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방법</a:t>
            </a:r>
            <a:r>
              <a:rPr lang="en-US" sz="1000" i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000" i="1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추가</a:t>
            </a:r>
            <a:r>
              <a:rPr lang="en-US" sz="1000" i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]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6807200" y="4447489"/>
            <a:ext cx="1659429" cy="2462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000" i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[</a:t>
            </a:r>
            <a:r>
              <a:rPr lang="en-US" sz="1000" i="1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상호작용</a:t>
            </a:r>
            <a:r>
              <a:rPr lang="en-US" sz="1000" i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000" i="1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방법</a:t>
            </a:r>
            <a:r>
              <a:rPr lang="en-US" sz="1000" i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000" i="1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추가</a:t>
            </a:r>
            <a:r>
              <a:rPr lang="en-US" sz="1000" i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]</a:t>
            </a:r>
          </a:p>
        </p:txBody>
      </p:sp>
      <p:sp>
        <p:nvSpPr>
          <p:cNvPr id="692" name="Shape 692"/>
          <p:cNvSpPr txBox="1"/>
          <p:nvPr/>
        </p:nvSpPr>
        <p:spPr>
          <a:xfrm>
            <a:off x="246508" y="515302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err="1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아키텍처</a:t>
            </a:r>
            <a:r>
              <a:rPr lang="en-US" sz="4000" b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4000" b="0" err="1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리뷰</a:t>
            </a:r>
            <a:r>
              <a:rPr lang="en-US" sz="4000" b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(</a:t>
            </a:r>
            <a:r>
              <a:rPr lang="en-US" sz="4000" b="0" err="1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예시</a:t>
            </a:r>
            <a:r>
              <a:rPr lang="en-US" sz="4000" b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4000" b="0" err="1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템플릿</a:t>
            </a:r>
            <a:r>
              <a:rPr lang="en-US" sz="4000" b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"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지적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재산권"이란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무엇인가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?</a:t>
            </a:r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23093" y="1600200"/>
            <a:ext cx="10945811" cy="495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저작권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: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저자의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원본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저작물을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보호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표현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(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바탕에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깔린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아이디어가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아님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)을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보호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서적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및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이와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유사한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저작물을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다룬다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특허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: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새롭고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뻔하지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않은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유용한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발명품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 </a:t>
            </a: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혁신에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보상을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주기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위한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제한된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독점</a:t>
            </a:r>
            <a:endParaRPr lang="en-US" sz="20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영업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비밀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: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가치있는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기밀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정보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보호</a:t>
            </a:r>
            <a:endParaRPr lang="en-US"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상표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: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제품의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출처를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식별하는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표시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(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단어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,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로고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,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슬로건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,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색상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등)를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보호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	</a:t>
            </a: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소비자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및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브랜드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보호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;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소비자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혼란과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브랜드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가치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저하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방지</a:t>
            </a:r>
            <a:endParaRPr lang="en-US" sz="20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1" u="none" strike="noStrike" cap="none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이 </a:t>
            </a:r>
            <a:r>
              <a:rPr lang="en-US" sz="2400" b="0" i="1" u="none" strike="noStrike" cap="none" err="1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장에서는</a:t>
            </a:r>
            <a:r>
              <a:rPr lang="en-US" sz="2400" b="0" i="1" u="none" strike="noStrike" cap="none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 FOSS </a:t>
            </a:r>
            <a:r>
              <a:rPr lang="en-US" sz="2400" b="0" i="1" u="none" strike="noStrike" cap="none" err="1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컴플라이언스와</a:t>
            </a:r>
            <a:r>
              <a:rPr lang="en-US" sz="2400" b="0" i="1" u="none" strike="noStrike" cap="none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 </a:t>
            </a:r>
            <a:r>
              <a:rPr lang="en-US" sz="2400" b="0" i="1" u="none" strike="noStrike" cap="none" err="1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가장</a:t>
            </a:r>
            <a:r>
              <a:rPr lang="en-US" sz="2400" b="0" i="1" u="none" strike="noStrike" cap="none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 </a:t>
            </a:r>
            <a:r>
              <a:rPr lang="en-US" sz="2400" b="0" i="1" u="none" strike="noStrike" cap="none" err="1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관련</a:t>
            </a:r>
            <a:r>
              <a:rPr lang="en-US" sz="2400" b="0" i="1" u="none" strike="noStrike" cap="none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 </a:t>
            </a:r>
            <a:r>
              <a:rPr lang="en-US" sz="2400" b="0" i="1" u="none" strike="noStrike" cap="none" err="1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있는</a:t>
            </a:r>
            <a:r>
              <a:rPr lang="en-US" sz="2400" b="0" i="1" u="none" strike="noStrike" cap="none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 </a:t>
            </a:r>
            <a:r>
              <a:rPr lang="en-US" sz="2400" b="0" i="1" u="none" strike="noStrike" cap="none" err="1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분야인</a:t>
            </a:r>
            <a:r>
              <a:rPr lang="en-US" sz="2400" b="0" i="1" u="none" strike="noStrike" cap="none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,</a:t>
            </a:r>
            <a:br>
              <a:rPr lang="en-US" sz="2400" b="0" i="1" u="none" strike="noStrike" cap="none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</a:br>
            <a:r>
              <a:rPr lang="en-US" sz="2400" b="0" i="1" u="none" strike="noStrike" cap="none" err="1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저작권</a:t>
            </a:r>
            <a:r>
              <a:rPr lang="en-US" sz="2400" b="0" i="1" u="none" strike="noStrike" cap="none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 및 </a:t>
            </a:r>
            <a:r>
              <a:rPr lang="en-US" sz="2400" b="0" i="1" u="none" strike="noStrike" cap="none" err="1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특허권에</a:t>
            </a:r>
            <a:r>
              <a:rPr lang="en-US" sz="2400" b="0" i="1" u="none" strike="noStrike" cap="none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 </a:t>
            </a:r>
            <a:r>
              <a:rPr lang="en-US" sz="2400" b="0" i="1" u="none" strike="noStrike" cap="none" err="1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초점을</a:t>
            </a:r>
            <a:r>
              <a:rPr lang="en-US" sz="2400" b="0" i="1" u="none" strike="noStrike" cap="none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 </a:t>
            </a:r>
            <a:r>
              <a:rPr lang="en-US" sz="2400" b="0" i="1" u="none" strike="noStrike" cap="none" err="1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맞춘다</a:t>
            </a:r>
            <a:r>
              <a:rPr lang="en-US" sz="2400" b="0" i="1" u="none" strike="noStrike" cap="none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.</a:t>
            </a:r>
          </a:p>
          <a:p>
            <a:pPr marL="457200" marR="0" lvl="1" indent="-19050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/>
          <p:nvPr/>
        </p:nvSpPr>
        <p:spPr>
          <a:xfrm>
            <a:off x="3524193" y="946056"/>
            <a:ext cx="5094539" cy="2371724"/>
          </a:xfrm>
          <a:prstGeom prst="cloudCallout">
            <a:avLst>
              <a:gd name="adj1" fmla="val -653"/>
              <a:gd name="adj2" fmla="val 11648"/>
            </a:avLst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2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cxnSp>
        <p:nvCxnSpPr>
          <p:cNvPr id="699" name="Shape 699"/>
          <p:cNvCxnSpPr>
            <a:stCxn id="698" idx="2"/>
          </p:cNvCxnSpPr>
          <p:nvPr/>
        </p:nvCxnSpPr>
        <p:spPr>
          <a:xfrm>
            <a:off x="8614487" y="2131919"/>
            <a:ext cx="53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00" name="Shape 700"/>
          <p:cNvSpPr/>
          <p:nvPr/>
        </p:nvSpPr>
        <p:spPr>
          <a:xfrm rot="10800000">
            <a:off x="5227158" y="1166633"/>
            <a:ext cx="346335" cy="1745707"/>
          </a:xfrm>
          <a:prstGeom prst="rect">
            <a:avLst/>
          </a:prstGeom>
          <a:gradFill>
            <a:gsLst>
              <a:gs pos="0">
                <a:srgbClr val="95E5FF"/>
              </a:gs>
              <a:gs pos="35001">
                <a:srgbClr val="B4EBFF"/>
              </a:gs>
              <a:gs pos="100000">
                <a:srgbClr val="E0F7FF"/>
              </a:gs>
            </a:gsLst>
            <a:lin ang="16200000" scaled="0"/>
          </a:gradFill>
          <a:ln w="9525" cap="flat" cmpd="sng">
            <a:solidFill>
              <a:srgbClr val="55B4E5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1" name="Shape 701"/>
          <p:cNvSpPr txBox="1"/>
          <p:nvPr/>
        </p:nvSpPr>
        <p:spPr>
          <a:xfrm rot="-5400000">
            <a:off x="4518500" y="1839010"/>
            <a:ext cx="1745707" cy="34633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리뷰</a:t>
            </a:r>
            <a:endParaRPr lang="en-US" sz="105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702" name="Shape 702"/>
          <p:cNvSpPr/>
          <p:nvPr/>
        </p:nvSpPr>
        <p:spPr>
          <a:xfrm rot="-5400000">
            <a:off x="3386842" y="1856756"/>
            <a:ext cx="1182711" cy="36966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식별</a:t>
            </a:r>
            <a:endParaRPr lang="en-US" sz="12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703" name="Shape 703"/>
          <p:cNvSpPr/>
          <p:nvPr/>
        </p:nvSpPr>
        <p:spPr>
          <a:xfrm rot="-5400000">
            <a:off x="3861198" y="1842051"/>
            <a:ext cx="1174308" cy="36966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검사</a:t>
            </a:r>
            <a:endParaRPr lang="en-US" sz="12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704" name="Shape 704"/>
          <p:cNvSpPr/>
          <p:nvPr/>
        </p:nvSpPr>
        <p:spPr>
          <a:xfrm rot="-5400000">
            <a:off x="4314458" y="1838900"/>
            <a:ext cx="1172207" cy="36966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문제</a:t>
            </a:r>
            <a:r>
              <a:rPr lang="en-US" sz="12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2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해결</a:t>
            </a:r>
            <a:endParaRPr lang="en-US" sz="12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705" name="Shape 705"/>
          <p:cNvSpPr/>
          <p:nvPr/>
        </p:nvSpPr>
        <p:spPr>
          <a:xfrm rot="-5400000">
            <a:off x="5315780" y="1851504"/>
            <a:ext cx="1172207" cy="36966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승인</a:t>
            </a:r>
            <a:endParaRPr lang="en-US" sz="12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706" name="Shape 706"/>
          <p:cNvSpPr/>
          <p:nvPr/>
        </p:nvSpPr>
        <p:spPr>
          <a:xfrm rot="-5400000">
            <a:off x="5762913" y="1847303"/>
            <a:ext cx="1168006" cy="36966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등록</a:t>
            </a:r>
            <a:endParaRPr lang="en-US" sz="12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707" name="Shape 707"/>
          <p:cNvSpPr/>
          <p:nvPr/>
        </p:nvSpPr>
        <p:spPr>
          <a:xfrm rot="-5400000">
            <a:off x="6207638" y="1838900"/>
            <a:ext cx="1172207" cy="36966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고지</a:t>
            </a:r>
            <a:endParaRPr lang="en-US" sz="12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708" name="Shape 708"/>
          <p:cNvSpPr/>
          <p:nvPr/>
        </p:nvSpPr>
        <p:spPr>
          <a:xfrm rot="-5400000">
            <a:off x="6654465" y="1838900"/>
            <a:ext cx="1172207" cy="36966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확인</a:t>
            </a:r>
            <a:endParaRPr lang="en-US" sz="12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709" name="Shape 709"/>
          <p:cNvSpPr/>
          <p:nvPr/>
        </p:nvSpPr>
        <p:spPr>
          <a:xfrm rot="-5400000">
            <a:off x="7101291" y="1832597"/>
            <a:ext cx="1172207" cy="36966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배포</a:t>
            </a:r>
            <a:endParaRPr lang="en-US" sz="12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710" name="Shape 710"/>
          <p:cNvSpPr/>
          <p:nvPr/>
        </p:nvSpPr>
        <p:spPr>
          <a:xfrm rot="-5400000">
            <a:off x="7555295" y="1834698"/>
            <a:ext cx="1172207" cy="36966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확인</a:t>
            </a:r>
            <a:endParaRPr lang="en-US" sz="12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cxnSp>
        <p:nvCxnSpPr>
          <p:cNvPr id="711" name="Shape 711"/>
          <p:cNvCxnSpPr/>
          <p:nvPr/>
        </p:nvCxnSpPr>
        <p:spPr>
          <a:xfrm>
            <a:off x="3782599" y="2040537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2" name="Shape 712"/>
          <p:cNvSpPr txBox="1"/>
          <p:nvPr/>
        </p:nvSpPr>
        <p:spPr>
          <a:xfrm>
            <a:off x="6132094" y="3735387"/>
            <a:ext cx="5434430" cy="28336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 i="0" u="sng" strike="noStrike" cap="none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결과</a:t>
            </a:r>
            <a:r>
              <a:rPr lang="en-US" sz="1800" b="0" i="0" u="sng" strike="noStrike" cap="none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: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검사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보고서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내의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소프트웨어가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FOSS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정책을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준수하도록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한다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. </a:t>
            </a: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검사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보고서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발견사항을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보존하고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해결된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문제에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다음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단계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(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승인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)를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위해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준비된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것으로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표시한다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.</a:t>
            </a:r>
          </a:p>
          <a:p>
            <a:pPr marL="685800" marR="0" lvl="0" indent="0" algn="l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685800" marR="0" lvl="0" indent="0" algn="l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685800" marR="0" lvl="0" indent="0" algn="l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713" name="Shape 713"/>
          <p:cNvSpPr txBox="1"/>
          <p:nvPr/>
        </p:nvSpPr>
        <p:spPr>
          <a:xfrm>
            <a:off x="498475" y="3781425"/>
            <a:ext cx="5357522" cy="2771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b="0" i="0" u="sng" strike="noStrike" cap="none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단계</a:t>
            </a:r>
            <a:r>
              <a:rPr lang="en-US" sz="1800" b="0" i="0" u="sng" strike="noStrike" cap="none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: 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리뷰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직원에게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적절한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수준의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권한을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부여한다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FOSS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정책을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참고하여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리뷰를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수행한다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.</a:t>
            </a:r>
          </a:p>
        </p:txBody>
      </p:sp>
      <p:sp>
        <p:nvSpPr>
          <p:cNvPr id="714" name="Shape 714"/>
          <p:cNvSpPr/>
          <p:nvPr/>
        </p:nvSpPr>
        <p:spPr>
          <a:xfrm>
            <a:off x="246509" y="3279701"/>
            <a:ext cx="11945491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해결된</a:t>
            </a:r>
            <a:r>
              <a:rPr lang="en-US" sz="2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문제를</a:t>
            </a:r>
            <a:r>
              <a:rPr lang="en-US" sz="2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리뷰하여</a:t>
            </a:r>
            <a:r>
              <a:rPr lang="en-US" sz="2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FOSS </a:t>
            </a:r>
            <a:r>
              <a:rPr lang="en-US" sz="24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정책과</a:t>
            </a:r>
            <a:r>
              <a:rPr lang="en-US" sz="2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일치하는지</a:t>
            </a:r>
            <a:r>
              <a:rPr lang="en-US" sz="2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확인한다</a:t>
            </a:r>
            <a:r>
              <a:rPr lang="en-US" sz="2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.</a:t>
            </a:r>
          </a:p>
        </p:txBody>
      </p:sp>
      <p:sp>
        <p:nvSpPr>
          <p:cNvPr id="715" name="Shape 715"/>
          <p:cNvSpPr txBox="1"/>
          <p:nvPr/>
        </p:nvSpPr>
        <p:spPr>
          <a:xfrm>
            <a:off x="246508" y="515302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err="1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리뷰</a:t>
            </a:r>
            <a:r>
              <a:rPr lang="en-US" sz="4000" b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4000" b="0" err="1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수행</a:t>
            </a:r>
            <a:endParaRPr lang="en-US" sz="4000" b="0">
              <a:solidFill>
                <a:schemeClr val="dk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716" name="Shape 716"/>
          <p:cNvSpPr/>
          <p:nvPr/>
        </p:nvSpPr>
        <p:spPr>
          <a:xfrm>
            <a:off x="2343400" y="1899853"/>
            <a:ext cx="855600" cy="468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65000"/>
              </a:lnSpc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유입</a:t>
            </a:r>
            <a:r>
              <a:rPr lang="en-US" sz="11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: </a:t>
            </a:r>
          </a:p>
          <a:p>
            <a:pPr marL="0" marR="0" lvl="0" indent="0" algn="ctr" rtl="0">
              <a:lnSpc>
                <a:spcPct val="65000"/>
              </a:lnSpc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FOSS</a:t>
            </a:r>
          </a:p>
        </p:txBody>
      </p:sp>
      <p:cxnSp>
        <p:nvCxnSpPr>
          <p:cNvPr id="717" name="Shape 717"/>
          <p:cNvCxnSpPr>
            <a:stCxn id="716" idx="3"/>
          </p:cNvCxnSpPr>
          <p:nvPr/>
        </p:nvCxnSpPr>
        <p:spPr>
          <a:xfrm>
            <a:off x="3199000" y="2134003"/>
            <a:ext cx="325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18" name="Shape 718"/>
          <p:cNvSpPr/>
          <p:nvPr/>
        </p:nvSpPr>
        <p:spPr>
          <a:xfrm>
            <a:off x="9169625" y="1899850"/>
            <a:ext cx="1319700" cy="468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유출</a:t>
            </a:r>
            <a:r>
              <a:rPr lang="en-US" sz="11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: </a:t>
            </a:r>
          </a:p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FOSS + </a:t>
            </a: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수정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Shape 724"/>
          <p:cNvSpPr txBox="1">
            <a:spLocks noGrp="1"/>
          </p:cNvSpPr>
          <p:nvPr>
            <p:ph type="body" idx="4294967295"/>
          </p:nvPr>
        </p:nvSpPr>
        <p:spPr>
          <a:xfrm>
            <a:off x="0" y="1446212"/>
            <a:ext cx="8458200" cy="2738437"/>
          </a:xfrm>
          <a:prstGeom prst="rect">
            <a:avLst/>
          </a:prstGeom>
          <a:noFill/>
          <a:ln>
            <a:noFill/>
          </a:ln>
        </p:spPr>
        <p:txBody>
          <a:bodyPr lIns="252000" tIns="180000" rIns="180000" bIns="216000" anchor="t" anchorCtr="0">
            <a:noAutofit/>
          </a:bodyPr>
          <a:lstStyle/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이전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단계의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검사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및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리뷰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결과에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따라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사용이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승인되거나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승인되지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않을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수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있다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182880" marR="0" lvl="0" indent="-18288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승인에서는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승인된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컴포넌트의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버전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컴포넌트의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승인된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모델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및 FOSS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하의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기타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해당되는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모든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의무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사항을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명시해야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한다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182880" marR="0" lvl="0" indent="-18288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승인은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적절할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수준의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권한에서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이루어져야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한다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182880" marR="0" lvl="0" indent="-182880" algn="l" rtl="0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</p:txBody>
      </p:sp>
      <p:sp>
        <p:nvSpPr>
          <p:cNvPr id="725" name="Shape 725"/>
          <p:cNvSpPr/>
          <p:nvPr/>
        </p:nvSpPr>
        <p:spPr>
          <a:xfrm>
            <a:off x="3946614" y="4688548"/>
            <a:ext cx="4506911" cy="1792286"/>
          </a:xfrm>
          <a:prstGeom prst="cloudCallout">
            <a:avLst>
              <a:gd name="adj1" fmla="val -653"/>
              <a:gd name="adj2" fmla="val 11648"/>
            </a:avLst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cxnSp>
        <p:nvCxnSpPr>
          <p:cNvPr id="726" name="Shape 726"/>
          <p:cNvCxnSpPr/>
          <p:nvPr/>
        </p:nvCxnSpPr>
        <p:spPr>
          <a:xfrm>
            <a:off x="8450352" y="5585485"/>
            <a:ext cx="255588" cy="317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27" name="Shape 727"/>
          <p:cNvSpPr/>
          <p:nvPr/>
        </p:nvSpPr>
        <p:spPr>
          <a:xfrm rot="10800000">
            <a:off x="5842674" y="4855235"/>
            <a:ext cx="338554" cy="1319213"/>
          </a:xfrm>
          <a:prstGeom prst="rect">
            <a:avLst/>
          </a:prstGeom>
          <a:gradFill>
            <a:gsLst>
              <a:gs pos="0">
                <a:srgbClr val="95E5FF"/>
              </a:gs>
              <a:gs pos="35001">
                <a:srgbClr val="B4EBFF"/>
              </a:gs>
              <a:gs pos="100000">
                <a:srgbClr val="E0F7FF"/>
              </a:gs>
            </a:gsLst>
            <a:lin ang="16200000" scaled="0"/>
          </a:gradFill>
          <a:ln w="9525" cap="flat" cmpd="sng">
            <a:solidFill>
              <a:srgbClr val="55B4E5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28" name="Shape 728"/>
          <p:cNvSpPr txBox="1"/>
          <p:nvPr/>
        </p:nvSpPr>
        <p:spPr>
          <a:xfrm rot="-5400000">
            <a:off x="5352320" y="5345554"/>
            <a:ext cx="1319213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승인</a:t>
            </a:r>
            <a:endParaRPr lang="en-US" sz="10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729" name="Shape 729"/>
          <p:cNvSpPr/>
          <p:nvPr/>
        </p:nvSpPr>
        <p:spPr>
          <a:xfrm rot="-5400000">
            <a:off x="3901371" y="5253231"/>
            <a:ext cx="893763" cy="52321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식별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730" name="Shape 730"/>
          <p:cNvSpPr/>
          <p:nvPr/>
        </p:nvSpPr>
        <p:spPr>
          <a:xfrm rot="-5400000">
            <a:off x="4322057" y="5328345"/>
            <a:ext cx="887412" cy="3539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검사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731" name="Shape 731"/>
          <p:cNvSpPr/>
          <p:nvPr/>
        </p:nvSpPr>
        <p:spPr>
          <a:xfrm rot="-5400000">
            <a:off x="4721314" y="5241325"/>
            <a:ext cx="885825" cy="52321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문제</a:t>
            </a:r>
            <a:r>
              <a:rPr lang="en-US" sz="11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해결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732" name="Shape 732"/>
          <p:cNvSpPr/>
          <p:nvPr/>
        </p:nvSpPr>
        <p:spPr>
          <a:xfrm rot="-5400000">
            <a:off x="5129301" y="5333901"/>
            <a:ext cx="885825" cy="3539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리뷰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733" name="Shape 733"/>
          <p:cNvSpPr/>
          <p:nvPr/>
        </p:nvSpPr>
        <p:spPr>
          <a:xfrm rot="-5400000">
            <a:off x="6000045" y="5331520"/>
            <a:ext cx="884236" cy="3539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등록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734" name="Shape 734"/>
          <p:cNvSpPr/>
          <p:nvPr/>
        </p:nvSpPr>
        <p:spPr>
          <a:xfrm rot="-5400000">
            <a:off x="6394540" y="5325964"/>
            <a:ext cx="885825" cy="3539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고지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735" name="Shape 735"/>
          <p:cNvSpPr/>
          <p:nvPr/>
        </p:nvSpPr>
        <p:spPr>
          <a:xfrm rot="-5400000">
            <a:off x="6789827" y="5241325"/>
            <a:ext cx="885825" cy="52321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확인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736" name="Shape 736"/>
          <p:cNvSpPr/>
          <p:nvPr/>
        </p:nvSpPr>
        <p:spPr>
          <a:xfrm rot="-5400000">
            <a:off x="7185115" y="5321201"/>
            <a:ext cx="885825" cy="3539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배포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737" name="Shape 737"/>
          <p:cNvSpPr/>
          <p:nvPr/>
        </p:nvSpPr>
        <p:spPr>
          <a:xfrm rot="-5400000">
            <a:off x="7586752" y="5238150"/>
            <a:ext cx="885825" cy="52321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확인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cxnSp>
        <p:nvCxnSpPr>
          <p:cNvPr id="738" name="Shape 738"/>
          <p:cNvCxnSpPr/>
          <p:nvPr/>
        </p:nvCxnSpPr>
        <p:spPr>
          <a:xfrm>
            <a:off x="4175214" y="5515633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9" name="Shape 739"/>
          <p:cNvSpPr txBox="1"/>
          <p:nvPr/>
        </p:nvSpPr>
        <p:spPr>
          <a:xfrm>
            <a:off x="246508" y="515302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err="1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승인</a:t>
            </a:r>
            <a:endParaRPr lang="en-US" sz="4000" b="0">
              <a:solidFill>
                <a:schemeClr val="dk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740" name="Shape 740"/>
          <p:cNvSpPr/>
          <p:nvPr/>
        </p:nvSpPr>
        <p:spPr>
          <a:xfrm>
            <a:off x="2765825" y="5352903"/>
            <a:ext cx="855600" cy="468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65000"/>
              </a:lnSpc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유입</a:t>
            </a:r>
            <a:r>
              <a:rPr lang="en-US" sz="11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: </a:t>
            </a:r>
          </a:p>
          <a:p>
            <a:pPr marL="0" marR="0" lvl="0" indent="0" algn="ctr" rtl="0">
              <a:lnSpc>
                <a:spcPct val="65000"/>
              </a:lnSpc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FOSS</a:t>
            </a:r>
          </a:p>
        </p:txBody>
      </p:sp>
      <p:cxnSp>
        <p:nvCxnSpPr>
          <p:cNvPr id="741" name="Shape 741"/>
          <p:cNvCxnSpPr>
            <a:stCxn id="740" idx="3"/>
          </p:cNvCxnSpPr>
          <p:nvPr/>
        </p:nvCxnSpPr>
        <p:spPr>
          <a:xfrm>
            <a:off x="3621425" y="5587053"/>
            <a:ext cx="325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42" name="Shape 742"/>
          <p:cNvSpPr/>
          <p:nvPr/>
        </p:nvSpPr>
        <p:spPr>
          <a:xfrm>
            <a:off x="8716300" y="5352912"/>
            <a:ext cx="1319700" cy="468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유출</a:t>
            </a:r>
            <a:r>
              <a:rPr lang="en-US" sz="11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: </a:t>
            </a:r>
          </a:p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FOSS + </a:t>
            </a: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수정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Shape 748"/>
          <p:cNvSpPr txBox="1">
            <a:spLocks noGrp="1"/>
          </p:cNvSpPr>
          <p:nvPr>
            <p:ph type="body" idx="4294967295"/>
          </p:nvPr>
        </p:nvSpPr>
        <p:spPr>
          <a:xfrm>
            <a:off x="4016375" y="1576387"/>
            <a:ext cx="8175624" cy="3049586"/>
          </a:xfrm>
          <a:prstGeom prst="rect">
            <a:avLst/>
          </a:prstGeom>
          <a:noFill/>
          <a:ln>
            <a:noFill/>
          </a:ln>
        </p:spPr>
        <p:txBody>
          <a:bodyPr lIns="252000" tIns="180000" rIns="180000" bIns="216000" anchor="t" anchorCtr="0">
            <a:noAutofit/>
          </a:bodyPr>
          <a:lstStyle/>
          <a:p>
            <a:pPr marL="182880" marR="0" lvl="0" indent="-182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제품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사용에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대한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컴포넌트가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승인되면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해당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제품의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목록에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추가해야한다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</a:p>
          <a:p>
            <a:pPr marL="182880" marR="0" lvl="0" indent="-18288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승인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및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이에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대한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조건은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추적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시스템에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등록해야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한다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</a:p>
          <a:p>
            <a:pPr marL="182880" marR="0" lvl="0" indent="-182880" algn="l" rtl="0">
              <a:lnSpc>
                <a:spcPct val="100000"/>
              </a:lnSpc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추적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시스템은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새로운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버전의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컴포넌트에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대해서나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새로운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모델이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제안되는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경우는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새로운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승인이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필요하다는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점을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명확히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해야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한다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</a:p>
        </p:txBody>
      </p:sp>
      <p:sp>
        <p:nvSpPr>
          <p:cNvPr id="749" name="Shape 749"/>
          <p:cNvSpPr/>
          <p:nvPr/>
        </p:nvSpPr>
        <p:spPr>
          <a:xfrm>
            <a:off x="3594867" y="4575257"/>
            <a:ext cx="4506912" cy="1792286"/>
          </a:xfrm>
          <a:prstGeom prst="cloudCallout">
            <a:avLst>
              <a:gd name="adj1" fmla="val -653"/>
              <a:gd name="adj2" fmla="val 11648"/>
            </a:avLst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cxnSp>
        <p:nvCxnSpPr>
          <p:cNvPr id="750" name="Shape 750"/>
          <p:cNvCxnSpPr/>
          <p:nvPr/>
        </p:nvCxnSpPr>
        <p:spPr>
          <a:xfrm>
            <a:off x="8098606" y="5472194"/>
            <a:ext cx="255587" cy="317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51" name="Shape 751"/>
          <p:cNvSpPr/>
          <p:nvPr/>
        </p:nvSpPr>
        <p:spPr>
          <a:xfrm rot="10800000">
            <a:off x="5879863" y="4741943"/>
            <a:ext cx="338554" cy="1319213"/>
          </a:xfrm>
          <a:prstGeom prst="rect">
            <a:avLst/>
          </a:prstGeom>
          <a:gradFill>
            <a:gsLst>
              <a:gs pos="0">
                <a:srgbClr val="95E5FF"/>
              </a:gs>
              <a:gs pos="35001">
                <a:srgbClr val="B4EBFF"/>
              </a:gs>
              <a:gs pos="100000">
                <a:srgbClr val="E0F7FF"/>
              </a:gs>
            </a:gsLst>
            <a:lin ang="16200000" scaled="0"/>
          </a:gradFill>
          <a:ln w="9525" cap="flat" cmpd="sng">
            <a:solidFill>
              <a:srgbClr val="55B4E5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2" name="Shape 752"/>
          <p:cNvSpPr txBox="1"/>
          <p:nvPr/>
        </p:nvSpPr>
        <p:spPr>
          <a:xfrm rot="-5400000">
            <a:off x="5389520" y="5232254"/>
            <a:ext cx="1319213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등록</a:t>
            </a:r>
            <a:endParaRPr lang="en-US" sz="10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753" name="Shape 753"/>
          <p:cNvSpPr/>
          <p:nvPr/>
        </p:nvSpPr>
        <p:spPr>
          <a:xfrm rot="-5400000">
            <a:off x="3549623" y="5139940"/>
            <a:ext cx="893763" cy="52321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식별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754" name="Shape 754"/>
          <p:cNvSpPr/>
          <p:nvPr/>
        </p:nvSpPr>
        <p:spPr>
          <a:xfrm rot="-5400000">
            <a:off x="3970311" y="5215054"/>
            <a:ext cx="887412" cy="3539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검사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755" name="Shape 755"/>
          <p:cNvSpPr/>
          <p:nvPr/>
        </p:nvSpPr>
        <p:spPr>
          <a:xfrm rot="-5400000">
            <a:off x="4369566" y="5128034"/>
            <a:ext cx="885825" cy="52321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문제</a:t>
            </a:r>
            <a:r>
              <a:rPr lang="en-US" sz="11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해결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756" name="Shape 756"/>
          <p:cNvSpPr/>
          <p:nvPr/>
        </p:nvSpPr>
        <p:spPr>
          <a:xfrm rot="-5400000">
            <a:off x="4777555" y="5220610"/>
            <a:ext cx="885825" cy="3539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리뷰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757" name="Shape 757"/>
          <p:cNvSpPr/>
          <p:nvPr/>
        </p:nvSpPr>
        <p:spPr>
          <a:xfrm rot="-5400000">
            <a:off x="5179987" y="5218229"/>
            <a:ext cx="884236" cy="3539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승인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758" name="Shape 758"/>
          <p:cNvSpPr/>
          <p:nvPr/>
        </p:nvSpPr>
        <p:spPr>
          <a:xfrm rot="-5400000">
            <a:off x="6042791" y="5212673"/>
            <a:ext cx="885825" cy="3539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고지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759" name="Shape 759"/>
          <p:cNvSpPr/>
          <p:nvPr/>
        </p:nvSpPr>
        <p:spPr>
          <a:xfrm rot="-5400000">
            <a:off x="6438080" y="5128034"/>
            <a:ext cx="885825" cy="52321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확인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760" name="Shape 760"/>
          <p:cNvSpPr/>
          <p:nvPr/>
        </p:nvSpPr>
        <p:spPr>
          <a:xfrm rot="-5400000">
            <a:off x="6833366" y="5207910"/>
            <a:ext cx="885825" cy="3539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배포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761" name="Shape 761"/>
          <p:cNvSpPr/>
          <p:nvPr/>
        </p:nvSpPr>
        <p:spPr>
          <a:xfrm rot="-5400000">
            <a:off x="7233417" y="5124859"/>
            <a:ext cx="885825" cy="52321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확인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cxnSp>
        <p:nvCxnSpPr>
          <p:cNvPr id="762" name="Shape 762"/>
          <p:cNvCxnSpPr/>
          <p:nvPr/>
        </p:nvCxnSpPr>
        <p:spPr>
          <a:xfrm>
            <a:off x="3823467" y="5402342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3" name="Shape 763"/>
          <p:cNvSpPr/>
          <p:nvPr/>
        </p:nvSpPr>
        <p:spPr>
          <a:xfrm>
            <a:off x="974754" y="4655119"/>
            <a:ext cx="10639306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764" name="Shape 764"/>
          <p:cNvSpPr txBox="1"/>
          <p:nvPr/>
        </p:nvSpPr>
        <p:spPr>
          <a:xfrm>
            <a:off x="246508" y="515302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err="1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등록</a:t>
            </a:r>
            <a:r>
              <a:rPr lang="en-US" sz="4000" b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/ </a:t>
            </a:r>
            <a:r>
              <a:rPr lang="en-US" sz="4000" b="0" err="1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승인</a:t>
            </a:r>
            <a:r>
              <a:rPr lang="en-US" sz="4000" b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4000" b="0" err="1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추적</a:t>
            </a:r>
            <a:endParaRPr lang="en-US" sz="4000" b="0">
              <a:solidFill>
                <a:schemeClr val="dk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765" name="Shape 765"/>
          <p:cNvSpPr/>
          <p:nvPr/>
        </p:nvSpPr>
        <p:spPr>
          <a:xfrm>
            <a:off x="2414075" y="5237241"/>
            <a:ext cx="855600" cy="468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65000"/>
              </a:lnSpc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유입</a:t>
            </a:r>
            <a:r>
              <a:rPr lang="en-US" sz="11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: </a:t>
            </a:r>
          </a:p>
          <a:p>
            <a:pPr marL="0" marR="0" lvl="0" indent="0" algn="ctr" rtl="0">
              <a:lnSpc>
                <a:spcPct val="65000"/>
              </a:lnSpc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FOSS</a:t>
            </a:r>
          </a:p>
        </p:txBody>
      </p:sp>
      <p:cxnSp>
        <p:nvCxnSpPr>
          <p:cNvPr id="766" name="Shape 766"/>
          <p:cNvCxnSpPr>
            <a:stCxn id="765" idx="3"/>
          </p:cNvCxnSpPr>
          <p:nvPr/>
        </p:nvCxnSpPr>
        <p:spPr>
          <a:xfrm>
            <a:off x="3269675" y="5471391"/>
            <a:ext cx="325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67" name="Shape 767"/>
          <p:cNvSpPr/>
          <p:nvPr/>
        </p:nvSpPr>
        <p:spPr>
          <a:xfrm>
            <a:off x="8334125" y="5239637"/>
            <a:ext cx="1319700" cy="468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유출</a:t>
            </a:r>
            <a:r>
              <a:rPr lang="en-US" sz="11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: </a:t>
            </a:r>
          </a:p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FOSS + </a:t>
            </a: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수정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Shape 773"/>
          <p:cNvSpPr txBox="1">
            <a:spLocks noGrp="1"/>
          </p:cNvSpPr>
          <p:nvPr>
            <p:ph type="body" idx="4294967295"/>
          </p:nvPr>
        </p:nvSpPr>
        <p:spPr>
          <a:xfrm>
            <a:off x="2176463" y="3925887"/>
            <a:ext cx="10015537" cy="2505075"/>
          </a:xfrm>
          <a:prstGeom prst="rect">
            <a:avLst/>
          </a:prstGeom>
          <a:noFill/>
          <a:ln>
            <a:noFill/>
          </a:ln>
        </p:spPr>
        <p:txBody>
          <a:bodyPr lIns="252000" tIns="180000" rIns="180000" bIns="2160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제품</a:t>
            </a:r>
            <a:r>
              <a:rPr lang="en-US" sz="24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출시에</a:t>
            </a:r>
            <a:r>
              <a:rPr lang="en-US" sz="24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사용되는</a:t>
            </a:r>
            <a:r>
              <a:rPr lang="en-US" sz="24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FOSS에</a:t>
            </a:r>
            <a:r>
              <a:rPr lang="en-US" sz="24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대한</a:t>
            </a:r>
            <a:r>
              <a:rPr lang="en-US" sz="24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적절한</a:t>
            </a:r>
            <a:r>
              <a:rPr lang="en-US" sz="24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고지를</a:t>
            </a:r>
            <a:r>
              <a:rPr lang="en-US" sz="24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준비하시오</a:t>
            </a:r>
            <a:r>
              <a:rPr lang="en-US" sz="24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457200" marR="0" lvl="1" indent="-1905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모든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저작권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및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출처에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관한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고지를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제공함으로써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FOSS의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사용을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인정한다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</a:p>
          <a:p>
            <a:pPr marL="457200" marR="0" lvl="1" indent="-1905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FOSS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소스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코드의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사본을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얻는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방법에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대해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제품의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최종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사용자에게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알린다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(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해당하는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경우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예: GPL 및 LGPL).</a:t>
            </a:r>
          </a:p>
          <a:p>
            <a:pPr marL="457200" marR="0" lvl="1" indent="-190500" algn="l" rtl="0">
              <a:spcBef>
                <a:spcPts val="36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필요에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따라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제품에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포함된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코드에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대한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계약의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전체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텍스트를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복제한다</a:t>
            </a:r>
            <a:r>
              <a:rPr lang="en-US" sz="18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</a:p>
        </p:txBody>
      </p:sp>
      <p:sp>
        <p:nvSpPr>
          <p:cNvPr id="774" name="Shape 774"/>
          <p:cNvSpPr/>
          <p:nvPr/>
        </p:nvSpPr>
        <p:spPr>
          <a:xfrm>
            <a:off x="3097691" y="1693192"/>
            <a:ext cx="4506911" cy="1792286"/>
          </a:xfrm>
          <a:prstGeom prst="cloudCallout">
            <a:avLst>
              <a:gd name="adj1" fmla="val -653"/>
              <a:gd name="adj2" fmla="val 11648"/>
            </a:avLst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cxnSp>
        <p:nvCxnSpPr>
          <p:cNvPr id="775" name="Shape 775"/>
          <p:cNvCxnSpPr/>
          <p:nvPr/>
        </p:nvCxnSpPr>
        <p:spPr>
          <a:xfrm>
            <a:off x="7601428" y="2590130"/>
            <a:ext cx="255588" cy="317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76" name="Shape 776"/>
          <p:cNvSpPr/>
          <p:nvPr/>
        </p:nvSpPr>
        <p:spPr>
          <a:xfrm rot="10800000">
            <a:off x="5787501" y="1859879"/>
            <a:ext cx="338554" cy="1319213"/>
          </a:xfrm>
          <a:prstGeom prst="rect">
            <a:avLst/>
          </a:prstGeom>
          <a:gradFill>
            <a:gsLst>
              <a:gs pos="0">
                <a:srgbClr val="95E5FF"/>
              </a:gs>
              <a:gs pos="35001">
                <a:srgbClr val="B4EBFF"/>
              </a:gs>
              <a:gs pos="100000">
                <a:srgbClr val="E0F7FF"/>
              </a:gs>
            </a:gsLst>
            <a:lin ang="16200000" scaled="0"/>
          </a:gradFill>
          <a:ln w="9525" cap="flat" cmpd="sng">
            <a:solidFill>
              <a:srgbClr val="55B4E5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7" name="Shape 777"/>
          <p:cNvSpPr txBox="1"/>
          <p:nvPr/>
        </p:nvSpPr>
        <p:spPr>
          <a:xfrm rot="-5400000">
            <a:off x="5297170" y="2350204"/>
            <a:ext cx="1319213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고지</a:t>
            </a:r>
            <a:endParaRPr lang="en-US" sz="10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778" name="Shape 778"/>
          <p:cNvSpPr/>
          <p:nvPr/>
        </p:nvSpPr>
        <p:spPr>
          <a:xfrm rot="-5400000">
            <a:off x="3052448" y="2257876"/>
            <a:ext cx="893763" cy="52321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식별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779" name="Shape 779"/>
          <p:cNvSpPr/>
          <p:nvPr/>
        </p:nvSpPr>
        <p:spPr>
          <a:xfrm rot="-5400000">
            <a:off x="3473134" y="2332989"/>
            <a:ext cx="887412" cy="3539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검사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780" name="Shape 780"/>
          <p:cNvSpPr/>
          <p:nvPr/>
        </p:nvSpPr>
        <p:spPr>
          <a:xfrm rot="-5400000">
            <a:off x="3872391" y="2245970"/>
            <a:ext cx="885825" cy="52321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문제</a:t>
            </a:r>
            <a:r>
              <a:rPr lang="en-US" sz="11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해결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781" name="Shape 781"/>
          <p:cNvSpPr/>
          <p:nvPr/>
        </p:nvSpPr>
        <p:spPr>
          <a:xfrm rot="-5400000">
            <a:off x="4280378" y="2338546"/>
            <a:ext cx="885825" cy="3539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리뷰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782" name="Shape 782"/>
          <p:cNvSpPr/>
          <p:nvPr/>
        </p:nvSpPr>
        <p:spPr>
          <a:xfrm rot="-5400000">
            <a:off x="4690749" y="2336165"/>
            <a:ext cx="884236" cy="3539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승인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783" name="Shape 783"/>
          <p:cNvSpPr/>
          <p:nvPr/>
        </p:nvSpPr>
        <p:spPr>
          <a:xfrm rot="-5400000">
            <a:off x="5085241" y="2330608"/>
            <a:ext cx="885825" cy="3539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등록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784" name="Shape 784"/>
          <p:cNvSpPr/>
          <p:nvPr/>
        </p:nvSpPr>
        <p:spPr>
          <a:xfrm rot="-5400000">
            <a:off x="5940904" y="2245970"/>
            <a:ext cx="885825" cy="52321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확인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785" name="Shape 785"/>
          <p:cNvSpPr/>
          <p:nvPr/>
        </p:nvSpPr>
        <p:spPr>
          <a:xfrm rot="-5400000">
            <a:off x="6336191" y="2325846"/>
            <a:ext cx="885825" cy="3539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배포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786" name="Shape 786"/>
          <p:cNvSpPr/>
          <p:nvPr/>
        </p:nvSpPr>
        <p:spPr>
          <a:xfrm rot="-5400000">
            <a:off x="6737829" y="2242795"/>
            <a:ext cx="885825" cy="52321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확인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cxnSp>
        <p:nvCxnSpPr>
          <p:cNvPr id="787" name="Shape 787"/>
          <p:cNvCxnSpPr/>
          <p:nvPr/>
        </p:nvCxnSpPr>
        <p:spPr>
          <a:xfrm>
            <a:off x="3326292" y="2520278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8" name="Shape 788"/>
          <p:cNvSpPr txBox="1"/>
          <p:nvPr/>
        </p:nvSpPr>
        <p:spPr>
          <a:xfrm>
            <a:off x="246508" y="515302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err="1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고지</a:t>
            </a:r>
            <a:endParaRPr lang="en-US" sz="4000" b="0">
              <a:solidFill>
                <a:schemeClr val="dk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789" name="Shape 789"/>
          <p:cNvSpPr/>
          <p:nvPr/>
        </p:nvSpPr>
        <p:spPr>
          <a:xfrm>
            <a:off x="1916900" y="2355191"/>
            <a:ext cx="855600" cy="468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65000"/>
              </a:lnSpc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유입</a:t>
            </a:r>
            <a:r>
              <a:rPr lang="en-US" sz="11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: </a:t>
            </a:r>
          </a:p>
          <a:p>
            <a:pPr marL="0" marR="0" lvl="0" indent="0" algn="ctr" rtl="0">
              <a:lnSpc>
                <a:spcPct val="65000"/>
              </a:lnSpc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FOSS</a:t>
            </a:r>
          </a:p>
        </p:txBody>
      </p:sp>
      <p:cxnSp>
        <p:nvCxnSpPr>
          <p:cNvPr id="790" name="Shape 790"/>
          <p:cNvCxnSpPr>
            <a:stCxn id="789" idx="3"/>
          </p:cNvCxnSpPr>
          <p:nvPr/>
        </p:nvCxnSpPr>
        <p:spPr>
          <a:xfrm>
            <a:off x="2772500" y="2589341"/>
            <a:ext cx="325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91" name="Shape 791"/>
          <p:cNvSpPr/>
          <p:nvPr/>
        </p:nvSpPr>
        <p:spPr>
          <a:xfrm>
            <a:off x="7853075" y="2357562"/>
            <a:ext cx="1319700" cy="468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유출</a:t>
            </a:r>
            <a:r>
              <a:rPr lang="en-US" sz="11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: </a:t>
            </a:r>
          </a:p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FOSS + </a:t>
            </a: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수정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Shape 797"/>
          <p:cNvSpPr/>
          <p:nvPr/>
        </p:nvSpPr>
        <p:spPr>
          <a:xfrm>
            <a:off x="3778280" y="1474154"/>
            <a:ext cx="4506911" cy="1792286"/>
          </a:xfrm>
          <a:prstGeom prst="cloudCallout">
            <a:avLst>
              <a:gd name="adj1" fmla="val -653"/>
              <a:gd name="adj2" fmla="val 11648"/>
            </a:avLst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cxnSp>
        <p:nvCxnSpPr>
          <p:cNvPr id="798" name="Shape 798"/>
          <p:cNvCxnSpPr/>
          <p:nvPr/>
        </p:nvCxnSpPr>
        <p:spPr>
          <a:xfrm>
            <a:off x="8282017" y="2371091"/>
            <a:ext cx="255588" cy="317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99" name="Shape 799"/>
          <p:cNvSpPr/>
          <p:nvPr/>
        </p:nvSpPr>
        <p:spPr>
          <a:xfrm rot="10800000">
            <a:off x="6864963" y="1640840"/>
            <a:ext cx="338554" cy="1319213"/>
          </a:xfrm>
          <a:prstGeom prst="rect">
            <a:avLst/>
          </a:prstGeom>
          <a:gradFill>
            <a:gsLst>
              <a:gs pos="0">
                <a:srgbClr val="95E5FF"/>
              </a:gs>
              <a:gs pos="35001">
                <a:srgbClr val="B4EBFF"/>
              </a:gs>
              <a:gs pos="100000">
                <a:srgbClr val="E0F7FF"/>
              </a:gs>
            </a:gsLst>
            <a:lin ang="16200000" scaled="0"/>
          </a:gradFill>
          <a:ln w="9525" cap="flat" cmpd="sng">
            <a:solidFill>
              <a:srgbClr val="55B4E5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00" name="Shape 800"/>
          <p:cNvSpPr txBox="1"/>
          <p:nvPr/>
        </p:nvSpPr>
        <p:spPr>
          <a:xfrm rot="-5400000">
            <a:off x="6374620" y="2131154"/>
            <a:ext cx="1319213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확인</a:t>
            </a:r>
            <a:endParaRPr lang="en-US" sz="10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801" name="Shape 801"/>
          <p:cNvSpPr/>
          <p:nvPr/>
        </p:nvSpPr>
        <p:spPr>
          <a:xfrm rot="-5400000">
            <a:off x="3733036" y="2038837"/>
            <a:ext cx="893763" cy="52321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식별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802" name="Shape 802"/>
          <p:cNvSpPr/>
          <p:nvPr/>
        </p:nvSpPr>
        <p:spPr>
          <a:xfrm rot="-5400000">
            <a:off x="4153722" y="2113950"/>
            <a:ext cx="887412" cy="3539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검사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803" name="Shape 803"/>
          <p:cNvSpPr/>
          <p:nvPr/>
        </p:nvSpPr>
        <p:spPr>
          <a:xfrm rot="-5400000">
            <a:off x="4552979" y="2026931"/>
            <a:ext cx="885825" cy="52321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문제</a:t>
            </a:r>
            <a:r>
              <a:rPr lang="en-US" sz="11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해결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804" name="Shape 804"/>
          <p:cNvSpPr/>
          <p:nvPr/>
        </p:nvSpPr>
        <p:spPr>
          <a:xfrm rot="-5400000">
            <a:off x="4960966" y="2119507"/>
            <a:ext cx="885825" cy="3539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리뷰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805" name="Shape 805"/>
          <p:cNvSpPr/>
          <p:nvPr/>
        </p:nvSpPr>
        <p:spPr>
          <a:xfrm rot="-5400000">
            <a:off x="5363399" y="2117126"/>
            <a:ext cx="884236" cy="3539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승인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806" name="Shape 806"/>
          <p:cNvSpPr/>
          <p:nvPr/>
        </p:nvSpPr>
        <p:spPr>
          <a:xfrm rot="-5400000">
            <a:off x="5765830" y="2111569"/>
            <a:ext cx="885825" cy="3539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등록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807" name="Shape 807"/>
          <p:cNvSpPr/>
          <p:nvPr/>
        </p:nvSpPr>
        <p:spPr>
          <a:xfrm rot="-5400000">
            <a:off x="6161116" y="2111569"/>
            <a:ext cx="885825" cy="3539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고지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808" name="Shape 808"/>
          <p:cNvSpPr/>
          <p:nvPr/>
        </p:nvSpPr>
        <p:spPr>
          <a:xfrm rot="-5400000">
            <a:off x="7016780" y="2106807"/>
            <a:ext cx="885825" cy="3539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배포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809" name="Shape 809"/>
          <p:cNvSpPr/>
          <p:nvPr/>
        </p:nvSpPr>
        <p:spPr>
          <a:xfrm rot="-5400000">
            <a:off x="7418417" y="2023756"/>
            <a:ext cx="885825" cy="52321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확인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cxnSp>
        <p:nvCxnSpPr>
          <p:cNvPr id="810" name="Shape 810"/>
          <p:cNvCxnSpPr/>
          <p:nvPr/>
        </p:nvCxnSpPr>
        <p:spPr>
          <a:xfrm>
            <a:off x="4006880" y="230124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1" name="Shape 811"/>
          <p:cNvSpPr txBox="1"/>
          <p:nvPr/>
        </p:nvSpPr>
        <p:spPr>
          <a:xfrm>
            <a:off x="6241032" y="3735387"/>
            <a:ext cx="5325493" cy="2679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Char char="•"/>
            </a:pPr>
            <a:r>
              <a:rPr lang="en-US" sz="1800" b="0" i="0" u="sng" strike="noStrike" cap="none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결과</a:t>
            </a:r>
            <a:r>
              <a:rPr lang="en-US" sz="1800" b="0" i="0" u="sng" strike="noStrike" cap="none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: </a:t>
            </a:r>
          </a:p>
          <a:p>
            <a:pPr marL="614363" marR="0" lvl="0" indent="-347663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배포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패키지에는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리뷰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및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승인된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소프트웨어만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포함된다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.</a:t>
            </a:r>
          </a:p>
          <a:p>
            <a:pPr marL="614363" marR="0" lvl="0" indent="-347663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적절한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고지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파일을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포함하는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(OpenChain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설명서에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정의된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)  "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배포할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컴플라이언스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결과물"은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배포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패키지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혹은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다른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전달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방법에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포함된다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.</a:t>
            </a:r>
          </a:p>
          <a:p>
            <a:pPr marL="685800" marR="0" lvl="0" indent="0" algn="l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685800" marR="0" lvl="0" indent="0" algn="l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812" name="Shape 812"/>
          <p:cNvSpPr txBox="1"/>
          <p:nvPr/>
        </p:nvSpPr>
        <p:spPr>
          <a:xfrm>
            <a:off x="530225" y="3781425"/>
            <a:ext cx="5456090" cy="2771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Char char="•"/>
            </a:pPr>
            <a:r>
              <a:rPr lang="en-US" sz="1800" b="0" i="0" u="sng" strike="noStrike" cap="none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단계</a:t>
            </a:r>
            <a:r>
              <a:rPr lang="en-US" sz="1800" b="0" i="0" u="sng" strike="noStrike" cap="none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: </a:t>
            </a:r>
          </a:p>
          <a:p>
            <a:pPr marL="614363" marR="0" lvl="0" indent="-347663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배포할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FOSS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패키지가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식별되고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승인되었는지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확인한다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.</a:t>
            </a:r>
          </a:p>
          <a:p>
            <a:pPr marL="614363" marR="0" lvl="0" indent="-347663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리뷰된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소스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코드가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제품에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탑재된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바이너리와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일치하는지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확인한다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.</a:t>
            </a:r>
          </a:p>
          <a:p>
            <a:pPr marL="614363" marR="0" lvl="0" indent="-347663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최종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사용자에게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식별된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FOSS에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대한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소스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코드를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요청할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수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있는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권리를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알리기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위한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모든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적절한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고지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사항이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포함되어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있는지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확인한다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. </a:t>
            </a:r>
          </a:p>
          <a:p>
            <a:pPr marL="614363" marR="0" lvl="0" indent="-347663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식별된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다른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의무를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준수하는지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확인한다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. </a:t>
            </a:r>
          </a:p>
          <a:p>
            <a:pPr marL="614363" marR="0" lvl="0" indent="-347663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6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813" name="Shape 813"/>
          <p:cNvSpPr/>
          <p:nvPr/>
        </p:nvSpPr>
        <p:spPr>
          <a:xfrm>
            <a:off x="246508" y="3216802"/>
            <a:ext cx="11945491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배포되는</a:t>
            </a:r>
            <a:r>
              <a:rPr lang="en-US" sz="2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소프트웨어가</a:t>
            </a:r>
            <a:r>
              <a:rPr lang="en-US" sz="2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리뷰되고</a:t>
            </a:r>
            <a:r>
              <a:rPr lang="en-US" sz="2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승인되었는지</a:t>
            </a:r>
            <a:r>
              <a:rPr lang="en-US" sz="2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확인한다</a:t>
            </a:r>
            <a:r>
              <a:rPr lang="en-US" sz="2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. </a:t>
            </a:r>
          </a:p>
        </p:txBody>
      </p:sp>
      <p:sp>
        <p:nvSpPr>
          <p:cNvPr id="814" name="Shape 814"/>
          <p:cNvSpPr txBox="1"/>
          <p:nvPr/>
        </p:nvSpPr>
        <p:spPr>
          <a:xfrm>
            <a:off x="246508" y="515302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err="1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배포</a:t>
            </a:r>
            <a:r>
              <a:rPr lang="en-US" sz="4000" b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전 </a:t>
            </a:r>
            <a:r>
              <a:rPr lang="en-US" sz="4000" b="0" err="1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검증</a:t>
            </a:r>
            <a:endParaRPr lang="en-US" sz="4000" b="0">
              <a:solidFill>
                <a:schemeClr val="dk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815" name="Shape 815"/>
          <p:cNvSpPr/>
          <p:nvPr/>
        </p:nvSpPr>
        <p:spPr>
          <a:xfrm>
            <a:off x="2597475" y="2067103"/>
            <a:ext cx="855600" cy="468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65000"/>
              </a:lnSpc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유입</a:t>
            </a:r>
            <a:r>
              <a:rPr lang="en-US" sz="11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: </a:t>
            </a:r>
          </a:p>
          <a:p>
            <a:pPr marL="0" marR="0" lvl="0" indent="0" algn="ctr" rtl="0">
              <a:lnSpc>
                <a:spcPct val="65000"/>
              </a:lnSpc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FOSS</a:t>
            </a:r>
          </a:p>
        </p:txBody>
      </p:sp>
      <p:cxnSp>
        <p:nvCxnSpPr>
          <p:cNvPr id="816" name="Shape 816"/>
          <p:cNvCxnSpPr>
            <a:stCxn id="815" idx="3"/>
          </p:cNvCxnSpPr>
          <p:nvPr/>
        </p:nvCxnSpPr>
        <p:spPr>
          <a:xfrm>
            <a:off x="3453075" y="2301253"/>
            <a:ext cx="325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17" name="Shape 817"/>
          <p:cNvSpPr/>
          <p:nvPr/>
        </p:nvSpPr>
        <p:spPr>
          <a:xfrm>
            <a:off x="8519150" y="2127187"/>
            <a:ext cx="1319700" cy="468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유출</a:t>
            </a:r>
            <a:r>
              <a:rPr lang="en-US" sz="11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: </a:t>
            </a:r>
          </a:p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FOSS + </a:t>
            </a: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수정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Shape 823"/>
          <p:cNvSpPr/>
          <p:nvPr/>
        </p:nvSpPr>
        <p:spPr>
          <a:xfrm>
            <a:off x="3157221" y="1291795"/>
            <a:ext cx="4506912" cy="1792286"/>
          </a:xfrm>
          <a:prstGeom prst="cloudCallout">
            <a:avLst>
              <a:gd name="adj1" fmla="val -653"/>
              <a:gd name="adj2" fmla="val 11648"/>
            </a:avLst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cxnSp>
        <p:nvCxnSpPr>
          <p:cNvPr id="824" name="Shape 824"/>
          <p:cNvCxnSpPr>
            <a:stCxn id="823" idx="2"/>
          </p:cNvCxnSpPr>
          <p:nvPr/>
        </p:nvCxnSpPr>
        <p:spPr>
          <a:xfrm>
            <a:off x="7660378" y="2187938"/>
            <a:ext cx="255600" cy="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25" name="Shape 825"/>
          <p:cNvSpPr/>
          <p:nvPr/>
        </p:nvSpPr>
        <p:spPr>
          <a:xfrm rot="10800000">
            <a:off x="6640778" y="1458481"/>
            <a:ext cx="338554" cy="1319213"/>
          </a:xfrm>
          <a:prstGeom prst="rect">
            <a:avLst/>
          </a:prstGeom>
          <a:gradFill>
            <a:gsLst>
              <a:gs pos="0">
                <a:srgbClr val="95E5FF"/>
              </a:gs>
              <a:gs pos="35001">
                <a:srgbClr val="B4EBFF"/>
              </a:gs>
              <a:gs pos="100000">
                <a:srgbClr val="E0F7FF"/>
              </a:gs>
            </a:gsLst>
            <a:lin ang="16200000" scaled="0"/>
          </a:gradFill>
          <a:ln w="9525" cap="flat" cmpd="sng">
            <a:solidFill>
              <a:srgbClr val="55B4E5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26" name="Shape 826"/>
          <p:cNvSpPr txBox="1"/>
          <p:nvPr/>
        </p:nvSpPr>
        <p:spPr>
          <a:xfrm rot="-5400000">
            <a:off x="6150445" y="1948804"/>
            <a:ext cx="1319213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배포</a:t>
            </a:r>
            <a:endParaRPr lang="en-US" sz="10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827" name="Shape 827"/>
          <p:cNvSpPr/>
          <p:nvPr/>
        </p:nvSpPr>
        <p:spPr>
          <a:xfrm rot="-5400000">
            <a:off x="3111976" y="1856478"/>
            <a:ext cx="893763" cy="52321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식별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828" name="Shape 828"/>
          <p:cNvSpPr/>
          <p:nvPr/>
        </p:nvSpPr>
        <p:spPr>
          <a:xfrm rot="-5400000">
            <a:off x="3532663" y="1931591"/>
            <a:ext cx="887412" cy="3539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검사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829" name="Shape 829"/>
          <p:cNvSpPr/>
          <p:nvPr/>
        </p:nvSpPr>
        <p:spPr>
          <a:xfrm rot="-5400000">
            <a:off x="3931919" y="1844572"/>
            <a:ext cx="885825" cy="52321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문제</a:t>
            </a:r>
            <a:r>
              <a:rPr lang="en-US" sz="11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해결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830" name="Shape 830"/>
          <p:cNvSpPr/>
          <p:nvPr/>
        </p:nvSpPr>
        <p:spPr>
          <a:xfrm rot="-5400000">
            <a:off x="4339907" y="1937148"/>
            <a:ext cx="885825" cy="3539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리뷰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831" name="Shape 831"/>
          <p:cNvSpPr/>
          <p:nvPr/>
        </p:nvSpPr>
        <p:spPr>
          <a:xfrm rot="-5400000">
            <a:off x="5147151" y="1942703"/>
            <a:ext cx="884238" cy="3539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등록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832" name="Shape 832"/>
          <p:cNvSpPr/>
          <p:nvPr/>
        </p:nvSpPr>
        <p:spPr>
          <a:xfrm rot="-5400000">
            <a:off x="5541644" y="1937148"/>
            <a:ext cx="885825" cy="3539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고지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833" name="Shape 833"/>
          <p:cNvSpPr/>
          <p:nvPr/>
        </p:nvSpPr>
        <p:spPr>
          <a:xfrm rot="-5400000">
            <a:off x="5936933" y="1852509"/>
            <a:ext cx="885825" cy="52321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확인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834" name="Shape 834"/>
          <p:cNvSpPr/>
          <p:nvPr/>
        </p:nvSpPr>
        <p:spPr>
          <a:xfrm rot="-5400000">
            <a:off x="4752658" y="1932385"/>
            <a:ext cx="885825" cy="3539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승인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835" name="Shape 835"/>
          <p:cNvSpPr/>
          <p:nvPr/>
        </p:nvSpPr>
        <p:spPr>
          <a:xfrm rot="-5400000">
            <a:off x="6797358" y="1841397"/>
            <a:ext cx="885825" cy="52321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확인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cxnSp>
        <p:nvCxnSpPr>
          <p:cNvPr id="836" name="Shape 836"/>
          <p:cNvCxnSpPr/>
          <p:nvPr/>
        </p:nvCxnSpPr>
        <p:spPr>
          <a:xfrm>
            <a:off x="3385819" y="2118881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7" name="Shape 837"/>
          <p:cNvSpPr txBox="1"/>
          <p:nvPr/>
        </p:nvSpPr>
        <p:spPr>
          <a:xfrm>
            <a:off x="5524282" y="3908425"/>
            <a:ext cx="6042243" cy="2301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Char char="•"/>
            </a:pPr>
            <a:r>
              <a:rPr lang="en-US" sz="1800" b="0" i="0" u="sng" strike="noStrike" cap="none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결과</a:t>
            </a:r>
            <a:r>
              <a:rPr lang="en-US" sz="1800" b="0" i="0" u="sng" strike="noStrike" cap="none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: </a:t>
            </a:r>
          </a:p>
          <a:p>
            <a:pPr marL="614363" marR="0" lvl="0" indent="-347663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수반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소스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코드를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제공해야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할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의무가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충족된다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.</a:t>
            </a:r>
          </a:p>
          <a:p>
            <a:pPr marL="685800" marR="0" lvl="0" indent="0" algn="l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685800" marR="0" lvl="0" indent="0" algn="l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838" name="Shape 838"/>
          <p:cNvSpPr txBox="1"/>
          <p:nvPr/>
        </p:nvSpPr>
        <p:spPr>
          <a:xfrm>
            <a:off x="481012" y="3954462"/>
            <a:ext cx="4935160" cy="2771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Char char="•"/>
            </a:pPr>
            <a:r>
              <a:rPr lang="en-US" sz="1800" b="0" i="0" u="sng" strike="noStrike" cap="none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단계</a:t>
            </a:r>
            <a:r>
              <a:rPr lang="en-US" sz="1800" b="0" i="0" u="sng" strike="noStrike" cap="none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: </a:t>
            </a:r>
          </a:p>
          <a:p>
            <a:pPr marL="614363" marR="0" lvl="0" indent="-347663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수반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소스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코드를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관련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빌드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도구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및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문서와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함께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제공한다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. (예: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배포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사이트에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업로드하거나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배포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패키지에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포함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). </a:t>
            </a:r>
          </a:p>
          <a:p>
            <a:pPr marL="614363" marR="0" lvl="0" indent="-347663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수반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소스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코드는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해당하는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어느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제품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및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버전에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대한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레이블로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식별된다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.</a:t>
            </a:r>
          </a:p>
          <a:p>
            <a:pPr marL="614363" marR="0" lvl="0" indent="-347663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6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839" name="Shape 839"/>
          <p:cNvSpPr/>
          <p:nvPr/>
        </p:nvSpPr>
        <p:spPr>
          <a:xfrm>
            <a:off x="246509" y="3279780"/>
            <a:ext cx="11945491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필요에</a:t>
            </a:r>
            <a:r>
              <a:rPr lang="en-US" sz="2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따라</a:t>
            </a:r>
            <a:r>
              <a:rPr lang="en-US" sz="2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동반하는</a:t>
            </a:r>
            <a:r>
              <a:rPr lang="en-US" sz="2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소스</a:t>
            </a:r>
            <a:r>
              <a:rPr lang="en-US" sz="2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코드를</a:t>
            </a:r>
            <a:r>
              <a:rPr lang="en-US" sz="2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제공한다</a:t>
            </a:r>
            <a:r>
              <a:rPr lang="en-US" sz="2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. </a:t>
            </a:r>
          </a:p>
        </p:txBody>
      </p:sp>
      <p:sp>
        <p:nvSpPr>
          <p:cNvPr id="840" name="Shape 840"/>
          <p:cNvSpPr txBox="1"/>
          <p:nvPr/>
        </p:nvSpPr>
        <p:spPr>
          <a:xfrm>
            <a:off x="246508" y="515302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err="1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해당</a:t>
            </a:r>
            <a:r>
              <a:rPr lang="en-US" sz="4000" b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4000" b="0" err="1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수반</a:t>
            </a:r>
            <a:r>
              <a:rPr lang="en-US" sz="4000" b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4000" b="0" err="1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소스</a:t>
            </a:r>
            <a:r>
              <a:rPr lang="en-US" sz="4000" b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4000" b="0" err="1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코드</a:t>
            </a:r>
            <a:r>
              <a:rPr lang="en-US" sz="4000" b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4000" b="0" err="1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배포</a:t>
            </a:r>
            <a:endParaRPr lang="en-US" sz="4000" b="0">
              <a:solidFill>
                <a:schemeClr val="dk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841" name="Shape 841"/>
          <p:cNvSpPr/>
          <p:nvPr/>
        </p:nvSpPr>
        <p:spPr>
          <a:xfrm>
            <a:off x="1976425" y="1955453"/>
            <a:ext cx="855600" cy="468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65000"/>
              </a:lnSpc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유입</a:t>
            </a:r>
            <a:r>
              <a:rPr lang="en-US" sz="11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: </a:t>
            </a:r>
          </a:p>
          <a:p>
            <a:pPr marL="0" marR="0" lvl="0" indent="0" algn="ctr" rtl="0">
              <a:lnSpc>
                <a:spcPct val="65000"/>
              </a:lnSpc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FOSS</a:t>
            </a:r>
          </a:p>
        </p:txBody>
      </p:sp>
      <p:cxnSp>
        <p:nvCxnSpPr>
          <p:cNvPr id="842" name="Shape 842"/>
          <p:cNvCxnSpPr>
            <a:stCxn id="841" idx="3"/>
          </p:cNvCxnSpPr>
          <p:nvPr/>
        </p:nvCxnSpPr>
        <p:spPr>
          <a:xfrm>
            <a:off x="2832025" y="2189603"/>
            <a:ext cx="325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43" name="Shape 843"/>
          <p:cNvSpPr/>
          <p:nvPr/>
        </p:nvSpPr>
        <p:spPr>
          <a:xfrm>
            <a:off x="7915975" y="1955450"/>
            <a:ext cx="1319700" cy="468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유출</a:t>
            </a:r>
            <a:r>
              <a:rPr lang="en-US" sz="11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: </a:t>
            </a:r>
          </a:p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FOSS + </a:t>
            </a: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수정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Shape 849"/>
          <p:cNvSpPr/>
          <p:nvPr/>
        </p:nvSpPr>
        <p:spPr>
          <a:xfrm>
            <a:off x="3065781" y="1393551"/>
            <a:ext cx="4506912" cy="1792286"/>
          </a:xfrm>
          <a:prstGeom prst="cloudCallout">
            <a:avLst>
              <a:gd name="adj1" fmla="val -653"/>
              <a:gd name="adj2" fmla="val 11648"/>
            </a:avLst>
          </a:prstGeom>
          <a:solidFill>
            <a:srgbClr val="DDDDDD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1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cxnSp>
        <p:nvCxnSpPr>
          <p:cNvPr id="850" name="Shape 850"/>
          <p:cNvCxnSpPr>
            <a:stCxn id="849" idx="2"/>
          </p:cNvCxnSpPr>
          <p:nvPr/>
        </p:nvCxnSpPr>
        <p:spPr>
          <a:xfrm>
            <a:off x="7568938" y="2289695"/>
            <a:ext cx="255600" cy="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51" name="Shape 851"/>
          <p:cNvSpPr/>
          <p:nvPr/>
        </p:nvSpPr>
        <p:spPr>
          <a:xfrm rot="10800000">
            <a:off x="6960502" y="1569763"/>
            <a:ext cx="338554" cy="1319213"/>
          </a:xfrm>
          <a:prstGeom prst="rect">
            <a:avLst/>
          </a:prstGeom>
          <a:gradFill>
            <a:gsLst>
              <a:gs pos="0">
                <a:srgbClr val="95E5FF"/>
              </a:gs>
              <a:gs pos="35001">
                <a:srgbClr val="B4EBFF"/>
              </a:gs>
              <a:gs pos="100000">
                <a:srgbClr val="E0F7FF"/>
              </a:gs>
            </a:gsLst>
            <a:lin ang="16200000" scaled="0"/>
          </a:gradFill>
          <a:ln w="9525" cap="flat" cmpd="sng">
            <a:solidFill>
              <a:srgbClr val="55B4E5"/>
            </a:solidFill>
            <a:prstDash val="solid"/>
            <a:miter/>
            <a:headEnd type="none" w="med" len="med"/>
            <a:tailEnd type="none" w="med" len="med"/>
          </a:ln>
          <a:effectLst>
            <a:outerShdw blurRad="63500" dist="20000" dir="5400000" rotWithShape="0">
              <a:srgbClr val="000000">
                <a:alpha val="37647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2" name="Shape 852"/>
          <p:cNvSpPr txBox="1"/>
          <p:nvPr/>
        </p:nvSpPr>
        <p:spPr>
          <a:xfrm rot="-5400000">
            <a:off x="6470170" y="2060079"/>
            <a:ext cx="1319213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확인</a:t>
            </a:r>
            <a:endParaRPr lang="en-US" sz="10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853" name="Shape 853"/>
          <p:cNvSpPr/>
          <p:nvPr/>
        </p:nvSpPr>
        <p:spPr>
          <a:xfrm rot="-5400000">
            <a:off x="3020536" y="1958235"/>
            <a:ext cx="893763" cy="52321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식별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854" name="Shape 854"/>
          <p:cNvSpPr/>
          <p:nvPr/>
        </p:nvSpPr>
        <p:spPr>
          <a:xfrm rot="-5400000">
            <a:off x="3441224" y="2033348"/>
            <a:ext cx="887412" cy="3539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검사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855" name="Shape 855"/>
          <p:cNvSpPr/>
          <p:nvPr/>
        </p:nvSpPr>
        <p:spPr>
          <a:xfrm rot="-5400000">
            <a:off x="3840479" y="1946329"/>
            <a:ext cx="885825" cy="52321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문제</a:t>
            </a:r>
            <a:r>
              <a:rPr lang="en-US" sz="11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해결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856" name="Shape 856"/>
          <p:cNvSpPr/>
          <p:nvPr/>
        </p:nvSpPr>
        <p:spPr>
          <a:xfrm rot="-5400000">
            <a:off x="4248467" y="2038905"/>
            <a:ext cx="885825" cy="3539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리뷰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857" name="Shape 857"/>
          <p:cNvSpPr/>
          <p:nvPr/>
        </p:nvSpPr>
        <p:spPr>
          <a:xfrm rot="-5400000">
            <a:off x="4650899" y="2036524"/>
            <a:ext cx="884236" cy="3539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승인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858" name="Shape 858"/>
          <p:cNvSpPr/>
          <p:nvPr/>
        </p:nvSpPr>
        <p:spPr>
          <a:xfrm rot="-5400000">
            <a:off x="5450205" y="2038905"/>
            <a:ext cx="885825" cy="3539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고지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859" name="Shape 859"/>
          <p:cNvSpPr/>
          <p:nvPr/>
        </p:nvSpPr>
        <p:spPr>
          <a:xfrm rot="-5400000">
            <a:off x="5845493" y="1954266"/>
            <a:ext cx="885825" cy="52321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확인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860" name="Shape 860"/>
          <p:cNvSpPr/>
          <p:nvPr/>
        </p:nvSpPr>
        <p:spPr>
          <a:xfrm rot="-5400000">
            <a:off x="6240780" y="2034142"/>
            <a:ext cx="885825" cy="3539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배포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861" name="Shape 861"/>
          <p:cNvSpPr/>
          <p:nvPr/>
        </p:nvSpPr>
        <p:spPr>
          <a:xfrm rot="-5400000">
            <a:off x="5046980" y="2035730"/>
            <a:ext cx="885825" cy="35394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1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등록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cxnSp>
        <p:nvCxnSpPr>
          <p:cNvPr id="862" name="Shape 862"/>
          <p:cNvCxnSpPr/>
          <p:nvPr/>
        </p:nvCxnSpPr>
        <p:spPr>
          <a:xfrm>
            <a:off x="3294380" y="2220638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3" name="Shape 863"/>
          <p:cNvSpPr txBox="1"/>
          <p:nvPr/>
        </p:nvSpPr>
        <p:spPr>
          <a:xfrm>
            <a:off x="5426542" y="3944937"/>
            <a:ext cx="6139981" cy="23018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Char char="•"/>
            </a:pPr>
            <a:r>
              <a:rPr lang="en-US" sz="1800" b="0" i="0" u="sng" strike="noStrike" cap="none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결과</a:t>
            </a:r>
            <a:r>
              <a:rPr lang="en-US" sz="1800" b="0" i="0" u="sng" strike="noStrike" cap="none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: </a:t>
            </a:r>
          </a:p>
          <a:p>
            <a:pPr marL="614363" marR="0" lvl="0" indent="-347663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확인된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배포할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컴플라이언스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결과물이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적절하게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제공됩니다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.</a:t>
            </a:r>
          </a:p>
          <a:p>
            <a:pPr marL="685800" marR="0" lvl="0" indent="0" algn="l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685800" marR="0" lvl="0" indent="0" algn="l" rtl="0">
              <a:spcBef>
                <a:spcPts val="0"/>
              </a:spcBef>
              <a:buNone/>
            </a:pPr>
            <a:endParaRPr sz="16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864" name="Shape 864"/>
          <p:cNvSpPr txBox="1"/>
          <p:nvPr/>
        </p:nvSpPr>
        <p:spPr>
          <a:xfrm>
            <a:off x="465137" y="3990975"/>
            <a:ext cx="4869586" cy="27717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Char char="•"/>
            </a:pPr>
            <a:r>
              <a:rPr lang="en-US" sz="1800" b="0" i="0" u="sng" strike="noStrike" cap="none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단계</a:t>
            </a:r>
            <a:r>
              <a:rPr lang="en-US" sz="1800" b="0" i="0" u="sng" strike="noStrike" cap="none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: </a:t>
            </a:r>
          </a:p>
          <a:p>
            <a:pPr marL="614363" marR="0" lvl="0" indent="-347663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수반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소스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코드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(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있을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경우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)가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올바르게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업로드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또는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배포되었는지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확인한다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.  </a:t>
            </a:r>
          </a:p>
          <a:p>
            <a:pPr marL="614363" marR="0" lvl="0" indent="-347663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업로드되거나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배포된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소스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코드가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승인된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것과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동일한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버전인지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확인한다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. </a:t>
            </a:r>
          </a:p>
          <a:p>
            <a:pPr marL="614363" marR="0" lvl="0" indent="-347663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고지가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올바르게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공표되고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사용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가능하게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되었는지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확인한다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.</a:t>
            </a:r>
          </a:p>
          <a:p>
            <a:pPr marL="614363" marR="0" lvl="0" indent="-347663" algn="l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기타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식별된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의무가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충족되었는지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16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확인한다</a:t>
            </a:r>
            <a:r>
              <a:rPr lang="en-US" sz="16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.</a:t>
            </a:r>
          </a:p>
          <a:p>
            <a:pPr marL="614363" marR="0" lvl="0" indent="-347663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6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614363" marR="0" lvl="0" indent="-347663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6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  <a:p>
            <a:pPr marL="614363" marR="0" lvl="0" indent="-347663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6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865" name="Shape 865"/>
          <p:cNvSpPr/>
          <p:nvPr/>
        </p:nvSpPr>
        <p:spPr>
          <a:xfrm>
            <a:off x="246509" y="3316767"/>
            <a:ext cx="11945491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라이선스</a:t>
            </a:r>
            <a:r>
              <a:rPr lang="en-US" sz="2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의무</a:t>
            </a:r>
            <a:r>
              <a:rPr lang="en-US" sz="2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준수</a:t>
            </a:r>
            <a:r>
              <a:rPr lang="en-US" sz="240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240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인증</a:t>
            </a:r>
            <a:endParaRPr lang="en-US" sz="240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866" name="Shape 866"/>
          <p:cNvSpPr txBox="1"/>
          <p:nvPr/>
        </p:nvSpPr>
        <p:spPr>
          <a:xfrm>
            <a:off x="246508" y="515302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err="1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최종</a:t>
            </a:r>
            <a:r>
              <a:rPr lang="en-US" sz="4000" b="0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 </a:t>
            </a:r>
            <a:r>
              <a:rPr lang="en-US" sz="4000" b="0" err="1">
                <a:solidFill>
                  <a:schemeClr val="dk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검증</a:t>
            </a:r>
            <a:endParaRPr lang="en-US" sz="4000" b="0">
              <a:solidFill>
                <a:schemeClr val="dk2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  <p:sp>
        <p:nvSpPr>
          <p:cNvPr id="867" name="Shape 867"/>
          <p:cNvSpPr/>
          <p:nvPr/>
        </p:nvSpPr>
        <p:spPr>
          <a:xfrm>
            <a:off x="1884975" y="1973778"/>
            <a:ext cx="855600" cy="468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65000"/>
              </a:lnSpc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유입</a:t>
            </a:r>
            <a:r>
              <a:rPr lang="en-US" sz="11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: </a:t>
            </a:r>
          </a:p>
          <a:p>
            <a:pPr marL="0" marR="0" lvl="0" indent="0" algn="ctr" rtl="0">
              <a:lnSpc>
                <a:spcPct val="65000"/>
              </a:lnSpc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FOSS</a:t>
            </a:r>
          </a:p>
        </p:txBody>
      </p:sp>
      <p:cxnSp>
        <p:nvCxnSpPr>
          <p:cNvPr id="868" name="Shape 868"/>
          <p:cNvCxnSpPr>
            <a:stCxn id="867" idx="3"/>
          </p:cNvCxnSpPr>
          <p:nvPr/>
        </p:nvCxnSpPr>
        <p:spPr>
          <a:xfrm>
            <a:off x="2740575" y="2207928"/>
            <a:ext cx="325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69" name="Shape 869"/>
          <p:cNvSpPr/>
          <p:nvPr/>
        </p:nvSpPr>
        <p:spPr>
          <a:xfrm>
            <a:off x="7836687" y="2057200"/>
            <a:ext cx="1319700" cy="468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buSzPct val="25000"/>
              <a:buNone/>
            </a:pP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유출</a:t>
            </a:r>
            <a:r>
              <a:rPr lang="en-US" sz="11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: </a:t>
            </a:r>
          </a:p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buSzPct val="25000"/>
              <a:buNone/>
            </a:pPr>
            <a:r>
              <a:rPr lang="en-US" sz="1100" b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FOSS + </a:t>
            </a:r>
            <a:r>
              <a:rPr lang="en-US" sz="1100" b="1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"/>
                <a:sym typeface="Roboto"/>
              </a:rPr>
              <a:t>수정</a:t>
            </a:r>
            <a:endParaRPr lang="en-US" sz="1100" b="1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Shape 875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이해도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점검</a:t>
            </a:r>
            <a:endParaRPr lang="en-US" sz="4000" b="0" i="0" u="none" strike="noStrike" cap="none">
              <a:solidFill>
                <a:schemeClr val="dk2"/>
              </a:solidFill>
              <a:cs typeface="Roboto"/>
              <a:sym typeface="Roboto"/>
            </a:endParaRPr>
          </a:p>
        </p:txBody>
      </p:sp>
      <p:sp>
        <p:nvSpPr>
          <p:cNvPr id="876" name="Shape 876"/>
          <p:cNvSpPr txBox="1">
            <a:spLocks noGrp="1"/>
          </p:cNvSpPr>
          <p:nvPr>
            <p:ph type="body" idx="1"/>
          </p:nvPr>
        </p:nvSpPr>
        <p:spPr>
          <a:xfrm>
            <a:off x="609600" y="1608013"/>
            <a:ext cx="10972799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컴플라이언스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실사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(Due Diligence)에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관여된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것은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무엇인가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(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예시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프로세스에서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높은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수준에서의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단계를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설명하시오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)?  </a:t>
            </a: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식별</a:t>
            </a:r>
            <a:endParaRPr lang="en-US" sz="20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소스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검사</a:t>
            </a:r>
            <a:endParaRPr lang="en-US" sz="20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문제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해결</a:t>
            </a:r>
            <a:endParaRPr lang="en-US" sz="20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리뷰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수행</a:t>
            </a:r>
            <a:endParaRPr lang="en-US" sz="20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승인</a:t>
            </a:r>
            <a:endParaRPr lang="en-US" sz="20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추적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등록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/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승인</a:t>
            </a:r>
            <a:endParaRPr lang="en-US" sz="20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고지</a:t>
            </a:r>
            <a:endParaRPr lang="en-US" sz="20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배포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전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검증</a:t>
            </a:r>
            <a:endParaRPr lang="en-US" sz="20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수반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소스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배포</a:t>
            </a:r>
            <a:endParaRPr lang="en-US" sz="20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검증</a:t>
            </a:r>
            <a:endParaRPr lang="en-US" sz="20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아키텍처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리뷰는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무엇을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찾기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위한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것인가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?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Shape 882"/>
          <p:cNvSpPr txBox="1">
            <a:spLocks noGrp="1"/>
          </p:cNvSpPr>
          <p:nvPr>
            <p:ph type="title"/>
          </p:nvPr>
        </p:nvSpPr>
        <p:spPr>
          <a:xfrm>
            <a:off x="963083" y="2362200"/>
            <a:ext cx="10363200" cy="2200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Roboto"/>
              <a:buNone/>
            </a:pPr>
            <a:r>
              <a:rPr lang="en-US" sz="3200" b="0" i="0" u="none" strike="noStrike" cap="none">
                <a:solidFill>
                  <a:schemeClr val="lt2"/>
                </a:solidFill>
                <a:cs typeface="Roboto"/>
                <a:sym typeface="Roboto"/>
              </a:rPr>
              <a:t>CHAPTER 7</a:t>
            </a:r>
          </a:p>
        </p:txBody>
      </p:sp>
      <p:sp>
        <p:nvSpPr>
          <p:cNvPr id="883" name="Shape 883"/>
          <p:cNvSpPr txBox="1">
            <a:spLocks noGrp="1"/>
          </p:cNvSpPr>
          <p:nvPr>
            <p:ph type="body" idx="1"/>
          </p:nvPr>
        </p:nvSpPr>
        <p:spPr>
          <a:xfrm>
            <a:off x="963083" y="4626864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4800" b="0" i="0" u="none" strike="noStrike" cap="none">
                <a:solidFill>
                  <a:schemeClr val="lt2"/>
                </a:solidFill>
                <a:cs typeface="Roboto Medium"/>
                <a:sym typeface="Roboto Medium"/>
              </a:rPr>
              <a:t>컴플라이언스 함정 피하기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Shape 889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컴플라이언스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함정</a:t>
            </a:r>
            <a:endParaRPr lang="en-US" sz="4000" b="0" i="0" u="none" strike="noStrike" cap="none">
              <a:solidFill>
                <a:schemeClr val="dk2"/>
              </a:solidFill>
              <a:cs typeface="Roboto"/>
              <a:sym typeface="Roboto"/>
            </a:endParaRPr>
          </a:p>
        </p:txBody>
      </p:sp>
      <p:sp>
        <p:nvSpPr>
          <p:cNvPr id="890" name="Shape 890"/>
          <p:cNvSpPr txBox="1">
            <a:spLocks noGrp="1"/>
          </p:cNvSpPr>
          <p:nvPr>
            <p:ph type="body" idx="1"/>
          </p:nvPr>
        </p:nvSpPr>
        <p:spPr>
          <a:xfrm>
            <a:off x="609600" y="1608013"/>
            <a:ext cx="10972799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이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장에서는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컴플라이언스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프로세스에서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피해야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할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잠재적인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함정들에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대해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설명한다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.:</a:t>
            </a: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AutoNum type="arabicPeriod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지적재산권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(IP)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함정</a:t>
            </a:r>
            <a:endParaRPr lang="en-US"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AutoNum type="arabicPeriod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컴플라이언스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함정</a:t>
            </a:r>
            <a:endParaRPr lang="en-US"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457200" marR="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AutoNum type="arabicPeriod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컴플라이언스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프로세스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함정</a:t>
            </a:r>
            <a:endParaRPr lang="en-US"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소프트웨어의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저작권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개념</a:t>
            </a:r>
            <a:endParaRPr lang="en-US" sz="4000" b="0" i="0" u="none" strike="noStrike" cap="none">
              <a:solidFill>
                <a:schemeClr val="dk2"/>
              </a:solidFill>
              <a:cs typeface="Roboto"/>
              <a:sym typeface="Roboto"/>
            </a:endParaRP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712916" y="1470990"/>
            <a:ext cx="10640883" cy="49914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기본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규칙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: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저작권은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창의적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작품을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보호</a:t>
            </a:r>
            <a:endParaRPr lang="en-US"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저작권은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일반적으로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책,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영화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,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그림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,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음악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,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지도와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같은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어문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작품에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적용된다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소프트웨어는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저작권의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보호를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받는다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기능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(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특허로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보호됨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)이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아니라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표현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(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구현된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세부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사항의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창의성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)이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보호를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받는다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바이너리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및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소스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포함한다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 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저작권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소유자는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자신이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창작한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저작물에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대해서만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통제권을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가지고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,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타인의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독립적인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창작물에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대해서는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통제권을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가지지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않는다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저자의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허락없이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복사하는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경우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저작권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침해가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발생할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수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Shape 896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지적재산권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함정</a:t>
            </a:r>
            <a:endParaRPr lang="en-US" sz="4000" b="0" i="0" u="none" strike="noStrike" cap="none">
              <a:solidFill>
                <a:schemeClr val="dk2"/>
              </a:solidFill>
              <a:cs typeface="Roboto"/>
              <a:sym typeface="Roboto"/>
            </a:endParaRPr>
          </a:p>
        </p:txBody>
      </p:sp>
      <p:graphicFrame>
        <p:nvGraphicFramePr>
          <p:cNvPr id="897" name="Shape 897"/>
          <p:cNvGraphicFramePr/>
          <p:nvPr/>
        </p:nvGraphicFramePr>
        <p:xfrm>
          <a:off x="667318" y="1590440"/>
          <a:ext cx="10720150" cy="4651450"/>
        </p:xfrm>
        <a:graphic>
          <a:graphicData uri="http://schemas.openxmlformats.org/drawingml/2006/table">
            <a:tbl>
              <a:tblPr>
                <a:noFill/>
                <a:tableStyleId>{3008B7F7-1031-4B05-B229-2884EDF7C79B}</a:tableStyleId>
              </a:tblPr>
              <a:tblGrid>
                <a:gridCol w="3659900"/>
                <a:gridCol w="3529125"/>
                <a:gridCol w="3531125"/>
              </a:tblGrid>
              <a:tr h="457325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600" b="1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유형</a:t>
                      </a: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및 </a:t>
                      </a:r>
                      <a:r>
                        <a:rPr lang="en-US" sz="1600" b="1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설명</a:t>
                      </a:r>
                      <a:endParaRPr lang="en-US" sz="1600" b="1" i="0" u="none" strike="noStrike" cap="none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</a:txBody>
                  <a:tcPr marL="92275" marR="922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 </a:t>
                      </a:r>
                      <a:r>
                        <a:rPr lang="en-US" sz="1600" b="1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발견</a:t>
                      </a:r>
                      <a:endParaRPr lang="en-US" sz="1600" b="1" i="0" u="none" strike="noStrike" cap="none">
                        <a:solidFill>
                          <a:srgbClr val="292934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</a:txBody>
                  <a:tcPr marL="92275" marR="922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600" b="1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방지</a:t>
                      </a:r>
                      <a:endParaRPr lang="en-US" sz="1600" b="1" i="0" u="none" strike="noStrike" cap="none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</a:txBody>
                  <a:tcPr marL="92275" marR="922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계획없이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Copyleft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FOSS를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독점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또는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제3자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코드에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포함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:</a:t>
                      </a:r>
                      <a:r>
                        <a:rPr lang="en-US" sz="1800" b="0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1600" b="0" i="0" u="none" strike="noStrike" cap="none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34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이러한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유형의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실패는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개발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프로세스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중에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엔지니어가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FOSS정책에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위반하여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독점화할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소스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코드에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FOSS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코드를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추가할때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발생한다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.</a:t>
                      </a:r>
                    </a:p>
                  </a:txBody>
                  <a:tcPr marL="92275" marR="922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이러한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유형의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오류는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다음과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일치하는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소스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코드를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스캔하거나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검사하여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발견할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수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있다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: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lang="en-US" sz="1600" b="0" i="0" u="none" strike="noStrike" cap="none">
                        <a:solidFill>
                          <a:srgbClr val="292934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34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FOSS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소스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코드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 </a:t>
                      </a:r>
                    </a:p>
                    <a:p>
                      <a:pPr marL="285750" marR="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34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저작권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고지</a:t>
                      </a:r>
                      <a:endParaRPr lang="en-US" sz="1600" b="0" i="0" u="none" strike="noStrike" cap="none">
                        <a:solidFill>
                          <a:srgbClr val="292934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이를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위해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자동화된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소스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코드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스캐닝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도구가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사용될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수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있다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.</a:t>
                      </a:r>
                    </a:p>
                  </a:txBody>
                  <a:tcPr marL="92275" marR="922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34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 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34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이러한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유형의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실패는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다음과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같은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방법으로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피할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수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있다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:  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34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엔지니어링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직원에게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컴플라이언스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이슈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,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다양한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유형의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FOSS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라이선스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및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FOSS를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독점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소스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코드에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포함시키는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의미에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대해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교육한다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. 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34"/>
                        </a:buClr>
                        <a:buSzPct val="100000"/>
                        <a:buFont typeface="Arial"/>
                        <a:buChar char="•"/>
                      </a:pP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빌드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환경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내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모든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소스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코드에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대해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정기적인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소스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코드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스캔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및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검사를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수행한다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. 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Arial"/>
                        <a:buNone/>
                      </a:pPr>
                      <a:endParaRPr sz="1600" b="0" i="0" u="none" strike="noStrike" cap="none">
                        <a:solidFill>
                          <a:srgbClr val="292934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600" b="0" i="0" u="none" strike="noStrike" cap="none">
                        <a:solidFill>
                          <a:srgbClr val="292934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</a:txBody>
                  <a:tcPr marL="92275" marR="92275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지적재산권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함정</a:t>
            </a:r>
            <a:endParaRPr lang="en-US" sz="4000" b="0" i="0" u="none" strike="noStrike" cap="none">
              <a:solidFill>
                <a:schemeClr val="dk2"/>
              </a:solidFill>
              <a:cs typeface="Roboto"/>
              <a:sym typeface="Roboto"/>
            </a:endParaRPr>
          </a:p>
        </p:txBody>
      </p:sp>
      <p:graphicFrame>
        <p:nvGraphicFramePr>
          <p:cNvPr id="904" name="Shape 904"/>
          <p:cNvGraphicFramePr/>
          <p:nvPr/>
        </p:nvGraphicFramePr>
        <p:xfrm>
          <a:off x="753422" y="1479479"/>
          <a:ext cx="10667375" cy="4834850"/>
        </p:xfrm>
        <a:graphic>
          <a:graphicData uri="http://schemas.openxmlformats.org/drawingml/2006/table">
            <a:tbl>
              <a:tblPr>
                <a:noFill/>
                <a:tableStyleId>{3008B7F7-1031-4B05-B229-2884EDF7C79B}</a:tableStyleId>
              </a:tblPr>
              <a:tblGrid>
                <a:gridCol w="3642325"/>
                <a:gridCol w="3512525"/>
                <a:gridCol w="3512525"/>
              </a:tblGrid>
              <a:tr h="36395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600" b="1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유형</a:t>
                      </a: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및 </a:t>
                      </a:r>
                      <a:r>
                        <a:rPr lang="en-US" sz="1600" b="1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설명</a:t>
                      </a:r>
                      <a:endParaRPr lang="en-US" sz="1600" b="1" i="0" u="none" strike="noStrike" cap="none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</a:txBody>
                  <a:tcPr marL="90650" marR="906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1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발견</a:t>
                      </a:r>
                      <a:endParaRPr lang="en-US" sz="1600" b="1" i="0" u="none" strike="noStrike" cap="none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</a:txBody>
                  <a:tcPr marL="90650" marR="906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600" b="1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방지</a:t>
                      </a:r>
                      <a:endParaRPr lang="en-US" sz="1600" b="1" i="0" u="none" strike="noStrike" cap="none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</a:txBody>
                  <a:tcPr marL="90650" marR="906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3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Copyleft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FOSS와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독점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소스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코드와의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계획하지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않은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링킹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: 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1600" b="0" i="0" u="none" strike="noStrike" cap="none">
                        <a:solidFill>
                          <a:srgbClr val="0099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이러한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유형의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실패는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소프트웨어를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충돌하거나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호환되지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않는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라이선스와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링킹한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결과로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발생합니다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.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링킹의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법적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효력은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FOSS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커뮤니티에서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논쟁의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대상이다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.</a:t>
                      </a:r>
                    </a:p>
                  </a:txBody>
                  <a:tcPr marL="90650" marR="906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34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이러한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유형의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실패는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서로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다른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컴포넌트간의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링킹을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보여주는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종속성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추적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도구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(dependency tracking tool)를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사용하여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발견할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수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있다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lang="en-US" sz="1600" b="0" i="0" u="none" strike="noStrike" cap="none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endParaRPr lang="en-US" sz="1600" b="0" i="0" u="none" strike="noStrike" cap="none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endParaRPr lang="en-US" sz="1600" b="0" i="0" u="none" strike="noStrike" cap="none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</a:txBody>
                  <a:tcPr marL="90650" marR="906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endParaRPr/>
                    </a:p>
                    <a:p>
                      <a:pPr marL="533400" marR="0" lvl="0" indent="-533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이러한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유형의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실패는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다음과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같은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방법으로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피할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수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있다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: </a:t>
                      </a:r>
                    </a:p>
                    <a:p>
                      <a:pPr marL="533400" marR="0" lvl="0" indent="-533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Roboto"/>
                        <a:buAutoNum type="arabicPeriod"/>
                      </a:pP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엔지니어링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직원들이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소프트웨어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컴포넌트를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FOSS정책과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충돌하는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라이선스와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링킹하여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이러한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법적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위험에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직면하지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않도록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교육을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제공한다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.</a:t>
                      </a:r>
                    </a:p>
                    <a:p>
                      <a:pPr marL="533400" marR="0" lvl="0" indent="-533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Roboto"/>
                        <a:buAutoNum type="arabicPeriod"/>
                      </a:pP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빌드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환경에서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종속성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추적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도구를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지속적으로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실행한다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.</a:t>
                      </a:r>
                    </a:p>
                  </a:txBody>
                  <a:tcPr marL="90650" marR="906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5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소스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코드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수정을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통해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독점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코드를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Copyleft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FOSS에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포함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</a:p>
                  </a:txBody>
                  <a:tcPr marL="90650" marR="906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이러한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유형의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실패는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검사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또는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스캔을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사용하여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FOSS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컴포넌트에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도입한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소스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코드를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식별하고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분석하여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발견할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수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있다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.</a:t>
                      </a:r>
                    </a:p>
                  </a:txBody>
                  <a:tcPr marL="90650" marR="906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endParaRPr/>
                    </a:p>
                    <a:p>
                      <a:pPr marL="533400" marR="0" lvl="0" indent="-533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이러한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유형의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실패는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다음과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같은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방법으로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피할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수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있다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: </a:t>
                      </a:r>
                    </a:p>
                    <a:p>
                      <a:pPr marL="533400" marR="0" lvl="0" indent="-533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Roboto"/>
                        <a:buAutoNum type="arabicPeriod"/>
                      </a:pP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엔지니어링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직원에게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교육을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제공한다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.</a:t>
                      </a:r>
                    </a:p>
                    <a:p>
                      <a:pPr marL="533400" marR="0" lvl="0" indent="-533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Roboto"/>
                        <a:buAutoNum type="arabicPeriod"/>
                      </a:pP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정기적인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코드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검사를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수행한다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.</a:t>
                      </a:r>
                    </a:p>
                  </a:txBody>
                  <a:tcPr marL="90650" marR="906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0" name="Shape 910"/>
          <p:cNvGraphicFramePr/>
          <p:nvPr/>
        </p:nvGraphicFramePr>
        <p:xfrm>
          <a:off x="904108" y="1551023"/>
          <a:ext cx="10318425" cy="4818595"/>
        </p:xfrm>
        <a:graphic>
          <a:graphicData uri="http://schemas.openxmlformats.org/drawingml/2006/table">
            <a:tbl>
              <a:tblPr>
                <a:noFill/>
                <a:tableStyleId>{3008B7F7-1031-4B05-B229-2884EDF7C79B}</a:tableStyleId>
              </a:tblPr>
              <a:tblGrid>
                <a:gridCol w="3762875"/>
                <a:gridCol w="6555550"/>
              </a:tblGrid>
              <a:tr h="332875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600" b="1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유형</a:t>
                      </a: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및 </a:t>
                      </a:r>
                      <a:r>
                        <a:rPr lang="en-US" sz="1600" b="1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설명</a:t>
                      </a: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</a:p>
                  </a:txBody>
                  <a:tcPr marL="90650" marR="906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600" b="1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방지</a:t>
                      </a:r>
                      <a:endParaRPr lang="en-US" sz="1600" b="1" i="0" u="none" strike="noStrike" cap="none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</a:txBody>
                  <a:tcPr marL="90650" marR="906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3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수반하는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소스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코드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/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적절한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라이선스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,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귀속에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관한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고지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또는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고지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정보의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제공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실패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 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1800" b="0" i="0" u="none" strike="noStrike" cap="none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</a:txBody>
                  <a:tcPr marL="90650" marR="906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이러한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유형의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실패는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제품이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시장에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출시되기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전에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제품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출시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주기에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맞추어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소스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코드를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캡쳐하고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체크리스트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항목을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게시함으로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방지할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수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있다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.</a:t>
                      </a:r>
                    </a:p>
                  </a:txBody>
                  <a:tcPr marL="90650" marR="906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7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수반하는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소스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코드의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잘못된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버전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제공</a:t>
                      </a:r>
                      <a:endParaRPr lang="en-US" sz="1800" b="1" i="0" u="none" strike="noStrike" cap="none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3200" b="0" i="0" u="none" strike="noStrike" cap="none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</a:txBody>
                  <a:tcPr marL="90650" marR="906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이러한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유형의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실패는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바이너리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버전에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맞는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수반하는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소스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코드가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공개되고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있음을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보장하기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위한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확인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단계를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컴플라이언스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프로세스에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추가함으로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방지할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수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있다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.</a:t>
                      </a:r>
                    </a:p>
                  </a:txBody>
                  <a:tcPr marL="90650" marR="906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27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FOSS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컴포넌트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수정에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대한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수반하는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소스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코드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제공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실패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</a:p>
                  </a:txBody>
                  <a:tcPr marL="90650" marR="906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이러한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유형의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실패는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FOSS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컴포넌트의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원본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소스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코드가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아닌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수정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소스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코드가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공개되고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있음을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보장하기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위한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확인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단계를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컴플라이언스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프로세스에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추가함으로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방지할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수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있다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28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</a:p>
                  </a:txBody>
                  <a:tcPr marL="90650" marR="906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11" name="Shape 911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라이선스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컴플라이언스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함정</a:t>
            </a:r>
            <a:endParaRPr lang="en-US" sz="4000" b="0" i="0" u="none" strike="noStrike" cap="none">
              <a:solidFill>
                <a:schemeClr val="dk2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Shape 917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라이선스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컴플라이언스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함정</a:t>
            </a:r>
            <a:endParaRPr lang="en-US" sz="4000" b="0" i="0" u="none" strike="noStrike" cap="none">
              <a:solidFill>
                <a:schemeClr val="dk2"/>
              </a:solidFill>
              <a:cs typeface="Roboto"/>
              <a:sym typeface="Roboto"/>
            </a:endParaRPr>
          </a:p>
        </p:txBody>
      </p:sp>
      <p:graphicFrame>
        <p:nvGraphicFramePr>
          <p:cNvPr id="918" name="Shape 918"/>
          <p:cNvGraphicFramePr/>
          <p:nvPr/>
        </p:nvGraphicFramePr>
        <p:xfrm>
          <a:off x="783912" y="1516466"/>
          <a:ext cx="10517425" cy="4574750"/>
        </p:xfrm>
        <a:graphic>
          <a:graphicData uri="http://schemas.openxmlformats.org/drawingml/2006/table">
            <a:tbl>
              <a:tblPr>
                <a:noFill/>
                <a:tableStyleId>{3008B7F7-1031-4B05-B229-2884EDF7C79B}</a:tableStyleId>
              </a:tblPr>
              <a:tblGrid>
                <a:gridCol w="3835450"/>
                <a:gridCol w="6681975"/>
              </a:tblGrid>
              <a:tr h="480825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600" b="1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유형</a:t>
                      </a: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및 </a:t>
                      </a:r>
                      <a:r>
                        <a:rPr lang="en-US" sz="1600" b="1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설명</a:t>
                      </a: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</a:p>
                  </a:txBody>
                  <a:tcPr marL="90650" marR="906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600" b="1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방지</a:t>
                      </a:r>
                      <a:endParaRPr lang="en-US" sz="1600" b="1" i="0" u="none" strike="noStrike" cap="none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</a:txBody>
                  <a:tcPr marL="90650" marR="906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3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FOSS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소스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코드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수정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표시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실패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: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ct val="25000"/>
                        <a:buFont typeface="Roboto"/>
                        <a:buNone/>
                      </a:pPr>
                      <a:endParaRPr lang="en-US" sz="1800" b="1" i="0" u="none" strike="noStrike" cap="none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1600" b="0" i="0" u="none" strike="noStrike" cap="none">
                        <a:solidFill>
                          <a:srgbClr val="0099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endParaRPr sz="1600" b="0" i="0" u="none" strike="noStrike" cap="none">
                        <a:solidFill>
                          <a:srgbClr val="0099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FOSS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라이선스가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요구하는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대로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FOSS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소스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코드에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변경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사항을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표시하는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것의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실패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(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또는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자세함과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명확성에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있어서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라이선스를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만족시키기에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불충분한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수준의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수정에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대한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정보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제공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)</a:t>
                      </a:r>
                    </a:p>
                  </a:txBody>
                  <a:tcPr marL="90650" marR="906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이러한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유형의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실패는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다음과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같은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방법으로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방지할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수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있다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:</a:t>
                      </a:r>
                    </a:p>
                    <a:p>
                      <a:pPr marL="533400" marR="0" lvl="0" indent="-533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Roboto"/>
                        <a:buAutoNum type="arabicPeriod"/>
                      </a:pP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소스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코드를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공개하기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전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확인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단계에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소스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코드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수정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표시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과정을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추가한다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. </a:t>
                      </a:r>
                    </a:p>
                    <a:p>
                      <a:pPr marL="533400" marR="0" lvl="0" indent="-533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34"/>
                        </a:buClr>
                        <a:buSzPct val="100000"/>
                        <a:buFont typeface="Roboto"/>
                        <a:buAutoNum type="arabicPeriod"/>
                      </a:pP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엔지니어링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직원에게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대중에게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공개될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모든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FOSS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또는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독점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소프트웨어의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저작권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표시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또는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라이선스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정보가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업데이트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되는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것을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보장하기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위해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교육을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제공한다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.</a:t>
                      </a:r>
                    </a:p>
                  </a:txBody>
                  <a:tcPr marL="90650" marR="906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Shape 924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컴플라이언스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프로세스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실패</a:t>
            </a:r>
            <a:endParaRPr lang="en-US" sz="4000" b="0" i="0" u="none" strike="noStrike" cap="none">
              <a:solidFill>
                <a:schemeClr val="dk2"/>
              </a:solidFill>
              <a:cs typeface="Roboto"/>
              <a:sym typeface="Roboto"/>
            </a:endParaRPr>
          </a:p>
        </p:txBody>
      </p:sp>
      <p:graphicFrame>
        <p:nvGraphicFramePr>
          <p:cNvPr id="925" name="Shape 925"/>
          <p:cNvGraphicFramePr/>
          <p:nvPr/>
        </p:nvGraphicFramePr>
        <p:xfrm>
          <a:off x="774949" y="1411742"/>
          <a:ext cx="10483375" cy="5913150"/>
        </p:xfrm>
        <a:graphic>
          <a:graphicData uri="http://schemas.openxmlformats.org/drawingml/2006/table">
            <a:tbl>
              <a:tblPr>
                <a:noFill/>
                <a:tableStyleId>{3008B7F7-1031-4B05-B229-2884EDF7C79B}</a:tableStyleId>
              </a:tblPr>
              <a:tblGrid>
                <a:gridCol w="2690425"/>
                <a:gridCol w="3989250"/>
                <a:gridCol w="3803700"/>
              </a:tblGrid>
              <a:tr h="363475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800" b="1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설명</a:t>
                      </a:r>
                      <a:endParaRPr lang="en-US" sz="1800" b="1" i="0" u="none" strike="noStrike" cap="none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</a:txBody>
                  <a:tcPr marL="90650" marR="906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800" b="1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방지</a:t>
                      </a: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</a:p>
                  </a:txBody>
                  <a:tcPr marL="90650" marR="906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800" b="1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예방</a:t>
                      </a:r>
                      <a:endParaRPr lang="en-US" sz="1800" b="1" i="0" u="none" strike="noStrike" cap="none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</a:txBody>
                  <a:tcPr marL="90650" marR="906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6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개발자의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FOSS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사용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승인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신청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실패</a:t>
                      </a:r>
                      <a:endParaRPr lang="en-US" sz="1800" b="1" i="0" u="none" strike="noStrike" cap="none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ct val="25000"/>
                        <a:buFont typeface="Roboto"/>
                        <a:buNone/>
                      </a:pPr>
                      <a:endParaRPr lang="en-US" sz="1800" b="1" i="0" u="none" strike="noStrike" cap="none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</a:txBody>
                  <a:tcPr marL="90650" marR="906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이러한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유형의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실패는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회사의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FOSS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정책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및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프로세스에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대하여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엔지니어링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직원에게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교육을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제공함으로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방지할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수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있다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. 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600" b="0" i="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endParaRPr lang="en-US" sz="1600" b="0" i="0" u="none" strike="noStrike" cap="none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endParaRPr sz="1600" b="0" i="0" u="none" strike="noStrike" cap="none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2800" b="0" i="0" u="none" strike="noStrike" cap="none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</a:txBody>
                  <a:tcPr marL="90650" marR="906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</a:p>
                    <a:p>
                      <a:pPr marL="533400" marR="0" lvl="0" indent="-533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이러한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유형의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오류는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다음과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같은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방법으로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예방할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수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있다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:</a:t>
                      </a:r>
                    </a:p>
                    <a:p>
                      <a:pPr marL="533400" marR="0" lvl="0" indent="-533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34"/>
                        </a:buClr>
                        <a:buSzPct val="100000"/>
                        <a:buFont typeface="Roboto"/>
                        <a:buAutoNum type="arabicPeriod"/>
                      </a:pP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"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신고되지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않은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" FOSS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사용을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발견하기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위해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소프트웨어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플랫폼에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대해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정기적으로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전체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스캔을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수행한다</a:t>
                      </a:r>
                      <a:r>
                        <a:rPr lang="en-US" sz="1600" b="0" i="0" u="none" strike="noStrike" cap="none">
                          <a:solidFill>
                            <a:srgbClr val="292934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.</a:t>
                      </a:r>
                    </a:p>
                    <a:p>
                      <a:pPr marL="533400" marR="0" lvl="0" indent="-533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Roboto"/>
                        <a:buAutoNum type="arabicPeriod"/>
                      </a:pP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회사의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FOSS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정책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및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프로세스에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대해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엔지니어링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직원에게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교육을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제공한다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.</a:t>
                      </a:r>
                    </a:p>
                    <a:p>
                      <a:pPr marL="533400" marR="0" lvl="0" indent="-533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Roboto"/>
                        <a:buAutoNum type="arabicPeriod"/>
                      </a:pP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직원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성과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리뷰에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컴플라이언스를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포함한다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.</a:t>
                      </a:r>
                    </a:p>
                  </a:txBody>
                  <a:tcPr marL="90650" marR="906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7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FOSS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교육의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실패</a:t>
                      </a:r>
                      <a:endParaRPr lang="en-US" sz="1800" b="1" i="0" u="none" strike="noStrike" cap="none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</a:txBody>
                  <a:tcPr marL="90650" marR="906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이러한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유형의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실패는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FOSS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교육이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직원의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전문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개발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계획의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일부임을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보장하고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성과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리뷰의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일환으로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완료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여부를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모니터링함으로써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방지할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수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있다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. 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endParaRPr lang="en-US" sz="1600" b="0" i="0" u="none" strike="noStrike" cap="none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endParaRPr lang="en-US" sz="1600" b="0" i="0" u="none" strike="noStrike" cap="none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endParaRPr lang="en-US" sz="1600" b="0" i="0" u="none" strike="noStrike" cap="none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</a:p>
                  </a:txBody>
                  <a:tcPr marL="90650" marR="906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이러한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유형의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실패는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엔지니어링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직원이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특정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날짜까지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FOSS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교육을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받도록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요구함으로써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예방할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수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있다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. 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endParaRPr lang="en-US" sz="1600" b="0" i="0" u="none" strike="noStrike" cap="none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</a:p>
                  </a:txBody>
                  <a:tcPr marL="90650" marR="906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Shape 931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컴플라이언스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프로세스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실패</a:t>
            </a:r>
            <a:endParaRPr lang="en-US" sz="4000" b="0" i="0" u="none" strike="noStrike" cap="none">
              <a:solidFill>
                <a:schemeClr val="dk2"/>
              </a:solidFill>
              <a:cs typeface="Roboto"/>
              <a:sym typeface="Roboto"/>
            </a:endParaRPr>
          </a:p>
        </p:txBody>
      </p:sp>
      <p:graphicFrame>
        <p:nvGraphicFramePr>
          <p:cNvPr id="932" name="Shape 932"/>
          <p:cNvGraphicFramePr/>
          <p:nvPr/>
        </p:nvGraphicFramePr>
        <p:xfrm>
          <a:off x="624264" y="1542369"/>
          <a:ext cx="10935400" cy="6248440"/>
        </p:xfrm>
        <a:graphic>
          <a:graphicData uri="http://schemas.openxmlformats.org/drawingml/2006/table">
            <a:tbl>
              <a:tblPr>
                <a:noFill/>
                <a:tableStyleId>{3008B7F7-1031-4B05-B229-2884EDF7C79B}</a:tableStyleId>
              </a:tblPr>
              <a:tblGrid>
                <a:gridCol w="2729050"/>
                <a:gridCol w="4690175"/>
                <a:gridCol w="3516175"/>
              </a:tblGrid>
              <a:tr h="354100"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800" b="1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설명</a:t>
                      </a:r>
                      <a:endParaRPr lang="en-US" sz="1800" b="1" i="0" u="none" strike="noStrike" cap="none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</a:txBody>
                  <a:tcPr marL="84400" marR="8440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800" b="1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방지</a:t>
                      </a: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</a:p>
                  </a:txBody>
                  <a:tcPr marL="84400" marR="8440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800" b="1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예방</a:t>
                      </a:r>
                      <a:endParaRPr lang="en-US" sz="1800" b="1" i="0" u="none" strike="noStrike" cap="none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</a:txBody>
                  <a:tcPr marL="84400" marR="8440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8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소스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코드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검사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실패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ct val="25000"/>
                        <a:buFont typeface="Roboto"/>
                        <a:buNone/>
                      </a:pPr>
                      <a:endParaRPr lang="en-US" sz="1800" b="1" i="0" u="none" strike="noStrike" cap="none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</a:txBody>
                  <a:tcPr marL="84400" marR="8440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이러한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유형의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실패는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다음과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같은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방법으로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방지할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수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있다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:</a:t>
                      </a:r>
                    </a:p>
                    <a:p>
                      <a:pPr marL="533400" marR="0" lvl="0" indent="-533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Roboto"/>
                        <a:buAutoNum type="arabicPeriod"/>
                      </a:pP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정기적인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소스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코드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스캔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/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검사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수행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</a:p>
                    <a:p>
                      <a:pPr marL="533400" marR="0" lvl="0" indent="-533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Roboto"/>
                        <a:buAutoNum type="arabicPeriod"/>
                      </a:pP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반복적인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개발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프로세스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검사가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하나의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중요한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단계가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되도록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보장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</a:p>
                  </a:txBody>
                  <a:tcPr marL="84400" marR="8440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</a:p>
                    <a:p>
                      <a:pPr marL="533400" marR="0" lvl="0" indent="-533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이러한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유형의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오류는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다음과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같은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방법으로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예방할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수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있다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:</a:t>
                      </a:r>
                    </a:p>
                    <a:p>
                      <a:pPr marL="533400" marR="0" lvl="0" indent="-533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Roboto"/>
                        <a:buAutoNum type="arabicPeriod"/>
                      </a:pP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일정이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지연되지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않도록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적절한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인력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제공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</a:p>
                    <a:p>
                      <a:pPr marL="533400" marR="0" lvl="0" indent="-533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100000"/>
                        <a:buFont typeface="Roboto"/>
                        <a:buAutoNum type="arabicPeriod"/>
                      </a:pP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정기적인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검사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시행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</a:p>
                  </a:txBody>
                  <a:tcPr marL="84400" marR="8440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검사상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발견사항의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해결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실패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ct val="25000"/>
                        <a:buFont typeface="Roboto"/>
                        <a:buNone/>
                      </a:pPr>
                      <a:endParaRPr lang="en-US" sz="1800" b="1" i="0" u="none" strike="noStrike" cap="none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(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스캔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도구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또는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검사에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의해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보고된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"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발견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(hits)"에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대한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분석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)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ct val="25000"/>
                        <a:buFont typeface="Roboto"/>
                        <a:buNone/>
                      </a:pPr>
                      <a:endParaRPr lang="en-US" sz="1800" b="1" i="0" u="none" strike="noStrike" cap="none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ct val="25000"/>
                        <a:buFont typeface="Roboto"/>
                        <a:buNone/>
                      </a:pPr>
                      <a:endParaRPr lang="en-US" sz="1800" b="1" i="0" u="none" strike="noStrike" cap="none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</a:txBody>
                  <a:tcPr marL="84400" marR="8440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이러한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유형의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실패는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검사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보고서가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완료되지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않은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경우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컴플라이언스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티켓을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해결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(i.e. Close)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하지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못하게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함으로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방지할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수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있다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. 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endParaRPr lang="en-US" sz="1600" b="0" i="0" u="none" strike="noStrike" cap="none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600" b="0" i="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endParaRPr sz="1600" b="0" i="0" u="none" strike="noStrike" cap="none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</a:txBody>
                  <a:tcPr marL="84400" marR="8440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</a:p>
                    <a:p>
                      <a:pPr marL="342900" marR="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ct val="25000"/>
                        <a:buNone/>
                      </a:pP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이런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유형의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실패는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FOSS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컴플라이언스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프로세스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내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승인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과정에서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블럭을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구현함으로써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예방할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수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있다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.</a:t>
                      </a:r>
                    </a:p>
                  </a:txBody>
                  <a:tcPr marL="84400" marR="8440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8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FOSS리뷰의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적시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요구의</a:t>
                      </a:r>
                      <a:r>
                        <a:rPr lang="en-US" sz="1800" b="1" i="0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800" b="1" i="0" u="none" strike="noStrike" cap="none" err="1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실패</a:t>
                      </a:r>
                      <a:endParaRPr lang="en-US" sz="1800" b="1" i="0" u="none" strike="noStrike" cap="none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</a:txBody>
                  <a:tcPr marL="84400" marR="8440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이러한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유형의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실패는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엔지니어링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부서가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FOSS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소스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코드의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채택을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아직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결정하지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않았더라도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FOSS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리뷰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요청을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조기에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시작함으로써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방지할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수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있다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.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endParaRPr lang="en-US" sz="1600" b="0" i="0" u="none" strike="noStrike" cap="none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endParaRPr lang="en-US" sz="1600" b="0" i="0" u="none" strike="noStrike" cap="none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endParaRPr lang="en-US" sz="1600" b="0" i="0" u="none" strike="noStrike" cap="none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endParaRPr lang="en-US" sz="1600" b="0" i="0" u="none" strike="noStrike" cap="none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Roboto"/>
                        <a:sym typeface="Roboto"/>
                      </a:endParaRPr>
                    </a:p>
                  </a:txBody>
                  <a:tcPr marL="84400" marR="8440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Roboto"/>
                        <a:buNone/>
                      </a:pP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이러한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유형의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실패는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교육을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통해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예방할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 수 </a:t>
                      </a:r>
                      <a:r>
                        <a:rPr lang="en-US" sz="1600" b="0" i="0" u="none" strike="noStrike" cap="none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있다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Roboto"/>
                          <a:sym typeface="Roboto"/>
                        </a:rPr>
                        <a:t>.</a:t>
                      </a:r>
                    </a:p>
                  </a:txBody>
                  <a:tcPr marL="84400" marR="8440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Shape 938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제품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출하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전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컴플라이언스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보장</a:t>
            </a:r>
            <a:endParaRPr lang="en-US" sz="4000" b="0" i="0" u="none" strike="noStrike" cap="none">
              <a:solidFill>
                <a:schemeClr val="dk2"/>
              </a:solidFill>
              <a:cs typeface="Roboto"/>
              <a:sym typeface="Roboto"/>
            </a:endParaRPr>
          </a:p>
        </p:txBody>
      </p:sp>
      <p:sp>
        <p:nvSpPr>
          <p:cNvPr id="939" name="Shape 939"/>
          <p:cNvSpPr txBox="1">
            <a:spLocks noGrp="1"/>
          </p:cNvSpPr>
          <p:nvPr>
            <p:ph type="body" idx="1"/>
          </p:nvPr>
        </p:nvSpPr>
        <p:spPr>
          <a:xfrm>
            <a:off x="609600" y="1608013"/>
            <a:ext cx="10972799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기업은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제품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(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어떤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형태이든지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)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출하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전에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컴플라이언스를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우선시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해야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한다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182880" marR="0" lvl="0" indent="-18288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컴플라이언스에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우선순위를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부여함으로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다음이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촉진된다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..:</a:t>
            </a:r>
          </a:p>
          <a:p>
            <a:pPr marL="457200" marR="0" lvl="1" indent="-19050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5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조직</a:t>
            </a:r>
            <a:r>
              <a:rPr lang="en-US" sz="25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내 </a:t>
            </a:r>
            <a:r>
              <a:rPr lang="en-US" sz="25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FOSS의</a:t>
            </a:r>
            <a:r>
              <a:rPr lang="en-US" sz="25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5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보다</a:t>
            </a:r>
            <a:r>
              <a:rPr lang="en-US" sz="25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5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효과적인</a:t>
            </a:r>
            <a:r>
              <a:rPr lang="en-US" sz="25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5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</a:t>
            </a:r>
            <a:endParaRPr lang="en-US" sz="25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457200" marR="0" lvl="1" indent="-190500" algn="l" rtl="0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FOSS </a:t>
            </a:r>
            <a:r>
              <a:rPr lang="en-US" sz="25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커뮤니티</a:t>
            </a:r>
            <a:r>
              <a:rPr lang="en-US" sz="25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및 FOSS </a:t>
            </a:r>
            <a:r>
              <a:rPr lang="en-US" sz="25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조직과의</a:t>
            </a:r>
            <a:r>
              <a:rPr lang="en-US" sz="25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5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관계</a:t>
            </a:r>
            <a:r>
              <a:rPr lang="en-US" sz="25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5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개선</a:t>
            </a:r>
            <a:endParaRPr lang="en-US" sz="2500" b="0" i="0" u="none" strike="noStrike" cap="none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Roboto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0" marR="0" lvl="0" indent="0" algn="l" rtl="0">
              <a:spcBef>
                <a:spcPts val="400"/>
              </a:spcBef>
              <a:buClr>
                <a:schemeClr val="accent1"/>
              </a:buClr>
              <a:buSzPct val="25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Shape 945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커뮤니티와의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관계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수립</a:t>
            </a:r>
            <a:endParaRPr lang="en-US" sz="4000" b="0" i="0" u="none" strike="noStrike" cap="none">
              <a:solidFill>
                <a:schemeClr val="dk2"/>
              </a:solidFill>
              <a:cs typeface="Roboto"/>
              <a:sym typeface="Roboto"/>
            </a:endParaRPr>
          </a:p>
        </p:txBody>
      </p:sp>
      <p:sp>
        <p:nvSpPr>
          <p:cNvPr id="946" name="Shape 946"/>
          <p:cNvSpPr txBox="1">
            <a:spLocks noGrp="1"/>
          </p:cNvSpPr>
          <p:nvPr>
            <p:ph type="body" idx="1"/>
          </p:nvPr>
        </p:nvSpPr>
        <p:spPr>
          <a:xfrm>
            <a:off x="609600" y="1673351"/>
            <a:ext cx="5384799" cy="37760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38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상용</a:t>
            </a:r>
            <a:r>
              <a:rPr lang="en-US" sz="238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38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제품에</a:t>
            </a:r>
            <a:r>
              <a:rPr lang="en-US" sz="238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38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FOSS를</a:t>
            </a:r>
            <a:r>
              <a:rPr lang="en-US" sz="238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38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사용하는</a:t>
            </a:r>
            <a:r>
              <a:rPr lang="en-US" sz="238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38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회사라면</a:t>
            </a:r>
            <a:r>
              <a:rPr lang="en-US" sz="238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FOSS </a:t>
            </a:r>
            <a:r>
              <a:rPr lang="en-US" sz="238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커뮤니티</a:t>
            </a:r>
            <a:r>
              <a:rPr lang="en-US" sz="238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(</a:t>
            </a:r>
            <a:r>
              <a:rPr lang="en-US" sz="238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특히</a:t>
            </a:r>
            <a:r>
              <a:rPr lang="en-US" sz="238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38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상용</a:t>
            </a:r>
            <a:r>
              <a:rPr lang="en-US" sz="238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38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제품에</a:t>
            </a:r>
            <a:r>
              <a:rPr lang="en-US" sz="238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38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사용하고</a:t>
            </a:r>
            <a:r>
              <a:rPr lang="en-US" sz="238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38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배포하는</a:t>
            </a:r>
            <a:r>
              <a:rPr lang="en-US" sz="238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FOSS </a:t>
            </a:r>
            <a:r>
              <a:rPr lang="en-US" sz="238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프로젝트와</a:t>
            </a:r>
            <a:r>
              <a:rPr lang="en-US" sz="238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38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관련된</a:t>
            </a:r>
            <a:r>
              <a:rPr lang="en-US" sz="238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38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특정</a:t>
            </a:r>
            <a:r>
              <a:rPr lang="en-US" sz="238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38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커뮤니티</a:t>
            </a:r>
            <a:r>
              <a:rPr lang="en-US" sz="238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)와 </a:t>
            </a:r>
            <a:r>
              <a:rPr lang="en-US" sz="238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좋은</a:t>
            </a:r>
            <a:r>
              <a:rPr lang="en-US" sz="238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38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관계를</a:t>
            </a:r>
            <a:r>
              <a:rPr lang="en-US" sz="238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38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만들고</a:t>
            </a:r>
            <a:r>
              <a:rPr lang="en-US" sz="238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38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유지하는</a:t>
            </a:r>
            <a:r>
              <a:rPr lang="en-US" sz="238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38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것이</a:t>
            </a:r>
            <a:r>
              <a:rPr lang="en-US" sz="238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38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가장</a:t>
            </a:r>
            <a:r>
              <a:rPr lang="en-US" sz="238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38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좋다</a:t>
            </a:r>
            <a:r>
              <a:rPr lang="en-US" sz="238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  </a:t>
            </a:r>
          </a:p>
          <a:p>
            <a:pPr marL="0" marR="0" lvl="0" indent="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238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238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182880" marR="0" lvl="0" indent="-182880" algn="l" rtl="0">
              <a:lnSpc>
                <a:spcPct val="80000"/>
              </a:lnSpc>
              <a:spcBef>
                <a:spcPts val="476"/>
              </a:spcBef>
              <a:buClr>
                <a:schemeClr val="accent1"/>
              </a:buClr>
              <a:buSzPct val="84291"/>
              <a:buFont typeface="Arial"/>
              <a:buNone/>
            </a:pPr>
            <a:endParaRPr sz="238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  <p:sp>
        <p:nvSpPr>
          <p:cNvPr id="947" name="Shape 947"/>
          <p:cNvSpPr txBox="1">
            <a:spLocks noGrp="1"/>
          </p:cNvSpPr>
          <p:nvPr>
            <p:ph type="body" idx="2"/>
          </p:nvPr>
        </p:nvSpPr>
        <p:spPr>
          <a:xfrm>
            <a:off x="6197600" y="1673351"/>
            <a:ext cx="5384799" cy="37760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38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또한</a:t>
            </a:r>
            <a:r>
              <a:rPr lang="en-US" sz="238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FOSS </a:t>
            </a:r>
            <a:r>
              <a:rPr lang="en-US" sz="238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조직과의</a:t>
            </a:r>
            <a:r>
              <a:rPr lang="en-US" sz="238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38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좋은</a:t>
            </a:r>
            <a:r>
              <a:rPr lang="en-US" sz="238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38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관계는</a:t>
            </a:r>
            <a:r>
              <a:rPr lang="en-US" sz="238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38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컴플라이언스에</a:t>
            </a:r>
            <a:r>
              <a:rPr lang="en-US" sz="238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38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대한</a:t>
            </a:r>
            <a:r>
              <a:rPr lang="en-US" sz="238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38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최선의</a:t>
            </a:r>
            <a:r>
              <a:rPr lang="en-US" sz="238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38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방법에</a:t>
            </a:r>
            <a:r>
              <a:rPr lang="en-US" sz="238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38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대해</a:t>
            </a:r>
            <a:r>
              <a:rPr lang="en-US" sz="238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38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조언을</a:t>
            </a:r>
            <a:r>
              <a:rPr lang="en-US" sz="238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38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받을때</a:t>
            </a:r>
            <a:r>
              <a:rPr lang="en-US" sz="238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38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매우</a:t>
            </a:r>
            <a:r>
              <a:rPr lang="en-US" sz="238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38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유용할</a:t>
            </a:r>
            <a:r>
              <a:rPr lang="en-US" sz="238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수 </a:t>
            </a:r>
            <a:r>
              <a:rPr lang="en-US" sz="238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있으며</a:t>
            </a:r>
            <a:r>
              <a:rPr lang="en-US" sz="238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, </a:t>
            </a:r>
            <a:r>
              <a:rPr lang="en-US" sz="238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컴플라이언스</a:t>
            </a:r>
            <a:r>
              <a:rPr lang="en-US" sz="238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38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이슈가</a:t>
            </a:r>
            <a:r>
              <a:rPr lang="en-US" sz="238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38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발생할</a:t>
            </a:r>
            <a:r>
              <a:rPr lang="en-US" sz="238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38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경우에도</a:t>
            </a:r>
            <a:r>
              <a:rPr lang="en-US" sz="238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38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도움이</a:t>
            </a:r>
            <a:r>
              <a:rPr lang="en-US" sz="238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38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된다</a:t>
            </a:r>
            <a:r>
              <a:rPr lang="en-US" sz="238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0" marR="0" lvl="0" indent="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238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38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소프트웨어</a:t>
            </a:r>
            <a:r>
              <a:rPr lang="en-US" sz="238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38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커뮤니티와의</a:t>
            </a:r>
            <a:r>
              <a:rPr lang="en-US" sz="238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38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좋은</a:t>
            </a:r>
            <a:r>
              <a:rPr lang="en-US" sz="238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38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관계는</a:t>
            </a:r>
            <a:r>
              <a:rPr lang="en-US" sz="238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38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양방향</a:t>
            </a:r>
            <a:r>
              <a:rPr lang="en-US" sz="238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38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커뮤니케이션에</a:t>
            </a:r>
            <a:r>
              <a:rPr lang="en-US" sz="238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38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도움이</a:t>
            </a:r>
            <a:r>
              <a:rPr lang="en-US" sz="238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될 수 </a:t>
            </a:r>
            <a:r>
              <a:rPr lang="en-US" sz="238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있다</a:t>
            </a:r>
            <a:r>
              <a:rPr lang="en-US" sz="238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: </a:t>
            </a:r>
            <a:r>
              <a:rPr lang="en-US" sz="238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업스트림</a:t>
            </a:r>
            <a:r>
              <a:rPr lang="en-US" sz="238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38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개선</a:t>
            </a:r>
            <a:r>
              <a:rPr lang="en-US" sz="238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및 </a:t>
            </a:r>
            <a:r>
              <a:rPr lang="en-US" sz="238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소프트웨어</a:t>
            </a:r>
            <a:r>
              <a:rPr lang="en-US" sz="238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38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개발자로부터의</a:t>
            </a:r>
            <a:r>
              <a:rPr lang="en-US" sz="238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38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지원</a:t>
            </a:r>
            <a:endParaRPr lang="en-US" sz="238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238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182880" marR="0" lvl="0" indent="-182880" algn="l" rtl="0">
              <a:lnSpc>
                <a:spcPct val="80000"/>
              </a:lnSpc>
              <a:spcBef>
                <a:spcPts val="476"/>
              </a:spcBef>
              <a:buClr>
                <a:schemeClr val="accent1"/>
              </a:buClr>
              <a:buSzPct val="84291"/>
              <a:buFont typeface="Arial"/>
              <a:buNone/>
            </a:pPr>
            <a:endParaRPr sz="238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Shape 953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이해도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점검</a:t>
            </a:r>
            <a:endParaRPr lang="en-US" sz="4000" b="0" i="0" u="none" strike="noStrike" cap="none">
              <a:solidFill>
                <a:schemeClr val="dk2"/>
              </a:solidFill>
              <a:cs typeface="Roboto"/>
              <a:sym typeface="Roboto"/>
            </a:endParaRPr>
          </a:p>
        </p:txBody>
      </p:sp>
      <p:sp>
        <p:nvSpPr>
          <p:cNvPr id="954" name="Shape 954"/>
          <p:cNvSpPr txBox="1">
            <a:spLocks noGrp="1"/>
          </p:cNvSpPr>
          <p:nvPr>
            <p:ph type="body" idx="1"/>
          </p:nvPr>
        </p:nvSpPr>
        <p:spPr>
          <a:xfrm>
            <a:off x="609600" y="1608013"/>
            <a:ext cx="10972799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FOSS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컴플라이언스에서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어떤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유형의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함정이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발생할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수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있는가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? </a:t>
            </a:r>
          </a:p>
          <a:p>
            <a:pPr marL="182880" marR="0" lvl="0" indent="-18288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지적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재산권의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실패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사례를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제시하시오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182880" marR="0" lvl="0" indent="-18288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컴플라이언스의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실패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사례를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제시하시오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182880" marR="0" lvl="0" indent="-18288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컴플라이언스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프로세스의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실패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사례를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제시하시오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182880" marR="0" lvl="0" indent="-18288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컴플라이언스에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우선순위를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두는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것의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이점은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무엇인가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?</a:t>
            </a:r>
          </a:p>
          <a:p>
            <a:pPr marL="182880" marR="0" lvl="0" indent="-182880" algn="l" rtl="0">
              <a:spcBef>
                <a:spcPts val="56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커뮤니티와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좋은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관계를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유지하는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것의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이점은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8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무엇인가</a:t>
            </a:r>
            <a:r>
              <a:rPr lang="en-US" sz="28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?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Shape 960"/>
          <p:cNvSpPr txBox="1">
            <a:spLocks noGrp="1"/>
          </p:cNvSpPr>
          <p:nvPr>
            <p:ph type="title"/>
          </p:nvPr>
        </p:nvSpPr>
        <p:spPr>
          <a:xfrm>
            <a:off x="963083" y="2362200"/>
            <a:ext cx="10363200" cy="220027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lt2"/>
              </a:buClr>
              <a:buSzPct val="25000"/>
              <a:buFont typeface="Roboto"/>
              <a:buNone/>
            </a:pPr>
            <a:r>
              <a:rPr lang="en-US" sz="3200" b="0" i="0" u="none" strike="noStrike" cap="none">
                <a:solidFill>
                  <a:schemeClr val="lt2"/>
                </a:solidFill>
                <a:cs typeface="Roboto"/>
                <a:sym typeface="Roboto"/>
              </a:rPr>
              <a:t>CHAPTER 8</a:t>
            </a:r>
          </a:p>
        </p:txBody>
      </p:sp>
      <p:sp>
        <p:nvSpPr>
          <p:cNvPr id="961" name="Shape 961"/>
          <p:cNvSpPr txBox="1">
            <a:spLocks noGrp="1"/>
          </p:cNvSpPr>
          <p:nvPr>
            <p:ph type="body" idx="1"/>
          </p:nvPr>
        </p:nvSpPr>
        <p:spPr>
          <a:xfrm>
            <a:off x="963083" y="4626864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4800" b="0" i="0" u="none" strike="noStrike" cap="none">
                <a:solidFill>
                  <a:schemeClr val="lt2"/>
                </a:solidFill>
                <a:cs typeface="Roboto Medium"/>
                <a:sym typeface="Roboto Medium"/>
              </a:rPr>
              <a:t>개발자 가이드라인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소프트웨어와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밀접한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관련이있는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저작권상의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권리</a:t>
            </a:r>
            <a:endParaRPr lang="en-US" sz="4000" b="0" i="0" u="none" strike="noStrike" cap="none">
              <a:solidFill>
                <a:schemeClr val="dk2"/>
              </a:solidFill>
              <a:cs typeface="Roboto"/>
              <a:sym typeface="Roboto"/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68360" y="1559901"/>
            <a:ext cx="10685440" cy="52758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소프트웨어를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1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복제</a:t>
            </a:r>
            <a:r>
              <a:rPr lang="en-US" sz="2400" b="0" i="1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할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권리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–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복사하기</a:t>
            </a:r>
            <a:endParaRPr lang="en-US"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“</a:t>
            </a:r>
            <a:r>
              <a:rPr lang="en-US" sz="2400" b="0" i="1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1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파생</a:t>
            </a:r>
            <a:r>
              <a:rPr lang="en-US" sz="2400" b="0" i="1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1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저작물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”을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만들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권리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–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수정하기</a:t>
            </a:r>
            <a:endParaRPr lang="en-US"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파생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저작물이라는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용어는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미국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저작권법에서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비롯된다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사전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정의가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아닌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법령에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근거한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특별한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의미를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갖는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"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예술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용어"이다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일반적으로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충분한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활동이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추가된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독창적인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저작물을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기반으로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한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새로운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저작물을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말하며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이는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새로운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저작물이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사본이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아닌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원본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저작물을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나타내는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것이다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배포할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권리</a:t>
            </a:r>
            <a:endParaRPr lang="en-US"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457200" marR="0" lvl="1" indent="-190500" algn="l" rtl="0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배포는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일반적으로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바이너리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또는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소스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형식의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사본을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다른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엔터티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(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회사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또는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조직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외부의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개인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또는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조직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)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에게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제공하는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것으로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간주된다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1" u="none" strike="noStrike" cap="none" err="1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참고</a:t>
            </a:r>
            <a:r>
              <a:rPr lang="en-US" sz="2400" b="0" i="1" u="none" strike="noStrike" cap="none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 : "</a:t>
            </a:r>
            <a:r>
              <a:rPr lang="en-US" sz="2400" b="0" i="1" u="none" strike="noStrike" cap="none" err="1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파생</a:t>
            </a:r>
            <a:r>
              <a:rPr lang="en-US" sz="2400" b="0" i="1" u="none" strike="noStrike" cap="none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 </a:t>
            </a:r>
            <a:r>
              <a:rPr lang="en-US" sz="2400" b="0" i="1" u="none" strike="noStrike" cap="none" err="1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저작물"또는</a:t>
            </a:r>
            <a:r>
              <a:rPr lang="en-US" sz="2400" b="0" i="1" u="none" strike="noStrike" cap="none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 "</a:t>
            </a:r>
            <a:r>
              <a:rPr lang="en-US" sz="2400" b="0" i="1" u="none" strike="noStrike" cap="none" err="1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배포"을</a:t>
            </a:r>
            <a:r>
              <a:rPr lang="en-US" sz="2400" b="0" i="1" u="none" strike="noStrike" cap="none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 </a:t>
            </a:r>
            <a:r>
              <a:rPr lang="en-US" sz="2400" b="0" i="1" u="none" strike="noStrike" cap="none" err="1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구성하는</a:t>
            </a:r>
            <a:r>
              <a:rPr lang="en-US" sz="2400" b="0" i="1" u="none" strike="noStrike" cap="none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 </a:t>
            </a:r>
            <a:r>
              <a:rPr lang="en-US" sz="2400" b="0" i="1" u="none" strike="noStrike" cap="none" err="1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내용에</a:t>
            </a:r>
            <a:r>
              <a:rPr lang="en-US" sz="2400" b="0" i="1" u="none" strike="noStrike" cap="none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 </a:t>
            </a:r>
            <a:r>
              <a:rPr lang="en-US" sz="2400" b="0" i="1" u="none" strike="noStrike" cap="none" err="1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대한</a:t>
            </a:r>
            <a:r>
              <a:rPr lang="en-US" sz="2400" b="0" i="1" u="none" strike="noStrike" cap="none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 </a:t>
            </a:r>
            <a:r>
              <a:rPr lang="en-US" sz="2400" b="0" i="1" u="none" strike="noStrike" cap="none" err="1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해석은</a:t>
            </a:r>
            <a:r>
              <a:rPr lang="en-US" sz="2400" b="0" i="1" u="none" strike="noStrike" cap="none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 FOSS </a:t>
            </a:r>
            <a:r>
              <a:rPr lang="en-US" sz="2400" b="0" i="1" u="none" strike="noStrike" cap="none" err="1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커뮤니티</a:t>
            </a:r>
            <a:r>
              <a:rPr lang="en-US" sz="2400" b="0" i="1" u="none" strike="noStrike" cap="none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 및 FOSS </a:t>
            </a:r>
            <a:r>
              <a:rPr lang="en-US" sz="2400" b="0" i="1" u="none" strike="noStrike" cap="none" err="1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법률</a:t>
            </a:r>
            <a:r>
              <a:rPr lang="en-US" sz="2400" b="0" i="1" u="none" strike="noStrike" cap="none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 </a:t>
            </a:r>
            <a:r>
              <a:rPr lang="en-US" sz="2400" b="0" i="1" u="none" strike="noStrike" cap="none" err="1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집단</a:t>
            </a:r>
            <a:r>
              <a:rPr lang="en-US" sz="2400" b="0" i="1" u="none" strike="noStrike" cap="none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 </a:t>
            </a:r>
            <a:r>
              <a:rPr lang="en-US" sz="2400" b="0" i="1" u="none" strike="noStrike" cap="none" err="1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내의</a:t>
            </a:r>
            <a:r>
              <a:rPr lang="en-US" sz="2400" b="0" i="1" u="none" strike="noStrike" cap="none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 </a:t>
            </a:r>
            <a:r>
              <a:rPr lang="en-US" sz="2400" b="0" i="1" u="none" strike="noStrike" cap="none" err="1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토론</a:t>
            </a:r>
            <a:r>
              <a:rPr lang="en-US" sz="2400" b="0" i="1" u="none" strike="noStrike" cap="none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 </a:t>
            </a:r>
            <a:r>
              <a:rPr lang="en-US" sz="2400" b="0" i="1" u="none" strike="noStrike" cap="none" err="1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대상이</a:t>
            </a:r>
            <a:r>
              <a:rPr lang="en-US" sz="2400" b="0" i="1" u="none" strike="noStrike" cap="none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 </a:t>
            </a:r>
            <a:r>
              <a:rPr lang="en-US" sz="2400" b="0" i="1" u="none" strike="noStrike" cap="none" err="1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된다</a:t>
            </a:r>
            <a:r>
              <a:rPr lang="en-US" sz="2400" b="0" i="1" u="none" strike="noStrike" cap="none">
                <a:solidFill>
                  <a:schemeClr val="dk1"/>
                </a:solidFill>
                <a:latin typeface="HY그래픽" panose="02030600000101010101" pitchFamily="18" charset="-127"/>
                <a:ea typeface="HY그래픽" panose="02030600000101010101" pitchFamily="18" charset="-127"/>
                <a:cs typeface="Roboto Condensed"/>
                <a:sym typeface="Roboto Condensed"/>
              </a:rPr>
              <a:t>.</a:t>
            </a: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None/>
            </a:pPr>
            <a:endParaRPr sz="2400" b="0" i="1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Shape 967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개발자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가이드라인</a:t>
            </a:r>
            <a:endParaRPr lang="en-US" sz="4000" b="0" i="0" u="none" strike="noStrike" cap="none">
              <a:solidFill>
                <a:schemeClr val="dk2"/>
              </a:solidFill>
              <a:cs typeface="Roboto"/>
              <a:sym typeface="Roboto"/>
            </a:endParaRPr>
          </a:p>
        </p:txBody>
      </p:sp>
      <p:sp>
        <p:nvSpPr>
          <p:cNvPr id="968" name="Shape 968"/>
          <p:cNvSpPr txBox="1">
            <a:spLocks noGrp="1"/>
          </p:cNvSpPr>
          <p:nvPr>
            <p:ph type="body" idx="1"/>
          </p:nvPr>
        </p:nvSpPr>
        <p:spPr>
          <a:xfrm>
            <a:off x="609600" y="1608013"/>
            <a:ext cx="10972799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고품질이면서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커뮤니티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지원이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잘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되는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코드를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선택한다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안내를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요구한다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457200" marR="0" lvl="1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사용중인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각 FOSS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컴포넌트에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대한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공식적인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승인을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신청한다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</a:p>
          <a:p>
            <a:pPr marL="457200" marR="0" lvl="1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리뷰되지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않은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코드를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내부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소스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트리로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포함시키지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않아야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한다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457200" marR="0" lvl="1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FOSS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프로젝트로의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외부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기여에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대해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공식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승인을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신청한다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기존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정보를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보존한다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457200" marR="0" lvl="1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사용하는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컴포넌트의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기존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저작권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또는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정보를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제거하거나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어떤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식으로든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훼손하지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않아야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한다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모든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저작권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및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정보는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모든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컴포넌트에서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그대로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유지해야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한다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457200" marR="0" lvl="1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FOSS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라이선스에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의해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요구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(예: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수정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버전의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이름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변경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요구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)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되지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않는한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컴포넌트의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이름을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변경하지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않아야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한다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리뷰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프로세스에서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요구되는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프로젝트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정보를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수집하고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유지합니다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Shape 974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컴플라이언스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프로세스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요구사항을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예측</a:t>
            </a:r>
            <a:endParaRPr lang="en-US" sz="4000" b="0" i="0" u="none" strike="noStrike" cap="none">
              <a:solidFill>
                <a:schemeClr val="dk2"/>
              </a:solidFill>
              <a:cs typeface="Roboto"/>
              <a:sym typeface="Roboto"/>
            </a:endParaRPr>
          </a:p>
        </p:txBody>
      </p:sp>
      <p:sp>
        <p:nvSpPr>
          <p:cNvPr id="975" name="Shape 975"/>
          <p:cNvSpPr txBox="1">
            <a:spLocks noGrp="1"/>
          </p:cNvSpPr>
          <p:nvPr>
            <p:ph type="body" idx="1"/>
          </p:nvPr>
        </p:nvSpPr>
        <p:spPr>
          <a:xfrm>
            <a:off x="609600" y="1608013"/>
            <a:ext cx="10972799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772"/>
              <a:buFont typeface="Arial"/>
              <a:buChar char="•"/>
            </a:pPr>
            <a:r>
              <a:rPr lang="en-US" sz="222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작업</a:t>
            </a:r>
            <a:r>
              <a:rPr lang="en-US" sz="222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22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계획에</a:t>
            </a:r>
            <a:r>
              <a:rPr lang="en-US" sz="222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22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수립된</a:t>
            </a:r>
            <a:r>
              <a:rPr lang="en-US" sz="222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FOSS </a:t>
            </a:r>
            <a:r>
              <a:rPr lang="en-US" sz="222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정책을</a:t>
            </a:r>
            <a:r>
              <a:rPr lang="en-US" sz="222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22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준수하는데</a:t>
            </a:r>
            <a:r>
              <a:rPr lang="en-US" sz="222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22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필요한</a:t>
            </a:r>
            <a:r>
              <a:rPr lang="en-US" sz="222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22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시간을</a:t>
            </a:r>
            <a:r>
              <a:rPr lang="en-US" sz="222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22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포함시킨다</a:t>
            </a:r>
            <a:r>
              <a:rPr lang="en-US" sz="222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457200" marR="0" lvl="1" indent="-1905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ct val="82763"/>
              <a:buFont typeface="Arial"/>
              <a:buChar char="•"/>
            </a:pP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FOSS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사용에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대한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특히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FOSS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코드를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독점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소스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또는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제3자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소스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코드에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통합하거나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링킹하는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경우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등에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대한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개발자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가이드라인을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따른다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 </a:t>
            </a:r>
          </a:p>
          <a:p>
            <a:pPr marL="457200" marR="0" lvl="1" indent="-1905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ct val="82763"/>
              <a:buFont typeface="Arial"/>
              <a:buChar char="•"/>
            </a:pP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아키텍처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계획을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리뷰하여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호환되지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않는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라이선스가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적용되는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컴포넌트가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혼합되는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것을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방지한다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ct val="85772"/>
              <a:buFont typeface="Arial"/>
              <a:buChar char="•"/>
            </a:pPr>
            <a:r>
              <a:rPr lang="en-US" sz="222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모든</a:t>
            </a:r>
            <a:r>
              <a:rPr lang="en-US" sz="222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22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제품에</a:t>
            </a:r>
            <a:r>
              <a:rPr lang="en-US" sz="222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22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대해</a:t>
            </a:r>
            <a:r>
              <a:rPr lang="en-US" sz="222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22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컴플라이언스</a:t>
            </a:r>
            <a:r>
              <a:rPr lang="en-US" sz="222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22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검증을</a:t>
            </a:r>
            <a:r>
              <a:rPr lang="en-US" sz="222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22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항상</a:t>
            </a:r>
            <a:r>
              <a:rPr lang="en-US" sz="222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22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업데이트한다</a:t>
            </a:r>
            <a:r>
              <a:rPr lang="en-US" sz="222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457200" marR="0" lvl="1" indent="-1905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ct val="82763"/>
              <a:buFont typeface="Arial"/>
              <a:buChar char="•"/>
            </a:pP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제품별로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컴플라이언스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여부를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확인합니다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: FOSS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패키지가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한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제품에서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사용하도록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승인되었다고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해서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반드시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두번째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제품에서도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사용하도록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승인된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것은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아니다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ct val="85772"/>
              <a:buFont typeface="Arial"/>
              <a:buChar char="•"/>
            </a:pPr>
            <a:r>
              <a:rPr lang="en-US" sz="222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그리고</a:t>
            </a:r>
            <a:r>
              <a:rPr lang="en-US" sz="222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22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새로운</a:t>
            </a:r>
            <a:r>
              <a:rPr lang="en-US" sz="222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22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버전의</a:t>
            </a:r>
            <a:r>
              <a:rPr lang="en-US" sz="222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22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FOSS로</a:t>
            </a:r>
            <a:r>
              <a:rPr lang="en-US" sz="222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22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업그레이드</a:t>
            </a:r>
            <a:r>
              <a:rPr lang="en-US" sz="222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22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할때마다</a:t>
            </a:r>
            <a:r>
              <a:rPr lang="en-US" sz="222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 </a:t>
            </a:r>
          </a:p>
          <a:p>
            <a:pPr marL="457200" marR="0" lvl="1" indent="-1905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ct val="82763"/>
              <a:buFont typeface="Arial"/>
              <a:buChar char="•"/>
            </a:pP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동일한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FOSS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컴포넌트의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새로운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버전이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모두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검토되고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승인되었는지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확인한다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</a:p>
          <a:p>
            <a:pPr marL="457200" marR="0" lvl="1" indent="-1905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ct val="82763"/>
              <a:buFont typeface="Arial"/>
              <a:buChar char="•"/>
            </a:pP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FOSS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패키지의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버전을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업그레이드할때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새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버전의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라이선스가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이전에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사용된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버전의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라이선스와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동일한지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확인한다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.(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버전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업그레이드간에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변경이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발생할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수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있다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.)</a:t>
            </a:r>
          </a:p>
          <a:p>
            <a:pPr marL="457200" marR="0" lvl="1" indent="-190500" algn="l" rtl="0">
              <a:lnSpc>
                <a:spcPct val="90000"/>
              </a:lnSpc>
              <a:spcBef>
                <a:spcPts val="370"/>
              </a:spcBef>
              <a:spcAft>
                <a:spcPts val="0"/>
              </a:spcAft>
              <a:buClr>
                <a:schemeClr val="accent1"/>
              </a:buClr>
              <a:buSzPct val="82763"/>
              <a:buFont typeface="Arial"/>
              <a:buChar char="•"/>
            </a:pP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FOSS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프로젝트의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라이선스가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변경되었다면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컴플라이언스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기록을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업데이트하고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새로운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라이선스가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충돌을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일으키는지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185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확인한다</a:t>
            </a:r>
            <a:r>
              <a:rPr lang="en-US" sz="185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182880" marR="0" lvl="0" indent="-182880" algn="l" rtl="0">
              <a:lnSpc>
                <a:spcPct val="90000"/>
              </a:lnSpc>
              <a:spcBef>
                <a:spcPts val="444"/>
              </a:spcBef>
              <a:buClr>
                <a:schemeClr val="accent1"/>
              </a:buClr>
              <a:buSzPct val="85772"/>
              <a:buFont typeface="Arial"/>
              <a:buNone/>
            </a:pPr>
            <a:endParaRPr sz="222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Shape 981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36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모든</a:t>
            </a:r>
            <a:r>
              <a:rPr lang="en-US" sz="36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FOSS </a:t>
            </a:r>
            <a:r>
              <a:rPr lang="en-US" sz="36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컴포넌트에</a:t>
            </a:r>
            <a:r>
              <a:rPr lang="en-US" sz="36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36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대해</a:t>
            </a:r>
            <a:r>
              <a:rPr lang="en-US" sz="36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36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컴플라이언스</a:t>
            </a:r>
            <a:r>
              <a:rPr lang="en-US" sz="36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36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프로세스</a:t>
            </a:r>
            <a:r>
              <a:rPr lang="en-US" sz="36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36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적용</a:t>
            </a:r>
            <a:endParaRPr lang="en-US" sz="3600" b="0" i="0" u="none" strike="noStrike" cap="none">
              <a:solidFill>
                <a:schemeClr val="dk2"/>
              </a:solidFill>
              <a:cs typeface="Roboto"/>
              <a:sym typeface="Roboto"/>
            </a:endParaRPr>
          </a:p>
        </p:txBody>
      </p:sp>
      <p:sp>
        <p:nvSpPr>
          <p:cNvPr id="982" name="Shape 98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799" cy="387387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유입된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소프트웨어</a:t>
            </a:r>
            <a:endParaRPr lang="en-US"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공급업체가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제공하는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소프트웨어에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FOSS가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포함되었는지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파악하기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위한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조치를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수행한다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 </a:t>
            </a: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제품에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포함될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모든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소프트웨어에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대한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의무를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평가한다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457200" marR="0" lvl="1" indent="-190500" algn="l" rtl="0">
              <a:spcBef>
                <a:spcPts val="40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항상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공급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업체로부터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받은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소스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코드를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검사하거나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또는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소프트웨어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공급업체는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제공하는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모든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소스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코드에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대하여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소스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코드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검사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보고서를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제공해야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한다는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회사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정책을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만든다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Shape 988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D2533C"/>
              </a:buClr>
              <a:buSzPct val="25000"/>
              <a:buFont typeface="Roboto"/>
              <a:buNone/>
            </a:pPr>
            <a:r>
              <a:rPr lang="en-US" sz="4000" b="0" i="0" u="none" strike="noStrike" cap="none" err="1">
                <a:solidFill>
                  <a:srgbClr val="D2533C"/>
                </a:solidFill>
                <a:cs typeface="Roboto"/>
                <a:sym typeface="Roboto"/>
              </a:rPr>
              <a:t>이해도</a:t>
            </a:r>
            <a:r>
              <a:rPr lang="en-US" sz="4000" b="0" i="0" u="none" strike="noStrike" cap="none">
                <a:solidFill>
                  <a:srgbClr val="D2533C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rgbClr val="D2533C"/>
                </a:solidFill>
                <a:cs typeface="Roboto"/>
                <a:sym typeface="Roboto"/>
              </a:rPr>
              <a:t>점검</a:t>
            </a:r>
            <a:endParaRPr lang="en-US" sz="4000" b="0" i="0" u="none" strike="noStrike" cap="none">
              <a:solidFill>
                <a:srgbClr val="D2533C"/>
              </a:solidFill>
              <a:cs typeface="Roboto"/>
              <a:sym typeface="Roboto"/>
            </a:endParaRPr>
          </a:p>
        </p:txBody>
      </p:sp>
      <p:sp>
        <p:nvSpPr>
          <p:cNvPr id="989" name="Shape 989"/>
          <p:cNvSpPr txBox="1">
            <a:spLocks noGrp="1"/>
          </p:cNvSpPr>
          <p:nvPr>
            <p:ph type="body" idx="1"/>
          </p:nvPr>
        </p:nvSpPr>
        <p:spPr>
          <a:xfrm>
            <a:off x="609600" y="1608013"/>
            <a:ext cx="10972799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개발자가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FOSS로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작업할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때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실행해야할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몇가지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일반적인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가이드라인을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나열하시오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헤더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정보를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삭제하거나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변경해야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하는가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?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컴플라이언스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프로세스의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중요한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단계를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나열하시오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이전에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리뷰된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FOSS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컴포넌트의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새로운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버전이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어떻게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새로운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컴플라이언스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이슈를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야기할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수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있는가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?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유입되는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소프트웨어에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대하여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어떠한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위험에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대해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다뤄야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하는가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?</a:t>
            </a: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  <a:p>
            <a:pPr marL="0" marR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Linux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Foundation에서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주최하는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무료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교육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(Compliance Basics for Developers)에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대해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자세히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알아보십시오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: </a:t>
            </a:r>
            <a:b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</a:br>
            <a:r>
              <a:rPr lang="en-US" sz="1600" b="0" i="0" u="sng" strike="noStrike" cap="none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https://training.linuxfoundation.org/linux-courses/open-source-compliance-courses/ compliance-basics-for-developers</a:t>
            </a: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609600" y="533400"/>
            <a:ext cx="10972799" cy="9905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2"/>
              </a:buClr>
              <a:buSzPct val="25000"/>
              <a:buFont typeface="Roboto"/>
              <a:buNone/>
            </a:pP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소프트웨어의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특허</a:t>
            </a:r>
            <a:r>
              <a:rPr lang="en-US" sz="4000" b="0" i="0" u="none" strike="noStrike" cap="none">
                <a:solidFill>
                  <a:schemeClr val="dk2"/>
                </a:solidFill>
                <a:cs typeface="Roboto"/>
                <a:sym typeface="Roboto"/>
              </a:rPr>
              <a:t> </a:t>
            </a:r>
            <a:r>
              <a:rPr lang="en-US" sz="4000" b="0" i="0" u="none" strike="noStrike" cap="none" err="1">
                <a:solidFill>
                  <a:schemeClr val="dk2"/>
                </a:solidFill>
                <a:cs typeface="Roboto"/>
                <a:sym typeface="Roboto"/>
              </a:rPr>
              <a:t>개념</a:t>
            </a:r>
            <a:endParaRPr lang="en-US" sz="4000" b="0" i="0" u="none" strike="noStrike" cap="none">
              <a:solidFill>
                <a:schemeClr val="dk2"/>
              </a:solidFill>
              <a:cs typeface="Roboto"/>
              <a:sym typeface="Roboto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09600" y="1608013"/>
            <a:ext cx="10972799" cy="487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82880" marR="0" lvl="0" indent="-18288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특허는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기능을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보호한다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 –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컴퓨터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프로그램과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같은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작동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방법을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포함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할 수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457200" marR="0" lvl="1" indent="-1905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추상적인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아이디어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,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자연의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법칙을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보호하지는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 </a:t>
            </a:r>
            <a:r>
              <a:rPr lang="en-US" sz="2000" b="0" i="0" u="none" strike="noStrike" cap="none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않는다</a:t>
            </a:r>
            <a:r>
              <a:rPr lang="en-US" sz="2000" b="0" i="0" u="none" strike="noStrike" cap="none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Roboto"/>
              </a:rPr>
              <a:t>.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해당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국가에서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특허를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얻기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위해서는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특정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관할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국가에서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특허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신청을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해야함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특허가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부여되면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소유자는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독립적인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창작에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의한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것인지에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상관없이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누구나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그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기능을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행사하지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못하게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금지할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권리가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 </a:t>
            </a:r>
          </a:p>
          <a:p>
            <a:pPr marL="182880" marR="0" lvl="0" indent="-18288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그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기술을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사용하고자하는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다른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당사자는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특허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라이선스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(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기술을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사용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,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제작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,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매도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,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매도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청약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및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도입할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권한을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부여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)를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요청할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수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  <a:p>
            <a:pPr marL="182880" marR="0" lvl="0" indent="-182880" algn="l" rtl="0">
              <a:spcBef>
                <a:spcPts val="480"/>
              </a:spcBef>
              <a:buClr>
                <a:schemeClr val="accent1"/>
              </a:buClr>
              <a:buSzPct val="85000"/>
              <a:buFont typeface="Arial"/>
              <a:buChar char="•"/>
            </a:pP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다른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당사자가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독자적으로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동일한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발명을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창작하더라도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침해가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발생할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 수 </a:t>
            </a:r>
            <a:r>
              <a:rPr lang="en-US" sz="2400" b="0" i="0" u="none" strike="noStrike" cap="none" err="1">
                <a:solidFill>
                  <a:schemeClr val="dk1"/>
                </a:solidFill>
                <a:cs typeface="Roboto"/>
                <a:sym typeface="Roboto"/>
              </a:rPr>
              <a:t>있다</a:t>
            </a:r>
            <a:r>
              <a:rPr lang="en-US" sz="2400" b="0" i="0" u="none" strike="noStrike" cap="none">
                <a:solidFill>
                  <a:schemeClr val="dk1"/>
                </a:solidFill>
                <a:cs typeface="Roboto"/>
                <a:sym typeface="Roboto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7671</Words>
  <Application>Microsoft Office PowerPoint</Application>
  <PresentationFormat>사용자 지정</PresentationFormat>
  <Paragraphs>1218</Paragraphs>
  <Slides>83</Slides>
  <Notes>83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83</vt:i4>
      </vt:variant>
    </vt:vector>
  </HeadingPairs>
  <TitlesOfParts>
    <vt:vector size="95" baseType="lpstr">
      <vt:lpstr>굴림</vt:lpstr>
      <vt:lpstr>Arial</vt:lpstr>
      <vt:lpstr>Roboto Mono</vt:lpstr>
      <vt:lpstr>맑은 고딕</vt:lpstr>
      <vt:lpstr>Times New Roman</vt:lpstr>
      <vt:lpstr>Roboto Medium</vt:lpstr>
      <vt:lpstr>Roboto</vt:lpstr>
      <vt:lpstr>Roboto Condensed</vt:lpstr>
      <vt:lpstr>Times</vt:lpstr>
      <vt:lpstr>HY그래픽</vt:lpstr>
      <vt:lpstr>Clarity</vt:lpstr>
      <vt:lpstr>Clarity</vt:lpstr>
      <vt:lpstr>커리큘럼</vt:lpstr>
      <vt:lpstr>OpenChain 커리큘럼이란?</vt:lpstr>
      <vt:lpstr>목차</vt:lpstr>
      <vt:lpstr>FOSS 정책</vt:lpstr>
      <vt:lpstr>1장</vt:lpstr>
      <vt:lpstr>"지적 재산권"이란 무엇인가?</vt:lpstr>
      <vt:lpstr>소프트웨어의 저작권 개념</vt:lpstr>
      <vt:lpstr>소프트웨어와 밀접한 관련이있는 저작권상의 권리</vt:lpstr>
      <vt:lpstr>소프트웨어의 특허 개념</vt:lpstr>
      <vt:lpstr>라이선스</vt:lpstr>
      <vt:lpstr>이해도 점검</vt:lpstr>
      <vt:lpstr>2장</vt:lpstr>
      <vt:lpstr>FOSS 라이선스 </vt:lpstr>
      <vt:lpstr>Permissive FOSS 라이선스</vt:lpstr>
      <vt:lpstr>라이선스 상호주의(성) 및 Copyleft 라이선스</vt:lpstr>
      <vt:lpstr>독점 라이선스 또는 비공개 소스</vt:lpstr>
      <vt:lpstr>기타 비 FOSS 라이선스 상황</vt:lpstr>
      <vt:lpstr>기타 비 FOSS 라이선스 상황</vt:lpstr>
      <vt:lpstr>퍼블릭 도메인</vt:lpstr>
      <vt:lpstr>라이선스 양립가능성</vt:lpstr>
      <vt:lpstr>고지</vt:lpstr>
      <vt:lpstr>다중-라이선싱</vt:lpstr>
      <vt:lpstr>이해도 점검</vt:lpstr>
      <vt:lpstr>CHAPTER 3</vt:lpstr>
      <vt:lpstr>FOSS 컴플라이언스 목적</vt:lpstr>
      <vt:lpstr>어떤 컴플라이언스 의무가 충족되어야 하나?</vt:lpstr>
      <vt:lpstr>FOSS 컴플라이언스 쟁점: 배포</vt:lpstr>
      <vt:lpstr>FOSS 컴플라이언스 쟁점: 수정</vt:lpstr>
      <vt:lpstr>FOSS 컴플라이언스 프로그램</vt:lpstr>
      <vt:lpstr>컴플라이언스 실무 실행</vt:lpstr>
      <vt:lpstr>컴플라이언스 혜택</vt:lpstr>
      <vt:lpstr>이해도 점검</vt:lpstr>
      <vt:lpstr>CHAPTER 4</vt:lpstr>
      <vt:lpstr>FOSS 컴포넌트를 어떻게 사용하길 원하는가?</vt:lpstr>
      <vt:lpstr>편입</vt:lpstr>
      <vt:lpstr>링킹</vt:lpstr>
      <vt:lpstr>수정</vt:lpstr>
      <vt:lpstr>번역</vt:lpstr>
      <vt:lpstr>개발 도구</vt:lpstr>
      <vt:lpstr>FOSS 컴포넌트가 어떻게 배포되는가?</vt:lpstr>
      <vt:lpstr>이해도 점검</vt:lpstr>
      <vt:lpstr>CHAPTER 5</vt:lpstr>
      <vt:lpstr>FOSS 리뷰</vt:lpstr>
      <vt:lpstr>FOSS 리뷰 시작하기</vt:lpstr>
      <vt:lpstr>어떤 정보를 수집해야하는가?</vt:lpstr>
      <vt:lpstr>FOSS 리뷰 팀</vt:lpstr>
      <vt:lpstr>제안된 FOSS 사용 분석</vt:lpstr>
      <vt:lpstr>소스 코드 스캐닝 도구</vt:lpstr>
      <vt:lpstr>FOSS 리뷰를 통한 작업</vt:lpstr>
      <vt:lpstr>FOSS 리뷰 감독</vt:lpstr>
      <vt:lpstr>이해도 점검</vt:lpstr>
      <vt:lpstr>CHAPTER 6</vt:lpstr>
      <vt:lpstr>소개</vt:lpstr>
      <vt:lpstr>예: 중소 기업 체크리스트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이해도 점검</vt:lpstr>
      <vt:lpstr>CHAPTER 7</vt:lpstr>
      <vt:lpstr>컴플라이언스 함정</vt:lpstr>
      <vt:lpstr>지적재산권 함정</vt:lpstr>
      <vt:lpstr>지적재산권 함정</vt:lpstr>
      <vt:lpstr>라이선스 컴플라이언스 함정</vt:lpstr>
      <vt:lpstr>라이선스 컴플라이언스 함정</vt:lpstr>
      <vt:lpstr>컴플라이언스 프로세스 실패</vt:lpstr>
      <vt:lpstr>컴플라이언스 프로세스 실패</vt:lpstr>
      <vt:lpstr>제품 출하 전 컴플라이언스 보장</vt:lpstr>
      <vt:lpstr>커뮤니티와의 관계 수립</vt:lpstr>
      <vt:lpstr>이해도 점검</vt:lpstr>
      <vt:lpstr>CHAPTER 8</vt:lpstr>
      <vt:lpstr>개발자 가이드라인</vt:lpstr>
      <vt:lpstr>컴플라이언스 프로세스 요구사항을 예측</vt:lpstr>
      <vt:lpstr>모든 FOSS 컴포넌트에 대해 컴플라이언스 프로세스 적용</vt:lpstr>
      <vt:lpstr>이해도 점검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CURRICULUM</dc:title>
  <cp:lastModifiedBy>Jang</cp:lastModifiedBy>
  <cp:revision>2</cp:revision>
  <dcterms:modified xsi:type="dcterms:W3CDTF">2018-05-31T12:10:09Z</dcterms:modified>
</cp:coreProperties>
</file>