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8" r:id="rId1"/>
  </p:sldMasterIdLst>
  <p:notesMasterIdLst>
    <p:notesMasterId r:id="rId76"/>
  </p:notesMasterIdLst>
  <p:handoutMasterIdLst>
    <p:handoutMasterId r:id="rId77"/>
  </p:handoutMasterIdLst>
  <p:sldIdLst>
    <p:sldId id="256" r:id="rId2"/>
    <p:sldId id="258" r:id="rId3"/>
    <p:sldId id="259" r:id="rId4"/>
    <p:sldId id="261" r:id="rId5"/>
    <p:sldId id="517" r:id="rId6"/>
    <p:sldId id="542" r:id="rId7"/>
    <p:sldId id="521" r:id="rId8"/>
    <p:sldId id="269" r:id="rId9"/>
    <p:sldId id="543" r:id="rId10"/>
    <p:sldId id="455" r:id="rId11"/>
    <p:sldId id="544" r:id="rId12"/>
    <p:sldId id="545" r:id="rId13"/>
    <p:sldId id="546" r:id="rId14"/>
    <p:sldId id="547" r:id="rId15"/>
    <p:sldId id="548" r:id="rId16"/>
    <p:sldId id="549" r:id="rId17"/>
    <p:sldId id="550" r:id="rId18"/>
    <p:sldId id="551" r:id="rId19"/>
    <p:sldId id="556" r:id="rId20"/>
    <p:sldId id="552" r:id="rId21"/>
    <p:sldId id="317" r:id="rId22"/>
    <p:sldId id="553" r:id="rId23"/>
    <p:sldId id="554" r:id="rId24"/>
    <p:sldId id="532" r:id="rId25"/>
    <p:sldId id="534" r:id="rId26"/>
    <p:sldId id="535" r:id="rId27"/>
    <p:sldId id="558" r:id="rId28"/>
    <p:sldId id="559" r:id="rId29"/>
    <p:sldId id="560" r:id="rId30"/>
    <p:sldId id="561" r:id="rId31"/>
    <p:sldId id="570" r:id="rId32"/>
    <p:sldId id="569" r:id="rId33"/>
    <p:sldId id="572" r:id="rId34"/>
    <p:sldId id="573" r:id="rId35"/>
    <p:sldId id="574" r:id="rId36"/>
    <p:sldId id="576" r:id="rId37"/>
    <p:sldId id="577" r:id="rId38"/>
    <p:sldId id="578" r:id="rId39"/>
    <p:sldId id="579" r:id="rId40"/>
    <p:sldId id="580" r:id="rId41"/>
    <p:sldId id="324" r:id="rId42"/>
    <p:sldId id="562" r:id="rId43"/>
    <p:sldId id="563" r:id="rId44"/>
    <p:sldId id="564" r:id="rId45"/>
    <p:sldId id="565" r:id="rId46"/>
    <p:sldId id="566" r:id="rId47"/>
    <p:sldId id="567" r:id="rId48"/>
    <p:sldId id="568" r:id="rId49"/>
    <p:sldId id="581" r:id="rId50"/>
    <p:sldId id="582" r:id="rId51"/>
    <p:sldId id="583" r:id="rId52"/>
    <p:sldId id="584" r:id="rId53"/>
    <p:sldId id="585" r:id="rId54"/>
    <p:sldId id="586" r:id="rId55"/>
    <p:sldId id="587" r:id="rId56"/>
    <p:sldId id="588" r:id="rId57"/>
    <p:sldId id="589" r:id="rId58"/>
    <p:sldId id="590" r:id="rId59"/>
    <p:sldId id="490" r:id="rId60"/>
    <p:sldId id="491" r:id="rId61"/>
    <p:sldId id="492" r:id="rId62"/>
    <p:sldId id="493" r:id="rId63"/>
    <p:sldId id="591" r:id="rId64"/>
    <p:sldId id="389" r:id="rId65"/>
    <p:sldId id="592" r:id="rId66"/>
    <p:sldId id="593" r:id="rId67"/>
    <p:sldId id="594" r:id="rId68"/>
    <p:sldId id="595" r:id="rId69"/>
    <p:sldId id="596" r:id="rId70"/>
    <p:sldId id="597" r:id="rId71"/>
    <p:sldId id="598" r:id="rId72"/>
    <p:sldId id="599" r:id="rId73"/>
    <p:sldId id="601" r:id="rId74"/>
    <p:sldId id="602"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22" autoAdjust="0"/>
    <p:restoredTop sz="84953" autoAdjust="0"/>
  </p:normalViewPr>
  <p:slideViewPr>
    <p:cSldViewPr snapToGrid="0">
      <p:cViewPr varScale="1">
        <p:scale>
          <a:sx n="95" d="100"/>
          <a:sy n="95" d="100"/>
        </p:scale>
        <p:origin x="-102" y="-132"/>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1D9244-9FF2-0B49-BF84-CA75131E9A2F}" type="datetime1">
              <a:rPr lang="en-US" smtClean="0"/>
              <a:t>11/24/2016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3A913D-26AE-814F-AC6B-6E0AC1DA0F27}" type="datetime1">
              <a:rPr lang="en-US" smtClean="0"/>
              <a:t>11/24/2016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1622836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10</a:t>
            </a:fld>
            <a:endParaRPr lang="ko-KR" altLang="en-US"/>
          </a:p>
        </p:txBody>
      </p:sp>
    </p:spTree>
    <p:extLst>
      <p:ext uri="{BB962C8B-B14F-4D97-AF65-F5344CB8AC3E}">
        <p14:creationId xmlns:p14="http://schemas.microsoft.com/office/powerpoint/2010/main" val="723225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1515035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12</a:t>
            </a:fld>
            <a:endParaRPr lang="en-US"/>
          </a:p>
        </p:txBody>
      </p:sp>
    </p:spTree>
    <p:extLst>
      <p:ext uri="{BB962C8B-B14F-4D97-AF65-F5344CB8AC3E}">
        <p14:creationId xmlns:p14="http://schemas.microsoft.com/office/powerpoint/2010/main" val="2615443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131613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981192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595089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155481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17</a:t>
            </a:fld>
            <a:endParaRPr lang="en-US"/>
          </a:p>
        </p:txBody>
      </p:sp>
    </p:spTree>
    <p:extLst>
      <p:ext uri="{BB962C8B-B14F-4D97-AF65-F5344CB8AC3E}">
        <p14:creationId xmlns:p14="http://schemas.microsoft.com/office/powerpoint/2010/main" val="472793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555348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a:rPr>
              <a:t>¥</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330209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535221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2705213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21</a:t>
            </a:fld>
            <a:endParaRPr lang="en-US"/>
          </a:p>
        </p:txBody>
      </p:sp>
    </p:spTree>
    <p:extLst>
      <p:ext uri="{BB962C8B-B14F-4D97-AF65-F5344CB8AC3E}">
        <p14:creationId xmlns:p14="http://schemas.microsoft.com/office/powerpoint/2010/main" val="2363384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1127482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2724738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24</a:t>
            </a:fld>
            <a:endParaRPr lang="en-US"/>
          </a:p>
        </p:txBody>
      </p:sp>
    </p:spTree>
    <p:extLst>
      <p:ext uri="{BB962C8B-B14F-4D97-AF65-F5344CB8AC3E}">
        <p14:creationId xmlns:p14="http://schemas.microsoft.com/office/powerpoint/2010/main" val="199954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11268016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26</a:t>
            </a:fld>
            <a:endParaRPr lang="en-GB"/>
          </a:p>
        </p:txBody>
      </p:sp>
    </p:spTree>
    <p:extLst>
      <p:ext uri="{BB962C8B-B14F-4D97-AF65-F5344CB8AC3E}">
        <p14:creationId xmlns:p14="http://schemas.microsoft.com/office/powerpoint/2010/main" val="17066945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27</a:t>
            </a:fld>
            <a:endParaRPr lang="en-US"/>
          </a:p>
        </p:txBody>
      </p:sp>
    </p:spTree>
    <p:extLst>
      <p:ext uri="{BB962C8B-B14F-4D97-AF65-F5344CB8AC3E}">
        <p14:creationId xmlns:p14="http://schemas.microsoft.com/office/powerpoint/2010/main" val="855300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28</a:t>
            </a:fld>
            <a:endParaRPr lang="en-US"/>
          </a:p>
        </p:txBody>
      </p:sp>
    </p:spTree>
    <p:extLst>
      <p:ext uri="{BB962C8B-B14F-4D97-AF65-F5344CB8AC3E}">
        <p14:creationId xmlns:p14="http://schemas.microsoft.com/office/powerpoint/2010/main" val="16569145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4104606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3</a:t>
            </a:fld>
            <a:endParaRPr lang="en-US"/>
          </a:p>
        </p:txBody>
      </p:sp>
    </p:spTree>
    <p:extLst>
      <p:ext uri="{BB962C8B-B14F-4D97-AF65-F5344CB8AC3E}">
        <p14:creationId xmlns:p14="http://schemas.microsoft.com/office/powerpoint/2010/main" val="20181432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2684940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793261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39531698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2851180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39829969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3780530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34745898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7585219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397132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97894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4</a:t>
            </a:fld>
            <a:endParaRPr lang="en-GB"/>
          </a:p>
        </p:txBody>
      </p:sp>
    </p:spTree>
    <p:extLst>
      <p:ext uri="{BB962C8B-B14F-4D97-AF65-F5344CB8AC3E}">
        <p14:creationId xmlns:p14="http://schemas.microsoft.com/office/powerpoint/2010/main" val="20255529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133186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33058381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9489303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31402769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7685273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8333041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9396405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730752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1729517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i="1"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5579950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6345235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51</a:t>
            </a:fld>
            <a:endParaRPr lang="en-US"/>
          </a:p>
        </p:txBody>
      </p:sp>
    </p:spTree>
    <p:extLst>
      <p:ext uri="{BB962C8B-B14F-4D97-AF65-F5344CB8AC3E}">
        <p14:creationId xmlns:p14="http://schemas.microsoft.com/office/powerpoint/2010/main" val="16827425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5976026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6020280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9437214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55</a:t>
            </a:fld>
            <a:endParaRPr lang="en-US"/>
          </a:p>
        </p:txBody>
      </p:sp>
    </p:spTree>
    <p:extLst>
      <p:ext uri="{BB962C8B-B14F-4D97-AF65-F5344CB8AC3E}">
        <p14:creationId xmlns:p14="http://schemas.microsoft.com/office/powerpoint/2010/main" val="11557031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56</a:t>
            </a:fld>
            <a:endParaRPr lang="en-US"/>
          </a:p>
        </p:txBody>
      </p:sp>
    </p:spTree>
    <p:extLst>
      <p:ext uri="{BB962C8B-B14F-4D97-AF65-F5344CB8AC3E}">
        <p14:creationId xmlns:p14="http://schemas.microsoft.com/office/powerpoint/2010/main" val="8145386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894294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a:pPr/>
              <a:t>58</a:t>
            </a:fld>
            <a:endParaRPr lang="en-US"/>
          </a:p>
        </p:txBody>
      </p:sp>
    </p:spTree>
    <p:extLst>
      <p:ext uri="{BB962C8B-B14F-4D97-AF65-F5344CB8AC3E}">
        <p14:creationId xmlns:p14="http://schemas.microsoft.com/office/powerpoint/2010/main" val="20715885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1680998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5579950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60</a:t>
            </a:fld>
            <a:endParaRPr lang="en-US"/>
          </a:p>
        </p:txBody>
      </p:sp>
    </p:spTree>
    <p:extLst>
      <p:ext uri="{BB962C8B-B14F-4D97-AF65-F5344CB8AC3E}">
        <p14:creationId xmlns:p14="http://schemas.microsoft.com/office/powerpoint/2010/main" val="13493906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2862918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138807362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63</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15516289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i="1"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7069030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dirty="0">
                <a:latin typeface="Times" charset="0"/>
              </a:rPr>
              <a:t/>
            </a:r>
            <a:br>
              <a:rPr lang="en-US" dirty="0">
                <a:latin typeface="Times" charset="0"/>
              </a:rPr>
            </a:br>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73</a:t>
            </a:fld>
            <a:endParaRPr lang="en-US"/>
          </a:p>
        </p:txBody>
      </p:sp>
    </p:spTree>
    <p:extLst>
      <p:ext uri="{BB962C8B-B14F-4D97-AF65-F5344CB8AC3E}">
        <p14:creationId xmlns:p14="http://schemas.microsoft.com/office/powerpoint/2010/main" val="2865874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NOTE: re: 3rd bullet - the point here is what makes a license (under US law) a license is conditions are placed on the exercise of acts enumerated by copyright.  e.g., "I grant you a license to copy and distribute the software, provided that you reproduce this license and buy me a beer." </a:t>
            </a:r>
          </a:p>
          <a:p>
            <a:r>
              <a:rPr lang="en-US" dirty="0">
                <a:latin typeface="Calibri"/>
              </a:rPr>
              <a:t>other terms are contractual</a:t>
            </a:r>
          </a:p>
          <a:p>
            <a:r>
              <a:rPr lang="en-US" i="1" dirty="0">
                <a:latin typeface="Calibri"/>
              </a:rPr>
              <a:t>pared down the examples based on </a:t>
            </a:r>
            <a:r>
              <a:rPr lang="en-US" i="1" dirty="0" err="1">
                <a:latin typeface="Calibri"/>
              </a:rPr>
              <a:t>Jilayne's</a:t>
            </a:r>
            <a:r>
              <a:rPr lang="en-US" i="1" dirty="0">
                <a:latin typeface="Calibri"/>
              </a:rPr>
              <a:t> feedback</a:t>
            </a:r>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8</a:t>
            </a:fld>
            <a:endParaRPr lang="en-US"/>
          </a:p>
        </p:txBody>
      </p:sp>
    </p:spTree>
    <p:extLst>
      <p:ext uri="{BB962C8B-B14F-4D97-AF65-F5344CB8AC3E}">
        <p14:creationId xmlns:p14="http://schemas.microsoft.com/office/powerpoint/2010/main" val="2354263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377778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076C31-8634-7742-B9F3-4A30D174EADA}" type="datetime1">
              <a:rPr lang="en-US" smtClean="0"/>
              <a:t>11/24/2016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92565C-85F8-BE4C-8FBD-DEA46511F8CF}" type="datetime1">
              <a:rPr lang="en-US" smtClean="0"/>
              <a:t>11/24/2016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9C6C2-D85A-CD41-9583-5A15DF7B86B9}" type="datetime1">
              <a:rPr lang="en-US" smtClean="0"/>
              <a:t>11/24/2016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91BCC7-20B5-1040-AACE-F0CF5FAF6DED}" type="datetime1">
              <a:rPr lang="en-US" smtClean="0"/>
              <a:t>11/24/2016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B3B4FC-43D0-6A4E-96AA-F1A5DEBE2623}" type="datetime1">
              <a:rPr lang="en-US" smtClean="0"/>
              <a:t>11/24/2016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A0ED2-80A1-1042-9EC4-412B7A301E72}" type="datetime1">
              <a:rPr lang="en-US" smtClean="0"/>
              <a:t>11/24/2016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2FD58F-D1E2-5244-A14B-9341F8727E68}" type="datetime1">
              <a:rPr lang="en-US" smtClean="0"/>
              <a:t>11/24/2016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4627E-5AE7-2640-924C-9EB1A47EBBCD}" type="datetime1">
              <a:rPr lang="en-US" smtClean="0"/>
              <a:t>11/24/2016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4C0C1B-665D-DB42-ADB0-A272577F2C15}" type="datetime1">
              <a:rPr lang="en-US" smtClean="0"/>
              <a:t>11/24/2016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E66A79-0BA9-B54F-BC57-DBE5152D0769}" type="datetime1">
              <a:rPr lang="en-US" smtClean="0"/>
              <a:t>11/24/2016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78C5FE-DE35-BC4C-B305-E9A12F45650B}" type="datetime1">
              <a:rPr lang="en-US" smtClean="0"/>
              <a:t>11/24/2016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EC219199-6F54-D749-87E8-5C3433F2666E}" type="datetime1">
              <a:rPr lang="en-US" smtClean="0"/>
              <a:t>11/24/2016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ithub.com/hakssung/openchain-curriculum-release-1-kor" TargetMode="External"/><Relationship Id="rId4" Type="http://schemas.openxmlformats.org/officeDocument/2006/relationships/hyperlink" Target="mailto:hakssung@g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Curriculum</a:t>
            </a:r>
          </a:p>
        </p:txBody>
      </p:sp>
      <p:sp>
        <p:nvSpPr>
          <p:cNvPr id="3" name="Subtitle 2"/>
          <p:cNvSpPr>
            <a:spLocks noGrp="1"/>
          </p:cNvSpPr>
          <p:nvPr>
            <p:ph type="subTitle" idx="1"/>
          </p:nvPr>
        </p:nvSpPr>
        <p:spPr>
          <a:xfrm>
            <a:off x="914400" y="3505199"/>
            <a:ext cx="8534400" cy="2910697"/>
          </a:xfrm>
        </p:spPr>
        <p:txBody>
          <a:bodyPr vert="horz" lIns="91440" tIns="45720" rIns="91440" bIns="45720" rtlCol="0" anchor="t">
            <a:normAutofit fontScale="92500" lnSpcReduction="10000"/>
          </a:bodyPr>
          <a:lstStyle/>
          <a:p>
            <a:r>
              <a:rPr lang="en-US" dirty="0">
                <a:solidFill>
                  <a:srgbClr val="000000"/>
                </a:solidFill>
                <a:latin typeface="Calibri" charset="0"/>
              </a:rPr>
              <a:t>Core FOSS Compliance Version </a:t>
            </a:r>
            <a:r>
              <a:rPr lang="en-US" dirty="0" smtClean="0">
                <a:solidFill>
                  <a:srgbClr val="000000"/>
                </a:solidFill>
                <a:latin typeface="Calibri" charset="0"/>
              </a:rPr>
              <a:t>1</a:t>
            </a:r>
          </a:p>
          <a:p>
            <a:r>
              <a:rPr lang="en-US" dirty="0" smtClean="0">
                <a:solidFill>
                  <a:srgbClr val="000000"/>
                </a:solidFill>
                <a:latin typeface="Calibri" charset="0"/>
              </a:rPr>
              <a:t>Designed </a:t>
            </a:r>
            <a:r>
              <a:rPr lang="en-US" dirty="0">
                <a:solidFill>
                  <a:srgbClr val="000000"/>
                </a:solidFill>
                <a:latin typeface="Calibri" charset="0"/>
              </a:rPr>
              <a:t>for Version 1 of the OpenChain Specification</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Released under the </a:t>
            </a:r>
            <a:r>
              <a:rPr lang="en-US" dirty="0">
                <a:solidFill>
                  <a:srgbClr val="000000"/>
                </a:solidFill>
                <a:latin typeface="Calibri" charset="0"/>
                <a:hlinkClick r:id="rId3"/>
              </a:rPr>
              <a:t>Creative Commons CC0 1.0 Universal</a:t>
            </a:r>
            <a:r>
              <a:rPr lang="en-US" dirty="0">
                <a:solidFill>
                  <a:srgbClr val="000000"/>
                </a:solidFill>
                <a:latin typeface="Calibri" charset="0"/>
              </a:rPr>
              <a:t> license</a:t>
            </a:r>
            <a:r>
              <a:rPr lang="en-US" dirty="0" smtClean="0">
                <a:solidFill>
                  <a:srgbClr val="000000"/>
                </a:solidFill>
                <a:latin typeface="Calibri" charset="0"/>
              </a:rPr>
              <a:t>.</a:t>
            </a:r>
          </a:p>
          <a:p>
            <a:endParaRPr lang="en-US" dirty="0" smtClean="0">
              <a:solidFill>
                <a:srgbClr val="000000"/>
              </a:solidFill>
              <a:latin typeface="Calibri" charset="0"/>
            </a:endParaRPr>
          </a:p>
          <a:p>
            <a:pPr algn="r"/>
            <a:r>
              <a:rPr lang="en-US" sz="1800" dirty="0">
                <a:solidFill>
                  <a:srgbClr val="000000"/>
                </a:solidFill>
                <a:latin typeface="Calibri" charset="0"/>
              </a:rPr>
              <a:t>Korean Translation </a:t>
            </a:r>
            <a:r>
              <a:rPr lang="en-US" sz="1800" dirty="0" smtClean="0">
                <a:solidFill>
                  <a:srgbClr val="000000"/>
                </a:solidFill>
                <a:latin typeface="Calibri" charset="0"/>
              </a:rPr>
              <a:t>by </a:t>
            </a:r>
            <a:r>
              <a:rPr lang="en-US" sz="1800" dirty="0" err="1">
                <a:solidFill>
                  <a:srgbClr val="000000"/>
                </a:solidFill>
                <a:latin typeface="Calibri" charset="0"/>
              </a:rPr>
              <a:t>Haksung</a:t>
            </a:r>
            <a:r>
              <a:rPr lang="en-US" sz="1800" dirty="0">
                <a:solidFill>
                  <a:srgbClr val="000000"/>
                </a:solidFill>
                <a:latin typeface="Calibri" charset="0"/>
              </a:rPr>
              <a:t> </a:t>
            </a:r>
            <a:r>
              <a:rPr lang="en-US" sz="1800" dirty="0" smtClean="0">
                <a:solidFill>
                  <a:srgbClr val="000000"/>
                </a:solidFill>
                <a:latin typeface="Calibri" charset="0"/>
              </a:rPr>
              <a:t>Jang (</a:t>
            </a:r>
            <a:r>
              <a:rPr lang="en-US" sz="1800" dirty="0" smtClean="0">
                <a:solidFill>
                  <a:srgbClr val="000000"/>
                </a:solidFill>
                <a:latin typeface="Calibri" charset="0"/>
                <a:hlinkClick r:id="rId4"/>
              </a:rPr>
              <a:t>hakssung@gmail.com</a:t>
            </a:r>
            <a:r>
              <a:rPr lang="en-US" sz="1800" dirty="0" smtClean="0">
                <a:solidFill>
                  <a:srgbClr val="000000"/>
                </a:solidFill>
                <a:latin typeface="Calibri" charset="0"/>
              </a:rPr>
              <a:t>) is licensed under </a:t>
            </a:r>
            <a:r>
              <a:rPr lang="en-US" altLang="ko-KR" sz="1800" dirty="0" smtClean="0">
                <a:solidFill>
                  <a:srgbClr val="000000"/>
                </a:solidFill>
                <a:latin typeface="Calibri" charset="0"/>
              </a:rPr>
              <a:t>CC0 1.0</a:t>
            </a:r>
          </a:p>
          <a:p>
            <a:pPr algn="r"/>
            <a:r>
              <a:rPr lang="en-US" sz="1800" dirty="0">
                <a:solidFill>
                  <a:schemeClr val="tx1"/>
                </a:solidFill>
                <a:latin typeface="Calibri"/>
                <a:hlinkClick r:id="rId5"/>
              </a:rPr>
              <a:t>https://</a:t>
            </a:r>
            <a:r>
              <a:rPr lang="en-US" sz="1800" dirty="0" smtClean="0">
                <a:solidFill>
                  <a:schemeClr val="tx1"/>
                </a:solidFill>
                <a:latin typeface="Calibri"/>
                <a:hlinkClick r:id="rId5"/>
              </a:rPr>
              <a:t>github.com/hakssung/openchain-curriculum-release-1-kor</a:t>
            </a:r>
            <a:r>
              <a:rPr lang="en-US" sz="1800" dirty="0" smtClean="0">
                <a:solidFill>
                  <a:schemeClr val="tx1"/>
                </a:solidFill>
                <a:latin typeface="Calibri"/>
              </a:rPr>
              <a:t> </a:t>
            </a:r>
            <a:endParaRPr lang="en-US" sz="1800" dirty="0">
              <a:solidFill>
                <a:schemeClr val="tx1"/>
              </a:solidFill>
              <a:latin typeface="Calibri"/>
            </a:endParaRPr>
          </a:p>
        </p:txBody>
      </p:sp>
      <p:sp>
        <p:nvSpPr>
          <p:cNvPr id="4" name="TextBox 3"/>
          <p:cNvSpPr txBox="1"/>
          <p:nvPr/>
        </p:nvSpPr>
        <p:spPr>
          <a:xfrm>
            <a:off x="143774" y="6415897"/>
            <a:ext cx="2743200" cy="369332"/>
          </a:xfrm>
          <a:prstGeom prst="rect">
            <a:avLst/>
          </a:prstGeom>
        </p:spPr>
        <p:txBody>
          <a:bodyPr rtlCol="0">
            <a:spAutoFit/>
          </a:bodyPr>
          <a:lstStyle/>
          <a:p>
            <a:pPr algn="ctr"/>
            <a:r>
              <a:rPr lang="en-US" dirty="0">
                <a:solidFill>
                  <a:srgbClr val="7F7F7F"/>
                </a:solidFill>
              </a:rPr>
              <a:t>This is not legal advice</a:t>
            </a: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944212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Chapter 2</a:t>
            </a:r>
          </a:p>
        </p:txBody>
      </p:sp>
      <p:sp>
        <p:nvSpPr>
          <p:cNvPr id="2" name="Text Placeholder 1"/>
          <p:cNvSpPr>
            <a:spLocks noGrp="1"/>
          </p:cNvSpPr>
          <p:nvPr>
            <p:ph type="body" idx="1"/>
          </p:nvPr>
        </p:nvSpPr>
        <p:spPr/>
        <p:txBody>
          <a:bodyPr/>
          <a:lstStyle/>
          <a:p>
            <a:r>
              <a:rPr lang="en-US" dirty="0">
                <a:latin typeface="Calibri" charset="0"/>
                <a:ea typeface="MS PGothic" charset="0"/>
              </a:rPr>
              <a:t>FOSS Licenses </a:t>
            </a:r>
            <a:r>
              <a:rPr lang="ko-KR" altLang="en-US" dirty="0">
                <a:latin typeface="Calibri" charset="0"/>
                <a:ea typeface="MS PGothic" charset="0"/>
              </a:rPr>
              <a:t>소개</a:t>
            </a:r>
            <a:endParaRPr lang="en-US" dirty="0">
              <a:solidFill>
                <a:schemeClr val="tx1"/>
              </a:solidFill>
            </a:endParaRPr>
          </a:p>
        </p:txBody>
      </p:sp>
    </p:spTree>
    <p:extLst>
      <p:ext uri="{BB962C8B-B14F-4D97-AF65-F5344CB8AC3E}">
        <p14:creationId xmlns:p14="http://schemas.microsoft.com/office/powerpoint/2010/main" val="1744530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 </a:t>
            </a:r>
            <a:r>
              <a:rPr lang="en-US" dirty="0" smtClean="0">
                <a:latin typeface="Calibri" charset="0"/>
                <a:ea typeface="MS PGothic" charset="0"/>
              </a:rPr>
              <a:t>License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altLang="ko-KR" dirty="0">
                <a:latin typeface="Calibri" charset="0"/>
                <a:ea typeface="MS PGothic" charset="0"/>
              </a:rPr>
              <a:t>FOSS(Free and Open Source Software) License</a:t>
            </a:r>
            <a:r>
              <a:rPr lang="ko-KR" altLang="en-US" dirty="0">
                <a:latin typeface="Calibri" charset="0"/>
                <a:ea typeface="MS PGothic" charset="0"/>
              </a:rPr>
              <a:t>는 일반적으로 </a:t>
            </a:r>
            <a:r>
              <a:rPr lang="ko-KR" altLang="en-US" dirty="0" smtClean="0">
                <a:latin typeface="Calibri" charset="0"/>
                <a:ea typeface="MS PGothic" charset="0"/>
              </a:rPr>
              <a:t>수정 및 </a:t>
            </a:r>
            <a:r>
              <a:rPr lang="ko-KR" altLang="en-US" dirty="0" err="1" smtClean="0">
                <a:latin typeface="Calibri" charset="0"/>
                <a:ea typeface="MS PGothic" charset="0"/>
              </a:rPr>
              <a:t>재배포를</a:t>
            </a:r>
            <a:r>
              <a:rPr lang="ko-KR" altLang="en-US" dirty="0" smtClean="0">
                <a:latin typeface="Calibri" charset="0"/>
                <a:ea typeface="MS PGothic" charset="0"/>
              </a:rPr>
              <a:t> 허용하는 조건하에 </a:t>
            </a:r>
            <a:r>
              <a:rPr lang="en-US" altLang="ko-KR" dirty="0" smtClean="0">
                <a:latin typeface="Calibri" charset="0"/>
                <a:ea typeface="MS PGothic" charset="0"/>
              </a:rPr>
              <a:t>Source Code</a:t>
            </a:r>
            <a:r>
              <a:rPr lang="ko-KR" altLang="en-US" dirty="0" smtClean="0">
                <a:latin typeface="Calibri" charset="0"/>
                <a:ea typeface="MS PGothic" charset="0"/>
              </a:rPr>
              <a:t>를 공개한다</a:t>
            </a:r>
            <a:endParaRPr lang="en-US" dirty="0" smtClean="0">
              <a:latin typeface="Calibri" charset="0"/>
              <a:ea typeface="MS PGothic" charset="0"/>
            </a:endParaRPr>
          </a:p>
          <a:p>
            <a:r>
              <a:rPr lang="en-US" altLang="ko-KR" dirty="0">
                <a:latin typeface="Calibri" charset="0"/>
                <a:ea typeface="MS PGothic" charset="0"/>
              </a:rPr>
              <a:t>FOSS License</a:t>
            </a:r>
            <a:r>
              <a:rPr lang="ko-KR" altLang="en-US" dirty="0">
                <a:latin typeface="Calibri" charset="0"/>
                <a:ea typeface="MS PGothic" charset="0"/>
              </a:rPr>
              <a:t>는 </a:t>
            </a:r>
            <a:r>
              <a:rPr lang="ko-KR" altLang="en-US" dirty="0" smtClean="0">
                <a:latin typeface="Calibri" charset="0"/>
                <a:ea typeface="MS PGothic" charset="0"/>
              </a:rPr>
              <a:t>저작자 표시</a:t>
            </a:r>
            <a:r>
              <a:rPr lang="en-US" altLang="ko-KR" dirty="0" smtClean="0">
                <a:latin typeface="Calibri" charset="0"/>
                <a:ea typeface="MS PGothic" charset="0"/>
              </a:rPr>
              <a:t>, </a:t>
            </a:r>
            <a:r>
              <a:rPr lang="ko-KR" altLang="en-US" dirty="0" smtClean="0">
                <a:latin typeface="Calibri" charset="0"/>
                <a:ea typeface="MS PGothic" charset="0"/>
              </a:rPr>
              <a:t>저작권 진술</a:t>
            </a:r>
            <a:r>
              <a:rPr lang="en-US" altLang="ko-KR" dirty="0" smtClean="0">
                <a:latin typeface="Calibri" charset="0"/>
                <a:ea typeface="MS PGothic" charset="0"/>
              </a:rPr>
              <a:t> </a:t>
            </a:r>
            <a:r>
              <a:rPr lang="ko-KR" altLang="en-US" dirty="0">
                <a:latin typeface="Calibri" charset="0"/>
                <a:ea typeface="MS PGothic" charset="0"/>
              </a:rPr>
              <a:t>보존</a:t>
            </a:r>
            <a:r>
              <a:rPr lang="en-US" altLang="ko-KR" dirty="0">
                <a:latin typeface="Calibri" charset="0"/>
                <a:ea typeface="MS PGothic" charset="0"/>
              </a:rPr>
              <a:t>, </a:t>
            </a:r>
            <a:r>
              <a:rPr lang="en-US" altLang="ko-KR" dirty="0" smtClean="0">
                <a:latin typeface="Calibri" charset="0"/>
                <a:ea typeface="MS PGothic" charset="0"/>
              </a:rPr>
              <a:t>Source Code</a:t>
            </a:r>
            <a:r>
              <a:rPr lang="ko-KR" altLang="en-US" dirty="0" smtClean="0">
                <a:latin typeface="Calibri" charset="0"/>
                <a:ea typeface="MS PGothic" charset="0"/>
              </a:rPr>
              <a:t> </a:t>
            </a:r>
            <a:r>
              <a:rPr lang="ko-KR" altLang="en-US" dirty="0">
                <a:latin typeface="Calibri" charset="0"/>
                <a:ea typeface="MS PGothic" charset="0"/>
              </a:rPr>
              <a:t>제공을 위한 약정서 제공과 같은 조건을 </a:t>
            </a:r>
            <a:r>
              <a:rPr lang="ko-KR" altLang="en-US" dirty="0" smtClean="0">
                <a:latin typeface="Calibri" charset="0"/>
                <a:ea typeface="MS PGothic" charset="0"/>
              </a:rPr>
              <a:t>포함할 수 있다</a:t>
            </a:r>
            <a:endParaRPr lang="en-US" dirty="0" smtClean="0">
              <a:latin typeface="Calibri" charset="0"/>
              <a:ea typeface="MS PGothic" charset="0"/>
            </a:endParaRPr>
          </a:p>
          <a:p>
            <a:r>
              <a:rPr lang="en-US" dirty="0">
                <a:latin typeface="Calibri" charset="0"/>
                <a:ea typeface="MS PGothic" charset="0"/>
              </a:rPr>
              <a:t>OSI (Open Source Initiative)</a:t>
            </a:r>
            <a:r>
              <a:rPr lang="ko-KR" altLang="en-US" dirty="0">
                <a:latin typeface="Calibri" charset="0"/>
                <a:ea typeface="MS PGothic" charset="0"/>
              </a:rPr>
              <a:t>는 </a:t>
            </a:r>
            <a:r>
              <a:rPr lang="en-US" dirty="0">
                <a:latin typeface="Calibri" charset="0"/>
                <a:ea typeface="MS PGothic" charset="0"/>
              </a:rPr>
              <a:t>OSD(Open Source Definition)</a:t>
            </a:r>
            <a:r>
              <a:rPr lang="ko-KR" altLang="en-US" dirty="0">
                <a:latin typeface="Calibri" charset="0"/>
                <a:ea typeface="MS PGothic" charset="0"/>
              </a:rPr>
              <a:t>를 정해놓고</a:t>
            </a:r>
            <a:r>
              <a:rPr lang="en-US" altLang="ko-KR" dirty="0">
                <a:latin typeface="Calibri" charset="0"/>
                <a:ea typeface="MS PGothic" charset="0"/>
              </a:rPr>
              <a:t>, </a:t>
            </a:r>
            <a:r>
              <a:rPr lang="ko-KR" altLang="en-US" dirty="0">
                <a:latin typeface="Calibri" charset="0"/>
                <a:ea typeface="MS PGothic" charset="0"/>
              </a:rPr>
              <a:t>이에 부합하는 </a:t>
            </a:r>
            <a:r>
              <a:rPr lang="en-US" dirty="0">
                <a:latin typeface="Calibri" charset="0"/>
                <a:ea typeface="MS PGothic" charset="0"/>
              </a:rPr>
              <a:t>FOSS License</a:t>
            </a:r>
            <a:r>
              <a:rPr lang="ko-KR" altLang="en-US" dirty="0">
                <a:latin typeface="Calibri" charset="0"/>
                <a:ea typeface="MS PGothic" charset="0"/>
              </a:rPr>
              <a:t>를 승인해준다</a:t>
            </a:r>
            <a:r>
              <a:rPr lang="en-US" altLang="ko-KR" dirty="0">
                <a:latin typeface="Calibri" charset="0"/>
                <a:ea typeface="MS PGothic" charset="0"/>
              </a:rPr>
              <a:t>. </a:t>
            </a:r>
            <a:r>
              <a:rPr lang="en-US" dirty="0">
                <a:latin typeface="Calibri" charset="0"/>
                <a:ea typeface="MS PGothic" charset="0"/>
              </a:rPr>
              <a:t>OSI-approved FOSS License</a:t>
            </a:r>
            <a:r>
              <a:rPr lang="ko-KR" altLang="en-US" dirty="0">
                <a:latin typeface="Calibri" charset="0"/>
                <a:ea typeface="MS PGothic" charset="0"/>
              </a:rPr>
              <a:t>는 </a:t>
            </a:r>
            <a:r>
              <a:rPr lang="en-US" dirty="0">
                <a:latin typeface="Calibri" charset="0"/>
                <a:ea typeface="MS PGothic" charset="0"/>
                <a:hlinkClick r:id="rId3"/>
              </a:rPr>
              <a:t>http://www.opensource.org/licenses</a:t>
            </a:r>
            <a:r>
              <a:rPr lang="en-US" dirty="0" smtClean="0">
                <a:latin typeface="Calibri" charset="0"/>
                <a:ea typeface="MS PGothic" charset="0"/>
                <a:hlinkClick r:id="rId3"/>
              </a:rPr>
              <a:t>/</a:t>
            </a:r>
            <a:r>
              <a:rPr lang="en-US" dirty="0" smtClean="0">
                <a:latin typeface="Calibri" charset="0"/>
                <a:ea typeface="MS PGothic" charset="0"/>
              </a:rPr>
              <a:t> </a:t>
            </a:r>
            <a:r>
              <a:rPr lang="ko-KR" altLang="en-US" dirty="0" smtClean="0">
                <a:latin typeface="Calibri" charset="0"/>
                <a:ea typeface="MS PGothic" charset="0"/>
              </a:rPr>
              <a:t>에서 </a:t>
            </a:r>
            <a:r>
              <a:rPr lang="ko-KR" altLang="en-US" dirty="0">
                <a:latin typeface="Calibri" charset="0"/>
                <a:ea typeface="MS PGothic" charset="0"/>
              </a:rPr>
              <a:t>확인할 수 </a:t>
            </a:r>
            <a:r>
              <a:rPr lang="ko-KR" altLang="en-US" dirty="0" smtClean="0">
                <a:latin typeface="Calibri" charset="0"/>
                <a:ea typeface="MS PGothic" charset="0"/>
              </a:rPr>
              <a:t>있다</a:t>
            </a:r>
            <a:endParaRPr lang="en-US" dirty="0" smtClean="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2177799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Permissive FOSS </a:t>
            </a:r>
            <a:r>
              <a:rPr lang="en-US" dirty="0" smtClean="0">
                <a:latin typeface="Calibri" charset="0"/>
                <a:ea typeface="MS PGothic" charset="0"/>
              </a:rPr>
              <a:t>License</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Permissive FOSS license - </a:t>
            </a:r>
            <a:r>
              <a:rPr lang="ko-KR" altLang="en-US" dirty="0">
                <a:latin typeface="Calibri" charset="0"/>
                <a:ea typeface="MS PGothic" charset="0"/>
              </a:rPr>
              <a:t>주로 제약이 아주 적은 </a:t>
            </a:r>
            <a:r>
              <a:rPr lang="en-US" altLang="ko-KR" dirty="0">
                <a:latin typeface="Calibri" charset="0"/>
                <a:ea typeface="MS PGothic" charset="0"/>
              </a:rPr>
              <a:t>FOSS License</a:t>
            </a:r>
            <a:r>
              <a:rPr lang="ko-KR" altLang="en-US" dirty="0">
                <a:latin typeface="Calibri" charset="0"/>
                <a:ea typeface="MS PGothic" charset="0"/>
              </a:rPr>
              <a:t>를 </a:t>
            </a:r>
            <a:r>
              <a:rPr lang="ko-KR" altLang="en-US" dirty="0" smtClean="0">
                <a:latin typeface="Calibri" charset="0"/>
                <a:ea typeface="MS PGothic" charset="0"/>
              </a:rPr>
              <a:t>설명하기 위해 자주 사용되는 용어</a:t>
            </a:r>
            <a:endParaRPr lang="en-US" dirty="0">
              <a:latin typeface="Calibri" charset="0"/>
              <a:ea typeface="MS PGothic" charset="0"/>
            </a:endParaRPr>
          </a:p>
          <a:p>
            <a:r>
              <a:rPr lang="ko-KR" altLang="en-US" dirty="0" smtClean="0">
                <a:latin typeface="Calibri" charset="0"/>
                <a:ea typeface="MS PGothic" charset="0"/>
              </a:rPr>
              <a:t>예</a:t>
            </a:r>
            <a:r>
              <a:rPr lang="en-US" dirty="0" smtClean="0">
                <a:latin typeface="Calibri" charset="0"/>
                <a:ea typeface="MS PGothic" charset="0"/>
              </a:rPr>
              <a:t>: </a:t>
            </a:r>
            <a:r>
              <a:rPr lang="en-US" dirty="0">
                <a:latin typeface="Calibri" charset="0"/>
                <a:ea typeface="MS PGothic" charset="0"/>
              </a:rPr>
              <a:t>BSD-3-Clause</a:t>
            </a:r>
          </a:p>
          <a:p>
            <a:pPr lvl="1"/>
            <a:r>
              <a:rPr lang="en-US" altLang="ko-KR" sz="2100" dirty="0">
                <a:latin typeface="Calibri" charset="0"/>
                <a:ea typeface="MS PGothic" charset="0"/>
              </a:rPr>
              <a:t>BSD License</a:t>
            </a:r>
            <a:r>
              <a:rPr lang="ko-KR" altLang="en-US" sz="2100" dirty="0">
                <a:latin typeface="Calibri" charset="0"/>
                <a:ea typeface="MS PGothic" charset="0"/>
              </a:rPr>
              <a:t>는 저작권 고지와 </a:t>
            </a:r>
            <a:r>
              <a:rPr lang="en-US" altLang="ko-KR" sz="2100" dirty="0">
                <a:latin typeface="Calibri" charset="0"/>
                <a:ea typeface="MS PGothic" charset="0"/>
              </a:rPr>
              <a:t>License</a:t>
            </a:r>
            <a:r>
              <a:rPr lang="ko-KR" altLang="en-US" sz="2100" dirty="0">
                <a:latin typeface="Calibri" charset="0"/>
                <a:ea typeface="MS PGothic" charset="0"/>
              </a:rPr>
              <a:t>의 보증부인을 유지하는 조건으로 제한 없는 </a:t>
            </a:r>
            <a:r>
              <a:rPr lang="ko-KR" altLang="en-US" sz="2100" dirty="0" err="1">
                <a:latin typeface="Calibri" charset="0"/>
                <a:ea typeface="MS PGothic" charset="0"/>
              </a:rPr>
              <a:t>재배포를</a:t>
            </a:r>
            <a:r>
              <a:rPr lang="ko-KR" altLang="en-US" sz="2100" dirty="0">
                <a:latin typeface="Calibri" charset="0"/>
                <a:ea typeface="MS PGothic" charset="0"/>
              </a:rPr>
              <a:t> 허락하는 </a:t>
            </a:r>
            <a:r>
              <a:rPr lang="en-US" altLang="ko-KR" sz="2100" dirty="0">
                <a:latin typeface="Calibri" charset="0"/>
                <a:ea typeface="MS PGothic" charset="0"/>
              </a:rPr>
              <a:t>Permissive License</a:t>
            </a:r>
            <a:r>
              <a:rPr lang="ko-KR" altLang="en-US" sz="2100" dirty="0">
                <a:latin typeface="Calibri" charset="0"/>
                <a:ea typeface="MS PGothic" charset="0"/>
              </a:rPr>
              <a:t>의 한 예이다</a:t>
            </a:r>
            <a:r>
              <a:rPr lang="en-US" altLang="ko-KR" sz="2100" dirty="0">
                <a:latin typeface="Calibri" charset="0"/>
                <a:ea typeface="MS PGothic" charset="0"/>
              </a:rPr>
              <a:t>. </a:t>
            </a:r>
            <a:endParaRPr lang="en-US" sz="2100" dirty="0">
              <a:latin typeface="Calibri" charset="0"/>
              <a:ea typeface="MS PGothic" charset="0"/>
            </a:endParaRPr>
          </a:p>
          <a:p>
            <a:pPr lvl="1"/>
            <a:r>
              <a:rPr lang="ko-KR" altLang="en-US" sz="2100" dirty="0">
                <a:latin typeface="Calibri" charset="0"/>
                <a:ea typeface="MS PGothic" charset="0"/>
              </a:rPr>
              <a:t>이 </a:t>
            </a:r>
            <a:r>
              <a:rPr lang="en-US" altLang="ko-KR" sz="2100" dirty="0">
                <a:latin typeface="Calibri" charset="0"/>
                <a:ea typeface="MS PGothic" charset="0"/>
              </a:rPr>
              <a:t>License</a:t>
            </a:r>
            <a:r>
              <a:rPr lang="ko-KR" altLang="en-US" sz="2100" dirty="0">
                <a:latin typeface="Calibri" charset="0"/>
                <a:ea typeface="MS PGothic" charset="0"/>
              </a:rPr>
              <a:t>는 파생저작물의 홍보에 별도의 승낙 없이 기여자 이름의 사용하는 것을 제한하는 조항을 포함한다</a:t>
            </a:r>
            <a:endParaRPr lang="en-US" sz="2100" dirty="0">
              <a:latin typeface="Calibri" charset="0"/>
              <a:ea typeface="MS PGothic" charset="0"/>
            </a:endParaRPr>
          </a:p>
          <a:p>
            <a:r>
              <a:rPr lang="ko-KR" altLang="en-US" sz="2500" dirty="0" smtClean="0">
                <a:latin typeface="Calibri" charset="0"/>
                <a:ea typeface="MS PGothic" charset="0"/>
              </a:rPr>
              <a:t>다른 예</a:t>
            </a:r>
            <a:r>
              <a:rPr lang="en-US" sz="2500" dirty="0" smtClean="0">
                <a:latin typeface="Calibri" charset="0"/>
                <a:ea typeface="MS PGothic" charset="0"/>
              </a:rPr>
              <a:t>: </a:t>
            </a:r>
            <a:r>
              <a:rPr lang="en-US" sz="2500" dirty="0">
                <a:latin typeface="Calibri" charset="0"/>
                <a:ea typeface="MS PGothic" charset="0"/>
              </a:rPr>
              <a:t>MIT, Apache-2.0</a:t>
            </a:r>
          </a:p>
        </p:txBody>
      </p:sp>
    </p:spTree>
    <p:extLst>
      <p:ext uri="{BB962C8B-B14F-4D97-AF65-F5344CB8AC3E}">
        <p14:creationId xmlns:p14="http://schemas.microsoft.com/office/powerpoint/2010/main" val="106447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a:t>
            </a:r>
            <a:r>
              <a:rPr lang="ko-KR" altLang="en-US" dirty="0" smtClean="0">
                <a:latin typeface="Calibri" charset="0"/>
                <a:ea typeface="MS PGothic" charset="0"/>
              </a:rPr>
              <a:t>상호주의 </a:t>
            </a:r>
            <a:r>
              <a:rPr lang="en-US" altLang="ko-KR" dirty="0">
                <a:latin typeface="Calibri" charset="0"/>
                <a:ea typeface="MS PGothic" charset="0"/>
              </a:rPr>
              <a:t>(</a:t>
            </a:r>
            <a:r>
              <a:rPr lang="en-US" altLang="ko-KR" dirty="0" smtClean="0">
                <a:latin typeface="Calibri" charset="0"/>
                <a:ea typeface="MS PGothic" charset="0"/>
              </a:rPr>
              <a:t>Reciprocity) </a:t>
            </a:r>
            <a:r>
              <a:rPr lang="en-US" dirty="0" smtClean="0">
                <a:latin typeface="Calibri" charset="0"/>
                <a:ea typeface="MS PGothic" charset="0"/>
              </a:rPr>
              <a:t>&amp; </a:t>
            </a:r>
            <a:r>
              <a:rPr lang="en-US" dirty="0">
                <a:latin typeface="Calibri" charset="0"/>
                <a:ea typeface="MS PGothic" charset="0"/>
              </a:rPr>
              <a:t>Copyleft </a:t>
            </a:r>
            <a:r>
              <a:rPr lang="en-US" dirty="0" smtClean="0">
                <a:latin typeface="Calibri" charset="0"/>
                <a:ea typeface="MS PGothic" charset="0"/>
              </a:rPr>
              <a:t>License</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ko-KR" altLang="en-US" dirty="0">
                <a:latin typeface="Calibri" charset="0"/>
                <a:ea typeface="MS PGothic" charset="0"/>
              </a:rPr>
              <a:t>어떤 </a:t>
            </a:r>
            <a:r>
              <a:rPr lang="en-US" altLang="ko-KR" dirty="0">
                <a:latin typeface="Calibri" charset="0"/>
                <a:ea typeface="MS PGothic" charset="0"/>
              </a:rPr>
              <a:t>License</a:t>
            </a:r>
            <a:r>
              <a:rPr lang="ko-KR" altLang="en-US" dirty="0">
                <a:latin typeface="Calibri" charset="0"/>
                <a:ea typeface="MS PGothic" charset="0"/>
              </a:rPr>
              <a:t>는 파생저작물 </a:t>
            </a:r>
            <a:r>
              <a:rPr lang="en-US" altLang="ko-KR" dirty="0">
                <a:latin typeface="Calibri" charset="0"/>
                <a:ea typeface="MS PGothic" charset="0"/>
              </a:rPr>
              <a:t>(</a:t>
            </a:r>
            <a:r>
              <a:rPr lang="ko-KR" altLang="en-US" dirty="0">
                <a:latin typeface="Calibri" charset="0"/>
                <a:ea typeface="MS PGothic" charset="0"/>
              </a:rPr>
              <a:t>혹은 동일 </a:t>
            </a:r>
            <a:r>
              <a:rPr lang="en-US" altLang="ko-KR" dirty="0">
                <a:latin typeface="Calibri" charset="0"/>
                <a:ea typeface="MS PGothic" charset="0"/>
              </a:rPr>
              <a:t>File, </a:t>
            </a:r>
            <a:r>
              <a:rPr lang="ko-KR" altLang="en-US" dirty="0">
                <a:latin typeface="Calibri" charset="0"/>
                <a:ea typeface="MS PGothic" charset="0"/>
              </a:rPr>
              <a:t>동일 </a:t>
            </a:r>
            <a:r>
              <a:rPr lang="en-US" altLang="ko-KR" dirty="0">
                <a:latin typeface="Calibri" charset="0"/>
                <a:ea typeface="MS PGothic" charset="0"/>
              </a:rPr>
              <a:t>Program</a:t>
            </a:r>
            <a:r>
              <a:rPr lang="ko-KR" altLang="en-US" dirty="0">
                <a:latin typeface="Calibri" charset="0"/>
                <a:ea typeface="MS PGothic" charset="0"/>
              </a:rPr>
              <a:t>이나 </a:t>
            </a:r>
            <a:r>
              <a:rPr lang="ko-KR" altLang="en-US" dirty="0" smtClean="0">
                <a:latin typeface="Calibri" charset="0"/>
                <a:ea typeface="MS PGothic" charset="0"/>
              </a:rPr>
              <a:t>다른 </a:t>
            </a:r>
            <a:r>
              <a:rPr lang="en-US" altLang="ko-KR" dirty="0" smtClean="0">
                <a:latin typeface="Calibri" charset="0"/>
                <a:ea typeface="MS PGothic" charset="0"/>
              </a:rPr>
              <a:t>Boundary </a:t>
            </a:r>
            <a:r>
              <a:rPr lang="ko-KR" altLang="en-US" dirty="0">
                <a:latin typeface="Calibri" charset="0"/>
                <a:ea typeface="MS PGothic" charset="0"/>
              </a:rPr>
              <a:t>내 </a:t>
            </a:r>
            <a:r>
              <a:rPr lang="en-US" altLang="ko-KR" dirty="0">
                <a:latin typeface="Calibri" charset="0"/>
                <a:ea typeface="MS PGothic" charset="0"/>
              </a:rPr>
              <a:t>Software) </a:t>
            </a:r>
            <a:r>
              <a:rPr lang="ko-KR" altLang="en-US" dirty="0">
                <a:latin typeface="Calibri" charset="0"/>
                <a:ea typeface="MS PGothic" charset="0"/>
              </a:rPr>
              <a:t>배포 시 원저작물과 같은 조항으로 배포할 것을 요구한다</a:t>
            </a:r>
            <a:endParaRPr lang="en-US" dirty="0">
              <a:latin typeface="Calibri" charset="0"/>
              <a:ea typeface="MS PGothic" charset="0"/>
            </a:endParaRPr>
          </a:p>
          <a:p>
            <a:pPr lvl="1"/>
            <a:r>
              <a:rPr lang="ko-KR" altLang="en-US" dirty="0">
                <a:latin typeface="Calibri" charset="0"/>
                <a:ea typeface="MS PGothic" charset="0"/>
              </a:rPr>
              <a:t>이러한 원리는 </a:t>
            </a:r>
            <a:r>
              <a:rPr lang="en-US" altLang="ko-KR" dirty="0">
                <a:latin typeface="Calibri" charset="0"/>
                <a:ea typeface="MS PGothic" charset="0"/>
              </a:rPr>
              <a:t>"Copyleft", "</a:t>
            </a:r>
            <a:r>
              <a:rPr lang="ko-KR" altLang="en-US" dirty="0">
                <a:latin typeface="Calibri" charset="0"/>
                <a:ea typeface="MS PGothic" charset="0"/>
              </a:rPr>
              <a:t>상호주의</a:t>
            </a:r>
            <a:r>
              <a:rPr lang="en-US" altLang="ko-KR" dirty="0">
                <a:latin typeface="Calibri" charset="0"/>
                <a:ea typeface="MS PGothic" charset="0"/>
              </a:rPr>
              <a:t>", "</a:t>
            </a:r>
            <a:r>
              <a:rPr lang="ko-KR" altLang="en-US" dirty="0">
                <a:latin typeface="Calibri" charset="0"/>
                <a:ea typeface="MS PGothic" charset="0"/>
              </a:rPr>
              <a:t>유전</a:t>
            </a:r>
            <a:r>
              <a:rPr lang="en-US" altLang="ko-KR" dirty="0">
                <a:latin typeface="Calibri" charset="0"/>
                <a:ea typeface="MS PGothic" charset="0"/>
              </a:rPr>
              <a:t>" </a:t>
            </a:r>
            <a:r>
              <a:rPr lang="ko-KR" altLang="en-US" dirty="0">
                <a:latin typeface="Calibri" charset="0"/>
                <a:ea typeface="MS PGothic" charset="0"/>
              </a:rPr>
              <a:t>효과라고 불린다</a:t>
            </a:r>
            <a:endParaRPr lang="en-US" dirty="0">
              <a:latin typeface="Calibri" charset="0"/>
              <a:ea typeface="MS PGothic" charset="0"/>
            </a:endParaRPr>
          </a:p>
          <a:p>
            <a:r>
              <a:rPr lang="en-US" altLang="ko-KR" dirty="0">
                <a:latin typeface="Calibri" charset="0"/>
                <a:ea typeface="MS PGothic" charset="0"/>
              </a:rPr>
              <a:t>GPL-2.0 </a:t>
            </a:r>
            <a:r>
              <a:rPr lang="ko-KR" altLang="en-US" dirty="0">
                <a:latin typeface="Calibri" charset="0"/>
                <a:ea typeface="MS PGothic" charset="0"/>
              </a:rPr>
              <a:t>내 상호주의 조항 예 </a:t>
            </a:r>
            <a:r>
              <a:rPr lang="en-US" dirty="0" smtClean="0">
                <a:latin typeface="Calibri" charset="0"/>
                <a:ea typeface="MS PGothic" charset="0"/>
              </a:rPr>
              <a:t>:</a:t>
            </a:r>
            <a:endParaRPr lang="en-US" dirty="0">
              <a:latin typeface="Calibri" charset="0"/>
              <a:ea typeface="MS PGothic" charset="0"/>
            </a:endParaRPr>
          </a:p>
          <a:p>
            <a:pPr>
              <a:buNone/>
            </a:pPr>
            <a:r>
              <a:rPr lang="en-US" altLang="ja-JP" i="1" dirty="0">
                <a:solidFill>
                  <a:srgbClr val="009900"/>
                </a:solidFill>
                <a:latin typeface="Calibri" charset="0"/>
                <a:ea typeface="MS PGothic" charset="0"/>
              </a:rPr>
              <a:t>"You must cause any work that you distribute or publish, that in whole or in part contains or is derived from the Program or any part thereof, to be licensed...under the terms of this License."</a:t>
            </a:r>
            <a:endParaRPr lang="en-US" altLang="ja-JP" i="1" dirty="0">
              <a:latin typeface="Calibri" charset="0"/>
              <a:ea typeface="MS PGothic" charset="0"/>
            </a:endParaRPr>
          </a:p>
          <a:p>
            <a:r>
              <a:rPr lang="ko-KR" altLang="en-US" dirty="0">
                <a:latin typeface="Calibri" charset="0"/>
                <a:ea typeface="MS PGothic" charset="0"/>
              </a:rPr>
              <a:t>예</a:t>
            </a:r>
            <a:r>
              <a:rPr lang="en-US" altLang="ko-KR" dirty="0">
                <a:latin typeface="Calibri" charset="0"/>
                <a:ea typeface="MS PGothic" charset="0"/>
              </a:rPr>
              <a:t>: </a:t>
            </a:r>
            <a:r>
              <a:rPr lang="en-US" dirty="0">
                <a:latin typeface="Calibri" charset="0"/>
                <a:ea typeface="MS PGothic" charset="0"/>
              </a:rPr>
              <a:t>GPL, LGPL, AGPL, MPL, CDDL</a:t>
            </a:r>
            <a:r>
              <a:rPr lang="ko-KR" altLang="en-US" dirty="0">
                <a:latin typeface="Calibri" charset="0"/>
                <a:ea typeface="MS PGothic" charset="0"/>
              </a:rPr>
              <a:t>의 </a:t>
            </a:r>
            <a:r>
              <a:rPr lang="ko-KR" altLang="en-US" dirty="0" smtClean="0">
                <a:latin typeface="Calibri" charset="0"/>
                <a:ea typeface="MS PGothic" charset="0"/>
              </a:rPr>
              <a:t>모든 </a:t>
            </a:r>
            <a:r>
              <a:rPr lang="en-US" dirty="0">
                <a:latin typeface="Calibri" charset="0"/>
                <a:ea typeface="MS PGothic" charset="0"/>
              </a:rPr>
              <a:t>version </a:t>
            </a:r>
            <a:endParaRPr lang="en-US" altLang="ja-JP" i="1" dirty="0">
              <a:latin typeface="Calibri" charset="0"/>
              <a:ea typeface="MS PGothic" charset="0"/>
            </a:endParaRP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3807861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Proprietary </a:t>
            </a:r>
            <a:r>
              <a:rPr lang="en-US" dirty="0" err="1" smtClean="0">
                <a:latin typeface="Calibri" charset="0"/>
                <a:ea typeface="MS PGothic" charset="0"/>
              </a:rPr>
              <a:t>Licens</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Proprietary Software License (or </a:t>
            </a:r>
            <a:r>
              <a:rPr lang="ko-KR" altLang="en-US" dirty="0">
                <a:latin typeface="Calibri" charset="0"/>
                <a:ea typeface="MS PGothic" charset="0"/>
              </a:rPr>
              <a:t>상용 </a:t>
            </a:r>
            <a:r>
              <a:rPr lang="en-US" dirty="0">
                <a:latin typeface="Calibri" charset="0"/>
                <a:ea typeface="MS PGothic" charset="0"/>
              </a:rPr>
              <a:t>License or EULA)</a:t>
            </a:r>
            <a:r>
              <a:rPr lang="ko-KR" altLang="en-US" dirty="0">
                <a:latin typeface="Calibri" charset="0"/>
                <a:ea typeface="MS PGothic" charset="0"/>
              </a:rPr>
              <a:t>는 </a:t>
            </a:r>
            <a:r>
              <a:rPr lang="en-US" dirty="0">
                <a:latin typeface="Calibri" charset="0"/>
                <a:ea typeface="MS PGothic" charset="0"/>
              </a:rPr>
              <a:t>Software</a:t>
            </a:r>
            <a:r>
              <a:rPr lang="ko-KR" altLang="en-US" dirty="0">
                <a:latin typeface="Calibri" charset="0"/>
                <a:ea typeface="MS PGothic" charset="0"/>
              </a:rPr>
              <a:t>의 사용</a:t>
            </a:r>
            <a:r>
              <a:rPr lang="en-US" altLang="ko-KR" dirty="0">
                <a:latin typeface="Calibri" charset="0"/>
                <a:ea typeface="MS PGothic" charset="0"/>
              </a:rPr>
              <a:t>, </a:t>
            </a:r>
            <a:r>
              <a:rPr lang="ko-KR" altLang="en-US" dirty="0">
                <a:latin typeface="Calibri" charset="0"/>
                <a:ea typeface="MS PGothic" charset="0"/>
              </a:rPr>
              <a:t>수정</a:t>
            </a:r>
            <a:r>
              <a:rPr lang="en-US" altLang="ko-KR" dirty="0">
                <a:latin typeface="Calibri" charset="0"/>
                <a:ea typeface="MS PGothic" charset="0"/>
              </a:rPr>
              <a:t>, </a:t>
            </a:r>
            <a:r>
              <a:rPr lang="ko-KR" altLang="en-US" dirty="0" smtClean="0">
                <a:latin typeface="Calibri" charset="0"/>
                <a:ea typeface="MS PGothic" charset="0"/>
              </a:rPr>
              <a:t>배포에 대한 </a:t>
            </a:r>
            <a:r>
              <a:rPr lang="ko-KR" altLang="en-US" dirty="0">
                <a:latin typeface="Calibri" charset="0"/>
                <a:ea typeface="MS PGothic" charset="0"/>
              </a:rPr>
              <a:t>제한을 </a:t>
            </a:r>
            <a:r>
              <a:rPr lang="ko-KR" altLang="en-US" dirty="0" smtClean="0">
                <a:latin typeface="Calibri" charset="0"/>
                <a:ea typeface="MS PGothic" charset="0"/>
              </a:rPr>
              <a:t>갖고 있다</a:t>
            </a:r>
            <a:endParaRPr lang="en-US" dirty="0">
              <a:latin typeface="Calibri" charset="0"/>
              <a:ea typeface="MS PGothic" charset="0"/>
            </a:endParaRPr>
          </a:p>
          <a:p>
            <a:r>
              <a:rPr lang="en-US" altLang="ko-KR" dirty="0">
                <a:latin typeface="Calibri" charset="0"/>
                <a:ea typeface="MS PGothic" charset="0"/>
              </a:rPr>
              <a:t>Proprietary License</a:t>
            </a:r>
            <a:r>
              <a:rPr lang="ko-KR" altLang="en-US" dirty="0">
                <a:latin typeface="Calibri" charset="0"/>
                <a:ea typeface="MS PGothic" charset="0"/>
              </a:rPr>
              <a:t>에는 비용 지급</a:t>
            </a:r>
            <a:r>
              <a:rPr lang="en-US" altLang="ko-KR" dirty="0">
                <a:latin typeface="Calibri" charset="0"/>
                <a:ea typeface="MS PGothic" charset="0"/>
              </a:rPr>
              <a:t>, License </a:t>
            </a:r>
            <a:r>
              <a:rPr lang="ko-KR" altLang="en-US" dirty="0">
                <a:latin typeface="Calibri" charset="0"/>
                <a:ea typeface="MS PGothic" charset="0"/>
              </a:rPr>
              <a:t>금액 등에 대한 내용이 포함되기도 한다</a:t>
            </a:r>
            <a:r>
              <a:rPr lang="en-US" dirty="0" smtClean="0">
                <a:latin typeface="Calibri" charset="0"/>
                <a:ea typeface="MS PGothic" charset="0"/>
              </a:rPr>
              <a:t> </a:t>
            </a:r>
            <a:endParaRPr lang="en-US" dirty="0">
              <a:latin typeface="Calibri" charset="0"/>
              <a:ea typeface="MS PGothic" charset="0"/>
            </a:endParaRPr>
          </a:p>
          <a:p>
            <a:r>
              <a:rPr lang="en-US" altLang="ko-KR" dirty="0">
                <a:latin typeface="Calibri" charset="0"/>
                <a:ea typeface="MS PGothic" charset="0"/>
              </a:rPr>
              <a:t>Proprietary License</a:t>
            </a:r>
            <a:r>
              <a:rPr lang="ko-KR" altLang="en-US" dirty="0">
                <a:latin typeface="Calibri" charset="0"/>
                <a:ea typeface="MS PGothic" charset="0"/>
              </a:rPr>
              <a:t>는 </a:t>
            </a:r>
            <a:r>
              <a:rPr lang="en-US" altLang="ko-KR" dirty="0">
                <a:latin typeface="Calibri" charset="0"/>
                <a:ea typeface="MS PGothic" charset="0"/>
              </a:rPr>
              <a:t>Vendor </a:t>
            </a:r>
            <a:r>
              <a:rPr lang="ko-KR" altLang="en-US" dirty="0">
                <a:latin typeface="Calibri" charset="0"/>
                <a:ea typeface="MS PGothic" charset="0"/>
              </a:rPr>
              <a:t>별로 </a:t>
            </a:r>
            <a:r>
              <a:rPr lang="ko-KR" altLang="en-US" dirty="0" smtClean="0">
                <a:latin typeface="Calibri" charset="0"/>
                <a:ea typeface="MS PGothic" charset="0"/>
              </a:rPr>
              <a:t>고유하다</a:t>
            </a:r>
            <a:r>
              <a:rPr lang="en-US" altLang="ko-KR" dirty="0" smtClean="0">
                <a:latin typeface="Calibri" charset="0"/>
                <a:ea typeface="MS PGothic" charset="0"/>
              </a:rPr>
              <a:t>.  </a:t>
            </a:r>
            <a:r>
              <a:rPr lang="en-US" altLang="ko-KR" dirty="0">
                <a:latin typeface="Calibri" charset="0"/>
                <a:ea typeface="MS PGothic" charset="0"/>
              </a:rPr>
              <a:t>Vendor</a:t>
            </a:r>
            <a:r>
              <a:rPr lang="ko-KR" altLang="en-US" dirty="0">
                <a:latin typeface="Calibri" charset="0"/>
                <a:ea typeface="MS PGothic" charset="0"/>
              </a:rPr>
              <a:t>의 수만큼 다른 </a:t>
            </a:r>
            <a:r>
              <a:rPr lang="en-US" altLang="ko-KR" dirty="0">
                <a:latin typeface="Calibri" charset="0"/>
                <a:ea typeface="MS PGothic" charset="0"/>
              </a:rPr>
              <a:t>Proprietary License</a:t>
            </a:r>
            <a:r>
              <a:rPr lang="ko-KR" altLang="en-US" dirty="0">
                <a:latin typeface="Calibri" charset="0"/>
                <a:ea typeface="MS PGothic" charset="0"/>
              </a:rPr>
              <a:t>가 있을 것이고</a:t>
            </a:r>
            <a:r>
              <a:rPr lang="en-US" altLang="ko-KR" dirty="0">
                <a:latin typeface="Calibri" charset="0"/>
                <a:ea typeface="MS PGothic" charset="0"/>
              </a:rPr>
              <a:t>, </a:t>
            </a:r>
            <a:r>
              <a:rPr lang="ko-KR" altLang="en-US" dirty="0">
                <a:latin typeface="Calibri" charset="0"/>
                <a:ea typeface="MS PGothic" charset="0"/>
              </a:rPr>
              <a:t>이를 사용하기 위해서는 각각 </a:t>
            </a:r>
            <a:r>
              <a:rPr lang="ko-KR" altLang="en-US" dirty="0" smtClean="0">
                <a:latin typeface="Calibri" charset="0"/>
                <a:ea typeface="MS PGothic" charset="0"/>
              </a:rPr>
              <a:t>개별 검토가 필요하다</a:t>
            </a:r>
            <a:endParaRPr lang="en-US" altLang="ko-KR" dirty="0" smtClean="0">
              <a:latin typeface="Calibri" charset="0"/>
              <a:ea typeface="MS PGothic" charset="0"/>
            </a:endParaRPr>
          </a:p>
          <a:p>
            <a:r>
              <a:rPr lang="en-US" dirty="0">
                <a:latin typeface="Calibri" charset="0"/>
                <a:ea typeface="MS PGothic" charset="0"/>
              </a:rPr>
              <a:t>FOSS </a:t>
            </a:r>
            <a:r>
              <a:rPr lang="ko-KR" altLang="en-US" dirty="0">
                <a:latin typeface="Calibri" charset="0"/>
                <a:ea typeface="MS PGothic" charset="0"/>
              </a:rPr>
              <a:t>개발자들은 </a:t>
            </a:r>
            <a:r>
              <a:rPr lang="ko-KR" altLang="en-US" dirty="0" smtClean="0">
                <a:latin typeface="Calibri" charset="0"/>
                <a:ea typeface="MS PGothic" charset="0"/>
              </a:rPr>
              <a:t>상업적 </a:t>
            </a:r>
            <a:r>
              <a:rPr lang="en-US" dirty="0">
                <a:latin typeface="Calibri" charset="0"/>
                <a:ea typeface="MS PGothic" charset="0"/>
              </a:rPr>
              <a:t>non-FOSS License</a:t>
            </a:r>
            <a:r>
              <a:rPr lang="ko-KR" altLang="en-US" dirty="0">
                <a:latin typeface="Calibri" charset="0"/>
                <a:ea typeface="MS PGothic" charset="0"/>
              </a:rPr>
              <a:t>를 </a:t>
            </a:r>
            <a:r>
              <a:rPr lang="ko-KR" altLang="en-US" dirty="0" smtClean="0">
                <a:latin typeface="Calibri" charset="0"/>
                <a:ea typeface="MS PGothic" charset="0"/>
              </a:rPr>
              <a:t>설명하기 위해 </a:t>
            </a:r>
            <a:r>
              <a:rPr lang="en-US" altLang="ko-KR" dirty="0" smtClean="0">
                <a:latin typeface="Calibri" charset="0"/>
                <a:ea typeface="MS PGothic" charset="0"/>
              </a:rPr>
              <a:t>"</a:t>
            </a:r>
            <a:r>
              <a:rPr lang="en-US" dirty="0">
                <a:latin typeface="Calibri" charset="0"/>
                <a:ea typeface="MS PGothic" charset="0"/>
              </a:rPr>
              <a:t>Proprietary License"</a:t>
            </a:r>
            <a:r>
              <a:rPr lang="ko-KR" altLang="en-US" dirty="0" smtClean="0">
                <a:latin typeface="Calibri" charset="0"/>
                <a:ea typeface="MS PGothic" charset="0"/>
              </a:rPr>
              <a:t>라는 용어를 사용하기도 한다</a:t>
            </a:r>
            <a:endParaRPr lang="en-US" dirty="0">
              <a:latin typeface="Calibri" charset="0"/>
              <a:ea typeface="MS PGothic" charset="0"/>
            </a:endParaRPr>
          </a:p>
        </p:txBody>
      </p:sp>
    </p:spTree>
    <p:extLst>
      <p:ext uri="{BB962C8B-B14F-4D97-AF65-F5344CB8AC3E}">
        <p14:creationId xmlns:p14="http://schemas.microsoft.com/office/powerpoint/2010/main" val="1184418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ko-KR" altLang="en-US" dirty="0">
                <a:latin typeface="Calibri" charset="0"/>
                <a:ea typeface="MS PGothic" charset="0"/>
              </a:rPr>
              <a:t>다른 형태의 </a:t>
            </a:r>
            <a:r>
              <a:rPr lang="en-US" dirty="0">
                <a:latin typeface="Calibri" charset="0"/>
                <a:ea typeface="MS PGothic" charset="0"/>
              </a:rPr>
              <a:t>License</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Freeware - </a:t>
            </a:r>
            <a:r>
              <a:rPr lang="en-US" altLang="ko-KR" dirty="0">
                <a:latin typeface="Calibri" charset="0"/>
                <a:ea typeface="MS PGothic" charset="0"/>
              </a:rPr>
              <a:t>Proprietary License</a:t>
            </a:r>
            <a:r>
              <a:rPr lang="ko-KR" altLang="en-US" dirty="0">
                <a:latin typeface="Calibri" charset="0"/>
                <a:ea typeface="MS PGothic" charset="0"/>
              </a:rPr>
              <a:t>이지만</a:t>
            </a:r>
            <a:r>
              <a:rPr lang="en-US" altLang="ko-KR" dirty="0">
                <a:latin typeface="Calibri" charset="0"/>
                <a:ea typeface="MS PGothic" charset="0"/>
              </a:rPr>
              <a:t>, </a:t>
            </a:r>
            <a:r>
              <a:rPr lang="ko-KR" altLang="en-US" dirty="0">
                <a:latin typeface="Calibri" charset="0"/>
                <a:ea typeface="MS PGothic" charset="0"/>
              </a:rPr>
              <a:t>무료 혹은 아주 저렴하게 배포된 </a:t>
            </a:r>
            <a:r>
              <a:rPr lang="en-US" altLang="ko-KR" dirty="0">
                <a:latin typeface="Calibri" charset="0"/>
                <a:ea typeface="MS PGothic" charset="0"/>
              </a:rPr>
              <a:t>Software</a:t>
            </a:r>
            <a:endParaRPr lang="en-US" dirty="0">
              <a:latin typeface="Calibri" charset="0"/>
              <a:ea typeface="MS PGothic" charset="0"/>
            </a:endParaRPr>
          </a:p>
          <a:p>
            <a:pPr lvl="1"/>
            <a:r>
              <a:rPr lang="ko-KR" altLang="en-US" sz="1800" dirty="0">
                <a:latin typeface="Calibri" charset="0"/>
                <a:ea typeface="MS PGothic" charset="0"/>
              </a:rPr>
              <a:t>일반적으로 </a:t>
            </a:r>
            <a:r>
              <a:rPr lang="en-US" altLang="ko-KR" sz="1800" dirty="0" smtClean="0">
                <a:latin typeface="Calibri" charset="0"/>
                <a:ea typeface="MS PGothic" charset="0"/>
              </a:rPr>
              <a:t>Source Code</a:t>
            </a:r>
            <a:r>
              <a:rPr lang="ko-KR" altLang="en-US" sz="1800" dirty="0" smtClean="0">
                <a:latin typeface="Calibri" charset="0"/>
                <a:ea typeface="MS PGothic" charset="0"/>
              </a:rPr>
              <a:t>는 </a:t>
            </a:r>
            <a:r>
              <a:rPr lang="ko-KR" altLang="en-US" sz="1800" dirty="0">
                <a:latin typeface="Calibri" charset="0"/>
                <a:ea typeface="MS PGothic" charset="0"/>
              </a:rPr>
              <a:t>공개되지 않고</a:t>
            </a:r>
            <a:r>
              <a:rPr lang="en-US" altLang="ko-KR" sz="1800" dirty="0">
                <a:latin typeface="Calibri" charset="0"/>
                <a:ea typeface="MS PGothic" charset="0"/>
              </a:rPr>
              <a:t>, </a:t>
            </a:r>
            <a:r>
              <a:rPr lang="ko-KR" altLang="en-US" sz="1800" dirty="0">
                <a:latin typeface="Calibri" charset="0"/>
                <a:ea typeface="MS PGothic" charset="0"/>
              </a:rPr>
              <a:t>파생저작물의 생성을 금지한다</a:t>
            </a:r>
            <a:endParaRPr lang="en-US" sz="1800" dirty="0">
              <a:latin typeface="Calibri" charset="0"/>
              <a:ea typeface="MS PGothic" charset="0"/>
            </a:endParaRPr>
          </a:p>
          <a:p>
            <a:pPr lvl="1"/>
            <a:r>
              <a:rPr lang="en-US" altLang="ko-KR" sz="1800" dirty="0">
                <a:latin typeface="Calibri" charset="0"/>
                <a:ea typeface="MS PGothic" charset="0"/>
              </a:rPr>
              <a:t>Freeware Software</a:t>
            </a:r>
            <a:r>
              <a:rPr lang="ko-KR" altLang="en-US" sz="1800" dirty="0">
                <a:latin typeface="Calibri" charset="0"/>
                <a:ea typeface="MS PGothic" charset="0"/>
              </a:rPr>
              <a:t>는 대개 모든 기능이 동작하고 </a:t>
            </a:r>
            <a:r>
              <a:rPr lang="en-US" altLang="ko-KR" sz="1800" dirty="0">
                <a:latin typeface="Calibri" charset="0"/>
                <a:ea typeface="MS PGothic" charset="0"/>
              </a:rPr>
              <a:t>(</a:t>
            </a:r>
            <a:r>
              <a:rPr lang="ko-KR" altLang="en-US" sz="1800" dirty="0">
                <a:latin typeface="Calibri" charset="0"/>
                <a:ea typeface="MS PGothic" charset="0"/>
              </a:rPr>
              <a:t>사용 불가 기능 없음</a:t>
            </a:r>
            <a:r>
              <a:rPr lang="en-US" altLang="ko-KR" sz="1800" dirty="0">
                <a:latin typeface="Calibri" charset="0"/>
                <a:ea typeface="MS PGothic" charset="0"/>
              </a:rPr>
              <a:t>), </a:t>
            </a:r>
            <a:r>
              <a:rPr lang="ko-KR" altLang="en-US" sz="1800" dirty="0">
                <a:latin typeface="Calibri" charset="0"/>
                <a:ea typeface="MS PGothic" charset="0"/>
              </a:rPr>
              <a:t>기한 제한 없이 사용할 수 있다</a:t>
            </a:r>
            <a:r>
              <a:rPr lang="en-US" sz="1800" dirty="0" smtClean="0">
                <a:latin typeface="Calibri" charset="0"/>
                <a:ea typeface="MS PGothic" charset="0"/>
              </a:rPr>
              <a:t> </a:t>
            </a:r>
            <a:endParaRPr lang="en-US" sz="1800" dirty="0">
              <a:latin typeface="Calibri" charset="0"/>
              <a:ea typeface="MS PGothic" charset="0"/>
            </a:endParaRPr>
          </a:p>
          <a:p>
            <a:pPr lvl="1"/>
            <a:r>
              <a:rPr lang="en-US" altLang="ko-KR" sz="1800" dirty="0">
                <a:latin typeface="Calibri" charset="0"/>
                <a:ea typeface="MS PGothic" charset="0"/>
              </a:rPr>
              <a:t>Freeware Software</a:t>
            </a:r>
            <a:r>
              <a:rPr lang="ko-KR" altLang="en-US" sz="1800" dirty="0">
                <a:latin typeface="Calibri" charset="0"/>
                <a:ea typeface="MS PGothic" charset="0"/>
              </a:rPr>
              <a:t>는 복사</a:t>
            </a:r>
            <a:r>
              <a:rPr lang="en-US" altLang="ko-KR" sz="1800" dirty="0">
                <a:latin typeface="Calibri" charset="0"/>
                <a:ea typeface="MS PGothic" charset="0"/>
              </a:rPr>
              <a:t>, </a:t>
            </a:r>
            <a:r>
              <a:rPr lang="ko-KR" altLang="en-US" sz="1800" dirty="0">
                <a:latin typeface="Calibri" charset="0"/>
                <a:ea typeface="MS PGothic" charset="0"/>
              </a:rPr>
              <a:t>배포</a:t>
            </a:r>
            <a:r>
              <a:rPr lang="en-US" altLang="ko-KR" sz="1800" dirty="0">
                <a:latin typeface="Calibri" charset="0"/>
                <a:ea typeface="MS PGothic" charset="0"/>
              </a:rPr>
              <a:t>, </a:t>
            </a:r>
            <a:r>
              <a:rPr lang="ko-KR" altLang="en-US" sz="1800" dirty="0">
                <a:latin typeface="Calibri" charset="0"/>
                <a:ea typeface="MS PGothic" charset="0"/>
              </a:rPr>
              <a:t>파생저작물 생성에 대해서 뿐만 아니라 사용 형태 </a:t>
            </a:r>
            <a:r>
              <a:rPr lang="en-US" altLang="ko-KR" sz="1800" dirty="0">
                <a:latin typeface="Calibri" charset="0"/>
                <a:ea typeface="MS PGothic" charset="0"/>
              </a:rPr>
              <a:t>(</a:t>
            </a:r>
            <a:r>
              <a:rPr lang="ko-KR" altLang="en-US" sz="1800" dirty="0">
                <a:latin typeface="Calibri" charset="0"/>
                <a:ea typeface="MS PGothic" charset="0"/>
              </a:rPr>
              <a:t>개인</a:t>
            </a:r>
            <a:r>
              <a:rPr lang="en-US" altLang="ko-KR" sz="1800" dirty="0">
                <a:latin typeface="Calibri" charset="0"/>
                <a:ea typeface="MS PGothic" charset="0"/>
              </a:rPr>
              <a:t>, </a:t>
            </a:r>
            <a:r>
              <a:rPr lang="ko-KR" altLang="en-US" sz="1800" dirty="0">
                <a:latin typeface="Calibri" charset="0"/>
                <a:ea typeface="MS PGothic" charset="0"/>
              </a:rPr>
              <a:t>상용</a:t>
            </a:r>
            <a:r>
              <a:rPr lang="en-US" altLang="ko-KR" sz="1800" dirty="0">
                <a:latin typeface="Calibri" charset="0"/>
                <a:ea typeface="MS PGothic" charset="0"/>
              </a:rPr>
              <a:t>, </a:t>
            </a:r>
            <a:r>
              <a:rPr lang="ko-KR" altLang="en-US" sz="1800" dirty="0">
                <a:latin typeface="Calibri" charset="0"/>
                <a:ea typeface="MS PGothic" charset="0"/>
              </a:rPr>
              <a:t>학업 등</a:t>
            </a:r>
            <a:r>
              <a:rPr lang="en-US" altLang="ko-KR" sz="1800" dirty="0">
                <a:latin typeface="Calibri" charset="0"/>
                <a:ea typeface="MS PGothic" charset="0"/>
              </a:rPr>
              <a:t>)</a:t>
            </a:r>
            <a:r>
              <a:rPr lang="ko-KR" altLang="en-US" sz="1800" dirty="0">
                <a:latin typeface="Calibri" charset="0"/>
                <a:ea typeface="MS PGothic" charset="0"/>
              </a:rPr>
              <a:t>에 대해서도 제한을 부과한다</a:t>
            </a:r>
            <a:endParaRPr lang="en-US" sz="1800" dirty="0">
              <a:latin typeface="Calibri" charset="0"/>
              <a:ea typeface="MS PGothic" charset="0"/>
            </a:endParaRPr>
          </a:p>
          <a:p>
            <a:r>
              <a:rPr lang="en-US" dirty="0">
                <a:latin typeface="Calibri" charset="0"/>
                <a:ea typeface="MS PGothic" charset="0"/>
              </a:rPr>
              <a:t>Shareware - </a:t>
            </a:r>
            <a:r>
              <a:rPr lang="ko-KR" altLang="en-US" dirty="0" err="1">
                <a:latin typeface="Calibri" charset="0"/>
                <a:ea typeface="MS PGothic" charset="0"/>
              </a:rPr>
              <a:t>시험판으로</a:t>
            </a:r>
            <a:r>
              <a:rPr lang="ko-KR" altLang="en-US" dirty="0">
                <a:latin typeface="Calibri" charset="0"/>
                <a:ea typeface="MS PGothic" charset="0"/>
              </a:rPr>
              <a:t> 사용자에게 제공되는 </a:t>
            </a:r>
            <a:r>
              <a:rPr lang="en-US" altLang="ko-KR" dirty="0">
                <a:latin typeface="Calibri" charset="0"/>
                <a:ea typeface="MS PGothic" charset="0"/>
              </a:rPr>
              <a:t>Proprietary Software</a:t>
            </a:r>
            <a:r>
              <a:rPr lang="ko-KR" altLang="en-US" dirty="0">
                <a:latin typeface="Calibri" charset="0"/>
                <a:ea typeface="MS PGothic" charset="0"/>
              </a:rPr>
              <a:t>로써</a:t>
            </a:r>
            <a:r>
              <a:rPr lang="en-US" altLang="ko-KR" dirty="0">
                <a:latin typeface="Calibri" charset="0"/>
                <a:ea typeface="MS PGothic" charset="0"/>
              </a:rPr>
              <a:t>, </a:t>
            </a:r>
            <a:r>
              <a:rPr lang="ko-KR" altLang="en-US" dirty="0">
                <a:latin typeface="Calibri" charset="0"/>
                <a:ea typeface="MS PGothic" charset="0"/>
              </a:rPr>
              <a:t>사용 기간에 제한이 있고</a:t>
            </a:r>
            <a:r>
              <a:rPr lang="en-US" altLang="ko-KR" dirty="0">
                <a:latin typeface="Calibri" charset="0"/>
                <a:ea typeface="MS PGothic" charset="0"/>
              </a:rPr>
              <a:t>, </a:t>
            </a:r>
            <a:r>
              <a:rPr lang="ko-KR" altLang="en-US" dirty="0">
                <a:latin typeface="Calibri" charset="0"/>
                <a:ea typeface="MS PGothic" charset="0"/>
              </a:rPr>
              <a:t>제한된 기능을 무료로 사용할 수 있게 한다</a:t>
            </a:r>
            <a:endParaRPr lang="en-US" dirty="0">
              <a:latin typeface="Calibri" charset="0"/>
              <a:ea typeface="MS PGothic" charset="0"/>
            </a:endParaRPr>
          </a:p>
          <a:p>
            <a:pPr lvl="1"/>
            <a:r>
              <a:rPr lang="en-US" altLang="ko-KR" dirty="0">
                <a:latin typeface="Calibri" charset="0"/>
                <a:ea typeface="MS PGothic" charset="0"/>
              </a:rPr>
              <a:t>Shareware</a:t>
            </a:r>
            <a:r>
              <a:rPr lang="ko-KR" altLang="en-US" dirty="0">
                <a:latin typeface="Calibri" charset="0"/>
                <a:ea typeface="MS PGothic" charset="0"/>
              </a:rPr>
              <a:t>의 목적은 잠재적인 고객에게 </a:t>
            </a:r>
            <a:r>
              <a:rPr lang="en-US" altLang="ko-KR" dirty="0">
                <a:latin typeface="Calibri" charset="0"/>
                <a:ea typeface="MS PGothic" charset="0"/>
              </a:rPr>
              <a:t>Program </a:t>
            </a:r>
            <a:r>
              <a:rPr lang="ko-KR" altLang="en-US" dirty="0">
                <a:latin typeface="Calibri" charset="0"/>
                <a:ea typeface="MS PGothic" charset="0"/>
              </a:rPr>
              <a:t>사용 기회를 제공하여 </a:t>
            </a:r>
            <a:r>
              <a:rPr lang="en-US" altLang="ko-KR" dirty="0">
                <a:latin typeface="Calibri" charset="0"/>
                <a:ea typeface="MS PGothic" charset="0"/>
              </a:rPr>
              <a:t>full version software</a:t>
            </a:r>
            <a:r>
              <a:rPr lang="ko-KR" altLang="en-US" dirty="0">
                <a:latin typeface="Calibri" charset="0"/>
                <a:ea typeface="MS PGothic" charset="0"/>
              </a:rPr>
              <a:t>의 구매를 결정할 수 있게 하는 것이다</a:t>
            </a:r>
            <a:r>
              <a:rPr lang="en-US" dirty="0" smtClean="0">
                <a:latin typeface="Calibri" charset="0"/>
                <a:ea typeface="MS PGothic" charset="0"/>
              </a:rPr>
              <a:t> </a:t>
            </a:r>
            <a:endParaRPr lang="en-US" dirty="0">
              <a:latin typeface="Calibri" charset="0"/>
              <a:ea typeface="MS PGothic" charset="0"/>
            </a:endParaRPr>
          </a:p>
          <a:p>
            <a:pPr lvl="1"/>
            <a:r>
              <a:rPr lang="ko-KR" altLang="en-US" dirty="0">
                <a:latin typeface="Calibri" charset="0"/>
                <a:ea typeface="MS PGothic" charset="0"/>
              </a:rPr>
              <a:t>일부 </a:t>
            </a:r>
            <a:r>
              <a:rPr lang="en-US" altLang="ko-KR" dirty="0">
                <a:latin typeface="Calibri" charset="0"/>
                <a:ea typeface="MS PGothic" charset="0"/>
              </a:rPr>
              <a:t>Shareware vendor</a:t>
            </a:r>
            <a:r>
              <a:rPr lang="ko-KR" altLang="en-US" dirty="0">
                <a:latin typeface="Calibri" charset="0"/>
                <a:ea typeface="MS PGothic" charset="0"/>
              </a:rPr>
              <a:t>들은 일단 무료로 사용하게 하여 확산을 시킨 후 고비용의 </a:t>
            </a:r>
            <a:r>
              <a:rPr lang="en-US" altLang="ko-KR" dirty="0">
                <a:latin typeface="Calibri" charset="0"/>
                <a:ea typeface="MS PGothic" charset="0"/>
              </a:rPr>
              <a:t>License </a:t>
            </a:r>
            <a:r>
              <a:rPr lang="ko-KR" altLang="en-US" dirty="0">
                <a:latin typeface="Calibri" charset="0"/>
                <a:ea typeface="MS PGothic" charset="0"/>
              </a:rPr>
              <a:t>금액을 청구하는 경우가 있으므로 대부분 기업은 </a:t>
            </a:r>
            <a:r>
              <a:rPr lang="en-US" altLang="ko-KR" dirty="0">
                <a:latin typeface="Calibri" charset="0"/>
                <a:ea typeface="MS PGothic" charset="0"/>
              </a:rPr>
              <a:t>Shareware</a:t>
            </a:r>
            <a:r>
              <a:rPr lang="ko-KR" altLang="en-US" dirty="0">
                <a:latin typeface="Calibri" charset="0"/>
                <a:ea typeface="MS PGothic" charset="0"/>
              </a:rPr>
              <a:t>를 상당히 경계한다</a:t>
            </a:r>
            <a:r>
              <a:rPr lang="en-US" dirty="0" smtClean="0">
                <a:latin typeface="Calibri" charset="0"/>
                <a:ea typeface="MS PGothic" charset="0"/>
              </a:rPr>
              <a:t>.</a:t>
            </a:r>
            <a:endParaRPr lang="en-US" dirty="0">
              <a:latin typeface="Calibri" charset="0"/>
              <a:ea typeface="MS PGothic" charset="0"/>
            </a:endParaRPr>
          </a:p>
          <a:p>
            <a:r>
              <a:rPr lang="en-US" dirty="0" err="1">
                <a:latin typeface="Calibri" charset="0"/>
                <a:ea typeface="MS PGothic" charset="0"/>
              </a:rPr>
              <a:t>Freewware</a:t>
            </a:r>
            <a:r>
              <a:rPr lang="ko-KR" altLang="en-US" dirty="0">
                <a:latin typeface="Calibri" charset="0"/>
                <a:ea typeface="MS PGothic" charset="0"/>
              </a:rPr>
              <a:t>와 </a:t>
            </a:r>
            <a:r>
              <a:rPr lang="en-US" dirty="0">
                <a:latin typeface="Calibri" charset="0"/>
                <a:ea typeface="MS PGothic" charset="0"/>
              </a:rPr>
              <a:t>Shareware</a:t>
            </a:r>
            <a:r>
              <a:rPr lang="ko-KR" altLang="en-US" dirty="0">
                <a:latin typeface="Calibri" charset="0"/>
                <a:ea typeface="MS PGothic" charset="0"/>
              </a:rPr>
              <a:t>는 </a:t>
            </a:r>
            <a:r>
              <a:rPr lang="en-US" dirty="0">
                <a:latin typeface="Calibri" charset="0"/>
                <a:ea typeface="MS PGothic" charset="0"/>
              </a:rPr>
              <a:t>FOSS</a:t>
            </a:r>
            <a:r>
              <a:rPr lang="ko-KR" altLang="en-US" dirty="0">
                <a:latin typeface="Calibri" charset="0"/>
                <a:ea typeface="MS PGothic" charset="0"/>
              </a:rPr>
              <a:t>가 아니다</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18576378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Public Domain</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altLang="ko-KR" dirty="0">
                <a:latin typeface="Calibri" charset="0"/>
                <a:ea typeface="MS PGothic" charset="0"/>
              </a:rPr>
              <a:t>Public Domain</a:t>
            </a:r>
            <a:r>
              <a:rPr lang="ko-KR" altLang="en-US" dirty="0">
                <a:latin typeface="Calibri" charset="0"/>
                <a:ea typeface="MS PGothic" charset="0"/>
              </a:rPr>
              <a:t>은 법에 따라 보호받지 않는 지적 재산을 가리키며 누구든지 </a:t>
            </a:r>
            <a:r>
              <a:rPr lang="en-US" altLang="ko-KR" dirty="0">
                <a:latin typeface="Calibri" charset="0"/>
                <a:ea typeface="MS PGothic" charset="0"/>
              </a:rPr>
              <a:t>License </a:t>
            </a:r>
            <a:r>
              <a:rPr lang="ko-KR" altLang="en-US" dirty="0">
                <a:latin typeface="Calibri" charset="0"/>
                <a:ea typeface="MS PGothic" charset="0"/>
              </a:rPr>
              <a:t>없이 사용할 수 </a:t>
            </a:r>
            <a:r>
              <a:rPr lang="ko-KR" altLang="en-US" dirty="0" smtClean="0">
                <a:latin typeface="Calibri" charset="0"/>
                <a:ea typeface="MS PGothic" charset="0"/>
              </a:rPr>
              <a:t>있다</a:t>
            </a:r>
            <a:endParaRPr lang="en-US" dirty="0">
              <a:latin typeface="Calibri" charset="0"/>
              <a:ea typeface="MS PGothic" charset="0"/>
            </a:endParaRPr>
          </a:p>
          <a:p>
            <a:r>
              <a:rPr lang="ko-KR" altLang="en-US" dirty="0">
                <a:latin typeface="Calibri" charset="0"/>
                <a:ea typeface="MS PGothic" charset="0"/>
              </a:rPr>
              <a:t>개발자들은 자신의 </a:t>
            </a:r>
            <a:r>
              <a:rPr lang="en-US" altLang="ko-KR" dirty="0">
                <a:latin typeface="Calibri" charset="0"/>
                <a:ea typeface="MS PGothic" charset="0"/>
              </a:rPr>
              <a:t>Software</a:t>
            </a:r>
            <a:r>
              <a:rPr lang="ko-KR" altLang="en-US" dirty="0">
                <a:latin typeface="Calibri" charset="0"/>
                <a:ea typeface="MS PGothic" charset="0"/>
              </a:rPr>
              <a:t>에 대해 </a:t>
            </a:r>
            <a:r>
              <a:rPr lang="en-US" altLang="ko-KR" dirty="0">
                <a:latin typeface="Calibri" charset="0"/>
                <a:ea typeface="MS PGothic" charset="0"/>
              </a:rPr>
              <a:t>Public Domain</a:t>
            </a:r>
            <a:r>
              <a:rPr lang="ko-KR" altLang="en-US" dirty="0">
                <a:latin typeface="Calibri" charset="0"/>
                <a:ea typeface="MS PGothic" charset="0"/>
              </a:rPr>
              <a:t>에 해당한다는 선언을 포함할 수 있다</a:t>
            </a:r>
            <a:r>
              <a:rPr lang="en-US" dirty="0" smtClean="0">
                <a:latin typeface="Calibri" charset="0"/>
                <a:ea typeface="MS PGothic" charset="0"/>
              </a:rPr>
              <a:t> </a:t>
            </a:r>
            <a:endParaRPr lang="en-US" dirty="0">
              <a:latin typeface="Calibri" charset="0"/>
              <a:ea typeface="MS PGothic" charset="0"/>
            </a:endParaRPr>
          </a:p>
          <a:p>
            <a:pPr lvl="1"/>
            <a:r>
              <a:rPr lang="ko-KR" altLang="en-US" dirty="0" smtClean="0">
                <a:latin typeface="Calibri" charset="0"/>
                <a:ea typeface="MS PGothic" charset="0"/>
              </a:rPr>
              <a:t>예</a:t>
            </a:r>
            <a:r>
              <a:rPr lang="en-US" dirty="0" smtClean="0">
                <a:latin typeface="Calibri" charset="0"/>
                <a:ea typeface="MS PGothic" charset="0"/>
              </a:rPr>
              <a:t>, </a:t>
            </a:r>
            <a:r>
              <a:rPr lang="en-US" dirty="0">
                <a:latin typeface="Calibri" charset="0"/>
                <a:ea typeface="MS PGothic" charset="0"/>
              </a:rPr>
              <a:t>"All of the code and documentation in this software has been dedicated to the public domain by the authors."</a:t>
            </a:r>
          </a:p>
          <a:p>
            <a:pPr lvl="1"/>
            <a:r>
              <a:rPr lang="en-US" dirty="0">
                <a:latin typeface="Calibri" charset="0"/>
                <a:ea typeface="MS PGothic" charset="0"/>
              </a:rPr>
              <a:t>Public Domain </a:t>
            </a:r>
            <a:r>
              <a:rPr lang="ko-KR" altLang="en-US" dirty="0">
                <a:latin typeface="Calibri" charset="0"/>
                <a:ea typeface="MS PGothic" charset="0"/>
              </a:rPr>
              <a:t>선언이 </a:t>
            </a:r>
            <a:r>
              <a:rPr lang="en-US" dirty="0">
                <a:latin typeface="Calibri" charset="0"/>
                <a:ea typeface="MS PGothic" charset="0"/>
              </a:rPr>
              <a:t>FOSS License</a:t>
            </a:r>
            <a:r>
              <a:rPr lang="ko-KR" altLang="en-US" dirty="0">
                <a:latin typeface="Calibri" charset="0"/>
                <a:ea typeface="MS PGothic" charset="0"/>
              </a:rPr>
              <a:t>와 같은 것은 아니다</a:t>
            </a:r>
            <a:endParaRPr lang="en-US" dirty="0">
              <a:latin typeface="Calibri" charset="0"/>
              <a:ea typeface="MS PGothic" charset="0"/>
            </a:endParaRPr>
          </a:p>
          <a:p>
            <a:r>
              <a:rPr lang="ko-KR" altLang="en-US" dirty="0">
                <a:latin typeface="Calibri" charset="0"/>
                <a:ea typeface="MS PGothic" charset="0"/>
              </a:rPr>
              <a:t>이러한 </a:t>
            </a:r>
            <a:r>
              <a:rPr lang="en-US" altLang="ko-KR" dirty="0">
                <a:latin typeface="Calibri" charset="0"/>
                <a:ea typeface="MS PGothic" charset="0"/>
              </a:rPr>
              <a:t>Public Domain </a:t>
            </a:r>
            <a:r>
              <a:rPr lang="ko-KR" altLang="en-US" dirty="0">
                <a:latin typeface="Calibri" charset="0"/>
                <a:ea typeface="MS PGothic" charset="0"/>
              </a:rPr>
              <a:t>선언의 법적 집행 가능성은 </a:t>
            </a:r>
            <a:r>
              <a:rPr lang="en-US" altLang="ko-KR" dirty="0">
                <a:latin typeface="Calibri" charset="0"/>
                <a:ea typeface="MS PGothic" charset="0"/>
              </a:rPr>
              <a:t>FOSS Community </a:t>
            </a:r>
            <a:r>
              <a:rPr lang="ko-KR" altLang="en-US" dirty="0">
                <a:latin typeface="Calibri" charset="0"/>
                <a:ea typeface="MS PGothic" charset="0"/>
              </a:rPr>
              <a:t>내에서 </a:t>
            </a:r>
            <a:r>
              <a:rPr lang="ko-KR" altLang="en-US" dirty="0" smtClean="0">
                <a:latin typeface="Calibri" charset="0"/>
                <a:ea typeface="MS PGothic" charset="0"/>
              </a:rPr>
              <a:t>논쟁이 </a:t>
            </a:r>
            <a:r>
              <a:rPr lang="ko-KR" altLang="en-US" dirty="0">
                <a:latin typeface="Calibri" charset="0"/>
                <a:ea typeface="MS PGothic" charset="0"/>
              </a:rPr>
              <a:t>있는 부분이기도 하다</a:t>
            </a:r>
            <a:endParaRPr lang="en-US" dirty="0">
              <a:latin typeface="Calibri" charset="0"/>
              <a:ea typeface="MS PGothic" charset="0"/>
            </a:endParaRPr>
          </a:p>
          <a:p>
            <a:r>
              <a:rPr lang="ko-KR" altLang="en-US" dirty="0">
                <a:latin typeface="Calibri" charset="0"/>
                <a:ea typeface="MS PGothic" charset="0"/>
              </a:rPr>
              <a:t>종종 </a:t>
            </a:r>
            <a:r>
              <a:rPr lang="en-US" altLang="ko-KR" dirty="0">
                <a:latin typeface="Calibri" charset="0"/>
                <a:ea typeface="MS PGothic" charset="0"/>
              </a:rPr>
              <a:t>Public Domain </a:t>
            </a:r>
            <a:r>
              <a:rPr lang="ko-KR" altLang="en-US" dirty="0">
                <a:latin typeface="Calibri" charset="0"/>
                <a:ea typeface="MS PGothic" charset="0"/>
              </a:rPr>
              <a:t>선언이 보증 부인 등 다른 조항과 함께 사용될 수 있는데</a:t>
            </a:r>
            <a:r>
              <a:rPr lang="en-US" altLang="ko-KR" dirty="0">
                <a:latin typeface="Calibri" charset="0"/>
                <a:ea typeface="MS PGothic" charset="0"/>
              </a:rPr>
              <a:t>, </a:t>
            </a:r>
            <a:r>
              <a:rPr lang="ko-KR" altLang="en-US" dirty="0">
                <a:latin typeface="Calibri" charset="0"/>
                <a:ea typeface="MS PGothic" charset="0"/>
              </a:rPr>
              <a:t>이 경우는 </a:t>
            </a:r>
            <a:r>
              <a:rPr lang="en-US" altLang="ko-KR" dirty="0">
                <a:latin typeface="Calibri" charset="0"/>
                <a:ea typeface="MS PGothic" charset="0"/>
              </a:rPr>
              <a:t>Software</a:t>
            </a:r>
            <a:r>
              <a:rPr lang="ko-KR" altLang="en-US" dirty="0">
                <a:latin typeface="Calibri" charset="0"/>
                <a:ea typeface="MS PGothic" charset="0"/>
              </a:rPr>
              <a:t>가 </a:t>
            </a:r>
            <a:r>
              <a:rPr lang="en-US" altLang="ko-KR" dirty="0">
                <a:latin typeface="Calibri" charset="0"/>
                <a:ea typeface="MS PGothic" charset="0"/>
              </a:rPr>
              <a:t>Public Domain </a:t>
            </a:r>
            <a:r>
              <a:rPr lang="ko-KR" altLang="en-US" dirty="0">
                <a:latin typeface="Calibri" charset="0"/>
                <a:ea typeface="MS PGothic" charset="0"/>
              </a:rPr>
              <a:t>상태라기보다는 하나의 </a:t>
            </a:r>
            <a:r>
              <a:rPr lang="en-US" altLang="ko-KR" dirty="0">
                <a:latin typeface="Calibri" charset="0"/>
                <a:ea typeface="MS PGothic" charset="0"/>
              </a:rPr>
              <a:t>License </a:t>
            </a:r>
            <a:r>
              <a:rPr lang="ko-KR" altLang="en-US" dirty="0">
                <a:latin typeface="Calibri" charset="0"/>
                <a:ea typeface="MS PGothic" charset="0"/>
              </a:rPr>
              <a:t>하에 있다고 볼 수 있다</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8741616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Compatibility</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lnSpcReduction="10000"/>
          </a:bodyPr>
          <a:lstStyle/>
          <a:p>
            <a:r>
              <a:rPr lang="en-US" sz="2000" dirty="0">
                <a:solidFill>
                  <a:srgbClr val="292934"/>
                </a:solidFill>
                <a:latin typeface="Calibri" charset="0"/>
                <a:ea typeface="MS PGothic" charset="0"/>
              </a:rPr>
              <a:t>License Compatibility</a:t>
            </a:r>
            <a:r>
              <a:rPr lang="ko-KR" altLang="en-US" sz="2000" dirty="0">
                <a:solidFill>
                  <a:srgbClr val="292934"/>
                </a:solidFill>
                <a:latin typeface="Calibri" charset="0"/>
                <a:ea typeface="MS PGothic" charset="0"/>
              </a:rPr>
              <a:t>는 </a:t>
            </a:r>
            <a:r>
              <a:rPr lang="en-US" sz="2000" dirty="0">
                <a:solidFill>
                  <a:srgbClr val="292934"/>
                </a:solidFill>
                <a:latin typeface="Calibri" charset="0"/>
                <a:ea typeface="MS PGothic" charset="0"/>
              </a:rPr>
              <a:t>License </a:t>
            </a:r>
            <a:r>
              <a:rPr lang="ko-KR" altLang="en-US" sz="2000" dirty="0">
                <a:solidFill>
                  <a:srgbClr val="292934"/>
                </a:solidFill>
                <a:latin typeface="Calibri" charset="0"/>
                <a:ea typeface="MS PGothic" charset="0"/>
              </a:rPr>
              <a:t>조항들이 충돌하지 않음을 </a:t>
            </a:r>
            <a:r>
              <a:rPr lang="ko-KR" altLang="en-US" sz="2000" dirty="0" smtClean="0">
                <a:solidFill>
                  <a:srgbClr val="292934"/>
                </a:solidFill>
                <a:latin typeface="Calibri" charset="0"/>
                <a:ea typeface="MS PGothic" charset="0"/>
              </a:rPr>
              <a:t>보장하는 </a:t>
            </a:r>
            <a:r>
              <a:rPr lang="en-US" sz="2000" dirty="0">
                <a:solidFill>
                  <a:srgbClr val="292934"/>
                </a:solidFill>
                <a:latin typeface="Calibri" charset="0"/>
                <a:ea typeface="MS PGothic" charset="0"/>
              </a:rPr>
              <a:t>Process</a:t>
            </a:r>
            <a:r>
              <a:rPr lang="ko-KR" altLang="en-US" sz="2000" dirty="0">
                <a:solidFill>
                  <a:srgbClr val="292934"/>
                </a:solidFill>
                <a:latin typeface="Calibri" charset="0"/>
                <a:ea typeface="MS PGothic" charset="0"/>
              </a:rPr>
              <a:t>이다</a:t>
            </a:r>
            <a:r>
              <a:rPr lang="en-US" altLang="ko-KR" sz="2000" dirty="0">
                <a:solidFill>
                  <a:srgbClr val="292934"/>
                </a:solidFill>
                <a:latin typeface="Calibri" charset="0"/>
                <a:ea typeface="MS PGothic" charset="0"/>
              </a:rPr>
              <a:t>.</a:t>
            </a:r>
            <a:r>
              <a:rPr lang="en-US" sz="2000" dirty="0" smtClean="0">
                <a:solidFill>
                  <a:srgbClr val="292934"/>
                </a:solidFill>
                <a:latin typeface="Calibri" charset="0"/>
                <a:ea typeface="MS PGothic" charset="0"/>
              </a:rPr>
              <a:t> </a:t>
            </a:r>
          </a:p>
          <a:p>
            <a:pPr lvl="1"/>
            <a:r>
              <a:rPr lang="ko-KR" altLang="en-US" sz="1600" dirty="0" smtClean="0">
                <a:solidFill>
                  <a:srgbClr val="292934"/>
                </a:solidFill>
                <a:latin typeface="Calibri" charset="0"/>
                <a:ea typeface="MS PGothic" charset="0"/>
              </a:rPr>
              <a:t>만약 </a:t>
            </a:r>
            <a:r>
              <a:rPr lang="ko-KR" altLang="en-US" sz="1600" dirty="0">
                <a:solidFill>
                  <a:srgbClr val="292934"/>
                </a:solidFill>
                <a:latin typeface="Calibri" charset="0"/>
                <a:ea typeface="MS PGothic" charset="0"/>
              </a:rPr>
              <a:t>한 </a:t>
            </a:r>
            <a:r>
              <a:rPr lang="en-US" altLang="ko-KR" sz="1600" dirty="0">
                <a:solidFill>
                  <a:srgbClr val="292934"/>
                </a:solidFill>
                <a:latin typeface="Calibri" charset="0"/>
                <a:ea typeface="MS PGothic" charset="0"/>
              </a:rPr>
              <a:t>License</a:t>
            </a:r>
            <a:r>
              <a:rPr lang="ko-KR" altLang="en-US" sz="1600" dirty="0">
                <a:solidFill>
                  <a:srgbClr val="292934"/>
                </a:solidFill>
                <a:latin typeface="Calibri" charset="0"/>
                <a:ea typeface="MS PGothic" charset="0"/>
              </a:rPr>
              <a:t>가 요구하는 내용을 다른 </a:t>
            </a:r>
            <a:r>
              <a:rPr lang="en-US" altLang="ko-KR" sz="1600" dirty="0">
                <a:solidFill>
                  <a:srgbClr val="292934"/>
                </a:solidFill>
                <a:latin typeface="Calibri" charset="0"/>
                <a:ea typeface="MS PGothic" charset="0"/>
              </a:rPr>
              <a:t>License</a:t>
            </a:r>
            <a:r>
              <a:rPr lang="ko-KR" altLang="en-US" sz="1600" dirty="0">
                <a:solidFill>
                  <a:srgbClr val="292934"/>
                </a:solidFill>
                <a:latin typeface="Calibri" charset="0"/>
                <a:ea typeface="MS PGothic" charset="0"/>
              </a:rPr>
              <a:t>가 </a:t>
            </a:r>
            <a:r>
              <a:rPr lang="ko-KR" altLang="en-US" sz="1600" dirty="0" smtClean="0">
                <a:solidFill>
                  <a:srgbClr val="292934"/>
                </a:solidFill>
                <a:latin typeface="Calibri" charset="0"/>
                <a:ea typeface="MS PGothic" charset="0"/>
              </a:rPr>
              <a:t>금지한다면</a:t>
            </a:r>
            <a:r>
              <a:rPr lang="en-US" altLang="ko-KR" sz="1600" dirty="0" smtClean="0">
                <a:solidFill>
                  <a:srgbClr val="292934"/>
                </a:solidFill>
                <a:latin typeface="Calibri" charset="0"/>
                <a:ea typeface="MS PGothic" charset="0"/>
              </a:rPr>
              <a:t>, </a:t>
            </a:r>
            <a:r>
              <a:rPr lang="ko-KR" altLang="en-US" sz="1600" dirty="0" smtClean="0">
                <a:solidFill>
                  <a:srgbClr val="292934"/>
                </a:solidFill>
                <a:latin typeface="Calibri" charset="0"/>
                <a:ea typeface="MS PGothic" charset="0"/>
              </a:rPr>
              <a:t>두 개의 </a:t>
            </a:r>
            <a:r>
              <a:rPr lang="en-US" altLang="ko-KR" sz="1600" dirty="0" smtClean="0">
                <a:solidFill>
                  <a:srgbClr val="292934"/>
                </a:solidFill>
                <a:latin typeface="Calibri" charset="0"/>
                <a:ea typeface="MS PGothic" charset="0"/>
              </a:rPr>
              <a:t>Software </a:t>
            </a:r>
            <a:r>
              <a:rPr lang="ko-KR" altLang="en-US" sz="1600" dirty="0" smtClean="0">
                <a:solidFill>
                  <a:srgbClr val="292934"/>
                </a:solidFill>
                <a:latin typeface="Calibri" charset="0"/>
                <a:ea typeface="MS PGothic" charset="0"/>
              </a:rPr>
              <a:t>모듈의 결합이 </a:t>
            </a:r>
            <a:r>
              <a:rPr lang="en-US" altLang="ko-KR" sz="1600" dirty="0" smtClean="0">
                <a:solidFill>
                  <a:srgbClr val="292934"/>
                </a:solidFill>
                <a:latin typeface="Calibri" charset="0"/>
                <a:ea typeface="MS PGothic" charset="0"/>
              </a:rPr>
              <a:t>License </a:t>
            </a:r>
            <a:r>
              <a:rPr lang="ko-KR" altLang="en-US" sz="1600" dirty="0" smtClean="0">
                <a:solidFill>
                  <a:srgbClr val="292934"/>
                </a:solidFill>
                <a:latin typeface="Calibri" charset="0"/>
                <a:ea typeface="MS PGothic" charset="0"/>
              </a:rPr>
              <a:t>의무 사항을 유발할 경우</a:t>
            </a:r>
            <a:r>
              <a:rPr lang="en-US" altLang="ko-KR" sz="1600" dirty="0" smtClean="0">
                <a:solidFill>
                  <a:srgbClr val="292934"/>
                </a:solidFill>
                <a:latin typeface="Calibri" charset="0"/>
                <a:ea typeface="MS PGothic" charset="0"/>
              </a:rPr>
              <a:t>,</a:t>
            </a:r>
            <a:r>
              <a:rPr lang="ko-KR" altLang="en-US" sz="1600" dirty="0" smtClean="0">
                <a:solidFill>
                  <a:srgbClr val="292934"/>
                </a:solidFill>
                <a:latin typeface="Calibri" charset="0"/>
                <a:ea typeface="MS PGothic" charset="0"/>
              </a:rPr>
              <a:t> </a:t>
            </a:r>
            <a:r>
              <a:rPr lang="ko-KR" altLang="en-US" sz="1600" dirty="0">
                <a:solidFill>
                  <a:srgbClr val="292934"/>
                </a:solidFill>
                <a:latin typeface="Calibri" charset="0"/>
                <a:ea typeface="MS PGothic" charset="0"/>
              </a:rPr>
              <a:t>이 </a:t>
            </a:r>
            <a:r>
              <a:rPr lang="en-US" altLang="ko-KR" sz="1600" dirty="0">
                <a:solidFill>
                  <a:srgbClr val="292934"/>
                </a:solidFill>
                <a:latin typeface="Calibri" charset="0"/>
                <a:ea typeface="MS PGothic" charset="0"/>
              </a:rPr>
              <a:t>License</a:t>
            </a:r>
            <a:r>
              <a:rPr lang="ko-KR" altLang="en-US" sz="1600" dirty="0">
                <a:solidFill>
                  <a:srgbClr val="292934"/>
                </a:solidFill>
                <a:latin typeface="Calibri" charset="0"/>
                <a:ea typeface="MS PGothic" charset="0"/>
              </a:rPr>
              <a:t>들은 충돌하는 것이고 호환되지 않는다</a:t>
            </a:r>
            <a:r>
              <a:rPr lang="en-US" altLang="ko-KR" sz="1600" dirty="0" smtClean="0">
                <a:solidFill>
                  <a:srgbClr val="292934"/>
                </a:solidFill>
                <a:latin typeface="Calibri" charset="0"/>
                <a:ea typeface="MS PGothic" charset="0"/>
              </a:rPr>
              <a:t>.  </a:t>
            </a:r>
          </a:p>
          <a:p>
            <a:r>
              <a:rPr lang="ko-KR" altLang="en-US" sz="2000" dirty="0" smtClean="0">
                <a:solidFill>
                  <a:srgbClr val="292934"/>
                </a:solidFill>
                <a:latin typeface="Calibri" charset="0"/>
                <a:ea typeface="MS PGothic" charset="0"/>
              </a:rPr>
              <a:t>한 예로</a:t>
            </a:r>
            <a:r>
              <a:rPr lang="en-US" altLang="ko-KR" sz="2000" dirty="0" smtClean="0">
                <a:solidFill>
                  <a:srgbClr val="292934"/>
                </a:solidFill>
                <a:latin typeface="Calibri" charset="0"/>
                <a:ea typeface="MS PGothic" charset="0"/>
              </a:rPr>
              <a:t> GPLv2</a:t>
            </a:r>
            <a:r>
              <a:rPr lang="ko-KR" altLang="en-US" sz="2000" dirty="0" smtClean="0">
                <a:solidFill>
                  <a:srgbClr val="292934"/>
                </a:solidFill>
                <a:latin typeface="Calibri" charset="0"/>
                <a:ea typeface="MS PGothic" charset="0"/>
              </a:rPr>
              <a:t>는 </a:t>
            </a:r>
            <a:r>
              <a:rPr lang="en-US" altLang="ko-KR" sz="2000" dirty="0" smtClean="0">
                <a:solidFill>
                  <a:srgbClr val="292934"/>
                </a:solidFill>
                <a:latin typeface="Calibri" charset="0"/>
                <a:ea typeface="MS PGothic" charset="0"/>
              </a:rPr>
              <a:t>“</a:t>
            </a:r>
            <a:r>
              <a:rPr lang="ko-KR" altLang="en-US" sz="2000" dirty="0" smtClean="0">
                <a:solidFill>
                  <a:srgbClr val="292934"/>
                </a:solidFill>
                <a:latin typeface="Calibri" charset="0"/>
                <a:ea typeface="MS PGothic" charset="0"/>
              </a:rPr>
              <a:t>파생저작물</a:t>
            </a:r>
            <a:r>
              <a:rPr lang="en-US" altLang="ko-KR" sz="2000" dirty="0" smtClean="0">
                <a:solidFill>
                  <a:srgbClr val="292934"/>
                </a:solidFill>
                <a:latin typeface="Calibri" charset="0"/>
                <a:ea typeface="MS PGothic" charset="0"/>
              </a:rPr>
              <a:t>”</a:t>
            </a:r>
            <a:r>
              <a:rPr lang="ko-KR" altLang="en-US" sz="2000" dirty="0" smtClean="0">
                <a:solidFill>
                  <a:srgbClr val="292934"/>
                </a:solidFill>
                <a:latin typeface="Calibri" charset="0"/>
                <a:ea typeface="MS PGothic" charset="0"/>
              </a:rPr>
              <a:t>에도 의무 사항을 부여한다</a:t>
            </a:r>
            <a:r>
              <a:rPr lang="en-US" altLang="ko-KR" sz="2000" dirty="0" smtClean="0">
                <a:solidFill>
                  <a:srgbClr val="292934"/>
                </a:solidFill>
                <a:latin typeface="Calibri" charset="0"/>
                <a:ea typeface="MS PGothic" charset="0"/>
              </a:rPr>
              <a:t>. </a:t>
            </a:r>
          </a:p>
          <a:p>
            <a:pPr lvl="1"/>
            <a:r>
              <a:rPr lang="ko-KR" altLang="en-US" sz="1600" dirty="0" smtClean="0">
                <a:solidFill>
                  <a:srgbClr val="292934"/>
                </a:solidFill>
                <a:latin typeface="Calibri" charset="0"/>
                <a:ea typeface="MS PGothic" charset="0"/>
              </a:rPr>
              <a:t>만약</a:t>
            </a:r>
            <a:r>
              <a:rPr lang="en-US" altLang="ko-KR" sz="1600" dirty="0" smtClean="0">
                <a:solidFill>
                  <a:srgbClr val="292934"/>
                </a:solidFill>
                <a:latin typeface="Calibri" charset="0"/>
                <a:ea typeface="MS PGothic" charset="0"/>
              </a:rPr>
              <a:t>, GPLv2 Licensed </a:t>
            </a:r>
            <a:r>
              <a:rPr lang="ko-KR" altLang="en-US" sz="1600" dirty="0" smtClean="0">
                <a:solidFill>
                  <a:srgbClr val="292934"/>
                </a:solidFill>
                <a:latin typeface="Calibri" charset="0"/>
                <a:ea typeface="MS PGothic" charset="0"/>
              </a:rPr>
              <a:t>모듈과 결합한 </a:t>
            </a:r>
            <a:r>
              <a:rPr lang="ko-KR" altLang="en-US" sz="1600" dirty="0" err="1" smtClean="0">
                <a:solidFill>
                  <a:srgbClr val="292934"/>
                </a:solidFill>
                <a:latin typeface="Calibri" charset="0"/>
                <a:ea typeface="MS PGothic" charset="0"/>
              </a:rPr>
              <a:t>두번째</a:t>
            </a:r>
            <a:r>
              <a:rPr lang="ko-KR" altLang="en-US" sz="1600" dirty="0" smtClean="0">
                <a:solidFill>
                  <a:srgbClr val="292934"/>
                </a:solidFill>
                <a:latin typeface="Calibri" charset="0"/>
                <a:ea typeface="MS PGothic" charset="0"/>
              </a:rPr>
              <a:t> </a:t>
            </a:r>
            <a:r>
              <a:rPr lang="en-US" altLang="ko-KR" sz="1600" dirty="0" smtClean="0">
                <a:solidFill>
                  <a:srgbClr val="292934"/>
                </a:solidFill>
                <a:latin typeface="Calibri" charset="0"/>
                <a:ea typeface="MS PGothic" charset="0"/>
              </a:rPr>
              <a:t>Software </a:t>
            </a:r>
            <a:r>
              <a:rPr lang="ko-KR" altLang="en-US" sz="1600" dirty="0" smtClean="0">
                <a:solidFill>
                  <a:srgbClr val="292934"/>
                </a:solidFill>
                <a:latin typeface="Calibri" charset="0"/>
                <a:ea typeface="MS PGothic" charset="0"/>
              </a:rPr>
              <a:t>모듈이 </a:t>
            </a:r>
            <a:r>
              <a:rPr lang="en-US" altLang="ko-KR" sz="1600" dirty="0" smtClean="0">
                <a:solidFill>
                  <a:srgbClr val="292934"/>
                </a:solidFill>
                <a:latin typeface="Calibri" charset="0"/>
                <a:ea typeface="MS PGothic" charset="0"/>
              </a:rPr>
              <a:t>GPLv2 Licensed </a:t>
            </a:r>
            <a:r>
              <a:rPr lang="ko-KR" altLang="en-US" sz="1600" dirty="0" smtClean="0">
                <a:solidFill>
                  <a:srgbClr val="292934"/>
                </a:solidFill>
                <a:latin typeface="Calibri" charset="0"/>
                <a:ea typeface="MS PGothic" charset="0"/>
              </a:rPr>
              <a:t>모듈의 파생저작물이 아니라면</a:t>
            </a:r>
            <a:r>
              <a:rPr lang="en-US" altLang="ko-KR" sz="1600" dirty="0" smtClean="0">
                <a:solidFill>
                  <a:srgbClr val="292934"/>
                </a:solidFill>
                <a:latin typeface="Calibri" charset="0"/>
                <a:ea typeface="MS PGothic" charset="0"/>
              </a:rPr>
              <a:t>, </a:t>
            </a:r>
            <a:r>
              <a:rPr lang="ko-KR" altLang="en-US" sz="1600" dirty="0" smtClean="0">
                <a:solidFill>
                  <a:srgbClr val="292934"/>
                </a:solidFill>
                <a:latin typeface="Calibri" charset="0"/>
                <a:ea typeface="MS PGothic" charset="0"/>
              </a:rPr>
              <a:t>이 </a:t>
            </a:r>
            <a:r>
              <a:rPr lang="ko-KR" altLang="en-US" sz="1600" dirty="0" err="1" smtClean="0">
                <a:solidFill>
                  <a:srgbClr val="292934"/>
                </a:solidFill>
                <a:latin typeface="Calibri" charset="0"/>
                <a:ea typeface="MS PGothic" charset="0"/>
              </a:rPr>
              <a:t>두번째</a:t>
            </a:r>
            <a:r>
              <a:rPr lang="ko-KR" altLang="en-US" sz="1600" dirty="0" smtClean="0">
                <a:solidFill>
                  <a:srgbClr val="292934"/>
                </a:solidFill>
                <a:latin typeface="Calibri" charset="0"/>
                <a:ea typeface="MS PGothic" charset="0"/>
              </a:rPr>
              <a:t> </a:t>
            </a:r>
            <a:r>
              <a:rPr lang="en-US" altLang="ko-KR" sz="1600" dirty="0" smtClean="0">
                <a:solidFill>
                  <a:srgbClr val="292934"/>
                </a:solidFill>
                <a:latin typeface="Calibri" charset="0"/>
                <a:ea typeface="MS PGothic" charset="0"/>
              </a:rPr>
              <a:t>Software </a:t>
            </a:r>
            <a:r>
              <a:rPr lang="ko-KR" altLang="en-US" sz="1600" dirty="0" smtClean="0">
                <a:solidFill>
                  <a:srgbClr val="292934"/>
                </a:solidFill>
                <a:latin typeface="Calibri" charset="0"/>
                <a:ea typeface="MS PGothic" charset="0"/>
              </a:rPr>
              <a:t>모듈은 </a:t>
            </a:r>
            <a:r>
              <a:rPr lang="en-US" altLang="ko-KR" sz="1600" dirty="0" smtClean="0">
                <a:solidFill>
                  <a:srgbClr val="292934"/>
                </a:solidFill>
                <a:latin typeface="Calibri" charset="0"/>
                <a:ea typeface="MS PGothic" charset="0"/>
              </a:rPr>
              <a:t>GPLv2</a:t>
            </a:r>
            <a:r>
              <a:rPr lang="ko-KR" altLang="en-US" sz="1600" dirty="0" smtClean="0">
                <a:solidFill>
                  <a:srgbClr val="292934"/>
                </a:solidFill>
                <a:latin typeface="Calibri" charset="0"/>
                <a:ea typeface="MS PGothic" charset="0"/>
              </a:rPr>
              <a:t>의 대상이 아니다</a:t>
            </a:r>
            <a:r>
              <a:rPr lang="en-US" altLang="ko-KR" sz="1600" dirty="0" smtClean="0">
                <a:solidFill>
                  <a:srgbClr val="292934"/>
                </a:solidFill>
                <a:latin typeface="Calibri" charset="0"/>
                <a:ea typeface="MS PGothic" charset="0"/>
              </a:rPr>
              <a:t>. “</a:t>
            </a:r>
            <a:r>
              <a:rPr lang="ko-KR" altLang="en-US" sz="1600" dirty="0" smtClean="0">
                <a:solidFill>
                  <a:srgbClr val="292934"/>
                </a:solidFill>
                <a:latin typeface="Calibri" charset="0"/>
                <a:ea typeface="MS PGothic" charset="0"/>
              </a:rPr>
              <a:t>파생저작물</a:t>
            </a:r>
            <a:r>
              <a:rPr lang="en-US" altLang="ko-KR" sz="1600" dirty="0" smtClean="0">
                <a:solidFill>
                  <a:srgbClr val="292934"/>
                </a:solidFill>
                <a:latin typeface="Calibri" charset="0"/>
                <a:ea typeface="MS PGothic" charset="0"/>
              </a:rPr>
              <a:t>”</a:t>
            </a:r>
            <a:r>
              <a:rPr lang="ko-KR" altLang="en-US" sz="1600" dirty="0" smtClean="0">
                <a:solidFill>
                  <a:srgbClr val="292934"/>
                </a:solidFill>
                <a:latin typeface="Calibri" charset="0"/>
                <a:ea typeface="MS PGothic" charset="0"/>
              </a:rPr>
              <a:t>의 정의는 </a:t>
            </a:r>
            <a:r>
              <a:rPr lang="en-US" altLang="ko-KR" sz="1600" dirty="0" smtClean="0">
                <a:solidFill>
                  <a:srgbClr val="292934"/>
                </a:solidFill>
                <a:latin typeface="Calibri" charset="0"/>
                <a:ea typeface="MS PGothic" charset="0"/>
              </a:rPr>
              <a:t>FOSS Community</a:t>
            </a:r>
            <a:r>
              <a:rPr lang="ko-KR" altLang="en-US" sz="1600" dirty="0" smtClean="0">
                <a:solidFill>
                  <a:srgbClr val="292934"/>
                </a:solidFill>
                <a:latin typeface="Calibri" charset="0"/>
                <a:ea typeface="MS PGothic" charset="0"/>
              </a:rPr>
              <a:t>의 관점에 따라 다르다</a:t>
            </a:r>
            <a:r>
              <a:rPr lang="en-US" altLang="ko-KR" sz="1600" dirty="0" smtClean="0">
                <a:solidFill>
                  <a:srgbClr val="292934"/>
                </a:solidFill>
                <a:latin typeface="Calibri" charset="0"/>
                <a:ea typeface="MS PGothic" charset="0"/>
              </a:rPr>
              <a:t>. </a:t>
            </a:r>
            <a:endParaRPr lang="en-US" sz="2000" dirty="0">
              <a:latin typeface="Calibri" charset="0"/>
              <a:ea typeface="MS PGothic" charset="0"/>
            </a:endParaRPr>
          </a:p>
          <a:p>
            <a:r>
              <a:rPr lang="en-US" sz="2000" dirty="0">
                <a:latin typeface="Calibri" charset="0"/>
                <a:ea typeface="MS PGothic" charset="0"/>
              </a:rPr>
              <a:t>Free Software Foundation</a:t>
            </a:r>
            <a:r>
              <a:rPr lang="ko-KR" altLang="en-US" sz="2000" dirty="0">
                <a:latin typeface="Calibri" charset="0"/>
                <a:ea typeface="MS PGothic" charset="0"/>
              </a:rPr>
              <a:t>은 </a:t>
            </a:r>
            <a:r>
              <a:rPr lang="en-US" sz="2000" dirty="0">
                <a:latin typeface="Calibri" charset="0"/>
                <a:ea typeface="MS PGothic" charset="0"/>
              </a:rPr>
              <a:t>License Compatibility</a:t>
            </a:r>
            <a:r>
              <a:rPr lang="ko-KR" altLang="en-US" sz="2000" dirty="0">
                <a:latin typeface="Calibri" charset="0"/>
                <a:ea typeface="MS PGothic" charset="0"/>
              </a:rPr>
              <a:t>를 설명하기 위해 다음 사례를 제공한다 </a:t>
            </a:r>
            <a:r>
              <a:rPr lang="en-US" sz="2000" dirty="0" smtClean="0">
                <a:latin typeface="Calibri" charset="0"/>
                <a:ea typeface="MS PGothic" charset="0"/>
              </a:rPr>
              <a:t>:</a:t>
            </a:r>
            <a:endParaRPr lang="en-US" sz="2000" i="1" dirty="0">
              <a:latin typeface="Calibri" charset="0"/>
              <a:ea typeface="MS PGothic" charset="0"/>
            </a:endParaRPr>
          </a:p>
          <a:p>
            <a:pPr lvl="1">
              <a:buNone/>
            </a:pPr>
            <a:r>
              <a:rPr lang="en-US" i="1" dirty="0">
                <a:latin typeface="Calibri" charset="0"/>
                <a:ea typeface="MS PGothic" charset="0"/>
              </a:rPr>
              <a:t>	</a:t>
            </a:r>
            <a:r>
              <a:rPr lang="ko-KR" altLang="en-US" b="1" i="1" dirty="0">
                <a:solidFill>
                  <a:srgbClr val="009900"/>
                </a:solidFill>
                <a:latin typeface="Calibri" charset="0"/>
                <a:ea typeface="MS PGothic" charset="0"/>
              </a:rPr>
              <a:t> </a:t>
            </a:r>
            <a:r>
              <a:rPr lang="en-US" altLang="ko-KR" b="1" i="1" dirty="0">
                <a:solidFill>
                  <a:srgbClr val="009900"/>
                </a:solidFill>
                <a:latin typeface="Calibri" charset="0"/>
                <a:ea typeface="MS PGothic" charset="0"/>
              </a:rPr>
              <a:t>License p</a:t>
            </a:r>
            <a:r>
              <a:rPr lang="ko-KR" altLang="en-US" b="1" i="1" dirty="0">
                <a:solidFill>
                  <a:srgbClr val="009900"/>
                </a:solidFill>
                <a:latin typeface="Calibri" charset="0"/>
                <a:ea typeface="MS PGothic" charset="0"/>
              </a:rPr>
              <a:t>로 배포된 저작물은 </a:t>
            </a:r>
            <a:r>
              <a:rPr lang="en-US" altLang="ko-KR" b="1" i="1" dirty="0">
                <a:solidFill>
                  <a:srgbClr val="009900"/>
                </a:solidFill>
                <a:latin typeface="Calibri" charset="0"/>
                <a:ea typeface="MS PGothic" charset="0"/>
              </a:rPr>
              <a:t>q</a:t>
            </a:r>
            <a:r>
              <a:rPr lang="ko-KR" altLang="en-US" b="1" i="1" dirty="0">
                <a:solidFill>
                  <a:srgbClr val="009900"/>
                </a:solidFill>
                <a:latin typeface="Calibri" charset="0"/>
                <a:ea typeface="MS PGothic" charset="0"/>
              </a:rPr>
              <a:t>의 조항으로도 배포할 수 </a:t>
            </a:r>
            <a:r>
              <a:rPr lang="ko-KR" altLang="en-US" b="1" i="1" dirty="0" smtClean="0">
                <a:solidFill>
                  <a:srgbClr val="009900"/>
                </a:solidFill>
                <a:latin typeface="Calibri" charset="0"/>
                <a:ea typeface="MS PGothic" charset="0"/>
              </a:rPr>
              <a:t>있다면</a:t>
            </a:r>
            <a:r>
              <a:rPr lang="en-US" altLang="ko-KR" b="1" i="1" dirty="0" smtClean="0">
                <a:solidFill>
                  <a:srgbClr val="009900"/>
                </a:solidFill>
                <a:latin typeface="Calibri" charset="0"/>
                <a:ea typeface="MS PGothic" charset="0"/>
              </a:rPr>
              <a:t>,</a:t>
            </a:r>
            <a:endParaRPr lang="en-US" b="1" i="1" dirty="0">
              <a:latin typeface="Calibri" charset="0"/>
              <a:ea typeface="MS PGothic" charset="0"/>
            </a:endParaRPr>
          </a:p>
          <a:p>
            <a:pPr lvl="1">
              <a:buNone/>
            </a:pPr>
            <a:r>
              <a:rPr lang="en-US" b="1" i="1" dirty="0">
                <a:solidFill>
                  <a:srgbClr val="009900"/>
                </a:solidFill>
                <a:latin typeface="Calibri" charset="0"/>
                <a:ea typeface="MS PGothic" charset="0"/>
              </a:rPr>
              <a:t>	 License p</a:t>
            </a:r>
            <a:r>
              <a:rPr lang="ko-KR" altLang="en-US" b="1" i="1" dirty="0">
                <a:solidFill>
                  <a:srgbClr val="009900"/>
                </a:solidFill>
                <a:latin typeface="Calibri" charset="0"/>
                <a:ea typeface="MS PGothic" charset="0"/>
              </a:rPr>
              <a:t>는 </a:t>
            </a:r>
            <a:r>
              <a:rPr lang="en-US" b="1" i="1" dirty="0">
                <a:solidFill>
                  <a:srgbClr val="009900"/>
                </a:solidFill>
                <a:latin typeface="Calibri" charset="0"/>
                <a:ea typeface="MS PGothic" charset="0"/>
              </a:rPr>
              <a:t>License q</a:t>
            </a:r>
            <a:r>
              <a:rPr lang="ko-KR" altLang="en-US" b="1" i="1" dirty="0">
                <a:solidFill>
                  <a:srgbClr val="009900"/>
                </a:solidFill>
                <a:latin typeface="Calibri" charset="0"/>
                <a:ea typeface="MS PGothic" charset="0"/>
              </a:rPr>
              <a:t>와 호환 </a:t>
            </a:r>
            <a:r>
              <a:rPr lang="en-US" altLang="ko-KR" b="1" i="1" dirty="0">
                <a:solidFill>
                  <a:srgbClr val="009900"/>
                </a:solidFill>
                <a:latin typeface="Calibri" charset="0"/>
                <a:ea typeface="MS PGothic" charset="0"/>
              </a:rPr>
              <a:t>(</a:t>
            </a:r>
            <a:r>
              <a:rPr lang="ko-KR" altLang="en-US" b="1" i="1" dirty="0">
                <a:solidFill>
                  <a:srgbClr val="009900"/>
                </a:solidFill>
                <a:latin typeface="Calibri" charset="0"/>
                <a:ea typeface="MS PGothic" charset="0"/>
              </a:rPr>
              <a:t>혹은 </a:t>
            </a:r>
            <a:r>
              <a:rPr lang="en-US" b="1" i="1" dirty="0">
                <a:solidFill>
                  <a:srgbClr val="009900"/>
                </a:solidFill>
                <a:latin typeface="Calibri" charset="0"/>
                <a:ea typeface="MS PGothic" charset="0"/>
              </a:rPr>
              <a:t>q-compatible)</a:t>
            </a:r>
            <a:r>
              <a:rPr lang="ko-KR" altLang="en-US" b="1" i="1" dirty="0">
                <a:solidFill>
                  <a:srgbClr val="009900"/>
                </a:solidFill>
                <a:latin typeface="Calibri" charset="0"/>
                <a:ea typeface="MS PGothic" charset="0"/>
              </a:rPr>
              <a:t>된다</a:t>
            </a:r>
            <a:r>
              <a:rPr lang="en-US" altLang="ko-KR" b="1" i="1" dirty="0">
                <a:solidFill>
                  <a:srgbClr val="009900"/>
                </a:solidFill>
                <a:latin typeface="Calibri" charset="0"/>
                <a:ea typeface="MS PGothic" charset="0"/>
              </a:rPr>
              <a:t>.</a:t>
            </a:r>
            <a:endParaRPr lang="en-US" b="1" i="1" dirty="0">
              <a:latin typeface="Calibri" charset="0"/>
              <a:ea typeface="MS PGothic" charset="0"/>
            </a:endParaRPr>
          </a:p>
          <a:p>
            <a:r>
              <a:rPr lang="ko-KR" altLang="en-US" sz="2000" dirty="0">
                <a:latin typeface="Calibri" charset="0"/>
                <a:ea typeface="MS PGothic" charset="0"/>
              </a:rPr>
              <a:t>예</a:t>
            </a:r>
            <a:r>
              <a:rPr lang="en-US" altLang="ko-KR" sz="2000" dirty="0">
                <a:latin typeface="Calibri" charset="0"/>
                <a:ea typeface="MS PGothic" charset="0"/>
              </a:rPr>
              <a:t>: </a:t>
            </a:r>
            <a:r>
              <a:rPr lang="en-US" sz="2000" dirty="0">
                <a:latin typeface="Calibri" charset="0"/>
                <a:ea typeface="MS PGothic" charset="0"/>
              </a:rPr>
              <a:t>GPL compatibility</a:t>
            </a:r>
          </a:p>
          <a:p>
            <a:pPr lvl="1"/>
            <a:r>
              <a:rPr lang="en-US" altLang="ko-KR" sz="1700" dirty="0">
                <a:latin typeface="Calibri" charset="0"/>
                <a:ea typeface="MS PGothic" charset="0"/>
              </a:rPr>
              <a:t>MIT</a:t>
            </a:r>
            <a:r>
              <a:rPr lang="ko-KR" altLang="en-US" sz="1700" dirty="0">
                <a:latin typeface="Calibri" charset="0"/>
                <a:ea typeface="MS PGothic" charset="0"/>
              </a:rPr>
              <a:t>와 같은 많은 </a:t>
            </a:r>
            <a:r>
              <a:rPr lang="en-US" altLang="ko-KR" sz="1700" dirty="0">
                <a:latin typeface="Calibri" charset="0"/>
                <a:ea typeface="MS PGothic" charset="0"/>
              </a:rPr>
              <a:t>FOSS License</a:t>
            </a:r>
            <a:r>
              <a:rPr lang="ko-KR" altLang="en-US" sz="1700" dirty="0">
                <a:latin typeface="Calibri" charset="0"/>
                <a:ea typeface="MS PGothic" charset="0"/>
              </a:rPr>
              <a:t>들 그리고 </a:t>
            </a:r>
            <a:r>
              <a:rPr lang="en-US" altLang="ko-KR" sz="1700" dirty="0">
                <a:latin typeface="Calibri" charset="0"/>
                <a:ea typeface="MS PGothic" charset="0"/>
              </a:rPr>
              <a:t>LGPL</a:t>
            </a:r>
            <a:r>
              <a:rPr lang="ko-KR" altLang="en-US" sz="1700" dirty="0">
                <a:latin typeface="Calibri" charset="0"/>
                <a:ea typeface="MS PGothic" charset="0"/>
              </a:rPr>
              <a:t>은 </a:t>
            </a:r>
            <a:r>
              <a:rPr lang="en-US" altLang="ko-KR" sz="1700" dirty="0">
                <a:latin typeface="Calibri" charset="0"/>
                <a:ea typeface="MS PGothic" charset="0"/>
              </a:rPr>
              <a:t>GPL-compatible</a:t>
            </a:r>
            <a:r>
              <a:rPr lang="ko-KR" altLang="en-US" sz="1700" dirty="0">
                <a:latin typeface="Calibri" charset="0"/>
                <a:ea typeface="MS PGothic" charset="0"/>
              </a:rPr>
              <a:t>하다</a:t>
            </a:r>
            <a:r>
              <a:rPr lang="en-US" altLang="ko-KR" sz="1700" dirty="0">
                <a:latin typeface="Calibri" charset="0"/>
                <a:ea typeface="MS PGothic" charset="0"/>
              </a:rPr>
              <a:t>. </a:t>
            </a:r>
            <a:r>
              <a:rPr lang="ko-KR" altLang="en-US" sz="1700" dirty="0">
                <a:latin typeface="Calibri" charset="0"/>
                <a:ea typeface="MS PGothic" charset="0"/>
              </a:rPr>
              <a:t>즉</a:t>
            </a:r>
            <a:r>
              <a:rPr lang="en-US" altLang="ko-KR" sz="1700" dirty="0">
                <a:latin typeface="Calibri" charset="0"/>
                <a:ea typeface="MS PGothic" charset="0"/>
              </a:rPr>
              <a:t>, </a:t>
            </a:r>
            <a:r>
              <a:rPr lang="ko-KR" altLang="en-US" sz="1700" dirty="0">
                <a:latin typeface="Calibri" charset="0"/>
                <a:ea typeface="MS PGothic" charset="0"/>
              </a:rPr>
              <a:t>이런 </a:t>
            </a:r>
            <a:r>
              <a:rPr lang="en-US" altLang="ko-KR" sz="1700" dirty="0">
                <a:latin typeface="Calibri" charset="0"/>
                <a:ea typeface="MS PGothic" charset="0"/>
              </a:rPr>
              <a:t>FOSS License </a:t>
            </a:r>
            <a:r>
              <a:rPr lang="ko-KR" altLang="en-US" sz="1700" dirty="0">
                <a:latin typeface="Calibri" charset="0"/>
                <a:ea typeface="MS PGothic" charset="0"/>
              </a:rPr>
              <a:t>하의 </a:t>
            </a:r>
            <a:r>
              <a:rPr lang="en-US" altLang="ko-KR" sz="1700" dirty="0" smtClean="0">
                <a:latin typeface="Calibri" charset="0"/>
                <a:ea typeface="MS PGothic" charset="0"/>
              </a:rPr>
              <a:t>Source Code</a:t>
            </a:r>
            <a:r>
              <a:rPr lang="ko-KR" altLang="en-US" sz="1700" dirty="0" smtClean="0">
                <a:latin typeface="Calibri" charset="0"/>
                <a:ea typeface="MS PGothic" charset="0"/>
              </a:rPr>
              <a:t>는 </a:t>
            </a:r>
            <a:r>
              <a:rPr lang="en-US" altLang="ko-KR" sz="1700" dirty="0">
                <a:latin typeface="Calibri" charset="0"/>
                <a:ea typeface="MS PGothic" charset="0"/>
              </a:rPr>
              <a:t>GPL</a:t>
            </a:r>
            <a:r>
              <a:rPr lang="ko-KR" altLang="en-US" sz="1700" dirty="0">
                <a:latin typeface="Calibri" charset="0"/>
                <a:ea typeface="MS PGothic" charset="0"/>
              </a:rPr>
              <a:t>하의 </a:t>
            </a:r>
            <a:r>
              <a:rPr lang="en-US" altLang="ko-KR" sz="1700" dirty="0" smtClean="0">
                <a:latin typeface="Calibri" charset="0"/>
                <a:ea typeface="MS PGothic" charset="0"/>
              </a:rPr>
              <a:t>Source Code</a:t>
            </a:r>
            <a:r>
              <a:rPr lang="ko-KR" altLang="en-US" sz="1700" dirty="0" smtClean="0">
                <a:latin typeface="Calibri" charset="0"/>
                <a:ea typeface="MS PGothic" charset="0"/>
              </a:rPr>
              <a:t>와 </a:t>
            </a:r>
            <a:r>
              <a:rPr lang="ko-KR" altLang="en-US" sz="1700" dirty="0">
                <a:latin typeface="Calibri" charset="0"/>
                <a:ea typeface="MS PGothic" charset="0"/>
              </a:rPr>
              <a:t>충돌 없이 결합할 수 있다</a:t>
            </a:r>
            <a:r>
              <a:rPr lang="en-US" altLang="ko-KR" sz="1700" dirty="0">
                <a:latin typeface="Calibri" charset="0"/>
                <a:ea typeface="MS PGothic" charset="0"/>
              </a:rPr>
              <a:t>; </a:t>
            </a:r>
            <a:r>
              <a:rPr lang="ko-KR" altLang="en-US" sz="1700" dirty="0">
                <a:latin typeface="Calibri" charset="0"/>
                <a:ea typeface="MS PGothic" charset="0"/>
              </a:rPr>
              <a:t>이러한 결합으로 생성된 새로운 </a:t>
            </a:r>
            <a:r>
              <a:rPr lang="en-US" altLang="ko-KR" sz="1700" dirty="0">
                <a:latin typeface="Calibri" charset="0"/>
                <a:ea typeface="MS PGothic" charset="0"/>
              </a:rPr>
              <a:t>Program</a:t>
            </a:r>
            <a:r>
              <a:rPr lang="ko-KR" altLang="en-US" sz="1700" dirty="0">
                <a:latin typeface="Calibri" charset="0"/>
                <a:ea typeface="MS PGothic" charset="0"/>
              </a:rPr>
              <a:t>은 </a:t>
            </a:r>
            <a:r>
              <a:rPr lang="en-US" altLang="ko-KR" sz="1700" dirty="0">
                <a:latin typeface="Calibri" charset="0"/>
                <a:ea typeface="MS PGothic" charset="0"/>
              </a:rPr>
              <a:t>GPL</a:t>
            </a:r>
            <a:r>
              <a:rPr lang="ko-KR" altLang="en-US" sz="1700" dirty="0">
                <a:latin typeface="Calibri" charset="0"/>
                <a:ea typeface="MS PGothic" charset="0"/>
              </a:rPr>
              <a:t>이 적용되어야 할 것이다</a:t>
            </a:r>
            <a:r>
              <a:rPr lang="en-US" sz="1700" dirty="0" smtClean="0">
                <a:latin typeface="Calibri" charset="0"/>
                <a:ea typeface="MS PGothic" charset="0"/>
              </a:rPr>
              <a:t>.</a:t>
            </a:r>
            <a:endParaRPr lang="en-US" sz="1700" dirty="0">
              <a:latin typeface="Calibri" charset="0"/>
              <a:ea typeface="MS PGothic" charset="0"/>
            </a:endParaRPr>
          </a:p>
          <a:p>
            <a:pPr lvl="1"/>
            <a:r>
              <a:rPr lang="ko-KR" altLang="en-US" sz="1700" dirty="0">
                <a:latin typeface="Calibri" charset="0"/>
                <a:ea typeface="MS PGothic" charset="0"/>
              </a:rPr>
              <a:t>다른 </a:t>
            </a:r>
            <a:r>
              <a:rPr lang="en-US" altLang="ko-KR" sz="1700" dirty="0">
                <a:latin typeface="Calibri" charset="0"/>
                <a:ea typeface="MS PGothic" charset="0"/>
              </a:rPr>
              <a:t>FOSS License</a:t>
            </a:r>
            <a:r>
              <a:rPr lang="ko-KR" altLang="en-US" sz="1700" dirty="0">
                <a:latin typeface="Calibri" charset="0"/>
                <a:ea typeface="MS PGothic" charset="0"/>
              </a:rPr>
              <a:t>와 </a:t>
            </a:r>
            <a:r>
              <a:rPr lang="en-US" altLang="ko-KR" sz="1700" dirty="0">
                <a:latin typeface="Calibri" charset="0"/>
                <a:ea typeface="MS PGothic" charset="0"/>
              </a:rPr>
              <a:t>Proprietary Software License</a:t>
            </a:r>
            <a:r>
              <a:rPr lang="ko-KR" altLang="en-US" sz="1700" dirty="0">
                <a:latin typeface="Calibri" charset="0"/>
                <a:ea typeface="MS PGothic" charset="0"/>
              </a:rPr>
              <a:t>는 </a:t>
            </a:r>
            <a:r>
              <a:rPr lang="en-US" altLang="ko-KR" sz="1700" dirty="0">
                <a:latin typeface="Calibri" charset="0"/>
                <a:ea typeface="MS PGothic" charset="0"/>
              </a:rPr>
              <a:t>GPL</a:t>
            </a:r>
            <a:r>
              <a:rPr lang="ko-KR" altLang="en-US" sz="1700" dirty="0">
                <a:latin typeface="Calibri" charset="0"/>
                <a:ea typeface="MS PGothic" charset="0"/>
              </a:rPr>
              <a:t>의 조항과 조건이 충돌하기 때문에 </a:t>
            </a:r>
            <a:r>
              <a:rPr lang="en-US" altLang="ko-KR" sz="1700" dirty="0">
                <a:latin typeface="Calibri" charset="0"/>
                <a:ea typeface="MS PGothic" charset="0"/>
              </a:rPr>
              <a:t>GPL-compatible </a:t>
            </a:r>
            <a:r>
              <a:rPr lang="ko-KR" altLang="en-US" sz="1700" dirty="0">
                <a:latin typeface="Calibri" charset="0"/>
                <a:ea typeface="MS PGothic" charset="0"/>
              </a:rPr>
              <a:t>하지 않다</a:t>
            </a:r>
            <a:r>
              <a:rPr lang="en-US" altLang="ko-KR" sz="1700" dirty="0">
                <a:latin typeface="Calibri" charset="0"/>
                <a:ea typeface="MS PGothic" charset="0"/>
              </a:rPr>
              <a:t>. </a:t>
            </a:r>
            <a:r>
              <a:rPr lang="ko-KR" altLang="en-US" sz="1700" dirty="0">
                <a:latin typeface="Calibri" charset="0"/>
                <a:ea typeface="MS PGothic" charset="0"/>
              </a:rPr>
              <a:t>단</a:t>
            </a:r>
            <a:r>
              <a:rPr lang="en-US" altLang="ko-KR" sz="1700" dirty="0">
                <a:latin typeface="Calibri" charset="0"/>
                <a:ea typeface="MS PGothic" charset="0"/>
              </a:rPr>
              <a:t>, </a:t>
            </a:r>
            <a:r>
              <a:rPr lang="ko-KR" altLang="en-US" sz="1700" dirty="0">
                <a:latin typeface="Calibri" charset="0"/>
                <a:ea typeface="MS PGothic" charset="0"/>
              </a:rPr>
              <a:t>이러한 충돌은 </a:t>
            </a:r>
            <a:r>
              <a:rPr lang="en-US" altLang="ko-KR" sz="1700" dirty="0">
                <a:latin typeface="Calibri" charset="0"/>
                <a:ea typeface="MS PGothic" charset="0"/>
              </a:rPr>
              <a:t>GPL-2.0 Software</a:t>
            </a:r>
            <a:r>
              <a:rPr lang="ko-KR" altLang="en-US" sz="1700" dirty="0">
                <a:latin typeface="Calibri" charset="0"/>
                <a:ea typeface="MS PGothic" charset="0"/>
              </a:rPr>
              <a:t>의 파생저작물을 생성하는 결합하는 경우에 한해서만 고려될 필요가 있다</a:t>
            </a:r>
            <a:r>
              <a:rPr lang="en-US" sz="1700" dirty="0" smtClean="0">
                <a:latin typeface="Calibri" charset="0"/>
                <a:ea typeface="MS PGothic" charset="0"/>
              </a:rPr>
              <a:t>.</a:t>
            </a:r>
            <a:endParaRPr lang="en-US" sz="1700" dirty="0">
              <a:latin typeface="Calibri" charset="0"/>
              <a:ea typeface="MS PGothic" charset="0"/>
            </a:endParaRPr>
          </a:p>
          <a:p>
            <a:pPr lvl="1"/>
            <a:r>
              <a:rPr lang="ko-KR" altLang="en-US" sz="1700" dirty="0">
                <a:solidFill>
                  <a:srgbClr val="292934"/>
                </a:solidFill>
                <a:latin typeface="Calibri" charset="0"/>
                <a:ea typeface="MS PGothic" charset="0"/>
              </a:rPr>
              <a:t>참고 </a:t>
            </a:r>
            <a:r>
              <a:rPr lang="en-US" sz="1700" dirty="0" smtClean="0">
                <a:solidFill>
                  <a:srgbClr val="292934"/>
                </a:solidFill>
                <a:latin typeface="Calibri" charset="0"/>
                <a:ea typeface="MS PGothic" charset="0"/>
              </a:rPr>
              <a:t>:</a:t>
            </a:r>
            <a:r>
              <a:rPr lang="en-US" sz="1700" dirty="0" smtClean="0">
                <a:latin typeface="Calibri" charset="0"/>
                <a:ea typeface="MS PGothic" charset="0"/>
              </a:rPr>
              <a:t> </a:t>
            </a:r>
            <a:r>
              <a:rPr lang="en-US" sz="1700" dirty="0">
                <a:latin typeface="Calibri" charset="0"/>
                <a:ea typeface="MS PGothic" charset="0"/>
              </a:rPr>
              <a:t>http://www.fsf.org/licensing/licenses/</a:t>
            </a:r>
          </a:p>
        </p:txBody>
      </p:sp>
    </p:spTree>
    <p:extLst>
      <p:ext uri="{BB962C8B-B14F-4D97-AF65-F5344CB8AC3E}">
        <p14:creationId xmlns:p14="http://schemas.microsoft.com/office/powerpoint/2010/main" val="1260290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ko-KR" altLang="en-US" dirty="0">
                <a:latin typeface="Calibri" charset="0"/>
                <a:ea typeface="MS PGothic" charset="0"/>
              </a:rPr>
              <a:t>고지 </a:t>
            </a:r>
            <a:r>
              <a:rPr lang="en-US" altLang="ko-KR" dirty="0">
                <a:latin typeface="Calibri" charset="0"/>
                <a:ea typeface="MS PGothic" charset="0"/>
              </a:rPr>
              <a:t>(</a:t>
            </a:r>
            <a:r>
              <a:rPr lang="en-US" dirty="0" smtClean="0">
                <a:latin typeface="Calibri" charset="0"/>
                <a:ea typeface="MS PGothic" charset="0"/>
              </a:rPr>
              <a:t>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ko-KR" altLang="en-US" dirty="0">
                <a:latin typeface="Calibri" charset="0"/>
                <a:ea typeface="MS PGothic" charset="0"/>
              </a:rPr>
              <a:t>파일 상단의 </a:t>
            </a:r>
            <a:r>
              <a:rPr lang="en-US" altLang="ko-KR" dirty="0">
                <a:latin typeface="Calibri" charset="0"/>
                <a:ea typeface="MS PGothic" charset="0"/>
              </a:rPr>
              <a:t>Text </a:t>
            </a:r>
            <a:r>
              <a:rPr lang="ko-KR" altLang="en-US" dirty="0">
                <a:latin typeface="Calibri" charset="0"/>
                <a:ea typeface="MS PGothic" charset="0"/>
              </a:rPr>
              <a:t>주석과 같은 고지는 주로 </a:t>
            </a:r>
            <a:r>
              <a:rPr lang="ko-KR" altLang="en-US" dirty="0" smtClean="0">
                <a:latin typeface="Calibri" charset="0"/>
                <a:ea typeface="MS PGothic" charset="0"/>
              </a:rPr>
              <a:t>작성자 및 </a:t>
            </a:r>
            <a:r>
              <a:rPr lang="en-US" altLang="ko-KR" dirty="0">
                <a:latin typeface="Calibri" charset="0"/>
                <a:ea typeface="MS PGothic" charset="0"/>
              </a:rPr>
              <a:t>License </a:t>
            </a:r>
            <a:r>
              <a:rPr lang="ko-KR" altLang="en-US" dirty="0">
                <a:latin typeface="Calibri" charset="0"/>
                <a:ea typeface="MS PGothic" charset="0"/>
              </a:rPr>
              <a:t>정보를 </a:t>
            </a:r>
            <a:r>
              <a:rPr lang="ko-KR" altLang="en-US" dirty="0" smtClean="0">
                <a:latin typeface="Calibri" charset="0"/>
                <a:ea typeface="MS PGothic" charset="0"/>
              </a:rPr>
              <a:t>제공한다</a:t>
            </a:r>
            <a:r>
              <a:rPr lang="en-US" altLang="ko-KR" dirty="0" smtClean="0">
                <a:latin typeface="Calibri" charset="0"/>
                <a:ea typeface="MS PGothic" charset="0"/>
              </a:rPr>
              <a:t>. </a:t>
            </a:r>
            <a:r>
              <a:rPr lang="en-US" altLang="ko-KR" dirty="0">
                <a:latin typeface="Calibri" charset="0"/>
                <a:ea typeface="MS PGothic" charset="0"/>
              </a:rPr>
              <a:t>FOSS License</a:t>
            </a:r>
            <a:r>
              <a:rPr lang="ko-KR" altLang="en-US" dirty="0">
                <a:latin typeface="Calibri" charset="0"/>
                <a:ea typeface="MS PGothic" charset="0"/>
              </a:rPr>
              <a:t>는 또한 저작자 정보의 제공이나 수정 내용을 포함시키기 위해 </a:t>
            </a:r>
            <a:r>
              <a:rPr lang="en-US" altLang="ko-KR" dirty="0" smtClean="0">
                <a:latin typeface="Calibri" charset="0"/>
                <a:ea typeface="MS PGothic" charset="0"/>
              </a:rPr>
              <a:t>Source Code</a:t>
            </a:r>
            <a:r>
              <a:rPr lang="ko-KR" altLang="en-US" dirty="0" smtClean="0">
                <a:latin typeface="Calibri" charset="0"/>
                <a:ea typeface="MS PGothic" charset="0"/>
              </a:rPr>
              <a:t> </a:t>
            </a:r>
            <a:r>
              <a:rPr lang="ko-KR" altLang="en-US" dirty="0">
                <a:latin typeface="Calibri" charset="0"/>
                <a:ea typeface="MS PGothic" charset="0"/>
              </a:rPr>
              <a:t>혹은 문서 내에 고지를 포함할 것을 요구하기도 한다</a:t>
            </a:r>
            <a:r>
              <a:rPr lang="en-US" dirty="0" smtClean="0">
                <a:latin typeface="Calibri" charset="0"/>
                <a:ea typeface="MS PGothic" charset="0"/>
              </a:rPr>
              <a:t>. </a:t>
            </a:r>
            <a:endParaRPr lang="en-US" dirty="0">
              <a:latin typeface="Calibri" charset="0"/>
              <a:ea typeface="MS PGothic" charset="0"/>
            </a:endParaRPr>
          </a:p>
          <a:p>
            <a:r>
              <a:rPr lang="ko-KR" altLang="en-US" b="1" dirty="0">
                <a:latin typeface="Calibri" charset="0"/>
                <a:ea typeface="MS PGothic" charset="0"/>
              </a:rPr>
              <a:t>저작권 고지 </a:t>
            </a:r>
            <a:r>
              <a:rPr lang="en-US" dirty="0" smtClean="0">
                <a:latin typeface="Calibri" charset="0"/>
                <a:ea typeface="MS PGothic" charset="0"/>
              </a:rPr>
              <a:t>- </a:t>
            </a:r>
            <a:r>
              <a:rPr lang="ko-KR" altLang="en-US" dirty="0">
                <a:latin typeface="Calibri" charset="0"/>
                <a:ea typeface="MS PGothic" charset="0"/>
              </a:rPr>
              <a:t>저작권자가 누구인지를 알리기 위해 저작물의 사본에 </a:t>
            </a:r>
            <a:r>
              <a:rPr lang="ko-KR" altLang="en-US" dirty="0" smtClean="0">
                <a:latin typeface="Calibri" charset="0"/>
                <a:ea typeface="MS PGothic" charset="0"/>
              </a:rPr>
              <a:t>붙이는 </a:t>
            </a:r>
            <a:r>
              <a:rPr lang="ko-KR" altLang="en-US" dirty="0" err="1" smtClean="0">
                <a:latin typeface="Calibri" charset="0"/>
                <a:ea typeface="MS PGothic" charset="0"/>
              </a:rPr>
              <a:t>식별자</a:t>
            </a:r>
            <a:r>
              <a:rPr lang="en-US" dirty="0" smtClean="0">
                <a:latin typeface="Calibri" charset="0"/>
                <a:ea typeface="MS PGothic" charset="0"/>
              </a:rPr>
              <a:t>. </a:t>
            </a:r>
            <a:r>
              <a:rPr lang="ko-KR" altLang="en-US" dirty="0" smtClean="0">
                <a:latin typeface="Calibri" charset="0"/>
                <a:ea typeface="MS PGothic" charset="0"/>
              </a:rPr>
              <a:t>예</a:t>
            </a:r>
            <a:r>
              <a:rPr lang="en-US" dirty="0" smtClean="0">
                <a:solidFill>
                  <a:prstClr val="black"/>
                </a:solidFill>
                <a:latin typeface="Calibri" charset="0"/>
                <a:ea typeface="MS PGothic" charset="0"/>
              </a:rPr>
              <a:t>: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License </a:t>
            </a:r>
            <a:r>
              <a:rPr lang="ko-KR" altLang="en-US" b="1" dirty="0" smtClean="0">
                <a:latin typeface="Calibri" charset="0"/>
                <a:ea typeface="MS PGothic" charset="0"/>
              </a:rPr>
              <a:t>고지</a:t>
            </a:r>
            <a:r>
              <a:rPr lang="en-US" dirty="0" smtClean="0">
                <a:latin typeface="Calibri" charset="0"/>
                <a:ea typeface="MS PGothic" charset="0"/>
              </a:rPr>
              <a:t>- </a:t>
            </a:r>
            <a:r>
              <a:rPr lang="ko-KR" altLang="en-US" dirty="0">
                <a:latin typeface="Calibri" charset="0"/>
                <a:ea typeface="MS PGothic" charset="0"/>
              </a:rPr>
              <a:t>제품에 포함된 </a:t>
            </a:r>
            <a:r>
              <a:rPr lang="en-US" altLang="ko-KR" dirty="0">
                <a:latin typeface="Calibri" charset="0"/>
                <a:ea typeface="MS PGothic" charset="0"/>
              </a:rPr>
              <a:t>FOSS</a:t>
            </a:r>
            <a:r>
              <a:rPr lang="ko-KR" altLang="en-US" dirty="0">
                <a:latin typeface="Calibri" charset="0"/>
                <a:ea typeface="MS PGothic" charset="0"/>
              </a:rPr>
              <a:t>의 </a:t>
            </a:r>
            <a:r>
              <a:rPr lang="en-US" altLang="ko-KR" dirty="0">
                <a:latin typeface="Calibri" charset="0"/>
                <a:ea typeface="MS PGothic" charset="0"/>
              </a:rPr>
              <a:t>License </a:t>
            </a:r>
            <a:r>
              <a:rPr lang="ko-KR" altLang="en-US" dirty="0">
                <a:latin typeface="Calibri" charset="0"/>
                <a:ea typeface="MS PGothic" charset="0"/>
              </a:rPr>
              <a:t>조항과 조건을 알리기 위한 고지</a:t>
            </a:r>
            <a:r>
              <a:rPr lang="en-US" dirty="0" smtClean="0">
                <a:latin typeface="Calibri" charset="0"/>
                <a:ea typeface="MS PGothic" charset="0"/>
              </a:rPr>
              <a:t>.</a:t>
            </a:r>
            <a:endParaRPr lang="en-US" dirty="0">
              <a:latin typeface="Calibri" charset="0"/>
              <a:ea typeface="MS PGothic" charset="0"/>
            </a:endParaRPr>
          </a:p>
          <a:p>
            <a:r>
              <a:rPr lang="ko-KR" altLang="en-US" b="1" dirty="0">
                <a:latin typeface="Calibri" charset="0"/>
                <a:ea typeface="MS PGothic" charset="0"/>
              </a:rPr>
              <a:t>귀속정보 </a:t>
            </a:r>
            <a:r>
              <a:rPr lang="en-US" altLang="ko-KR" b="1" dirty="0">
                <a:latin typeface="Calibri" charset="0"/>
                <a:ea typeface="MS PGothic" charset="0"/>
              </a:rPr>
              <a:t>(</a:t>
            </a:r>
            <a:r>
              <a:rPr lang="en-US" b="1" dirty="0">
                <a:latin typeface="Calibri" charset="0"/>
                <a:ea typeface="MS PGothic" charset="0"/>
              </a:rPr>
              <a:t>Attribution) </a:t>
            </a:r>
            <a:r>
              <a:rPr lang="ko-KR" altLang="en-US" b="1" dirty="0">
                <a:latin typeface="Calibri" charset="0"/>
                <a:ea typeface="MS PGothic" charset="0"/>
              </a:rPr>
              <a:t>고지</a:t>
            </a:r>
            <a:r>
              <a:rPr lang="en-US" b="1" dirty="0" smtClean="0">
                <a:latin typeface="Calibri" charset="0"/>
                <a:ea typeface="MS PGothic" charset="0"/>
              </a:rPr>
              <a:t> </a:t>
            </a:r>
            <a:r>
              <a:rPr lang="en-US" dirty="0">
                <a:latin typeface="Calibri" charset="0"/>
                <a:ea typeface="MS PGothic" charset="0"/>
              </a:rPr>
              <a:t>- </a:t>
            </a:r>
            <a:r>
              <a:rPr lang="ko-KR" altLang="en-US" dirty="0">
                <a:latin typeface="Calibri" charset="0"/>
                <a:ea typeface="MS PGothic" charset="0"/>
              </a:rPr>
              <a:t>제품에 포함된 </a:t>
            </a:r>
            <a:r>
              <a:rPr lang="en-US" altLang="ko-KR" dirty="0">
                <a:latin typeface="Calibri" charset="0"/>
                <a:ea typeface="MS PGothic" charset="0"/>
              </a:rPr>
              <a:t>FOSS </a:t>
            </a:r>
            <a:r>
              <a:rPr lang="ko-KR" altLang="en-US" dirty="0">
                <a:latin typeface="Calibri" charset="0"/>
                <a:ea typeface="MS PGothic" charset="0"/>
              </a:rPr>
              <a:t>원저작자의 신원을 나타내기 위해 제품 배포 시 포함하는 고지</a:t>
            </a:r>
            <a:r>
              <a:rPr lang="en-US" dirty="0" smtClean="0">
                <a:latin typeface="Calibri" charset="0"/>
                <a:ea typeface="MS PGothic" charset="0"/>
              </a:rPr>
              <a:t>.</a:t>
            </a:r>
            <a:endParaRPr lang="en-US" dirty="0">
              <a:latin typeface="Calibri" charset="0"/>
              <a:ea typeface="MS PGothic" charset="0"/>
            </a:endParaRPr>
          </a:p>
          <a:p>
            <a:r>
              <a:rPr lang="ko-KR" altLang="en-US" b="1" dirty="0" smtClean="0">
                <a:latin typeface="Calibri" charset="0"/>
                <a:ea typeface="MS PGothic" charset="0"/>
              </a:rPr>
              <a:t>수정 내용 고지</a:t>
            </a:r>
            <a:r>
              <a:rPr lang="en-US" b="1" dirty="0" smtClean="0">
                <a:latin typeface="Calibri" charset="0"/>
                <a:ea typeface="MS PGothic" charset="0"/>
              </a:rPr>
              <a:t> </a:t>
            </a:r>
            <a:r>
              <a:rPr lang="en-US" dirty="0">
                <a:latin typeface="Calibri" charset="0"/>
                <a:ea typeface="MS PGothic" charset="0"/>
              </a:rPr>
              <a:t>– </a:t>
            </a:r>
            <a:r>
              <a:rPr lang="ko-KR" altLang="en-US" dirty="0">
                <a:latin typeface="Calibri" charset="0"/>
                <a:ea typeface="MS PGothic" charset="0"/>
              </a:rPr>
              <a:t>파일 상단에 새로운 저작권 표시를 추가하는 등</a:t>
            </a:r>
            <a:r>
              <a:rPr lang="en-US" altLang="ko-KR" dirty="0">
                <a:latin typeface="Calibri" charset="0"/>
                <a:ea typeface="MS PGothic" charset="0"/>
              </a:rPr>
              <a:t>, </a:t>
            </a:r>
            <a:r>
              <a:rPr lang="ko-KR" altLang="en-US" dirty="0">
                <a:latin typeface="Calibri" charset="0"/>
                <a:ea typeface="MS PGothic" charset="0"/>
              </a:rPr>
              <a:t>파일의 </a:t>
            </a:r>
            <a:r>
              <a:rPr lang="en-US" altLang="ko-KR" dirty="0" smtClean="0">
                <a:latin typeface="Calibri" charset="0"/>
                <a:ea typeface="MS PGothic" charset="0"/>
              </a:rPr>
              <a:t>Source Code</a:t>
            </a:r>
            <a:r>
              <a:rPr lang="ko-KR" altLang="en-US" dirty="0" smtClean="0">
                <a:latin typeface="Calibri" charset="0"/>
                <a:ea typeface="MS PGothic" charset="0"/>
              </a:rPr>
              <a:t>를 </a:t>
            </a:r>
            <a:r>
              <a:rPr lang="ko-KR" altLang="en-US" dirty="0">
                <a:latin typeface="Calibri" charset="0"/>
                <a:ea typeface="MS PGothic" charset="0"/>
              </a:rPr>
              <a:t>수정하였음을 알리는 고지</a:t>
            </a:r>
            <a:r>
              <a:rPr lang="en-US" dirty="0" smtClean="0">
                <a:latin typeface="Calibri" charset="0"/>
                <a:ea typeface="MS PGothic" charset="0"/>
              </a:rPr>
              <a:t>. </a:t>
            </a:r>
            <a:endParaRPr lang="en-US" dirty="0">
              <a:latin typeface="Calibri" charset="0"/>
              <a:ea typeface="MS PGothic" charset="0"/>
            </a:endParaRPr>
          </a:p>
        </p:txBody>
      </p:sp>
    </p:spTree>
    <p:extLst>
      <p:ext uri="{BB962C8B-B14F-4D97-AF65-F5344CB8AC3E}">
        <p14:creationId xmlns:p14="http://schemas.microsoft.com/office/powerpoint/2010/main" val="2540723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altLang="ko-KR" dirty="0">
                <a:latin typeface="Calibri" charset="0"/>
                <a:ea typeface="MS PGothic" charset="0"/>
              </a:rPr>
              <a:t>Multi License</a:t>
            </a:r>
            <a:r>
              <a:rPr lang="ko-KR" altLang="en-US" dirty="0">
                <a:latin typeface="Calibri" charset="0"/>
                <a:ea typeface="MS PGothic" charset="0"/>
              </a:rPr>
              <a:t>란 둘 이상의 다른 조항과 조건으로 </a:t>
            </a:r>
            <a:r>
              <a:rPr lang="en-US" altLang="ko-KR" dirty="0">
                <a:latin typeface="Calibri" charset="0"/>
                <a:ea typeface="MS PGothic" charset="0"/>
              </a:rPr>
              <a:t>Software</a:t>
            </a:r>
            <a:r>
              <a:rPr lang="ko-KR" altLang="en-US" dirty="0">
                <a:latin typeface="Calibri" charset="0"/>
                <a:ea typeface="MS PGothic" charset="0"/>
              </a:rPr>
              <a:t>를 배포하는 경우를 말한다</a:t>
            </a:r>
            <a:endParaRPr lang="en-US" dirty="0">
              <a:latin typeface="Calibri" charset="0"/>
              <a:ea typeface="MS PGothic" charset="0"/>
            </a:endParaRPr>
          </a:p>
          <a:p>
            <a:pPr lvl="1"/>
            <a:r>
              <a:rPr lang="ko-KR" altLang="en-US" dirty="0" smtClean="0">
                <a:latin typeface="Calibri" charset="0"/>
                <a:ea typeface="MS PGothic" charset="0"/>
              </a:rPr>
              <a:t>예를 들어</a:t>
            </a:r>
            <a:r>
              <a:rPr lang="en-US" altLang="ko-KR" dirty="0" smtClean="0">
                <a:latin typeface="Calibri" charset="0"/>
                <a:ea typeface="MS PGothic" charset="0"/>
              </a:rPr>
              <a:t>, </a:t>
            </a:r>
            <a:r>
              <a:rPr lang="en-US" altLang="ko-KR" dirty="0">
                <a:latin typeface="Calibri" charset="0"/>
                <a:ea typeface="MS PGothic" charset="0"/>
              </a:rPr>
              <a:t>Software</a:t>
            </a:r>
            <a:r>
              <a:rPr lang="ko-KR" altLang="en-US" dirty="0">
                <a:latin typeface="Calibri" charset="0"/>
                <a:ea typeface="MS PGothic" charset="0"/>
              </a:rPr>
              <a:t>가 </a:t>
            </a:r>
            <a:r>
              <a:rPr lang="en-US" altLang="ko-KR" dirty="0">
                <a:latin typeface="Calibri" charset="0"/>
                <a:ea typeface="MS PGothic" charset="0"/>
              </a:rPr>
              <a:t>"Dual License"</a:t>
            </a:r>
            <a:r>
              <a:rPr lang="ko-KR" altLang="en-US" dirty="0">
                <a:latin typeface="Calibri" charset="0"/>
                <a:ea typeface="MS PGothic" charset="0"/>
              </a:rPr>
              <a:t>인 경우</a:t>
            </a:r>
            <a:r>
              <a:rPr lang="en-US" altLang="ko-KR" dirty="0">
                <a:latin typeface="Calibri" charset="0"/>
                <a:ea typeface="MS PGothic" charset="0"/>
              </a:rPr>
              <a:t>, </a:t>
            </a:r>
            <a:r>
              <a:rPr lang="ko-KR" altLang="en-US" dirty="0">
                <a:latin typeface="Calibri" charset="0"/>
                <a:ea typeface="MS PGothic" charset="0"/>
              </a:rPr>
              <a:t>수신자는 두 </a:t>
            </a:r>
            <a:r>
              <a:rPr lang="en-US" altLang="ko-KR" dirty="0">
                <a:latin typeface="Calibri" charset="0"/>
                <a:ea typeface="MS PGothic" charset="0"/>
              </a:rPr>
              <a:t>License </a:t>
            </a:r>
            <a:r>
              <a:rPr lang="ko-KR" altLang="en-US" dirty="0">
                <a:latin typeface="Calibri" charset="0"/>
                <a:ea typeface="MS PGothic" charset="0"/>
              </a:rPr>
              <a:t>중 하나를 선택하여 </a:t>
            </a:r>
            <a:r>
              <a:rPr lang="en-US" altLang="ko-KR" dirty="0">
                <a:latin typeface="Calibri" charset="0"/>
                <a:ea typeface="MS PGothic" charset="0"/>
              </a:rPr>
              <a:t>Software</a:t>
            </a:r>
            <a:r>
              <a:rPr lang="ko-KR" altLang="en-US" dirty="0">
                <a:latin typeface="Calibri" charset="0"/>
                <a:ea typeface="MS PGothic" charset="0"/>
              </a:rPr>
              <a:t>를 사용하거나 배포할 수 있다</a:t>
            </a:r>
            <a:endParaRPr lang="en-US" dirty="0">
              <a:latin typeface="Calibri" charset="0"/>
              <a:ea typeface="MS PGothic" charset="0"/>
            </a:endParaRPr>
          </a:p>
          <a:p>
            <a:r>
              <a:rPr lang="ko-KR" altLang="en-US" dirty="0" smtClean="0">
                <a:latin typeface="Calibri" charset="0"/>
                <a:ea typeface="MS PGothic" charset="0"/>
              </a:rPr>
              <a:t>참</a:t>
            </a:r>
            <a:r>
              <a:rPr lang="ko-KR" altLang="en-US" dirty="0">
                <a:latin typeface="Calibri" charset="0"/>
                <a:ea typeface="MS PGothic" charset="0"/>
              </a:rPr>
              <a:t>고</a:t>
            </a:r>
            <a:r>
              <a:rPr lang="ko-KR" altLang="en-US" dirty="0" smtClean="0">
                <a:latin typeface="Calibri" charset="0"/>
                <a:ea typeface="MS PGothic" charset="0"/>
              </a:rPr>
              <a:t> </a:t>
            </a:r>
            <a:r>
              <a:rPr lang="en-US" altLang="ko-KR" dirty="0">
                <a:latin typeface="Calibri" charset="0"/>
                <a:ea typeface="MS PGothic" charset="0"/>
              </a:rPr>
              <a:t>: Licensor</a:t>
            </a:r>
            <a:r>
              <a:rPr lang="ko-KR" altLang="en-US" dirty="0">
                <a:latin typeface="Calibri" charset="0"/>
                <a:ea typeface="MS PGothic" charset="0"/>
              </a:rPr>
              <a:t>가 두 개 이상의 </a:t>
            </a:r>
            <a:r>
              <a:rPr lang="en-US" altLang="ko-KR" dirty="0">
                <a:latin typeface="Calibri" charset="0"/>
                <a:ea typeface="MS PGothic" charset="0"/>
              </a:rPr>
              <a:t>License</a:t>
            </a:r>
            <a:r>
              <a:rPr lang="ko-KR" altLang="en-US" dirty="0">
                <a:latin typeface="Calibri" charset="0"/>
                <a:ea typeface="MS PGothic" charset="0"/>
              </a:rPr>
              <a:t>를 부과하는 상황과 혼동해서는 </a:t>
            </a:r>
            <a:r>
              <a:rPr lang="ko-KR" altLang="en-US" dirty="0" err="1">
                <a:latin typeface="Calibri" charset="0"/>
                <a:ea typeface="MS PGothic" charset="0"/>
              </a:rPr>
              <a:t>안된다</a:t>
            </a:r>
            <a:r>
              <a:rPr lang="en-US" altLang="ko-KR" dirty="0">
                <a:latin typeface="Calibri" charset="0"/>
                <a:ea typeface="MS PGothic" charset="0"/>
              </a:rPr>
              <a:t>. </a:t>
            </a:r>
            <a:r>
              <a:rPr lang="ko-KR" altLang="en-US" dirty="0">
                <a:latin typeface="Calibri" charset="0"/>
                <a:ea typeface="MS PGothic" charset="0"/>
              </a:rPr>
              <a:t>이런 경우는 모든 </a:t>
            </a:r>
            <a:r>
              <a:rPr lang="en-US" altLang="ko-KR" dirty="0">
                <a:latin typeface="Calibri" charset="0"/>
                <a:ea typeface="MS PGothic" charset="0"/>
              </a:rPr>
              <a:t>License</a:t>
            </a:r>
            <a:r>
              <a:rPr lang="ko-KR" altLang="en-US" dirty="0">
                <a:latin typeface="Calibri" charset="0"/>
                <a:ea typeface="MS PGothic" charset="0"/>
              </a:rPr>
              <a:t>를 준수해야 한다</a:t>
            </a:r>
            <a:endParaRPr lang="en-US" dirty="0">
              <a:latin typeface="Calibri" charset="0"/>
              <a:ea typeface="MS PGothic" charset="0"/>
            </a:endParaRP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2495839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en-US" dirty="0"/>
              <a:t>Intellectual Property</a:t>
            </a:r>
            <a:r>
              <a:rPr lang="ko-KR" altLang="en-US" dirty="0"/>
              <a:t>란</a:t>
            </a:r>
            <a:r>
              <a:rPr lang="en-US" altLang="ko-KR" dirty="0"/>
              <a:t>?</a:t>
            </a:r>
          </a:p>
          <a:p>
            <a:pPr marL="514350" indent="-514350">
              <a:buFont typeface="+mj-lt"/>
              <a:buAutoNum type="arabicPeriod"/>
            </a:pPr>
            <a:r>
              <a:rPr lang="en-US" dirty="0"/>
              <a:t>FOSS Licenses </a:t>
            </a:r>
            <a:r>
              <a:rPr lang="ko-KR" altLang="en-US" dirty="0"/>
              <a:t>소개</a:t>
            </a:r>
          </a:p>
          <a:p>
            <a:pPr marL="514350" indent="-514350">
              <a:buFont typeface="+mj-lt"/>
              <a:buAutoNum type="arabicPeriod"/>
            </a:pPr>
            <a:r>
              <a:rPr lang="en-US" dirty="0"/>
              <a:t>FOSS Compliance </a:t>
            </a:r>
            <a:r>
              <a:rPr lang="ko-KR" altLang="en-US" dirty="0"/>
              <a:t>소개</a:t>
            </a:r>
          </a:p>
          <a:p>
            <a:pPr marL="514350" indent="-514350">
              <a:buFont typeface="+mj-lt"/>
              <a:buAutoNum type="arabicPeriod"/>
            </a:pPr>
            <a:r>
              <a:rPr lang="en-US" dirty="0"/>
              <a:t>FOSS Review</a:t>
            </a:r>
            <a:r>
              <a:rPr lang="ko-KR" altLang="en-US" dirty="0"/>
              <a:t>를 위한 핵심 </a:t>
            </a:r>
            <a:r>
              <a:rPr lang="en-US" dirty="0"/>
              <a:t>Software </a:t>
            </a:r>
            <a:r>
              <a:rPr lang="ko-KR" altLang="en-US" dirty="0"/>
              <a:t>개념</a:t>
            </a:r>
            <a:endParaRPr lang="x-none" dirty="0"/>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 Review </a:t>
            </a:r>
            <a:r>
              <a:rPr lang="ko-KR" altLang="en-US" dirty="0"/>
              <a:t>수행</a:t>
            </a:r>
          </a:p>
          <a:p>
            <a:pPr marL="514350" indent="-514350">
              <a:buFont typeface="+mj-lt"/>
              <a:buAutoNum type="arabicPeriod" startAt="5"/>
            </a:pPr>
            <a:r>
              <a:rPr lang="en-US" dirty="0"/>
              <a:t>End to End Compliance Management (Process </a:t>
            </a:r>
            <a:r>
              <a:rPr lang="ko-KR" altLang="en-US" dirty="0" smtClean="0"/>
              <a:t>예</a:t>
            </a:r>
            <a:r>
              <a:rPr lang="en-US" dirty="0" smtClean="0"/>
              <a:t>)</a:t>
            </a:r>
            <a:endParaRPr lang="en-US" dirty="0"/>
          </a:p>
          <a:p>
            <a:pPr marL="514350" indent="-514350">
              <a:buFont typeface="+mj-lt"/>
              <a:buAutoNum type="arabicPeriod" startAt="5"/>
            </a:pPr>
            <a:r>
              <a:rPr lang="en-US" dirty="0"/>
              <a:t>Compliance </a:t>
            </a:r>
            <a:r>
              <a:rPr lang="ko-KR" altLang="en-US" dirty="0"/>
              <a:t>위험 </a:t>
            </a:r>
            <a:r>
              <a:rPr lang="ko-KR" altLang="en-US" dirty="0" smtClean="0"/>
              <a:t>회피 방법</a:t>
            </a:r>
            <a:endParaRPr lang="x-none" dirty="0"/>
          </a:p>
        </p:txBody>
      </p:sp>
    </p:spTree>
    <p:extLst>
      <p:ext uri="{BB962C8B-B14F-4D97-AF65-F5344CB8AC3E}">
        <p14:creationId xmlns:p14="http://schemas.microsoft.com/office/powerpoint/2010/main" val="316582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Check Your Understanding</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en-US" altLang="ko-KR" dirty="0">
                <a:latin typeface="Calibri" charset="0"/>
                <a:ea typeface="ＭＳ Ｐゴシック" charset="0"/>
              </a:rPr>
              <a:t>FOSS License</a:t>
            </a:r>
            <a:r>
              <a:rPr lang="ko-KR" altLang="en-US" dirty="0">
                <a:latin typeface="Calibri" charset="0"/>
                <a:ea typeface="ＭＳ Ｐゴシック" charset="0"/>
              </a:rPr>
              <a:t>란 </a:t>
            </a:r>
            <a:r>
              <a:rPr lang="ko-KR" altLang="en-US" dirty="0" smtClean="0">
                <a:latin typeface="Calibri" charset="0"/>
                <a:ea typeface="ＭＳ Ｐゴシック" charset="0"/>
              </a:rPr>
              <a:t>무엇인가</a:t>
            </a:r>
            <a:r>
              <a:rPr lang="en-US" altLang="ko-KR" dirty="0" smtClean="0">
                <a:latin typeface="Calibri" charset="0"/>
                <a:ea typeface="ＭＳ Ｐゴシック" charset="0"/>
              </a:rPr>
              <a:t>?</a:t>
            </a:r>
            <a:endParaRPr lang="en-US" dirty="0">
              <a:latin typeface="Calibri" charset="0"/>
              <a:ea typeface="ＭＳ Ｐゴシック" charset="0"/>
            </a:endParaRPr>
          </a:p>
          <a:p>
            <a:r>
              <a:rPr lang="en-US" altLang="ko-KR" dirty="0">
                <a:latin typeface="Calibri" charset="0"/>
                <a:ea typeface="ＭＳ Ｐゴシック" charset="0"/>
              </a:rPr>
              <a:t>Permissive FOSS License</a:t>
            </a:r>
            <a:r>
              <a:rPr lang="ko-KR" altLang="en-US" dirty="0">
                <a:latin typeface="Calibri" charset="0"/>
                <a:ea typeface="ＭＳ Ｐゴシック" charset="0"/>
              </a:rPr>
              <a:t>의 주요 의무 사항은 </a:t>
            </a:r>
            <a:r>
              <a:rPr lang="ko-KR" altLang="en-US" dirty="0" smtClean="0">
                <a:latin typeface="Calibri" charset="0"/>
                <a:ea typeface="ＭＳ Ｐゴシック" charset="0"/>
              </a:rPr>
              <a:t>무엇인가</a:t>
            </a:r>
            <a:r>
              <a:rPr lang="en-US" altLang="ko-KR" dirty="0" smtClean="0">
                <a:latin typeface="Calibri" charset="0"/>
                <a:ea typeface="ＭＳ Ｐゴシック" charset="0"/>
              </a:rPr>
              <a:t>?</a:t>
            </a:r>
          </a:p>
          <a:p>
            <a:r>
              <a:rPr lang="en-US" altLang="ko-KR" dirty="0" smtClean="0">
                <a:latin typeface="Calibri" charset="0"/>
                <a:ea typeface="ＭＳ Ｐゴシック" charset="0"/>
              </a:rPr>
              <a:t>Permissive </a:t>
            </a:r>
            <a:r>
              <a:rPr lang="en-US" altLang="ko-KR" dirty="0">
                <a:latin typeface="Calibri" charset="0"/>
                <a:ea typeface="ＭＳ Ｐゴシック" charset="0"/>
              </a:rPr>
              <a:t>FOSS License</a:t>
            </a:r>
            <a:r>
              <a:rPr lang="ko-KR" altLang="en-US" dirty="0">
                <a:latin typeface="Calibri" charset="0"/>
                <a:ea typeface="ＭＳ Ｐゴシック" charset="0"/>
              </a:rPr>
              <a:t>에는 무엇이 </a:t>
            </a:r>
            <a:r>
              <a:rPr lang="ko-KR" altLang="en-US" dirty="0" smtClean="0">
                <a:latin typeface="Calibri" charset="0"/>
                <a:ea typeface="ＭＳ Ｐゴシック" charset="0"/>
              </a:rPr>
              <a:t>있는가</a:t>
            </a:r>
            <a:r>
              <a:rPr lang="en-US" altLang="ko-KR" dirty="0" smtClean="0">
                <a:latin typeface="Calibri" charset="0"/>
                <a:ea typeface="ＭＳ Ｐゴシック" charset="0"/>
              </a:rPr>
              <a:t>?</a:t>
            </a:r>
          </a:p>
          <a:p>
            <a:r>
              <a:rPr lang="en-US" altLang="ko-KR" dirty="0" smtClean="0">
                <a:latin typeface="Calibri" charset="0"/>
                <a:ea typeface="ＭＳ Ｐゴシック" charset="0"/>
              </a:rPr>
              <a:t>License </a:t>
            </a:r>
            <a:r>
              <a:rPr lang="ko-KR" altLang="en-US" dirty="0">
                <a:latin typeface="Calibri" charset="0"/>
                <a:ea typeface="ＭＳ Ｐゴシック" charset="0"/>
              </a:rPr>
              <a:t>상호주의는 무엇을 </a:t>
            </a:r>
            <a:r>
              <a:rPr lang="ko-KR" altLang="en-US" dirty="0" smtClean="0">
                <a:latin typeface="Calibri" charset="0"/>
                <a:ea typeface="ＭＳ Ｐゴシック" charset="0"/>
              </a:rPr>
              <a:t>의미하는가</a:t>
            </a:r>
            <a:r>
              <a:rPr lang="en-US" altLang="ko-KR" dirty="0" smtClean="0">
                <a:latin typeface="Calibri" charset="0"/>
                <a:ea typeface="ＭＳ Ｐゴシック" charset="0"/>
              </a:rPr>
              <a:t>?</a:t>
            </a:r>
          </a:p>
          <a:p>
            <a:r>
              <a:rPr lang="en-US" altLang="ko-KR" dirty="0" smtClean="0">
                <a:latin typeface="Calibri" charset="0"/>
                <a:ea typeface="ＭＳ Ｐゴシック" charset="0"/>
              </a:rPr>
              <a:t>Copyleft-style </a:t>
            </a:r>
            <a:r>
              <a:rPr lang="en-US" altLang="ko-KR" dirty="0">
                <a:latin typeface="Calibri" charset="0"/>
                <a:ea typeface="ＭＳ Ｐゴシック" charset="0"/>
              </a:rPr>
              <a:t>License</a:t>
            </a:r>
            <a:r>
              <a:rPr lang="ko-KR" altLang="en-US" dirty="0">
                <a:latin typeface="Calibri" charset="0"/>
                <a:ea typeface="ＭＳ Ｐゴシック" charset="0"/>
              </a:rPr>
              <a:t>에는 무엇이 </a:t>
            </a:r>
            <a:r>
              <a:rPr lang="ko-KR" altLang="en-US" dirty="0" smtClean="0">
                <a:latin typeface="Calibri" charset="0"/>
                <a:ea typeface="ＭＳ Ｐゴシック" charset="0"/>
              </a:rPr>
              <a:t>있는가</a:t>
            </a:r>
            <a:r>
              <a:rPr lang="en-US" altLang="ko-KR" dirty="0" smtClean="0">
                <a:latin typeface="Calibri" charset="0"/>
                <a:ea typeface="ＭＳ Ｐゴシック" charset="0"/>
              </a:rPr>
              <a:t>?</a:t>
            </a:r>
          </a:p>
          <a:p>
            <a:r>
              <a:rPr lang="en-US" altLang="ko-KR" dirty="0" smtClean="0">
                <a:latin typeface="Calibri" charset="0"/>
                <a:ea typeface="ＭＳ Ｐゴシック" charset="0"/>
              </a:rPr>
              <a:t>Freeware</a:t>
            </a:r>
            <a:r>
              <a:rPr lang="ko-KR" altLang="en-US" dirty="0">
                <a:latin typeface="Calibri" charset="0"/>
                <a:ea typeface="ＭＳ Ｐゴシック" charset="0"/>
              </a:rPr>
              <a:t>와 </a:t>
            </a:r>
            <a:r>
              <a:rPr lang="en-US" altLang="ko-KR" dirty="0">
                <a:latin typeface="Calibri" charset="0"/>
                <a:ea typeface="ＭＳ Ｐゴシック" charset="0"/>
              </a:rPr>
              <a:t>Shareware</a:t>
            </a:r>
            <a:r>
              <a:rPr lang="ko-KR" altLang="en-US" dirty="0">
                <a:latin typeface="Calibri" charset="0"/>
                <a:ea typeface="ＭＳ Ｐゴシック" charset="0"/>
              </a:rPr>
              <a:t>를 </a:t>
            </a:r>
            <a:r>
              <a:rPr lang="en-US" altLang="ko-KR" dirty="0">
                <a:latin typeface="Calibri" charset="0"/>
                <a:ea typeface="ＭＳ Ｐゴシック" charset="0"/>
              </a:rPr>
              <a:t>FOSS</a:t>
            </a:r>
            <a:r>
              <a:rPr lang="ko-KR" altLang="en-US" dirty="0">
                <a:latin typeface="Calibri" charset="0"/>
                <a:ea typeface="ＭＳ Ｐゴシック" charset="0"/>
              </a:rPr>
              <a:t>로 </a:t>
            </a:r>
            <a:r>
              <a:rPr lang="ko-KR" altLang="en-US" dirty="0" smtClean="0">
                <a:latin typeface="Calibri" charset="0"/>
                <a:ea typeface="ＭＳ Ｐゴシック" charset="0"/>
              </a:rPr>
              <a:t>간주되는가</a:t>
            </a:r>
            <a:r>
              <a:rPr lang="en-US" altLang="ko-KR" dirty="0" smtClean="0">
                <a:latin typeface="Calibri" charset="0"/>
                <a:ea typeface="ＭＳ Ｐゴシック" charset="0"/>
              </a:rPr>
              <a:t>?</a:t>
            </a:r>
          </a:p>
          <a:p>
            <a:r>
              <a:rPr lang="en-US" altLang="ko-KR" dirty="0" smtClean="0">
                <a:latin typeface="Calibri" charset="0"/>
                <a:ea typeface="ＭＳ Ｐゴシック" charset="0"/>
              </a:rPr>
              <a:t>Multi-License</a:t>
            </a:r>
            <a:r>
              <a:rPr lang="ko-KR" altLang="en-US" dirty="0">
                <a:latin typeface="Calibri" charset="0"/>
                <a:ea typeface="ＭＳ Ｐゴシック" charset="0"/>
              </a:rPr>
              <a:t>란 </a:t>
            </a:r>
            <a:r>
              <a:rPr lang="ko-KR" altLang="en-US" dirty="0" smtClean="0">
                <a:latin typeface="Calibri" charset="0"/>
                <a:ea typeface="ＭＳ Ｐゴシック" charset="0"/>
              </a:rPr>
              <a:t>무엇인가</a:t>
            </a:r>
            <a:r>
              <a:rPr lang="en-US" altLang="ko-KR" dirty="0" smtClean="0">
                <a:latin typeface="Calibri" charset="0"/>
                <a:ea typeface="ＭＳ Ｐゴシック" charset="0"/>
              </a:rPr>
              <a:t>?</a:t>
            </a:r>
            <a:endParaRPr lang="en-US" dirty="0">
              <a:latin typeface="Calibri" charset="0"/>
              <a:ea typeface="ＭＳ Ｐゴシック" charset="0"/>
            </a:endParaRPr>
          </a:p>
        </p:txBody>
      </p:sp>
    </p:spTree>
    <p:extLst>
      <p:ext uri="{BB962C8B-B14F-4D97-AF65-F5344CB8AC3E}">
        <p14:creationId xmlns:p14="http://schemas.microsoft.com/office/powerpoint/2010/main" val="2802454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FOSS Compliance </a:t>
            </a:r>
            <a:r>
              <a:rPr lang="ko-KR" altLang="en-US" dirty="0"/>
              <a:t>소개</a:t>
            </a:r>
            <a:endParaRPr lang="en-US" dirty="0">
              <a:solidFill>
                <a:schemeClr val="tx1"/>
              </a:solidFill>
            </a:endParaRPr>
          </a:p>
        </p:txBody>
      </p:sp>
    </p:spTree>
    <p:extLst>
      <p:ext uri="{BB962C8B-B14F-4D97-AF65-F5344CB8AC3E}">
        <p14:creationId xmlns:p14="http://schemas.microsoft.com/office/powerpoint/2010/main" val="288853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a:t>
            </a:r>
            <a:r>
              <a:rPr lang="ko-KR" altLang="en-US" dirty="0">
                <a:latin typeface="Calibri" charset="0"/>
                <a:ea typeface="ＭＳ Ｐゴシック" charset="0"/>
              </a:rPr>
              <a:t>목표</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ko-KR" altLang="en-US" b="1" dirty="0">
                <a:latin typeface="Calibri" charset="0"/>
                <a:ea typeface="ＭＳ Ｐゴシック" charset="0"/>
              </a:rPr>
              <a:t>의무 사항이 무엇인지 파악한다</a:t>
            </a:r>
            <a:r>
              <a:rPr lang="en-US" altLang="ko-KR" b="1" dirty="0">
                <a:latin typeface="Calibri" charset="0"/>
                <a:ea typeface="ＭＳ Ｐゴシック" charset="0"/>
              </a:rPr>
              <a:t>.(FOSS</a:t>
            </a:r>
            <a:r>
              <a:rPr lang="ko-KR" altLang="en-US" b="1" dirty="0">
                <a:latin typeface="Calibri" charset="0"/>
                <a:ea typeface="ＭＳ Ｐゴシック" charset="0"/>
              </a:rPr>
              <a:t>의 사용을 발견하고 추적하라</a:t>
            </a:r>
            <a:r>
              <a:rPr lang="en-US" altLang="ko-KR" b="1" dirty="0" smtClean="0">
                <a:latin typeface="Calibri" charset="0"/>
                <a:ea typeface="ＭＳ Ｐゴシック" charset="0"/>
              </a:rPr>
              <a:t>.)</a:t>
            </a:r>
            <a:r>
              <a:rPr lang="en-US" b="1" dirty="0" smtClean="0">
                <a:latin typeface="Calibri" charset="0"/>
                <a:ea typeface="ＭＳ Ｐゴシック" charset="0"/>
              </a:rPr>
              <a:t> </a:t>
            </a:r>
            <a:r>
              <a:rPr lang="en-US" altLang="ko-KR" dirty="0">
                <a:latin typeface="Calibri" charset="0"/>
                <a:ea typeface="ＭＳ Ｐゴシック" charset="0"/>
              </a:rPr>
              <a:t>Software</a:t>
            </a:r>
            <a:r>
              <a:rPr lang="ko-KR" altLang="en-US" dirty="0">
                <a:latin typeface="Calibri" charset="0"/>
                <a:ea typeface="ＭＳ Ｐゴシック" charset="0"/>
              </a:rPr>
              <a:t>를 개발하면서 포함하는 모든 </a:t>
            </a:r>
            <a:r>
              <a:rPr lang="en-US" altLang="ko-KR" dirty="0">
                <a:latin typeface="Calibri" charset="0"/>
                <a:ea typeface="ＭＳ Ｐゴシック" charset="0"/>
              </a:rPr>
              <a:t>FOSS Component(</a:t>
            </a:r>
            <a:r>
              <a:rPr lang="ko-KR" altLang="en-US" dirty="0">
                <a:latin typeface="Calibri" charset="0"/>
                <a:ea typeface="ＭＳ Ｐゴシック" charset="0"/>
              </a:rPr>
              <a:t>및 각각 확인한 </a:t>
            </a:r>
            <a:r>
              <a:rPr lang="en-US" altLang="ko-KR" dirty="0">
                <a:latin typeface="Calibri" charset="0"/>
                <a:ea typeface="ＭＳ Ｐゴシック" charset="0"/>
              </a:rPr>
              <a:t>License)</a:t>
            </a:r>
            <a:r>
              <a:rPr lang="ko-KR" altLang="en-US" dirty="0">
                <a:latin typeface="Calibri" charset="0"/>
                <a:ea typeface="ＭＳ Ｐゴシック" charset="0"/>
              </a:rPr>
              <a:t>를 식별</a:t>
            </a:r>
            <a:r>
              <a:rPr lang="en-US" altLang="ko-KR" dirty="0">
                <a:latin typeface="Calibri" charset="0"/>
                <a:ea typeface="ＭＳ Ｐゴシック" charset="0"/>
              </a:rPr>
              <a:t>, </a:t>
            </a:r>
            <a:r>
              <a:rPr lang="ko-KR" altLang="en-US" dirty="0">
                <a:latin typeface="Calibri" charset="0"/>
                <a:ea typeface="ＭＳ Ｐゴシック" charset="0"/>
              </a:rPr>
              <a:t>추적</a:t>
            </a:r>
            <a:r>
              <a:rPr lang="en-US" altLang="ko-KR" dirty="0">
                <a:latin typeface="Calibri" charset="0"/>
                <a:ea typeface="ＭＳ Ｐゴシック" charset="0"/>
              </a:rPr>
              <a:t>, </a:t>
            </a:r>
            <a:r>
              <a:rPr lang="ko-KR" altLang="en-US" dirty="0">
                <a:latin typeface="Calibri" charset="0"/>
                <a:ea typeface="ＭＳ Ｐゴシック" charset="0"/>
              </a:rPr>
              <a:t>보관하는 </a:t>
            </a:r>
            <a:r>
              <a:rPr lang="en-US" altLang="ko-KR" dirty="0">
                <a:latin typeface="Calibri" charset="0"/>
                <a:ea typeface="ＭＳ Ｐゴシック" charset="0"/>
              </a:rPr>
              <a:t>Process</a:t>
            </a:r>
            <a:r>
              <a:rPr lang="ko-KR" altLang="en-US" dirty="0">
                <a:latin typeface="Calibri" charset="0"/>
                <a:ea typeface="ＭＳ Ｐゴシック" charset="0"/>
              </a:rPr>
              <a:t>가 있어야 한다</a:t>
            </a:r>
            <a:r>
              <a:rPr lang="en-US" dirty="0" smtClean="0">
                <a:latin typeface="Calibri" charset="0"/>
                <a:ea typeface="ＭＳ Ｐゴシック" charset="0"/>
              </a:rPr>
              <a:t>.</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r>
              <a:rPr lang="ko-KR" altLang="en-US" b="1" dirty="0">
                <a:latin typeface="Calibri" charset="0"/>
                <a:ea typeface="ＭＳ Ｐゴシック" charset="0"/>
              </a:rPr>
              <a:t>사용한 </a:t>
            </a:r>
            <a:r>
              <a:rPr lang="en-US" altLang="ko-KR" b="1" dirty="0">
                <a:latin typeface="Calibri" charset="0"/>
                <a:ea typeface="ＭＳ Ｐゴシック" charset="0"/>
              </a:rPr>
              <a:t>FOSS</a:t>
            </a:r>
            <a:r>
              <a:rPr lang="ko-KR" altLang="en-US" b="1" dirty="0">
                <a:latin typeface="Calibri" charset="0"/>
                <a:ea typeface="ＭＳ Ｐゴシック" charset="0"/>
              </a:rPr>
              <a:t>의 모든 </a:t>
            </a:r>
            <a:r>
              <a:rPr lang="en-US" altLang="ko-KR" b="1" dirty="0">
                <a:latin typeface="Calibri" charset="0"/>
                <a:ea typeface="ＭＳ Ｐゴシック" charset="0"/>
              </a:rPr>
              <a:t>License </a:t>
            </a:r>
            <a:r>
              <a:rPr lang="ko-KR" altLang="en-US" b="1" dirty="0">
                <a:latin typeface="Calibri" charset="0"/>
                <a:ea typeface="ＭＳ Ｐゴシック" charset="0"/>
              </a:rPr>
              <a:t>의무 사항을 준수한다</a:t>
            </a:r>
            <a:r>
              <a:rPr lang="en-US" b="1" dirty="0" smtClean="0">
                <a:latin typeface="Calibri" charset="0"/>
                <a:ea typeface="ＭＳ Ｐゴシック" charset="0"/>
              </a:rPr>
              <a:t>. </a:t>
            </a:r>
            <a:r>
              <a:rPr lang="ko-KR" altLang="en-US" b="1" dirty="0" smtClean="0">
                <a:latin typeface="Calibri" charset="0"/>
                <a:ea typeface="ＭＳ Ｐゴシック" charset="0"/>
              </a:rPr>
              <a:t>귀사의 </a:t>
            </a:r>
            <a:r>
              <a:rPr lang="en-US" altLang="ko-KR" dirty="0" smtClean="0">
                <a:latin typeface="Calibri" charset="0"/>
                <a:ea typeface="ＭＳ Ｐゴシック" charset="0"/>
              </a:rPr>
              <a:t>Program</a:t>
            </a:r>
            <a:r>
              <a:rPr lang="ko-KR" altLang="en-US" dirty="0">
                <a:latin typeface="Calibri" charset="0"/>
                <a:ea typeface="ＭＳ Ｐゴシック" charset="0"/>
              </a:rPr>
              <a:t>은 조직의 사업 </a:t>
            </a:r>
            <a:r>
              <a:rPr lang="ko-KR" altLang="en-US" dirty="0" smtClean="0">
                <a:latin typeface="Calibri" charset="0"/>
                <a:ea typeface="ＭＳ Ｐゴシック" charset="0"/>
              </a:rPr>
              <a:t>형태에서 비롯되는 일반적인 </a:t>
            </a:r>
            <a:r>
              <a:rPr lang="en-US" altLang="ko-KR" dirty="0">
                <a:latin typeface="Calibri" charset="0"/>
                <a:ea typeface="ＭＳ Ｐゴシック" charset="0"/>
              </a:rPr>
              <a:t>FOSS</a:t>
            </a:r>
            <a:r>
              <a:rPr lang="ko-KR" altLang="en-US" dirty="0">
                <a:latin typeface="Calibri" charset="0"/>
                <a:ea typeface="ＭＳ Ｐゴシック" charset="0"/>
              </a:rPr>
              <a:t>의 </a:t>
            </a:r>
            <a:r>
              <a:rPr lang="en-US" altLang="ko-KR" dirty="0">
                <a:latin typeface="Calibri" charset="0"/>
                <a:ea typeface="ＭＳ Ｐゴシック" charset="0"/>
              </a:rPr>
              <a:t>Use Case</a:t>
            </a:r>
            <a:r>
              <a:rPr lang="ko-KR" altLang="en-US" dirty="0">
                <a:latin typeface="Calibri" charset="0"/>
                <a:ea typeface="ＭＳ Ｐゴシック" charset="0"/>
              </a:rPr>
              <a:t>를 </a:t>
            </a:r>
            <a:r>
              <a:rPr lang="ko-KR" altLang="en-US" dirty="0" smtClean="0">
                <a:latin typeface="Calibri" charset="0"/>
                <a:ea typeface="ＭＳ Ｐゴシック" charset="0"/>
              </a:rPr>
              <a:t>식</a:t>
            </a:r>
            <a:r>
              <a:rPr lang="ko-KR" altLang="en-US" dirty="0">
                <a:latin typeface="Calibri" charset="0"/>
                <a:ea typeface="ＭＳ Ｐゴシック" charset="0"/>
              </a:rPr>
              <a:t>별</a:t>
            </a:r>
            <a:r>
              <a:rPr lang="ko-KR" altLang="en-US" dirty="0" smtClean="0">
                <a:latin typeface="Calibri" charset="0"/>
                <a:ea typeface="ＭＳ Ｐゴシック" charset="0"/>
              </a:rPr>
              <a:t>하고 </a:t>
            </a:r>
            <a:r>
              <a:rPr lang="ko-KR" altLang="en-US" dirty="0">
                <a:latin typeface="Calibri" charset="0"/>
                <a:ea typeface="ＭＳ Ｐゴシック" charset="0"/>
              </a:rPr>
              <a:t>처리해야 한다</a:t>
            </a:r>
            <a:r>
              <a:rPr lang="en-US" dirty="0" smtClean="0">
                <a:latin typeface="Calibri" charset="0"/>
                <a:ea typeface="ＭＳ Ｐゴシック" charset="0"/>
              </a:rPr>
              <a:t>.</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135040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latin typeface="Calibri" charset="0"/>
                <a:ea typeface="ＭＳ Ｐゴシック" charset="0"/>
              </a:rPr>
              <a:t>준수해야 할 </a:t>
            </a:r>
            <a:r>
              <a:rPr lang="en-US" altLang="ko-KR" dirty="0">
                <a:latin typeface="Calibri" charset="0"/>
                <a:ea typeface="ＭＳ Ｐゴシック" charset="0"/>
              </a:rPr>
              <a:t>Compliance </a:t>
            </a:r>
            <a:r>
              <a:rPr lang="ko-KR" altLang="en-US" dirty="0">
                <a:latin typeface="Calibri" charset="0"/>
                <a:ea typeface="ＭＳ Ｐゴシック" charset="0"/>
              </a:rPr>
              <a:t>의무 사항은 </a:t>
            </a:r>
            <a:r>
              <a:rPr lang="ko-KR" altLang="en-US" dirty="0" smtClean="0">
                <a:latin typeface="Calibri" charset="0"/>
                <a:ea typeface="ＭＳ Ｐゴシック" charset="0"/>
              </a:rPr>
              <a:t>무엇인가</a:t>
            </a:r>
            <a:r>
              <a:rPr lang="en-US" dirty="0" smtClean="0">
                <a:latin typeface="Calibri" charset="0"/>
                <a:ea typeface="ＭＳ Ｐゴシック" charset="0"/>
              </a:rPr>
              <a:t>?</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ko-KR" altLang="en-US" dirty="0" smtClean="0">
                <a:latin typeface="Calibri" charset="0"/>
                <a:ea typeface="ＭＳ Ｐゴシック" charset="0"/>
              </a:rPr>
              <a:t>관련된 </a:t>
            </a:r>
            <a:r>
              <a:rPr lang="en-US" altLang="ko-KR" dirty="0" smtClean="0">
                <a:latin typeface="Calibri" charset="0"/>
                <a:ea typeface="ＭＳ Ｐゴシック" charset="0"/>
              </a:rPr>
              <a:t>License</a:t>
            </a:r>
            <a:r>
              <a:rPr lang="ko-KR" altLang="en-US" dirty="0">
                <a:latin typeface="Calibri" charset="0"/>
                <a:ea typeface="ＭＳ Ｐゴシック" charset="0"/>
              </a:rPr>
              <a:t>에 따라 다음의 의무 사항이 </a:t>
            </a:r>
            <a:r>
              <a:rPr lang="ko-KR" altLang="en-US" dirty="0" smtClean="0">
                <a:latin typeface="Calibri" charset="0"/>
                <a:ea typeface="ＭＳ Ｐゴシック" charset="0"/>
              </a:rPr>
              <a:t>있다</a:t>
            </a:r>
            <a:r>
              <a:rPr lang="en-US" altLang="ko-KR" dirty="0" smtClean="0">
                <a:latin typeface="Calibri" charset="0"/>
                <a:ea typeface="ＭＳ Ｐゴシック" charset="0"/>
              </a:rPr>
              <a:t> :</a:t>
            </a:r>
            <a:endParaRPr lang="en-US" dirty="0">
              <a:latin typeface="Calibri" charset="0"/>
              <a:ea typeface="ＭＳ Ｐゴシック" charset="0"/>
            </a:endParaRPr>
          </a:p>
          <a:p>
            <a:pPr>
              <a:buFont typeface="Arial"/>
              <a:buChar char="•"/>
            </a:pPr>
            <a:r>
              <a:rPr lang="ko-KR" altLang="en-US" b="1" dirty="0">
                <a:latin typeface="Calibri" charset="0"/>
                <a:ea typeface="ＭＳ Ｐゴシック" charset="0"/>
              </a:rPr>
              <a:t>저작자 표시 및 고지</a:t>
            </a:r>
            <a:r>
              <a:rPr lang="en-US" b="1" dirty="0" smtClean="0">
                <a:latin typeface="Calibri" charset="0"/>
                <a:ea typeface="ＭＳ Ｐゴシック" charset="0"/>
              </a:rPr>
              <a:t>.</a:t>
            </a:r>
            <a:r>
              <a:rPr lang="en-US" dirty="0" smtClean="0">
                <a:latin typeface="Calibri" charset="0"/>
                <a:ea typeface="ＭＳ Ｐゴシック" charset="0"/>
              </a:rPr>
              <a:t> </a:t>
            </a:r>
            <a:r>
              <a:rPr lang="ko-KR" altLang="en-US" dirty="0">
                <a:latin typeface="Calibri" charset="0"/>
                <a:ea typeface="ＭＳ Ｐゴシック" charset="0"/>
              </a:rPr>
              <a:t>저작권 및 </a:t>
            </a:r>
            <a:r>
              <a:rPr lang="en-US" altLang="ko-KR" dirty="0">
                <a:latin typeface="Calibri" charset="0"/>
                <a:ea typeface="ＭＳ Ｐゴシック" charset="0"/>
              </a:rPr>
              <a:t>License Text</a:t>
            </a:r>
            <a:r>
              <a:rPr lang="ko-KR" altLang="en-US" dirty="0">
                <a:latin typeface="Calibri" charset="0"/>
                <a:ea typeface="ＭＳ Ｐゴシック" charset="0"/>
              </a:rPr>
              <a:t>를 </a:t>
            </a:r>
            <a:r>
              <a:rPr lang="en-US" dirty="0" smtClean="0">
                <a:latin typeface="Calibri" charset="0"/>
                <a:ea typeface="ＭＳ Ｐゴシック" charset="0"/>
              </a:rPr>
              <a:t>Source Code</a:t>
            </a:r>
            <a:r>
              <a:rPr lang="ko-KR" altLang="en-US" dirty="0" smtClean="0">
                <a:latin typeface="Calibri" charset="0"/>
                <a:ea typeface="ＭＳ Ｐゴシック" charset="0"/>
              </a:rPr>
              <a:t> </a:t>
            </a:r>
            <a:r>
              <a:rPr lang="ko-KR" altLang="en-US" dirty="0">
                <a:latin typeface="Calibri" charset="0"/>
                <a:ea typeface="ＭＳ Ｐゴシック" charset="0"/>
              </a:rPr>
              <a:t>및</a:t>
            </a:r>
            <a:r>
              <a:rPr lang="en-US" altLang="ko-KR" dirty="0">
                <a:latin typeface="Calibri" charset="0"/>
                <a:ea typeface="ＭＳ Ｐゴシック" charset="0"/>
              </a:rPr>
              <a:t>/</a:t>
            </a:r>
            <a:r>
              <a:rPr lang="ko-KR" altLang="en-US" dirty="0">
                <a:latin typeface="Calibri" charset="0"/>
                <a:ea typeface="ＭＳ Ｐゴシック" charset="0"/>
              </a:rPr>
              <a:t>또는 제품 문서 혹은 </a:t>
            </a:r>
            <a:r>
              <a:rPr lang="en-US" altLang="ko-KR" dirty="0">
                <a:latin typeface="Calibri" charset="0"/>
                <a:ea typeface="ＭＳ Ｐゴシック" charset="0"/>
              </a:rPr>
              <a:t>User Interface</a:t>
            </a:r>
            <a:r>
              <a:rPr lang="ko-KR" altLang="en-US" dirty="0">
                <a:latin typeface="Calibri" charset="0"/>
                <a:ea typeface="ＭＳ Ｐゴシック" charset="0"/>
              </a:rPr>
              <a:t>에 </a:t>
            </a:r>
            <a:r>
              <a:rPr lang="ko-KR" altLang="en-US" dirty="0" smtClean="0">
                <a:latin typeface="Calibri" charset="0"/>
                <a:ea typeface="ＭＳ Ｐゴシック" charset="0"/>
              </a:rPr>
              <a:t>포함하</a:t>
            </a:r>
            <a:r>
              <a:rPr lang="ko-KR" altLang="en-US" dirty="0">
                <a:latin typeface="Calibri" charset="0"/>
                <a:ea typeface="ＭＳ Ｐゴシック" charset="0"/>
              </a:rPr>
              <a:t>여</a:t>
            </a:r>
            <a:r>
              <a:rPr lang="ko-KR" altLang="en-US" dirty="0" smtClean="0">
                <a:latin typeface="Calibri" charset="0"/>
                <a:ea typeface="ＭＳ Ｐゴシック" charset="0"/>
              </a:rPr>
              <a:t> </a:t>
            </a:r>
            <a:r>
              <a:rPr lang="ko-KR" altLang="en-US" dirty="0">
                <a:latin typeface="Calibri" charset="0"/>
                <a:ea typeface="ＭＳ Ｐゴシック" charset="0"/>
              </a:rPr>
              <a:t>후속 </a:t>
            </a:r>
            <a:r>
              <a:rPr lang="ko-KR" altLang="en-US" dirty="0" smtClean="0">
                <a:latin typeface="Calibri" charset="0"/>
                <a:ea typeface="ＭＳ Ｐゴシック" charset="0"/>
              </a:rPr>
              <a:t>사용자들</a:t>
            </a:r>
            <a:r>
              <a:rPr lang="ko-KR" altLang="en-US" dirty="0">
                <a:latin typeface="Calibri" charset="0"/>
                <a:ea typeface="ＭＳ Ｐゴシック" charset="0"/>
              </a:rPr>
              <a:t>이</a:t>
            </a:r>
            <a:r>
              <a:rPr lang="ko-KR" altLang="en-US" dirty="0" smtClean="0">
                <a:latin typeface="Calibri" charset="0"/>
                <a:ea typeface="ＭＳ Ｐゴシック" charset="0"/>
              </a:rPr>
              <a:t> </a:t>
            </a:r>
            <a:r>
              <a:rPr lang="en-US" altLang="ko-KR" dirty="0">
                <a:latin typeface="Calibri" charset="0"/>
                <a:ea typeface="ＭＳ Ｐゴシック" charset="0"/>
              </a:rPr>
              <a:t>Software</a:t>
            </a:r>
            <a:r>
              <a:rPr lang="ko-KR" altLang="en-US" dirty="0">
                <a:latin typeface="Calibri" charset="0"/>
                <a:ea typeface="ＭＳ Ｐゴシック" charset="0"/>
              </a:rPr>
              <a:t>의 출처와 </a:t>
            </a:r>
            <a:r>
              <a:rPr lang="en-US" altLang="ko-KR" dirty="0">
                <a:latin typeface="Calibri" charset="0"/>
                <a:ea typeface="ＭＳ Ｐゴシック" charset="0"/>
              </a:rPr>
              <a:t>License</a:t>
            </a:r>
            <a:r>
              <a:rPr lang="ko-KR" altLang="en-US" dirty="0">
                <a:latin typeface="Calibri" charset="0"/>
                <a:ea typeface="ＭＳ Ｐゴシック" charset="0"/>
              </a:rPr>
              <a:t>에 따른 권리를 알 수 </a:t>
            </a:r>
            <a:r>
              <a:rPr lang="ko-KR" altLang="en-US" dirty="0" smtClean="0">
                <a:latin typeface="Calibri" charset="0"/>
                <a:ea typeface="ＭＳ Ｐゴシック" charset="0"/>
              </a:rPr>
              <a:t>있게 한다</a:t>
            </a:r>
            <a:r>
              <a:rPr lang="en-US" dirty="0" smtClean="0">
                <a:latin typeface="Calibri" charset="0"/>
                <a:ea typeface="ＭＳ Ｐゴシック" charset="0"/>
              </a:rPr>
              <a:t> </a:t>
            </a:r>
            <a:endParaRPr lang="en-US" dirty="0">
              <a:latin typeface="Calibri" charset="0"/>
              <a:ea typeface="ＭＳ Ｐゴシック" charset="0"/>
            </a:endParaRPr>
          </a:p>
          <a:p>
            <a:pPr>
              <a:buFont typeface="Arial"/>
              <a:buChar char="•"/>
            </a:pPr>
            <a:r>
              <a:rPr lang="en-US" altLang="ko-KR" b="1" dirty="0" smtClean="0">
                <a:latin typeface="Calibri" charset="0"/>
                <a:ea typeface="ＭＳ Ｐゴシック" charset="0"/>
              </a:rPr>
              <a:t>Source Code</a:t>
            </a:r>
            <a:r>
              <a:rPr lang="ko-KR" altLang="en-US" b="1" dirty="0" smtClean="0">
                <a:latin typeface="Calibri" charset="0"/>
                <a:ea typeface="ＭＳ Ｐゴシック" charset="0"/>
              </a:rPr>
              <a:t> </a:t>
            </a:r>
            <a:r>
              <a:rPr lang="ko-KR" altLang="en-US" b="1" dirty="0">
                <a:latin typeface="Calibri" charset="0"/>
                <a:ea typeface="ＭＳ Ｐゴシック" charset="0"/>
              </a:rPr>
              <a:t>공개</a:t>
            </a:r>
            <a:r>
              <a:rPr lang="en-US" b="1" dirty="0" smtClean="0">
                <a:latin typeface="Calibri" charset="0"/>
                <a:ea typeface="ＭＳ Ｐゴシック" charset="0"/>
              </a:rPr>
              <a:t>.  </a:t>
            </a:r>
            <a:r>
              <a:rPr lang="ko-KR" altLang="en-US" dirty="0" smtClean="0">
                <a:latin typeface="Calibri" charset="0"/>
                <a:ea typeface="ＭＳ Ｐゴシック" charset="0"/>
              </a:rPr>
              <a:t>원저작물</a:t>
            </a:r>
            <a:r>
              <a:rPr lang="en-US" altLang="ko-KR" dirty="0">
                <a:latin typeface="Calibri" charset="0"/>
                <a:ea typeface="ＭＳ Ｐゴシック" charset="0"/>
              </a:rPr>
              <a:t>, </a:t>
            </a:r>
            <a:r>
              <a:rPr lang="ko-KR" altLang="en-US" dirty="0">
                <a:latin typeface="Calibri" charset="0"/>
                <a:ea typeface="ＭＳ Ｐゴシック" charset="0"/>
              </a:rPr>
              <a:t>결합저작물</a:t>
            </a:r>
            <a:r>
              <a:rPr lang="en-US" altLang="ko-KR" dirty="0">
                <a:latin typeface="Calibri" charset="0"/>
                <a:ea typeface="ＭＳ Ｐゴシック" charset="0"/>
              </a:rPr>
              <a:t>, </a:t>
            </a:r>
            <a:r>
              <a:rPr lang="ko-KR" altLang="en-US" dirty="0">
                <a:latin typeface="Calibri" charset="0"/>
                <a:ea typeface="ＭＳ Ｐゴシック" charset="0"/>
              </a:rPr>
              <a:t>수정사항에 대해 </a:t>
            </a:r>
            <a:r>
              <a:rPr lang="en-US" altLang="ko-KR" dirty="0" smtClean="0">
                <a:latin typeface="Calibri" charset="0"/>
                <a:ea typeface="ＭＳ Ｐゴシック" charset="0"/>
              </a:rPr>
              <a:t>Source Code</a:t>
            </a:r>
            <a:r>
              <a:rPr lang="ko-KR" altLang="en-US" dirty="0" smtClean="0">
                <a:latin typeface="Calibri" charset="0"/>
                <a:ea typeface="ＭＳ Ｐゴシック" charset="0"/>
              </a:rPr>
              <a:t>뿐만 </a:t>
            </a:r>
            <a:r>
              <a:rPr lang="ko-KR" altLang="en-US" dirty="0">
                <a:latin typeface="Calibri" charset="0"/>
                <a:ea typeface="ＭＳ Ｐゴシック" charset="0"/>
              </a:rPr>
              <a:t>아니라 </a:t>
            </a:r>
            <a:r>
              <a:rPr lang="en-US" altLang="ko-KR" dirty="0">
                <a:latin typeface="Calibri" charset="0"/>
                <a:ea typeface="ＭＳ Ｐゴシック" charset="0"/>
              </a:rPr>
              <a:t>Build Script (Build Process</a:t>
            </a:r>
            <a:r>
              <a:rPr lang="ko-KR" altLang="en-US" dirty="0">
                <a:latin typeface="Calibri" charset="0"/>
                <a:ea typeface="ＭＳ Ｐゴシック" charset="0"/>
              </a:rPr>
              <a:t>를 제어하는 </a:t>
            </a:r>
            <a:r>
              <a:rPr lang="en-US" altLang="ko-KR" dirty="0">
                <a:latin typeface="Calibri" charset="0"/>
                <a:ea typeface="ＭＳ Ｐゴシック" charset="0"/>
              </a:rPr>
              <a:t>Script)</a:t>
            </a:r>
            <a:r>
              <a:rPr lang="ko-KR" altLang="en-US" dirty="0">
                <a:latin typeface="Calibri" charset="0"/>
                <a:ea typeface="ＭＳ Ｐゴシック" charset="0"/>
              </a:rPr>
              <a:t>를 제공한다</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ko-KR" altLang="en-US" dirty="0">
                <a:latin typeface="Calibri" charset="0"/>
                <a:ea typeface="ＭＳ Ｐゴシック" charset="0"/>
              </a:rPr>
              <a:t>이러한 의무 사항은 다음과 같은 주요 </a:t>
            </a:r>
            <a:r>
              <a:rPr lang="en-US" altLang="ko-KR" dirty="0">
                <a:latin typeface="Calibri" charset="0"/>
                <a:ea typeface="ＭＳ Ｐゴシック" charset="0"/>
              </a:rPr>
              <a:t>Event</a:t>
            </a:r>
            <a:r>
              <a:rPr lang="ko-KR" altLang="en-US" dirty="0">
                <a:latin typeface="Calibri" charset="0"/>
                <a:ea typeface="ＭＳ Ｐゴシック" charset="0"/>
              </a:rPr>
              <a:t>에 따라 유발될 수 있다 </a:t>
            </a:r>
            <a:r>
              <a:rPr lang="en-US" dirty="0" smtClean="0">
                <a:latin typeface="Calibri" charset="0"/>
                <a:ea typeface="ＭＳ Ｐゴシック" charset="0"/>
              </a:rPr>
              <a:t>:</a:t>
            </a:r>
            <a:endParaRPr lang="en-US" dirty="0">
              <a:latin typeface="Calibri" charset="0"/>
              <a:ea typeface="ＭＳ Ｐゴシック" charset="0"/>
            </a:endParaRPr>
          </a:p>
          <a:p>
            <a:pPr>
              <a:buFont typeface="Arial"/>
              <a:buChar char="•"/>
            </a:pPr>
            <a:r>
              <a:rPr lang="ko-KR" altLang="en-US" dirty="0">
                <a:latin typeface="Calibri" charset="0"/>
                <a:ea typeface="ＭＳ Ｐゴシック" charset="0"/>
              </a:rPr>
              <a:t>외부 배포</a:t>
            </a:r>
            <a:r>
              <a:rPr lang="en-US" dirty="0" smtClean="0">
                <a:latin typeface="Calibri" charset="0"/>
                <a:ea typeface="ＭＳ Ｐゴシック" charset="0"/>
              </a:rPr>
              <a:t> </a:t>
            </a:r>
            <a:endParaRPr lang="en-US" dirty="0">
              <a:latin typeface="Calibri" charset="0"/>
              <a:ea typeface="ＭＳ Ｐゴシック" charset="0"/>
            </a:endParaRPr>
          </a:p>
          <a:p>
            <a:pPr>
              <a:buFont typeface="Arial"/>
              <a:buChar char="•"/>
            </a:pPr>
            <a:r>
              <a:rPr lang="ko-KR" altLang="en-US" dirty="0">
                <a:latin typeface="Calibri" charset="0"/>
                <a:ea typeface="ＭＳ Ｐゴシック" charset="0"/>
              </a:rPr>
              <a:t>수정 여부</a:t>
            </a:r>
            <a:endParaRPr lang="en-US" dirty="0">
              <a:latin typeface="Calibri" charset="0"/>
              <a:ea typeface="ＭＳ Ｐゴシック" charset="0"/>
            </a:endParaRPr>
          </a:p>
        </p:txBody>
      </p:sp>
    </p:spTree>
    <p:extLst>
      <p:ext uri="{BB962C8B-B14F-4D97-AF65-F5344CB8AC3E}">
        <p14:creationId xmlns:p14="http://schemas.microsoft.com/office/powerpoint/2010/main" val="3602343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a:t>FOSS </a:t>
            </a:r>
            <a:r>
              <a:rPr lang="ko-KR" altLang="en-US" dirty="0"/>
              <a:t>조건 및 제한 사항</a:t>
            </a:r>
            <a:endParaRPr lang="en-US" dirty="0"/>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ko-KR" altLang="en-US" dirty="0"/>
              <a:t>사용하는 </a:t>
            </a:r>
            <a:r>
              <a:rPr lang="en-US" altLang="ko-KR" dirty="0"/>
              <a:t>FOSS License</a:t>
            </a:r>
            <a:r>
              <a:rPr lang="ko-KR" altLang="en-US" dirty="0"/>
              <a:t>에 따라 다음 조건 및 제한사항을 하나 이상 준수해야 할 수 있다</a:t>
            </a:r>
            <a:r>
              <a:rPr lang="en-US" altLang="ko-KR" dirty="0"/>
              <a:t>. </a:t>
            </a:r>
            <a:r>
              <a:rPr lang="en-US" dirty="0" smtClean="0">
                <a:solidFill>
                  <a:srgbClr val="292934"/>
                </a:solidFill>
              </a:rPr>
              <a:t>:</a:t>
            </a:r>
            <a:endParaRPr lang="en-US" dirty="0"/>
          </a:p>
          <a:p>
            <a:r>
              <a:rPr lang="ko-KR" altLang="en-US" dirty="0">
                <a:solidFill>
                  <a:srgbClr val="292934"/>
                </a:solidFill>
              </a:rPr>
              <a:t>저작권 </a:t>
            </a:r>
            <a:r>
              <a:rPr lang="en-US" altLang="ko-KR" dirty="0">
                <a:solidFill>
                  <a:srgbClr val="292934"/>
                </a:solidFill>
              </a:rPr>
              <a:t>(</a:t>
            </a:r>
            <a:r>
              <a:rPr lang="ko-KR" altLang="en-US" dirty="0">
                <a:solidFill>
                  <a:srgbClr val="292934"/>
                </a:solidFill>
              </a:rPr>
              <a:t>및 기타</a:t>
            </a:r>
            <a:r>
              <a:rPr lang="en-US" altLang="ko-KR" dirty="0">
                <a:solidFill>
                  <a:srgbClr val="292934"/>
                </a:solidFill>
              </a:rPr>
              <a:t>) </a:t>
            </a:r>
            <a:r>
              <a:rPr lang="ko-KR" altLang="en-US" dirty="0">
                <a:solidFill>
                  <a:srgbClr val="292934"/>
                </a:solidFill>
              </a:rPr>
              <a:t>고지 유지</a:t>
            </a:r>
          </a:p>
          <a:p>
            <a:r>
              <a:rPr lang="en-US" altLang="ko-KR" dirty="0">
                <a:solidFill>
                  <a:srgbClr val="292934"/>
                </a:solidFill>
              </a:rPr>
              <a:t>License </a:t>
            </a:r>
            <a:r>
              <a:rPr lang="ko-KR" altLang="en-US" dirty="0">
                <a:solidFill>
                  <a:srgbClr val="292934"/>
                </a:solidFill>
              </a:rPr>
              <a:t>사본 제공</a:t>
            </a:r>
          </a:p>
          <a:p>
            <a:r>
              <a:rPr lang="ko-KR" altLang="en-US" dirty="0">
                <a:solidFill>
                  <a:srgbClr val="292934"/>
                </a:solidFill>
              </a:rPr>
              <a:t>수정 내용 고지 제공</a:t>
            </a:r>
          </a:p>
          <a:p>
            <a:r>
              <a:rPr lang="ko-KR" altLang="en-US" dirty="0">
                <a:solidFill>
                  <a:srgbClr val="292934"/>
                </a:solidFill>
              </a:rPr>
              <a:t>수정 </a:t>
            </a:r>
            <a:r>
              <a:rPr lang="en-US" altLang="ko-KR" dirty="0">
                <a:solidFill>
                  <a:srgbClr val="292934"/>
                </a:solidFill>
              </a:rPr>
              <a:t>version</a:t>
            </a:r>
            <a:r>
              <a:rPr lang="ko-KR" altLang="en-US" dirty="0">
                <a:solidFill>
                  <a:srgbClr val="292934"/>
                </a:solidFill>
              </a:rPr>
              <a:t>은 혼란을 방지하기 위해 다른 이름을 사용해야만 함</a:t>
            </a:r>
          </a:p>
          <a:p>
            <a:r>
              <a:rPr lang="en-US" altLang="ko-KR" dirty="0">
                <a:solidFill>
                  <a:srgbClr val="292934"/>
                </a:solidFill>
              </a:rPr>
              <a:t>(</a:t>
            </a:r>
            <a:r>
              <a:rPr lang="ko-KR" altLang="en-US" dirty="0">
                <a:solidFill>
                  <a:srgbClr val="292934"/>
                </a:solidFill>
              </a:rPr>
              <a:t>수정 여부와 관계없이</a:t>
            </a:r>
            <a:r>
              <a:rPr lang="en-US" altLang="ko-KR" dirty="0">
                <a:solidFill>
                  <a:srgbClr val="292934"/>
                </a:solidFill>
              </a:rPr>
              <a:t>) </a:t>
            </a:r>
            <a:r>
              <a:rPr lang="ko-KR" altLang="en-US" dirty="0">
                <a:solidFill>
                  <a:srgbClr val="292934"/>
                </a:solidFill>
              </a:rPr>
              <a:t>소스 코드에 대한 접근 권한 제공</a:t>
            </a:r>
          </a:p>
          <a:p>
            <a:r>
              <a:rPr lang="ko-KR" altLang="en-US" dirty="0">
                <a:solidFill>
                  <a:srgbClr val="292934"/>
                </a:solidFill>
              </a:rPr>
              <a:t>수정 </a:t>
            </a:r>
            <a:r>
              <a:rPr lang="en-US" altLang="ko-KR" dirty="0">
                <a:solidFill>
                  <a:srgbClr val="292934"/>
                </a:solidFill>
              </a:rPr>
              <a:t>version (</a:t>
            </a:r>
            <a:r>
              <a:rPr lang="ko-KR" altLang="en-US" dirty="0">
                <a:solidFill>
                  <a:srgbClr val="292934"/>
                </a:solidFill>
              </a:rPr>
              <a:t>파생 저작물</a:t>
            </a:r>
            <a:r>
              <a:rPr lang="en-US" altLang="ko-KR" dirty="0">
                <a:solidFill>
                  <a:srgbClr val="292934"/>
                </a:solidFill>
              </a:rPr>
              <a:t>)</a:t>
            </a:r>
            <a:r>
              <a:rPr lang="ko-KR" altLang="en-US" dirty="0">
                <a:solidFill>
                  <a:srgbClr val="292934"/>
                </a:solidFill>
              </a:rPr>
              <a:t>에 대해 같은 </a:t>
            </a:r>
            <a:r>
              <a:rPr lang="en-US" altLang="ko-KR" dirty="0">
                <a:solidFill>
                  <a:srgbClr val="292934"/>
                </a:solidFill>
              </a:rPr>
              <a:t>License </a:t>
            </a:r>
            <a:r>
              <a:rPr lang="ko-KR" altLang="en-US" dirty="0">
                <a:solidFill>
                  <a:srgbClr val="292934"/>
                </a:solidFill>
              </a:rPr>
              <a:t>유지</a:t>
            </a:r>
          </a:p>
          <a:p>
            <a:r>
              <a:rPr lang="ko-KR" altLang="en-US" dirty="0">
                <a:solidFill>
                  <a:srgbClr val="292934"/>
                </a:solidFill>
              </a:rPr>
              <a:t>저작자 표시 제공</a:t>
            </a:r>
          </a:p>
          <a:p>
            <a:r>
              <a:rPr lang="en-US" altLang="ko-KR" dirty="0">
                <a:solidFill>
                  <a:srgbClr val="292934"/>
                </a:solidFill>
              </a:rPr>
              <a:t>Project </a:t>
            </a:r>
            <a:r>
              <a:rPr lang="ko-KR" altLang="en-US" dirty="0">
                <a:solidFill>
                  <a:srgbClr val="292934"/>
                </a:solidFill>
              </a:rPr>
              <a:t>또는 저작권자 이름이나 상표를 사용하지 말 것</a:t>
            </a:r>
          </a:p>
          <a:p>
            <a:r>
              <a:rPr lang="ko-KR" altLang="en-US" dirty="0">
                <a:solidFill>
                  <a:srgbClr val="292934"/>
                </a:solidFill>
              </a:rPr>
              <a:t>원 </a:t>
            </a:r>
            <a:r>
              <a:rPr lang="en-US" altLang="ko-KR" dirty="0">
                <a:solidFill>
                  <a:srgbClr val="292934"/>
                </a:solidFill>
              </a:rPr>
              <a:t>License </a:t>
            </a:r>
            <a:r>
              <a:rPr lang="ko-KR" altLang="en-US" dirty="0">
                <a:solidFill>
                  <a:srgbClr val="292934"/>
                </a:solidFill>
              </a:rPr>
              <a:t>하에 부여된 권리를 타인에게 제한하지 말 것</a:t>
            </a:r>
          </a:p>
          <a:p>
            <a:r>
              <a:rPr lang="ko-KR" altLang="en-US" dirty="0">
                <a:solidFill>
                  <a:srgbClr val="292934"/>
                </a:solidFill>
              </a:rPr>
              <a:t>종료 조항 </a:t>
            </a:r>
            <a:r>
              <a:rPr lang="en-US" altLang="ko-KR" dirty="0">
                <a:solidFill>
                  <a:srgbClr val="292934"/>
                </a:solidFill>
              </a:rPr>
              <a:t>(</a:t>
            </a:r>
            <a:r>
              <a:rPr lang="ko-KR" altLang="en-US" dirty="0">
                <a:solidFill>
                  <a:srgbClr val="292934"/>
                </a:solidFill>
              </a:rPr>
              <a:t>위반할 경우</a:t>
            </a:r>
            <a:r>
              <a:rPr lang="en-US" altLang="ko-KR" dirty="0">
                <a:solidFill>
                  <a:srgbClr val="292934"/>
                </a:solidFill>
              </a:rPr>
              <a:t>, License</a:t>
            </a:r>
            <a:r>
              <a:rPr lang="ko-KR" altLang="en-US" dirty="0">
                <a:solidFill>
                  <a:srgbClr val="292934"/>
                </a:solidFill>
              </a:rPr>
              <a:t>를 잃음</a:t>
            </a:r>
            <a:r>
              <a:rPr lang="en-US" altLang="ko-KR" dirty="0" smtClean="0">
                <a:solidFill>
                  <a:srgbClr val="292934"/>
                </a:solidFill>
              </a:rPr>
              <a:t>)</a:t>
            </a:r>
            <a:endParaRPr lang="en-US" dirty="0" smtClean="0"/>
          </a:p>
          <a:p>
            <a:endParaRPr lang="en-US" dirty="0"/>
          </a:p>
        </p:txBody>
      </p:sp>
    </p:spTree>
    <p:extLst>
      <p:ext uri="{BB962C8B-B14F-4D97-AF65-F5344CB8AC3E}">
        <p14:creationId xmlns:p14="http://schemas.microsoft.com/office/powerpoint/2010/main" val="1624423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 : </a:t>
            </a:r>
            <a:r>
              <a:rPr lang="ko-KR" altLang="en-US" dirty="0">
                <a:ea typeface="ＭＳ Ｐゴシック" charset="0"/>
                <a:cs typeface="ＭＳ Ｐゴシック" charset="0"/>
              </a:rPr>
              <a:t>배포 </a:t>
            </a:r>
            <a:r>
              <a:rPr lang="en-US" altLang="ko-KR" dirty="0">
                <a:ea typeface="ＭＳ Ｐゴシック" charset="0"/>
                <a:cs typeface="ＭＳ Ｐゴシック" charset="0"/>
              </a:rPr>
              <a:t>(</a:t>
            </a:r>
            <a:r>
              <a:rPr lang="en-US" dirty="0">
                <a:ea typeface="ＭＳ Ｐゴシック" charset="0"/>
                <a:cs typeface="ＭＳ Ｐゴシック" charset="0"/>
              </a:rPr>
              <a:t>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ko-KR" altLang="en-US" dirty="0"/>
              <a:t>외부 주체로 자료 전파</a:t>
            </a:r>
            <a:r>
              <a:rPr lang="en-US" dirty="0" smtClean="0"/>
              <a:t> </a:t>
            </a:r>
            <a:endParaRPr lang="en-US" dirty="0"/>
          </a:p>
          <a:p>
            <a:pPr lvl="1"/>
            <a:r>
              <a:rPr lang="en-US" altLang="ko-KR" dirty="0"/>
              <a:t>User</a:t>
            </a:r>
            <a:r>
              <a:rPr lang="ko-KR" altLang="en-US" dirty="0"/>
              <a:t>의 컴퓨터 혹은 </a:t>
            </a:r>
            <a:r>
              <a:rPr lang="ko-KR" altLang="en-US" dirty="0" err="1"/>
              <a:t>모바일</a:t>
            </a:r>
            <a:r>
              <a:rPr lang="ko-KR" altLang="en-US" dirty="0"/>
              <a:t> 장치에 다운로드 된 </a:t>
            </a:r>
            <a:r>
              <a:rPr lang="en-US" altLang="ko-KR" dirty="0"/>
              <a:t>Application</a:t>
            </a:r>
          </a:p>
          <a:p>
            <a:pPr lvl="1"/>
            <a:r>
              <a:rPr lang="en-US" altLang="ko-KR" dirty="0"/>
              <a:t>User</a:t>
            </a:r>
            <a:r>
              <a:rPr lang="ko-KR" altLang="en-US" dirty="0"/>
              <a:t>의 컴퓨터에 다운로드 된 </a:t>
            </a:r>
            <a:r>
              <a:rPr lang="en-US" altLang="ko-KR" dirty="0" err="1"/>
              <a:t>Javascript</a:t>
            </a:r>
            <a:r>
              <a:rPr lang="en-US" altLang="ko-KR" dirty="0"/>
              <a:t>, Web Client </a:t>
            </a:r>
            <a:r>
              <a:rPr lang="ko-KR" altLang="en-US" dirty="0"/>
              <a:t>또는 다른 코드</a:t>
            </a:r>
            <a:r>
              <a:rPr lang="en-US" dirty="0" smtClean="0"/>
              <a:t> </a:t>
            </a:r>
          </a:p>
          <a:p>
            <a:r>
              <a:rPr lang="ko-KR" altLang="en-US" dirty="0"/>
              <a:t>일부 </a:t>
            </a:r>
            <a:r>
              <a:rPr lang="en-US" altLang="ko-KR" dirty="0"/>
              <a:t>FOSS License</a:t>
            </a:r>
            <a:r>
              <a:rPr lang="ko-KR" altLang="en-US" dirty="0"/>
              <a:t>의 경우</a:t>
            </a:r>
            <a:r>
              <a:rPr lang="en-US" altLang="ko-KR" dirty="0"/>
              <a:t>, </a:t>
            </a:r>
            <a:r>
              <a:rPr lang="ko-KR" altLang="en-US" dirty="0"/>
              <a:t>컴퓨터 </a:t>
            </a:r>
            <a:r>
              <a:rPr lang="en-US" altLang="ko-KR" dirty="0"/>
              <a:t>Network</a:t>
            </a:r>
            <a:r>
              <a:rPr lang="ko-KR" altLang="en-US" dirty="0"/>
              <a:t>을 통한 접근도 </a:t>
            </a:r>
            <a:r>
              <a:rPr lang="en-US" altLang="ko-KR" dirty="0"/>
              <a:t>"Trigger Event"</a:t>
            </a:r>
            <a:r>
              <a:rPr lang="ko-KR" altLang="en-US" dirty="0"/>
              <a:t>가 될 수 있다</a:t>
            </a:r>
            <a:r>
              <a:rPr lang="en-US" altLang="ko-KR" dirty="0"/>
              <a:t>. </a:t>
            </a:r>
            <a:r>
              <a:rPr lang="en-US" altLang="ko-KR" dirty="0" smtClean="0"/>
              <a:t>Trigger</a:t>
            </a:r>
            <a:r>
              <a:rPr lang="ko-KR" altLang="en-US" dirty="0" smtClean="0"/>
              <a:t>는 </a:t>
            </a:r>
            <a:r>
              <a:rPr lang="en-US" altLang="ko-KR" dirty="0" smtClean="0"/>
              <a:t>“</a:t>
            </a:r>
            <a:r>
              <a:rPr lang="ko-KR" altLang="en-US" dirty="0" smtClean="0"/>
              <a:t>컴퓨터 </a:t>
            </a:r>
            <a:r>
              <a:rPr lang="en-US" altLang="ko-KR" dirty="0"/>
              <a:t>Network</a:t>
            </a:r>
            <a:r>
              <a:rPr lang="ko-KR" altLang="en-US" dirty="0"/>
              <a:t>을 </a:t>
            </a:r>
            <a:r>
              <a:rPr lang="ko-KR" altLang="en-US" dirty="0" smtClean="0"/>
              <a:t>통해 원격으로 </a:t>
            </a:r>
            <a:r>
              <a:rPr lang="ko-KR" altLang="en-US" dirty="0"/>
              <a:t>상호작용하는 </a:t>
            </a:r>
            <a:r>
              <a:rPr lang="en-US" altLang="ko-KR" dirty="0" smtClean="0"/>
              <a:t>User”</a:t>
            </a:r>
            <a:r>
              <a:rPr lang="ko-KR" altLang="en-US" dirty="0" smtClean="0"/>
              <a:t>이다</a:t>
            </a:r>
            <a:r>
              <a:rPr lang="en-US" altLang="ko-KR" dirty="0" smtClean="0"/>
              <a:t>..</a:t>
            </a:r>
            <a:endParaRPr lang="en-US" dirty="0">
              <a:latin typeface="Arial" charset="0"/>
            </a:endParaRPr>
          </a:p>
          <a:p>
            <a:pPr lvl="1"/>
            <a:r>
              <a:rPr lang="ko-KR" altLang="en-US" dirty="0"/>
              <a:t>일부 </a:t>
            </a:r>
            <a:r>
              <a:rPr lang="en-US" altLang="ko-KR" dirty="0"/>
              <a:t>License</a:t>
            </a:r>
            <a:r>
              <a:rPr lang="ko-KR" altLang="en-US" dirty="0"/>
              <a:t>는 </a:t>
            </a:r>
            <a:r>
              <a:rPr lang="en-US" altLang="ko-KR" dirty="0"/>
              <a:t>Server</a:t>
            </a:r>
            <a:r>
              <a:rPr lang="ko-KR" altLang="en-US" dirty="0"/>
              <a:t>에서 동작하는 </a:t>
            </a:r>
            <a:r>
              <a:rPr lang="en-US" altLang="ko-KR" dirty="0"/>
              <a:t>Software</a:t>
            </a:r>
            <a:r>
              <a:rPr lang="ko-KR" altLang="en-US" dirty="0"/>
              <a:t>에 </a:t>
            </a:r>
            <a:r>
              <a:rPr lang="ko-KR" altLang="en-US" dirty="0" smtClean="0"/>
              <a:t>대해서도 </a:t>
            </a:r>
            <a:r>
              <a:rPr lang="en-US" altLang="ko-KR" dirty="0" smtClean="0"/>
              <a:t>Access</a:t>
            </a:r>
            <a:r>
              <a:rPr lang="ko-KR" altLang="en-US" dirty="0" smtClean="0"/>
              <a:t>를 허용하도록 </a:t>
            </a:r>
            <a:r>
              <a:rPr lang="en-US" altLang="ko-KR" dirty="0"/>
              <a:t>Trigger Event</a:t>
            </a:r>
            <a:r>
              <a:rPr lang="ko-KR" altLang="en-US" dirty="0"/>
              <a:t>를 정의한다</a:t>
            </a:r>
            <a:r>
              <a:rPr lang="en-US" altLang="ko-KR" dirty="0"/>
              <a:t>. (</a:t>
            </a:r>
            <a:r>
              <a:rPr lang="ko-KR" altLang="en-US" dirty="0"/>
              <a:t>예</a:t>
            </a:r>
            <a:r>
              <a:rPr lang="en-US" altLang="ko-KR" dirty="0"/>
              <a:t>: Software</a:t>
            </a:r>
            <a:r>
              <a:rPr lang="ko-KR" altLang="en-US" dirty="0"/>
              <a:t>가 수정된 경우 </a:t>
            </a:r>
            <a:r>
              <a:rPr lang="en-US" altLang="ko-KR" dirty="0" err="1"/>
              <a:t>Affero</a:t>
            </a:r>
            <a:r>
              <a:rPr lang="en-US" altLang="ko-KR" dirty="0"/>
              <a:t> GPL</a:t>
            </a:r>
            <a:r>
              <a:rPr lang="ko-KR" altLang="en-US" dirty="0"/>
              <a:t>의 모든 </a:t>
            </a:r>
            <a:r>
              <a:rPr lang="en-US" altLang="ko-KR" dirty="0"/>
              <a:t>version)</a:t>
            </a:r>
            <a:endParaRPr lang="en-US" dirty="0"/>
          </a:p>
        </p:txBody>
      </p:sp>
    </p:spTree>
    <p:extLst>
      <p:ext uri="{BB962C8B-B14F-4D97-AF65-F5344CB8AC3E}">
        <p14:creationId xmlns:p14="http://schemas.microsoft.com/office/powerpoint/2010/main" val="4122494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a:t>
            </a:r>
            <a:r>
              <a:rPr lang="ko-KR" altLang="en-US" dirty="0" smtClean="0">
                <a:ea typeface="ＭＳ Ｐゴシック" charset="0"/>
                <a:cs typeface="ＭＳ Ｐゴシック" charset="0"/>
              </a:rPr>
              <a:t>수정</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ko-KR" altLang="en-US" dirty="0"/>
              <a:t>기존 </a:t>
            </a:r>
            <a:r>
              <a:rPr lang="en-US" altLang="ko-KR" dirty="0"/>
              <a:t>Program</a:t>
            </a:r>
            <a:r>
              <a:rPr lang="ko-KR" altLang="en-US" dirty="0"/>
              <a:t>의 변경 </a:t>
            </a:r>
            <a:r>
              <a:rPr lang="en-US" altLang="ko-KR" dirty="0"/>
              <a:t>(</a:t>
            </a:r>
            <a:r>
              <a:rPr lang="ko-KR" altLang="en-US" dirty="0"/>
              <a:t>예</a:t>
            </a:r>
            <a:r>
              <a:rPr lang="en-US" altLang="ko-KR" dirty="0"/>
              <a:t>: File</a:t>
            </a:r>
            <a:r>
              <a:rPr lang="ko-KR" altLang="en-US" dirty="0"/>
              <a:t>내 </a:t>
            </a:r>
            <a:r>
              <a:rPr lang="en-US" altLang="ko-KR" dirty="0"/>
              <a:t>Code</a:t>
            </a:r>
            <a:r>
              <a:rPr lang="ko-KR" altLang="en-US" dirty="0"/>
              <a:t>의 추가</a:t>
            </a:r>
            <a:r>
              <a:rPr lang="en-US" altLang="ko-KR" dirty="0"/>
              <a:t>, </a:t>
            </a:r>
            <a:r>
              <a:rPr lang="ko-KR" altLang="en-US" dirty="0"/>
              <a:t>삭제</a:t>
            </a:r>
            <a:r>
              <a:rPr lang="en-US" altLang="ko-KR" dirty="0"/>
              <a:t>, Component </a:t>
            </a:r>
            <a:r>
              <a:rPr lang="ko-KR" altLang="en-US" dirty="0"/>
              <a:t>결합</a:t>
            </a:r>
            <a:r>
              <a:rPr lang="en-US" altLang="ko-KR" dirty="0"/>
              <a:t>)</a:t>
            </a:r>
          </a:p>
          <a:p>
            <a:r>
              <a:rPr lang="ko-KR" altLang="en-US" dirty="0"/>
              <a:t>수정하는 것으로 파생저작물이 만들어 질 수 있으며</a:t>
            </a:r>
            <a:r>
              <a:rPr lang="en-US" altLang="ko-KR" dirty="0"/>
              <a:t>, FOSS </a:t>
            </a:r>
            <a:r>
              <a:rPr lang="ko-KR" altLang="en-US" dirty="0"/>
              <a:t>저작자는 수정하는 것에 대해 의무를 제한하거나 부과할 수 있다</a:t>
            </a:r>
            <a:r>
              <a:rPr lang="en-US" altLang="ko-KR" dirty="0"/>
              <a:t>.</a:t>
            </a:r>
          </a:p>
          <a:p>
            <a:r>
              <a:rPr lang="ko-KR" altLang="en-US" dirty="0"/>
              <a:t>수정은 다음과 같은 </a:t>
            </a:r>
            <a:r>
              <a:rPr lang="en-US" altLang="ko-KR" dirty="0"/>
              <a:t>FOSS </a:t>
            </a:r>
            <a:r>
              <a:rPr lang="ko-KR" altLang="en-US" dirty="0"/>
              <a:t>의무 사항을 </a:t>
            </a:r>
            <a:r>
              <a:rPr lang="ko-KR" altLang="en-US" dirty="0" smtClean="0"/>
              <a:t>유</a:t>
            </a:r>
            <a:r>
              <a:rPr lang="ko-KR" altLang="en-US" dirty="0"/>
              <a:t>발</a:t>
            </a:r>
            <a:r>
              <a:rPr lang="ko-KR" altLang="en-US" dirty="0" smtClean="0"/>
              <a:t>시킬 </a:t>
            </a:r>
            <a:r>
              <a:rPr lang="ko-KR" altLang="en-US" dirty="0"/>
              <a:t>수 있다</a:t>
            </a:r>
            <a:r>
              <a:rPr lang="en-US" altLang="ko-KR" dirty="0"/>
              <a:t>.</a:t>
            </a:r>
            <a:r>
              <a:rPr lang="en-US" dirty="0" smtClean="0"/>
              <a:t>:</a:t>
            </a:r>
          </a:p>
          <a:p>
            <a:pPr lvl="1"/>
            <a:r>
              <a:rPr lang="ko-KR" altLang="en-US" dirty="0"/>
              <a:t>수정 내용 고지</a:t>
            </a:r>
          </a:p>
          <a:p>
            <a:pPr lvl="1"/>
            <a:r>
              <a:rPr lang="ko-KR" altLang="en-US" dirty="0" smtClean="0"/>
              <a:t>동반 </a:t>
            </a:r>
            <a:r>
              <a:rPr lang="en-US" altLang="ko-KR" dirty="0"/>
              <a:t>Source Code </a:t>
            </a:r>
            <a:r>
              <a:rPr lang="ko-KR" altLang="en-US" dirty="0"/>
              <a:t>제공</a:t>
            </a:r>
            <a:endParaRPr lang="en-US" dirty="0"/>
          </a:p>
        </p:txBody>
      </p:sp>
    </p:spTree>
    <p:extLst>
      <p:ext uri="{BB962C8B-B14F-4D97-AF65-F5344CB8AC3E}">
        <p14:creationId xmlns:p14="http://schemas.microsoft.com/office/powerpoint/2010/main" val="1571992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 Compliance</a:t>
            </a:r>
            <a:r>
              <a:rPr lang="ko-KR" altLang="en-US" dirty="0">
                <a:latin typeface="Calibri" charset="0"/>
                <a:ea typeface="ＭＳ Ｐゴシック" charset="0"/>
              </a:rPr>
              <a:t>에 성공한 조직은 자신만의 </a:t>
            </a:r>
            <a:r>
              <a:rPr lang="en-US" dirty="0">
                <a:latin typeface="Calibri" charset="0"/>
                <a:ea typeface="ＭＳ Ｐゴシック" charset="0"/>
              </a:rPr>
              <a:t>FOSS Compliance Program (Policy, Process, Training, Tool </a:t>
            </a:r>
            <a:r>
              <a:rPr lang="ko-KR" altLang="en-US" dirty="0">
                <a:latin typeface="Calibri" charset="0"/>
                <a:ea typeface="ＭＳ Ｐゴシック" charset="0"/>
              </a:rPr>
              <a:t>등으로 구성</a:t>
            </a:r>
            <a:r>
              <a:rPr lang="en-US" altLang="ko-KR" dirty="0">
                <a:latin typeface="Calibri" charset="0"/>
                <a:ea typeface="ＭＳ Ｐゴシック" charset="0"/>
              </a:rPr>
              <a:t>)</a:t>
            </a:r>
            <a:r>
              <a:rPr lang="ko-KR" altLang="en-US" dirty="0">
                <a:latin typeface="Calibri" charset="0"/>
                <a:ea typeface="ＭＳ Ｐゴシック" charset="0"/>
              </a:rPr>
              <a:t>을 갖고 있다</a:t>
            </a:r>
            <a:r>
              <a:rPr lang="en-US" altLang="ko-KR" dirty="0">
                <a:latin typeface="Calibri" charset="0"/>
                <a:ea typeface="ＭＳ Ｐゴシック" charset="0"/>
              </a:rPr>
              <a:t>. </a:t>
            </a:r>
            <a:r>
              <a:rPr lang="ko-KR" altLang="en-US" dirty="0">
                <a:latin typeface="Calibri" charset="0"/>
                <a:ea typeface="ＭＳ Ｐゴシック" charset="0"/>
              </a:rPr>
              <a:t>이를 통해 </a:t>
            </a:r>
            <a:r>
              <a:rPr lang="en-US" dirty="0" smtClean="0">
                <a:latin typeface="Calibri" charset="0"/>
                <a:ea typeface="ＭＳ Ｐゴシック" charset="0"/>
              </a:rPr>
              <a:t>:</a:t>
            </a:r>
            <a:endParaRPr lang="en-US" dirty="0">
              <a:latin typeface="Calibri" charset="0"/>
              <a:ea typeface="ＭＳ Ｐゴシック" charset="0"/>
            </a:endParaRPr>
          </a:p>
          <a:p>
            <a:pPr marL="457200" indent="-457200">
              <a:buFont typeface="+mj-lt"/>
              <a:buAutoNum type="arabicPeriod"/>
            </a:pPr>
            <a:r>
              <a:rPr lang="ko-KR" altLang="en-US" dirty="0">
                <a:latin typeface="Calibri" charset="0"/>
                <a:ea typeface="ＭＳ Ｐゴシック" charset="0"/>
              </a:rPr>
              <a:t>상용 제품에 </a:t>
            </a:r>
            <a:r>
              <a:rPr lang="en-US" altLang="ko-KR" dirty="0">
                <a:latin typeface="Calibri" charset="0"/>
                <a:ea typeface="ＭＳ Ｐゴシック" charset="0"/>
              </a:rPr>
              <a:t>FOSS</a:t>
            </a:r>
            <a:r>
              <a:rPr lang="ko-KR" altLang="en-US" dirty="0">
                <a:latin typeface="Calibri" charset="0"/>
                <a:ea typeface="ＭＳ Ｐゴシック" charset="0"/>
              </a:rPr>
              <a:t>를 효과적으로 사용할 수 있게 한다</a:t>
            </a:r>
            <a:r>
              <a:rPr lang="en-US" altLang="ko-KR" dirty="0">
                <a:latin typeface="Calibri" charset="0"/>
                <a:ea typeface="ＭＳ Ｐゴシック" charset="0"/>
              </a:rPr>
              <a:t>.</a:t>
            </a:r>
          </a:p>
          <a:p>
            <a:pPr marL="457200" indent="-457200">
              <a:buFont typeface="+mj-lt"/>
              <a:buAutoNum type="arabicPeriod"/>
            </a:pPr>
            <a:r>
              <a:rPr lang="en-US" altLang="ko-KR" dirty="0">
                <a:latin typeface="Calibri" charset="0"/>
                <a:ea typeface="ＭＳ Ｐゴシック" charset="0"/>
              </a:rPr>
              <a:t>FOSS </a:t>
            </a:r>
            <a:r>
              <a:rPr lang="ko-KR" altLang="en-US" dirty="0">
                <a:latin typeface="Calibri" charset="0"/>
                <a:ea typeface="ＭＳ Ｐゴシック" charset="0"/>
              </a:rPr>
              <a:t>개발자의 권리를 존중하고</a:t>
            </a:r>
            <a:r>
              <a:rPr lang="en-US" altLang="ko-KR" dirty="0">
                <a:latin typeface="Calibri" charset="0"/>
                <a:ea typeface="ＭＳ Ｐゴシック" charset="0"/>
              </a:rPr>
              <a:t>, License </a:t>
            </a:r>
            <a:r>
              <a:rPr lang="ko-KR" altLang="en-US" dirty="0">
                <a:latin typeface="Calibri" charset="0"/>
                <a:ea typeface="ＭＳ Ｐゴシック" charset="0"/>
              </a:rPr>
              <a:t>의무 사항을 준수한다</a:t>
            </a:r>
            <a:r>
              <a:rPr lang="en-US" altLang="ko-KR" dirty="0">
                <a:latin typeface="Calibri" charset="0"/>
                <a:ea typeface="ＭＳ Ｐゴシック" charset="0"/>
              </a:rPr>
              <a:t>.</a:t>
            </a:r>
          </a:p>
          <a:p>
            <a:pPr marL="457200" indent="-457200">
              <a:buFont typeface="+mj-lt"/>
              <a:buAutoNum type="arabicPeriod"/>
            </a:pPr>
            <a:r>
              <a:rPr lang="en-US" altLang="ko-KR" dirty="0">
                <a:latin typeface="Calibri" charset="0"/>
                <a:ea typeface="ＭＳ Ｐゴシック" charset="0"/>
              </a:rPr>
              <a:t>Open Community</a:t>
            </a:r>
            <a:r>
              <a:rPr lang="ko-KR" altLang="en-US" dirty="0">
                <a:latin typeface="Calibri" charset="0"/>
                <a:ea typeface="ＭＳ Ｐゴシック" charset="0"/>
              </a:rPr>
              <a:t>에 참여하고 기여한다</a:t>
            </a:r>
            <a:r>
              <a:rPr lang="en-US" altLang="ko-KR" dirty="0">
                <a:latin typeface="Calibri" charset="0"/>
                <a:ea typeface="ＭＳ Ｐゴシック" charset="0"/>
              </a:rPr>
              <a:t>.</a:t>
            </a:r>
            <a:endParaRPr lang="en-US" dirty="0">
              <a:latin typeface="Calibri" charset="0"/>
              <a:ea typeface="ＭＳ Ｐゴシック" charset="0"/>
            </a:endParaRPr>
          </a:p>
        </p:txBody>
      </p:sp>
    </p:spTree>
    <p:extLst>
      <p:ext uri="{BB962C8B-B14F-4D97-AF65-F5344CB8AC3E}">
        <p14:creationId xmlns:p14="http://schemas.microsoft.com/office/powerpoint/2010/main" val="4024738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latin typeface="Calibri" charset="0"/>
                <a:ea typeface="ＭＳ Ｐゴシック" charset="0"/>
              </a:rPr>
              <a:t>Compliance</a:t>
            </a:r>
            <a:r>
              <a:rPr lang="ko-KR" altLang="en-US" dirty="0">
                <a:latin typeface="Calibri" charset="0"/>
                <a:ea typeface="ＭＳ Ｐゴシック" charset="0"/>
              </a:rPr>
              <a:t>를 위한 실천 사항</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ko-KR" altLang="en-US" dirty="0">
                <a:latin typeface="Calibri" charset="0"/>
                <a:ea typeface="ＭＳ Ｐゴシック" charset="0"/>
              </a:rPr>
              <a:t>다음 사항들을 처리하기 위한 </a:t>
            </a:r>
            <a:r>
              <a:rPr lang="en-US" altLang="ko-KR" dirty="0">
                <a:latin typeface="Calibri" charset="0"/>
                <a:ea typeface="ＭＳ Ｐゴシック" charset="0"/>
              </a:rPr>
              <a:t>Business Process</a:t>
            </a:r>
            <a:r>
              <a:rPr lang="ko-KR" altLang="en-US" dirty="0">
                <a:latin typeface="Calibri" charset="0"/>
                <a:ea typeface="ＭＳ Ｐゴシック" charset="0"/>
              </a:rPr>
              <a:t>와 충분한 인력을 </a:t>
            </a:r>
            <a:r>
              <a:rPr lang="ko-KR" altLang="en-US" dirty="0" smtClean="0">
                <a:latin typeface="Calibri" charset="0"/>
                <a:ea typeface="ＭＳ Ｐゴシック" charset="0"/>
              </a:rPr>
              <a:t>준비한다</a:t>
            </a:r>
            <a:r>
              <a:rPr lang="en-US" dirty="0" smtClean="0">
                <a:latin typeface="Calibri" charset="0"/>
                <a:ea typeface="ＭＳ Ｐゴシック" charset="0"/>
              </a:rPr>
              <a:t>:</a:t>
            </a:r>
            <a:endParaRPr lang="en-US" dirty="0">
              <a:latin typeface="Calibri" charset="0"/>
              <a:ea typeface="ＭＳ Ｐゴシック" charset="0"/>
            </a:endParaRPr>
          </a:p>
          <a:p>
            <a:pPr>
              <a:buFont typeface="Arial"/>
              <a:buChar char="•"/>
            </a:pPr>
            <a:r>
              <a:rPr lang="en-US" altLang="ko-KR" dirty="0">
                <a:latin typeface="Calibri" charset="0"/>
                <a:ea typeface="ＭＳ Ｐゴシック" charset="0"/>
              </a:rPr>
              <a:t>FOSS Software</a:t>
            </a:r>
            <a:r>
              <a:rPr lang="ko-KR" altLang="en-US" dirty="0">
                <a:latin typeface="Calibri" charset="0"/>
                <a:ea typeface="ＭＳ Ｐゴシック" charset="0"/>
              </a:rPr>
              <a:t>의 출처와 </a:t>
            </a:r>
            <a:r>
              <a:rPr lang="en-US" altLang="ko-KR" dirty="0">
                <a:latin typeface="Calibri" charset="0"/>
                <a:ea typeface="ＭＳ Ｐゴシック" charset="0"/>
              </a:rPr>
              <a:t>License </a:t>
            </a:r>
            <a:r>
              <a:rPr lang="ko-KR" altLang="en-US" dirty="0">
                <a:latin typeface="Calibri" charset="0"/>
                <a:ea typeface="ＭＳ Ｐゴシック" charset="0"/>
              </a:rPr>
              <a:t>식별</a:t>
            </a:r>
          </a:p>
          <a:p>
            <a:pPr>
              <a:buFont typeface="Arial"/>
              <a:buChar char="•"/>
            </a:pPr>
            <a:r>
              <a:rPr lang="ko-KR" altLang="en-US" dirty="0">
                <a:latin typeface="Calibri" charset="0"/>
                <a:ea typeface="ＭＳ Ｐゴシック" charset="0"/>
              </a:rPr>
              <a:t>개발 </a:t>
            </a:r>
            <a:r>
              <a:rPr lang="en-US" altLang="ko-KR" dirty="0">
                <a:latin typeface="Calibri" charset="0"/>
                <a:ea typeface="ＭＳ Ｐゴシック" charset="0"/>
              </a:rPr>
              <a:t>Process </a:t>
            </a:r>
            <a:r>
              <a:rPr lang="ko-KR" altLang="en-US" dirty="0">
                <a:latin typeface="Calibri" charset="0"/>
                <a:ea typeface="ＭＳ Ｐゴシック" charset="0"/>
              </a:rPr>
              <a:t>내에서 </a:t>
            </a:r>
            <a:r>
              <a:rPr lang="en-US" altLang="ko-KR" dirty="0">
                <a:latin typeface="Calibri" charset="0"/>
                <a:ea typeface="ＭＳ Ｐゴシック" charset="0"/>
              </a:rPr>
              <a:t>FOSS Software </a:t>
            </a:r>
            <a:r>
              <a:rPr lang="ko-KR" altLang="en-US" dirty="0">
                <a:latin typeface="Calibri" charset="0"/>
                <a:ea typeface="ＭＳ Ｐゴシック" charset="0"/>
              </a:rPr>
              <a:t>추적</a:t>
            </a:r>
          </a:p>
          <a:p>
            <a:pPr>
              <a:buFont typeface="Arial"/>
              <a:buChar char="•"/>
            </a:pPr>
            <a:r>
              <a:rPr lang="en-US" altLang="ko-KR" dirty="0">
                <a:latin typeface="Calibri" charset="0"/>
                <a:ea typeface="ＭＳ Ｐゴシック" charset="0"/>
              </a:rPr>
              <a:t>FOSS </a:t>
            </a:r>
            <a:r>
              <a:rPr lang="ko-KR" altLang="en-US" dirty="0" smtClean="0">
                <a:latin typeface="Calibri" charset="0"/>
                <a:ea typeface="ＭＳ Ｐゴシック" charset="0"/>
              </a:rPr>
              <a:t>검토 수행 </a:t>
            </a:r>
            <a:r>
              <a:rPr lang="ko-KR" altLang="en-US" dirty="0">
                <a:latin typeface="Calibri" charset="0"/>
                <a:ea typeface="ＭＳ Ｐゴシック" charset="0"/>
              </a:rPr>
              <a:t>및 </a:t>
            </a:r>
            <a:r>
              <a:rPr lang="en-US" altLang="ko-KR" dirty="0">
                <a:latin typeface="Calibri" charset="0"/>
                <a:ea typeface="ＭＳ Ｐゴシック" charset="0"/>
              </a:rPr>
              <a:t>License </a:t>
            </a:r>
            <a:r>
              <a:rPr lang="ko-KR" altLang="en-US" dirty="0">
                <a:latin typeface="Calibri" charset="0"/>
                <a:ea typeface="ＭＳ Ｐゴシック" charset="0"/>
              </a:rPr>
              <a:t>의무 사항 확인</a:t>
            </a:r>
          </a:p>
          <a:p>
            <a:pPr>
              <a:buFont typeface="Arial"/>
              <a:buChar char="•"/>
            </a:pPr>
            <a:r>
              <a:rPr lang="ko-KR" altLang="en-US" dirty="0">
                <a:latin typeface="Calibri" charset="0"/>
                <a:ea typeface="ＭＳ Ｐゴシック" charset="0"/>
              </a:rPr>
              <a:t>제품 배포 시 </a:t>
            </a:r>
            <a:r>
              <a:rPr lang="en-US" altLang="ko-KR" dirty="0">
                <a:latin typeface="Calibri" charset="0"/>
                <a:ea typeface="ＭＳ Ｐゴシック" charset="0"/>
              </a:rPr>
              <a:t>License </a:t>
            </a:r>
            <a:r>
              <a:rPr lang="ko-KR" altLang="en-US" dirty="0">
                <a:latin typeface="Calibri" charset="0"/>
                <a:ea typeface="ＭＳ Ｐゴシック" charset="0"/>
              </a:rPr>
              <a:t>의무 사항 이행</a:t>
            </a:r>
          </a:p>
          <a:p>
            <a:pPr>
              <a:buFont typeface="Arial"/>
              <a:buChar char="•"/>
            </a:pPr>
            <a:r>
              <a:rPr lang="en-US" altLang="ko-KR" dirty="0">
                <a:latin typeface="Calibri" charset="0"/>
                <a:ea typeface="ＭＳ Ｐゴシック" charset="0"/>
              </a:rPr>
              <a:t>FOSS Compliance Program, </a:t>
            </a:r>
            <a:r>
              <a:rPr lang="ko-KR" altLang="en-US" dirty="0">
                <a:latin typeface="Calibri" charset="0"/>
                <a:ea typeface="ＭＳ Ｐゴシック" charset="0"/>
              </a:rPr>
              <a:t>정책 수립 및 </a:t>
            </a:r>
            <a:r>
              <a:rPr lang="en-US" altLang="ko-KR" dirty="0">
                <a:latin typeface="Calibri" charset="0"/>
                <a:ea typeface="ＭＳ Ｐゴシック" charset="0"/>
              </a:rPr>
              <a:t>Compliance </a:t>
            </a:r>
            <a:r>
              <a:rPr lang="ko-KR" altLang="en-US" dirty="0">
                <a:latin typeface="Calibri" charset="0"/>
                <a:ea typeface="ＭＳ Ｐゴシック" charset="0"/>
              </a:rPr>
              <a:t>의사 결정에 대한 감독</a:t>
            </a:r>
          </a:p>
          <a:p>
            <a:pPr>
              <a:buFont typeface="Arial"/>
              <a:buChar char="•"/>
            </a:pPr>
            <a:r>
              <a:rPr lang="ko-KR" altLang="en-US" dirty="0">
                <a:latin typeface="Calibri" charset="0"/>
                <a:ea typeface="ＭＳ Ｐゴシック" charset="0"/>
              </a:rPr>
              <a:t>교육</a:t>
            </a:r>
            <a:endParaRPr lang="en-US" dirty="0">
              <a:latin typeface="Calibri" charset="0"/>
              <a:ea typeface="ＭＳ Ｐゴシック" charset="0"/>
            </a:endParaRPr>
          </a:p>
        </p:txBody>
      </p:sp>
    </p:spTree>
    <p:extLst>
      <p:ext uri="{BB962C8B-B14F-4D97-AF65-F5344CB8AC3E}">
        <p14:creationId xmlns:p14="http://schemas.microsoft.com/office/powerpoint/2010/main" val="682986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Compliance</a:t>
            </a:r>
            <a:r>
              <a:rPr lang="ko-KR" altLang="en-US" dirty="0" smtClean="0"/>
              <a:t>의</a:t>
            </a:r>
            <a:r>
              <a:rPr lang="en-US" altLang="ko-KR" dirty="0" smtClean="0"/>
              <a:t> </a:t>
            </a:r>
            <a:r>
              <a:rPr lang="ko-KR" altLang="en-US" dirty="0"/>
              <a:t>이점</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ko-KR" altLang="en-US" dirty="0"/>
              <a:t>강력한 </a:t>
            </a:r>
            <a:r>
              <a:rPr lang="en-US" altLang="ko-KR" dirty="0"/>
              <a:t>FOSS Compliance Program</a:t>
            </a:r>
            <a:r>
              <a:rPr lang="ko-KR" altLang="en-US" dirty="0"/>
              <a:t>의 이점은 다음과 같다 </a:t>
            </a:r>
            <a:r>
              <a:rPr lang="en-US" dirty="0" smtClean="0">
                <a:latin typeface="Calibri" charset="0"/>
                <a:ea typeface="ＭＳ Ｐゴシック" charset="0"/>
              </a:rPr>
              <a:t>:</a:t>
            </a:r>
            <a:endParaRPr lang="en-US" dirty="0">
              <a:latin typeface="Calibri" charset="0"/>
              <a:ea typeface="ＭＳ Ｐゴシック" charset="0"/>
            </a:endParaRPr>
          </a:p>
          <a:p>
            <a:pPr>
              <a:lnSpc>
                <a:spcPct val="130000"/>
              </a:lnSpc>
              <a:buFont typeface="Arial"/>
              <a:buChar char="•"/>
            </a:pPr>
            <a:r>
              <a:rPr lang="en-US" altLang="ko-KR" dirty="0">
                <a:latin typeface="Calibri" charset="0"/>
                <a:ea typeface="ＭＳ Ｐゴシック" charset="0"/>
              </a:rPr>
              <a:t>FOSS</a:t>
            </a:r>
            <a:r>
              <a:rPr lang="ko-KR" altLang="en-US" dirty="0">
                <a:latin typeface="Calibri" charset="0"/>
                <a:ea typeface="ＭＳ Ｐゴシック" charset="0"/>
              </a:rPr>
              <a:t>의 이점과 조직에 미치는 영향에 대한 이해 증진</a:t>
            </a:r>
          </a:p>
          <a:p>
            <a:pPr>
              <a:lnSpc>
                <a:spcPct val="130000"/>
              </a:lnSpc>
              <a:buFont typeface="Arial"/>
              <a:buChar char="•"/>
            </a:pPr>
            <a:r>
              <a:rPr lang="en-US" altLang="ko-KR" dirty="0">
                <a:latin typeface="Calibri" charset="0"/>
                <a:ea typeface="ＭＳ Ｐゴシック" charset="0"/>
              </a:rPr>
              <a:t>FOSS</a:t>
            </a:r>
            <a:r>
              <a:rPr lang="ko-KR" altLang="en-US" dirty="0">
                <a:latin typeface="Calibri" charset="0"/>
                <a:ea typeface="ＭＳ Ｐゴシック" charset="0"/>
              </a:rPr>
              <a:t>의 이용과 관련된 비용과 위험에 대한 이해 증진</a:t>
            </a:r>
          </a:p>
          <a:p>
            <a:pPr>
              <a:lnSpc>
                <a:spcPct val="130000"/>
              </a:lnSpc>
              <a:buFont typeface="Arial"/>
              <a:buChar char="•"/>
            </a:pPr>
            <a:r>
              <a:rPr lang="en-US" altLang="ko-KR" dirty="0">
                <a:latin typeface="Calibri" charset="0"/>
                <a:ea typeface="ＭＳ Ｐゴシック" charset="0"/>
              </a:rPr>
              <a:t>FOSS Community</a:t>
            </a:r>
            <a:r>
              <a:rPr lang="ko-KR" altLang="en-US" dirty="0">
                <a:latin typeface="Calibri" charset="0"/>
                <a:ea typeface="ＭＳ Ｐゴシック" charset="0"/>
              </a:rPr>
              <a:t>와 </a:t>
            </a:r>
            <a:r>
              <a:rPr lang="en-US" altLang="ko-KR" dirty="0">
                <a:latin typeface="Calibri" charset="0"/>
                <a:ea typeface="ＭＳ Ｐゴシック" charset="0"/>
              </a:rPr>
              <a:t>FOSS </a:t>
            </a:r>
            <a:r>
              <a:rPr lang="ko-KR" altLang="en-US" dirty="0">
                <a:latin typeface="Calibri" charset="0"/>
                <a:ea typeface="ＭＳ Ｐゴシック" charset="0"/>
              </a:rPr>
              <a:t>기관들과의 관계 개선</a:t>
            </a:r>
          </a:p>
          <a:p>
            <a:pPr>
              <a:lnSpc>
                <a:spcPct val="130000"/>
              </a:lnSpc>
              <a:buFont typeface="Arial"/>
              <a:buChar char="•"/>
            </a:pPr>
            <a:r>
              <a:rPr lang="ko-KR" altLang="en-US" dirty="0">
                <a:latin typeface="Calibri" charset="0"/>
                <a:ea typeface="ＭＳ Ｐゴシック" charset="0"/>
              </a:rPr>
              <a:t>사용 가능한 </a:t>
            </a:r>
            <a:r>
              <a:rPr lang="en-US" altLang="ko-KR" dirty="0">
                <a:latin typeface="Calibri" charset="0"/>
                <a:ea typeface="ＭＳ Ｐゴシック" charset="0"/>
              </a:rPr>
              <a:t>FOSS Solution</a:t>
            </a:r>
            <a:r>
              <a:rPr lang="ko-KR" altLang="en-US" dirty="0">
                <a:latin typeface="Calibri" charset="0"/>
                <a:ea typeface="ＭＳ Ｐゴシック" charset="0"/>
              </a:rPr>
              <a:t>들에 대한 지식 증가</a:t>
            </a:r>
          </a:p>
          <a:p>
            <a:pPr>
              <a:lnSpc>
                <a:spcPct val="130000"/>
              </a:lnSpc>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87223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Chapter 1</a:t>
            </a:r>
          </a:p>
        </p:txBody>
      </p:sp>
      <p:sp>
        <p:nvSpPr>
          <p:cNvPr id="3" name="Text Placeholder 2"/>
          <p:cNvSpPr>
            <a:spLocks noGrp="1"/>
          </p:cNvSpPr>
          <p:nvPr>
            <p:ph type="body" idx="1"/>
          </p:nvPr>
        </p:nvSpPr>
        <p:spPr/>
        <p:txBody>
          <a:bodyPr/>
          <a:lstStyle/>
          <a:p>
            <a:r>
              <a:rPr lang="en-US" dirty="0"/>
              <a:t>Intellectual Property</a:t>
            </a:r>
            <a:r>
              <a:rPr lang="ko-KR" altLang="en-US" dirty="0"/>
              <a:t>란</a:t>
            </a:r>
            <a:r>
              <a:rPr lang="en-US" altLang="ko-KR" dirty="0"/>
              <a:t>?</a:t>
            </a:r>
            <a:endParaRPr lang="en-US" dirty="0"/>
          </a:p>
        </p:txBody>
      </p:sp>
    </p:spTree>
    <p:extLst>
      <p:ext uri="{BB962C8B-B14F-4D97-AF65-F5344CB8AC3E}">
        <p14:creationId xmlns:p14="http://schemas.microsoft.com/office/powerpoint/2010/main" val="1477050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en-US" altLang="ko-KR" dirty="0">
                <a:latin typeface="Calibri"/>
                <a:ea typeface="ＭＳ Ｐゴシック" charset="0"/>
              </a:rPr>
              <a:t>FOSS Compliance</a:t>
            </a:r>
            <a:r>
              <a:rPr lang="ko-KR" altLang="en-US" dirty="0">
                <a:latin typeface="Calibri"/>
                <a:ea typeface="ＭＳ Ｐゴシック" charset="0"/>
              </a:rPr>
              <a:t>는 무엇을 </a:t>
            </a:r>
            <a:r>
              <a:rPr lang="ko-KR" altLang="en-US" dirty="0" smtClean="0">
                <a:latin typeface="Calibri"/>
                <a:ea typeface="ＭＳ Ｐゴシック" charset="0"/>
              </a:rPr>
              <a:t>의미하는가</a:t>
            </a:r>
            <a:r>
              <a:rPr lang="en-US" altLang="ko-KR" dirty="0" smtClean="0">
                <a:latin typeface="Calibri"/>
                <a:ea typeface="ＭＳ Ｐゴシック" charset="0"/>
              </a:rPr>
              <a:t>?</a:t>
            </a:r>
            <a:endParaRPr lang="en-US" altLang="ko-KR" dirty="0">
              <a:latin typeface="Calibri"/>
              <a:ea typeface="ＭＳ Ｐゴシック" charset="0"/>
            </a:endParaRPr>
          </a:p>
          <a:p>
            <a:pPr>
              <a:lnSpc>
                <a:spcPct val="130000"/>
              </a:lnSpc>
            </a:pPr>
            <a:r>
              <a:rPr lang="en-US" altLang="ko-KR" dirty="0">
                <a:latin typeface="Calibri"/>
                <a:ea typeface="ＭＳ Ｐゴシック" charset="0"/>
              </a:rPr>
              <a:t>FOSS Compliance Program</a:t>
            </a:r>
            <a:r>
              <a:rPr lang="ko-KR" altLang="en-US" dirty="0">
                <a:latin typeface="Calibri"/>
                <a:ea typeface="ＭＳ Ｐゴシック" charset="0"/>
              </a:rPr>
              <a:t>의 두 가지 주요 목표는 </a:t>
            </a:r>
            <a:r>
              <a:rPr lang="ko-KR" altLang="en-US" dirty="0" smtClean="0">
                <a:latin typeface="Calibri"/>
                <a:ea typeface="ＭＳ Ｐゴシック" charset="0"/>
              </a:rPr>
              <a:t>무엇인가</a:t>
            </a:r>
            <a:r>
              <a:rPr lang="en-US" altLang="ko-KR" dirty="0" smtClean="0">
                <a:latin typeface="Calibri"/>
                <a:ea typeface="ＭＳ Ｐゴシック" charset="0"/>
              </a:rPr>
              <a:t>?</a:t>
            </a:r>
            <a:endParaRPr lang="en-US" altLang="ko-KR" dirty="0">
              <a:latin typeface="Calibri"/>
              <a:ea typeface="ＭＳ Ｐゴシック" charset="0"/>
            </a:endParaRPr>
          </a:p>
          <a:p>
            <a:pPr>
              <a:lnSpc>
                <a:spcPct val="130000"/>
              </a:lnSpc>
            </a:pPr>
            <a:r>
              <a:rPr lang="en-US" altLang="ko-KR" dirty="0">
                <a:latin typeface="Calibri"/>
                <a:ea typeface="ＭＳ Ｐゴシック" charset="0"/>
              </a:rPr>
              <a:t>FOSS Compliance Program</a:t>
            </a:r>
            <a:r>
              <a:rPr lang="ko-KR" altLang="en-US" dirty="0">
                <a:latin typeface="Calibri"/>
                <a:ea typeface="ＭＳ Ｐゴシック" charset="0"/>
              </a:rPr>
              <a:t>의 중요한 </a:t>
            </a:r>
            <a:r>
              <a:rPr lang="en-US" altLang="ko-KR" dirty="0">
                <a:latin typeface="Calibri"/>
                <a:ea typeface="ＭＳ Ｐゴシック" charset="0"/>
              </a:rPr>
              <a:t>Business </a:t>
            </a:r>
            <a:r>
              <a:rPr lang="ko-KR" altLang="en-US" dirty="0">
                <a:latin typeface="Calibri"/>
                <a:ea typeface="ＭＳ Ｐゴシック" charset="0"/>
              </a:rPr>
              <a:t>실천 사항을 열거하고 </a:t>
            </a:r>
            <a:r>
              <a:rPr lang="ko-KR" altLang="en-US" dirty="0" smtClean="0">
                <a:latin typeface="Calibri"/>
                <a:ea typeface="ＭＳ Ｐゴシック" charset="0"/>
              </a:rPr>
              <a:t>설명하시오</a:t>
            </a:r>
            <a:r>
              <a:rPr lang="en-US" altLang="ko-KR" dirty="0">
                <a:latin typeface="Calibri"/>
                <a:ea typeface="ＭＳ Ｐゴシック" charset="0"/>
              </a:rPr>
              <a:t>.</a:t>
            </a:r>
          </a:p>
          <a:p>
            <a:pPr>
              <a:lnSpc>
                <a:spcPct val="130000"/>
              </a:lnSpc>
            </a:pPr>
            <a:r>
              <a:rPr lang="en-US" altLang="ko-KR" dirty="0">
                <a:latin typeface="Calibri"/>
                <a:ea typeface="ＭＳ Ｐゴシック" charset="0"/>
              </a:rPr>
              <a:t>FOSS Compliance Program</a:t>
            </a:r>
            <a:r>
              <a:rPr lang="ko-KR" altLang="en-US" dirty="0">
                <a:latin typeface="Calibri"/>
                <a:ea typeface="ＭＳ Ｐゴシック" charset="0"/>
              </a:rPr>
              <a:t>의 이점은 </a:t>
            </a:r>
            <a:r>
              <a:rPr lang="ko-KR" altLang="en-US" dirty="0" smtClean="0">
                <a:latin typeface="Calibri"/>
                <a:ea typeface="ＭＳ Ｐゴシック" charset="0"/>
              </a:rPr>
              <a:t>무엇인가</a:t>
            </a:r>
            <a:r>
              <a:rPr lang="en-US" altLang="ko-KR" dirty="0" smtClean="0">
                <a:latin typeface="Calibri"/>
                <a:ea typeface="ＭＳ Ｐゴシック" charset="0"/>
              </a:rPr>
              <a:t>?</a:t>
            </a:r>
            <a:endParaRPr lang="x-none" smtClean="0">
              <a:latin typeface="Calibri"/>
              <a:ea typeface="ＭＳ Ｐゴシック" charset="0"/>
            </a:endParaRP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2857488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altLang="ko-KR" dirty="0"/>
              <a:t>FOSS Review</a:t>
            </a:r>
            <a:r>
              <a:rPr lang="ko-KR" altLang="en-US" dirty="0"/>
              <a:t>를 위한 주요 </a:t>
            </a:r>
            <a:r>
              <a:rPr lang="en-US" altLang="ko-KR" dirty="0"/>
              <a:t>Software </a:t>
            </a:r>
            <a:r>
              <a:rPr lang="ko-KR" altLang="en-US" dirty="0"/>
              <a:t>개념</a:t>
            </a:r>
            <a:endParaRPr lang="en-US" dirty="0">
              <a:solidFill>
                <a:schemeClr val="tx1"/>
              </a:solidFill>
            </a:endParaRPr>
          </a:p>
        </p:txBody>
      </p:sp>
    </p:spTree>
    <p:extLst>
      <p:ext uri="{BB962C8B-B14F-4D97-AF65-F5344CB8AC3E}">
        <p14:creationId xmlns:p14="http://schemas.microsoft.com/office/powerpoint/2010/main" val="441960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latin typeface="Calibri" charset="0"/>
                <a:ea typeface="ＭＳ Ｐゴシック" charset="0"/>
              </a:rPr>
              <a:t>어떤 정보를 수집해야 하나</a:t>
            </a:r>
            <a:r>
              <a:rPr lang="en-US" dirty="0" smtClean="0">
                <a:latin typeface="Calibri" charset="0"/>
                <a:ea typeface="ＭＳ Ｐゴシック" charset="0"/>
              </a:rPr>
              <a:t>?</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altLang="ko-KR" dirty="0">
                <a:latin typeface="Calibri" charset="0"/>
                <a:ea typeface="ＭＳ Ｐゴシック" charset="0"/>
              </a:rPr>
              <a:t>FOSS</a:t>
            </a:r>
            <a:r>
              <a:rPr lang="ko-KR" altLang="en-US" dirty="0">
                <a:latin typeface="Calibri" charset="0"/>
                <a:ea typeface="ＭＳ Ｐゴシック" charset="0"/>
              </a:rPr>
              <a:t>의 사용법을 분석할 때</a:t>
            </a:r>
            <a:r>
              <a:rPr lang="en-US" altLang="ko-KR" dirty="0">
                <a:latin typeface="Calibri" charset="0"/>
                <a:ea typeface="ＭＳ Ｐゴシック" charset="0"/>
              </a:rPr>
              <a:t>, FOSS Component</a:t>
            </a:r>
            <a:r>
              <a:rPr lang="ko-KR" altLang="en-US" dirty="0">
                <a:latin typeface="Calibri" charset="0"/>
                <a:ea typeface="ＭＳ Ｐゴシック" charset="0"/>
              </a:rPr>
              <a:t>의 정체</a:t>
            </a:r>
            <a:r>
              <a:rPr lang="en-US" altLang="ko-KR" dirty="0">
                <a:latin typeface="Calibri" charset="0"/>
                <a:ea typeface="ＭＳ Ｐゴシック" charset="0"/>
              </a:rPr>
              <a:t>, </a:t>
            </a:r>
            <a:r>
              <a:rPr lang="ko-KR" altLang="en-US" dirty="0">
                <a:latin typeface="Calibri" charset="0"/>
                <a:ea typeface="ＭＳ Ｐゴシック" charset="0"/>
              </a:rPr>
              <a:t>출처 및 어떤 방법으로 사용될 것인지에 대한 정보를 </a:t>
            </a:r>
            <a:r>
              <a:rPr lang="ko-KR" altLang="en-US" dirty="0" smtClean="0">
                <a:latin typeface="Calibri" charset="0"/>
                <a:ea typeface="ＭＳ Ｐゴシック" charset="0"/>
              </a:rPr>
              <a:t>수집한다</a:t>
            </a:r>
            <a:r>
              <a:rPr lang="en-US" altLang="ko-KR" dirty="0" smtClean="0">
                <a:latin typeface="Calibri" charset="0"/>
                <a:ea typeface="ＭＳ Ｐゴシック" charset="0"/>
              </a:rPr>
              <a:t>. </a:t>
            </a:r>
            <a:r>
              <a:rPr lang="ko-KR" altLang="en-US" dirty="0">
                <a:latin typeface="Calibri" charset="0"/>
                <a:ea typeface="ＭＳ Ｐゴシック" charset="0"/>
              </a:rPr>
              <a:t>여기에는 다음 사항이 포함될 수 있다</a:t>
            </a:r>
            <a:r>
              <a:rPr lang="en-US" dirty="0" smtClean="0">
                <a:latin typeface="Calibri" charset="0"/>
                <a:ea typeface="ＭＳ Ｐゴシック" charset="0"/>
              </a:rPr>
              <a:t>:</a:t>
            </a:r>
            <a:endParaRPr lang="en-US" dirty="0">
              <a:latin typeface="Calibri" charset="0"/>
              <a:ea typeface="ＭＳ Ｐゴシック" charset="0"/>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altLang="ko-KR" sz="2000" b="0" dirty="0">
                <a:latin typeface="Calibri" charset="0"/>
                <a:ea typeface="ＭＳ Ｐゴシック" charset="0"/>
              </a:rPr>
              <a:t>Package </a:t>
            </a:r>
            <a:r>
              <a:rPr lang="ko-KR" altLang="en-US" sz="2000" b="0" dirty="0">
                <a:latin typeface="Calibri" charset="0"/>
                <a:ea typeface="ＭＳ Ｐゴシック" charset="0"/>
              </a:rPr>
              <a:t>이름</a:t>
            </a:r>
          </a:p>
          <a:p>
            <a:pPr>
              <a:lnSpc>
                <a:spcPct val="110000"/>
              </a:lnSpc>
              <a:buFont typeface="Arial"/>
              <a:buChar char="•"/>
            </a:pPr>
            <a:r>
              <a:rPr lang="en-US" altLang="ko-KR" sz="2000" b="0" dirty="0">
                <a:latin typeface="Calibri" charset="0"/>
                <a:ea typeface="ＭＳ Ｐゴシック" charset="0"/>
              </a:rPr>
              <a:t>Version</a:t>
            </a:r>
          </a:p>
          <a:p>
            <a:pPr>
              <a:lnSpc>
                <a:spcPct val="110000"/>
              </a:lnSpc>
              <a:buFont typeface="Arial"/>
              <a:buChar char="•"/>
            </a:pPr>
            <a:r>
              <a:rPr lang="ko-KR" altLang="en-US" sz="2000" b="0" dirty="0">
                <a:latin typeface="Calibri" charset="0"/>
                <a:ea typeface="ＭＳ Ｐゴシック" charset="0"/>
              </a:rPr>
              <a:t>원본 </a:t>
            </a:r>
            <a:r>
              <a:rPr lang="en-US" altLang="ko-KR" sz="2000" b="0" dirty="0">
                <a:latin typeface="Calibri" charset="0"/>
                <a:ea typeface="ＭＳ Ｐゴシック" charset="0"/>
              </a:rPr>
              <a:t>Download URL</a:t>
            </a:r>
          </a:p>
          <a:p>
            <a:pPr>
              <a:lnSpc>
                <a:spcPct val="110000"/>
              </a:lnSpc>
              <a:buFont typeface="Arial"/>
              <a:buChar char="•"/>
            </a:pPr>
            <a:r>
              <a:rPr lang="en-US" altLang="ko-KR" sz="2000" b="0" dirty="0">
                <a:latin typeface="Calibri" charset="0"/>
                <a:ea typeface="ＭＳ Ｐゴシック" charset="0"/>
              </a:rPr>
              <a:t>License</a:t>
            </a:r>
            <a:r>
              <a:rPr lang="ko-KR" altLang="en-US" sz="2000" b="0" dirty="0">
                <a:latin typeface="Calibri" charset="0"/>
                <a:ea typeface="ＭＳ Ｐゴシック" charset="0"/>
              </a:rPr>
              <a:t>와 </a:t>
            </a:r>
            <a:r>
              <a:rPr lang="en-US" altLang="ko-KR" sz="2000" b="0" dirty="0">
                <a:latin typeface="Calibri" charset="0"/>
                <a:ea typeface="ＭＳ Ｐゴシック" charset="0"/>
              </a:rPr>
              <a:t>License URL</a:t>
            </a:r>
          </a:p>
          <a:p>
            <a:pPr>
              <a:lnSpc>
                <a:spcPct val="110000"/>
              </a:lnSpc>
              <a:buFont typeface="Arial"/>
              <a:buChar char="•"/>
            </a:pPr>
            <a:r>
              <a:rPr lang="ko-KR" altLang="en-US" sz="2000" b="0" dirty="0">
                <a:latin typeface="Calibri" charset="0"/>
                <a:ea typeface="ＭＳ Ｐゴシック" charset="0"/>
              </a:rPr>
              <a:t>설명</a:t>
            </a:r>
          </a:p>
          <a:p>
            <a:pPr>
              <a:lnSpc>
                <a:spcPct val="110000"/>
              </a:lnSpc>
              <a:buFont typeface="Arial"/>
              <a:buChar char="•"/>
            </a:pPr>
            <a:r>
              <a:rPr lang="ko-KR" altLang="en-US" sz="2000" b="0" dirty="0">
                <a:latin typeface="Calibri" charset="0"/>
                <a:ea typeface="ＭＳ Ｐゴシック" charset="0"/>
              </a:rPr>
              <a:t>수정 내용 설명</a:t>
            </a:r>
          </a:p>
          <a:p>
            <a:pPr>
              <a:lnSpc>
                <a:spcPct val="110000"/>
              </a:lnSpc>
              <a:buFont typeface="Arial"/>
              <a:buChar char="•"/>
            </a:pPr>
            <a:r>
              <a:rPr lang="en-US" altLang="ko-KR" sz="2000" b="0" dirty="0">
                <a:latin typeface="Calibri" charset="0"/>
                <a:ea typeface="ＭＳ Ｐゴシック" charset="0"/>
              </a:rPr>
              <a:t>Dependency List</a:t>
            </a:r>
          </a:p>
          <a:p>
            <a:pPr>
              <a:lnSpc>
                <a:spcPct val="110000"/>
              </a:lnSpc>
              <a:buFont typeface="Arial"/>
              <a:buChar char="•"/>
            </a:pPr>
            <a:r>
              <a:rPr lang="ko-KR" altLang="en-US" sz="2000" b="0" dirty="0">
                <a:latin typeface="Calibri" charset="0"/>
                <a:ea typeface="ＭＳ Ｐゴシック" charset="0"/>
              </a:rPr>
              <a:t>제품 내 사용 방법</a:t>
            </a:r>
          </a:p>
          <a:p>
            <a:pPr>
              <a:lnSpc>
                <a:spcPct val="110000"/>
              </a:lnSpc>
              <a:buFont typeface="Arial"/>
              <a:buChar char="•"/>
            </a:pPr>
            <a:r>
              <a:rPr lang="en-US" altLang="ko-KR" sz="2000" b="0" dirty="0">
                <a:latin typeface="Calibri" charset="0"/>
                <a:ea typeface="ＭＳ Ｐゴシック" charset="0"/>
              </a:rPr>
              <a:t>Package</a:t>
            </a:r>
            <a:r>
              <a:rPr lang="ko-KR" altLang="en-US" sz="2000" b="0" dirty="0">
                <a:latin typeface="Calibri" charset="0"/>
                <a:ea typeface="ＭＳ Ｐゴシック" charset="0"/>
              </a:rPr>
              <a:t>가 포함된 제품의 초도 배포일</a:t>
            </a:r>
            <a:endParaRPr lang="en-US" sz="2000" b="0" dirty="0" smtClean="0">
              <a:latin typeface="Calibri" charset="0"/>
              <a:ea typeface="ＭＳ Ｐゴシック" charset="0"/>
            </a:endParaRPr>
          </a:p>
          <a:p>
            <a:pPr>
              <a:lnSpc>
                <a:spcPct val="110000"/>
              </a:lnSpc>
              <a:buFont typeface="Arial"/>
              <a:buChar char="•"/>
            </a:pPr>
            <a:r>
              <a:rPr lang="en-US" altLang="ko-KR" sz="2000" b="0" dirty="0">
                <a:latin typeface="Calibri" charset="0"/>
                <a:ea typeface="ＭＳ Ｐゴシック" charset="0"/>
              </a:rPr>
              <a:t>Source Code </a:t>
            </a:r>
            <a:r>
              <a:rPr lang="ko-KR" altLang="en-US" sz="2000" b="0" dirty="0">
                <a:latin typeface="Calibri" charset="0"/>
                <a:ea typeface="ＭＳ Ｐゴシック" charset="0"/>
              </a:rPr>
              <a:t>입수 가능성</a:t>
            </a:r>
          </a:p>
          <a:p>
            <a:pPr>
              <a:lnSpc>
                <a:spcPct val="110000"/>
              </a:lnSpc>
              <a:buFont typeface="Arial"/>
              <a:buChar char="•"/>
            </a:pPr>
            <a:r>
              <a:rPr lang="en-US" altLang="ko-KR" sz="2000" b="0" dirty="0">
                <a:latin typeface="Calibri" charset="0"/>
                <a:ea typeface="ＭＳ Ｐゴシック" charset="0"/>
              </a:rPr>
              <a:t>Source Code</a:t>
            </a:r>
            <a:r>
              <a:rPr lang="ko-KR" altLang="en-US" sz="2000" b="0" dirty="0">
                <a:latin typeface="Calibri" charset="0"/>
                <a:ea typeface="ＭＳ Ｐゴシック" charset="0"/>
              </a:rPr>
              <a:t>를 유지할 곳</a:t>
            </a:r>
          </a:p>
          <a:p>
            <a:pPr>
              <a:lnSpc>
                <a:spcPct val="110000"/>
              </a:lnSpc>
              <a:buFont typeface="Arial"/>
              <a:buChar char="•"/>
            </a:pPr>
            <a:r>
              <a:rPr lang="en-US" altLang="ko-KR" sz="2000" b="0" dirty="0">
                <a:latin typeface="Calibri" charset="0"/>
                <a:ea typeface="ＭＳ Ｐゴシック" charset="0"/>
              </a:rPr>
              <a:t>Package</a:t>
            </a:r>
            <a:r>
              <a:rPr lang="ko-KR" altLang="en-US" sz="2000" b="0" dirty="0">
                <a:latin typeface="Calibri" charset="0"/>
                <a:ea typeface="ＭＳ Ｐゴシック" charset="0"/>
              </a:rPr>
              <a:t>가 이전 다른 환경에서 사용 승인된 적이 있는지 여부</a:t>
            </a:r>
          </a:p>
          <a:p>
            <a:pPr>
              <a:lnSpc>
                <a:spcPct val="110000"/>
              </a:lnSpc>
              <a:buFont typeface="Arial"/>
              <a:buChar char="•"/>
            </a:pPr>
            <a:r>
              <a:rPr lang="ko-KR" altLang="en-US" sz="2000" b="0" dirty="0">
                <a:latin typeface="Calibri" charset="0"/>
                <a:ea typeface="ＭＳ Ｐゴシック" charset="0"/>
              </a:rPr>
              <a:t>수출 통제 대상 기술 포함 여부</a:t>
            </a:r>
          </a:p>
          <a:p>
            <a:pPr>
              <a:lnSpc>
                <a:spcPct val="110000"/>
              </a:lnSpc>
              <a:buFont typeface="Arial"/>
              <a:buChar char="•"/>
            </a:pPr>
            <a:r>
              <a:rPr lang="ko-KR" altLang="en-US" sz="2000" b="0" i="1" dirty="0">
                <a:latin typeface="Calibri" charset="0"/>
                <a:ea typeface="ＭＳ Ｐゴシック" charset="0"/>
              </a:rPr>
              <a:t>외부 </a:t>
            </a:r>
            <a:r>
              <a:rPr lang="en-US" altLang="ko-KR" sz="2000" b="0" i="1" dirty="0">
                <a:latin typeface="Calibri" charset="0"/>
                <a:ea typeface="ＭＳ Ｐゴシック" charset="0"/>
              </a:rPr>
              <a:t>vendor</a:t>
            </a:r>
            <a:r>
              <a:rPr lang="ko-KR" altLang="en-US" sz="2000" b="0" i="1" dirty="0">
                <a:latin typeface="Calibri" charset="0"/>
                <a:ea typeface="ＭＳ Ｐゴシック" charset="0"/>
              </a:rPr>
              <a:t>로부터 입수한 경우</a:t>
            </a:r>
            <a:r>
              <a:rPr lang="en-US" sz="2000" b="0" i="1" dirty="0" smtClean="0">
                <a:latin typeface="Calibri" charset="0"/>
                <a:ea typeface="ＭＳ Ｐゴシック" charset="0"/>
              </a:rPr>
              <a:t>: </a:t>
            </a:r>
            <a:endParaRPr lang="en-US" sz="2000" b="0" i="1" dirty="0">
              <a:latin typeface="Calibri" charset="0"/>
              <a:ea typeface="ＭＳ Ｐゴシック" charset="0"/>
            </a:endParaRPr>
          </a:p>
          <a:p>
            <a:pPr lvl="1">
              <a:lnSpc>
                <a:spcPct val="110000"/>
              </a:lnSpc>
              <a:buFont typeface="Arial"/>
              <a:buChar char="•"/>
            </a:pPr>
            <a:r>
              <a:rPr lang="ko-KR" altLang="en-US" sz="1700" dirty="0">
                <a:latin typeface="Calibri" charset="0"/>
                <a:ea typeface="ＭＳ Ｐゴシック" charset="0"/>
              </a:rPr>
              <a:t>개발 팀의 연락처</a:t>
            </a:r>
          </a:p>
          <a:p>
            <a:pPr lvl="1">
              <a:lnSpc>
                <a:spcPct val="110000"/>
              </a:lnSpc>
              <a:buFont typeface="Arial"/>
              <a:buChar char="•"/>
            </a:pPr>
            <a:r>
              <a:rPr lang="en-US" altLang="ko-KR" sz="1700" dirty="0">
                <a:latin typeface="Calibri" charset="0"/>
                <a:ea typeface="ＭＳ Ｐゴシック" charset="0"/>
              </a:rPr>
              <a:t>License </a:t>
            </a:r>
            <a:r>
              <a:rPr lang="ko-KR" altLang="en-US" sz="1700" dirty="0">
                <a:latin typeface="Calibri" charset="0"/>
                <a:ea typeface="ＭＳ Ｐゴシック" charset="0"/>
              </a:rPr>
              <a:t>의무 사항을 충족시키기 위한 저작권 고지</a:t>
            </a:r>
            <a:r>
              <a:rPr lang="en-US" altLang="ko-KR" sz="1700" dirty="0">
                <a:latin typeface="Calibri" charset="0"/>
                <a:ea typeface="ＭＳ Ｐゴシック" charset="0"/>
              </a:rPr>
              <a:t>, </a:t>
            </a:r>
            <a:r>
              <a:rPr lang="ko-KR" altLang="en-US" sz="1700" dirty="0">
                <a:latin typeface="Calibri" charset="0"/>
                <a:ea typeface="ＭＳ Ｐゴシック" charset="0"/>
              </a:rPr>
              <a:t>귀속 정보</a:t>
            </a:r>
            <a:r>
              <a:rPr lang="en-US" altLang="ko-KR" sz="1700" dirty="0">
                <a:latin typeface="Calibri" charset="0"/>
                <a:ea typeface="ＭＳ Ｐゴシック" charset="0"/>
              </a:rPr>
              <a:t>, vendor </a:t>
            </a:r>
            <a:r>
              <a:rPr lang="ko-KR" altLang="en-US" sz="1700" dirty="0">
                <a:latin typeface="Calibri" charset="0"/>
                <a:ea typeface="ＭＳ Ｐゴシック" charset="0"/>
              </a:rPr>
              <a:t>수정 사항에 대한 </a:t>
            </a:r>
            <a:r>
              <a:rPr lang="en-US" altLang="ko-KR" sz="1700" dirty="0">
                <a:latin typeface="Calibri" charset="0"/>
                <a:ea typeface="ＭＳ Ｐゴシック" charset="0"/>
              </a:rPr>
              <a:t>Source Code</a:t>
            </a:r>
            <a:endParaRPr lang="en-US" sz="2000" b="0" dirty="0" smtClean="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2546202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ko-KR" dirty="0">
                <a:ea typeface="ＭＳ Ｐゴシック" charset="0"/>
                <a:cs typeface="ＭＳ Ｐゴシック" charset="0"/>
              </a:rPr>
              <a:t>Component</a:t>
            </a:r>
            <a:r>
              <a:rPr lang="ko-KR" altLang="en-US" dirty="0">
                <a:ea typeface="ＭＳ Ｐゴシック" charset="0"/>
                <a:cs typeface="ＭＳ Ｐゴシック" charset="0"/>
              </a:rPr>
              <a:t>를 어떻게 사용할 </a:t>
            </a:r>
            <a:r>
              <a:rPr lang="ko-KR" altLang="en-US" dirty="0" smtClean="0">
                <a:ea typeface="ＭＳ Ｐゴシック" charset="0"/>
                <a:cs typeface="ＭＳ Ｐゴシック" charset="0"/>
              </a:rPr>
              <a:t>것인</a:t>
            </a:r>
            <a:r>
              <a:rPr lang="ko-KR" altLang="en-US" dirty="0">
                <a:ea typeface="ＭＳ Ｐゴシック" charset="0"/>
                <a:cs typeface="ＭＳ Ｐゴシック" charset="0"/>
              </a:rPr>
              <a:t>가</a:t>
            </a:r>
            <a:r>
              <a:rPr lang="en-US" dirty="0" smtClean="0">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ko-KR" altLang="en-US" dirty="0"/>
              <a:t>일반적인 시나리오는 다음과 같다 </a:t>
            </a:r>
            <a:r>
              <a:rPr lang="en-US" dirty="0" smtClean="0"/>
              <a:t>:</a:t>
            </a:r>
            <a:endParaRPr lang="en-US" dirty="0"/>
          </a:p>
          <a:p>
            <a:pPr marL="342900" indent="-342900">
              <a:buFont typeface="Arial"/>
              <a:buChar char="•"/>
            </a:pPr>
            <a:r>
              <a:rPr lang="ko-KR" altLang="en-US" dirty="0"/>
              <a:t>통합 </a:t>
            </a:r>
            <a:r>
              <a:rPr lang="en-US" altLang="ko-KR" dirty="0"/>
              <a:t>(</a:t>
            </a:r>
            <a:r>
              <a:rPr lang="en-US" dirty="0"/>
              <a:t>Incorporation)</a:t>
            </a:r>
          </a:p>
          <a:p>
            <a:pPr marL="342900" indent="-342900">
              <a:buFont typeface="Arial"/>
              <a:buChar char="•"/>
            </a:pPr>
            <a:r>
              <a:rPr lang="en-US" dirty="0"/>
              <a:t>Linking</a:t>
            </a:r>
          </a:p>
          <a:p>
            <a:pPr marL="342900" indent="-342900">
              <a:buFont typeface="Arial"/>
              <a:buChar char="•"/>
            </a:pPr>
            <a:r>
              <a:rPr lang="ko-KR" altLang="en-US" dirty="0"/>
              <a:t>수정 </a:t>
            </a:r>
            <a:r>
              <a:rPr lang="en-US" altLang="ko-KR" dirty="0"/>
              <a:t>(</a:t>
            </a:r>
            <a:r>
              <a:rPr lang="en-US" dirty="0"/>
              <a:t>Modification)</a:t>
            </a:r>
          </a:p>
          <a:p>
            <a:pPr marL="342900" indent="-342900">
              <a:buFont typeface="Arial"/>
              <a:buChar char="•"/>
            </a:pPr>
            <a:r>
              <a:rPr lang="ko-KR" altLang="en-US" dirty="0"/>
              <a:t>번역 </a:t>
            </a:r>
            <a:r>
              <a:rPr lang="en-US" altLang="ko-KR" dirty="0"/>
              <a:t>(</a:t>
            </a: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244662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ko-KR" altLang="en-US" dirty="0">
                <a:ea typeface="ＭＳ Ｐゴシック" charset="0"/>
                <a:cs typeface="ＭＳ Ｐゴシック" charset="0"/>
              </a:rPr>
              <a:t>통합 </a:t>
            </a:r>
            <a:r>
              <a:rPr lang="en-US" altLang="ko-KR" dirty="0">
                <a:ea typeface="ＭＳ Ｐゴシック" charset="0"/>
                <a:cs typeface="ＭＳ Ｐゴシック" charset="0"/>
              </a:rPr>
              <a:t>(</a:t>
            </a:r>
            <a:r>
              <a:rPr lang="en-US" dirty="0">
                <a:ea typeface="ＭＳ Ｐゴシック" charset="0"/>
                <a:cs typeface="ＭＳ Ｐゴシック" charset="0"/>
              </a:rPr>
              <a:t>Incorporation)</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ko-KR" altLang="en-US" dirty="0"/>
              <a:t>개발자는 </a:t>
            </a:r>
            <a:r>
              <a:rPr lang="en-US" altLang="ko-KR" dirty="0"/>
              <a:t>FOSS Component</a:t>
            </a:r>
            <a:r>
              <a:rPr lang="ko-KR" altLang="en-US" dirty="0"/>
              <a:t>의 일부를 </a:t>
            </a:r>
            <a:r>
              <a:rPr lang="en-US" altLang="ko-KR" dirty="0"/>
              <a:t>Software </a:t>
            </a:r>
            <a:r>
              <a:rPr lang="ko-KR" altLang="en-US" dirty="0"/>
              <a:t>제품에 복사 할 수 있다</a:t>
            </a:r>
            <a:r>
              <a:rPr lang="en-US" dirty="0" smtClean="0"/>
              <a:t>. </a:t>
            </a:r>
            <a:endParaRPr lang="en-US" dirty="0"/>
          </a:p>
          <a:p>
            <a:pPr marL="0" indent="0">
              <a:buNone/>
            </a:pPr>
            <a:endParaRPr lang="en-US" dirty="0"/>
          </a:p>
          <a:p>
            <a:pPr marL="0" indent="0">
              <a:buNone/>
            </a:pPr>
            <a:r>
              <a:rPr lang="ko-KR" altLang="en-US" dirty="0"/>
              <a:t>관련 방식은 다음과 같다</a:t>
            </a:r>
            <a:r>
              <a:rPr lang="en-US" dirty="0" smtClean="0"/>
              <a:t>:</a:t>
            </a:r>
            <a:endParaRPr lang="en-US" dirty="0"/>
          </a:p>
          <a:p>
            <a:pPr marL="342900" indent="-342900"/>
            <a:r>
              <a:rPr lang="ko-KR" altLang="en-US" dirty="0"/>
              <a:t>통합 </a:t>
            </a:r>
            <a:r>
              <a:rPr lang="en-US" altLang="ko-KR" dirty="0"/>
              <a:t>(</a:t>
            </a:r>
            <a:r>
              <a:rPr lang="en-US" dirty="0"/>
              <a:t>Integrating)</a:t>
            </a:r>
          </a:p>
          <a:p>
            <a:pPr marL="342900" indent="-342900"/>
            <a:r>
              <a:rPr lang="ko-KR" altLang="en-US" dirty="0"/>
              <a:t>병합 </a:t>
            </a:r>
            <a:r>
              <a:rPr lang="en-US" altLang="ko-KR" dirty="0"/>
              <a:t>(</a:t>
            </a:r>
            <a:r>
              <a:rPr lang="en-US" dirty="0"/>
              <a:t>Merging)</a:t>
            </a:r>
          </a:p>
          <a:p>
            <a:pPr marL="342900" indent="-342900"/>
            <a:r>
              <a:rPr lang="ko-KR" altLang="en-US" dirty="0" err="1"/>
              <a:t>붙여넣기</a:t>
            </a:r>
            <a:r>
              <a:rPr lang="ko-KR" altLang="en-US" dirty="0"/>
              <a:t> </a:t>
            </a:r>
            <a:r>
              <a:rPr lang="en-US" altLang="ko-KR" dirty="0"/>
              <a:t>(</a:t>
            </a:r>
            <a:r>
              <a:rPr lang="en-US" dirty="0"/>
              <a:t>Pasting)</a:t>
            </a:r>
          </a:p>
          <a:p>
            <a:pPr marL="342900" indent="-342900"/>
            <a:r>
              <a:rPr lang="ko-KR" altLang="en-US" dirty="0"/>
              <a:t>개작 </a:t>
            </a:r>
            <a:r>
              <a:rPr lang="en-US" altLang="ko-KR" dirty="0"/>
              <a:t>(</a:t>
            </a:r>
            <a:r>
              <a:rPr lang="en-US" dirty="0"/>
              <a:t>Adapting)</a:t>
            </a:r>
          </a:p>
          <a:p>
            <a:pPr marL="342900" indent="-342900"/>
            <a:r>
              <a:rPr lang="ko-KR" altLang="en-US" dirty="0"/>
              <a:t>삽입 </a:t>
            </a:r>
            <a:r>
              <a:rPr lang="en-US" altLang="ko-KR" dirty="0"/>
              <a:t>(</a:t>
            </a:r>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97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ko-KR" altLang="en-US" dirty="0"/>
              <a:t>개발자는 </a:t>
            </a:r>
            <a:r>
              <a:rPr lang="en-US" altLang="ko-KR" dirty="0"/>
              <a:t>FOSS Component</a:t>
            </a:r>
            <a:r>
              <a:rPr lang="ko-KR" altLang="en-US" dirty="0"/>
              <a:t>를 </a:t>
            </a:r>
            <a:r>
              <a:rPr lang="en-US" altLang="ko-KR" dirty="0"/>
              <a:t>Software </a:t>
            </a:r>
            <a:r>
              <a:rPr lang="ko-KR" altLang="en-US" dirty="0"/>
              <a:t>제품에 </a:t>
            </a:r>
            <a:r>
              <a:rPr lang="en-US" altLang="ko-KR" dirty="0"/>
              <a:t>Link </a:t>
            </a:r>
            <a:r>
              <a:rPr lang="ko-KR" altLang="en-US" dirty="0"/>
              <a:t>혹은 </a:t>
            </a:r>
            <a:r>
              <a:rPr lang="en-US" altLang="ko-KR" dirty="0"/>
              <a:t>Join</a:t>
            </a:r>
            <a:r>
              <a:rPr lang="ko-KR" altLang="en-US" dirty="0"/>
              <a:t>할 수 있다</a:t>
            </a:r>
            <a:r>
              <a:rPr lang="en-US" altLang="ko-KR" dirty="0"/>
              <a:t>.</a:t>
            </a:r>
            <a:endParaRPr lang="en-US" dirty="0"/>
          </a:p>
          <a:p>
            <a:pPr marL="0" indent="0">
              <a:buNone/>
            </a:pPr>
            <a:endParaRPr lang="en-US" dirty="0"/>
          </a:p>
          <a:p>
            <a:pPr marL="0" indent="0">
              <a:buNone/>
            </a:pPr>
            <a:r>
              <a:rPr lang="ko-KR" altLang="en-US" dirty="0"/>
              <a:t>관련 방법은 다음과 같다</a:t>
            </a:r>
            <a:r>
              <a:rPr lang="en-US" dirty="0" smtClean="0"/>
              <a:t>:</a:t>
            </a:r>
            <a:endParaRPr lang="en-US" dirty="0"/>
          </a:p>
          <a:p>
            <a:pPr marL="342900" indent="-342900"/>
            <a:r>
              <a:rPr lang="ko-KR" altLang="en-US" dirty="0"/>
              <a:t>정적</a:t>
            </a:r>
            <a:r>
              <a:rPr lang="en-US" altLang="ko-KR" dirty="0"/>
              <a:t>/</a:t>
            </a:r>
            <a:r>
              <a:rPr lang="ko-KR" altLang="en-US" dirty="0"/>
              <a:t>동적 </a:t>
            </a:r>
            <a:r>
              <a:rPr lang="en-US" dirty="0"/>
              <a:t>Linking</a:t>
            </a:r>
          </a:p>
          <a:p>
            <a:pPr marL="342900" indent="-342900"/>
            <a:r>
              <a:rPr lang="en-US" dirty="0"/>
              <a:t>Pairing</a:t>
            </a:r>
          </a:p>
          <a:p>
            <a:pPr marL="342900" indent="-342900"/>
            <a:r>
              <a:rPr lang="ko-KR" altLang="en-US" dirty="0"/>
              <a:t>결합 </a:t>
            </a:r>
            <a:r>
              <a:rPr lang="en-US" altLang="ko-KR" dirty="0"/>
              <a:t>(</a:t>
            </a:r>
            <a:r>
              <a:rPr lang="en-US" dirty="0"/>
              <a:t>Combining)</a:t>
            </a:r>
          </a:p>
          <a:p>
            <a:pPr marL="342900" indent="-342900"/>
            <a:r>
              <a:rPr lang="ko-KR" altLang="en-US" dirty="0"/>
              <a:t>활용 </a:t>
            </a:r>
            <a:r>
              <a:rPr lang="en-US" altLang="ko-KR" dirty="0"/>
              <a:t>(</a:t>
            </a:r>
            <a:r>
              <a:rPr lang="en-US" dirty="0"/>
              <a:t>Utilizing)</a:t>
            </a:r>
          </a:p>
          <a:p>
            <a:pPr marL="342900" indent="-342900"/>
            <a:r>
              <a:rPr lang="en-US" dirty="0"/>
              <a:t>Packaging</a:t>
            </a:r>
          </a:p>
          <a:p>
            <a:pPr marL="342900" indent="-342900"/>
            <a:r>
              <a:rPr lang="ko-KR" altLang="en-US" dirty="0"/>
              <a:t>상호 의존성 만들기</a:t>
            </a:r>
            <a:endParaRPr lang="en-US" dirty="0" smtClean="0"/>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20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ko-KR" altLang="en-US" dirty="0">
                <a:ea typeface="ＭＳ Ｐゴシック" charset="0"/>
                <a:cs typeface="ＭＳ Ｐゴシック" charset="0"/>
              </a:rPr>
              <a:t>수정</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ko-KR" altLang="en-US" dirty="0"/>
              <a:t>개발자는 다음과 같이 </a:t>
            </a:r>
            <a:r>
              <a:rPr lang="en-US" altLang="ko-KR" dirty="0"/>
              <a:t>FOSS Component</a:t>
            </a:r>
            <a:r>
              <a:rPr lang="ko-KR" altLang="en-US" dirty="0"/>
              <a:t>를 수정할 수 있다</a:t>
            </a:r>
            <a:r>
              <a:rPr lang="en-US" dirty="0" smtClean="0"/>
              <a:t>:</a:t>
            </a:r>
            <a:endParaRPr lang="en-US" dirty="0"/>
          </a:p>
          <a:p>
            <a:pPr marL="0" indent="0">
              <a:buNone/>
            </a:pPr>
            <a:endParaRPr lang="en-US" dirty="0"/>
          </a:p>
          <a:p>
            <a:r>
              <a:rPr lang="en-US" altLang="ko-KR" dirty="0"/>
              <a:t>FOSS Component</a:t>
            </a:r>
            <a:r>
              <a:rPr lang="ko-KR" altLang="en-US" dirty="0"/>
              <a:t>에 새로운 </a:t>
            </a:r>
            <a:r>
              <a:rPr lang="en-US" altLang="ko-KR" dirty="0"/>
              <a:t>Code </a:t>
            </a:r>
            <a:r>
              <a:rPr lang="ko-KR" altLang="en-US" dirty="0"/>
              <a:t>추가</a:t>
            </a:r>
            <a:r>
              <a:rPr lang="en-US" altLang="ko-KR" dirty="0"/>
              <a:t>/</a:t>
            </a:r>
            <a:r>
              <a:rPr lang="ko-KR" altLang="en-US" dirty="0"/>
              <a:t>삽입</a:t>
            </a:r>
          </a:p>
          <a:p>
            <a:r>
              <a:rPr lang="en-US" altLang="ko-KR" dirty="0"/>
              <a:t>FOSS Component</a:t>
            </a:r>
            <a:r>
              <a:rPr lang="ko-KR" altLang="en-US" dirty="0"/>
              <a:t>의 수정</a:t>
            </a:r>
            <a:r>
              <a:rPr lang="en-US" altLang="ko-KR" dirty="0"/>
              <a:t>, </a:t>
            </a:r>
            <a:r>
              <a:rPr lang="ko-KR" altLang="en-US" dirty="0"/>
              <a:t>최적화 혹은 변경</a:t>
            </a:r>
          </a:p>
          <a:p>
            <a:r>
              <a:rPr lang="en-US" altLang="ko-KR" dirty="0"/>
              <a:t>Code </a:t>
            </a:r>
            <a:r>
              <a:rPr lang="ko-KR" altLang="en-US" dirty="0"/>
              <a:t>삭제 혹은 제거</a:t>
            </a:r>
            <a:endParaRPr lang="en-US" dirty="0" smtClean="0"/>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413444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ko-KR" altLang="en-US" dirty="0" smtClean="0">
                <a:ea typeface="ＭＳ Ｐゴシック" charset="0"/>
                <a:cs typeface="ＭＳ Ｐゴシック" charset="0"/>
              </a:rPr>
              <a:t>번</a:t>
            </a:r>
            <a:r>
              <a:rPr lang="ko-KR" altLang="en-US" dirty="0">
                <a:ea typeface="ＭＳ Ｐゴシック" charset="0"/>
                <a:cs typeface="ＭＳ Ｐゴシック" charset="0"/>
              </a:rPr>
              <a:t>역</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ko-KR" altLang="en-US" dirty="0"/>
              <a:t>개발자는 </a:t>
            </a:r>
            <a:r>
              <a:rPr lang="en-US" altLang="ko-KR" dirty="0"/>
              <a:t>Code</a:t>
            </a:r>
            <a:r>
              <a:rPr lang="ko-KR" altLang="en-US" dirty="0"/>
              <a:t>를 한 상태에서 다른 상태로 변환할 수 있다</a:t>
            </a:r>
            <a:r>
              <a:rPr lang="en-US" dirty="0" smtClean="0"/>
              <a:t>.</a:t>
            </a:r>
            <a:endParaRPr lang="en-US" dirty="0"/>
          </a:p>
          <a:p>
            <a:pPr marL="0" indent="0">
              <a:buNone/>
            </a:pPr>
            <a:endParaRPr lang="en-US" dirty="0"/>
          </a:p>
          <a:p>
            <a:pPr marL="0" indent="0">
              <a:buNone/>
            </a:pPr>
            <a:r>
              <a:rPr lang="ko-KR" altLang="en-US" dirty="0" smtClean="0"/>
              <a:t>예</a:t>
            </a:r>
            <a:r>
              <a:rPr lang="en-US" dirty="0" smtClean="0"/>
              <a:t>:</a:t>
            </a:r>
            <a:endParaRPr lang="en-US" dirty="0"/>
          </a:p>
          <a:p>
            <a:pPr marL="342900" indent="-342900"/>
            <a:r>
              <a:rPr lang="ko-KR" altLang="en-US" dirty="0"/>
              <a:t>중국어에서 영어로 번역</a:t>
            </a:r>
          </a:p>
          <a:p>
            <a:pPr marL="342900" indent="-342900"/>
            <a:r>
              <a:rPr lang="en-US" altLang="ko-KR" dirty="0"/>
              <a:t>C++</a:t>
            </a:r>
            <a:r>
              <a:rPr lang="ko-KR" altLang="en-US" dirty="0"/>
              <a:t>에서 </a:t>
            </a:r>
            <a:r>
              <a:rPr lang="en-US" altLang="ko-KR" dirty="0"/>
              <a:t>Java</a:t>
            </a:r>
            <a:r>
              <a:rPr lang="ko-KR" altLang="en-US" dirty="0"/>
              <a:t>로 변환</a:t>
            </a:r>
          </a:p>
          <a:p>
            <a:pPr marL="342900" indent="-342900"/>
            <a:r>
              <a:rPr lang="en-US" altLang="ko-KR" dirty="0"/>
              <a:t>Mask</a:t>
            </a:r>
            <a:r>
              <a:rPr lang="ko-KR" altLang="en-US" dirty="0"/>
              <a:t>나 </a:t>
            </a:r>
            <a:r>
              <a:rPr lang="en-US" altLang="ko-KR" dirty="0"/>
              <a:t>Net List</a:t>
            </a:r>
            <a:r>
              <a:rPr lang="ko-KR" altLang="en-US" dirty="0"/>
              <a:t>에서 </a:t>
            </a:r>
            <a:r>
              <a:rPr lang="en-US" altLang="ko-KR" dirty="0"/>
              <a:t>VHDL Compiling</a:t>
            </a:r>
          </a:p>
          <a:p>
            <a:pPr marL="342900" indent="-342900"/>
            <a:r>
              <a:rPr lang="en-US" altLang="ko-KR" dirty="0"/>
              <a:t>Binary</a:t>
            </a:r>
            <a:r>
              <a:rPr lang="ko-KR" altLang="en-US" dirty="0"/>
              <a:t>로 </a:t>
            </a:r>
            <a:r>
              <a:rPr lang="en-US" altLang="ko-KR" dirty="0"/>
              <a:t>Compiling</a:t>
            </a:r>
            <a:endParaRPr lang="en-US" dirty="0" smtClean="0"/>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42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ko-KR" altLang="en-US" dirty="0" smtClean="0">
                <a:ea typeface="ＭＳ Ｐゴシック" charset="0"/>
                <a:cs typeface="ＭＳ Ｐゴシック" charset="0"/>
              </a:rPr>
              <a:t>개발 </a:t>
            </a:r>
            <a:r>
              <a:rPr lang="en-US" dirty="0" smtClean="0">
                <a:latin typeface="+mj-lt"/>
                <a:ea typeface="ＭＳ Ｐゴシック" charset="0"/>
                <a:cs typeface="ＭＳ Ｐゴシック" charset="0"/>
              </a:rPr>
              <a:t>Tools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ko-KR" altLang="en-US" dirty="0"/>
              <a:t>개발 </a:t>
            </a:r>
            <a:r>
              <a:rPr lang="en-US" altLang="ko-KR" dirty="0" smtClean="0"/>
              <a:t>Tool</a:t>
            </a:r>
            <a:r>
              <a:rPr lang="ko-KR" altLang="en-US" dirty="0" smtClean="0"/>
              <a:t>이 뒤에서 이러한 </a:t>
            </a:r>
            <a:r>
              <a:rPr lang="ko-KR" altLang="en-US" dirty="0"/>
              <a:t>동작 중 일부를 수행할 </a:t>
            </a:r>
            <a:r>
              <a:rPr lang="ko-KR" altLang="en-US" dirty="0" smtClean="0"/>
              <a:t>수도 </a:t>
            </a:r>
            <a:r>
              <a:rPr lang="ko-KR" altLang="en-US" dirty="0"/>
              <a:t>있다</a:t>
            </a:r>
            <a:r>
              <a:rPr lang="en-US" dirty="0" smtClean="0"/>
              <a:t>.</a:t>
            </a:r>
            <a:endParaRPr lang="en-US" dirty="0"/>
          </a:p>
          <a:p>
            <a:pPr marL="0" indent="0">
              <a:buNone/>
            </a:pPr>
            <a:endParaRPr lang="en-US" dirty="0"/>
          </a:p>
          <a:p>
            <a:pPr marL="0" indent="0">
              <a:buNone/>
            </a:pPr>
            <a:r>
              <a:rPr lang="ko-KR" altLang="en-US" dirty="0"/>
              <a:t>예를 들어</a:t>
            </a:r>
            <a:r>
              <a:rPr lang="en-US" altLang="ko-KR" dirty="0"/>
              <a:t>, </a:t>
            </a:r>
            <a:r>
              <a:rPr lang="en-US" altLang="ko-KR" dirty="0" smtClean="0"/>
              <a:t>Tool</a:t>
            </a:r>
            <a:r>
              <a:rPr lang="ko-KR" altLang="en-US" dirty="0" smtClean="0"/>
              <a:t>이 동작하면서 산출물 내에 </a:t>
            </a:r>
            <a:r>
              <a:rPr lang="ko-KR" altLang="en-US" dirty="0"/>
              <a:t>자체 </a:t>
            </a:r>
            <a:r>
              <a:rPr lang="en-US" altLang="ko-KR" dirty="0"/>
              <a:t>Code</a:t>
            </a:r>
            <a:r>
              <a:rPr lang="ko-KR" altLang="en-US" dirty="0"/>
              <a:t>의 일부를 추가시킬 </a:t>
            </a:r>
            <a:r>
              <a:rPr lang="ko-KR" altLang="en-US" dirty="0" smtClean="0"/>
              <a:t>수 </a:t>
            </a:r>
            <a:r>
              <a:rPr lang="ko-KR" altLang="en-US" dirty="0"/>
              <a:t>있다</a:t>
            </a:r>
            <a:r>
              <a:rPr lang="en-US" dirty="0" smtClean="0"/>
              <a:t>.</a:t>
            </a:r>
            <a:endParaRPr lang="en-US"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71008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ko-KR" dirty="0">
                <a:ea typeface="ＭＳ Ｐゴシック" charset="0"/>
                <a:cs typeface="ＭＳ Ｐゴシック" charset="0"/>
              </a:rPr>
              <a:t>FOSS Component</a:t>
            </a:r>
            <a:r>
              <a:rPr lang="ko-KR" altLang="en-US" dirty="0">
                <a:ea typeface="ＭＳ Ｐゴシック" charset="0"/>
                <a:cs typeface="ＭＳ Ｐゴシック" charset="0"/>
              </a:rPr>
              <a:t>는 어떻게 배포되는가</a:t>
            </a:r>
            <a:r>
              <a:rPr lang="en-US" dirty="0" smtClean="0">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altLang="ko-KR" dirty="0"/>
              <a:t>Software</a:t>
            </a:r>
            <a:r>
              <a:rPr lang="ko-KR" altLang="en-US" dirty="0"/>
              <a:t>를 받는 사람은 누구인가</a:t>
            </a:r>
            <a:r>
              <a:rPr lang="en-US" dirty="0" smtClean="0"/>
              <a:t>?</a:t>
            </a:r>
            <a:endParaRPr lang="en-US" dirty="0"/>
          </a:p>
          <a:p>
            <a:pPr marL="560070" lvl="1" indent="-285750"/>
            <a:r>
              <a:rPr lang="ko-KR" altLang="en-US" sz="2400" dirty="0"/>
              <a:t>고객</a:t>
            </a:r>
            <a:r>
              <a:rPr lang="en-US" altLang="ko-KR" sz="2400" dirty="0"/>
              <a:t>/</a:t>
            </a:r>
            <a:r>
              <a:rPr lang="ko-KR" altLang="en-US" sz="2400" dirty="0"/>
              <a:t>파트너</a:t>
            </a:r>
          </a:p>
          <a:p>
            <a:pPr marL="560070" lvl="1" indent="-285750"/>
            <a:r>
              <a:rPr lang="en-US" sz="2400" dirty="0"/>
              <a:t>Community Project</a:t>
            </a:r>
          </a:p>
          <a:p>
            <a:endParaRPr lang="en-US" dirty="0"/>
          </a:p>
          <a:p>
            <a:r>
              <a:rPr lang="ko-KR" altLang="en-US" dirty="0"/>
              <a:t>전달 형태는 무엇인가</a:t>
            </a:r>
            <a:r>
              <a:rPr lang="en-US" dirty="0" smtClean="0"/>
              <a:t>?</a:t>
            </a:r>
            <a:endParaRPr lang="en-US" dirty="0"/>
          </a:p>
          <a:p>
            <a:pPr marL="560070" lvl="1" indent="-285750"/>
            <a:r>
              <a:rPr lang="en-US" sz="2400" dirty="0"/>
              <a:t>Source Code </a:t>
            </a:r>
            <a:r>
              <a:rPr lang="ko-KR" altLang="en-US" sz="2400" dirty="0"/>
              <a:t>전달</a:t>
            </a:r>
          </a:p>
          <a:p>
            <a:pPr marL="560070" lvl="1" indent="-285750"/>
            <a:r>
              <a:rPr lang="en-US" sz="2400" dirty="0"/>
              <a:t>Binary </a:t>
            </a:r>
            <a:r>
              <a:rPr lang="ko-KR" altLang="en-US" sz="2400" dirty="0"/>
              <a:t>전달</a:t>
            </a:r>
          </a:p>
          <a:p>
            <a:pPr marL="560070" lvl="1" indent="-285750"/>
            <a:r>
              <a:rPr lang="en-US" sz="2400" dirty="0"/>
              <a:t>Hardware</a:t>
            </a:r>
            <a:r>
              <a:rPr lang="ko-KR" altLang="en-US" sz="2400" dirty="0"/>
              <a:t>에 </a:t>
            </a:r>
            <a:r>
              <a:rPr lang="en-US" sz="2400" dirty="0"/>
              <a:t>Pre-loaded</a:t>
            </a:r>
          </a:p>
        </p:txBody>
      </p:sp>
    </p:spTree>
    <p:extLst>
      <p:ext uri="{BB962C8B-B14F-4D97-AF65-F5344CB8AC3E}">
        <p14:creationId xmlns:p14="http://schemas.microsoft.com/office/powerpoint/2010/main" val="368223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“Intellectual Property”</a:t>
            </a:r>
            <a:r>
              <a:rPr lang="ko-KR" altLang="en-US" dirty="0"/>
              <a:t>란</a:t>
            </a:r>
            <a:r>
              <a:rPr lang="en-US" altLang="ko-KR" dirty="0"/>
              <a:t>?</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ko-KR" altLang="en-US" dirty="0" smtClean="0">
                <a:latin typeface="Arial"/>
              </a:rPr>
              <a:t>저작권</a:t>
            </a:r>
            <a:r>
              <a:rPr lang="en-US" dirty="0" smtClean="0">
                <a:latin typeface="Arial"/>
              </a:rPr>
              <a:t>: </a:t>
            </a:r>
            <a:r>
              <a:rPr lang="ko-KR" altLang="en-US" dirty="0" smtClean="0">
                <a:latin typeface="Arial"/>
              </a:rPr>
              <a:t>저자의 원저작물을 보호</a:t>
            </a:r>
            <a:r>
              <a:rPr lang="en-US" dirty="0" smtClean="0">
                <a:latin typeface="Arial"/>
              </a:rPr>
              <a:t> </a:t>
            </a:r>
            <a:endParaRPr lang="en-US" dirty="0">
              <a:latin typeface="Arial"/>
            </a:endParaRPr>
          </a:p>
          <a:p>
            <a:pPr lvl="1"/>
            <a:r>
              <a:rPr lang="en-US" altLang="ko-KR" dirty="0"/>
              <a:t>(</a:t>
            </a:r>
            <a:r>
              <a:rPr lang="ko-KR" altLang="en-US" dirty="0"/>
              <a:t>근본적인 아이디어가 아닌</a:t>
            </a:r>
            <a:r>
              <a:rPr lang="en-US" altLang="ko-KR" dirty="0"/>
              <a:t>) </a:t>
            </a:r>
            <a:r>
              <a:rPr lang="ko-KR" altLang="en-US" dirty="0"/>
              <a:t>표현을 </a:t>
            </a:r>
            <a:r>
              <a:rPr lang="ko-KR" altLang="en-US" dirty="0" smtClean="0"/>
              <a:t>보호</a:t>
            </a:r>
            <a:endParaRPr lang="en-US" dirty="0">
              <a:latin typeface="Arial"/>
            </a:endParaRPr>
          </a:p>
          <a:p>
            <a:pPr lvl="1"/>
            <a:r>
              <a:rPr lang="en-US" altLang="ko-KR" dirty="0"/>
              <a:t>Software, </a:t>
            </a:r>
            <a:r>
              <a:rPr lang="ko-KR" altLang="en-US" dirty="0"/>
              <a:t>책</a:t>
            </a:r>
            <a:r>
              <a:rPr lang="en-US" altLang="ko-KR" dirty="0"/>
              <a:t>, </a:t>
            </a:r>
            <a:r>
              <a:rPr lang="ko-KR" altLang="en-US" dirty="0" smtClean="0"/>
              <a:t>시청각 자료</a:t>
            </a:r>
            <a:r>
              <a:rPr lang="en-US" altLang="ko-KR" dirty="0" smtClean="0"/>
              <a:t>, </a:t>
            </a:r>
            <a:r>
              <a:rPr lang="ko-KR" altLang="en-US" dirty="0"/>
              <a:t>반도체 마스크</a:t>
            </a:r>
            <a:endParaRPr lang="en-US" dirty="0">
              <a:latin typeface="Arial"/>
            </a:endParaRPr>
          </a:p>
          <a:p>
            <a:r>
              <a:rPr lang="ko-KR" altLang="en-US" dirty="0" smtClean="0">
                <a:latin typeface="Arial"/>
              </a:rPr>
              <a:t>특허</a:t>
            </a:r>
            <a:r>
              <a:rPr lang="en-US" dirty="0" smtClean="0">
                <a:latin typeface="Arial"/>
              </a:rPr>
              <a:t>: </a:t>
            </a:r>
            <a:r>
              <a:rPr lang="ko-KR" altLang="en-US" dirty="0"/>
              <a:t>새롭고</a:t>
            </a:r>
            <a:r>
              <a:rPr lang="en-US" altLang="ko-KR" dirty="0"/>
              <a:t>, </a:t>
            </a:r>
            <a:r>
              <a:rPr lang="ko-KR" altLang="en-US" dirty="0"/>
              <a:t>유용하며</a:t>
            </a:r>
            <a:r>
              <a:rPr lang="en-US" altLang="ko-KR" dirty="0"/>
              <a:t>, </a:t>
            </a:r>
            <a:r>
              <a:rPr lang="ko-KR" altLang="en-US" dirty="0"/>
              <a:t>너무 뻔하지 않은 </a:t>
            </a:r>
            <a:r>
              <a:rPr lang="en-US" altLang="ko-KR" dirty="0"/>
              <a:t>(non-obvious) </a:t>
            </a:r>
            <a:r>
              <a:rPr lang="ko-KR" altLang="en-US" dirty="0"/>
              <a:t>발명</a:t>
            </a:r>
            <a:r>
              <a:rPr lang="en-US" dirty="0" smtClean="0">
                <a:latin typeface="Arial"/>
              </a:rPr>
              <a:t> </a:t>
            </a:r>
            <a:endParaRPr lang="en-US" dirty="0">
              <a:latin typeface="Arial"/>
            </a:endParaRPr>
          </a:p>
          <a:p>
            <a:pPr lvl="1"/>
            <a:r>
              <a:rPr lang="ko-KR" altLang="en-US" dirty="0"/>
              <a:t>혁신을 장려하기 위한 제한 독점</a:t>
            </a:r>
            <a:endParaRPr lang="en-US" dirty="0" smtClean="0">
              <a:latin typeface="Arial"/>
            </a:endParaRPr>
          </a:p>
          <a:p>
            <a:r>
              <a:rPr lang="ko-KR" altLang="en-US" dirty="0"/>
              <a:t>영업 비밀 </a:t>
            </a:r>
            <a:r>
              <a:rPr lang="en-US" altLang="ko-KR" dirty="0"/>
              <a:t>: </a:t>
            </a:r>
            <a:r>
              <a:rPr lang="ko-KR" altLang="en-US" dirty="0"/>
              <a:t>기밀의 가치 있는 정보를 </a:t>
            </a:r>
            <a:r>
              <a:rPr lang="ko-KR" altLang="en-US" dirty="0" smtClean="0"/>
              <a:t>보호</a:t>
            </a:r>
            <a:endParaRPr lang="en-GB" dirty="0" smtClean="0"/>
          </a:p>
          <a:p>
            <a:r>
              <a:rPr lang="ko-KR" altLang="en-US" dirty="0"/>
              <a:t>상표 </a:t>
            </a:r>
            <a:r>
              <a:rPr lang="en-US" altLang="ko-KR" dirty="0"/>
              <a:t>: </a:t>
            </a:r>
            <a:r>
              <a:rPr lang="ko-KR" altLang="en-US" dirty="0"/>
              <a:t>품의 출처를 나타내는 상표</a:t>
            </a:r>
            <a:r>
              <a:rPr lang="en-US" altLang="ko-KR" dirty="0"/>
              <a:t>(</a:t>
            </a:r>
            <a:r>
              <a:rPr lang="ko-KR" altLang="en-US" dirty="0"/>
              <a:t>단어</a:t>
            </a:r>
            <a:r>
              <a:rPr lang="en-US" altLang="ko-KR" dirty="0"/>
              <a:t>, </a:t>
            </a:r>
            <a:r>
              <a:rPr lang="ko-KR" altLang="en-US" dirty="0"/>
              <a:t>로고</a:t>
            </a:r>
            <a:r>
              <a:rPr lang="en-US" altLang="ko-KR" dirty="0"/>
              <a:t>, </a:t>
            </a:r>
            <a:r>
              <a:rPr lang="ko-KR" altLang="en-US" dirty="0"/>
              <a:t>슬로건</a:t>
            </a:r>
            <a:r>
              <a:rPr lang="en-US" altLang="ko-KR" dirty="0"/>
              <a:t>, </a:t>
            </a:r>
            <a:r>
              <a:rPr lang="ko-KR" altLang="en-US" dirty="0"/>
              <a:t>색상 등</a:t>
            </a:r>
            <a:r>
              <a:rPr lang="en-US" altLang="ko-KR" dirty="0"/>
              <a:t>)</a:t>
            </a:r>
            <a:r>
              <a:rPr lang="ko-KR" altLang="en-US" dirty="0"/>
              <a:t>를 보호 </a:t>
            </a:r>
            <a:r>
              <a:rPr lang="en-US" dirty="0"/>
              <a:t>	</a:t>
            </a:r>
          </a:p>
          <a:p>
            <a:pPr lvl="1"/>
            <a:r>
              <a:rPr lang="ko-KR" altLang="en-US" dirty="0"/>
              <a:t>소비자와 브랜드 보호</a:t>
            </a:r>
            <a:r>
              <a:rPr lang="en-US" altLang="ko-KR" dirty="0"/>
              <a:t>; </a:t>
            </a:r>
            <a:r>
              <a:rPr lang="ko-KR" altLang="en-US" dirty="0"/>
              <a:t>소비자를 혼란스럽게 하거나 상표 가치 하락하는 것을 방지하기 위함</a:t>
            </a:r>
            <a:endParaRPr lang="en-US" dirty="0"/>
          </a:p>
          <a:p>
            <a:endParaRPr lang="en-US" dirty="0"/>
          </a:p>
          <a:p>
            <a:pPr marL="0" indent="0">
              <a:buNone/>
            </a:pPr>
            <a:r>
              <a:rPr lang="ko-KR" altLang="en-US" u="sng" dirty="0"/>
              <a:t>이 장에서는 </a:t>
            </a:r>
            <a:r>
              <a:rPr lang="en-US" altLang="ko-KR" u="sng" dirty="0"/>
              <a:t>FOSS </a:t>
            </a:r>
            <a:r>
              <a:rPr lang="en-US" altLang="ko-KR" u="sng" dirty="0" smtClean="0"/>
              <a:t>Compliance</a:t>
            </a:r>
            <a:r>
              <a:rPr lang="ko-KR" altLang="en-US" u="sng" dirty="0"/>
              <a:t>와 주로 관련이 있는 </a:t>
            </a:r>
            <a:r>
              <a:rPr lang="ko-KR" altLang="en-US" u="sng" dirty="0" smtClean="0"/>
              <a:t>저작</a:t>
            </a:r>
            <a:r>
              <a:rPr lang="ko-KR" altLang="en-US" u="sng" dirty="0"/>
              <a:t>권</a:t>
            </a:r>
            <a:r>
              <a:rPr lang="ko-KR" altLang="en-US" u="sng" dirty="0" smtClean="0"/>
              <a:t>과 특허를 </a:t>
            </a:r>
            <a:r>
              <a:rPr lang="ko-KR" altLang="en-US" u="sng" dirty="0"/>
              <a:t>중점으로 </a:t>
            </a:r>
            <a:r>
              <a:rPr lang="ko-KR" altLang="en-US" u="sng" dirty="0" smtClean="0"/>
              <a:t>설명한다</a:t>
            </a:r>
            <a:endParaRPr lang="en-US" u="sng" dirty="0">
              <a:latin typeface="Arial"/>
            </a:endParaRPr>
          </a:p>
          <a:p>
            <a:pPr lvl="1"/>
            <a:endParaRPr lang="en-US" dirty="0"/>
          </a:p>
        </p:txBody>
      </p:sp>
    </p:spTree>
    <p:extLst>
      <p:ext uri="{BB962C8B-B14F-4D97-AF65-F5344CB8AC3E}">
        <p14:creationId xmlns:p14="http://schemas.microsoft.com/office/powerpoint/2010/main" val="5911991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a:normAutofit/>
          </a:bodyPr>
          <a:lstStyle/>
          <a:p>
            <a:r>
              <a:rPr lang="en-US" altLang="ko-KR" dirty="0" smtClean="0">
                <a:latin typeface="Calibri" charset="0"/>
                <a:ea typeface="ＭＳ Ｐゴシック" charset="0"/>
              </a:rPr>
              <a:t>Software</a:t>
            </a:r>
            <a:r>
              <a:rPr lang="ko-KR" altLang="en-US" dirty="0" smtClean="0">
                <a:latin typeface="Calibri" charset="0"/>
                <a:ea typeface="ＭＳ Ｐゴシック" charset="0"/>
              </a:rPr>
              <a:t>의 </a:t>
            </a:r>
            <a:r>
              <a:rPr lang="en-US" altLang="ko-KR" dirty="0" smtClean="0">
                <a:latin typeface="Calibri" charset="0"/>
                <a:ea typeface="ＭＳ Ｐゴシック" charset="0"/>
              </a:rPr>
              <a:t>License</a:t>
            </a:r>
            <a:r>
              <a:rPr lang="ko-KR" altLang="en-US" dirty="0" smtClean="0">
                <a:latin typeface="Calibri" charset="0"/>
                <a:ea typeface="ＭＳ Ｐゴシック" charset="0"/>
              </a:rPr>
              <a:t>가 무엇인지 </a:t>
            </a:r>
            <a:r>
              <a:rPr lang="ko-KR" altLang="en-US" dirty="0">
                <a:latin typeface="Calibri" charset="0"/>
                <a:ea typeface="ＭＳ Ｐゴシック" charset="0"/>
              </a:rPr>
              <a:t>이해하는데 도움이 되는 정보는 무엇인가</a:t>
            </a:r>
            <a:r>
              <a:rPr lang="en-US" altLang="ko-KR" dirty="0">
                <a:latin typeface="Calibri" charset="0"/>
                <a:ea typeface="ＭＳ Ｐゴシック" charset="0"/>
              </a:rPr>
              <a:t>?</a:t>
            </a:r>
          </a:p>
          <a:p>
            <a:r>
              <a:rPr lang="ko-KR" altLang="en-US" dirty="0">
                <a:latin typeface="Calibri" charset="0"/>
                <a:ea typeface="ＭＳ Ｐゴシック" charset="0"/>
              </a:rPr>
              <a:t>누가 </a:t>
            </a:r>
            <a:r>
              <a:rPr lang="en-US" altLang="ko-KR" dirty="0">
                <a:latin typeface="Calibri" charset="0"/>
                <a:ea typeface="ＭＳ Ｐゴシック" charset="0"/>
              </a:rPr>
              <a:t>Software</a:t>
            </a:r>
            <a:r>
              <a:rPr lang="ko-KR" altLang="en-US" dirty="0">
                <a:latin typeface="Calibri" charset="0"/>
                <a:ea typeface="ＭＳ Ｐゴシック" charset="0"/>
              </a:rPr>
              <a:t>에 </a:t>
            </a:r>
            <a:r>
              <a:rPr lang="en-US" altLang="ko-KR" dirty="0">
                <a:latin typeface="Calibri" charset="0"/>
                <a:ea typeface="ＭＳ Ｐゴシック" charset="0"/>
              </a:rPr>
              <a:t>License</a:t>
            </a:r>
            <a:r>
              <a:rPr lang="ko-KR" altLang="en-US" dirty="0">
                <a:latin typeface="Calibri" charset="0"/>
                <a:ea typeface="ＭＳ Ｐゴシック" charset="0"/>
              </a:rPr>
              <a:t>를 부여하는지 확인하기 위해 도움이 되는 정보는 무엇인가</a:t>
            </a:r>
            <a:r>
              <a:rPr lang="en-US" altLang="ko-KR" dirty="0">
                <a:latin typeface="Calibri" charset="0"/>
                <a:ea typeface="ＭＳ Ｐゴシック" charset="0"/>
              </a:rPr>
              <a:t>?</a:t>
            </a:r>
          </a:p>
          <a:p>
            <a:r>
              <a:rPr lang="ko-KR" altLang="en-US" dirty="0">
                <a:latin typeface="Calibri" charset="0"/>
                <a:ea typeface="ＭＳ Ｐゴシック" charset="0"/>
              </a:rPr>
              <a:t>통합 </a:t>
            </a:r>
            <a:r>
              <a:rPr lang="en-US" altLang="ko-KR" dirty="0">
                <a:latin typeface="Calibri" charset="0"/>
                <a:ea typeface="ＭＳ Ｐゴシック" charset="0"/>
              </a:rPr>
              <a:t>(incorporation)</a:t>
            </a:r>
            <a:r>
              <a:rPr lang="ko-KR" altLang="en-US" dirty="0">
                <a:latin typeface="Calibri" charset="0"/>
                <a:ea typeface="ＭＳ Ｐゴシック" charset="0"/>
              </a:rPr>
              <a:t>이란</a:t>
            </a:r>
            <a:r>
              <a:rPr lang="en-US" altLang="ko-KR" dirty="0">
                <a:latin typeface="Calibri" charset="0"/>
                <a:ea typeface="ＭＳ Ｐゴシック" charset="0"/>
              </a:rPr>
              <a:t>?</a:t>
            </a:r>
          </a:p>
          <a:p>
            <a:r>
              <a:rPr lang="ko-KR" altLang="en-US" dirty="0">
                <a:latin typeface="Calibri" charset="0"/>
                <a:ea typeface="ＭＳ Ｐゴシック" charset="0"/>
              </a:rPr>
              <a:t>수정 </a:t>
            </a:r>
            <a:r>
              <a:rPr lang="en-US" altLang="ko-KR" dirty="0">
                <a:latin typeface="Calibri" charset="0"/>
                <a:ea typeface="ＭＳ Ｐゴシック" charset="0"/>
              </a:rPr>
              <a:t>(modification)</a:t>
            </a:r>
            <a:r>
              <a:rPr lang="ko-KR" altLang="en-US" dirty="0">
                <a:latin typeface="Calibri" charset="0"/>
                <a:ea typeface="ＭＳ Ｐゴシック" charset="0"/>
              </a:rPr>
              <a:t>이란</a:t>
            </a:r>
            <a:r>
              <a:rPr lang="en-US" altLang="ko-KR" dirty="0">
                <a:latin typeface="Calibri" charset="0"/>
                <a:ea typeface="ＭＳ Ｐゴシック" charset="0"/>
              </a:rPr>
              <a:t>?</a:t>
            </a:r>
          </a:p>
          <a:p>
            <a:r>
              <a:rPr lang="en-US" altLang="ko-KR" dirty="0">
                <a:latin typeface="Calibri" charset="0"/>
                <a:ea typeface="ＭＳ Ｐゴシック" charset="0"/>
              </a:rPr>
              <a:t>Linking</a:t>
            </a:r>
            <a:r>
              <a:rPr lang="ko-KR" altLang="en-US" dirty="0">
                <a:latin typeface="Calibri" charset="0"/>
                <a:ea typeface="ＭＳ Ｐゴシック" charset="0"/>
              </a:rPr>
              <a:t>이란</a:t>
            </a:r>
            <a:r>
              <a:rPr lang="en-US" altLang="ko-KR" dirty="0">
                <a:latin typeface="Calibri" charset="0"/>
                <a:ea typeface="ＭＳ Ｐゴシック" charset="0"/>
              </a:rPr>
              <a:t>?</a:t>
            </a:r>
          </a:p>
          <a:p>
            <a:r>
              <a:rPr lang="ko-KR" altLang="en-US" dirty="0">
                <a:latin typeface="Calibri" charset="0"/>
                <a:ea typeface="ＭＳ Ｐゴシック" charset="0"/>
              </a:rPr>
              <a:t>번역 </a:t>
            </a:r>
            <a:r>
              <a:rPr lang="en-US" altLang="ko-KR" dirty="0">
                <a:latin typeface="Calibri" charset="0"/>
                <a:ea typeface="ＭＳ Ｐゴシック" charset="0"/>
              </a:rPr>
              <a:t>(translation)</a:t>
            </a:r>
            <a:r>
              <a:rPr lang="ko-KR" altLang="en-US" dirty="0">
                <a:latin typeface="Calibri" charset="0"/>
                <a:ea typeface="ＭＳ Ｐゴシック" charset="0"/>
              </a:rPr>
              <a:t>이란</a:t>
            </a:r>
            <a:r>
              <a:rPr lang="en-US" altLang="ko-KR" dirty="0">
                <a:latin typeface="Calibri" charset="0"/>
                <a:ea typeface="ＭＳ Ｐゴシック" charset="0"/>
              </a:rPr>
              <a:t>?</a:t>
            </a:r>
          </a:p>
          <a:p>
            <a:r>
              <a:rPr lang="ko-KR" altLang="en-US" dirty="0">
                <a:latin typeface="Calibri" charset="0"/>
                <a:ea typeface="ＭＳ Ｐゴシック" charset="0"/>
              </a:rPr>
              <a:t>배포에 대해 검토할 때 중요한 요소는 무엇인가</a:t>
            </a:r>
            <a:r>
              <a:rPr lang="en-US" dirty="0" smtClean="0">
                <a:latin typeface="Calibri" charset="0"/>
                <a:ea typeface="ＭＳ Ｐゴシック" charset="0"/>
              </a:rPr>
              <a:t>?</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35440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6" end="6"/>
                                            </p:txEl>
                                          </p:spTgt>
                                        </p:tgtEl>
                                        <p:attrNameLst>
                                          <p:attrName>style.visibility</p:attrName>
                                        </p:attrNameLst>
                                      </p:cBhvr>
                                      <p:to>
                                        <p:strVal val="visible"/>
                                      </p:to>
                                    </p:set>
                                    <p:animEffect transition="in" filter="fade">
                                      <p:cBhvr>
                                        <p:cTn id="37" dur="750"/>
                                        <p:tgtEl>
                                          <p:spTgt spid="123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dirty="0" smtClean="0"/>
              <a:t>FOSS Review </a:t>
            </a:r>
            <a:r>
              <a:rPr lang="ko-KR" altLang="en-US" dirty="0" smtClean="0"/>
              <a:t>실행</a:t>
            </a:r>
            <a:endParaRPr lang="en-US" dirty="0">
              <a:solidFill>
                <a:schemeClr val="tx1"/>
              </a:solidFill>
            </a:endParaRPr>
          </a:p>
        </p:txBody>
      </p:sp>
    </p:spTree>
    <p:extLst>
      <p:ext uri="{BB962C8B-B14F-4D97-AF65-F5344CB8AC3E}">
        <p14:creationId xmlns:p14="http://schemas.microsoft.com/office/powerpoint/2010/main" val="1392639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altLang="ko-KR" dirty="0">
                <a:latin typeface="Calibri" charset="0"/>
                <a:ea typeface="ＭＳ Ｐゴシック" charset="0"/>
              </a:rPr>
              <a:t>FOSS Compliance Program</a:t>
            </a:r>
            <a:r>
              <a:rPr lang="ko-KR" altLang="en-US" dirty="0">
                <a:latin typeface="Calibri" charset="0"/>
                <a:ea typeface="ＭＳ Ｐゴシック" charset="0"/>
              </a:rPr>
              <a:t>의 핵심 요소는 </a:t>
            </a:r>
            <a:r>
              <a:rPr lang="en-US" altLang="ko-KR" dirty="0">
                <a:latin typeface="Calibri" charset="0"/>
                <a:ea typeface="ＭＳ Ｐゴシック" charset="0"/>
              </a:rPr>
              <a:t>FOSS Review Process</a:t>
            </a:r>
            <a:r>
              <a:rPr lang="ko-KR" altLang="en-US" dirty="0">
                <a:latin typeface="Calibri" charset="0"/>
                <a:ea typeface="ＭＳ Ｐゴシック" charset="0"/>
              </a:rPr>
              <a:t>로서</a:t>
            </a:r>
            <a:r>
              <a:rPr lang="en-US" altLang="ko-KR" dirty="0">
                <a:latin typeface="Calibri" charset="0"/>
                <a:ea typeface="ＭＳ Ｐゴシック" charset="0"/>
              </a:rPr>
              <a:t>, </a:t>
            </a:r>
            <a:r>
              <a:rPr lang="ko-KR" altLang="en-US" dirty="0">
                <a:latin typeface="Calibri" charset="0"/>
                <a:ea typeface="ＭＳ Ｐゴシック" charset="0"/>
              </a:rPr>
              <a:t>이를 통해 회사는 </a:t>
            </a:r>
            <a:r>
              <a:rPr lang="en-US" altLang="ko-KR" dirty="0">
                <a:latin typeface="Calibri" charset="0"/>
                <a:ea typeface="ＭＳ Ｐゴシック" charset="0"/>
              </a:rPr>
              <a:t>FOSS </a:t>
            </a:r>
            <a:r>
              <a:rPr lang="ko-KR" altLang="en-US" dirty="0">
                <a:latin typeface="Calibri" charset="0"/>
                <a:ea typeface="ＭＳ Ｐゴシック" charset="0"/>
              </a:rPr>
              <a:t>의무 사항을 분석하고 결정할 수 있다</a:t>
            </a:r>
            <a:r>
              <a:rPr lang="en-US" dirty="0" smtClean="0">
                <a:latin typeface="Calibri" charset="0"/>
                <a:ea typeface="ＭＳ Ｐゴシック" charset="0"/>
              </a:rPr>
              <a:t>  </a:t>
            </a:r>
            <a:endParaRPr lang="en-US" dirty="0">
              <a:latin typeface="Calibri" charset="0"/>
              <a:ea typeface="ＭＳ Ｐゴシック" charset="0"/>
            </a:endParaRPr>
          </a:p>
          <a:p>
            <a:r>
              <a:rPr lang="en-US" altLang="ko-KR" dirty="0">
                <a:latin typeface="Calibri" charset="0"/>
                <a:ea typeface="ＭＳ Ｐゴシック" charset="0"/>
              </a:rPr>
              <a:t>FOSS Review Process</a:t>
            </a:r>
            <a:r>
              <a:rPr lang="ko-KR" altLang="en-US" dirty="0">
                <a:latin typeface="Calibri" charset="0"/>
                <a:ea typeface="ＭＳ Ｐゴシック" charset="0"/>
              </a:rPr>
              <a:t>는 다음 과정을 포함한다 </a:t>
            </a:r>
            <a:r>
              <a:rPr lang="en-US" dirty="0" smtClean="0">
                <a:latin typeface="Calibri" charset="0"/>
                <a:ea typeface="ＭＳ Ｐゴシック" charset="0"/>
              </a:rPr>
              <a:t>:</a:t>
            </a:r>
            <a:endParaRPr lang="en-US" dirty="0">
              <a:latin typeface="Calibri" charset="0"/>
              <a:ea typeface="ＭＳ Ｐゴシック" charset="0"/>
            </a:endParaRPr>
          </a:p>
          <a:p>
            <a:pPr lvl="1">
              <a:buFont typeface="Arial"/>
              <a:buChar char="•"/>
            </a:pPr>
            <a:r>
              <a:rPr lang="ko-KR" altLang="en-US" dirty="0">
                <a:latin typeface="Calibri" charset="0"/>
                <a:ea typeface="ＭＳ Ｐゴシック" charset="0"/>
              </a:rPr>
              <a:t>관련 정보 수집</a:t>
            </a:r>
          </a:p>
          <a:p>
            <a:pPr lvl="1">
              <a:buFont typeface="Arial"/>
              <a:buChar char="•"/>
            </a:pPr>
            <a:r>
              <a:rPr lang="en-US" altLang="ko-KR" dirty="0">
                <a:latin typeface="Calibri" charset="0"/>
                <a:ea typeface="ＭＳ Ｐゴシック" charset="0"/>
              </a:rPr>
              <a:t>License </a:t>
            </a:r>
            <a:r>
              <a:rPr lang="ko-KR" altLang="en-US" dirty="0">
                <a:latin typeface="Calibri" charset="0"/>
                <a:ea typeface="ＭＳ Ｐゴシック" charset="0"/>
              </a:rPr>
              <a:t>의무 사항 분석 및 결정</a:t>
            </a:r>
          </a:p>
          <a:p>
            <a:pPr lvl="1">
              <a:buFont typeface="Arial"/>
              <a:buChar char="•"/>
            </a:pPr>
            <a:r>
              <a:rPr lang="ko-KR" altLang="en-US" dirty="0">
                <a:latin typeface="Calibri" charset="0"/>
                <a:ea typeface="ＭＳ Ｐゴシック" charset="0"/>
              </a:rPr>
              <a:t>회사 정책 및 </a:t>
            </a:r>
            <a:r>
              <a:rPr lang="en-US" altLang="ko-KR" dirty="0">
                <a:latin typeface="Calibri" charset="0"/>
                <a:ea typeface="ＭＳ Ｐゴシック" charset="0"/>
              </a:rPr>
              <a:t>Business </a:t>
            </a:r>
            <a:r>
              <a:rPr lang="ko-KR" altLang="en-US" dirty="0">
                <a:latin typeface="Calibri" charset="0"/>
                <a:ea typeface="ＭＳ Ｐゴシック" charset="0"/>
              </a:rPr>
              <a:t>목표를 고려한 가이드 제공</a:t>
            </a:r>
          </a:p>
          <a:p>
            <a:pPr lvl="1">
              <a:buFont typeface="Arial"/>
              <a:buChar char="•"/>
            </a:pPr>
            <a:endParaRPr lang="en-US" dirty="0" smtClean="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2566743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charset="0"/>
                <a:ea typeface="ＭＳ Ｐゴシック" charset="0"/>
              </a:rPr>
              <a:t>FOSS Review </a:t>
            </a:r>
            <a:r>
              <a:rPr lang="ko-KR" altLang="en-US" dirty="0" smtClean="0">
                <a:latin typeface="Calibri" charset="0"/>
                <a:ea typeface="ＭＳ Ｐゴシック" charset="0"/>
              </a:rPr>
              <a:t>시작</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dirty="0">
                <a:latin typeface="Calibri" charset="0"/>
                <a:ea typeface="ＭＳ Ｐゴシック" charset="0"/>
              </a:rPr>
              <a:t>FOSS Review Process</a:t>
            </a:r>
            <a:r>
              <a:rPr lang="ko-KR" altLang="en-US" dirty="0">
                <a:latin typeface="Calibri" charset="0"/>
                <a:ea typeface="ＭＳ Ｐゴシック" charset="0"/>
              </a:rPr>
              <a:t>는 </a:t>
            </a:r>
            <a:r>
              <a:rPr lang="en-US" dirty="0">
                <a:latin typeface="Calibri" charset="0"/>
                <a:ea typeface="ＭＳ Ｐゴシック" charset="0"/>
              </a:rPr>
              <a:t>Program/Product Manager, </a:t>
            </a:r>
            <a:r>
              <a:rPr lang="en-US" dirty="0" smtClean="0">
                <a:latin typeface="Calibri" charset="0"/>
                <a:ea typeface="ＭＳ Ｐゴシック" charset="0"/>
              </a:rPr>
              <a:t>Engineer </a:t>
            </a:r>
            <a:r>
              <a:rPr lang="ko-KR" altLang="en-US" dirty="0" smtClean="0">
                <a:latin typeface="Calibri" charset="0"/>
                <a:ea typeface="ＭＳ Ｐゴシック" charset="0"/>
              </a:rPr>
              <a:t>및 </a:t>
            </a:r>
            <a:r>
              <a:rPr lang="en-US" dirty="0">
                <a:latin typeface="Calibri" charset="0"/>
                <a:ea typeface="ＭＳ Ｐゴシック" charset="0"/>
              </a:rPr>
              <a:t>FOSS</a:t>
            </a:r>
            <a:r>
              <a:rPr lang="ko-KR" altLang="en-US" dirty="0">
                <a:latin typeface="Calibri" charset="0"/>
                <a:ea typeface="ＭＳ Ｐゴシック" charset="0"/>
              </a:rPr>
              <a:t>와 관련하여 일하는 사람들이 </a:t>
            </a:r>
            <a:r>
              <a:rPr lang="en-US" altLang="ko-KR" dirty="0" smtClean="0">
                <a:latin typeface="Calibri" charset="0"/>
                <a:ea typeface="ＭＳ Ｐゴシック" charset="0"/>
              </a:rPr>
              <a:t>Access </a:t>
            </a:r>
            <a:r>
              <a:rPr lang="ko-KR" altLang="en-US" dirty="0" smtClean="0">
                <a:latin typeface="Calibri" charset="0"/>
                <a:ea typeface="ＭＳ Ｐゴシック" charset="0"/>
              </a:rPr>
              <a:t>할 </a:t>
            </a:r>
            <a:r>
              <a:rPr lang="ko-KR" altLang="en-US" dirty="0">
                <a:latin typeface="Calibri" charset="0"/>
                <a:ea typeface="ＭＳ Ｐゴシック" charset="0"/>
              </a:rPr>
              <a:t>수 </a:t>
            </a:r>
            <a:r>
              <a:rPr lang="ko-KR" altLang="en-US" dirty="0" smtClean="0">
                <a:latin typeface="Calibri" charset="0"/>
                <a:ea typeface="ＭＳ Ｐゴシック" charset="0"/>
              </a:rPr>
              <a:t>있어야 한다</a:t>
            </a:r>
            <a:r>
              <a:rPr lang="en-US" dirty="0" smtClean="0">
                <a:latin typeface="Calibri" charset="0"/>
                <a:ea typeface="ＭＳ Ｐゴシック" charset="0"/>
              </a:rPr>
              <a:t>. </a:t>
            </a:r>
            <a:endParaRPr lang="en-US" dirty="0">
              <a:latin typeface="Calibri" charset="0"/>
              <a:ea typeface="ＭＳ Ｐゴシック" charset="0"/>
            </a:endParaRPr>
          </a:p>
          <a:p>
            <a:pPr marL="0" indent="0">
              <a:buNone/>
            </a:pPr>
            <a:r>
              <a:rPr lang="ko-KR" altLang="en-US" sz="2200" i="1" dirty="0">
                <a:latin typeface="Calibri" charset="0"/>
                <a:ea typeface="ＭＳ Ｐゴシック" charset="0"/>
              </a:rPr>
              <a:t>참고 </a:t>
            </a:r>
            <a:r>
              <a:rPr lang="en-US" altLang="ko-KR" sz="2200" i="1" dirty="0">
                <a:latin typeface="Calibri" charset="0"/>
                <a:ea typeface="ＭＳ Ｐゴシック" charset="0"/>
              </a:rPr>
              <a:t>: </a:t>
            </a:r>
            <a:r>
              <a:rPr lang="ko-KR" altLang="en-US" sz="2200" i="1" dirty="0">
                <a:latin typeface="Calibri" charset="0"/>
                <a:ea typeface="ＭＳ Ｐゴシック" charset="0"/>
              </a:rPr>
              <a:t>이 </a:t>
            </a:r>
            <a:r>
              <a:rPr lang="en-US" altLang="ko-KR" sz="2200" i="1" dirty="0">
                <a:latin typeface="Calibri" charset="0"/>
                <a:ea typeface="ＭＳ Ｐゴシック" charset="0"/>
              </a:rPr>
              <a:t>Process</a:t>
            </a:r>
            <a:r>
              <a:rPr lang="ko-KR" altLang="en-US" sz="2200" i="1" dirty="0">
                <a:latin typeface="Calibri" charset="0"/>
                <a:ea typeface="ＭＳ Ｐゴシック" charset="0"/>
              </a:rPr>
              <a:t>는 외부 </a:t>
            </a:r>
            <a:r>
              <a:rPr lang="en-US" altLang="ko-KR" sz="2200" i="1" dirty="0">
                <a:latin typeface="Calibri" charset="0"/>
                <a:ea typeface="ＭＳ Ｐゴシック" charset="0"/>
              </a:rPr>
              <a:t>vendor</a:t>
            </a:r>
            <a:r>
              <a:rPr lang="ko-KR" altLang="en-US" sz="2200" i="1" dirty="0">
                <a:latin typeface="Calibri" charset="0"/>
                <a:ea typeface="ＭＳ Ｐゴシック" charset="0"/>
              </a:rPr>
              <a:t>로부터 </a:t>
            </a:r>
            <a:r>
              <a:rPr lang="en-US" altLang="ko-KR" sz="2200" i="1" dirty="0">
                <a:latin typeface="Calibri" charset="0"/>
                <a:ea typeface="ＭＳ Ｐゴシック" charset="0"/>
              </a:rPr>
              <a:t>FOSS-based Software</a:t>
            </a:r>
            <a:r>
              <a:rPr lang="ko-KR" altLang="en-US" sz="2200" i="1" dirty="0">
                <a:latin typeface="Calibri" charset="0"/>
                <a:ea typeface="ＭＳ Ｐゴシック" charset="0"/>
              </a:rPr>
              <a:t>를 제공받을 때도 시작할 수 있다</a:t>
            </a:r>
            <a:r>
              <a:rPr lang="en-US" sz="2200" i="1" dirty="0" smtClean="0">
                <a:latin typeface="Calibri" charset="0"/>
                <a:ea typeface="ＭＳ Ｐゴシック" charset="0"/>
              </a:rPr>
              <a:t>.</a:t>
            </a:r>
            <a:endParaRPr lang="en-US" sz="2200" i="1"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29259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altLang="ko-KR" sz="2000" dirty="0">
                <a:latin typeface="Calibri" charset="0"/>
                <a:ea typeface="ＭＳ Ｐゴシック" charset="0"/>
              </a:rPr>
              <a:t>FOSS </a:t>
            </a:r>
            <a:r>
              <a:rPr lang="en-US" altLang="ko-KR" sz="2000" dirty="0" smtClean="0">
                <a:latin typeface="Calibri" charset="0"/>
                <a:ea typeface="ＭＳ Ｐゴシック" charset="0"/>
              </a:rPr>
              <a:t>Review </a:t>
            </a:r>
            <a:r>
              <a:rPr lang="ko-KR" altLang="en-US" sz="2000" dirty="0" smtClean="0">
                <a:latin typeface="Calibri" charset="0"/>
                <a:ea typeface="ＭＳ Ｐゴシック" charset="0"/>
              </a:rPr>
              <a:t>팀은 </a:t>
            </a:r>
            <a:r>
              <a:rPr lang="en-US" altLang="ko-KR" sz="2000" dirty="0">
                <a:latin typeface="Calibri" charset="0"/>
                <a:ea typeface="ＭＳ Ｐゴシック" charset="0"/>
              </a:rPr>
              <a:t>FOSS</a:t>
            </a:r>
            <a:r>
              <a:rPr lang="ko-KR" altLang="en-US" sz="2000" dirty="0">
                <a:latin typeface="Calibri" charset="0"/>
                <a:ea typeface="ＭＳ Ｐゴシック" charset="0"/>
              </a:rPr>
              <a:t>의 사용을 지원</a:t>
            </a:r>
            <a:r>
              <a:rPr lang="en-US" altLang="ko-KR" sz="2000" dirty="0">
                <a:latin typeface="Calibri" charset="0"/>
                <a:ea typeface="ＭＳ Ｐゴシック" charset="0"/>
              </a:rPr>
              <a:t>, </a:t>
            </a:r>
            <a:r>
              <a:rPr lang="ko-KR" altLang="en-US" sz="2000" dirty="0">
                <a:latin typeface="Calibri" charset="0"/>
                <a:ea typeface="ＭＳ Ｐゴシック" charset="0"/>
              </a:rPr>
              <a:t>안내</a:t>
            </a:r>
            <a:r>
              <a:rPr lang="en-US" altLang="ko-KR" sz="2000" dirty="0">
                <a:latin typeface="Calibri" charset="0"/>
                <a:ea typeface="ＭＳ Ｐゴシック" charset="0"/>
              </a:rPr>
              <a:t>, </a:t>
            </a:r>
            <a:r>
              <a:rPr lang="ko-KR" altLang="en-US" sz="2000" dirty="0">
                <a:latin typeface="Calibri" charset="0"/>
                <a:ea typeface="ＭＳ Ｐゴシック" charset="0"/>
              </a:rPr>
              <a:t>조정 및 </a:t>
            </a:r>
            <a:r>
              <a:rPr lang="ko-KR" altLang="en-US" sz="2000" dirty="0" smtClean="0">
                <a:latin typeface="Calibri" charset="0"/>
                <a:ea typeface="ＭＳ Ｐゴシック" charset="0"/>
              </a:rPr>
              <a:t>검토하기 위해 </a:t>
            </a:r>
            <a:r>
              <a:rPr lang="ko-KR" altLang="en-US" sz="2000" dirty="0">
                <a:latin typeface="Calibri" charset="0"/>
                <a:ea typeface="ＭＳ Ｐゴシック" charset="0"/>
              </a:rPr>
              <a:t>협력하는 다양한 지원 그룹에 중요성을 알리고 </a:t>
            </a:r>
            <a:r>
              <a:rPr lang="ko-KR" altLang="en-US" sz="2000" dirty="0" smtClean="0">
                <a:latin typeface="Calibri" charset="0"/>
                <a:ea typeface="ＭＳ Ｐゴシック" charset="0"/>
              </a:rPr>
              <a:t>참여시킨다</a:t>
            </a:r>
            <a:r>
              <a:rPr lang="en-US" altLang="ko-KR" sz="2000" dirty="0" smtClean="0">
                <a:latin typeface="Calibri" charset="0"/>
                <a:ea typeface="ＭＳ Ｐゴシック" charset="0"/>
              </a:rPr>
              <a:t>.  </a:t>
            </a:r>
            <a:r>
              <a:rPr lang="ko-KR" altLang="en-US" sz="2000" dirty="0" smtClean="0">
                <a:latin typeface="Calibri" charset="0"/>
                <a:ea typeface="ＭＳ Ｐゴシック" charset="0"/>
              </a:rPr>
              <a:t>이 팀은 다음을 포함할 수 있다</a:t>
            </a:r>
            <a:r>
              <a:rPr lang="en-US" sz="2000" dirty="0" smtClean="0">
                <a:latin typeface="Calibri" charset="0"/>
                <a:ea typeface="ＭＳ Ｐゴシック" charset="0"/>
              </a:rPr>
              <a:t>:</a:t>
            </a:r>
            <a:endParaRPr lang="en-US" sz="2000" dirty="0">
              <a:latin typeface="Calibri" charset="0"/>
              <a:ea typeface="ＭＳ Ｐゴシック" charset="0"/>
            </a:endParaRPr>
          </a:p>
          <a:p>
            <a:pPr>
              <a:lnSpc>
                <a:spcPct val="130000"/>
              </a:lnSpc>
              <a:buFont typeface="Arial"/>
              <a:buChar char="•"/>
            </a:pPr>
            <a:r>
              <a:rPr lang="en-US" altLang="ko-KR" sz="2000" dirty="0">
                <a:latin typeface="Calibri" charset="0"/>
                <a:ea typeface="ＭＳ Ｐゴシック" charset="0"/>
              </a:rPr>
              <a:t>License </a:t>
            </a:r>
            <a:r>
              <a:rPr lang="ko-KR" altLang="en-US" sz="2000" dirty="0">
                <a:latin typeface="Calibri" charset="0"/>
                <a:ea typeface="ＭＳ Ｐゴシック" charset="0"/>
              </a:rPr>
              <a:t>의무 사항을 식별하고 확인하는 </a:t>
            </a:r>
            <a:r>
              <a:rPr lang="ko-KR" altLang="en-US" sz="2000" dirty="0" err="1">
                <a:latin typeface="Calibri" charset="0"/>
                <a:ea typeface="ＭＳ Ｐゴシック" charset="0"/>
              </a:rPr>
              <a:t>법무팀</a:t>
            </a:r>
            <a:endParaRPr lang="ko-KR" altLang="en-US" sz="2000" dirty="0">
              <a:latin typeface="Calibri" charset="0"/>
              <a:ea typeface="ＭＳ Ｐゴシック" charset="0"/>
            </a:endParaRPr>
          </a:p>
          <a:p>
            <a:pPr>
              <a:lnSpc>
                <a:spcPct val="130000"/>
              </a:lnSpc>
              <a:buFont typeface="Arial"/>
              <a:buChar char="•"/>
            </a:pPr>
            <a:r>
              <a:rPr lang="en-US" altLang="ko-KR" sz="2000" dirty="0">
                <a:latin typeface="Calibri" charset="0"/>
                <a:ea typeface="ＭＳ Ｐゴシック" charset="0"/>
              </a:rPr>
              <a:t>FOSS </a:t>
            </a:r>
            <a:r>
              <a:rPr lang="ko-KR" altLang="en-US" sz="2000" dirty="0">
                <a:latin typeface="Calibri" charset="0"/>
                <a:ea typeface="ＭＳ Ｐゴシック" charset="0"/>
              </a:rPr>
              <a:t>사용을 식별하고 추적하는 것을 도와주는 </a:t>
            </a:r>
            <a:r>
              <a:rPr lang="en-US" altLang="ko-KR" sz="2000" dirty="0">
                <a:latin typeface="Calibri" charset="0"/>
                <a:ea typeface="ＭＳ Ｐゴシック" charset="0"/>
              </a:rPr>
              <a:t>Scanning </a:t>
            </a:r>
            <a:r>
              <a:rPr lang="ko-KR" altLang="en-US" sz="2000" dirty="0">
                <a:latin typeface="Calibri" charset="0"/>
                <a:ea typeface="ＭＳ Ｐゴシック" charset="0"/>
              </a:rPr>
              <a:t>및 </a:t>
            </a:r>
            <a:r>
              <a:rPr lang="en-US" altLang="ko-KR" sz="2000" dirty="0">
                <a:latin typeface="Calibri" charset="0"/>
                <a:ea typeface="ＭＳ Ｐゴシック" charset="0"/>
              </a:rPr>
              <a:t>Tooling </a:t>
            </a:r>
            <a:r>
              <a:rPr lang="ko-KR" altLang="en-US" sz="2000" dirty="0" err="1">
                <a:latin typeface="Calibri" charset="0"/>
                <a:ea typeface="ＭＳ Ｐゴシック" charset="0"/>
              </a:rPr>
              <a:t>지원팀</a:t>
            </a:r>
            <a:endParaRPr lang="ko-KR" altLang="en-US" sz="2000" dirty="0">
              <a:latin typeface="Calibri" charset="0"/>
              <a:ea typeface="ＭＳ Ｐゴシック" charset="0"/>
            </a:endParaRPr>
          </a:p>
          <a:p>
            <a:pPr>
              <a:lnSpc>
                <a:spcPct val="130000"/>
              </a:lnSpc>
              <a:buFont typeface="Arial"/>
              <a:buChar char="•"/>
            </a:pPr>
            <a:r>
              <a:rPr lang="en-US" altLang="ko-KR" sz="2000" dirty="0">
                <a:latin typeface="Calibri" charset="0"/>
                <a:ea typeface="ＭＳ Ｐゴシック" charset="0"/>
              </a:rPr>
              <a:t>FOSS</a:t>
            </a:r>
            <a:r>
              <a:rPr lang="ko-KR" altLang="en-US" sz="2000" dirty="0">
                <a:latin typeface="Calibri" charset="0"/>
                <a:ea typeface="ＭＳ Ｐゴシック" charset="0"/>
              </a:rPr>
              <a:t>의 사용에 영향을 받을 수 있는</a:t>
            </a:r>
            <a:r>
              <a:rPr lang="en-US" altLang="ko-KR" sz="2000" dirty="0">
                <a:latin typeface="Calibri" charset="0"/>
                <a:ea typeface="ＭＳ Ｐゴシック" charset="0"/>
              </a:rPr>
              <a:t>, </a:t>
            </a:r>
            <a:r>
              <a:rPr lang="ko-KR" altLang="en-US" sz="2000" dirty="0">
                <a:latin typeface="Calibri" charset="0"/>
                <a:ea typeface="ＭＳ Ｐゴシック" charset="0"/>
              </a:rPr>
              <a:t>사업 이익</a:t>
            </a:r>
            <a:r>
              <a:rPr lang="en-US" altLang="ko-KR" sz="2000" dirty="0">
                <a:latin typeface="Calibri" charset="0"/>
                <a:ea typeface="ＭＳ Ｐゴシック" charset="0"/>
              </a:rPr>
              <a:t>, </a:t>
            </a:r>
            <a:r>
              <a:rPr lang="ko-KR" altLang="en-US" sz="2000" dirty="0">
                <a:latin typeface="Calibri" charset="0"/>
                <a:ea typeface="ＭＳ Ｐゴシック" charset="0"/>
              </a:rPr>
              <a:t>상용 </a:t>
            </a:r>
            <a:r>
              <a:rPr lang="en-US" altLang="ko-KR" sz="2000" dirty="0">
                <a:latin typeface="Calibri" charset="0"/>
                <a:ea typeface="ＭＳ Ｐゴシック" charset="0"/>
              </a:rPr>
              <a:t>License, </a:t>
            </a:r>
            <a:r>
              <a:rPr lang="ko-KR" altLang="en-US" sz="2000" dirty="0">
                <a:latin typeface="Calibri" charset="0"/>
                <a:ea typeface="ＭＳ Ｐゴシック" charset="0"/>
              </a:rPr>
              <a:t>수출 </a:t>
            </a:r>
            <a:r>
              <a:rPr lang="en-US" altLang="ko-KR" sz="2000" dirty="0">
                <a:latin typeface="Calibri" charset="0"/>
                <a:ea typeface="ＭＳ Ｐゴシック" charset="0"/>
              </a:rPr>
              <a:t>Compliance </a:t>
            </a:r>
            <a:r>
              <a:rPr lang="ko-KR" altLang="en-US" sz="2000" dirty="0">
                <a:latin typeface="Calibri" charset="0"/>
                <a:ea typeface="ＭＳ Ｐゴシック" charset="0"/>
              </a:rPr>
              <a:t>등을 담당하는 전문가</a:t>
            </a:r>
            <a:endParaRPr lang="en-US" sz="2000" b="0" dirty="0">
              <a:latin typeface="Calibri" charset="0"/>
              <a:ea typeface="ＭＳ Ｐゴシック"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4225988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latin typeface="Calibri" charset="0"/>
                <a:ea typeface="ＭＳ Ｐゴシック" charset="0"/>
              </a:rPr>
              <a:t>제안된 </a:t>
            </a:r>
            <a:r>
              <a:rPr lang="en-US" altLang="ko-KR" dirty="0">
                <a:latin typeface="Calibri" charset="0"/>
                <a:ea typeface="ＭＳ Ｐゴシック" charset="0"/>
              </a:rPr>
              <a:t>FOSS </a:t>
            </a:r>
            <a:r>
              <a:rPr lang="ko-KR" altLang="en-US" dirty="0">
                <a:latin typeface="Calibri" charset="0"/>
                <a:ea typeface="ＭＳ Ｐゴシック" charset="0"/>
              </a:rPr>
              <a:t>사용 분석</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altLang="ko-KR" sz="2000" dirty="0">
                <a:latin typeface="Calibri" charset="0"/>
                <a:ea typeface="ＭＳ Ｐゴシック" charset="0"/>
              </a:rPr>
              <a:t>FOSS Review Team</a:t>
            </a:r>
            <a:r>
              <a:rPr lang="ko-KR" altLang="en-US" sz="2000" dirty="0">
                <a:latin typeface="Calibri" charset="0"/>
                <a:ea typeface="ＭＳ Ｐゴシック" charset="0"/>
              </a:rPr>
              <a:t>은 가이드를 제공하기 전에 다음과 같은 이슈를 포함하여 수집한 정보를 평가해야 </a:t>
            </a:r>
            <a:r>
              <a:rPr lang="ko-KR" altLang="en-US" sz="2000" dirty="0" smtClean="0">
                <a:latin typeface="Calibri" charset="0"/>
                <a:ea typeface="ＭＳ Ｐゴシック" charset="0"/>
              </a:rPr>
              <a:t>한다</a:t>
            </a:r>
            <a:r>
              <a:rPr lang="en-US" sz="2000" dirty="0" smtClean="0">
                <a:latin typeface="Calibri" charset="0"/>
                <a:ea typeface="ＭＳ Ｐゴシック" charset="0"/>
              </a:rPr>
              <a:t>:</a:t>
            </a:r>
            <a:endParaRPr lang="en-US" sz="2000" i="1" dirty="0">
              <a:latin typeface="Calibri" charset="0"/>
              <a:ea typeface="ＭＳ Ｐゴシック" charset="0"/>
            </a:endParaRPr>
          </a:p>
          <a:p>
            <a:r>
              <a:rPr lang="ko-KR" altLang="en-US" sz="2000" dirty="0">
                <a:latin typeface="Calibri" charset="0"/>
                <a:ea typeface="ＭＳ Ｐゴシック" charset="0"/>
              </a:rPr>
              <a:t>완전성</a:t>
            </a:r>
            <a:r>
              <a:rPr lang="en-US" altLang="ko-KR" sz="2000" dirty="0">
                <a:latin typeface="Calibri" charset="0"/>
                <a:ea typeface="ＭＳ Ｐゴシック" charset="0"/>
              </a:rPr>
              <a:t>, </a:t>
            </a:r>
            <a:r>
              <a:rPr lang="ko-KR" altLang="en-US" sz="2000" dirty="0">
                <a:latin typeface="Calibri" charset="0"/>
                <a:ea typeface="ＭＳ Ｐゴシック" charset="0"/>
              </a:rPr>
              <a:t>일관성</a:t>
            </a:r>
            <a:r>
              <a:rPr lang="en-US" altLang="ko-KR" sz="2000" dirty="0">
                <a:latin typeface="Calibri" charset="0"/>
                <a:ea typeface="ＭＳ Ｐゴシック" charset="0"/>
              </a:rPr>
              <a:t>, </a:t>
            </a:r>
            <a:r>
              <a:rPr lang="ko-KR" altLang="en-US" sz="2000" dirty="0">
                <a:latin typeface="Calibri" charset="0"/>
                <a:ea typeface="ＭＳ Ｐゴシック" charset="0"/>
              </a:rPr>
              <a:t>정확성 </a:t>
            </a:r>
            <a:r>
              <a:rPr lang="en-US" altLang="ko-KR" sz="2000" dirty="0">
                <a:latin typeface="Calibri" charset="0"/>
                <a:ea typeface="ＭＳ Ｐゴシック" charset="0"/>
              </a:rPr>
              <a:t>(</a:t>
            </a:r>
            <a:r>
              <a:rPr lang="ko-KR" altLang="en-US" sz="2000" dirty="0">
                <a:latin typeface="Calibri" charset="0"/>
                <a:ea typeface="ＭＳ Ｐゴシック" charset="0"/>
              </a:rPr>
              <a:t>감춰진 </a:t>
            </a:r>
            <a:r>
              <a:rPr lang="en-US" altLang="ko-KR" sz="2000" dirty="0">
                <a:latin typeface="Calibri" charset="0"/>
                <a:ea typeface="ＭＳ Ｐゴシック" charset="0"/>
              </a:rPr>
              <a:t>FOSS</a:t>
            </a:r>
            <a:r>
              <a:rPr lang="ko-KR" altLang="en-US" sz="2000" dirty="0">
                <a:latin typeface="Calibri" charset="0"/>
                <a:ea typeface="ＭＳ Ｐゴシック" charset="0"/>
              </a:rPr>
              <a:t>의 사용을 조사하는데 </a:t>
            </a:r>
            <a:r>
              <a:rPr lang="en-US" altLang="ko-KR" sz="2000" dirty="0">
                <a:latin typeface="Calibri" charset="0"/>
                <a:ea typeface="ＭＳ Ｐゴシック" charset="0"/>
              </a:rPr>
              <a:t>Code Scanning Tool</a:t>
            </a:r>
            <a:r>
              <a:rPr lang="ko-KR" altLang="en-US" sz="2000" dirty="0">
                <a:latin typeface="Calibri" charset="0"/>
                <a:ea typeface="ＭＳ Ｐゴシック" charset="0"/>
              </a:rPr>
              <a:t>이 사용될 수 있음</a:t>
            </a:r>
            <a:r>
              <a:rPr lang="en-US" altLang="ko-KR" sz="2000" dirty="0">
                <a:latin typeface="Calibri" charset="0"/>
                <a:ea typeface="ＭＳ Ｐゴシック" charset="0"/>
              </a:rPr>
              <a:t>)</a:t>
            </a:r>
          </a:p>
          <a:p>
            <a:r>
              <a:rPr lang="ko-KR" altLang="en-US" sz="2000" dirty="0">
                <a:latin typeface="Calibri" charset="0"/>
                <a:ea typeface="ＭＳ Ｐゴシック" charset="0"/>
              </a:rPr>
              <a:t>선언된 </a:t>
            </a:r>
            <a:r>
              <a:rPr lang="en-US" altLang="ko-KR" sz="2000" dirty="0">
                <a:latin typeface="Calibri" charset="0"/>
                <a:ea typeface="ＭＳ Ｐゴシック" charset="0"/>
              </a:rPr>
              <a:t>License</a:t>
            </a:r>
            <a:r>
              <a:rPr lang="ko-KR" altLang="en-US" sz="2000" dirty="0">
                <a:latin typeface="Calibri" charset="0"/>
                <a:ea typeface="ＭＳ Ｐゴシック" charset="0"/>
              </a:rPr>
              <a:t>가 </a:t>
            </a:r>
            <a:r>
              <a:rPr lang="en-US" altLang="ko-KR" sz="2000" dirty="0">
                <a:latin typeface="Calibri" charset="0"/>
                <a:ea typeface="ＭＳ Ｐゴシック" charset="0"/>
              </a:rPr>
              <a:t>Code File</a:t>
            </a:r>
            <a:r>
              <a:rPr lang="ko-KR" altLang="en-US" sz="2000" dirty="0">
                <a:latin typeface="Calibri" charset="0"/>
                <a:ea typeface="ＭＳ Ｐゴシック" charset="0"/>
              </a:rPr>
              <a:t>에 있는 것과 일치하는가</a:t>
            </a:r>
            <a:r>
              <a:rPr lang="en-US" altLang="ko-KR" sz="2000" dirty="0">
                <a:latin typeface="Calibri" charset="0"/>
                <a:ea typeface="ＭＳ Ｐゴシック" charset="0"/>
              </a:rPr>
              <a:t>?</a:t>
            </a:r>
          </a:p>
          <a:p>
            <a:r>
              <a:rPr lang="en-US" altLang="ko-KR" sz="2000" dirty="0">
                <a:latin typeface="Calibri" charset="0"/>
                <a:ea typeface="ＭＳ Ｐゴシック" charset="0"/>
              </a:rPr>
              <a:t>License</a:t>
            </a:r>
            <a:r>
              <a:rPr lang="ko-KR" altLang="en-US" sz="2000" dirty="0">
                <a:latin typeface="Calibri" charset="0"/>
                <a:ea typeface="ＭＳ Ｐゴシック" charset="0"/>
              </a:rPr>
              <a:t>가 </a:t>
            </a:r>
            <a:r>
              <a:rPr lang="en-US" altLang="ko-KR" sz="2000" dirty="0">
                <a:latin typeface="Calibri" charset="0"/>
                <a:ea typeface="ＭＳ Ｐゴシック" charset="0"/>
              </a:rPr>
              <a:t>Software</a:t>
            </a:r>
            <a:r>
              <a:rPr lang="ko-KR" altLang="en-US" sz="2000" dirty="0">
                <a:latin typeface="Calibri" charset="0"/>
                <a:ea typeface="ＭＳ Ｐゴシック" charset="0"/>
              </a:rPr>
              <a:t>의 제안된 사용을 실제 허용하는가</a:t>
            </a:r>
            <a:r>
              <a:rPr lang="en-US" sz="2000" b="0" dirty="0" smtClean="0">
                <a:latin typeface="Calibri" charset="0"/>
                <a:ea typeface="ＭＳ Ｐゴシック" charset="0"/>
              </a:rPr>
              <a:t>?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35401246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latin typeface="Calibri" charset="0"/>
                <a:ea typeface="ＭＳ Ｐゴシック" charset="0"/>
              </a:rPr>
              <a:t>FOSS </a:t>
            </a:r>
            <a:r>
              <a:rPr lang="en-US" altLang="ko-KR" dirty="0" smtClean="0">
                <a:latin typeface="Calibri" charset="0"/>
                <a:ea typeface="ＭＳ Ｐゴシック" charset="0"/>
              </a:rPr>
              <a:t>Review</a:t>
            </a:r>
            <a:r>
              <a:rPr lang="ko-KR" altLang="en-US" dirty="0" smtClean="0">
                <a:latin typeface="Calibri" charset="0"/>
                <a:ea typeface="ＭＳ Ｐゴシック" charset="0"/>
              </a:rPr>
              <a:t> 작</a:t>
            </a:r>
            <a:r>
              <a:rPr lang="ko-KR" altLang="en-US" dirty="0">
                <a:latin typeface="Calibri" charset="0"/>
                <a:ea typeface="ＭＳ Ｐゴシック" charset="0"/>
              </a:rPr>
              <a:t>업</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altLang="ko-KR" sz="2000" dirty="0">
                <a:latin typeface="Calibri" charset="0"/>
                <a:ea typeface="ＭＳ Ｐゴシック" charset="0"/>
              </a:rPr>
              <a:t>FOSS Review Process</a:t>
            </a:r>
            <a:r>
              <a:rPr lang="ko-KR" altLang="en-US" sz="2000" dirty="0">
                <a:latin typeface="Calibri" charset="0"/>
                <a:ea typeface="ＭＳ Ｐゴシック" charset="0"/>
              </a:rPr>
              <a:t>를 통한 업무는 상호작용을 한다</a:t>
            </a:r>
            <a:r>
              <a:rPr lang="en-US" altLang="ko-KR" sz="2000" dirty="0">
                <a:latin typeface="Calibri" charset="0"/>
                <a:ea typeface="ＭＳ Ｐゴシック" charset="0"/>
              </a:rPr>
              <a:t>. </a:t>
            </a:r>
            <a:r>
              <a:rPr lang="ko-KR" altLang="en-US" sz="2000" dirty="0">
                <a:latin typeface="Calibri" charset="0"/>
                <a:ea typeface="ＭＳ Ｐゴシック" charset="0"/>
              </a:rPr>
              <a:t>이 업무는 </a:t>
            </a:r>
            <a:r>
              <a:rPr lang="en-US" altLang="ko-KR" sz="2000" dirty="0" smtClean="0">
                <a:latin typeface="Calibri" charset="0"/>
                <a:ea typeface="ＭＳ Ｐゴシック" charset="0"/>
              </a:rPr>
              <a:t>Engineering</a:t>
            </a:r>
            <a:r>
              <a:rPr lang="en-US" altLang="ko-KR" sz="2000" dirty="0">
                <a:latin typeface="Calibri" charset="0"/>
                <a:ea typeface="ＭＳ Ｐゴシック" charset="0"/>
              </a:rPr>
              <a:t>, </a:t>
            </a:r>
            <a:r>
              <a:rPr lang="ko-KR" altLang="en-US" sz="2000" dirty="0">
                <a:latin typeface="Calibri" charset="0"/>
                <a:ea typeface="ＭＳ Ｐゴシック" charset="0"/>
              </a:rPr>
              <a:t>사업 및 </a:t>
            </a:r>
            <a:r>
              <a:rPr lang="ko-KR" altLang="en-US" sz="2000" dirty="0" err="1">
                <a:latin typeface="Calibri" charset="0"/>
                <a:ea typeface="ＭＳ Ｐゴシック" charset="0"/>
              </a:rPr>
              <a:t>법무팀을</a:t>
            </a:r>
            <a:r>
              <a:rPr lang="ko-KR" altLang="en-US" sz="2000" dirty="0">
                <a:latin typeface="Calibri" charset="0"/>
                <a:ea typeface="ＭＳ Ｐゴシック" charset="0"/>
              </a:rPr>
              <a:t> 포함한 분야를 넘나들며</a:t>
            </a:r>
            <a:r>
              <a:rPr lang="en-US" altLang="ko-KR" sz="2000" dirty="0">
                <a:latin typeface="Calibri" charset="0"/>
                <a:ea typeface="ＭＳ Ｐゴシック" charset="0"/>
              </a:rPr>
              <a:t>, </a:t>
            </a:r>
            <a:r>
              <a:rPr lang="ko-KR" altLang="en-US" sz="2000" dirty="0">
                <a:latin typeface="Calibri" charset="0"/>
                <a:ea typeface="ＭＳ Ｐゴシック" charset="0"/>
              </a:rPr>
              <a:t>모든 당사자가 근본적인 이슈를 이해할 수 있도록 </a:t>
            </a:r>
            <a:r>
              <a:rPr lang="en-US" altLang="ko-KR" sz="2000" dirty="0" smtClean="0">
                <a:latin typeface="Calibri" charset="0"/>
                <a:ea typeface="ＭＳ Ｐゴシック" charset="0"/>
              </a:rPr>
              <a:t>Follow-up </a:t>
            </a:r>
            <a:r>
              <a:rPr lang="ko-KR" altLang="en-US" sz="2000" dirty="0">
                <a:latin typeface="Calibri" charset="0"/>
                <a:ea typeface="ＭＳ Ｐゴシック" charset="0"/>
              </a:rPr>
              <a:t>논의를 요구할 수 있다</a:t>
            </a:r>
            <a:r>
              <a:rPr lang="en-US" altLang="ko-KR" sz="2000" dirty="0">
                <a:latin typeface="Calibri" charset="0"/>
                <a:ea typeface="ＭＳ Ｐゴシック" charset="0"/>
              </a:rPr>
              <a:t>. </a:t>
            </a:r>
            <a:r>
              <a:rPr lang="ko-KR" altLang="en-US" sz="2000" dirty="0">
                <a:latin typeface="Calibri" charset="0"/>
                <a:ea typeface="ＭＳ Ｐゴシック" charset="0"/>
              </a:rPr>
              <a:t>궁극적으로 이 </a:t>
            </a:r>
            <a:r>
              <a:rPr lang="en-US" altLang="ko-KR" sz="2000" dirty="0">
                <a:latin typeface="Calibri" charset="0"/>
                <a:ea typeface="ＭＳ Ｐゴシック" charset="0"/>
              </a:rPr>
              <a:t>Process</a:t>
            </a:r>
            <a:r>
              <a:rPr lang="ko-KR" altLang="en-US" sz="2000" dirty="0">
                <a:latin typeface="Calibri" charset="0"/>
                <a:ea typeface="ＭＳ Ｐゴシック" charset="0"/>
              </a:rPr>
              <a:t>는 </a:t>
            </a:r>
            <a:r>
              <a:rPr lang="en-US" altLang="ko-KR" sz="2000" dirty="0">
                <a:latin typeface="Calibri" charset="0"/>
                <a:ea typeface="ＭＳ Ｐゴシック" charset="0"/>
              </a:rPr>
              <a:t>FOSS </a:t>
            </a:r>
            <a:r>
              <a:rPr lang="ko-KR" altLang="en-US" sz="2000" dirty="0">
                <a:latin typeface="Calibri" charset="0"/>
                <a:ea typeface="ＭＳ Ｐゴシック" charset="0"/>
              </a:rPr>
              <a:t>사용에 대한 명확한 지침을 제공해야 한다</a:t>
            </a:r>
            <a:r>
              <a:rPr lang="en-US" altLang="ko-KR" sz="2000" dirty="0">
                <a:latin typeface="Calibri" charset="0"/>
                <a:ea typeface="ＭＳ Ｐゴシック" charset="0"/>
              </a:rPr>
              <a:t>.</a:t>
            </a:r>
            <a:endParaRPr lang="en-US" sz="2000" dirty="0">
              <a:latin typeface="Calibri" charset="0"/>
              <a:ea typeface="ＭＳ Ｐゴシック"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710765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a:t>
            </a:r>
            <a:r>
              <a:rPr lang="ko-KR" altLang="en-US" dirty="0">
                <a:latin typeface="Calibri" charset="0"/>
                <a:ea typeface="ＭＳ Ｐゴシック" charset="0"/>
              </a:rPr>
              <a:t>감독</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altLang="ko-KR" sz="2000" dirty="0">
                <a:latin typeface="Calibri" charset="0"/>
                <a:ea typeface="ＭＳ Ｐゴシック" charset="0"/>
              </a:rPr>
              <a:t>FOSS Review Process</a:t>
            </a:r>
            <a:r>
              <a:rPr lang="ko-KR" altLang="en-US" sz="2000" dirty="0">
                <a:latin typeface="Calibri" charset="0"/>
                <a:ea typeface="ＭＳ Ｐゴシック" charset="0"/>
              </a:rPr>
              <a:t>는 관련 당사자간에 이견이 있거나 결정이 특별히 중요한 경우에 대해 충분한 감독을 해야 한다</a:t>
            </a:r>
            <a:r>
              <a:rPr lang="en-US" sz="2000" dirty="0" smtClean="0">
                <a:latin typeface="Calibri" charset="0"/>
                <a:ea typeface="ＭＳ Ｐゴシック" charset="0"/>
              </a:rPr>
              <a:t>.</a:t>
            </a:r>
            <a:endParaRPr lang="en-US" sz="2000" dirty="0">
              <a:latin typeface="Calibri" charset="0"/>
              <a:ea typeface="ＭＳ Ｐゴシック" charset="0"/>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18228609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altLang="ko-KR" dirty="0">
                <a:latin typeface="Calibri" charset="0"/>
                <a:ea typeface="ＭＳ Ｐゴシック" charset="0"/>
              </a:rPr>
              <a:t>FOSS Review</a:t>
            </a:r>
            <a:r>
              <a:rPr lang="ko-KR" altLang="en-US" dirty="0">
                <a:latin typeface="Calibri" charset="0"/>
                <a:ea typeface="ＭＳ Ｐゴシック" charset="0"/>
              </a:rPr>
              <a:t>의 목적은 무엇인가</a:t>
            </a:r>
            <a:r>
              <a:rPr lang="en-US" altLang="ko-KR" dirty="0">
                <a:latin typeface="Calibri" charset="0"/>
                <a:ea typeface="ＭＳ Ｐゴシック" charset="0"/>
              </a:rPr>
              <a:t>?</a:t>
            </a:r>
          </a:p>
          <a:p>
            <a:r>
              <a:rPr lang="en-US" altLang="ko-KR" dirty="0">
                <a:latin typeface="Calibri" charset="0"/>
                <a:ea typeface="ＭＳ Ｐゴシック" charset="0"/>
              </a:rPr>
              <a:t>FOSS Component</a:t>
            </a:r>
            <a:r>
              <a:rPr lang="ko-KR" altLang="en-US" dirty="0">
                <a:latin typeface="Calibri" charset="0"/>
                <a:ea typeface="ＭＳ Ｐゴシック" charset="0"/>
              </a:rPr>
              <a:t>를 사용하기 원한다면</a:t>
            </a:r>
            <a:r>
              <a:rPr lang="en-US" altLang="ko-KR" dirty="0">
                <a:latin typeface="Calibri" charset="0"/>
                <a:ea typeface="ＭＳ Ｐゴシック" charset="0"/>
              </a:rPr>
              <a:t>, </a:t>
            </a:r>
            <a:r>
              <a:rPr lang="ko-KR" altLang="en-US" dirty="0">
                <a:latin typeface="Calibri" charset="0"/>
                <a:ea typeface="ＭＳ Ｐゴシック" charset="0"/>
              </a:rPr>
              <a:t>제일 처음 어떤 활동을 취해야 하는가</a:t>
            </a:r>
            <a:r>
              <a:rPr lang="en-US" altLang="ko-KR" dirty="0">
                <a:latin typeface="Calibri" charset="0"/>
                <a:ea typeface="ＭＳ Ｐゴシック" charset="0"/>
              </a:rPr>
              <a:t>?</a:t>
            </a:r>
          </a:p>
          <a:p>
            <a:r>
              <a:rPr lang="en-US" altLang="ko-KR" dirty="0">
                <a:latin typeface="Calibri" charset="0"/>
                <a:ea typeface="ＭＳ Ｐゴシック" charset="0"/>
              </a:rPr>
              <a:t>FOSS Review</a:t>
            </a:r>
            <a:r>
              <a:rPr lang="ko-KR" altLang="en-US" dirty="0">
                <a:latin typeface="Calibri" charset="0"/>
                <a:ea typeface="ＭＳ Ｐゴシック" charset="0"/>
              </a:rPr>
              <a:t>를 위해서 수집할 수 있는 정보는 무엇인가</a:t>
            </a:r>
            <a:r>
              <a:rPr lang="en-US" altLang="ko-KR" dirty="0">
                <a:latin typeface="Calibri" charset="0"/>
                <a:ea typeface="ＭＳ Ｐゴシック" charset="0"/>
              </a:rPr>
              <a:t>?</a:t>
            </a:r>
          </a:p>
          <a:p>
            <a:r>
              <a:rPr lang="ko-KR" altLang="en-US" dirty="0">
                <a:latin typeface="Calibri" charset="0"/>
                <a:ea typeface="ＭＳ Ｐゴシック" charset="0"/>
              </a:rPr>
              <a:t>외부 </a:t>
            </a:r>
            <a:r>
              <a:rPr lang="en-US" altLang="ko-KR" dirty="0">
                <a:latin typeface="Calibri" charset="0"/>
                <a:ea typeface="ＭＳ Ｐゴシック" charset="0"/>
              </a:rPr>
              <a:t>vendor</a:t>
            </a:r>
            <a:r>
              <a:rPr lang="ko-KR" altLang="en-US" dirty="0">
                <a:latin typeface="Calibri" charset="0"/>
                <a:ea typeface="ＭＳ Ｐゴシック" charset="0"/>
              </a:rPr>
              <a:t>로부터 입수한 </a:t>
            </a:r>
            <a:r>
              <a:rPr lang="en-US" altLang="ko-KR" dirty="0">
                <a:latin typeface="Calibri" charset="0"/>
                <a:ea typeface="ＭＳ Ｐゴシック" charset="0"/>
              </a:rPr>
              <a:t>FOSS Component</a:t>
            </a:r>
            <a:r>
              <a:rPr lang="ko-KR" altLang="en-US" dirty="0">
                <a:latin typeface="Calibri" charset="0"/>
                <a:ea typeface="ＭＳ Ｐゴシック" charset="0"/>
              </a:rPr>
              <a:t>를 검토할 때 추가적으로 중요한 정보는 무엇인가</a:t>
            </a:r>
            <a:r>
              <a:rPr lang="en-US" altLang="ko-KR" dirty="0">
                <a:latin typeface="Calibri" charset="0"/>
                <a:ea typeface="ＭＳ Ｐゴシック" charset="0"/>
              </a:rPr>
              <a:t>?</a:t>
            </a:r>
          </a:p>
          <a:p>
            <a:r>
              <a:rPr lang="ko-KR" altLang="en-US" dirty="0">
                <a:latin typeface="Calibri" charset="0"/>
                <a:ea typeface="ＭＳ Ｐゴシック" charset="0"/>
              </a:rPr>
              <a:t>이러한 정보의 품질을 평가하기 위해 취할 수 있는 조치는 무엇인가</a:t>
            </a:r>
            <a:r>
              <a:rPr lang="en-US" altLang="ko-KR" dirty="0">
                <a:latin typeface="Calibri" charset="0"/>
                <a:ea typeface="ＭＳ Ｐゴシック" charset="0"/>
              </a:rPr>
              <a:t>?</a:t>
            </a:r>
          </a:p>
          <a:p>
            <a:r>
              <a:rPr lang="en-US" altLang="ko-KR" dirty="0">
                <a:latin typeface="Calibri" charset="0"/>
                <a:ea typeface="ＭＳ Ｐゴシック" charset="0"/>
              </a:rPr>
              <a:t>FOSS</a:t>
            </a:r>
            <a:r>
              <a:rPr lang="ko-KR" altLang="en-US" dirty="0">
                <a:latin typeface="Calibri" charset="0"/>
                <a:ea typeface="ＭＳ Ｐゴシック" charset="0"/>
              </a:rPr>
              <a:t>를 사용함에 있어서 문의가 있을 경우</a:t>
            </a:r>
            <a:r>
              <a:rPr lang="en-US" altLang="ko-KR" dirty="0">
                <a:latin typeface="Calibri" charset="0"/>
                <a:ea typeface="ＭＳ Ｐゴシック" charset="0"/>
              </a:rPr>
              <a:t>, </a:t>
            </a:r>
            <a:r>
              <a:rPr lang="ko-KR" altLang="en-US" dirty="0">
                <a:latin typeface="Calibri" charset="0"/>
                <a:ea typeface="ＭＳ Ｐゴシック" charset="0"/>
              </a:rPr>
              <a:t>무엇을 해야 하는가</a:t>
            </a:r>
            <a:r>
              <a:rPr lang="en-US" altLang="ko-KR" dirty="0">
                <a:latin typeface="Calibri" charset="0"/>
                <a:ea typeface="ＭＳ Ｐゴシック" charset="0"/>
              </a:rPr>
              <a:t>?</a:t>
            </a:r>
            <a:endParaRPr lang="en-US" dirty="0" smtClean="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36864490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dirty="0"/>
              <a:t> End to End Compliance Management </a:t>
            </a:r>
            <a:r>
              <a:rPr lang="en-US" dirty="0" smtClean="0"/>
              <a:t>(Process </a:t>
            </a:r>
            <a:r>
              <a:rPr lang="ko-KR" altLang="en-US" dirty="0" smtClean="0"/>
              <a:t>예</a:t>
            </a:r>
            <a:r>
              <a:rPr lang="en-US" dirty="0" smtClean="0"/>
              <a:t>)</a:t>
            </a:r>
            <a:endParaRPr lang="en-US" dirty="0">
              <a:solidFill>
                <a:schemeClr val="tx1"/>
              </a:solidFill>
              <a:latin typeface="Arial" charset="0"/>
            </a:endParaRPr>
          </a:p>
        </p:txBody>
      </p:sp>
    </p:spTree>
    <p:extLst>
      <p:ext uri="{BB962C8B-B14F-4D97-AF65-F5344CB8AC3E}">
        <p14:creationId xmlns:p14="http://schemas.microsoft.com/office/powerpoint/2010/main" val="146278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Software</a:t>
            </a:r>
            <a:r>
              <a:rPr lang="ko-KR" altLang="en-US" dirty="0"/>
              <a:t>에서의 </a:t>
            </a:r>
            <a:r>
              <a:rPr lang="ko-KR" altLang="en-US" dirty="0" smtClean="0"/>
              <a:t>저작권 개념</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ko-KR" altLang="en-US" dirty="0"/>
              <a:t>기본 </a:t>
            </a:r>
            <a:r>
              <a:rPr lang="ko-KR" altLang="en-US" dirty="0" smtClean="0"/>
              <a:t>규칙</a:t>
            </a:r>
            <a:r>
              <a:rPr lang="en-US" altLang="ko-KR" dirty="0" smtClean="0"/>
              <a:t>: </a:t>
            </a:r>
            <a:r>
              <a:rPr lang="ko-KR" altLang="en-US" dirty="0" smtClean="0"/>
              <a:t>저작권으로 </a:t>
            </a:r>
            <a:r>
              <a:rPr lang="ko-KR" altLang="en-US" dirty="0"/>
              <a:t>창작 저작물을 보호한다</a:t>
            </a:r>
            <a:endParaRPr lang="en-US" dirty="0"/>
          </a:p>
          <a:p>
            <a:r>
              <a:rPr lang="ko-KR" altLang="en-US" dirty="0"/>
              <a:t>저작권은 일반적으로 도서</a:t>
            </a:r>
            <a:r>
              <a:rPr lang="en-US" altLang="ko-KR" dirty="0"/>
              <a:t>, </a:t>
            </a:r>
            <a:r>
              <a:rPr lang="ko-KR" altLang="en-US" dirty="0"/>
              <a:t>영화</a:t>
            </a:r>
            <a:r>
              <a:rPr lang="en-US" altLang="ko-KR" dirty="0"/>
              <a:t>, </a:t>
            </a:r>
            <a:r>
              <a:rPr lang="ko-KR" altLang="en-US" dirty="0"/>
              <a:t>그림</a:t>
            </a:r>
            <a:r>
              <a:rPr lang="en-US" altLang="ko-KR" dirty="0"/>
              <a:t>, </a:t>
            </a:r>
            <a:r>
              <a:rPr lang="ko-KR" altLang="en-US" dirty="0"/>
              <a:t>음악</a:t>
            </a:r>
            <a:r>
              <a:rPr lang="en-US" altLang="ko-KR" dirty="0"/>
              <a:t>, </a:t>
            </a:r>
            <a:r>
              <a:rPr lang="ko-KR" altLang="en-US" dirty="0"/>
              <a:t>지도와 같은 문학 작품에 </a:t>
            </a:r>
            <a:r>
              <a:rPr lang="ko-KR" altLang="en-US" dirty="0" smtClean="0"/>
              <a:t>적용된다</a:t>
            </a:r>
            <a:r>
              <a:rPr lang="en-US" altLang="ko-KR" dirty="0"/>
              <a:t>. </a:t>
            </a:r>
            <a:endParaRPr lang="en-US" altLang="ko-KR" dirty="0" smtClean="0"/>
          </a:p>
          <a:p>
            <a:r>
              <a:rPr lang="en-US" altLang="ko-KR" dirty="0"/>
              <a:t>Software</a:t>
            </a:r>
            <a:r>
              <a:rPr lang="ko-KR" altLang="en-US" dirty="0"/>
              <a:t>는 </a:t>
            </a:r>
            <a:r>
              <a:rPr lang="ko-KR" altLang="en-US" dirty="0" smtClean="0"/>
              <a:t>저작권에 </a:t>
            </a:r>
            <a:r>
              <a:rPr lang="ko-KR" altLang="en-US" dirty="0"/>
              <a:t>의해 </a:t>
            </a:r>
            <a:r>
              <a:rPr lang="ko-KR" altLang="en-US" dirty="0" smtClean="0"/>
              <a:t>보호되며</a:t>
            </a:r>
            <a:r>
              <a:rPr lang="en-US" altLang="ko-KR" dirty="0" smtClean="0"/>
              <a:t> </a:t>
            </a:r>
            <a:r>
              <a:rPr lang="ko-KR" altLang="en-US" dirty="0"/>
              <a:t>기능</a:t>
            </a:r>
            <a:r>
              <a:rPr lang="en-US" altLang="ko-KR" dirty="0"/>
              <a:t>(</a:t>
            </a:r>
            <a:r>
              <a:rPr lang="ko-KR" altLang="en-US" dirty="0"/>
              <a:t>기능은 특허에 의해 보호</a:t>
            </a:r>
            <a:r>
              <a:rPr lang="en-US" altLang="ko-KR" dirty="0"/>
              <a:t>)</a:t>
            </a:r>
            <a:r>
              <a:rPr lang="ko-KR" altLang="en-US" dirty="0"/>
              <a:t>이 아닌 </a:t>
            </a:r>
            <a:r>
              <a:rPr lang="ko-KR" altLang="en-US" dirty="0" smtClean="0"/>
              <a:t>표현</a:t>
            </a:r>
            <a:r>
              <a:rPr lang="en-US" altLang="ko-KR" dirty="0"/>
              <a:t> </a:t>
            </a:r>
            <a:r>
              <a:rPr lang="en-US" altLang="ko-KR" dirty="0" smtClean="0"/>
              <a:t>(</a:t>
            </a:r>
            <a:r>
              <a:rPr lang="ko-KR" altLang="en-US" dirty="0" smtClean="0"/>
              <a:t>세부 구현 내용의 창의성</a:t>
            </a:r>
            <a:r>
              <a:rPr lang="en-US" altLang="ko-KR" dirty="0" smtClean="0"/>
              <a:t>) </a:t>
            </a:r>
            <a:r>
              <a:rPr lang="ko-KR" altLang="en-US" dirty="0" smtClean="0"/>
              <a:t>이 </a:t>
            </a:r>
            <a:r>
              <a:rPr lang="ko-KR" altLang="en-US" dirty="0"/>
              <a:t>보호된다</a:t>
            </a:r>
            <a:r>
              <a:rPr lang="en-US" altLang="ko-KR" dirty="0"/>
              <a:t>.</a:t>
            </a:r>
            <a:r>
              <a:rPr lang="en-US" dirty="0" smtClean="0"/>
              <a:t> </a:t>
            </a:r>
            <a:endParaRPr lang="en-US" dirty="0"/>
          </a:p>
          <a:p>
            <a:r>
              <a:rPr lang="ko-KR" altLang="en-US" dirty="0" smtClean="0"/>
              <a:t>저작권 소유자는 자신이 만든 저작물에 대해서만 통제권을 갖는다</a:t>
            </a:r>
            <a:r>
              <a:rPr lang="en-US" altLang="ko-KR" dirty="0" smtClean="0"/>
              <a:t>. (</a:t>
            </a:r>
            <a:r>
              <a:rPr lang="ko-KR" altLang="en-US" dirty="0" smtClean="0"/>
              <a:t>타인의 독립적인 저작물에 대해서는 통제권이 없음</a:t>
            </a:r>
            <a:r>
              <a:rPr lang="en-US" altLang="ko-KR" dirty="0" smtClean="0"/>
              <a:t>)</a:t>
            </a:r>
            <a:endParaRPr lang="en-US" dirty="0"/>
          </a:p>
        </p:txBody>
      </p:sp>
    </p:spTree>
    <p:extLst>
      <p:ext uri="{BB962C8B-B14F-4D97-AF65-F5344CB8AC3E}">
        <p14:creationId xmlns:p14="http://schemas.microsoft.com/office/powerpoint/2010/main" val="23196058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ko-KR" altLang="en-US" dirty="0" smtClean="0">
                <a:ea typeface="ＭＳ Ｐゴシック" charset="0"/>
                <a:cs typeface="ＭＳ Ｐゴシック" charset="0"/>
              </a:rPr>
              <a:t>소</a:t>
            </a:r>
            <a:r>
              <a:rPr lang="ko-KR" altLang="en-US" dirty="0">
                <a:ea typeface="ＭＳ Ｐゴシック" charset="0"/>
                <a:cs typeface="ＭＳ Ｐゴシック" charset="0"/>
              </a:rPr>
              <a:t>개</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altLang="ko-KR" dirty="0">
                <a:latin typeface="Calibri" charset="0"/>
                <a:ea typeface="MS PGothic" charset="0"/>
              </a:rPr>
              <a:t>Compliance Management</a:t>
            </a:r>
            <a:r>
              <a:rPr lang="ko-KR" altLang="en-US" dirty="0">
                <a:latin typeface="Calibri" charset="0"/>
                <a:ea typeface="MS PGothic" charset="0"/>
              </a:rPr>
              <a:t>는 제품 </a:t>
            </a:r>
            <a:r>
              <a:rPr lang="en-US" altLang="ko-KR" dirty="0">
                <a:latin typeface="Calibri" charset="0"/>
                <a:ea typeface="MS PGothic" charset="0"/>
              </a:rPr>
              <a:t>(</a:t>
            </a:r>
            <a:r>
              <a:rPr lang="ko-KR" altLang="en-US" dirty="0">
                <a:latin typeface="Calibri" charset="0"/>
                <a:ea typeface="MS PGothic" charset="0"/>
              </a:rPr>
              <a:t>혹은 </a:t>
            </a:r>
            <a:r>
              <a:rPr lang="en-US" altLang="ko-KR" dirty="0" err="1">
                <a:latin typeface="Calibri" charset="0"/>
                <a:ea typeface="MS PGothic" charset="0"/>
              </a:rPr>
              <a:t>OpenChain</a:t>
            </a:r>
            <a:r>
              <a:rPr lang="en-US" altLang="ko-KR" dirty="0">
                <a:latin typeface="Calibri" charset="0"/>
                <a:ea typeface="MS PGothic" charset="0"/>
              </a:rPr>
              <a:t> Specification </a:t>
            </a:r>
            <a:r>
              <a:rPr lang="ko-KR" altLang="en-US" dirty="0" smtClean="0">
                <a:latin typeface="Calibri" charset="0"/>
                <a:ea typeface="MS PGothic" charset="0"/>
              </a:rPr>
              <a:t>에서의 </a:t>
            </a:r>
            <a:r>
              <a:rPr lang="en-US" altLang="ko-KR" dirty="0">
                <a:latin typeface="Calibri" charset="0"/>
                <a:ea typeface="MS PGothic" charset="0"/>
              </a:rPr>
              <a:t>"Supplied Software") </a:t>
            </a:r>
            <a:r>
              <a:rPr lang="ko-KR" altLang="en-US" dirty="0">
                <a:latin typeface="Calibri" charset="0"/>
                <a:ea typeface="MS PGothic" charset="0"/>
              </a:rPr>
              <a:t>에 사용된 </a:t>
            </a:r>
            <a:r>
              <a:rPr lang="en-US" altLang="ko-KR" dirty="0">
                <a:latin typeface="Calibri" charset="0"/>
                <a:ea typeface="MS PGothic" charset="0"/>
              </a:rPr>
              <a:t>FOSS</a:t>
            </a:r>
            <a:r>
              <a:rPr lang="ko-KR" altLang="en-US" dirty="0">
                <a:latin typeface="Calibri" charset="0"/>
                <a:ea typeface="MS PGothic" charset="0"/>
              </a:rPr>
              <a:t>의 유입 및 배포를 제어하는 일련의 활동으로 구성된다</a:t>
            </a:r>
            <a:r>
              <a:rPr lang="en-US" altLang="ko-KR" dirty="0">
                <a:latin typeface="Calibri" charset="0"/>
                <a:ea typeface="MS PGothic" charset="0"/>
              </a:rPr>
              <a:t>.</a:t>
            </a:r>
          </a:p>
          <a:p>
            <a:pPr>
              <a:buFont typeface="Arial"/>
              <a:buChar char="•"/>
            </a:pPr>
            <a:r>
              <a:rPr lang="en-US" altLang="ko-KR" dirty="0">
                <a:latin typeface="Calibri" charset="0"/>
                <a:ea typeface="MS PGothic" charset="0"/>
              </a:rPr>
              <a:t>Compliance</a:t>
            </a:r>
            <a:r>
              <a:rPr lang="ko-KR" altLang="en-US" dirty="0">
                <a:latin typeface="Calibri" charset="0"/>
                <a:ea typeface="MS PGothic" charset="0"/>
              </a:rPr>
              <a:t>를 위한 기업 실사</a:t>
            </a:r>
            <a:r>
              <a:rPr lang="en-US" altLang="ko-KR" dirty="0">
                <a:latin typeface="Calibri" charset="0"/>
                <a:ea typeface="MS PGothic" charset="0"/>
              </a:rPr>
              <a:t>(due diligence)</a:t>
            </a:r>
            <a:r>
              <a:rPr lang="ko-KR" altLang="en-US" dirty="0">
                <a:latin typeface="Calibri" charset="0"/>
                <a:ea typeface="MS PGothic" charset="0"/>
              </a:rPr>
              <a:t>의 </a:t>
            </a:r>
            <a:r>
              <a:rPr lang="ko-KR" altLang="en-US" dirty="0" smtClean="0">
                <a:latin typeface="Calibri" charset="0"/>
                <a:ea typeface="MS PGothic" charset="0"/>
              </a:rPr>
              <a:t>결과는 </a:t>
            </a:r>
            <a:r>
              <a:rPr lang="en-US" altLang="ko-KR" dirty="0">
                <a:latin typeface="Calibri" charset="0"/>
                <a:ea typeface="MS PGothic" charset="0"/>
              </a:rPr>
              <a:t>Supplied Software</a:t>
            </a:r>
            <a:r>
              <a:rPr lang="ko-KR" altLang="en-US" dirty="0">
                <a:latin typeface="Calibri" charset="0"/>
                <a:ea typeface="MS PGothic" charset="0"/>
              </a:rPr>
              <a:t>내 사용된 모든 </a:t>
            </a:r>
            <a:r>
              <a:rPr lang="en-US" altLang="ko-KR" dirty="0" smtClean="0">
                <a:latin typeface="Calibri" charset="0"/>
                <a:ea typeface="MS PGothic" charset="0"/>
              </a:rPr>
              <a:t>FOSS</a:t>
            </a:r>
            <a:r>
              <a:rPr lang="ko-KR" altLang="en-US" dirty="0" smtClean="0">
                <a:latin typeface="Calibri" charset="0"/>
                <a:ea typeface="MS PGothic" charset="0"/>
              </a:rPr>
              <a:t>를 식별하고</a:t>
            </a:r>
            <a:r>
              <a:rPr lang="en-US" altLang="ko-KR" dirty="0" smtClean="0">
                <a:latin typeface="Calibri" charset="0"/>
                <a:ea typeface="MS PGothic" charset="0"/>
              </a:rPr>
              <a:t>,</a:t>
            </a:r>
            <a:r>
              <a:rPr lang="ko-KR" altLang="en-US" dirty="0" smtClean="0">
                <a:latin typeface="Calibri" charset="0"/>
                <a:ea typeface="MS PGothic" charset="0"/>
              </a:rPr>
              <a:t> 모든 </a:t>
            </a:r>
            <a:r>
              <a:rPr lang="en-US" altLang="ko-KR" dirty="0">
                <a:latin typeface="Calibri" charset="0"/>
                <a:ea typeface="MS PGothic" charset="0"/>
              </a:rPr>
              <a:t>FOSS License </a:t>
            </a:r>
            <a:r>
              <a:rPr lang="ko-KR" altLang="en-US" dirty="0">
                <a:latin typeface="Calibri" charset="0"/>
                <a:ea typeface="MS PGothic" charset="0"/>
              </a:rPr>
              <a:t>의무 사항이 </a:t>
            </a:r>
            <a:r>
              <a:rPr lang="ko-KR" altLang="en-US" dirty="0" smtClean="0">
                <a:latin typeface="Calibri" charset="0"/>
                <a:ea typeface="MS PGothic" charset="0"/>
              </a:rPr>
              <a:t>충족된다고 보장하는 것이다</a:t>
            </a:r>
            <a:r>
              <a:rPr lang="en-US" altLang="ko-KR" dirty="0" smtClean="0">
                <a:latin typeface="Calibri" charset="0"/>
                <a:ea typeface="MS PGothic" charset="0"/>
              </a:rPr>
              <a:t>.</a:t>
            </a:r>
            <a:endParaRPr lang="en-US" altLang="ko-KR" dirty="0">
              <a:latin typeface="Calibri" charset="0"/>
              <a:ea typeface="MS PGothic" charset="0"/>
            </a:endParaRPr>
          </a:p>
          <a:p>
            <a:pPr>
              <a:buFont typeface="Arial"/>
              <a:buChar char="•"/>
            </a:pPr>
            <a:r>
              <a:rPr lang="ko-KR" altLang="en-US" dirty="0">
                <a:latin typeface="Calibri" charset="0"/>
                <a:ea typeface="MS PGothic" charset="0"/>
              </a:rPr>
              <a:t>이 장에서는 이러한 </a:t>
            </a:r>
            <a:r>
              <a:rPr lang="en-US" altLang="ko-KR" dirty="0">
                <a:latin typeface="Calibri" charset="0"/>
                <a:ea typeface="MS PGothic" charset="0"/>
              </a:rPr>
              <a:t>Process</a:t>
            </a:r>
            <a:r>
              <a:rPr lang="ko-KR" altLang="en-US" dirty="0">
                <a:latin typeface="Calibri" charset="0"/>
                <a:ea typeface="MS PGothic" charset="0"/>
              </a:rPr>
              <a:t>의 예를 제공하여 내부 </a:t>
            </a:r>
            <a:r>
              <a:rPr lang="en-US" altLang="ko-KR" dirty="0">
                <a:latin typeface="Calibri" charset="0"/>
                <a:ea typeface="MS PGothic" charset="0"/>
              </a:rPr>
              <a:t>Process</a:t>
            </a:r>
            <a:r>
              <a:rPr lang="ko-KR" altLang="en-US" dirty="0">
                <a:latin typeface="Calibri" charset="0"/>
                <a:ea typeface="MS PGothic" charset="0"/>
              </a:rPr>
              <a:t>를 구축하거나 </a:t>
            </a:r>
            <a:r>
              <a:rPr lang="ko-KR" altLang="en-US" dirty="0" smtClean="0">
                <a:latin typeface="Calibri" charset="0"/>
                <a:ea typeface="MS PGothic" charset="0"/>
              </a:rPr>
              <a:t>개선하기 위한 도움을 제공한다</a:t>
            </a:r>
            <a:r>
              <a:rPr lang="en-US" altLang="ko-KR" dirty="0" smtClean="0">
                <a:latin typeface="Calibri" charset="0"/>
                <a:ea typeface="MS PGothic" charset="0"/>
              </a:rPr>
              <a:t>.</a:t>
            </a:r>
            <a:r>
              <a:rPr lang="en-US" dirty="0" smtClean="0">
                <a:latin typeface="Calibri" charset="0"/>
                <a:ea typeface="MS PGothic" charset="0"/>
              </a:rPr>
              <a:t>  </a:t>
            </a:r>
            <a:endParaRPr lang="en-US" dirty="0">
              <a:latin typeface="Calibri" charset="0"/>
              <a:ea typeface="MS PGothic" charset="0"/>
            </a:endParaRP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395319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337451" y="4650111"/>
            <a:ext cx="1224520" cy="7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Source Code Scan </a:t>
            </a:r>
            <a:r>
              <a:rPr lang="ko-KR" altLang="en-US" sz="1100" dirty="0">
                <a:cs typeface="Arial" charset="0"/>
              </a:rPr>
              <a:t>및 </a:t>
            </a:r>
            <a:r>
              <a:rPr lang="en-US" sz="1100" dirty="0" smtClean="0">
                <a:cs typeface="Arial" charset="0"/>
              </a:rPr>
              <a:t>Audit &amp;</a:t>
            </a:r>
            <a:endParaRPr lang="en-US" sz="1100" dirty="0">
              <a:cs typeface="Arial" charset="0"/>
            </a:endParaRPr>
          </a:p>
          <a:p>
            <a:pPr algn="ctr"/>
            <a:r>
              <a:rPr lang="en-US" sz="1100" dirty="0">
                <a:cs typeface="Arial" charset="0"/>
              </a:rPr>
              <a:t>Source Code </a:t>
            </a:r>
            <a:r>
              <a:rPr lang="ko-KR" altLang="en-US" sz="1100" dirty="0">
                <a:cs typeface="Arial" charset="0"/>
              </a:rPr>
              <a:t>출처 및 </a:t>
            </a:r>
            <a:r>
              <a:rPr lang="en-US" sz="1100" dirty="0">
                <a:cs typeface="Arial" charset="0"/>
              </a:rPr>
              <a:t>License </a:t>
            </a:r>
            <a:r>
              <a:rPr lang="ko-KR" altLang="en-US" sz="1100" dirty="0">
                <a:cs typeface="Arial" charset="0"/>
              </a:rPr>
              <a:t>확인</a:t>
            </a:r>
            <a:endParaRPr lang="en-US" sz="1100" dirty="0">
              <a:cs typeface="Arial" charset="0"/>
            </a:endParaRPr>
          </a:p>
        </p:txBody>
      </p:sp>
      <p:sp>
        <p:nvSpPr>
          <p:cNvPr id="21526" name="TextBox 24"/>
          <p:cNvSpPr txBox="1">
            <a:spLocks noChangeArrowheads="1"/>
          </p:cNvSpPr>
          <p:nvPr/>
        </p:nvSpPr>
        <p:spPr bwMode="auto">
          <a:xfrm>
            <a:off x="4524900" y="4646935"/>
            <a:ext cx="123544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ko-KR" altLang="en-US" sz="1100" dirty="0">
                <a:cs typeface="Arial" charset="0"/>
              </a:rPr>
              <a:t>회사 </a:t>
            </a:r>
            <a:r>
              <a:rPr lang="en-US" altLang="ko-KR" sz="1100" dirty="0">
                <a:cs typeface="Arial" charset="0"/>
              </a:rPr>
              <a:t>FOSS </a:t>
            </a:r>
            <a:r>
              <a:rPr lang="ko-KR" altLang="en-US" sz="1100" dirty="0">
                <a:cs typeface="Arial" charset="0"/>
              </a:rPr>
              <a:t>정책에 맞게 </a:t>
            </a:r>
            <a:r>
              <a:rPr lang="en-US" altLang="ko-KR" sz="1100" dirty="0">
                <a:cs typeface="Arial" charset="0"/>
              </a:rPr>
              <a:t>Audit </a:t>
            </a:r>
            <a:r>
              <a:rPr lang="ko-KR" altLang="en-US" sz="1100" dirty="0">
                <a:cs typeface="Arial" charset="0"/>
              </a:rPr>
              <a:t>이슈 해결</a:t>
            </a:r>
            <a:endParaRPr lang="en-US" sz="1100" dirty="0">
              <a:cs typeface="Arial" charset="0"/>
            </a:endParaRPr>
          </a:p>
        </p:txBody>
      </p:sp>
      <p:sp>
        <p:nvSpPr>
          <p:cNvPr id="21527" name="TextBox 25"/>
          <p:cNvSpPr txBox="1">
            <a:spLocks noChangeArrowheads="1"/>
          </p:cNvSpPr>
          <p:nvPr/>
        </p:nvSpPr>
        <p:spPr bwMode="auto">
          <a:xfrm>
            <a:off x="1507524" y="4646613"/>
            <a:ext cx="1511379" cy="4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Review</a:t>
            </a:r>
            <a:r>
              <a:rPr lang="ko-KR" altLang="en-US" sz="1100" dirty="0">
                <a:cs typeface="Arial" charset="0"/>
              </a:rPr>
              <a:t>를 위한 </a:t>
            </a:r>
            <a:r>
              <a:rPr lang="en-US" sz="1100" dirty="0">
                <a:cs typeface="Arial" charset="0"/>
              </a:rPr>
              <a:t>FOSS Component </a:t>
            </a:r>
            <a:r>
              <a:rPr lang="ko-KR" altLang="en-US" sz="1100" dirty="0">
                <a:cs typeface="Arial" charset="0"/>
              </a:rPr>
              <a:t>식별</a:t>
            </a:r>
            <a:endParaRPr lang="en-US" sz="1100" dirty="0">
              <a:cs typeface="Arial" charset="0"/>
            </a:endParaRP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7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ko-KR" altLang="en-US" sz="1100" dirty="0">
                <a:cs typeface="Arial" charset="0"/>
              </a:rPr>
              <a:t>배포를 위한 </a:t>
            </a:r>
            <a:r>
              <a:rPr lang="en-US" sz="1100" dirty="0">
                <a:cs typeface="Arial" charset="0"/>
              </a:rPr>
              <a:t>Source Code Package </a:t>
            </a:r>
            <a:r>
              <a:rPr lang="ko-KR" altLang="en-US" sz="1100" dirty="0" smtClean="0">
                <a:cs typeface="Arial" charset="0"/>
              </a:rPr>
              <a:t>확인 </a:t>
            </a:r>
            <a:r>
              <a:rPr lang="en-US" altLang="ko-KR" sz="1100" dirty="0" smtClean="0">
                <a:cs typeface="Arial" charset="0"/>
              </a:rPr>
              <a:t>&amp;</a:t>
            </a:r>
          </a:p>
          <a:p>
            <a:pPr algn="ctr"/>
            <a:r>
              <a:rPr lang="ko-KR" altLang="en-US" sz="1100" dirty="0">
                <a:cs typeface="Arial" charset="0"/>
              </a:rPr>
              <a:t>적절한 </a:t>
            </a:r>
            <a:r>
              <a:rPr lang="ko-KR" altLang="en-US" sz="1100" dirty="0" err="1">
                <a:cs typeface="Arial" charset="0"/>
              </a:rPr>
              <a:t>고지문이</a:t>
            </a:r>
            <a:r>
              <a:rPr lang="ko-KR" altLang="en-US" sz="1100" dirty="0">
                <a:cs typeface="Arial" charset="0"/>
              </a:rPr>
              <a:t> 제공되는지 확인</a:t>
            </a:r>
            <a:endParaRPr lang="en-US" sz="1100" dirty="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263214" y="4219899"/>
            <a:ext cx="1836236"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p:cNvCxnSpPr>
          <p:nvPr/>
        </p:nvCxnSpPr>
        <p:spPr bwMode="auto">
          <a:xfrm flipV="1">
            <a:off x="3949711" y="4219899"/>
            <a:ext cx="612260"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p:cNvCxnSpPr>
          <p:nvPr/>
        </p:nvCxnSpPr>
        <p:spPr bwMode="auto">
          <a:xfrm flipH="1" flipV="1">
            <a:off x="5066248" y="4270701"/>
            <a:ext cx="76374" cy="37623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760343" y="4651698"/>
            <a:ext cx="1307098"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ko-KR" altLang="en-US" sz="1100" dirty="0">
                <a:cs typeface="Arial" charset="0"/>
              </a:rPr>
              <a:t>제품별</a:t>
            </a:r>
            <a:r>
              <a:rPr lang="en-US" altLang="ko-KR" sz="1100" dirty="0">
                <a:cs typeface="Arial" charset="0"/>
              </a:rPr>
              <a:t>, </a:t>
            </a:r>
            <a:r>
              <a:rPr lang="en-US" sz="1100" dirty="0">
                <a:cs typeface="Arial" charset="0"/>
              </a:rPr>
              <a:t>Release</a:t>
            </a:r>
            <a:r>
              <a:rPr lang="ko-KR" altLang="en-US" sz="1100" dirty="0">
                <a:cs typeface="Arial" charset="0"/>
              </a:rPr>
              <a:t>별 </a:t>
            </a:r>
            <a:r>
              <a:rPr lang="ko-KR" altLang="en-US" sz="1100" dirty="0" err="1">
                <a:cs typeface="Arial" charset="0"/>
              </a:rPr>
              <a:t>목록표</a:t>
            </a:r>
            <a:r>
              <a:rPr lang="ko-KR" altLang="en-US" sz="1100" dirty="0">
                <a:cs typeface="Arial" charset="0"/>
              </a:rPr>
              <a:t> </a:t>
            </a:r>
            <a:r>
              <a:rPr lang="en-US" altLang="ko-KR" sz="1100" dirty="0">
                <a:cs typeface="Arial" charset="0"/>
              </a:rPr>
              <a:t>(</a:t>
            </a:r>
            <a:r>
              <a:rPr lang="en-US" sz="1100" dirty="0">
                <a:cs typeface="Arial" charset="0"/>
              </a:rPr>
              <a:t>inventory) </a:t>
            </a:r>
            <a:r>
              <a:rPr lang="ko-KR" altLang="en-US" sz="1100" dirty="0">
                <a:cs typeface="Arial" charset="0"/>
              </a:rPr>
              <a:t>내 승인된 </a:t>
            </a:r>
            <a:r>
              <a:rPr lang="en-US" sz="1100" dirty="0">
                <a:cs typeface="Arial" charset="0"/>
              </a:rPr>
              <a:t>Software/Version </a:t>
            </a:r>
            <a:r>
              <a:rPr lang="ko-KR" altLang="en-US" sz="1100" dirty="0">
                <a:cs typeface="Arial" charset="0"/>
              </a:rPr>
              <a:t>기록</a:t>
            </a:r>
            <a:endParaRPr lang="en-US" sz="1100" dirty="0">
              <a:cs typeface="Arial" charset="0"/>
            </a:endParaRPr>
          </a:p>
        </p:txBody>
      </p:sp>
      <p:cxnSp>
        <p:nvCxnSpPr>
          <p:cNvPr id="50" name="Straight Arrow Connector 49"/>
          <p:cNvCxnSpPr>
            <a:cxnSpLocks noChangeShapeType="1"/>
            <a:stCxn id="21537" idx="0"/>
          </p:cNvCxnSpPr>
          <p:nvPr/>
        </p:nvCxnSpPr>
        <p:spPr bwMode="auto">
          <a:xfrm flipH="1" flipV="1">
            <a:off x="6306080" y="4219898"/>
            <a:ext cx="107812"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4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altLang="ko-KR" sz="1100" dirty="0">
                <a:cs typeface="Arial" charset="0"/>
              </a:rPr>
              <a:t>Source Code, </a:t>
            </a:r>
            <a:r>
              <a:rPr lang="ko-KR" altLang="en-US" sz="1100" dirty="0" err="1">
                <a:cs typeface="Arial" charset="0"/>
              </a:rPr>
              <a:t>고지문</a:t>
            </a:r>
            <a:r>
              <a:rPr lang="ko-KR" altLang="en-US" sz="1100" dirty="0">
                <a:cs typeface="Arial" charset="0"/>
              </a:rPr>
              <a:t> 공개 및 약정서 제공</a:t>
            </a:r>
            <a:endParaRPr lang="en-US" sz="1100" dirty="0">
              <a:cs typeface="Arial" charset="0"/>
            </a:endParaRP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FOSS Software Component</a:t>
            </a:r>
            <a:r>
              <a:rPr lang="ko-KR" altLang="en-US" sz="1100" dirty="0">
                <a:solidFill>
                  <a:srgbClr val="000000"/>
                </a:solidFill>
                <a:latin typeface="+mj-lt"/>
                <a:cs typeface="Arial" charset="0"/>
              </a:rPr>
              <a:t>의 </a:t>
            </a:r>
            <a:r>
              <a:rPr lang="en-US" sz="1100" dirty="0">
                <a:solidFill>
                  <a:srgbClr val="000000"/>
                </a:solidFill>
                <a:latin typeface="+mj-lt"/>
                <a:cs typeface="Arial" charset="0"/>
              </a:rPr>
              <a:t>Compliance </a:t>
            </a:r>
            <a:r>
              <a:rPr lang="ko-KR" altLang="en-US" sz="1100" dirty="0">
                <a:solidFill>
                  <a:srgbClr val="000000"/>
                </a:solidFill>
                <a:latin typeface="+mj-lt"/>
                <a:cs typeface="Arial" charset="0"/>
              </a:rPr>
              <a:t>기록 검토 및 승인</a:t>
            </a:r>
            <a:endParaRPr lang="en-US" sz="1100" dirty="0">
              <a:solidFill>
                <a:srgbClr val="000000"/>
              </a:solidFill>
              <a:latin typeface="+mj-lt"/>
              <a:cs typeface="Arial" charset="0"/>
            </a:endParaRP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ko-KR" altLang="en-US" sz="1100" dirty="0">
                <a:solidFill>
                  <a:srgbClr val="000000"/>
                </a:solidFill>
                <a:latin typeface="+mj-lt"/>
                <a:cs typeface="Arial" charset="0"/>
              </a:rPr>
              <a:t>공개를 위한 </a:t>
            </a:r>
            <a:r>
              <a:rPr lang="ko-KR" altLang="en-US" sz="1100" dirty="0" err="1">
                <a:solidFill>
                  <a:srgbClr val="000000"/>
                </a:solidFill>
                <a:latin typeface="+mj-lt"/>
                <a:cs typeface="Arial" charset="0"/>
              </a:rPr>
              <a:t>고지문</a:t>
            </a:r>
            <a:r>
              <a:rPr lang="ko-KR" altLang="en-US" sz="1100" dirty="0">
                <a:solidFill>
                  <a:srgbClr val="000000"/>
                </a:solidFill>
                <a:latin typeface="+mj-lt"/>
                <a:cs typeface="Arial" charset="0"/>
              </a:rPr>
              <a:t> 편집</a:t>
            </a:r>
            <a:endParaRPr lang="en-US" sz="1100" dirty="0">
              <a:solidFill>
                <a:srgbClr val="000000"/>
              </a:solidFill>
              <a:latin typeface="+mj-lt"/>
              <a:cs typeface="Arial" charset="0"/>
            </a:endParaRP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7314139" y="606749"/>
            <a:ext cx="1576387"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ko-KR" altLang="en-US" sz="1100" dirty="0" smtClean="0">
                <a:solidFill>
                  <a:srgbClr val="000000"/>
                </a:solidFill>
                <a:latin typeface="+mj-lt"/>
                <a:cs typeface="Arial" charset="0"/>
              </a:rPr>
              <a:t>확인된 산출물 게시</a:t>
            </a:r>
            <a:endParaRPr lang="en-US" sz="1100" dirty="0">
              <a:solidFill>
                <a:srgbClr val="000000"/>
              </a:solidFill>
              <a:latin typeface="+mj-lt"/>
              <a:cs typeface="Arial" charset="0"/>
            </a:endParaRP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Compliance Management End-to-End Process </a:t>
            </a:r>
            <a:r>
              <a:rPr lang="ko-KR" altLang="en-US" sz="1300" b="1" dirty="0">
                <a:solidFill>
                  <a:schemeClr val="bg1"/>
                </a:solidFill>
                <a:latin typeface="+mj-lt"/>
                <a:ea typeface="MS PGothic" pitchFamily="34" charset="-128"/>
                <a:cs typeface="DejaVu Sans" charset="0"/>
              </a:rPr>
              <a:t>의 예</a:t>
            </a:r>
            <a:endParaRPr lang="en-US" sz="1300" b="1" dirty="0">
              <a:solidFill>
                <a:srgbClr val="FFFFFF"/>
              </a:solidFill>
              <a:latin typeface="+mj-lt"/>
              <a:ea typeface="MS PGothic" pitchFamily="34" charset="-128"/>
              <a:cs typeface="DejaVu Sans" charset="0"/>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19107303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ko-KR" altLang="en-US" b="0" u="sng" dirty="0" smtClean="0">
                <a:solidFill>
                  <a:srgbClr val="0070C0"/>
                </a:solidFill>
                <a:latin typeface="Calibri" charset="0"/>
                <a:ea typeface="MS PGothic" charset="0"/>
              </a:rPr>
              <a:t>전제조건</a:t>
            </a:r>
            <a:r>
              <a:rPr lang="en-US" b="0" u="sng" dirty="0" smtClean="0">
                <a:solidFill>
                  <a:srgbClr val="0070C0"/>
                </a:solidFill>
                <a:latin typeface="Calibri" charset="0"/>
                <a:ea typeface="MS PGothic" charset="0"/>
              </a:rPr>
              <a:t>:</a:t>
            </a:r>
            <a:endParaRPr lang="en-US" b="0" u="sng" dirty="0">
              <a:latin typeface="Calibri" charset="0"/>
              <a:ea typeface="MS PGothic" charset="0"/>
            </a:endParaRPr>
          </a:p>
          <a:p>
            <a:pPr marL="271463" lvl="1" indent="0">
              <a:buNone/>
            </a:pPr>
            <a:r>
              <a:rPr lang="en-US" altLang="ko-KR" sz="1600" dirty="0">
                <a:latin typeface="Calibri" charset="0"/>
                <a:ea typeface="MS PGothic" charset="0"/>
              </a:rPr>
              <a:t>Process</a:t>
            </a:r>
            <a:r>
              <a:rPr lang="ko-KR" altLang="en-US" sz="1600" dirty="0">
                <a:latin typeface="Calibri" charset="0"/>
                <a:ea typeface="MS PGothic" charset="0"/>
              </a:rPr>
              <a:t>는 다음 중 하나의 </a:t>
            </a:r>
            <a:r>
              <a:rPr lang="ko-KR" altLang="en-US" sz="1600" dirty="0" smtClean="0">
                <a:latin typeface="Calibri" charset="0"/>
                <a:ea typeface="MS PGothic" charset="0"/>
              </a:rPr>
              <a:t>이벤트</a:t>
            </a:r>
            <a:r>
              <a:rPr lang="ko-KR" altLang="en-US" sz="1600" dirty="0">
                <a:latin typeface="Calibri" charset="0"/>
                <a:ea typeface="MS PGothic" charset="0"/>
              </a:rPr>
              <a:t>로 시작할 수 있다</a:t>
            </a:r>
            <a:r>
              <a:rPr lang="en-US" sz="1600" dirty="0" smtClean="0">
                <a:latin typeface="Calibri" charset="0"/>
                <a:ea typeface="MS PGothic" charset="0"/>
              </a:rPr>
              <a:t>:</a:t>
            </a:r>
            <a:endParaRPr lang="en-US" sz="1600" dirty="0">
              <a:latin typeface="Calibri" charset="0"/>
              <a:ea typeface="MS PGothic" charset="0"/>
            </a:endParaRPr>
          </a:p>
          <a:p>
            <a:pPr lvl="1"/>
            <a:r>
              <a:rPr lang="ko-KR" altLang="en-US" sz="1600" dirty="0">
                <a:latin typeface="Calibri" charset="0"/>
                <a:ea typeface="MS PGothic" charset="0"/>
              </a:rPr>
              <a:t>개발팀에서 </a:t>
            </a:r>
            <a:r>
              <a:rPr lang="en-US" altLang="ko-KR" sz="1600" dirty="0">
                <a:latin typeface="Calibri" charset="0"/>
                <a:ea typeface="MS PGothic" charset="0"/>
              </a:rPr>
              <a:t>FOSS Component</a:t>
            </a:r>
            <a:r>
              <a:rPr lang="ko-KR" altLang="en-US" sz="1600" dirty="0">
                <a:latin typeface="Calibri" charset="0"/>
                <a:ea typeface="MS PGothic" charset="0"/>
              </a:rPr>
              <a:t>의 검토 혹은 외부 배포 요청</a:t>
            </a:r>
          </a:p>
          <a:p>
            <a:pPr lvl="1"/>
            <a:r>
              <a:rPr lang="ko-KR" altLang="en-US" sz="1600" dirty="0">
                <a:latin typeface="Calibri" charset="0"/>
                <a:ea typeface="MS PGothic" charset="0"/>
              </a:rPr>
              <a:t>적절한 승인 없이 사용된 </a:t>
            </a:r>
            <a:r>
              <a:rPr lang="en-US" altLang="ko-KR" sz="1600" dirty="0">
                <a:latin typeface="Calibri" charset="0"/>
                <a:ea typeface="MS PGothic" charset="0"/>
              </a:rPr>
              <a:t>FOSS</a:t>
            </a:r>
            <a:r>
              <a:rPr lang="ko-KR" altLang="en-US" sz="1600" dirty="0">
                <a:latin typeface="Calibri" charset="0"/>
                <a:ea typeface="MS PGothic" charset="0"/>
              </a:rPr>
              <a:t>의 발견</a:t>
            </a:r>
          </a:p>
          <a:p>
            <a:pPr lvl="1"/>
            <a:r>
              <a:rPr lang="en-US" altLang="ko-KR" sz="1600" dirty="0">
                <a:latin typeface="Calibri" charset="0"/>
                <a:ea typeface="MS PGothic" charset="0"/>
              </a:rPr>
              <a:t>3rd Party Software</a:t>
            </a:r>
            <a:r>
              <a:rPr lang="ko-KR" altLang="en-US" sz="1600" dirty="0">
                <a:latin typeface="Calibri" charset="0"/>
                <a:ea typeface="MS PGothic" charset="0"/>
              </a:rPr>
              <a:t>의 일부로 사용된 </a:t>
            </a:r>
            <a:r>
              <a:rPr lang="en-US" altLang="ko-KR" sz="1600" dirty="0">
                <a:latin typeface="Calibri" charset="0"/>
                <a:ea typeface="MS PGothic" charset="0"/>
              </a:rPr>
              <a:t>FOSS</a:t>
            </a:r>
            <a:r>
              <a:rPr lang="ko-KR" altLang="en-US" sz="1600" dirty="0">
                <a:latin typeface="Calibri" charset="0"/>
                <a:ea typeface="MS PGothic" charset="0"/>
              </a:rPr>
              <a:t>의 발견</a:t>
            </a:r>
            <a:r>
              <a:rPr lang="en-US" sz="1600" dirty="0" smtClean="0">
                <a:latin typeface="Calibri" charset="0"/>
                <a:ea typeface="MS PGothic" charset="0"/>
              </a:rPr>
              <a:t>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ko-KR" altLang="en-US" sz="1800" u="sng" dirty="0" smtClean="0">
                <a:solidFill>
                  <a:srgbClr val="0070C0"/>
                </a:solidFill>
                <a:latin typeface="Calibri" charset="0"/>
                <a:ea typeface="MS PGothic" charset="0"/>
              </a:rPr>
              <a:t>결과</a:t>
            </a:r>
            <a:r>
              <a:rPr lang="en-US" sz="1800" u="sng" dirty="0" smtClean="0">
                <a:solidFill>
                  <a:srgbClr val="0070C0"/>
                </a:solidFill>
                <a:latin typeface="Calibri" charset="0"/>
                <a:ea typeface="MS PGothic" charset="0"/>
              </a:rPr>
              <a:t>: </a:t>
            </a:r>
            <a:endParaRPr lang="en-US" sz="1800" u="sng" dirty="0">
              <a:latin typeface="Calibri" charset="0"/>
              <a:ea typeface="MS PGothic" charset="0"/>
            </a:endParaRPr>
          </a:p>
          <a:p>
            <a:pPr lvl="1"/>
            <a:r>
              <a:rPr lang="en-US" altLang="ko-KR" sz="1600" dirty="0">
                <a:latin typeface="Calibri" charset="0"/>
                <a:ea typeface="MS PGothic" charset="0"/>
              </a:rPr>
              <a:t>FOSS</a:t>
            </a:r>
            <a:r>
              <a:rPr lang="ko-KR" altLang="en-US" sz="1600" dirty="0">
                <a:latin typeface="Calibri" charset="0"/>
                <a:ea typeface="MS PGothic" charset="0"/>
              </a:rPr>
              <a:t>에 대한 </a:t>
            </a:r>
            <a:r>
              <a:rPr lang="en-US" altLang="ko-KR" sz="1600" dirty="0">
                <a:latin typeface="Calibri" charset="0"/>
                <a:ea typeface="MS PGothic" charset="0"/>
              </a:rPr>
              <a:t>Compliance </a:t>
            </a:r>
            <a:r>
              <a:rPr lang="ko-KR" altLang="en-US" sz="1600" dirty="0">
                <a:latin typeface="Calibri" charset="0"/>
                <a:ea typeface="MS PGothic" charset="0"/>
              </a:rPr>
              <a:t>기록 생성 </a:t>
            </a:r>
            <a:r>
              <a:rPr lang="en-US" altLang="ko-KR" sz="1600" dirty="0">
                <a:latin typeface="Calibri" charset="0"/>
                <a:ea typeface="MS PGothic" charset="0"/>
              </a:rPr>
              <a:t>(</a:t>
            </a:r>
            <a:r>
              <a:rPr lang="ko-KR" altLang="en-US" sz="1600" dirty="0">
                <a:latin typeface="Calibri" charset="0"/>
                <a:ea typeface="MS PGothic" charset="0"/>
              </a:rPr>
              <a:t>혹은 갱신</a:t>
            </a:r>
            <a:r>
              <a:rPr lang="en-US" altLang="ko-KR" sz="1600" dirty="0">
                <a:latin typeface="Calibri" charset="0"/>
                <a:ea typeface="MS PGothic" charset="0"/>
              </a:rPr>
              <a:t>)</a:t>
            </a:r>
          </a:p>
          <a:p>
            <a:pPr lvl="1"/>
            <a:r>
              <a:rPr lang="en-US" altLang="ko-KR" sz="1600" dirty="0">
                <a:latin typeface="Calibri" charset="0"/>
                <a:ea typeface="MS PGothic" charset="0"/>
              </a:rPr>
              <a:t>Source Code</a:t>
            </a:r>
            <a:r>
              <a:rPr lang="ko-KR" altLang="en-US" sz="1600" dirty="0">
                <a:latin typeface="Calibri" charset="0"/>
                <a:ea typeface="MS PGothic" charset="0"/>
              </a:rPr>
              <a:t>를 </a:t>
            </a:r>
            <a:r>
              <a:rPr lang="en-US" altLang="ko-KR" sz="1600" dirty="0" smtClean="0">
                <a:latin typeface="Calibri" charset="0"/>
                <a:ea typeface="MS PGothic" charset="0"/>
              </a:rPr>
              <a:t>Scan</a:t>
            </a:r>
            <a:r>
              <a:rPr lang="ko-KR" altLang="en-US" sz="1600" dirty="0" smtClean="0">
                <a:latin typeface="Calibri" charset="0"/>
                <a:ea typeface="MS PGothic" charset="0"/>
              </a:rPr>
              <a:t>하거나 </a:t>
            </a:r>
            <a:r>
              <a:rPr lang="en-US" altLang="ko-KR" sz="1600" dirty="0" smtClean="0">
                <a:latin typeface="Calibri" charset="0"/>
                <a:ea typeface="MS PGothic" charset="0"/>
              </a:rPr>
              <a:t>Review</a:t>
            </a:r>
            <a:r>
              <a:rPr lang="ko-KR" altLang="en-US" sz="1600" dirty="0" smtClean="0">
                <a:latin typeface="Calibri" charset="0"/>
                <a:ea typeface="MS PGothic" charset="0"/>
              </a:rPr>
              <a:t>하도록 </a:t>
            </a:r>
            <a:r>
              <a:rPr lang="en-US" altLang="ko-KR" sz="1600" dirty="0" smtClean="0">
                <a:latin typeface="Calibri" charset="0"/>
                <a:ea typeface="MS PGothic" charset="0"/>
              </a:rPr>
              <a:t>Audit </a:t>
            </a:r>
            <a:r>
              <a:rPr lang="ko-KR" altLang="en-US" sz="1600" dirty="0">
                <a:latin typeface="Calibri" charset="0"/>
                <a:ea typeface="MS PGothic" charset="0"/>
              </a:rPr>
              <a:t>요청</a:t>
            </a:r>
            <a:endParaRPr lang="en-US" sz="1600" dirty="0">
              <a:latin typeface="Calibri" charset="0"/>
              <a:ea typeface="MS PGothic" charset="0"/>
            </a:endParaRP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단계</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defRPr/>
            </a:pPr>
            <a:r>
              <a:rPr lang="ko-KR" altLang="en-US" sz="1600" dirty="0">
                <a:latin typeface="Calibri" charset="0"/>
                <a:ea typeface="MS PGothic" charset="0"/>
              </a:rPr>
              <a:t>접수된 요청 기록</a:t>
            </a:r>
          </a:p>
          <a:p>
            <a:pPr marL="685800" lvl="1" indent="-228600">
              <a:lnSpc>
                <a:spcPct val="90000"/>
              </a:lnSpc>
              <a:spcBef>
                <a:spcPts val="500"/>
              </a:spcBef>
              <a:buFont typeface="Arial" panose="020B0604020202020204" pitchFamily="34" charset="0"/>
              <a:buChar char="•"/>
              <a:defRPr/>
            </a:pPr>
            <a:r>
              <a:rPr lang="ko-KR" altLang="en-US" sz="1600" dirty="0">
                <a:latin typeface="Calibri" charset="0"/>
                <a:ea typeface="MS PGothic" charset="0"/>
              </a:rPr>
              <a:t>전체 </a:t>
            </a:r>
            <a:r>
              <a:rPr lang="en-US" altLang="ko-KR" sz="1600" dirty="0">
                <a:latin typeface="Calibri" charset="0"/>
                <a:ea typeface="MS PGothic" charset="0"/>
              </a:rPr>
              <a:t>Platform</a:t>
            </a:r>
            <a:r>
              <a:rPr lang="ko-KR" altLang="en-US" sz="1600" dirty="0">
                <a:latin typeface="Calibri" charset="0"/>
                <a:ea typeface="MS PGothic" charset="0"/>
              </a:rPr>
              <a:t>에 대한 </a:t>
            </a:r>
            <a:r>
              <a:rPr lang="en-US" altLang="ko-KR" sz="1600" dirty="0" smtClean="0">
                <a:latin typeface="Calibri" charset="0"/>
                <a:ea typeface="MS PGothic" charset="0"/>
              </a:rPr>
              <a:t>Scan</a:t>
            </a:r>
            <a:r>
              <a:rPr lang="ko-KR" altLang="en-US" sz="1600" dirty="0" smtClean="0">
                <a:latin typeface="Calibri" charset="0"/>
                <a:ea typeface="MS PGothic" charset="0"/>
              </a:rPr>
              <a:t>을 수행할 수 있음</a:t>
            </a:r>
            <a:endParaRPr lang="ko-KR" altLang="en-US" sz="1600" dirty="0">
              <a:latin typeface="Calibri" charset="0"/>
              <a:ea typeface="MS PGothic" charset="0"/>
            </a:endParaRPr>
          </a:p>
          <a:p>
            <a:pPr marL="685800" lvl="1" indent="-228600">
              <a:lnSpc>
                <a:spcPct val="90000"/>
              </a:lnSpc>
              <a:spcBef>
                <a:spcPts val="500"/>
              </a:spcBef>
              <a:buFont typeface="Arial" panose="020B0604020202020204" pitchFamily="34" charset="0"/>
              <a:buChar char="•"/>
              <a:defRPr/>
            </a:pPr>
            <a:r>
              <a:rPr lang="en-US" altLang="ko-KR" sz="1600" dirty="0">
                <a:latin typeface="Calibri" charset="0"/>
                <a:ea typeface="MS PGothic" charset="0"/>
              </a:rPr>
              <a:t>3rd Party </a:t>
            </a:r>
            <a:r>
              <a:rPr lang="ko-KR" altLang="en-US" sz="1600" dirty="0">
                <a:latin typeface="Calibri" charset="0"/>
                <a:ea typeface="MS PGothic" charset="0"/>
              </a:rPr>
              <a:t>제공 </a:t>
            </a:r>
            <a:r>
              <a:rPr lang="en-US" altLang="ko-KR" sz="1600" dirty="0">
                <a:latin typeface="Calibri" charset="0"/>
                <a:ea typeface="MS PGothic" charset="0"/>
              </a:rPr>
              <a:t>Software</a:t>
            </a:r>
            <a:r>
              <a:rPr lang="ko-KR" altLang="en-US" sz="1600" dirty="0">
                <a:latin typeface="Calibri" charset="0"/>
                <a:ea typeface="MS PGothic" charset="0"/>
              </a:rPr>
              <a:t>에 대한 실사 </a:t>
            </a:r>
            <a:r>
              <a:rPr lang="en-US" altLang="ko-KR" sz="1600" dirty="0">
                <a:latin typeface="Calibri" charset="0"/>
                <a:ea typeface="MS PGothic" charset="0"/>
              </a:rPr>
              <a:t>(Due Diligence)</a:t>
            </a:r>
          </a:p>
          <a:p>
            <a:pPr marL="685800" lvl="1" indent="-228600">
              <a:lnSpc>
                <a:spcPct val="90000"/>
              </a:lnSpc>
              <a:spcBef>
                <a:spcPts val="500"/>
              </a:spcBef>
              <a:buFont typeface="Arial" panose="020B0604020202020204" pitchFamily="34" charset="0"/>
              <a:buChar char="•"/>
              <a:defRPr/>
            </a:pPr>
            <a:r>
              <a:rPr lang="ko-KR" altLang="en-US" sz="1600" dirty="0">
                <a:latin typeface="Calibri" charset="0"/>
                <a:ea typeface="MS PGothic" charset="0"/>
              </a:rPr>
              <a:t>접수된 요청 없이 </a:t>
            </a:r>
            <a:r>
              <a:rPr lang="en-US" altLang="ko-KR" sz="1600" dirty="0">
                <a:latin typeface="Calibri" charset="0"/>
                <a:ea typeface="MS PGothic" charset="0"/>
              </a:rPr>
              <a:t>repository</a:t>
            </a:r>
            <a:r>
              <a:rPr lang="ko-KR" altLang="en-US" sz="1600" dirty="0">
                <a:latin typeface="Calibri" charset="0"/>
                <a:ea typeface="MS PGothic" charset="0"/>
              </a:rPr>
              <a:t>에 추가된 모든 </a:t>
            </a:r>
            <a:r>
              <a:rPr lang="en-US" altLang="ko-KR" sz="1600" dirty="0">
                <a:latin typeface="Calibri" charset="0"/>
                <a:ea typeface="MS PGothic" charset="0"/>
              </a:rPr>
              <a:t>FOSS Component</a:t>
            </a:r>
            <a:r>
              <a:rPr lang="ko-KR" altLang="en-US" sz="1600" dirty="0">
                <a:latin typeface="Calibri" charset="0"/>
                <a:ea typeface="MS PGothic" charset="0"/>
              </a:rPr>
              <a:t>에 대해 인식 및 검토</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60498" cy="369332"/>
          </a:xfrm>
          <a:prstGeom prst="rect">
            <a:avLst/>
          </a:prstGeom>
        </p:spPr>
        <p:txBody>
          <a:bodyPr wrap="none" anchor="t">
            <a:spAutoFit/>
          </a:bodyPr>
          <a:lstStyle/>
          <a:p>
            <a:r>
              <a:rPr lang="ko-KR" altLang="en-US" b="1" dirty="0" smtClean="0">
                <a:latin typeface="Calibri" charset="0"/>
                <a:ea typeface="MS PGothic" charset="0"/>
              </a:rPr>
              <a:t>모든 </a:t>
            </a:r>
            <a:r>
              <a:rPr lang="en-US" altLang="ko-KR" b="1" dirty="0" smtClean="0">
                <a:latin typeface="Calibri" charset="0"/>
                <a:ea typeface="MS PGothic" charset="0"/>
              </a:rPr>
              <a:t>Sourced</a:t>
            </a:r>
            <a:r>
              <a:rPr lang="ko-KR" altLang="en-US" b="1" dirty="0" smtClean="0">
                <a:latin typeface="Calibri" charset="0"/>
                <a:ea typeface="MS PGothic" charset="0"/>
              </a:rPr>
              <a:t>에 대해 </a:t>
            </a:r>
            <a:r>
              <a:rPr lang="en-US" altLang="ko-KR" b="1" dirty="0" smtClean="0">
                <a:latin typeface="Calibri" charset="0"/>
                <a:ea typeface="MS PGothic" charset="0"/>
              </a:rPr>
              <a:t>FOSS</a:t>
            </a:r>
            <a:r>
              <a:rPr lang="ko-KR" altLang="en-US" b="1" dirty="0" smtClean="0">
                <a:latin typeface="Calibri" charset="0"/>
                <a:ea typeface="MS PGothic" charset="0"/>
              </a:rPr>
              <a:t>를 확인하고 추적한다</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ltLang="ko-KR" dirty="0">
                <a:solidFill>
                  <a:schemeClr val="tx2"/>
                </a:solidFill>
                <a:latin typeface="+mj-lt"/>
                <a:ea typeface="ＭＳ Ｐゴシック" charset="0"/>
                <a:cs typeface="ＭＳ Ｐゴシック" charset="0"/>
              </a:rPr>
              <a:t>FOSS </a:t>
            </a:r>
            <a:r>
              <a:rPr lang="ko-KR" altLang="en-US" dirty="0" smtClean="0">
                <a:solidFill>
                  <a:schemeClr val="tx2"/>
                </a:solidFill>
                <a:latin typeface="+mj-lt"/>
                <a:ea typeface="ＭＳ Ｐゴシック" charset="0"/>
                <a:cs typeface="ＭＳ Ｐゴシック" charset="0"/>
              </a:rPr>
              <a:t>사용</a:t>
            </a:r>
            <a:r>
              <a:rPr lang="ko-KR" altLang="en-US" dirty="0">
                <a:solidFill>
                  <a:schemeClr val="tx2"/>
                </a:solidFill>
                <a:latin typeface="+mj-lt"/>
                <a:ea typeface="ＭＳ Ｐゴシック" charset="0"/>
                <a:cs typeface="ＭＳ Ｐゴシック" charset="0"/>
              </a:rPr>
              <a:t>의</a:t>
            </a:r>
            <a:r>
              <a:rPr lang="ko-KR" altLang="en-US" dirty="0" smtClean="0">
                <a:solidFill>
                  <a:schemeClr val="tx2"/>
                </a:solidFill>
                <a:latin typeface="+mj-lt"/>
                <a:ea typeface="ＭＳ Ｐゴシック" charset="0"/>
                <a:cs typeface="ＭＳ Ｐゴシック" charset="0"/>
              </a:rPr>
              <a:t> 확인 및 </a:t>
            </a:r>
            <a:r>
              <a:rPr lang="ko-KR" altLang="en-US" dirty="0">
                <a:solidFill>
                  <a:schemeClr val="tx2"/>
                </a:solidFill>
                <a:latin typeface="+mj-lt"/>
                <a:ea typeface="ＭＳ Ｐゴシック" charset="0"/>
                <a:cs typeface="ＭＳ Ｐゴシック" charset="0"/>
              </a:rPr>
              <a:t>추적</a:t>
            </a:r>
            <a:endParaRPr lang="en-US" dirty="0">
              <a:solidFill>
                <a:schemeClr val="tx2"/>
              </a:solidFill>
              <a:latin typeface="+mj-lt"/>
              <a:ea typeface="ＭＳ Ｐゴシック" charset="0"/>
              <a:cs typeface="ＭＳ Ｐゴシック" charset="0"/>
            </a:endParaRPr>
          </a:p>
        </p:txBody>
      </p:sp>
    </p:spTree>
    <p:extLst>
      <p:ext uri="{BB962C8B-B14F-4D97-AF65-F5344CB8AC3E}">
        <p14:creationId xmlns:p14="http://schemas.microsoft.com/office/powerpoint/2010/main" val="26318186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전제조건</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ko-KR" altLang="en-US" sz="1600" dirty="0">
                <a:latin typeface="Calibri" charset="0"/>
                <a:ea typeface="MS PGothic" charset="0"/>
              </a:rPr>
              <a:t>개발팀은 </a:t>
            </a:r>
            <a:r>
              <a:rPr lang="en-US" altLang="ko-KR" sz="1600" dirty="0">
                <a:latin typeface="Calibri" charset="0"/>
                <a:ea typeface="MS PGothic" charset="0"/>
              </a:rPr>
              <a:t>FOSS </a:t>
            </a:r>
            <a:r>
              <a:rPr lang="ko-KR" altLang="en-US" sz="1600" dirty="0">
                <a:latin typeface="Calibri" charset="0"/>
                <a:ea typeface="MS PGothic" charset="0"/>
              </a:rPr>
              <a:t>사용에 대한 정보가 담긴 </a:t>
            </a:r>
            <a:r>
              <a:rPr lang="en-US" altLang="ko-KR" sz="1600" dirty="0">
                <a:latin typeface="Calibri" charset="0"/>
                <a:ea typeface="MS PGothic" charset="0"/>
              </a:rPr>
              <a:t>Compliance </a:t>
            </a:r>
            <a:r>
              <a:rPr lang="ko-KR" altLang="en-US" sz="1600" dirty="0">
                <a:latin typeface="Calibri" charset="0"/>
                <a:ea typeface="MS PGothic" charset="0"/>
              </a:rPr>
              <a:t>기록을 </a:t>
            </a:r>
            <a:r>
              <a:rPr lang="ko-KR" altLang="en-US" sz="1600" dirty="0" smtClean="0">
                <a:latin typeface="Calibri" charset="0"/>
                <a:ea typeface="MS PGothic" charset="0"/>
              </a:rPr>
              <a:t>제공한다</a:t>
            </a:r>
            <a:endParaRPr lang="en-US" altLang="ko-KR" sz="1600" dirty="0">
              <a:latin typeface="Calibri" charset="0"/>
              <a:ea typeface="MS PGothic" charset="0"/>
            </a:endParaRPr>
          </a:p>
          <a:p>
            <a:pPr marL="614363" indent="-342900">
              <a:buFont typeface="Arial"/>
              <a:buChar char="•"/>
            </a:pPr>
            <a:r>
              <a:rPr lang="ko-KR" altLang="en-US" sz="1600" dirty="0">
                <a:latin typeface="Calibri" charset="0"/>
                <a:ea typeface="MS PGothic" charset="0"/>
              </a:rPr>
              <a:t>개발팀에서 제공한 기록이 없을 경우</a:t>
            </a:r>
            <a:r>
              <a:rPr lang="en-US" altLang="ko-KR" sz="1600" dirty="0">
                <a:latin typeface="Calibri" charset="0"/>
                <a:ea typeface="MS PGothic" charset="0"/>
              </a:rPr>
              <a:t>, </a:t>
            </a:r>
            <a:r>
              <a:rPr lang="ko-KR" altLang="en-US" sz="1600" dirty="0">
                <a:latin typeface="Calibri" charset="0"/>
                <a:ea typeface="MS PGothic" charset="0"/>
              </a:rPr>
              <a:t>발견되는 </a:t>
            </a:r>
            <a:r>
              <a:rPr lang="en-US" altLang="ko-KR" sz="1600" dirty="0">
                <a:latin typeface="Calibri" charset="0"/>
                <a:ea typeface="MS PGothic" charset="0"/>
              </a:rPr>
              <a:t>FOSS Component</a:t>
            </a:r>
            <a:r>
              <a:rPr lang="ko-KR" altLang="en-US" sz="1600" dirty="0">
                <a:latin typeface="Calibri" charset="0"/>
                <a:ea typeface="MS PGothic" charset="0"/>
              </a:rPr>
              <a:t>로 기록을 만들 수 </a:t>
            </a:r>
            <a:r>
              <a:rPr lang="ko-KR" altLang="en-US" sz="1600" dirty="0" smtClean="0">
                <a:latin typeface="Calibri" charset="0"/>
                <a:ea typeface="MS PGothic" charset="0"/>
              </a:rPr>
              <a:t>있다</a:t>
            </a:r>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결과</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endParaRPr>
          </a:p>
          <a:p>
            <a:pPr marL="685800"/>
            <a:r>
              <a:rPr lang="en-US" sz="1600" dirty="0">
                <a:latin typeface="Calibri" charset="0"/>
                <a:ea typeface="MS PGothic" charset="0"/>
              </a:rPr>
              <a:t>Source Code</a:t>
            </a:r>
            <a:r>
              <a:rPr lang="ko-KR" altLang="en-US" sz="1600" dirty="0">
                <a:latin typeface="Calibri" charset="0"/>
                <a:ea typeface="MS PGothic" charset="0"/>
              </a:rPr>
              <a:t>의 출처와 </a:t>
            </a:r>
            <a:r>
              <a:rPr lang="en-US" sz="1600" dirty="0">
                <a:latin typeface="Calibri" charset="0"/>
                <a:ea typeface="MS PGothic" charset="0"/>
              </a:rPr>
              <a:t>License</a:t>
            </a:r>
            <a:r>
              <a:rPr lang="ko-KR" altLang="en-US" sz="1600" dirty="0">
                <a:latin typeface="Calibri" charset="0"/>
                <a:ea typeface="MS PGothic" charset="0"/>
              </a:rPr>
              <a:t>를 </a:t>
            </a:r>
            <a:r>
              <a:rPr lang="ko-KR" altLang="en-US" sz="1600" dirty="0" smtClean="0">
                <a:latin typeface="Calibri" charset="0"/>
                <a:ea typeface="MS PGothic" charset="0"/>
              </a:rPr>
              <a:t>식</a:t>
            </a:r>
            <a:r>
              <a:rPr lang="ko-KR" altLang="en-US" sz="1600" dirty="0">
                <a:latin typeface="Calibri" charset="0"/>
                <a:ea typeface="MS PGothic" charset="0"/>
              </a:rPr>
              <a:t>별</a:t>
            </a:r>
            <a:r>
              <a:rPr lang="ko-KR" altLang="en-US" sz="1600" dirty="0" smtClean="0">
                <a:latin typeface="Calibri" charset="0"/>
                <a:ea typeface="MS PGothic" charset="0"/>
              </a:rPr>
              <a:t>한 </a:t>
            </a:r>
            <a:r>
              <a:rPr lang="en-US" sz="1600" dirty="0">
                <a:latin typeface="Calibri" charset="0"/>
                <a:ea typeface="MS PGothic" charset="0"/>
              </a:rPr>
              <a:t>Audit Report</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단계</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defRPr/>
            </a:pPr>
            <a:r>
              <a:rPr lang="en-US" altLang="ko-KR" sz="1600" dirty="0">
                <a:latin typeface="Calibri" charset="0"/>
                <a:ea typeface="MS PGothic" charset="0"/>
              </a:rPr>
              <a:t>Audit</a:t>
            </a:r>
            <a:r>
              <a:rPr lang="ko-KR" altLang="en-US" sz="1600" dirty="0">
                <a:latin typeface="Calibri" charset="0"/>
                <a:ea typeface="MS PGothic" charset="0"/>
              </a:rPr>
              <a:t>을 위한 </a:t>
            </a:r>
            <a:r>
              <a:rPr lang="en-US" altLang="ko-KR" sz="1600" dirty="0">
                <a:latin typeface="Calibri" charset="0"/>
                <a:ea typeface="MS PGothic" charset="0"/>
              </a:rPr>
              <a:t>Source Code </a:t>
            </a:r>
            <a:r>
              <a:rPr lang="ko-KR" altLang="en-US" sz="1600" dirty="0">
                <a:latin typeface="Calibri" charset="0"/>
                <a:ea typeface="MS PGothic" charset="0"/>
              </a:rPr>
              <a:t>식별</a:t>
            </a:r>
          </a:p>
          <a:p>
            <a:pPr marL="685800" lvl="1" indent="-228600">
              <a:lnSpc>
                <a:spcPct val="90000"/>
              </a:lnSpc>
              <a:spcBef>
                <a:spcPts val="500"/>
              </a:spcBef>
              <a:buFont typeface="Arial" panose="020B0604020202020204" pitchFamily="34" charset="0"/>
              <a:buChar char="•"/>
              <a:defRPr/>
            </a:pPr>
            <a:r>
              <a:rPr lang="en-US" altLang="ko-KR" sz="1600" dirty="0">
                <a:latin typeface="Calibri" charset="0"/>
                <a:ea typeface="MS PGothic" charset="0"/>
              </a:rPr>
              <a:t>Source Code Scan</a:t>
            </a:r>
            <a:r>
              <a:rPr lang="ko-KR" altLang="en-US" sz="1600" dirty="0">
                <a:latin typeface="Calibri" charset="0"/>
                <a:ea typeface="MS PGothic" charset="0"/>
              </a:rPr>
              <a:t>을 위해 </a:t>
            </a:r>
            <a:r>
              <a:rPr lang="en-US" altLang="ko-KR" sz="1600" dirty="0">
                <a:latin typeface="Calibri" charset="0"/>
                <a:ea typeface="MS PGothic" charset="0"/>
              </a:rPr>
              <a:t>Software </a:t>
            </a:r>
            <a:r>
              <a:rPr lang="en-US" altLang="ko-KR" sz="1600" dirty="0" smtClean="0">
                <a:latin typeface="Calibri" charset="0"/>
                <a:ea typeface="MS PGothic" charset="0"/>
              </a:rPr>
              <a:t>Tool</a:t>
            </a:r>
            <a:r>
              <a:rPr lang="ko-KR" altLang="en-US" sz="1600" dirty="0" smtClean="0">
                <a:latin typeface="Calibri" charset="0"/>
                <a:ea typeface="MS PGothic" charset="0"/>
              </a:rPr>
              <a:t>의</a:t>
            </a:r>
            <a:r>
              <a:rPr lang="en-US" altLang="ko-KR" sz="1600" dirty="0" smtClean="0">
                <a:latin typeface="Calibri" charset="0"/>
                <a:ea typeface="MS PGothic" charset="0"/>
              </a:rPr>
              <a:t> </a:t>
            </a:r>
            <a:r>
              <a:rPr lang="ko-KR" altLang="en-US" sz="1600" dirty="0" smtClean="0">
                <a:latin typeface="Calibri" charset="0"/>
                <a:ea typeface="MS PGothic" charset="0"/>
              </a:rPr>
              <a:t>사용이 가능하다</a:t>
            </a:r>
            <a:endParaRPr lang="en-US" altLang="ko-KR" sz="1600" dirty="0">
              <a:latin typeface="Calibri" charset="0"/>
              <a:ea typeface="MS PGothic" charset="0"/>
            </a:endParaRPr>
          </a:p>
          <a:p>
            <a:pPr marL="685800" lvl="1" indent="-228600">
              <a:lnSpc>
                <a:spcPct val="90000"/>
              </a:lnSpc>
              <a:spcBef>
                <a:spcPts val="500"/>
              </a:spcBef>
              <a:buFont typeface="Arial" panose="020B0604020202020204" pitchFamily="34" charset="0"/>
              <a:buChar char="•"/>
              <a:defRPr/>
            </a:pPr>
            <a:r>
              <a:rPr lang="en-US" altLang="ko-KR" sz="1600" dirty="0">
                <a:latin typeface="Calibri" charset="0"/>
                <a:ea typeface="MS PGothic" charset="0"/>
              </a:rPr>
              <a:t>Audit </a:t>
            </a:r>
            <a:r>
              <a:rPr lang="ko-KR" altLang="en-US" sz="1600" dirty="0">
                <a:latin typeface="Calibri" charset="0"/>
                <a:ea typeface="MS PGothic" charset="0"/>
              </a:rPr>
              <a:t>혹은 </a:t>
            </a:r>
            <a:r>
              <a:rPr lang="en-US" altLang="ko-KR" sz="1600" dirty="0">
                <a:latin typeface="Calibri" charset="0"/>
                <a:ea typeface="MS PGothic" charset="0"/>
              </a:rPr>
              <a:t>Scan</a:t>
            </a:r>
            <a:r>
              <a:rPr lang="ko-KR" altLang="en-US" sz="1600" dirty="0">
                <a:latin typeface="Calibri" charset="0"/>
                <a:ea typeface="MS PGothic" charset="0"/>
              </a:rPr>
              <a:t>을 통해 발견된 부분은 </a:t>
            </a:r>
            <a:r>
              <a:rPr lang="en-US" altLang="ko-KR" sz="1600" dirty="0" smtClean="0">
                <a:latin typeface="Calibri" charset="0"/>
                <a:ea typeface="MS PGothic" charset="0"/>
              </a:rPr>
              <a:t>Code</a:t>
            </a:r>
            <a:r>
              <a:rPr lang="ko-KR" altLang="en-US" sz="1600" dirty="0">
                <a:latin typeface="Calibri" charset="0"/>
                <a:ea typeface="MS PGothic" charset="0"/>
              </a:rPr>
              <a:t>의 </a:t>
            </a:r>
            <a:r>
              <a:rPr lang="ko-KR" altLang="en-US" sz="1600" dirty="0" smtClean="0">
                <a:latin typeface="Calibri" charset="0"/>
                <a:ea typeface="MS PGothic" charset="0"/>
              </a:rPr>
              <a:t>적절한 출처에 </a:t>
            </a:r>
            <a:r>
              <a:rPr lang="ko-KR" altLang="en-US" sz="1600" dirty="0">
                <a:latin typeface="Calibri" charset="0"/>
                <a:ea typeface="MS PGothic" charset="0"/>
              </a:rPr>
              <a:t>대해 </a:t>
            </a:r>
            <a:r>
              <a:rPr lang="ko-KR" altLang="en-US" sz="1600" dirty="0" smtClean="0">
                <a:latin typeface="Calibri" charset="0"/>
                <a:ea typeface="MS PGothic" charset="0"/>
              </a:rPr>
              <a:t>검토 </a:t>
            </a:r>
            <a:r>
              <a:rPr lang="ko-KR" altLang="en-US" sz="1600" dirty="0">
                <a:latin typeface="Calibri" charset="0"/>
                <a:ea typeface="MS PGothic" charset="0"/>
              </a:rPr>
              <a:t>및 </a:t>
            </a:r>
            <a:r>
              <a:rPr lang="ko-KR" altLang="en-US" sz="1600" dirty="0" smtClean="0">
                <a:latin typeface="Calibri" charset="0"/>
                <a:ea typeface="MS PGothic" charset="0"/>
              </a:rPr>
              <a:t>확인되어야 한다</a:t>
            </a:r>
            <a:endParaRPr lang="en-US" altLang="ko-KR" sz="1600" dirty="0">
              <a:latin typeface="Calibri" charset="0"/>
              <a:ea typeface="MS PGothic" charset="0"/>
            </a:endParaRPr>
          </a:p>
          <a:p>
            <a:pPr marL="685800" lvl="1" indent="-228600">
              <a:lnSpc>
                <a:spcPct val="90000"/>
              </a:lnSpc>
              <a:spcBef>
                <a:spcPts val="500"/>
              </a:spcBef>
              <a:buFont typeface="Arial" panose="020B0604020202020204" pitchFamily="34" charset="0"/>
              <a:buChar char="•"/>
              <a:defRPr/>
            </a:pPr>
            <a:r>
              <a:rPr lang="en-US" altLang="ko-KR" sz="1600" dirty="0">
                <a:latin typeface="Calibri" charset="0"/>
                <a:ea typeface="MS PGothic" charset="0"/>
              </a:rPr>
              <a:t>Audit </a:t>
            </a:r>
            <a:r>
              <a:rPr lang="ko-KR" altLang="en-US" sz="1600" dirty="0">
                <a:latin typeface="Calibri" charset="0"/>
                <a:ea typeface="MS PGothic" charset="0"/>
              </a:rPr>
              <a:t>혹은 </a:t>
            </a:r>
            <a:r>
              <a:rPr lang="en-US" altLang="ko-KR" sz="1600" dirty="0">
                <a:latin typeface="Calibri" charset="0"/>
                <a:ea typeface="MS PGothic" charset="0"/>
              </a:rPr>
              <a:t>Scan</a:t>
            </a:r>
            <a:r>
              <a:rPr lang="ko-KR" altLang="en-US" sz="1600" dirty="0">
                <a:latin typeface="Calibri" charset="0"/>
                <a:ea typeface="MS PGothic" charset="0"/>
              </a:rPr>
              <a:t>은 </a:t>
            </a:r>
            <a:r>
              <a:rPr lang="en-US" altLang="ko-KR" sz="1600" dirty="0">
                <a:latin typeface="Calibri" charset="0"/>
                <a:ea typeface="MS PGothic" charset="0"/>
              </a:rPr>
              <a:t>Software </a:t>
            </a:r>
            <a:r>
              <a:rPr lang="ko-KR" altLang="en-US" sz="1600" dirty="0">
                <a:latin typeface="Calibri" charset="0"/>
                <a:ea typeface="MS PGothic" charset="0"/>
              </a:rPr>
              <a:t>개발 및 </a:t>
            </a:r>
            <a:r>
              <a:rPr lang="en-US" altLang="ko-KR" sz="1600" dirty="0">
                <a:latin typeface="Calibri" charset="0"/>
                <a:ea typeface="MS PGothic" charset="0"/>
              </a:rPr>
              <a:t>Release Lifecycle</a:t>
            </a:r>
            <a:r>
              <a:rPr lang="ko-KR" altLang="en-US" sz="1600" dirty="0">
                <a:latin typeface="Calibri" charset="0"/>
                <a:ea typeface="MS PGothic" charset="0"/>
              </a:rPr>
              <a:t>에 따라 반복적으로 수행되어야 한다</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733686" cy="369332"/>
          </a:xfrm>
          <a:prstGeom prst="rect">
            <a:avLst/>
          </a:prstGeom>
        </p:spPr>
        <p:txBody>
          <a:bodyPr wrap="none" anchor="t">
            <a:spAutoFit/>
          </a:bodyPr>
          <a:lstStyle/>
          <a:p>
            <a:r>
              <a:rPr lang="en-US" altLang="ko-KR" b="1" dirty="0">
                <a:latin typeface="Calibri" charset="0"/>
                <a:ea typeface="MS PGothic" charset="0"/>
              </a:rPr>
              <a:t>FOSS Component</a:t>
            </a:r>
            <a:r>
              <a:rPr lang="ko-KR" altLang="en-US" b="1" dirty="0">
                <a:latin typeface="Calibri" charset="0"/>
                <a:ea typeface="MS PGothic" charset="0"/>
              </a:rPr>
              <a:t>를 식별하여 출처 및 </a:t>
            </a:r>
            <a:r>
              <a:rPr lang="en-US" altLang="ko-KR" b="1" dirty="0">
                <a:latin typeface="Calibri" charset="0"/>
                <a:ea typeface="MS PGothic" charset="0"/>
              </a:rPr>
              <a:t>License</a:t>
            </a:r>
            <a:r>
              <a:rPr lang="ko-KR" altLang="en-US" b="1" dirty="0">
                <a:latin typeface="Calibri" charset="0"/>
                <a:ea typeface="MS PGothic" charset="0"/>
              </a:rPr>
              <a:t>를 확인한다</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smtClean="0">
                <a:solidFill>
                  <a:schemeClr val="tx2"/>
                </a:solidFill>
                <a:latin typeface="+mj-lt"/>
                <a:ea typeface="ＭＳ Ｐゴシック" charset="0"/>
                <a:cs typeface="ＭＳ Ｐゴシック" charset="0"/>
              </a:rPr>
              <a:t>Source Code Auditing</a:t>
            </a:r>
            <a:endParaRPr lang="en-US" dirty="0">
              <a:solidFill>
                <a:schemeClr val="tx2"/>
              </a:solidFill>
              <a:latin typeface="+mj-lt"/>
              <a:ea typeface="ＭＳ Ｐゴシック" charset="0"/>
              <a:cs typeface="ＭＳ Ｐゴシック" charset="0"/>
            </a:endParaRPr>
          </a:p>
        </p:txBody>
      </p:sp>
    </p:spTree>
    <p:extLst>
      <p:ext uri="{BB962C8B-B14F-4D97-AF65-F5344CB8AC3E}">
        <p14:creationId xmlns:p14="http://schemas.microsoft.com/office/powerpoint/2010/main" val="8988973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전제조건</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altLang="ko-KR" sz="1600" dirty="0">
                <a:latin typeface="Calibri" charset="0"/>
                <a:ea typeface="MS PGothic" charset="0"/>
              </a:rPr>
              <a:t>Source Code Audit </a:t>
            </a:r>
            <a:r>
              <a:rPr lang="ko-KR" altLang="en-US" sz="1600" dirty="0">
                <a:latin typeface="Calibri" charset="0"/>
                <a:ea typeface="MS PGothic" charset="0"/>
              </a:rPr>
              <a:t>혹은 </a:t>
            </a:r>
            <a:r>
              <a:rPr lang="en-US" altLang="ko-KR" sz="1600" dirty="0" smtClean="0">
                <a:latin typeface="Calibri" charset="0"/>
                <a:ea typeface="MS PGothic" charset="0"/>
              </a:rPr>
              <a:t>Scan</a:t>
            </a:r>
            <a:r>
              <a:rPr lang="ko-KR" altLang="en-US" sz="1600" dirty="0" smtClean="0">
                <a:latin typeface="Calibri" charset="0"/>
                <a:ea typeface="MS PGothic" charset="0"/>
              </a:rPr>
              <a:t>을 완료</a:t>
            </a:r>
            <a:r>
              <a:rPr lang="ko-KR" altLang="en-US" sz="1600" dirty="0">
                <a:latin typeface="Calibri" charset="0"/>
                <a:ea typeface="MS PGothic" charset="0"/>
              </a:rPr>
              <a:t>하</a:t>
            </a:r>
            <a:r>
              <a:rPr lang="ko-KR" altLang="en-US" sz="1600" dirty="0" smtClean="0">
                <a:latin typeface="Calibri" charset="0"/>
                <a:ea typeface="MS PGothic" charset="0"/>
              </a:rPr>
              <a:t>였다</a:t>
            </a:r>
            <a:r>
              <a:rPr lang="en-US" altLang="ko-KR" sz="1600" dirty="0">
                <a:latin typeface="Calibri" charset="0"/>
                <a:ea typeface="MS PGothic" charset="0"/>
              </a:rPr>
              <a:t>.</a:t>
            </a:r>
          </a:p>
          <a:p>
            <a:pPr marL="614363" indent="-342900">
              <a:buFont typeface="Arial"/>
              <a:buChar char="•"/>
            </a:pPr>
            <a:r>
              <a:rPr lang="en-US" altLang="ko-KR" sz="1600" dirty="0">
                <a:latin typeface="Calibri" charset="0"/>
                <a:ea typeface="MS PGothic" charset="0"/>
              </a:rPr>
              <a:t>Audit Report</a:t>
            </a:r>
            <a:r>
              <a:rPr lang="ko-KR" altLang="en-US" sz="1600" dirty="0">
                <a:latin typeface="Calibri" charset="0"/>
                <a:ea typeface="MS PGothic" charset="0"/>
              </a:rPr>
              <a:t>는 </a:t>
            </a:r>
            <a:r>
              <a:rPr lang="en-US" altLang="ko-KR" sz="1600" dirty="0">
                <a:latin typeface="Calibri" charset="0"/>
                <a:ea typeface="MS PGothic" charset="0"/>
              </a:rPr>
              <a:t>Source Code</a:t>
            </a:r>
            <a:r>
              <a:rPr lang="ko-KR" altLang="en-US" sz="1600" dirty="0">
                <a:latin typeface="Calibri" charset="0"/>
                <a:ea typeface="MS PGothic" charset="0"/>
              </a:rPr>
              <a:t>의 출처 및 </a:t>
            </a:r>
            <a:r>
              <a:rPr lang="en-US" altLang="ko-KR" sz="1600" dirty="0">
                <a:latin typeface="Calibri" charset="0"/>
                <a:ea typeface="MS PGothic" charset="0"/>
              </a:rPr>
              <a:t>License</a:t>
            </a:r>
            <a:r>
              <a:rPr lang="ko-KR" altLang="en-US" sz="1600" dirty="0">
                <a:latin typeface="Calibri" charset="0"/>
                <a:ea typeface="MS PGothic" charset="0"/>
              </a:rPr>
              <a:t>를 </a:t>
            </a:r>
            <a:r>
              <a:rPr lang="ko-KR" altLang="en-US" sz="1600" dirty="0" smtClean="0">
                <a:latin typeface="Calibri" charset="0"/>
                <a:ea typeface="MS PGothic" charset="0"/>
              </a:rPr>
              <a:t>식별</a:t>
            </a:r>
            <a:r>
              <a:rPr lang="ko-KR" altLang="en-US" sz="1600" dirty="0">
                <a:latin typeface="Calibri" charset="0"/>
                <a:ea typeface="MS PGothic" charset="0"/>
              </a:rPr>
              <a:t>하</a:t>
            </a:r>
            <a:r>
              <a:rPr lang="ko-KR" altLang="en-US" sz="1600" dirty="0" smtClean="0">
                <a:latin typeface="Calibri" charset="0"/>
                <a:ea typeface="MS PGothic" charset="0"/>
              </a:rPr>
              <a:t>고</a:t>
            </a:r>
            <a:r>
              <a:rPr lang="en-US" altLang="ko-KR" sz="1600" dirty="0">
                <a:latin typeface="Calibri" charset="0"/>
                <a:ea typeface="MS PGothic" charset="0"/>
              </a:rPr>
              <a:t>, </a:t>
            </a:r>
            <a:r>
              <a:rPr lang="ko-KR" altLang="en-US" sz="1600" dirty="0">
                <a:latin typeface="Calibri" charset="0"/>
                <a:ea typeface="MS PGothic" charset="0"/>
              </a:rPr>
              <a:t>추가 조사가 필요한 </a:t>
            </a:r>
            <a:r>
              <a:rPr lang="en-US" altLang="ko-KR" sz="1600" dirty="0">
                <a:latin typeface="Calibri" charset="0"/>
                <a:ea typeface="MS PGothic" charset="0"/>
              </a:rPr>
              <a:t>file</a:t>
            </a:r>
            <a:r>
              <a:rPr lang="ko-KR" altLang="en-US" sz="1600" dirty="0">
                <a:latin typeface="Calibri" charset="0"/>
                <a:ea typeface="MS PGothic" charset="0"/>
              </a:rPr>
              <a:t>에 대해 </a:t>
            </a:r>
            <a:r>
              <a:rPr lang="ko-KR" altLang="en-US" sz="1600" dirty="0" smtClean="0">
                <a:latin typeface="Calibri" charset="0"/>
                <a:ea typeface="MS PGothic" charset="0"/>
              </a:rPr>
              <a:t>표</a:t>
            </a:r>
            <a:r>
              <a:rPr lang="ko-KR" altLang="en-US" sz="1600" dirty="0">
                <a:latin typeface="Calibri" charset="0"/>
                <a:ea typeface="MS PGothic" charset="0"/>
              </a:rPr>
              <a:t>시</a:t>
            </a:r>
            <a:r>
              <a:rPr lang="ko-KR" altLang="en-US" sz="1600" dirty="0" smtClean="0">
                <a:latin typeface="Calibri" charset="0"/>
                <a:ea typeface="MS PGothic" charset="0"/>
              </a:rPr>
              <a:t>하였다</a:t>
            </a:r>
            <a:r>
              <a:rPr lang="en-US" altLang="ko-KR" sz="1600" dirty="0">
                <a:latin typeface="Calibri" charset="0"/>
                <a:ea typeface="MS PGothic" charset="0"/>
              </a:rPr>
              <a:t>.</a:t>
            </a: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결과</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endParaRPr>
          </a:p>
          <a:p>
            <a:pPr marL="685800"/>
            <a:r>
              <a:rPr lang="en-US" altLang="ko-KR" sz="1600" dirty="0">
                <a:latin typeface="Calibri" charset="0"/>
                <a:ea typeface="MS PGothic" charset="0"/>
              </a:rPr>
              <a:t>Report</a:t>
            </a:r>
            <a:r>
              <a:rPr lang="ko-KR" altLang="en-US" sz="1600" dirty="0">
                <a:latin typeface="Calibri" charset="0"/>
                <a:ea typeface="MS PGothic" charset="0"/>
              </a:rPr>
              <a:t>내 </a:t>
            </a:r>
            <a:r>
              <a:rPr lang="ko-KR" altLang="en-US" sz="1600" dirty="0" smtClean="0">
                <a:latin typeface="Calibri" charset="0"/>
                <a:ea typeface="MS PGothic" charset="0"/>
              </a:rPr>
              <a:t>표시된 </a:t>
            </a:r>
            <a:r>
              <a:rPr lang="ko-KR" altLang="en-US" sz="1600" dirty="0">
                <a:latin typeface="Calibri" charset="0"/>
                <a:ea typeface="MS PGothic" charset="0"/>
              </a:rPr>
              <a:t>각 </a:t>
            </a:r>
            <a:r>
              <a:rPr lang="ko-KR" altLang="en-US" sz="1600" dirty="0" smtClean="0">
                <a:latin typeface="Calibri" charset="0"/>
                <a:ea typeface="MS PGothic" charset="0"/>
              </a:rPr>
              <a:t>파일의 </a:t>
            </a:r>
            <a:r>
              <a:rPr lang="ko-KR" altLang="en-US" sz="1600" dirty="0">
                <a:latin typeface="Calibri" charset="0"/>
                <a:ea typeface="MS PGothic" charset="0"/>
              </a:rPr>
              <a:t>해결 및 충돌되는 </a:t>
            </a:r>
            <a:r>
              <a:rPr lang="en-US" altLang="ko-KR" sz="1600" dirty="0">
                <a:latin typeface="Calibri" charset="0"/>
                <a:ea typeface="MS PGothic" charset="0"/>
              </a:rPr>
              <a:t>License</a:t>
            </a:r>
            <a:r>
              <a:rPr lang="ko-KR" altLang="en-US" sz="1600" dirty="0">
                <a:latin typeface="Calibri" charset="0"/>
                <a:ea typeface="MS PGothic" charset="0"/>
              </a:rPr>
              <a:t>의 해결</a:t>
            </a:r>
            <a:r>
              <a:rPr lang="en-US" sz="1600" dirty="0" smtClean="0">
                <a:latin typeface="Calibri" charset="0"/>
                <a:ea typeface="MS PGothic" charset="0"/>
              </a:rPr>
              <a:t> </a:t>
            </a:r>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단계</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altLang="ko-KR" sz="1600" dirty="0">
                <a:latin typeface="Calibri" charset="0"/>
                <a:ea typeface="MS PGothic" charset="0"/>
              </a:rPr>
              <a:t>FOSS </a:t>
            </a:r>
            <a:r>
              <a:rPr lang="ko-KR" altLang="en-US" sz="1600" dirty="0">
                <a:latin typeface="Calibri" charset="0"/>
                <a:ea typeface="MS PGothic" charset="0"/>
              </a:rPr>
              <a:t>정책과 </a:t>
            </a:r>
            <a:r>
              <a:rPr lang="ko-KR" altLang="en-US" sz="1600" dirty="0" smtClean="0">
                <a:latin typeface="Calibri" charset="0"/>
                <a:ea typeface="MS PGothic" charset="0"/>
              </a:rPr>
              <a:t>충돌</a:t>
            </a:r>
            <a:r>
              <a:rPr lang="ko-KR" altLang="en-US" sz="1600" dirty="0">
                <a:latin typeface="Calibri" charset="0"/>
                <a:ea typeface="MS PGothic" charset="0"/>
              </a:rPr>
              <a:t>하</a:t>
            </a:r>
            <a:r>
              <a:rPr lang="ko-KR" altLang="en-US" sz="1600" dirty="0" smtClean="0">
                <a:latin typeface="Calibri" charset="0"/>
                <a:ea typeface="MS PGothic" charset="0"/>
              </a:rPr>
              <a:t>는 </a:t>
            </a:r>
            <a:r>
              <a:rPr lang="en-US" altLang="ko-KR" sz="1600" dirty="0">
                <a:latin typeface="Calibri" charset="0"/>
                <a:ea typeface="MS PGothic" charset="0"/>
              </a:rPr>
              <a:t>Audit Report</a:t>
            </a:r>
            <a:r>
              <a:rPr lang="ko-KR" altLang="en-US" sz="1600" dirty="0">
                <a:latin typeface="Calibri" charset="0"/>
                <a:ea typeface="MS PGothic" charset="0"/>
              </a:rPr>
              <a:t>내의 </a:t>
            </a:r>
            <a:r>
              <a:rPr lang="ko-KR" altLang="en-US" sz="1600" dirty="0" smtClean="0">
                <a:latin typeface="Calibri" charset="0"/>
                <a:ea typeface="MS PGothic" charset="0"/>
              </a:rPr>
              <a:t>이슈 해결을 </a:t>
            </a:r>
            <a:r>
              <a:rPr lang="ko-KR" altLang="en-US" sz="1600" dirty="0">
                <a:latin typeface="Calibri" charset="0"/>
                <a:ea typeface="MS PGothic" charset="0"/>
              </a:rPr>
              <a:t>위해 </a:t>
            </a:r>
            <a:r>
              <a:rPr lang="ko-KR" altLang="en-US" sz="1600" dirty="0" smtClean="0">
                <a:latin typeface="Calibri" charset="0"/>
                <a:ea typeface="MS PGothic" charset="0"/>
              </a:rPr>
              <a:t>적합</a:t>
            </a:r>
            <a:r>
              <a:rPr lang="ko-KR" altLang="en-US" sz="1600" dirty="0">
                <a:latin typeface="Calibri" charset="0"/>
                <a:ea typeface="MS PGothic" charset="0"/>
              </a:rPr>
              <a:t>한</a:t>
            </a:r>
            <a:r>
              <a:rPr lang="ko-KR" altLang="en-US" sz="1600" dirty="0" smtClean="0">
                <a:latin typeface="Calibri" charset="0"/>
                <a:ea typeface="MS PGothic" charset="0"/>
              </a:rPr>
              <a:t> </a:t>
            </a:r>
            <a:r>
              <a:rPr lang="en-US" altLang="ko-KR" sz="1600" dirty="0">
                <a:latin typeface="Calibri" charset="0"/>
                <a:ea typeface="MS PGothic" charset="0"/>
              </a:rPr>
              <a:t>E</a:t>
            </a:r>
            <a:r>
              <a:rPr lang="en-US" altLang="ko-KR" sz="1600" dirty="0" smtClean="0">
                <a:latin typeface="Calibri" charset="0"/>
                <a:ea typeface="MS PGothic" charset="0"/>
              </a:rPr>
              <a:t>ngineer</a:t>
            </a:r>
            <a:r>
              <a:rPr lang="ko-KR" altLang="en-US" sz="1600" dirty="0">
                <a:latin typeface="Calibri" charset="0"/>
                <a:ea typeface="MS PGothic" charset="0"/>
              </a:rPr>
              <a:t>에게 피드백을 제공한다</a:t>
            </a:r>
            <a:r>
              <a:rPr lang="en-US" altLang="ko-KR" sz="1600" dirty="0">
                <a:latin typeface="Calibri" charset="0"/>
                <a:ea typeface="MS PGothic" charset="0"/>
              </a:rPr>
              <a:t>.</a:t>
            </a:r>
          </a:p>
          <a:p>
            <a:pPr marL="685800" lvl="1" indent="-228600">
              <a:lnSpc>
                <a:spcPct val="90000"/>
              </a:lnSpc>
              <a:spcBef>
                <a:spcPts val="500"/>
              </a:spcBef>
              <a:buFont typeface="Arial" panose="020B0604020202020204" pitchFamily="34" charset="0"/>
              <a:buChar char="•"/>
            </a:pPr>
            <a:r>
              <a:rPr lang="en-US" altLang="ko-KR" sz="1600" dirty="0">
                <a:latin typeface="Calibri" charset="0"/>
                <a:ea typeface="MS PGothic" charset="0"/>
              </a:rPr>
              <a:t>Engineer</a:t>
            </a:r>
            <a:r>
              <a:rPr lang="ko-KR" altLang="en-US" sz="1600" dirty="0">
                <a:latin typeface="Calibri" charset="0"/>
                <a:ea typeface="MS PGothic" charset="0"/>
              </a:rPr>
              <a:t>와 상의하여 문제가 해결되었는지를 확인한다</a:t>
            </a:r>
            <a:r>
              <a:rPr lang="en-US" altLang="ko-KR" sz="1600" dirty="0">
                <a:latin typeface="Calibri" charset="0"/>
                <a:ea typeface="MS PGothic" charset="0"/>
              </a:rPr>
              <a:t>.</a:t>
            </a:r>
            <a:endParaRPr lang="en-US" sz="1600" dirty="0">
              <a:latin typeface="Calibri" charset="0"/>
              <a:ea typeface="MS PGothic" charset="0"/>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altLang="ko-KR" b="1" dirty="0" smtClean="0">
                <a:latin typeface="Calibri" charset="0"/>
                <a:ea typeface="MS PGothic" charset="0"/>
              </a:rPr>
              <a:t>Audit</a:t>
            </a:r>
            <a:r>
              <a:rPr lang="ko-KR" altLang="en-US" b="1" dirty="0" smtClean="0">
                <a:latin typeface="Calibri" charset="0"/>
                <a:ea typeface="MS PGothic" charset="0"/>
              </a:rPr>
              <a:t>을 통해 </a:t>
            </a:r>
            <a:r>
              <a:rPr lang="ko-KR" altLang="en-US" b="1" dirty="0">
                <a:latin typeface="Calibri" charset="0"/>
                <a:ea typeface="MS PGothic" charset="0"/>
              </a:rPr>
              <a:t>확인한 모든 이슈들을 해결한다</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3766543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전제조건</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endParaRPr lang="en-US" sz="1600" dirty="0">
              <a:latin typeface="Calibri" charset="0"/>
              <a:ea typeface="MS PGothic" charset="0"/>
            </a:endParaRPr>
          </a:p>
          <a:p>
            <a:pPr marL="285750" lvl="0" indent="-285750">
              <a:spcBef>
                <a:spcPts val="1000"/>
              </a:spcBef>
              <a:buSzPct val="90000"/>
              <a:buFont typeface="Arial" panose="020B0604020202020204" pitchFamily="34" charset="0"/>
              <a:buChar char="•"/>
              <a:defRPr/>
            </a:pPr>
            <a:r>
              <a:rPr lang="en-US" altLang="ko-KR" sz="1600" dirty="0">
                <a:latin typeface="Calibri" charset="0"/>
                <a:ea typeface="MS PGothic" charset="0"/>
              </a:rPr>
              <a:t>Source Code</a:t>
            </a:r>
            <a:r>
              <a:rPr lang="ko-KR" altLang="en-US" sz="1600" dirty="0">
                <a:latin typeface="Calibri" charset="0"/>
                <a:ea typeface="MS PGothic" charset="0"/>
              </a:rPr>
              <a:t>가 </a:t>
            </a:r>
            <a:r>
              <a:rPr lang="en-US" altLang="ko-KR" sz="1600" dirty="0">
                <a:latin typeface="Calibri" charset="0"/>
                <a:ea typeface="MS PGothic" charset="0"/>
              </a:rPr>
              <a:t>Audit</a:t>
            </a:r>
            <a:r>
              <a:rPr lang="ko-KR" altLang="en-US" sz="1600" dirty="0" smtClean="0">
                <a:latin typeface="Calibri" charset="0"/>
                <a:ea typeface="MS PGothic" charset="0"/>
              </a:rPr>
              <a:t>되었다</a:t>
            </a:r>
            <a:endParaRPr lang="en-US" altLang="ko-KR" sz="1600" dirty="0">
              <a:latin typeface="Calibri" charset="0"/>
              <a:ea typeface="MS PGothic" charset="0"/>
            </a:endParaRPr>
          </a:p>
          <a:p>
            <a:pPr marL="285750" lvl="0" indent="-285750">
              <a:spcBef>
                <a:spcPts val="1000"/>
              </a:spcBef>
              <a:buSzPct val="90000"/>
              <a:buFont typeface="Arial" panose="020B0604020202020204" pitchFamily="34" charset="0"/>
              <a:buChar char="•"/>
              <a:defRPr/>
            </a:pPr>
            <a:r>
              <a:rPr lang="ko-KR" altLang="en-US" sz="1600" dirty="0">
                <a:latin typeface="Calibri" charset="0"/>
                <a:ea typeface="MS PGothic" charset="0"/>
              </a:rPr>
              <a:t>모든 확인된 이슈들은 해결되었다</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결과</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lvl="0" indent="-228600">
              <a:lnSpc>
                <a:spcPct val="90000"/>
              </a:lnSpc>
              <a:spcBef>
                <a:spcPts val="1000"/>
              </a:spcBef>
              <a:buFont typeface="Arial" panose="020B0604020202020204" pitchFamily="34" charset="0"/>
              <a:buChar char="•"/>
              <a:defRPr/>
            </a:pPr>
            <a:r>
              <a:rPr lang="en-US" altLang="ko-KR" sz="1600" dirty="0">
                <a:latin typeface="Calibri" charset="0"/>
                <a:ea typeface="MS PGothic" charset="0"/>
              </a:rPr>
              <a:t>Audit Report</a:t>
            </a:r>
            <a:r>
              <a:rPr lang="ko-KR" altLang="en-US" sz="1600" dirty="0">
                <a:latin typeface="Calibri" charset="0"/>
                <a:ea typeface="MS PGothic" charset="0"/>
              </a:rPr>
              <a:t>의 </a:t>
            </a:r>
            <a:r>
              <a:rPr lang="en-US" altLang="ko-KR" sz="1600" dirty="0">
                <a:latin typeface="Calibri" charset="0"/>
                <a:ea typeface="MS PGothic" charset="0"/>
              </a:rPr>
              <a:t>Software</a:t>
            </a:r>
            <a:r>
              <a:rPr lang="ko-KR" altLang="en-US" sz="1600" dirty="0">
                <a:latin typeface="Calibri" charset="0"/>
                <a:ea typeface="MS PGothic" charset="0"/>
              </a:rPr>
              <a:t>가 </a:t>
            </a:r>
            <a:r>
              <a:rPr lang="en-US" altLang="ko-KR" sz="1600" dirty="0">
                <a:latin typeface="Calibri" charset="0"/>
                <a:ea typeface="MS PGothic" charset="0"/>
              </a:rPr>
              <a:t>FOSS </a:t>
            </a:r>
            <a:r>
              <a:rPr lang="ko-KR" altLang="en-US" sz="1600" dirty="0">
                <a:latin typeface="Calibri" charset="0"/>
                <a:ea typeface="MS PGothic" charset="0"/>
              </a:rPr>
              <a:t>정책에 순응하는지 </a:t>
            </a:r>
            <a:r>
              <a:rPr lang="ko-KR" altLang="en-US" sz="1600" dirty="0" smtClean="0">
                <a:latin typeface="Calibri" charset="0"/>
                <a:ea typeface="MS PGothic" charset="0"/>
              </a:rPr>
              <a:t>확인한다</a:t>
            </a:r>
            <a:endParaRPr lang="en-US" altLang="ko-KR" sz="1600" dirty="0">
              <a:latin typeface="Calibri" charset="0"/>
              <a:ea typeface="MS PGothic" charset="0"/>
            </a:endParaRPr>
          </a:p>
          <a:p>
            <a:pPr marL="228600" lvl="0" indent="-228600">
              <a:lnSpc>
                <a:spcPct val="90000"/>
              </a:lnSpc>
              <a:spcBef>
                <a:spcPts val="1000"/>
              </a:spcBef>
              <a:buFont typeface="Arial" panose="020B0604020202020204" pitchFamily="34" charset="0"/>
              <a:buChar char="•"/>
              <a:defRPr/>
            </a:pPr>
            <a:r>
              <a:rPr lang="en-US" altLang="ko-KR" sz="1600" dirty="0">
                <a:latin typeface="Calibri" charset="0"/>
                <a:ea typeface="MS PGothic" charset="0"/>
              </a:rPr>
              <a:t>Audit </a:t>
            </a:r>
            <a:r>
              <a:rPr lang="en-US" altLang="ko-KR" sz="1600" dirty="0" smtClean="0">
                <a:latin typeface="Calibri" charset="0"/>
                <a:ea typeface="MS PGothic" charset="0"/>
              </a:rPr>
              <a:t>Report </a:t>
            </a:r>
            <a:r>
              <a:rPr lang="ko-KR" altLang="en-US" sz="1600" dirty="0" smtClean="0">
                <a:latin typeface="Calibri" charset="0"/>
                <a:ea typeface="MS PGothic" charset="0"/>
              </a:rPr>
              <a:t>결과를 </a:t>
            </a:r>
            <a:r>
              <a:rPr lang="ko-KR" altLang="en-US" sz="1600" dirty="0">
                <a:latin typeface="Calibri" charset="0"/>
                <a:ea typeface="MS PGothic" charset="0"/>
              </a:rPr>
              <a:t>보존하고</a:t>
            </a:r>
            <a:r>
              <a:rPr lang="en-US" altLang="ko-KR" sz="1600" dirty="0">
                <a:latin typeface="Calibri" charset="0"/>
                <a:ea typeface="MS PGothic" charset="0"/>
              </a:rPr>
              <a:t>, </a:t>
            </a:r>
            <a:r>
              <a:rPr lang="ko-KR" altLang="en-US" sz="1600" dirty="0">
                <a:latin typeface="Calibri" charset="0"/>
                <a:ea typeface="MS PGothic" charset="0"/>
              </a:rPr>
              <a:t>다음 단계 </a:t>
            </a:r>
            <a:r>
              <a:rPr lang="en-US" altLang="ko-KR" sz="1600" dirty="0" smtClean="0">
                <a:latin typeface="Calibri" charset="0"/>
                <a:ea typeface="MS PGothic" charset="0"/>
              </a:rPr>
              <a:t>(Approval)</a:t>
            </a:r>
            <a:r>
              <a:rPr lang="ko-KR" altLang="en-US" sz="1600" dirty="0" smtClean="0">
                <a:latin typeface="Calibri" charset="0"/>
                <a:ea typeface="MS PGothic" charset="0"/>
              </a:rPr>
              <a:t> 를 위해 </a:t>
            </a:r>
            <a:r>
              <a:rPr lang="ko-KR" altLang="en-US" sz="1600" dirty="0">
                <a:latin typeface="Calibri" charset="0"/>
                <a:ea typeface="MS PGothic" charset="0"/>
              </a:rPr>
              <a:t>해결된 이슈들을 </a:t>
            </a:r>
            <a:r>
              <a:rPr lang="ko-KR" altLang="en-US" sz="1600" dirty="0" smtClean="0">
                <a:latin typeface="Calibri" charset="0"/>
                <a:ea typeface="MS PGothic" charset="0"/>
              </a:rPr>
              <a:t>표시해둔다</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단계</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lvl="0" indent="-285750">
              <a:lnSpc>
                <a:spcPct val="90000"/>
              </a:lnSpc>
              <a:spcBef>
                <a:spcPts val="1000"/>
              </a:spcBef>
              <a:buFont typeface="Arial" panose="020B0604020202020204" pitchFamily="34" charset="0"/>
              <a:buChar char="•"/>
              <a:defRPr/>
            </a:pPr>
            <a:r>
              <a:rPr lang="ko-KR" altLang="en-US" sz="1600" dirty="0">
                <a:latin typeface="Calibri" charset="0"/>
                <a:ea typeface="MS PGothic" charset="0"/>
              </a:rPr>
              <a:t>검토하는 직원에게 적절한 </a:t>
            </a:r>
            <a:r>
              <a:rPr lang="ko-KR" altLang="en-US" sz="1600" dirty="0" smtClean="0">
                <a:latin typeface="Calibri" charset="0"/>
                <a:ea typeface="MS PGothic" charset="0"/>
              </a:rPr>
              <a:t>수준의 권한 을 제공한다</a:t>
            </a:r>
            <a:r>
              <a:rPr lang="en-US" altLang="ko-KR" sz="1600" dirty="0">
                <a:latin typeface="Calibri" charset="0"/>
                <a:ea typeface="MS PGothic" charset="0"/>
              </a:rPr>
              <a:t>.</a:t>
            </a:r>
          </a:p>
          <a:p>
            <a:pPr marL="285750" lvl="0" indent="-285750">
              <a:lnSpc>
                <a:spcPct val="90000"/>
              </a:lnSpc>
              <a:spcBef>
                <a:spcPts val="1000"/>
              </a:spcBef>
              <a:buFont typeface="Arial" panose="020B0604020202020204" pitchFamily="34" charset="0"/>
              <a:buChar char="•"/>
              <a:defRPr/>
            </a:pPr>
            <a:r>
              <a:rPr lang="en-US" altLang="ko-KR" sz="1600" dirty="0">
                <a:latin typeface="Calibri" charset="0"/>
                <a:ea typeface="MS PGothic" charset="0"/>
              </a:rPr>
              <a:t>Audit</a:t>
            </a:r>
            <a:r>
              <a:rPr lang="ko-KR" altLang="en-US" sz="1600" dirty="0">
                <a:latin typeface="Calibri" charset="0"/>
                <a:ea typeface="MS PGothic" charset="0"/>
              </a:rPr>
              <a:t>된 </a:t>
            </a:r>
            <a:r>
              <a:rPr lang="en-US" altLang="ko-KR" sz="1600" dirty="0">
                <a:latin typeface="Calibri" charset="0"/>
                <a:ea typeface="MS PGothic" charset="0"/>
              </a:rPr>
              <a:t>Source Code</a:t>
            </a:r>
            <a:r>
              <a:rPr lang="ko-KR" altLang="en-US" sz="1600" dirty="0">
                <a:latin typeface="Calibri" charset="0"/>
                <a:ea typeface="MS PGothic" charset="0"/>
              </a:rPr>
              <a:t>에 대해 </a:t>
            </a:r>
            <a:r>
              <a:rPr lang="en-US" altLang="ko-KR" sz="1600" dirty="0">
                <a:latin typeface="Calibri" charset="0"/>
                <a:ea typeface="MS PGothic" charset="0"/>
              </a:rPr>
              <a:t>FOSS Review</a:t>
            </a:r>
            <a:r>
              <a:rPr lang="ko-KR" altLang="en-US" sz="1600" dirty="0">
                <a:latin typeface="Calibri" charset="0"/>
                <a:ea typeface="MS PGothic" charset="0"/>
              </a:rPr>
              <a:t>를 수행하고</a:t>
            </a:r>
            <a:r>
              <a:rPr lang="en-US" altLang="ko-KR" sz="1600" dirty="0">
                <a:latin typeface="Calibri" charset="0"/>
                <a:ea typeface="MS PGothic" charset="0"/>
              </a:rPr>
              <a:t>, Software Architecture </a:t>
            </a:r>
            <a:r>
              <a:rPr lang="ko-KR" altLang="en-US" sz="1600" dirty="0">
                <a:latin typeface="Calibri" charset="0"/>
                <a:ea typeface="MS PGothic" charset="0"/>
              </a:rPr>
              <a:t>및 </a:t>
            </a:r>
            <a:r>
              <a:rPr lang="en-US" altLang="ko-KR" sz="1600" dirty="0">
                <a:latin typeface="Calibri" charset="0"/>
                <a:ea typeface="MS PGothic" charset="0"/>
              </a:rPr>
              <a:t>FOSS </a:t>
            </a:r>
            <a:r>
              <a:rPr lang="ko-KR" altLang="en-US" sz="1600" dirty="0">
                <a:latin typeface="Calibri" charset="0"/>
                <a:ea typeface="MS PGothic" charset="0"/>
              </a:rPr>
              <a:t>사용을 검토한다</a:t>
            </a:r>
            <a:r>
              <a:rPr lang="en-US" altLang="ko-KR" sz="1600" dirty="0">
                <a:latin typeface="Calibri" charset="0"/>
                <a:ea typeface="MS PGothic" charset="0"/>
              </a:rPr>
              <a:t>. (</a:t>
            </a:r>
            <a:r>
              <a:rPr lang="ko-KR" altLang="en-US" sz="1600" dirty="0">
                <a:latin typeface="Calibri" charset="0"/>
                <a:ea typeface="MS PGothic" charset="0"/>
              </a:rPr>
              <a:t>다음 </a:t>
            </a:r>
            <a:r>
              <a:rPr lang="en-US" altLang="ko-KR" sz="1600" dirty="0">
                <a:latin typeface="Calibri" charset="0"/>
                <a:ea typeface="MS PGothic" charset="0"/>
              </a:rPr>
              <a:t>Slide</a:t>
            </a:r>
            <a:r>
              <a:rPr lang="ko-KR" altLang="en-US" sz="1600" dirty="0">
                <a:latin typeface="Calibri" charset="0"/>
                <a:ea typeface="MS PGothic" charset="0"/>
              </a:rPr>
              <a:t>의 </a:t>
            </a:r>
            <a:r>
              <a:rPr lang="en-US" altLang="ko-KR" sz="1600" dirty="0">
                <a:latin typeface="Calibri" charset="0"/>
                <a:ea typeface="MS PGothic" charset="0"/>
              </a:rPr>
              <a:t>template</a:t>
            </a:r>
            <a:r>
              <a:rPr lang="ko-KR" altLang="en-US" sz="1600" dirty="0">
                <a:latin typeface="Calibri" charset="0"/>
                <a:ea typeface="MS PGothic" charset="0"/>
              </a:rPr>
              <a:t>참고</a:t>
            </a:r>
            <a:r>
              <a:rPr lang="en-US" altLang="ko-KR" sz="1600" dirty="0">
                <a:latin typeface="Calibri" charset="0"/>
                <a:ea typeface="MS PGothic" charset="0"/>
              </a:rPr>
              <a:t>)</a:t>
            </a:r>
          </a:p>
          <a:p>
            <a:pPr marL="285750" lvl="0" indent="-285750">
              <a:lnSpc>
                <a:spcPct val="90000"/>
              </a:lnSpc>
              <a:spcBef>
                <a:spcPts val="1000"/>
              </a:spcBef>
              <a:buFont typeface="Arial" panose="020B0604020202020204" pitchFamily="34" charset="0"/>
              <a:buChar char="•"/>
              <a:defRPr/>
            </a:pPr>
            <a:r>
              <a:rPr lang="en-US" altLang="ko-KR" sz="1600" dirty="0">
                <a:latin typeface="Calibri" charset="0"/>
                <a:ea typeface="MS PGothic" charset="0"/>
              </a:rPr>
              <a:t>FOSS License</a:t>
            </a:r>
            <a:r>
              <a:rPr lang="ko-KR" altLang="en-US" sz="1600" dirty="0">
                <a:latin typeface="Calibri" charset="0"/>
                <a:ea typeface="MS PGothic" charset="0"/>
              </a:rPr>
              <a:t>들의 의무 사항을 확인한다</a:t>
            </a:r>
            <a:r>
              <a:rPr lang="en-US" altLang="ko-KR" sz="1600" dirty="0">
                <a:latin typeface="Calibri" charset="0"/>
                <a:ea typeface="MS PGothic" charset="0"/>
              </a:rPr>
              <a:t>.</a:t>
            </a:r>
            <a:endParaRPr lang="en-US" sz="1600" dirty="0">
              <a:latin typeface="Calibri" charset="0"/>
              <a:ea typeface="MS PGothic" charset="0"/>
            </a:endParaRPr>
          </a:p>
        </p:txBody>
      </p:sp>
      <p:sp>
        <p:nvSpPr>
          <p:cNvPr id="26" name="Rectangle 25"/>
          <p:cNvSpPr/>
          <p:nvPr/>
        </p:nvSpPr>
        <p:spPr>
          <a:xfrm>
            <a:off x="246509" y="3279702"/>
            <a:ext cx="11945492" cy="369332"/>
          </a:xfrm>
          <a:prstGeom prst="rect">
            <a:avLst/>
          </a:prstGeom>
        </p:spPr>
        <p:txBody>
          <a:bodyPr wrap="square" anchor="t">
            <a:spAutoFit/>
          </a:bodyPr>
          <a:lstStyle/>
          <a:p>
            <a:r>
              <a:rPr lang="en-US" altLang="ko-KR" b="1" dirty="0">
                <a:latin typeface="Calibri" charset="0"/>
                <a:ea typeface="MS PGothic" charset="0"/>
              </a:rPr>
              <a:t>Audit Report</a:t>
            </a:r>
            <a:r>
              <a:rPr lang="ko-KR" altLang="en-US" b="1" dirty="0">
                <a:latin typeface="Calibri" charset="0"/>
                <a:ea typeface="MS PGothic" charset="0"/>
              </a:rPr>
              <a:t>를 검토하고 발견된 이슈들이 해결되었는지를 확인한다</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smtClean="0">
                <a:solidFill>
                  <a:schemeClr val="tx2"/>
                </a:solidFill>
                <a:latin typeface="+mj-lt"/>
                <a:ea typeface="ＭＳ Ｐゴシック" charset="0"/>
                <a:cs typeface="ＭＳ Ｐゴシック" charset="0"/>
              </a:rPr>
              <a:t>Review </a:t>
            </a:r>
            <a:r>
              <a:rPr lang="ko-KR" altLang="en-US" dirty="0" smtClean="0">
                <a:solidFill>
                  <a:schemeClr val="tx2"/>
                </a:solidFill>
                <a:latin typeface="+mj-lt"/>
                <a:ea typeface="ＭＳ Ｐゴシック" charset="0"/>
                <a:cs typeface="ＭＳ Ｐゴシック" charset="0"/>
              </a:rPr>
              <a:t>수행</a:t>
            </a:r>
            <a:endParaRPr lang="en-US" dirty="0">
              <a:solidFill>
                <a:schemeClr val="tx2"/>
              </a:solidFill>
              <a:latin typeface="+mj-lt"/>
              <a:ea typeface="ＭＳ Ｐゴシック" charset="0"/>
              <a:cs typeface="ＭＳ Ｐゴシック" charset="0"/>
            </a:endParaRPr>
          </a:p>
        </p:txBody>
      </p:sp>
    </p:spTree>
    <p:extLst>
      <p:ext uri="{BB962C8B-B14F-4D97-AF65-F5344CB8AC3E}">
        <p14:creationId xmlns:p14="http://schemas.microsoft.com/office/powerpoint/2010/main" val="1428496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20807597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354522"/>
          </a:xfrm>
        </p:spPr>
        <p:txBody>
          <a:bodyPr vert="horz" wrap="square" lIns="252000" tIns="180000" rIns="180000" bIns="216000" rtlCol="0" anchor="t">
            <a:spAutoFit/>
          </a:bodyPr>
          <a:lstStyle/>
          <a:p>
            <a:pPr>
              <a:buFont typeface="Arial"/>
              <a:buChar char="•"/>
            </a:pPr>
            <a:r>
              <a:rPr lang="ko-KR" altLang="en-US" sz="2000" b="0" dirty="0">
                <a:latin typeface="Calibri" charset="0"/>
                <a:ea typeface="MS PGothic" charset="0"/>
              </a:rPr>
              <a:t>이전 단계에서의 </a:t>
            </a:r>
            <a:r>
              <a:rPr lang="en-US" altLang="ko-KR" sz="2000" b="0" dirty="0">
                <a:latin typeface="Calibri" charset="0"/>
                <a:ea typeface="MS PGothic" charset="0"/>
              </a:rPr>
              <a:t>Software Audit </a:t>
            </a:r>
            <a:r>
              <a:rPr lang="ko-KR" altLang="en-US" sz="2000" b="0" dirty="0">
                <a:latin typeface="Calibri" charset="0"/>
                <a:ea typeface="MS PGothic" charset="0"/>
              </a:rPr>
              <a:t>및 </a:t>
            </a:r>
            <a:r>
              <a:rPr lang="en-US" altLang="ko-KR" sz="2000" b="0" dirty="0" smtClean="0">
                <a:latin typeface="Calibri" charset="0"/>
                <a:ea typeface="MS PGothic" charset="0"/>
              </a:rPr>
              <a:t>Review </a:t>
            </a:r>
            <a:r>
              <a:rPr lang="ko-KR" altLang="en-US" sz="2000" b="0" dirty="0" smtClean="0">
                <a:latin typeface="Calibri" charset="0"/>
                <a:ea typeface="MS PGothic" charset="0"/>
              </a:rPr>
              <a:t>결과에 </a:t>
            </a:r>
            <a:r>
              <a:rPr lang="ko-KR" altLang="en-US" sz="2000" b="0" dirty="0">
                <a:latin typeface="Calibri" charset="0"/>
                <a:ea typeface="MS PGothic" charset="0"/>
              </a:rPr>
              <a:t>따라 </a:t>
            </a:r>
            <a:r>
              <a:rPr lang="en-US" altLang="ko-KR" sz="2000" b="0" dirty="0">
                <a:latin typeface="Calibri" charset="0"/>
                <a:ea typeface="MS PGothic" charset="0"/>
              </a:rPr>
              <a:t>Software </a:t>
            </a:r>
            <a:r>
              <a:rPr lang="ko-KR" altLang="en-US" sz="2000" b="0" dirty="0">
                <a:latin typeface="Calibri" charset="0"/>
                <a:ea typeface="MS PGothic" charset="0"/>
              </a:rPr>
              <a:t>사용이 승인될 수도</a:t>
            </a:r>
            <a:r>
              <a:rPr lang="en-US" altLang="ko-KR" sz="2000" b="0" dirty="0">
                <a:latin typeface="Calibri" charset="0"/>
                <a:ea typeface="MS PGothic" charset="0"/>
              </a:rPr>
              <a:t>, </a:t>
            </a:r>
            <a:r>
              <a:rPr lang="ko-KR" altLang="en-US" sz="2000" b="0" dirty="0">
                <a:latin typeface="Calibri" charset="0"/>
                <a:ea typeface="MS PGothic" charset="0"/>
              </a:rPr>
              <a:t>되지 않을 수도 </a:t>
            </a:r>
            <a:r>
              <a:rPr lang="ko-KR" altLang="en-US" sz="2000" b="0" dirty="0" smtClean="0">
                <a:latin typeface="Calibri" charset="0"/>
                <a:ea typeface="MS PGothic" charset="0"/>
              </a:rPr>
              <a:t>있다</a:t>
            </a:r>
            <a:endParaRPr lang="en-US" altLang="ko-KR" sz="2000" b="0" dirty="0">
              <a:latin typeface="Calibri" charset="0"/>
              <a:ea typeface="MS PGothic" charset="0"/>
            </a:endParaRPr>
          </a:p>
          <a:p>
            <a:pPr>
              <a:buFont typeface="Arial"/>
              <a:buChar char="•"/>
            </a:pPr>
            <a:r>
              <a:rPr lang="ko-KR" altLang="en-US" sz="2000" b="0" dirty="0" smtClean="0">
                <a:latin typeface="Calibri" charset="0"/>
                <a:ea typeface="MS PGothic" charset="0"/>
              </a:rPr>
              <a:t>승인된 </a:t>
            </a:r>
            <a:r>
              <a:rPr lang="en-US" altLang="ko-KR" sz="2000" b="0" dirty="0">
                <a:latin typeface="Calibri" charset="0"/>
                <a:ea typeface="MS PGothic" charset="0"/>
              </a:rPr>
              <a:t>FOSS Component</a:t>
            </a:r>
            <a:r>
              <a:rPr lang="ko-KR" altLang="en-US" sz="2000" b="0" dirty="0">
                <a:latin typeface="Calibri" charset="0"/>
                <a:ea typeface="MS PGothic" charset="0"/>
              </a:rPr>
              <a:t>의 </a:t>
            </a:r>
            <a:r>
              <a:rPr lang="en-US" altLang="ko-KR" sz="2000" b="0" dirty="0">
                <a:latin typeface="Calibri" charset="0"/>
                <a:ea typeface="MS PGothic" charset="0"/>
              </a:rPr>
              <a:t>Version, </a:t>
            </a:r>
            <a:r>
              <a:rPr lang="ko-KR" altLang="en-US" sz="2000" b="0" dirty="0">
                <a:latin typeface="Calibri" charset="0"/>
                <a:ea typeface="MS PGothic" charset="0"/>
              </a:rPr>
              <a:t>승인된 </a:t>
            </a:r>
            <a:r>
              <a:rPr lang="en-US" altLang="ko-KR" sz="2000" b="0" dirty="0" smtClean="0">
                <a:latin typeface="Calibri" charset="0"/>
                <a:ea typeface="MS PGothic" charset="0"/>
              </a:rPr>
              <a:t>Component</a:t>
            </a:r>
            <a:r>
              <a:rPr lang="ko-KR" altLang="en-US" sz="2000" b="0" dirty="0">
                <a:latin typeface="Calibri" charset="0"/>
                <a:ea typeface="MS PGothic" charset="0"/>
              </a:rPr>
              <a:t>의 </a:t>
            </a:r>
            <a:r>
              <a:rPr lang="ko-KR" altLang="en-US" sz="2000" b="0" dirty="0" smtClean="0">
                <a:latin typeface="Calibri" charset="0"/>
                <a:ea typeface="MS PGothic" charset="0"/>
              </a:rPr>
              <a:t>사용 </a:t>
            </a:r>
            <a:r>
              <a:rPr lang="ko-KR" altLang="en-US" sz="2000" b="0" dirty="0">
                <a:latin typeface="Calibri" charset="0"/>
                <a:ea typeface="MS PGothic" charset="0"/>
              </a:rPr>
              <a:t>모델 및 </a:t>
            </a:r>
            <a:r>
              <a:rPr lang="en-US" altLang="ko-KR" sz="2000" b="0" dirty="0">
                <a:latin typeface="Calibri" charset="0"/>
                <a:ea typeface="MS PGothic" charset="0"/>
              </a:rPr>
              <a:t>FOSS License</a:t>
            </a:r>
            <a:r>
              <a:rPr lang="ko-KR" altLang="en-US" sz="2000" b="0" dirty="0">
                <a:latin typeface="Calibri" charset="0"/>
                <a:ea typeface="MS PGothic" charset="0"/>
              </a:rPr>
              <a:t>에 따른 의무사항들이 </a:t>
            </a:r>
            <a:r>
              <a:rPr lang="ko-KR" altLang="en-US" sz="2000" b="0" dirty="0" smtClean="0">
                <a:latin typeface="Calibri" charset="0"/>
                <a:ea typeface="MS PGothic" charset="0"/>
              </a:rPr>
              <a:t>명시되어야 한다</a:t>
            </a:r>
            <a:endParaRPr lang="en-US" altLang="ko-KR" sz="2000" b="0" dirty="0">
              <a:latin typeface="Calibri" charset="0"/>
              <a:ea typeface="MS PGothic" charset="0"/>
            </a:endParaRPr>
          </a:p>
          <a:p>
            <a:pPr>
              <a:buFont typeface="Arial"/>
              <a:buChar char="•"/>
            </a:pPr>
            <a:r>
              <a:rPr lang="ko-KR" altLang="en-US" sz="2000" b="0" dirty="0">
                <a:latin typeface="Calibri" charset="0"/>
                <a:ea typeface="MS PGothic" charset="0"/>
              </a:rPr>
              <a:t>승인은 적절한 </a:t>
            </a:r>
            <a:r>
              <a:rPr lang="ko-KR" altLang="en-US" sz="2000" b="0" dirty="0" smtClean="0">
                <a:latin typeface="Calibri" charset="0"/>
                <a:ea typeface="MS PGothic" charset="0"/>
              </a:rPr>
              <a:t>수준의 권한에서 </a:t>
            </a:r>
            <a:r>
              <a:rPr lang="ko-KR" altLang="en-US" sz="2000" b="0" dirty="0">
                <a:latin typeface="Calibri" charset="0"/>
                <a:ea typeface="MS PGothic" charset="0"/>
              </a:rPr>
              <a:t>이루어져야 </a:t>
            </a:r>
            <a:r>
              <a:rPr lang="ko-KR" altLang="en-US" sz="2000" b="0" dirty="0" smtClean="0">
                <a:latin typeface="Calibri" charset="0"/>
                <a:ea typeface="MS PGothic" charset="0"/>
              </a:rPr>
              <a:t>한다</a:t>
            </a:r>
            <a:endParaRPr lang="en-US" sz="2000" b="0" dirty="0">
              <a:latin typeface="Calibri" charset="0"/>
              <a:ea typeface="MS PGothic" charset="0"/>
            </a:endParaRP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31346351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lnSpcReduction="10000"/>
          </a:bodyPr>
          <a:lstStyle/>
          <a:p>
            <a:pPr>
              <a:buFont typeface="Arial" panose="020B0604020202020204" pitchFamily="34" charset="0"/>
              <a:buChar char="•"/>
            </a:pPr>
            <a:r>
              <a:rPr lang="en-US" altLang="ko-KR" sz="2000" b="0" dirty="0">
                <a:latin typeface="Calibri" charset="0"/>
                <a:ea typeface="MS PGothic" charset="0"/>
              </a:rPr>
              <a:t>FOSS Component</a:t>
            </a:r>
            <a:r>
              <a:rPr lang="ko-KR" altLang="en-US" sz="2000" b="0" dirty="0">
                <a:latin typeface="Calibri" charset="0"/>
                <a:ea typeface="MS PGothic" charset="0"/>
              </a:rPr>
              <a:t>가 </a:t>
            </a:r>
            <a:r>
              <a:rPr lang="ko-KR" altLang="en-US" sz="2000" b="0" dirty="0" smtClean="0">
                <a:latin typeface="Calibri" charset="0"/>
                <a:ea typeface="MS PGothic" charset="0"/>
              </a:rPr>
              <a:t>제품에서의 사용이 승인되면</a:t>
            </a:r>
            <a:r>
              <a:rPr lang="en-US" altLang="ko-KR" sz="2000" b="0" dirty="0">
                <a:latin typeface="Calibri" charset="0"/>
                <a:ea typeface="MS PGothic" charset="0"/>
              </a:rPr>
              <a:t>, </a:t>
            </a:r>
            <a:r>
              <a:rPr lang="ko-KR" altLang="en-US" sz="2000" b="0" dirty="0">
                <a:latin typeface="Calibri" charset="0"/>
                <a:ea typeface="MS PGothic" charset="0"/>
              </a:rPr>
              <a:t>해당 제품의 </a:t>
            </a:r>
            <a:r>
              <a:rPr lang="en-US" altLang="ko-KR" sz="2000" b="0" dirty="0">
                <a:latin typeface="Calibri" charset="0"/>
                <a:ea typeface="MS PGothic" charset="0"/>
              </a:rPr>
              <a:t>Software </a:t>
            </a:r>
            <a:r>
              <a:rPr lang="ko-KR" altLang="en-US" sz="2000" b="0" dirty="0" err="1">
                <a:latin typeface="Calibri" charset="0"/>
                <a:ea typeface="MS PGothic" charset="0"/>
              </a:rPr>
              <a:t>목록표에</a:t>
            </a:r>
            <a:r>
              <a:rPr lang="ko-KR" altLang="en-US" sz="2000" b="0" dirty="0">
                <a:latin typeface="Calibri" charset="0"/>
                <a:ea typeface="MS PGothic" charset="0"/>
              </a:rPr>
              <a:t> 추가되어야 한다</a:t>
            </a:r>
            <a:r>
              <a:rPr lang="en-US" altLang="ko-KR" sz="2000" b="0" dirty="0">
                <a:latin typeface="Calibri" charset="0"/>
                <a:ea typeface="MS PGothic" charset="0"/>
              </a:rPr>
              <a:t>.</a:t>
            </a:r>
          </a:p>
          <a:p>
            <a:pPr>
              <a:buFont typeface="Arial" panose="020B0604020202020204" pitchFamily="34" charset="0"/>
              <a:buChar char="•"/>
            </a:pPr>
            <a:r>
              <a:rPr lang="ko-KR" altLang="en-US" sz="2000" b="0" dirty="0">
                <a:latin typeface="Calibri" charset="0"/>
                <a:ea typeface="MS PGothic" charset="0"/>
              </a:rPr>
              <a:t>승인 및 이에 대한 조건은 </a:t>
            </a:r>
            <a:r>
              <a:rPr lang="en-US" altLang="ko-KR" sz="2000" b="0" dirty="0">
                <a:latin typeface="Calibri" charset="0"/>
                <a:ea typeface="MS PGothic" charset="0"/>
              </a:rPr>
              <a:t>Tracking System</a:t>
            </a:r>
            <a:r>
              <a:rPr lang="ko-KR" altLang="en-US" sz="2000" b="0" dirty="0">
                <a:latin typeface="Calibri" charset="0"/>
                <a:ea typeface="MS PGothic" charset="0"/>
              </a:rPr>
              <a:t>에 등록되어야 한다</a:t>
            </a:r>
            <a:r>
              <a:rPr lang="en-US" altLang="ko-KR" sz="2000" b="0" dirty="0">
                <a:latin typeface="Calibri" charset="0"/>
                <a:ea typeface="MS PGothic" charset="0"/>
              </a:rPr>
              <a:t>.</a:t>
            </a:r>
          </a:p>
          <a:p>
            <a:pPr>
              <a:buFont typeface="Arial" panose="020B0604020202020204" pitchFamily="34" charset="0"/>
              <a:buChar char="•"/>
            </a:pPr>
            <a:r>
              <a:rPr lang="en-US" altLang="ko-KR" sz="2000" b="0" dirty="0">
                <a:latin typeface="Calibri" charset="0"/>
                <a:ea typeface="MS PGothic" charset="0"/>
              </a:rPr>
              <a:t>Tracking System</a:t>
            </a:r>
            <a:r>
              <a:rPr lang="ko-KR" altLang="en-US" sz="2000" b="0" dirty="0">
                <a:latin typeface="Calibri" charset="0"/>
                <a:ea typeface="MS PGothic" charset="0"/>
              </a:rPr>
              <a:t>은 </a:t>
            </a:r>
            <a:r>
              <a:rPr lang="en-US" altLang="ko-KR" sz="2000" b="0" dirty="0">
                <a:latin typeface="Calibri" charset="0"/>
                <a:ea typeface="MS PGothic" charset="0"/>
              </a:rPr>
              <a:t>FOSS Component</a:t>
            </a:r>
            <a:r>
              <a:rPr lang="ko-KR" altLang="en-US" sz="2000" b="0" dirty="0">
                <a:latin typeface="Calibri" charset="0"/>
                <a:ea typeface="MS PGothic" charset="0"/>
              </a:rPr>
              <a:t>의 신규 </a:t>
            </a:r>
            <a:r>
              <a:rPr lang="en-US" altLang="ko-KR" sz="2000" b="0" dirty="0" smtClean="0">
                <a:latin typeface="Calibri" charset="0"/>
                <a:ea typeface="MS PGothic" charset="0"/>
              </a:rPr>
              <a:t>version </a:t>
            </a:r>
            <a:r>
              <a:rPr lang="ko-KR" altLang="en-US" sz="2000" b="0" dirty="0" smtClean="0">
                <a:latin typeface="Calibri" charset="0"/>
                <a:ea typeface="MS PGothic" charset="0"/>
              </a:rPr>
              <a:t>혹은</a:t>
            </a:r>
            <a:r>
              <a:rPr lang="en-US" altLang="ko-KR" sz="2000" b="0" dirty="0" smtClean="0">
                <a:latin typeface="Calibri" charset="0"/>
                <a:ea typeface="MS PGothic" charset="0"/>
              </a:rPr>
              <a:t> </a:t>
            </a:r>
            <a:r>
              <a:rPr lang="ko-KR" altLang="en-US" sz="2000" b="0" dirty="0">
                <a:latin typeface="Calibri" charset="0"/>
                <a:ea typeface="MS PGothic" charset="0"/>
              </a:rPr>
              <a:t>새로운 사용 모델이 제안된 경우 </a:t>
            </a:r>
            <a:r>
              <a:rPr lang="ko-KR" altLang="en-US" sz="2000" b="0" dirty="0" smtClean="0">
                <a:latin typeface="Calibri" charset="0"/>
                <a:ea typeface="MS PGothic" charset="0"/>
              </a:rPr>
              <a:t>새로 승인이 될 수 있도록 해야 </a:t>
            </a:r>
            <a:r>
              <a:rPr lang="ko-KR" altLang="en-US" sz="2000" b="0" dirty="0">
                <a:latin typeface="Calibri" charset="0"/>
                <a:ea typeface="MS PGothic" charset="0"/>
              </a:rPr>
              <a:t>한다</a:t>
            </a:r>
            <a:r>
              <a:rPr lang="en-US" altLang="ko-KR" sz="2000" b="0" dirty="0">
                <a:latin typeface="Calibri" charset="0"/>
                <a:ea typeface="MS PGothic" charset="0"/>
              </a:rPr>
              <a:t>.</a:t>
            </a:r>
            <a:endParaRPr lang="en-US" sz="2000" b="0" dirty="0">
              <a:latin typeface="Calibri" charset="0"/>
              <a:ea typeface="MS PGothic" charset="0"/>
            </a:endParaRP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Registration / </a:t>
            </a:r>
            <a:r>
              <a:rPr lang="en-US" altLang="ko-KR" dirty="0" smtClean="0">
                <a:solidFill>
                  <a:schemeClr val="tx2"/>
                </a:solidFill>
                <a:latin typeface="+mj-lt"/>
                <a:ea typeface="ＭＳ Ｐゴシック" charset="0"/>
                <a:cs typeface="ＭＳ Ｐゴシック" charset="0"/>
              </a:rPr>
              <a:t>Approval Tracking</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32741364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a:buFont typeface="Arial"/>
              <a:buChar char="•"/>
            </a:pPr>
            <a:r>
              <a:rPr lang="en-US" altLang="ko-KR" sz="2000" dirty="0">
                <a:latin typeface="Calibri" charset="0"/>
                <a:ea typeface="MS PGothic" charset="0"/>
              </a:rPr>
              <a:t>Release</a:t>
            </a:r>
            <a:r>
              <a:rPr lang="ko-KR" altLang="en-US" sz="2000" dirty="0">
                <a:latin typeface="Calibri" charset="0"/>
                <a:ea typeface="MS PGothic" charset="0"/>
              </a:rPr>
              <a:t>하는 제품에 사용된 모든 </a:t>
            </a:r>
            <a:r>
              <a:rPr lang="en-US" altLang="ko-KR" sz="2000" dirty="0">
                <a:latin typeface="Calibri" charset="0"/>
                <a:ea typeface="MS PGothic" charset="0"/>
              </a:rPr>
              <a:t>FOSS</a:t>
            </a:r>
            <a:r>
              <a:rPr lang="ko-KR" altLang="en-US" sz="2000" dirty="0">
                <a:latin typeface="Calibri" charset="0"/>
                <a:ea typeface="MS PGothic" charset="0"/>
              </a:rPr>
              <a:t>에 대해 적절한 고지를 준비한다</a:t>
            </a:r>
            <a:r>
              <a:rPr lang="en-US" sz="2000" dirty="0" smtClean="0">
                <a:latin typeface="Calibri" charset="0"/>
                <a:ea typeface="MS PGothic" charset="0"/>
              </a:rPr>
              <a:t>:</a:t>
            </a:r>
            <a:endParaRPr lang="en-US" sz="2000" dirty="0">
              <a:latin typeface="Calibri" charset="0"/>
              <a:ea typeface="MS PGothic" charset="0"/>
            </a:endParaRPr>
          </a:p>
          <a:p>
            <a:pPr lvl="1"/>
            <a:r>
              <a:rPr lang="ko-KR" altLang="en-US" sz="1800" dirty="0">
                <a:latin typeface="Calibri" charset="0"/>
                <a:ea typeface="MS PGothic" charset="0"/>
              </a:rPr>
              <a:t>모든 저작권 및 저작자 고지를 제공하기 위해 </a:t>
            </a:r>
            <a:r>
              <a:rPr lang="en-US" altLang="ko-KR" sz="1800" dirty="0">
                <a:latin typeface="Calibri" charset="0"/>
                <a:ea typeface="MS PGothic" charset="0"/>
              </a:rPr>
              <a:t>FOSS</a:t>
            </a:r>
            <a:r>
              <a:rPr lang="ko-KR" altLang="en-US" sz="1800" dirty="0">
                <a:latin typeface="Calibri" charset="0"/>
                <a:ea typeface="MS PGothic" charset="0"/>
              </a:rPr>
              <a:t>의 사용을 </a:t>
            </a:r>
            <a:r>
              <a:rPr lang="ko-KR" altLang="en-US" sz="1800" dirty="0" smtClean="0">
                <a:latin typeface="Calibri" charset="0"/>
                <a:ea typeface="MS PGothic" charset="0"/>
              </a:rPr>
              <a:t>표</a:t>
            </a:r>
            <a:r>
              <a:rPr lang="ko-KR" altLang="en-US" sz="1800" dirty="0">
                <a:latin typeface="Calibri" charset="0"/>
                <a:ea typeface="MS PGothic" charset="0"/>
              </a:rPr>
              <a:t>시</a:t>
            </a:r>
            <a:r>
              <a:rPr lang="ko-KR" altLang="en-US" sz="1800" dirty="0" smtClean="0">
                <a:latin typeface="Calibri" charset="0"/>
                <a:ea typeface="MS PGothic" charset="0"/>
              </a:rPr>
              <a:t>한다</a:t>
            </a:r>
            <a:endParaRPr lang="en-US" altLang="ko-KR" sz="1800" dirty="0">
              <a:latin typeface="Calibri" charset="0"/>
              <a:ea typeface="MS PGothic" charset="0"/>
            </a:endParaRPr>
          </a:p>
          <a:p>
            <a:pPr lvl="1"/>
            <a:r>
              <a:rPr lang="ko-KR" altLang="en-US" sz="1800" dirty="0">
                <a:latin typeface="Calibri" charset="0"/>
                <a:ea typeface="MS PGothic" charset="0"/>
              </a:rPr>
              <a:t>제품의 최종 사용자에게 </a:t>
            </a:r>
            <a:r>
              <a:rPr lang="en-US" altLang="ko-KR" sz="1800" dirty="0">
                <a:latin typeface="Calibri" charset="0"/>
                <a:ea typeface="MS PGothic" charset="0"/>
              </a:rPr>
              <a:t>FOSS Source Code </a:t>
            </a:r>
            <a:r>
              <a:rPr lang="ko-KR" altLang="en-US" sz="1800" dirty="0">
                <a:latin typeface="Calibri" charset="0"/>
                <a:ea typeface="MS PGothic" charset="0"/>
              </a:rPr>
              <a:t>사본을 어떻게 얻을 수 있는지 알린다 </a:t>
            </a:r>
            <a:r>
              <a:rPr lang="en-US" altLang="ko-KR" sz="1800" dirty="0" smtClean="0">
                <a:latin typeface="Calibri" charset="0"/>
                <a:ea typeface="MS PGothic" charset="0"/>
              </a:rPr>
              <a:t>(GPL</a:t>
            </a:r>
            <a:r>
              <a:rPr lang="en-US" altLang="ko-KR" sz="1800" dirty="0">
                <a:latin typeface="Calibri" charset="0"/>
                <a:ea typeface="MS PGothic" charset="0"/>
              </a:rPr>
              <a:t>, LGPL</a:t>
            </a:r>
            <a:r>
              <a:rPr lang="ko-KR" altLang="en-US" sz="1800" dirty="0">
                <a:latin typeface="Calibri" charset="0"/>
                <a:ea typeface="MS PGothic" charset="0"/>
              </a:rPr>
              <a:t>과 같이 </a:t>
            </a:r>
            <a:r>
              <a:rPr lang="en-US" altLang="ko-KR" sz="1800" dirty="0">
                <a:latin typeface="Calibri" charset="0"/>
                <a:ea typeface="MS PGothic" charset="0"/>
              </a:rPr>
              <a:t>Source </a:t>
            </a:r>
            <a:r>
              <a:rPr lang="ko-KR" altLang="en-US" sz="1800" dirty="0">
                <a:latin typeface="Calibri" charset="0"/>
                <a:ea typeface="MS PGothic" charset="0"/>
              </a:rPr>
              <a:t>공개가 필요한 경우</a:t>
            </a:r>
            <a:r>
              <a:rPr lang="en-US" altLang="ko-KR" sz="1800" dirty="0" smtClean="0">
                <a:latin typeface="Calibri" charset="0"/>
                <a:ea typeface="MS PGothic" charset="0"/>
              </a:rPr>
              <a:t>)</a:t>
            </a:r>
            <a:endParaRPr lang="en-US" altLang="ko-KR" sz="1800" dirty="0">
              <a:latin typeface="Calibri" charset="0"/>
              <a:ea typeface="MS PGothic" charset="0"/>
            </a:endParaRPr>
          </a:p>
          <a:p>
            <a:pPr lvl="1"/>
            <a:r>
              <a:rPr lang="ko-KR" altLang="en-US" sz="1800" dirty="0">
                <a:latin typeface="Calibri" charset="0"/>
                <a:ea typeface="MS PGothic" charset="0"/>
              </a:rPr>
              <a:t>필요에 따라 제품에 포함된 </a:t>
            </a:r>
            <a:r>
              <a:rPr lang="en-US" altLang="ko-KR" sz="1800" dirty="0">
                <a:latin typeface="Calibri" charset="0"/>
                <a:ea typeface="MS PGothic" charset="0"/>
              </a:rPr>
              <a:t>FOSS Code</a:t>
            </a:r>
            <a:r>
              <a:rPr lang="ko-KR" altLang="en-US" sz="1800" dirty="0">
                <a:latin typeface="Calibri" charset="0"/>
                <a:ea typeface="MS PGothic" charset="0"/>
              </a:rPr>
              <a:t>에 대한 </a:t>
            </a:r>
            <a:r>
              <a:rPr lang="en-US" altLang="ko-KR" sz="1800" dirty="0">
                <a:latin typeface="Calibri" charset="0"/>
                <a:ea typeface="MS PGothic" charset="0"/>
              </a:rPr>
              <a:t>License Agreement</a:t>
            </a:r>
            <a:r>
              <a:rPr lang="ko-KR" altLang="en-US" sz="1800" dirty="0">
                <a:latin typeface="Calibri" charset="0"/>
                <a:ea typeface="MS PGothic" charset="0"/>
              </a:rPr>
              <a:t>의 전체 </a:t>
            </a:r>
            <a:r>
              <a:rPr lang="en-US" altLang="ko-KR" sz="1800" dirty="0">
                <a:latin typeface="Calibri" charset="0"/>
                <a:ea typeface="MS PGothic" charset="0"/>
              </a:rPr>
              <a:t>text</a:t>
            </a:r>
            <a:r>
              <a:rPr lang="ko-KR" altLang="en-US" sz="1800" dirty="0">
                <a:latin typeface="Calibri" charset="0"/>
                <a:ea typeface="MS PGothic" charset="0"/>
              </a:rPr>
              <a:t>를 </a:t>
            </a:r>
            <a:r>
              <a:rPr lang="ko-KR" altLang="en-US" sz="1800" dirty="0" smtClean="0">
                <a:latin typeface="Calibri" charset="0"/>
                <a:ea typeface="MS PGothic" charset="0"/>
              </a:rPr>
              <a:t>제</a:t>
            </a:r>
            <a:r>
              <a:rPr lang="ko-KR" altLang="en-US" sz="1800" dirty="0">
                <a:latin typeface="Calibri" charset="0"/>
                <a:ea typeface="MS PGothic" charset="0"/>
              </a:rPr>
              <a:t>공</a:t>
            </a:r>
            <a:r>
              <a:rPr lang="ko-KR" altLang="en-US" sz="1800" dirty="0" smtClean="0">
                <a:latin typeface="Calibri" charset="0"/>
                <a:ea typeface="MS PGothic" charset="0"/>
              </a:rPr>
              <a:t>한다</a:t>
            </a:r>
            <a:r>
              <a:rPr lang="en-US" sz="1800" dirty="0" smtClean="0">
                <a:latin typeface="Calibri" charset="0"/>
                <a:ea typeface="MS PGothic" charset="0"/>
              </a:rPr>
              <a:t> </a:t>
            </a:r>
            <a:endParaRPr lang="en-US" sz="1800" dirty="0">
              <a:latin typeface="Calibri" charset="0"/>
              <a:ea typeface="MS PGothic" charset="0"/>
            </a:endParaRP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Notices</a:t>
            </a:r>
          </a:p>
        </p:txBody>
      </p:sp>
    </p:spTree>
    <p:extLst>
      <p:ext uri="{BB962C8B-B14F-4D97-AF65-F5344CB8AC3E}">
        <p14:creationId xmlns:p14="http://schemas.microsoft.com/office/powerpoint/2010/main" val="366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a:t>
            </a:r>
            <a:r>
              <a:rPr lang="ko-KR" altLang="en-US" dirty="0" smtClean="0"/>
              <a:t>와 가장 관련 있는 저작권 권리</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altLang="ko-KR" dirty="0"/>
              <a:t>Software</a:t>
            </a:r>
            <a:r>
              <a:rPr lang="ko-KR" altLang="en-US" dirty="0"/>
              <a:t>를 </a:t>
            </a:r>
            <a:r>
              <a:rPr lang="ko-KR" altLang="en-US" dirty="0" smtClean="0"/>
              <a:t>복제할 </a:t>
            </a:r>
            <a:r>
              <a:rPr lang="ko-KR" altLang="en-US" dirty="0"/>
              <a:t>수 있는 권리 </a:t>
            </a:r>
            <a:r>
              <a:rPr lang="en-US" altLang="ko-KR" dirty="0"/>
              <a:t>- </a:t>
            </a:r>
            <a:r>
              <a:rPr lang="ko-KR" altLang="en-US" dirty="0"/>
              <a:t>복제</a:t>
            </a:r>
            <a:endParaRPr lang="en-US" dirty="0"/>
          </a:p>
          <a:p>
            <a:r>
              <a:rPr lang="ko-KR" altLang="en-US" dirty="0"/>
              <a:t>파생저작물을 </a:t>
            </a:r>
            <a:r>
              <a:rPr lang="ko-KR" altLang="en-US" dirty="0" smtClean="0"/>
              <a:t>만들 수 </a:t>
            </a:r>
            <a:r>
              <a:rPr lang="ko-KR" altLang="en-US" dirty="0"/>
              <a:t>있는 권리 </a:t>
            </a:r>
            <a:r>
              <a:rPr lang="en-US" altLang="ko-KR" dirty="0"/>
              <a:t>- </a:t>
            </a:r>
            <a:r>
              <a:rPr lang="ko-KR" altLang="en-US" dirty="0"/>
              <a:t>수정</a:t>
            </a:r>
            <a:endParaRPr lang="en-US" dirty="0"/>
          </a:p>
          <a:p>
            <a:pPr lvl="1"/>
            <a:r>
              <a:rPr lang="en-US" altLang="ko-KR" dirty="0">
                <a:latin typeface="Calibri" charset="0"/>
                <a:ea typeface="MS PGothic" charset="0"/>
              </a:rPr>
              <a:t>'</a:t>
            </a:r>
            <a:r>
              <a:rPr lang="ko-KR" altLang="en-US" dirty="0">
                <a:latin typeface="Calibri" charset="0"/>
                <a:ea typeface="MS PGothic" charset="0"/>
              </a:rPr>
              <a:t>파생저작물</a:t>
            </a:r>
            <a:r>
              <a:rPr lang="en-US" altLang="ko-KR" dirty="0">
                <a:latin typeface="Calibri" charset="0"/>
                <a:ea typeface="MS PGothic" charset="0"/>
              </a:rPr>
              <a:t>'</a:t>
            </a:r>
            <a:r>
              <a:rPr lang="ko-KR" altLang="en-US" dirty="0">
                <a:latin typeface="Calibri" charset="0"/>
                <a:ea typeface="MS PGothic" charset="0"/>
              </a:rPr>
              <a:t>이란 어떠한 한 저작물을 기반으로 만들었지만</a:t>
            </a:r>
            <a:r>
              <a:rPr lang="en-US" altLang="ko-KR" dirty="0">
                <a:latin typeface="Calibri" charset="0"/>
                <a:ea typeface="MS PGothic" charset="0"/>
              </a:rPr>
              <a:t>, </a:t>
            </a:r>
            <a:r>
              <a:rPr lang="ko-KR" altLang="en-US" dirty="0">
                <a:latin typeface="Calibri" charset="0"/>
                <a:ea typeface="MS PGothic" charset="0"/>
              </a:rPr>
              <a:t>충분히 독창적인 부분이 추가되어서</a:t>
            </a:r>
            <a:r>
              <a:rPr lang="en-US" altLang="ko-KR" dirty="0">
                <a:latin typeface="Calibri" charset="0"/>
                <a:ea typeface="MS PGothic" charset="0"/>
              </a:rPr>
              <a:t>, </a:t>
            </a:r>
            <a:r>
              <a:rPr lang="ko-KR" altLang="en-US" dirty="0">
                <a:latin typeface="Calibri" charset="0"/>
                <a:ea typeface="MS PGothic" charset="0"/>
              </a:rPr>
              <a:t>단지 복사가 아닌 저자의 새로운 저작물로 간주할 수 있는 것을 의미한다</a:t>
            </a:r>
            <a:r>
              <a:rPr lang="en-US" altLang="ko-KR" dirty="0">
                <a:latin typeface="Calibri" charset="0"/>
                <a:ea typeface="MS PGothic" charset="0"/>
              </a:rPr>
              <a:t>. (US law</a:t>
            </a:r>
            <a:r>
              <a:rPr lang="ko-KR" altLang="en-US" dirty="0">
                <a:latin typeface="Calibri" charset="0"/>
                <a:ea typeface="MS PGothic" charset="0"/>
              </a:rPr>
              <a:t>에서 사용하는 용어임에 유의</a:t>
            </a:r>
            <a:r>
              <a:rPr lang="en-US" altLang="ko-KR" dirty="0">
                <a:latin typeface="Calibri" charset="0"/>
                <a:ea typeface="MS PGothic" charset="0"/>
              </a:rPr>
              <a:t>)</a:t>
            </a:r>
            <a:endParaRPr lang="en-US" dirty="0">
              <a:latin typeface="Calibri" charset="0"/>
              <a:ea typeface="MS PGothic" charset="0"/>
            </a:endParaRPr>
          </a:p>
          <a:p>
            <a:r>
              <a:rPr lang="ko-KR" altLang="en-US" dirty="0"/>
              <a:t>배포할 수 있는 권리</a:t>
            </a:r>
            <a:endParaRPr lang="en-US" i="1" dirty="0"/>
          </a:p>
          <a:p>
            <a:pPr lvl="1">
              <a:lnSpc>
                <a:spcPct val="110000"/>
              </a:lnSpc>
            </a:pPr>
            <a:r>
              <a:rPr lang="ko-KR" altLang="en-US" dirty="0">
                <a:latin typeface="Calibri" charset="0"/>
                <a:ea typeface="MS PGothic" charset="0"/>
              </a:rPr>
              <a:t>일반적으로 </a:t>
            </a:r>
            <a:r>
              <a:rPr lang="en-US" altLang="ko-KR" dirty="0">
                <a:latin typeface="Calibri" charset="0"/>
                <a:ea typeface="MS PGothic" charset="0"/>
              </a:rPr>
              <a:t>Software </a:t>
            </a:r>
            <a:r>
              <a:rPr lang="ko-KR" altLang="en-US" dirty="0">
                <a:latin typeface="Calibri" charset="0"/>
                <a:ea typeface="MS PGothic" charset="0"/>
              </a:rPr>
              <a:t>일부를 복사하여 </a:t>
            </a:r>
            <a:r>
              <a:rPr lang="en-US" altLang="ko-KR" dirty="0">
                <a:latin typeface="Calibri" charset="0"/>
                <a:ea typeface="MS PGothic" charset="0"/>
              </a:rPr>
              <a:t>Source Code </a:t>
            </a:r>
            <a:r>
              <a:rPr lang="ko-KR" altLang="en-US" dirty="0">
                <a:latin typeface="Calibri" charset="0"/>
                <a:ea typeface="MS PGothic" charset="0"/>
              </a:rPr>
              <a:t>혹은 </a:t>
            </a:r>
            <a:r>
              <a:rPr lang="en-US" altLang="ko-KR" dirty="0">
                <a:latin typeface="Calibri" charset="0"/>
                <a:ea typeface="MS PGothic" charset="0"/>
              </a:rPr>
              <a:t>Binary Form</a:t>
            </a:r>
            <a:r>
              <a:rPr lang="ko-KR" altLang="en-US" dirty="0">
                <a:latin typeface="Calibri" charset="0"/>
                <a:ea typeface="MS PGothic" charset="0"/>
              </a:rPr>
              <a:t>으로 다른 주체</a:t>
            </a:r>
            <a:r>
              <a:rPr lang="en-US" altLang="ko-KR" dirty="0">
                <a:latin typeface="Calibri" charset="0"/>
                <a:ea typeface="MS PGothic" charset="0"/>
              </a:rPr>
              <a:t>(</a:t>
            </a:r>
            <a:r>
              <a:rPr lang="ko-KR" altLang="en-US" dirty="0">
                <a:latin typeface="Calibri" charset="0"/>
                <a:ea typeface="MS PGothic" charset="0"/>
              </a:rPr>
              <a:t>개인 혹은 회사</a:t>
            </a:r>
            <a:r>
              <a:rPr lang="en-US" altLang="ko-KR" dirty="0">
                <a:latin typeface="Calibri" charset="0"/>
                <a:ea typeface="MS PGothic" charset="0"/>
              </a:rPr>
              <a:t>/</a:t>
            </a:r>
            <a:r>
              <a:rPr lang="ko-KR" altLang="en-US" dirty="0">
                <a:latin typeface="Calibri" charset="0"/>
                <a:ea typeface="MS PGothic" charset="0"/>
              </a:rPr>
              <a:t>기관 밖의 기관</a:t>
            </a:r>
            <a:r>
              <a:rPr lang="en-US" altLang="ko-KR" dirty="0">
                <a:latin typeface="Calibri" charset="0"/>
                <a:ea typeface="MS PGothic" charset="0"/>
              </a:rPr>
              <a:t>)</a:t>
            </a:r>
            <a:r>
              <a:rPr lang="ko-KR" altLang="en-US" dirty="0">
                <a:latin typeface="Calibri" charset="0"/>
                <a:ea typeface="MS PGothic" charset="0"/>
              </a:rPr>
              <a:t>에 제공하는 것을 배포라고 </a:t>
            </a:r>
            <a:r>
              <a:rPr lang="ko-KR" altLang="en-US" dirty="0" smtClean="0">
                <a:latin typeface="Calibri" charset="0"/>
                <a:ea typeface="MS PGothic" charset="0"/>
              </a:rPr>
              <a:t>본다</a:t>
            </a:r>
            <a:endParaRPr lang="en-US" dirty="0">
              <a:latin typeface="Calibri" charset="0"/>
              <a:ea typeface="MS PGothic" charset="0"/>
            </a:endParaRPr>
          </a:p>
          <a:p>
            <a:pPr marL="0" indent="0">
              <a:buNone/>
            </a:pPr>
            <a:endParaRPr lang="en-US" dirty="0">
              <a:latin typeface="Calibri" charset="0"/>
              <a:ea typeface="MS PGothic" charset="0"/>
            </a:endParaRPr>
          </a:p>
          <a:p>
            <a:pPr marL="0" indent="0">
              <a:buNone/>
            </a:pPr>
            <a:r>
              <a:rPr lang="ko-KR" altLang="en-US" dirty="0" smtClean="0">
                <a:latin typeface="Calibri" charset="0"/>
                <a:ea typeface="MS PGothic" charset="0"/>
              </a:rPr>
              <a:t>참고</a:t>
            </a:r>
            <a:r>
              <a:rPr lang="en-US" altLang="ko-KR" dirty="0" smtClean="0">
                <a:latin typeface="Calibri" charset="0"/>
                <a:ea typeface="MS PGothic" charset="0"/>
              </a:rPr>
              <a:t>: </a:t>
            </a:r>
            <a:r>
              <a:rPr lang="en-US" altLang="ko-KR" dirty="0">
                <a:latin typeface="Calibri" charset="0"/>
                <a:ea typeface="MS PGothic" charset="0"/>
              </a:rPr>
              <a:t>"</a:t>
            </a:r>
            <a:r>
              <a:rPr lang="ko-KR" altLang="en-US" dirty="0">
                <a:latin typeface="Calibri" charset="0"/>
                <a:ea typeface="MS PGothic" charset="0"/>
              </a:rPr>
              <a:t>파생저작물</a:t>
            </a:r>
            <a:r>
              <a:rPr lang="en-US" altLang="ko-KR" dirty="0">
                <a:latin typeface="Calibri" charset="0"/>
                <a:ea typeface="MS PGothic" charset="0"/>
              </a:rPr>
              <a:t>"</a:t>
            </a:r>
            <a:r>
              <a:rPr lang="ko-KR" altLang="en-US" dirty="0">
                <a:latin typeface="Calibri" charset="0"/>
                <a:ea typeface="MS PGothic" charset="0"/>
              </a:rPr>
              <a:t>이나 </a:t>
            </a:r>
            <a:r>
              <a:rPr lang="en-US" altLang="ko-KR" dirty="0">
                <a:latin typeface="Calibri" charset="0"/>
                <a:ea typeface="MS PGothic" charset="0"/>
              </a:rPr>
              <a:t>"</a:t>
            </a:r>
            <a:r>
              <a:rPr lang="ko-KR" altLang="en-US" dirty="0">
                <a:latin typeface="Calibri" charset="0"/>
                <a:ea typeface="MS PGothic" charset="0"/>
              </a:rPr>
              <a:t>배포</a:t>
            </a:r>
            <a:r>
              <a:rPr lang="en-US" altLang="ko-KR" dirty="0">
                <a:latin typeface="Calibri" charset="0"/>
                <a:ea typeface="MS PGothic" charset="0"/>
              </a:rPr>
              <a:t>"</a:t>
            </a:r>
            <a:r>
              <a:rPr lang="ko-KR" altLang="en-US" dirty="0">
                <a:latin typeface="Calibri" charset="0"/>
                <a:ea typeface="MS PGothic" charset="0"/>
              </a:rPr>
              <a:t>가 무엇인지에 대한 해석은 </a:t>
            </a:r>
            <a:r>
              <a:rPr lang="en-US" altLang="ko-KR" dirty="0">
                <a:latin typeface="Calibri" charset="0"/>
                <a:ea typeface="MS PGothic" charset="0"/>
              </a:rPr>
              <a:t>FOSS community</a:t>
            </a:r>
            <a:r>
              <a:rPr lang="ko-KR" altLang="en-US" dirty="0">
                <a:latin typeface="Calibri" charset="0"/>
                <a:ea typeface="MS PGothic" charset="0"/>
              </a:rPr>
              <a:t>나 </a:t>
            </a:r>
            <a:r>
              <a:rPr lang="en-US" altLang="ko-KR" dirty="0">
                <a:latin typeface="Calibri" charset="0"/>
                <a:ea typeface="MS PGothic" charset="0"/>
              </a:rPr>
              <a:t>FOSS </a:t>
            </a:r>
            <a:r>
              <a:rPr lang="ko-KR" altLang="en-US" dirty="0">
                <a:latin typeface="Calibri" charset="0"/>
                <a:ea typeface="MS PGothic" charset="0"/>
              </a:rPr>
              <a:t>법률가들 사이에서 논의의 </a:t>
            </a:r>
            <a:r>
              <a:rPr lang="ko-KR" altLang="en-US" dirty="0" smtClean="0">
                <a:latin typeface="Calibri" charset="0"/>
                <a:ea typeface="MS PGothic" charset="0"/>
              </a:rPr>
              <a:t>대상이다</a:t>
            </a:r>
            <a:endParaRPr lang="en-US" dirty="0">
              <a:latin typeface="Calibri" charset="0"/>
              <a:ea typeface="MS PGothic" charset="0"/>
            </a:endParaRPr>
          </a:p>
          <a:p>
            <a:endParaRPr lang="en-US" i="1" dirty="0"/>
          </a:p>
        </p:txBody>
      </p:sp>
    </p:spTree>
    <p:extLst>
      <p:ext uri="{BB962C8B-B14F-4D97-AF65-F5344CB8AC3E}">
        <p14:creationId xmlns:p14="http://schemas.microsoft.com/office/powerpoint/2010/main" val="6889344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전제조건</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altLang="ko-KR" sz="1600" dirty="0">
                <a:latin typeface="Calibri" charset="0"/>
                <a:ea typeface="MS PGothic" charset="0"/>
              </a:rPr>
              <a:t>FOSS Component</a:t>
            </a:r>
            <a:r>
              <a:rPr lang="ko-KR" altLang="en-US" sz="1600" dirty="0">
                <a:latin typeface="Calibri" charset="0"/>
                <a:ea typeface="MS PGothic" charset="0"/>
              </a:rPr>
              <a:t>가 사용 승인 되었음</a:t>
            </a:r>
          </a:p>
          <a:p>
            <a:pPr marL="614363" indent="-342900">
              <a:buFont typeface="Arial"/>
              <a:buChar char="•"/>
            </a:pPr>
            <a:r>
              <a:rPr lang="en-US" altLang="ko-KR" sz="1600" dirty="0">
                <a:latin typeface="Calibri" charset="0"/>
                <a:ea typeface="MS PGothic" charset="0"/>
              </a:rPr>
              <a:t>FOSS Component</a:t>
            </a:r>
            <a:r>
              <a:rPr lang="ko-KR" altLang="en-US" sz="1600" dirty="0">
                <a:latin typeface="Calibri" charset="0"/>
                <a:ea typeface="MS PGothic" charset="0"/>
              </a:rPr>
              <a:t>가 </a:t>
            </a:r>
            <a:r>
              <a:rPr lang="en-US" altLang="ko-KR" sz="1600" dirty="0">
                <a:latin typeface="Calibri" charset="0"/>
                <a:ea typeface="MS PGothic" charset="0"/>
              </a:rPr>
              <a:t>Release</a:t>
            </a:r>
            <a:r>
              <a:rPr lang="ko-KR" altLang="en-US" sz="1600" dirty="0">
                <a:latin typeface="Calibri" charset="0"/>
                <a:ea typeface="MS PGothic" charset="0"/>
              </a:rPr>
              <a:t>되는 </a:t>
            </a:r>
            <a:r>
              <a:rPr lang="en-US" altLang="ko-KR" sz="1600" dirty="0">
                <a:latin typeface="Calibri" charset="0"/>
                <a:ea typeface="MS PGothic" charset="0"/>
              </a:rPr>
              <a:t>Software</a:t>
            </a:r>
            <a:r>
              <a:rPr lang="ko-KR" altLang="en-US" sz="1600" dirty="0">
                <a:latin typeface="Calibri" charset="0"/>
                <a:ea typeface="MS PGothic" charset="0"/>
              </a:rPr>
              <a:t>의 </a:t>
            </a:r>
            <a:r>
              <a:rPr lang="ko-KR" altLang="en-US" sz="1600" dirty="0" err="1">
                <a:latin typeface="Calibri" charset="0"/>
                <a:ea typeface="MS PGothic" charset="0"/>
              </a:rPr>
              <a:t>목록표에</a:t>
            </a:r>
            <a:r>
              <a:rPr lang="ko-KR" altLang="en-US" sz="1600" dirty="0">
                <a:latin typeface="Calibri" charset="0"/>
                <a:ea typeface="MS PGothic" charset="0"/>
              </a:rPr>
              <a:t> 등록되었음</a:t>
            </a:r>
          </a:p>
          <a:p>
            <a:pPr marL="614363" indent="-342900">
              <a:buFont typeface="Arial"/>
              <a:buChar char="•"/>
            </a:pPr>
            <a:r>
              <a:rPr lang="ko-KR" altLang="en-US" sz="1600" dirty="0">
                <a:latin typeface="Calibri" charset="0"/>
                <a:ea typeface="MS PGothic" charset="0"/>
              </a:rPr>
              <a:t>적절한 </a:t>
            </a:r>
            <a:r>
              <a:rPr lang="ko-KR" altLang="en-US" sz="1600" dirty="0" err="1">
                <a:latin typeface="Calibri" charset="0"/>
                <a:ea typeface="MS PGothic" charset="0"/>
              </a:rPr>
              <a:t>고지문이</a:t>
            </a:r>
            <a:r>
              <a:rPr lang="ko-KR" altLang="en-US" sz="1600" dirty="0">
                <a:latin typeface="Calibri" charset="0"/>
                <a:ea typeface="MS PGothic" charset="0"/>
              </a:rPr>
              <a:t> </a:t>
            </a:r>
            <a:r>
              <a:rPr lang="ko-KR" altLang="en-US" sz="1600" dirty="0" smtClean="0">
                <a:latin typeface="Calibri" charset="0"/>
                <a:ea typeface="MS PGothic" charset="0"/>
              </a:rPr>
              <a:t>준비되었음</a:t>
            </a:r>
            <a:r>
              <a:rPr lang="en-US" sz="1600" dirty="0" smtClean="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결과</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ko-KR" altLang="en-US" sz="1600" dirty="0">
                <a:latin typeface="Calibri" charset="0"/>
                <a:ea typeface="MS PGothic" charset="0"/>
              </a:rPr>
              <a:t>배포 </a:t>
            </a:r>
            <a:r>
              <a:rPr lang="en-US" altLang="ko-KR" sz="1600" dirty="0">
                <a:latin typeface="Calibri" charset="0"/>
                <a:ea typeface="MS PGothic" charset="0"/>
              </a:rPr>
              <a:t>Package</a:t>
            </a:r>
            <a:r>
              <a:rPr lang="ko-KR" altLang="en-US" sz="1600" dirty="0">
                <a:latin typeface="Calibri" charset="0"/>
                <a:ea typeface="MS PGothic" charset="0"/>
              </a:rPr>
              <a:t>에는 검토 승인된 </a:t>
            </a:r>
            <a:r>
              <a:rPr lang="en-US" altLang="ko-KR" sz="1600" dirty="0">
                <a:latin typeface="Calibri" charset="0"/>
                <a:ea typeface="MS PGothic" charset="0"/>
              </a:rPr>
              <a:t>Software</a:t>
            </a:r>
            <a:r>
              <a:rPr lang="ko-KR" altLang="en-US" sz="1600" dirty="0">
                <a:latin typeface="Calibri" charset="0"/>
                <a:ea typeface="MS PGothic" charset="0"/>
              </a:rPr>
              <a:t>만 포함한다</a:t>
            </a:r>
            <a:endParaRPr lang="en-US" sz="1600" dirty="0">
              <a:latin typeface="Calibri" charset="0"/>
              <a:ea typeface="MS PGothic" charset="0"/>
            </a:endParaRPr>
          </a:p>
          <a:p>
            <a:pPr marL="614363" indent="-342900">
              <a:buFont typeface="Arial"/>
              <a:buChar char="•"/>
            </a:pPr>
            <a:r>
              <a:rPr lang="ko-KR" altLang="en-US" sz="1600" dirty="0">
                <a:latin typeface="Calibri" charset="0"/>
                <a:ea typeface="MS PGothic" charset="0"/>
              </a:rPr>
              <a:t>적절한 고지 </a:t>
            </a:r>
            <a:r>
              <a:rPr lang="en-US" altLang="ko-KR" sz="1600" dirty="0">
                <a:latin typeface="Calibri" charset="0"/>
                <a:ea typeface="MS PGothic" charset="0"/>
              </a:rPr>
              <a:t>File</a:t>
            </a:r>
            <a:r>
              <a:rPr lang="ko-KR" altLang="en-US" sz="1600" dirty="0">
                <a:latin typeface="Calibri" charset="0"/>
                <a:ea typeface="MS PGothic" charset="0"/>
              </a:rPr>
              <a:t>을 포함한 </a:t>
            </a:r>
            <a:r>
              <a:rPr lang="en-US" altLang="ko-KR" sz="1600" dirty="0">
                <a:latin typeface="Calibri" charset="0"/>
                <a:ea typeface="MS PGothic" charset="0"/>
              </a:rPr>
              <a:t>"</a:t>
            </a:r>
            <a:r>
              <a:rPr lang="ko-KR" altLang="en-US" sz="1600" dirty="0">
                <a:latin typeface="Calibri" charset="0"/>
                <a:ea typeface="MS PGothic" charset="0"/>
              </a:rPr>
              <a:t>배포 준수 산출물 </a:t>
            </a:r>
            <a:r>
              <a:rPr lang="en-US" altLang="ko-KR" sz="1600" dirty="0">
                <a:latin typeface="Calibri" charset="0"/>
                <a:ea typeface="MS PGothic" charset="0"/>
              </a:rPr>
              <a:t>(Distributed Compliance Artifacts : </a:t>
            </a:r>
            <a:r>
              <a:rPr lang="en-US" altLang="ko-KR" sz="1600" dirty="0" err="1">
                <a:latin typeface="Calibri" charset="0"/>
                <a:ea typeface="MS PGothic" charset="0"/>
              </a:rPr>
              <a:t>OpenChain</a:t>
            </a:r>
            <a:r>
              <a:rPr lang="en-US" altLang="ko-KR" sz="1600" dirty="0">
                <a:latin typeface="Calibri" charset="0"/>
                <a:ea typeface="MS PGothic" charset="0"/>
              </a:rPr>
              <a:t> </a:t>
            </a:r>
            <a:r>
              <a:rPr lang="ko-KR" altLang="en-US" sz="1600" dirty="0" err="1">
                <a:latin typeface="Calibri" charset="0"/>
                <a:ea typeface="MS PGothic" charset="0"/>
              </a:rPr>
              <a:t>스펙에</a:t>
            </a:r>
            <a:r>
              <a:rPr lang="ko-KR" altLang="en-US" sz="1600" dirty="0">
                <a:latin typeface="Calibri" charset="0"/>
                <a:ea typeface="MS PGothic" charset="0"/>
              </a:rPr>
              <a:t> 정의</a:t>
            </a:r>
            <a:r>
              <a:rPr lang="en-US" altLang="ko-KR" sz="1600" dirty="0">
                <a:latin typeface="Calibri" charset="0"/>
                <a:ea typeface="MS PGothic" charset="0"/>
              </a:rPr>
              <a:t>)"</a:t>
            </a:r>
            <a:r>
              <a:rPr lang="ko-KR" altLang="en-US" sz="1600" dirty="0">
                <a:latin typeface="Calibri" charset="0"/>
                <a:ea typeface="MS PGothic" charset="0"/>
              </a:rPr>
              <a:t>을 배포 </a:t>
            </a:r>
            <a:r>
              <a:rPr lang="en-US" altLang="ko-KR" sz="1600" dirty="0">
                <a:latin typeface="Calibri" charset="0"/>
                <a:ea typeface="MS PGothic" charset="0"/>
              </a:rPr>
              <a:t>Package </a:t>
            </a:r>
            <a:r>
              <a:rPr lang="ko-KR" altLang="en-US" sz="1600" dirty="0">
                <a:latin typeface="Calibri" charset="0"/>
                <a:ea typeface="MS PGothic" charset="0"/>
              </a:rPr>
              <a:t>혹은 다른 형태로 전달될 수 있도록 포함한다</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단계</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ko-KR" altLang="en-US" sz="1600" dirty="0">
                <a:latin typeface="Calibri" charset="0"/>
                <a:ea typeface="MS PGothic" charset="0"/>
              </a:rPr>
              <a:t>배포할 </a:t>
            </a:r>
            <a:r>
              <a:rPr lang="en-US" altLang="ko-KR" sz="1600" dirty="0">
                <a:latin typeface="Calibri" charset="0"/>
                <a:ea typeface="MS PGothic" charset="0"/>
              </a:rPr>
              <a:t>FOSS Package</a:t>
            </a:r>
            <a:r>
              <a:rPr lang="ko-KR" altLang="en-US" sz="1600" dirty="0">
                <a:latin typeface="Calibri" charset="0"/>
                <a:ea typeface="MS PGothic" charset="0"/>
              </a:rPr>
              <a:t>들이 식별되고 승인되었는지 </a:t>
            </a:r>
            <a:r>
              <a:rPr lang="ko-KR" altLang="en-US" sz="1600" dirty="0" smtClean="0">
                <a:latin typeface="Calibri" charset="0"/>
                <a:ea typeface="MS PGothic" charset="0"/>
              </a:rPr>
              <a:t>확인한다</a:t>
            </a:r>
            <a:endParaRPr lang="en-US" altLang="ko-KR" sz="1600" dirty="0">
              <a:latin typeface="Calibri" charset="0"/>
              <a:ea typeface="MS PGothic" charset="0"/>
            </a:endParaRPr>
          </a:p>
          <a:p>
            <a:pPr marL="614363" indent="-342900">
              <a:buFont typeface="Arial"/>
              <a:buChar char="•"/>
            </a:pPr>
            <a:r>
              <a:rPr lang="ko-KR" altLang="en-US" sz="1600" dirty="0">
                <a:latin typeface="Calibri" charset="0"/>
                <a:ea typeface="MS PGothic" charset="0"/>
              </a:rPr>
              <a:t>검토된 </a:t>
            </a:r>
            <a:r>
              <a:rPr lang="en-US" altLang="ko-KR" sz="1600" dirty="0">
                <a:latin typeface="Calibri" charset="0"/>
                <a:ea typeface="MS PGothic" charset="0"/>
              </a:rPr>
              <a:t>Source Code</a:t>
            </a:r>
            <a:r>
              <a:rPr lang="ko-KR" altLang="en-US" sz="1600" dirty="0">
                <a:latin typeface="Calibri" charset="0"/>
                <a:ea typeface="MS PGothic" charset="0"/>
              </a:rPr>
              <a:t>가 제품 내의 </a:t>
            </a:r>
            <a:r>
              <a:rPr lang="en-US" altLang="ko-KR" sz="1600" dirty="0">
                <a:latin typeface="Calibri" charset="0"/>
                <a:ea typeface="MS PGothic" charset="0"/>
              </a:rPr>
              <a:t>Binary</a:t>
            </a:r>
            <a:r>
              <a:rPr lang="ko-KR" altLang="en-US" sz="1600" dirty="0">
                <a:latin typeface="Calibri" charset="0"/>
                <a:ea typeface="MS PGothic" charset="0"/>
              </a:rPr>
              <a:t>와 일치하는지 </a:t>
            </a:r>
            <a:r>
              <a:rPr lang="ko-KR" altLang="en-US" sz="1600" dirty="0" smtClean="0">
                <a:latin typeface="Calibri" charset="0"/>
                <a:ea typeface="MS PGothic" charset="0"/>
              </a:rPr>
              <a:t>확인한다</a:t>
            </a:r>
            <a:endParaRPr lang="en-US" altLang="ko-KR" sz="1600" dirty="0">
              <a:latin typeface="Calibri" charset="0"/>
              <a:ea typeface="MS PGothic" charset="0"/>
            </a:endParaRPr>
          </a:p>
          <a:p>
            <a:pPr marL="614363" indent="-342900">
              <a:buFont typeface="Arial"/>
              <a:buChar char="•"/>
            </a:pPr>
            <a:r>
              <a:rPr lang="ko-KR" altLang="en-US" sz="1600" dirty="0">
                <a:latin typeface="Calibri" charset="0"/>
                <a:ea typeface="MS PGothic" charset="0"/>
              </a:rPr>
              <a:t>식별된 </a:t>
            </a:r>
            <a:r>
              <a:rPr lang="en-US" altLang="ko-KR" sz="1600" dirty="0" smtClean="0">
                <a:latin typeface="Calibri" charset="0"/>
                <a:ea typeface="MS PGothic" charset="0"/>
              </a:rPr>
              <a:t>FOSS</a:t>
            </a:r>
            <a:r>
              <a:rPr lang="ko-KR" altLang="en-US" sz="1600" dirty="0" smtClean="0">
                <a:latin typeface="Calibri" charset="0"/>
                <a:ea typeface="MS PGothic" charset="0"/>
              </a:rPr>
              <a:t>에 대해 </a:t>
            </a:r>
            <a:r>
              <a:rPr lang="en-US" altLang="ko-KR" sz="1600" dirty="0" smtClean="0">
                <a:latin typeface="Calibri" charset="0"/>
                <a:ea typeface="MS PGothic" charset="0"/>
              </a:rPr>
              <a:t>Source Code</a:t>
            </a:r>
            <a:r>
              <a:rPr lang="ko-KR" altLang="en-US" sz="1600" dirty="0" smtClean="0">
                <a:latin typeface="Calibri" charset="0"/>
                <a:ea typeface="MS PGothic" charset="0"/>
              </a:rPr>
              <a:t> 요청 </a:t>
            </a:r>
            <a:r>
              <a:rPr lang="ko-KR" altLang="en-US" sz="1600" dirty="0">
                <a:latin typeface="Calibri" charset="0"/>
                <a:ea typeface="MS PGothic" charset="0"/>
              </a:rPr>
              <a:t>권리가 있음을 최종 소비자에게 알리기 위한 적절한 </a:t>
            </a:r>
            <a:r>
              <a:rPr lang="ko-KR" altLang="en-US" sz="1600" dirty="0" err="1">
                <a:latin typeface="Calibri" charset="0"/>
                <a:ea typeface="MS PGothic" charset="0"/>
              </a:rPr>
              <a:t>고지문이</a:t>
            </a:r>
            <a:r>
              <a:rPr lang="ko-KR" altLang="en-US" sz="1600" dirty="0">
                <a:latin typeface="Calibri" charset="0"/>
                <a:ea typeface="MS PGothic" charset="0"/>
              </a:rPr>
              <a:t> </a:t>
            </a:r>
            <a:r>
              <a:rPr lang="ko-KR" altLang="en-US" sz="1600" dirty="0" smtClean="0">
                <a:latin typeface="Calibri" charset="0"/>
                <a:ea typeface="MS PGothic" charset="0"/>
              </a:rPr>
              <a:t>포함되었는지 </a:t>
            </a:r>
            <a:r>
              <a:rPr lang="ko-KR" altLang="en-US" sz="1600" dirty="0">
                <a:latin typeface="Calibri" charset="0"/>
                <a:ea typeface="MS PGothic" charset="0"/>
              </a:rPr>
              <a:t>확인한다</a:t>
            </a:r>
            <a:r>
              <a:rPr lang="en-US" altLang="ko-KR" sz="1600" dirty="0">
                <a:latin typeface="Calibri" charset="0"/>
                <a:ea typeface="MS PGothic" charset="0"/>
              </a:rPr>
              <a:t>.</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ko-KR" altLang="en-US" b="1" dirty="0">
                <a:latin typeface="Calibri" charset="0"/>
                <a:ea typeface="MS PGothic" charset="0"/>
              </a:rPr>
              <a:t>배포된 </a:t>
            </a:r>
            <a:r>
              <a:rPr lang="en-US" altLang="ko-KR" b="1" dirty="0">
                <a:latin typeface="Calibri" charset="0"/>
                <a:ea typeface="MS PGothic" charset="0"/>
              </a:rPr>
              <a:t>Software</a:t>
            </a:r>
            <a:r>
              <a:rPr lang="ko-KR" altLang="en-US" b="1" dirty="0">
                <a:latin typeface="Calibri" charset="0"/>
                <a:ea typeface="MS PGothic" charset="0"/>
              </a:rPr>
              <a:t>가 </a:t>
            </a:r>
            <a:r>
              <a:rPr lang="en-US" altLang="ko-KR" b="1" dirty="0" smtClean="0">
                <a:latin typeface="Calibri" charset="0"/>
                <a:ea typeface="MS PGothic" charset="0"/>
              </a:rPr>
              <a:t>Review</a:t>
            </a:r>
            <a:r>
              <a:rPr lang="ko-KR" altLang="en-US" b="1" dirty="0" smtClean="0">
                <a:latin typeface="Calibri" charset="0"/>
                <a:ea typeface="MS PGothic" charset="0"/>
              </a:rPr>
              <a:t> </a:t>
            </a:r>
            <a:r>
              <a:rPr lang="ko-KR" altLang="en-US" b="1" dirty="0">
                <a:latin typeface="Calibri" charset="0"/>
                <a:ea typeface="MS PGothic" charset="0"/>
              </a:rPr>
              <a:t>및 승인되었는지 </a:t>
            </a:r>
            <a:r>
              <a:rPr lang="ko-KR" altLang="en-US" b="1" dirty="0" smtClean="0">
                <a:latin typeface="Calibri" charset="0"/>
                <a:ea typeface="MS PGothic" charset="0"/>
              </a:rPr>
              <a:t>확인한다</a:t>
            </a:r>
            <a:r>
              <a:rPr lang="en-US" b="1" dirty="0" smtClean="0">
                <a:latin typeface="Calibri" charset="0"/>
                <a:ea typeface="MS PGothic" charset="0"/>
              </a:rPr>
              <a:t>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2413160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전제조건</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ko-KR" altLang="en-US" sz="1600" dirty="0">
                <a:latin typeface="Calibri" charset="0"/>
                <a:ea typeface="MS PGothic" charset="0"/>
              </a:rPr>
              <a:t>배포 전 모든 사항이 확인 완료되었으며</a:t>
            </a:r>
            <a:r>
              <a:rPr lang="en-US" altLang="ko-KR" sz="1600" dirty="0">
                <a:latin typeface="Calibri" charset="0"/>
                <a:ea typeface="MS PGothic" charset="0"/>
              </a:rPr>
              <a:t>, </a:t>
            </a:r>
            <a:r>
              <a:rPr lang="ko-KR" altLang="en-US" sz="1600" dirty="0">
                <a:latin typeface="Calibri" charset="0"/>
                <a:ea typeface="MS PGothic" charset="0"/>
              </a:rPr>
              <a:t>이슈는 발견되지 않음</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결과</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ko-KR" altLang="en-US" sz="1600" dirty="0">
                <a:latin typeface="Calibri" charset="0"/>
                <a:ea typeface="MS PGothic" charset="0"/>
              </a:rPr>
              <a:t>동반하는 </a:t>
            </a:r>
            <a:r>
              <a:rPr lang="en-US" altLang="ko-KR" sz="1600" dirty="0">
                <a:latin typeface="Calibri" charset="0"/>
                <a:ea typeface="MS PGothic" charset="0"/>
              </a:rPr>
              <a:t>Source Code</a:t>
            </a:r>
            <a:r>
              <a:rPr lang="ko-KR" altLang="en-US" sz="1600" dirty="0">
                <a:latin typeface="Calibri" charset="0"/>
                <a:ea typeface="MS PGothic" charset="0"/>
              </a:rPr>
              <a:t>를 제공하기 위한 의무 사항을 충족한다</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단계</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ko-KR" altLang="en-US" sz="1600" dirty="0">
                <a:latin typeface="Calibri" charset="0"/>
                <a:ea typeface="MS PGothic" charset="0"/>
              </a:rPr>
              <a:t>동반하는 </a:t>
            </a:r>
            <a:r>
              <a:rPr lang="en-US" altLang="ko-KR" sz="1600" dirty="0" smtClean="0">
                <a:latin typeface="Calibri" charset="0"/>
                <a:ea typeface="MS PGothic" charset="0"/>
              </a:rPr>
              <a:t>Source </a:t>
            </a:r>
            <a:r>
              <a:rPr lang="en-US" altLang="ko-KR" sz="1600" dirty="0">
                <a:latin typeface="Calibri" charset="0"/>
                <a:ea typeface="MS PGothic" charset="0"/>
              </a:rPr>
              <a:t>Code</a:t>
            </a:r>
            <a:r>
              <a:rPr lang="ko-KR" altLang="en-US" sz="1600" dirty="0">
                <a:latin typeface="Calibri" charset="0"/>
                <a:ea typeface="MS PGothic" charset="0"/>
              </a:rPr>
              <a:t>를 관련 </a:t>
            </a:r>
            <a:r>
              <a:rPr lang="en-US" altLang="ko-KR" sz="1600" dirty="0">
                <a:latin typeface="Calibri" charset="0"/>
                <a:ea typeface="MS PGothic" charset="0"/>
              </a:rPr>
              <a:t>Build Tool </a:t>
            </a:r>
            <a:r>
              <a:rPr lang="ko-KR" altLang="en-US" sz="1600" dirty="0">
                <a:latin typeface="Calibri" charset="0"/>
                <a:ea typeface="MS PGothic" charset="0"/>
              </a:rPr>
              <a:t>및 문서와 함께 제공한다 </a:t>
            </a:r>
            <a:r>
              <a:rPr lang="en-US" altLang="ko-KR" sz="1600" dirty="0">
                <a:latin typeface="Calibri" charset="0"/>
                <a:ea typeface="MS PGothic" charset="0"/>
              </a:rPr>
              <a:t>(</a:t>
            </a:r>
            <a:r>
              <a:rPr lang="ko-KR" altLang="en-US" sz="1600" dirty="0">
                <a:latin typeface="Calibri" charset="0"/>
                <a:ea typeface="MS PGothic" charset="0"/>
              </a:rPr>
              <a:t>예</a:t>
            </a:r>
            <a:r>
              <a:rPr lang="en-US" altLang="ko-KR" sz="1600" dirty="0">
                <a:latin typeface="Calibri" charset="0"/>
                <a:ea typeface="MS PGothic" charset="0"/>
              </a:rPr>
              <a:t>: </a:t>
            </a:r>
            <a:r>
              <a:rPr lang="ko-KR" altLang="en-US" sz="1600" dirty="0">
                <a:latin typeface="Calibri" charset="0"/>
                <a:ea typeface="MS PGothic" charset="0"/>
              </a:rPr>
              <a:t>배포 사이트에 </a:t>
            </a:r>
            <a:r>
              <a:rPr lang="en-US" altLang="ko-KR" sz="1600" dirty="0">
                <a:latin typeface="Calibri" charset="0"/>
                <a:ea typeface="MS PGothic" charset="0"/>
              </a:rPr>
              <a:t>upload</a:t>
            </a:r>
            <a:r>
              <a:rPr lang="ko-KR" altLang="en-US" sz="1600" dirty="0">
                <a:latin typeface="Calibri" charset="0"/>
                <a:ea typeface="MS PGothic" charset="0"/>
              </a:rPr>
              <a:t>하거나 배포 </a:t>
            </a:r>
            <a:r>
              <a:rPr lang="en-US" altLang="ko-KR" sz="1600" dirty="0">
                <a:latin typeface="Calibri" charset="0"/>
                <a:ea typeface="MS PGothic" charset="0"/>
              </a:rPr>
              <a:t>Package</a:t>
            </a:r>
            <a:r>
              <a:rPr lang="ko-KR" altLang="en-US" sz="1600" dirty="0">
                <a:latin typeface="Calibri" charset="0"/>
                <a:ea typeface="MS PGothic" charset="0"/>
              </a:rPr>
              <a:t>내에 포함시키는 방법으로 제공</a:t>
            </a:r>
            <a:r>
              <a:rPr lang="en-US" altLang="ko-KR" sz="1600" dirty="0">
                <a:latin typeface="Calibri" charset="0"/>
                <a:ea typeface="MS PGothic" charset="0"/>
              </a:rPr>
              <a:t>)</a:t>
            </a:r>
            <a:r>
              <a:rPr lang="en-US" sz="1600" dirty="0" smtClean="0">
                <a:latin typeface="Calibri" charset="0"/>
                <a:ea typeface="MS PGothic" charset="0"/>
              </a:rPr>
              <a:t> </a:t>
            </a:r>
            <a:endParaRPr lang="en-US" sz="1600" dirty="0">
              <a:latin typeface="Calibri" charset="0"/>
              <a:ea typeface="MS PGothic" charset="0"/>
            </a:endParaRPr>
          </a:p>
          <a:p>
            <a:pPr marL="614363" indent="-342900">
              <a:buFont typeface="Arial"/>
              <a:buChar char="•"/>
            </a:pPr>
            <a:r>
              <a:rPr lang="ko-KR" altLang="en-US" sz="1600" dirty="0">
                <a:latin typeface="Calibri" charset="0"/>
                <a:ea typeface="MS PGothic" charset="0"/>
              </a:rPr>
              <a:t>동반하는 </a:t>
            </a:r>
            <a:r>
              <a:rPr lang="en-US" altLang="ko-KR" sz="1600" dirty="0">
                <a:latin typeface="Calibri" charset="0"/>
                <a:ea typeface="MS PGothic" charset="0"/>
              </a:rPr>
              <a:t>Source Code</a:t>
            </a:r>
            <a:r>
              <a:rPr lang="ko-KR" altLang="en-US" sz="1600" dirty="0">
                <a:latin typeface="Calibri" charset="0"/>
                <a:ea typeface="MS PGothic" charset="0"/>
              </a:rPr>
              <a:t>는 제품 및 </a:t>
            </a:r>
            <a:r>
              <a:rPr lang="en-US" altLang="ko-KR" sz="1600" dirty="0">
                <a:latin typeface="Calibri" charset="0"/>
                <a:ea typeface="MS PGothic" charset="0"/>
              </a:rPr>
              <a:t>Version</a:t>
            </a:r>
            <a:r>
              <a:rPr lang="ko-KR" altLang="en-US" sz="1600" dirty="0">
                <a:latin typeface="Calibri" charset="0"/>
                <a:ea typeface="MS PGothic" charset="0"/>
              </a:rPr>
              <a:t>을 라벨</a:t>
            </a:r>
            <a:r>
              <a:rPr lang="en-US" altLang="ko-KR" sz="1600" dirty="0">
                <a:latin typeface="Calibri" charset="0"/>
                <a:ea typeface="MS PGothic" charset="0"/>
              </a:rPr>
              <a:t>(label)</a:t>
            </a:r>
            <a:r>
              <a:rPr lang="ko-KR" altLang="en-US" sz="1600" dirty="0">
                <a:latin typeface="Calibri" charset="0"/>
                <a:ea typeface="MS PGothic" charset="0"/>
              </a:rPr>
              <a:t>로 표시하여 식별되게 한다</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ko-KR" altLang="en-US" b="1" dirty="0" smtClean="0">
                <a:latin typeface="Calibri"/>
              </a:rPr>
              <a:t>요구에 </a:t>
            </a:r>
            <a:r>
              <a:rPr lang="ko-KR" altLang="en-US" b="1" dirty="0">
                <a:latin typeface="Calibri"/>
              </a:rPr>
              <a:t>따라 동반하는 </a:t>
            </a:r>
            <a:r>
              <a:rPr lang="en-US" altLang="ko-KR" b="1" dirty="0" smtClean="0">
                <a:latin typeface="Calibri"/>
              </a:rPr>
              <a:t>Source </a:t>
            </a:r>
            <a:r>
              <a:rPr lang="en-US" altLang="ko-KR" b="1" dirty="0">
                <a:latin typeface="Calibri"/>
              </a:rPr>
              <a:t>Code </a:t>
            </a:r>
            <a:r>
              <a:rPr lang="ko-KR" altLang="en-US" b="1" dirty="0">
                <a:latin typeface="Calibri"/>
              </a:rPr>
              <a:t>제공</a:t>
            </a:r>
            <a:r>
              <a:rPr lang="en-US" b="1" dirty="0" smtClean="0">
                <a:latin typeface="Calibri"/>
              </a:rPr>
              <a:t> </a:t>
            </a:r>
            <a:endParaRPr lang="en-US" b="1" dirty="0">
              <a:latin typeface="Calibri"/>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solidFill>
                  <a:schemeClr val="tx2"/>
                </a:solidFill>
                <a:latin typeface="+mj-lt"/>
                <a:ea typeface="ＭＳ Ｐゴシック" charset="0"/>
                <a:cs typeface="ＭＳ Ｐゴシック" charset="0"/>
              </a:rPr>
              <a:t>동반하는 </a:t>
            </a:r>
            <a:r>
              <a:rPr lang="en-US" dirty="0" smtClean="0">
                <a:solidFill>
                  <a:schemeClr val="tx2"/>
                </a:solidFill>
                <a:latin typeface="+mj-lt"/>
                <a:ea typeface="ＭＳ Ｐゴシック" charset="0"/>
                <a:cs typeface="ＭＳ Ｐゴシック" charset="0"/>
              </a:rPr>
              <a:t>Source </a:t>
            </a:r>
            <a:r>
              <a:rPr lang="en-US" dirty="0">
                <a:solidFill>
                  <a:schemeClr val="tx2"/>
                </a:solidFill>
                <a:latin typeface="+mj-lt"/>
                <a:ea typeface="ＭＳ Ｐゴシック" charset="0"/>
                <a:cs typeface="ＭＳ Ｐゴシック" charset="0"/>
              </a:rPr>
              <a:t>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817455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전제조건</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ko-KR" altLang="en-US" sz="1600" dirty="0">
                <a:latin typeface="Calibri" charset="0"/>
                <a:ea typeface="MS PGothic" charset="0"/>
              </a:rPr>
              <a:t>동반하는 </a:t>
            </a:r>
            <a:r>
              <a:rPr lang="en-US" altLang="ko-KR" sz="1600" dirty="0">
                <a:latin typeface="Calibri" charset="0"/>
                <a:ea typeface="MS PGothic" charset="0"/>
              </a:rPr>
              <a:t>Source Code</a:t>
            </a:r>
            <a:r>
              <a:rPr lang="ko-KR" altLang="en-US" sz="1600" dirty="0">
                <a:latin typeface="Calibri" charset="0"/>
                <a:ea typeface="MS PGothic" charset="0"/>
              </a:rPr>
              <a:t>를 필요에 따라 제공한다</a:t>
            </a:r>
            <a:endParaRPr lang="en-US" sz="1600" dirty="0">
              <a:latin typeface="Calibri" charset="0"/>
              <a:ea typeface="MS PGothic" charset="0"/>
            </a:endParaRPr>
          </a:p>
          <a:p>
            <a:pPr marL="614363" indent="-342900">
              <a:buFont typeface="Arial"/>
              <a:buChar char="•"/>
            </a:pPr>
            <a:r>
              <a:rPr lang="ko-KR" altLang="en-US" sz="1600" dirty="0">
                <a:latin typeface="Calibri" charset="0"/>
                <a:ea typeface="MS PGothic" charset="0"/>
              </a:rPr>
              <a:t>적절한 </a:t>
            </a:r>
            <a:r>
              <a:rPr lang="ko-KR" altLang="en-US" sz="1600" dirty="0" err="1">
                <a:latin typeface="Calibri" charset="0"/>
                <a:ea typeface="MS PGothic" charset="0"/>
              </a:rPr>
              <a:t>고지문을</a:t>
            </a:r>
            <a:r>
              <a:rPr lang="ko-KR" altLang="en-US" sz="1600" dirty="0">
                <a:latin typeface="Calibri" charset="0"/>
                <a:ea typeface="MS PGothic" charset="0"/>
              </a:rPr>
              <a:t> 준비 하였다</a:t>
            </a: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결과</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ko-KR" altLang="en-US" sz="1600" dirty="0">
                <a:latin typeface="Calibri" charset="0"/>
                <a:ea typeface="MS PGothic" charset="0"/>
              </a:rPr>
              <a:t>배포되는 </a:t>
            </a:r>
            <a:r>
              <a:rPr lang="en-US" altLang="ko-KR" sz="1600" dirty="0">
                <a:latin typeface="Calibri" charset="0"/>
                <a:ea typeface="MS PGothic" charset="0"/>
              </a:rPr>
              <a:t>Compliance </a:t>
            </a:r>
            <a:r>
              <a:rPr lang="ko-KR" altLang="en-US" sz="1600" dirty="0">
                <a:latin typeface="Calibri" charset="0"/>
                <a:ea typeface="MS PGothic" charset="0"/>
              </a:rPr>
              <a:t>산출물들이 적절히 제공되었는지 확인한다</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단계</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ko-KR" altLang="en-US" sz="1600" dirty="0">
                <a:latin typeface="Calibri" charset="0"/>
                <a:ea typeface="MS PGothic" charset="0"/>
              </a:rPr>
              <a:t>동반하는 </a:t>
            </a:r>
            <a:r>
              <a:rPr lang="en-US" altLang="ko-KR" sz="1600" dirty="0">
                <a:latin typeface="Calibri" charset="0"/>
                <a:ea typeface="MS PGothic" charset="0"/>
              </a:rPr>
              <a:t>Source Code</a:t>
            </a:r>
            <a:r>
              <a:rPr lang="ko-KR" altLang="en-US" sz="1600" dirty="0">
                <a:latin typeface="Calibri" charset="0"/>
                <a:ea typeface="MS PGothic" charset="0"/>
              </a:rPr>
              <a:t>가 </a:t>
            </a:r>
            <a:r>
              <a:rPr lang="en-US" altLang="ko-KR" sz="1600" dirty="0">
                <a:latin typeface="Calibri" charset="0"/>
                <a:ea typeface="MS PGothic" charset="0"/>
              </a:rPr>
              <a:t>(</a:t>
            </a:r>
            <a:r>
              <a:rPr lang="ko-KR" altLang="en-US" sz="1600" dirty="0">
                <a:latin typeface="Calibri" charset="0"/>
                <a:ea typeface="MS PGothic" charset="0"/>
              </a:rPr>
              <a:t>필요한 경우</a:t>
            </a:r>
            <a:r>
              <a:rPr lang="en-US" altLang="ko-KR" sz="1600" dirty="0">
                <a:latin typeface="Calibri" charset="0"/>
                <a:ea typeface="MS PGothic" charset="0"/>
              </a:rPr>
              <a:t>) </a:t>
            </a:r>
            <a:r>
              <a:rPr lang="ko-KR" altLang="en-US" sz="1600" dirty="0">
                <a:latin typeface="Calibri" charset="0"/>
                <a:ea typeface="MS PGothic" charset="0"/>
              </a:rPr>
              <a:t>올바르게 </a:t>
            </a:r>
            <a:r>
              <a:rPr lang="en-US" altLang="ko-KR" sz="1600" dirty="0">
                <a:latin typeface="Calibri" charset="0"/>
                <a:ea typeface="MS PGothic" charset="0"/>
              </a:rPr>
              <a:t>upload</a:t>
            </a:r>
            <a:r>
              <a:rPr lang="ko-KR" altLang="en-US" sz="1600" dirty="0">
                <a:latin typeface="Calibri" charset="0"/>
                <a:ea typeface="MS PGothic" charset="0"/>
              </a:rPr>
              <a:t>되거나 배포되었는지 </a:t>
            </a:r>
            <a:r>
              <a:rPr lang="ko-KR" altLang="en-US" sz="1600" dirty="0" smtClean="0">
                <a:latin typeface="Calibri" charset="0"/>
                <a:ea typeface="MS PGothic" charset="0"/>
              </a:rPr>
              <a:t>확인한다</a:t>
            </a:r>
            <a:endParaRPr lang="en-US" sz="1600" dirty="0">
              <a:latin typeface="Calibri" charset="0"/>
              <a:ea typeface="MS PGothic" charset="0"/>
            </a:endParaRPr>
          </a:p>
          <a:p>
            <a:pPr marL="614363" indent="-342900">
              <a:buFont typeface="Arial"/>
              <a:buChar char="•"/>
            </a:pPr>
            <a:r>
              <a:rPr lang="en-US" altLang="ko-KR" sz="1600" dirty="0">
                <a:latin typeface="Calibri" charset="0"/>
                <a:ea typeface="MS PGothic" charset="0"/>
              </a:rPr>
              <a:t>Upload </a:t>
            </a:r>
            <a:r>
              <a:rPr lang="ko-KR" altLang="en-US" sz="1600" dirty="0">
                <a:latin typeface="Calibri" charset="0"/>
                <a:ea typeface="MS PGothic" charset="0"/>
              </a:rPr>
              <a:t>혹은 배포된 </a:t>
            </a:r>
            <a:r>
              <a:rPr lang="en-US" altLang="ko-KR" sz="1600" dirty="0">
                <a:latin typeface="Calibri" charset="0"/>
                <a:ea typeface="MS PGothic" charset="0"/>
              </a:rPr>
              <a:t>Source Code</a:t>
            </a:r>
            <a:r>
              <a:rPr lang="ko-KR" altLang="en-US" sz="1600" dirty="0">
                <a:latin typeface="Calibri" charset="0"/>
                <a:ea typeface="MS PGothic" charset="0"/>
              </a:rPr>
              <a:t>가 승인된 </a:t>
            </a:r>
            <a:r>
              <a:rPr lang="en-US" altLang="ko-KR" sz="1600" dirty="0">
                <a:latin typeface="Calibri" charset="0"/>
                <a:ea typeface="MS PGothic" charset="0"/>
              </a:rPr>
              <a:t>version</a:t>
            </a:r>
            <a:r>
              <a:rPr lang="ko-KR" altLang="en-US" sz="1600" dirty="0">
                <a:latin typeface="Calibri" charset="0"/>
                <a:ea typeface="MS PGothic" charset="0"/>
              </a:rPr>
              <a:t>과 동일한지 </a:t>
            </a:r>
            <a:r>
              <a:rPr lang="ko-KR" altLang="en-US" sz="1600" dirty="0" smtClean="0">
                <a:latin typeface="Calibri" charset="0"/>
                <a:ea typeface="MS PGothic" charset="0"/>
              </a:rPr>
              <a:t>확인한다</a:t>
            </a:r>
            <a:endParaRPr lang="en-US" sz="1600" dirty="0">
              <a:latin typeface="Calibri" charset="0"/>
              <a:ea typeface="MS PGothic" charset="0"/>
            </a:endParaRPr>
          </a:p>
          <a:p>
            <a:pPr marL="614363" indent="-342900">
              <a:buFont typeface="Arial"/>
              <a:buChar char="•"/>
            </a:pPr>
            <a:r>
              <a:rPr lang="ko-KR" altLang="en-US" sz="1600" dirty="0" err="1">
                <a:latin typeface="Calibri" charset="0"/>
                <a:ea typeface="MS PGothic" charset="0"/>
              </a:rPr>
              <a:t>고지문이</a:t>
            </a:r>
            <a:r>
              <a:rPr lang="ko-KR" altLang="en-US" sz="1600" dirty="0">
                <a:latin typeface="Calibri" charset="0"/>
                <a:ea typeface="MS PGothic" charset="0"/>
              </a:rPr>
              <a:t> 적절하게 </a:t>
            </a:r>
            <a:r>
              <a:rPr lang="ko-KR" altLang="en-US" sz="1600" dirty="0" smtClean="0">
                <a:latin typeface="Calibri" charset="0"/>
                <a:ea typeface="MS PGothic" charset="0"/>
              </a:rPr>
              <a:t>게시 </a:t>
            </a:r>
            <a:r>
              <a:rPr lang="ko-KR" altLang="en-US" sz="1600" dirty="0" err="1" smtClean="0">
                <a:latin typeface="Calibri" charset="0"/>
                <a:ea typeface="MS PGothic" charset="0"/>
              </a:rPr>
              <a:t>되었는지와</a:t>
            </a:r>
            <a:r>
              <a:rPr lang="ko-KR" altLang="en-US" sz="1600" dirty="0" smtClean="0">
                <a:latin typeface="Calibri" charset="0"/>
                <a:ea typeface="MS PGothic" charset="0"/>
              </a:rPr>
              <a:t> </a:t>
            </a:r>
            <a:r>
              <a:rPr lang="ko-KR" altLang="en-US" sz="1600" dirty="0">
                <a:latin typeface="Calibri" charset="0"/>
                <a:ea typeface="MS PGothic" charset="0"/>
              </a:rPr>
              <a:t>접근 가능한지 확인한다</a:t>
            </a:r>
            <a:endParaRPr lang="en-US" sz="1600" dirty="0">
              <a:latin typeface="Calibri" charset="0"/>
              <a:ea typeface="MS PGothic" charset="0"/>
            </a:endParaRPr>
          </a:p>
          <a:p>
            <a:pPr marL="614363" indent="-342900">
              <a:buFont typeface="Arial"/>
              <a:buChar char="•"/>
            </a:pPr>
            <a:r>
              <a:rPr lang="ko-KR" altLang="en-US" sz="1600" dirty="0">
                <a:latin typeface="Calibri" charset="0"/>
                <a:ea typeface="MS PGothic" charset="0"/>
              </a:rPr>
              <a:t>이외 다른 의무 사항들이 준수되었는지 확인한다</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altLang="ko-KR" b="1" dirty="0">
                <a:latin typeface="Calibri" charset="0"/>
                <a:ea typeface="MS PGothic" charset="0"/>
              </a:rPr>
              <a:t>License </a:t>
            </a:r>
            <a:r>
              <a:rPr lang="ko-KR" altLang="en-US" b="1" dirty="0">
                <a:latin typeface="Calibri" charset="0"/>
                <a:ea typeface="MS PGothic" charset="0"/>
              </a:rPr>
              <a:t>의무사항 준수 여부를 인증한다</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21361944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vert="horz" lIns="91440" tIns="45720" rIns="91440" bIns="45720" rtlCol="0" anchor="t">
            <a:normAutofit/>
          </a:bodyPr>
          <a:lstStyle/>
          <a:p>
            <a:r>
              <a:rPr lang="en-US" altLang="ko-KR" dirty="0">
                <a:latin typeface="Calibri" charset="0"/>
                <a:ea typeface="ＭＳ Ｐゴシック" charset="0"/>
              </a:rPr>
              <a:t>Compliance</a:t>
            </a:r>
            <a:r>
              <a:rPr lang="ko-KR" altLang="en-US" dirty="0">
                <a:latin typeface="Calibri" charset="0"/>
                <a:ea typeface="ＭＳ Ｐゴシック" charset="0"/>
              </a:rPr>
              <a:t>를 위한 기업 실사</a:t>
            </a:r>
            <a:r>
              <a:rPr lang="en-US" altLang="ko-KR" dirty="0">
                <a:latin typeface="Calibri" charset="0"/>
                <a:ea typeface="ＭＳ Ｐゴシック" charset="0"/>
              </a:rPr>
              <a:t>(Due Diligence)</a:t>
            </a:r>
            <a:r>
              <a:rPr lang="ko-KR" altLang="en-US" dirty="0">
                <a:latin typeface="Calibri" charset="0"/>
                <a:ea typeface="ＭＳ Ｐゴシック" charset="0"/>
              </a:rPr>
              <a:t>를 위해 필요한 것은 무엇인가</a:t>
            </a:r>
            <a:r>
              <a:rPr lang="en-US" altLang="ko-KR" dirty="0">
                <a:latin typeface="Calibri" charset="0"/>
                <a:ea typeface="ＭＳ Ｐゴシック" charset="0"/>
              </a:rPr>
              <a:t>? (high level</a:t>
            </a:r>
            <a:r>
              <a:rPr lang="ko-KR" altLang="en-US" dirty="0">
                <a:latin typeface="Calibri" charset="0"/>
                <a:ea typeface="ＭＳ Ｐゴシック" charset="0"/>
              </a:rPr>
              <a:t>에서의 단계를 설명하라</a:t>
            </a:r>
            <a:r>
              <a:rPr lang="en-US" altLang="ko-KR" dirty="0">
                <a:latin typeface="Calibri" charset="0"/>
                <a:ea typeface="ＭＳ Ｐゴシック" charset="0"/>
              </a:rPr>
              <a:t>)</a:t>
            </a:r>
            <a:endParaRPr lang="en-US" dirty="0">
              <a:latin typeface="Calibri" charset="0"/>
              <a:ea typeface="ＭＳ Ｐゴシック" charset="0"/>
            </a:endParaRPr>
          </a:p>
          <a:p>
            <a:r>
              <a:rPr lang="en-US" altLang="ko-KR" dirty="0">
                <a:latin typeface="Calibri" charset="0"/>
                <a:ea typeface="ＭＳ Ｐゴシック" charset="0"/>
              </a:rPr>
              <a:t>Compliance Management</a:t>
            </a:r>
            <a:r>
              <a:rPr lang="ko-KR" altLang="en-US" dirty="0">
                <a:latin typeface="Calibri" charset="0"/>
                <a:ea typeface="ＭＳ Ｐゴシック" charset="0"/>
              </a:rPr>
              <a:t>의 일부로 해결해야 할 이슈 유형은 무엇인가</a:t>
            </a:r>
            <a:r>
              <a:rPr lang="en-US" altLang="ko-KR" dirty="0" smtClean="0">
                <a:latin typeface="Calibri" charset="0"/>
                <a:ea typeface="ＭＳ Ｐゴシック" charset="0"/>
              </a:rPr>
              <a:t>?</a:t>
            </a:r>
            <a:endParaRPr lang="en-US" dirty="0">
              <a:latin typeface="Calibri" charset="0"/>
              <a:ea typeface="ＭＳ Ｐゴシック" charset="0"/>
            </a:endParaRPr>
          </a:p>
          <a:p>
            <a:r>
              <a:rPr lang="en-US" altLang="ko-KR" dirty="0">
                <a:latin typeface="Calibri" charset="0"/>
                <a:ea typeface="ＭＳ Ｐゴシック" charset="0"/>
              </a:rPr>
              <a:t>Audit </a:t>
            </a:r>
            <a:r>
              <a:rPr lang="ko-KR" altLang="en-US" dirty="0">
                <a:latin typeface="Calibri" charset="0"/>
                <a:ea typeface="ＭＳ Ｐゴシック" charset="0"/>
              </a:rPr>
              <a:t>결과 검토에 누가 참여해야 하는가</a:t>
            </a:r>
            <a:r>
              <a:rPr lang="en-US" dirty="0" smtClean="0">
                <a:latin typeface="Calibri" charset="0"/>
                <a:ea typeface="ＭＳ Ｐゴシック" charset="0"/>
              </a:rPr>
              <a:t>?</a:t>
            </a:r>
            <a:endParaRPr lang="en-US" dirty="0">
              <a:latin typeface="Calibri" charset="0"/>
              <a:ea typeface="ＭＳ Ｐゴシック" charset="0"/>
            </a:endParaRPr>
          </a:p>
          <a:p>
            <a:r>
              <a:rPr lang="en-US" altLang="ko-KR" dirty="0">
                <a:latin typeface="Calibri" charset="0"/>
                <a:ea typeface="ＭＳ Ｐゴシック" charset="0"/>
              </a:rPr>
              <a:t>Architecture </a:t>
            </a:r>
            <a:r>
              <a:rPr lang="ko-KR" altLang="en-US" dirty="0">
                <a:latin typeface="Calibri" charset="0"/>
                <a:ea typeface="ＭＳ Ｐゴシック" charset="0"/>
              </a:rPr>
              <a:t>검토는 무엇을 확인하기 위해서인가</a:t>
            </a:r>
            <a:r>
              <a:rPr lang="en-US" dirty="0" smtClean="0">
                <a:latin typeface="Calibri" charset="0"/>
                <a:ea typeface="ＭＳ Ｐゴシック" charset="0"/>
              </a:rPr>
              <a:t>?</a:t>
            </a:r>
            <a:endParaRPr lang="en-US" dirty="0">
              <a:latin typeface="Calibri" charset="0"/>
              <a:ea typeface="ＭＳ Ｐゴシック" charset="0"/>
            </a:endParaRPr>
          </a:p>
          <a:p>
            <a:r>
              <a:rPr lang="en-US" altLang="ko-KR" dirty="0">
                <a:latin typeface="Calibri" charset="0"/>
                <a:ea typeface="ＭＳ Ｐゴシック" charset="0"/>
              </a:rPr>
              <a:t>FOSS </a:t>
            </a:r>
            <a:r>
              <a:rPr lang="ko-KR" altLang="en-US" dirty="0" err="1">
                <a:latin typeface="Calibri" charset="0"/>
                <a:ea typeface="ＭＳ Ｐゴシック" charset="0"/>
              </a:rPr>
              <a:t>고지문에는</a:t>
            </a:r>
            <a:r>
              <a:rPr lang="ko-KR" altLang="en-US" dirty="0">
                <a:latin typeface="Calibri" charset="0"/>
                <a:ea typeface="ＭＳ Ｐゴシック" charset="0"/>
              </a:rPr>
              <a:t> 무엇이 포함되어야 하는가</a:t>
            </a:r>
            <a:r>
              <a:rPr lang="en-US" dirty="0" smtClean="0">
                <a:latin typeface="Calibri" charset="0"/>
                <a:ea typeface="ＭＳ Ｐゴシック" charset="0"/>
              </a:rPr>
              <a:t>?</a:t>
            </a:r>
            <a:endParaRPr lang="en-US" dirty="0">
              <a:latin typeface="Calibri" charset="0"/>
              <a:ea typeface="ＭＳ Ｐゴシック" charset="0"/>
            </a:endParaRPr>
          </a:p>
          <a:p>
            <a:r>
              <a:rPr lang="en-US" altLang="ko-KR" dirty="0">
                <a:latin typeface="Calibri" charset="0"/>
                <a:ea typeface="ＭＳ Ｐゴシック" charset="0"/>
              </a:rPr>
              <a:t>Copyleft License</a:t>
            </a:r>
            <a:r>
              <a:rPr lang="ko-KR" altLang="en-US" dirty="0">
                <a:latin typeface="Calibri" charset="0"/>
                <a:ea typeface="ＭＳ Ｐゴシック" charset="0"/>
              </a:rPr>
              <a:t>하의 </a:t>
            </a:r>
            <a:r>
              <a:rPr lang="en-US" altLang="ko-KR" dirty="0">
                <a:latin typeface="Calibri" charset="0"/>
                <a:ea typeface="ＭＳ Ｐゴシック" charset="0"/>
              </a:rPr>
              <a:t>Code</a:t>
            </a:r>
            <a:r>
              <a:rPr lang="ko-KR" altLang="en-US" dirty="0">
                <a:latin typeface="Calibri" charset="0"/>
                <a:ea typeface="ＭＳ Ｐゴシック" charset="0"/>
              </a:rPr>
              <a:t>는 무엇이 배포되어야 하는가</a:t>
            </a:r>
            <a:r>
              <a:rPr lang="en-US" dirty="0" smtClean="0">
                <a:latin typeface="Calibri" charset="0"/>
                <a:ea typeface="ＭＳ Ｐゴシック" charset="0"/>
              </a:rPr>
              <a:t>?</a:t>
            </a:r>
            <a:endParaRPr lang="en-US"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408151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Compliance </a:t>
            </a:r>
            <a:r>
              <a:rPr lang="ko-KR" altLang="en-US" dirty="0"/>
              <a:t>위험 회피 방법</a:t>
            </a:r>
            <a:endParaRPr lang="en-US" dirty="0"/>
          </a:p>
        </p:txBody>
      </p:sp>
    </p:spTree>
    <p:extLst>
      <p:ext uri="{BB962C8B-B14F-4D97-AF65-F5344CB8AC3E}">
        <p14:creationId xmlns:p14="http://schemas.microsoft.com/office/powerpoint/2010/main" val="7073567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ko-KR" altLang="en-US" dirty="0">
                <a:latin typeface="Calibri" charset="0"/>
                <a:ea typeface="ＭＳ Ｐゴシック" charset="0"/>
              </a:rPr>
              <a:t>이 장에서는 </a:t>
            </a:r>
            <a:r>
              <a:rPr lang="en-US" altLang="ko-KR" dirty="0">
                <a:latin typeface="Calibri" charset="0"/>
                <a:ea typeface="ＭＳ Ｐゴシック" charset="0"/>
              </a:rPr>
              <a:t>Compliance Process</a:t>
            </a:r>
            <a:r>
              <a:rPr lang="ko-KR" altLang="en-US" dirty="0">
                <a:latin typeface="Calibri" charset="0"/>
                <a:ea typeface="ＭＳ Ｐゴシック" charset="0"/>
              </a:rPr>
              <a:t>에서 </a:t>
            </a:r>
            <a:r>
              <a:rPr lang="ko-KR" altLang="en-US" dirty="0" smtClean="0">
                <a:latin typeface="Calibri" charset="0"/>
                <a:ea typeface="ＭＳ Ｐゴシック" charset="0"/>
              </a:rPr>
              <a:t>피해야 할 몇 가지 </a:t>
            </a:r>
            <a:r>
              <a:rPr lang="ko-KR" altLang="en-US" dirty="0">
                <a:latin typeface="Calibri" charset="0"/>
                <a:ea typeface="ＭＳ Ｐゴシック" charset="0"/>
              </a:rPr>
              <a:t>잠재적인 위험에 대해 설명한다 </a:t>
            </a:r>
            <a:r>
              <a:rPr lang="en-US" dirty="0" smtClean="0">
                <a:latin typeface="Calibri" charset="0"/>
                <a:ea typeface="ＭＳ Ｐゴシック" charset="0"/>
              </a:rPr>
              <a:t>:</a:t>
            </a:r>
            <a:endParaRPr lang="en-US" dirty="0">
              <a:latin typeface="Calibri" charset="0"/>
              <a:ea typeface="ＭＳ Ｐゴシック" charset="0"/>
            </a:endParaRPr>
          </a:p>
          <a:p>
            <a:pPr marL="457200" indent="-457200">
              <a:buFont typeface="+mj-lt"/>
              <a:buAutoNum type="arabicPeriod"/>
            </a:pPr>
            <a:r>
              <a:rPr lang="ko-KR" altLang="en-US" dirty="0">
                <a:latin typeface="Calibri" charset="0"/>
                <a:ea typeface="ＭＳ Ｐゴシック" charset="0"/>
              </a:rPr>
              <a:t>지적 재산 </a:t>
            </a:r>
            <a:r>
              <a:rPr lang="en-US" altLang="ko-KR" dirty="0">
                <a:latin typeface="Calibri" charset="0"/>
                <a:ea typeface="ＭＳ Ｐゴシック" charset="0"/>
              </a:rPr>
              <a:t>(IP) </a:t>
            </a:r>
            <a:r>
              <a:rPr lang="ko-KR" altLang="en-US" dirty="0">
                <a:latin typeface="Calibri" charset="0"/>
                <a:ea typeface="ＭＳ Ｐゴシック" charset="0"/>
              </a:rPr>
              <a:t>관련 위험</a:t>
            </a:r>
            <a:endParaRPr lang="en-US" dirty="0">
              <a:latin typeface="Calibri" charset="0"/>
              <a:ea typeface="ＭＳ Ｐゴシック" charset="0"/>
            </a:endParaRPr>
          </a:p>
          <a:p>
            <a:pPr marL="457200" indent="-457200">
              <a:buFont typeface="+mj-lt"/>
              <a:buAutoNum type="arabicPeriod"/>
            </a:pPr>
            <a:r>
              <a:rPr lang="en-US" dirty="0">
                <a:latin typeface="Calibri" charset="0"/>
                <a:ea typeface="ＭＳ Ｐゴシック" charset="0"/>
              </a:rPr>
              <a:t>License Compliance </a:t>
            </a:r>
            <a:r>
              <a:rPr lang="ko-KR" altLang="en-US" dirty="0">
                <a:latin typeface="Calibri" charset="0"/>
                <a:ea typeface="ＭＳ Ｐゴシック" charset="0"/>
              </a:rPr>
              <a:t>관련 위험</a:t>
            </a:r>
            <a:endParaRPr lang="en-US" dirty="0">
              <a:latin typeface="Calibri" charset="0"/>
              <a:ea typeface="ＭＳ Ｐゴシック" charset="0"/>
            </a:endParaRPr>
          </a:p>
          <a:p>
            <a:pPr marL="457200" indent="-457200">
              <a:buFont typeface="+mj-lt"/>
              <a:buAutoNum type="arabicPeriod"/>
            </a:pPr>
            <a:r>
              <a:rPr lang="en-US" dirty="0">
                <a:latin typeface="Calibri" charset="0"/>
                <a:ea typeface="ＭＳ Ｐゴシック" charset="0"/>
              </a:rPr>
              <a:t>Compliance Process </a:t>
            </a:r>
            <a:r>
              <a:rPr lang="ko-KR" altLang="en-US" dirty="0">
                <a:latin typeface="Calibri" charset="0"/>
                <a:ea typeface="ＭＳ Ｐゴシック" charset="0"/>
              </a:rPr>
              <a:t>관련 위험</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398237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ko-KR" altLang="en-US" dirty="0">
                <a:latin typeface="Calibri" charset="0"/>
                <a:ea typeface="ＭＳ Ｐゴシック" charset="0"/>
              </a:rPr>
              <a:t>지적 재산 관련 위험</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ext uri="{D42A27DB-BD31-4B8C-83A1-F6EECF244321}">
                <p14:modId xmlns:p14="http://schemas.microsoft.com/office/powerpoint/2010/main" val="3292976360"/>
              </p:ext>
            </p:extLst>
          </p:nvPr>
        </p:nvGraphicFramePr>
        <p:xfrm>
          <a:off x="667318" y="1590440"/>
          <a:ext cx="10720135" cy="4651442"/>
        </p:xfrm>
        <a:graphic>
          <a:graphicData uri="http://schemas.openxmlformats.org/drawingml/2006/table">
            <a:tbl>
              <a:tblPr/>
              <a:tblGrid>
                <a:gridCol w="3659896">
                  <a:extLst>
                    <a:ext uri="{9D8B030D-6E8A-4147-A177-3AD203B41FA5}">
                      <a16:colId xmlns:a16="http://schemas.microsoft.com/office/drawing/2014/main" xmlns="" val="20000"/>
                    </a:ext>
                  </a:extLst>
                </a:gridCol>
                <a:gridCol w="3529114">
                  <a:extLst>
                    <a:ext uri="{9D8B030D-6E8A-4147-A177-3AD203B41FA5}">
                      <a16:colId xmlns:a16="http://schemas.microsoft.com/office/drawing/2014/main" xmlns="" val="20001"/>
                    </a:ext>
                  </a:extLst>
                </a:gridCol>
                <a:gridCol w="3531125">
                  <a:extLst>
                    <a:ext uri="{9D8B030D-6E8A-4147-A177-3AD203B41FA5}">
                      <a16:colId xmlns:a16="http://schemas.microsoft.com/office/drawing/2014/main" xmlns=""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ko-KR" altLang="en-US" sz="1600" b="1"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유형 및 내용</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ko-KR" altLang="en-US" sz="1600" b="1"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발견 방법</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ko-KR" altLang="en-US" sz="1600" b="1"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회피 방법</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Proprietary </a:t>
                      </a:r>
                      <a:r>
                        <a:rPr kumimoji="0" lang="ko-KR" altLang="en-US" sz="1800" b="1" i="0" u="none" strike="noStrike"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혹은 </a:t>
                      </a:r>
                      <a:r>
                        <a:rPr kumimoji="0" lang="en-US" altLang="ko-KR" sz="1800" b="1" i="0" u="none" strike="noStrike"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3</a:t>
                      </a:r>
                      <a:r>
                        <a:rPr kumimoji="0" lang="en-US" sz="1800" b="1" i="0" u="none" strike="noStrike"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rd Party Code</a:t>
                      </a:r>
                      <a:r>
                        <a:rPr kumimoji="0" lang="ko-KR" altLang="en-US" sz="1800" b="1" i="0" u="none" strike="noStrike"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내에 의도치 않은 </a:t>
                      </a:r>
                      <a:r>
                        <a:rPr kumimoji="0" lang="en-US" sz="1800" b="1" i="0" u="none" strike="noStrike"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Copyleft FOSS</a:t>
                      </a:r>
                      <a:r>
                        <a:rPr kumimoji="0" lang="ko-KR" altLang="en-US" sz="1800" b="1" i="0" u="none" strike="noStrike"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의 포함</a:t>
                      </a:r>
                      <a:r>
                        <a:rPr kumimoji="0" lang="en-US" altLang="ko-KR" sz="1800" b="1" i="0" u="none" strike="noStrike"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a:t>
                      </a:r>
                      <a:r>
                        <a:rPr kumimoji="0" lang="en-US" sz="1800" b="0" i="0" u="none" strike="noStrike"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 </a:t>
                      </a:r>
                      <a:endPar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이러한 유형의 오류는 개발 과정에서 개발자가 </a:t>
                      </a:r>
                      <a:r>
                        <a:rPr kumimoji="0" lang="en-US" altLang="ko-KR"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FOSS </a:t>
                      </a: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정책과 맞지 않는 형태로 </a:t>
                      </a:r>
                      <a:r>
                        <a:rPr kumimoji="0" lang="en-US" altLang="ko-KR"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FOSS Code</a:t>
                      </a: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를 </a:t>
                      </a:r>
                      <a:r>
                        <a:rPr kumimoji="0" lang="en-US" altLang="ko-KR"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Proprietary Source Code</a:t>
                      </a: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에 추가</a:t>
                      </a:r>
                      <a:r>
                        <a:rPr kumimoji="0" lang="en-US" altLang="ko-KR"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혹은 잘라서 </a:t>
                      </a:r>
                      <a:r>
                        <a:rPr kumimoji="0" lang="ko-KR" alt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붙여넣기</a:t>
                      </a:r>
                      <a:r>
                        <a:rPr kumimoji="0" lang="en-US" altLang="ko-KR"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할 때 발생한다</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이러한 유형의 오류는 다음과 일치할 가능성이 있는지 </a:t>
                      </a:r>
                      <a:r>
                        <a:rPr kumimoji="0" lang="en-US" altLang="ko-KR"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Source Code</a:t>
                      </a: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의 </a:t>
                      </a:r>
                      <a:r>
                        <a:rPr kumimoji="0" lang="en-US" altLang="ko-KR"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Scanning </a:t>
                      </a: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혹은 </a:t>
                      </a:r>
                      <a:r>
                        <a:rPr kumimoji="0" lang="en-US" altLang="ko-KR"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Auditing</a:t>
                      </a: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을 하여 발견할 수 있다</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a:t>
                      </a:r>
                      <a:r>
                        <a:rPr kumimoji="0" lang="en-US" altLang="ko-KR"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S</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ource Code </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저작권 고지</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0" fontAlgn="base" latinLnBrk="0" hangingPunct="0">
                        <a:lnSpc>
                          <a:spcPct val="100000"/>
                        </a:lnSpc>
                        <a:spcBef>
                          <a:spcPct val="0"/>
                        </a:spcBef>
                        <a:spcAft>
                          <a:spcPct val="0"/>
                        </a:spcAft>
                        <a:buClrTx/>
                        <a:buSzTx/>
                        <a:buFontTx/>
                        <a:buNone/>
                        <a:tabLst/>
                      </a:pP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이 때</a:t>
                      </a:r>
                      <a:r>
                        <a:rPr kumimoji="0" lang="en-US" altLang="ko-KR"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 </a:t>
                      </a: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자동화 </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Source Code Scanning Tool</a:t>
                      </a: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을 사용할 수도 있다</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이러한 </a:t>
                      </a:r>
                      <a:r>
                        <a:rPr kumimoji="0" lang="ko-KR" altLang="en-US" sz="1600" b="0" i="0" u="none" strike="noStrike" kern="1200" cap="none" normalizeH="0" baseline="0" dirty="0" smtClean="0">
                          <a:ln>
                            <a:noFill/>
                          </a:ln>
                          <a:solidFill>
                            <a:schemeClr val="tx1"/>
                          </a:solidFill>
                          <a:effectLst/>
                          <a:latin typeface="Calibri" pitchFamily="34" charset="0"/>
                          <a:ea typeface="ＭＳ Ｐゴシック" pitchFamily="34" charset="-128"/>
                          <a:cs typeface="Times New Roman" pitchFamily="18" charset="0"/>
                        </a:rPr>
                        <a:t>유형의 오류는 다음과 같은 방법으로 </a:t>
                      </a: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피할 수 있다</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개발자들이 </a:t>
                      </a:r>
                      <a:r>
                        <a:rPr kumimoji="0" lang="en-US" altLang="ko-KR"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Compliance </a:t>
                      </a: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이슈</a:t>
                      </a:r>
                      <a:r>
                        <a:rPr kumimoji="0" lang="en-US" altLang="ko-KR"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 </a:t>
                      </a: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다양한 유형</a:t>
                      </a:r>
                      <a:r>
                        <a:rPr kumimoji="0" lang="en-US" altLang="ko-KR"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종류의 </a:t>
                      </a:r>
                      <a:r>
                        <a:rPr kumimoji="0" lang="en-US" altLang="ko-KR"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FOSS License, Proprietary Source Code</a:t>
                      </a: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내에 </a:t>
                      </a:r>
                      <a:r>
                        <a:rPr kumimoji="0" lang="en-US" altLang="ko-KR"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FOSS Source Code</a:t>
                      </a: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를 포함시키는 것의 결과에 대해 인식할 수 있도록 교육을 제공한다</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Build </a:t>
                      </a: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환경의 모든 </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Source Code (Proprietary, 3rd Party, FOSS)</a:t>
                      </a: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에 대해 정기적인 </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Source Code Scan </a:t>
                      </a: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및 </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Audit</a:t>
                      </a: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을 수행한다</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47365961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ko-KR" altLang="en-US" dirty="0">
                <a:latin typeface="Calibri" charset="0"/>
                <a:ea typeface="ＭＳ Ｐゴシック" charset="0"/>
              </a:rPr>
              <a:t>지적 재산 관련 위험</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3463657118"/>
              </p:ext>
            </p:extLst>
          </p:nvPr>
        </p:nvGraphicFramePr>
        <p:xfrm>
          <a:off x="753423" y="1479479"/>
          <a:ext cx="10667368" cy="4954951"/>
        </p:xfrm>
        <a:graphic>
          <a:graphicData uri="http://schemas.openxmlformats.org/drawingml/2006/table">
            <a:tbl>
              <a:tblPr/>
              <a:tblGrid>
                <a:gridCol w="3642324">
                  <a:extLst>
                    <a:ext uri="{9D8B030D-6E8A-4147-A177-3AD203B41FA5}">
                      <a16:colId xmlns:a16="http://schemas.microsoft.com/office/drawing/2014/main" xmlns="" val="20000"/>
                    </a:ext>
                  </a:extLst>
                </a:gridCol>
                <a:gridCol w="3512522">
                  <a:extLst>
                    <a:ext uri="{9D8B030D-6E8A-4147-A177-3AD203B41FA5}">
                      <a16:colId xmlns:a16="http://schemas.microsoft.com/office/drawing/2014/main" xmlns="" val="20001"/>
                    </a:ext>
                  </a:extLst>
                </a:gridCol>
                <a:gridCol w="3512522">
                  <a:extLst>
                    <a:ext uri="{9D8B030D-6E8A-4147-A177-3AD203B41FA5}">
                      <a16:colId xmlns:a16="http://schemas.microsoft.com/office/drawing/2014/main" xmlns=""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ko-KR" altLang="en-US" sz="1600" b="1" i="0" u="none" strike="noStrike" cap="none" normalizeH="0" baseline="0" dirty="0" smtClean="0">
                          <a:ln>
                            <a:noFill/>
                          </a:ln>
                          <a:solidFill>
                            <a:schemeClr val="tx1"/>
                          </a:solidFill>
                          <a:effectLst/>
                          <a:latin typeface="Calibri" charset="0"/>
                          <a:ea typeface="ＭＳ Ｐゴシック" charset="0"/>
                          <a:cs typeface="Times New Roman" charset="0"/>
                        </a:rPr>
                        <a:t>유형 및 내용</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a:t>
                      </a:r>
                      <a:r>
                        <a:rPr kumimoji="0" lang="ko-KR" altLang="en-US" sz="1600" b="1" i="0" u="none" strike="noStrike" cap="none" normalizeH="0" baseline="0" dirty="0" smtClean="0">
                          <a:ln>
                            <a:noFill/>
                          </a:ln>
                          <a:solidFill>
                            <a:schemeClr val="tx1"/>
                          </a:solidFill>
                          <a:effectLst/>
                          <a:latin typeface="Calibri" charset="0"/>
                          <a:ea typeface="ＭＳ Ｐゴシック" charset="0"/>
                          <a:cs typeface="Times New Roman" charset="0"/>
                        </a:rPr>
                        <a:t>발견 방법</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ko-KR" altLang="en-US" sz="1600" b="1" i="0" u="none" strike="noStrike" cap="none" normalizeH="0" baseline="0" dirty="0" smtClean="0">
                          <a:ln>
                            <a:noFill/>
                          </a:ln>
                          <a:solidFill>
                            <a:schemeClr val="tx1"/>
                          </a:solidFill>
                          <a:effectLst/>
                          <a:latin typeface="Calibri" charset="0"/>
                          <a:ea typeface="ＭＳ Ｐゴシック" charset="0"/>
                          <a:cs typeface="Times New Roman" charset="0"/>
                        </a:rPr>
                        <a:t>회피 방법</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indent="-342900" defTabSz="457200" fontAlgn="base">
                        <a:spcBef>
                          <a:spcPct val="0"/>
                        </a:spcBef>
                        <a:spcAft>
                          <a:spcPct val="0"/>
                        </a:spcAft>
                      </a:pP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의도치 않게 </a:t>
                      </a:r>
                      <a:r>
                        <a:rPr kumimoji="0" lang="en-US" altLang="ko-KR" sz="1800" b="1" i="0" u="none" strike="noStrike" cap="none" normalizeH="0" baseline="0" dirty="0" smtClean="0">
                          <a:ln>
                            <a:noFill/>
                          </a:ln>
                          <a:solidFill>
                            <a:srgbClr val="0070C0"/>
                          </a:solidFill>
                          <a:effectLst/>
                          <a:latin typeface="Calibri" charset="0"/>
                          <a:ea typeface="ＭＳ Ｐゴシック" charset="0"/>
                          <a:cs typeface="Times New Roman" charset="0"/>
                        </a:rPr>
                        <a:t>Copyleft FOSS</a:t>
                      </a: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를 </a:t>
                      </a:r>
                      <a:r>
                        <a:rPr kumimoji="0" lang="en-US" altLang="ko-KR" sz="1800" b="1" i="0" u="none" strike="noStrike" cap="none" normalizeH="0" baseline="0" dirty="0" smtClean="0">
                          <a:ln>
                            <a:noFill/>
                          </a:ln>
                          <a:solidFill>
                            <a:srgbClr val="0070C0"/>
                          </a:solidFill>
                          <a:effectLst/>
                          <a:latin typeface="Calibri" charset="0"/>
                          <a:ea typeface="ＭＳ Ｐゴシック" charset="0"/>
                          <a:cs typeface="Times New Roman" charset="0"/>
                        </a:rPr>
                        <a:t>Proprietary Source Code</a:t>
                      </a: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에 </a:t>
                      </a:r>
                      <a:r>
                        <a:rPr kumimoji="0" lang="en-US" altLang="ko-KR" sz="1800" b="1" i="0" u="none" strike="noStrike" cap="none" normalizeH="0" baseline="0" dirty="0" smtClean="0">
                          <a:ln>
                            <a:noFill/>
                          </a:ln>
                          <a:solidFill>
                            <a:srgbClr val="0070C0"/>
                          </a:solidFill>
                          <a:effectLst/>
                          <a:latin typeface="Calibri" charset="0"/>
                          <a:ea typeface="ＭＳ Ｐゴシック" charset="0"/>
                          <a:cs typeface="Times New Roman" charset="0"/>
                        </a:rPr>
                        <a:t>Linking</a:t>
                      </a: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하는 경우 </a:t>
                      </a:r>
                      <a:r>
                        <a:rPr kumimoji="0" lang="en-US" altLang="ko-KR" sz="1800" b="1" i="0" u="none" strike="noStrike" cap="none" normalizeH="0" baseline="0" dirty="0" smtClean="0">
                          <a:ln>
                            <a:noFill/>
                          </a:ln>
                          <a:solidFill>
                            <a:srgbClr val="0070C0"/>
                          </a:solidFill>
                          <a:effectLst/>
                          <a:latin typeface="Calibri" charset="0"/>
                          <a:ea typeface="ＭＳ Ｐゴシック" charset="0"/>
                          <a:cs typeface="Times New Roman" charset="0"/>
                        </a:rPr>
                        <a:t>(</a:t>
                      </a: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혹은 그 반대 경우</a:t>
                      </a:r>
                      <a:r>
                        <a:rPr kumimoji="0" lang="en-US" altLang="ko-KR" sz="1800" b="1" i="0" u="none" strike="noStrike" cap="none" normalizeH="0" baseline="0" dirty="0" smtClean="0">
                          <a:ln>
                            <a:noFill/>
                          </a:ln>
                          <a:solidFill>
                            <a:srgbClr val="0070C0"/>
                          </a:solidFill>
                          <a:effectLst/>
                          <a:latin typeface="Calibri" charset="0"/>
                          <a:ea typeface="ＭＳ Ｐゴシック" charset="0"/>
                          <a:cs typeface="Times New Roman" charset="0"/>
                        </a:rPr>
                        <a:t>)</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 </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이런 유형의 오류는 충돌 혹은 호환되지 않는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License</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의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Software(FOSS, Proprietary, 3rd Party)</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를 서로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Linking</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하는 결과로 발생한다</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 Linking</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에 대한 법률적 효과는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FOSS Community</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에서 논쟁의 대상이다</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이런 유형의 오류는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Dependency Tracking Tool(Software Component</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들 간의 연결관계를 보여주는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Tool)</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을 이용해 발견할 수 있다</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533400" algn="l" defTabSz="457200" rtl="0" eaLnBrk="1" fontAlgn="base" latinLnBrk="0" hangingPunct="1">
                        <a:lnSpc>
                          <a:spcPct val="100000"/>
                        </a:lnSpc>
                        <a:spcBef>
                          <a:spcPct val="0"/>
                        </a:spcBef>
                        <a:spcAft>
                          <a:spcPct val="0"/>
                        </a:spcAft>
                        <a:buClrTx/>
                        <a:buSzTx/>
                        <a:buFontTx/>
                        <a:buNone/>
                        <a:tabLst/>
                      </a:pP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 이런 유형의 오류는 다음과 같은 방법으로 피할 수 있다</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개발자들이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FOSS </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정책과 맞지 않는 형태로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Software Component</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를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linking</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하는 것을 피할 수 있도록 교육을 제공한다</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Build </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환경에서 </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Dependency Tracking Tool</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을 지속적으로 실행한다</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Source Code </a:t>
                      </a: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수정을 통해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Proprietary Code</a:t>
                      </a: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를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Copyleft FOSS</a:t>
                      </a: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에 포함</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이런 유형의 오류는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Audit </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혹은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Scan</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을 통해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FOSS Component</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에 추가한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Source Code</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를 식별 및 분석하여 발견할 수 있다</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533400" algn="l" defTabSz="457200" rtl="0" eaLnBrk="1" fontAlgn="base" latinLnBrk="0" hangingPunct="1">
                        <a:lnSpc>
                          <a:spcPct val="100000"/>
                        </a:lnSpc>
                        <a:spcBef>
                          <a:spcPct val="0"/>
                        </a:spcBef>
                        <a:spcAft>
                          <a:spcPct val="0"/>
                        </a:spcAft>
                        <a:buClrTx/>
                        <a:buSzTx/>
                        <a:buFontTx/>
                        <a:buNone/>
                        <a:tabLst/>
                      </a:pP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이런 유형의 오류는 다음의 방법을 통해 피할 수 있다</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개발자에게 교육 제공</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주기적인 </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Code Audit </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수행</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2898363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a:t>
            </a:r>
            <a:r>
              <a:rPr lang="ko-KR" altLang="en-US" dirty="0">
                <a:latin typeface="Calibri" charset="0"/>
                <a:ea typeface="ＭＳ Ｐゴシック" charset="0"/>
              </a:rPr>
              <a:t>관련 위험</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1757980236"/>
              </p:ext>
            </p:extLst>
          </p:nvPr>
        </p:nvGraphicFramePr>
        <p:xfrm>
          <a:off x="904108" y="1551023"/>
          <a:ext cx="10318432" cy="4613333"/>
        </p:xfrm>
        <a:graphic>
          <a:graphicData uri="http://schemas.openxmlformats.org/drawingml/2006/table">
            <a:tbl>
              <a:tblPr/>
              <a:tblGrid>
                <a:gridCol w="3762879">
                  <a:extLst>
                    <a:ext uri="{9D8B030D-6E8A-4147-A177-3AD203B41FA5}">
                      <a16:colId xmlns:a16="http://schemas.microsoft.com/office/drawing/2014/main" xmlns="" val="20000"/>
                    </a:ext>
                  </a:extLst>
                </a:gridCol>
                <a:gridCol w="6555553">
                  <a:extLst>
                    <a:ext uri="{9D8B030D-6E8A-4147-A177-3AD203B41FA5}">
                      <a16:colId xmlns:a16="http://schemas.microsoft.com/office/drawing/2014/main" xmlns=""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ko-KR" altLang="en-US" sz="1600" b="1" i="0" u="none" strike="noStrike" cap="none" normalizeH="0" baseline="0" dirty="0" smtClean="0">
                          <a:ln>
                            <a:noFill/>
                          </a:ln>
                          <a:solidFill>
                            <a:schemeClr val="tx1"/>
                          </a:solidFill>
                          <a:effectLst/>
                          <a:latin typeface="Calibri" charset="0"/>
                          <a:ea typeface="ＭＳ Ｐゴシック" charset="0"/>
                          <a:cs typeface="Times New Roman" charset="0"/>
                        </a:rPr>
                        <a:t>유형 및 내용</a:t>
                      </a:r>
                      <a:r>
                        <a:rPr kumimoji="0" lang="en-US" sz="1600" b="1" i="0" u="none" strike="noStrike" cap="none" normalizeH="0" baseline="0" dirty="0" smtClean="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ko-KR" altLang="en-US" sz="1600" b="1" i="0" u="none" strike="noStrike" cap="none" normalizeH="0" baseline="0" dirty="0" smtClean="0">
                          <a:ln>
                            <a:noFill/>
                          </a:ln>
                          <a:solidFill>
                            <a:schemeClr val="tx1"/>
                          </a:solidFill>
                          <a:effectLst/>
                          <a:latin typeface="Calibri" charset="0"/>
                          <a:ea typeface="ＭＳ Ｐゴシック" charset="0"/>
                          <a:cs typeface="Times New Roman" charset="0"/>
                        </a:rPr>
                        <a:t>회피 방법</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동반하는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Source Code </a:t>
                      </a: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제공 실패</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이런 유형의 오류는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Source Code </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공개를 제품 출시를 위한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Checklist </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항목으로 관리함으로 피할 수 있다</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7148">
                <a:tc>
                  <a:txBody>
                    <a:bodyPr/>
                    <a:lstStyle/>
                    <a:p>
                      <a:pPr marL="0" indent="-342900" defTabSz="457200" eaLnBrk="0" fontAlgn="base" hangingPunct="0">
                        <a:spcBef>
                          <a:spcPct val="0"/>
                        </a:spcBef>
                        <a:spcAft>
                          <a:spcPct val="0"/>
                        </a:spcAft>
                      </a:pP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잘못된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Version</a:t>
                      </a: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으로 동반하는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Source Code </a:t>
                      </a: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제공</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Binary version</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과 일치하는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Source Code </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공개를 보장하기 위한 확인 단계를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Compliance Process</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에 추가함으로 이런 유형의 오류를 피할 수 있다</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27436">
                <a:tc>
                  <a:txBody>
                    <a:bodyPr/>
                    <a:lstStyle/>
                    <a:p>
                      <a:pPr marL="0" indent="-342900" defTabSz="457200" fontAlgn="base">
                        <a:spcBef>
                          <a:spcPct val="0"/>
                        </a:spcBef>
                        <a:spcAft>
                          <a:spcPct val="0"/>
                        </a:spcAft>
                      </a:pP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수정한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FOSS Component</a:t>
                      </a: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에 대해 동반하는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Source Code </a:t>
                      </a: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제공 실패</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533400" algn="l" defTabSz="4572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FOSS Component</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의 원본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Source Code </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뿐만 아니라 수정한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Source Code</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에 대해서도 공개를 보장하기 위한 확인 단계를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Compliance Process</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에 추가함으로 이런 유형의 오류를 피할 수 있다</a:t>
                      </a:r>
                      <a:endParaRPr kumimoji="0" lang="en-US" sz="1600" b="0" i="0" u="none" strike="noStrike" cap="none" normalizeH="0" baseline="0" dirty="0">
                        <a:ln>
                          <a:noFill/>
                        </a:ln>
                        <a:solidFill>
                          <a:srgbClr val="292934"/>
                        </a:solidFill>
                        <a:effectLst/>
                        <a:latin typeface="Calibri" charset="0"/>
                        <a:ea typeface="ＭＳ Ｐゴシック" charset="0"/>
                        <a:cs typeface="Times New Roman" charset="0"/>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7391727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a:t>
            </a:r>
            <a:r>
              <a:rPr lang="ko-KR" altLang="en-US" dirty="0">
                <a:latin typeface="Calibri" charset="0"/>
                <a:ea typeface="ＭＳ Ｐゴシック" charset="0"/>
              </a:rPr>
              <a:t>관련 위험</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ext uri="{D42A27DB-BD31-4B8C-83A1-F6EECF244321}">
                <p14:modId xmlns:p14="http://schemas.microsoft.com/office/powerpoint/2010/main" val="3641176628"/>
              </p:ext>
            </p:extLst>
          </p:nvPr>
        </p:nvGraphicFramePr>
        <p:xfrm>
          <a:off x="783912" y="1516466"/>
          <a:ext cx="10517433" cy="4456502"/>
        </p:xfrm>
        <a:graphic>
          <a:graphicData uri="http://schemas.openxmlformats.org/drawingml/2006/table">
            <a:tbl>
              <a:tblPr/>
              <a:tblGrid>
                <a:gridCol w="3835450">
                  <a:extLst>
                    <a:ext uri="{9D8B030D-6E8A-4147-A177-3AD203B41FA5}">
                      <a16:colId xmlns:a16="http://schemas.microsoft.com/office/drawing/2014/main" xmlns="" val="20000"/>
                    </a:ext>
                  </a:extLst>
                </a:gridCol>
                <a:gridCol w="6681983">
                  <a:extLst>
                    <a:ext uri="{9D8B030D-6E8A-4147-A177-3AD203B41FA5}">
                      <a16:colId xmlns:a16="http://schemas.microsoft.com/office/drawing/2014/main" xmlns="" val="20001"/>
                    </a:ext>
                  </a:extLst>
                </a:gridCol>
              </a:tblGrid>
              <a:tr h="362576">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ko-KR" altLang="en-US" sz="1600" b="1"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유형 및 내용</a:t>
                      </a:r>
                      <a:r>
                        <a:rPr kumimoji="0" lang="en-US" sz="1600" b="1"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FOSS Source Code</a:t>
                      </a:r>
                      <a:r>
                        <a:rPr kumimoji="0" lang="ko-KR" altLang="en-US" sz="1800" b="1" i="0" u="none" strike="noStrike"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에 수정 내용 표시 실패</a:t>
                      </a:r>
                      <a:r>
                        <a:rPr kumimoji="0" lang="en-US" sz="1800" b="1" i="0" u="none" strike="noStrike"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a:t>
                      </a:r>
                      <a:endPar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FOSS Source Code</a:t>
                      </a: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에 수정 내용을 표시하지 않거나 수정사항에 대한 설명을 포함하지 않음</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이런 유형의 오류는 다음의 방법을 통해 피할 수 있다</a:t>
                      </a:r>
                      <a:r>
                        <a:rPr kumimoji="0" lang="en-US" altLang="ko-KR"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altLang="ko-KR"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Source Code </a:t>
                      </a: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수정 내용 표시 과정을 </a:t>
                      </a:r>
                      <a:r>
                        <a:rPr kumimoji="0" lang="en-US" altLang="ko-KR"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Source Code </a:t>
                      </a:r>
                      <a:r>
                        <a:rPr kumimoji="0" lang="ko-KR"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공개 전 확인 단계로 추가</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 </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533400" indent="-533400" defTabSz="457200" eaLnBrk="0" fontAlgn="base" hangingPunct="0">
                        <a:spcBef>
                          <a:spcPct val="0"/>
                        </a:spcBef>
                        <a:spcAft>
                          <a:spcPct val="0"/>
                        </a:spcAft>
                        <a:buFontTx/>
                        <a:buAutoNum type="arabicPeriod"/>
                      </a:pPr>
                      <a:r>
                        <a:rPr kumimoji="0" lang="ko-KR" altLang="en-US" sz="1600" b="0" i="0" u="none" strike="noStrike"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개발자들에게 일반 대중에게 공개할 예정인 모든 </a:t>
                      </a:r>
                      <a:r>
                        <a:rPr kumimoji="0" lang="en-US" altLang="ko-KR" sz="1600" b="0" i="0" u="none" strike="noStrike"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FOSS </a:t>
                      </a:r>
                      <a:r>
                        <a:rPr kumimoji="0" lang="ko-KR" altLang="en-US" sz="1600" b="0" i="0" u="none" strike="noStrike"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혹은 </a:t>
                      </a:r>
                      <a:r>
                        <a:rPr kumimoji="0" lang="en-US" altLang="ko-KR" sz="1600" b="0" i="0" u="none" strike="noStrike"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Proprietary Software</a:t>
                      </a:r>
                      <a:r>
                        <a:rPr kumimoji="0" lang="ko-KR" altLang="en-US" sz="1600" b="0" i="0" u="none" strike="noStrike"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에 대해 </a:t>
                      </a:r>
                      <a:r>
                        <a:rPr kumimoji="0" lang="en-US" altLang="ko-KR" sz="1600" b="0" i="0" u="none" strike="noStrike"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Copyright </a:t>
                      </a:r>
                      <a:r>
                        <a:rPr kumimoji="0" lang="ko-KR" altLang="en-US" sz="1600" b="0" i="0" u="none" strike="noStrike"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표시 및 </a:t>
                      </a:r>
                      <a:r>
                        <a:rPr kumimoji="0" lang="en-US" altLang="ko-KR" sz="1600" b="0" i="0" u="none" strike="noStrike"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License </a:t>
                      </a:r>
                      <a:r>
                        <a:rPr kumimoji="0" lang="ko-KR" altLang="en-US" sz="1600" b="0" i="0" u="none" strike="noStrike"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정보 </a:t>
                      </a:r>
                      <a:r>
                        <a:rPr kumimoji="0" lang="en-US" altLang="ko-KR" sz="1600" b="0" i="0" u="none" strike="noStrike"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update</a:t>
                      </a:r>
                      <a:r>
                        <a:rPr kumimoji="0" lang="ko-KR" altLang="en-US" sz="1600" b="0" i="0" u="none" strike="noStrike"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를 수행할 수 있도록 교육 제공</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271234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a:t>
            </a:r>
            <a:r>
              <a:rPr lang="ko-KR" altLang="en-US" dirty="0" smtClean="0"/>
              <a:t>에서의 특허 </a:t>
            </a:r>
            <a:r>
              <a:rPr lang="ko-KR" altLang="en-US" dirty="0" smtClean="0"/>
              <a:t>개</a:t>
            </a:r>
            <a:r>
              <a:rPr lang="ko-KR" altLang="en-US" dirty="0"/>
              <a:t>념</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ko-KR" altLang="en-US" dirty="0"/>
              <a:t>특허는 기능을 보호함 </a:t>
            </a:r>
            <a:r>
              <a:rPr lang="en-US" altLang="ko-KR" dirty="0"/>
              <a:t>- Computer Program</a:t>
            </a:r>
            <a:r>
              <a:rPr lang="ko-KR" altLang="en-US" dirty="0"/>
              <a:t>과 같은 동작 방법 등</a:t>
            </a:r>
            <a:endParaRPr lang="en-US" dirty="0"/>
          </a:p>
          <a:p>
            <a:pPr lvl="1"/>
            <a:r>
              <a:rPr lang="ko-KR" altLang="en-US" dirty="0"/>
              <a:t>추상적인 아이디어나 자연법칙을 보호하지는 않는다</a:t>
            </a:r>
            <a:endParaRPr lang="en-US" dirty="0"/>
          </a:p>
          <a:p>
            <a:r>
              <a:rPr lang="ko-KR" altLang="en-US" dirty="0"/>
              <a:t>특허 소유권자는 누군가 독창적으로 만든 것과 상관없이 해당 기능의 수행을 금지할 권리가 있다</a:t>
            </a:r>
            <a:r>
              <a:rPr lang="en-US" dirty="0" smtClean="0"/>
              <a:t> </a:t>
            </a:r>
            <a:endParaRPr lang="en-US" dirty="0"/>
          </a:p>
          <a:p>
            <a:r>
              <a:rPr lang="ko-KR" altLang="en-US" dirty="0"/>
              <a:t>해당 기술을 사용하고자 한다면 특허 </a:t>
            </a:r>
            <a:r>
              <a:rPr lang="en-US" altLang="ko-KR" dirty="0"/>
              <a:t>License (</a:t>
            </a:r>
            <a:r>
              <a:rPr lang="ko-KR" altLang="en-US" dirty="0"/>
              <a:t>해당 기술을 사용</a:t>
            </a:r>
            <a:r>
              <a:rPr lang="en-US" altLang="ko-KR" dirty="0"/>
              <a:t>, </a:t>
            </a:r>
            <a:r>
              <a:rPr lang="ko-KR" altLang="en-US" dirty="0"/>
              <a:t>제작</a:t>
            </a:r>
            <a:r>
              <a:rPr lang="en-US" altLang="ko-KR" dirty="0"/>
              <a:t>, </a:t>
            </a:r>
            <a:r>
              <a:rPr lang="ko-KR" altLang="en-US" dirty="0"/>
              <a:t>판매</a:t>
            </a:r>
            <a:r>
              <a:rPr lang="en-US" altLang="ko-KR" dirty="0"/>
              <a:t>, </a:t>
            </a:r>
            <a:r>
              <a:rPr lang="ko-KR" altLang="en-US" dirty="0"/>
              <a:t>수입할 수 있는 권리</a:t>
            </a:r>
            <a:r>
              <a:rPr lang="en-US" altLang="ko-KR" dirty="0"/>
              <a:t>)</a:t>
            </a:r>
            <a:r>
              <a:rPr lang="ko-KR" altLang="en-US" dirty="0"/>
              <a:t>를 취득해야 </a:t>
            </a:r>
            <a:r>
              <a:rPr lang="ko-KR" altLang="en-US" dirty="0" smtClean="0"/>
              <a:t>한다</a:t>
            </a:r>
            <a:endParaRPr lang="en-US" dirty="0"/>
          </a:p>
        </p:txBody>
      </p:sp>
    </p:spTree>
    <p:extLst>
      <p:ext uri="{BB962C8B-B14F-4D97-AF65-F5344CB8AC3E}">
        <p14:creationId xmlns:p14="http://schemas.microsoft.com/office/powerpoint/2010/main" val="351797561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a:t>
            </a:r>
            <a:r>
              <a:rPr lang="ko-KR" altLang="en-US" dirty="0">
                <a:latin typeface="Calibri" charset="0"/>
                <a:ea typeface="ＭＳ Ｐゴシック" charset="0"/>
              </a:rPr>
              <a:t>관련 </a:t>
            </a:r>
            <a:r>
              <a:rPr lang="ko-KR" altLang="en-US" dirty="0" smtClean="0">
                <a:latin typeface="Calibri" charset="0"/>
                <a:ea typeface="ＭＳ Ｐゴシック" charset="0"/>
              </a:rPr>
              <a:t>위험</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ext uri="{D42A27DB-BD31-4B8C-83A1-F6EECF244321}">
                <p14:modId xmlns:p14="http://schemas.microsoft.com/office/powerpoint/2010/main" val="3941639813"/>
              </p:ext>
            </p:extLst>
          </p:nvPr>
        </p:nvGraphicFramePr>
        <p:xfrm>
          <a:off x="774949" y="1411743"/>
          <a:ext cx="10483345" cy="4909288"/>
        </p:xfrm>
        <a:graphic>
          <a:graphicData uri="http://schemas.openxmlformats.org/drawingml/2006/table">
            <a:tbl>
              <a:tblPr/>
              <a:tblGrid>
                <a:gridCol w="2690416">
                  <a:extLst>
                    <a:ext uri="{9D8B030D-6E8A-4147-A177-3AD203B41FA5}">
                      <a16:colId xmlns:a16="http://schemas.microsoft.com/office/drawing/2014/main" xmlns="" val="20000"/>
                    </a:ext>
                  </a:extLst>
                </a:gridCol>
                <a:gridCol w="3989238">
                  <a:extLst>
                    <a:ext uri="{9D8B030D-6E8A-4147-A177-3AD203B41FA5}">
                      <a16:colId xmlns:a16="http://schemas.microsoft.com/office/drawing/2014/main" xmlns="" val="20001"/>
                    </a:ext>
                  </a:extLst>
                </a:gridCol>
                <a:gridCol w="3803691">
                  <a:extLst>
                    <a:ext uri="{9D8B030D-6E8A-4147-A177-3AD203B41FA5}">
                      <a16:colId xmlns:a16="http://schemas.microsoft.com/office/drawing/2014/main" xmlns=""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ko-KR" altLang="en-US" sz="1800" b="1" i="0" u="none" strike="noStrike" cap="none" normalizeH="0" baseline="0" dirty="0" smtClean="0">
                          <a:ln>
                            <a:noFill/>
                          </a:ln>
                          <a:solidFill>
                            <a:schemeClr val="tx1"/>
                          </a:solidFill>
                          <a:effectLst/>
                          <a:latin typeface="Calibri" charset="0"/>
                          <a:ea typeface="ＭＳ Ｐゴシック" charset="0"/>
                          <a:cs typeface="Times New Roman" charset="0"/>
                        </a:rPr>
                        <a:t>내용</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ko-KR" altLang="en-US" sz="1800" b="1" i="0" u="none" strike="noStrike" cap="none" normalizeH="0" baseline="0" dirty="0" smtClean="0">
                          <a:ln>
                            <a:noFill/>
                          </a:ln>
                          <a:solidFill>
                            <a:schemeClr val="tx1"/>
                          </a:solidFill>
                          <a:effectLst/>
                          <a:latin typeface="Calibri" charset="0"/>
                          <a:ea typeface="ＭＳ Ｐゴシック" charset="0"/>
                          <a:cs typeface="Times New Roman" charset="0"/>
                        </a:rPr>
                        <a:t>회피 방법</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ko-KR" altLang="en-US" sz="1800" b="1" i="0" u="none" strike="noStrike" cap="none" normalizeH="0" baseline="0" dirty="0" smtClean="0">
                          <a:ln>
                            <a:noFill/>
                          </a:ln>
                          <a:solidFill>
                            <a:schemeClr val="tx1"/>
                          </a:solidFill>
                          <a:effectLst/>
                          <a:latin typeface="Calibri" charset="0"/>
                          <a:ea typeface="ＭＳ Ｐゴシック" charset="0"/>
                          <a:cs typeface="Times New Roman" charset="0"/>
                        </a:rPr>
                        <a:t>예방 방법</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개발자가 </a:t>
                      </a:r>
                      <a:r>
                        <a:rPr kumimoji="0" lang="en-US" altLang="ko-KR" sz="1800" b="1" i="0" u="none" strike="noStrike" cap="none" normalizeH="0" baseline="0" dirty="0" smtClean="0">
                          <a:ln>
                            <a:noFill/>
                          </a:ln>
                          <a:solidFill>
                            <a:srgbClr val="0070C0"/>
                          </a:solidFill>
                          <a:effectLst/>
                          <a:latin typeface="Calibri" charset="0"/>
                          <a:ea typeface="ＭＳ Ｐゴシック" charset="0"/>
                          <a:cs typeface="Times New Roman" charset="0"/>
                        </a:rPr>
                        <a:t>FOSS </a:t>
                      </a: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사용 승인을 받지 않음</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이런 유형의 오류는 개발자에게 회사의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FOSS </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정책 및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Process</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에 대해 교육을 제공함으로 피할 수 있다</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533400" algn="l" defTabSz="457200" rtl="0" eaLnBrk="1" fontAlgn="base" latinLnBrk="0" hangingPunct="1">
                        <a:lnSpc>
                          <a:spcPct val="100000"/>
                        </a:lnSpc>
                        <a:spcBef>
                          <a:spcPct val="0"/>
                        </a:spcBef>
                        <a:spcAft>
                          <a:spcPct val="0"/>
                        </a:spcAft>
                        <a:buClrTx/>
                        <a:buSzTx/>
                        <a:buFontTx/>
                        <a:buNone/>
                        <a:tabLst/>
                      </a:pP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이런 유형의 오류는 다음 방법을 통해 예방할 수 있다</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altLang="ko-KR" sz="1600" b="0" i="0" u="none" strike="noStrike" cap="none" normalizeH="0" baseline="0" dirty="0" smtClean="0">
                          <a:ln>
                            <a:noFill/>
                          </a:ln>
                          <a:solidFill>
                            <a:srgbClr val="292934"/>
                          </a:solidFill>
                          <a:effectLst/>
                          <a:latin typeface="Calibri" charset="0"/>
                          <a:ea typeface="ＭＳ Ｐゴシック" charset="0"/>
                          <a:cs typeface="Times New Roman" charset="0"/>
                        </a:rPr>
                        <a:t>Software Platform</a:t>
                      </a:r>
                      <a:r>
                        <a:rPr kumimoji="0" lang="ko-KR" altLang="en-US" sz="1600" b="0" i="0" u="none" strike="noStrike" cap="none" normalizeH="0" baseline="0" dirty="0" smtClean="0">
                          <a:ln>
                            <a:noFill/>
                          </a:ln>
                          <a:solidFill>
                            <a:srgbClr val="292934"/>
                          </a:solidFill>
                          <a:effectLst/>
                          <a:latin typeface="Calibri" charset="0"/>
                          <a:ea typeface="ＭＳ Ｐゴシック" charset="0"/>
                          <a:cs typeface="Times New Roman" charset="0"/>
                        </a:rPr>
                        <a:t>에 대해 정기적으로 </a:t>
                      </a:r>
                      <a:r>
                        <a:rPr kumimoji="0" lang="en-US" altLang="ko-KR" sz="1600" b="0" i="0" u="none" strike="noStrike" cap="none" normalizeH="0" baseline="0" dirty="0" smtClean="0">
                          <a:ln>
                            <a:noFill/>
                          </a:ln>
                          <a:solidFill>
                            <a:srgbClr val="292934"/>
                          </a:solidFill>
                          <a:effectLst/>
                          <a:latin typeface="Calibri" charset="0"/>
                          <a:ea typeface="ＭＳ Ｐゴシック" charset="0"/>
                          <a:cs typeface="Times New Roman" charset="0"/>
                        </a:rPr>
                        <a:t>Full Scan</a:t>
                      </a:r>
                      <a:r>
                        <a:rPr kumimoji="0" lang="ko-KR" altLang="en-US" sz="1600" b="0" i="0" u="none" strike="noStrike" cap="none" normalizeH="0" baseline="0" dirty="0" smtClean="0">
                          <a:ln>
                            <a:noFill/>
                          </a:ln>
                          <a:solidFill>
                            <a:srgbClr val="292934"/>
                          </a:solidFill>
                          <a:effectLst/>
                          <a:latin typeface="Calibri" charset="0"/>
                          <a:ea typeface="ＭＳ Ｐゴシック" charset="0"/>
                          <a:cs typeface="Times New Roman" charset="0"/>
                        </a:rPr>
                        <a:t>을 수행하여 확인되지 않은 </a:t>
                      </a:r>
                      <a:r>
                        <a:rPr kumimoji="0" lang="en-US" altLang="ko-KR" sz="1600" b="0" i="0" u="none" strike="noStrike" cap="none" normalizeH="0" baseline="0" dirty="0" smtClean="0">
                          <a:ln>
                            <a:noFill/>
                          </a:ln>
                          <a:solidFill>
                            <a:srgbClr val="292934"/>
                          </a:solidFill>
                          <a:effectLst/>
                          <a:latin typeface="Calibri" charset="0"/>
                          <a:ea typeface="ＭＳ Ｐゴシック" charset="0"/>
                          <a:cs typeface="Times New Roman" charset="0"/>
                        </a:rPr>
                        <a:t>FOSS</a:t>
                      </a:r>
                      <a:r>
                        <a:rPr kumimoji="0" lang="ko-KR" altLang="en-US" sz="1600" b="0" i="0" u="none" strike="noStrike" cap="none" normalizeH="0" baseline="0" dirty="0" smtClean="0">
                          <a:ln>
                            <a:noFill/>
                          </a:ln>
                          <a:solidFill>
                            <a:srgbClr val="292934"/>
                          </a:solidFill>
                          <a:effectLst/>
                          <a:latin typeface="Calibri" charset="0"/>
                          <a:ea typeface="ＭＳ Ｐゴシック" charset="0"/>
                          <a:cs typeface="Times New Roman" charset="0"/>
                        </a:rPr>
                        <a:t>의 사용을 발견한다</a:t>
                      </a:r>
                      <a:endParaRPr kumimoji="0" lang="en-US" altLang="ko-KR" sz="1600" b="0" i="0" u="none" strike="noStrike" cap="none" normalizeH="0" baseline="0" dirty="0" smtClean="0">
                        <a:ln>
                          <a:noFill/>
                        </a:ln>
                        <a:solidFill>
                          <a:srgbClr val="292934"/>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개발자에게 회사의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FOSS </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정책 및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Process</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에 대해 교육을 제공한다</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직원 성과 평가 시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Compliance </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항목을 추가한다</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altLang="ko-KR" sz="1800" b="1" i="0" u="none" strike="noStrike" cap="none" normalizeH="0" baseline="0" dirty="0" smtClean="0">
                          <a:ln>
                            <a:noFill/>
                          </a:ln>
                          <a:solidFill>
                            <a:srgbClr val="0070C0"/>
                          </a:solidFill>
                          <a:effectLst/>
                          <a:latin typeface="Calibri" charset="0"/>
                          <a:ea typeface="ＭＳ Ｐゴシック" charset="0"/>
                          <a:cs typeface="Times New Roman" charset="0"/>
                        </a:rPr>
                        <a:t>FOSS </a:t>
                      </a: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교육을 수강하지 않음</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FOSS </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교육 수강을 직원의 전문 개발 계획의 일부임을 보장하고 직원 성과의 일부로 수강 여부를 감독함으로 이런 유형의 오류를 피할 수 있다</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이런 유형의 오류는 개발자들에게 특정 날짜까지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FOSS </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교육을 수강하도록 요구함으로써 예방할 수 있다</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646897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ko-KR" dirty="0">
                <a:latin typeface="Calibri" charset="0"/>
                <a:ea typeface="ＭＳ Ｐゴシック" charset="0"/>
              </a:rPr>
              <a:t>Compliance Process </a:t>
            </a:r>
            <a:r>
              <a:rPr lang="ko-KR" altLang="en-US" dirty="0">
                <a:latin typeface="Calibri" charset="0"/>
                <a:ea typeface="ＭＳ Ｐゴシック" charset="0"/>
              </a:rPr>
              <a:t>관련 위험</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ext uri="{D42A27DB-BD31-4B8C-83A1-F6EECF244321}">
                <p14:modId xmlns:p14="http://schemas.microsoft.com/office/powerpoint/2010/main" val="3366328378"/>
              </p:ext>
            </p:extLst>
          </p:nvPr>
        </p:nvGraphicFramePr>
        <p:xfrm>
          <a:off x="624265" y="1542369"/>
          <a:ext cx="10935398" cy="4922203"/>
        </p:xfrm>
        <a:graphic>
          <a:graphicData uri="http://schemas.openxmlformats.org/drawingml/2006/table">
            <a:tbl>
              <a:tblPr/>
              <a:tblGrid>
                <a:gridCol w="2729039">
                  <a:extLst>
                    <a:ext uri="{9D8B030D-6E8A-4147-A177-3AD203B41FA5}">
                      <a16:colId xmlns:a16="http://schemas.microsoft.com/office/drawing/2014/main" xmlns="" val="20000"/>
                    </a:ext>
                  </a:extLst>
                </a:gridCol>
                <a:gridCol w="4690173">
                  <a:extLst>
                    <a:ext uri="{9D8B030D-6E8A-4147-A177-3AD203B41FA5}">
                      <a16:colId xmlns:a16="http://schemas.microsoft.com/office/drawing/2014/main" xmlns="" val="20001"/>
                    </a:ext>
                  </a:extLst>
                </a:gridCol>
                <a:gridCol w="3516186">
                  <a:extLst>
                    <a:ext uri="{9D8B030D-6E8A-4147-A177-3AD203B41FA5}">
                      <a16:colId xmlns:a16="http://schemas.microsoft.com/office/drawing/2014/main" xmlns=""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ko-KR" altLang="en-US" sz="1800" b="1" i="0" u="none" strike="noStrike" cap="none" normalizeH="0" baseline="0" dirty="0" smtClean="0">
                          <a:ln>
                            <a:noFill/>
                          </a:ln>
                          <a:solidFill>
                            <a:schemeClr val="tx1"/>
                          </a:solidFill>
                          <a:effectLst/>
                          <a:latin typeface="Calibri" charset="0"/>
                          <a:ea typeface="ＭＳ Ｐゴシック" charset="0"/>
                          <a:cs typeface="Times New Roman" charset="0"/>
                        </a:rPr>
                        <a:t>내용</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ko-KR" altLang="en-US" sz="1800" b="1" i="0" u="none" strike="noStrike" cap="none" normalizeH="0" baseline="0" dirty="0" smtClean="0">
                          <a:ln>
                            <a:noFill/>
                          </a:ln>
                          <a:solidFill>
                            <a:schemeClr val="tx1"/>
                          </a:solidFill>
                          <a:effectLst/>
                          <a:latin typeface="Calibri" charset="0"/>
                          <a:ea typeface="ＭＳ Ｐゴシック" charset="0"/>
                          <a:cs typeface="Times New Roman" charset="0"/>
                        </a:rPr>
                        <a:t>회피 방법</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ko-KR" altLang="en-US" sz="1800" b="1" i="0" u="none" strike="noStrike" cap="none" normalizeH="0" baseline="0" dirty="0" smtClean="0">
                          <a:ln>
                            <a:noFill/>
                          </a:ln>
                          <a:solidFill>
                            <a:schemeClr val="tx1"/>
                          </a:solidFill>
                          <a:effectLst/>
                          <a:latin typeface="Calibri" charset="0"/>
                          <a:ea typeface="ＭＳ Ｐゴシック" charset="0"/>
                          <a:cs typeface="Times New Roman" charset="0"/>
                        </a:rPr>
                        <a:t>예방 방법</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Source Code Audit </a:t>
                      </a: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미수행</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이런 유형의 오류는 다음의 방법을 통해 피할 수 있다</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정기적인 </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Source Code Scan/Audit </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수행</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Audit</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을 반복적인 개발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Process</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내 하나의 주요한 단계로 보장</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533400" algn="l" defTabSz="457200" rtl="0" eaLnBrk="1" fontAlgn="base" latinLnBrk="0" hangingPunct="1">
                        <a:lnSpc>
                          <a:spcPct val="100000"/>
                        </a:lnSpc>
                        <a:spcBef>
                          <a:spcPct val="0"/>
                        </a:spcBef>
                        <a:spcAft>
                          <a:spcPct val="0"/>
                        </a:spcAft>
                        <a:buClrTx/>
                        <a:buSzTx/>
                        <a:buFontTx/>
                        <a:buNone/>
                        <a:tabLst/>
                      </a:pP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이런 유형의 오류는 다음의 방법으로 예방할 수 있다</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예정보다 늦어지지 않도록 적절한 인원 제공</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정기적인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Audit </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실시</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altLang="ko-KR" sz="1800" b="1" i="0" u="none" strike="noStrike" cap="none" normalizeH="0" baseline="0" dirty="0" smtClean="0">
                          <a:ln>
                            <a:noFill/>
                          </a:ln>
                          <a:solidFill>
                            <a:srgbClr val="0070C0"/>
                          </a:solidFill>
                          <a:effectLst/>
                          <a:latin typeface="Calibri" charset="0"/>
                          <a:ea typeface="ＭＳ Ｐゴシック" charset="0"/>
                          <a:cs typeface="Times New Roman" charset="0"/>
                        </a:rPr>
                        <a:t>Audit</a:t>
                      </a: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을 통해 발견한 결과</a:t>
                      </a:r>
                      <a:r>
                        <a:rPr kumimoji="0" lang="en-US" altLang="ko-KR" sz="1800" b="1" i="0" u="none" strike="noStrike" cap="none" normalizeH="0" baseline="0" dirty="0" smtClean="0">
                          <a:ln>
                            <a:noFill/>
                          </a:ln>
                          <a:solidFill>
                            <a:srgbClr val="0070C0"/>
                          </a:solidFill>
                          <a:effectLst/>
                          <a:latin typeface="Calibri" charset="0"/>
                          <a:ea typeface="ＭＳ Ｐゴシック" charset="0"/>
                          <a:cs typeface="Times New Roman" charset="0"/>
                        </a:rPr>
                        <a:t>(Scan Tool </a:t>
                      </a: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혹은 </a:t>
                      </a:r>
                      <a:r>
                        <a:rPr kumimoji="0" lang="en-US" altLang="ko-KR" sz="1800" b="1" i="0" u="none" strike="noStrike" cap="none" normalizeH="0" baseline="0" dirty="0" smtClean="0">
                          <a:ln>
                            <a:noFill/>
                          </a:ln>
                          <a:solidFill>
                            <a:srgbClr val="0070C0"/>
                          </a:solidFill>
                          <a:effectLst/>
                          <a:latin typeface="Calibri" charset="0"/>
                          <a:ea typeface="ＭＳ Ｐゴシック" charset="0"/>
                          <a:cs typeface="Times New Roman" charset="0"/>
                        </a:rPr>
                        <a:t>Audit</a:t>
                      </a: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에 의해 보고된 </a:t>
                      </a:r>
                      <a:r>
                        <a:rPr kumimoji="0" lang="en-US" altLang="ko-KR" sz="1800" b="1" i="0" u="none" strike="noStrike" cap="none" normalizeH="0" baseline="0" dirty="0" smtClean="0">
                          <a:ln>
                            <a:noFill/>
                          </a:ln>
                          <a:solidFill>
                            <a:srgbClr val="0070C0"/>
                          </a:solidFill>
                          <a:effectLst/>
                          <a:latin typeface="Calibri" charset="0"/>
                          <a:ea typeface="ＭＳ Ｐゴシック" charset="0"/>
                          <a:cs typeface="Times New Roman" charset="0"/>
                        </a:rPr>
                        <a:t>"hits"</a:t>
                      </a: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의 분석에 의한 결과</a:t>
                      </a:r>
                      <a:r>
                        <a:rPr kumimoji="0" lang="en-US" altLang="ko-KR" sz="1800" b="1" i="0" u="none" strike="noStrike" cap="none" normalizeH="0" baseline="0" dirty="0" smtClean="0">
                          <a:ln>
                            <a:noFill/>
                          </a:ln>
                          <a:solidFill>
                            <a:srgbClr val="0070C0"/>
                          </a:solidFill>
                          <a:effectLst/>
                          <a:latin typeface="Calibri" charset="0"/>
                          <a:ea typeface="ＭＳ Ｐゴシック" charset="0"/>
                          <a:cs typeface="Times New Roman" charset="0"/>
                        </a:rPr>
                        <a:t>)</a:t>
                      </a: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를 해결하지 않음</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Audit </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보고서가 완료되지 않은 경우</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문제가 해결되었다는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Compliance </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증명서를 발급하지 않음으로 이러한 유형의 오류를 피할 수 있다</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이런 유형의 오류는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FOSS Compliance Process</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에 승인 절차를 추가함으로 예방할 수 있다</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altLang="ko-KR" sz="1800" b="1" i="0" u="none" strike="noStrike" cap="none" normalizeH="0" baseline="0" dirty="0" smtClean="0">
                          <a:ln>
                            <a:noFill/>
                          </a:ln>
                          <a:solidFill>
                            <a:srgbClr val="0070C0"/>
                          </a:solidFill>
                          <a:effectLst/>
                          <a:latin typeface="Calibri" charset="0"/>
                          <a:ea typeface="ＭＳ Ｐゴシック" charset="0"/>
                          <a:cs typeface="Times New Roman" charset="0"/>
                        </a:rPr>
                        <a:t>FOSS</a:t>
                      </a:r>
                      <a:r>
                        <a:rPr kumimoji="0" lang="ko-KR"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에 대한 검토를 적절한 시기에 진행하지 않음</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개발자가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FOSS Source Code</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의 채택을 아직 결정하지 않았더라도 조기에 </a:t>
                      </a:r>
                      <a:r>
                        <a:rPr kumimoji="0" lang="en-US" altLang="ko-KR" sz="1600" b="0" i="0" u="none" strike="noStrike" cap="none" normalizeH="0" baseline="0" dirty="0" smtClean="0">
                          <a:ln>
                            <a:noFill/>
                          </a:ln>
                          <a:solidFill>
                            <a:schemeClr val="tx1"/>
                          </a:solidFill>
                          <a:effectLst/>
                          <a:latin typeface="Calibri" charset="0"/>
                          <a:ea typeface="ＭＳ Ｐゴシック" charset="0"/>
                          <a:cs typeface="Times New Roman" charset="0"/>
                        </a:rPr>
                        <a:t>FOSS Review </a:t>
                      </a: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요청을 시작함으로써 이런 유형의 오류를 피할 수 있다</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ko-KR"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이런 유형의 오류는 교육을 통해 예방할 수 있다</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875096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ko-KR" altLang="en-US" dirty="0">
                <a:latin typeface="Calibri" charset="0"/>
                <a:ea typeface="ＭＳ Ｐゴシック" charset="0"/>
              </a:rPr>
              <a:t>제품 출하 전 </a:t>
            </a:r>
            <a:r>
              <a:rPr lang="en-US" altLang="ko-KR" dirty="0">
                <a:latin typeface="Calibri" charset="0"/>
                <a:ea typeface="ＭＳ Ｐゴシック" charset="0"/>
              </a:rPr>
              <a:t>Compliance</a:t>
            </a:r>
            <a:r>
              <a:rPr lang="ko-KR" altLang="en-US" dirty="0">
                <a:latin typeface="Calibri" charset="0"/>
                <a:ea typeface="ＭＳ Ｐゴシック" charset="0"/>
              </a:rPr>
              <a:t>의 보장</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ko-KR" altLang="en-US" sz="2800" dirty="0">
                <a:latin typeface="Calibri" charset="0"/>
                <a:ea typeface="ＭＳ Ｐゴシック" charset="0"/>
              </a:rPr>
              <a:t>기업은 </a:t>
            </a:r>
            <a:r>
              <a:rPr lang="en-US" altLang="ko-KR" sz="2800" dirty="0">
                <a:latin typeface="Calibri" charset="0"/>
                <a:ea typeface="ＭＳ Ｐゴシック" charset="0"/>
              </a:rPr>
              <a:t>(</a:t>
            </a:r>
            <a:r>
              <a:rPr lang="ko-KR" altLang="en-US" sz="2800" dirty="0">
                <a:latin typeface="Calibri" charset="0"/>
                <a:ea typeface="ＭＳ Ｐゴシック" charset="0"/>
              </a:rPr>
              <a:t>어떤 형태로든</a:t>
            </a:r>
            <a:r>
              <a:rPr lang="en-US" altLang="ko-KR" sz="2800" dirty="0">
                <a:latin typeface="Calibri" charset="0"/>
                <a:ea typeface="ＭＳ Ｐゴシック" charset="0"/>
              </a:rPr>
              <a:t>) </a:t>
            </a:r>
            <a:r>
              <a:rPr lang="ko-KR" altLang="en-US" sz="2800" dirty="0">
                <a:latin typeface="Calibri" charset="0"/>
                <a:ea typeface="ＭＳ Ｐゴシック" charset="0"/>
              </a:rPr>
              <a:t>제품 출하 이전에 </a:t>
            </a:r>
            <a:r>
              <a:rPr lang="en-US" altLang="ko-KR" sz="2800" dirty="0">
                <a:latin typeface="Calibri" charset="0"/>
                <a:ea typeface="ＭＳ Ｐゴシック" charset="0"/>
              </a:rPr>
              <a:t>Compliance</a:t>
            </a:r>
            <a:r>
              <a:rPr lang="ko-KR" altLang="en-US" sz="2800" dirty="0">
                <a:latin typeface="Calibri" charset="0"/>
                <a:ea typeface="ＭＳ Ｐゴシック" charset="0"/>
              </a:rPr>
              <a:t>를 </a:t>
            </a:r>
            <a:r>
              <a:rPr lang="ko-KR" altLang="en-US" sz="2800" dirty="0" smtClean="0">
                <a:latin typeface="Calibri" charset="0"/>
                <a:ea typeface="ＭＳ Ｐゴシック" charset="0"/>
              </a:rPr>
              <a:t>우선시하여야 </a:t>
            </a:r>
            <a:r>
              <a:rPr lang="ko-KR" altLang="en-US" sz="2800" dirty="0">
                <a:latin typeface="Calibri" charset="0"/>
                <a:ea typeface="ＭＳ Ｐゴシック" charset="0"/>
              </a:rPr>
              <a:t>한다</a:t>
            </a:r>
            <a:endParaRPr lang="en-US" sz="2800" dirty="0">
              <a:latin typeface="Calibri" charset="0"/>
              <a:ea typeface="ＭＳ Ｐゴシック" charset="0"/>
            </a:endParaRPr>
          </a:p>
          <a:p>
            <a:pPr>
              <a:buFont typeface="Arial"/>
              <a:buChar char="•"/>
            </a:pPr>
            <a:r>
              <a:rPr lang="en-US" altLang="ko-KR" sz="2800" dirty="0">
                <a:latin typeface="Calibri" charset="0"/>
                <a:ea typeface="ＭＳ Ｐゴシック" charset="0"/>
              </a:rPr>
              <a:t>Compliance</a:t>
            </a:r>
            <a:r>
              <a:rPr lang="ko-KR" altLang="en-US" sz="2800" dirty="0">
                <a:latin typeface="Calibri" charset="0"/>
                <a:ea typeface="ＭＳ Ｐゴシック" charset="0"/>
              </a:rPr>
              <a:t>를 우선시하면 다음 사항이 개선된다 </a:t>
            </a:r>
            <a:r>
              <a:rPr lang="en-US" sz="2800" dirty="0" smtClean="0">
                <a:latin typeface="Calibri" charset="0"/>
                <a:ea typeface="ＭＳ Ｐゴシック" charset="0"/>
              </a:rPr>
              <a:t>:</a:t>
            </a:r>
            <a:endParaRPr lang="en-US" sz="2800" dirty="0">
              <a:latin typeface="Calibri" charset="0"/>
              <a:ea typeface="ＭＳ Ｐゴシック" charset="0"/>
            </a:endParaRPr>
          </a:p>
          <a:p>
            <a:pPr lvl="1">
              <a:buFont typeface="Arial"/>
              <a:buChar char="•"/>
            </a:pPr>
            <a:r>
              <a:rPr lang="ko-KR" altLang="en-US" sz="2500" dirty="0">
                <a:latin typeface="Calibri" charset="0"/>
                <a:ea typeface="ＭＳ Ｐゴシック" charset="0"/>
              </a:rPr>
              <a:t>조직 내에서 보다 효과적으로 </a:t>
            </a:r>
            <a:r>
              <a:rPr lang="en-US" altLang="ko-KR" sz="2500" dirty="0">
                <a:latin typeface="Calibri" charset="0"/>
                <a:ea typeface="ＭＳ Ｐゴシック" charset="0"/>
              </a:rPr>
              <a:t>FOSS</a:t>
            </a:r>
            <a:r>
              <a:rPr lang="ko-KR" altLang="en-US" sz="2500" dirty="0">
                <a:latin typeface="Calibri" charset="0"/>
                <a:ea typeface="ＭＳ Ｐゴシック" charset="0"/>
              </a:rPr>
              <a:t>를 사용함</a:t>
            </a:r>
            <a:endParaRPr lang="en-US" sz="2500" dirty="0">
              <a:latin typeface="Calibri" charset="0"/>
              <a:ea typeface="ＭＳ Ｐゴシック" charset="0"/>
            </a:endParaRPr>
          </a:p>
          <a:p>
            <a:pPr lvl="1">
              <a:buFont typeface="Arial"/>
              <a:buChar char="•"/>
            </a:pPr>
            <a:r>
              <a:rPr lang="en-US" altLang="ko-KR" sz="2500" dirty="0">
                <a:latin typeface="Calibri" charset="0"/>
                <a:ea typeface="ＭＳ Ｐゴシック" charset="0"/>
              </a:rPr>
              <a:t>FOSS Community </a:t>
            </a:r>
            <a:r>
              <a:rPr lang="ko-KR" altLang="en-US" sz="2500" dirty="0">
                <a:latin typeface="Calibri" charset="0"/>
                <a:ea typeface="ＭＳ Ｐゴシック" charset="0"/>
              </a:rPr>
              <a:t>및 </a:t>
            </a:r>
            <a:r>
              <a:rPr lang="en-US" altLang="ko-KR" sz="2500" dirty="0">
                <a:latin typeface="Calibri" charset="0"/>
                <a:ea typeface="ＭＳ Ｐゴシック" charset="0"/>
              </a:rPr>
              <a:t>FOSS </a:t>
            </a:r>
            <a:r>
              <a:rPr lang="ko-KR" altLang="en-US" sz="2500" dirty="0">
                <a:latin typeface="Calibri" charset="0"/>
                <a:ea typeface="ＭＳ Ｐゴシック" charset="0"/>
              </a:rPr>
              <a:t>기관들과의 관계 개선</a:t>
            </a:r>
            <a:endParaRPr lang="en-US" sz="2500" dirty="0">
              <a:latin typeface="Calibri" charset="0"/>
              <a:ea typeface="ＭＳ Ｐゴシック" charset="0"/>
            </a:endParaRP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235899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Community</a:t>
            </a:r>
            <a:r>
              <a:rPr lang="ko-KR" altLang="en-US" dirty="0"/>
              <a:t>와의 관계 확립</a:t>
            </a:r>
            <a:endParaRPr lang="en-US" dirty="0"/>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ko-KR" altLang="en-US" dirty="0">
                <a:latin typeface="Calibri" charset="0"/>
                <a:ea typeface="ＭＳ Ｐゴシック" charset="0"/>
              </a:rPr>
              <a:t>상용 제품에 </a:t>
            </a:r>
            <a:r>
              <a:rPr lang="en-US" altLang="ko-KR" dirty="0">
                <a:latin typeface="Calibri" charset="0"/>
                <a:ea typeface="ＭＳ Ｐゴシック" charset="0"/>
              </a:rPr>
              <a:t>FOSS</a:t>
            </a:r>
            <a:r>
              <a:rPr lang="ko-KR" altLang="en-US" dirty="0">
                <a:latin typeface="Calibri" charset="0"/>
                <a:ea typeface="ＭＳ Ｐゴシック" charset="0"/>
              </a:rPr>
              <a:t>를 사용하는 기업이라면 </a:t>
            </a:r>
            <a:r>
              <a:rPr lang="en-US" altLang="ko-KR" dirty="0">
                <a:latin typeface="Calibri" charset="0"/>
                <a:ea typeface="ＭＳ Ｐゴシック" charset="0"/>
              </a:rPr>
              <a:t>FOSS Community (</a:t>
            </a:r>
            <a:r>
              <a:rPr lang="ko-KR" altLang="en-US" dirty="0">
                <a:latin typeface="Calibri" charset="0"/>
                <a:ea typeface="ＭＳ Ｐゴシック" charset="0"/>
              </a:rPr>
              <a:t>특히</a:t>
            </a:r>
            <a:r>
              <a:rPr lang="en-US" altLang="ko-KR" dirty="0">
                <a:latin typeface="Calibri" charset="0"/>
                <a:ea typeface="ＭＳ Ｐゴシック" charset="0"/>
              </a:rPr>
              <a:t>, </a:t>
            </a:r>
            <a:r>
              <a:rPr lang="ko-KR" altLang="en-US" dirty="0">
                <a:latin typeface="Calibri" charset="0"/>
                <a:ea typeface="ＭＳ Ｐゴシック" charset="0"/>
              </a:rPr>
              <a:t>제품에 사용 및 배포하는 </a:t>
            </a:r>
            <a:r>
              <a:rPr lang="en-US" altLang="ko-KR" dirty="0">
                <a:latin typeface="Calibri" charset="0"/>
                <a:ea typeface="ＭＳ Ｐゴシック" charset="0"/>
              </a:rPr>
              <a:t>FOSS Project</a:t>
            </a:r>
            <a:r>
              <a:rPr lang="ko-KR" altLang="en-US" dirty="0">
                <a:latin typeface="Calibri" charset="0"/>
                <a:ea typeface="ＭＳ Ｐゴシック" charset="0"/>
              </a:rPr>
              <a:t>와 관계된 </a:t>
            </a:r>
            <a:r>
              <a:rPr lang="en-US" altLang="ko-KR" dirty="0">
                <a:latin typeface="Calibri" charset="0"/>
                <a:ea typeface="ＭＳ Ｐゴシック" charset="0"/>
              </a:rPr>
              <a:t>FOSS Community) </a:t>
            </a:r>
            <a:r>
              <a:rPr lang="ko-KR" altLang="en-US" dirty="0">
                <a:latin typeface="Calibri" charset="0"/>
                <a:ea typeface="ＭＳ Ｐゴシック" charset="0"/>
              </a:rPr>
              <a:t>와 좋은 관계를 유지하는 것이 대단히 유리하다</a:t>
            </a:r>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ko-KR" altLang="en-US" dirty="0">
                <a:latin typeface="Calibri" charset="0"/>
                <a:ea typeface="ＭＳ Ｐゴシック" charset="0"/>
              </a:rPr>
              <a:t>게다가</a:t>
            </a:r>
            <a:r>
              <a:rPr lang="en-US" altLang="ko-KR" dirty="0">
                <a:latin typeface="Calibri" charset="0"/>
                <a:ea typeface="ＭＳ Ｐゴシック" charset="0"/>
              </a:rPr>
              <a:t>, FOSS </a:t>
            </a:r>
            <a:r>
              <a:rPr lang="ko-KR" altLang="en-US" dirty="0">
                <a:latin typeface="Calibri" charset="0"/>
                <a:ea typeface="ＭＳ Ｐゴシック" charset="0"/>
              </a:rPr>
              <a:t>기관과의 좋은 관계는 </a:t>
            </a:r>
            <a:r>
              <a:rPr lang="en-US" altLang="ko-KR" dirty="0">
                <a:latin typeface="Calibri" charset="0"/>
                <a:ea typeface="ＭＳ Ｐゴシック" charset="0"/>
              </a:rPr>
              <a:t>Compliance</a:t>
            </a:r>
            <a:r>
              <a:rPr lang="ko-KR" altLang="en-US" dirty="0">
                <a:latin typeface="Calibri" charset="0"/>
                <a:ea typeface="ＭＳ Ｐゴシック" charset="0"/>
              </a:rPr>
              <a:t>를 위한 최선의 방안에 대해 도움을 받을 수 있고</a:t>
            </a:r>
            <a:r>
              <a:rPr lang="en-US" altLang="ko-KR" dirty="0">
                <a:latin typeface="Calibri" charset="0"/>
                <a:ea typeface="ＭＳ Ｐゴシック" charset="0"/>
              </a:rPr>
              <a:t>, Compliance </a:t>
            </a:r>
            <a:r>
              <a:rPr lang="ko-KR" altLang="en-US" dirty="0">
                <a:latin typeface="Calibri" charset="0"/>
                <a:ea typeface="ＭＳ Ｐゴシック" charset="0"/>
              </a:rPr>
              <a:t>이슈가 발생할 경우에도 도움이 </a:t>
            </a:r>
            <a:r>
              <a:rPr lang="ko-KR" altLang="en-US" dirty="0" smtClean="0">
                <a:latin typeface="Calibri" charset="0"/>
                <a:ea typeface="ＭＳ Ｐゴシック" charset="0"/>
              </a:rPr>
              <a:t>된다</a:t>
            </a:r>
            <a:endParaRPr lang="en-US" altLang="ko-KR"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ko-KR" altLang="en-US" dirty="0">
                <a:latin typeface="Calibri" charset="0"/>
                <a:ea typeface="ＭＳ Ｐゴシック" charset="0"/>
              </a:rPr>
              <a:t>또한</a:t>
            </a:r>
            <a:r>
              <a:rPr lang="en-US" altLang="ko-KR" dirty="0">
                <a:latin typeface="Calibri" charset="0"/>
                <a:ea typeface="ＭＳ Ｐゴシック" charset="0"/>
              </a:rPr>
              <a:t>, Software Community</a:t>
            </a:r>
            <a:r>
              <a:rPr lang="ko-KR" altLang="en-US" dirty="0">
                <a:latin typeface="Calibri" charset="0"/>
                <a:ea typeface="ＭＳ Ｐゴシック" charset="0"/>
              </a:rPr>
              <a:t>와의 좋은 관계는 양방향 </a:t>
            </a:r>
            <a:r>
              <a:rPr lang="en-US" altLang="ko-KR" dirty="0">
                <a:latin typeface="Calibri" charset="0"/>
                <a:ea typeface="ＭＳ Ｐゴシック" charset="0"/>
              </a:rPr>
              <a:t>Communication</a:t>
            </a:r>
            <a:r>
              <a:rPr lang="ko-KR" altLang="en-US" dirty="0">
                <a:latin typeface="Calibri" charset="0"/>
                <a:ea typeface="ＭＳ Ｐゴシック" charset="0"/>
              </a:rPr>
              <a:t>에 도움이 될 수 </a:t>
            </a:r>
            <a:r>
              <a:rPr lang="ko-KR" altLang="en-US" dirty="0" smtClean="0">
                <a:latin typeface="Calibri" charset="0"/>
                <a:ea typeface="ＭＳ Ｐゴシック" charset="0"/>
              </a:rPr>
              <a:t>있다</a:t>
            </a:r>
            <a:r>
              <a:rPr lang="en-US" altLang="ko-KR" dirty="0" smtClean="0">
                <a:latin typeface="Calibri" charset="0"/>
                <a:ea typeface="ＭＳ Ｐゴシック" charset="0"/>
              </a:rPr>
              <a:t> </a:t>
            </a:r>
            <a:r>
              <a:rPr lang="en-US" altLang="ko-KR" dirty="0">
                <a:latin typeface="Calibri" charset="0"/>
                <a:ea typeface="ＭＳ Ｐゴシック" charset="0"/>
              </a:rPr>
              <a:t>: Upstreaming </a:t>
            </a:r>
            <a:r>
              <a:rPr lang="ko-KR" altLang="en-US" dirty="0">
                <a:latin typeface="Calibri" charset="0"/>
                <a:ea typeface="ＭＳ Ｐゴシック" charset="0"/>
              </a:rPr>
              <a:t>개선 및 </a:t>
            </a:r>
            <a:r>
              <a:rPr lang="en-US" altLang="ko-KR" dirty="0">
                <a:latin typeface="Calibri" charset="0"/>
                <a:ea typeface="ＭＳ Ｐゴシック" charset="0"/>
              </a:rPr>
              <a:t>Software </a:t>
            </a:r>
            <a:r>
              <a:rPr lang="ko-KR" altLang="en-US" dirty="0">
                <a:latin typeface="Calibri" charset="0"/>
                <a:ea typeface="ＭＳ Ｐゴシック" charset="0"/>
              </a:rPr>
              <a:t>개발자로부터의 지원을 받을 수 있다</a:t>
            </a: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2516539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Check Your Understanding</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altLang="ko-KR" sz="2800" dirty="0">
                <a:latin typeface="Calibri" charset="0"/>
                <a:ea typeface="ＭＳ Ｐゴシック" charset="0"/>
              </a:rPr>
              <a:t>FOSS Compliance </a:t>
            </a:r>
            <a:r>
              <a:rPr lang="ko-KR" altLang="en-US" sz="2800" dirty="0">
                <a:latin typeface="Calibri" charset="0"/>
                <a:ea typeface="ＭＳ Ｐゴシック" charset="0"/>
              </a:rPr>
              <a:t>관련 어떤 유형의 위험이 있을 수 있나</a:t>
            </a:r>
            <a:r>
              <a:rPr lang="en-US" sz="2800" dirty="0" smtClean="0">
                <a:latin typeface="Calibri" charset="0"/>
                <a:ea typeface="ＭＳ Ｐゴシック" charset="0"/>
              </a:rPr>
              <a:t>? </a:t>
            </a:r>
            <a:endParaRPr lang="en-US" sz="2800" dirty="0">
              <a:latin typeface="Calibri" charset="0"/>
              <a:ea typeface="ＭＳ Ｐゴシック" charset="0"/>
            </a:endParaRPr>
          </a:p>
          <a:p>
            <a:pPr>
              <a:buFont typeface="Arial"/>
              <a:buChar char="•"/>
            </a:pPr>
            <a:r>
              <a:rPr lang="ko-KR" altLang="en-US" sz="2800" dirty="0">
                <a:latin typeface="Calibri" charset="0"/>
                <a:ea typeface="ＭＳ Ｐゴシック" charset="0"/>
              </a:rPr>
              <a:t>지적 재산 관련 실패 사례를 제시하시오</a:t>
            </a:r>
            <a:r>
              <a:rPr lang="en-US" sz="2800" dirty="0" smtClean="0">
                <a:latin typeface="Calibri" charset="0"/>
                <a:ea typeface="ＭＳ Ｐゴシック" charset="0"/>
              </a:rPr>
              <a:t>.</a:t>
            </a:r>
            <a:endParaRPr lang="en-US" sz="2800" dirty="0">
              <a:latin typeface="Calibri" charset="0"/>
              <a:ea typeface="ＭＳ Ｐゴシック" charset="0"/>
            </a:endParaRPr>
          </a:p>
          <a:p>
            <a:pPr>
              <a:buFont typeface="Arial"/>
              <a:buChar char="•"/>
            </a:pPr>
            <a:r>
              <a:rPr lang="en-US" sz="2800" dirty="0">
                <a:latin typeface="Calibri" charset="0"/>
                <a:ea typeface="ＭＳ Ｐゴシック" charset="0"/>
              </a:rPr>
              <a:t>License Compliance </a:t>
            </a:r>
            <a:r>
              <a:rPr lang="ko-KR" altLang="en-US" sz="2800" dirty="0">
                <a:latin typeface="Calibri" charset="0"/>
                <a:ea typeface="ＭＳ Ｐゴシック" charset="0"/>
              </a:rPr>
              <a:t>관련 실패 사례를 제시하시오</a:t>
            </a:r>
            <a:r>
              <a:rPr lang="en-US" sz="2800" dirty="0" smtClean="0">
                <a:latin typeface="Calibri" charset="0"/>
                <a:ea typeface="ＭＳ Ｐゴシック" charset="0"/>
              </a:rPr>
              <a:t>.</a:t>
            </a:r>
            <a:endParaRPr lang="en-US" sz="2800" dirty="0">
              <a:latin typeface="Calibri" charset="0"/>
              <a:ea typeface="ＭＳ Ｐゴシック" charset="0"/>
            </a:endParaRPr>
          </a:p>
          <a:p>
            <a:pPr>
              <a:buFont typeface="Arial"/>
              <a:buChar char="•"/>
            </a:pPr>
            <a:r>
              <a:rPr lang="en-US" altLang="ko-KR" sz="2800" dirty="0">
                <a:latin typeface="Calibri" charset="0"/>
                <a:ea typeface="ＭＳ Ｐゴシック" charset="0"/>
              </a:rPr>
              <a:t>Compliance Process </a:t>
            </a:r>
            <a:r>
              <a:rPr lang="ko-KR" altLang="en-US" sz="2800" dirty="0">
                <a:latin typeface="Calibri" charset="0"/>
                <a:ea typeface="ＭＳ Ｐゴシック" charset="0"/>
              </a:rPr>
              <a:t>관련 실패 사례를 제시하시오</a:t>
            </a:r>
            <a:r>
              <a:rPr lang="en-US" sz="2800" dirty="0" smtClean="0">
                <a:latin typeface="Calibri" charset="0"/>
                <a:ea typeface="ＭＳ Ｐゴシック" charset="0"/>
              </a:rPr>
              <a:t>.</a:t>
            </a:r>
            <a:endParaRPr lang="en-US" sz="2800" dirty="0">
              <a:latin typeface="Calibri" charset="0"/>
              <a:ea typeface="ＭＳ Ｐゴシック" charset="0"/>
            </a:endParaRPr>
          </a:p>
          <a:p>
            <a:r>
              <a:rPr lang="en-US" altLang="ko-KR" sz="2800" dirty="0">
                <a:latin typeface="Calibri" charset="0"/>
                <a:ea typeface="ＭＳ Ｐゴシック" charset="0"/>
              </a:rPr>
              <a:t>Compliance</a:t>
            </a:r>
            <a:r>
              <a:rPr lang="ko-KR" altLang="en-US" sz="2800" dirty="0">
                <a:latin typeface="Calibri" charset="0"/>
                <a:ea typeface="ＭＳ Ｐゴシック" charset="0"/>
              </a:rPr>
              <a:t>에 우선순위를 두었을 때의 장점은 무엇인가</a:t>
            </a:r>
            <a:r>
              <a:rPr lang="en-US" sz="2800" dirty="0" smtClean="0">
                <a:latin typeface="Calibri" charset="0"/>
                <a:ea typeface="ＭＳ Ｐゴシック" charset="0"/>
              </a:rPr>
              <a:t>?</a:t>
            </a:r>
            <a:endParaRPr lang="en-US" sz="2800" dirty="0">
              <a:latin typeface="Calibri" charset="0"/>
              <a:ea typeface="ＭＳ Ｐゴシック" charset="0"/>
            </a:endParaRPr>
          </a:p>
          <a:p>
            <a:r>
              <a:rPr lang="en-US" altLang="ko-KR" sz="2800" dirty="0">
                <a:latin typeface="Calibri" charset="0"/>
                <a:ea typeface="ＭＳ Ｐゴシック" charset="0"/>
              </a:rPr>
              <a:t>Community</a:t>
            </a:r>
            <a:r>
              <a:rPr lang="ko-KR" altLang="en-US" sz="2800" dirty="0">
                <a:latin typeface="Calibri" charset="0"/>
                <a:ea typeface="ＭＳ Ｐゴシック" charset="0"/>
              </a:rPr>
              <a:t>와 좋은 관계를 유지하는 것의 장점은 무엇인가</a:t>
            </a:r>
            <a:r>
              <a:rPr lang="en-US" sz="2800" dirty="0" smtClean="0">
                <a:latin typeface="Calibri" charset="0"/>
                <a:ea typeface="ＭＳ Ｐゴシック" charset="0"/>
              </a:rPr>
              <a:t>?</a:t>
            </a:r>
            <a:endParaRPr lang="en-US" sz="2800" dirty="0">
              <a:latin typeface="Calibri" charset="0"/>
              <a:ea typeface="ＭＳ Ｐゴシック" charset="0"/>
            </a:endParaRPr>
          </a:p>
        </p:txBody>
      </p:sp>
    </p:spTree>
    <p:extLst>
      <p:ext uri="{BB962C8B-B14F-4D97-AF65-F5344CB8AC3E}">
        <p14:creationId xmlns:p14="http://schemas.microsoft.com/office/powerpoint/2010/main" val="169124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License</a:t>
            </a:r>
            <a:endParaRPr lang="en-US" dirty="0"/>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altLang="ko-KR" dirty="0"/>
              <a:t>"License"</a:t>
            </a:r>
            <a:r>
              <a:rPr lang="ko-KR" altLang="en-US" dirty="0"/>
              <a:t>는 저작권자</a:t>
            </a:r>
            <a:r>
              <a:rPr lang="en-US" altLang="ko-KR" dirty="0"/>
              <a:t>, </a:t>
            </a:r>
            <a:r>
              <a:rPr lang="ko-KR" altLang="en-US" dirty="0"/>
              <a:t>특허권자가 사용허가 혹은 권리를 부여하는 것을 말한다</a:t>
            </a:r>
            <a:endParaRPr lang="en-US" dirty="0"/>
          </a:p>
          <a:p>
            <a:r>
              <a:rPr lang="en-US" altLang="ko-KR" dirty="0">
                <a:solidFill>
                  <a:srgbClr val="000000"/>
                </a:solidFill>
              </a:rPr>
              <a:t>License</a:t>
            </a:r>
            <a:r>
              <a:rPr lang="ko-KR" altLang="en-US" dirty="0">
                <a:solidFill>
                  <a:srgbClr val="000000"/>
                </a:solidFill>
              </a:rPr>
              <a:t>는 다음 사항들에 따라 </a:t>
            </a:r>
            <a:r>
              <a:rPr lang="ko-KR" altLang="en-US" dirty="0" smtClean="0">
                <a:solidFill>
                  <a:srgbClr val="000000"/>
                </a:solidFill>
              </a:rPr>
              <a:t>제한 될 수 있다 </a:t>
            </a:r>
            <a:r>
              <a:rPr lang="en-US" dirty="0" smtClean="0">
                <a:solidFill>
                  <a:srgbClr val="000000"/>
                </a:solidFill>
              </a:rPr>
              <a:t>:</a:t>
            </a:r>
            <a:endParaRPr lang="en-US" dirty="0"/>
          </a:p>
          <a:p>
            <a:pPr lvl="1"/>
            <a:r>
              <a:rPr lang="ko-KR" altLang="en-US" dirty="0">
                <a:solidFill>
                  <a:srgbClr val="000000"/>
                </a:solidFill>
              </a:rPr>
              <a:t>허용되는 사용 형태 </a:t>
            </a:r>
            <a:r>
              <a:rPr lang="en-US" altLang="ko-KR" dirty="0">
                <a:solidFill>
                  <a:srgbClr val="000000"/>
                </a:solidFill>
              </a:rPr>
              <a:t>(</a:t>
            </a:r>
            <a:r>
              <a:rPr lang="ko-KR" altLang="en-US" dirty="0">
                <a:solidFill>
                  <a:srgbClr val="000000"/>
                </a:solidFill>
              </a:rPr>
              <a:t>배포</a:t>
            </a:r>
            <a:r>
              <a:rPr lang="en-US" altLang="ko-KR" dirty="0">
                <a:solidFill>
                  <a:srgbClr val="000000"/>
                </a:solidFill>
              </a:rPr>
              <a:t>, </a:t>
            </a:r>
            <a:r>
              <a:rPr lang="ko-KR" altLang="en-US" dirty="0">
                <a:solidFill>
                  <a:srgbClr val="000000"/>
                </a:solidFill>
              </a:rPr>
              <a:t>파생저작물 제작</a:t>
            </a:r>
            <a:r>
              <a:rPr lang="en-US" altLang="ko-KR" dirty="0">
                <a:solidFill>
                  <a:srgbClr val="000000"/>
                </a:solidFill>
              </a:rPr>
              <a:t>)</a:t>
            </a:r>
            <a:endParaRPr lang="en-US" dirty="0"/>
          </a:p>
          <a:p>
            <a:pPr lvl="1"/>
            <a:r>
              <a:rPr lang="ko-KR" altLang="en-US" dirty="0">
                <a:solidFill>
                  <a:srgbClr val="000000"/>
                </a:solidFill>
              </a:rPr>
              <a:t>독점 혹은 </a:t>
            </a:r>
            <a:r>
              <a:rPr lang="ko-KR" altLang="en-US" dirty="0" err="1">
                <a:solidFill>
                  <a:srgbClr val="000000"/>
                </a:solidFill>
              </a:rPr>
              <a:t>비독점</a:t>
            </a:r>
            <a:r>
              <a:rPr lang="ko-KR" altLang="en-US" dirty="0">
                <a:solidFill>
                  <a:srgbClr val="000000"/>
                </a:solidFill>
              </a:rPr>
              <a:t> 조항</a:t>
            </a:r>
            <a:endParaRPr lang="en-US" dirty="0"/>
          </a:p>
          <a:p>
            <a:pPr lvl="1"/>
            <a:r>
              <a:rPr lang="ko-KR" altLang="en-US" dirty="0">
                <a:solidFill>
                  <a:srgbClr val="000000"/>
                </a:solidFill>
              </a:rPr>
              <a:t>관할 지역</a:t>
            </a:r>
            <a:endParaRPr lang="en-US" dirty="0"/>
          </a:p>
          <a:p>
            <a:pPr lvl="1"/>
            <a:r>
              <a:rPr lang="ko-KR" altLang="en-US" dirty="0">
                <a:solidFill>
                  <a:srgbClr val="000000"/>
                </a:solidFill>
              </a:rPr>
              <a:t>영구적 혹은 시간제한</a:t>
            </a:r>
            <a:endParaRPr lang="en-US" dirty="0"/>
          </a:p>
          <a:p>
            <a:r>
              <a:rPr lang="en-US" altLang="ko-KR" dirty="0"/>
              <a:t>License</a:t>
            </a:r>
            <a:r>
              <a:rPr lang="ko-KR" altLang="en-US" dirty="0"/>
              <a:t>는 권한을 부여하기 위한 조건을 </a:t>
            </a:r>
            <a:r>
              <a:rPr lang="ko-KR" altLang="en-US" dirty="0" smtClean="0"/>
              <a:t>가질 수 있다</a:t>
            </a:r>
            <a:r>
              <a:rPr lang="en-US" altLang="ko-KR" dirty="0" smtClean="0"/>
              <a:t>. </a:t>
            </a:r>
            <a:r>
              <a:rPr lang="ko-KR" altLang="en-US" dirty="0"/>
              <a:t>즉</a:t>
            </a:r>
            <a:r>
              <a:rPr lang="en-US" altLang="ko-KR" dirty="0"/>
              <a:t>, </a:t>
            </a:r>
            <a:r>
              <a:rPr lang="ko-KR" altLang="en-US" dirty="0"/>
              <a:t>해당 조건을 준수하는 경우에만 </a:t>
            </a:r>
            <a:r>
              <a:rPr lang="en-US" altLang="ko-KR" dirty="0"/>
              <a:t>License</a:t>
            </a:r>
            <a:r>
              <a:rPr lang="ko-KR" altLang="en-US" dirty="0"/>
              <a:t>를 </a:t>
            </a:r>
            <a:r>
              <a:rPr lang="ko-KR" altLang="en-US" dirty="0" smtClean="0"/>
              <a:t>취득할 수 있다는 의미이다</a:t>
            </a:r>
            <a:endParaRPr lang="en-US" dirty="0"/>
          </a:p>
          <a:p>
            <a:pPr lvl="1"/>
            <a:r>
              <a:rPr lang="ko-KR" altLang="en-US" dirty="0" smtClean="0"/>
              <a:t>예</a:t>
            </a:r>
            <a:r>
              <a:rPr lang="en-US" altLang="ko-KR" dirty="0" smtClean="0"/>
              <a:t>, </a:t>
            </a:r>
            <a:r>
              <a:rPr lang="ko-KR" altLang="en-US" dirty="0" smtClean="0"/>
              <a:t>저작자 표시 제공</a:t>
            </a:r>
            <a:r>
              <a:rPr lang="en-US" altLang="ko-KR" dirty="0" smtClean="0"/>
              <a:t>, </a:t>
            </a:r>
            <a:r>
              <a:rPr lang="ko-KR" altLang="en-US" dirty="0" smtClean="0"/>
              <a:t>동일 </a:t>
            </a:r>
            <a:r>
              <a:rPr lang="en-US" altLang="ko-KR" dirty="0" smtClean="0"/>
              <a:t>License </a:t>
            </a:r>
            <a:r>
              <a:rPr lang="ko-KR" altLang="en-US" dirty="0" smtClean="0"/>
              <a:t>적용</a:t>
            </a:r>
            <a:endParaRPr lang="en-US" dirty="0" smtClean="0"/>
          </a:p>
          <a:p>
            <a:r>
              <a:rPr lang="ko-KR" altLang="en-US" dirty="0">
                <a:solidFill>
                  <a:srgbClr val="000000"/>
                </a:solidFill>
              </a:rPr>
              <a:t>보증</a:t>
            </a:r>
            <a:r>
              <a:rPr lang="en-US" altLang="ko-KR" dirty="0">
                <a:solidFill>
                  <a:srgbClr val="000000"/>
                </a:solidFill>
              </a:rPr>
              <a:t>, </a:t>
            </a:r>
            <a:r>
              <a:rPr lang="ko-KR" altLang="en-US" dirty="0">
                <a:solidFill>
                  <a:srgbClr val="000000"/>
                </a:solidFill>
              </a:rPr>
              <a:t>면책</a:t>
            </a:r>
            <a:r>
              <a:rPr lang="en-US" altLang="ko-KR" dirty="0">
                <a:solidFill>
                  <a:srgbClr val="000000"/>
                </a:solidFill>
              </a:rPr>
              <a:t>, </a:t>
            </a:r>
            <a:r>
              <a:rPr lang="ko-KR" altLang="en-US" dirty="0">
                <a:solidFill>
                  <a:srgbClr val="000000"/>
                </a:solidFill>
              </a:rPr>
              <a:t>지원</a:t>
            </a:r>
            <a:r>
              <a:rPr lang="en-US" altLang="ko-KR" dirty="0">
                <a:solidFill>
                  <a:srgbClr val="000000"/>
                </a:solidFill>
              </a:rPr>
              <a:t>, </a:t>
            </a:r>
            <a:r>
              <a:rPr lang="ko-KR" altLang="en-US" dirty="0">
                <a:solidFill>
                  <a:srgbClr val="000000"/>
                </a:solidFill>
              </a:rPr>
              <a:t>유지 보수 등과 관련하여 계약상의 조항이 포함되는 경우도 </a:t>
            </a:r>
            <a:r>
              <a:rPr lang="ko-KR" altLang="en-US" dirty="0" smtClean="0">
                <a:solidFill>
                  <a:srgbClr val="000000"/>
                </a:solidFill>
              </a:rPr>
              <a:t>있다</a:t>
            </a:r>
            <a:endParaRPr lang="en-US" dirty="0"/>
          </a:p>
        </p:txBody>
      </p:sp>
    </p:spTree>
    <p:extLst>
      <p:ext uri="{BB962C8B-B14F-4D97-AF65-F5344CB8AC3E}">
        <p14:creationId xmlns:p14="http://schemas.microsoft.com/office/powerpoint/2010/main" val="2041167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 Your Understanding</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ko-KR" altLang="en-US" dirty="0" smtClean="0">
                <a:latin typeface="Calibri" charset="0"/>
                <a:ea typeface="ＭＳ Ｐゴシック" charset="0"/>
              </a:rPr>
              <a:t>저작권법은 </a:t>
            </a:r>
            <a:r>
              <a:rPr lang="ko-KR" altLang="en-US" dirty="0">
                <a:latin typeface="Calibri" charset="0"/>
                <a:ea typeface="ＭＳ Ｐゴシック" charset="0"/>
              </a:rPr>
              <a:t>어떤 유형의 자료를 </a:t>
            </a:r>
            <a:r>
              <a:rPr lang="ko-KR" altLang="en-US" dirty="0" smtClean="0">
                <a:latin typeface="Calibri" charset="0"/>
                <a:ea typeface="ＭＳ Ｐゴシック" charset="0"/>
              </a:rPr>
              <a:t>보호하는가</a:t>
            </a:r>
            <a:r>
              <a:rPr lang="en-US" altLang="ko-KR" dirty="0" smtClean="0">
                <a:latin typeface="Calibri" charset="0"/>
                <a:ea typeface="ＭＳ Ｐゴシック" charset="0"/>
              </a:rPr>
              <a:t>?</a:t>
            </a:r>
            <a:endParaRPr lang="en-US" dirty="0">
              <a:latin typeface="Calibri" charset="0"/>
              <a:ea typeface="ＭＳ Ｐゴシック" charset="0"/>
            </a:endParaRPr>
          </a:p>
          <a:p>
            <a:r>
              <a:rPr lang="en-US" altLang="ko-KR" dirty="0">
                <a:latin typeface="Calibri" charset="0"/>
                <a:ea typeface="ＭＳ Ｐゴシック" charset="0"/>
              </a:rPr>
              <a:t>Software</a:t>
            </a:r>
            <a:r>
              <a:rPr lang="ko-KR" altLang="en-US" dirty="0" smtClean="0">
                <a:latin typeface="Calibri" charset="0"/>
                <a:ea typeface="ＭＳ Ｐゴシック" charset="0"/>
              </a:rPr>
              <a:t>에서 가장 </a:t>
            </a:r>
            <a:r>
              <a:rPr lang="ko-KR" altLang="en-US" dirty="0">
                <a:latin typeface="Calibri" charset="0"/>
                <a:ea typeface="ＭＳ Ｐゴシック" charset="0"/>
              </a:rPr>
              <a:t>중요한 </a:t>
            </a:r>
            <a:r>
              <a:rPr lang="ko-KR" altLang="en-US" dirty="0" smtClean="0">
                <a:latin typeface="Calibri" charset="0"/>
                <a:ea typeface="ＭＳ Ｐゴシック" charset="0"/>
              </a:rPr>
              <a:t>저작권</a:t>
            </a:r>
            <a:r>
              <a:rPr lang="en-US" altLang="ko-KR" dirty="0" smtClean="0">
                <a:latin typeface="Calibri" charset="0"/>
                <a:ea typeface="ＭＳ Ｐゴシック" charset="0"/>
              </a:rPr>
              <a:t> </a:t>
            </a:r>
            <a:r>
              <a:rPr lang="ko-KR" altLang="en-US" dirty="0">
                <a:latin typeface="Calibri" charset="0"/>
                <a:ea typeface="ＭＳ Ｐゴシック" charset="0"/>
              </a:rPr>
              <a:t>권리는 </a:t>
            </a:r>
            <a:r>
              <a:rPr lang="ko-KR" altLang="en-US" dirty="0" smtClean="0">
                <a:latin typeface="Calibri" charset="0"/>
                <a:ea typeface="ＭＳ Ｐゴシック" charset="0"/>
              </a:rPr>
              <a:t>무엇인가</a:t>
            </a:r>
            <a:r>
              <a:rPr lang="en-US" altLang="ko-KR" dirty="0" smtClean="0">
                <a:latin typeface="Calibri" charset="0"/>
                <a:ea typeface="ＭＳ Ｐゴシック" charset="0"/>
              </a:rPr>
              <a:t>?</a:t>
            </a:r>
            <a:endParaRPr lang="en-US" dirty="0">
              <a:latin typeface="Calibri" charset="0"/>
              <a:ea typeface="ＭＳ Ｐゴシック" charset="0"/>
            </a:endParaRPr>
          </a:p>
          <a:p>
            <a:r>
              <a:rPr lang="en-US" dirty="0" smtClean="0">
                <a:latin typeface="Calibri" charset="0"/>
                <a:ea typeface="ＭＳ Ｐゴシック" charset="0"/>
              </a:rPr>
              <a:t>Software</a:t>
            </a:r>
            <a:r>
              <a:rPr lang="ko-KR" altLang="en-US" dirty="0" smtClean="0">
                <a:latin typeface="Calibri" charset="0"/>
                <a:ea typeface="ＭＳ Ｐゴシック" charset="0"/>
              </a:rPr>
              <a:t>가 특허의 대상이 될 수 있는가</a:t>
            </a:r>
            <a:r>
              <a:rPr lang="en-US" altLang="ko-KR" dirty="0" smtClean="0">
                <a:latin typeface="Calibri" charset="0"/>
                <a:ea typeface="ＭＳ Ｐゴシック" charset="0"/>
              </a:rPr>
              <a:t>?</a:t>
            </a:r>
            <a:endParaRPr lang="en-US" dirty="0">
              <a:latin typeface="Calibri" charset="0"/>
              <a:ea typeface="ＭＳ Ｐゴシック" charset="0"/>
            </a:endParaRPr>
          </a:p>
          <a:p>
            <a:r>
              <a:rPr lang="ko-KR" altLang="en-US" dirty="0">
                <a:latin typeface="Calibri" charset="0"/>
                <a:ea typeface="ＭＳ Ｐゴシック" charset="0"/>
              </a:rPr>
              <a:t>특허는 특허 소유자에게 권리를 </a:t>
            </a:r>
            <a:r>
              <a:rPr lang="ko-KR" altLang="en-US" dirty="0" smtClean="0">
                <a:latin typeface="Calibri" charset="0"/>
                <a:ea typeface="ＭＳ Ｐゴシック" charset="0"/>
              </a:rPr>
              <a:t>부여하는가</a:t>
            </a:r>
            <a:r>
              <a:rPr lang="en-US" dirty="0" smtClean="0">
                <a:latin typeface="Calibri" charset="0"/>
                <a:ea typeface="ＭＳ Ｐゴシック" charset="0"/>
              </a:rPr>
              <a:t>?</a:t>
            </a:r>
            <a:endParaRPr lang="en-US" dirty="0">
              <a:latin typeface="Calibri" charset="0"/>
              <a:ea typeface="ＭＳ Ｐゴシック" charset="0"/>
            </a:endParaRPr>
          </a:p>
          <a:p>
            <a:r>
              <a:rPr lang="ko-KR" altLang="en-US" dirty="0">
                <a:latin typeface="Calibri" charset="0"/>
                <a:ea typeface="ＭＳ Ｐゴシック" charset="0"/>
              </a:rPr>
              <a:t>독자적으로 개발한 </a:t>
            </a:r>
            <a:r>
              <a:rPr lang="en-US" altLang="ko-KR" dirty="0">
                <a:latin typeface="Calibri" charset="0"/>
                <a:ea typeface="ＭＳ Ｐゴシック" charset="0"/>
              </a:rPr>
              <a:t>Software</a:t>
            </a:r>
            <a:r>
              <a:rPr lang="ko-KR" altLang="en-US" dirty="0">
                <a:latin typeface="Calibri" charset="0"/>
                <a:ea typeface="ＭＳ Ｐゴシック" charset="0"/>
              </a:rPr>
              <a:t>에 대해 제</a:t>
            </a:r>
            <a:r>
              <a:rPr lang="en-US" altLang="ko-KR" dirty="0">
                <a:latin typeface="Calibri" charset="0"/>
                <a:ea typeface="ＭＳ Ｐゴシック" charset="0"/>
              </a:rPr>
              <a:t>3</a:t>
            </a:r>
            <a:r>
              <a:rPr lang="ko-KR" altLang="en-US" dirty="0">
                <a:latin typeface="Calibri" charset="0"/>
                <a:ea typeface="ＭＳ Ｐゴシック" charset="0"/>
              </a:rPr>
              <a:t>자로부터 </a:t>
            </a:r>
            <a:r>
              <a:rPr lang="ko-KR" altLang="en-US" dirty="0" smtClean="0">
                <a:latin typeface="Calibri" charset="0"/>
                <a:ea typeface="ＭＳ Ｐゴシック" charset="0"/>
              </a:rPr>
              <a:t>저작권</a:t>
            </a:r>
            <a:r>
              <a:rPr lang="en-US" altLang="ko-KR" dirty="0" smtClean="0">
                <a:latin typeface="Calibri" charset="0"/>
                <a:ea typeface="ＭＳ Ｐゴシック" charset="0"/>
              </a:rPr>
              <a:t> </a:t>
            </a:r>
            <a:r>
              <a:rPr lang="en-US" altLang="ko-KR" dirty="0">
                <a:latin typeface="Calibri" charset="0"/>
                <a:ea typeface="ＭＳ Ｐゴシック" charset="0"/>
              </a:rPr>
              <a:t>License </a:t>
            </a:r>
            <a:r>
              <a:rPr lang="ko-KR" altLang="en-US" dirty="0">
                <a:latin typeface="Calibri" charset="0"/>
                <a:ea typeface="ＭＳ Ｐゴシック" charset="0"/>
              </a:rPr>
              <a:t>취득이 필요할 수도 </a:t>
            </a:r>
            <a:r>
              <a:rPr lang="ko-KR" altLang="en-US" dirty="0" smtClean="0">
                <a:latin typeface="Calibri" charset="0"/>
                <a:ea typeface="ＭＳ Ｐゴシック" charset="0"/>
              </a:rPr>
              <a:t>있는가</a:t>
            </a:r>
            <a:r>
              <a:rPr lang="en-US" altLang="ko-KR" dirty="0" smtClean="0">
                <a:latin typeface="Calibri" charset="0"/>
                <a:ea typeface="ＭＳ Ｐゴシック" charset="0"/>
              </a:rPr>
              <a:t>? </a:t>
            </a:r>
            <a:r>
              <a:rPr lang="en-US" altLang="ko-KR" dirty="0">
                <a:latin typeface="Calibri" charset="0"/>
                <a:ea typeface="ＭＳ Ｐゴシック" charset="0"/>
              </a:rPr>
              <a:t>Patent License</a:t>
            </a:r>
            <a:r>
              <a:rPr lang="ko-KR" altLang="en-US" dirty="0">
                <a:latin typeface="Calibri" charset="0"/>
                <a:ea typeface="ＭＳ Ｐゴシック" charset="0"/>
              </a:rPr>
              <a:t>는</a:t>
            </a:r>
            <a:r>
              <a:rPr lang="en-US" altLang="ko-KR" dirty="0">
                <a:latin typeface="Calibri" charset="0"/>
                <a:ea typeface="ＭＳ Ｐゴシック" charset="0"/>
              </a:rPr>
              <a:t>?</a:t>
            </a:r>
            <a:endParaRPr lang="en-US"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15867781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0</TotalTime>
  <Words>5185</Words>
  <Application>Microsoft Office PowerPoint</Application>
  <PresentationFormat>사용자 지정</PresentationFormat>
  <Paragraphs>854</Paragraphs>
  <Slides>74</Slides>
  <Notes>74</Notes>
  <HiddenSlides>0</HiddenSlides>
  <MMClips>0</MMClips>
  <ScaleCrop>false</ScaleCrop>
  <HeadingPairs>
    <vt:vector size="4" baseType="variant">
      <vt:variant>
        <vt:lpstr>테마</vt:lpstr>
      </vt:variant>
      <vt:variant>
        <vt:i4>1</vt:i4>
      </vt:variant>
      <vt:variant>
        <vt:lpstr>슬라이드 제목</vt:lpstr>
      </vt:variant>
      <vt:variant>
        <vt:i4>74</vt:i4>
      </vt:variant>
    </vt:vector>
  </HeadingPairs>
  <TitlesOfParts>
    <vt:vector size="75" baseType="lpstr">
      <vt:lpstr>Clarity</vt:lpstr>
      <vt:lpstr>Curriculum</vt:lpstr>
      <vt:lpstr>Contents</vt:lpstr>
      <vt:lpstr>Chapter 1</vt:lpstr>
      <vt:lpstr>“Intellectual Property”란?</vt:lpstr>
      <vt:lpstr>Software에서의 저작권 개념</vt:lpstr>
      <vt:lpstr>Software와 가장 관련 있는 저작권 권리</vt:lpstr>
      <vt:lpstr>Software에서의 특허 개념</vt:lpstr>
      <vt:lpstr>License</vt:lpstr>
      <vt:lpstr>Check Your Understanding</vt:lpstr>
      <vt:lpstr>Chapter 2</vt:lpstr>
      <vt:lpstr>FOSS License </vt:lpstr>
      <vt:lpstr>Permissive FOSS License</vt:lpstr>
      <vt:lpstr>License 상호주의 (Reciprocity) &amp; Copyleft License</vt:lpstr>
      <vt:lpstr>Proprietary Licens</vt:lpstr>
      <vt:lpstr>다른 형태의 License</vt:lpstr>
      <vt:lpstr>Public Domain</vt:lpstr>
      <vt:lpstr>License Compatibility</vt:lpstr>
      <vt:lpstr>고지 (Notice)</vt:lpstr>
      <vt:lpstr>Multi-Licensing</vt:lpstr>
      <vt:lpstr>Check Your Understanding</vt:lpstr>
      <vt:lpstr>Chapter 3</vt:lpstr>
      <vt:lpstr>FOSS Compliance 목표</vt:lpstr>
      <vt:lpstr>준수해야 할 Compliance 의무 사항은 무엇인가?</vt:lpstr>
      <vt:lpstr>FOSS 조건 및 제한 사항</vt:lpstr>
      <vt:lpstr>FOSS Compliance Trigger : 배포 (Distribution)</vt:lpstr>
      <vt:lpstr>FOSS Compliance Triggers: 수정</vt:lpstr>
      <vt:lpstr>FOSS Compliance Program</vt:lpstr>
      <vt:lpstr>Compliance를 위한 실천 사항</vt:lpstr>
      <vt:lpstr>Compliance의 이점</vt:lpstr>
      <vt:lpstr>Check Your Understanding</vt:lpstr>
      <vt:lpstr>Chapter 4</vt:lpstr>
      <vt:lpstr>어떤 정보를 수집해야 하나?</vt:lpstr>
      <vt:lpstr>Component를 어떻게 사용할 것인가?</vt:lpstr>
      <vt:lpstr>통합 (Incorporation)</vt:lpstr>
      <vt:lpstr>Linking</vt:lpstr>
      <vt:lpstr>수정</vt:lpstr>
      <vt:lpstr>번역</vt:lpstr>
      <vt:lpstr>개발 Tools</vt:lpstr>
      <vt:lpstr>FOSS Component는 어떻게 배포되는가?</vt:lpstr>
      <vt:lpstr>Check Your Understanding</vt:lpstr>
      <vt:lpstr>Chapter 5</vt:lpstr>
      <vt:lpstr>FOSS Review</vt:lpstr>
      <vt:lpstr>FOSS Review 시작</vt:lpstr>
      <vt:lpstr>FOSS Review Team</vt:lpstr>
      <vt:lpstr>제안된 FOSS 사용 분석</vt:lpstr>
      <vt:lpstr>FOSS Review 작업</vt:lpstr>
      <vt:lpstr>FOSS Review 감독</vt:lpstr>
      <vt:lpstr>Check Your Understanding</vt:lpstr>
      <vt:lpstr>Chapter 6</vt:lpstr>
      <vt:lpstr>소개</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Check Your Understanding</vt:lpstr>
      <vt:lpstr>Chapter 7</vt:lpstr>
      <vt:lpstr>Compliance Pitfalls</vt:lpstr>
      <vt:lpstr>지적 재산 관련 위험</vt:lpstr>
      <vt:lpstr>지적 재산 관련 위험</vt:lpstr>
      <vt:lpstr>License Compliance 관련 위험</vt:lpstr>
      <vt:lpstr>License Compliance 관련 위험</vt:lpstr>
      <vt:lpstr>Compliance Process 관련 위험</vt:lpstr>
      <vt:lpstr>Compliance Process 관련 위험</vt:lpstr>
      <vt:lpstr>제품 출하 전 Compliance의 보장</vt:lpstr>
      <vt:lpstr>Community와의 관계 확립</vt:lpstr>
      <vt:lpstr>Check Your Understanding</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2016-10-22T23:45:42Z</dcterms:created>
  <dcterms:modified xsi:type="dcterms:W3CDTF">2016-11-23T16:19:19Z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-542876733</vt:i4>
  </property>
  <property fmtid="{D5CDD505-2E9C-101B-9397-08002B2CF9AE}" pid="3" name="_NewReviewCycle">
    <vt:lpwstr/>
  </property>
</Properties>
</file>