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Medium" charset="0"/>
      <p:regular r:id="rId87"/>
      <p:bold r:id="rId88"/>
      <p:italic r:id="rId89"/>
      <p:boldItalic r:id="rId90"/>
    </p:embeddedFont>
    <p:embeddedFont>
      <p:font typeface="Roboto Condensed" charset="0"/>
      <p:regular r:id="rId91"/>
      <p:bold r:id="rId92"/>
      <p:italic r:id="rId93"/>
      <p:boldItalic r:id="rId94"/>
    </p:embeddedFont>
    <p:embeddedFont>
      <p:font typeface="Times" pitchFamily="18" charset="0"/>
      <p:regular r:id="rId95"/>
      <p:bold r:id="rId96"/>
      <p:italic r:id="rId97"/>
      <p:boldItalic r:id="rId98"/>
    </p:embeddedFont>
    <p:embeddedFont>
      <p:font typeface="맑은 고딕" pitchFamily="50" charset="-127"/>
      <p:regular r:id="rId99"/>
      <p:bold r:id="rId100"/>
    </p:embeddedFont>
    <p:embeddedFont>
      <p:font typeface="Roboto" charset="0"/>
      <p:regular r:id="rId101"/>
      <p:bold r:id="rId102"/>
      <p:italic r:id="rId103"/>
      <p:boldItalic r:id="rId104"/>
    </p:embeddedFont>
    <p:embeddedFont>
      <p:font typeface="Roboto Mono"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font" Target="fonts/font21.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6.fntdata"/><Relationship Id="rId5" Type="http://schemas.openxmlformats.org/officeDocument/2006/relationships/slide" Target="slides/slide3.xml"/><Relationship Id="rId90" Type="http://schemas.openxmlformats.org/officeDocument/2006/relationships/font" Target="fonts/font4.fntdata"/><Relationship Id="rId95" Type="http://schemas.openxmlformats.org/officeDocument/2006/relationships/font" Target="fonts/font9.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7.fntdata"/><Relationship Id="rId108" Type="http://schemas.openxmlformats.org/officeDocument/2006/relationships/font" Target="fonts/font22.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fntdata"/><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font" Target="fonts/font2.fntdata"/><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맑은 고딕" panose="020B0503020000020004" pitchFamily="50" charset="-127"/>
                <a:ea typeface="맑은 고딕" panose="020B0503020000020004" pitchFamily="50" charset="-127"/>
                <a:cs typeface="맑은 고딕" panose="020B0503020000020004" pitchFamily="50" charset="-127"/>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ko-KR" altLang="en-US"/>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맑은 고딕" panose="020B0503020000020004" pitchFamily="50" charset="-127"/>
                <a:ea typeface="맑은 고딕" panose="020B0503020000020004" pitchFamily="50" charset="-127"/>
                <a:cs typeface="맑은 고딕" panose="020B0503020000020004" pitchFamily="50" charset="-127"/>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ko-KR" altLang="en-US"/>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맑은 고딕" panose="020B0503020000020004" pitchFamily="50" charset="-127"/>
                <a:ea typeface="맑은 고딕" panose="020B0503020000020004" pitchFamily="50" charset="-127"/>
                <a:cs typeface="맑은 고딕" panose="020B0503020000020004" pitchFamily="50" charset="-127"/>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ko-KR" altLang="en-US"/>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a:defRPr>
                <a:latin typeface="맑은 고딕" panose="020B0503020000020004" pitchFamily="50" charset="-127"/>
                <a:ea typeface="맑은 고딕" panose="020B0503020000020004" pitchFamily="50" charset="-127"/>
              </a:defRPr>
            </a:lvl1pPr>
          </a:lstStyle>
          <a:p>
            <a:pPr algn="r">
              <a:buSzPct val="25000"/>
            </a:pPr>
            <a:fld id="{00000000-1234-1234-1234-123412341234}" type="slidenum">
              <a:rPr lang="en-US" sz="1200" smtClean="0">
                <a:solidFill>
                  <a:schemeClr val="dk1"/>
                </a:solidFill>
                <a:cs typeface="Roboto"/>
                <a:sym typeface="Roboto"/>
              </a:rPr>
              <a:pPr algn="r">
                <a:buSzPct val="25000"/>
              </a:pPr>
              <a:t>‹#›</a:t>
            </a:fld>
            <a:endParaRPr lang="en-US" sz="1200">
              <a:solidFill>
                <a:schemeClr val="dk1"/>
              </a:solidFill>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OpenChain 커리큘럼 슬라이드에 오신 것을 환영합니다.  이 슬라이드는 사내 팀에게 FOSS 컴플라이언스 문제에 대해 교육하고 OpenChain 설명서를 준수하는데 사용할 수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a:t>
            </a:fld>
            <a:endParaRPr lang="en-US" sz="1200" b="0" i="0" u="none" strike="noStrike" cap="none">
              <a:solidFill>
                <a:schemeClr val="dk1"/>
              </a:solidFill>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"라이선스"가 무엇인지 설명합니다. 이는 미국 법상의 계약과 다릅니다.  이 슬라이드는 라이선스에 포함될 수있는 경계를 설명합니다.</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10</a:t>
            </a:fld>
            <a:endParaRPr lang="en-US" sz="1200" b="0" i="0" u="none" strike="noStrike" cap="none">
              <a:solidFill>
                <a:schemeClr val="dk1"/>
              </a:solidFill>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저작권은 원본 저작물을 보호합니다. 특허가 아이디어의 표현을 보호하는 반면, 특허는 기본 아이디어 자체를 보호한다는 점에서 특허와 다릅니다.  저작물의 예로는 사진, 노래 및 컴퓨터 코드가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소프트웨어의 가장 중요한 저작권 개념은 복제할 권리, 창의적 저작물을 만들 권리 (또는 수정할 권리) 및 배포할 권리가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소프트웨어는 특허의 대상이 될 수 있습니다. 특허는 컴퓨터 프로그램과 같은 운영 방법을 보호합니다.  그러나 특허는 추상적인 아이디어가 아니라 기능을 보호합니다.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특허 소유자는 다른 사람들이 제품을 독자적으로 제작했는지 여부에 관계없이 다른 사람들이 특허를 행사하지 못하게 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자신의 소프트웨어를 독자적으로 개발한 경우 자체 개발하였음을 보여줄 수 있고 문제의 저작권으로 보호 된 저작물에 대해 접근하지 않았다면 저작권 라이선스가 필요하지 않을 수 있습니다.  만약, 저작권이있는 저작물이 인기가 있어서 접근했다고 가정하는 것이 합리적 일 경우 이는 어렵습니다. 소프트웨어가 특허를 사용할 경우, 소프트웨어를 독립적으로 개발했는지 여부에 관계없이 특허 라이센스가 필요합니다.  예를 들어, FFMpeg은 비디오 인코딩 및 디코딩을 위한 코덱을 제공하는 무료 소프트웨어 프로젝트입니다. 그러나 특정 형식을 인코딩하고 디코딩하려면 특허 라이센스가 필요합니다.</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11</a:t>
            </a:fld>
            <a:endParaRPr lang="en-US" sz="1200" b="0" i="0" u="none" strike="noStrike" cap="none">
              <a:solidFill>
                <a:schemeClr val="dk1"/>
              </a:solidFill>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장은 FOSS 라이선스에 익숙하지 않은 변호사, 관리자 또는 개발자에게 유용합니다.</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12</a:t>
            </a:fld>
            <a:endParaRPr lang="en-US" sz="1200" b="0" i="0" u="none" strike="noStrike" cap="none">
              <a:solidFill>
                <a:schemeClr val="lt1"/>
              </a:solidFill>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라이선스에 대한 "큰 그림"을 제공합니다. 또한 FOSS 라이선스에 대해 어디서 자세한 정보를 얻을 수 있는지에 대한 리소스를 설명합니다.</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13</a:t>
            </a:fld>
            <a:endParaRPr lang="en-US" sz="1200" b="0" i="0" u="none" strike="noStrike" cap="none">
              <a:solidFill>
                <a:schemeClr val="dk1"/>
              </a:solidFill>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일반적으로 최소한의 요구 사항이있는 가장 기본적인 유형의 FOSS 라이선스 인 "permissive" FOSS 라이선스를 설명합니다. 가장 기본적인 요구 사항은 저작권 고지를 포함하는 것입니다.  Permissive 라이선스는 다운 스트림 수신자에게 소스 코드를 공개할 것을 요구하지 않습니다. 코드 소유자는 FOSS 라이선스하에 소스 코드를 제공하고 있지만, 다른 사람에게 소스 코드의 제공을 요구하지 않습니다.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14</a:t>
            </a:fld>
            <a:endParaRPr lang="en-US" sz="1200" b="0" i="0" u="none" strike="noStrike" cap="none">
              <a:solidFill>
                <a:schemeClr val="dk1"/>
              </a:solidFill>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슬라이드에서는 permissive 라이선스 이상으로 추가 요구 사항이 있는 보다 복잡한 유형의 FOSS 라이선스 인 상호주의와 Copyleft에 대해 설명합니다. 이들은 원본 저작물과 2차적 저작물을 원본 저작물과 동일한 조건으로 배포할 것을 요구합니다.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15</a:t>
            </a:fld>
            <a:endParaRPr lang="en-US" sz="1200" b="0" i="0" u="none" strike="noStrike" cap="none">
              <a:solidFill>
                <a:schemeClr val="dk1"/>
              </a:solidFill>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슬라이드에서는 독점 또는 비공개 소스 라이선스에 대해 설명합니다.  이러한 라이선스는 종종 FOSS 라이선스에 비해 매우 다른 요구 사항과 규칙을 가지고 있습니다.</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16</a:t>
            </a:fld>
            <a:endParaRPr lang="en-US" sz="1200" b="0" i="0" u="none" strike="noStrike" cap="none">
              <a:solidFill>
                <a:schemeClr val="dk1"/>
              </a:solidFill>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17</a:t>
            </a:fld>
            <a:endParaRPr lang="en-US" sz="1200" b="0" i="0" u="none" strike="noStrike" cap="none">
              <a:solidFill>
                <a:schemeClr val="dk1"/>
              </a:solidFill>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18</a:t>
            </a:fld>
            <a:endParaRPr lang="en-US" sz="1200" b="0" i="0" u="none" strike="noStrike" cap="none">
              <a:solidFill>
                <a:schemeClr val="dk1"/>
              </a:solidFill>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저자가 아무 제한 없이 저작물을 공개한다는 공개 유형인 퍼블릭 도메인을 설명합니다. 미국에서 퍼블릭 도메인 소프트웨어는 FOSS 코드에 포함될 수 있지만, 모든 법적 관할권이 퍼블릭 도메인 하에서 저작물의 공개를 인정하거나 허용하지는 않습니다. 독일이 하나의 예입니다.</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19</a:t>
            </a:fld>
            <a:endParaRPr lang="en-US" sz="1200" b="0" i="0" u="none" strike="noStrike" cap="none">
              <a:solidFill>
                <a:schemeClr val="dk1"/>
              </a:solidFill>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맑은 고딕" panose="020B0503020000020004" pitchFamily="50" charset="-127"/>
                <a:ea typeface="맑은 고딕" panose="020B0503020000020004" pitchFamily="50" charset="-127"/>
                <a:sym typeface="Roboto"/>
              </a:rPr>
              <a:t>이 슬라이드는 OpenChain 커리큘럼과 슬라이드의 용도를 설명합니다.</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a:t>
            </a:fld>
            <a:endParaRPr lang="en-US" sz="1200" b="0" i="0" u="none" strike="noStrike" cap="none">
              <a:solidFill>
                <a:schemeClr val="dk1"/>
              </a:solidFill>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슬라이드에서는 라이선스 양립가능성, 함께 사용할 수 있는 라이선스를 이해하는 방법에 대해 설명합니다. 일부 FOSS 라이선스는 서로 양립 가능합니다. 일부는 양립 불가능합니다. 이는 코드를 선택하고 라이선스를 선택할 때 중요한 고려 사항입니다.</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20</a:t>
            </a:fld>
            <a:endParaRPr lang="en-US" sz="1200" b="0" i="0" u="none" strike="noStrike" cap="none">
              <a:solidFill>
                <a:schemeClr val="dk1"/>
              </a:solidFill>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고지, 즉, 저작권 및 라이선스를 설명하는 파일 내  텍스트 주석 및 파일에 적용되는 라이선스를 파악하는 가장 중요한 방법으로 간주되는 텍스트 주석을 설명합니다.</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21</a:t>
            </a:fld>
            <a:endParaRPr lang="en-US" sz="1200" b="0" i="0" u="none" strike="noStrike" cap="none">
              <a:solidFill>
                <a:schemeClr val="dk1"/>
              </a:solidFill>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다중 라이선싱에 대해 설명합니다. 여러 라이선스 조항이 하나의 소프트웨어에 적용될 수 있는 상황입니다</a:t>
            </a:r>
            <a:r>
              <a:rPr lang="en-US" sz="1200" b="0" i="0" u="none" strike="noStrike" cap="none" smtClean="0">
                <a:solidFill>
                  <a:schemeClr val="dk1"/>
                </a:solidFill>
                <a:latin typeface="맑은 고딕" panose="020B0503020000020004" pitchFamily="50" charset="-127"/>
                <a:ea typeface="맑은 고딕" panose="020B0503020000020004" pitchFamily="50" charset="-127"/>
                <a:sym typeface="Roboto"/>
              </a:rPr>
              <a:t>.</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결합형 (Conjunctive)</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=여러 라이선스가 적용됩니다.</a:t>
            </a:r>
          </a:p>
          <a:p>
            <a:pPr marL="457200" marR="0" lvl="1"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GPL-2.0 프로젝트가 또한 BSD-3-Clause하의 코드를 포함합니다.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경우, 두가지 라이선스 조항을 모두 준수해야 합니다.</a:t>
            </a:r>
          </a:p>
          <a:p>
            <a:pPr marL="0" marR="0" lvl="0" indent="0" algn="l" rtl="0">
              <a:spcBef>
                <a:spcPts val="0"/>
              </a:spcBef>
              <a:buSzPct val="25000"/>
              <a:buNone/>
            </a:pP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선택형 (Disjunctive)</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 하나의 오픈소스 라이선스를 선택합니다. </a:t>
            </a:r>
          </a:p>
          <a:p>
            <a:pPr marL="457200" marR="0" lvl="1"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모질라 트라이 라이선스 (Tri-license)</a:t>
            </a:r>
          </a:p>
          <a:p>
            <a:pPr marL="457200" marR="0" lvl="1"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선택형 (Disjunctive) 라이선싱은 FOSS 정책을 수립할 때 보다 깊게 탐구하는 것이 중요할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선택형 라이선싱하에서는 라이선스를 선택(즉, GPL 및 보다 permissive한 라이선스 옵션)할 수 있으므로, 라이선스 양립가능성, 라이선스 요구사항에 따라 배포할 라이선스를 선택할 수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때때로 프로젝트가 선택형 라이선싱 상황이지만, 귀하의 코드에 하나의 라이선스만 포함되어 있는 경우도 있습니다. - 아마도 당신이 얻은 코드를 제공한 사람이 이미 이 선택을 하였을 것입니다. 그들이 선택한 라이선스가 당신이 사용하지 않을 라이선스라면, 귀하는 누가 원 저작권자인지 알아내서 그들로부터 직접 코드를 받아오는 것을 고려해야합니다.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예: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MPL 1.1/GPL 2.0/LGPL 2.1 - -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 . .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a:t>
            </a: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듀얼</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 혼란스러운 용어로 어떤 상황에서도 사용될 수 있지만, 일반적으로 OSS 라이선스와 상용 라이선스 선택의 비즈니스 모델을 나타냅니다.</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비즈니스 모델로서 듀얼 라이선싱에 대한 자세한 내용은 다음 웹사이트를 참조하십시오: http://oss-watch.ac.uk/resources/duallicence2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22</a:t>
            </a:fld>
            <a:endParaRPr lang="en-US" sz="1200" b="0" i="0" u="none" strike="noStrike" cap="none">
              <a:solidFill>
                <a:schemeClr val="dk1"/>
              </a:solidFill>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라이선스는 "Free"이고 FOSS 소프트웨어 라이선스는 일반적으로 수정 및 재배포가 허용되는 조건 하에 소스 코드를 제공합니다.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Permissive FOSS 라이선스의 일반적인 의무는 저작권 고지 및 보증 면책 조항을 소프트웨어에 포함하는 것입니다.  매우 자주, 이 라이선스는 사용자가 허가없이 저자의 이름을 사용하는 것을 명시적으로 금지합니다.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Permissive FOSS 라이선스의 예로는 MIT, BSD 및 Apache가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라이선스 상호주의는 저작권으로 보호되는 저작물의 2차적 저작물은 동일한 라이선스로 사용할 수 있어야 함을 의미합니다.  사용되는 다른 이름에는 "유전 (hereditary)", "Copyleft", "share-alike" 및 경멸하지만, "바이러스성 (viral)"이 포함됩니다.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Copyleft 스타일의 라이선스 예로는 GPL 및 LGPL이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Copyleft 스타일 라이선스는 종종 프로그램이나 라이브러리의 바이너리 버전을 배포할 때 동반하는 소스 코드의 제공을 요구하는 소스 코드 제공 의무를 가지고 있습니다.  소스 코드는 배포하는 바이너리 버전과 동일한 버전 및 내용이어야 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프리웨어와 쉐어웨어는 FOSS가 아닙니다. 왜냐하면 프리웨어와 쉐어웨어는 비용 없이 사용할 수는 있지만, 사용자가 소프트웨어를 수정할 수 없도록 합니다. 사실 많은 프리웨어 및 쉐어웨어는 독점 소프트웨어와 유사한 라이선스 제한 사항이 포함되어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다중 라이선스란 여러 라이선스 하에 소프트웨어를 사용할 수 있는 행위를 말합니다. 예를들어, 한 오픈 소스 소프트웨어가 MIT와 GPL-2.0의 듀얼 라이선스일 수 있습니다.  이 경우, 귀하는 귀하의 필요에 맞는 라이선스를 자유롭게 선택할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고지에는 저작권 소유자의 신원 및 소프트웨어를 관리하는 라이선스에 대한 정보가 포함될 수 있습니다.  FOSS 고지는 수정에 대한 고지를 제공할 수 있습니다. 일부 라이선스는 저작자 고지 목적으로 FOSS 고지 사항을 유지하거나 복제할 것을 요구합니다.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23</a:t>
            </a:fld>
            <a:endParaRPr lang="en-US" sz="1200" b="0" i="0" u="none" strike="noStrike" cap="none">
              <a:solidFill>
                <a:schemeClr val="dk1"/>
              </a:solidFill>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컴플라이언스의 큰 그림을 다룹니다. 컴플라이언스가 첫번째 원칙에서부터 어떻게 작동하는지 설명합니다.</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24</a:t>
            </a:fld>
            <a:endParaRPr lang="en-US" sz="1200" b="0" i="0" u="none" strike="noStrike" cap="none">
              <a:solidFill>
                <a:schemeClr val="lt1"/>
              </a:solidFill>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컴플라이언스가 실제 두 부분으로 구성된 목표임을 설명합니다. 첫째는 귀하의 의무를 알고 이 지식을 뒷받침하는 프로세스를 갖추는 것입니다.  둘째는 의무를 충족시키는 것입니다.</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25</a:t>
            </a:fld>
            <a:endParaRPr lang="en-US" sz="1200" b="0" i="0" u="none" strike="noStrike" cap="none">
              <a:solidFill>
                <a:schemeClr val="dk1"/>
              </a:solidFill>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일반적인 FOSS 라이선스에서 충족되어야 하는 컴플라이언스 의무를 설명합니다.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소스 코드 입수 가능성의 범위는 FOSS 라이선스에 의해 결정됩니다. 일부 라이선스는 단지 FOSS 소프트웨어에 대해서만 소스 코드 입수 가능성을 요구합니다. 다른 라이선스는 슬라이드에 설명된 모든 소프트웨어를 요구할 수 있습니다.</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26</a:t>
            </a:fld>
            <a:endParaRPr lang="en-US" sz="1200" b="0" i="0" u="none" strike="noStrike" cap="none">
              <a:solidFill>
                <a:schemeClr val="dk1"/>
              </a:solidFill>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의무가 "발생"되는 경우를 설명합니다. FOSS 라이선스는 저작권 라이선스이며 기본 컴플라이언스 의무 발생 시기는 코드를 다른 주체에게 배포할때입니다. </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27</a:t>
            </a:fld>
            <a:endParaRPr lang="en-US" sz="1200" b="0" i="0" u="none" strike="noStrike" cap="none">
              <a:solidFill>
                <a:schemeClr val="dk1"/>
              </a:solidFill>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코드 수정이 FOSS 라이선스 하에서 의무를 부과할 수 있음을 설명합니다. 2차적 저작물에 대해 약간 설명합니다.</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28</a:t>
            </a:fld>
            <a:endParaRPr lang="en-US" sz="1200" b="0" i="0" u="none" strike="noStrike" cap="none">
              <a:solidFill>
                <a:schemeClr val="dk1"/>
              </a:solidFill>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컴플라이언스 프로그램이 어떻게 작동하는지 기본 개요를 설명합니다.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29</a:t>
            </a:fld>
            <a:endParaRPr lang="en-US" sz="1200" b="0" i="0" u="none" strike="noStrike" cap="none">
              <a:solidFill>
                <a:schemeClr val="dk1"/>
              </a:solidFill>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한번의 3시간 교육 세션을 제공하거나 "장당" 교육에 초점을 맞춘 일련의 짧은 세션이 어떻게 구성되었는지를 설명합니다.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a:t>
            </a:fld>
            <a:endParaRPr lang="en-US" sz="1200" b="0" i="0" u="none" strike="noStrike" cap="none">
              <a:solidFill>
                <a:schemeClr val="dk1"/>
              </a:solidFill>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조직에서의 FOSS 컴플라이언스 실행 방식에 대해 설명합니다.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30</a:t>
            </a:fld>
            <a:endParaRPr lang="en-US" sz="1200" b="0" i="0" u="none" strike="noStrike" cap="none">
              <a:solidFill>
                <a:schemeClr val="dk1"/>
              </a:solidFill>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컴플라이언스가 라이선스 법적 의무를 이행한다는 사실을 넘어서 조직에 제공하는 몇 가지 이점에 대해 설명합니다.</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31</a:t>
            </a:fld>
            <a:endParaRPr lang="en-US" sz="1200" b="0" i="0" u="none" strike="noStrike" cap="none">
              <a:solidFill>
                <a:schemeClr val="dk1"/>
              </a:solidFill>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컴플라이언스는 FOSS 라이선스의 라이선스 조항을 준수한다는 의미입니다. 여기에는 라이선스를 이해하고, 라이선스 조항을 지원하는 프로세스가 있으며, 과실이나 오류를 처리하는 프로세스를 갖는 것을 포함합니다.</a:t>
            </a:r>
          </a:p>
          <a:p>
            <a:pPr marL="0" marR="0" lvl="0" indent="0" algn="l" rtl="0">
              <a:spcBef>
                <a:spcPts val="0"/>
              </a:spcBef>
              <a:spcAft>
                <a:spcPts val="0"/>
              </a:spcAft>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프로그램의 두가지 주요 목표는  </a:t>
            </a: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귀하의 의무를 이해하고</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t>
            </a: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의무를 이행하는 것</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입니다.</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프로그램의 중요한 비지니스 행위에는 다음이 포함됩니다.:</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소프트웨어의 출처 및 라이선스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프로그램은 FOSS가 조직에 미치는 영향에 대한 이해 증진, FOSS와 관련된 비용 및 위험에 대한 이해 증진, FOSS 커뮤니티와의 관계 개선 및 사용 가능한 FOSS 솔루션에 대한 지식 증가와 같은 다양한 이점을 제공합니다.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32</a:t>
            </a:fld>
            <a:endParaRPr lang="en-US" sz="1200" b="0" i="0" u="none" strike="noStrike" cap="none">
              <a:solidFill>
                <a:schemeClr val="dk1"/>
              </a:solidFill>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33</a:t>
            </a:fld>
            <a:endParaRPr lang="en-US" sz="1200" b="0" i="0" u="none" strike="noStrike" cap="none">
              <a:solidFill>
                <a:schemeClr val="lt1"/>
              </a:solidFill>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34</a:t>
            </a:fld>
            <a:endParaRPr lang="en-US" sz="1200" b="0" i="0" u="none" strike="noStrike" cap="none">
              <a:solidFill>
                <a:schemeClr val="dk1"/>
              </a:solidFill>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35</a:t>
            </a:fld>
            <a:endParaRPr lang="en-US" sz="1200" b="0" i="0" u="none" strike="noStrike" cap="none">
              <a:solidFill>
                <a:schemeClr val="dk1"/>
              </a:solidFill>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36</a:t>
            </a:fld>
            <a:endParaRPr lang="en-US" sz="1200" b="0" i="0" u="none" strike="noStrike" cap="none">
              <a:solidFill>
                <a:schemeClr val="dk1"/>
              </a:solidFill>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37</a:t>
            </a:fld>
            <a:endParaRPr lang="en-US" sz="1200">
              <a:solidFill>
                <a:schemeClr val="dk1"/>
              </a:solidFill>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38</a:t>
            </a:fld>
            <a:endParaRPr lang="en-US" sz="1200">
              <a:solidFill>
                <a:schemeClr val="dk1"/>
              </a:solidFill>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39</a:t>
            </a:fld>
            <a:endParaRPr lang="en-US" sz="1200">
              <a:solidFill>
                <a:schemeClr val="dk1"/>
              </a:solidFill>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회사의 내부 FOSS 정책이 회사 문서의 어디에 있는지 식별 할 수 있도록 돕기위한 것입니다.</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4</a:t>
            </a:fld>
            <a:endParaRPr lang="en-US" sz="1200" b="0" i="0" u="none" strike="noStrike" cap="none">
              <a:solidFill>
                <a:schemeClr val="dk1"/>
              </a:solidFill>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 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40</a:t>
            </a:fld>
            <a:endParaRPr lang="en-US" sz="1200">
              <a:solidFill>
                <a:schemeClr val="dk1"/>
              </a:solidFill>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 때 다음 사항을 고려해야 합니다.</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41</a:t>
            </a:fld>
            <a:endParaRPr lang="en-US" sz="1200">
              <a:solidFill>
                <a:schemeClr val="dk1"/>
              </a:solidFill>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42</a:t>
            </a:fld>
            <a:endParaRPr lang="en-US" sz="1200">
              <a:solidFill>
                <a:schemeClr val="lt1"/>
              </a:solidFill>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43</a:t>
            </a:fld>
            <a:endParaRPr lang="en-US" sz="1200">
              <a:solidFill>
                <a:schemeClr val="dk1"/>
              </a:solidFill>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44</a:t>
            </a:fld>
            <a:endParaRPr lang="en-US" sz="1200">
              <a:solidFill>
                <a:schemeClr val="dk1"/>
              </a:solidFill>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45</a:t>
            </a:fld>
            <a:endParaRPr lang="en-US" sz="1200">
              <a:solidFill>
                <a:schemeClr val="dk1"/>
              </a:solidFill>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46</a:t>
            </a:fld>
            <a:endParaRPr lang="en-US" sz="1200">
              <a:solidFill>
                <a:schemeClr val="dk1"/>
              </a:solidFill>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47</a:t>
            </a:fld>
            <a:endParaRPr lang="en-US" sz="1200">
              <a:solidFill>
                <a:schemeClr val="dk1"/>
              </a:solidFill>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48</a:t>
            </a:fld>
            <a:endParaRPr lang="en-US" sz="1200">
              <a:solidFill>
                <a:schemeClr val="dk1"/>
              </a:solidFill>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49</a:t>
            </a:fld>
            <a:endParaRPr lang="en-US" sz="1200">
              <a:solidFill>
                <a:schemeClr val="dk1"/>
              </a:solidFill>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장은 지적 재산권의 "큰 그림"에 중점을두고 있습니다. 이 장은 저작권, 특허 및 상표법의 기본을 완전히 이해하지 못하는 관리자 또는 개발자에게 가장 유용 할 것입니다.</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5</a:t>
            </a:fld>
            <a:endParaRPr lang="en-US" sz="1200" b="0" i="0" u="none" strike="noStrike" cap="none">
              <a:solidFill>
                <a:schemeClr val="lt1"/>
              </a:solidFill>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50</a:t>
            </a:fld>
            <a:endParaRPr lang="en-US" sz="1200">
              <a:solidFill>
                <a:schemeClr val="dk1"/>
              </a:solidFill>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51</a:t>
            </a:fld>
            <a:endParaRPr lang="en-US" sz="1200">
              <a:solidFill>
                <a:schemeClr val="dk1"/>
              </a:solidFill>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52</a:t>
            </a:fld>
            <a:endParaRPr lang="en-US" sz="1200">
              <a:solidFill>
                <a:schemeClr val="lt1"/>
              </a:solidFill>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53</a:t>
            </a:fld>
            <a:endParaRPr lang="en-US" sz="1200">
              <a:solidFill>
                <a:schemeClr val="dk1"/>
              </a:solidFill>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54</a:t>
            </a:fld>
            <a:endParaRPr lang="en-US" sz="1200">
              <a:solidFill>
                <a:schemeClr val="dk1"/>
              </a:solidFill>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55</a:t>
            </a:fld>
            <a:endParaRPr lang="en-US" sz="1200">
              <a:solidFill>
                <a:schemeClr val="dk1"/>
              </a:solidFill>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56</a:t>
            </a:fld>
            <a:endParaRPr lang="en-US" sz="1200">
              <a:solidFill>
                <a:schemeClr val="dk1"/>
              </a:solidFill>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57</a:t>
            </a:fld>
            <a:endParaRPr lang="en-US" sz="1200">
              <a:solidFill>
                <a:schemeClr val="dk1"/>
              </a:solidFill>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58</a:t>
            </a:fld>
            <a:endParaRPr lang="en-US" sz="1200">
              <a:solidFill>
                <a:schemeClr val="dk1"/>
              </a:solidFill>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
(역자주)
1. Function call (함수 호출) : 제어권을 다음 함수로 넘기는 호출이다. (일반적으로 원 저작물과 Function call로 연결되는 소프트웨어는 원저작물의 2차적 저작물로 간주된다.)
2. Socket interface (소켓 인터페이스) : 네트워크 소켓(network socket)은 컴퓨터 네트워크를 경유하는 프로세스 간 통신의 종착점이다. (일반적으로 원 저작물과 소켓 인터페이스를 통해 통신을 하는 소프트웨어는 2차적 저작물로 간주되지 않는다.)
3. System call (시스템 호출) : 운영 체제의 커널이 제공하는 서비스에 대해, 응용 프로그램의 요청에 따라 커널에 접근하기 위한 인터페이스이다. GPL-2.0인 리눅스 커널을 시스템 콜 인터페이스로 접근하여 사용하는 응용 프로그램은 리눅스 커널의 2차적 저작물로 간주되지 않는다.
4. Shared headers (공유 헤더) :  라이브러리는 소프트웨어를 개발할 때 컴퓨터 프로그램이 사용하는 비휘발성 자원의 모임이며, 공유 라이브러리는 공유될 목적으로 만들어진 라이브러리이다. 공유 헤더는 한 소프트웨어에서 공유 라이브러리를 사용하기 위한 인터페이스를 제공한다. (일반적으로 공유 헤더를 통해 LGPL 라이브러리를 사용하는 소프트웨어의 경우, LGPL의 2차적 저작물로 간주되지 않는다. 하지만, GPL 라이브러리를 공유 헤더를 통해 사용하는 소프트웨어는 GPL의 2차적 저작물로 간주된다.)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59</a:t>
            </a:fld>
            <a:endParaRPr lang="en-US" sz="1200">
              <a:solidFill>
                <a:schemeClr val="dk1"/>
              </a:solidFill>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개요는 지적 재산권의 모든 측면을 다루기위한 것이 아닙니다. "큰 그림"에 대한 배경을 제공하고 오늘날 우리가 저작권 및 특허, 즉, FOSS 준수와 가장 관련이있는 영역에 대해서만 논의하고 있음ㄴ을 나타내기 위한 것입니다.</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6</a:t>
            </a:fld>
            <a:endParaRPr lang="en-US" sz="1200" b="0" i="0" u="none" strike="noStrike" cap="none">
              <a:solidFill>
                <a:schemeClr val="dk1"/>
              </a:solidFill>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60</a:t>
            </a:fld>
            <a:endParaRPr lang="en-US" sz="1200">
              <a:solidFill>
                <a:schemeClr val="dk1"/>
              </a:solidFill>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61</a:t>
            </a:fld>
            <a:endParaRPr lang="en-US" sz="1200">
              <a:solidFill>
                <a:schemeClr val="dk1"/>
              </a:solidFill>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62</a:t>
            </a:fld>
            <a:endParaRPr lang="en-US" sz="1200">
              <a:solidFill>
                <a:schemeClr val="dk1"/>
              </a:solidFill>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63</a:t>
            </a:fld>
            <a:endParaRPr lang="en-US" sz="1200">
              <a:solidFill>
                <a:schemeClr val="dk1"/>
              </a:solidFill>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64</a:t>
            </a:fld>
            <a:endParaRPr lang="en-US" sz="1200">
              <a:solidFill>
                <a:schemeClr val="dk1"/>
              </a:solidFill>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65</a:t>
            </a:fld>
            <a:endParaRPr lang="en-US" sz="1200">
              <a:solidFill>
                <a:schemeClr val="dk1"/>
              </a:solidFill>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66</a:t>
            </a:fld>
            <a:endParaRPr lang="en-US" sz="1200">
              <a:solidFill>
                <a:schemeClr val="dk1"/>
              </a:solidFill>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67</a:t>
            </a:fld>
            <a:endParaRPr lang="en-US" sz="1200">
              <a:solidFill>
                <a:schemeClr val="dk1"/>
              </a:solidFill>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68</a:t>
            </a:fld>
            <a:endParaRPr lang="en-US" sz="1200">
              <a:solidFill>
                <a:schemeClr val="lt1"/>
              </a:solidFill>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69</a:t>
            </a:fld>
            <a:endParaRPr lang="en-US" sz="1200">
              <a:solidFill>
                <a:schemeClr val="dk1"/>
              </a:solidFill>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소프트웨어의 저작권에 대한 "큰 그림"을 설명합니다.</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7</a:t>
            </a:fld>
            <a:endParaRPr lang="en-US" sz="1200" b="0" i="0" u="none" strike="noStrike" cap="none">
              <a:solidFill>
                <a:schemeClr val="dk1"/>
              </a:solidFill>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70</a:t>
            </a:fld>
            <a:endParaRPr lang="en-US" sz="1200">
              <a:solidFill>
                <a:schemeClr val="dk1"/>
              </a:solidFill>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71</a:t>
            </a:fld>
            <a:endParaRPr lang="en-US" sz="1200">
              <a:solidFill>
                <a:schemeClr val="dk1"/>
              </a:solidFill>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72</a:t>
            </a:fld>
            <a:endParaRPr lang="en-US" sz="1200">
              <a:solidFill>
                <a:schemeClr val="dk1"/>
              </a:solidFill>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73</a:t>
            </a:fld>
            <a:endParaRPr lang="en-US" sz="1200">
              <a:solidFill>
                <a:schemeClr val="dk1"/>
              </a:solidFill>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74</a:t>
            </a:fld>
            <a:endParaRPr lang="en-US" sz="1200">
              <a:solidFill>
                <a:schemeClr val="dk1"/>
              </a:solidFill>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75</a:t>
            </a:fld>
            <a:endParaRPr lang="en-US" sz="1200">
              <a:solidFill>
                <a:schemeClr val="dk1"/>
              </a:solidFill>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76</a:t>
            </a:fld>
            <a:endParaRPr lang="en-US" sz="1200">
              <a:solidFill>
                <a:schemeClr val="dk1"/>
              </a:solidFill>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77</a:t>
            </a:fld>
            <a:endParaRPr lang="en-US" sz="1200">
              <a:solidFill>
                <a:schemeClr val="dk1"/>
              </a:solidFill>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78</a:t>
            </a:fld>
            <a:endParaRPr lang="en-US" sz="1200">
              <a:solidFill>
                <a:schemeClr val="dk1"/>
              </a:solidFill>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맑은 고딕" panose="020B0503020000020004" pitchFamily="50" charset="-127"/>
                <a:ea typeface="맑은 고딕" panose="020B0503020000020004" pitchFamily="50" charset="-127"/>
                <a:sym typeface="Roboto"/>
              </a:rPr>
              <a:t> </a:t>
            </a:r>
          </a:p>
          <a:p>
            <a:pPr marL="0" marR="0" lvl="0" indent="0" algn="l" rtl="0">
              <a:spcBef>
                <a:spcPts val="0"/>
              </a:spcBef>
              <a:buSzPct val="25000"/>
              <a:buNone/>
            </a:pPr>
            <a:endParaRPr sz="1200" b="0" i="1" u="none" strike="noStrike" cap="none">
              <a:solidFill>
                <a:schemeClr val="lt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1" u="none" strike="noStrike" cap="none">
                <a:solidFill>
                  <a:schemeClr val="lt1"/>
                </a:solidFill>
                <a:latin typeface="맑은 고딕" panose="020B0503020000020004" pitchFamily="50" charset="-127"/>
                <a:ea typeface="맑은 고딕" panose="020B0503020000020004" pitchFamily="50" charset="-127"/>
                <a:sym typeface="Roboto"/>
              </a:rPr>
              <a:t/>
            </a:r>
            <a:br>
              <a:rPr lang="en-US" sz="1200" b="0" i="1" u="none" strike="noStrike" cap="none">
                <a:solidFill>
                  <a:schemeClr val="lt1"/>
                </a:solidFill>
                <a:latin typeface="맑은 고딕" panose="020B0503020000020004" pitchFamily="50" charset="-127"/>
                <a:ea typeface="맑은 고딕" panose="020B0503020000020004" pitchFamily="50" charset="-127"/>
                <a:sym typeface="Roboto"/>
              </a:rPr>
            </a:br>
            <a:endParaRPr lang="en-US" sz="1200" b="0" i="1"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79</a:t>
            </a:fld>
            <a:endParaRPr lang="en-US" sz="1200">
              <a:solidFill>
                <a:schemeClr val="lt1"/>
              </a:solidFill>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소프트웨어에 대한 저작권법의 가장 중요한 부분을 분명히합니다.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8</a:t>
            </a:fld>
            <a:endParaRPr lang="en-US" sz="1200" b="0" i="0" u="none" strike="noStrike" cap="none">
              <a:solidFill>
                <a:schemeClr val="dk1"/>
              </a:solidFill>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latin typeface="맑은 고딕" panose="020B0503020000020004" pitchFamily="50" charset="-127"/>
                <a:ea typeface="맑은 고딕" panose="020B0503020000020004" pitchFamily="50" charset="-127"/>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80</a:t>
            </a:fld>
            <a:endParaRPr lang="en-US" sz="1200">
              <a:solidFill>
                <a:schemeClr val="dk1"/>
              </a:solidFill>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latin typeface="맑은 고딕" panose="020B0503020000020004" pitchFamily="50" charset="-127"/>
                <a:ea typeface="맑은 고딕" panose="020B0503020000020004" pitchFamily="50" charset="-127"/>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81</a:t>
            </a:fld>
            <a:endParaRPr lang="en-US" sz="1200">
              <a:solidFill>
                <a:schemeClr val="dk1"/>
              </a:solidFill>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latin typeface="맑은 고딕" panose="020B0503020000020004" pitchFamily="50" charset="-127"/>
                <a:ea typeface="맑은 고딕" panose="020B0503020000020004" pitchFamily="50" charset="-127"/>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82</a:t>
            </a:fld>
            <a:endParaRPr lang="en-US" sz="1200">
              <a:solidFill>
                <a:schemeClr val="dk1"/>
              </a:solidFill>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FOSS로 작업을 할 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가이드라인을 따릅니다.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기존 라이선싱 정보를 보존합니다.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컴플라이언스 프로세스의 중요 단계: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FOSS 컴포넌터의 새로운 버전에서 FOSS License의 변경 (예: ghostscript </a:t>
            </a:r>
            <a:r>
              <a:rPr lang="en-US" sz="1200" i="0" u="sng" strike="noStrike" cap="none">
                <a:solidFill>
                  <a:schemeClr val="hlink"/>
                </a:solidFill>
                <a:latin typeface="맑은 고딕" panose="020B0503020000020004" pitchFamily="50" charset="-127"/>
                <a:ea typeface="맑은 고딕" panose="020B0503020000020004" pitchFamily="50" charset="-127"/>
                <a:hlinkClick r:id="rId3"/>
              </a:rPr>
              <a:t>https://en.wikipedia.org/wiki/Ghostscript</a:t>
            </a:r>
            <a:r>
              <a:rPr lang="en-US" sz="1200" i="0" u="none" strike="noStrike" cap="none">
                <a:solidFill>
                  <a:srgbClr val="000000"/>
                </a:solidFill>
                <a:latin typeface="맑은 고딕" panose="020B0503020000020004" pitchFamily="50" charset="-127"/>
                <a:ea typeface="맑은 고딕" panose="020B0503020000020004" pitchFamily="50" charset="-127"/>
              </a:rPr>
              <a:t>)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유입되는 소프트웨어에 대하여 어떠한 위험에 대해 다뤄야 하는가?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83</a:t>
            </a:fld>
            <a:endParaRPr lang="en-US" sz="1200">
              <a:solidFill>
                <a:schemeClr val="dk1"/>
              </a:solidFill>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소프트웨어와 관련된 특허 개념을 설명합니다.</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9</a:t>
            </a:fld>
            <a:endParaRPr lang="en-US" sz="1200" b="0" i="0" u="none" strike="noStrike" cap="none">
              <a:solidFill>
                <a:schemeClr val="dk1"/>
              </a:solidFill>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mn-ea"/>
                <a:ea typeface="+mn-ea"/>
                <a:cs typeface="맑은 고딕" panose="020B0503020000020004" pitchFamily="50" charset="-127"/>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2855640" y="6381328"/>
            <a:ext cx="6192688"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ko-KR" altLang="en-US" sz="1800" b="0" i="0" u="none" strike="noStrike" cap="none" smtClean="0">
                <a:solidFill>
                  <a:srgbClr val="7F7F7F"/>
                </a:solidFill>
                <a:latin typeface="맑은 고딕" panose="020B0503020000020004" pitchFamily="50" charset="-127"/>
                <a:ea typeface="맑은 고딕" panose="020B0503020000020004" pitchFamily="50" charset="-127"/>
                <a:cs typeface="Roboto"/>
                <a:sym typeface="Roboto"/>
              </a:rPr>
              <a:t>이 슬라이드에는 법적 조언이 포함되어 있지 않습니다</a:t>
            </a:r>
            <a:r>
              <a:rPr lang="en-US" altLang="ko-KR" sz="1800" b="0" i="0" u="none" strike="noStrike" cap="none" smtClean="0">
                <a:solidFill>
                  <a:srgbClr val="7F7F7F"/>
                </a:solidFill>
                <a:latin typeface="맑은 고딕" panose="020B0503020000020004" pitchFamily="50" charset="-127"/>
                <a:ea typeface="맑은 고딕" panose="020B0503020000020004" pitchFamily="50" charset="-127"/>
                <a:cs typeface="Roboto"/>
                <a:sym typeface="Roboto"/>
              </a:rPr>
              <a:t>.</a:t>
            </a:r>
            <a:endParaRPr lang="en-US" sz="1800" b="0" i="0" u="none" strike="noStrike" cap="none">
              <a:solidFill>
                <a:srgbClr val="7F7F7F"/>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mn-ea"/>
                <a:ea typeface="+mn-ea"/>
                <a:cs typeface="맑은 고딕" panose="020B0503020000020004" pitchFamily="50" charset="-127"/>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mn-ea"/>
                <a:ea typeface="+mn-ea"/>
                <a:cs typeface="맑은 고딕" panose="020B0503020000020004" pitchFamily="50" charset="-127"/>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mn-ea"/>
                <a:ea typeface="+mn-ea"/>
                <a:cs typeface="맑은 고딕" panose="020B0503020000020004" pitchFamily="50" charset="-127"/>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mn-ea"/>
                <a:ea typeface="+mn-ea"/>
                <a:cs typeface="맑은 고딕" panose="020B0503020000020004" pitchFamily="50" charset="-127"/>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mn-ea"/>
                <a:ea typeface="+mn-ea"/>
                <a:cs typeface="맑은 고딕" panose="020B0503020000020004" pitchFamily="50" charset="-127"/>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mn-ea"/>
                <a:ea typeface="+mn-ea"/>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ko-KR" altLang="en-US"/>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lvl1pPr>
              <a:defRPr>
                <a:latin typeface="+mn-ea"/>
                <a:ea typeface="+mn-ea"/>
              </a:defRPr>
            </a:lvl1pPr>
          </a:lstStyle>
          <a:p>
            <a:pPr>
              <a:buSzPct val="25000"/>
            </a:pPr>
            <a:fld id="{00000000-1234-1234-1234-123412341234}" type="slidenum">
              <a:rPr lang="en-US" sz="1200" smtClean="0">
                <a:solidFill>
                  <a:srgbClr val="FFFFFF"/>
                </a:solidFill>
                <a:cs typeface="Roboto"/>
                <a:sym typeface="Roboto"/>
              </a:rPr>
              <a:pPr>
                <a:buSzPct val="25000"/>
              </a:pPr>
              <a:t>‹#›</a:t>
            </a:fld>
            <a:endParaRPr lang="en-US" sz="1200">
              <a:solidFill>
                <a:srgbClr val="FFFFFF"/>
              </a:solidFill>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mn-ea"/>
                <a:ea typeface="+mn-ea"/>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lang="ko-KR" altLang="en-US"/>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lvl1pPr>
              <a:defRPr>
                <a:latin typeface="+mn-ea"/>
                <a:ea typeface="+mn-ea"/>
              </a:defRPr>
            </a:lvl1pPr>
          </a:lstStyle>
          <a:p>
            <a:pPr>
              <a:buSzPct val="25000"/>
            </a:pPr>
            <a:fld id="{00000000-1234-1234-1234-123412341234}" type="slidenum">
              <a:rPr lang="en-US" sz="1200" smtClean="0">
                <a:solidFill>
                  <a:srgbClr val="FFFFFF"/>
                </a:solidFill>
                <a:cs typeface="Roboto"/>
                <a:sym typeface="Roboto"/>
              </a:rPr>
              <a:pPr>
                <a:buSzPct val="25000"/>
              </a:pPr>
              <a:t>‹#›</a:t>
            </a:fld>
            <a:endParaRPr lang="en-US" sz="1200">
              <a:solidFill>
                <a:srgbClr val="FFFFFF"/>
              </a:solidFill>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맑은 고딕" panose="020B0503020000020004" pitchFamily="50" charset="-127"/>
                <a:ea typeface="맑은 고딕" panose="020B0503020000020004" pitchFamily="50" charset="-127"/>
                <a:cs typeface="Roboto"/>
                <a:sym typeface="Roboto"/>
              </a:rPr>
              <a:t>커리큘럼</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CC0-1.0에 따라 제공됨</a:t>
            </a:r>
            <a:b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br>
            <a: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제한없이 이 슬라이드를 사용, 수정 및 공유할 수 있음.</a:t>
            </a:r>
            <a:b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br>
            <a: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
        <p:nvSpPr>
          <p:cNvPr id="5" name="Shape 20"/>
          <p:cNvSpPr txBox="1"/>
          <p:nvPr/>
        </p:nvSpPr>
        <p:spPr>
          <a:xfrm>
            <a:off x="4583832" y="2780928"/>
            <a:ext cx="7488832" cy="5760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ko-KR" altLang="en-US" sz="1400" b="0" i="0" u="none" strike="noStrike" cap="none" dirty="0" smtClean="0">
                <a:solidFill>
                  <a:srgbClr val="7F7F7F"/>
                </a:solidFill>
                <a:latin typeface="맑은 고딕" panose="020B0503020000020004" pitchFamily="50" charset="-127"/>
                <a:ea typeface="맑은 고딕" panose="020B0503020000020004" pitchFamily="50" charset="-127"/>
                <a:cs typeface="Roboto"/>
                <a:sym typeface="Roboto"/>
              </a:rPr>
              <a:t>이 슬라이드는 </a:t>
            </a:r>
            <a:r>
              <a:rPr lang="en-US" altLang="ko-KR" sz="1400" b="0" i="0" u="none" strike="noStrike" cap="none" dirty="0" err="1" smtClean="0">
                <a:solidFill>
                  <a:srgbClr val="7F7F7F"/>
                </a:solidFill>
                <a:latin typeface="맑은 고딕" panose="020B0503020000020004" pitchFamily="50" charset="-127"/>
                <a:ea typeface="맑은 고딕" panose="020B0503020000020004" pitchFamily="50" charset="-127"/>
                <a:cs typeface="Roboto"/>
                <a:sym typeface="Roboto"/>
              </a:rPr>
              <a:t>OpenChain</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 Curriculum </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공식 번역본입니다</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a:t>
            </a:r>
          </a:p>
          <a:p>
            <a:pPr lvl="0">
              <a:buSzPct val="25000"/>
            </a:pPr>
            <a:r>
              <a:rPr lang="ko-KR" altLang="en-US" dirty="0" smtClean="0">
                <a:solidFill>
                  <a:srgbClr val="7F7F7F"/>
                </a:solidFill>
                <a:latin typeface="맑은 고딕" panose="020B0503020000020004" pitchFamily="50" charset="-127"/>
                <a:ea typeface="맑은 고딕" panose="020B0503020000020004" pitchFamily="50" charset="-127"/>
                <a:cs typeface="Roboto"/>
                <a:sym typeface="Roboto"/>
              </a:rPr>
              <a:t>공동</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번역 </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 </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박종백</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a:t>
            </a:r>
            <a:r>
              <a:rPr lang="ko-KR" altLang="en-US" dirty="0">
                <a:solidFill>
                  <a:srgbClr val="7F7F7F"/>
                </a:solidFill>
                <a:latin typeface="맑은 고딕" panose="020B0503020000020004" pitchFamily="50" charset="-127"/>
                <a:ea typeface="맑은 고딕" panose="020B0503020000020004" pitchFamily="50" charset="-127"/>
                <a:cs typeface="Roboto"/>
                <a:sym typeface="Roboto"/>
              </a:rPr>
              <a:t>법무법인태평양</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jb.park@bkl.co.kr, </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장학성</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/LG</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전자</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/hakssung@gmail.com</a:t>
            </a:r>
            <a:endParaRPr lang="en-US" sz="1400" b="0" i="0" u="none" strike="noStrike" cap="none" dirty="0">
              <a:solidFill>
                <a:srgbClr val="7F7F7F"/>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"라이선스"는 저작권 또는 특허권 소유자가 다른 사람에게 허가 또는 권리를 부여하는 방식이다.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맑은 고딕" panose="020B0503020000020004" pitchFamily="50" charset="-127"/>
                <a:ea typeface="맑은 고딕" panose="020B0503020000020004" pitchFamily="50" charset="-127"/>
                <a:cs typeface="Roboto"/>
                <a:sym typeface="Roboto"/>
              </a:rPr>
              <a:t>라이선스는 다음 사항에 제한될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허용된 사용 유형 (상업적 / 비상업적, 배포, 파생 저작물 /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라이선스에는 부여조건이 있을 수 있는바,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특정 의무를 준수하는 경우에만 라이선스를 취득한다는 의미이다.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맑은 고딕" panose="020B0503020000020004" pitchFamily="50" charset="-127"/>
                <a:ea typeface="맑은 고딕" panose="020B0503020000020004" pitchFamily="50" charset="-127"/>
                <a:cs typeface="Roboto"/>
                <a:sym typeface="Roboto"/>
              </a:rPr>
              <a:t>보증, 배상, 지원, 업그레이드, 유지 보수와 관련된 계약 조건도 포함될 수 있다.</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자신의 소프트웨어를 독자적으로 개발하는 경우,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해당 소프트웨어에 대한 제3자의 저작권 라이선스가 필요할 수 있는가?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FOSS 라이선스 소개</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라이선스의 정의는 수정 및 재배포를 허용하는 조건하에서 소스 코드를 사용할 수 있게 하는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라이선스는 저작자 고지, 저작권 표시 보존 또는 소스 코드 제공 서면 청약과 관련된 조건을 가질 수 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널리 쓰이는 라이선스 집합은 FOSS 정의 (OSD)를 기반으로 FOSS Initiative (OSI)에서 승인한 라이선스 집합이다. OSI 승인 전체 라이선스 목록은 다음에서 볼 수 있다: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맑은 고딕" panose="020B0503020000020004" pitchFamily="50" charset="-127"/>
                <a:ea typeface="맑은 고딕" panose="020B0503020000020004" pitchFamily="50" charset="-127"/>
                <a:sym typeface="Roboto"/>
              </a:rPr>
              <a:t>BSD 라이선스는 저작권 고지 및 라이선스 면책 조항이 유지되는한 어떠한 목적으로든 소스 코드 또는 오브젝트 코드 형식으로 무제한 재배포를 허용하는 Permissive 라이선스의 한 예이다.</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맑은 고딕" panose="020B0503020000020004" pitchFamily="50" charset="-127"/>
                <a:ea typeface="맑은 고딕" panose="020B0503020000020004" pitchFamily="50" charset="-127"/>
                <a:sym typeface="Roboto"/>
              </a:rPr>
              <a:t>특정 허가 없이 파생 저작물을 인증하기 위해 기여자 이름을 사용하는 것을 제한하는 조항이 포함되어 있다.</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다른 예: MIT, Apache-2.0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일부 라이선스는 파생 저작물(또는 동일 파일, 동일 프로그램 또는 다른 영역의 소프트웨어)이 배포되는 경우 원본 저작물과 동일한 조건으로 배포 할 것을 요구한다.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이를 "Copyleft" 또는 "상호주의" 효과라고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맑은 고딕" panose="020B0503020000020004" pitchFamily="50" charset="-127"/>
                <a:ea typeface="맑은 고딕" panose="020B0503020000020004" pitchFamily="50" charset="-127"/>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상호주의 또는 Copyleft 조항을 포함하는 라이선스에는 GPL, LGPL, AGPL, MPL 및 CDDL의 모든 버전이 포함된다.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독점 소프트웨어 라이선스 (또는 상업용 라이선스 또는 EULA)는 소프트웨어의 사용, 수정 및 배포에 대한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독점 라이선스는 각 공급 업체마다 고유함 – 공급 업체 수 만큼 다양한 독점 라이선스가 존재하며 각각은 개별적으로 평가되어야한다.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FOSS라이선스 및 독점 라이선스가 모두 지적 재산을 기반으로 하고 해당 자산에 대한 라이선스를 부여함에도, FOSS개발자들은 상업적 비 FOSS 라이선스를 설명하기 위해 종종 "독점"이라는 용어를 사용한다.</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소스 코드가 사용 가능하거나 사용 가능하지 않을 수 있으며, 파생 저작물 생성은 일반적으로 제한된다.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프리웨어 소프트웨어는 일반적으로 완벽하게 작동하며 (기능 제한 없음) 무제한으로 사용할 수 있다(사용일수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프리웨어 소프트웨어 라이선스는 일반적으로 사용 유형 (개인, 상업, 학문 등)에 대한 제한 뿐만 아니라 소프트웨어의 복제, 배포 및 파생 저작물 제작과 관련하여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쉐어웨어의 목표는 잠재적인 구매자에게 프로그램의 전체 버전에 대한 라이선스를 구입하기 전에 프로그램을 사용하고 그 유용성을 판단 할 기회를 제공하는 것이다.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쉐어웨어 공급 업체는 소프트웨어가 조직 내에서 자유롭게 전파 된 후 대규모 라이선스료 지급을  받기 위해 회사에 접근하기 때문에 대부분의 회사는 쉐어웨어를 매우 경계한다.</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“비상업적” – 어떤 라이선스들은 FOSS 라이선스의 특성의 대부분을 갖고 있지만 비상업적 용도에 제한된다(예.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FOSS의 정의상 소프트웨어의 사용분야를 제한할 수 없다.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상업적 용도는 용도분야이어서 그에 대한 어떤 제한을 하는 라이선스는 FOSS가 되지 못한다.</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퍼블릭 도메인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은 법의 보호를 받지 않아서 공중이 라이선스없이 사용할 수 있는 소프트웨어를 가르킨다.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개발자들은 자신이 개발한 소프트웨어에 대해 </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퍼블릭 도메인으로 선언</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할 수 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예) “이 소프트웨어안의 모든 코드와 문서는 저작자가 퍼블릭 도메인에 제공한다.”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퍼블릭 도메인 선언은 FOSS 라이선스와 다르다.</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대개 퍼블릭 도메인 선언은 보증 면제 같은 다른 조건을 수반하는데, 그 경우 소프트웨어는 퍼블릭 도메인에 있지 않고 라이선스의 적용을 받는 것으로 볼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OpenChain 커리큘럼이란?</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OpenChain 프로젝트는 FOSS(Free and Open Source Software) 컴플라이언스 프로그램의 핵심 구성 요소를 식별하고 공유하는데 도움이 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OpenChain 프로젝트의 핵심은 </a:t>
            </a: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설명서</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이다. 이는 FOSS 컴플라이언스 프로그램이 충족해야하는 핵심 요구 사항을 식별하고 공표한다.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OpenChain </a:t>
            </a: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커리큘럼</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은 자유롭게 사용할 수있는 교육 자료를 제공함으로 설명서를 지원한다.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 슬라이드는 회사들이 설명서 1.2의 요구 사항을 충족하는 데 도움이 된다. 또한, 일반 컴플라이언스 교육에도 사용할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라이선스 양립가능성은 라이선스 조건들이 서로 충돌하지 않도록 하는 절차이다.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GPL2.0과 EPL1.0은 배포되는 “2차적 저작물”에 자신의 의무를 확대한다.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(EPL-1.0에 의하면), EPL-1.0에 의해서만 배포되어야 한다.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배포자는 동시에 두가지 조건을 충족시킬 수 없으므로, 그 모듈은 배포될 수가 없다.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이것이 라이선스 양립불가능의 예이다.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소스코드와 병행하여 위치시킬 것을 요구할 수 있다.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 고지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–세상에 대해 저작권 소유권을 알리기 위해 저작물의 사본에 위치시키는 식별자. </a:t>
            </a:r>
            <a:r>
              <a:rPr lang="en-US" sz="2400" b="0" i="0" u="none" strike="noStrike" cap="none">
                <a:solidFill>
                  <a:srgbClr val="000000"/>
                </a:solidFill>
                <a:latin typeface="맑은 고딕" panose="020B0503020000020004" pitchFamily="50" charset="-127"/>
                <a:ea typeface="맑은 고딕" panose="020B0503020000020004" pitchFamily="50" charset="-127"/>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고지</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저작자 고지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수정 고지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파일의 제일 윗부분에 귀하의 저작권 고지를 추가하는 것과 같은, 파일의 소스 코드를 수정하였다는 고지.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다중-라이선싱은 동시에 두 개 이상의 서로 다른 조건으로 소프트웨어를 배포하는 관행을 지칭한다.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예, 소프트웨어가 “듀얼 라이선스”로 된 경우, 저작권 소유자는 각 수령인에게 두개 라이선스중 하나를 선택권을 준다.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주의: 라이선서가 하나 이상의 라이선스를 부과하고, 귀하는 복수의 모든 라이선스를 준수해야 하는 상황과 혼동되어서는 안된다.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Permissive FOSS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고지에서 어떤 정보를 찾을 수 있는가? 그 고지는 어떻게 이용되는가?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FOSS 컴플라이언스 소개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귀하의 의무 파악.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귀하는 귀하의 소프트웨어에 존재하는 FOSS 컴포넌트를 식별하고 추적하는 절차를 가져야 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의무 충족.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귀하의 절차는 귀하의 조직의 비즈니스 실무에서 생성되는 FOSS 라이선스 의무를 관리할 수 있어야 한다.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해당 FOSS라이선스에 따라, 컴플라이언스 의무는 다음으로 구성된다.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출처</a:t>
            </a: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와 고지.</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귀하는 하위 사용자들이 소프트웨어의 출처와 라이선스하의 자신들의 권리를 알 수 있도록  소스코드 및/또는 제품 문서 또는 사용자 인터페이스에 저작권과 라이선스 본문을 제공하거나 유지할 필요가 있다.  귀하는 또 수정에 관한 고지와 또는 라이선스의 전체사본을 제공할 필요가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 코드 입수 가능성. </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귀하는 FOSS 소프트웨어, 귀하가 작성한 수정 저작물, 결합되거나 링크된 소프트웨어에 대한 소스코드와 빌드 프로세스를 제어하는 스크립트를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상호성. </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귀하는 특정 FOSS 컴포넌트의 수정물 또는 2차적 저작물에 그 컴포넌트에 적용되는 라이선스와 동일한 라이선스가 유지되도록 할 필요가 있을 수 있다.</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기타 조건. </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라이선스는  저작권자의 이름이나 상표의 사용을 제한할 수 있고 혼란을 피하기 위하여 수정버전에는 다른 이름을 사용할 것을 요구하거나, 모든 위반시에 해지될 수 있다.</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어떤 FOSS 라이선스에 대해서는 컴퓨터 네트워크를 통한 접근이 “의무발생”사유가 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어떤 FOSS 라이선스하에서는 수정으로 배포시에 다음과 같은 추가 의무가 발생할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수정물에 FOSS 컴포넌트에 적용하는 라이선스와 동일한 라이선스를 적용한다.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컴플라이언스를 성공적으로 갖춘 조직들은 다음 목적을 위하여 자신들만의</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 FOSS 컴플라이언스 프로그램</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(정책, 절차, 교육과 툴로 구성됨)을 구축해 왔다: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커뮤니티에 기여하고 참가한다.</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검토를 위한</a:t>
            </a:r>
            <a:b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관리 전과정</a:t>
            </a:r>
            <a:b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 가이드라인</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다음 사항을 처리할 비즈니스 절차와 충분한 관리직원을 준비: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교육</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견고한 FOSS 컴플라이언스 프로그램의 혜택은 다음과 같다: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중요한 비즈니스 실무를 열거하고 설명하시오.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맑은 고딕" panose="020B0503020000020004" pitchFamily="50" charset="-127"/>
                <a:ea typeface="맑은 고딕" panose="020B0503020000020004" pitchFamily="50" charset="-127"/>
                <a:cs typeface="Roboto Medium"/>
                <a:sym typeface="Roboto Medium"/>
              </a:rPr>
              <a:t>FOSS 검토를 위한</a:t>
            </a:r>
            <a:br>
              <a:rPr lang="en-US" sz="4800" b="0" i="0" u="none" strike="noStrike" cap="none" dirty="0">
                <a:solidFill>
                  <a:schemeClr val="lt2"/>
                </a:solidFill>
                <a:latin typeface="맑은 고딕" panose="020B0503020000020004" pitchFamily="50" charset="-127"/>
                <a:ea typeface="맑은 고딕" panose="020B0503020000020004" pitchFamily="50" charset="-127"/>
                <a:cs typeface="Roboto Medium"/>
                <a:sym typeface="Roboto Medium"/>
              </a:rPr>
            </a:br>
            <a:r>
              <a:rPr lang="en-US" sz="4800" b="0" i="0" u="none" strike="noStrike" cap="none" dirty="0">
                <a:solidFill>
                  <a:schemeClr val="lt2"/>
                </a:solidFill>
                <a:latin typeface="맑은 고딕" panose="020B0503020000020004" pitchFamily="50" charset="-127"/>
                <a:ea typeface="맑은 고딕" panose="020B0503020000020004" pitchFamily="50" charset="-127"/>
                <a:cs typeface="Roboto Medium"/>
                <a:sym typeface="Roboto Medium"/>
              </a:rPr>
              <a:t>소프트웨어 핵심 개념</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일반적인 시나리오는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개발자는 FOSS 컴포넌트의 일부를 소프트웨어 제품에 복사해 넣을 수 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각색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개발자는 FOSS 컴포넌트를 귀하의 소프트웨어 제품과 링크하거나 연결할 수 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개발자는 다음을 포함하여 FOSS 컴포넌트를 변경할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개발자는 코드를 어느 상태에서 다른 상태로 변환 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 도구가 이러한 작업 중 일부를 내부적으로 수행할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예를 들어, 어떤 도구는 그 출력물에 자체 코드의 일부를 주입할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맑은 고딕" panose="020B0503020000020004" pitchFamily="50" charset="-127"/>
                <a:ea typeface="맑은 고딕" panose="020B0503020000020004" pitchFamily="50" charset="-127"/>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슬라이드이다. (OpenChain 설명서 1.1, 1.1.1절)</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https://www.linux.com/publications/generic-foss-policy 에 게시된
Linux Foundation Open Compliance Program에서  FOSS 정책의 예시를 얻을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비지니스 그룹 내 다른 법인 (이는 배포로 여겨질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하드웨어에 사전 탑재됨</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FOSS 검토 실행</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제안된 FOSS 컴포넌트의 유용성및 품질에 대해 프로그램 및 제품 관리자와 엔지니어가 검토 한 후, 선택한 컴포넌트의 사용과 관련된 권리 및 의무에 대한 검토가 시작되어야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핵심 요소는 </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프로세스이다. 이 프로세스를 통해 회사가 사용하는 FOSS 소프트웨어를 분석하고 권리와 의무를 이해할 수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프로세스에는 다음 단계가 포함된다: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프로그램 또는 제품 관리자, 엔지니어, 법무팀을 포함하여 회사내에서 FOSS 관련 일을 하는 사람은 누구든지 FOSS 리뷰를 시작할 수 있어야 한다.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맑은 고딕" panose="020B0503020000020004" pitchFamily="50" charset="-127"/>
                <a:ea typeface="맑은 고딕" panose="020B0503020000020004" pitchFamily="50" charset="-127"/>
                <a:cs typeface="Roboto"/>
                <a:sym typeface="Roboto"/>
              </a:rPr>
              <a:t>참고: 프로세스는 주로 엔지니어 또는 외부 공급 업체가 새로운 FOSS 기반 소프트웨어를 선택한 때 시작된다.</a:t>
            </a:r>
          </a:p>
          <a:p>
            <a:pPr marL="457200" marR="0" lvl="0" indent="-457200" algn="l" rtl="0">
              <a:spcBef>
                <a:spcPts val="480"/>
              </a:spcBef>
              <a:buClr>
                <a:schemeClr val="accent1"/>
              </a:buClr>
              <a:buFont typeface="Arial"/>
              <a:buNone/>
            </a:pPr>
            <a:endParaRPr sz="2400">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사용을 분석할 때, FOSS 컴포넌트의 정체, 출처 및 FOSS 컴포넌트가 어떻게 사용될지에 대한 정보를 수집하시오. 여기에는 다음이 포함될 수 있다:</a:t>
            </a:r>
          </a:p>
        </p:txBody>
      </p:sp>
      <p:graphicFrame>
        <p:nvGraphicFramePr>
          <p:cNvPr id="383" name="Shape 383"/>
          <p:cNvGraphicFramePr/>
          <p:nvPr/>
        </p:nvGraphicFramePr>
        <p:xfrm>
          <a:off x="952500" y="2854350"/>
          <a:ext cx="10287000" cy="292605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패키지 이름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버전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다운로드 또는 소스 코드 URL</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저작권 소유자</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라이선스 및 라이선스 URL</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저작자 및 다른 고지와 URL</a:t>
                      </a:r>
                    </a:p>
                    <a:p>
                      <a:pPr marL="457200" lvl="0" indent="-342900" rtl="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Dependency 목록</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제품 내 의도된 용도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패키지를 포함하는 첫번째 제품 출시</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소스 코드가 유지될 위치</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다른 상황에서 있었던 이전의 승인</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외부 공급 업체로부터 입수한 경우: </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개발팀의 연락 지점</a:t>
                      </a:r>
                    </a:p>
                    <a:p>
                      <a:pPr marL="457200" lvl="0" indent="-342900" rtl="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팀에는 FOSS 사용을 지원, 안내, 조정 및 검토하는 회사 대표자가 포함된다. 대표자에는 다음이 포함 될 수 있다:</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팀은 문제에 대한 가이드를 제공하기 전에 수집한 정보를 평가해야한다. 여기에는 정보의 정확성을 확인하기 위해 코드를 스캔하는 작업이 포함될 수 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팀은 다음을 고려해야한다.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맑은 고딕" panose="020B0503020000020004" pitchFamily="50" charset="-127"/>
                <a:ea typeface="맑은 고딕" panose="020B0503020000020004" pitchFamily="50" charset="-127"/>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무료로 사용할 수 있는 소스 코드 스캐닝 도구의 좋은 예는 Linux Foundatoin에서 호스팅하는 프로젝트인 FOSSology이다. : http://fossology.org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가이드</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지적 재산권이란 무엇인가?</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맑은 고딕" panose="020B0503020000020004" pitchFamily="50" charset="-127"/>
                <a:ea typeface="맑은 고딕" panose="020B0503020000020004" pitchFamily="50" charset="-127"/>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경영진 리뷰 위원회</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누가 소프트웨어 라이선스를 부여했는지 식별하는데 도움이 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컴플라이언스 관리 전과정 (프로세스 예시)</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FOSS 식별</a:t>
            </a:r>
          </a:p>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맑은 고딕" panose="020B0503020000020004" pitchFamily="50" charset="-127"/>
                <a:ea typeface="맑은 고딕" panose="020B0503020000020004" pitchFamily="50" charset="-127"/>
                <a:cs typeface="Roboto"/>
                <a:sym typeface="Roboto"/>
              </a:rPr>
              <a:t>컴플라이언스 프로세스</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맑은 고딕" panose="020B0503020000020004" pitchFamily="50" charset="-127"/>
                <a:ea typeface="맑은 고딕" panose="020B0503020000020004" pitchFamily="50" charset="-127"/>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프로세스 대기중</a:t>
            </a:r>
          </a:p>
          <a:p>
            <a:pPr marL="0" marR="0" lvl="0" indent="0" algn="ctr" rtl="0">
              <a:spcBef>
                <a:spcPts val="0"/>
              </a:spcBef>
              <a:buNone/>
            </a:pPr>
            <a:endParaRPr sz="1100" b="1">
              <a:solidFill>
                <a:srgbClr val="FFFFFF"/>
              </a:solidFill>
              <a:latin typeface="맑은 고딕" panose="020B0503020000020004" pitchFamily="50" charset="-127"/>
              <a:ea typeface="맑은 고딕" panose="020B0503020000020004" pitchFamily="50" charset="-127"/>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맑은 고딕" panose="020B0503020000020004" pitchFamily="50" charset="-127"/>
                <a:ea typeface="맑은 고딕" panose="020B0503020000020004" pitchFamily="50" charset="-127"/>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맑은 고딕" panose="020B0503020000020004" pitchFamily="50" charset="-127"/>
                <a:ea typeface="맑은 고딕" panose="020B0503020000020004" pitchFamily="50" charset="-127"/>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맑은 고딕" panose="020B0503020000020004" pitchFamily="50" charset="-127"/>
                <a:ea typeface="맑은 고딕" panose="020B0503020000020004" pitchFamily="50" charset="-127"/>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맑은 고딕" panose="020B0503020000020004" pitchFamily="50" charset="-127"/>
              <a:ea typeface="맑은 고딕" panose="020B0503020000020004" pitchFamily="50" charset="-127"/>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맑은 고딕" panose="020B0503020000020004" pitchFamily="50" charset="-127"/>
              <a:ea typeface="맑은 고딕" panose="020B0503020000020004" pitchFamily="50" charset="-127"/>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맑은 고딕" panose="020B0503020000020004" pitchFamily="50" charset="-127"/>
              <a:ea typeface="맑은 고딕" panose="020B0503020000020004" pitchFamily="50" charset="-127"/>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endParaRPr lang="en-US" sz="1100">
              <a:solidFill>
                <a:srgbClr val="000000"/>
              </a:solidFill>
              <a:latin typeface="Roboto Condensed"/>
              <a:ea typeface="Roboto Condensed"/>
              <a:cs typeface="Roboto Condensed"/>
              <a:sym typeface="Roboto Condensed"/>
            </a:endParaRP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endParaRPr lang="en-US" sz="1100">
              <a:solidFill>
                <a:srgbClr val="000000"/>
              </a:solidFill>
              <a:latin typeface="Roboto Condensed"/>
              <a:ea typeface="Roboto Condensed"/>
              <a:cs typeface="Roboto Condensed"/>
              <a:sym typeface="Roboto Condensed"/>
            </a:endParaRP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endParaRPr lang="en-US" sz="1100">
              <a:solidFill>
                <a:srgbClr val="000000"/>
              </a:solidFill>
              <a:latin typeface="Roboto Condensed"/>
              <a:ea typeface="Roboto Condensed"/>
              <a:cs typeface="Roboto Condensed"/>
              <a:sym typeface="Roboto Condensed"/>
            </a:endParaRP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맑은 고딕" panose="020B0503020000020004" pitchFamily="50" charset="-127"/>
                <a:ea typeface="맑은 고딕" panose="020B0503020000020004" pitchFamily="50" charset="-127"/>
                <a:cs typeface="Roboto"/>
                <a:sym typeface="Roboto"/>
              </a:rPr>
              <a:t>예 : 컴플라이언스 관리 전과정 프로세스</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FOSS 컴포넌트 식별</a:t>
            </a:r>
          </a:p>
          <a:p>
            <a:pPr marL="0" marR="0" lvl="0" indent="0" algn="l" rtl="0">
              <a:spcBef>
                <a:spcPts val="0"/>
              </a:spcBef>
              <a:buNone/>
            </a:pPr>
            <a:endParaRPr sz="24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해결이 필요한 문제</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검사 또는 스캔은 소프트웨어 개발 및 출시 주기에 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8580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정책과 충돌하는 검사 보고서 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맑은 고딕" panose="020B0503020000020004" pitchFamily="50" charset="-127"/>
                <a:ea typeface="맑은 고딕" panose="020B0503020000020004" pitchFamily="50" charset="-127"/>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맑은 고딕" panose="020B0503020000020004" pitchFamily="50" charset="-127"/>
                <a:ea typeface="맑은 고딕" panose="020B0503020000020004" pitchFamily="50" charset="-127"/>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맑은 고딕" panose="020B0503020000020004" pitchFamily="50" charset="-127"/>
                <a:ea typeface="맑은 고딕" panose="020B0503020000020004" pitchFamily="50" charset="-127"/>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맑은 고딕" panose="020B0503020000020004" pitchFamily="50" charset="-127"/>
                <a:ea typeface="맑은 고딕" panose="020B0503020000020004" pitchFamily="50" charset="-127"/>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맑은 고딕" panose="020B0503020000020004" pitchFamily="50" charset="-127"/>
                <a:ea typeface="맑은 고딕" panose="020B0503020000020004" pitchFamily="50" charset="-127"/>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맑은 고딕" panose="020B0503020000020004" pitchFamily="50" charset="-127"/>
                <a:ea typeface="맑은 고딕" panose="020B0503020000020004" pitchFamily="50" charset="-127"/>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아키텍처 리뷰 (예시 템플릿)</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소프트웨어, 서적 및 이와 유사한 저작물을 다룬다.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맞춘다.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검사 보고서 발견사항을 보존하고, 해결된 이슈에 대해서는 다음 단계(승인)를 위해 준비된 것으로 표시한다.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코드를 제공해야 할 의무가 충족된다.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요구되는 동반소스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동반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업로드되거나 배포된 소스 코드가 승인된 버전과 동일한 것인지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동반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컴플라이언스 함정 피하기</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 장에서는 컴플라이언스 프로세스에서 피해야 할 잠재적인 함정들에 대해 설명한다.: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저작권은 일반적으로 책, 영화, 그림, 음악, 지도와 같은 어문 작품에 적용된다.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소프트웨어는 저작권의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기능(특허로 보호됨)이 아니라 표현(구현된 세부 사항의 창의성)이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바이너리 코드 및 소스 코드 포함한다.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 소유자는 자신이 창작한 저작물에 대해서만 통제권을 가지고, 타인의 독립적인 창작물에 대해서는 통제권을 가지지 않는다.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저자의 허락없이 복사하는 경우 저작권 침해가 발생할 수 있다.</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지적재산권 함정</a:t>
            </a:r>
          </a:p>
        </p:txBody>
      </p:sp>
      <p:graphicFrame>
        <p:nvGraphicFramePr>
          <p:cNvPr id="897" name="Shape 897"/>
          <p:cNvGraphicFramePr/>
          <p:nvPr/>
        </p:nvGraphicFramePr>
        <p:xfrm>
          <a:off x="667318" y="1590440"/>
          <a:ext cx="10720150" cy="465145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r>
                        <a:rPr lang="en-US" sz="1600" b="1" i="0" u="none" strike="noStrike" cap="none">
                          <a:solidFill>
                            <a:srgbClr val="292934"/>
                          </a:solidFill>
                          <a:latin typeface="맑은 고딕" panose="020B0503020000020004" pitchFamily="50" charset="-127"/>
                          <a:ea typeface="맑은 고딕" panose="020B0503020000020004" pitchFamily="50" charset="-127"/>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계획없이 Copyleft FOSS를 독점 또는 제3자 코드에 포함:</a:t>
                      </a:r>
                      <a:r>
                        <a:rPr lang="en-US" sz="1800" b="0"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개발 프로세스 중에 엔지니어가 FOSS정책에 위반하여 독점화할 소스 코드에 FOSS 코드를 추가할 때 발생한다.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endParaRP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오류는 다음과 일치하는 소스 코드를 스캔하거나 검사하여 발견할 수 있다:</a:t>
                      </a:r>
                    </a:p>
                    <a:p>
                      <a:pPr marL="0" marR="0" lvl="0" indent="0" algn="l" rtl="0">
                        <a:lnSpc>
                          <a:spcPct val="100000"/>
                        </a:lnSpc>
                        <a:spcBef>
                          <a:spcPts val="0"/>
                        </a:spcBef>
                        <a:spcAft>
                          <a:spcPts val="0"/>
                        </a:spcAft>
                        <a:buSzPct val="25000"/>
                        <a:buNone/>
                      </a:pPr>
                      <a:endPar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endParaRP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이를 위해 자동화된 소스 코드 스캐닝 도구가 사용될 수 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다음과 같은 방법으로 피할 수 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엔지니어링 직원에게 컴플라이언스 이슈, 다양한 유형의 FOSS 라이선스 및 FOSS를 독점 소스 코드에 포함시키는 의미에 대해 교육한다.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빌드 환경 내 모든 소스 코드에 대해 정기적인 소스 코드 스캔 및 검사를 수행한다.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지적재산권 함정</a:t>
            </a:r>
          </a:p>
        </p:txBody>
      </p:sp>
      <p:graphicFrame>
        <p:nvGraphicFramePr>
          <p:cNvPr id="904" name="Shape 904"/>
          <p:cNvGraphicFramePr/>
          <p:nvPr/>
        </p:nvGraphicFramePr>
        <p:xfrm>
          <a:off x="753422" y="1479479"/>
          <a:ext cx="10667375" cy="483485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Copyleft FOSS와 독점 소스 코드와의 계획하지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소프트웨어를 충돌하거나 양립가능하지 않는 라이선스와 링킹한 결과로 발생합니다. 링킹의 법적 효력은 FOSS 커뮤니티에서 논쟁의 대상이다.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서로 다른 컴포넌트간의 링킹을 보여주는 종속성 추적 도구(dependency tracking tool)를 사용하여 발견할 수 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endParaRP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엔지니어링 직원들이 소프트웨어 컴포넌트를 FOSS정책과 충돌하는 라이선스와 링킹하여 이러한 법적 위험에 직면하지 않도록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빌드 환경에서 종속성 추적 도구를 지속적으로 실행한다.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endParaRPr/>
                    </a:p>
                    <a:p>
                      <a:pPr marL="0" marR="0" lvl="0" indent="0" algn="l" rtl="0">
                        <a:spcBef>
                          <a:spcPts val="0"/>
                        </a:spcBef>
                        <a:spcAft>
                          <a:spcPts val="0"/>
                        </a:spcAft>
                        <a:buSzPct val="25000"/>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검사 또는 스캔을 사용하여 FOSS 컴포넌트에 도입한 소스 코드를 식별하고 분석하여 발견할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endParaRP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정기적인 코드 검사를 수행한다.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10318425" cy="4818595"/>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동반하는 소스 코드 / 적절한 라이선스, 저작자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제품이 시장에 출시되기 전에 제품 출시 주기에 맞추어 소스 코드를 캡쳐하고 체크리스트 항목을 게시함으로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바이너리 버전에 맞는 동반하는 소스 코드가 공개되고 있음을 보장하기 위한 확인 단계를 컴플라이언스 프로세스에 추가함으로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컴플라이언스 함정</a:t>
            </a:r>
          </a:p>
        </p:txBody>
      </p:sp>
      <p:graphicFrame>
        <p:nvGraphicFramePr>
          <p:cNvPr id="918" name="Shape 918"/>
          <p:cNvGraphicFramePr/>
          <p:nvPr/>
        </p:nvGraphicFramePr>
        <p:xfrm>
          <a:off x="783912" y="1516466"/>
          <a:ext cx="10517425" cy="457475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sz="1600" b="0" i="0" u="none" strike="noStrike" cap="none">
                        <a:solidFill>
                          <a:srgbClr val="009900"/>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FOSS 라이선스가 요구하는 대로 FOSS 소스 코드의 변경 사항을 표시하는 것의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 코드를 배포하기 전 확인 단계에 소스 코드 수정 표시 과정을 추가한다.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엔지니어링 직원에게 대중에게 공개될 모든 FOSS 또는 독점 소프트웨어의 저작권 표시 또는 라이선스 정보가 업데이트 되는 것을 보장하기 위해 교육을 제공한다.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프로세스 실패</a:t>
            </a:r>
          </a:p>
        </p:txBody>
      </p:sp>
      <p:graphicFrame>
        <p:nvGraphicFramePr>
          <p:cNvPr id="925" name="Shape 925"/>
          <p:cNvGraphicFramePr/>
          <p:nvPr>
            <p:extLst>
              <p:ext uri="{D42A27DB-BD31-4B8C-83A1-F6EECF244321}">
                <p14:modId xmlns:p14="http://schemas.microsoft.com/office/powerpoint/2010/main" val="1786427601"/>
              </p:ext>
            </p:extLst>
          </p:nvPr>
        </p:nvGraphicFramePr>
        <p:xfrm>
          <a:off x="774949" y="1411742"/>
          <a:ext cx="10483375" cy="5170425"/>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개발자의 FOSS 사용 승인 신청 실패</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회사의 FOSS 정책 및 프로세스에 대하여 엔지니어링 직원에게 교육을 제공함으로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endParaRPr lang="en-US" sz="1600" b="0" i="0" u="none" strike="noStrike" cap="none">
                        <a:latin typeface="맑은 고딕" panose="020B0503020000020004" pitchFamily="50" charset="-127"/>
                        <a:ea typeface="맑은 고딕" panose="020B0503020000020004" pitchFamily="50" charset="-127"/>
                        <a:cs typeface="Roboto"/>
                        <a:sym typeface="Roboto"/>
                      </a:endParaRP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"신고되지 않은" FOSS 사용을 발견하기 위해 소프트웨어 플랫폼에 대해 정기적으로 전체 스캔을 수행한다.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회사의 FOSS 정책 및 프로세스에 대해 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직원 성과 리뷰에 컴플라이언스를 포함한다.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 교육의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FOSS 교육이 직원의 전문 개발 계획의 일부임을 보장하고 성과 리뷰의 일환으로 완료 여부를 모니터링함으로써 방지할 수 있다.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엔지니어링 직원이 특정 날짜까지 FOSS 교육을 받도록 요구함으로써 예방할 수 있다. </a:t>
                      </a:r>
                      <a:r>
                        <a:rPr lang="en-US" sz="1600" b="0" i="0" u="none" strike="noStrike" cap="none" smtClean="0">
                          <a:solidFill>
                            <a:schemeClr val="dk1"/>
                          </a:solidFill>
                          <a:latin typeface="맑은 고딕" panose="020B0503020000020004" pitchFamily="50" charset="-127"/>
                          <a:ea typeface="맑은 고딕" panose="020B0503020000020004" pitchFamily="50" charset="-127"/>
                          <a:cs typeface="Roboto"/>
                          <a:sym typeface="Roboto"/>
                        </a:rPr>
                        <a:t> </a:t>
                      </a: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프로세스 실패</a:t>
            </a:r>
          </a:p>
        </p:txBody>
      </p:sp>
      <p:graphicFrame>
        <p:nvGraphicFramePr>
          <p:cNvPr id="932" name="Shape 932"/>
          <p:cNvGraphicFramePr/>
          <p:nvPr>
            <p:extLst>
              <p:ext uri="{D42A27DB-BD31-4B8C-83A1-F6EECF244321}">
                <p14:modId xmlns:p14="http://schemas.microsoft.com/office/powerpoint/2010/main" val="2104002511"/>
              </p:ext>
            </p:extLst>
          </p:nvPr>
        </p:nvGraphicFramePr>
        <p:xfrm>
          <a:off x="624264" y="1542369"/>
          <a:ext cx="10935400" cy="5027664"/>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838579">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검사상 발견사항의 해결 실패 </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(스캔 도구 또는 검사에 의해 보고된 "발견(hits)"에 대한 분석)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검사 보고서가 완료되지 않은 경우 컴플라이언스 티켓 해결(i.e. Close)을 허용하지 않음으로 방지할 수 있다. </a:t>
                      </a:r>
                      <a:r>
                        <a:rPr lang="en-US" sz="1600" b="0" i="0" u="none" strike="noStrike" cap="none" smtClean="0">
                          <a:latin typeface="맑은 고딕" panose="020B0503020000020004" pitchFamily="50" charset="-127"/>
                          <a:ea typeface="맑은 고딕" panose="020B0503020000020004" pitchFamily="50" charset="-127"/>
                          <a:cs typeface="Roboto"/>
                          <a:sym typeface="Roboto"/>
                        </a:rPr>
                        <a:t> </a:t>
                      </a:r>
                      <a:endParaRPr lang="en-US" sz="1600" b="0" i="0" u="none" strike="noStrike" cap="none">
                        <a:latin typeface="맑은 고딕" panose="020B0503020000020004" pitchFamily="50" charset="-127"/>
                        <a:ea typeface="맑은 고딕" panose="020B0503020000020004" pitchFamily="50" charset="-127"/>
                        <a:cs typeface="Roboto"/>
                        <a:sym typeface="Roboto"/>
                      </a:endParaRPr>
                    </a:p>
                    <a:p>
                      <a:pPr marL="342900" marR="0" lvl="0" indent="-342900" algn="l" rtl="0">
                        <a:spcBef>
                          <a:spcPts val="0"/>
                        </a:spcBef>
                        <a:spcAft>
                          <a:spcPts val="0"/>
                        </a:spcAft>
                        <a:buSzPct val="25000"/>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이런 유형의 실패는 FOSS 컴플라이언스 프로세스 내 승인 과정에서 블럭을 구현함으로써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FOSS리뷰의 적시 요구의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엔지니어링 부서가 FOSS 소스 코드의 채택을 아직 결정하지 않았더라도 FOSS 리뷰 요청을 조기에 시작함으로써 방지할 수 있다</a:t>
                      </a:r>
                      <a:r>
                        <a:rPr lang="en-US" sz="1600" b="0" i="0" u="none" strike="noStrike" cap="none" smtClean="0">
                          <a:solidFill>
                            <a:schemeClr val="dk1"/>
                          </a:solidFill>
                          <a:latin typeface="맑은 고딕" panose="020B0503020000020004" pitchFamily="50" charset="-127"/>
                          <a:ea typeface="맑은 고딕" panose="020B0503020000020004" pitchFamily="50" charset="-127"/>
                          <a:cs typeface="Roboto"/>
                          <a:sym typeface="Roboto"/>
                        </a:rPr>
                        <a:t>.</a:t>
                      </a: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교육을 통해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기업은 제품 (어떤 형태이든지) 출하 전에 컴플라이언스를 우선시 해야 한다.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컴플라이언스에 우선순위를 부여함으로 다음이 </a:t>
            </a:r>
            <a:r>
              <a:rPr lang="en-US" sz="2800" b="0" i="0" u="none" strike="noStrike" cap="none" smtClean="0">
                <a:solidFill>
                  <a:schemeClr val="dk1"/>
                </a:solidFill>
                <a:latin typeface="맑은 고딕" panose="020B0503020000020004" pitchFamily="50" charset="-127"/>
                <a:ea typeface="맑은 고딕" panose="020B0503020000020004" pitchFamily="50" charset="-127"/>
                <a:cs typeface="Roboto"/>
                <a:sym typeface="Roboto"/>
              </a:rPr>
              <a:t>촉진된다.:</a:t>
            </a:r>
            <a:endPar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맑은 고딕" panose="020B0503020000020004" pitchFamily="50" charset="-127"/>
                <a:ea typeface="맑은 고딕" panose="020B0503020000020004" pitchFamily="50" charset="-127"/>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맑은 고딕" panose="020B0503020000020004" pitchFamily="50" charset="-127"/>
                <a:ea typeface="맑은 고딕" panose="020B0503020000020004" pitchFamily="50" charset="-127"/>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상용 제품에 FOSS를 사용하는 회사라면 FOSS 커뮤니티(특히 상용 제품에 사용하고 배포하는 FOSS 프로젝트와 관련된 특정 커뮤니티)와 좋은 관계를 만들고 유지하는 것이 가장 좋다.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또한 FOSS 기관과의 좋은 관계는 컴플라이언스에 대한 최선의 방법에 대해 조언을 받을때 매우 유용할 수 있으며, 컴플라이언스 이슈가 발생할 경우에도 도움이 된다.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 커뮤니티와의 좋은 관계는 양방향 커뮤니케이션에 도움이 될 수 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컴플라이언스에서 어떤 유형의 함정이 발생할 수 있는가?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지적 재산권의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컴플라이언스의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프로세스의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컴플라이언스에 우선순위를 두는 것의 이점은 무엇인가?</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커뮤니티와 좋은 관계를 유지하는 것의 이점은 무엇인가?</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개발자 가이드라인</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소프트웨어와 밀접한 관련있는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소프트웨어를 </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복제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 파생 저작물</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파생 저작물이라는 용어는 미국 저작권법에서 비롯된다.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사전 정의가 아닌 법령에 근거한 특별한 의미를 갖는 "전문 용어"이다.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일반적으로 충분한 저작 활동이 추가된 독창적인 저작물을 기반으로 한 새로운 저작물을 말하며, 이는 새로운 저작물의 사본이 아닌 원본 저작물을 나타내는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배포는 일반적으로 바이너리 또는 소스 코드 형식의 소프트웨어 사본을 다른 주체 (회사 또는 조직 외부의 개인 또는 조직)에게 제공하는 것으로 간주된다.</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"배포"를 구성하는 내용에 대한 해석은 FOSS 커뮤니티 및 FOSS 법률 집단 내의 토론에 따른다.</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고품질이면서 FOSS 커뮤니티 지원이 잘 되는 코드를 선택한다.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가이드를 요구한다.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 중인 각 FOSS 컴포넌트에 대한 공식적인 승인을 신청한다.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리뷰되지 않은 코드를 내부 소스 트리로 포함시키지 않아야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FOSS 프로젝트로의 외부 기여에 대해 공식 승인을 신청한다.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기존 라이선스 정보를 보존한다.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FOSS 라이선스에 의해 요구 (예: 수정 버전의 이름 변경 요구)되지 않는한 FOSS 컴포넌트의 이름을 변경하지 않아야 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프로세스에서 요구되는 FOSS 프로젝트 정보를 수집하고 유지한다.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프로세스 요구사항을 예측</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작업 계획에 수립된 FOSS 정책을 준수하는데 필요한 시간을 포함시킨다.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FOSS 소프트웨어 사용에 대한, 특히, FOSS 코드를 독점 소스 코드 또는 제3자 소스 코드에 통합하거나 링킹하는 경우 등에 대한 개발자 가이드라인을 따른다.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아키텍처 계획을 리뷰하여 양립가능하지 않는 FOSS 라이선스가 적용되는 컴포넌트들을 결합시키는 것을 방지한다.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제품에 대해 컴플라이언스 검증을 항상 업데이트한다.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제품별로 컴플라이언스 여부를 확인합니다: FOSS 패키지가 한 제품에서 사용하도록 승인되었다고 해서 반드시 두번째 제품에서도 사용하도록 승인된 것은 아니다.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동일한 FOSS 컴포넌트의 새로운 버전이 모두 검토되고 승인되었는지 확인한다.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FOSS 패키지의 버전을 업그레이드할 때 새 버전의 라이선스가 이전에 사용된 버전의 라이선스와 동일한지 확인한다.(버전 업그레이드간에 라이선스 변경이 발생할 수 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FOSS 프로젝트의 라이선스가 변경되었다면, 컴플라이언스 기록을 업데이트하고 새로운 라이선스가 충돌을 일으키는지 확인한다.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유입된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공급업체가 제공하는 소프트웨어에 FOSS가 포함되었는지 파악하기 위한 조치를 수행한다.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귀사의 제품에 포함될 모든 소프트웨어에 관한 귀사의 모든 의무를 평가한다.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맑은 고딕" panose="020B0503020000020004" pitchFamily="50" charset="-127"/>
                <a:ea typeface="맑은 고딕" panose="020B0503020000020004" pitchFamily="50" charset="-127"/>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개발자가 FOSS로 작업할 때 실행해야할 몇가지 일반적인 가이드라인을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 헤더 정보를 삭제하거나 변경해야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프로세스의 중요한 단계를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이전에 리뷰된 FOSS 컴포넌트의 새로운 버전이 어떻게 새로운 컴플라이언스 이슈를 야기할 수 있는가?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유입되는 소프트웨어에 대하여 어떠한 위험에 대해 다뤄야 하는가?</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특허는 기능을 보호한다. – 컴퓨터 프로그램과 같은 작동 방법을 포함 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추상적인 아이디어, 자연의 법칙을 보호하지는 않는다.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해당 국가에서 특허를 얻기 위해서는 특정 관할 국가에서 특허 신청을 해야한다. 특허가 부여되면 독립적인 창작에 의한 것인지에 상관없이 특허소유자는 모든 사람에게 그 기능을 행사하지 못하게 할 권리가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그 기술을 사용하고자 하는 다른 당사자는 특허 라이선스(기술을 사용, 제작, 매도, 매도 청약 및 수입할 권한을 부여)를 요청할 수 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다른 당사자가 독자적으로 동일한 발명을 창작하더라도 침해가 발생할 수 있다.</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7679</Words>
  <Application>Microsoft Office PowerPoint</Application>
  <PresentationFormat>사용자 지정</PresentationFormat>
  <Paragraphs>1208</Paragraphs>
  <Slides>83</Slides>
  <Notes>83</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83</vt:i4>
      </vt:variant>
    </vt:vector>
  </HeadingPairs>
  <TitlesOfParts>
    <vt:vector size="94" baseType="lpstr">
      <vt:lpstr>굴림</vt:lpstr>
      <vt:lpstr>Arial</vt:lpstr>
      <vt:lpstr>Roboto Medium</vt:lpstr>
      <vt:lpstr>Roboto Condensed</vt:lpstr>
      <vt:lpstr>Times</vt:lpstr>
      <vt:lpstr>맑은 고딕</vt:lpstr>
      <vt:lpstr>Times New Roman</vt:lpstr>
      <vt:lpstr>Roboto</vt:lpstr>
      <vt:lpstr>Roboto Mono</vt:lpstr>
      <vt:lpstr>Clarity</vt:lpstr>
      <vt:lpstr>Clarity</vt:lpstr>
      <vt:lpstr>커리큘럼</vt:lpstr>
      <vt:lpstr>OpenChain 커리큘럼이란?</vt:lpstr>
      <vt:lpstr>목차</vt:lpstr>
      <vt:lpstr>FOSS 정책</vt:lpstr>
      <vt:lpstr>1장</vt:lpstr>
      <vt:lpstr>"지적 재산권"이란 무엇인가?</vt:lpstr>
      <vt:lpstr>소프트웨어의 저작권 개념</vt:lpstr>
      <vt:lpstr>소프트웨어와 밀접한 관련있는 저작권상의 권리</vt:lpstr>
      <vt:lpstr>소프트웨어의 특허 개념</vt:lpstr>
      <vt:lpstr>라이선스</vt:lpstr>
      <vt:lpstr>이해도 점검</vt:lpstr>
      <vt:lpstr>2장</vt:lpstr>
      <vt:lpstr>FOSS 라이선스 </vt:lpstr>
      <vt:lpstr>Permissive FOSS 라이선스</vt:lpstr>
      <vt:lpstr>라이선스 상호주의(성) 및 Copyleft 라이선스</vt:lpstr>
      <vt:lpstr>독점 라이선스 또는 비공개 소스</vt:lpstr>
      <vt:lpstr>기타 비 FOSS 라이선스 상황</vt:lpstr>
      <vt:lpstr>기타 비 FOSS 라이선스 상황</vt:lpstr>
      <vt:lpstr>퍼블릭 도메인</vt:lpstr>
      <vt:lpstr>라이선스 양립가능성</vt:lpstr>
      <vt:lpstr>고지</vt:lpstr>
      <vt:lpstr>다중-라이선싱</vt:lpstr>
      <vt:lpstr>이해도 점검</vt:lpstr>
      <vt:lpstr>CHAPTER 3</vt:lpstr>
      <vt:lpstr>FOSS 컴플라이언스 목적</vt:lpstr>
      <vt:lpstr>어떤 컴플라이언스 의무가 충족되어야 하나?</vt:lpstr>
      <vt:lpstr>FOSS 컴플라이언스 쟁점: 배포</vt:lpstr>
      <vt:lpstr>FOSS 컴플라이언스 쟁점: 수정</vt:lpstr>
      <vt:lpstr>FOSS 컴플라이언스 프로그램</vt:lpstr>
      <vt:lpstr>컴플라이언스 실무 실행</vt:lpstr>
      <vt:lpstr>컴플라이언스 혜택</vt:lpstr>
      <vt:lpstr>이해도 점검</vt:lpstr>
      <vt:lpstr>CHAPTER 4</vt:lpstr>
      <vt:lpstr>FOSS 컴포넌트를 어떻게 사용하길 원하는가?</vt:lpstr>
      <vt:lpstr>편입</vt:lpstr>
      <vt:lpstr>링킹</vt:lpstr>
      <vt:lpstr>수정</vt:lpstr>
      <vt:lpstr>번역</vt:lpstr>
      <vt:lpstr>개발 도구</vt:lpstr>
      <vt:lpstr>FOSS 컴포넌트가 어떻게 배포되는가?</vt:lpstr>
      <vt:lpstr>이해도 점검</vt:lpstr>
      <vt:lpstr>CHAPTER 5</vt:lpstr>
      <vt:lpstr>FOSS 리뷰</vt:lpstr>
      <vt:lpstr>FOSS 리뷰 시작하기</vt:lpstr>
      <vt:lpstr>어떤 정보를 수집해야하는가?</vt:lpstr>
      <vt:lpstr>FOSS 리뷰 팀</vt:lpstr>
      <vt:lpstr>제안된 FOSS 사용 분석</vt:lpstr>
      <vt:lpstr>소스 코드 스캐닝 도구</vt:lpstr>
      <vt:lpstr>FOSS 리뷰를 통한 작업</vt:lpstr>
      <vt:lpstr>FOSS 리뷰 감독</vt:lpstr>
      <vt:lpstr>이해도 점검</vt:lpstr>
      <vt:lpstr>CHAPTER 6</vt:lpstr>
      <vt:lpstr>소개</vt:lpstr>
      <vt:lpstr>예: 중소 기업 체크리스트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이해도 점검</vt:lpstr>
      <vt:lpstr>CHAPTER 7</vt:lpstr>
      <vt:lpstr>컴플라이언스 함정</vt:lpstr>
      <vt:lpstr>지적재산권 함정</vt:lpstr>
      <vt:lpstr>지적재산권 함정</vt:lpstr>
      <vt:lpstr>라이선스 컴플라이언스 함정</vt:lpstr>
      <vt:lpstr>라이선스 컴플라이언스 함정</vt:lpstr>
      <vt:lpstr>컴플라이언스 프로세스 실패</vt:lpstr>
      <vt:lpstr>컴플라이언스 프로세스 실패</vt:lpstr>
      <vt:lpstr>제품 출하 전 컴플라이언스 보장</vt:lpstr>
      <vt:lpstr>커뮤니티와의 관계 수립</vt:lpstr>
      <vt:lpstr>이해도 점검</vt:lpstr>
      <vt:lpstr>CHAPTER 8</vt:lpstr>
      <vt:lpstr>개발자 가이드라인</vt:lpstr>
      <vt:lpstr>컴플라이언스 프로세스 요구사항을 예측</vt:lpstr>
      <vt:lpstr>모든 FOSS 컴포넌트에 대해 컴플라이언스 프로세스 적용</vt:lpstr>
      <vt:lpstr>이해도 점검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6</cp:revision>
  <dcterms:modified xsi:type="dcterms:W3CDTF">2018-11-24T13:02:30Z</dcterms:modified>
</cp:coreProperties>
</file>