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 id="2147483655" r:id="rId2"/>
  </p:sldMasterIdLst>
  <p:notesMasterIdLst>
    <p:notesMasterId r:id="rId8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Lst>
  <p:sldSz cx="12192000" cy="6858000"/>
  <p:notesSz cx="6858000" cy="9144000"/>
  <p:embeddedFontLst>
    <p:embeddedFont>
      <p:font typeface="Roboto" panose="020B0604020202020204" charset="0"/>
      <p:regular r:id="rId87"/>
      <p:bold r:id="rId88"/>
      <p:italic r:id="rId89"/>
      <p:boldItalic r:id="rId90"/>
    </p:embeddedFont>
    <p:embeddedFont>
      <p:font typeface="Roboto Mono" panose="020B0604020202020204" charset="0"/>
      <p:regular r:id="rId91"/>
      <p:bold r:id="rId92"/>
      <p:italic r:id="rId93"/>
      <p:boldItalic r:id="rId94"/>
    </p:embeddedFont>
    <p:embeddedFont>
      <p:font typeface="Roboto Medium" panose="020B0604020202020204" charset="0"/>
      <p:regular r:id="rId95"/>
      <p:bold r:id="rId96"/>
      <p:italic r:id="rId97"/>
      <p:boldItalic r:id="rId98"/>
    </p:embeddedFont>
    <p:embeddedFont>
      <p:font typeface="Roboto Condensed" panose="020B0604020202020204" charset="0"/>
      <p:regular r:id="rId99"/>
      <p:bold r:id="rId100"/>
      <p:italic r:id="rId101"/>
      <p:boldItalic r:id="rId102"/>
    </p:embeddedFont>
    <p:embeddedFont>
      <p:font typeface="Times" panose="02020603050405020304" pitchFamily="18" charset="0"/>
      <p:regular r:id="rId103"/>
      <p:bold r:id="rId104"/>
      <p:italic r:id="rId105"/>
      <p:boldItalic r:id="rId10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4F82D48-C7AC-4557-B803-6118D1D7CCD9}">
  <a:tblStyle styleId="{F4F82D48-C7AC-4557-B803-6118D1D7CCD9}"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3008B7F7-1031-4B05-B229-2884EDF7C79B}" styleName="Table_1"/>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102" y="-3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font" Target="fonts/font3.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presProps" Target="presProp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font" Target="fonts/font1.fntdata"/><Relationship Id="rId102" Type="http://schemas.openxmlformats.org/officeDocument/2006/relationships/font" Target="fonts/font16.fntdata"/><Relationship Id="rId110"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font" Target="fonts/font4.fntdata"/><Relationship Id="rId95" Type="http://schemas.openxmlformats.org/officeDocument/2006/relationships/font" Target="fonts/font9.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font" Target="fonts/font14.fntdata"/><Relationship Id="rId105" Type="http://schemas.openxmlformats.org/officeDocument/2006/relationships/font" Target="fonts/font19.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font" Target="fonts/font7.fntdata"/><Relationship Id="rId98" Type="http://schemas.openxmlformats.org/officeDocument/2006/relationships/font" Target="fonts/font1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font" Target="fonts/font17.fntdata"/><Relationship Id="rId108"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font" Target="fonts/font2.fntdata"/><Relationship Id="rId91" Type="http://schemas.openxmlformats.org/officeDocument/2006/relationships/font" Target="fonts/font5.fntdata"/><Relationship Id="rId96"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font" Target="fonts/font20.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94" Type="http://schemas.openxmlformats.org/officeDocument/2006/relationships/font" Target="fonts/font8.fntdata"/><Relationship Id="rId99" Type="http://schemas.openxmlformats.org/officeDocument/2006/relationships/font" Target="fonts/font13.fntdata"/><Relationship Id="rId10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heme" Target="theme/theme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11.fntdata"/><Relationship Id="rId104" Type="http://schemas.openxmlformats.org/officeDocument/2006/relationships/font" Target="fonts/font18.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200" b="0" i="0" u="none" strike="noStrike" cap="none">
                <a:solidFill>
                  <a:schemeClr val="dk1"/>
                </a:solidFill>
                <a:latin typeface="Roboto"/>
                <a:ea typeface="Roboto"/>
                <a:cs typeface="Roboto"/>
                <a:sym typeface="Roboto"/>
              </a:defRPr>
            </a:lvl2pPr>
            <a:lvl3pPr marL="914400" marR="0" lvl="2" indent="0" algn="l" rtl="0">
              <a:spcBef>
                <a:spcPts val="0"/>
              </a:spcBef>
              <a:buNone/>
              <a:defRPr sz="1200" b="0" i="0" u="none" strike="noStrike" cap="none">
                <a:solidFill>
                  <a:schemeClr val="dk1"/>
                </a:solidFill>
                <a:latin typeface="Roboto"/>
                <a:ea typeface="Roboto"/>
                <a:cs typeface="Roboto"/>
                <a:sym typeface="Roboto"/>
              </a:defRPr>
            </a:lvl3pPr>
            <a:lvl4pPr marL="1371600" marR="0" lvl="3" indent="0" algn="l" rtl="0">
              <a:spcBef>
                <a:spcPts val="0"/>
              </a:spcBef>
              <a:buNone/>
              <a:defRPr sz="1200" b="0" i="0" u="none" strike="noStrike" cap="none">
                <a:solidFill>
                  <a:schemeClr val="dk1"/>
                </a:solidFill>
                <a:latin typeface="Roboto"/>
                <a:ea typeface="Roboto"/>
                <a:cs typeface="Roboto"/>
                <a:sym typeface="Roboto"/>
              </a:defRPr>
            </a:lvl4pPr>
            <a:lvl5pPr marL="1828800" marR="0" lvl="4" indent="0" algn="l" rtl="0">
              <a:spcBef>
                <a:spcPts val="0"/>
              </a:spcBef>
              <a:buNone/>
              <a:defRPr sz="1200" b="0" i="0" u="none" strike="noStrike" cap="none">
                <a:solidFill>
                  <a:schemeClr val="dk1"/>
                </a:solidFill>
                <a:latin typeface="Roboto"/>
                <a:ea typeface="Roboto"/>
                <a:cs typeface="Roboto"/>
                <a:sym typeface="Roboto"/>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2703915392"/>
      </p:ext>
    </p:extLst>
  </p:cSld>
  <p:clrMap bg1="lt1" tx1="dk1" bg2="dk2" tx2="lt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Welcome to the OpenChain Curriculum Slides. These slides can be used to help train internal teams about FOSS compliance issues and to conform with the OpenChain Specification.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You can deliver these slides as one half-day training session or you can deliver each chapter as a separate module. Please note that each chapter has “Check Your Understanding” slides with questions and answers in the slide notes. These can be used as the basis for in-house tests for FOSS compliance.</a:t>
            </a:r>
          </a:p>
        </p:txBody>
      </p:sp>
      <p:sp>
        <p:nvSpPr>
          <p:cNvPr id="50" name="Shape 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what is a “license.” This is different to a contract under US law. This slides explains the boundaries of what can be in a license.</a:t>
            </a:r>
          </a:p>
        </p:txBody>
      </p:sp>
      <p:sp>
        <p:nvSpPr>
          <p:cNvPr id="115" name="Shape 1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Most important copyright concepts for software are: right to reproduce, right to make creative works (or right to modify), and right to distribute.</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Software can be subject to a patent. Patent protects method of operation, such as computer program. However, patent protects functionality, and not abstract ideas.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Patent holder can exclude others from practicing the patent, regardless of whether the others have independently created the product.</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p>
        </p:txBody>
      </p:sp>
      <p:sp>
        <p:nvSpPr>
          <p:cNvPr id="122" name="Shape 1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is useful for lawyers, managers or developers who may not be familiar with FOSS licenses.</a:t>
            </a:r>
          </a:p>
        </p:txBody>
      </p:sp>
      <p:sp>
        <p:nvSpPr>
          <p:cNvPr id="129" name="Shape 1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12</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This slide provides the “big picture” about what FOSS licenses do. It also explains a resource where you can find out more about some FOSS licenses.</a:t>
            </a:r>
          </a:p>
        </p:txBody>
      </p:sp>
      <p:sp>
        <p:nvSpPr>
          <p:cNvPr id="136" name="Shape 1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p>
        </p:txBody>
      </p:sp>
      <p:sp>
        <p:nvSpPr>
          <p:cNvPr id="143" name="Shape 1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reciprocity and Copyleft, a more complex type of FOSS license that have additional requirements above permissive licenses. They require distribution of the original work and derivative works under the same terms as the original work.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50" name="Shape 1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proprietary or closed source licenses. These licenses often have very different requirements and rules compared to FOSS licenses.</a:t>
            </a:r>
          </a:p>
        </p:txBody>
      </p:sp>
      <p:sp>
        <p:nvSpPr>
          <p:cNvPr id="157" name="Shape 1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64" name="Shape 1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71" name="Shape 1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p:txBody>
      </p:sp>
      <p:sp>
        <p:nvSpPr>
          <p:cNvPr id="178" name="Shape 17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rgbClr val="000000"/>
                </a:solidFill>
                <a:latin typeface="Roboto"/>
                <a:ea typeface="Roboto"/>
                <a:cs typeface="Roboto"/>
                <a:sym typeface="Roboto"/>
              </a:rPr>
              <a:t>This slide helps explain what the OpenChain Curriculum and these slides are for.</a:t>
            </a: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license compatibility, the way of understanding what licenses can be used together. Some FOSS licenses are compatible with each other. Some are incompatible. This is an important consideration when choosing code and choosing licenses.</a:t>
            </a:r>
          </a:p>
        </p:txBody>
      </p:sp>
      <p:sp>
        <p:nvSpPr>
          <p:cNvPr id="185" name="Shape 18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notices, the text comments in files that explain authorship and licensing, and which are often regarded as the most important way of knowing what license applies to a file.</a:t>
            </a:r>
          </a:p>
        </p:txBody>
      </p:sp>
      <p:sp>
        <p:nvSpPr>
          <p:cNvPr id="192" name="Shape 19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slides explains multi-licensing. This is the situation where more than set of license terms can apply to a piece of software.</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1" i="0" u="none" strike="noStrike" cap="none">
                <a:solidFill>
                  <a:schemeClr val="dk1"/>
                </a:solidFill>
                <a:latin typeface="Roboto"/>
                <a:ea typeface="Roboto"/>
                <a:cs typeface="Roboto"/>
                <a:sym typeface="Roboto"/>
              </a:rPr>
              <a:t>Conjunctive</a:t>
            </a:r>
            <a:r>
              <a:rPr lang="en-US" sz="1200" b="0" i="0" u="none" strike="noStrike" cap="none">
                <a:solidFill>
                  <a:schemeClr val="dk1"/>
                </a:solidFill>
                <a:latin typeface="Roboto"/>
                <a:ea typeface="Roboto"/>
                <a:cs typeface="Roboto"/>
                <a:sym typeface="Roboto"/>
              </a:rPr>
              <a:t> = Multiple licenses apply</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GPL-2.0 project also includes code under BSD-3-Clause </a:t>
            </a:r>
          </a:p>
          <a:p>
            <a:pPr marL="596376" marR="0" lvl="1" indent="-12176" algn="l" rtl="0">
              <a:spcBef>
                <a:spcPts val="0"/>
              </a:spcBef>
              <a:buClr>
                <a:schemeClr val="dk1"/>
              </a:buClr>
              <a:buSzPct val="25000"/>
              <a:buFont typeface="Roboto"/>
              <a:buNone/>
            </a:pPr>
            <a:r>
              <a:rPr lang="en-US" sz="1200" b="0" i="0" u="none" strike="noStrike" cap="none">
                <a:solidFill>
                  <a:schemeClr val="dk1"/>
                </a:solidFill>
                <a:latin typeface="Roboto"/>
                <a:ea typeface="Roboto"/>
                <a:cs typeface="Roboto"/>
                <a:sym typeface="Roboto"/>
              </a:rPr>
              <a:t>In this situation you have to comply with both sets of license terms</a:t>
            </a: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Disjunctive</a:t>
            </a:r>
            <a:r>
              <a:rPr lang="en-US" sz="1200" b="0" i="0" u="none" strike="noStrike" cap="none">
                <a:solidFill>
                  <a:schemeClr val="dk1"/>
                </a:solidFill>
                <a:latin typeface="Roboto"/>
                <a:ea typeface="Roboto"/>
                <a:cs typeface="Roboto"/>
                <a:sym typeface="Roboto"/>
              </a:rPr>
              <a:t> = Choice of one open source license or another</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Mozilla tri-license</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Jetty</a:t>
            </a:r>
          </a:p>
          <a:p>
            <a:pPr marL="457200" marR="0" lvl="1" indent="0" algn="l" rtl="0">
              <a:spcBef>
                <a:spcPts val="0"/>
              </a:spcBef>
              <a:spcAft>
                <a:spcPts val="0"/>
              </a:spcAft>
              <a:buSzPct val="25000"/>
              <a:buNone/>
            </a:pPr>
            <a:r>
              <a:rPr lang="en-US" sz="1200" b="0" i="0" u="none" strike="noStrike" cap="none">
                <a:solidFill>
                  <a:schemeClr val="dk1"/>
                </a:solidFill>
                <a:latin typeface="Roboto"/>
                <a:ea typeface="Roboto"/>
                <a:cs typeface="Roboto"/>
                <a:sym typeface="Roboto"/>
              </a:rPr>
              <a:t>Ruby</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Disjunctive licensing may be something important to explore more deeply when creating a FOSS policy.</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Under disjunctive licensing you have a choice of licensing, i.e. GPL and a more permissive license option, you may choose which license you are going to distribute under depending on license compatibility, license requirements.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Example: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MPL 1.1/GPL 2.0/LGPL 2.1 -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contents of this file are subject to the Mozilla Public License Version - 1.1 (the "License"); you may not use this file except in compliance with - the License.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t>
            </a:r>
            <a:r>
              <a:rPr lang="en-US" sz="1200" b="1" i="0" u="none" strike="noStrike" cap="none">
                <a:solidFill>
                  <a:schemeClr val="dk1"/>
                </a:solidFill>
                <a:latin typeface="Roboto"/>
                <a:ea typeface="Roboto"/>
                <a:cs typeface="Roboto"/>
                <a:sym typeface="Roboto"/>
              </a:rPr>
              <a:t>dual</a:t>
            </a:r>
            <a:r>
              <a:rPr lang="en-US" sz="1200" b="0" i="0" u="none" strike="noStrike" cap="none">
                <a:solidFill>
                  <a:schemeClr val="dk1"/>
                </a:solidFill>
                <a:latin typeface="Roboto"/>
                <a:ea typeface="Roboto"/>
                <a:cs typeface="Roboto"/>
                <a:sym typeface="Roboto"/>
              </a:rPr>
              <a:t>” = confusing term that may be used for any of these situations, but usually refers to business model of OSS license or commercial license choice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For more on dual-licensing as a business model: http://oss-watch.ac.uk/resources/duallicence2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99" name="Shape 19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licenses are Free and FOSS Software licenses generally make source code available under terms that allow for modification and redistribution.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Typical obligations of a permissive FOSS license are that the copyright notice and warranty disclaimer are included with the software. Very often, the license would expressly prohibits users from using the author's name without permission.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permissive FOSS licenses include MIT, BSD, and Apache.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License reciprocity means that the derivative work of the copyrighted work must be made available under the same license. Other names being used include "hereditary", "copyleft", "share-alike", and pejoratively"viral."</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copyleft-style licenses include GPL and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Multi-license refers to the practice where software is made available under multiple licenses. For example, an open source software can be dual-licensed under MIT and GPLv2. In that case, you are free to choose the license that suits your need.</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06" name="Shape 2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covers the big picture of FOSS compliance. It explains how compliance works from first principles.</a:t>
            </a:r>
          </a:p>
        </p:txBody>
      </p:sp>
      <p:sp>
        <p:nvSpPr>
          <p:cNvPr id="213" name="Shape 21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24</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FOSS compliance is really a two-part goal. The first is to know your obligations and have a process to support this knowledge. The second is to satisfy the obligations.</a:t>
            </a:r>
          </a:p>
        </p:txBody>
      </p:sp>
      <p:sp>
        <p:nvSpPr>
          <p:cNvPr id="220" name="Shape 22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expands on what compliance obligations must be satisfied in typical FOSS licenses.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scope of source code availability is determined by the FOSS license. Some licenses may require source code availability for only the FOSS software. Others may require all the software described in the slide.</a:t>
            </a:r>
          </a:p>
        </p:txBody>
      </p:sp>
      <p:sp>
        <p:nvSpPr>
          <p:cNvPr id="227" name="Shape 2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3" name="Shape 23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when FOSS obligations are “triggered.” FOSS licenses are copyright licenses and the basic compliance trigger is when you distribute code to another legal entity.</a:t>
            </a:r>
          </a:p>
        </p:txBody>
      </p:sp>
      <p:sp>
        <p:nvSpPr>
          <p:cNvPr id="234" name="Shape 23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modifying code can impose obligations under FOSS licenses. It explains a little bit about derivative works.</a:t>
            </a:r>
          </a:p>
        </p:txBody>
      </p:sp>
      <p:sp>
        <p:nvSpPr>
          <p:cNvPr id="241" name="Shape 24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7" name="Shape 24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how FOSS compliance programs work in “broad strokes” (a basic overview). </a:t>
            </a:r>
          </a:p>
        </p:txBody>
      </p:sp>
      <p:sp>
        <p:nvSpPr>
          <p:cNvPr id="248" name="Shape 24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relevant to providing either a single three hour training session or explaining how a series of shorter sessions focused on “per chapter” training will work.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65" name="Shape 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more about how FOSS compliance practices can work in an organization. </a:t>
            </a:r>
          </a:p>
        </p:txBody>
      </p:sp>
      <p:sp>
        <p:nvSpPr>
          <p:cNvPr id="255" name="Shape 25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some of the benefits that compliance brings to an organization beyond the fact of fulfilling the legal obligations of the license.</a:t>
            </a:r>
          </a:p>
        </p:txBody>
      </p:sp>
      <p:sp>
        <p:nvSpPr>
          <p:cNvPr id="262" name="Shape 26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compliance means following the licensing terms of FOSS licenses. It involves understanding the licenses, having processes to support the license terms, and having processes to address any oversights or errors.</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Arial"/>
              <a:buNone/>
            </a:pPr>
            <a:r>
              <a:rPr lang="en-US" sz="1200" b="0" i="0" u="none" strike="noStrike" cap="none">
                <a:solidFill>
                  <a:schemeClr val="dk1"/>
                </a:solidFill>
                <a:latin typeface="Roboto"/>
                <a:ea typeface="Roboto"/>
                <a:cs typeface="Roboto"/>
                <a:sym typeface="Roboto"/>
              </a:rPr>
              <a:t>The two main goals of a FOSS compliance program are </a:t>
            </a:r>
            <a:r>
              <a:rPr lang="en-US" sz="1200" b="1" i="0" u="none" strike="noStrike" cap="none">
                <a:solidFill>
                  <a:schemeClr val="dk1"/>
                </a:solidFill>
                <a:latin typeface="Roboto"/>
                <a:ea typeface="Roboto"/>
                <a:cs typeface="Roboto"/>
                <a:sym typeface="Roboto"/>
              </a:rPr>
              <a:t>know your obligations</a:t>
            </a:r>
            <a:r>
              <a:rPr lang="en-US" sz="1200" b="0" i="0" u="none" strike="noStrike" cap="none">
                <a:solidFill>
                  <a:schemeClr val="dk1"/>
                </a:solidFill>
                <a:latin typeface="Roboto"/>
                <a:ea typeface="Roboto"/>
                <a:cs typeface="Roboto"/>
                <a:sym typeface="Roboto"/>
              </a:rPr>
              <a:t> and to </a:t>
            </a:r>
            <a:r>
              <a:rPr lang="en-US" sz="1200" b="1" i="0" u="none" strike="noStrike" cap="none">
                <a:solidFill>
                  <a:schemeClr val="dk1"/>
                </a:solidFill>
                <a:latin typeface="Roboto"/>
                <a:ea typeface="Roboto"/>
                <a:cs typeface="Roboto"/>
                <a:sym typeface="Roboto"/>
              </a:rPr>
              <a:t>satisfy your obligations</a:t>
            </a:r>
            <a:r>
              <a:rPr lang="en-US" sz="1200" b="0" i="0" u="none" strike="noStrike" cap="none">
                <a:solidFill>
                  <a:schemeClr val="dk1"/>
                </a:solidFill>
                <a:latin typeface="Roboto"/>
                <a:ea typeface="Roboto"/>
                <a:cs typeface="Roboto"/>
                <a:sym typeface="Roboto"/>
              </a:rPr>
              <a:t>.</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The important business practices of a FOSS compliance program include:</a:t>
            </a:r>
          </a:p>
          <a:p>
            <a:pPr marL="171450" marR="0" lvl="0" indent="-171450" algn="l" rtl="0">
              <a:lnSpc>
                <a:spcPct val="100000"/>
              </a:lnSpc>
              <a:spcBef>
                <a:spcPts val="0"/>
              </a:spcBef>
              <a:spcAft>
                <a:spcPts val="0"/>
              </a:spcAft>
              <a:buClr>
                <a:schemeClr val="dk1"/>
              </a:buClr>
              <a:buSzPct val="100000"/>
              <a:buFont typeface="Arial"/>
              <a:buChar char="•"/>
            </a:pPr>
            <a:r>
              <a:rPr lang="en-US" sz="1200" b="0" i="0" u="none" strike="noStrike" cap="none">
                <a:solidFill>
                  <a:schemeClr val="dk1"/>
                </a:solidFill>
                <a:latin typeface="Roboto"/>
                <a:ea typeface="Roboto"/>
                <a:cs typeface="Roboto"/>
                <a:sym typeface="Roboto"/>
              </a:rPr>
              <a:t>Identification of the origin and license of FOSS software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Tracking FOSS software within the development process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Performing FOSS review and identifying license obligations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Fulfillment of license obligations when product ships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Oversight for FOSS Compliance Program, creation of policy, and compliance decisions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Training</a:t>
            </a:r>
          </a:p>
          <a:p>
            <a:pPr marL="171450" marR="0" lvl="0" indent="-171450" algn="l" rtl="0">
              <a:spcBef>
                <a:spcPts val="0"/>
              </a:spcBef>
              <a:buClr>
                <a:schemeClr val="dk1"/>
              </a:buClr>
              <a:buSzPct val="100000"/>
              <a:buFont typeface="Arial"/>
              <a:buNone/>
            </a:pPr>
            <a:endParaRPr sz="1200" b="0" i="0" u="none" strike="noStrike" cap="none">
              <a:solidFill>
                <a:schemeClr val="dk1"/>
              </a:solidFill>
              <a:latin typeface="Roboto"/>
              <a:ea typeface="Roboto"/>
              <a:cs typeface="Roboto"/>
              <a:sym typeface="Roboto"/>
            </a:endParaRPr>
          </a:p>
          <a:p>
            <a:pPr marL="0" marR="0" lvl="0" indent="0" algn="l" rtl="0">
              <a:spcBef>
                <a:spcPts val="0"/>
              </a:spcBef>
              <a:buClr>
                <a:schemeClr val="dk1"/>
              </a:buClr>
              <a:buSzPct val="25000"/>
              <a:buFont typeface="Arial"/>
              <a:buNone/>
            </a:pPr>
            <a:r>
              <a:rPr lang="en-US" sz="1200" b="0" i="0" u="none" strike="noStrike" cap="none">
                <a:solidFill>
                  <a:schemeClr val="dk1"/>
                </a:solidFill>
                <a:latin typeface="Roboto"/>
                <a:ea typeface="Roboto"/>
                <a:cs typeface="Roboto"/>
                <a:sym typeface="Roboto"/>
              </a:rPr>
              <a:t>A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69" name="Shape 26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describes some fundamental concepts in understanding FOSS usage</a:t>
            </a:r>
          </a:p>
        </p:txBody>
      </p:sp>
      <p:sp>
        <p:nvSpPr>
          <p:cNvPr id="276" name="Shape 27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33</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2" name="Shape 2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슬라이드는 FOSS 컴포넌트를 사용하면서 컴플라이언스를 위해 고려해야 할 사항에 관한 것입니다.  사용 사례가 다르면 법적 효력이 달라집니다. 다음 슬라이드에서는 이러한 개념을 보다 자세히 설명합니다.</a:t>
            </a:r>
          </a:p>
        </p:txBody>
      </p:sp>
      <p:sp>
        <p:nvSpPr>
          <p:cNvPr id="283" name="Shape 2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9" name="Shape 2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슬라이드는 FOSS를 사용할 때 결합의 의미를 설명합니다.</a:t>
            </a:r>
          </a:p>
        </p:txBody>
      </p:sp>
      <p:sp>
        <p:nvSpPr>
          <p:cNvPr id="290" name="Shape 2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7" name="Shape 29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링킹의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298" name="Shape 29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5" name="Shape 3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수정의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06" name="Shape 3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6" name="Shape 31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번역의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17" name="Shape 31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4" name="Shape 32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개발 도구가 "내부적으로" 이러한 작업 중 일부를 수행할 수 있음을 설명합니다. 이것은 기업이 알아야 할 영역입니다.</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25" name="Shape 32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intended to help a company identify where their internal FOSS policy is located in the company documentation.</a:t>
            </a: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5" name="Shape 3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슬라이드는 배포의 기본 개념을 설명합니다. FOSS 라이선스는 일반적으로 배포할때 적용되므로 컴플라이언스 프로그램에서 고려해야할 핵심 사항입니다.</a:t>
            </a:r>
          </a:p>
        </p:txBody>
      </p:sp>
      <p:sp>
        <p:nvSpPr>
          <p:cNvPr id="336" name="Shape 3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2" name="Shape 3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결합은 FOSS 컴포넌트의 일부를 소프트웨어 제품에 복사하는 것입니다.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링킹은 소프트웨어 제품과 FOSS 컴포넌트를 링크하거나 연결하는 것입니다.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수정은 FOSS 컴포넌트를 변경하는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번역은 코드를 한 상태에서 다른 상태로 변환하는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오픈소스의 배포에 대해 생각할때 다음 사항을 고려해야 합니다.</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누가 소프트웨어를 받습니까?</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고객/파트너</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커뮤니티 프로젝트</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전달하는 형태는 무엇입니까?</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소스 코드 전달</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바이너리 전달</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하드웨어에 프리로드됨</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343" name="Shape 3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9" name="Shape 3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이 장에서는 FOSS 사용을 분석하고 관련 의무를 결정하는 "FOSS 리뷰" 프로세스에 대해 설명합니다.</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350" name="Shape 3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42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56" name="Shape 3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리뷰는 FOSS 컴플라이언스 프로그램의 기본 구성 요소입니다.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리뷰는 엔지니어링, 비즈니스 및 법률 팀의 미팅 포인트가 될 수 있으며, 큰규모에서도 성공적으로 수행하기 위한 계획과 조직이 필요할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엔지니어링 팀 또는 개발자 팀이 관련 정보 수집에 참여할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법률 팀은 라이선스 의무를 분석 및 결정하고 가이드를 제공합니다.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비즈니스 및 엔지니어링 팀은 가이드를 받아 이행할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57" name="Shape 3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3" name="Shape 3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첫 번째 단계는 FOSS 리뷰를 시작하기에 적합한 당사자를 식별하는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중요한 질문은 다음과 같습니다: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사용에 대한 의사 결정자는 누구입니까 (관리자, 아키텍트, 개별 엔지니어 등)?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사용에 대해 어떻게 질문 할 수 있습니까?</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개발 프로세스에 FOSS 리뷰가 시작될 수 있는 정규 지점이 있습니까?</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64" name="Shape 3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8" name="Shape 3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정보 목록은 상당히 커 보인다는 점에 유의해야합니다. 그러나 필요한 정보의 양은 회사의 규모와 FOSS 코드로 하려는 의도에 따라 달라집니다. 대기업은 작은 기업보다 더 많은 정보를 요구하는 경향이 있습니다.</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외부 공급 업체의 경우 몇 가지 추가 문제가 있습니다. 첫째, 미래에 FOSS 문제가 발생할 경우 공급 업체와 후속 조치를 취해야 할 수 있있으며, 신뢰할 수 있는 연락처를 갖고 있는 것은 중요합니다. 또한 공급 업체가 제공한 FOSS에 대한 FOSS 라이선스 의무를 준수해야 할 수도 있습니다. 이러한 의무를 충족하기 위해 필요한 고지문과 소스 코드가 있는지 확인합니다.</a:t>
            </a:r>
          </a:p>
        </p:txBody>
      </p:sp>
      <p:sp>
        <p:nvSpPr>
          <p:cNvPr id="379" name="Shape 3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86" name="Shape 3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리뷰팀은 하나의 연합된 팀으로 구성될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사내 또는 외부 변호사를 포함 할 수있는 법무팀이 라이선스 의무에 대한 FOSS 사용을 검토 및 평가합니다.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다음을 포함하여 다른 사람들이 법률팀을 지원할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사용을 식별하고 추적하는 스캐닝 및 도구 운영 팀. 이 팀은 코드 스캔 또는 포렌식(forensics)도구를 사용하여 코드베이스의 FOSS 컴포넌트를 식별하는데 도움을 제공 할 수 있습니다. 이 팀은 이후의 컴플라이언스 프로세스를 지원하기 위해 FOSS 사용과 관련하여 수집된 정보를 구성하고 추적 할 수도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관련 문제의 영향을 받을 수있는 다른 전문가 또는 대표자 (예 : 상용 라이선스, 컴플라이언스 또는 사업 계획팀).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87" name="Shape 3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7" name="Shape 4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리뷰팀은 FOSS 사용을 적절히 평가할 수있는 전문 지식을 갖추고 있어야합니다. 이는 제안된 FOSS사용에 대해 법률 및 비즈니스팀을 교육하기 위해 엔지니어링 팀의 지원이 필요할 수 있습니다. 예를 들어, 코드 스캐닝은 공개되지 않은 FOSS의 사용을 찾기 위해 사용될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제안된 FOSS 사용이 완전히 평가되면, 법무팀은 판단을 내리는데 필요한 정보를 갖게되는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08" name="Shape 4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오픈 소스 코드 스캐닝 도구가 무엇인지, 어떻게 작동하는지, 새로운 사용자가 이 주제에 대한 지식을 어디에서 수집 할 수 있는지에 대한 큰 그림을 설명합니다.</a:t>
            </a:r>
          </a:p>
        </p:txBody>
      </p:sp>
      <p:sp>
        <p:nvSpPr>
          <p:cNvPr id="421" name="Shape 4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프로세스는 이해 관계자가 협업 할 수있도록 충분히 유연해야합니다. 때로는 FOSS 사용 시나리오가 FOSS 리뷰팀에게 명확하지 않을 수도 있습니다. 엔지니어 팀은 더 많은 정보를 제공 할 수있는 능력이 필요할 것입니다. 마찬가지로, 엔지니어링팀은 FOSS 리뷰팀의 가이드를 이행하는데 도움이 필요할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28" name="Shape 42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Roboto"/>
              <a:buNone/>
            </a:pPr>
            <a:r>
              <a:rPr lang="en-US" sz="1200" b="0" i="0" u="none" strike="noStrike" cap="none">
                <a:solidFill>
                  <a:schemeClr val="lt1"/>
                </a:solidFill>
                <a:latin typeface="Roboto"/>
                <a:ea typeface="Roboto"/>
                <a:cs typeface="Roboto"/>
                <a:sym typeface="Roboto"/>
              </a:rPr>
              <a:t>This chapter is focused on the “big picture” of Intellectual Property. This chapter is probably most useful for managers or developers who might not fully understand the fundamentals of copyright, patent and trademark law.</a:t>
            </a:r>
          </a:p>
        </p:txBody>
      </p:sp>
      <p:sp>
        <p:nvSpPr>
          <p:cNvPr id="80" name="Shape 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5</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53" name="Shape 45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프로세스에는 감독이 있어야합니다 (예 :이 다이어그램의 경영진 리뷰 위원회). 감독위원회는 중요한 정책 결정을 내릴 수도 있고 검토 과정에서 당사자 간의 불일치를 해결할 수도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54" name="Shape 45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2" name="Shape 4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사용에 관한 정보를 수집 및 분석하고 적절한 가이드를 작성하는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프로세스를 시작합니다. 이 프로세스를 시작하는 방법은 회사마다 다를 수 있지만 개발 과정에서 FOSS를 사용하는 사람들에게 개방되어 있어야합니다.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프로세스를 시작하거나 FOSS 리뷰팀에 문의하십시오. 프로세스는 조직 내의 FOSS 사용자가 가이드에 접근 할 수 있도록 충분히 유연해야합니다.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패키지 이름, 버전, 다운로드 URL, 라이선스, 설명 및 제품에서의 사용 목적이 올바른 시작점입니다. 필요한 정밀도 수준은 조직 및 사용 목적에 따라 달라집니다.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저작권 고지, 귀속에 대한 고지 및 소스 코드가 일반적으로 FOSS 소프트웨어의 라이선스를 부여하는 사람을 식별하는 데 도움이됩니다.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향후 FOSS 이슈를 해결해야 할 경우를 위한 개발팀의 연락처입니다. 또한 외부 공급 업체의 소프트웨어에 적용된 FOSS 라이선스에 대한 라이선스 의무를 충족하기 위해 필요한 경우, 저작권 및 귀속에 관한 고지, 공급 업체의 수정 소스 코드를 얻을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완전성, 일관성 및 정확성에 대한 정보를 확인하십시오. 이 프로세스는 코드 스캐닝 도구를 실행하여 알려지지 않은 FOSS 사용을 검색하는 팀을 포함하는 지원팀의 도움을 받을 수 있습니다. </a:t>
            </a:r>
          </a:p>
        </p:txBody>
      </p:sp>
      <p:sp>
        <p:nvSpPr>
          <p:cNvPr id="483" name="Shape 4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9" name="Shape 4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contains an example of a detailed end to end compliance management process. </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490" name="Shape 4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52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6" name="Shape 49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slide describes the definition of compliance management and its end goals.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Note that this section provides a detailed example of what may take place in a large enterprise. Smaller companies may wish to approach the process in a more streamlined way.</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497" name="Shape 49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what a Small to Medium Enterprise (SME)might need to do to build and deploy an effective compliance program.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511" name="Shape 51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8" name="Shape 51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an overview of the steps that a larger enterprise might use for their process.</a:t>
            </a:r>
          </a:p>
        </p:txBody>
      </p:sp>
      <p:sp>
        <p:nvSpPr>
          <p:cNvPr id="519" name="Shape 51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Shape 57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4" name="Shape 57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first step in our example process is to identify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p>
        </p:txBody>
      </p:sp>
      <p:sp>
        <p:nvSpPr>
          <p:cNvPr id="575" name="Shape 57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0" name="Shape 6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next step is auditing source code identified in the previous step.</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our example, the company may conduct research into the identified FOSS component (e.g., review declared licenses, research origins of the FOSS component). The company may also scan the source code to verify the origin and composition of the code.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review team may then produce an audit report with its conclusions regarding the origin and licensing of the source code.</a:t>
            </a:r>
          </a:p>
        </p:txBody>
      </p:sp>
      <p:sp>
        <p:nvSpPr>
          <p:cNvPr id="601" name="Shape 6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Shape 62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26" name="Shape 6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p>
        </p:txBody>
      </p:sp>
      <p:sp>
        <p:nvSpPr>
          <p:cNvPr id="627" name="Shape 6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2" name="Shape 65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653" name="Shape 65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overview is not intended to cover all aspects of Intellectual Property. It is intended to provide context for the “big picture” and to establish that today we are only discussing copyright and patents, the areas most relevant to FOSS compliance.</a:t>
            </a:r>
          </a:p>
        </p:txBody>
      </p:sp>
      <p:sp>
        <p:nvSpPr>
          <p:cNvPr id="87" name="Shape 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Shape 69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95" name="Shape 69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step, the FOSS review team reviews the facts collected in the previous steps and identifies the company’s obligations under the FOSS licenses.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step may be closely linked with the previous step (Resolving Audit Issues). In the previous step we removed FOSS usage that did not conform to company policy. In this step, we evaluate and identify the license obligations for FOSS usage that is retained.</a:t>
            </a:r>
          </a:p>
        </p:txBody>
      </p:sp>
      <p:sp>
        <p:nvSpPr>
          <p:cNvPr id="696" name="Shape 69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1" name="Shape 7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22" name="Shape 7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Shape 74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45" name="Shape 74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Approval information from the previous step should be tracked or registered so that anyone releasing the software can understand and comply with the relevant license obligations.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46" name="Shape 74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Shape 76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70" name="Shape 7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771" name="Shape 7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Shape 79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4" name="Shape 79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95" name="Shape 79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Shape 81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20" name="Shape 8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821" name="Shape 8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Shape 84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46" name="Shape 84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step, the company verifies that its distribution complies with its FOSS license obligations. This step could be a function of an entity providing oversight for the overall FOSS review process.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847" name="Shape 84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Shape 8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72" name="Shape 8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For our example process, the steps include:</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Identification - Identify and track FOSS usage. This may take place through engineer requests, third party disclosures, or code scanning.</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Auditing source code - Review identified FOSS components for license and origin information.</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Resolving issues - Remove FOSS usage that is incompatible with FOSS policies.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Performing reviews - Assess and determine obligations for FOSS usage.</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Approvals - Communicate approval conditions and license obligations.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Registration/approval tracking – Track approval conditions and license obligations for later compliance steps.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Notices - Prepare notices as required by FOSS licenses.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Pre-distribution verifications – Review distributions for compliance before release. </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Accompanying Source Code Distribution – Make source code available as needed.</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Verification – Provide oversight for compliance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Architecture reviews examine the relationships between FOSS components and company software. For example, how are FOSS and company components linked together?</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873" name="Shape 8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Shape 87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9" name="Shape 8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describes some common pitfalls in FOSS compliance processes, and discusses approaches to avoiding these pitfalls</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880" name="Shape 8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68</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Shape 8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86" name="Shape 8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In this chapter, we will describe some common pitfalls to avoid in the FOSS compliance process.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87" name="Shape 8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the “big picture” of copyright in software.</a:t>
            </a:r>
          </a:p>
        </p:txBody>
      </p:sp>
      <p:sp>
        <p:nvSpPr>
          <p:cNvPr id="94" name="Shape 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Shape 8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3" name="Shape 8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The first pitfall described in this slide arises where copyleft-style licensed FOSS is inadvertently mixed with proprietary code.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may be discovered through auditing source code for license notices or using code scanning tools.</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regular audits or scans into the development process.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94" name="Shape 8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Shape 8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0" name="Shape 9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first pitfall in this slide arises where copyleft-style licensed FOSS is inadvertently linked to proprietary code.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type of failure may be detected using dependency tracking tools or reviews of architecture.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architectural reviews into the development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second pitfall arises where proprietary code is included in copyleft-style licensed FOSS. For example, an engineering team making modifications to a FOSS component may include proprietary code in the modifications.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type of failure may be discovered through auditing source code introduced into the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regular audits into the development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1" name="Shape 9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Shape 9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7" name="Shape 9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first pitfall in this slide arises where a company has an obligation to provide accompanying source code, but fails to do so.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second pitfall arises where a company provides accompanying source code, but fails to provide the correct version that matches the distributed binary version.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third pitfall arises where a company modifies a FOSS component, but fails to publish the modified version of the source code. The company instead publishes the source code for the original version of the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8" name="Shape 9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Shape 9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4" name="Shape 9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15" name="Shape 9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Shape 9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1" name="Shape 9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marR="0" lvl="0" indent="0" algn="l" rtl="0">
              <a:spcBef>
                <a:spcPts val="0"/>
              </a:spcBef>
              <a:buSzPct val="25000"/>
              <a:buNone/>
            </a:pPr>
            <a:endParaRPr sz="1200" b="0" i="0" u="none" strike="noStrike" cap="none">
              <a:solidFill>
                <a:srgbClr val="000000"/>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monitoring of engineering training, and also making the compliance process easily accessible to the engineering team.</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22" name="Shape 9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Shape 9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8" name="Shape 9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29" name="Shape 9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Shape 9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35" name="Shape 9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36" name="Shape 9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Shape 94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42" name="Shape 9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Your FOSS compliance process is a building block to establishing good working relationships within the FOSS community.</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943" name="Shape 9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Shape 9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50" name="Shape 95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Pitfalls can occur under the following categories: IP failure, license compliance failure, and compliance process failure.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IP failure would be commingling of proprietary code and open source code, which may result in making proprietary software available to general public despite company's preference.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license compliance failure would be a failure to mark an open source software after modification or to properly list the open source software components in the software or to make the complete and corresponding source code available.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compliance process failure would be a failure in the process related to audit, review, or approving the open source software. Auditors "waived" all the red-flagged items in a report, or that the review and approval process takes too long.</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benefits of prioritizing compliance are that you become more efficient in your use of FOSS, and that you build a better relationship with the open source community.</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benefits of maintaining a good community relationship are that you can better assess how you can comply with the FOSS license requirements, and you have a better two-way communication with regard to contribution and use of the FOSS.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51" name="Shape 95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Shape 95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57" name="Shape 9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(Nathan) I think this chapter could be useful if we can work out a "developer cheat sheet" or something similar. As it is now,this content seems to be more fully reproduced in other chapters and we are not adding much.</a:t>
            </a:r>
          </a:p>
          <a:p>
            <a:pPr marL="0" marR="0" lvl="0" indent="0" algn="l" rtl="0">
              <a:spcBef>
                <a:spcPts val="0"/>
              </a:spcBef>
              <a:buSzPct val="25000"/>
              <a:buNone/>
            </a:pPr>
            <a:endParaRPr sz="1200" b="0" i="1" u="none" strike="noStrike" cap="none">
              <a:solidFill>
                <a:schemeClr val="lt1"/>
              </a:solidFill>
              <a:latin typeface="Roboto"/>
              <a:ea typeface="Roboto"/>
              <a:cs typeface="Roboto"/>
              <a:sym typeface="Roboto"/>
            </a:endParaRPr>
          </a:p>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(shane) this chapter needs expansion, so this will be one of our key focuses in 2017</a:t>
            </a:r>
            <a:br>
              <a:rPr lang="en-US" sz="1200" b="0" i="1" u="none" strike="noStrike" cap="none">
                <a:solidFill>
                  <a:schemeClr val="lt1"/>
                </a:solidFill>
                <a:latin typeface="Roboto"/>
                <a:ea typeface="Roboto"/>
                <a:cs typeface="Roboto"/>
                <a:sym typeface="Roboto"/>
              </a:rPr>
            </a:br>
            <a:endParaRPr lang="en-US" sz="1200" b="0" i="1" u="none" strike="noStrike" cap="none">
              <a:solidFill>
                <a:schemeClr val="lt1"/>
              </a:solidFill>
              <a:latin typeface="Roboto"/>
              <a:ea typeface="Roboto"/>
              <a:cs typeface="Roboto"/>
              <a:sym typeface="Roboto"/>
            </a:endParaRPr>
          </a:p>
        </p:txBody>
      </p:sp>
      <p:sp>
        <p:nvSpPr>
          <p:cNvPr id="958" name="Shape 9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79</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clarifies the most important parts of copyright law to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01" name="Shape 1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outlines the key developer guidelines necessary for a high quality compliance approach.</a:t>
            </a:r>
          </a:p>
        </p:txBody>
      </p:sp>
      <p:sp>
        <p:nvSpPr>
          <p:cNvPr id="965" name="Shape 9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slides explains how to anticipate compliance process requirements.</a:t>
            </a:r>
          </a:p>
        </p:txBody>
      </p:sp>
      <p:sp>
        <p:nvSpPr>
          <p:cNvPr id="972" name="Shape 97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a:t>
            </a:r>
            <a:r>
              <a:rPr lang="en-US"/>
              <a:t>emphasizes</a:t>
            </a:r>
            <a:r>
              <a:rPr lang="en-US" sz="1200" i="0" u="none" strike="noStrike" cap="none">
                <a:solidFill>
                  <a:schemeClr val="dk1"/>
                </a:solidFill>
              </a:rPr>
              <a:t> how a compliance process can and should apply to all FOSS components entering your company.</a:t>
            </a:r>
          </a:p>
        </p:txBody>
      </p:sp>
      <p:sp>
        <p:nvSpPr>
          <p:cNvPr id="979" name="Shape 9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rgbClr val="000000"/>
                </a:solidFill>
              </a:rPr>
              <a:t>General guidelines developers can practices when working with FOSS: </a:t>
            </a:r>
          </a:p>
          <a:p>
            <a:pPr marL="226427" marR="0" lvl="0" indent="-226427" algn="l" rtl="0">
              <a:spcBef>
                <a:spcPts val="0"/>
              </a:spcBef>
              <a:buSzPct val="25000"/>
              <a:buNone/>
            </a:pPr>
            <a:r>
              <a:rPr lang="en-US" sz="1200" i="0" u="none" strike="noStrike" cap="none">
                <a:solidFill>
                  <a:srgbClr val="000000"/>
                </a:solidFill>
              </a:rPr>
              <a:t>- Select code from high quality FOSS communities </a:t>
            </a:r>
          </a:p>
          <a:p>
            <a:pPr marL="226427" marR="0" lvl="0" indent="-226427" algn="l" rtl="0">
              <a:spcBef>
                <a:spcPts val="0"/>
              </a:spcBef>
              <a:buSzPct val="25000"/>
              <a:buNone/>
            </a:pPr>
            <a:r>
              <a:rPr lang="en-US" sz="1200" i="0" u="none" strike="noStrike" cap="none">
                <a:solidFill>
                  <a:srgbClr val="000000"/>
                </a:solidFill>
              </a:rPr>
              <a:t>- Seek guidance </a:t>
            </a:r>
          </a:p>
          <a:p>
            <a:pPr marL="226427" marR="0" lvl="0" indent="-226427" algn="l" rtl="0">
              <a:spcBef>
                <a:spcPts val="0"/>
              </a:spcBef>
              <a:buSzPct val="25000"/>
              <a:buNone/>
            </a:pPr>
            <a:r>
              <a:rPr lang="en-US" sz="1200" i="0" u="none" strike="noStrike" cap="none">
                <a:solidFill>
                  <a:srgbClr val="000000"/>
                </a:solidFill>
              </a:rPr>
              <a:t>- Preserve existing licensing information </a:t>
            </a:r>
          </a:p>
          <a:p>
            <a:pPr marL="226427" marR="0" lvl="0" indent="-226427" algn="l" rtl="0">
              <a:spcBef>
                <a:spcPts val="0"/>
              </a:spcBef>
              <a:buSzPct val="25000"/>
              <a:buNone/>
            </a:pPr>
            <a:r>
              <a:rPr lang="en-US" sz="1200" i="0" u="none" strike="noStrike" cap="none">
                <a:solidFill>
                  <a:srgbClr val="000000"/>
                </a:solidFill>
              </a:rPr>
              <a:t>- Gather and retain FOSS project information for your review process </a:t>
            </a:r>
          </a:p>
          <a:p>
            <a:pPr marL="226427" marR="0" lvl="0" indent="-226427" algn="l" rtl="0">
              <a:spcBef>
                <a:spcPts val="0"/>
              </a:spcBef>
              <a:buSzPct val="25000"/>
              <a:buNone/>
            </a:pPr>
            <a:r>
              <a:rPr lang="en-US" sz="1200" i="0" u="none" strike="noStrike" cap="none">
                <a:solidFill>
                  <a:srgbClr val="000000"/>
                </a:solidFill>
              </a:rPr>
              <a:t>Should you remove or alter FOSS license header information? No – existing license information should be preserved, additional header information can be added for modifications or additions to source code (note, some licenses require documenting changes) . </a:t>
            </a:r>
          </a:p>
          <a:p>
            <a:pPr marL="226427" marR="0" lvl="0" indent="-226427" algn="l" rtl="0">
              <a:spcBef>
                <a:spcPts val="0"/>
              </a:spcBef>
              <a:buSzPct val="25000"/>
              <a:buNone/>
            </a:pPr>
            <a:r>
              <a:rPr lang="en-US" sz="1200" i="0" u="none" strike="noStrike" cap="none">
                <a:solidFill>
                  <a:srgbClr val="000000"/>
                </a:solidFill>
              </a:rPr>
              <a:t>Important steps in a compliance process: </a:t>
            </a:r>
          </a:p>
          <a:p>
            <a:pPr marL="226427" marR="0" lvl="0" indent="-226427" algn="l" rtl="0">
              <a:spcBef>
                <a:spcPts val="0"/>
              </a:spcBef>
              <a:buSzPct val="25000"/>
              <a:buNone/>
            </a:pPr>
            <a:r>
              <a:rPr lang="en-US" sz="1200" i="0" u="none" strike="noStrike" cap="none">
                <a:solidFill>
                  <a:srgbClr val="000000"/>
                </a:solidFill>
              </a:rPr>
              <a:t>- Follow developer guidelines, especially for any FOSS code included in or linked to proprietary code </a:t>
            </a:r>
          </a:p>
          <a:p>
            <a:pPr marL="226427" marR="0" lvl="0" indent="-226427" algn="l" rtl="0">
              <a:spcBef>
                <a:spcPts val="0"/>
              </a:spcBef>
              <a:buSzPct val="25000"/>
              <a:buNone/>
            </a:pPr>
            <a:r>
              <a:rPr lang="en-US" sz="1200" i="0" u="none" strike="noStrike" cap="none">
                <a:solidFill>
                  <a:srgbClr val="000000"/>
                </a:solidFill>
              </a:rPr>
              <a:t>- Review and approve all FOSS early in the cycle </a:t>
            </a:r>
          </a:p>
          <a:p>
            <a:pPr marL="226427" marR="0" lvl="0" indent="-226427" algn="l" rtl="0">
              <a:spcBef>
                <a:spcPts val="0"/>
              </a:spcBef>
              <a:buSzPct val="25000"/>
              <a:buNone/>
            </a:pPr>
            <a:r>
              <a:rPr lang="en-US" sz="1200" i="0" u="none" strike="noStrike" cap="none">
                <a:solidFill>
                  <a:srgbClr val="000000"/>
                </a:solidFill>
              </a:rPr>
              <a:t>- Review architecture and avoid mixing components governed by incompatible licenses </a:t>
            </a:r>
          </a:p>
          <a:p>
            <a:pPr marL="226427" marR="0" lvl="0" indent="-226427" algn="l" rtl="0">
              <a:spcBef>
                <a:spcPts val="0"/>
              </a:spcBef>
              <a:buSzPct val="25000"/>
              <a:buNone/>
            </a:pPr>
            <a:r>
              <a:rPr lang="en-US" sz="1200" i="0" u="none" strike="noStrike" cap="none">
                <a:solidFill>
                  <a:srgbClr val="000000"/>
                </a:solidFill>
              </a:rPr>
              <a:t>- Verify OSS compliance for every product and every version prior to release </a:t>
            </a:r>
          </a:p>
          <a:p>
            <a:pPr marL="226427" marR="0" lvl="0" indent="-226427" algn="l" rtl="0">
              <a:spcBef>
                <a:spcPts val="0"/>
              </a:spcBef>
              <a:buSzPct val="25000"/>
              <a:buNone/>
            </a:pPr>
            <a:r>
              <a:rPr lang="en-US" sz="1200" i="0" u="none" strike="noStrike" cap="none">
                <a:solidFill>
                  <a:srgbClr val="000000"/>
                </a:solidFill>
              </a:rPr>
              <a:t>- Review OSS compliance for new versions of OSS </a:t>
            </a:r>
          </a:p>
          <a:p>
            <a:pPr marL="226427" marR="0" lvl="0" indent="-226427" algn="l" rtl="0">
              <a:spcBef>
                <a:spcPts val="0"/>
              </a:spcBef>
              <a:buSzPct val="25000"/>
              <a:buNone/>
            </a:pPr>
            <a:r>
              <a:rPr lang="en-US" sz="1200" i="0" u="none" strike="noStrike" cap="none">
                <a:solidFill>
                  <a:srgbClr val="000000"/>
                </a:solidFill>
              </a:rPr>
              <a:t>A new version of a previously reviewed FOSS component can create new compliance issues by: </a:t>
            </a:r>
          </a:p>
          <a:p>
            <a:pPr marL="226427" marR="0" lvl="0" indent="-226427" algn="l" rtl="0">
              <a:spcBef>
                <a:spcPts val="0"/>
              </a:spcBef>
              <a:buSzPct val="25000"/>
              <a:buNone/>
            </a:pPr>
            <a:r>
              <a:rPr lang="en-US" sz="1200" i="0" u="none" strike="noStrike" cap="none">
                <a:solidFill>
                  <a:srgbClr val="000000"/>
                </a:solidFill>
              </a:rPr>
              <a:t>- A change in the FOSS license for the new version of the FOSS component(e.g. ghostscript </a:t>
            </a:r>
            <a:r>
              <a:rPr lang="en-US" sz="1200" i="0" u="sng" strike="noStrike" cap="none">
                <a:solidFill>
                  <a:schemeClr val="hlink"/>
                </a:solidFill>
                <a:hlinkClick r:id="rId3"/>
              </a:rPr>
              <a:t>https://en.wikipedia.org/wiki/Ghostscript</a:t>
            </a:r>
            <a:r>
              <a:rPr lang="en-US" sz="1200" i="0" u="none" strike="noStrike" cap="none">
                <a:solidFill>
                  <a:srgbClr val="000000"/>
                </a:solidFill>
              </a:rPr>
              <a:t>) </a:t>
            </a:r>
          </a:p>
          <a:p>
            <a:pPr marL="226427" marR="0" lvl="0" indent="-226427" algn="l" rtl="0">
              <a:spcBef>
                <a:spcPts val="0"/>
              </a:spcBef>
              <a:buSzPct val="25000"/>
              <a:buNone/>
            </a:pPr>
            <a:r>
              <a:rPr lang="en-US" sz="1200" i="0" u="none" strike="noStrike" cap="none">
                <a:solidFill>
                  <a:srgbClr val="000000"/>
                </a:solidFill>
              </a:rPr>
              <a:t>- New dependencies introduced with new versions which create additional FOSS obligations. These dependencies may be embedded in the FOSS distribution or they may be dependencies resolved at build time. </a:t>
            </a:r>
          </a:p>
          <a:p>
            <a:pPr marL="226427" marR="0" lvl="0" indent="-226427" algn="l" rtl="0">
              <a:spcBef>
                <a:spcPts val="0"/>
              </a:spcBef>
              <a:buSzPct val="25000"/>
              <a:buNone/>
            </a:pPr>
            <a:r>
              <a:rPr lang="en-US" sz="1200" i="0" u="none" strike="noStrike" cap="none">
                <a:solidFill>
                  <a:srgbClr val="000000"/>
                </a:solidFill>
              </a:rPr>
              <a:t>What risks should you address with in-bound software? </a:t>
            </a:r>
          </a:p>
          <a:p>
            <a:pPr marL="226427" marR="0" lvl="0" indent="-226427" algn="l" rtl="0">
              <a:spcBef>
                <a:spcPts val="0"/>
              </a:spcBef>
              <a:buSzPct val="25000"/>
              <a:buNone/>
            </a:pPr>
            <a:r>
              <a:rPr lang="en-US" sz="1200" i="0" u="none" strike="noStrike" cap="none">
                <a:solidFill>
                  <a:srgbClr val="000000"/>
                </a:solidFill>
              </a:rPr>
              <a:t>- License compliance for any disclosed FOSS embedded in the in-bound software </a:t>
            </a:r>
          </a:p>
          <a:p>
            <a:pPr marL="226427" marR="0" lvl="0" indent="-226427" algn="l" rtl="0">
              <a:spcBef>
                <a:spcPts val="0"/>
              </a:spcBef>
              <a:buSzPct val="25000"/>
              <a:buNone/>
            </a:pPr>
            <a:r>
              <a:rPr lang="en-US" sz="1200" i="0" u="none" strike="noStrike" cap="none">
                <a:solidFill>
                  <a:srgbClr val="000000"/>
                </a:solidFill>
              </a:rPr>
              <a:t>- The potential for creating license conflicts by integrating inbound software with other FOSS or proprietary software </a:t>
            </a:r>
          </a:p>
          <a:p>
            <a:pPr marL="226427" marR="0" lvl="0" indent="-226427" algn="l" rtl="0">
              <a:spcBef>
                <a:spcPts val="0"/>
              </a:spcBef>
              <a:buSzPct val="25000"/>
              <a:buNone/>
            </a:pPr>
            <a:r>
              <a:rPr lang="en-US" sz="1200" i="0" u="none" strike="noStrike" cap="none">
                <a:solidFill>
                  <a:srgbClr val="000000"/>
                </a:solidFill>
              </a:rPr>
              <a:t>- Undisclosed or unknown FOSS included in the in-bound software </a:t>
            </a:r>
          </a:p>
        </p:txBody>
      </p:sp>
      <p:sp>
        <p:nvSpPr>
          <p:cNvPr id="986" name="Shape 98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patent concepts relevant to software.</a:t>
            </a:r>
          </a:p>
        </p:txBody>
      </p:sp>
      <p:sp>
        <p:nvSpPr>
          <p:cNvPr id="108" name="Shape 1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983485" y="6488667"/>
            <a:ext cx="4326627"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0" i="0" u="none" strike="noStrike" cap="none">
                <a:solidFill>
                  <a:srgbClr val="7F7F7F"/>
                </a:solidFill>
                <a:latin typeface="Roboto"/>
                <a:ea typeface="Roboto"/>
                <a:cs typeface="Roboto"/>
                <a:sym typeface="Roboto"/>
              </a:rPr>
              <a:t>These slides do not contain legal advice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5" name="Shape 45"/>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46" name="Shape 46"/>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6"/>
        <p:cNvGrpSpPr/>
        <p:nvPr/>
      </p:nvGrpSpPr>
      <p:grpSpPr>
        <a:xfrm>
          <a:off x="0" y="0"/>
          <a:ext cx="0" cy="0"/>
          <a:chOff x="0" y="0"/>
          <a:chExt cx="0" cy="0"/>
        </a:xfrm>
      </p:grpSpPr>
      <p:sp>
        <p:nvSpPr>
          <p:cNvPr id="37" name="Shape 37"/>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38" name="Shape 38"/>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lt2"/>
              </a:buClr>
              <a:buFont typeface="Roboto"/>
              <a:buNone/>
              <a:defRPr sz="40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lt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lt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lt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lt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lt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9pPr>
          </a:lstStyle>
          <a:p>
            <a:endParaRPr/>
          </a:p>
        </p:txBody>
      </p:sp>
      <p:sp>
        <p:nvSpPr>
          <p:cNvPr id="40" name="Shape 40"/>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41" name="Shape 41"/>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914400" y="1371600"/>
            <a:ext cx="10464800" cy="1927224"/>
          </a:xfrm>
          <a:prstGeom prst="rect">
            <a:avLst/>
          </a:prstGeom>
          <a:noFill/>
          <a:ln>
            <a:noFill/>
          </a:ln>
        </p:spPr>
        <p:txBody>
          <a:bodyPr lIns="91425" tIns="45700" rIns="91425" bIns="45700" anchor="b" anchorCtr="0">
            <a:noAutofit/>
          </a:bodyPr>
          <a:lstStyle/>
          <a:p>
            <a:pPr marL="0" marR="0" lvl="0" indent="0" algn="l" rtl="0">
              <a:spcBef>
                <a:spcPts val="0"/>
              </a:spcBef>
              <a:buClr>
                <a:srgbClr val="E56B45"/>
              </a:buClr>
              <a:buSzPct val="25000"/>
              <a:buFont typeface="Roboto"/>
              <a:buNone/>
            </a:pPr>
            <a:r>
              <a:rPr lang="en-US" sz="5400" b="0" i="0" u="none" strike="noStrike" cap="none">
                <a:solidFill>
                  <a:srgbClr val="E56B45"/>
                </a:solidFill>
                <a:latin typeface="Roboto"/>
                <a:ea typeface="Roboto"/>
                <a:cs typeface="Roboto"/>
                <a:sym typeface="Roboto"/>
              </a:rPr>
              <a:t>교육과정</a:t>
            </a:r>
          </a:p>
        </p:txBody>
      </p:sp>
      <p:pic>
        <p:nvPicPr>
          <p:cNvPr id="53" name="Shape 53"/>
          <p:cNvPicPr preferRelativeResize="0"/>
          <p:nvPr/>
        </p:nvPicPr>
        <p:blipFill rotWithShape="1">
          <a:blip r:embed="rId3">
            <a:alphaModFix/>
          </a:blip>
          <a:srcRect/>
          <a:stretch/>
        </p:blipFill>
        <p:spPr>
          <a:xfrm>
            <a:off x="1043270" y="874712"/>
            <a:ext cx="2628899" cy="1460500"/>
          </a:xfrm>
          <a:prstGeom prst="rect">
            <a:avLst/>
          </a:prstGeom>
          <a:noFill/>
          <a:ln>
            <a:noFill/>
          </a:ln>
        </p:spPr>
      </p:pic>
      <p:sp>
        <p:nvSpPr>
          <p:cNvPr id="54" name="Shape 54"/>
          <p:cNvSpPr txBox="1">
            <a:spLocks noGrp="1"/>
          </p:cNvSpPr>
          <p:nvPr>
            <p:ph type="subTitle" idx="1"/>
          </p:nvPr>
        </p:nvSpPr>
        <p:spPr>
          <a:xfrm>
            <a:off x="914400" y="3505200"/>
            <a:ext cx="10459774" cy="2779465"/>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2590" b="0" i="0" u="none" strike="noStrike" cap="none" dirty="0">
                <a:solidFill>
                  <a:schemeClr val="dk1"/>
                </a:solidFill>
                <a:latin typeface="Roboto"/>
                <a:ea typeface="Roboto"/>
                <a:cs typeface="Roboto"/>
                <a:sym typeface="Roboto"/>
              </a:rPr>
              <a:t>OpenChain 설명서 1.1을 위한 FOSS 교육 참조 슬라이드</a:t>
            </a: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dirty="0">
              <a:solidFill>
                <a:schemeClr val="dk1"/>
              </a:solidFill>
              <a:latin typeface="Roboto"/>
              <a:ea typeface="Roboto"/>
              <a:cs typeface="Roboto"/>
              <a:sym typeface="Roboto"/>
            </a:endParaRPr>
          </a:p>
          <a:p>
            <a:pPr marL="0" marR="0" lvl="0" indent="0" algn="l" rtl="0">
              <a:lnSpc>
                <a:spcPct val="90000"/>
              </a:lnSpc>
              <a:spcBef>
                <a:spcPts val="444"/>
              </a:spcBef>
              <a:spcAft>
                <a:spcPts val="0"/>
              </a:spcAft>
              <a:buClr>
                <a:schemeClr val="accent1"/>
              </a:buClr>
              <a:buSzPct val="25000"/>
              <a:buFont typeface="Arial"/>
              <a:buNone/>
            </a:pPr>
            <a:r>
              <a:rPr lang="en-US" sz="2220" b="0" i="0" u="none" strike="noStrike" cap="none" dirty="0">
                <a:solidFill>
                  <a:schemeClr val="dk1"/>
                </a:solidFill>
                <a:latin typeface="Roboto"/>
                <a:ea typeface="Roboto"/>
                <a:cs typeface="Roboto"/>
                <a:sym typeface="Roboto"/>
              </a:rPr>
              <a:t>CC0-1.0에 따라 배포되었습니다.</a:t>
            </a:r>
            <a:br>
              <a:rPr lang="en-US" sz="2220" b="0" i="0" u="none" strike="noStrike" cap="none" dirty="0">
                <a:solidFill>
                  <a:schemeClr val="dk1"/>
                </a:solidFill>
                <a:latin typeface="Roboto"/>
                <a:ea typeface="Roboto"/>
                <a:cs typeface="Roboto"/>
                <a:sym typeface="Roboto"/>
              </a:rPr>
            </a:br>
            <a:r>
              <a:rPr lang="en-US" sz="2220" b="0" i="0" u="none" strike="noStrike" cap="none" dirty="0">
                <a:solidFill>
                  <a:schemeClr val="dk1"/>
                </a:solidFill>
                <a:latin typeface="Roboto"/>
                <a:ea typeface="Roboto"/>
                <a:cs typeface="Roboto"/>
                <a:sym typeface="Roboto"/>
              </a:rPr>
              <a:t>제한없이 이 슬라이드를 사용, 수정 및 공유할 수 있습니다.</a:t>
            </a:r>
            <a:br>
              <a:rPr lang="en-US" sz="2220" b="0" i="0" u="none" strike="noStrike" cap="none" dirty="0">
                <a:solidFill>
                  <a:schemeClr val="dk1"/>
                </a:solidFill>
                <a:latin typeface="Roboto"/>
                <a:ea typeface="Roboto"/>
                <a:cs typeface="Roboto"/>
                <a:sym typeface="Roboto"/>
              </a:rPr>
            </a:br>
            <a:r>
              <a:rPr lang="en-US" sz="2220" b="0" i="0" u="none" strike="noStrike" cap="none" dirty="0">
                <a:solidFill>
                  <a:schemeClr val="dk1"/>
                </a:solidFill>
                <a:latin typeface="Roboto"/>
                <a:ea typeface="Roboto"/>
                <a:cs typeface="Roboto"/>
                <a:sym typeface="Roboto"/>
              </a:rPr>
              <a:t>또한 보증이 적용되지 않습니다.</a:t>
            </a: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dirty="0">
              <a:solidFill>
                <a:schemeClr val="dk1"/>
              </a:solidFill>
              <a:latin typeface="Roboto"/>
              <a:ea typeface="Roboto"/>
              <a:cs typeface="Roboto"/>
              <a:sym typeface="Roboto"/>
            </a:endParaRPr>
          </a:p>
          <a:p>
            <a:pPr marL="0" marR="0" lvl="0" indent="0" algn="l" rtl="0">
              <a:lnSpc>
                <a:spcPct val="90000"/>
              </a:lnSpc>
              <a:spcBef>
                <a:spcPts val="407"/>
              </a:spcBef>
              <a:buClr>
                <a:schemeClr val="accent1"/>
              </a:buClr>
              <a:buSzPct val="25000"/>
              <a:buFont typeface="Arial"/>
              <a:buNone/>
            </a:pPr>
            <a:r>
              <a:rPr lang="en-US" sz="2035" b="0" i="0" u="none" strike="noStrike" cap="none" dirty="0">
                <a:solidFill>
                  <a:schemeClr val="dk1"/>
                </a:solidFill>
                <a:latin typeface="Roboto Condensed"/>
                <a:ea typeface="Roboto Condensed"/>
                <a:cs typeface="Roboto Condensed"/>
                <a:sym typeface="Roboto Condensed"/>
              </a:rPr>
              <a:t>이 슬라이드는 미국 법률을 따릅니다. 법적인 관할권에 따라 법적 요구 사항이 달라질 수 있습니다.</a:t>
            </a:r>
            <a:br>
              <a:rPr lang="en-US" sz="2035" b="0" i="0" u="none" strike="noStrike" cap="none" dirty="0">
                <a:solidFill>
                  <a:schemeClr val="dk1"/>
                </a:solidFill>
                <a:latin typeface="Roboto Condensed"/>
                <a:ea typeface="Roboto Condensed"/>
                <a:cs typeface="Roboto Condensed"/>
                <a:sym typeface="Roboto Condensed"/>
              </a:rPr>
            </a:br>
            <a:r>
              <a:rPr lang="en-US" sz="2035" b="0" i="0" u="none" strike="noStrike" cap="none" dirty="0">
                <a:solidFill>
                  <a:schemeClr val="dk1"/>
                </a:solidFill>
                <a:latin typeface="Roboto Condensed"/>
                <a:ea typeface="Roboto Condensed"/>
                <a:cs typeface="Roboto Condensed"/>
                <a:sym typeface="Roboto Condensed"/>
              </a:rPr>
              <a:t>이 슬라이드를 Compliance 교육 프로그램의 일부로 사용할 때는이 점을 고려해야합니다.</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a:t>
            </a:r>
          </a:p>
        </p:txBody>
      </p:sp>
      <p:sp>
        <p:nvSpPr>
          <p:cNvPr id="118" name="Shape 118"/>
          <p:cNvSpPr txBox="1">
            <a:spLocks noGrp="1"/>
          </p:cNvSpPr>
          <p:nvPr>
            <p:ph type="body" idx="1"/>
          </p:nvPr>
        </p:nvSpPr>
        <p:spPr>
          <a:xfrm>
            <a:off x="838200" y="1481771"/>
            <a:ext cx="10515599"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"라이선스"는 저작권 또는 특허권 소유자가 다른 사람에게 허가 또는 권리를 부여하는 방식임</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rgbClr val="000000"/>
                </a:solidFill>
                <a:latin typeface="Roboto"/>
                <a:ea typeface="Roboto"/>
                <a:cs typeface="Roboto"/>
                <a:sym typeface="Roboto"/>
              </a:rPr>
              <a:t>라이선스는 다음 사항에 제한될 수 있음:</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허용된 사용 유형 (상업적 / 비상업적, 배포, 파생 저작물 / 제조, 제조?, 제조?))</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배타적 또는 비배타적인 조건</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지리적 범위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영구적 또는 시간 제한 기간</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라이센스에는 부여를 위한 조건이 있을 수 있음</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이는 특정 의무를 준수하는 경우에만 라이선스를 취득한다는 의미임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예: 저작자 표시 또는 상호 라이선스 제공</a:t>
            </a:r>
          </a:p>
          <a:p>
            <a:pPr marL="182880" marR="0" lvl="0" indent="-182880" algn="l" rtl="0">
              <a:spcBef>
                <a:spcPts val="480"/>
              </a:spcBef>
              <a:buClr>
                <a:schemeClr val="accent1"/>
              </a:buClr>
              <a:buSzPct val="85000"/>
              <a:buFont typeface="Arial"/>
              <a:buChar char="•"/>
            </a:pPr>
            <a:r>
              <a:rPr lang="en-US" sz="2400" b="0" i="0" u="none" strike="noStrike" cap="none">
                <a:solidFill>
                  <a:srgbClr val="000000"/>
                </a:solidFill>
                <a:latin typeface="Roboto"/>
                <a:ea typeface="Roboto"/>
                <a:cs typeface="Roboto"/>
                <a:sym typeface="Roboto"/>
              </a:rPr>
              <a:t>보증, 배상, 지원, 업그레이드, 유지 보수와 관련된 계약 조건도 포함될 수 있음</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125" name="Shape 125"/>
          <p:cNvSpPr txBox="1">
            <a:spLocks noGrp="1"/>
          </p:cNvSpPr>
          <p:nvPr>
            <p:ph type="body" idx="1"/>
          </p:nvPr>
        </p:nvSpPr>
        <p:spPr>
          <a:xfrm>
            <a:off x="923925" y="1682150"/>
            <a:ext cx="10515599" cy="42680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저작권법은 어떤 유형의 자료를 보호합니까?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소프트웨어에 대해 가장 중요한 저작권 권한은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소프트웨어가 특허 대상이 될 수 있습니까?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특허가 특허 소유자에게 부여하는 권리는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자신의 소프트웨어를 독자적으로 개발하는 경우, </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해당 소프트웨어에 대한 제3자의 저작권 라이선스가 필요할 수 있습니까? </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특허 라이선스는 어떻습니까?</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2장</a:t>
            </a:r>
          </a:p>
        </p:txBody>
      </p:sp>
      <p:sp>
        <p:nvSpPr>
          <p:cNvPr id="132" name="Shape 132"/>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a:ea typeface="Roboto"/>
                <a:cs typeface="Roboto"/>
                <a:sym typeface="Roboto"/>
              </a:rPr>
              <a:t>FOSS 라이선스 소개</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라이선스 </a:t>
            </a:r>
          </a:p>
        </p:txBody>
      </p:sp>
      <p:sp>
        <p:nvSpPr>
          <p:cNvPr id="139" name="Shape 139"/>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정의에 따르면 FOSS 라이선스는 수정 및 재배포를 허용하는 조건하에서 소스 코드를 사용할 수 있게함</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라이선스는 귀속에 관한 고지 제공, 저작권 표시 보존 또는 소스 코드 제공을 위한 서면 약정과 관련된 조건을 가지고 있을 수 있음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하나의 인기있는 라이선스 집합은 FOSS 정의 (OSD)를 기반으로 FOSS Initiative (OSI)에서 승인한 라이선스 집합임 OSI 승인 전체 라이선스 목록은 다음에서 볼 수 있음 : </a:t>
            </a:r>
            <a:r>
              <a:rPr lang="en-US" sz="2000" b="0" i="0" u="sng" strike="noStrike" cap="none">
                <a:solidFill>
                  <a:schemeClr val="hlink"/>
                </a:solidFill>
                <a:latin typeface="Roboto Mono"/>
                <a:ea typeface="Roboto Mono"/>
                <a:cs typeface="Roboto Mono"/>
                <a:sym typeface="Roboto Mono"/>
                <a:hlinkClick r:id="rId3"/>
              </a:rPr>
              <a:t>http://www.opensource.org/licenses/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Permissive FOSS 라이선스</a:t>
            </a:r>
          </a:p>
        </p:txBody>
      </p:sp>
      <p:sp>
        <p:nvSpPr>
          <p:cNvPr id="146" name="Shape 146"/>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Permissive FOSS 라이선스: 제한이 최소한인 FOSS 라이선스를 설명하기 위해 자주 사용되는 용어</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예: BSD-3-Clause</a:t>
            </a:r>
          </a:p>
          <a:p>
            <a:pPr marL="457200" marR="0" lvl="1" indent="-190500" algn="l" rtl="0">
              <a:spcBef>
                <a:spcPts val="420"/>
              </a:spcBef>
              <a:spcAft>
                <a:spcPts val="0"/>
              </a:spcAft>
              <a:buClr>
                <a:schemeClr val="accent1"/>
              </a:buClr>
              <a:buSzPct val="85000"/>
              <a:buFont typeface="Arial"/>
              <a:buChar char="•"/>
            </a:pPr>
            <a:r>
              <a:rPr lang="en-US" sz="2100" b="0" i="0" u="none" strike="noStrike" cap="none">
                <a:solidFill>
                  <a:schemeClr val="dk1"/>
                </a:solidFill>
                <a:latin typeface="Roboto"/>
                <a:ea typeface="Roboto"/>
                <a:cs typeface="Roboto"/>
                <a:sym typeface="Roboto"/>
              </a:rPr>
              <a:t>BSD 라이선스는 저작권 표시 및 라이선스 면책 조항이 유지되는한 어떠한 목적으로든 소스 코드 또는 오브젝트 코드 형식으로 무제한 재배포를 허용하는 Permissive 라이선스의 한 예임</a:t>
            </a:r>
          </a:p>
          <a:p>
            <a:pPr marL="457200" marR="0" lvl="1" indent="-190500" algn="l" rtl="0">
              <a:spcBef>
                <a:spcPts val="420"/>
              </a:spcBef>
              <a:spcAft>
                <a:spcPts val="0"/>
              </a:spcAft>
              <a:buClr>
                <a:schemeClr val="accent1"/>
              </a:buClr>
              <a:buSzPct val="85000"/>
              <a:buFont typeface="Arial"/>
              <a:buChar char="•"/>
            </a:pPr>
            <a:r>
              <a:rPr lang="en-US" sz="2100" b="0" i="0" u="none" strike="noStrike" cap="none">
                <a:solidFill>
                  <a:schemeClr val="dk1"/>
                </a:solidFill>
                <a:latin typeface="Roboto"/>
                <a:ea typeface="Roboto"/>
                <a:cs typeface="Roboto"/>
                <a:sym typeface="Roboto"/>
              </a:rPr>
              <a:t>특정 허가 없이 파생 저작물을 추천하기 위해 기여자 이름의 사용을 제한하는 조항이 포함되어 있음</a:t>
            </a:r>
          </a:p>
          <a:p>
            <a:pPr marL="182880" marR="0" lvl="0" indent="-182880" algn="l" rtl="0">
              <a:spcBef>
                <a:spcPts val="500"/>
              </a:spcBef>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다른 예: MIT, Apache-2.0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 상호주의 및 Copyleft 라이선스</a:t>
            </a:r>
          </a:p>
        </p:txBody>
      </p:sp>
      <p:sp>
        <p:nvSpPr>
          <p:cNvPr id="153" name="Shape 153"/>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일부 라이선스는 파생 저작물(또는 동일한 파일, 동일한 프로그램 또는 다른 경계의 소프트웨어)이 배포되는 경우 원본 저작물과 동일한 조건으로 배포 할 것을 요구</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이를 "Copyleft" 또는 "상호주의" 효과라고 함</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GPL-2.0의 라이선스 상호주의 예:</a:t>
            </a:r>
          </a:p>
          <a:p>
            <a:pPr marL="457200" marR="0" lvl="1" indent="0" algn="l" rtl="0">
              <a:spcBef>
                <a:spcPts val="400"/>
              </a:spcBef>
              <a:spcAft>
                <a:spcPts val="0"/>
              </a:spcAft>
              <a:buClr>
                <a:schemeClr val="accent1"/>
              </a:buClr>
              <a:buSzPct val="25000"/>
              <a:buFont typeface="Arial"/>
              <a:buNone/>
            </a:pPr>
            <a:r>
              <a:rPr lang="en-US" sz="2000" b="0" i="1" u="none" strike="noStrike" cap="none">
                <a:solidFill>
                  <a:schemeClr val="dk1"/>
                </a:solidFill>
                <a:latin typeface="Roboto"/>
                <a:ea typeface="Roboto"/>
                <a:cs typeface="Roboto"/>
                <a:sym typeface="Roboto"/>
              </a:rPr>
              <a:t>배포하거나 공표하려는 저작물의 전부 또는 일부가 양도 받은 프로그램의 일부를 포함하거나 프로그램으로부터 파생된 것이라면, 저작물에 대한 사용권리를 본 라이선스의 규정에 따라 […] 허용해야 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상호주의 또는 Copyleft 절을 포함하는 라이선스에는 GPL, LGPL, AGPL, MPL 및 CDDL의 모든 버전이 포함됨 </a:t>
            </a:r>
          </a:p>
          <a:p>
            <a:pPr marL="0" marR="0" lvl="0" indent="0" algn="l" rtl="0">
              <a:spcBef>
                <a:spcPts val="480"/>
              </a:spcBef>
              <a:spcAft>
                <a:spcPts val="0"/>
              </a:spcAft>
              <a:buClr>
                <a:schemeClr val="accent1"/>
              </a:buClr>
              <a:buSzPct val="25000"/>
              <a:buFont typeface="Arial"/>
              <a:buNone/>
            </a:pPr>
            <a:endParaRPr sz="2400" b="0" i="1" u="none" strike="noStrike" cap="none">
              <a:solidFill>
                <a:schemeClr val="dk1"/>
              </a:solidFill>
              <a:latin typeface="Roboto"/>
              <a:ea typeface="Roboto"/>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독점 라이선스 또는 폐쇄 소스</a:t>
            </a:r>
          </a:p>
        </p:txBody>
      </p:sp>
      <p:sp>
        <p:nvSpPr>
          <p:cNvPr id="160" name="Shape 160"/>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독점 소프트웨어 라이선스 (또는 상업용 라이선스 또는 EULA)는 소프트웨어의 사용, 수정 및 배포에 대한 제한을 가짐.</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독점 라이선스는 각 공급 업체마다 고유함 – 공급 업체와 동일한 수의 다양한 독점 라이선스가 존재하며 각각은 개별적으로 평가되어야함</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개발자는 FOSS 및 독점 라이선스가 모두 지적 재산을 기반으로하고 해당 자산에 라이센스 부여를 제공함에도, 상업적 비 FOSS 라이선스를 설명하기 위해 종종 "독점"이라는 용어를 사용함</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기타 비 FOSS 라이선스 상황</a:t>
            </a:r>
          </a:p>
        </p:txBody>
      </p:sp>
      <p:sp>
        <p:nvSpPr>
          <p:cNvPr id="167" name="Shape 167"/>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프리웨어 – 독점 라이선스 하에서 무료 또는 매우 저렴한 비용으로 배포되는 소프트웨어</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소스 코드가 사용 가능하거나 사용 가능하지 않을 수 있으며, 파생 저작물 생성은 일반적으로 제한됨</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프리웨어 소프트웨어는 일반적으로 완벽하게 작동하며 (기능 제한 없음) 무제한으로 사용할 수 있음 (사용일수 제한 없음).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프리웨어 소프트웨어 라이선스는 일반적으로 사용 유형 (개인, 상업, 학업 등)에 대한 제한 뿐만 아니라 소프트웨어의 복제, 배포 및 파생 저작물 제작과 관련하여 제한을 부과함</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셰어웨어 –  제한된 시간 동안 제한된 기능을 사용자에게 시범적으로 무료 제공하는 독점 소프트웨어</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셰어웨어의 목표는 잠재적인 구매자에게 프로그램의 전체 버전에 대한 라이선스를 구입하기 전에 프로그램을 사용하고 그 유용성을 판단 할 기회를 제공하는 것 </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셰어웨어 공급 업체는 소프트웨어가 조직 내에서 자유롭게 전파 된 후 대규모 라이슨서 지불을 위해 회사에 접근하기 때문에 대부분의 회사는 셰어웨어를 매우 경계함</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기타 비 FOSS 라이선스 상황</a:t>
            </a:r>
          </a:p>
        </p:txBody>
      </p:sp>
      <p:sp>
        <p:nvSpPr>
          <p:cNvPr id="174" name="Shape 174"/>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“Non-commercial” – some licenses have most of the characteristics of a FOSS license, but are limited to non-commercial use (e.g. CC-BY-NC).</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by definition cannot limit the field of use of the software</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Commercial use is a field of use so any restriction prevents the license from being FOSS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Public Domain</a:t>
            </a:r>
          </a:p>
        </p:txBody>
      </p:sp>
      <p:sp>
        <p:nvSpPr>
          <p:cNvPr id="181" name="Shape 181"/>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term </a:t>
            </a:r>
            <a:r>
              <a:rPr lang="en-US" sz="2400" b="1" i="0" u="none" strike="noStrike" cap="none">
                <a:solidFill>
                  <a:schemeClr val="dk1"/>
                </a:solidFill>
                <a:latin typeface="Roboto"/>
                <a:ea typeface="Roboto"/>
                <a:cs typeface="Roboto"/>
                <a:sym typeface="Roboto"/>
              </a:rPr>
              <a:t>public domain </a:t>
            </a:r>
            <a:r>
              <a:rPr lang="en-US" sz="2400" b="0" i="0" u="none" strike="noStrike" cap="none">
                <a:solidFill>
                  <a:schemeClr val="dk1"/>
                </a:solidFill>
                <a:latin typeface="Roboto"/>
                <a:ea typeface="Roboto"/>
                <a:cs typeface="Roboto"/>
                <a:sym typeface="Roboto"/>
              </a:rPr>
              <a:t>refers to software not protected by law and therefore usable by the public without requiring a license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Developers may include a </a:t>
            </a:r>
            <a:r>
              <a:rPr lang="en-US" sz="2400" b="0" i="1" u="none" strike="noStrike" cap="none">
                <a:solidFill>
                  <a:schemeClr val="dk1"/>
                </a:solidFill>
                <a:latin typeface="Roboto"/>
                <a:ea typeface="Roboto"/>
                <a:cs typeface="Roboto"/>
                <a:sym typeface="Roboto"/>
              </a:rPr>
              <a:t>public domain declaration</a:t>
            </a:r>
            <a:r>
              <a:rPr lang="en-US" sz="2400" b="0" i="0" u="none" strike="noStrike" cap="none">
                <a:solidFill>
                  <a:schemeClr val="dk1"/>
                </a:solidFill>
                <a:latin typeface="Roboto"/>
                <a:ea typeface="Roboto"/>
                <a:cs typeface="Roboto"/>
                <a:sym typeface="Roboto"/>
              </a:rPr>
              <a:t> with their software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 g., “All of the code and documentation in this software has been dedicated to the public domain by the authors.”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public domain declaration is not the same as a FOSS license</a:t>
            </a:r>
          </a:p>
          <a:p>
            <a:pPr marL="457200" marR="0" lvl="1" indent="-1905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 and its effectiveness at law varies from jurisdiction to jurisdiction</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Often the public domain declaration is accompanied by other terms, such as warranty disclaimers; in such cases, the software may be viewed as being under a license rather than being in the public domain</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OpenChain 교육과정이란 무엇입니까?</a:t>
            </a: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OpenChain 프로젝트는 FOSS(Free and Open Source Software) Compliance 프로그램의 핵심 구성 요소를 식별하고 공유하는데 도움이됩니다.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OpenChain 프로젝트의 핵심은 </a:t>
            </a:r>
            <a:r>
              <a:rPr lang="en-US" sz="2400" b="1" i="0" u="none" strike="noStrike" cap="none">
                <a:solidFill>
                  <a:schemeClr val="dk1"/>
                </a:solidFill>
                <a:latin typeface="Roboto"/>
                <a:ea typeface="Roboto"/>
                <a:cs typeface="Roboto"/>
                <a:sym typeface="Roboto"/>
              </a:rPr>
              <a:t>설명서</a:t>
            </a:r>
            <a:r>
              <a:rPr lang="en-US" sz="2400" b="0" i="0" u="none" strike="noStrike" cap="none">
                <a:solidFill>
                  <a:schemeClr val="dk1"/>
                </a:solidFill>
                <a:latin typeface="Roboto"/>
                <a:ea typeface="Roboto"/>
                <a:cs typeface="Roboto"/>
                <a:sym typeface="Roboto"/>
              </a:rPr>
              <a:t>입니다. 이는 FOSS Compliance 프로그램이 만족해야하는 핵심 요구 사항을 식별하고 공개합니다.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OpenChain </a:t>
            </a:r>
            <a:r>
              <a:rPr lang="en-US" sz="2400" b="1" i="0" u="none" strike="noStrike" cap="none">
                <a:solidFill>
                  <a:schemeClr val="dk1"/>
                </a:solidFill>
                <a:latin typeface="Roboto"/>
                <a:ea typeface="Roboto"/>
                <a:cs typeface="Roboto"/>
                <a:sym typeface="Roboto"/>
              </a:rPr>
              <a:t>교육과정</a:t>
            </a:r>
            <a:r>
              <a:rPr lang="en-US" sz="2400" b="0" i="0" u="none" strike="noStrike" cap="none">
                <a:solidFill>
                  <a:schemeClr val="dk1"/>
                </a:solidFill>
                <a:latin typeface="Roboto"/>
                <a:ea typeface="Roboto"/>
                <a:cs typeface="Roboto"/>
                <a:sym typeface="Roboto"/>
              </a:rPr>
              <a:t>은 자유롭게 사용할 수있는 교육 자료를 제공함으로 설명서를 지원합니다.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 슬라이드는 회사들이 설명서 1.2의 요구 사항을 충족하는 데 도움이됩니다. 또한, 일반 Compliance 교육에도 사용할 수 있습니다.</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ctr"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자세한 내용은 다음을 참조하십시오: </a:t>
            </a:r>
            <a:r>
              <a:rPr lang="en-US" sz="2400" b="0" i="0" u="none" strike="noStrike" cap="none">
                <a:solidFill>
                  <a:schemeClr val="dk1"/>
                </a:solidFill>
                <a:latin typeface="Roboto Mono"/>
                <a:ea typeface="Roboto Mono"/>
                <a:cs typeface="Roboto Mono"/>
                <a:sym typeface="Roboto Mono"/>
              </a:rPr>
              <a:t>https://www.openchainproject.org</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Compatibility</a:t>
            </a:r>
          </a:p>
        </p:txBody>
      </p:sp>
      <p:sp>
        <p:nvSpPr>
          <p:cNvPr id="188" name="Shape 188"/>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rgbClr val="292934"/>
                </a:solidFill>
                <a:latin typeface="Roboto"/>
                <a:ea typeface="Roboto"/>
                <a:cs typeface="Roboto"/>
                <a:sym typeface="Roboto"/>
              </a:rPr>
              <a:t>License compatibility is the process of ensuring that license terms do not conflict.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rgbClr val="292934"/>
                </a:solidFill>
                <a:latin typeface="Roboto"/>
                <a:ea typeface="Roboto"/>
                <a:cs typeface="Roboto"/>
                <a:sym typeface="Roboto"/>
              </a:rPr>
              <a:t>If one license requires you to do something and another prohibits doing that, the licenses conflict and are not compatible</a:t>
            </a:r>
            <a:r>
              <a:rPr lang="en-US" sz="2400" b="0" i="0" u="none" strike="noStrike" cap="none">
                <a:solidFill>
                  <a:schemeClr val="dk1"/>
                </a:solidFill>
                <a:latin typeface="Roboto"/>
                <a:ea typeface="Roboto"/>
                <a:cs typeface="Roboto"/>
                <a:sym typeface="Roboto"/>
              </a:rPr>
              <a:t> if the combination of the two software modules trigger the obligations under a license.</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GPL-2.0 and EPL-1.0 each extend their obligations to “derivative works” which are distributed.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If a GPL-2.0 module is combined with an EPL-1.0 module and the merged module is distributed, that module must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(according to GPL-2.0) be distributed under GPL-2.0 only, and</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(according to EPL-1.0) under EPL-1.0 only.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The distributor cannot satisfy both conditions at once so the module may not be distributed.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This is an example of </a:t>
            </a:r>
            <a:r>
              <a:rPr lang="en-US" sz="1600" b="0" i="1" u="none" strike="noStrike" cap="none">
                <a:solidFill>
                  <a:schemeClr val="dk1"/>
                </a:solidFill>
                <a:latin typeface="Roboto"/>
                <a:ea typeface="Roboto"/>
                <a:cs typeface="Roboto"/>
                <a:sym typeface="Roboto"/>
              </a:rPr>
              <a:t>license incompatibility.</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Condensed"/>
              <a:ea typeface="Roboto Condensed"/>
              <a:cs typeface="Roboto Condensed"/>
              <a:sym typeface="Roboto Condensed"/>
            </a:endParaRPr>
          </a:p>
          <a:p>
            <a:pPr marL="0" marR="0" lvl="0" indent="0" algn="l" rtl="0">
              <a:spcBef>
                <a:spcPts val="400"/>
              </a:spcBef>
              <a:buClr>
                <a:schemeClr val="accent1"/>
              </a:buClr>
              <a:buSzPct val="25000"/>
              <a:buFont typeface="Arial"/>
              <a:buNone/>
            </a:pPr>
            <a:r>
              <a:rPr lang="en-US" sz="2000" b="0" i="0" u="none" strike="noStrike" cap="none">
                <a:solidFill>
                  <a:schemeClr val="dk1"/>
                </a:solidFill>
                <a:latin typeface="Roboto Condensed"/>
                <a:ea typeface="Roboto Condensed"/>
                <a:cs typeface="Roboto Condensed"/>
                <a:sym typeface="Roboto Condensed"/>
              </a:rPr>
              <a:t>The definition of “derivative work” is subject to different views in the FOSS community and</a:t>
            </a:r>
            <a:br>
              <a:rPr lang="en-US" sz="2000" b="0" i="0" u="none" strike="noStrike" cap="none">
                <a:solidFill>
                  <a:schemeClr val="dk1"/>
                </a:solidFill>
                <a:latin typeface="Roboto Condensed"/>
                <a:ea typeface="Roboto Condensed"/>
                <a:cs typeface="Roboto Condensed"/>
                <a:sym typeface="Roboto Condensed"/>
              </a:rPr>
            </a:br>
            <a:r>
              <a:rPr lang="en-US" sz="2000" b="0" i="0" u="none" strike="noStrike" cap="none">
                <a:solidFill>
                  <a:schemeClr val="dk1"/>
                </a:solidFill>
                <a:latin typeface="Roboto Condensed"/>
                <a:ea typeface="Roboto Condensed"/>
                <a:cs typeface="Roboto Condensed"/>
                <a:sym typeface="Roboto Condensed"/>
              </a:rPr>
              <a:t>its interpretation in law is likely to vary from jurisdiction to jurisdiction.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Notices</a:t>
            </a:r>
          </a:p>
        </p:txBody>
      </p:sp>
      <p:sp>
        <p:nvSpPr>
          <p:cNvPr id="195" name="Shape 195"/>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Notices, such as text in comments in file headers, often provide authorship and licensing information. FOSS licenses may also require the placement of notices in or alongside source code or documentation to give credit to the author (an attribution) or to make it clear the software includes modifications.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Copyright notice </a:t>
            </a:r>
            <a:r>
              <a:rPr lang="en-US" sz="2400" b="0" i="0" u="none" strike="noStrike" cap="none">
                <a:solidFill>
                  <a:schemeClr val="dk1"/>
                </a:solidFill>
                <a:latin typeface="Roboto"/>
                <a:ea typeface="Roboto"/>
                <a:cs typeface="Roboto"/>
                <a:sym typeface="Roboto"/>
              </a:rPr>
              <a:t>– an identifier placed on copies of the work to inform the world of copyright ownership. </a:t>
            </a:r>
            <a:r>
              <a:rPr lang="en-US" sz="2400" b="0" i="0" u="none" strike="noStrike" cap="none">
                <a:solidFill>
                  <a:srgbClr val="000000"/>
                </a:solidFill>
                <a:latin typeface="Roboto"/>
                <a:ea typeface="Roboto"/>
                <a:cs typeface="Roboto"/>
                <a:sym typeface="Roboto"/>
              </a:rPr>
              <a:t>Example: </a:t>
            </a:r>
            <a:r>
              <a:rPr lang="en-US" sz="2000" b="0" i="0" u="none" strike="noStrike" cap="none">
                <a:solidFill>
                  <a:schemeClr val="dk1"/>
                </a:solidFill>
                <a:latin typeface="Roboto Mono"/>
                <a:ea typeface="Roboto Mono"/>
                <a:cs typeface="Roboto Mono"/>
                <a:sym typeface="Roboto Mono"/>
              </a:rPr>
              <a:t>Copyright © A. Person (2016)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License notice</a:t>
            </a:r>
            <a:r>
              <a:rPr lang="en-US" sz="2400" b="0" i="0" u="none" strike="noStrike" cap="none">
                <a:solidFill>
                  <a:schemeClr val="dk1"/>
                </a:solidFill>
                <a:latin typeface="Roboto"/>
                <a:ea typeface="Roboto"/>
                <a:cs typeface="Roboto"/>
                <a:sym typeface="Roboto"/>
              </a:rPr>
              <a:t> – a notice that specifies and acknowledges the license terms and conditions of the FOSS included in the product.</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Attribution notice </a:t>
            </a:r>
            <a:r>
              <a:rPr lang="en-US" sz="2400" b="0" i="0" u="none" strike="noStrike" cap="none">
                <a:solidFill>
                  <a:schemeClr val="dk1"/>
                </a:solidFill>
                <a:latin typeface="Roboto"/>
                <a:ea typeface="Roboto"/>
                <a:cs typeface="Roboto"/>
                <a:sym typeface="Roboto"/>
              </a:rPr>
              <a:t>– a notice included in the product release that acknowledges the identity of the original authors and / or sponsors of the FOSS included in the product.</a:t>
            </a:r>
          </a:p>
          <a:p>
            <a:pPr marL="182880" marR="0" lvl="0" indent="-182880" algn="l" rtl="0">
              <a:spcBef>
                <a:spcPts val="480"/>
              </a:spcBef>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Modification notice </a:t>
            </a:r>
            <a:r>
              <a:rPr lang="en-US" sz="2400" b="0" i="0" u="none" strike="noStrike" cap="none">
                <a:solidFill>
                  <a:schemeClr val="dk1"/>
                </a:solidFill>
                <a:latin typeface="Roboto"/>
                <a:ea typeface="Roboto"/>
                <a:cs typeface="Roboto"/>
                <a:sym typeface="Roboto"/>
              </a:rPr>
              <a:t>– a notice that you have made modifications to the source code of a file, such as adding your copyright notice to the top of the file.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Multi-Licensing</a:t>
            </a:r>
          </a:p>
        </p:txBody>
      </p:sp>
      <p:sp>
        <p:nvSpPr>
          <p:cNvPr id="202" name="Shape 202"/>
          <p:cNvSpPr txBox="1">
            <a:spLocks noGrp="1"/>
          </p:cNvSpPr>
          <p:nvPr>
            <p:ph type="body" idx="1"/>
          </p:nvPr>
        </p:nvSpPr>
        <p:spPr>
          <a:xfrm>
            <a:off x="556966" y="1481771"/>
            <a:ext cx="11451234" cy="513667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Multi-licensing refers to the practice of distributing software under two or more different sets of terms and conditions simultaneously</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E.g., when software is “dual licensed,” the copyright owner gives each recipient the choice of two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Note: This should not be confused for situations in which a licensor imposes more than one license, and you must comply with </a:t>
            </a:r>
            <a:r>
              <a:rPr lang="en-US" sz="2400" b="0" i="1" u="none" strike="noStrike" cap="none">
                <a:solidFill>
                  <a:schemeClr val="dk1"/>
                </a:solidFill>
                <a:latin typeface="Roboto"/>
                <a:ea typeface="Roboto"/>
                <a:cs typeface="Roboto"/>
                <a:sym typeface="Roboto"/>
              </a:rPr>
              <a:t>all</a:t>
            </a:r>
            <a:r>
              <a:rPr lang="en-US" sz="2400" b="0" i="0" u="none" strike="noStrike" cap="none">
                <a:solidFill>
                  <a:schemeClr val="dk1"/>
                </a:solidFill>
                <a:latin typeface="Roboto"/>
                <a:ea typeface="Roboto"/>
                <a:cs typeface="Roboto"/>
                <a:sym typeface="Roboto"/>
              </a:rPr>
              <a:t> of them</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209" name="Shape 209"/>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a FOSS license?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typical obligations of a permissive FOSS license?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permissive FOSS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license reciprocity mean?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copyleft-style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needs to be distributed for code used under a copyleft license?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Are Freeware and Shareware software considered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a multi-license?</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information may you find in FOSS Notices, and how may the notices be used?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3</a:t>
            </a:r>
          </a:p>
        </p:txBody>
      </p:sp>
      <p:sp>
        <p:nvSpPr>
          <p:cNvPr id="216" name="Shape 216"/>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FOSS Compliance 소개</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Goals</a:t>
            </a:r>
          </a:p>
        </p:txBody>
      </p:sp>
      <p:sp>
        <p:nvSpPr>
          <p:cNvPr id="223" name="Shape 223"/>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Know your obligations. </a:t>
            </a:r>
            <a:r>
              <a:rPr lang="en-US" sz="2400" b="0" i="0" u="none" strike="noStrike" cap="none">
                <a:solidFill>
                  <a:schemeClr val="dk1"/>
                </a:solidFill>
                <a:latin typeface="Roboto"/>
                <a:ea typeface="Roboto"/>
                <a:cs typeface="Roboto"/>
                <a:sym typeface="Roboto"/>
              </a:rPr>
              <a:t>You should have a process for identifying and tracking FOSS components that are present in your software</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Satisfy license obligations. </a:t>
            </a:r>
            <a:r>
              <a:rPr lang="en-US" sz="2400" b="0" i="0" u="none" strike="noStrike" cap="none">
                <a:solidFill>
                  <a:schemeClr val="dk1"/>
                </a:solidFill>
                <a:latin typeface="Roboto"/>
                <a:ea typeface="Roboto"/>
                <a:cs typeface="Roboto"/>
                <a:sym typeface="Roboto"/>
              </a:rPr>
              <a:t>Your process should be capable of handling FOSS license obligations that arise from your organization’s business practices</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What Compliance Obligations Must Be Satisfied?</a:t>
            </a:r>
          </a:p>
        </p:txBody>
      </p:sp>
      <p:sp>
        <p:nvSpPr>
          <p:cNvPr id="230" name="Shape 23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Depending on the FOSS license(s) involved, your compliance obligations may consist of:</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rgbClr val="292934"/>
                </a:solidFill>
                <a:latin typeface="Roboto"/>
                <a:ea typeface="Roboto"/>
                <a:cs typeface="Roboto"/>
                <a:sym typeface="Roboto"/>
              </a:rPr>
              <a:t>Attribution</a:t>
            </a:r>
            <a:r>
              <a:rPr lang="en-US" sz="2000" b="1" i="0" u="none" strike="noStrike" cap="none">
                <a:solidFill>
                  <a:schemeClr val="dk1"/>
                </a:solidFill>
                <a:latin typeface="Roboto"/>
                <a:ea typeface="Roboto"/>
                <a:cs typeface="Roboto"/>
                <a:sym typeface="Roboto"/>
              </a:rPr>
              <a:t> and Notices.</a:t>
            </a:r>
            <a:r>
              <a:rPr lang="en-US" sz="2000" b="0" i="0" u="none" strike="noStrike" cap="none">
                <a:solidFill>
                  <a:schemeClr val="dk1"/>
                </a:solidFill>
                <a:latin typeface="Roboto"/>
                <a:ea typeface="Roboto"/>
                <a:cs typeface="Roboto"/>
                <a:sym typeface="Roboto"/>
              </a:rPr>
              <a:t> You may need to provide or retain copyright and license text in the source code and/or product documentation or user interface, so that downstream users know the origin of the software and their rights under the licenses. You may also need to provide notices regarding modifications, or full copies of the license.</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Source code availability. </a:t>
            </a:r>
            <a:r>
              <a:rPr lang="en-US" sz="2000" b="0" i="0" u="none" strike="noStrike" cap="none">
                <a:solidFill>
                  <a:schemeClr val="dk1"/>
                </a:solidFill>
                <a:latin typeface="Roboto"/>
                <a:ea typeface="Roboto"/>
                <a:cs typeface="Roboto"/>
                <a:sym typeface="Roboto"/>
              </a:rPr>
              <a:t>You may need to provide source code for the FOSS software, for modifications you make, for combined or linked software, and scripts that control the build process.</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Reciprocity. </a:t>
            </a:r>
            <a:r>
              <a:rPr lang="en-US" sz="2000" b="0" i="0" u="none" strike="noStrike" cap="none">
                <a:solidFill>
                  <a:schemeClr val="dk1"/>
                </a:solidFill>
                <a:latin typeface="Roboto"/>
                <a:ea typeface="Roboto"/>
                <a:cs typeface="Roboto"/>
                <a:sym typeface="Roboto"/>
              </a:rPr>
              <a:t>You may need to maintain modified versions or derivative works under the same license that governs the FOSS component.</a:t>
            </a:r>
          </a:p>
          <a:p>
            <a:pPr marL="182880" marR="0" lvl="0" indent="-182880" algn="l" rtl="0">
              <a:spcBef>
                <a:spcPts val="400"/>
              </a:spcBef>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Other terms. </a:t>
            </a:r>
            <a:r>
              <a:rPr lang="en-US" sz="2000" b="0" i="0" u="none" strike="noStrike" cap="none">
                <a:solidFill>
                  <a:schemeClr val="dk1"/>
                </a:solidFill>
                <a:latin typeface="Roboto"/>
                <a:ea typeface="Roboto"/>
                <a:cs typeface="Roboto"/>
                <a:sym typeface="Roboto"/>
              </a:rPr>
              <a:t>The FOSS license may restrict use of the copyright holder name or trademark, may require modified versions to use a different name to avoid confusion, or may terminate upon any breach.</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Issues: Distribution</a:t>
            </a:r>
          </a:p>
        </p:txBody>
      </p:sp>
      <p:sp>
        <p:nvSpPr>
          <p:cNvPr id="237" name="Shape 237"/>
          <p:cNvSpPr txBox="1">
            <a:spLocks noGrp="1"/>
          </p:cNvSpPr>
          <p:nvPr>
            <p:ph type="body" idx="1"/>
          </p:nvPr>
        </p:nvSpPr>
        <p:spPr>
          <a:xfrm>
            <a:off x="838200" y="1564976"/>
            <a:ext cx="10515599" cy="4887348"/>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Dissemination of material to an outside entity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Applications downloaded to a user’s machine or mobile device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JavaScript, web client, or other code that is downloaded to the user’s machine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For some FOSS licenses, access via a computer network can be</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 “trigger” event</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Some licenses define the trigger event to include permitting access to software running on a server (e.g., all versions of the Affero GPL if the software is modified) or in the case of “users interacting with it remotely through a computer network”</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Issues: Modification</a:t>
            </a:r>
          </a:p>
        </p:txBody>
      </p:sp>
      <p:sp>
        <p:nvSpPr>
          <p:cNvPr id="244" name="Shape 24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Changes to the existing program (e.g., additions, deletions of code in a file, combining components together)</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Under some FOSS licenses, modifications may cause additional obligations upon distribution, such as: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Providing notice of modification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Providing accompanying source code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Licensing modifications under the same license that governs the FOSS component</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Program</a:t>
            </a:r>
          </a:p>
        </p:txBody>
      </p:sp>
      <p:sp>
        <p:nvSpPr>
          <p:cNvPr id="251" name="Shape 25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Organizations that have been successful at FOSS compliance have created their own</a:t>
            </a:r>
            <a:r>
              <a:rPr lang="en-US" sz="2400" b="0" i="1" u="none" strike="noStrike" cap="none">
                <a:solidFill>
                  <a:schemeClr val="dk1"/>
                </a:solidFill>
                <a:latin typeface="Roboto"/>
                <a:ea typeface="Roboto"/>
                <a:cs typeface="Roboto"/>
                <a:sym typeface="Roboto"/>
              </a:rPr>
              <a:t> FOSS Compliance Programs</a:t>
            </a:r>
            <a:r>
              <a:rPr lang="en-US" sz="2400" b="0" i="0" u="none" strike="noStrike" cap="none">
                <a:solidFill>
                  <a:schemeClr val="dk1"/>
                </a:solidFill>
                <a:latin typeface="Roboto"/>
                <a:ea typeface="Roboto"/>
                <a:cs typeface="Roboto"/>
                <a:sym typeface="Roboto"/>
              </a:rPr>
              <a:t> (consisting of policies, processes, training and tools) to:</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Facilitate effective usage of FOSS in their products (commercial or otherwise)</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Respect FOSS developer/owner rights and comply with license obligations</a:t>
            </a:r>
          </a:p>
          <a:p>
            <a:pPr marL="457200" marR="0" lvl="0" indent="-457200" algn="l" rtl="0">
              <a:spcBef>
                <a:spcPts val="480"/>
              </a:spcBef>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Contribute to and participate in FOSS communities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목차</a:t>
            </a:r>
          </a:p>
        </p:txBody>
      </p:sp>
      <p:sp>
        <p:nvSpPr>
          <p:cNvPr id="68" name="Shape 68"/>
          <p:cNvSpPr txBox="1">
            <a:spLocks noGrp="1"/>
          </p:cNvSpPr>
          <p:nvPr>
            <p:ph type="body" idx="1"/>
          </p:nvPr>
        </p:nvSpPr>
        <p:spPr>
          <a:xfrm>
            <a:off x="609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지적 재산권이란 무엇입니까?</a:t>
            </a:r>
          </a:p>
          <a:p>
            <a:pPr marL="514350" marR="0" lvl="0" indent="-514350" algn="l" rtl="0">
              <a:spcBef>
                <a:spcPts val="56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FOSS 라이선스 소개</a:t>
            </a:r>
          </a:p>
          <a:p>
            <a:pPr marL="514350" marR="0" lvl="0" indent="-514350" algn="l" rtl="0">
              <a:spcBef>
                <a:spcPts val="56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FOSS Compliance 소개</a:t>
            </a:r>
          </a:p>
          <a:p>
            <a:pPr marL="514350" marR="0" lvl="0" indent="-514350" algn="l" rtl="0">
              <a:spcBef>
                <a:spcPts val="560"/>
              </a:spcBef>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FOSS 리뷰를 위한</a:t>
            </a:r>
            <a:br>
              <a:rPr lang="en-US" sz="2800" b="0" i="0" u="none" strike="noStrike" cap="none">
                <a:solidFill>
                  <a:schemeClr val="dk1"/>
                </a:solidFill>
                <a:latin typeface="Roboto"/>
                <a:ea typeface="Roboto"/>
                <a:cs typeface="Roboto"/>
                <a:sym typeface="Roboto"/>
              </a:rPr>
            </a:br>
            <a:r>
              <a:rPr lang="en-US" sz="2800" b="0" i="0" u="none" strike="noStrike" cap="none">
                <a:solidFill>
                  <a:schemeClr val="dk1"/>
                </a:solidFill>
                <a:latin typeface="Roboto"/>
                <a:ea typeface="Roboto"/>
                <a:cs typeface="Roboto"/>
                <a:sym typeface="Roboto"/>
              </a:rPr>
              <a:t>주요 소프트웨어 개념</a:t>
            </a:r>
          </a:p>
        </p:txBody>
      </p:sp>
      <p:sp>
        <p:nvSpPr>
          <p:cNvPr id="69" name="Shape 69"/>
          <p:cNvSpPr txBox="1">
            <a:spLocks noGrp="1"/>
          </p:cNvSpPr>
          <p:nvPr>
            <p:ph type="body" idx="2"/>
          </p:nvPr>
        </p:nvSpPr>
        <p:spPr>
          <a:xfrm>
            <a:off x="6197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FOSS 리뷰 실행</a:t>
            </a:r>
          </a:p>
          <a:p>
            <a:pPr marL="514350" marR="0" lvl="0" indent="-514350" algn="l" rtl="0">
              <a:spcBef>
                <a:spcPts val="56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종단간 Compliance 관리</a:t>
            </a:r>
            <a:br>
              <a:rPr lang="en-US" sz="2800" b="0" i="0" u="none" strike="noStrike" cap="none">
                <a:solidFill>
                  <a:schemeClr val="dk1"/>
                </a:solidFill>
                <a:latin typeface="Roboto"/>
                <a:ea typeface="Roboto"/>
                <a:cs typeface="Roboto"/>
                <a:sym typeface="Roboto"/>
              </a:rPr>
            </a:br>
            <a:r>
              <a:rPr lang="en-US" sz="2800" b="0" i="0" u="none" strike="noStrike" cap="none">
                <a:solidFill>
                  <a:schemeClr val="dk1"/>
                </a:solidFill>
                <a:latin typeface="Roboto"/>
                <a:ea typeface="Roboto"/>
                <a:cs typeface="Roboto"/>
                <a:sym typeface="Roboto"/>
              </a:rPr>
              <a:t>(사례 프로세스)</a:t>
            </a:r>
          </a:p>
          <a:p>
            <a:pPr marL="514350" marR="0" lvl="0" indent="-514350" algn="l" rtl="0">
              <a:spcBef>
                <a:spcPts val="56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Compliance 함정 피하기</a:t>
            </a:r>
          </a:p>
          <a:p>
            <a:pPr marL="514350" marR="0" lvl="0" indent="-514350" algn="l" rtl="0">
              <a:spcBef>
                <a:spcPts val="560"/>
              </a:spcBef>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개발자 가이드라인</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Implementing Compliance Practices</a:t>
            </a:r>
          </a:p>
        </p:txBody>
      </p:sp>
      <p:sp>
        <p:nvSpPr>
          <p:cNvPr id="258" name="Shape 25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Prepare business processes and sufficient staff to handle: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Identification of the origin and license of all internal and external software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Tracking FOSS software within the development process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Performing FOSS review and identifying license obligations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Fulfillment of license obligations when product ships </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Oversight for FOSS Compliance Program, creation of policy, and compliance decisions</a:t>
            </a:r>
          </a:p>
          <a:p>
            <a:pPr marL="182880" marR="0" lvl="0" indent="-182880" algn="l" rtl="0">
              <a:lnSpc>
                <a:spcPct val="130000"/>
              </a:lnSpc>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Training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Benefits</a:t>
            </a:r>
          </a:p>
        </p:txBody>
      </p:sp>
      <p:sp>
        <p:nvSpPr>
          <p:cNvPr id="265" name="Shape 26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Benefits of a robust FOSS Compliance program include: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understanding of the benefits of FOSS and how it impacts your organization</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understanding of the costs and risks associated with using FOSS </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knowledge of available FOSS solutions</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Reduction and management of infringement risk, increased respect of FOSS developers/owners’ licensing choices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Fostering relationships with the FOSS community and FOSS organizations</a:t>
            </a:r>
          </a:p>
          <a:p>
            <a:pPr marL="182880" marR="0" lvl="0" indent="-182880" algn="l" rtl="0">
              <a:lnSpc>
                <a:spcPct val="129998"/>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272" name="Shape 27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13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FOSS compliance mean?</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two main goals of a FOSS Compliance Program?</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List and describe important business practices of a FOSS Compliance Program.</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some benefits of a FOSS Compliance Program?</a:t>
            </a:r>
          </a:p>
          <a:p>
            <a:pPr marL="0" marR="0" lvl="0" indent="0" algn="l" rtl="0">
              <a:lnSpc>
                <a:spcPct val="130000"/>
              </a:lnSpc>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4</a:t>
            </a:r>
          </a:p>
        </p:txBody>
      </p:sp>
      <p:sp>
        <p:nvSpPr>
          <p:cNvPr id="279" name="Shape 279"/>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Arial"/>
              <a:buNone/>
            </a:pPr>
            <a:r>
              <a:rPr lang="en-US" sz="4800" b="0" i="0" u="none" strike="noStrike" cap="none" dirty="0">
                <a:solidFill>
                  <a:schemeClr val="lt2"/>
                </a:solidFill>
                <a:latin typeface="Roboto Medium"/>
                <a:ea typeface="Roboto Medium"/>
                <a:cs typeface="Roboto Medium"/>
                <a:sym typeface="Roboto Medium"/>
              </a:rPr>
              <a:t>FOSS 리뷰를 위한</a:t>
            </a:r>
            <a:br>
              <a:rPr lang="en-US" sz="4800" b="0" i="0" u="none" strike="noStrike" cap="none" dirty="0">
                <a:solidFill>
                  <a:schemeClr val="lt2"/>
                </a:solidFill>
                <a:latin typeface="Roboto Medium"/>
                <a:ea typeface="Roboto Medium"/>
                <a:cs typeface="Roboto Medium"/>
                <a:sym typeface="Roboto Medium"/>
              </a:rPr>
            </a:br>
            <a:r>
              <a:rPr lang="en-US" sz="4800" b="0" i="0" u="none" strike="noStrike" cap="none" dirty="0">
                <a:solidFill>
                  <a:schemeClr val="lt2"/>
                </a:solidFill>
                <a:latin typeface="Roboto Medium"/>
                <a:ea typeface="Roboto Medium"/>
                <a:cs typeface="Roboto Medium"/>
                <a:sym typeface="Roboto Medium"/>
              </a:rPr>
              <a:t>주요 소프트웨어 개념</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컴포넌트를 어떻게 사용하려고 합니까?</a:t>
            </a:r>
          </a:p>
        </p:txBody>
      </p:sp>
      <p:sp>
        <p:nvSpPr>
          <p:cNvPr id="286" name="Shape 2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일반적인 시나리오는 다음과 같습니다:</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결합</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링킹</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수정</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번역</a:t>
            </a:r>
          </a:p>
          <a:p>
            <a:pPr marL="342900" marR="0" lvl="0" indent="-342900" algn="l" rtl="0">
              <a:spcBef>
                <a:spcPts val="480"/>
              </a:spcBef>
              <a:spcAft>
                <a:spcPts val="0"/>
              </a:spcAft>
              <a:buClr>
                <a:schemeClr val="accent1"/>
              </a:buClr>
              <a:buSzPct val="85000"/>
              <a:buFont typeface="Arial"/>
              <a:buNone/>
            </a:pPr>
            <a:endParaRPr sz="2400" b="1"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결합</a:t>
            </a:r>
          </a:p>
        </p:txBody>
      </p:sp>
      <p:sp>
        <p:nvSpPr>
          <p:cNvPr id="293" name="Shape 293"/>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dirty="0">
                <a:solidFill>
                  <a:schemeClr val="dk1"/>
                </a:solidFill>
                <a:latin typeface="Roboto"/>
                <a:ea typeface="Roboto"/>
                <a:cs typeface="Roboto"/>
                <a:sym typeface="Roboto"/>
              </a:rPr>
              <a:t>개발자는 FOSS 컴포넌트의 일부를 소프트웨어 제품에 복사할 수 있습니다. </a:t>
            </a: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dirty="0">
                <a:solidFill>
                  <a:schemeClr val="dk1"/>
                </a:solidFill>
                <a:latin typeface="Roboto"/>
                <a:ea typeface="Roboto"/>
                <a:cs typeface="Roboto"/>
                <a:sym typeface="Roboto"/>
              </a:rPr>
              <a:t>관련 용어는 다음과 같습니다.:</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통합 (Integrating)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병합 (Merging)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붙여넣기 (Pasting)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개작 (Adapting)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삽입 (Inserting)</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latin typeface="Roboto"/>
              <a:ea typeface="Roboto"/>
              <a:cs typeface="Roboto"/>
              <a:sym typeface="Roboto"/>
            </a:endParaRPr>
          </a:p>
        </p:txBody>
      </p:sp>
      <p:pic>
        <p:nvPicPr>
          <p:cNvPr id="294" name="Shape 294"/>
          <p:cNvPicPr preferRelativeResize="0"/>
          <p:nvPr/>
        </p:nvPicPr>
        <p:blipFill rotWithShape="1">
          <a:blip r:embed="rId3">
            <a:alphaModFix/>
          </a:blip>
          <a:srcRect/>
          <a:stretch/>
        </p:blipFill>
        <p:spPr>
          <a:xfrm>
            <a:off x="5321796" y="1377183"/>
            <a:ext cx="7600936" cy="427552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링킹</a:t>
            </a:r>
          </a:p>
        </p:txBody>
      </p:sp>
      <p:sp>
        <p:nvSpPr>
          <p:cNvPr id="301" name="Shape 301"/>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개발자는 FOSS 컴포넌트를 소프트웨어 제품과 링크하거나 연결할 수 있습니다.  </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관련 용어는 다음과 같습니다.:</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정적/동적 링킹</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페어링</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결합 (Combining)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활용 (Utilizing)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패키징</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상호의존성 생성</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02" name="Shape 302"/>
          <p:cNvPicPr preferRelativeResize="0"/>
          <p:nvPr/>
        </p:nvPicPr>
        <p:blipFill rotWithShape="1">
          <a:blip r:embed="rId3">
            <a:alphaModFix/>
          </a:blip>
          <a:srcRect/>
          <a:stretch/>
        </p:blipFill>
        <p:spPr>
          <a:xfrm>
            <a:off x="4365057" y="1441279"/>
            <a:ext cx="9234920" cy="519464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수정</a:t>
            </a:r>
          </a:p>
        </p:txBody>
      </p:sp>
      <p:sp>
        <p:nvSpPr>
          <p:cNvPr id="309" name="Shape 309"/>
          <p:cNvSpPr txBox="1">
            <a:spLocks noGrp="1"/>
          </p:cNvSpPr>
          <p:nvPr>
            <p:ph type="body" idx="1"/>
          </p:nvPr>
        </p:nvSpPr>
        <p:spPr>
          <a:xfrm>
            <a:off x="609600" y="1600200"/>
            <a:ext cx="360488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개발자는 다음을 포함하여 FOSS 컴포넌트를 변경할 수 있습니다.: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컴포넌트에 새로운 코드 추가 / 주입</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컴포넌트의 수정, 최적화 또는 변경</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코드 삭제 또는 제거</a:t>
            </a:r>
          </a:p>
        </p:txBody>
      </p:sp>
      <p:pic>
        <p:nvPicPr>
          <p:cNvPr id="310" name="Shape 310"/>
          <p:cNvPicPr preferRelativeResize="0"/>
          <p:nvPr/>
        </p:nvPicPr>
        <p:blipFill rotWithShape="1">
          <a:blip r:embed="rId3">
            <a:alphaModFix/>
          </a:blip>
          <a:srcRect/>
          <a:stretch/>
        </p:blipFill>
        <p:spPr>
          <a:xfrm>
            <a:off x="3499492" y="482418"/>
            <a:ext cx="7619997" cy="5819774"/>
          </a:xfrm>
          <a:prstGeom prst="rect">
            <a:avLst/>
          </a:prstGeom>
          <a:noFill/>
          <a:ln>
            <a:noFill/>
          </a:ln>
        </p:spPr>
      </p:pic>
      <p:sp>
        <p:nvSpPr>
          <p:cNvPr id="311" name="Shape 311"/>
          <p:cNvSpPr txBox="1"/>
          <p:nvPr/>
        </p:nvSpPr>
        <p:spPr>
          <a:xfrm>
            <a:off x="9891257" y="2744106"/>
            <a:ext cx="1850170" cy="156966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0" i="0" u="none" strike="noStrike" cap="none">
                <a:solidFill>
                  <a:schemeClr val="dk1"/>
                </a:solidFill>
                <a:latin typeface="Roboto Condensed"/>
                <a:ea typeface="Roboto Condensed"/>
                <a:cs typeface="Roboto Condensed"/>
                <a:sym typeface="Roboto Condensed"/>
              </a:rPr>
              <a:t>조정 (Fixing) </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최적화 (Optimizing)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변경 (Changing)</a:t>
            </a:r>
          </a:p>
          <a:p>
            <a:pPr marL="0" marR="0" lvl="0" indent="0" algn="l" rtl="0">
              <a:spcBef>
                <a:spcPts val="0"/>
              </a:spcBef>
              <a:buNone/>
            </a:pPr>
            <a:endParaRPr sz="2400">
              <a:solidFill>
                <a:schemeClr val="dk1"/>
              </a:solidFill>
              <a:latin typeface="Roboto Condensed"/>
              <a:ea typeface="Roboto Condensed"/>
              <a:cs typeface="Roboto Condensed"/>
              <a:sym typeface="Roboto Condensed"/>
            </a:endParaRPr>
          </a:p>
        </p:txBody>
      </p:sp>
      <p:sp>
        <p:nvSpPr>
          <p:cNvPr id="312" name="Shape 312"/>
          <p:cNvSpPr txBox="1"/>
          <p:nvPr/>
        </p:nvSpPr>
        <p:spPr>
          <a:xfrm>
            <a:off x="4427521" y="1459040"/>
            <a:ext cx="1741388" cy="110799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추가 (Adding)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주입 (Injecting)</a:t>
            </a:r>
          </a:p>
          <a:p>
            <a:pPr marL="0" marR="0" lvl="0" indent="0" algn="l" rtl="0">
              <a:spcBef>
                <a:spcPts val="0"/>
              </a:spcBef>
              <a:buNone/>
            </a:pPr>
            <a:endParaRPr sz="1800">
              <a:solidFill>
                <a:schemeClr val="dk1"/>
              </a:solidFill>
              <a:latin typeface="Roboto Condensed"/>
              <a:ea typeface="Roboto Condensed"/>
              <a:cs typeface="Roboto Condensed"/>
              <a:sym typeface="Roboto Condensed"/>
            </a:endParaRPr>
          </a:p>
        </p:txBody>
      </p:sp>
      <p:sp>
        <p:nvSpPr>
          <p:cNvPr id="313" name="Shape 313"/>
          <p:cNvSpPr txBox="1"/>
          <p:nvPr/>
        </p:nvSpPr>
        <p:spPr>
          <a:xfrm>
            <a:off x="4380696" y="5853144"/>
            <a:ext cx="194013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삭제</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번역</a:t>
            </a:r>
          </a:p>
        </p:txBody>
      </p:sp>
      <p:sp>
        <p:nvSpPr>
          <p:cNvPr id="320" name="Shape 320"/>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개발자는 코드를 한 상태에서 다른 상태로 변환 할 수 있습니다.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예:</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중국어를 영어로 번역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C++에서 Java로 변환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바이너리로 컴파일</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1" name="Shape 321"/>
          <p:cNvPicPr preferRelativeResize="0"/>
          <p:nvPr/>
        </p:nvPicPr>
        <p:blipFill rotWithShape="1">
          <a:blip r:embed="rId3">
            <a:alphaModFix/>
          </a:blip>
          <a:srcRect/>
          <a:stretch/>
        </p:blipFill>
        <p:spPr>
          <a:xfrm>
            <a:off x="4454473" y="913541"/>
            <a:ext cx="10158411" cy="571410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개발 도구</a:t>
            </a:r>
          </a:p>
        </p:txBody>
      </p:sp>
      <p:sp>
        <p:nvSpPr>
          <p:cNvPr id="328" name="Shape 328"/>
          <p:cNvSpPr txBox="1">
            <a:spLocks noGrp="1"/>
          </p:cNvSpPr>
          <p:nvPr>
            <p:ph type="body" idx="1"/>
          </p:nvPr>
        </p:nvSpPr>
        <p:spPr>
          <a:xfrm>
            <a:off x="609600" y="1600200"/>
            <a:ext cx="453991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 도구가 이러한 작업 중 일부를 내부적으로 수행할 수 있습니다.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예를 들어, 어떤 도구는 출력물에 자체 코드의 일부를 주입할 수 있습니다.</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9" name="Shape 329"/>
          <p:cNvPicPr preferRelativeResize="0"/>
          <p:nvPr/>
        </p:nvPicPr>
        <p:blipFill rotWithShape="1">
          <a:blip r:embed="rId3">
            <a:alphaModFix/>
          </a:blip>
          <a:srcRect/>
          <a:stretch/>
        </p:blipFill>
        <p:spPr>
          <a:xfrm>
            <a:off x="4850655" y="1104129"/>
            <a:ext cx="6156668" cy="4702155"/>
          </a:xfrm>
          <a:prstGeom prst="rect">
            <a:avLst/>
          </a:prstGeom>
          <a:noFill/>
          <a:ln>
            <a:noFill/>
          </a:ln>
        </p:spPr>
      </p:pic>
      <p:sp>
        <p:nvSpPr>
          <p:cNvPr id="330" name="Shape 330"/>
          <p:cNvSpPr txBox="1"/>
          <p:nvPr/>
        </p:nvSpPr>
        <p:spPr>
          <a:xfrm>
            <a:off x="7337884" y="1166858"/>
            <a:ext cx="2423948"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주입</a:t>
            </a:r>
          </a:p>
        </p:txBody>
      </p:sp>
      <p:sp>
        <p:nvSpPr>
          <p:cNvPr id="331" name="Shape 331"/>
          <p:cNvSpPr txBox="1"/>
          <p:nvPr/>
        </p:nvSpPr>
        <p:spPr>
          <a:xfrm>
            <a:off x="7200461" y="5575453"/>
            <a:ext cx="29436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수정</a:t>
            </a:r>
          </a:p>
        </p:txBody>
      </p:sp>
      <p:sp>
        <p:nvSpPr>
          <p:cNvPr id="332" name="Shape 332"/>
          <p:cNvSpPr txBox="1"/>
          <p:nvPr/>
        </p:nvSpPr>
        <p:spPr>
          <a:xfrm>
            <a:off x="8886010" y="4338982"/>
            <a:ext cx="34008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번역</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FOSS 정책</a:t>
            </a:r>
          </a:p>
        </p:txBody>
      </p:sp>
      <p:sp>
        <p:nvSpPr>
          <p:cNvPr id="76" name="Shape 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&lt;&lt;</a:t>
            </a:r>
            <a:r>
              <a:rPr lang="en-US" sz="2400" b="0" i="0" u="none" strike="noStrike" cap="none">
                <a:solidFill>
                  <a:schemeClr val="dk1"/>
                </a:solidFill>
                <a:latin typeface="Roboto Condensed"/>
                <a:ea typeface="Roboto Condensed"/>
                <a:cs typeface="Roboto Condensed"/>
                <a:sym typeface="Roboto Condensed"/>
              </a:rPr>
              <a:t>이것은 당신의 FOSS 정책이 어디서 발견될 수 있는지 에 대해 알려주기 위한 견본용 슬라이드 입니다. (OpenChain 설명서 1.1, 1.1.1절)</a:t>
            </a:r>
            <a:r>
              <a:rPr lang="en-US" sz="2400" b="0" i="0" u="none" strike="noStrike" cap="none">
                <a:solidFill>
                  <a:schemeClr val="dk1"/>
                </a:solidFill>
                <a:latin typeface="Roboto"/>
                <a:ea typeface="Roboto"/>
                <a:cs typeface="Roboto"/>
                <a:sym typeface="Roboto"/>
              </a:rPr>
              <a:t>&gt;&gt;</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Linux Foundation Open Compliance Program에서 예제 FOSS 정책을 얻을 수 있습니다. :</a:t>
            </a:r>
            <a:br>
              <a:rPr lang="en-US" sz="2400" b="0" i="0" u="none" strike="noStrike" cap="none">
                <a:solidFill>
                  <a:schemeClr val="dk1"/>
                </a:solidFill>
                <a:latin typeface="Roboto"/>
                <a:ea typeface="Roboto"/>
                <a:cs typeface="Roboto"/>
                <a:sym typeface="Roboto"/>
              </a:rPr>
            </a:br>
            <a:r>
              <a:rPr lang="en-US" sz="2000" b="0" i="0" u="sng" strike="noStrike" cap="none">
                <a:solidFill>
                  <a:schemeClr val="hlink"/>
                </a:solidFill>
                <a:latin typeface="Roboto Mono"/>
                <a:ea typeface="Roboto Mono"/>
                <a:cs typeface="Roboto Mono"/>
                <a:sym typeface="Roboto Mono"/>
                <a:hlinkClick r:id="rId3"/>
              </a:rPr>
              <a:t>https://www.linux.com/publications/generic-foss-policy</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컴포넌트가 어떻게 배포됩니까?</a:t>
            </a:r>
          </a:p>
        </p:txBody>
      </p:sp>
      <p:sp>
        <p:nvSpPr>
          <p:cNvPr id="339" name="Shape 339"/>
          <p:cNvSpPr txBox="1">
            <a:spLocks noGrp="1"/>
          </p:cNvSpPr>
          <p:nvPr>
            <p:ph type="body" idx="1"/>
          </p:nvPr>
        </p:nvSpPr>
        <p:spPr>
          <a:xfrm>
            <a:off x="609600" y="1600200"/>
            <a:ext cx="10972799" cy="512373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누가 소프트웨어를 받습니까?</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고객/파트너</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커뮤니티 프로젝트</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비지니스 그룹 내 다른 법인 (이는 배포로 간주될 수 있음)</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어떤 형태로 전달됩니까?</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소스 코드 전달</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바이너리 전달</a:t>
            </a:r>
          </a:p>
          <a:p>
            <a:pPr marL="560070" marR="0" lvl="1" indent="-293369"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하드웨어에 프리로드됨</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346" name="Shape 34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결합이란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링킹이란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수정이란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번역이란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배포인지를 평가하는데 중요한 요소는 무엇입니까?</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5</a:t>
            </a:r>
          </a:p>
        </p:txBody>
      </p:sp>
      <p:sp>
        <p:nvSpPr>
          <p:cNvPr id="353" name="Shape 35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FOSS 리뷰 실행</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a:t>
            </a:r>
          </a:p>
        </p:txBody>
      </p:sp>
      <p:sp>
        <p:nvSpPr>
          <p:cNvPr id="360" name="Shape 36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유용성 및 품질을 위해 제안된 FOSS 컴포넌트에 대해 프로그램 및 제품 관리자와 엔지니어가 검토 한 후, 선택한 컴포넌트의 사용과 관련된 권리 및 의무에 대한 검토가 시작되어야 합니다.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컴플라이언스 프로그램의 핵심 요소는 FOSS 리뷰 프로세스입니다. 이 프로세스를 통해 회사가 사용하는 FOSS 소프트웨어를 분석하고 권리와 의무를 이해할 수 있습니다.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 프로세스에는 다음 단계가 포함됩니다: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관련 정보 수집</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라이선스 의무 분석 및 이해</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회사 정책 및 비지니스 목표와 호환 가능한 가이드 제공</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 시작하기</a:t>
            </a:r>
          </a:p>
        </p:txBody>
      </p:sp>
      <p:sp>
        <p:nvSpPr>
          <p:cNvPr id="367" name="Shape 367"/>
          <p:cNvSpPr txBox="1"/>
          <p:nvPr/>
        </p:nvSpPr>
        <p:spPr>
          <a:xfrm>
            <a:off x="304800" y="5109855"/>
            <a:ext cx="11277600" cy="177690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a:solidFill>
                  <a:schemeClr val="dk1"/>
                </a:solidFill>
                <a:latin typeface="Roboto"/>
                <a:ea typeface="Roboto"/>
                <a:cs typeface="Roboto"/>
                <a:sym typeface="Roboto"/>
              </a:rPr>
              <a:t>프로그램 또는 제품 관리자, 엔지니어, 법무팀을 포함하여 회사내에서 FOSS 관련 일을 하는 사람은 누구든지 FOSS 리뷰를 시작할 수 있어야 합니다. </a:t>
            </a:r>
          </a:p>
          <a:p>
            <a:pPr marL="0" marR="0" lvl="0" indent="0" algn="l" rtl="0">
              <a:spcBef>
                <a:spcPts val="480"/>
              </a:spcBef>
              <a:spcAft>
                <a:spcPts val="0"/>
              </a:spcAft>
              <a:buClr>
                <a:schemeClr val="accent1"/>
              </a:buClr>
              <a:buSzPct val="25000"/>
              <a:buFont typeface="Arial"/>
              <a:buNone/>
            </a:pPr>
            <a:r>
              <a:rPr lang="en-US" sz="2400" i="1">
                <a:solidFill>
                  <a:schemeClr val="dk1"/>
                </a:solidFill>
                <a:latin typeface="Roboto"/>
                <a:ea typeface="Roboto"/>
                <a:cs typeface="Roboto"/>
                <a:sym typeface="Roboto"/>
              </a:rPr>
              <a:t>참고: 프로세스는 주로 엔지니어 또는 외부 공급 업체가 새로운 FOSS 기반 소프트웨어가 선택하면 시작됩니다.</a:t>
            </a:r>
          </a:p>
          <a:p>
            <a:pPr marL="457200" marR="0" lvl="0" indent="-457200" algn="l" rtl="0">
              <a:spcBef>
                <a:spcPts val="480"/>
              </a:spcBef>
              <a:buClr>
                <a:schemeClr val="accent1"/>
              </a:buClr>
              <a:buFont typeface="Arial"/>
              <a:buNone/>
            </a:pPr>
            <a:endParaRPr sz="2400">
              <a:solidFill>
                <a:schemeClr val="dk1"/>
              </a:solidFill>
              <a:latin typeface="Roboto"/>
              <a:ea typeface="Roboto"/>
              <a:cs typeface="Roboto"/>
              <a:sym typeface="Roboto"/>
            </a:endParaRPr>
          </a:p>
        </p:txBody>
      </p:sp>
      <p:pic>
        <p:nvPicPr>
          <p:cNvPr id="368" name="Shape 368"/>
          <p:cNvPicPr preferRelativeResize="0"/>
          <p:nvPr/>
        </p:nvPicPr>
        <p:blipFill rotWithShape="1">
          <a:blip r:embed="rId3">
            <a:alphaModFix/>
          </a:blip>
          <a:srcRect/>
          <a:stretch/>
        </p:blipFill>
        <p:spPr>
          <a:xfrm>
            <a:off x="3959225" y="1703244"/>
            <a:ext cx="4273016" cy="1460319"/>
          </a:xfrm>
          <a:prstGeom prst="rect">
            <a:avLst/>
          </a:prstGeom>
          <a:noFill/>
          <a:ln>
            <a:noFill/>
          </a:ln>
        </p:spPr>
      </p:pic>
      <p:sp>
        <p:nvSpPr>
          <p:cNvPr id="369" name="Shape 369"/>
          <p:cNvSpPr txBox="1"/>
          <p:nvPr/>
        </p:nvSpPr>
        <p:spPr>
          <a:xfrm>
            <a:off x="4748212" y="2332038"/>
            <a:ext cx="260993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시작하세요 </a:t>
            </a:r>
          </a:p>
        </p:txBody>
      </p:sp>
      <p:pic>
        <p:nvPicPr>
          <p:cNvPr id="370" name="Shape 370"/>
          <p:cNvPicPr preferRelativeResize="0"/>
          <p:nvPr/>
        </p:nvPicPr>
        <p:blipFill rotWithShape="1">
          <a:blip r:embed="rId4">
            <a:alphaModFix/>
          </a:blip>
          <a:srcRect/>
          <a:stretch/>
        </p:blipFill>
        <p:spPr>
          <a:xfrm>
            <a:off x="3325839" y="3284810"/>
            <a:ext cx="658852" cy="1298702"/>
          </a:xfrm>
          <a:prstGeom prst="rect">
            <a:avLst/>
          </a:prstGeom>
          <a:noFill/>
          <a:ln>
            <a:noFill/>
          </a:ln>
        </p:spPr>
      </p:pic>
      <p:grpSp>
        <p:nvGrpSpPr>
          <p:cNvPr id="371" name="Shape 371"/>
          <p:cNvGrpSpPr/>
          <p:nvPr/>
        </p:nvGrpSpPr>
        <p:grpSpPr>
          <a:xfrm>
            <a:off x="1873050" y="3284809"/>
            <a:ext cx="1426984" cy="1212408"/>
            <a:chOff x="357658" y="2412352"/>
            <a:chExt cx="1426984" cy="1212408"/>
          </a:xfrm>
        </p:grpSpPr>
        <p:grpSp>
          <p:nvGrpSpPr>
            <p:cNvPr id="372" name="Shape 372"/>
            <p:cNvGrpSpPr/>
            <p:nvPr/>
          </p:nvGrpSpPr>
          <p:grpSpPr>
            <a:xfrm>
              <a:off x="357658" y="2412352"/>
              <a:ext cx="1426984" cy="771113"/>
              <a:chOff x="357658" y="2412352"/>
              <a:chExt cx="1426984" cy="771113"/>
            </a:xfrm>
          </p:grpSpPr>
          <p:sp>
            <p:nvSpPr>
              <p:cNvPr id="373" name="Shape 37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제품 관리자</a:t>
                </a:r>
              </a:p>
            </p:txBody>
          </p:sp>
          <p:sp>
            <p:nvSpPr>
              <p:cNvPr id="374" name="Shape 37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375" name="Shape 375"/>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어떤 정보를 수집해야합니까?</a:t>
            </a:r>
          </a:p>
        </p:txBody>
      </p:sp>
      <p:sp>
        <p:nvSpPr>
          <p:cNvPr id="382" name="Shape 38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400" b="0" i="0" u="none" strike="noStrike" cap="none">
                <a:solidFill>
                  <a:schemeClr val="dk1"/>
                </a:solidFill>
                <a:latin typeface="Roboto"/>
                <a:ea typeface="Roboto"/>
                <a:cs typeface="Roboto"/>
                <a:sym typeface="Roboto"/>
              </a:rPr>
              <a:t>FOSS 사용을 분석할 때, FOSS 컴포넌트의 정체, 출처 및 FOSS 컴포넌트가 어떻게 사용될지에 대한 정보를 수집하십시오. 여기에는 다음이 포함될 수 있습니다:</a:t>
            </a:r>
          </a:p>
        </p:txBody>
      </p:sp>
      <p:graphicFrame>
        <p:nvGraphicFramePr>
          <p:cNvPr id="383" name="Shape 383"/>
          <p:cNvGraphicFramePr/>
          <p:nvPr/>
        </p:nvGraphicFramePr>
        <p:xfrm>
          <a:off x="952500" y="2854350"/>
          <a:ext cx="10287000" cy="3749010"/>
        </p:xfrm>
        <a:graphic>
          <a:graphicData uri="http://schemas.openxmlformats.org/drawingml/2006/table">
            <a:tbl>
              <a:tblPr>
                <a:noFill/>
                <a:tableStyleId>{F4F82D48-C7AC-4557-B803-6118D1D7CCD9}</a:tableStyleId>
              </a:tblPr>
              <a:tblGrid>
                <a:gridCol w="5143500"/>
                <a:gridCol w="5143500"/>
              </a:tblGrid>
              <a:tr h="381000">
                <a:tc>
                  <a:txBody>
                    <a:bodyPr/>
                    <a:lstStyle/>
                    <a:p>
                      <a:pPr marL="457200" lvl="0" indent="-342900">
                        <a:spcBef>
                          <a:spcPts val="0"/>
                        </a:spcBef>
                        <a:buSzPct val="100000"/>
                        <a:buFont typeface="Roboto"/>
                        <a:buChar char="●"/>
                      </a:pPr>
                      <a:r>
                        <a:rPr lang="en-US" sz="1800">
                          <a:latin typeface="Roboto"/>
                          <a:ea typeface="Roboto"/>
                          <a:cs typeface="Roboto"/>
                          <a:sym typeface="Roboto"/>
                        </a:rPr>
                        <a:t>패키지 이름</a:t>
                      </a:r>
                    </a:p>
                    <a:p>
                      <a:pPr marL="457200" lvl="0" indent="-342900">
                        <a:spcBef>
                          <a:spcPts val="0"/>
                        </a:spcBef>
                        <a:buSzPct val="100000"/>
                        <a:buFont typeface="Roboto"/>
                        <a:buChar char="●"/>
                      </a:pPr>
                      <a:r>
                        <a:rPr lang="en-US" sz="1800">
                          <a:latin typeface="Roboto"/>
                          <a:ea typeface="Roboto"/>
                          <a:cs typeface="Roboto"/>
                          <a:sym typeface="Roboto"/>
                        </a:rPr>
                        <a:t>패키지를 제공하는 커뮤니티의 상태 (활기, 다양한 회원, 반응성)</a:t>
                      </a:r>
                    </a:p>
                    <a:p>
                      <a:pPr marL="457200" lvl="0" indent="-342900">
                        <a:spcBef>
                          <a:spcPts val="0"/>
                        </a:spcBef>
                        <a:buSzPct val="100000"/>
                        <a:buFont typeface="Roboto"/>
                        <a:buChar char="●"/>
                      </a:pPr>
                      <a:r>
                        <a:rPr lang="en-US" sz="1800">
                          <a:latin typeface="Roboto"/>
                          <a:ea typeface="Roboto"/>
                          <a:cs typeface="Roboto"/>
                          <a:sym typeface="Roboto"/>
                        </a:rPr>
                        <a:t>버전</a:t>
                      </a:r>
                    </a:p>
                    <a:p>
                      <a:pPr marL="457200" lvl="0" indent="-342900">
                        <a:spcBef>
                          <a:spcPts val="0"/>
                        </a:spcBef>
                        <a:buSzPct val="100000"/>
                        <a:buFont typeface="Roboto"/>
                        <a:buChar char="●"/>
                      </a:pPr>
                      <a:r>
                        <a:rPr lang="en-US" sz="1800">
                          <a:latin typeface="Roboto"/>
                          <a:ea typeface="Roboto"/>
                          <a:cs typeface="Roboto"/>
                          <a:sym typeface="Roboto"/>
                        </a:rPr>
                        <a:t>다운로드 또는 소스 코드 URL</a:t>
                      </a:r>
                    </a:p>
                    <a:p>
                      <a:pPr marL="457200" lvl="0" indent="-342900">
                        <a:spcBef>
                          <a:spcPts val="0"/>
                        </a:spcBef>
                        <a:buSzPct val="100000"/>
                        <a:buFont typeface="Roboto"/>
                        <a:buChar char="●"/>
                      </a:pPr>
                      <a:r>
                        <a:rPr lang="en-US" sz="1800">
                          <a:latin typeface="Roboto"/>
                          <a:ea typeface="Roboto"/>
                          <a:cs typeface="Roboto"/>
                          <a:sym typeface="Roboto"/>
                        </a:rPr>
                        <a:t>저작권 소유자</a:t>
                      </a:r>
                    </a:p>
                    <a:p>
                      <a:pPr marL="457200" lvl="0" indent="-342900">
                        <a:spcBef>
                          <a:spcPts val="0"/>
                        </a:spcBef>
                        <a:buSzPct val="100000"/>
                        <a:buFont typeface="Roboto"/>
                        <a:buChar char="●"/>
                      </a:pPr>
                      <a:r>
                        <a:rPr lang="en-US" sz="1800">
                          <a:latin typeface="Roboto"/>
                          <a:ea typeface="Roboto"/>
                          <a:cs typeface="Roboto"/>
                          <a:sym typeface="Roboto"/>
                        </a:rPr>
                        <a:t>라이선스 및 라이선스 URL</a:t>
                      </a:r>
                    </a:p>
                    <a:p>
                      <a:pPr marL="457200" lvl="0" indent="-342900">
                        <a:spcBef>
                          <a:spcPts val="0"/>
                        </a:spcBef>
                        <a:buSzPct val="100000"/>
                        <a:buFont typeface="Roboto"/>
                        <a:buChar char="●"/>
                      </a:pPr>
                      <a:r>
                        <a:rPr lang="en-US" sz="1800">
                          <a:latin typeface="Roboto"/>
                          <a:ea typeface="Roboto"/>
                          <a:cs typeface="Roboto"/>
                          <a:sym typeface="Roboto"/>
                        </a:rPr>
                        <a:t>저작자 및 다른 고지와 URL</a:t>
                      </a:r>
                    </a:p>
                    <a:p>
                      <a:pPr marL="457200" lvl="0" indent="-342900" rtl="0">
                        <a:spcBef>
                          <a:spcPts val="0"/>
                        </a:spcBef>
                        <a:buSzPct val="100000"/>
                        <a:buFont typeface="Roboto"/>
                        <a:buChar char="●"/>
                      </a:pPr>
                      <a:r>
                        <a:rPr lang="en-US" sz="1800">
                          <a:latin typeface="Roboto"/>
                          <a:ea typeface="Roboto"/>
                          <a:cs typeface="Roboto"/>
                          <a:sym typeface="Roboto"/>
                        </a:rPr>
                        <a:t>만들고자하는 수정사항에 대한 설명</a:t>
                      </a:r>
                    </a:p>
                  </a:txBody>
                  <a:tcPr marL="91425" marR="91425" marT="91425" marB="91425"/>
                </a:tc>
                <a:tc>
                  <a:txBody>
                    <a:bodyPr/>
                    <a:lstStyle/>
                    <a:p>
                      <a:pPr marL="457200" lvl="0" indent="-342900" rtl="0">
                        <a:spcBef>
                          <a:spcPts val="0"/>
                        </a:spcBef>
                        <a:buSzPct val="100000"/>
                        <a:buFont typeface="Roboto"/>
                        <a:buChar char="●"/>
                      </a:pPr>
                      <a:r>
                        <a:rPr lang="en-US" sz="1800">
                          <a:latin typeface="Roboto"/>
                          <a:ea typeface="Roboto"/>
                          <a:cs typeface="Roboto"/>
                          <a:sym typeface="Roboto"/>
                        </a:rPr>
                        <a:t>Dependency 목록</a:t>
                      </a:r>
                    </a:p>
                    <a:p>
                      <a:pPr marL="457200" lvl="0" indent="-342900">
                        <a:spcBef>
                          <a:spcPts val="0"/>
                        </a:spcBef>
                        <a:buSzPct val="100000"/>
                        <a:buFont typeface="Roboto"/>
                        <a:buChar char="●"/>
                      </a:pPr>
                      <a:r>
                        <a:rPr lang="en-US" sz="1800">
                          <a:latin typeface="Roboto"/>
                          <a:ea typeface="Roboto"/>
                          <a:cs typeface="Roboto"/>
                          <a:sym typeface="Roboto"/>
                        </a:rPr>
                        <a:t>제품 내 사용 의도</a:t>
                      </a:r>
                    </a:p>
                    <a:p>
                      <a:pPr marL="457200" lvl="0" indent="-342900">
                        <a:spcBef>
                          <a:spcPts val="0"/>
                        </a:spcBef>
                        <a:buSzPct val="100000"/>
                        <a:buFont typeface="Roboto"/>
                        <a:buChar char="●"/>
                      </a:pPr>
                      <a:r>
                        <a:rPr lang="en-US" sz="1800">
                          <a:latin typeface="Roboto"/>
                          <a:ea typeface="Roboto"/>
                          <a:cs typeface="Roboto"/>
                          <a:sym typeface="Roboto"/>
                        </a:rPr>
                        <a:t>패키지를 포함하는 첫번째 제품의 배포</a:t>
                      </a:r>
                    </a:p>
                    <a:p>
                      <a:pPr marL="457200" lvl="0" indent="-342900">
                        <a:spcBef>
                          <a:spcPts val="0"/>
                        </a:spcBef>
                        <a:buSzPct val="100000"/>
                        <a:buFont typeface="Roboto"/>
                        <a:buChar char="●"/>
                      </a:pPr>
                      <a:r>
                        <a:rPr lang="en-US" sz="1800">
                          <a:latin typeface="Roboto"/>
                          <a:ea typeface="Roboto"/>
                          <a:cs typeface="Roboto"/>
                          <a:sym typeface="Roboto"/>
                        </a:rPr>
                        <a:t>소스 코드가 유지될 위치</a:t>
                      </a:r>
                    </a:p>
                    <a:p>
                      <a:pPr marL="457200" lvl="0" indent="-342900">
                        <a:spcBef>
                          <a:spcPts val="0"/>
                        </a:spcBef>
                        <a:buSzPct val="100000"/>
                        <a:buFont typeface="Roboto"/>
                        <a:buChar char="●"/>
                      </a:pPr>
                      <a:r>
                        <a:rPr lang="en-US" sz="1800">
                          <a:latin typeface="Roboto"/>
                          <a:ea typeface="Roboto"/>
                          <a:cs typeface="Roboto"/>
                          <a:sym typeface="Roboto"/>
                        </a:rPr>
                        <a:t>다른 상황에서 있었던 이전의 승인</a:t>
                      </a:r>
                    </a:p>
                    <a:p>
                      <a:pPr marL="457200" lvl="0" indent="-342900">
                        <a:spcBef>
                          <a:spcPts val="0"/>
                        </a:spcBef>
                        <a:buSzPct val="100000"/>
                        <a:buFont typeface="Roboto"/>
                        <a:buChar char="●"/>
                      </a:pPr>
                      <a:r>
                        <a:rPr lang="en-US" sz="1800">
                          <a:latin typeface="Roboto"/>
                          <a:ea typeface="Roboto"/>
                          <a:cs typeface="Roboto"/>
                          <a:sym typeface="Roboto"/>
                        </a:rPr>
                        <a:t>외부 공급 업체로부터 입수한 경우: </a:t>
                      </a:r>
                    </a:p>
                    <a:p>
                      <a:pPr marL="457200" lvl="0" indent="-342900">
                        <a:spcBef>
                          <a:spcPts val="0"/>
                        </a:spcBef>
                        <a:buSzPct val="100000"/>
                        <a:buFont typeface="Roboto"/>
                        <a:buChar char="●"/>
                      </a:pPr>
                      <a:r>
                        <a:rPr lang="en-US" sz="1800">
                          <a:latin typeface="Roboto"/>
                          <a:ea typeface="Roboto"/>
                          <a:cs typeface="Roboto"/>
                          <a:sym typeface="Roboto"/>
                        </a:rPr>
                        <a:t>개발팀의 연락 지점</a:t>
                      </a:r>
                    </a:p>
                    <a:p>
                      <a:pPr marL="457200" lvl="0" indent="-342900" rtl="0">
                        <a:spcBef>
                          <a:spcPts val="0"/>
                        </a:spcBef>
                        <a:buSzPct val="100000"/>
                        <a:buFont typeface="Roboto"/>
                        <a:buChar char="●"/>
                      </a:pPr>
                      <a:r>
                        <a:rPr lang="en-US" sz="1800">
                          <a:latin typeface="Roboto"/>
                          <a:ea typeface="Roboto"/>
                          <a:cs typeface="Roboto"/>
                          <a:sym typeface="Roboto"/>
                        </a:rPr>
                        <a:t>라이선스 의무를 충족시키기 위해 필요한 저작권 고지, 귀속에 대한 고지, 공급 업체의 수정 소스 코드</a:t>
                      </a:r>
                    </a:p>
                  </a:txBody>
                  <a:tcPr marL="91425" marR="91425" marT="91425" marB="91425"/>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 팀</a:t>
            </a:r>
          </a:p>
        </p:txBody>
      </p:sp>
      <p:sp>
        <p:nvSpPr>
          <p:cNvPr id="390" name="Shape 390"/>
          <p:cNvSpPr txBox="1">
            <a:spLocks noGrp="1"/>
          </p:cNvSpPr>
          <p:nvPr>
            <p:ph type="body" idx="1"/>
          </p:nvPr>
        </p:nvSpPr>
        <p:spPr>
          <a:xfrm>
            <a:off x="304800" y="4307648"/>
            <a:ext cx="11277600" cy="259337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팀에는 FOSS 사용을 지원, 안내, 조정 및 검토하는 회사 대표자가 포함됩니다. 대표자에는 다음이 포함 될 수 있습니다 :</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라이선스 의무를 확인하고 평가하는 법무팀</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사용을 식별하고 추적할 수 있는 소스 코드 스캐닝 및 도구 지원</a:t>
            </a:r>
          </a:p>
          <a:p>
            <a:pPr marL="182880" marR="0" lvl="0" indent="-182880" algn="l" rtl="0">
              <a:lnSpc>
                <a:spcPct val="13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사업 수익, 상용 라이선싱, 수출 컴플라이언스를 담당하는 엔지니어링 전문가 (FOSS 사용의 영향을 받을 수 있음)</a:t>
            </a:r>
          </a:p>
        </p:txBody>
      </p:sp>
      <p:pic>
        <p:nvPicPr>
          <p:cNvPr id="391" name="Shape 391"/>
          <p:cNvPicPr preferRelativeResize="0"/>
          <p:nvPr/>
        </p:nvPicPr>
        <p:blipFill rotWithShape="1">
          <a:blip r:embed="rId3">
            <a:alphaModFix/>
          </a:blip>
          <a:srcRect/>
          <a:stretch/>
        </p:blipFill>
        <p:spPr>
          <a:xfrm>
            <a:off x="3959225" y="1402908"/>
            <a:ext cx="4273016" cy="1460319"/>
          </a:xfrm>
          <a:prstGeom prst="rect">
            <a:avLst/>
          </a:prstGeom>
          <a:noFill/>
          <a:ln>
            <a:noFill/>
          </a:ln>
        </p:spPr>
      </p:pic>
      <p:sp>
        <p:nvSpPr>
          <p:cNvPr id="392" name="Shape 392"/>
          <p:cNvSpPr txBox="1"/>
          <p:nvPr/>
        </p:nvSpPr>
        <p:spPr>
          <a:xfrm>
            <a:off x="4633912" y="2032000"/>
            <a:ext cx="2738616" cy="83026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시작하세요 </a:t>
            </a:r>
          </a:p>
        </p:txBody>
      </p:sp>
      <p:pic>
        <p:nvPicPr>
          <p:cNvPr id="393" name="Shape 393"/>
          <p:cNvPicPr preferRelativeResize="0"/>
          <p:nvPr/>
        </p:nvPicPr>
        <p:blipFill rotWithShape="1">
          <a:blip r:embed="rId4">
            <a:alphaModFix/>
          </a:blip>
          <a:srcRect/>
          <a:stretch/>
        </p:blipFill>
        <p:spPr>
          <a:xfrm>
            <a:off x="3325839" y="2984473"/>
            <a:ext cx="658852" cy="1298702"/>
          </a:xfrm>
          <a:prstGeom prst="rect">
            <a:avLst/>
          </a:prstGeom>
          <a:noFill/>
          <a:ln>
            <a:noFill/>
          </a:ln>
        </p:spPr>
      </p:pic>
      <p:grpSp>
        <p:nvGrpSpPr>
          <p:cNvPr id="394" name="Shape 394"/>
          <p:cNvGrpSpPr/>
          <p:nvPr/>
        </p:nvGrpSpPr>
        <p:grpSpPr>
          <a:xfrm>
            <a:off x="1873050" y="2984472"/>
            <a:ext cx="1426984" cy="1212408"/>
            <a:chOff x="357658" y="2412352"/>
            <a:chExt cx="1426984" cy="1212408"/>
          </a:xfrm>
        </p:grpSpPr>
        <p:grpSp>
          <p:nvGrpSpPr>
            <p:cNvPr id="395" name="Shape 395"/>
            <p:cNvGrpSpPr/>
            <p:nvPr/>
          </p:nvGrpSpPr>
          <p:grpSpPr>
            <a:xfrm>
              <a:off x="357658" y="2412352"/>
              <a:ext cx="1426984" cy="771113"/>
              <a:chOff x="357658" y="2412352"/>
              <a:chExt cx="1426984" cy="771113"/>
            </a:xfrm>
          </p:grpSpPr>
          <p:sp>
            <p:nvSpPr>
              <p:cNvPr id="396" name="Shape 396"/>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제품 관리자</a:t>
                </a:r>
              </a:p>
            </p:txBody>
          </p:sp>
          <p:sp>
            <p:nvSpPr>
              <p:cNvPr id="397" name="Shape 397"/>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398" name="Shape 398"/>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pic>
        <p:nvPicPr>
          <p:cNvPr id="399" name="Shape 399"/>
          <p:cNvPicPr preferRelativeResize="0"/>
          <p:nvPr/>
        </p:nvPicPr>
        <p:blipFill rotWithShape="1">
          <a:blip r:embed="rId5">
            <a:alphaModFix/>
          </a:blip>
          <a:srcRect/>
          <a:stretch/>
        </p:blipFill>
        <p:spPr>
          <a:xfrm>
            <a:off x="8772525" y="2797467"/>
            <a:ext cx="660318" cy="1301587"/>
          </a:xfrm>
          <a:prstGeom prst="rect">
            <a:avLst/>
          </a:prstGeom>
          <a:noFill/>
          <a:ln>
            <a:noFill/>
          </a:ln>
        </p:spPr>
      </p:pic>
      <p:pic>
        <p:nvPicPr>
          <p:cNvPr id="400" name="Shape 400"/>
          <p:cNvPicPr preferRelativeResize="0"/>
          <p:nvPr/>
        </p:nvPicPr>
        <p:blipFill rotWithShape="1">
          <a:blip r:embed="rId6">
            <a:alphaModFix/>
          </a:blip>
          <a:srcRect/>
          <a:stretch/>
        </p:blipFill>
        <p:spPr>
          <a:xfrm>
            <a:off x="7821536" y="2797467"/>
            <a:ext cx="660318" cy="1301587"/>
          </a:xfrm>
          <a:prstGeom prst="rect">
            <a:avLst/>
          </a:prstGeom>
          <a:noFill/>
          <a:ln>
            <a:noFill/>
          </a:ln>
        </p:spPr>
      </p:pic>
      <p:pic>
        <p:nvPicPr>
          <p:cNvPr id="401" name="Shape 401"/>
          <p:cNvPicPr preferRelativeResize="0"/>
          <p:nvPr/>
        </p:nvPicPr>
        <p:blipFill rotWithShape="1">
          <a:blip r:embed="rId7">
            <a:alphaModFix/>
          </a:blip>
          <a:srcRect/>
          <a:stretch/>
        </p:blipFill>
        <p:spPr>
          <a:xfrm>
            <a:off x="9846881" y="2797467"/>
            <a:ext cx="660318" cy="1301587"/>
          </a:xfrm>
          <a:prstGeom prst="rect">
            <a:avLst/>
          </a:prstGeom>
          <a:noFill/>
          <a:ln>
            <a:noFill/>
          </a:ln>
        </p:spPr>
      </p:pic>
      <p:sp>
        <p:nvSpPr>
          <p:cNvPr id="402" name="Shape 402"/>
          <p:cNvSpPr txBox="1"/>
          <p:nvPr/>
        </p:nvSpPr>
        <p:spPr>
          <a:xfrm>
            <a:off x="7372529" y="4138987"/>
            <a:ext cx="108549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법무팀</a:t>
            </a:r>
          </a:p>
        </p:txBody>
      </p:sp>
      <p:sp>
        <p:nvSpPr>
          <p:cNvPr id="403" name="Shape 403"/>
          <p:cNvSpPr txBox="1"/>
          <p:nvPr/>
        </p:nvSpPr>
        <p:spPr>
          <a:xfrm>
            <a:off x="8576992" y="4141851"/>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04" name="Shape 404"/>
          <p:cNvSpPr txBox="1"/>
          <p:nvPr/>
        </p:nvSpPr>
        <p:spPr>
          <a:xfrm>
            <a:off x="9467850" y="4141851"/>
            <a:ext cx="946114" cy="277811"/>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제안된 FOSS 사용 분석</a:t>
            </a:r>
          </a:p>
        </p:txBody>
      </p:sp>
      <p:sp>
        <p:nvSpPr>
          <p:cNvPr id="411" name="Shape 411"/>
          <p:cNvSpPr txBox="1">
            <a:spLocks noGrp="1"/>
          </p:cNvSpPr>
          <p:nvPr>
            <p:ph type="body" idx="1"/>
          </p:nvPr>
        </p:nvSpPr>
        <p:spPr>
          <a:xfrm>
            <a:off x="417504" y="3539817"/>
            <a:ext cx="11277600" cy="295374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팀은 문제에 대한 가이드를 제공하기 전에 수집한 정보를 평가해야합니다. 여기에는 정보의 정확성을 확인하기 위해 코드를 스캔하는 작업이 포함될 수 있습니다.</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팀은 다음을 고려해야합니다.</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코드 및 관련 정보가 완전하고 일관되며 정확한 것입니까?</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선언된 라이선스가 코드 파일에 있는 것과 일치합니까?</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라이선스는 소프트웨어의 다른 컴포넌트와 사용을 허용합니까? </a:t>
            </a: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pic>
        <p:nvPicPr>
          <p:cNvPr id="412" name="Shape 412"/>
          <p:cNvPicPr preferRelativeResize="0"/>
          <p:nvPr/>
        </p:nvPicPr>
        <p:blipFill rotWithShape="1">
          <a:blip r:embed="rId3">
            <a:alphaModFix/>
          </a:blip>
          <a:srcRect/>
          <a:stretch/>
        </p:blipFill>
        <p:spPr>
          <a:xfrm>
            <a:off x="5709737" y="1916482"/>
            <a:ext cx="660318" cy="1301587"/>
          </a:xfrm>
          <a:prstGeom prst="rect">
            <a:avLst/>
          </a:prstGeom>
          <a:noFill/>
          <a:ln>
            <a:noFill/>
          </a:ln>
        </p:spPr>
      </p:pic>
      <p:pic>
        <p:nvPicPr>
          <p:cNvPr id="413" name="Shape 413"/>
          <p:cNvPicPr preferRelativeResize="0"/>
          <p:nvPr/>
        </p:nvPicPr>
        <p:blipFill rotWithShape="1">
          <a:blip r:embed="rId4">
            <a:alphaModFix/>
          </a:blip>
          <a:srcRect/>
          <a:stretch/>
        </p:blipFill>
        <p:spPr>
          <a:xfrm>
            <a:off x="4998596" y="1916482"/>
            <a:ext cx="660318" cy="1301587"/>
          </a:xfrm>
          <a:prstGeom prst="rect">
            <a:avLst/>
          </a:prstGeom>
          <a:noFill/>
          <a:ln>
            <a:noFill/>
          </a:ln>
        </p:spPr>
      </p:pic>
      <p:pic>
        <p:nvPicPr>
          <p:cNvPr id="414" name="Shape 414"/>
          <p:cNvPicPr preferRelativeResize="0"/>
          <p:nvPr/>
        </p:nvPicPr>
        <p:blipFill rotWithShape="1">
          <a:blip r:embed="rId5">
            <a:alphaModFix/>
          </a:blip>
          <a:srcRect/>
          <a:stretch/>
        </p:blipFill>
        <p:spPr>
          <a:xfrm>
            <a:off x="6503128" y="1916482"/>
            <a:ext cx="660318" cy="1301587"/>
          </a:xfrm>
          <a:prstGeom prst="rect">
            <a:avLst/>
          </a:prstGeom>
          <a:noFill/>
          <a:ln>
            <a:noFill/>
          </a:ln>
        </p:spPr>
      </p:pic>
      <p:sp>
        <p:nvSpPr>
          <p:cNvPr id="415" name="Shape 415"/>
          <p:cNvSpPr txBox="1"/>
          <p:nvPr/>
        </p:nvSpPr>
        <p:spPr>
          <a:xfrm>
            <a:off x="4655840" y="3237375"/>
            <a:ext cx="92424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법무팀</a:t>
            </a:r>
          </a:p>
        </p:txBody>
      </p:sp>
      <p:sp>
        <p:nvSpPr>
          <p:cNvPr id="416" name="Shape 416"/>
          <p:cNvSpPr txBox="1"/>
          <p:nvPr/>
        </p:nvSpPr>
        <p:spPr>
          <a:xfrm>
            <a:off x="5563792" y="3242543"/>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17" name="Shape 417"/>
          <p:cNvSpPr txBox="1"/>
          <p:nvPr/>
        </p:nvSpPr>
        <p:spPr>
          <a:xfrm>
            <a:off x="6312157" y="3242543"/>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소스 코드 스캐닝 도구</a:t>
            </a:r>
          </a:p>
        </p:txBody>
      </p:sp>
      <p:sp>
        <p:nvSpPr>
          <p:cNvPr id="424" name="Shape 424"/>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다양한 자동화된 소스 코드 스캐닝 도구가 있습니다.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모든 솔루션은 특정 요구 사항들을 처리하기 때문에 모든 원인을 해결할 수있는 솔루션은 없습니다.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회사들은 특정 시장 영역 및 제품에 가장 적합한 솔루션을 선택해야 합니다.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많은 회사들은 자동화된 도구와 수동 검토를 모두 사용합니다.</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무료로 사용할 수 있는 소스 코드 스캐닝 도구의 좋은 예는 Linux Foundatoin에서 호스팅하는 프로젝트인 FOSSology입니다. : http://fossology.org</a:t>
            </a:r>
            <a:r>
              <a:rPr lang="en-US" sz="2400" b="0" i="0" u="none" strike="noStrike" cap="none">
                <a:solidFill>
                  <a:schemeClr val="dk1"/>
                </a:solidFill>
                <a:latin typeface="Roboto"/>
                <a:ea typeface="Roboto"/>
                <a:cs typeface="Roboto"/>
                <a:sym typeface="Roboto"/>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리뷰를 통한 작업</a:t>
            </a:r>
          </a:p>
        </p:txBody>
      </p:sp>
      <p:sp>
        <p:nvSpPr>
          <p:cNvPr id="431" name="Shape 431"/>
          <p:cNvSpPr txBox="1">
            <a:spLocks noGrp="1"/>
          </p:cNvSpPr>
          <p:nvPr>
            <p:ph type="body" idx="1"/>
          </p:nvPr>
        </p:nvSpPr>
        <p:spPr>
          <a:xfrm>
            <a:off x="311675" y="5813485"/>
            <a:ext cx="11421290" cy="1044516"/>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프로세스는 엔지니어링, 비지니스, 법무팀을 비롯한 여러 분야를 포함합니다. 모든 그룹이 문제를 정확히 이해하고 명확하고 공유된 가이드를 만들 수 있도록 상호 작용해야 합니다.</a:t>
            </a:r>
          </a:p>
        </p:txBody>
      </p:sp>
      <p:pic>
        <p:nvPicPr>
          <p:cNvPr id="432" name="Shape 432"/>
          <p:cNvPicPr preferRelativeResize="0"/>
          <p:nvPr/>
        </p:nvPicPr>
        <p:blipFill rotWithShape="1">
          <a:blip r:embed="rId3">
            <a:alphaModFix/>
          </a:blip>
          <a:srcRect/>
          <a:stretch/>
        </p:blipFill>
        <p:spPr>
          <a:xfrm>
            <a:off x="3966100" y="1457909"/>
            <a:ext cx="4273016" cy="1460319"/>
          </a:xfrm>
          <a:prstGeom prst="rect">
            <a:avLst/>
          </a:prstGeom>
          <a:noFill/>
          <a:ln>
            <a:noFill/>
          </a:ln>
        </p:spPr>
      </p:pic>
      <p:sp>
        <p:nvSpPr>
          <p:cNvPr id="433" name="Shape 433"/>
          <p:cNvSpPr txBox="1"/>
          <p:nvPr/>
        </p:nvSpPr>
        <p:spPr>
          <a:xfrm>
            <a:off x="4424362" y="2087563"/>
            <a:ext cx="2977670"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시작하세요 </a:t>
            </a:r>
          </a:p>
        </p:txBody>
      </p:sp>
      <p:pic>
        <p:nvPicPr>
          <p:cNvPr id="434" name="Shape 434"/>
          <p:cNvPicPr preferRelativeResize="0"/>
          <p:nvPr/>
        </p:nvPicPr>
        <p:blipFill rotWithShape="1">
          <a:blip r:embed="rId4">
            <a:alphaModFix/>
          </a:blip>
          <a:srcRect/>
          <a:stretch/>
        </p:blipFill>
        <p:spPr>
          <a:xfrm>
            <a:off x="3332714" y="3039475"/>
            <a:ext cx="658852" cy="1298702"/>
          </a:xfrm>
          <a:prstGeom prst="rect">
            <a:avLst/>
          </a:prstGeom>
          <a:noFill/>
          <a:ln>
            <a:noFill/>
          </a:ln>
        </p:spPr>
      </p:pic>
      <p:grpSp>
        <p:nvGrpSpPr>
          <p:cNvPr id="435" name="Shape 435"/>
          <p:cNvGrpSpPr/>
          <p:nvPr/>
        </p:nvGrpSpPr>
        <p:grpSpPr>
          <a:xfrm>
            <a:off x="1879925" y="3039474"/>
            <a:ext cx="1426984" cy="1212408"/>
            <a:chOff x="357658" y="2412352"/>
            <a:chExt cx="1426984" cy="1212408"/>
          </a:xfrm>
        </p:grpSpPr>
        <p:grpSp>
          <p:nvGrpSpPr>
            <p:cNvPr id="436" name="Shape 436"/>
            <p:cNvGrpSpPr/>
            <p:nvPr/>
          </p:nvGrpSpPr>
          <p:grpSpPr>
            <a:xfrm>
              <a:off x="357658" y="2412352"/>
              <a:ext cx="1426984" cy="771113"/>
              <a:chOff x="357658" y="2412352"/>
              <a:chExt cx="1426984" cy="771113"/>
            </a:xfrm>
          </p:grpSpPr>
          <p:sp>
            <p:nvSpPr>
              <p:cNvPr id="437" name="Shape 437"/>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제품 관리자</a:t>
                </a:r>
              </a:p>
            </p:txBody>
          </p:sp>
          <p:sp>
            <p:nvSpPr>
              <p:cNvPr id="438" name="Shape 438"/>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439" name="Shape 439"/>
            <p:cNvSpPr txBox="1"/>
            <p:nvPr/>
          </p:nvSpPr>
          <p:spPr>
            <a:xfrm>
              <a:off x="357658" y="3347764"/>
              <a:ext cx="1367673"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pic>
        <p:nvPicPr>
          <p:cNvPr id="440" name="Shape 440"/>
          <p:cNvPicPr preferRelativeResize="0"/>
          <p:nvPr/>
        </p:nvPicPr>
        <p:blipFill rotWithShape="1">
          <a:blip r:embed="rId5">
            <a:alphaModFix/>
          </a:blip>
          <a:srcRect/>
          <a:stretch/>
        </p:blipFill>
        <p:spPr>
          <a:xfrm>
            <a:off x="8539553" y="2852469"/>
            <a:ext cx="660318" cy="1301587"/>
          </a:xfrm>
          <a:prstGeom prst="rect">
            <a:avLst/>
          </a:prstGeom>
          <a:noFill/>
          <a:ln>
            <a:noFill/>
          </a:ln>
        </p:spPr>
      </p:pic>
      <p:pic>
        <p:nvPicPr>
          <p:cNvPr id="441" name="Shape 441"/>
          <p:cNvPicPr preferRelativeResize="0"/>
          <p:nvPr/>
        </p:nvPicPr>
        <p:blipFill rotWithShape="1">
          <a:blip r:embed="rId6">
            <a:alphaModFix/>
          </a:blip>
          <a:srcRect/>
          <a:stretch/>
        </p:blipFill>
        <p:spPr>
          <a:xfrm>
            <a:off x="7828411" y="2852469"/>
            <a:ext cx="660318" cy="1301587"/>
          </a:xfrm>
          <a:prstGeom prst="rect">
            <a:avLst/>
          </a:prstGeom>
          <a:noFill/>
          <a:ln>
            <a:noFill/>
          </a:ln>
        </p:spPr>
      </p:pic>
      <p:pic>
        <p:nvPicPr>
          <p:cNvPr id="442" name="Shape 442"/>
          <p:cNvPicPr preferRelativeResize="0"/>
          <p:nvPr/>
        </p:nvPicPr>
        <p:blipFill rotWithShape="1">
          <a:blip r:embed="rId7">
            <a:alphaModFix/>
          </a:blip>
          <a:srcRect/>
          <a:stretch/>
        </p:blipFill>
        <p:spPr>
          <a:xfrm>
            <a:off x="9332945" y="2852469"/>
            <a:ext cx="660318" cy="1301587"/>
          </a:xfrm>
          <a:prstGeom prst="rect">
            <a:avLst/>
          </a:prstGeom>
          <a:noFill/>
          <a:ln>
            <a:noFill/>
          </a:ln>
        </p:spPr>
      </p:pic>
      <p:sp>
        <p:nvSpPr>
          <p:cNvPr id="443" name="Shape 443"/>
          <p:cNvSpPr txBox="1"/>
          <p:nvPr/>
        </p:nvSpPr>
        <p:spPr>
          <a:xfrm>
            <a:off x="7402032" y="4193989"/>
            <a:ext cx="1062869"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법무팀</a:t>
            </a:r>
          </a:p>
        </p:txBody>
      </p:sp>
      <p:sp>
        <p:nvSpPr>
          <p:cNvPr id="444" name="Shape 444"/>
          <p:cNvSpPr txBox="1"/>
          <p:nvPr/>
        </p:nvSpPr>
        <p:spPr>
          <a:xfrm>
            <a:off x="8510486" y="4178532"/>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45" name="Shape 445"/>
          <p:cNvSpPr txBox="1"/>
          <p:nvPr/>
        </p:nvSpPr>
        <p:spPr>
          <a:xfrm>
            <a:off x="9141974" y="4178532"/>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pic>
        <p:nvPicPr>
          <p:cNvPr id="446" name="Shape 446"/>
          <p:cNvPicPr preferRelativeResize="0"/>
          <p:nvPr/>
        </p:nvPicPr>
        <p:blipFill rotWithShape="1">
          <a:blip r:embed="rId8">
            <a:alphaModFix/>
          </a:blip>
          <a:srcRect/>
          <a:stretch/>
        </p:blipFill>
        <p:spPr>
          <a:xfrm>
            <a:off x="4938832" y="3005478"/>
            <a:ext cx="2253968" cy="507936"/>
          </a:xfrm>
          <a:prstGeom prst="rect">
            <a:avLst/>
          </a:prstGeom>
          <a:noFill/>
          <a:ln>
            <a:noFill/>
          </a:ln>
        </p:spPr>
      </p:pic>
      <p:pic>
        <p:nvPicPr>
          <p:cNvPr id="447" name="Shape 447"/>
          <p:cNvPicPr preferRelativeResize="0"/>
          <p:nvPr/>
        </p:nvPicPr>
        <p:blipFill rotWithShape="1">
          <a:blip r:embed="rId9">
            <a:alphaModFix/>
          </a:blip>
          <a:srcRect/>
          <a:stretch/>
        </p:blipFill>
        <p:spPr>
          <a:xfrm>
            <a:off x="4904173" y="3846308"/>
            <a:ext cx="2253968" cy="507936"/>
          </a:xfrm>
          <a:prstGeom prst="rect">
            <a:avLst/>
          </a:prstGeom>
          <a:noFill/>
          <a:ln>
            <a:noFill/>
          </a:ln>
        </p:spPr>
      </p:pic>
      <p:sp>
        <p:nvSpPr>
          <p:cNvPr id="448" name="Shape 448"/>
          <p:cNvSpPr txBox="1"/>
          <p:nvPr/>
        </p:nvSpPr>
        <p:spPr>
          <a:xfrm>
            <a:off x="5660351" y="34584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작업</a:t>
            </a:r>
          </a:p>
        </p:txBody>
      </p:sp>
      <p:pic>
        <p:nvPicPr>
          <p:cNvPr id="449" name="Shape 449"/>
          <p:cNvPicPr preferRelativeResize="0"/>
          <p:nvPr/>
        </p:nvPicPr>
        <p:blipFill rotWithShape="1">
          <a:blip r:embed="rId10">
            <a:alphaModFix/>
          </a:blip>
          <a:srcRect/>
          <a:stretch/>
        </p:blipFill>
        <p:spPr>
          <a:xfrm>
            <a:off x="3964825" y="4310342"/>
            <a:ext cx="4273016" cy="1460317"/>
          </a:xfrm>
          <a:prstGeom prst="rect">
            <a:avLst/>
          </a:prstGeom>
          <a:noFill/>
          <a:ln>
            <a:noFill/>
          </a:ln>
        </p:spPr>
      </p:pic>
      <p:sp>
        <p:nvSpPr>
          <p:cNvPr id="450" name="Shape 450"/>
          <p:cNvSpPr txBox="1"/>
          <p:nvPr/>
        </p:nvSpPr>
        <p:spPr>
          <a:xfrm>
            <a:off x="5384448" y="4708460"/>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가이드</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1장</a:t>
            </a:r>
          </a:p>
        </p:txBody>
      </p:sp>
      <p:sp>
        <p:nvSpPr>
          <p:cNvPr id="83" name="Shape 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지적 재산권이란 무엇입니까?</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 감독</a:t>
            </a:r>
          </a:p>
        </p:txBody>
      </p:sp>
      <p:sp>
        <p:nvSpPr>
          <p:cNvPr id="457" name="Shape 457"/>
          <p:cNvSpPr txBox="1"/>
          <p:nvPr/>
        </p:nvSpPr>
        <p:spPr>
          <a:xfrm>
            <a:off x="325426" y="6113101"/>
            <a:ext cx="11421290" cy="701525"/>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a:solidFill>
                  <a:schemeClr val="dk1"/>
                </a:solidFill>
                <a:latin typeface="Roboto"/>
                <a:ea typeface="Roboto"/>
                <a:cs typeface="Roboto"/>
                <a:sym typeface="Roboto"/>
              </a:rPr>
              <a:t>FOSS 리뷰 프로세스는 의견 불일치를 해결하고 가장 중요한 결정을 승인할 수 있는 경령진의 감독을 받아야 합니다.</a:t>
            </a:r>
          </a:p>
        </p:txBody>
      </p:sp>
      <p:pic>
        <p:nvPicPr>
          <p:cNvPr id="458" name="Shape 458"/>
          <p:cNvPicPr preferRelativeResize="0"/>
          <p:nvPr/>
        </p:nvPicPr>
        <p:blipFill rotWithShape="1">
          <a:blip r:embed="rId3">
            <a:alphaModFix/>
          </a:blip>
          <a:srcRect/>
          <a:stretch/>
        </p:blipFill>
        <p:spPr>
          <a:xfrm>
            <a:off x="3979851" y="1231008"/>
            <a:ext cx="4273016" cy="1460319"/>
          </a:xfrm>
          <a:prstGeom prst="rect">
            <a:avLst/>
          </a:prstGeom>
          <a:noFill/>
          <a:ln>
            <a:noFill/>
          </a:ln>
        </p:spPr>
      </p:pic>
      <p:sp>
        <p:nvSpPr>
          <p:cNvPr id="459" name="Shape 459"/>
          <p:cNvSpPr txBox="1"/>
          <p:nvPr/>
        </p:nvSpPr>
        <p:spPr>
          <a:xfrm>
            <a:off x="4567237" y="1859561"/>
            <a:ext cx="282592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시작하세요 </a:t>
            </a:r>
          </a:p>
        </p:txBody>
      </p:sp>
      <p:pic>
        <p:nvPicPr>
          <p:cNvPr id="460" name="Shape 460"/>
          <p:cNvPicPr preferRelativeResize="0"/>
          <p:nvPr/>
        </p:nvPicPr>
        <p:blipFill rotWithShape="1">
          <a:blip r:embed="rId4">
            <a:alphaModFix/>
          </a:blip>
          <a:srcRect/>
          <a:stretch/>
        </p:blipFill>
        <p:spPr>
          <a:xfrm>
            <a:off x="3346464" y="2812574"/>
            <a:ext cx="658852" cy="1298702"/>
          </a:xfrm>
          <a:prstGeom prst="rect">
            <a:avLst/>
          </a:prstGeom>
          <a:noFill/>
          <a:ln>
            <a:noFill/>
          </a:ln>
        </p:spPr>
      </p:pic>
      <p:grpSp>
        <p:nvGrpSpPr>
          <p:cNvPr id="461" name="Shape 461"/>
          <p:cNvGrpSpPr/>
          <p:nvPr/>
        </p:nvGrpSpPr>
        <p:grpSpPr>
          <a:xfrm>
            <a:off x="1893675" y="2812573"/>
            <a:ext cx="1426984" cy="1212408"/>
            <a:chOff x="357658" y="2412352"/>
            <a:chExt cx="1426984" cy="1212408"/>
          </a:xfrm>
        </p:grpSpPr>
        <p:grpSp>
          <p:nvGrpSpPr>
            <p:cNvPr id="462" name="Shape 462"/>
            <p:cNvGrpSpPr/>
            <p:nvPr/>
          </p:nvGrpSpPr>
          <p:grpSpPr>
            <a:xfrm>
              <a:off x="357658" y="2412352"/>
              <a:ext cx="1426984" cy="771113"/>
              <a:chOff x="357658" y="2412352"/>
              <a:chExt cx="1426984" cy="771113"/>
            </a:xfrm>
          </p:grpSpPr>
          <p:sp>
            <p:nvSpPr>
              <p:cNvPr id="463" name="Shape 46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제품 관리자</a:t>
                </a:r>
              </a:p>
            </p:txBody>
          </p:sp>
          <p:sp>
            <p:nvSpPr>
              <p:cNvPr id="464" name="Shape 46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465" name="Shape 465"/>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pic>
        <p:nvPicPr>
          <p:cNvPr id="466" name="Shape 466"/>
          <p:cNvPicPr preferRelativeResize="0"/>
          <p:nvPr/>
        </p:nvPicPr>
        <p:blipFill rotWithShape="1">
          <a:blip r:embed="rId5">
            <a:alphaModFix/>
          </a:blip>
          <a:srcRect/>
          <a:stretch/>
        </p:blipFill>
        <p:spPr>
          <a:xfrm>
            <a:off x="8553304" y="2625568"/>
            <a:ext cx="660318" cy="1301587"/>
          </a:xfrm>
          <a:prstGeom prst="rect">
            <a:avLst/>
          </a:prstGeom>
          <a:noFill/>
          <a:ln>
            <a:noFill/>
          </a:ln>
        </p:spPr>
      </p:pic>
      <p:pic>
        <p:nvPicPr>
          <p:cNvPr id="467" name="Shape 467"/>
          <p:cNvPicPr preferRelativeResize="0"/>
          <p:nvPr/>
        </p:nvPicPr>
        <p:blipFill rotWithShape="1">
          <a:blip r:embed="rId6">
            <a:alphaModFix/>
          </a:blip>
          <a:srcRect/>
          <a:stretch/>
        </p:blipFill>
        <p:spPr>
          <a:xfrm>
            <a:off x="7842163" y="2625568"/>
            <a:ext cx="660318" cy="1301587"/>
          </a:xfrm>
          <a:prstGeom prst="rect">
            <a:avLst/>
          </a:prstGeom>
          <a:noFill/>
          <a:ln>
            <a:noFill/>
          </a:ln>
        </p:spPr>
      </p:pic>
      <p:pic>
        <p:nvPicPr>
          <p:cNvPr id="468" name="Shape 468"/>
          <p:cNvPicPr preferRelativeResize="0"/>
          <p:nvPr/>
        </p:nvPicPr>
        <p:blipFill rotWithShape="1">
          <a:blip r:embed="rId7">
            <a:alphaModFix/>
          </a:blip>
          <a:srcRect/>
          <a:stretch/>
        </p:blipFill>
        <p:spPr>
          <a:xfrm>
            <a:off x="9346696" y="2625568"/>
            <a:ext cx="660318" cy="1301587"/>
          </a:xfrm>
          <a:prstGeom prst="rect">
            <a:avLst/>
          </a:prstGeom>
          <a:noFill/>
          <a:ln>
            <a:noFill/>
          </a:ln>
        </p:spPr>
      </p:pic>
      <p:sp>
        <p:nvSpPr>
          <p:cNvPr id="469" name="Shape 469"/>
          <p:cNvSpPr txBox="1"/>
          <p:nvPr/>
        </p:nvSpPr>
        <p:spPr>
          <a:xfrm>
            <a:off x="7393167" y="3967087"/>
            <a:ext cx="1085486"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법무팀</a:t>
            </a:r>
          </a:p>
        </p:txBody>
      </p:sp>
      <p:sp>
        <p:nvSpPr>
          <p:cNvPr id="470" name="Shape 470"/>
          <p:cNvSpPr txBox="1"/>
          <p:nvPr/>
        </p:nvSpPr>
        <p:spPr>
          <a:xfrm>
            <a:off x="8524238" y="3951630"/>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71" name="Shape 471"/>
          <p:cNvSpPr txBox="1"/>
          <p:nvPr/>
        </p:nvSpPr>
        <p:spPr>
          <a:xfrm>
            <a:off x="9155725" y="3951630"/>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pic>
        <p:nvPicPr>
          <p:cNvPr id="472" name="Shape 472"/>
          <p:cNvPicPr preferRelativeResize="0"/>
          <p:nvPr/>
        </p:nvPicPr>
        <p:blipFill rotWithShape="1">
          <a:blip r:embed="rId8">
            <a:alphaModFix/>
          </a:blip>
          <a:srcRect/>
          <a:stretch/>
        </p:blipFill>
        <p:spPr>
          <a:xfrm>
            <a:off x="4952583" y="2778577"/>
            <a:ext cx="2253968" cy="507936"/>
          </a:xfrm>
          <a:prstGeom prst="rect">
            <a:avLst/>
          </a:prstGeom>
          <a:noFill/>
          <a:ln>
            <a:noFill/>
          </a:ln>
        </p:spPr>
      </p:pic>
      <p:pic>
        <p:nvPicPr>
          <p:cNvPr id="473" name="Shape 473"/>
          <p:cNvPicPr preferRelativeResize="0"/>
          <p:nvPr/>
        </p:nvPicPr>
        <p:blipFill rotWithShape="1">
          <a:blip r:embed="rId9">
            <a:alphaModFix/>
          </a:blip>
          <a:srcRect/>
          <a:stretch/>
        </p:blipFill>
        <p:spPr>
          <a:xfrm>
            <a:off x="4917923" y="3619407"/>
            <a:ext cx="2253968" cy="507936"/>
          </a:xfrm>
          <a:prstGeom prst="rect">
            <a:avLst/>
          </a:prstGeom>
          <a:noFill/>
          <a:ln>
            <a:noFill/>
          </a:ln>
        </p:spPr>
      </p:pic>
      <p:sp>
        <p:nvSpPr>
          <p:cNvPr id="474" name="Shape 474"/>
          <p:cNvSpPr txBox="1"/>
          <p:nvPr/>
        </p:nvSpPr>
        <p:spPr>
          <a:xfrm>
            <a:off x="5674103" y="32315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작업</a:t>
            </a:r>
          </a:p>
        </p:txBody>
      </p:sp>
      <p:pic>
        <p:nvPicPr>
          <p:cNvPr id="475" name="Shape 475"/>
          <p:cNvPicPr preferRelativeResize="0"/>
          <p:nvPr/>
        </p:nvPicPr>
        <p:blipFill rotWithShape="1">
          <a:blip r:embed="rId10">
            <a:alphaModFix/>
          </a:blip>
          <a:srcRect/>
          <a:stretch/>
        </p:blipFill>
        <p:spPr>
          <a:xfrm>
            <a:off x="3978576" y="4083441"/>
            <a:ext cx="4273016" cy="1460317"/>
          </a:xfrm>
          <a:prstGeom prst="rect">
            <a:avLst/>
          </a:prstGeom>
          <a:noFill/>
          <a:ln>
            <a:noFill/>
          </a:ln>
        </p:spPr>
      </p:pic>
      <p:sp>
        <p:nvSpPr>
          <p:cNvPr id="476" name="Shape 476"/>
          <p:cNvSpPr txBox="1"/>
          <p:nvPr/>
        </p:nvSpPr>
        <p:spPr>
          <a:xfrm>
            <a:off x="5398198" y="4481558"/>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가이드</a:t>
            </a:r>
          </a:p>
        </p:txBody>
      </p:sp>
      <p:grpSp>
        <p:nvGrpSpPr>
          <p:cNvPr id="477" name="Shape 477"/>
          <p:cNvGrpSpPr/>
          <p:nvPr/>
        </p:nvGrpSpPr>
        <p:grpSpPr>
          <a:xfrm>
            <a:off x="5063233" y="5187787"/>
            <a:ext cx="2172990" cy="960352"/>
            <a:chOff x="3514857" y="4882512"/>
            <a:chExt cx="2172990" cy="960352"/>
          </a:xfrm>
        </p:grpSpPr>
        <p:pic>
          <p:nvPicPr>
            <p:cNvPr id="478" name="Shape 478"/>
            <p:cNvPicPr preferRelativeResize="0"/>
            <p:nvPr/>
          </p:nvPicPr>
          <p:blipFill rotWithShape="1">
            <a:blip r:embed="rId11">
              <a:alphaModFix/>
            </a:blip>
            <a:srcRect/>
            <a:stretch/>
          </p:blipFill>
          <p:spPr>
            <a:xfrm>
              <a:off x="3514857" y="4882512"/>
              <a:ext cx="2114285" cy="660318"/>
            </a:xfrm>
            <a:prstGeom prst="rect">
              <a:avLst/>
            </a:prstGeom>
            <a:noFill/>
            <a:ln>
              <a:noFill/>
            </a:ln>
          </p:spPr>
        </p:pic>
        <p:sp>
          <p:nvSpPr>
            <p:cNvPr id="479" name="Shape 479"/>
            <p:cNvSpPr txBox="1"/>
            <p:nvPr/>
          </p:nvSpPr>
          <p:spPr>
            <a:xfrm>
              <a:off x="3528289" y="5565867"/>
              <a:ext cx="215955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경영진 리뷰 위원회</a:t>
              </a: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486" name="Shape 4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리뷰의 목적은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컴포넌트를 사용하고자 할 때 취해야 할 첫 번째 액션은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사용에 관한 질문이 있으면 무엇을 해야합니까?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리뷰를 위해 어떤 종류의 정보를 수집할 수 있습니까?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누가 소프트웨어 라이선스를 부여했는지 식별하는데 도움이되는 정보는 무엇입니까?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외부 공급 업체로부터의 FOSS 구성 요소를 검토 할 때 중요한 추가 정보는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리뷰에서 수집한 정보의 품질을 평가하기 위해 어떤 단계를 수행할 수 있습니까?</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Shape 49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6</a:t>
            </a:r>
          </a:p>
        </p:txBody>
      </p:sp>
      <p:sp>
        <p:nvSpPr>
          <p:cNvPr id="493" name="Shape 49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End to End Compliance Management (Example Processes)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Shape 49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Introduction</a:t>
            </a:r>
          </a:p>
        </p:txBody>
      </p:sp>
      <p:sp>
        <p:nvSpPr>
          <p:cNvPr id="500" name="Shape 50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Compliance management is a set of actions that manages OSS components used in products. Companies may have similar processes in place for proprietary components.</a:t>
            </a:r>
            <a:r>
              <a:rPr lang="en-US" sz="2400" b="0" i="0" u="none" strike="noStrike" cap="none">
                <a:solidFill>
                  <a:srgbClr val="000000"/>
                </a:solidFill>
                <a:latin typeface="Roboto"/>
                <a:ea typeface="Roboto"/>
                <a:cs typeface="Roboto"/>
                <a:sym typeface="Roboto"/>
              </a:rPr>
              <a:t> </a:t>
            </a:r>
            <a:r>
              <a:rPr lang="en-US" sz="2400" b="0" i="0" u="none" strike="noStrike" cap="none">
                <a:solidFill>
                  <a:srgbClr val="292934"/>
                </a:solidFill>
                <a:latin typeface="Roboto"/>
                <a:ea typeface="Roboto"/>
                <a:cs typeface="Roboto"/>
                <a:sym typeface="Roboto"/>
              </a:rPr>
              <a:t>FOSS components are</a:t>
            </a:r>
            <a:r>
              <a:rPr lang="en-US" sz="2400" b="0" i="0" u="none" strike="noStrike" cap="none">
                <a:solidFill>
                  <a:schemeClr val="dk1"/>
                </a:solidFill>
                <a:latin typeface="Roboto"/>
                <a:ea typeface="Roboto"/>
                <a:cs typeface="Roboto"/>
                <a:sym typeface="Roboto"/>
              </a:rPr>
              <a:t> called "Supplied Software" in the OpenChain specification.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Such actions often include: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Identifying all the FOSS components used in Supplied Software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Identifying and tracking all obligations created by those components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Confirming that all obligations have been or will be met</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Small companies may use a simple checklist and enterprises a detailed process.</a:t>
            </a:r>
          </a:p>
        </p:txBody>
      </p:sp>
      <p:sp>
        <p:nvSpPr>
          <p:cNvPr id="501" name="Shape 501"/>
          <p:cNvSpPr/>
          <p:nvPr/>
        </p:nvSpPr>
        <p:spPr>
          <a:xfrm rot="-5400000">
            <a:off x="3343275" y="5276850"/>
            <a:ext cx="720724" cy="1360488"/>
          </a:xfrm>
          <a:prstGeom prst="rect">
            <a:avLst/>
          </a:prstGeom>
          <a:gradFill>
            <a:gsLst>
              <a:gs pos="0">
                <a:srgbClr val="788C81"/>
              </a:gs>
              <a:gs pos="34000">
                <a:srgbClr val="798B81"/>
              </a:gs>
              <a:gs pos="70000">
                <a:srgbClr val="899C90"/>
              </a:gs>
              <a:gs pos="100000">
                <a:schemeClr val="accent1"/>
              </a:gs>
            </a:gsLst>
            <a:path path="circle">
              <a:fillToRect l="50000" t="50000" r="50000" b="50000"/>
            </a:path>
            <a:tileRect/>
          </a:gradFill>
          <a:ln>
            <a:noFill/>
          </a:ln>
          <a:effectLst>
            <a:outerShdw blurRad="38100" dist="25400" dir="2700000" algn="br" rotWithShape="0">
              <a:srgbClr val="000000">
                <a:alpha val="60000"/>
              </a:srgbClr>
            </a:outerShdw>
          </a:effectLst>
        </p:spPr>
        <p:txBody>
          <a:bodyPr lIns="91425" tIns="91425" rIns="91425" bIns="91425" anchor="ctr" anchorCtr="0">
            <a:noAutofit/>
          </a:bodyPr>
          <a:lstStyle/>
          <a:p>
            <a:pPr lvl="0">
              <a:spcBef>
                <a:spcPts val="0"/>
              </a:spcBef>
              <a:buNone/>
            </a:pPr>
            <a:endParaRPr/>
          </a:p>
        </p:txBody>
      </p:sp>
      <p:sp>
        <p:nvSpPr>
          <p:cNvPr id="502" name="Shape 502"/>
          <p:cNvSpPr txBox="1"/>
          <p:nvPr/>
        </p:nvSpPr>
        <p:spPr>
          <a:xfrm>
            <a:off x="3023393" y="5596731"/>
            <a:ext cx="1360488" cy="72072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Incoming </a:t>
            </a:r>
          </a:p>
          <a:p>
            <a:pPr marL="0" marR="0" lvl="0" indent="0" algn="ctr" rtl="0">
              <a:spcBef>
                <a:spcPts val="0"/>
              </a:spcBef>
              <a:buSzPct val="25000"/>
              <a:buNone/>
            </a:pPr>
            <a:r>
              <a:rPr lang="en-US" sz="1400" b="1">
                <a:solidFill>
                  <a:srgbClr val="000000"/>
                </a:solidFill>
                <a:latin typeface="Roboto"/>
                <a:ea typeface="Roboto"/>
                <a:cs typeface="Roboto"/>
                <a:sym typeface="Roboto"/>
              </a:rPr>
              <a:t>FOSS</a:t>
            </a:r>
          </a:p>
        </p:txBody>
      </p:sp>
      <p:sp>
        <p:nvSpPr>
          <p:cNvPr id="503" name="Shape 503"/>
          <p:cNvSpPr/>
          <p:nvPr/>
        </p:nvSpPr>
        <p:spPr>
          <a:xfrm>
            <a:off x="4762500" y="5257800"/>
            <a:ext cx="2449512" cy="1406525"/>
          </a:xfrm>
          <a:prstGeom prst="cloudCallout">
            <a:avLst>
              <a:gd name="adj1" fmla="val -7227"/>
              <a:gd name="adj2" fmla="val 496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04" name="Shape 504"/>
          <p:cNvSpPr/>
          <p:nvPr/>
        </p:nvSpPr>
        <p:spPr>
          <a:xfrm>
            <a:off x="7562553" y="5448596"/>
            <a:ext cx="1687511" cy="1039219"/>
          </a:xfrm>
          <a:prstGeom prst="rect">
            <a:avLst/>
          </a:prstGeom>
          <a:solidFill>
            <a:srgbClr val="92D050"/>
          </a:solidFill>
          <a:ln>
            <a:noFill/>
          </a:ln>
          <a:effectLst>
            <a:outerShdw blurRad="38100" dist="25400" dir="2700000" algn="br" rotWithShape="0">
              <a:srgbClr val="000000">
                <a:alpha val="60000"/>
              </a:srgbClr>
            </a:outerShdw>
          </a:effectLst>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FOSS identified;</a:t>
            </a:r>
          </a:p>
          <a:p>
            <a:pPr marL="0" marR="0" lvl="0" indent="0" algn="ctr" rtl="0">
              <a:spcBef>
                <a:spcPts val="0"/>
              </a:spcBef>
              <a:buSzPct val="25000"/>
              <a:buNone/>
            </a:pPr>
            <a:r>
              <a:rPr lang="en-US" sz="1400" b="1">
                <a:solidFill>
                  <a:srgbClr val="000000"/>
                </a:solidFill>
                <a:latin typeface="Roboto"/>
                <a:ea typeface="Roboto"/>
                <a:cs typeface="Roboto"/>
                <a:sym typeface="Roboto"/>
              </a:rPr>
              <a:t>Obligations met</a:t>
            </a:r>
          </a:p>
        </p:txBody>
      </p:sp>
      <p:cxnSp>
        <p:nvCxnSpPr>
          <p:cNvPr id="505" name="Shape 505"/>
          <p:cNvCxnSpPr/>
          <p:nvPr/>
        </p:nvCxnSpPr>
        <p:spPr>
          <a:xfrm>
            <a:off x="4391025" y="5953125"/>
            <a:ext cx="385762" cy="6349"/>
          </a:xfrm>
          <a:prstGeom prst="straightConnector1">
            <a:avLst/>
          </a:prstGeom>
          <a:noFill/>
          <a:ln w="9525" cap="flat" cmpd="sng">
            <a:solidFill>
              <a:schemeClr val="dk1"/>
            </a:solidFill>
            <a:prstDash val="solid"/>
            <a:round/>
            <a:headEnd type="none" w="med" len="med"/>
            <a:tailEnd type="triangle" w="lg" len="lg"/>
          </a:ln>
        </p:spPr>
      </p:cxnSp>
      <p:cxnSp>
        <p:nvCxnSpPr>
          <p:cNvPr id="506" name="Shape 506"/>
          <p:cNvCxnSpPr/>
          <p:nvPr/>
        </p:nvCxnSpPr>
        <p:spPr>
          <a:xfrm rot="10800000" flipH="1">
            <a:off x="7210425" y="5953124"/>
            <a:ext cx="327025" cy="4763"/>
          </a:xfrm>
          <a:prstGeom prst="straightConnector1">
            <a:avLst/>
          </a:prstGeom>
          <a:noFill/>
          <a:ln w="9525" cap="flat" cmpd="sng">
            <a:solidFill>
              <a:schemeClr val="dk1"/>
            </a:solidFill>
            <a:prstDash val="solid"/>
            <a:round/>
            <a:headEnd type="none" w="med" len="med"/>
            <a:tailEnd type="triangle" w="lg" len="lg"/>
          </a:ln>
        </p:spPr>
      </p:cxnSp>
      <p:sp>
        <p:nvSpPr>
          <p:cNvPr id="507" name="Shape 507"/>
          <p:cNvSpPr/>
          <p:nvPr/>
        </p:nvSpPr>
        <p:spPr>
          <a:xfrm>
            <a:off x="5269944" y="5588555"/>
            <a:ext cx="1533524" cy="738664"/>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800" b="1">
                <a:solidFill>
                  <a:schemeClr val="dk1"/>
                </a:solidFill>
                <a:latin typeface="Roboto"/>
                <a:ea typeface="Roboto"/>
                <a:cs typeface="Roboto"/>
                <a:sym typeface="Roboto"/>
              </a:rPr>
              <a:t>Compliance Process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447662" y="51435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Example Small to Medium Company Checklist</a:t>
            </a: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Ongoing Compliance Tasks: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Discover all FOSS early in the procurement/development cycle</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Review and Approve all FOSS components used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Verify the information necessary to satisfy FOSS obligations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Review and approve any outbound contributions to FOSS projects</a:t>
            </a:r>
          </a:p>
          <a:p>
            <a:pPr marL="457200" marR="0" lvl="0" indent="-4572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Support Requirements: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Ensure adequate compliance staffing and designate clear lines of responsibility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Adapt existing Business Processes to support the FOSS compliance program</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Have training on the organization’s FOSS policy available to everyone</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Track progress of all FOSS compliance activities</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
        <p:nvSpPr>
          <p:cNvPr id="515" name="Shape 515"/>
          <p:cNvSpPr txBox="1"/>
          <p:nvPr/>
        </p:nvSpPr>
        <p:spPr>
          <a:xfrm>
            <a:off x="447675" y="6438900"/>
            <a:ext cx="11246636"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a:solidFill>
                  <a:srgbClr val="292934"/>
                </a:solidFill>
                <a:latin typeface="Roboto Condensed"/>
                <a:ea typeface="Roboto Condensed"/>
                <a:cs typeface="Roboto Condensed"/>
                <a:sym typeface="Roboto Condensed"/>
              </a:rPr>
              <a:t>You can get detailed checklists for these items here: </a:t>
            </a:r>
            <a:r>
              <a:rPr lang="en-US" sz="1050">
                <a:solidFill>
                  <a:schemeClr val="dk1"/>
                </a:solidFill>
                <a:latin typeface="Roboto Mono"/>
                <a:ea typeface="Roboto Mono"/>
                <a:cs typeface="Roboto Mono"/>
                <a:sym typeface="Roboto Mono"/>
              </a:rPr>
              <a:t>https://www.linuxfoundation.org/projects/opencompliance/self-assessment-compliance-checklist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p:nvPr/>
        </p:nvSpPr>
        <p:spPr>
          <a:xfrm>
            <a:off x="274637" y="500062"/>
            <a:ext cx="4522044" cy="1544636"/>
          </a:xfrm>
          <a:prstGeom prst="rect">
            <a:avLst/>
          </a:prstGeom>
          <a:noFill/>
          <a:ln>
            <a:noFill/>
          </a:ln>
        </p:spPr>
        <p:txBody>
          <a:bodyPr lIns="91425" tIns="45700" rIns="91425" bIns="45700" anchor="t" anchorCtr="0">
            <a:noAutofit/>
          </a:bodyPr>
          <a:lstStyle/>
          <a:p>
            <a:pPr marL="0" marR="0" lvl="0" indent="0" algn="l" rtl="0">
              <a:spcBef>
                <a:spcPts val="0"/>
              </a:spcBef>
              <a:buClr>
                <a:schemeClr val="dk2"/>
              </a:buClr>
              <a:buSzPct val="25000"/>
              <a:buFont typeface="Roboto"/>
              <a:buNone/>
            </a:pPr>
            <a:r>
              <a:rPr lang="en-US" sz="4000">
                <a:solidFill>
                  <a:schemeClr val="dk2"/>
                </a:solidFill>
                <a:latin typeface="Roboto"/>
                <a:ea typeface="Roboto"/>
                <a:cs typeface="Roboto"/>
                <a:sym typeface="Roboto"/>
              </a:rPr>
              <a:t>Example Enterprise Process</a:t>
            </a:r>
          </a:p>
        </p:txBody>
      </p:sp>
      <p:sp>
        <p:nvSpPr>
          <p:cNvPr id="522" name="Shape 522"/>
          <p:cNvSpPr/>
          <p:nvPr/>
        </p:nvSpPr>
        <p:spPr>
          <a:xfrm>
            <a:off x="1678514" y="2072010"/>
            <a:ext cx="1830386" cy="347662"/>
          </a:xfrm>
          <a:prstGeom prst="rect">
            <a:avLst/>
          </a:prstGeom>
          <a:solidFill>
            <a:srgbClr val="0099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SzPct val="25000"/>
              <a:buNone/>
            </a:pPr>
            <a:r>
              <a:rPr lang="en-US" sz="1100" b="1">
                <a:solidFill>
                  <a:srgbClr val="FFFFFF"/>
                </a:solidFill>
                <a:latin typeface="Roboto"/>
                <a:ea typeface="Roboto"/>
                <a:cs typeface="Roboto"/>
                <a:sym typeface="Roboto"/>
              </a:rPr>
              <a:t>Queued for Process</a:t>
            </a:r>
          </a:p>
          <a:p>
            <a:pPr marL="0" marR="0" lvl="0" indent="0" algn="ctr" rtl="0">
              <a:spcBef>
                <a:spcPts val="0"/>
              </a:spcBef>
              <a:buNone/>
            </a:pPr>
            <a:endParaRPr sz="1100" b="1">
              <a:solidFill>
                <a:srgbClr val="FFFFFF"/>
              </a:solidFill>
              <a:latin typeface="Roboto"/>
              <a:ea typeface="Roboto"/>
              <a:cs typeface="Roboto"/>
              <a:sym typeface="Roboto"/>
            </a:endParaRPr>
          </a:p>
        </p:txBody>
      </p:sp>
      <p:sp>
        <p:nvSpPr>
          <p:cNvPr id="523" name="Shape 523"/>
          <p:cNvSpPr/>
          <p:nvPr/>
        </p:nvSpPr>
        <p:spPr>
          <a:xfrm>
            <a:off x="3843864" y="1698948"/>
            <a:ext cx="4625975" cy="2157411"/>
          </a:xfrm>
          <a:prstGeom prst="cloudCallout">
            <a:avLst>
              <a:gd name="adj1" fmla="val -27681"/>
              <a:gd name="adj2" fmla="val 18898"/>
            </a:avLst>
          </a:prstGeom>
          <a:gradFill>
            <a:gsLst>
              <a:gs pos="0">
                <a:srgbClr val="B0BCD2"/>
              </a:gs>
              <a:gs pos="35001">
                <a:srgbClr val="C8D0DF"/>
              </a:gs>
              <a:gs pos="100000">
                <a:srgbClr val="EAEDF3"/>
              </a:gs>
            </a:gsLst>
            <a:lin ang="16200000" scaled="0"/>
          </a:gradFill>
          <a:ln>
            <a:noFill/>
          </a:ln>
          <a:effectLst>
            <a:outerShdw blurRad="63500" dist="20000" dir="5400000" rotWithShape="0">
              <a:srgbClr val="000000">
                <a:alpha val="37647"/>
              </a:srgbClr>
            </a:outerShdw>
          </a:effectLst>
        </p:spPr>
        <p:txBody>
          <a:bodyPr lIns="82925" tIns="41450" rIns="82925" bIns="41450" anchor="t" anchorCtr="0">
            <a:noAutofit/>
          </a:bodyPr>
          <a:lstStyle/>
          <a:p>
            <a:pPr marL="0" marR="0" lvl="0" indent="0" algn="ctr" rtl="0">
              <a:spcBef>
                <a:spcPts val="0"/>
              </a:spcBef>
              <a:buClr>
                <a:schemeClr val="dk1"/>
              </a:buClr>
              <a:buFont typeface="Times New Roman"/>
              <a:buNone/>
            </a:pPr>
            <a:endParaRPr sz="1500">
              <a:solidFill>
                <a:schemeClr val="dk1"/>
              </a:solidFill>
              <a:latin typeface="Roboto"/>
              <a:ea typeface="Roboto"/>
              <a:cs typeface="Roboto"/>
              <a:sym typeface="Roboto"/>
            </a:endParaRPr>
          </a:p>
        </p:txBody>
      </p:sp>
      <p:sp>
        <p:nvSpPr>
          <p:cNvPr id="524" name="Shape 524"/>
          <p:cNvSpPr/>
          <p:nvPr/>
        </p:nvSpPr>
        <p:spPr>
          <a:xfrm rot="-5400000">
            <a:off x="3503344" y="2580378"/>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Identification</a:t>
            </a:r>
          </a:p>
        </p:txBody>
      </p:sp>
      <p:sp>
        <p:nvSpPr>
          <p:cNvPr id="525" name="Shape 525"/>
          <p:cNvSpPr/>
          <p:nvPr/>
        </p:nvSpPr>
        <p:spPr>
          <a:xfrm rot="-5400000">
            <a:off x="3935144"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Audit</a:t>
            </a:r>
          </a:p>
        </p:txBody>
      </p:sp>
      <p:sp>
        <p:nvSpPr>
          <p:cNvPr id="526" name="Shape 526"/>
          <p:cNvSpPr/>
          <p:nvPr/>
        </p:nvSpPr>
        <p:spPr>
          <a:xfrm rot="-5400000">
            <a:off x="4372501" y="25843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Resolve Issues</a:t>
            </a:r>
          </a:p>
        </p:txBody>
      </p:sp>
      <p:sp>
        <p:nvSpPr>
          <p:cNvPr id="527" name="Shape 527"/>
          <p:cNvSpPr/>
          <p:nvPr/>
        </p:nvSpPr>
        <p:spPr>
          <a:xfrm rot="-5400000">
            <a:off x="4803507"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Reviews</a:t>
            </a:r>
          </a:p>
        </p:txBody>
      </p:sp>
      <p:sp>
        <p:nvSpPr>
          <p:cNvPr id="528" name="Shape 528"/>
          <p:cNvSpPr/>
          <p:nvPr/>
        </p:nvSpPr>
        <p:spPr>
          <a:xfrm rot="-5400000">
            <a:off x="5234512"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Approvals</a:t>
            </a:r>
          </a:p>
        </p:txBody>
      </p:sp>
      <p:sp>
        <p:nvSpPr>
          <p:cNvPr id="529" name="Shape 529"/>
          <p:cNvSpPr/>
          <p:nvPr/>
        </p:nvSpPr>
        <p:spPr>
          <a:xfrm rot="-5400000">
            <a:off x="5673457" y="2577996"/>
            <a:ext cx="1420811"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Registration</a:t>
            </a:r>
          </a:p>
        </p:txBody>
      </p:sp>
      <p:sp>
        <p:nvSpPr>
          <p:cNvPr id="530" name="Shape 530"/>
          <p:cNvSpPr/>
          <p:nvPr/>
        </p:nvSpPr>
        <p:spPr>
          <a:xfrm rot="-5400000">
            <a:off x="6113988" y="257482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Notices</a:t>
            </a:r>
          </a:p>
        </p:txBody>
      </p:sp>
      <p:sp>
        <p:nvSpPr>
          <p:cNvPr id="531" name="Shape 531"/>
          <p:cNvSpPr/>
          <p:nvPr/>
        </p:nvSpPr>
        <p:spPr>
          <a:xfrm rot="-5400000">
            <a:off x="6546581" y="25716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Verifications</a:t>
            </a:r>
          </a:p>
        </p:txBody>
      </p:sp>
      <p:sp>
        <p:nvSpPr>
          <p:cNvPr id="532" name="Shape 532"/>
          <p:cNvSpPr/>
          <p:nvPr/>
        </p:nvSpPr>
        <p:spPr>
          <a:xfrm rot="-5400000">
            <a:off x="6978381" y="256847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Distribution</a:t>
            </a:r>
          </a:p>
        </p:txBody>
      </p:sp>
      <p:sp>
        <p:nvSpPr>
          <p:cNvPr id="533" name="Shape 533"/>
          <p:cNvSpPr/>
          <p:nvPr/>
        </p:nvSpPr>
        <p:spPr>
          <a:xfrm rot="-5400000">
            <a:off x="7413358"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Verifications</a:t>
            </a:r>
          </a:p>
        </p:txBody>
      </p:sp>
      <p:sp>
        <p:nvSpPr>
          <p:cNvPr id="534" name="Shape 534"/>
          <p:cNvSpPr/>
          <p:nvPr/>
        </p:nvSpPr>
        <p:spPr>
          <a:xfrm>
            <a:off x="1731963" y="2396869"/>
            <a:ext cx="1721340" cy="467237"/>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Own Proprietary Software</a:t>
            </a:r>
          </a:p>
        </p:txBody>
      </p:sp>
      <p:sp>
        <p:nvSpPr>
          <p:cNvPr id="535" name="Shape 535"/>
          <p:cNvSpPr/>
          <p:nvPr/>
        </p:nvSpPr>
        <p:spPr>
          <a:xfrm>
            <a:off x="1731963" y="2852738"/>
            <a:ext cx="1719871"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3</a:t>
            </a:r>
            <a:r>
              <a:rPr lang="en-US" sz="1100" b="1" baseline="30000">
                <a:solidFill>
                  <a:schemeClr val="dk2"/>
                </a:solidFill>
                <a:latin typeface="Roboto"/>
                <a:ea typeface="Roboto"/>
                <a:cs typeface="Roboto"/>
                <a:sym typeface="Roboto"/>
              </a:rPr>
              <a:t>rd</a:t>
            </a:r>
            <a:r>
              <a:rPr lang="en-US" sz="1100" b="1">
                <a:solidFill>
                  <a:schemeClr val="dk2"/>
                </a:solidFill>
                <a:latin typeface="Roboto"/>
                <a:ea typeface="Roboto"/>
                <a:cs typeface="Roboto"/>
                <a:sym typeface="Roboto"/>
              </a:rPr>
              <a:t> Party Software</a:t>
            </a:r>
          </a:p>
        </p:txBody>
      </p:sp>
      <p:sp>
        <p:nvSpPr>
          <p:cNvPr id="536" name="Shape 536"/>
          <p:cNvSpPr/>
          <p:nvPr/>
        </p:nvSpPr>
        <p:spPr>
          <a:xfrm>
            <a:off x="1733550" y="3213100"/>
            <a:ext cx="1721340"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FOSS</a:t>
            </a:r>
          </a:p>
        </p:txBody>
      </p:sp>
      <p:cxnSp>
        <p:nvCxnSpPr>
          <p:cNvPr id="537" name="Shape 537"/>
          <p:cNvCxnSpPr>
            <a:endCxn id="524" idx="3"/>
          </p:cNvCxnSpPr>
          <p:nvPr/>
        </p:nvCxnSpPr>
        <p:spPr>
          <a:xfrm rot="10800000" flipH="1">
            <a:off x="3938757" y="2054548"/>
            <a:ext cx="2742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38" name="Shape 538"/>
          <p:cNvSpPr/>
          <p:nvPr/>
        </p:nvSpPr>
        <p:spPr>
          <a:xfrm>
            <a:off x="8914338" y="2116459"/>
            <a:ext cx="1612900" cy="319087"/>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Outgoing Software</a:t>
            </a:r>
          </a:p>
        </p:txBody>
      </p:sp>
      <p:cxnSp>
        <p:nvCxnSpPr>
          <p:cNvPr id="539" name="Shape 539"/>
          <p:cNvCxnSpPr>
            <a:stCxn id="533" idx="1"/>
          </p:cNvCxnSpPr>
          <p:nvPr/>
        </p:nvCxnSpPr>
        <p:spPr>
          <a:xfrm>
            <a:off x="8122970" y="3481710"/>
            <a:ext cx="3837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40" name="Shape 540"/>
          <p:cNvSpPr/>
          <p:nvPr/>
        </p:nvSpPr>
        <p:spPr>
          <a:xfrm>
            <a:off x="8901275" y="2640063"/>
            <a:ext cx="1612900" cy="343080"/>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Notices &amp; Attributions</a:t>
            </a:r>
          </a:p>
        </p:txBody>
      </p:sp>
      <p:sp>
        <p:nvSpPr>
          <p:cNvPr id="541" name="Shape 541"/>
          <p:cNvSpPr/>
          <p:nvPr/>
        </p:nvSpPr>
        <p:spPr>
          <a:xfrm>
            <a:off x="8914338" y="3145160"/>
            <a:ext cx="1612900" cy="309562"/>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Written Offer</a:t>
            </a:r>
          </a:p>
        </p:txBody>
      </p:sp>
      <p:sp>
        <p:nvSpPr>
          <p:cNvPr id="542" name="Shape 542"/>
          <p:cNvSpPr txBox="1"/>
          <p:nvPr/>
        </p:nvSpPr>
        <p:spPr>
          <a:xfrm>
            <a:off x="3144301" y="4650110"/>
            <a:ext cx="1665820" cy="93870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Scan or audit source code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and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Confirm origin and</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license of source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code</a:t>
            </a:r>
          </a:p>
        </p:txBody>
      </p:sp>
      <p:sp>
        <p:nvSpPr>
          <p:cNvPr id="543" name="Shape 543"/>
          <p:cNvSpPr txBox="1"/>
          <p:nvPr/>
        </p:nvSpPr>
        <p:spPr>
          <a:xfrm>
            <a:off x="4517564" y="4646935"/>
            <a:ext cx="1486283"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Resolve any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audit issues in line with</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company FOSS policies</a:t>
            </a:r>
          </a:p>
        </p:txBody>
      </p:sp>
      <p:sp>
        <p:nvSpPr>
          <p:cNvPr id="544" name="Shape 544"/>
          <p:cNvSpPr txBox="1"/>
          <p:nvPr/>
        </p:nvSpPr>
        <p:spPr>
          <a:xfrm>
            <a:off x="1919288" y="4646612"/>
            <a:ext cx="1099615"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Identify FOSS components for review</a:t>
            </a:r>
          </a:p>
        </p:txBody>
      </p:sp>
      <p:sp>
        <p:nvSpPr>
          <p:cNvPr id="545" name="Shape 545"/>
          <p:cNvSpPr/>
          <p:nvPr/>
        </p:nvSpPr>
        <p:spPr>
          <a:xfrm rot="5400000">
            <a:off x="4509820" y="3876204"/>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6" name="Shape 546"/>
          <p:cNvSpPr/>
          <p:nvPr/>
        </p:nvSpPr>
        <p:spPr>
          <a:xfrm rot="5400000">
            <a:off x="4965431" y="3876204"/>
            <a:ext cx="142875" cy="430212"/>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7" name="Shape 547"/>
          <p:cNvSpPr txBox="1"/>
          <p:nvPr/>
        </p:nvSpPr>
        <p:spPr>
          <a:xfrm>
            <a:off x="6931550" y="4662810"/>
            <a:ext cx="1612900"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Verify source code packages for distribution</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and –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Verify appropriate notices are provided</a:t>
            </a:r>
          </a:p>
          <a:p>
            <a:pPr marL="0" marR="0" lvl="0" indent="0" algn="ctr" rtl="0">
              <a:spcBef>
                <a:spcPts val="0"/>
              </a:spcBef>
              <a:buClr>
                <a:schemeClr val="dk1"/>
              </a:buClr>
              <a:buFont typeface="Times New Roman"/>
              <a:buNone/>
            </a:pPr>
            <a:endParaRPr sz="1100">
              <a:solidFill>
                <a:schemeClr val="dk1"/>
              </a:solidFill>
              <a:latin typeface="Roboto Condensed"/>
              <a:ea typeface="Roboto Condensed"/>
              <a:cs typeface="Roboto Condensed"/>
              <a:sym typeface="Roboto Condensed"/>
            </a:endParaRPr>
          </a:p>
        </p:txBody>
      </p:sp>
      <p:sp>
        <p:nvSpPr>
          <p:cNvPr id="548" name="Shape 548"/>
          <p:cNvSpPr/>
          <p:nvPr/>
        </p:nvSpPr>
        <p:spPr>
          <a:xfrm rot="5400000">
            <a:off x="7210315"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9" name="Shape 549"/>
          <p:cNvSpPr/>
          <p:nvPr/>
        </p:nvSpPr>
        <p:spPr>
          <a:xfrm rot="5400000">
            <a:off x="4051826"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550" name="Shape 550"/>
          <p:cNvCxnSpPr>
            <a:stCxn id="544" idx="0"/>
          </p:cNvCxnSpPr>
          <p:nvPr/>
        </p:nvCxnSpPr>
        <p:spPr>
          <a:xfrm rot="10800000" flipH="1">
            <a:off x="2469095" y="4220012"/>
            <a:ext cx="1630500" cy="4266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1" name="Shape 551"/>
          <p:cNvCxnSpPr>
            <a:stCxn id="542" idx="0"/>
          </p:cNvCxnSpPr>
          <p:nvPr/>
        </p:nvCxnSpPr>
        <p:spPr>
          <a:xfrm rot="10800000" flipH="1">
            <a:off x="3977211" y="4219910"/>
            <a:ext cx="547800" cy="430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2" name="Shape 552"/>
          <p:cNvCxnSpPr>
            <a:stCxn id="543" idx="0"/>
          </p:cNvCxnSpPr>
          <p:nvPr/>
        </p:nvCxnSpPr>
        <p:spPr>
          <a:xfrm rot="10800000">
            <a:off x="5066306" y="4270735"/>
            <a:ext cx="194400" cy="376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3" name="Shape 553"/>
          <p:cNvSpPr/>
          <p:nvPr/>
        </p:nvSpPr>
        <p:spPr>
          <a:xfrm rot="5400000">
            <a:off x="6233845" y="3880966"/>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4" name="Shape 554"/>
          <p:cNvSpPr txBox="1"/>
          <p:nvPr/>
        </p:nvSpPr>
        <p:spPr>
          <a:xfrm>
            <a:off x="5855858" y="4651698"/>
            <a:ext cx="1151255"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Record approved</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software/version</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in inventory per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product and per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release</a:t>
            </a:r>
          </a:p>
          <a:p>
            <a:pPr marL="0" marR="0" lvl="0" indent="0" algn="ctr" rtl="0">
              <a:spcBef>
                <a:spcPts val="0"/>
              </a:spcBef>
              <a:buNone/>
            </a:pPr>
            <a:endParaRPr sz="1100">
              <a:solidFill>
                <a:schemeClr val="dk1"/>
              </a:solidFill>
              <a:latin typeface="Roboto Condensed"/>
              <a:ea typeface="Roboto Condensed"/>
              <a:cs typeface="Roboto Condensed"/>
              <a:sym typeface="Roboto Condensed"/>
            </a:endParaRPr>
          </a:p>
        </p:txBody>
      </p:sp>
      <p:cxnSp>
        <p:nvCxnSpPr>
          <p:cNvPr id="555" name="Shape 555"/>
          <p:cNvCxnSpPr>
            <a:stCxn id="554" idx="0"/>
          </p:cNvCxnSpPr>
          <p:nvPr/>
        </p:nvCxnSpPr>
        <p:spPr>
          <a:xfrm rot="10800000">
            <a:off x="6306086" y="4219998"/>
            <a:ext cx="125400" cy="4317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6" name="Shape 556"/>
          <p:cNvCxnSpPr>
            <a:stCxn id="547" idx="0"/>
            <a:endCxn id="548" idx="1"/>
          </p:cNvCxnSpPr>
          <p:nvPr/>
        </p:nvCxnSpPr>
        <p:spPr>
          <a:xfrm rot="10800000">
            <a:off x="7282600" y="4169010"/>
            <a:ext cx="455400" cy="4938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7" name="Shape 557"/>
          <p:cNvSpPr/>
          <p:nvPr/>
        </p:nvSpPr>
        <p:spPr>
          <a:xfrm rot="5400000">
            <a:off x="9575532" y="3180879"/>
            <a:ext cx="174625" cy="1865312"/>
          </a:xfrm>
          <a:prstGeom prst="rightBrace">
            <a:avLst>
              <a:gd name="adj1" fmla="val 8358"/>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8" name="Shape 558"/>
          <p:cNvSpPr txBox="1"/>
          <p:nvPr/>
        </p:nvSpPr>
        <p:spPr>
          <a:xfrm>
            <a:off x="8868300" y="4669160"/>
            <a:ext cx="1611312" cy="60007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Publish source code,</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notices and provide written offer</a:t>
            </a:r>
          </a:p>
        </p:txBody>
      </p:sp>
      <p:cxnSp>
        <p:nvCxnSpPr>
          <p:cNvPr id="559" name="Shape 559"/>
          <p:cNvCxnSpPr/>
          <p:nvPr/>
        </p:nvCxnSpPr>
        <p:spPr>
          <a:xfrm rot="-5400000">
            <a:off x="9486632" y="4442941"/>
            <a:ext cx="346074" cy="1587"/>
          </a:xfrm>
          <a:prstGeom prst="straightConnector1">
            <a:avLst/>
          </a:prstGeom>
          <a:noFill/>
          <a:ln w="19050" cap="flat" cmpd="sng">
            <a:solidFill>
              <a:schemeClr val="dk1"/>
            </a:solidFill>
            <a:prstDash val="solid"/>
            <a:round/>
            <a:headEnd type="none" w="med" len="med"/>
            <a:tailEnd type="stealth" w="lg" len="lg"/>
          </a:ln>
        </p:spPr>
      </p:cxnSp>
      <p:sp>
        <p:nvSpPr>
          <p:cNvPr id="560" name="Shape 560"/>
          <p:cNvSpPr/>
          <p:nvPr/>
        </p:nvSpPr>
        <p:spPr>
          <a:xfrm rot="5400000" flipH="1">
            <a:off x="5619482" y="1298105"/>
            <a:ext cx="138112" cy="828675"/>
          </a:xfrm>
          <a:prstGeom prst="rightBrace">
            <a:avLst>
              <a:gd name="adj1" fmla="val 8333"/>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1" name="Shape 561"/>
          <p:cNvSpPr/>
          <p:nvPr/>
        </p:nvSpPr>
        <p:spPr>
          <a:xfrm rot="5400000" flipH="1">
            <a:off x="6733113" y="1497335"/>
            <a:ext cx="138112" cy="430212"/>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2" name="Shape 562"/>
          <p:cNvSpPr/>
          <p:nvPr/>
        </p:nvSpPr>
        <p:spPr>
          <a:xfrm rot="5400000" flipH="1">
            <a:off x="8030101" y="1497336"/>
            <a:ext cx="138112" cy="430213"/>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3" name="Shape 563"/>
          <p:cNvSpPr txBox="1"/>
          <p:nvPr/>
        </p:nvSpPr>
        <p:spPr>
          <a:xfrm>
            <a:off x="4651900" y="606749"/>
            <a:ext cx="1574800" cy="76943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Review and approve </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compliance record of FOSS software components</a:t>
            </a:r>
          </a:p>
        </p:txBody>
      </p:sp>
      <p:sp>
        <p:nvSpPr>
          <p:cNvPr id="564" name="Shape 564"/>
          <p:cNvSpPr txBox="1"/>
          <p:nvPr/>
        </p:nvSpPr>
        <p:spPr>
          <a:xfrm>
            <a:off x="6018739" y="608335"/>
            <a:ext cx="1576386" cy="44608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Compile notices</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for publication</a:t>
            </a:r>
          </a:p>
        </p:txBody>
      </p:sp>
      <p:cxnSp>
        <p:nvCxnSpPr>
          <p:cNvPr id="565" name="Shape 565"/>
          <p:cNvCxnSpPr>
            <a:stCxn id="563" idx="2"/>
          </p:cNvCxnSpPr>
          <p:nvPr/>
        </p:nvCxnSpPr>
        <p:spPr>
          <a:xfrm>
            <a:off x="5439300" y="1376180"/>
            <a:ext cx="249300" cy="1989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66" name="Shape 566"/>
          <p:cNvCxnSpPr/>
          <p:nvPr/>
        </p:nvCxnSpPr>
        <p:spPr>
          <a:xfrm rot="-5400000" flipH="1">
            <a:off x="6555312" y="1275086"/>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7" name="Shape 567"/>
          <p:cNvSpPr txBox="1"/>
          <p:nvPr/>
        </p:nvSpPr>
        <p:spPr>
          <a:xfrm>
            <a:off x="7314139" y="606749"/>
            <a:ext cx="1576386" cy="4460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Post publication</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verifications</a:t>
            </a:r>
          </a:p>
        </p:txBody>
      </p:sp>
      <p:cxnSp>
        <p:nvCxnSpPr>
          <p:cNvPr id="568" name="Shape 568"/>
          <p:cNvCxnSpPr/>
          <p:nvPr/>
        </p:nvCxnSpPr>
        <p:spPr>
          <a:xfrm rot="-5400000" flipH="1">
            <a:off x="7852301" y="1273498"/>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9" name="Shape 569"/>
          <p:cNvSpPr/>
          <p:nvPr/>
        </p:nvSpPr>
        <p:spPr>
          <a:xfrm>
            <a:off x="8730189" y="2135510"/>
            <a:ext cx="161925" cy="13128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0" name="Shape 570"/>
          <p:cNvSpPr/>
          <p:nvPr/>
        </p:nvSpPr>
        <p:spPr>
          <a:xfrm flipH="1">
            <a:off x="3545412" y="2057723"/>
            <a:ext cx="138112" cy="14525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1" name="Shape 571"/>
          <p:cNvSpPr/>
          <p:nvPr/>
        </p:nvSpPr>
        <p:spPr>
          <a:xfrm>
            <a:off x="1678514" y="6067748"/>
            <a:ext cx="8848724" cy="484187"/>
          </a:xfrm>
          <a:prstGeom prst="rightArrow">
            <a:avLst>
              <a:gd name="adj1" fmla="val 50000"/>
              <a:gd name="adj2" fmla="val 50000"/>
            </a:avLst>
          </a:prstGeom>
          <a:solidFill>
            <a:srgbClr val="55556F"/>
          </a:solidFill>
          <a:ln w="9525"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ctr" rtl="0">
              <a:lnSpc>
                <a:spcPct val="93000"/>
              </a:lnSpc>
              <a:spcBef>
                <a:spcPts val="0"/>
              </a:spcBef>
              <a:buSzPct val="25000"/>
              <a:buNone/>
            </a:pPr>
            <a:r>
              <a:rPr lang="en-US" sz="1300" b="1">
                <a:solidFill>
                  <a:schemeClr val="lt1"/>
                </a:solidFill>
                <a:latin typeface="Roboto"/>
                <a:ea typeface="Roboto"/>
                <a:cs typeface="Roboto"/>
                <a:sym typeface="Roboto"/>
              </a:rPr>
              <a:t>Example of Compliance Management End-to-</a:t>
            </a:r>
            <a:r>
              <a:rPr lang="en-US" sz="1300" b="1">
                <a:solidFill>
                  <a:srgbClr val="FFFFFF"/>
                </a:solidFill>
                <a:latin typeface="Roboto"/>
                <a:ea typeface="Roboto"/>
                <a:cs typeface="Roboto"/>
                <a:sym typeface="Roboto"/>
              </a:rPr>
              <a:t>End Process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txBox="1">
            <a:spLocks noGrp="1"/>
          </p:cNvSpPr>
          <p:nvPr>
            <p:ph type="body" idx="4294967295"/>
          </p:nvPr>
        </p:nvSpPr>
        <p:spPr>
          <a:xfrm>
            <a:off x="6264275" y="3843337"/>
            <a:ext cx="5927724" cy="230187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1800" b="0" i="0" u="sng" strike="noStrike" cap="none">
                <a:solidFill>
                  <a:srgbClr val="0070C0"/>
                </a:solidFill>
                <a:latin typeface="Roboto"/>
                <a:ea typeface="Roboto"/>
                <a:cs typeface="Roboto"/>
                <a:sym typeface="Roboto"/>
              </a:rPr>
              <a:t>Outcome: </a:t>
            </a:r>
          </a:p>
          <a:p>
            <a:pPr marL="457200" marR="0" lvl="1" indent="-190500" algn="l" rtl="0">
              <a:spcBef>
                <a:spcPts val="320"/>
              </a:spcBef>
              <a:spcAft>
                <a:spcPts val="0"/>
              </a:spcAft>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A compliance record is created (or updated) for the FOSS </a:t>
            </a:r>
          </a:p>
          <a:p>
            <a:pPr marL="457200" marR="0" lvl="1" indent="-190500" algn="l" rtl="0">
              <a:spcBef>
                <a:spcPts val="320"/>
              </a:spcBef>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An audit is requested to review the source code with a scope a defined as exhaustive or limited according to FOSS policy requirements.</a:t>
            </a:r>
          </a:p>
        </p:txBody>
      </p:sp>
      <p:sp>
        <p:nvSpPr>
          <p:cNvPr id="578" name="Shape 578"/>
          <p:cNvSpPr/>
          <p:nvPr/>
        </p:nvSpPr>
        <p:spPr>
          <a:xfrm>
            <a:off x="3843337" y="1271588"/>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sp>
        <p:nvSpPr>
          <p:cNvPr id="579" name="Shape 579"/>
          <p:cNvSpPr/>
          <p:nvPr/>
        </p:nvSpPr>
        <p:spPr>
          <a:xfrm>
            <a:off x="2676550" y="19335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sp>
        <p:nvSpPr>
          <p:cNvPr id="580" name="Shape 580"/>
          <p:cNvSpPr/>
          <p:nvPr/>
        </p:nvSpPr>
        <p:spPr>
          <a:xfrm>
            <a:off x="8602675" y="1976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cxnSp>
        <p:nvCxnSpPr>
          <p:cNvPr id="581" name="Shape 581"/>
          <p:cNvCxnSpPr>
            <a:stCxn id="579" idx="3"/>
            <a:endCxn id="578" idx="0"/>
          </p:cNvCxnSpPr>
          <p:nvPr/>
        </p:nvCxnSpPr>
        <p:spPr>
          <a:xfrm>
            <a:off x="3532150" y="2167741"/>
            <a:ext cx="325200" cy="0"/>
          </a:xfrm>
          <a:prstGeom prst="straightConnector1">
            <a:avLst/>
          </a:prstGeom>
          <a:noFill/>
          <a:ln w="9525" cap="flat" cmpd="sng">
            <a:solidFill>
              <a:schemeClr val="dk1"/>
            </a:solidFill>
            <a:prstDash val="solid"/>
            <a:round/>
            <a:headEnd type="none" w="med" len="med"/>
            <a:tailEnd type="triangle" w="lg" len="lg"/>
          </a:ln>
        </p:spPr>
      </p:cxnSp>
      <p:cxnSp>
        <p:nvCxnSpPr>
          <p:cNvPr id="582" name="Shape 582"/>
          <p:cNvCxnSpPr>
            <a:stCxn id="578" idx="2"/>
          </p:cNvCxnSpPr>
          <p:nvPr/>
        </p:nvCxnSpPr>
        <p:spPr>
          <a:xfrm rot="10800000" flipH="1">
            <a:off x="8348080" y="2162932"/>
            <a:ext cx="255600" cy="4800"/>
          </a:xfrm>
          <a:prstGeom prst="straightConnector1">
            <a:avLst/>
          </a:prstGeom>
          <a:noFill/>
          <a:ln w="9525" cap="flat" cmpd="sng">
            <a:solidFill>
              <a:schemeClr val="dk1"/>
            </a:solidFill>
            <a:prstDash val="solid"/>
            <a:round/>
            <a:headEnd type="none" w="med" len="med"/>
            <a:tailEnd type="triangle" w="lg" len="lg"/>
          </a:ln>
        </p:spPr>
      </p:cxnSp>
      <p:sp>
        <p:nvSpPr>
          <p:cNvPr id="583" name="Shape 583"/>
          <p:cNvSpPr/>
          <p:nvPr/>
        </p:nvSpPr>
        <p:spPr>
          <a:xfrm rot="10800000">
            <a:off x="4088397" y="141446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584" name="Shape 584"/>
          <p:cNvSpPr txBox="1"/>
          <p:nvPr/>
        </p:nvSpPr>
        <p:spPr>
          <a:xfrm rot="-5400000">
            <a:off x="3598046" y="19047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Identification</a:t>
            </a:r>
          </a:p>
        </p:txBody>
      </p:sp>
      <p:sp>
        <p:nvSpPr>
          <p:cNvPr id="585" name="Shape 585"/>
          <p:cNvSpPr/>
          <p:nvPr/>
        </p:nvSpPr>
        <p:spPr>
          <a:xfrm rot="-5400000">
            <a:off x="4292600" y="1902653"/>
            <a:ext cx="787400"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586" name="Shape 586"/>
          <p:cNvSpPr/>
          <p:nvPr/>
        </p:nvSpPr>
        <p:spPr>
          <a:xfrm rot="-5400000">
            <a:off x="4759324" y="1816428"/>
            <a:ext cx="787400"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587" name="Shape 587"/>
          <p:cNvSpPr/>
          <p:nvPr/>
        </p:nvSpPr>
        <p:spPr>
          <a:xfrm rot="-5400000">
            <a:off x="5226843"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588" name="Shape 588"/>
          <p:cNvSpPr/>
          <p:nvPr/>
        </p:nvSpPr>
        <p:spPr>
          <a:xfrm rot="-5400000">
            <a:off x="5624511"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589" name="Shape 589"/>
          <p:cNvSpPr/>
          <p:nvPr/>
        </p:nvSpPr>
        <p:spPr>
          <a:xfrm rot="-5400000">
            <a:off x="6019799" y="1808491"/>
            <a:ext cx="784224"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590" name="Shape 590"/>
          <p:cNvSpPr/>
          <p:nvPr/>
        </p:nvSpPr>
        <p:spPr>
          <a:xfrm rot="-5400000">
            <a:off x="6414294" y="1887572"/>
            <a:ext cx="785811"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591" name="Shape 591"/>
          <p:cNvSpPr/>
          <p:nvPr/>
        </p:nvSpPr>
        <p:spPr>
          <a:xfrm rot="-5400000">
            <a:off x="6809581" y="1802934"/>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592" name="Shape 592"/>
          <p:cNvSpPr/>
          <p:nvPr/>
        </p:nvSpPr>
        <p:spPr>
          <a:xfrm rot="-5400000">
            <a:off x="7204869" y="1798172"/>
            <a:ext cx="78581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593" name="Shape 593"/>
          <p:cNvSpPr/>
          <p:nvPr/>
        </p:nvSpPr>
        <p:spPr>
          <a:xfrm rot="-5400000">
            <a:off x="7606506" y="1799759"/>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594" name="Shape 594"/>
          <p:cNvCxnSpPr/>
          <p:nvPr/>
        </p:nvCxnSpPr>
        <p:spPr>
          <a:xfrm>
            <a:off x="4519612" y="2076450"/>
            <a:ext cx="0" cy="0"/>
          </a:xfrm>
          <a:prstGeom prst="straightConnector1">
            <a:avLst/>
          </a:prstGeom>
          <a:noFill/>
          <a:ln w="9525" cap="flat" cmpd="sng">
            <a:solidFill>
              <a:schemeClr val="dk1"/>
            </a:solidFill>
            <a:prstDash val="solid"/>
            <a:round/>
            <a:headEnd type="none" w="med" len="med"/>
            <a:tailEnd type="none" w="med" len="med"/>
          </a:ln>
        </p:spPr>
      </p:cxnSp>
      <p:sp>
        <p:nvSpPr>
          <p:cNvPr id="595" name="Shape 595"/>
          <p:cNvSpPr txBox="1"/>
          <p:nvPr/>
        </p:nvSpPr>
        <p:spPr>
          <a:xfrm>
            <a:off x="400050" y="3887787"/>
            <a:ext cx="5504817"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Incoming requests from engineering</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Scans of the software</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Due diligence of 3rd-party software</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Manual recognition of new components added to the repository</a:t>
            </a:r>
          </a:p>
        </p:txBody>
      </p:sp>
      <p:sp>
        <p:nvSpPr>
          <p:cNvPr id="596" name="Shape 596"/>
          <p:cNvSpPr/>
          <p:nvPr/>
        </p:nvSpPr>
        <p:spPr>
          <a:xfrm>
            <a:off x="238125" y="3228975"/>
            <a:ext cx="3876382" cy="8309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Identify FOSS components</a:t>
            </a:r>
          </a:p>
          <a:p>
            <a:pPr marL="0" marR="0" lvl="0" indent="0" algn="l" rtl="0">
              <a:spcBef>
                <a:spcPts val="0"/>
              </a:spcBef>
              <a:buNone/>
            </a:pPr>
            <a:endParaRPr sz="2400">
              <a:solidFill>
                <a:schemeClr val="dk1"/>
              </a:solidFill>
              <a:latin typeface="Roboto"/>
              <a:ea typeface="Roboto"/>
              <a:cs typeface="Roboto"/>
              <a:sym typeface="Roboto"/>
            </a:endParaRPr>
          </a:p>
        </p:txBody>
      </p:sp>
      <p:sp>
        <p:nvSpPr>
          <p:cNvPr id="597" name="Shape 597"/>
          <p:cNvSpPr txBox="1"/>
          <p:nvPr/>
        </p:nvSpPr>
        <p:spPr>
          <a:xfrm>
            <a:off x="261747" y="531277"/>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Identify and Track FOSS Usage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Shape 603"/>
          <p:cNvSpPr/>
          <p:nvPr/>
        </p:nvSpPr>
        <p:spPr>
          <a:xfrm>
            <a:off x="3523932" y="1013779"/>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04" name="Shape 604"/>
          <p:cNvCxnSpPr>
            <a:stCxn id="603" idx="2"/>
          </p:cNvCxnSpPr>
          <p:nvPr/>
        </p:nvCxnSpPr>
        <p:spPr>
          <a:xfrm rot="10800000" flipH="1">
            <a:off x="8028675" y="1905122"/>
            <a:ext cx="255600" cy="4800"/>
          </a:xfrm>
          <a:prstGeom prst="straightConnector1">
            <a:avLst/>
          </a:prstGeom>
          <a:noFill/>
          <a:ln w="9525" cap="flat" cmpd="sng">
            <a:solidFill>
              <a:schemeClr val="dk1"/>
            </a:solidFill>
            <a:prstDash val="solid"/>
            <a:round/>
            <a:headEnd type="none" w="med" len="med"/>
            <a:tailEnd type="triangle" w="lg" len="lg"/>
          </a:ln>
        </p:spPr>
      </p:cxnSp>
      <p:sp>
        <p:nvSpPr>
          <p:cNvPr id="605" name="Shape 605"/>
          <p:cNvSpPr/>
          <p:nvPr/>
        </p:nvSpPr>
        <p:spPr>
          <a:xfrm rot="10800000">
            <a:off x="4197617" y="115665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606" name="Shape 606"/>
          <p:cNvSpPr txBox="1"/>
          <p:nvPr/>
        </p:nvSpPr>
        <p:spPr>
          <a:xfrm rot="-5400000">
            <a:off x="3707271" y="16469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Audit</a:t>
            </a:r>
          </a:p>
        </p:txBody>
      </p:sp>
      <p:sp>
        <p:nvSpPr>
          <p:cNvPr id="607" name="Shape 607"/>
          <p:cNvSpPr/>
          <p:nvPr/>
        </p:nvSpPr>
        <p:spPr>
          <a:xfrm rot="-5400000">
            <a:off x="3478689" y="1578462"/>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608" name="Shape 608"/>
          <p:cNvSpPr/>
          <p:nvPr/>
        </p:nvSpPr>
        <p:spPr>
          <a:xfrm rot="-5400000">
            <a:off x="4374038" y="1581637"/>
            <a:ext cx="887412"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609" name="Shape 609"/>
          <p:cNvSpPr/>
          <p:nvPr/>
        </p:nvSpPr>
        <p:spPr>
          <a:xfrm rot="-5400000">
            <a:off x="478599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610" name="Shape 610"/>
          <p:cNvSpPr/>
          <p:nvPr/>
        </p:nvSpPr>
        <p:spPr>
          <a:xfrm rot="-5400000">
            <a:off x="518366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611" name="Shape 611"/>
          <p:cNvSpPr/>
          <p:nvPr/>
        </p:nvSpPr>
        <p:spPr>
          <a:xfrm rot="-5400000">
            <a:off x="5578951" y="1656751"/>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612" name="Shape 612"/>
          <p:cNvSpPr/>
          <p:nvPr/>
        </p:nvSpPr>
        <p:spPr>
          <a:xfrm rot="-5400000">
            <a:off x="5973444" y="165119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613" name="Shape 613"/>
          <p:cNvSpPr/>
          <p:nvPr/>
        </p:nvSpPr>
        <p:spPr>
          <a:xfrm rot="-5400000">
            <a:off x="6368733" y="15665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614" name="Shape 614"/>
          <p:cNvSpPr/>
          <p:nvPr/>
        </p:nvSpPr>
        <p:spPr>
          <a:xfrm rot="-5400000">
            <a:off x="6764019" y="16464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615" name="Shape 615"/>
          <p:cNvSpPr/>
          <p:nvPr/>
        </p:nvSpPr>
        <p:spPr>
          <a:xfrm rot="-5400000">
            <a:off x="7165658" y="156338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616" name="Shape 616"/>
          <p:cNvCxnSpPr/>
          <p:nvPr/>
        </p:nvCxnSpPr>
        <p:spPr>
          <a:xfrm>
            <a:off x="3752532" y="1840865"/>
            <a:ext cx="0" cy="0"/>
          </a:xfrm>
          <a:prstGeom prst="straightConnector1">
            <a:avLst/>
          </a:prstGeom>
          <a:noFill/>
          <a:ln w="9525" cap="flat" cmpd="sng">
            <a:solidFill>
              <a:schemeClr val="dk1"/>
            </a:solidFill>
            <a:prstDash val="solid"/>
            <a:round/>
            <a:headEnd type="none" w="med" len="med"/>
            <a:tailEnd type="none" w="med" len="med"/>
          </a:ln>
        </p:spPr>
      </p:cxnSp>
      <p:sp>
        <p:nvSpPr>
          <p:cNvPr id="617" name="Shape 617"/>
          <p:cNvSpPr txBox="1"/>
          <p:nvPr/>
        </p:nvSpPr>
        <p:spPr>
          <a:xfrm>
            <a:off x="5784917" y="3659187"/>
            <a:ext cx="5781607"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971550" marR="0" lvl="0" indent="-285750"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An audit report identifying:</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The origins and licenses of the source code </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Issues that need resolving</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18" name="Shape 618"/>
          <p:cNvSpPr txBox="1"/>
          <p:nvPr/>
        </p:nvSpPr>
        <p:spPr>
          <a:xfrm>
            <a:off x="368300" y="3705225"/>
            <a:ext cx="5308510"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Source code for the audit is identified</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Source may be scanned by a software tool</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“Hits” from the audit or scan are reviewed and verified as to the proper origin of the code</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Audits or scans are performed iteratively based on the software development and release lifecycles</a:t>
            </a:r>
          </a:p>
        </p:txBody>
      </p:sp>
      <p:sp>
        <p:nvSpPr>
          <p:cNvPr id="619" name="Shape 619"/>
          <p:cNvSpPr/>
          <p:nvPr/>
        </p:nvSpPr>
        <p:spPr>
          <a:xfrm>
            <a:off x="246508" y="3091933"/>
            <a:ext cx="3308918"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Identify FOSS licenses </a:t>
            </a:r>
          </a:p>
        </p:txBody>
      </p:sp>
      <p:sp>
        <p:nvSpPr>
          <p:cNvPr id="620" name="Shape 62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Auditing Source Code</a:t>
            </a:r>
          </a:p>
        </p:txBody>
      </p:sp>
      <p:sp>
        <p:nvSpPr>
          <p:cNvPr id="621" name="Shape 621"/>
          <p:cNvSpPr/>
          <p:nvPr/>
        </p:nvSpPr>
        <p:spPr>
          <a:xfrm>
            <a:off x="2343125" y="1675766"/>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22" name="Shape 622"/>
          <p:cNvCxnSpPr>
            <a:stCxn id="621" idx="3"/>
          </p:cNvCxnSpPr>
          <p:nvPr/>
        </p:nvCxnSpPr>
        <p:spPr>
          <a:xfrm>
            <a:off x="3198725" y="1909916"/>
            <a:ext cx="325200" cy="0"/>
          </a:xfrm>
          <a:prstGeom prst="straightConnector1">
            <a:avLst/>
          </a:prstGeom>
          <a:noFill/>
          <a:ln w="9525" cap="flat" cmpd="sng">
            <a:solidFill>
              <a:schemeClr val="dk1"/>
            </a:solidFill>
            <a:prstDash val="solid"/>
            <a:round/>
            <a:headEnd type="none" w="med" len="med"/>
            <a:tailEnd type="triangle" w="lg" len="lg"/>
          </a:ln>
        </p:spPr>
      </p:cxnSp>
      <p:sp>
        <p:nvSpPr>
          <p:cNvPr id="623" name="Shape 623"/>
          <p:cNvSpPr/>
          <p:nvPr/>
        </p:nvSpPr>
        <p:spPr>
          <a:xfrm>
            <a:off x="8296525" y="167577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txBox="1"/>
          <p:nvPr/>
        </p:nvSpPr>
        <p:spPr>
          <a:xfrm>
            <a:off x="6061844" y="3675062"/>
            <a:ext cx="5504680"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85800" marR="0" lvl="0" indent="0" algn="l" rtl="0">
              <a:spcBef>
                <a:spcPts val="0"/>
              </a:spcBef>
              <a:buSzPct val="25000"/>
              <a:buNone/>
            </a:pPr>
            <a:r>
              <a:rPr lang="en-US" sz="1600">
                <a:solidFill>
                  <a:schemeClr val="dk1"/>
                </a:solidFill>
                <a:latin typeface="Roboto"/>
                <a:ea typeface="Roboto"/>
                <a:cs typeface="Roboto"/>
                <a:sym typeface="Roboto"/>
              </a:rPr>
              <a:t>A resolution for each of the flagged files in the report and a resolution for any flagged license conflict </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30" name="Shape 630"/>
          <p:cNvSpPr txBox="1"/>
          <p:nvPr/>
        </p:nvSpPr>
        <p:spPr>
          <a:xfrm>
            <a:off x="433387" y="3721100"/>
            <a:ext cx="5536638"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742950" marR="0" lvl="1" indent="-28575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Provide feedback to the appropriate engineers to resolve issues in the audit report that conflict with your FOSS policy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The appropriate engineers then conduct FOSS Reviews on the relevant source code (see next slide for template)</a:t>
            </a:r>
          </a:p>
          <a:p>
            <a:pPr marL="685800" marR="0" lvl="1" indent="-228600" algn="l" rtl="0">
              <a:lnSpc>
                <a:spcPct val="90000"/>
              </a:lnSpc>
              <a:spcBef>
                <a:spcPts val="500"/>
              </a:spcBef>
              <a:buClr>
                <a:schemeClr val="dk1"/>
              </a:buClr>
              <a:buFont typeface="Arial"/>
              <a:buNone/>
            </a:pPr>
            <a:endParaRPr sz="1600" b="0" i="0" u="none" strike="noStrike" cap="none">
              <a:solidFill>
                <a:schemeClr val="dk1"/>
              </a:solidFill>
              <a:latin typeface="Roboto"/>
              <a:ea typeface="Roboto"/>
              <a:cs typeface="Roboto"/>
              <a:sym typeface="Roboto"/>
            </a:endParaRPr>
          </a:p>
        </p:txBody>
      </p:sp>
      <p:sp>
        <p:nvSpPr>
          <p:cNvPr id="631" name="Shape 631"/>
          <p:cNvSpPr/>
          <p:nvPr/>
        </p:nvSpPr>
        <p:spPr>
          <a:xfrm>
            <a:off x="246508" y="3070794"/>
            <a:ext cx="7240676"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Resolve all issues identified in the audit</a:t>
            </a:r>
          </a:p>
        </p:txBody>
      </p:sp>
      <p:sp>
        <p:nvSpPr>
          <p:cNvPr id="632" name="Shape 63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Resolving Issues</a:t>
            </a:r>
          </a:p>
        </p:txBody>
      </p:sp>
      <p:sp>
        <p:nvSpPr>
          <p:cNvPr id="633" name="Shape 633"/>
          <p:cNvSpPr/>
          <p:nvPr/>
        </p:nvSpPr>
        <p:spPr>
          <a:xfrm>
            <a:off x="3419746" y="961296"/>
            <a:ext cx="5032743" cy="233695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34" name="Shape 634"/>
          <p:cNvCxnSpPr>
            <a:stCxn id="633" idx="2"/>
          </p:cNvCxnSpPr>
          <p:nvPr/>
        </p:nvCxnSpPr>
        <p:spPr>
          <a:xfrm>
            <a:off x="8448295" y="2129775"/>
            <a:ext cx="559200" cy="0"/>
          </a:xfrm>
          <a:prstGeom prst="straightConnector1">
            <a:avLst/>
          </a:prstGeom>
          <a:noFill/>
          <a:ln w="9525" cap="flat" cmpd="sng">
            <a:solidFill>
              <a:schemeClr val="dk1"/>
            </a:solidFill>
            <a:prstDash val="solid"/>
            <a:round/>
            <a:headEnd type="none" w="med" len="med"/>
            <a:tailEnd type="triangle" w="lg" len="lg"/>
          </a:ln>
        </p:spPr>
      </p:cxnSp>
      <p:sp>
        <p:nvSpPr>
          <p:cNvPr id="635" name="Shape 635"/>
          <p:cNvSpPr/>
          <p:nvPr/>
        </p:nvSpPr>
        <p:spPr>
          <a:xfrm rot="10800000">
            <a:off x="4513902" y="1033353"/>
            <a:ext cx="559193" cy="1752717"/>
          </a:xfrm>
          <a:prstGeom prst="rect">
            <a:avLst/>
          </a:prstGeom>
          <a:gradFill>
            <a:gsLst>
              <a:gs pos="0">
                <a:srgbClr val="95E5FF"/>
              </a:gs>
              <a:gs pos="35000">
                <a:srgbClr val="B4EBFF"/>
              </a:gs>
              <a:gs pos="100000">
                <a:srgbClr val="E0F7FF"/>
              </a:gs>
            </a:gsLst>
            <a:lin ang="16200038" scaled="0"/>
          </a:gradFill>
          <a:ln w="9525" cap="flat" cmpd="sng">
            <a:solidFill>
              <a:srgbClr val="55B4E5"/>
            </a:solidFill>
            <a:prstDash val="solid"/>
            <a:miter/>
            <a:headEnd type="none" w="med" len="med"/>
            <a:tailEnd type="none" w="med" len="med"/>
          </a:ln>
          <a:effectLst>
            <a:outerShdw blurRad="63500" dist="20000" dir="5400000" rotWithShape="0">
              <a:srgbClr val="000000">
                <a:alpha val="37650"/>
              </a:srgbClr>
            </a:outerShdw>
          </a:effectLst>
        </p:spPr>
        <p:txBody>
          <a:bodyPr lIns="91425" tIns="91425" rIns="91425" bIns="91425" anchor="ctr" anchorCtr="0">
            <a:noAutofit/>
          </a:bodyPr>
          <a:lstStyle/>
          <a:p>
            <a:pPr lvl="0">
              <a:spcBef>
                <a:spcPts val="0"/>
              </a:spcBef>
              <a:buNone/>
            </a:pPr>
            <a:endParaRPr/>
          </a:p>
        </p:txBody>
      </p:sp>
      <p:sp>
        <p:nvSpPr>
          <p:cNvPr id="636" name="Shape 636"/>
          <p:cNvSpPr txBox="1"/>
          <p:nvPr/>
        </p:nvSpPr>
        <p:spPr>
          <a:xfrm rot="-5400000">
            <a:off x="4103537" y="1620377"/>
            <a:ext cx="1752717" cy="559193"/>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Resolving Issues</a:t>
            </a:r>
          </a:p>
        </p:txBody>
      </p:sp>
      <p:sp>
        <p:nvSpPr>
          <p:cNvPr id="637" name="Shape 637"/>
          <p:cNvSpPr/>
          <p:nvPr/>
        </p:nvSpPr>
        <p:spPr>
          <a:xfrm rot="-5400000">
            <a:off x="3405884" y="1661274"/>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638" name="Shape 638"/>
          <p:cNvSpPr/>
          <p:nvPr/>
        </p:nvSpPr>
        <p:spPr>
          <a:xfrm rot="-5400000">
            <a:off x="3897975" y="164374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639" name="Shape 639"/>
          <p:cNvSpPr/>
          <p:nvPr/>
        </p:nvSpPr>
        <p:spPr>
          <a:xfrm rot="-5400000">
            <a:off x="4938075"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640" name="Shape 640"/>
          <p:cNvSpPr/>
          <p:nvPr/>
        </p:nvSpPr>
        <p:spPr>
          <a:xfrm rot="-5400000">
            <a:off x="5404070"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641" name="Shape 641"/>
          <p:cNvSpPr/>
          <p:nvPr/>
        </p:nvSpPr>
        <p:spPr>
          <a:xfrm rot="-5400000">
            <a:off x="5866336" y="1647642"/>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642" name="Shape 642"/>
          <p:cNvSpPr/>
          <p:nvPr/>
        </p:nvSpPr>
        <p:spPr>
          <a:xfrm rot="-5400000">
            <a:off x="6330467"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643" name="Shape 643"/>
          <p:cNvSpPr/>
          <p:nvPr/>
        </p:nvSpPr>
        <p:spPr>
          <a:xfrm rot="-5400000">
            <a:off x="6794598"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644" name="Shape 644"/>
          <p:cNvSpPr/>
          <p:nvPr/>
        </p:nvSpPr>
        <p:spPr>
          <a:xfrm rot="-5400000">
            <a:off x="7258729"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645" name="Shape 645"/>
          <p:cNvSpPr/>
          <p:nvPr/>
        </p:nvSpPr>
        <p:spPr>
          <a:xfrm rot="-5400000">
            <a:off x="7730315"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646" name="Shape 646"/>
          <p:cNvCxnSpPr/>
          <p:nvPr/>
        </p:nvCxnSpPr>
        <p:spPr>
          <a:xfrm>
            <a:off x="3688159" y="1975925"/>
            <a:ext cx="0" cy="0"/>
          </a:xfrm>
          <a:prstGeom prst="straightConnector1">
            <a:avLst/>
          </a:prstGeom>
          <a:noFill/>
          <a:ln w="9525" cap="flat" cmpd="sng">
            <a:solidFill>
              <a:schemeClr val="dk1"/>
            </a:solidFill>
            <a:prstDash val="solid"/>
            <a:round/>
            <a:headEnd type="none" w="med" len="med"/>
            <a:tailEnd type="none" w="med" len="med"/>
          </a:ln>
        </p:spPr>
      </p:cxnSp>
      <p:sp>
        <p:nvSpPr>
          <p:cNvPr id="647" name="Shape 647"/>
          <p:cNvSpPr/>
          <p:nvPr/>
        </p:nvSpPr>
        <p:spPr>
          <a:xfrm>
            <a:off x="2235225" y="18356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48" name="Shape 648"/>
          <p:cNvCxnSpPr>
            <a:stCxn id="647" idx="3"/>
          </p:cNvCxnSpPr>
          <p:nvPr/>
        </p:nvCxnSpPr>
        <p:spPr>
          <a:xfrm>
            <a:off x="3090825" y="2069841"/>
            <a:ext cx="325200" cy="0"/>
          </a:xfrm>
          <a:prstGeom prst="straightConnector1">
            <a:avLst/>
          </a:prstGeom>
          <a:noFill/>
          <a:ln w="9525" cap="flat" cmpd="sng">
            <a:solidFill>
              <a:schemeClr val="dk1"/>
            </a:solidFill>
            <a:prstDash val="solid"/>
            <a:round/>
            <a:headEnd type="none" w="med" len="med"/>
            <a:tailEnd type="triangle" w="lg" len="lg"/>
          </a:ln>
        </p:spPr>
      </p:cxnSp>
      <p:sp>
        <p:nvSpPr>
          <p:cNvPr id="649" name="Shape 649"/>
          <p:cNvSpPr/>
          <p:nvPr/>
        </p:nvSpPr>
        <p:spPr>
          <a:xfrm>
            <a:off x="8970675" y="189562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txBox="1"/>
          <p:nvPr/>
        </p:nvSpPr>
        <p:spPr>
          <a:xfrm>
            <a:off x="3346450" y="2105927"/>
            <a:ext cx="934870"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Proprietary</a:t>
            </a:r>
          </a:p>
        </p:txBody>
      </p:sp>
      <p:sp>
        <p:nvSpPr>
          <p:cNvPr id="656" name="Shape 656"/>
          <p:cNvSpPr txBox="1"/>
          <p:nvPr/>
        </p:nvSpPr>
        <p:spPr>
          <a:xfrm>
            <a:off x="2914650" y="1721752"/>
            <a:ext cx="782586"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1">
                <a:solidFill>
                  <a:schemeClr val="dk1"/>
                </a:solidFill>
                <a:latin typeface="Roboto"/>
                <a:ea typeface="Roboto"/>
                <a:cs typeface="Roboto"/>
                <a:sym typeface="Roboto"/>
              </a:rPr>
              <a:t>Legend</a:t>
            </a:r>
          </a:p>
        </p:txBody>
      </p:sp>
      <p:sp>
        <p:nvSpPr>
          <p:cNvPr id="657" name="Shape 657"/>
          <p:cNvSpPr/>
          <p:nvPr/>
        </p:nvSpPr>
        <p:spPr>
          <a:xfrm>
            <a:off x="2889250" y="1675715"/>
            <a:ext cx="2230437"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8" name="Shape 658"/>
          <p:cNvSpPr/>
          <p:nvPr/>
        </p:nvSpPr>
        <p:spPr>
          <a:xfrm>
            <a:off x="3003550" y="2059889"/>
            <a:ext cx="284162" cy="260350"/>
          </a:xfrm>
          <a:prstGeom prst="rect">
            <a:avLst/>
          </a:prstGeom>
          <a:solidFill>
            <a:srgbClr val="0099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9" name="Shape 659"/>
          <p:cNvSpPr/>
          <p:nvPr/>
        </p:nvSpPr>
        <p:spPr>
          <a:xfrm>
            <a:off x="3003550" y="2425014"/>
            <a:ext cx="284162" cy="260350"/>
          </a:xfrm>
          <a:prstGeom prst="rect">
            <a:avLst/>
          </a:prstGeom>
          <a:solidFill>
            <a:srgbClr val="CC66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0" name="Shape 660"/>
          <p:cNvSpPr/>
          <p:nvPr/>
        </p:nvSpPr>
        <p:spPr>
          <a:xfrm>
            <a:off x="3003550" y="2790139"/>
            <a:ext cx="284162" cy="260350"/>
          </a:xfrm>
          <a:prstGeom prst="rect">
            <a:avLst/>
          </a:prstGeom>
          <a:solidFill>
            <a:srgbClr val="FF33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1" name="Shape 661"/>
          <p:cNvSpPr/>
          <p:nvPr/>
        </p:nvSpPr>
        <p:spPr>
          <a:xfrm>
            <a:off x="3003550" y="3153676"/>
            <a:ext cx="284162" cy="260350"/>
          </a:xfrm>
          <a:prstGeom prst="rect">
            <a:avLst/>
          </a:prstGeom>
          <a:solidFill>
            <a:srgbClr val="FFFF66"/>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2" name="Shape 662"/>
          <p:cNvSpPr/>
          <p:nvPr/>
        </p:nvSpPr>
        <p:spPr>
          <a:xfrm>
            <a:off x="3003550" y="3518801"/>
            <a:ext cx="284162" cy="260350"/>
          </a:xfrm>
          <a:prstGeom prst="rect">
            <a:avLst/>
          </a:prstGeom>
          <a:solidFill>
            <a:srgbClr val="3366CC"/>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3" name="Shape 663"/>
          <p:cNvSpPr txBox="1"/>
          <p:nvPr/>
        </p:nvSpPr>
        <p:spPr>
          <a:xfrm>
            <a:off x="3346450" y="2471052"/>
            <a:ext cx="162255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3</a:t>
            </a:r>
            <a:r>
              <a:rPr lang="en-US" sz="1200" baseline="30000">
                <a:solidFill>
                  <a:schemeClr val="dk1"/>
                </a:solidFill>
                <a:latin typeface="Roboto"/>
                <a:ea typeface="Roboto"/>
                <a:cs typeface="Roboto"/>
                <a:sym typeface="Roboto"/>
              </a:rPr>
              <a:t>rd</a:t>
            </a:r>
            <a:r>
              <a:rPr lang="en-US" sz="1200">
                <a:solidFill>
                  <a:schemeClr val="dk1"/>
                </a:solidFill>
                <a:latin typeface="Roboto"/>
                <a:ea typeface="Roboto"/>
                <a:cs typeface="Roboto"/>
                <a:sym typeface="Roboto"/>
              </a:rPr>
              <a:t> Party Commercial</a:t>
            </a:r>
          </a:p>
        </p:txBody>
      </p:sp>
      <p:sp>
        <p:nvSpPr>
          <p:cNvPr id="664" name="Shape 664"/>
          <p:cNvSpPr txBox="1"/>
          <p:nvPr/>
        </p:nvSpPr>
        <p:spPr>
          <a:xfrm>
            <a:off x="3346451" y="2855227"/>
            <a:ext cx="46999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GPL</a:t>
            </a:r>
          </a:p>
        </p:txBody>
      </p:sp>
      <p:sp>
        <p:nvSpPr>
          <p:cNvPr id="665" name="Shape 665"/>
          <p:cNvSpPr txBox="1"/>
          <p:nvPr/>
        </p:nvSpPr>
        <p:spPr>
          <a:xfrm>
            <a:off x="3346451" y="3220352"/>
            <a:ext cx="55335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LGPL</a:t>
            </a:r>
          </a:p>
        </p:txBody>
      </p:sp>
      <p:sp>
        <p:nvSpPr>
          <p:cNvPr id="666" name="Shape 666"/>
          <p:cNvSpPr txBox="1"/>
          <p:nvPr/>
        </p:nvSpPr>
        <p:spPr>
          <a:xfrm>
            <a:off x="3346450" y="3595003"/>
            <a:ext cx="135325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FOSS Permissive</a:t>
            </a:r>
          </a:p>
        </p:txBody>
      </p:sp>
      <p:cxnSp>
        <p:nvCxnSpPr>
          <p:cNvPr id="667" name="Shape 667"/>
          <p:cNvCxnSpPr/>
          <p:nvPr/>
        </p:nvCxnSpPr>
        <p:spPr>
          <a:xfrm>
            <a:off x="3028950" y="4877701"/>
            <a:ext cx="628649" cy="0"/>
          </a:xfrm>
          <a:prstGeom prst="straightConnector1">
            <a:avLst/>
          </a:prstGeom>
          <a:noFill/>
          <a:ln w="12700" cap="flat" cmpd="sng">
            <a:solidFill>
              <a:schemeClr val="dk1"/>
            </a:solidFill>
            <a:prstDash val="solid"/>
            <a:round/>
            <a:headEnd type="triangle" w="lg" len="lg"/>
            <a:tailEnd type="triangle" w="lg" len="lg"/>
          </a:ln>
        </p:spPr>
      </p:cxnSp>
      <p:cxnSp>
        <p:nvCxnSpPr>
          <p:cNvPr id="668" name="Shape 668"/>
          <p:cNvCxnSpPr/>
          <p:nvPr/>
        </p:nvCxnSpPr>
        <p:spPr>
          <a:xfrm>
            <a:off x="3028950" y="5109476"/>
            <a:ext cx="628649" cy="0"/>
          </a:xfrm>
          <a:prstGeom prst="straightConnector1">
            <a:avLst/>
          </a:prstGeom>
          <a:noFill/>
          <a:ln w="12700" cap="flat" cmpd="sng">
            <a:solidFill>
              <a:schemeClr val="dk1"/>
            </a:solidFill>
            <a:prstDash val="lgDash"/>
            <a:round/>
            <a:headEnd type="triangle" w="lg" len="lg"/>
            <a:tailEnd type="triangle" w="lg" len="lg"/>
          </a:ln>
        </p:spPr>
      </p:cxnSp>
      <p:sp>
        <p:nvSpPr>
          <p:cNvPr id="669" name="Shape 669"/>
          <p:cNvSpPr txBox="1"/>
          <p:nvPr/>
        </p:nvSpPr>
        <p:spPr>
          <a:xfrm>
            <a:off x="3841750" y="4776103"/>
            <a:ext cx="1055096"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Function call</a:t>
            </a:r>
          </a:p>
        </p:txBody>
      </p:sp>
      <p:sp>
        <p:nvSpPr>
          <p:cNvPr id="670" name="Shape 670"/>
          <p:cNvSpPr txBox="1"/>
          <p:nvPr/>
        </p:nvSpPr>
        <p:spPr>
          <a:xfrm>
            <a:off x="3841751" y="5015814"/>
            <a:ext cx="129554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Socket interface</a:t>
            </a:r>
          </a:p>
        </p:txBody>
      </p:sp>
      <p:sp>
        <p:nvSpPr>
          <p:cNvPr id="671" name="Shape 671"/>
          <p:cNvSpPr txBox="1"/>
          <p:nvPr/>
        </p:nvSpPr>
        <p:spPr>
          <a:xfrm>
            <a:off x="3162300" y="4720539"/>
            <a:ext cx="385042"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(fc)</a:t>
            </a:r>
          </a:p>
        </p:txBody>
      </p:sp>
      <p:sp>
        <p:nvSpPr>
          <p:cNvPr id="672" name="Shape 672"/>
          <p:cNvSpPr txBox="1"/>
          <p:nvPr/>
        </p:nvSpPr>
        <p:spPr>
          <a:xfrm>
            <a:off x="3162300" y="4931678"/>
            <a:ext cx="369011"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(si)</a:t>
            </a:r>
          </a:p>
        </p:txBody>
      </p:sp>
      <p:cxnSp>
        <p:nvCxnSpPr>
          <p:cNvPr id="673" name="Shape 673"/>
          <p:cNvCxnSpPr/>
          <p:nvPr/>
        </p:nvCxnSpPr>
        <p:spPr>
          <a:xfrm>
            <a:off x="3028950" y="5349189"/>
            <a:ext cx="628649" cy="0"/>
          </a:xfrm>
          <a:prstGeom prst="straightConnector1">
            <a:avLst/>
          </a:prstGeom>
          <a:noFill/>
          <a:ln w="12700" cap="flat" cmpd="sng">
            <a:solidFill>
              <a:schemeClr val="dk1"/>
            </a:solidFill>
            <a:prstDash val="solid"/>
            <a:round/>
            <a:headEnd type="none" w="med" len="med"/>
            <a:tailEnd type="triangle" w="lg" len="lg"/>
          </a:ln>
        </p:spPr>
      </p:cxnSp>
      <p:sp>
        <p:nvSpPr>
          <p:cNvPr id="674" name="Shape 674"/>
          <p:cNvSpPr txBox="1"/>
          <p:nvPr/>
        </p:nvSpPr>
        <p:spPr>
          <a:xfrm>
            <a:off x="3841751" y="5255528"/>
            <a:ext cx="97013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System call</a:t>
            </a:r>
          </a:p>
        </p:txBody>
      </p:sp>
      <p:sp>
        <p:nvSpPr>
          <p:cNvPr id="675" name="Shape 675"/>
          <p:cNvSpPr txBox="1"/>
          <p:nvPr/>
        </p:nvSpPr>
        <p:spPr>
          <a:xfrm>
            <a:off x="3143250" y="5174564"/>
            <a:ext cx="405880"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(sc)</a:t>
            </a:r>
          </a:p>
        </p:txBody>
      </p:sp>
      <p:cxnSp>
        <p:nvCxnSpPr>
          <p:cNvPr id="676" name="Shape 676"/>
          <p:cNvCxnSpPr/>
          <p:nvPr/>
        </p:nvCxnSpPr>
        <p:spPr>
          <a:xfrm>
            <a:off x="3028950" y="5612714"/>
            <a:ext cx="628649" cy="0"/>
          </a:xfrm>
          <a:prstGeom prst="straightConnector1">
            <a:avLst/>
          </a:prstGeom>
          <a:noFill/>
          <a:ln w="12700" cap="flat" cmpd="sng">
            <a:solidFill>
              <a:schemeClr val="dk1"/>
            </a:solidFill>
            <a:prstDash val="dash"/>
            <a:round/>
            <a:headEnd type="triangle" w="lg" len="lg"/>
            <a:tailEnd type="triangle" w="lg" len="lg"/>
          </a:ln>
        </p:spPr>
      </p:cxnSp>
      <p:sp>
        <p:nvSpPr>
          <p:cNvPr id="677" name="Shape 677"/>
          <p:cNvSpPr txBox="1"/>
          <p:nvPr/>
        </p:nvSpPr>
        <p:spPr>
          <a:xfrm>
            <a:off x="3841751" y="5541278"/>
            <a:ext cx="125226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Shared headers</a:t>
            </a:r>
          </a:p>
        </p:txBody>
      </p:sp>
      <p:sp>
        <p:nvSpPr>
          <p:cNvPr id="678" name="Shape 678"/>
          <p:cNvSpPr txBox="1"/>
          <p:nvPr/>
        </p:nvSpPr>
        <p:spPr>
          <a:xfrm>
            <a:off x="3143250" y="5458728"/>
            <a:ext cx="409086"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(sh)</a:t>
            </a:r>
          </a:p>
        </p:txBody>
      </p:sp>
      <p:cxnSp>
        <p:nvCxnSpPr>
          <p:cNvPr id="679" name="Shape 679"/>
          <p:cNvCxnSpPr/>
          <p:nvPr/>
        </p:nvCxnSpPr>
        <p:spPr>
          <a:xfrm>
            <a:off x="5319714" y="4926914"/>
            <a:ext cx="3767137" cy="0"/>
          </a:xfrm>
          <a:prstGeom prst="straightConnector1">
            <a:avLst/>
          </a:prstGeom>
          <a:noFill/>
          <a:ln w="12700" cap="flat" cmpd="sng">
            <a:solidFill>
              <a:schemeClr val="dk1"/>
            </a:solidFill>
            <a:prstDash val="solid"/>
            <a:round/>
            <a:headEnd type="none" w="med" len="med"/>
            <a:tailEnd type="none" w="med" len="med"/>
          </a:ln>
        </p:spPr>
      </p:cxnSp>
      <p:cxnSp>
        <p:nvCxnSpPr>
          <p:cNvPr id="680" name="Shape 680"/>
          <p:cNvCxnSpPr/>
          <p:nvPr/>
        </p:nvCxnSpPr>
        <p:spPr>
          <a:xfrm>
            <a:off x="5319714" y="3763276"/>
            <a:ext cx="3767137" cy="0"/>
          </a:xfrm>
          <a:prstGeom prst="straightConnector1">
            <a:avLst/>
          </a:prstGeom>
          <a:noFill/>
          <a:ln w="12700" cap="flat" cmpd="sng">
            <a:solidFill>
              <a:schemeClr val="dk1"/>
            </a:solidFill>
            <a:prstDash val="solid"/>
            <a:round/>
            <a:headEnd type="none" w="med" len="med"/>
            <a:tailEnd type="none" w="med" len="med"/>
          </a:ln>
        </p:spPr>
      </p:cxnSp>
      <p:sp>
        <p:nvSpPr>
          <p:cNvPr id="681" name="Shape 681"/>
          <p:cNvSpPr txBox="1"/>
          <p:nvPr/>
        </p:nvSpPr>
        <p:spPr>
          <a:xfrm>
            <a:off x="8402639" y="3079065"/>
            <a:ext cx="96853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User Space</a:t>
            </a:r>
          </a:p>
        </p:txBody>
      </p:sp>
      <p:sp>
        <p:nvSpPr>
          <p:cNvPr id="682" name="Shape 682"/>
          <p:cNvSpPr txBox="1"/>
          <p:nvPr/>
        </p:nvSpPr>
        <p:spPr>
          <a:xfrm>
            <a:off x="8402639" y="4099828"/>
            <a:ext cx="109677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Kernel Space</a:t>
            </a:r>
          </a:p>
        </p:txBody>
      </p:sp>
      <p:sp>
        <p:nvSpPr>
          <p:cNvPr id="683" name="Shape 683"/>
          <p:cNvSpPr txBox="1"/>
          <p:nvPr/>
        </p:nvSpPr>
        <p:spPr>
          <a:xfrm>
            <a:off x="8402639" y="5279339"/>
            <a:ext cx="853118"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Hardware</a:t>
            </a:r>
          </a:p>
        </p:txBody>
      </p:sp>
      <p:sp>
        <p:nvSpPr>
          <p:cNvPr id="684" name="Shape 684"/>
          <p:cNvSpPr/>
          <p:nvPr/>
        </p:nvSpPr>
        <p:spPr>
          <a:xfrm>
            <a:off x="5197476" y="1678890"/>
            <a:ext cx="4265612"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85" name="Shape 685"/>
          <p:cNvSpPr txBox="1"/>
          <p:nvPr/>
        </p:nvSpPr>
        <p:spPr>
          <a:xfrm>
            <a:off x="5992812" y="2853639"/>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[Insert Components]</a:t>
            </a:r>
          </a:p>
        </p:txBody>
      </p:sp>
      <p:sp>
        <p:nvSpPr>
          <p:cNvPr id="686" name="Shape 686"/>
          <p:cNvSpPr txBox="1"/>
          <p:nvPr/>
        </p:nvSpPr>
        <p:spPr>
          <a:xfrm>
            <a:off x="5992812" y="4082364"/>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[Insert Components]</a:t>
            </a:r>
          </a:p>
        </p:txBody>
      </p:sp>
      <p:sp>
        <p:nvSpPr>
          <p:cNvPr id="687" name="Shape 687"/>
          <p:cNvSpPr txBox="1"/>
          <p:nvPr/>
        </p:nvSpPr>
        <p:spPr>
          <a:xfrm>
            <a:off x="5992812" y="5246003"/>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[Insert Components]</a:t>
            </a:r>
          </a:p>
        </p:txBody>
      </p:sp>
      <p:cxnSp>
        <p:nvCxnSpPr>
          <p:cNvPr id="688" name="Shape 688"/>
          <p:cNvCxnSpPr/>
          <p:nvPr/>
        </p:nvCxnSpPr>
        <p:spPr>
          <a:xfrm>
            <a:off x="6807200" y="3194951"/>
            <a:ext cx="0" cy="863599"/>
          </a:xfrm>
          <a:prstGeom prst="straightConnector1">
            <a:avLst/>
          </a:prstGeom>
          <a:noFill/>
          <a:ln w="9525" cap="flat" cmpd="sng">
            <a:solidFill>
              <a:schemeClr val="dk1"/>
            </a:solidFill>
            <a:prstDash val="solid"/>
            <a:round/>
            <a:headEnd type="triangle" w="lg" len="lg"/>
            <a:tailEnd type="triangle" w="lg" len="lg"/>
          </a:ln>
        </p:spPr>
      </p:cxnSp>
      <p:cxnSp>
        <p:nvCxnSpPr>
          <p:cNvPr id="689" name="Shape 689"/>
          <p:cNvCxnSpPr/>
          <p:nvPr/>
        </p:nvCxnSpPr>
        <p:spPr>
          <a:xfrm>
            <a:off x="6807200" y="4445903"/>
            <a:ext cx="0" cy="777875"/>
          </a:xfrm>
          <a:prstGeom prst="straightConnector1">
            <a:avLst/>
          </a:prstGeom>
          <a:noFill/>
          <a:ln w="9525" cap="flat" cmpd="sng">
            <a:solidFill>
              <a:schemeClr val="dk1"/>
            </a:solidFill>
            <a:prstDash val="solid"/>
            <a:round/>
            <a:headEnd type="triangle" w="lg" len="lg"/>
            <a:tailEnd type="triangle" w="lg" len="lg"/>
          </a:ln>
        </p:spPr>
      </p:cxnSp>
      <p:sp>
        <p:nvSpPr>
          <p:cNvPr id="690" name="Shape 690"/>
          <p:cNvSpPr txBox="1"/>
          <p:nvPr/>
        </p:nvSpPr>
        <p:spPr>
          <a:xfrm>
            <a:off x="6807200" y="3382278"/>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[Insert interaction method]</a:t>
            </a:r>
          </a:p>
        </p:txBody>
      </p:sp>
      <p:sp>
        <p:nvSpPr>
          <p:cNvPr id="691" name="Shape 691"/>
          <p:cNvSpPr txBox="1"/>
          <p:nvPr/>
        </p:nvSpPr>
        <p:spPr>
          <a:xfrm>
            <a:off x="6807200" y="4447489"/>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[Insert interaction method]</a:t>
            </a:r>
          </a:p>
        </p:txBody>
      </p:sp>
      <p:sp>
        <p:nvSpPr>
          <p:cNvPr id="692" name="Shape 69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Architecture Review (Example Template)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"지적 재산권"이란 무엇입니까?</a:t>
            </a:r>
          </a:p>
        </p:txBody>
      </p:sp>
      <p:sp>
        <p:nvSpPr>
          <p:cNvPr id="90" name="Shape 90"/>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 저자의 원본 저작물을 보호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표현을 보호(기본 아이디어가 아님)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소프트웨어, 서적 및 이와 유사한 저작물을 다룸</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특허: 새롭고 너무 뻔하지 않은 유용한 발명품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혁신을 장려하기위한 제한된 독점</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영업 비밀: 중요한 기밀 정보 보호</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상표 : 제품의 출처를 식별하는 표시(단어, 로고, 슬로건, 색상 등)를 보호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소비자 및 브랜드 보호; 소비자 혼란과 브랜드 가치 저하 방지</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ctr" rtl="0">
              <a:spcBef>
                <a:spcPts val="480"/>
              </a:spcBef>
              <a:spcAft>
                <a:spcPts val="0"/>
              </a:spcAft>
              <a:buClr>
                <a:schemeClr val="accent1"/>
              </a:buClr>
              <a:buSzPct val="25000"/>
              <a:buFont typeface="Arial"/>
              <a:buNone/>
            </a:pPr>
            <a:r>
              <a:rPr lang="en-US" sz="2400" b="0" i="1" u="none" strike="noStrike" cap="none">
                <a:solidFill>
                  <a:schemeClr val="dk1"/>
                </a:solidFill>
                <a:latin typeface="Roboto Condensed"/>
                <a:ea typeface="Roboto Condensed"/>
                <a:cs typeface="Roboto Condensed"/>
                <a:sym typeface="Roboto Condensed"/>
              </a:rPr>
              <a:t>이 장에서는 FOSS Compliance와 가장 관련이있는 분야인,</a:t>
            </a:r>
            <a:br>
              <a:rPr lang="en-US" sz="2400" b="0" i="1" u="none" strike="noStrike" cap="none">
                <a:solidFill>
                  <a:schemeClr val="dk1"/>
                </a:solidFill>
                <a:latin typeface="Roboto Condensed"/>
                <a:ea typeface="Roboto Condensed"/>
                <a:cs typeface="Roboto Condensed"/>
                <a:sym typeface="Roboto Condensed"/>
              </a:rPr>
            </a:br>
            <a:r>
              <a:rPr lang="en-US" sz="2400" b="0" i="1" u="none" strike="noStrike" cap="none">
                <a:solidFill>
                  <a:schemeClr val="dk1"/>
                </a:solidFill>
                <a:latin typeface="Roboto Condensed"/>
                <a:ea typeface="Roboto Condensed"/>
                <a:cs typeface="Roboto Condensed"/>
                <a:sym typeface="Roboto Condensed"/>
              </a:rPr>
              <a:t>저작권 및 특허권에 초점을 맞추어 설명합니다.</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p:nvPr/>
        </p:nvSpPr>
        <p:spPr>
          <a:xfrm>
            <a:off x="3524193" y="946056"/>
            <a:ext cx="5094539" cy="2371724"/>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200">
              <a:solidFill>
                <a:schemeClr val="dk1"/>
              </a:solidFill>
              <a:latin typeface="Roboto"/>
              <a:ea typeface="Roboto"/>
              <a:cs typeface="Roboto"/>
              <a:sym typeface="Roboto"/>
            </a:endParaRPr>
          </a:p>
        </p:txBody>
      </p:sp>
      <p:cxnSp>
        <p:nvCxnSpPr>
          <p:cNvPr id="699" name="Shape 699"/>
          <p:cNvCxnSpPr>
            <a:stCxn id="698" idx="2"/>
          </p:cNvCxnSpPr>
          <p:nvPr/>
        </p:nvCxnSpPr>
        <p:spPr>
          <a:xfrm>
            <a:off x="8614487" y="2131919"/>
            <a:ext cx="538200" cy="0"/>
          </a:xfrm>
          <a:prstGeom prst="straightConnector1">
            <a:avLst/>
          </a:prstGeom>
          <a:noFill/>
          <a:ln w="9525" cap="flat" cmpd="sng">
            <a:solidFill>
              <a:schemeClr val="dk1"/>
            </a:solidFill>
            <a:prstDash val="solid"/>
            <a:round/>
            <a:headEnd type="none" w="med" len="med"/>
            <a:tailEnd type="triangle" w="lg" len="lg"/>
          </a:ln>
        </p:spPr>
      </p:cxnSp>
      <p:sp>
        <p:nvSpPr>
          <p:cNvPr id="700" name="Shape 700"/>
          <p:cNvSpPr/>
          <p:nvPr/>
        </p:nvSpPr>
        <p:spPr>
          <a:xfrm rot="10800000">
            <a:off x="5227158" y="1166633"/>
            <a:ext cx="346335" cy="1745707"/>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01" name="Shape 701"/>
          <p:cNvSpPr txBox="1"/>
          <p:nvPr/>
        </p:nvSpPr>
        <p:spPr>
          <a:xfrm rot="-5400000">
            <a:off x="4518500" y="1839010"/>
            <a:ext cx="1745707" cy="346335"/>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50" b="1">
                <a:solidFill>
                  <a:srgbClr val="000000"/>
                </a:solidFill>
                <a:latin typeface="Roboto"/>
                <a:ea typeface="Roboto"/>
                <a:cs typeface="Roboto"/>
                <a:sym typeface="Roboto"/>
              </a:rPr>
              <a:t>Reviews</a:t>
            </a:r>
          </a:p>
        </p:txBody>
      </p:sp>
      <p:sp>
        <p:nvSpPr>
          <p:cNvPr id="702" name="Shape 702"/>
          <p:cNvSpPr/>
          <p:nvPr/>
        </p:nvSpPr>
        <p:spPr>
          <a:xfrm rot="-5400000">
            <a:off x="3386842" y="1856756"/>
            <a:ext cx="1182711"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identification</a:t>
            </a:r>
          </a:p>
        </p:txBody>
      </p:sp>
      <p:sp>
        <p:nvSpPr>
          <p:cNvPr id="703" name="Shape 703"/>
          <p:cNvSpPr/>
          <p:nvPr/>
        </p:nvSpPr>
        <p:spPr>
          <a:xfrm rot="-5400000">
            <a:off x="3861198" y="1842051"/>
            <a:ext cx="1174308"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Audit</a:t>
            </a:r>
          </a:p>
        </p:txBody>
      </p:sp>
      <p:sp>
        <p:nvSpPr>
          <p:cNvPr id="704" name="Shape 704"/>
          <p:cNvSpPr/>
          <p:nvPr/>
        </p:nvSpPr>
        <p:spPr>
          <a:xfrm rot="-5400000">
            <a:off x="431445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Resolve Issues</a:t>
            </a:r>
          </a:p>
        </p:txBody>
      </p:sp>
      <p:sp>
        <p:nvSpPr>
          <p:cNvPr id="705" name="Shape 705"/>
          <p:cNvSpPr/>
          <p:nvPr/>
        </p:nvSpPr>
        <p:spPr>
          <a:xfrm rot="-5400000">
            <a:off x="5315780" y="1851504"/>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Approvals</a:t>
            </a:r>
          </a:p>
        </p:txBody>
      </p:sp>
      <p:sp>
        <p:nvSpPr>
          <p:cNvPr id="706" name="Shape 706"/>
          <p:cNvSpPr/>
          <p:nvPr/>
        </p:nvSpPr>
        <p:spPr>
          <a:xfrm rot="-5400000">
            <a:off x="5762913" y="1847303"/>
            <a:ext cx="1168006"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Registration</a:t>
            </a:r>
          </a:p>
        </p:txBody>
      </p:sp>
      <p:sp>
        <p:nvSpPr>
          <p:cNvPr id="707" name="Shape 707"/>
          <p:cNvSpPr/>
          <p:nvPr/>
        </p:nvSpPr>
        <p:spPr>
          <a:xfrm rot="-5400000">
            <a:off x="620763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Notices</a:t>
            </a:r>
          </a:p>
        </p:txBody>
      </p:sp>
      <p:sp>
        <p:nvSpPr>
          <p:cNvPr id="708" name="Shape 708"/>
          <p:cNvSpPr/>
          <p:nvPr/>
        </p:nvSpPr>
        <p:spPr>
          <a:xfrm rot="-5400000">
            <a:off x="6654465"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Verifications</a:t>
            </a:r>
          </a:p>
        </p:txBody>
      </p:sp>
      <p:sp>
        <p:nvSpPr>
          <p:cNvPr id="709" name="Shape 709"/>
          <p:cNvSpPr/>
          <p:nvPr/>
        </p:nvSpPr>
        <p:spPr>
          <a:xfrm rot="-5400000">
            <a:off x="7101291" y="1832597"/>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Distribution</a:t>
            </a:r>
          </a:p>
        </p:txBody>
      </p:sp>
      <p:sp>
        <p:nvSpPr>
          <p:cNvPr id="710" name="Shape 710"/>
          <p:cNvSpPr/>
          <p:nvPr/>
        </p:nvSpPr>
        <p:spPr>
          <a:xfrm rot="-5400000">
            <a:off x="7555295" y="1834698"/>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Verifications</a:t>
            </a:r>
          </a:p>
        </p:txBody>
      </p:sp>
      <p:cxnSp>
        <p:nvCxnSpPr>
          <p:cNvPr id="711" name="Shape 711"/>
          <p:cNvCxnSpPr/>
          <p:nvPr/>
        </p:nvCxnSpPr>
        <p:spPr>
          <a:xfrm>
            <a:off x="3782599" y="2040537"/>
            <a:ext cx="0" cy="0"/>
          </a:xfrm>
          <a:prstGeom prst="straightConnector1">
            <a:avLst/>
          </a:prstGeom>
          <a:noFill/>
          <a:ln w="9525" cap="flat" cmpd="sng">
            <a:solidFill>
              <a:schemeClr val="dk1"/>
            </a:solidFill>
            <a:prstDash val="solid"/>
            <a:round/>
            <a:headEnd type="none" w="med" len="med"/>
            <a:tailEnd type="none" w="med" len="med"/>
          </a:ln>
        </p:spPr>
      </p:cxnSp>
      <p:sp>
        <p:nvSpPr>
          <p:cNvPr id="712" name="Shape 712"/>
          <p:cNvSpPr txBox="1"/>
          <p:nvPr/>
        </p:nvSpPr>
        <p:spPr>
          <a:xfrm>
            <a:off x="6132094" y="3735387"/>
            <a:ext cx="5434430" cy="2833686"/>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Outcome: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Ensure the software in the audit report conforms with FOSS policies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Preserve audit report findings and mark resolved issues as ready for the next step (i.e. Approval)</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713" name="Shape 713"/>
          <p:cNvSpPr txBox="1"/>
          <p:nvPr/>
        </p:nvSpPr>
        <p:spPr>
          <a:xfrm>
            <a:off x="498475" y="3781425"/>
            <a:ext cx="5357522" cy="2771774"/>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Steps: </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Include appropriate authority levels in review staff</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Conduct review with reference to your FOSS policy</a:t>
            </a:r>
          </a:p>
        </p:txBody>
      </p:sp>
      <p:sp>
        <p:nvSpPr>
          <p:cNvPr id="714" name="Shape 714"/>
          <p:cNvSpPr/>
          <p:nvPr/>
        </p:nvSpPr>
        <p:spPr>
          <a:xfrm>
            <a:off x="246509" y="3279701"/>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Review the resolved issues to confirm it matches your FOSS policy</a:t>
            </a:r>
          </a:p>
        </p:txBody>
      </p:sp>
      <p:sp>
        <p:nvSpPr>
          <p:cNvPr id="715" name="Shape 715"/>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Performing Reviews</a:t>
            </a:r>
          </a:p>
        </p:txBody>
      </p:sp>
      <p:sp>
        <p:nvSpPr>
          <p:cNvPr id="716" name="Shape 716"/>
          <p:cNvSpPr/>
          <p:nvPr/>
        </p:nvSpPr>
        <p:spPr>
          <a:xfrm>
            <a:off x="2343400" y="18998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17" name="Shape 717"/>
          <p:cNvCxnSpPr>
            <a:stCxn id="716" idx="3"/>
          </p:cNvCxnSpPr>
          <p:nvPr/>
        </p:nvCxnSpPr>
        <p:spPr>
          <a:xfrm>
            <a:off x="3199000" y="2134003"/>
            <a:ext cx="325200" cy="0"/>
          </a:xfrm>
          <a:prstGeom prst="straightConnector1">
            <a:avLst/>
          </a:prstGeom>
          <a:noFill/>
          <a:ln w="9525" cap="flat" cmpd="sng">
            <a:solidFill>
              <a:schemeClr val="dk1"/>
            </a:solidFill>
            <a:prstDash val="solid"/>
            <a:round/>
            <a:headEnd type="none" w="med" len="med"/>
            <a:tailEnd type="triangle" w="lg" len="lg"/>
          </a:ln>
        </p:spPr>
      </p:cxnSp>
      <p:sp>
        <p:nvSpPr>
          <p:cNvPr id="718" name="Shape 718"/>
          <p:cNvSpPr/>
          <p:nvPr/>
        </p:nvSpPr>
        <p:spPr>
          <a:xfrm>
            <a:off x="9169625" y="18998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Shape 724"/>
          <p:cNvSpPr txBox="1">
            <a:spLocks noGrp="1"/>
          </p:cNvSpPr>
          <p:nvPr>
            <p:ph type="body" idx="4294967295"/>
          </p:nvPr>
        </p:nvSpPr>
        <p:spPr>
          <a:xfrm>
            <a:off x="0" y="1446212"/>
            <a:ext cx="8458200" cy="2738437"/>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Based on the results of the software audit and review in previous steps, software may or may not be approved for use</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approval should specify versions of approved FOSS components, the approved usage model for the component, and any other applicable obligations under the FOSS license</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Approvals should be made at appropriate authority levels</a:t>
            </a:r>
          </a:p>
          <a:p>
            <a:pPr marL="182880" marR="0" lvl="0" indent="-182880" algn="l" rtl="0">
              <a:lnSpc>
                <a:spcPct val="100000"/>
              </a:lnSpc>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
        <p:nvSpPr>
          <p:cNvPr id="725" name="Shape 725"/>
          <p:cNvSpPr/>
          <p:nvPr/>
        </p:nvSpPr>
        <p:spPr>
          <a:xfrm>
            <a:off x="3946614" y="4688548"/>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26" name="Shape 726"/>
          <p:cNvCxnSpPr/>
          <p:nvPr/>
        </p:nvCxnSpPr>
        <p:spPr>
          <a:xfrm>
            <a:off x="8450352" y="5585485"/>
            <a:ext cx="255588" cy="3174"/>
          </a:xfrm>
          <a:prstGeom prst="straightConnector1">
            <a:avLst/>
          </a:prstGeom>
          <a:noFill/>
          <a:ln w="9525" cap="flat" cmpd="sng">
            <a:solidFill>
              <a:schemeClr val="dk1"/>
            </a:solidFill>
            <a:prstDash val="solid"/>
            <a:round/>
            <a:headEnd type="none" w="med" len="med"/>
            <a:tailEnd type="triangle" w="lg" len="lg"/>
          </a:ln>
        </p:spPr>
      </p:cxnSp>
      <p:sp>
        <p:nvSpPr>
          <p:cNvPr id="727" name="Shape 727"/>
          <p:cNvSpPr/>
          <p:nvPr/>
        </p:nvSpPr>
        <p:spPr>
          <a:xfrm rot="10800000">
            <a:off x="5842674" y="4855235"/>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28" name="Shape 728"/>
          <p:cNvSpPr txBox="1"/>
          <p:nvPr/>
        </p:nvSpPr>
        <p:spPr>
          <a:xfrm rot="-5400000">
            <a:off x="5352320" y="53455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Approvals</a:t>
            </a:r>
          </a:p>
        </p:txBody>
      </p:sp>
      <p:sp>
        <p:nvSpPr>
          <p:cNvPr id="729" name="Shape 729"/>
          <p:cNvSpPr/>
          <p:nvPr/>
        </p:nvSpPr>
        <p:spPr>
          <a:xfrm rot="-5400000">
            <a:off x="3901371" y="5253231"/>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730" name="Shape 730"/>
          <p:cNvSpPr/>
          <p:nvPr/>
        </p:nvSpPr>
        <p:spPr>
          <a:xfrm rot="-5400000">
            <a:off x="4322057" y="5328345"/>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731" name="Shape 731"/>
          <p:cNvSpPr/>
          <p:nvPr/>
        </p:nvSpPr>
        <p:spPr>
          <a:xfrm rot="-5400000">
            <a:off x="4721314"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732" name="Shape 732"/>
          <p:cNvSpPr/>
          <p:nvPr/>
        </p:nvSpPr>
        <p:spPr>
          <a:xfrm rot="-5400000">
            <a:off x="5129301" y="53339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733" name="Shape 733"/>
          <p:cNvSpPr/>
          <p:nvPr/>
        </p:nvSpPr>
        <p:spPr>
          <a:xfrm rot="-5400000">
            <a:off x="6000045" y="5331520"/>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734" name="Shape 734"/>
          <p:cNvSpPr/>
          <p:nvPr/>
        </p:nvSpPr>
        <p:spPr>
          <a:xfrm rot="-5400000">
            <a:off x="6394540" y="532596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735" name="Shape 735"/>
          <p:cNvSpPr/>
          <p:nvPr/>
        </p:nvSpPr>
        <p:spPr>
          <a:xfrm rot="-5400000">
            <a:off x="6789827"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736" name="Shape 736"/>
          <p:cNvSpPr/>
          <p:nvPr/>
        </p:nvSpPr>
        <p:spPr>
          <a:xfrm rot="-5400000">
            <a:off x="7185115" y="53212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737" name="Shape 737"/>
          <p:cNvSpPr/>
          <p:nvPr/>
        </p:nvSpPr>
        <p:spPr>
          <a:xfrm rot="-5400000">
            <a:off x="7586752" y="523815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738" name="Shape 738"/>
          <p:cNvCxnSpPr/>
          <p:nvPr/>
        </p:nvCxnSpPr>
        <p:spPr>
          <a:xfrm>
            <a:off x="4175214" y="5515633"/>
            <a:ext cx="0" cy="0"/>
          </a:xfrm>
          <a:prstGeom prst="straightConnector1">
            <a:avLst/>
          </a:prstGeom>
          <a:noFill/>
          <a:ln w="9525" cap="flat" cmpd="sng">
            <a:solidFill>
              <a:schemeClr val="dk1"/>
            </a:solidFill>
            <a:prstDash val="solid"/>
            <a:round/>
            <a:headEnd type="none" w="med" len="med"/>
            <a:tailEnd type="none" w="med" len="med"/>
          </a:ln>
        </p:spPr>
      </p:cxnSp>
      <p:sp>
        <p:nvSpPr>
          <p:cNvPr id="739" name="Shape 739"/>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Approvals</a:t>
            </a:r>
          </a:p>
        </p:txBody>
      </p:sp>
      <p:sp>
        <p:nvSpPr>
          <p:cNvPr id="740" name="Shape 740"/>
          <p:cNvSpPr/>
          <p:nvPr/>
        </p:nvSpPr>
        <p:spPr>
          <a:xfrm>
            <a:off x="2765825" y="53529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41" name="Shape 741"/>
          <p:cNvCxnSpPr>
            <a:stCxn id="740" idx="3"/>
          </p:cNvCxnSpPr>
          <p:nvPr/>
        </p:nvCxnSpPr>
        <p:spPr>
          <a:xfrm>
            <a:off x="3621425" y="5587053"/>
            <a:ext cx="325200" cy="0"/>
          </a:xfrm>
          <a:prstGeom prst="straightConnector1">
            <a:avLst/>
          </a:prstGeom>
          <a:noFill/>
          <a:ln w="9525" cap="flat" cmpd="sng">
            <a:solidFill>
              <a:schemeClr val="dk1"/>
            </a:solidFill>
            <a:prstDash val="solid"/>
            <a:round/>
            <a:headEnd type="none" w="med" len="med"/>
            <a:tailEnd type="triangle" w="lg" len="lg"/>
          </a:ln>
        </p:spPr>
      </p:cxnSp>
      <p:sp>
        <p:nvSpPr>
          <p:cNvPr id="742" name="Shape 742"/>
          <p:cNvSpPr/>
          <p:nvPr/>
        </p:nvSpPr>
        <p:spPr>
          <a:xfrm>
            <a:off x="8716300" y="535291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Shape 748"/>
          <p:cNvSpPr txBox="1">
            <a:spLocks noGrp="1"/>
          </p:cNvSpPr>
          <p:nvPr>
            <p:ph type="body" idx="4294967295"/>
          </p:nvPr>
        </p:nvSpPr>
        <p:spPr>
          <a:xfrm>
            <a:off x="4016375" y="1576387"/>
            <a:ext cx="8175624" cy="3049586"/>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Once a FOSS component has been approved for usage in a product, it should be added to the software inventory for that product </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approval and its conditions should be registered in a tracking system </a:t>
            </a:r>
          </a:p>
          <a:p>
            <a:pPr marL="182880" marR="0" lvl="0" indent="-182880" algn="l" rtl="0">
              <a:lnSpc>
                <a:spcPct val="10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tracking system should make it clear that a new approval is needed for a new version of a FOSS component or if a new usage model is proposed </a:t>
            </a:r>
          </a:p>
        </p:txBody>
      </p:sp>
      <p:sp>
        <p:nvSpPr>
          <p:cNvPr id="749" name="Shape 749"/>
          <p:cNvSpPr/>
          <p:nvPr/>
        </p:nvSpPr>
        <p:spPr>
          <a:xfrm>
            <a:off x="3594867" y="4575257"/>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750" name="Shape 750"/>
          <p:cNvCxnSpPr/>
          <p:nvPr/>
        </p:nvCxnSpPr>
        <p:spPr>
          <a:xfrm>
            <a:off x="8098606" y="5472194"/>
            <a:ext cx="255587" cy="3174"/>
          </a:xfrm>
          <a:prstGeom prst="straightConnector1">
            <a:avLst/>
          </a:prstGeom>
          <a:noFill/>
          <a:ln w="9525" cap="flat" cmpd="sng">
            <a:solidFill>
              <a:schemeClr val="dk1"/>
            </a:solidFill>
            <a:prstDash val="solid"/>
            <a:round/>
            <a:headEnd type="none" w="med" len="med"/>
            <a:tailEnd type="triangle" w="lg" len="lg"/>
          </a:ln>
        </p:spPr>
      </p:cxnSp>
      <p:sp>
        <p:nvSpPr>
          <p:cNvPr id="751" name="Shape 751"/>
          <p:cNvSpPr/>
          <p:nvPr/>
        </p:nvSpPr>
        <p:spPr>
          <a:xfrm rot="10800000">
            <a:off x="5879863" y="474194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52" name="Shape 752"/>
          <p:cNvSpPr txBox="1"/>
          <p:nvPr/>
        </p:nvSpPr>
        <p:spPr>
          <a:xfrm rot="-5400000">
            <a:off x="5389520" y="52322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Registration</a:t>
            </a:r>
          </a:p>
        </p:txBody>
      </p:sp>
      <p:sp>
        <p:nvSpPr>
          <p:cNvPr id="753" name="Shape 753"/>
          <p:cNvSpPr/>
          <p:nvPr/>
        </p:nvSpPr>
        <p:spPr>
          <a:xfrm rot="-5400000">
            <a:off x="3549623" y="5139940"/>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754" name="Shape 754"/>
          <p:cNvSpPr/>
          <p:nvPr/>
        </p:nvSpPr>
        <p:spPr>
          <a:xfrm rot="-5400000">
            <a:off x="3970311" y="5215054"/>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755" name="Shape 755"/>
          <p:cNvSpPr/>
          <p:nvPr/>
        </p:nvSpPr>
        <p:spPr>
          <a:xfrm rot="-5400000">
            <a:off x="4369566"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756" name="Shape 756"/>
          <p:cNvSpPr/>
          <p:nvPr/>
        </p:nvSpPr>
        <p:spPr>
          <a:xfrm rot="-5400000">
            <a:off x="4777555" y="52206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757" name="Shape 757"/>
          <p:cNvSpPr/>
          <p:nvPr/>
        </p:nvSpPr>
        <p:spPr>
          <a:xfrm rot="-5400000">
            <a:off x="5179987" y="5218229"/>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758" name="Shape 758"/>
          <p:cNvSpPr/>
          <p:nvPr/>
        </p:nvSpPr>
        <p:spPr>
          <a:xfrm rot="-5400000">
            <a:off x="6042791" y="5212673"/>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759" name="Shape 759"/>
          <p:cNvSpPr/>
          <p:nvPr/>
        </p:nvSpPr>
        <p:spPr>
          <a:xfrm rot="-5400000">
            <a:off x="6438080"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760" name="Shape 760"/>
          <p:cNvSpPr/>
          <p:nvPr/>
        </p:nvSpPr>
        <p:spPr>
          <a:xfrm rot="-5400000">
            <a:off x="6833366" y="52079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761" name="Shape 761"/>
          <p:cNvSpPr/>
          <p:nvPr/>
        </p:nvSpPr>
        <p:spPr>
          <a:xfrm rot="-5400000">
            <a:off x="7233417" y="512485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762" name="Shape 762"/>
          <p:cNvCxnSpPr/>
          <p:nvPr/>
        </p:nvCxnSpPr>
        <p:spPr>
          <a:xfrm>
            <a:off x="3823467" y="5402342"/>
            <a:ext cx="0" cy="0"/>
          </a:xfrm>
          <a:prstGeom prst="straightConnector1">
            <a:avLst/>
          </a:prstGeom>
          <a:noFill/>
          <a:ln w="9525" cap="flat" cmpd="sng">
            <a:solidFill>
              <a:schemeClr val="dk1"/>
            </a:solidFill>
            <a:prstDash val="solid"/>
            <a:round/>
            <a:headEnd type="none" w="med" len="med"/>
            <a:tailEnd type="none" w="med" len="med"/>
          </a:ln>
        </p:spPr>
      </p:cxnSp>
      <p:sp>
        <p:nvSpPr>
          <p:cNvPr id="763" name="Shape 763"/>
          <p:cNvSpPr/>
          <p:nvPr/>
        </p:nvSpPr>
        <p:spPr>
          <a:xfrm>
            <a:off x="974754" y="4655119"/>
            <a:ext cx="10639306" cy="369332"/>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800">
              <a:solidFill>
                <a:schemeClr val="dk1"/>
              </a:solidFill>
              <a:latin typeface="Roboto"/>
              <a:ea typeface="Roboto"/>
              <a:cs typeface="Roboto"/>
              <a:sym typeface="Roboto"/>
            </a:endParaRPr>
          </a:p>
        </p:txBody>
      </p:sp>
      <p:sp>
        <p:nvSpPr>
          <p:cNvPr id="764" name="Shape 76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Registration / Approval Tracking</a:t>
            </a:r>
          </a:p>
        </p:txBody>
      </p:sp>
      <p:sp>
        <p:nvSpPr>
          <p:cNvPr id="765" name="Shape 765"/>
          <p:cNvSpPr/>
          <p:nvPr/>
        </p:nvSpPr>
        <p:spPr>
          <a:xfrm>
            <a:off x="2414075" y="523724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66" name="Shape 766"/>
          <p:cNvCxnSpPr>
            <a:stCxn id="765" idx="3"/>
          </p:cNvCxnSpPr>
          <p:nvPr/>
        </p:nvCxnSpPr>
        <p:spPr>
          <a:xfrm>
            <a:off x="3269675" y="5471391"/>
            <a:ext cx="325200" cy="0"/>
          </a:xfrm>
          <a:prstGeom prst="straightConnector1">
            <a:avLst/>
          </a:prstGeom>
          <a:noFill/>
          <a:ln w="9525" cap="flat" cmpd="sng">
            <a:solidFill>
              <a:schemeClr val="dk1"/>
            </a:solidFill>
            <a:prstDash val="solid"/>
            <a:round/>
            <a:headEnd type="none" w="med" len="med"/>
            <a:tailEnd type="triangle" w="lg" len="lg"/>
          </a:ln>
        </p:spPr>
      </p:cxnSp>
      <p:sp>
        <p:nvSpPr>
          <p:cNvPr id="767" name="Shape 767"/>
          <p:cNvSpPr/>
          <p:nvPr/>
        </p:nvSpPr>
        <p:spPr>
          <a:xfrm>
            <a:off x="8334125" y="523963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Shape 773"/>
          <p:cNvSpPr txBox="1">
            <a:spLocks noGrp="1"/>
          </p:cNvSpPr>
          <p:nvPr>
            <p:ph type="body" idx="4294967295"/>
          </p:nvPr>
        </p:nvSpPr>
        <p:spPr>
          <a:xfrm>
            <a:off x="2176463" y="3925887"/>
            <a:ext cx="10015537" cy="2505075"/>
          </a:xfrm>
          <a:prstGeom prst="rect">
            <a:avLst/>
          </a:prstGeom>
          <a:noFill/>
          <a:ln>
            <a:noFill/>
          </a:ln>
        </p:spPr>
        <p:txBody>
          <a:bodyPr lIns="252000" tIns="180000" rIns="180000" bIns="2160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Prepare appropriate notices for any FOSS used in a product release:</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Acknowledge the use of FOSS by providing full copyright and attribution notices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Inform the end user of the product on how to obtain a copy of the FOSS source code (when applicable, for example in the case of GPL and LGPL)</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Reproduce the entire text of the license agreements for the FOSS code included in the product as needed </a:t>
            </a:r>
          </a:p>
        </p:txBody>
      </p:sp>
      <p:sp>
        <p:nvSpPr>
          <p:cNvPr id="774" name="Shape 774"/>
          <p:cNvSpPr/>
          <p:nvPr/>
        </p:nvSpPr>
        <p:spPr>
          <a:xfrm>
            <a:off x="3097691" y="1693192"/>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75" name="Shape 775"/>
          <p:cNvCxnSpPr/>
          <p:nvPr/>
        </p:nvCxnSpPr>
        <p:spPr>
          <a:xfrm>
            <a:off x="7601428" y="2590130"/>
            <a:ext cx="255588" cy="3174"/>
          </a:xfrm>
          <a:prstGeom prst="straightConnector1">
            <a:avLst/>
          </a:prstGeom>
          <a:noFill/>
          <a:ln w="9525" cap="flat" cmpd="sng">
            <a:solidFill>
              <a:schemeClr val="dk1"/>
            </a:solidFill>
            <a:prstDash val="solid"/>
            <a:round/>
            <a:headEnd type="none" w="med" len="med"/>
            <a:tailEnd type="triangle" w="lg" len="lg"/>
          </a:ln>
        </p:spPr>
      </p:cxnSp>
      <p:sp>
        <p:nvSpPr>
          <p:cNvPr id="776" name="Shape 776"/>
          <p:cNvSpPr/>
          <p:nvPr/>
        </p:nvSpPr>
        <p:spPr>
          <a:xfrm rot="10800000">
            <a:off x="5787501" y="1859879"/>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77" name="Shape 777"/>
          <p:cNvSpPr txBox="1"/>
          <p:nvPr/>
        </p:nvSpPr>
        <p:spPr>
          <a:xfrm rot="-5400000">
            <a:off x="5297170" y="23502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Notices</a:t>
            </a:r>
          </a:p>
        </p:txBody>
      </p:sp>
      <p:sp>
        <p:nvSpPr>
          <p:cNvPr id="778" name="Shape 778"/>
          <p:cNvSpPr/>
          <p:nvPr/>
        </p:nvSpPr>
        <p:spPr>
          <a:xfrm rot="-5400000">
            <a:off x="3052448" y="2257876"/>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779" name="Shape 779"/>
          <p:cNvSpPr/>
          <p:nvPr/>
        </p:nvSpPr>
        <p:spPr>
          <a:xfrm rot="-5400000">
            <a:off x="3473134" y="2332989"/>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780" name="Shape 780"/>
          <p:cNvSpPr/>
          <p:nvPr/>
        </p:nvSpPr>
        <p:spPr>
          <a:xfrm rot="-5400000">
            <a:off x="3872391"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781" name="Shape 781"/>
          <p:cNvSpPr/>
          <p:nvPr/>
        </p:nvSpPr>
        <p:spPr>
          <a:xfrm rot="-5400000">
            <a:off x="4280378" y="23385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782" name="Shape 782"/>
          <p:cNvSpPr/>
          <p:nvPr/>
        </p:nvSpPr>
        <p:spPr>
          <a:xfrm rot="-5400000">
            <a:off x="4690749" y="2336165"/>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783" name="Shape 783"/>
          <p:cNvSpPr/>
          <p:nvPr/>
        </p:nvSpPr>
        <p:spPr>
          <a:xfrm rot="-5400000">
            <a:off x="5085241" y="233060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784" name="Shape 784"/>
          <p:cNvSpPr/>
          <p:nvPr/>
        </p:nvSpPr>
        <p:spPr>
          <a:xfrm rot="-5400000">
            <a:off x="5940904"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785" name="Shape 785"/>
          <p:cNvSpPr/>
          <p:nvPr/>
        </p:nvSpPr>
        <p:spPr>
          <a:xfrm rot="-5400000">
            <a:off x="6336191" y="23258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786" name="Shape 786"/>
          <p:cNvSpPr/>
          <p:nvPr/>
        </p:nvSpPr>
        <p:spPr>
          <a:xfrm rot="-5400000">
            <a:off x="6737829" y="224279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787" name="Shape 787"/>
          <p:cNvCxnSpPr/>
          <p:nvPr/>
        </p:nvCxnSpPr>
        <p:spPr>
          <a:xfrm>
            <a:off x="3326292" y="2520278"/>
            <a:ext cx="0" cy="0"/>
          </a:xfrm>
          <a:prstGeom prst="straightConnector1">
            <a:avLst/>
          </a:prstGeom>
          <a:noFill/>
          <a:ln w="9525" cap="flat" cmpd="sng">
            <a:solidFill>
              <a:schemeClr val="dk1"/>
            </a:solidFill>
            <a:prstDash val="solid"/>
            <a:round/>
            <a:headEnd type="none" w="med" len="med"/>
            <a:tailEnd type="none" w="med" len="med"/>
          </a:ln>
        </p:spPr>
      </p:cxnSp>
      <p:sp>
        <p:nvSpPr>
          <p:cNvPr id="788" name="Shape 788"/>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Notices</a:t>
            </a:r>
          </a:p>
        </p:txBody>
      </p:sp>
      <p:sp>
        <p:nvSpPr>
          <p:cNvPr id="789" name="Shape 789"/>
          <p:cNvSpPr/>
          <p:nvPr/>
        </p:nvSpPr>
        <p:spPr>
          <a:xfrm>
            <a:off x="1916900" y="23551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90" name="Shape 790"/>
          <p:cNvCxnSpPr>
            <a:stCxn id="789" idx="3"/>
          </p:cNvCxnSpPr>
          <p:nvPr/>
        </p:nvCxnSpPr>
        <p:spPr>
          <a:xfrm>
            <a:off x="2772500" y="2589341"/>
            <a:ext cx="325200" cy="0"/>
          </a:xfrm>
          <a:prstGeom prst="straightConnector1">
            <a:avLst/>
          </a:prstGeom>
          <a:noFill/>
          <a:ln w="9525" cap="flat" cmpd="sng">
            <a:solidFill>
              <a:schemeClr val="dk1"/>
            </a:solidFill>
            <a:prstDash val="solid"/>
            <a:round/>
            <a:headEnd type="none" w="med" len="med"/>
            <a:tailEnd type="triangle" w="lg" len="lg"/>
          </a:ln>
        </p:spPr>
      </p:cxnSp>
      <p:sp>
        <p:nvSpPr>
          <p:cNvPr id="791" name="Shape 791"/>
          <p:cNvSpPr/>
          <p:nvPr/>
        </p:nvSpPr>
        <p:spPr>
          <a:xfrm>
            <a:off x="7853075" y="235756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Shape 797"/>
          <p:cNvSpPr/>
          <p:nvPr/>
        </p:nvSpPr>
        <p:spPr>
          <a:xfrm>
            <a:off x="3778280" y="1474154"/>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98" name="Shape 798"/>
          <p:cNvCxnSpPr/>
          <p:nvPr/>
        </p:nvCxnSpPr>
        <p:spPr>
          <a:xfrm>
            <a:off x="8282017" y="2371091"/>
            <a:ext cx="255588" cy="3174"/>
          </a:xfrm>
          <a:prstGeom prst="straightConnector1">
            <a:avLst/>
          </a:prstGeom>
          <a:noFill/>
          <a:ln w="9525" cap="flat" cmpd="sng">
            <a:solidFill>
              <a:schemeClr val="dk1"/>
            </a:solidFill>
            <a:prstDash val="solid"/>
            <a:round/>
            <a:headEnd type="none" w="med" len="med"/>
            <a:tailEnd type="triangle" w="lg" len="lg"/>
          </a:ln>
        </p:spPr>
      </p:cxnSp>
      <p:sp>
        <p:nvSpPr>
          <p:cNvPr id="799" name="Shape 799"/>
          <p:cNvSpPr/>
          <p:nvPr/>
        </p:nvSpPr>
        <p:spPr>
          <a:xfrm rot="10800000">
            <a:off x="6864963" y="1640840"/>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00" name="Shape 800"/>
          <p:cNvSpPr txBox="1"/>
          <p:nvPr/>
        </p:nvSpPr>
        <p:spPr>
          <a:xfrm rot="-5400000">
            <a:off x="6374620" y="21311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Verifications</a:t>
            </a:r>
          </a:p>
        </p:txBody>
      </p:sp>
      <p:sp>
        <p:nvSpPr>
          <p:cNvPr id="801" name="Shape 801"/>
          <p:cNvSpPr/>
          <p:nvPr/>
        </p:nvSpPr>
        <p:spPr>
          <a:xfrm rot="-5400000">
            <a:off x="3733036" y="2038837"/>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802" name="Shape 802"/>
          <p:cNvSpPr/>
          <p:nvPr/>
        </p:nvSpPr>
        <p:spPr>
          <a:xfrm rot="-5400000">
            <a:off x="4153722" y="2113950"/>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803" name="Shape 803"/>
          <p:cNvSpPr/>
          <p:nvPr/>
        </p:nvSpPr>
        <p:spPr>
          <a:xfrm rot="-5400000">
            <a:off x="4552979" y="202693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804" name="Shape 804"/>
          <p:cNvSpPr/>
          <p:nvPr/>
        </p:nvSpPr>
        <p:spPr>
          <a:xfrm rot="-5400000">
            <a:off x="4960966" y="21195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805" name="Shape 805"/>
          <p:cNvSpPr/>
          <p:nvPr/>
        </p:nvSpPr>
        <p:spPr>
          <a:xfrm rot="-5400000">
            <a:off x="5363399" y="2117126"/>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806" name="Shape 806"/>
          <p:cNvSpPr/>
          <p:nvPr/>
        </p:nvSpPr>
        <p:spPr>
          <a:xfrm rot="-5400000">
            <a:off x="5765830"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807" name="Shape 807"/>
          <p:cNvSpPr/>
          <p:nvPr/>
        </p:nvSpPr>
        <p:spPr>
          <a:xfrm rot="-5400000">
            <a:off x="6161116"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808" name="Shape 808"/>
          <p:cNvSpPr/>
          <p:nvPr/>
        </p:nvSpPr>
        <p:spPr>
          <a:xfrm rot="-5400000">
            <a:off x="7016780" y="21068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809" name="Shape 809"/>
          <p:cNvSpPr/>
          <p:nvPr/>
        </p:nvSpPr>
        <p:spPr>
          <a:xfrm rot="-5400000">
            <a:off x="7418417" y="20237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810" name="Shape 810"/>
          <p:cNvCxnSpPr/>
          <p:nvPr/>
        </p:nvCxnSpPr>
        <p:spPr>
          <a:xfrm>
            <a:off x="4006880" y="2301240"/>
            <a:ext cx="0" cy="0"/>
          </a:xfrm>
          <a:prstGeom prst="straightConnector1">
            <a:avLst/>
          </a:prstGeom>
          <a:noFill/>
          <a:ln w="9525" cap="flat" cmpd="sng">
            <a:solidFill>
              <a:schemeClr val="dk1"/>
            </a:solidFill>
            <a:prstDash val="solid"/>
            <a:round/>
            <a:headEnd type="none" w="med" len="med"/>
            <a:tailEnd type="none" w="med" len="med"/>
          </a:ln>
        </p:spPr>
      </p:cxnSp>
      <p:sp>
        <p:nvSpPr>
          <p:cNvPr id="811" name="Shape 811"/>
          <p:cNvSpPr txBox="1"/>
          <p:nvPr/>
        </p:nvSpPr>
        <p:spPr>
          <a:xfrm>
            <a:off x="6241032" y="3735387"/>
            <a:ext cx="5325493" cy="26797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The distribution package contains only software that has been reviewed and approved</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"Distributed Compliance Artifacts" (as defined in the OpenChain specification), including appropriate notice files are included in the distribution package or other delivery method</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12" name="Shape 812"/>
          <p:cNvSpPr txBox="1"/>
          <p:nvPr/>
        </p:nvSpPr>
        <p:spPr>
          <a:xfrm>
            <a:off x="530225" y="3781425"/>
            <a:ext cx="545609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FOSS packages destined for distribution have been identified and approved</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the reviewed source code matches the binary equivalents shipping in the product</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all appropriate notices have been included to inform end-users of their right to request source code for identified FOSS</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compliance with other identified obligations </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13" name="Shape 813"/>
          <p:cNvSpPr/>
          <p:nvPr/>
        </p:nvSpPr>
        <p:spPr>
          <a:xfrm>
            <a:off x="246508" y="3216802"/>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Verify that distributed software has been reviewed and approved </a:t>
            </a:r>
          </a:p>
        </p:txBody>
      </p:sp>
      <p:sp>
        <p:nvSpPr>
          <p:cNvPr id="814" name="Shape 81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Pre-Distribution Verifications</a:t>
            </a:r>
          </a:p>
        </p:txBody>
      </p:sp>
      <p:sp>
        <p:nvSpPr>
          <p:cNvPr id="815" name="Shape 815"/>
          <p:cNvSpPr/>
          <p:nvPr/>
        </p:nvSpPr>
        <p:spPr>
          <a:xfrm>
            <a:off x="2597475" y="20671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16" name="Shape 816"/>
          <p:cNvCxnSpPr>
            <a:stCxn id="815" idx="3"/>
          </p:cNvCxnSpPr>
          <p:nvPr/>
        </p:nvCxnSpPr>
        <p:spPr>
          <a:xfrm>
            <a:off x="3453075" y="2301253"/>
            <a:ext cx="325200" cy="0"/>
          </a:xfrm>
          <a:prstGeom prst="straightConnector1">
            <a:avLst/>
          </a:prstGeom>
          <a:noFill/>
          <a:ln w="9525" cap="flat" cmpd="sng">
            <a:solidFill>
              <a:schemeClr val="dk1"/>
            </a:solidFill>
            <a:prstDash val="solid"/>
            <a:round/>
            <a:headEnd type="none" w="med" len="med"/>
            <a:tailEnd type="triangle" w="lg" len="lg"/>
          </a:ln>
        </p:spPr>
      </p:cxnSp>
      <p:sp>
        <p:nvSpPr>
          <p:cNvPr id="817" name="Shape 817"/>
          <p:cNvSpPr/>
          <p:nvPr/>
        </p:nvSpPr>
        <p:spPr>
          <a:xfrm>
            <a:off x="8519150" y="212718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Shape 823"/>
          <p:cNvSpPr/>
          <p:nvPr/>
        </p:nvSpPr>
        <p:spPr>
          <a:xfrm>
            <a:off x="3157221" y="1291795"/>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24" name="Shape 824"/>
          <p:cNvCxnSpPr>
            <a:stCxn id="823" idx="2"/>
          </p:cNvCxnSpPr>
          <p:nvPr/>
        </p:nvCxnSpPr>
        <p:spPr>
          <a:xfrm>
            <a:off x="7660378" y="2187938"/>
            <a:ext cx="255600" cy="3300"/>
          </a:xfrm>
          <a:prstGeom prst="straightConnector1">
            <a:avLst/>
          </a:prstGeom>
          <a:noFill/>
          <a:ln w="9525" cap="flat" cmpd="sng">
            <a:solidFill>
              <a:schemeClr val="dk1"/>
            </a:solidFill>
            <a:prstDash val="solid"/>
            <a:round/>
            <a:headEnd type="none" w="med" len="med"/>
            <a:tailEnd type="triangle" w="lg" len="lg"/>
          </a:ln>
        </p:spPr>
      </p:cxnSp>
      <p:sp>
        <p:nvSpPr>
          <p:cNvPr id="825" name="Shape 825"/>
          <p:cNvSpPr/>
          <p:nvPr/>
        </p:nvSpPr>
        <p:spPr>
          <a:xfrm rot="10800000">
            <a:off x="6640778" y="1458481"/>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26" name="Shape 826"/>
          <p:cNvSpPr txBox="1"/>
          <p:nvPr/>
        </p:nvSpPr>
        <p:spPr>
          <a:xfrm rot="-5400000">
            <a:off x="6150445" y="19488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Distribution</a:t>
            </a:r>
          </a:p>
        </p:txBody>
      </p:sp>
      <p:sp>
        <p:nvSpPr>
          <p:cNvPr id="827" name="Shape 827"/>
          <p:cNvSpPr/>
          <p:nvPr/>
        </p:nvSpPr>
        <p:spPr>
          <a:xfrm rot="-5400000">
            <a:off x="3111976" y="1856478"/>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828" name="Shape 828"/>
          <p:cNvSpPr/>
          <p:nvPr/>
        </p:nvSpPr>
        <p:spPr>
          <a:xfrm rot="-5400000">
            <a:off x="3532663" y="1931591"/>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829" name="Shape 829"/>
          <p:cNvSpPr/>
          <p:nvPr/>
        </p:nvSpPr>
        <p:spPr>
          <a:xfrm rot="-5400000">
            <a:off x="3931919" y="1844572"/>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830" name="Shape 830"/>
          <p:cNvSpPr/>
          <p:nvPr/>
        </p:nvSpPr>
        <p:spPr>
          <a:xfrm rot="-5400000">
            <a:off x="4339907"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831" name="Shape 831"/>
          <p:cNvSpPr/>
          <p:nvPr/>
        </p:nvSpPr>
        <p:spPr>
          <a:xfrm rot="-5400000">
            <a:off x="5147151" y="1942703"/>
            <a:ext cx="884238"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832" name="Shape 832"/>
          <p:cNvSpPr/>
          <p:nvPr/>
        </p:nvSpPr>
        <p:spPr>
          <a:xfrm rot="-5400000">
            <a:off x="5541644"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833" name="Shape 833"/>
          <p:cNvSpPr/>
          <p:nvPr/>
        </p:nvSpPr>
        <p:spPr>
          <a:xfrm rot="-5400000">
            <a:off x="5936933" y="185250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834" name="Shape 834"/>
          <p:cNvSpPr/>
          <p:nvPr/>
        </p:nvSpPr>
        <p:spPr>
          <a:xfrm rot="-5400000">
            <a:off x="4752658" y="193238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835" name="Shape 835"/>
          <p:cNvSpPr/>
          <p:nvPr/>
        </p:nvSpPr>
        <p:spPr>
          <a:xfrm rot="-5400000">
            <a:off x="6797358" y="1841397"/>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836" name="Shape 836"/>
          <p:cNvCxnSpPr/>
          <p:nvPr/>
        </p:nvCxnSpPr>
        <p:spPr>
          <a:xfrm>
            <a:off x="3385819" y="2118881"/>
            <a:ext cx="0" cy="0"/>
          </a:xfrm>
          <a:prstGeom prst="straightConnector1">
            <a:avLst/>
          </a:prstGeom>
          <a:noFill/>
          <a:ln w="9525" cap="flat" cmpd="sng">
            <a:solidFill>
              <a:schemeClr val="dk1"/>
            </a:solidFill>
            <a:prstDash val="solid"/>
            <a:round/>
            <a:headEnd type="none" w="med" len="med"/>
            <a:tailEnd type="none" w="med" len="med"/>
          </a:ln>
        </p:spPr>
      </p:cxnSp>
      <p:sp>
        <p:nvSpPr>
          <p:cNvPr id="837" name="Shape 837"/>
          <p:cNvSpPr txBox="1"/>
          <p:nvPr/>
        </p:nvSpPr>
        <p:spPr>
          <a:xfrm>
            <a:off x="5524282" y="3908425"/>
            <a:ext cx="6042243"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Obligations to provide accompanying source code are met</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38" name="Shape 838"/>
          <p:cNvSpPr txBox="1"/>
          <p:nvPr/>
        </p:nvSpPr>
        <p:spPr>
          <a:xfrm>
            <a:off x="481012" y="3954462"/>
            <a:ext cx="493516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Provide accompanying source code along with any associated build tools and documentation (e.g., by uploading to a distribution website or including in the distribution package)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Accompanying source code is identified with labels as to which product and version to which it corresponds</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39" name="Shape 839"/>
          <p:cNvSpPr/>
          <p:nvPr/>
        </p:nvSpPr>
        <p:spPr>
          <a:xfrm>
            <a:off x="246509" y="3279780"/>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Provide accompanying source code as required </a:t>
            </a:r>
          </a:p>
        </p:txBody>
      </p:sp>
      <p:sp>
        <p:nvSpPr>
          <p:cNvPr id="840" name="Shape 84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Accompanying Source Code Distribution</a:t>
            </a:r>
          </a:p>
        </p:txBody>
      </p:sp>
      <p:sp>
        <p:nvSpPr>
          <p:cNvPr id="841" name="Shape 841"/>
          <p:cNvSpPr/>
          <p:nvPr/>
        </p:nvSpPr>
        <p:spPr>
          <a:xfrm>
            <a:off x="1976425" y="19554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42" name="Shape 842"/>
          <p:cNvCxnSpPr>
            <a:stCxn id="841" idx="3"/>
          </p:cNvCxnSpPr>
          <p:nvPr/>
        </p:nvCxnSpPr>
        <p:spPr>
          <a:xfrm>
            <a:off x="2832025" y="2189603"/>
            <a:ext cx="325200" cy="0"/>
          </a:xfrm>
          <a:prstGeom prst="straightConnector1">
            <a:avLst/>
          </a:prstGeom>
          <a:noFill/>
          <a:ln w="9525" cap="flat" cmpd="sng">
            <a:solidFill>
              <a:schemeClr val="dk1"/>
            </a:solidFill>
            <a:prstDash val="solid"/>
            <a:round/>
            <a:headEnd type="none" w="med" len="med"/>
            <a:tailEnd type="triangle" w="lg" len="lg"/>
          </a:ln>
        </p:spPr>
      </p:cxnSp>
      <p:sp>
        <p:nvSpPr>
          <p:cNvPr id="843" name="Shape 843"/>
          <p:cNvSpPr/>
          <p:nvPr/>
        </p:nvSpPr>
        <p:spPr>
          <a:xfrm>
            <a:off x="7915975" y="1955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Shape 849"/>
          <p:cNvSpPr/>
          <p:nvPr/>
        </p:nvSpPr>
        <p:spPr>
          <a:xfrm>
            <a:off x="3065781" y="1393551"/>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50" name="Shape 850"/>
          <p:cNvCxnSpPr>
            <a:stCxn id="849" idx="2"/>
          </p:cNvCxnSpPr>
          <p:nvPr/>
        </p:nvCxnSpPr>
        <p:spPr>
          <a:xfrm>
            <a:off x="7568938" y="2289695"/>
            <a:ext cx="255600" cy="3300"/>
          </a:xfrm>
          <a:prstGeom prst="straightConnector1">
            <a:avLst/>
          </a:prstGeom>
          <a:noFill/>
          <a:ln w="9525" cap="flat" cmpd="sng">
            <a:solidFill>
              <a:schemeClr val="dk1"/>
            </a:solidFill>
            <a:prstDash val="solid"/>
            <a:round/>
            <a:headEnd type="none" w="med" len="med"/>
            <a:tailEnd type="triangle" w="lg" len="lg"/>
          </a:ln>
        </p:spPr>
      </p:cxnSp>
      <p:sp>
        <p:nvSpPr>
          <p:cNvPr id="851" name="Shape 851"/>
          <p:cNvSpPr/>
          <p:nvPr/>
        </p:nvSpPr>
        <p:spPr>
          <a:xfrm rot="10800000">
            <a:off x="6960502" y="156976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52" name="Shape 852"/>
          <p:cNvSpPr txBox="1"/>
          <p:nvPr/>
        </p:nvSpPr>
        <p:spPr>
          <a:xfrm rot="-5400000">
            <a:off x="6470170" y="2060079"/>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Verifications</a:t>
            </a:r>
          </a:p>
        </p:txBody>
      </p:sp>
      <p:sp>
        <p:nvSpPr>
          <p:cNvPr id="853" name="Shape 853"/>
          <p:cNvSpPr/>
          <p:nvPr/>
        </p:nvSpPr>
        <p:spPr>
          <a:xfrm rot="-5400000">
            <a:off x="3020536" y="1958235"/>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854" name="Shape 854"/>
          <p:cNvSpPr/>
          <p:nvPr/>
        </p:nvSpPr>
        <p:spPr>
          <a:xfrm rot="-5400000">
            <a:off x="3441224" y="2033348"/>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855" name="Shape 855"/>
          <p:cNvSpPr/>
          <p:nvPr/>
        </p:nvSpPr>
        <p:spPr>
          <a:xfrm rot="-5400000">
            <a:off x="3840479" y="194632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856" name="Shape 856"/>
          <p:cNvSpPr/>
          <p:nvPr/>
        </p:nvSpPr>
        <p:spPr>
          <a:xfrm rot="-5400000">
            <a:off x="4248467"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857" name="Shape 857"/>
          <p:cNvSpPr/>
          <p:nvPr/>
        </p:nvSpPr>
        <p:spPr>
          <a:xfrm rot="-5400000">
            <a:off x="4650899" y="2036524"/>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858" name="Shape 858"/>
          <p:cNvSpPr/>
          <p:nvPr/>
        </p:nvSpPr>
        <p:spPr>
          <a:xfrm rot="-5400000">
            <a:off x="5450205"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859" name="Shape 859"/>
          <p:cNvSpPr/>
          <p:nvPr/>
        </p:nvSpPr>
        <p:spPr>
          <a:xfrm rot="-5400000">
            <a:off x="5845493" y="195426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860" name="Shape 860"/>
          <p:cNvSpPr/>
          <p:nvPr/>
        </p:nvSpPr>
        <p:spPr>
          <a:xfrm rot="-5400000">
            <a:off x="6240780" y="203414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861" name="Shape 861"/>
          <p:cNvSpPr/>
          <p:nvPr/>
        </p:nvSpPr>
        <p:spPr>
          <a:xfrm rot="-5400000">
            <a:off x="5046980" y="203573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cxnSp>
        <p:nvCxnSpPr>
          <p:cNvPr id="862" name="Shape 862"/>
          <p:cNvCxnSpPr/>
          <p:nvPr/>
        </p:nvCxnSpPr>
        <p:spPr>
          <a:xfrm>
            <a:off x="3294380" y="2220638"/>
            <a:ext cx="0" cy="0"/>
          </a:xfrm>
          <a:prstGeom prst="straightConnector1">
            <a:avLst/>
          </a:prstGeom>
          <a:noFill/>
          <a:ln w="9525" cap="flat" cmpd="sng">
            <a:solidFill>
              <a:schemeClr val="dk1"/>
            </a:solidFill>
            <a:prstDash val="solid"/>
            <a:round/>
            <a:headEnd type="none" w="med" len="med"/>
            <a:tailEnd type="none" w="med" len="med"/>
          </a:ln>
        </p:spPr>
      </p:cxnSp>
      <p:sp>
        <p:nvSpPr>
          <p:cNvPr id="863" name="Shape 863"/>
          <p:cNvSpPr txBox="1"/>
          <p:nvPr/>
        </p:nvSpPr>
        <p:spPr>
          <a:xfrm>
            <a:off x="5426542" y="3944937"/>
            <a:ext cx="6139981"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Verified Distributed Compliance Artifacts are appropriately provided</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64" name="Shape 864"/>
          <p:cNvSpPr txBox="1"/>
          <p:nvPr/>
        </p:nvSpPr>
        <p:spPr>
          <a:xfrm>
            <a:off x="465137" y="3990975"/>
            <a:ext cx="4869586"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accompanying source code (if any) has been uploaded or distributed correctly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uploaded or distributed source code corresponds to the same version that was approved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notices have been properly published and made available</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other identified obligations are met</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65" name="Shape 865"/>
          <p:cNvSpPr/>
          <p:nvPr/>
        </p:nvSpPr>
        <p:spPr>
          <a:xfrm>
            <a:off x="246509" y="3316767"/>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Validate compliance with license obligations</a:t>
            </a:r>
          </a:p>
        </p:txBody>
      </p:sp>
      <p:sp>
        <p:nvSpPr>
          <p:cNvPr id="866" name="Shape 866"/>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Final Verifications</a:t>
            </a:r>
          </a:p>
        </p:txBody>
      </p:sp>
      <p:sp>
        <p:nvSpPr>
          <p:cNvPr id="867" name="Shape 867"/>
          <p:cNvSpPr/>
          <p:nvPr/>
        </p:nvSpPr>
        <p:spPr>
          <a:xfrm>
            <a:off x="1884975" y="1973778"/>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68" name="Shape 868"/>
          <p:cNvCxnSpPr>
            <a:stCxn id="867" idx="3"/>
          </p:cNvCxnSpPr>
          <p:nvPr/>
        </p:nvCxnSpPr>
        <p:spPr>
          <a:xfrm>
            <a:off x="2740575" y="2207928"/>
            <a:ext cx="325200" cy="0"/>
          </a:xfrm>
          <a:prstGeom prst="straightConnector1">
            <a:avLst/>
          </a:prstGeom>
          <a:noFill/>
          <a:ln w="9525" cap="flat" cmpd="sng">
            <a:solidFill>
              <a:schemeClr val="dk1"/>
            </a:solidFill>
            <a:prstDash val="solid"/>
            <a:round/>
            <a:headEnd type="none" w="med" len="med"/>
            <a:tailEnd type="triangle" w="lg" len="lg"/>
          </a:ln>
        </p:spPr>
      </p:cxnSp>
      <p:sp>
        <p:nvSpPr>
          <p:cNvPr id="869" name="Shape 869"/>
          <p:cNvSpPr/>
          <p:nvPr/>
        </p:nvSpPr>
        <p:spPr>
          <a:xfrm>
            <a:off x="7836687" y="205720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Shape 8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876" name="Shape 8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involved in compliance due diligence (for our example process, describe the steps at a high level)?</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Identification</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Audit source code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Resolving issues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Performing reviews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Approvals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Registration/approval tracking</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Notices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Pre-distribution verifications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Accompanying source code distribution</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Verification</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an architecture review look for?</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Shape 8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7</a:t>
            </a:r>
          </a:p>
        </p:txBody>
      </p:sp>
      <p:sp>
        <p:nvSpPr>
          <p:cNvPr id="883" name="Shape 8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Compliance 함정 피하기</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Shape 8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Pitfalls</a:t>
            </a:r>
          </a:p>
        </p:txBody>
      </p:sp>
      <p:sp>
        <p:nvSpPr>
          <p:cNvPr id="890" name="Shape 89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This chapter will describe some potential pitfalls to avoid in the compliance process:</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Intellectual Property (IP) pitfalls</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License Compliance pitfalls</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Compliance Process pitfalls</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소프트웨어의 저작권 개념</a:t>
            </a:r>
          </a:p>
        </p:txBody>
      </p:sp>
      <p:sp>
        <p:nvSpPr>
          <p:cNvPr id="97" name="Shape 97"/>
          <p:cNvSpPr txBox="1">
            <a:spLocks noGrp="1"/>
          </p:cNvSpPr>
          <p:nvPr>
            <p:ph type="body" idx="1"/>
          </p:nvPr>
        </p:nvSpPr>
        <p:spPr>
          <a:xfrm>
            <a:off x="712916" y="1470990"/>
            <a:ext cx="10640883" cy="499146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기본 규칙 : 저작권은 창작물을 보호</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저작권은 일반적으로 책, 영화, 그림, 음악, 지도와 같은 문학 작품에 적용</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소프트웨어는 저작권의 보호를 받음</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기능(특허로 보호됨)이 아니라 표현(구현 세부 사항의 창의성)이 보호를 받음</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바이너리 코드 및 소스 코드 포함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 소유자는 자신이 만든 저작물에 대해서만 통제권을 가지며, 타인의 독립적인 저작물은 해당하지 않음</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저자의 허락없이 복사하는 경우 저작권 침해가 발생할 수 있음</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Shape 8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Intellectual Property Pitfalls</a:t>
            </a:r>
          </a:p>
        </p:txBody>
      </p:sp>
      <p:graphicFrame>
        <p:nvGraphicFramePr>
          <p:cNvPr id="897" name="Shape 897"/>
          <p:cNvGraphicFramePr/>
          <p:nvPr/>
        </p:nvGraphicFramePr>
        <p:xfrm>
          <a:off x="667318" y="1590440"/>
          <a:ext cx="3000000" cy="3000000"/>
        </p:xfrm>
        <a:graphic>
          <a:graphicData uri="http://schemas.openxmlformats.org/drawingml/2006/table">
            <a:tbl>
              <a:tblPr>
                <a:noFill/>
                <a:tableStyleId>{3008B7F7-1031-4B05-B229-2884EDF7C79B}</a:tableStyleId>
              </a:tblPr>
              <a:tblGrid>
                <a:gridCol w="3659900"/>
                <a:gridCol w="3529125"/>
                <a:gridCol w="3531125"/>
              </a:tblGrid>
              <a:tr h="4573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a:t>
                      </a:r>
                      <a:r>
                        <a:rPr lang="en-US" sz="1600" b="1" i="0" u="none" strike="noStrike" cap="none">
                          <a:solidFill>
                            <a:srgbClr val="292934"/>
                          </a:solidFill>
                          <a:latin typeface="Roboto"/>
                          <a:ea typeface="Roboto"/>
                          <a:cs typeface="Roboto"/>
                          <a:sym typeface="Roboto"/>
                        </a:rPr>
                        <a:t>Discovery</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1941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Unplanned inclusion of copyleft FOSS into proprietary or 3rd party code:</a:t>
                      </a:r>
                      <a:r>
                        <a:rPr lang="en-US" sz="1800" b="0"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This type of failure occurs during the development process when engineers add FOSS code into source code that is intended to be proprietary in conflict with the FOSS policy.</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This type of failure can be</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discovered by scanning or auditing the source code for possible</a:t>
                      </a:r>
                    </a:p>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matches with:</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FOSS source code </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Copyright notices</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Automated source code scanning tools may be used for this purpose</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avoided by: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Offering training to engineering staff about compliance issues, the different types of FOSS licenses and the implications of including FOSS in proprietary source code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Conducting regular source code scans or audits for all the source code in the build environment. </a:t>
                      </a:r>
                    </a:p>
                    <a:p>
                      <a:pPr marL="285750" marR="0" lvl="0" indent="-285750" algn="l" rtl="0">
                        <a:lnSpc>
                          <a:spcPct val="100000"/>
                        </a:lnSpc>
                        <a:spcBef>
                          <a:spcPts val="0"/>
                        </a:spcBef>
                        <a:spcAft>
                          <a:spcPts val="0"/>
                        </a:spcAft>
                        <a:buClr>
                          <a:schemeClr val="dk1"/>
                        </a:buClr>
                        <a:buSzPct val="100000"/>
                        <a:buFont typeface="Arial"/>
                        <a:buNone/>
                      </a:pPr>
                      <a:endParaRPr sz="1600" b="0" i="0" u="none" strike="noStrike" cap="none">
                        <a:solidFill>
                          <a:srgbClr val="292934"/>
                        </a:solidFill>
                        <a:latin typeface="Roboto"/>
                        <a:ea typeface="Roboto"/>
                        <a:cs typeface="Roboto"/>
                        <a:sym typeface="Roboto"/>
                      </a:endParaRPr>
                    </a:p>
                    <a:p>
                      <a:pPr marL="0" marR="0" lvl="0" indent="0" algn="l" rtl="0">
                        <a:lnSpc>
                          <a:spcPct val="100000"/>
                        </a:lnSpc>
                        <a:spcBef>
                          <a:spcPts val="0"/>
                        </a:spcBef>
                        <a:spcAft>
                          <a:spcPts val="0"/>
                        </a:spcAft>
                        <a:buSzPct val="25000"/>
                        <a:buNone/>
                      </a:pPr>
                      <a:endParaRPr sz="1600" b="0" i="0" u="none" strike="noStrike" cap="none">
                        <a:solidFill>
                          <a:srgbClr val="292934"/>
                        </a:solidFill>
                        <a:latin typeface="Roboto"/>
                        <a:ea typeface="Roboto"/>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Intellectual Property Pitfalls</a:t>
            </a:r>
          </a:p>
        </p:txBody>
      </p:sp>
      <p:graphicFrame>
        <p:nvGraphicFramePr>
          <p:cNvPr id="904" name="Shape 904"/>
          <p:cNvGraphicFramePr/>
          <p:nvPr/>
        </p:nvGraphicFramePr>
        <p:xfrm>
          <a:off x="753422" y="1479479"/>
          <a:ext cx="3000000" cy="3000000"/>
        </p:xfrm>
        <a:graphic>
          <a:graphicData uri="http://schemas.openxmlformats.org/drawingml/2006/table">
            <a:tbl>
              <a:tblPr>
                <a:noFill/>
                <a:tableStyleId>{3008B7F7-1031-4B05-B229-2884EDF7C79B}</a:tableStyleId>
              </a:tblPr>
              <a:tblGrid>
                <a:gridCol w="3642325"/>
                <a:gridCol w="3512525"/>
                <a:gridCol w="3512525"/>
              </a:tblGrid>
              <a:tr h="36395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Discovery</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030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Unplanned linking of copyleft FOSS and proprietary source code: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occurs as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a result of linking software with conflicting or incompatible licenses. The legal effect of linking is subject to debate in the FOSS community.</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discovered using a</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dependency tracking tool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that shows any linking between</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different software</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components.</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Offering training to engineering staff to avoid linking software components with licenses that conflict with you FOSS policies which will take a position on these legal risks</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Continuously running the dependency tracking tool over your build environment</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695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Inclusion of proprietary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code into copyleft FOSS through </a:t>
                      </a:r>
                    </a:p>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source code modifications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discovered using the audits or scans</a:t>
                      </a:r>
                      <a:r>
                        <a:rPr lang="en-US" sz="1600" b="0" i="0" u="none" strike="noStrike" cap="none">
                          <a:solidFill>
                            <a:srgbClr val="292934"/>
                          </a:solidFill>
                          <a:latin typeface="Roboto"/>
                          <a:ea typeface="Roboto"/>
                          <a:cs typeface="Roboto"/>
                          <a:sym typeface="Roboto"/>
                        </a:rPr>
                        <a:t> to identify and analyze the source code you introduced to the FOSS component.</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failures can be</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Offering training to engineering staff</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Conducting regular code audits</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graphicFrame>
        <p:nvGraphicFramePr>
          <p:cNvPr id="910" name="Shape 910"/>
          <p:cNvGraphicFramePr/>
          <p:nvPr/>
        </p:nvGraphicFramePr>
        <p:xfrm>
          <a:off x="904108" y="1551023"/>
          <a:ext cx="3000000" cy="3000000"/>
        </p:xfrm>
        <a:graphic>
          <a:graphicData uri="http://schemas.openxmlformats.org/drawingml/2006/table">
            <a:tbl>
              <a:tblPr>
                <a:noFill/>
                <a:tableStyleId>{3008B7F7-1031-4B05-B229-2884EDF7C79B}</a:tableStyleId>
              </a:tblPr>
              <a:tblGrid>
                <a:gridCol w="3762875"/>
                <a:gridCol w="6555550"/>
              </a:tblGrid>
              <a:tr h="3328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98345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Provide Accompanying Source Code/appropriate license, attribution or notice information </a:t>
                      </a:r>
                    </a:p>
                    <a:p>
                      <a:pPr marL="0" marR="0" lvl="0" indent="0" algn="l" rtl="0">
                        <a:lnSpc>
                          <a:spcPct val="100000"/>
                        </a:lnSpc>
                        <a:spcBef>
                          <a:spcPts val="0"/>
                        </a:spcBef>
                        <a:spcAft>
                          <a:spcPts val="0"/>
                        </a:spcAft>
                        <a:buClr>
                          <a:schemeClr val="dk1"/>
                        </a:buClr>
                        <a:buSzPct val="25000"/>
                        <a:buFont typeface="Arial"/>
                        <a:buNone/>
                      </a:pPr>
                      <a:endParaRPr sz="18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 making source code capture and publishing a checklist item in the product release cycle before the product becomes available in the market place.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71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Providing the Incorrect Version of Accompanying Source Code</a:t>
                      </a:r>
                    </a:p>
                    <a:p>
                      <a:pPr marL="0" marR="0" lvl="0" indent="0" algn="l" rtl="0">
                        <a:spcBef>
                          <a:spcPts val="0"/>
                        </a:spcBef>
                        <a:spcAft>
                          <a:spcPts val="0"/>
                        </a:spcAft>
                        <a:buSzPct val="25000"/>
                        <a:buNone/>
                      </a:pPr>
                      <a:endParaRPr sz="32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 adding a verification </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step into the compliance process to ensure that the accompanying</a:t>
                      </a:r>
                      <a:r>
                        <a:rPr lang="en-US" sz="1600" b="0" i="0" u="none" strike="noStrike" cap="none">
                          <a:solidFill>
                            <a:srgbClr val="292934"/>
                          </a:solidFill>
                          <a:latin typeface="Roboto"/>
                          <a:ea typeface="Roboto"/>
                          <a:cs typeface="Roboto"/>
                          <a:sym typeface="Roboto"/>
                        </a:rPr>
                        <a:t> source code for the binary version is being published.</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0274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Failure to Provide Accompanying Source Code for FOSS Component Modifications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a:t>
                      </a:r>
                      <a:r>
                        <a:rPr lang="en-US" sz="1600" b="0" i="0" u="none" strike="noStrike" cap="none">
                          <a:solidFill>
                            <a:srgbClr val="292934"/>
                          </a:solidFill>
                          <a:latin typeface="Roboto"/>
                          <a:ea typeface="Roboto"/>
                          <a:cs typeface="Roboto"/>
                          <a:sym typeface="Roboto"/>
                        </a:rPr>
                        <a:t>his type of failure can be avoided by adding a verification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step into the compliance process to ensure that source code for modifications are published, rather than only the original source code for the FOSS component</a:t>
                      </a:r>
                    </a:p>
                    <a:p>
                      <a:pPr marL="0" marR="0" lvl="0" indent="0" algn="l" rtl="0">
                        <a:lnSpc>
                          <a:spcPct val="100000"/>
                        </a:lnSpc>
                        <a:spcBef>
                          <a:spcPts val="0"/>
                        </a:spcBef>
                        <a:spcAft>
                          <a:spcPts val="0"/>
                        </a:spcAft>
                        <a:buSzPct val="25000"/>
                        <a:buNone/>
                      </a:pPr>
                      <a:r>
                        <a:rPr lang="en-US" sz="2800" b="0" i="0" u="none" strike="noStrike" cap="none">
                          <a:solidFill>
                            <a:srgbClr val="292934"/>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911" name="Shape 91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Compliance Pitfalls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Shape 9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Compliance Pitfalls</a:t>
            </a:r>
          </a:p>
        </p:txBody>
      </p:sp>
      <p:graphicFrame>
        <p:nvGraphicFramePr>
          <p:cNvPr id="918" name="Shape 918"/>
          <p:cNvGraphicFramePr/>
          <p:nvPr/>
        </p:nvGraphicFramePr>
        <p:xfrm>
          <a:off x="783912" y="1516466"/>
          <a:ext cx="3000000" cy="3000000"/>
        </p:xfrm>
        <a:graphic>
          <a:graphicData uri="http://schemas.openxmlformats.org/drawingml/2006/table">
            <a:tbl>
              <a:tblPr>
                <a:noFill/>
                <a:tableStyleId>{3008B7F7-1031-4B05-B229-2884EDF7C79B}</a:tableStyleId>
              </a:tblPr>
              <a:tblGrid>
                <a:gridCol w="3835450"/>
                <a:gridCol w="6681975"/>
              </a:tblGrid>
              <a:tr h="4808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0939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mark FOSS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Source Code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Modifications:</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Failure to mark FOSS source</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code that has been changed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as required by the FOSS license (or providing information about modifications which has an insufficient level of detail or clarity to satisfy the license)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Adding source code modification marking as a verification step before releasing the source code </a:t>
                      </a:r>
                    </a:p>
                    <a:p>
                      <a:pPr marL="533400" marR="0" lvl="0" indent="-533400" algn="l" rtl="0">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Offering training to engineering staff to ensure they update copyright markings or license information of all FOSS or proprietary software that is going to be released to the public</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Shape 9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Process Failures</a:t>
            </a:r>
          </a:p>
        </p:txBody>
      </p:sp>
      <p:graphicFrame>
        <p:nvGraphicFramePr>
          <p:cNvPr id="925" name="Shape 925"/>
          <p:cNvGraphicFramePr/>
          <p:nvPr/>
        </p:nvGraphicFramePr>
        <p:xfrm>
          <a:off x="774949" y="1411742"/>
          <a:ext cx="3000000" cy="3000000"/>
        </p:xfrm>
        <a:graphic>
          <a:graphicData uri="http://schemas.openxmlformats.org/drawingml/2006/table">
            <a:tbl>
              <a:tblPr>
                <a:noFill/>
                <a:tableStyleId>{3008B7F7-1031-4B05-B229-2884EDF7C79B}</a:tableStyleId>
              </a:tblPr>
              <a:tblGrid>
                <a:gridCol w="2690425"/>
                <a:gridCol w="3989250"/>
                <a:gridCol w="3803700"/>
              </a:tblGrid>
              <a:tr h="3634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Description</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Avoidance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Prevention</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56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by developers to seek approval</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to use FOSS</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 offering training to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Engineering staff on the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company’s </a:t>
                      </a:r>
                      <a:r>
                        <a:rPr lang="en-US" sz="1600" b="0" i="0" u="none" strike="noStrike" cap="none">
                          <a:solidFill>
                            <a:schemeClr val="dk1"/>
                          </a:solidFill>
                          <a:latin typeface="Roboto"/>
                          <a:ea typeface="Roboto"/>
                          <a:cs typeface="Roboto"/>
                          <a:sym typeface="Roboto"/>
                        </a:rPr>
                        <a:t>FOSS policies and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processes.</a:t>
                      </a:r>
                    </a:p>
                    <a:p>
                      <a:pPr marL="342900" marR="0" lvl="0" indent="-34290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342900" marR="0" lvl="0" indent="-342900" algn="l" rtl="0">
                        <a:spcBef>
                          <a:spcPts val="0"/>
                        </a:spcBef>
                        <a:spcAft>
                          <a:spcPts val="0"/>
                        </a:spcAft>
                        <a:buSzPct val="25000"/>
                        <a:buNone/>
                      </a:pPr>
                      <a:endParaRPr sz="2800" b="0" i="0" u="none" strike="noStrike" cap="none">
                        <a:solidFill>
                          <a:schemeClr val="dk1"/>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by:</a:t>
                      </a:r>
                    </a:p>
                    <a:p>
                      <a:pPr marL="533400" marR="0" lvl="0" indent="-533400" algn="l" rtl="0">
                        <a:lnSpc>
                          <a:spcPct val="100000"/>
                        </a:lnSpc>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Conducting periodic full scan for the software platform to detect any “undeclared” FOSS usage</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Offering training to engineering staff on the company's FOSS policies and processes</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Including compliance in the employees performance review</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7871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take the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FOSS training</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 ensuring that the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completion of the FOSS training is</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part of the employee’s</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professional development plan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and it is monitored for completion</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as part of the performance review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by mandating</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engineering staff to take the</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FOSS training by a specific date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Process Failures</a:t>
            </a:r>
          </a:p>
        </p:txBody>
      </p:sp>
      <p:graphicFrame>
        <p:nvGraphicFramePr>
          <p:cNvPr id="932" name="Shape 932"/>
          <p:cNvGraphicFramePr/>
          <p:nvPr/>
        </p:nvGraphicFramePr>
        <p:xfrm>
          <a:off x="624264" y="1542369"/>
          <a:ext cx="3000000" cy="3000000"/>
        </p:xfrm>
        <a:graphic>
          <a:graphicData uri="http://schemas.openxmlformats.org/drawingml/2006/table">
            <a:tbl>
              <a:tblPr>
                <a:noFill/>
                <a:tableStyleId>{3008B7F7-1031-4B05-B229-2884EDF7C79B}</a:tableStyleId>
              </a:tblPr>
              <a:tblGrid>
                <a:gridCol w="2729050"/>
                <a:gridCol w="4690175"/>
                <a:gridCol w="3516175"/>
              </a:tblGrid>
              <a:tr h="35410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Description</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Avoidance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Prevention</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audit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the source code</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Conducting periodic source code scans/audits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Ensuring that auditing is a milestone in the iterative development process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Providing proper staffing as to not fall behind in schedule</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Enforcing periodic audits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9770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resolve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the audit findings</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(analyzing the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"hits" reported</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by a scan tool or audit)</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not allowing a compliance ticket to be</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resolved (i.e. closed) if the audit report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is </a:t>
                      </a:r>
                      <a:r>
                        <a:rPr lang="en-US" sz="1600" b="0" i="0" u="none" strike="noStrike" cap="none">
                          <a:solidFill>
                            <a:schemeClr val="dk1"/>
                          </a:solidFill>
                          <a:latin typeface="Roboto"/>
                          <a:ea typeface="Roboto"/>
                          <a:cs typeface="Roboto"/>
                          <a:sym typeface="Roboto"/>
                        </a:rPr>
                        <a:t>not finalized. </a:t>
                      </a:r>
                    </a:p>
                    <a:p>
                      <a:pPr marL="342900" marR="0" lvl="0" indent="-342900" algn="l" rtl="0">
                        <a:spcBef>
                          <a:spcPts val="0"/>
                        </a:spcBef>
                        <a:spcAft>
                          <a:spcPts val="0"/>
                        </a:spcAft>
                        <a:buSzPct val="25000"/>
                        <a:buNone/>
                      </a:pPr>
                      <a:endParaRPr sz="1600" b="0" i="0" u="none" strike="noStrike" cap="none">
                        <a:solidFill>
                          <a:schemeClr val="dk1"/>
                        </a:solidFill>
                        <a:latin typeface="Roboto"/>
                        <a:ea typeface="Roboto"/>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prevented by implementing blocks in approvals in the FOSS compliance process</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seek review of FOSS in a timely manner</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by initiating FOSS Review requests early</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even if engineering did not yet</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decide on the adoption of the FOSS</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source code</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through education</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Shape 9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Ensure Compliance Prior to Product Shipment</a:t>
            </a:r>
          </a:p>
        </p:txBody>
      </p:sp>
      <p:sp>
        <p:nvSpPr>
          <p:cNvPr id="939" name="Shape 93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Companies must make compliance a priority before any product (in whatever form) ships</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Prioritizing compliance promotes:</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More effective use of FOSS within your organization</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Better relations with the FOSS community and FOSS organizations</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Shape 9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Establishing Community Relationships</a:t>
            </a:r>
          </a:p>
        </p:txBody>
      </p:sp>
      <p:sp>
        <p:nvSpPr>
          <p:cNvPr id="946" name="Shape 946"/>
          <p:cNvSpPr txBox="1">
            <a:spLocks noGrp="1"/>
          </p:cNvSpPr>
          <p:nvPr>
            <p:ph type="body" idx="1"/>
          </p:nvPr>
        </p:nvSpPr>
        <p:spPr>
          <a:xfrm>
            <a:off x="609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As a company that uses FOSS in a commercial product, it is best to create and maintain a good relationship with the FOSS community - in particular, with the specific communities related to the FOSS projects you use and deploy in your commercial products. </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
        <p:nvSpPr>
          <p:cNvPr id="947" name="Shape 947"/>
          <p:cNvSpPr txBox="1">
            <a:spLocks noGrp="1"/>
          </p:cNvSpPr>
          <p:nvPr>
            <p:ph type="body" idx="2"/>
          </p:nvPr>
        </p:nvSpPr>
        <p:spPr>
          <a:xfrm>
            <a:off x="6197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In addition, good relationships with FOSS organizations can be very helpful in advising on best way to be compliant and also help out if you experience a compliance issue.</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Good relationships with the software communities may also be helpful for two-way communication: upstreaming improvements and getting support from the software developers.</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Shape 95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954" name="Shape 95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What types of pitfalls can occur in FOSS compliance? </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Give an example of an intellectual property failure.</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Give an example of a license compliance failure.</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Give an example of a compliance process failure.</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What are the benefits of prioritizing compliance?</a:t>
            </a:r>
          </a:p>
          <a:p>
            <a:pPr marL="182880" marR="0" lvl="0" indent="-182880" algn="l" rtl="0">
              <a:spcBef>
                <a:spcPts val="560"/>
              </a:spcBef>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What are the benefits of maintaining a good community relationship?</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Shape 960"/>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8</a:t>
            </a:r>
          </a:p>
        </p:txBody>
      </p:sp>
      <p:sp>
        <p:nvSpPr>
          <p:cNvPr id="961" name="Shape 961"/>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개발자 가이드라인</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소프트웨어와 가장 관련이있는 저작권상의 권리</a:t>
            </a:r>
          </a:p>
        </p:txBody>
      </p:sp>
      <p:sp>
        <p:nvSpPr>
          <p:cNvPr id="104" name="Shape 104"/>
          <p:cNvSpPr txBox="1">
            <a:spLocks noGrp="1"/>
          </p:cNvSpPr>
          <p:nvPr>
            <p:ph type="body" idx="1"/>
          </p:nvPr>
        </p:nvSpPr>
        <p:spPr>
          <a:xfrm>
            <a:off x="668360" y="1559901"/>
            <a:ext cx="10685440" cy="527581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소프트웨어를 </a:t>
            </a:r>
            <a:r>
              <a:rPr lang="en-US" sz="2400" b="0" i="1" u="none" strike="noStrike" cap="none">
                <a:solidFill>
                  <a:schemeClr val="dk1"/>
                </a:solidFill>
                <a:latin typeface="Roboto"/>
                <a:ea typeface="Roboto"/>
                <a:cs typeface="Roboto"/>
                <a:sym typeface="Roboto"/>
              </a:rPr>
              <a:t>복제 </a:t>
            </a:r>
            <a:r>
              <a:rPr lang="en-US" sz="2400" b="0" i="0" u="none" strike="noStrike" cap="none">
                <a:solidFill>
                  <a:schemeClr val="dk1"/>
                </a:solidFill>
                <a:latin typeface="Roboto"/>
                <a:ea typeface="Roboto"/>
                <a:cs typeface="Roboto"/>
                <a:sym typeface="Roboto"/>
              </a:rPr>
              <a:t> 할 권리 – 복사하기</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t>
            </a:r>
            <a:r>
              <a:rPr lang="en-US" sz="2400" b="0" i="1" u="none" strike="noStrike" cap="none">
                <a:solidFill>
                  <a:schemeClr val="dk1"/>
                </a:solidFill>
                <a:latin typeface="Roboto"/>
                <a:ea typeface="Roboto"/>
                <a:cs typeface="Roboto"/>
                <a:sym typeface="Roboto"/>
              </a:rPr>
              <a:t> 파생 저작물</a:t>
            </a:r>
            <a:r>
              <a:rPr lang="en-US" sz="2400" b="0" i="0" u="none" strike="noStrike" cap="none">
                <a:solidFill>
                  <a:schemeClr val="dk1"/>
                </a:solidFill>
                <a:latin typeface="Roboto"/>
                <a:ea typeface="Roboto"/>
                <a:cs typeface="Roboto"/>
                <a:sym typeface="Roboto"/>
              </a:rPr>
              <a:t>”을 만들 권리 – 수정하기</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파생 저작물이라는 용어는 미국 저작권법에서 비롯됨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사전 정의가 아닌 법령에 근거한 특별한 의미를 갖는 "예술 용어"임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일반적으로 충분한 저작 활동이 추가된 독창적인 저작물을 기반으로 한 새로운 저작물을 말하며, 이는 새로운 저작물이 사본이 아닌 원본 저작물을 나타내는 것임</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배포할 권리</a:t>
            </a:r>
          </a:p>
          <a:p>
            <a:pPr marL="457200" marR="0" lvl="1" indent="-190500" algn="l" rtl="0">
              <a:lnSpc>
                <a:spcPct val="11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배포는 일반적으로 바이너리 또는 소스 코드 형식의 소프트웨어 사본을 다른 엔터티 (회사 또는 조직 외부의 개인 또는 조직)에게 제공하는 것으로 간주됨</a:t>
            </a:r>
          </a:p>
          <a:p>
            <a:pPr marL="0" marR="0" lvl="0" indent="0" algn="l" rtl="0">
              <a:spcBef>
                <a:spcPts val="480"/>
              </a:spcBef>
              <a:spcAft>
                <a:spcPts val="0"/>
              </a:spcAft>
              <a:buClr>
                <a:schemeClr val="accent1"/>
              </a:buClr>
              <a:buSzPct val="25000"/>
              <a:buFont typeface="Arial"/>
              <a:buNone/>
            </a:pPr>
            <a:r>
              <a:rPr lang="en-US" sz="2400" b="0" i="1" u="none" strike="noStrike" cap="none">
                <a:solidFill>
                  <a:schemeClr val="dk1"/>
                </a:solidFill>
                <a:latin typeface="Roboto Condensed"/>
                <a:ea typeface="Roboto Condensed"/>
                <a:cs typeface="Roboto Condensed"/>
                <a:sym typeface="Roboto Condensed"/>
              </a:rPr>
              <a:t>참고 : "파생 저작물"또는 "배포"을 구성하는 내용에 대한 해석은 FOSS 커뮤니티 및 FOSS 법률 집단 내의 토론 대상이 됨</a:t>
            </a:r>
          </a:p>
          <a:p>
            <a:pPr marL="182880" marR="0" lvl="0" indent="-182880" algn="l" rtl="0">
              <a:spcBef>
                <a:spcPts val="480"/>
              </a:spcBef>
              <a:buClr>
                <a:schemeClr val="accent1"/>
              </a:buClr>
              <a:buSzPct val="85000"/>
              <a:buFont typeface="Arial"/>
              <a:buNone/>
            </a:pPr>
            <a:endParaRPr sz="2400" b="0" i="1" u="none" strike="noStrike" cap="none">
              <a:solidFill>
                <a:schemeClr val="dk1"/>
              </a:solidFill>
              <a:latin typeface="Roboto"/>
              <a:ea typeface="Roboto"/>
              <a:cs typeface="Roboto"/>
              <a:sym typeface="Roboto"/>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개발자 가이드라인</a:t>
            </a: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Select code from high quality, well supported FOSS communities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Seek guidance</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Request formal approval for each FOSS component you are using </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check un-reviewed code into any internal source tree</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Request formal approval for outside contributions to FOSS projects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Preserve existing licensing information</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remove or in any way disturb existing FOSS licensing copyrights or other licensing information from any FOSS components that you use. All copyright and licensing information is to remain intact in all FOSS components</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re-name FOSS components unless you are required to under the FOSS license (e.g., required renaming of modified versions)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Gather and retain FOSS project information required for your FOSS review process</a:t>
            </a:r>
          </a:p>
          <a:p>
            <a:pPr marL="182880" marR="0" lvl="0" indent="-182880" algn="l" rtl="0">
              <a:lnSpc>
                <a:spcPct val="90000"/>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Anticipate Compliance Process Requirements</a:t>
            </a:r>
          </a:p>
        </p:txBody>
      </p:sp>
      <p:sp>
        <p:nvSpPr>
          <p:cNvPr id="975" name="Shape 97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Include time required to follow established FOSS policy in work plans</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Follow the developer guidelines for using FOSS software, particularly incorporating or linking FOSS code into proprietary or third party source code or vice versa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Review architecture plans and avoid mixing components governed by incompatible FOSS licenses</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Always update compliance verification - for every product</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Verify compliance on a product-by-product basis: Just because a FOSS package is approved for use in one product does not necessarily mean it will be approved for use in a second product</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And for every upgrade to newer versions of FOSS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Ensure that each new version of the same FOSS component is reviewed and approved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When you upgrade the version of a FOSS package, make sure that the license of the new version is the same as the license of the older used version (license changes can occur between version upgrades)</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If a FOSS project’s license changes, ensure that compliance records are updated and that the new license does not create a conflict</a:t>
            </a:r>
          </a:p>
          <a:p>
            <a:pPr marL="182880" marR="0" lvl="0" indent="-182880" algn="l" rtl="0">
              <a:lnSpc>
                <a:spcPct val="90000"/>
              </a:lnSpc>
              <a:spcBef>
                <a:spcPts val="444"/>
              </a:spcBef>
              <a:buClr>
                <a:schemeClr val="accent1"/>
              </a:buClr>
              <a:buSzPct val="85772"/>
              <a:buFont typeface="Arial"/>
              <a:buNone/>
            </a:pPr>
            <a:endParaRPr sz="2220" b="0" i="0" u="none" strike="noStrike" cap="none">
              <a:solidFill>
                <a:schemeClr val="dk1"/>
              </a:solidFill>
              <a:latin typeface="Roboto"/>
              <a:ea typeface="Roboto"/>
              <a:cs typeface="Roboto"/>
              <a:sym typeface="Roboto"/>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3600" b="0" i="0" u="none" strike="noStrike" cap="none">
                <a:solidFill>
                  <a:schemeClr val="dk2"/>
                </a:solidFill>
                <a:latin typeface="Roboto"/>
                <a:ea typeface="Roboto"/>
                <a:cs typeface="Roboto"/>
                <a:sym typeface="Roboto"/>
              </a:rPr>
              <a:t>Compliance Process Applies to all FOSS components</a:t>
            </a: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In-bound software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Take steps to understand what FOSS is included in software delivered by suppliers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Evaluate your obligations for all of the software that will be included in your products</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Always audit source code you received from your software providers or alternatively make it a company policy that software providers must deliver you a source code audit report for any source code you receive</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확인해보세요</a:t>
            </a:r>
          </a:p>
        </p:txBody>
      </p:sp>
      <p:sp>
        <p:nvSpPr>
          <p:cNvPr id="989" name="Shape 98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general guidelines developers can practice when working with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Should you remove or alter FOSS license header information?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important steps in a compliance process.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How can a new version of a previously-reviewed FOSS component create new compliance issues?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risks should you address with in-bound software?</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Learn more through the free Compliance Basics for Developers hosted by the Linux Foundation at: </a:t>
            </a:r>
            <a:br>
              <a:rPr lang="en-US" sz="2400" b="0" i="0" u="none" strike="noStrike" cap="none">
                <a:solidFill>
                  <a:schemeClr val="dk1"/>
                </a:solidFill>
                <a:latin typeface="Roboto"/>
                <a:ea typeface="Roboto"/>
                <a:cs typeface="Roboto"/>
                <a:sym typeface="Roboto"/>
              </a:rPr>
            </a:br>
            <a:r>
              <a:rPr lang="en-US" sz="1600" b="0" i="0" u="sng" strike="noStrike" cap="none">
                <a:solidFill>
                  <a:schemeClr val="hlink"/>
                </a:solidFill>
                <a:latin typeface="Roboto Mono"/>
                <a:ea typeface="Roboto Mono"/>
                <a:cs typeface="Roboto Mono"/>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소프트웨어의 특허 개념</a:t>
            </a:r>
          </a:p>
        </p:txBody>
      </p:sp>
      <p:sp>
        <p:nvSpPr>
          <p:cNvPr id="111" name="Shape 11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특허는 기능을 보호함 – 컴퓨터 프로그램과 같은 작동 방법을 포함 할 수 있음</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추상적인 아이디어, 자연의 법칙을 보호하지는 않음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해당 국가에서 특허를 얻기 위해서는 특정 관할 지역에서 특허 신청을해야함. 특허가 수여되면 소유자는 독립적인 창작과 상관없이 누구나 그 기능을 행사할 수 없도록 제한할 권리가 있음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그 기술을 사용하고자하는 다른 당사자는 특허 라이선스(사용, 제작, 판매, 판매 제안 및 기술 도입 권한을 부여 할 수 있음)를 요청할 수 있음.</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다른 당사자가 독자적으로 동일한 발명을 독자적으로 창작하더라도 침해가 발생할 수 있음</a:t>
            </a:r>
          </a:p>
        </p:txBody>
      </p:sp>
    </p:spTree>
  </p:cSld>
  <p:clrMapOvr>
    <a:masterClrMapping/>
  </p:clrMapOvr>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7912</Words>
  <Application>Microsoft Office PowerPoint</Application>
  <PresentationFormat>사용자 지정</PresentationFormat>
  <Paragraphs>1234</Paragraphs>
  <Slides>83</Slides>
  <Notes>83</Notes>
  <HiddenSlides>0</HiddenSlides>
  <MMClips>0</MMClips>
  <ScaleCrop>false</ScaleCrop>
  <HeadingPairs>
    <vt:vector size="6" baseType="variant">
      <vt:variant>
        <vt:lpstr>사용한 글꼴</vt:lpstr>
      </vt:variant>
      <vt:variant>
        <vt:i4>8</vt:i4>
      </vt:variant>
      <vt:variant>
        <vt:lpstr>테마</vt:lpstr>
      </vt:variant>
      <vt:variant>
        <vt:i4>2</vt:i4>
      </vt:variant>
      <vt:variant>
        <vt:lpstr>슬라이드 제목</vt:lpstr>
      </vt:variant>
      <vt:variant>
        <vt:i4>83</vt:i4>
      </vt:variant>
    </vt:vector>
  </HeadingPairs>
  <TitlesOfParts>
    <vt:vector size="93" baseType="lpstr">
      <vt:lpstr>굴림</vt:lpstr>
      <vt:lpstr>Arial</vt:lpstr>
      <vt:lpstr>Roboto</vt:lpstr>
      <vt:lpstr>Roboto Mono</vt:lpstr>
      <vt:lpstr>Roboto Medium</vt:lpstr>
      <vt:lpstr>Times New Roman</vt:lpstr>
      <vt:lpstr>Roboto Condensed</vt:lpstr>
      <vt:lpstr>Times</vt:lpstr>
      <vt:lpstr>Clarity</vt:lpstr>
      <vt:lpstr>Clarity</vt:lpstr>
      <vt:lpstr>CURRICULUM</vt:lpstr>
      <vt:lpstr>What is the OpenChain 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Non-FOSS Licensing Situations</vt:lpstr>
      <vt:lpstr>Other Non-FOSS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Compliance Issues: Distribution</vt:lpstr>
      <vt:lpstr>FOSS Compliance Issues: Modification</vt:lpstr>
      <vt:lpstr>FOSS Compliance Program</vt:lpstr>
      <vt:lpstr>Implementing Compliance Practices</vt:lpstr>
      <vt:lpstr>Compliance Benefits</vt:lpstr>
      <vt:lpstr>Check Your Understanding</vt:lpstr>
      <vt:lpstr>CHAPTER 4</vt:lpstr>
      <vt:lpstr>How do you want to use a FOSS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Source Code Scanning Tools</vt:lpstr>
      <vt:lpstr>Working through the FOSS Review</vt:lpstr>
      <vt:lpstr>FOSS Review Oversight</vt:lpstr>
      <vt:lpstr>Check Your Understanding</vt:lpstr>
      <vt:lpstr>CHAPTER 6</vt:lpstr>
      <vt:lpstr>Introduction</vt:lpstr>
      <vt:lpstr>Example Small to Medium Company Checklist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lpstr>CHAPTER 8</vt:lpstr>
      <vt:lpstr>Developer Guidelines</vt:lpstr>
      <vt:lpstr>Anticipate Compliance Process Requirements</vt:lpstr>
      <vt:lpstr>Compliance Process Applies to all FOSS components</vt:lpstr>
      <vt:lpstr>Check Your Understanding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CURRICULUM</dc:title>
  <cp:lastModifiedBy>Jang</cp:lastModifiedBy>
  <cp:revision>1</cp:revision>
  <dcterms:modified xsi:type="dcterms:W3CDTF">2017-11-09T14:48:51Z</dcterms:modified>
</cp:coreProperties>
</file>