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OpenChain 커리큘럼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"라이선스"가 무엇인지 설명합니다. 이는 미국 법상의 계약과 다릅니다.  이 슬라이드는 라이선스에 포함될 수있는 경계를 설명합니다.</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소프트웨어의 가장 중요한 저작권 개념은 복제할 권리, 창의적 저작물을 만들 권리 (또는 수정할 권리) 및 배포할 권리가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소프트웨어는 특허의 대상이 될 수 있습니다. 특허는 컴퓨터 프로그램과 같은 운영 방법을 보호합니다.  그러나 특허는 추상적인 아이디어가 아니라 기능을 보호합니다.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특허 소유자는 다른 사람들이 제품을 독자적으로 제작했는지 여부에 관계없이 다른 사람들이 특허를 행사하지 못하게 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장은 FOSS 라이선스에 익숙하지 않은 변호사, 관리자 또는 개발자에게 유용합니다.</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이 슬라이드는 FOSS 라이선스에 대한 "큰 그림"을 제공합니다. 또한 FOSS 라이선스에 대해 어디서 자세한 정보를 얻을 수 있는지에 대한 리소스를 설명합니다.</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독점 또는 비공개 소스 라이선스에 대해 설명합니다.  이러한 라이선스는 종종 FOSS 라이선스에 비해 매우 다른 요구 사항과 규칙을 가지고 있습니다.</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이 슬라이드는 OpenChain 커리큘럼과 슬라이드의 용도를 설명합니다.</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고지, 즉, 저작권 및 라이선스를 설명하는 파일 내  텍스트 주석 및 파일에 적용되는 라이선스를 파악하는 가장 중요한 방법으로 간주되는 텍스트 주석을 설명합니다.</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다중 라이선싱에 대해 설명합니다. 여러 라이선스 조항이 하나의 소프트웨어에 적용될 수 있는 상황입니다..</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결합형 (Conjunctive)</a:t>
            </a:r>
            <a:r>
              <a:rPr lang="en-US" sz="1200" b="0" i="0" u="none" strike="noStrike" cap="none">
                <a:solidFill>
                  <a:schemeClr val="dk1"/>
                </a:solidFill>
                <a:latin typeface="Roboto"/>
                <a:ea typeface="Roboto"/>
                <a:cs typeface="Roboto"/>
                <a:sym typeface="Roboto"/>
              </a:rPr>
              <a:t> =여러 라이선스가 적용됩니다.</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프로젝트가 또한 BSD-3-Clause하의 코드를 포함합니다.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이 경우, 두가지 라이선스 조항을 모두 준수해야 합니다.</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선택형 (Disjunctive)</a:t>
            </a:r>
            <a:r>
              <a:rPr lang="en-US" sz="1200" b="0" i="0" u="none" strike="noStrike" cap="none">
                <a:solidFill>
                  <a:schemeClr val="dk1"/>
                </a:solidFill>
                <a:latin typeface="Roboto"/>
                <a:ea typeface="Roboto"/>
                <a:cs typeface="Roboto"/>
                <a:sym typeface="Roboto"/>
              </a:rPr>
              <a:t> = 하나의 오픈소스 라이선스를 선택합니다. </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모질라 트라이 라이선스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선택형 (Disjunctive) 라이선싱은 FOSS 정책을 수립할 때 보다 깊게 탐구하는 것이 중요할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선택형 라이선싱하에서는 라이선스를 선택(즉, GPL 및 보다 permissive한 라이선스 옵션)할 수 있으므로, 라이선스 양립가능성, 라이선스 요구사항에 따라 배포할 라이선스를 선택할 수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예: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듀얼</a:t>
            </a:r>
            <a:r>
              <a:rPr lang="en-US" sz="1200" b="0" i="0" u="none" strike="noStrike" cap="none">
                <a:solidFill>
                  <a:schemeClr val="dk1"/>
                </a:solidFill>
                <a:latin typeface="Roboto"/>
                <a:ea typeface="Roboto"/>
                <a:cs typeface="Roboto"/>
                <a:sym typeface="Roboto"/>
              </a:rPr>
              <a:t>” = 혼란스러운 용어로 어떤 상황에서도 사용될 수 있지만, 일반적으로 OSS 라이선스와 상용 라이선스 선택의 비즈니스 모델을 나타냅니다.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비즈니스 모델로서 듀얼 라이선싱에 대한 자세한 내용은 다음 웹사이트를 참조하십시오: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라이선스는 "Free"이고 FOSS 소프트웨어 라이선스는 일반적으로 수정 및 재배포가 허용되는 조건 하에 소스 코드를 제공합니다.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Permissive FOSS 라이선스의 예로는 MIT, BSD 및 Apache가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 스타일의 라이선스 예로는 GPL 및 LGPL이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 스타일 라이선스는 종종 프로그램이나 라이브러리의 바이너리 버전을 배포할 때 수반하는 소스 코드의 제공을 요구하는 소스 코드 제공 의무를 가지고 있습니다.  소스 코드는 배포하는 바이너리 버전과 동일한 버전 및 내용이어야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컴플라이언스의 큰 그림을 다룹니다. 컴플라이언스가 첫번째 원칙에서부터 어떻게 작동하는지 설명합니다.</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일반적인 FOSS 라이선스에서 충족되어야 하는 컴플라이언스 의무를 설명합니다.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의무가 "발생"되는 경우를 설명합니다. FOSS 라이선스는 저작권 라이선스이며 기본 컴플라이언스 의무 발생 시기는 코드를 다른 주체에게 배포할때입니다. </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코드 수정이 FOSS 라이선스 하에서 의무를 부과할 수 있음을 설명합니다. 2차적 저작물에 대해 약간 설명합니다.</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컴플라이언스 프로그램이 어떻게 작동하는지 기본 개요를 설명합니다.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한번의 3시간 교육 세션을 제공하거나 "장당" 교육에 초점을 맞춘 일련의 짧은 세션이 어떻게 구성되었는지를 설명합니다.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조직에서의 FOSS 컴플라이언스 실행 방식에 대해 설명합니다.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컴플라이언스가 라이선스 법적 의무를 이행한다는 사실을 넘어서 조직에 제공하는 몇 가지 이점에 대해 설명합니다.</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FOSS 컴플라이언스 프로그램의 두가지 주요 목표는  </a:t>
            </a:r>
            <a:r>
              <a:rPr lang="en-US" sz="1200" b="1" i="0" u="none" strike="noStrike" cap="none">
                <a:solidFill>
                  <a:schemeClr val="dk1"/>
                </a:solidFill>
                <a:latin typeface="Roboto"/>
                <a:ea typeface="Roboto"/>
                <a:cs typeface="Roboto"/>
                <a:sym typeface="Roboto"/>
              </a:rPr>
              <a:t>귀하의 의무를 이해하고</a:t>
            </a:r>
            <a:r>
              <a:rPr lang="en-US" sz="1200" b="0" i="0" u="none" strike="noStrike" cap="none">
                <a:solidFill>
                  <a:schemeClr val="dk1"/>
                </a:solidFill>
                <a:latin typeface="Roboto"/>
                <a:ea typeface="Roboto"/>
                <a:cs typeface="Roboto"/>
                <a:sym typeface="Roboto"/>
              </a:rPr>
              <a:t>   </a:t>
            </a:r>
            <a:r>
              <a:rPr lang="en-US" sz="1200" b="1" i="0" u="none" strike="noStrike" cap="none">
                <a:solidFill>
                  <a:schemeClr val="dk1"/>
                </a:solidFill>
                <a:latin typeface="Roboto"/>
                <a:ea typeface="Roboto"/>
                <a:cs typeface="Roboto"/>
                <a:sym typeface="Roboto"/>
              </a:rPr>
              <a:t>의무를 이행하는 것</a:t>
            </a:r>
            <a:r>
              <a:rPr lang="en-US" sz="1200" b="0" i="0" u="none" strike="noStrike" cap="none">
                <a:solidFill>
                  <a:schemeClr val="dk1"/>
                </a:solidFill>
                <a:latin typeface="Roboto"/>
                <a:ea typeface="Roboto"/>
                <a:cs typeface="Roboto"/>
                <a:sym typeface="Roboto"/>
              </a:rPr>
              <a:t>입니다.</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FOSS 컴플라이언스 프로그램의 중요한 비지니스 행위에는 다음이 포함됩니다.:</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소프트웨어의 출처 및 라이선스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회사의 내부 FOSS 정책이 회사 문서의 어디에 있는지 식별 할 수 있도록 돕기위한 것입니다.</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이 장은 지적 재산권의 "큰 그림"에 중점을두고 있습니다. 이 장은 저작권, 특허 및 상표법의 기본을 완전히 이해하지 못하는 관리자 또는 개발자에게 가장 유용 할 것입니다.</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개요는 지적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소프트웨어의 저작권에 대한 "큰 그림"을 설명합니다.</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소프트웨어에 대한 저작권법의 가장 중요한 부분을 분명히합니다.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소프트웨어와 관련된 특허 개념을 설명합니다.</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커리큘럼</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제공됨</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있음.</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관할국가에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라이선스에는 부여를 위한 조건이 있을 수 있는바,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있는가?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및 독점 라이선스가 모두 지적 재산을 기반으로 하고 해당 자산에 라이선스 부여를 제공함에도, FOSS개발자들은 상업적 비 FOSS 라이선스를 설명하기 위해 종종 "독점"이라는 용어를 사용한다.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 공급 업체는 소프트웨어가 조직 내에서 자유롭게 전파 된 후 대규모 라이선스 지급을  받기 위해 회사에 접근하기 때문에 대부분의 회사는 쉐어웨어를 매우 경계한다.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상업적 용도는 용도분야이어서 그에 대한 어떤 제한을 하는 라이선스는 FOSS가 되지 못한다.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 </a:t>
            </a:r>
            <a:r>
              <a:rPr lang="en-US" sz="2400" b="1" i="0" u="none" strike="noStrike" cap="none">
                <a:solidFill>
                  <a:schemeClr val="dk1"/>
                </a:solidFill>
                <a:latin typeface="Roboto"/>
                <a:ea typeface="Roboto"/>
                <a:cs typeface="Roboto"/>
                <a:sym typeface="Roboto"/>
              </a:rPr>
              <a:t>퍼블릭 도메인 </a:t>
            </a:r>
            <a:r>
              <a:rPr lang="en-US" sz="2400" b="0" i="0" u="none" strike="noStrike" cap="none">
                <a:solidFill>
                  <a:schemeClr val="dk1"/>
                </a:solidFill>
                <a:latin typeface="Roboto"/>
                <a:ea typeface="Roboto"/>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개발자들은 자신이 개발한 소프트웨어에 대해 </a:t>
            </a:r>
            <a:r>
              <a:rPr lang="en-US" sz="2400" b="0" i="1" u="none" strike="noStrike" cap="none">
                <a:solidFill>
                  <a:schemeClr val="dk1"/>
                </a:solidFill>
                <a:latin typeface="Roboto"/>
                <a:ea typeface="Roboto"/>
                <a:cs typeface="Roboto"/>
                <a:sym typeface="Roboto"/>
              </a:rPr>
              <a:t>퍼블릭 도메인으로 선언</a:t>
            </a:r>
            <a:r>
              <a:rPr lang="en-US" sz="2400" b="0" i="0" u="none" strike="noStrike" cap="none">
                <a:solidFill>
                  <a:schemeClr val="dk1"/>
                </a:solidFill>
                <a:latin typeface="Roboto"/>
                <a:ea typeface="Roboto"/>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커리큘럼이란?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커리큘럼</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그와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저작권 고지 </a:t>
            </a:r>
            <a:r>
              <a:rPr lang="en-US" sz="2400" b="0" i="0" u="none" strike="noStrike" cap="none">
                <a:solidFill>
                  <a:schemeClr val="dk1"/>
                </a:solidFill>
                <a:latin typeface="Roboto"/>
                <a:ea typeface="Roboto"/>
                <a:cs typeface="Roboto"/>
                <a:sym typeface="Roboto"/>
              </a:rPr>
              <a:t>–세상에 대해 저작권 소유권을 알리기 위해 저작물의 사본에 위치시키는 식별자. </a:t>
            </a:r>
            <a:r>
              <a:rPr lang="en-US" sz="2400" b="0" i="0" u="none" strike="noStrike" cap="none">
                <a:solidFill>
                  <a:srgbClr val="000000"/>
                </a:solidFill>
                <a:latin typeface="Roboto"/>
                <a:ea typeface="Roboto"/>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고지</a:t>
            </a:r>
            <a:r>
              <a:rPr lang="en-US" sz="2400" b="0" i="0" u="none" strike="noStrike" cap="none">
                <a:solidFill>
                  <a:schemeClr val="dk1"/>
                </a:solidFill>
                <a:latin typeface="Roboto"/>
                <a:ea typeface="Roboto"/>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저작자 고지 </a:t>
            </a:r>
            <a:r>
              <a:rPr lang="en-US" sz="2400" b="0" i="0" u="none" strike="noStrike" cap="none">
                <a:solidFill>
                  <a:schemeClr val="dk1"/>
                </a:solidFill>
                <a:latin typeface="Roboto"/>
                <a:ea typeface="Roboto"/>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수정 고지 </a:t>
            </a:r>
            <a:r>
              <a:rPr lang="en-US" sz="2400" b="0" i="0" u="none" strike="noStrike" cap="none">
                <a:solidFill>
                  <a:schemeClr val="dk1"/>
                </a:solidFill>
                <a:latin typeface="Roboto"/>
                <a:ea typeface="Roboto"/>
                <a:cs typeface="Roboto"/>
                <a:sym typeface="Roboto"/>
              </a:rPr>
              <a:t>– 파일의 제일 윗부분에 귀하의 저작권 고지를 추가하는 것과 같은, 파일의 소스 코드를 수정하였다는 고지.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주의: 주의: 라이선서가 하나 이상의 라이선스를 부과하고, 귀하는 </a:t>
            </a:r>
            <a:r>
              <a:rPr lang="en-US" sz="2400" b="0" i="1" u="none" strike="noStrike" cap="none">
                <a:solidFill>
                  <a:schemeClr val="dk1"/>
                </a:solidFill>
                <a:latin typeface="Roboto"/>
                <a:ea typeface="Roboto"/>
                <a:cs typeface="Roboto"/>
                <a:sym typeface="Roboto"/>
              </a:rPr>
              <a:t>모든</a:t>
            </a:r>
            <a:r>
              <a:rPr lang="en-US" sz="2400" b="0" i="0" u="none" strike="noStrike" cap="none">
                <a:solidFill>
                  <a:schemeClr val="dk1"/>
                </a:solidFill>
                <a:latin typeface="Roboto"/>
                <a:ea typeface="Roboto"/>
                <a:cs typeface="Roboto"/>
                <a:sym typeface="Roboto"/>
              </a:rPr>
              <a:t>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라인선스를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고지에서 어떤 정보를 찾을 수 있는가? 그 고지는 어떻게 이용되는가?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컴플라이언스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귀하의 의무 파악. </a:t>
            </a:r>
            <a:r>
              <a:rPr lang="en-US" sz="2400" b="0" i="0" u="none" strike="noStrike" cap="none">
                <a:solidFill>
                  <a:schemeClr val="dk1"/>
                </a:solidFill>
                <a:latin typeface="Roboto"/>
                <a:ea typeface="Roboto"/>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의무 충족. </a:t>
            </a:r>
            <a:r>
              <a:rPr lang="en-US" sz="2400" b="0" i="0" u="none" strike="noStrike" cap="none">
                <a:solidFill>
                  <a:schemeClr val="dk1"/>
                </a:solidFill>
                <a:latin typeface="Roboto"/>
                <a:ea typeface="Roboto"/>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출처</a:t>
            </a:r>
            <a:r>
              <a:rPr lang="en-US" sz="2000" b="1" i="0" u="none" strike="noStrike" cap="none">
                <a:solidFill>
                  <a:schemeClr val="dk1"/>
                </a:solidFill>
                <a:latin typeface="Roboto"/>
                <a:ea typeface="Roboto"/>
                <a:cs typeface="Roboto"/>
                <a:sym typeface="Roboto"/>
              </a:rPr>
              <a:t>와 고지.</a:t>
            </a:r>
            <a:r>
              <a:rPr lang="en-US" sz="2000" b="0" i="0" u="none" strike="noStrike" cap="none">
                <a:solidFill>
                  <a:schemeClr val="dk1"/>
                </a:solidFill>
                <a:latin typeface="Roboto"/>
                <a:ea typeface="Roboto"/>
                <a:cs typeface="Roboto"/>
                <a:sym typeface="Roboto"/>
              </a:rPr>
              <a:t> 귀하는 소스코드 및/또는 제품 문서 또는 사용자 인터페이스에 저작권과 라이선스 본문을 제공하거나 유지해서, 하위 사용자들이 소프트웨어의 출처와 라이선스하의 자신들의 권리를 할 수 있도록 할 필요가 있다. 귀하는 또 수정에 관한 고지와 라이선스의 전체사본도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소스 코드 입수 가능성. </a:t>
            </a:r>
            <a:r>
              <a:rPr lang="en-US" sz="2000" b="0" i="0" u="none" strike="noStrike" cap="none">
                <a:solidFill>
                  <a:schemeClr val="dk1"/>
                </a:solidFill>
                <a:latin typeface="Roboto"/>
                <a:ea typeface="Roboto"/>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상호성. </a:t>
            </a:r>
            <a:r>
              <a:rPr lang="en-US" sz="2000" b="0" i="0" u="none" strike="noStrike" cap="none">
                <a:solidFill>
                  <a:schemeClr val="dk1"/>
                </a:solidFill>
                <a:latin typeface="Roboto"/>
                <a:ea typeface="Roboto"/>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기타 조건. </a:t>
            </a:r>
            <a:r>
              <a:rPr lang="en-US" sz="2000" b="0" i="0" u="none" strike="noStrike" cap="none">
                <a:solidFill>
                  <a:schemeClr val="dk1"/>
                </a:solidFill>
                <a:latin typeface="Roboto"/>
                <a:ea typeface="Roboto"/>
                <a:cs typeface="Roboto"/>
                <a:sym typeface="Roboto"/>
              </a:rPr>
              <a:t>FOSS 라이선스는  저작권자의 이름이나 상표의 사용을 제한할 수 있고  수정 버전은 혼란을 피하기 위하여 다른 이름을 사용할 것을 요구하거나 위반이 있을 때 해지될 수 있다.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라이선스하에서는 수정이 배포시에 다음과 같은 추가 의무를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수정물에 FOSS 컴포넌트를 규제하는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컴플라이언스를 성공적으로 갖춘 조직들은 다음 목적을 위하여 자신들만의</a:t>
            </a:r>
            <a:r>
              <a:rPr lang="en-US" sz="2400" b="0" i="1" u="none" strike="noStrike" cap="none">
                <a:solidFill>
                  <a:schemeClr val="dk1"/>
                </a:solidFill>
                <a:latin typeface="Roboto"/>
                <a:ea typeface="Roboto"/>
                <a:cs typeface="Roboto"/>
                <a:sym typeface="Roboto"/>
              </a:rPr>
              <a:t> FOSS 컴플라이언스 프로그램</a:t>
            </a:r>
            <a:r>
              <a:rPr lang="en-US" sz="2400" b="0" i="0" u="none" strike="noStrike" cap="none">
                <a:solidFill>
                  <a:schemeClr val="dk1"/>
                </a:solidFill>
                <a:latin typeface="Roboto"/>
                <a:ea typeface="Roboto"/>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커뮤니티에 기여하고 참가한다.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검토를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관리 전과정</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비즈니스 절차와 충분한 관리직원을 준비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교육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검토를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소프트웨어 핵심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귀하의 FOSS 컴포넌트를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Roboto"/>
                <a:ea typeface="Roboto"/>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예시 FOSS 정책을 얻을 수 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사전 탑재됨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a:t>
            </a:r>
            <a:r>
              <a:rPr lang="en-US" sz="2400" b="0" i="1" u="none" strike="noStrike" cap="none">
                <a:solidFill>
                  <a:schemeClr val="dk1"/>
                </a:solidFill>
                <a:latin typeface="Roboto"/>
                <a:ea typeface="Roboto"/>
                <a:cs typeface="Roboto"/>
                <a:sym typeface="Roboto"/>
              </a:rPr>
              <a:t>FOSS 리뷰 </a:t>
            </a:r>
            <a:r>
              <a:rPr lang="en-US" sz="2400" b="0" i="0" u="none" strike="noStrike" cap="none">
                <a:solidFill>
                  <a:schemeClr val="dk1"/>
                </a:solidFill>
                <a:latin typeface="Roboto"/>
                <a:ea typeface="Roboto"/>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선택한 때 시작된다.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의도된 용도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FOSSology이다.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무엇인가?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관리 전과정 (프로세스 예시)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전과정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발견사항을 보존하고 해결된 문제에 다음 단계(승인)를 위해 준비된 것으로 표시한다.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제공해야 할 의무가 충족된다.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해당 수반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있다.</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계획없이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FOSS정책에 위반하여 독점화할 소스 코드에 FOSS 코드를 추가할때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수반하는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수반하는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수반하는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수반하는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촉진된다..: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무엇인가?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밀접한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된다.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컴포넌트가 혼합되는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국가에서 특허 신청을 해야함. 특허가 부여되면 소유자는 독립적인 창작에 의한 것인지에 상관없이 누구나 그 기능을 행사하지 못하게 금지할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라이선스(기술을 사용, 제작, 매도, 매도 청약 및 도입할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창작하더라도 침해가 발생할 수 있다.</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