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4" r:id="rId1"/>
  </p:sldMasterIdLst>
  <p:notesMasterIdLst>
    <p:notesMasterId r:id="rId9"/>
  </p:notesMasterIdLst>
  <p:sldIdLst>
    <p:sldId id="697" r:id="rId2"/>
    <p:sldId id="671" r:id="rId3"/>
    <p:sldId id="585" r:id="rId4"/>
    <p:sldId id="673" r:id="rId5"/>
    <p:sldId id="609" r:id="rId6"/>
    <p:sldId id="698" r:id="rId7"/>
    <p:sldId id="28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828"/>
    <a:srgbClr val="00AEBB"/>
    <a:srgbClr val="028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/>
    <p:restoredTop sz="96671"/>
  </p:normalViewPr>
  <p:slideViewPr>
    <p:cSldViewPr snapToGrid="0">
      <p:cViewPr varScale="1">
        <p:scale>
          <a:sx n="146" d="100"/>
          <a:sy n="146" d="100"/>
        </p:scale>
        <p:origin x="176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9052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cbe31ec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6cbe31ec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784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614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73" name="Google Shape;73;p10"/>
          <p:cNvGrpSpPr/>
          <p:nvPr/>
        </p:nvGrpSpPr>
        <p:grpSpPr>
          <a:xfrm>
            <a:off x="6971838" y="-12"/>
            <a:ext cx="2174881" cy="1450030"/>
            <a:chOff x="6098378" y="5"/>
            <a:chExt cx="3045625" cy="2030570"/>
          </a:xfrm>
        </p:grpSpPr>
        <p:sp>
          <p:nvSpPr>
            <p:cNvPr id="74" name="Google Shape;74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" name="Google Shape;75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" name="Google Shape;76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" name="Google Shape;77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78" name="Google Shape;7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75950" y="0"/>
            <a:ext cx="470775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3F07AF-469B-D3CF-D9C7-4D2528542F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">
  <p:cSld name="Text Full Width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50" y="179822"/>
            <a:ext cx="7486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None/>
              <a:defRPr sz="2400" i="0" u="none" strike="noStrike" cap="none">
                <a:solidFill>
                  <a:srgbClr val="003778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33750" y="879125"/>
            <a:ext cx="8725500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marR="0" lvl="0" indent="-3428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Arial"/>
              <a:buChar char="●"/>
              <a:defRPr sz="18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33654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Arial"/>
              <a:buChar char="○"/>
              <a:defRPr sz="17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600"/>
              <a:buFont typeface="Arial"/>
              <a:buChar char="■"/>
              <a:defRPr sz="16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2384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Arial"/>
              <a:buChar char="●"/>
              <a:defRPr sz="15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174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400"/>
              <a:buFont typeface="Arial"/>
              <a:buChar char="○"/>
              <a:defRPr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3C0CA-AF97-314A-AA44-08F61CE320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5941" y="89104"/>
            <a:ext cx="1539834" cy="881336"/>
          </a:xfrm>
          <a:prstGeom prst="rect">
            <a:avLst/>
          </a:prstGeom>
        </p:spPr>
      </p:pic>
      <p:pic>
        <p:nvPicPr>
          <p:cNvPr id="6" name="Google Shape;44;p18">
            <a:extLst>
              <a:ext uri="{FF2B5EF4-FFF2-40B4-BE49-F238E27FC236}">
                <a16:creationId xmlns:a16="http://schemas.microsoft.com/office/drawing/2014/main" id="{01DFF06F-6150-6AF4-A5D9-0F38FAD5932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90335" y="4651201"/>
            <a:ext cx="970780" cy="31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510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DX General">
  <p:cSld name="SPDX Gener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817154" y="4937760"/>
            <a:ext cx="2757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</a:t>
            </a:r>
            <a:endParaRPr i="0" u="none" strike="noStrike" cap="none" dirty="0"/>
          </a:p>
        </p:txBody>
      </p:sp>
      <p:cxnSp>
        <p:nvCxnSpPr>
          <p:cNvPr id="61" name="Google Shape;61;p14"/>
          <p:cNvCxnSpPr/>
          <p:nvPr/>
        </p:nvCxnSpPr>
        <p:spPr>
          <a:xfrm flipH="1">
            <a:off x="162500" y="190900"/>
            <a:ext cx="9300" cy="44283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68975" y="614300"/>
            <a:ext cx="6206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4FF"/>
              </a:buClr>
              <a:buSzPts val="1800"/>
              <a:buFont typeface="Archivo Light"/>
              <a:buNone/>
              <a:defRPr sz="1800" i="0" u="none" strike="noStrike" cap="none">
                <a:solidFill>
                  <a:srgbClr val="0094FF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2"/>
          </p:nvPr>
        </p:nvSpPr>
        <p:spPr>
          <a:xfrm>
            <a:off x="268975" y="214599"/>
            <a:ext cx="74868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78"/>
              </a:buClr>
              <a:buSzPts val="3000"/>
              <a:buFont typeface="Archivo"/>
              <a:buNone/>
              <a:defRPr sz="3000" i="0" u="none" strike="noStrike" cap="none">
                <a:solidFill>
                  <a:srgbClr val="003778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500" y="4696825"/>
            <a:ext cx="1399400" cy="3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33750" y="1086650"/>
            <a:ext cx="87255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778"/>
              </a:buClr>
              <a:buSzPts val="1800"/>
              <a:buFont typeface="Archivo"/>
              <a:buChar char="●"/>
              <a:defRPr sz="1800" i="0" u="none" strike="noStrike" cap="none">
                <a:solidFill>
                  <a:srgbClr val="003778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700"/>
              <a:buFont typeface="Archivo ExtraLight"/>
              <a:buChar char="○"/>
              <a:defRPr sz="1700" i="0" u="none" strike="noStrike" cap="none">
                <a:solidFill>
                  <a:srgbClr val="003778"/>
                </a:solidFill>
                <a:latin typeface="Archivo ExtraLight"/>
                <a:ea typeface="Archivo ExtraLight"/>
                <a:cs typeface="Archivo ExtraLight"/>
                <a:sym typeface="Archivo Extra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600"/>
              <a:buFont typeface="Archivo ExtraLight"/>
              <a:buChar char="𐩑"/>
              <a:defRPr sz="1600" i="0" u="none" strike="noStrike" cap="none">
                <a:solidFill>
                  <a:srgbClr val="003778"/>
                </a:solidFill>
                <a:latin typeface="Archivo ExtraLight"/>
                <a:ea typeface="Archivo ExtraLight"/>
                <a:cs typeface="Archivo ExtraLight"/>
                <a:sym typeface="Archivo Extra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500"/>
              <a:buFont typeface="Archivo Light"/>
              <a:buChar char="▪"/>
              <a:defRPr sz="15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➢"/>
              <a:defRPr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■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●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○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3778"/>
              </a:buClr>
              <a:buSzPts val="1400"/>
              <a:buFont typeface="Archivo Light"/>
              <a:buChar char="⚬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70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 List_White">
  <p:cSld name="1_Bullet List_White">
    <p:bg>
      <p:bgPr>
        <a:solidFill>
          <a:schemeClr val="dk2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sldNum" idx="12"/>
          </p:nvPr>
        </p:nvSpPr>
        <p:spPr>
          <a:xfrm>
            <a:off x="8201025" y="4865460"/>
            <a:ext cx="600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342900" y="297679"/>
            <a:ext cx="8458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342900" y="935182"/>
            <a:ext cx="8458200" cy="3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>
                <a:solidFill>
                  <a:schemeClr val="lt2"/>
                </a:solidFill>
              </a:defRPr>
            </a:lvl1pPr>
            <a:lvl2pPr marL="91440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>
                <a:solidFill>
                  <a:schemeClr val="lt2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700">
                <a:solidFill>
                  <a:schemeClr val="lt2"/>
                </a:solidFill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sz="1700">
                <a:solidFill>
                  <a:schemeClr val="lt2"/>
                </a:solidFill>
              </a:defRPr>
            </a:lvl4pPr>
            <a:lvl5pPr marL="228600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▪"/>
              <a:defRPr sz="1400">
                <a:solidFill>
                  <a:schemeClr val="lt2"/>
                </a:solidFill>
              </a:defRPr>
            </a:lvl5pPr>
            <a:lvl6pPr marL="2743200" lvl="5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57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2">
  <p:cSld name="Transition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 userDrawn="1"/>
        </p:nvCxnSpPr>
        <p:spPr>
          <a:xfrm rot="9119805" flipH="1">
            <a:off x="3650097" y="534658"/>
            <a:ext cx="6484046" cy="5376834"/>
          </a:xfrm>
          <a:prstGeom prst="straightConnector1">
            <a:avLst/>
          </a:prstGeom>
          <a:noFill/>
          <a:ln w="228600" cap="flat" cmpd="sng">
            <a:solidFill>
              <a:srgbClr val="0037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13"/>
          <p:cNvCxnSpPr/>
          <p:nvPr/>
        </p:nvCxnSpPr>
        <p:spPr>
          <a:xfrm rot="9119805" flipH="1">
            <a:off x="3421942" y="484085"/>
            <a:ext cx="6484046" cy="5376163"/>
          </a:xfrm>
          <a:prstGeom prst="straightConnector1">
            <a:avLst/>
          </a:prstGeom>
          <a:noFill/>
          <a:ln w="228600" cap="flat" cmpd="sng">
            <a:solidFill>
              <a:srgbClr val="0094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 rot="9119805" flipH="1">
            <a:off x="3845430" y="625744"/>
            <a:ext cx="6484046" cy="5376834"/>
          </a:xfrm>
          <a:prstGeom prst="straightConnector1">
            <a:avLst/>
          </a:prstGeom>
          <a:noFill/>
          <a:ln w="228600" cap="flat" cmpd="sng">
            <a:solidFill>
              <a:srgbClr val="0037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3"/>
          <p:cNvCxnSpPr/>
          <p:nvPr/>
        </p:nvCxnSpPr>
        <p:spPr>
          <a:xfrm rot="9119805" flipH="1">
            <a:off x="4040763" y="716829"/>
            <a:ext cx="6484046" cy="5376834"/>
          </a:xfrm>
          <a:prstGeom prst="straightConnector1">
            <a:avLst/>
          </a:prstGeom>
          <a:noFill/>
          <a:ln w="228600" cap="flat" cmpd="sng">
            <a:solidFill>
              <a:srgbClr val="0037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9119805" flipH="1">
            <a:off x="3223468" y="455785"/>
            <a:ext cx="6484046" cy="5376163"/>
          </a:xfrm>
          <a:prstGeom prst="straightConnector1">
            <a:avLst/>
          </a:prstGeom>
          <a:noFill/>
          <a:ln w="228600" cap="flat" cmpd="sng">
            <a:solidFill>
              <a:srgbClr val="00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97275" y="1460500"/>
            <a:ext cx="51081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778"/>
              </a:buClr>
              <a:buSzPts val="4400"/>
              <a:buFont typeface="Archivo"/>
              <a:buNone/>
              <a:defRPr sz="4400" b="1">
                <a:solidFill>
                  <a:srgbClr val="003778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00" y="3866600"/>
            <a:ext cx="1038600" cy="1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797275" y="2894575"/>
            <a:ext cx="4194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4FF"/>
              </a:buClr>
              <a:buSzPts val="1900"/>
              <a:buFont typeface="Archivo"/>
              <a:buNone/>
              <a:defRPr sz="19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0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9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50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8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0643B26-3167-D119-98E4-76C3B66C20EB}"/>
              </a:ext>
            </a:extLst>
          </p:cNvPr>
          <p:cNvSpPr/>
          <p:nvPr/>
        </p:nvSpPr>
        <p:spPr>
          <a:xfrm>
            <a:off x="5350300" y="-4850"/>
            <a:ext cx="3793700" cy="12312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C618B-AC99-412A-AC58-8925EE794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Goodbye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4BB4CEB-CF37-CF30-F7AB-2DB9294CEF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OpenChain Automotive Work Group – A Face-to-Face Meeting</a:t>
            </a:r>
          </a:p>
        </p:txBody>
      </p:sp>
      <p:pic>
        <p:nvPicPr>
          <p:cNvPr id="4" name="Google Shape;341;g2f7b2e641ca_0_145">
            <a:extLst>
              <a:ext uri="{FF2B5EF4-FFF2-40B4-BE49-F238E27FC236}">
                <a16:creationId xmlns:a16="http://schemas.microsoft.com/office/drawing/2014/main" id="{F26F5A70-26D7-37F0-4D45-A4FB4ED837BB}"/>
              </a:ext>
            </a:extLst>
          </p:cNvPr>
          <p:cNvPicPr preferRelativeResize="0"/>
          <p:nvPr/>
        </p:nvPicPr>
        <p:blipFill>
          <a:blip r:embed="rId2"/>
          <a:srcRect/>
          <a:stretch/>
        </p:blipFill>
        <p:spPr>
          <a:xfrm>
            <a:off x="7883900" y="9378"/>
            <a:ext cx="1283500" cy="1226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342;g2f7b2e641ca_0_145">
            <a:extLst>
              <a:ext uri="{FF2B5EF4-FFF2-40B4-BE49-F238E27FC236}">
                <a16:creationId xmlns:a16="http://schemas.microsoft.com/office/drawing/2014/main" id="{81F8E886-2335-0BCE-117D-D08463BC965C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6643500" y="-4850"/>
            <a:ext cx="1217000" cy="123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42;g2f7b2e641ca_0_145">
            <a:extLst>
              <a:ext uri="{FF2B5EF4-FFF2-40B4-BE49-F238E27FC236}">
                <a16:creationId xmlns:a16="http://schemas.microsoft.com/office/drawing/2014/main" id="{1DD3BA9D-A04B-CDF7-5CAC-1552D98E494E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5326900" y="-4850"/>
            <a:ext cx="1240400" cy="1231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4;p4">
            <a:extLst>
              <a:ext uri="{FF2B5EF4-FFF2-40B4-BE49-F238E27FC236}">
                <a16:creationId xmlns:a16="http://schemas.microsoft.com/office/drawing/2014/main" id="{5806CAF5-6EDC-A652-FC49-36E2A2C644F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200" y="-4850"/>
            <a:ext cx="935100" cy="123122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396C56-A2D3-CF1A-967C-7B588C26437E}"/>
              </a:ext>
            </a:extLst>
          </p:cNvPr>
          <p:cNvSpPr txBox="1"/>
          <p:nvPr/>
        </p:nvSpPr>
        <p:spPr>
          <a:xfrm>
            <a:off x="5634480" y="150948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7DC588-638B-EF91-D455-2DD750CECE41}"/>
              </a:ext>
            </a:extLst>
          </p:cNvPr>
          <p:cNvSpPr txBox="1"/>
          <p:nvPr/>
        </p:nvSpPr>
        <p:spPr>
          <a:xfrm>
            <a:off x="6940816" y="1514169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7B2E59-AF27-EA8A-926A-F0CDDD99DC97}"/>
              </a:ext>
            </a:extLst>
          </p:cNvPr>
          <p:cNvSpPr txBox="1"/>
          <p:nvPr/>
        </p:nvSpPr>
        <p:spPr>
          <a:xfrm>
            <a:off x="8289047" y="150393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2EBBDC-1DE5-8C09-9E48-CA2E3F773643}"/>
              </a:ext>
            </a:extLst>
          </p:cNvPr>
          <p:cNvSpPr txBox="1"/>
          <p:nvPr/>
        </p:nvSpPr>
        <p:spPr>
          <a:xfrm>
            <a:off x="5589465" y="1272121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Marcel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FA01D-2507-AAEF-004C-2AC306F31A14}"/>
              </a:ext>
            </a:extLst>
          </p:cNvPr>
          <p:cNvSpPr txBox="1"/>
          <p:nvPr/>
        </p:nvSpPr>
        <p:spPr>
          <a:xfrm>
            <a:off x="6761279" y="1272121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Endo 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F17C2E-1A0C-511F-98D9-B6BD125D9B3D}"/>
              </a:ext>
            </a:extLst>
          </p:cNvPr>
          <p:cNvSpPr txBox="1"/>
          <p:nvPr/>
        </p:nvSpPr>
        <p:spPr>
          <a:xfrm>
            <a:off x="8174432" y="1268071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Shane</a:t>
            </a:r>
          </a:p>
        </p:txBody>
      </p:sp>
    </p:spTree>
    <p:extLst>
      <p:ext uri="{BB962C8B-B14F-4D97-AF65-F5344CB8AC3E}">
        <p14:creationId xmlns:p14="http://schemas.microsoft.com/office/powerpoint/2010/main" val="3866353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Get Overviews of Our Standards Online</a:t>
            </a:r>
            <a:endParaRPr sz="27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D9469E-8367-4004-295B-A4F2AD3BE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en-US" b="1" dirty="0"/>
              <a:t>ISO/IEC 5230:2020</a:t>
            </a:r>
            <a:br>
              <a:rPr lang="en-US" dirty="0"/>
            </a:br>
            <a:r>
              <a:rPr lang="en-US" dirty="0"/>
              <a:t>Open Source License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34FC7-A3EC-49A4-0EE6-66B981B07DF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 algn="ctr">
              <a:buNone/>
            </a:pPr>
            <a:r>
              <a:rPr lang="en-US" sz="1400" b="1" dirty="0"/>
              <a:t>ISO/IEC 18974:2023</a:t>
            </a:r>
            <a:br>
              <a:rPr lang="en-US" sz="1400" b="1" dirty="0"/>
            </a:br>
            <a:r>
              <a:rPr lang="en-US" sz="1400" dirty="0"/>
              <a:t>Open Source Security Assurance</a:t>
            </a:r>
            <a:endParaRPr lang="en-US" dirty="0"/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3BB6F54A-6C85-7D80-367F-5EBA7943F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650" y="1957419"/>
            <a:ext cx="2160000" cy="2160000"/>
          </a:xfrm>
          <a:prstGeom prst="rect">
            <a:avLst/>
          </a:prstGeom>
        </p:spPr>
      </p:pic>
      <p:pic>
        <p:nvPicPr>
          <p:cNvPr id="5" name="Picture 4" descr="A qr code with a black and white background&#10;&#10;Description automatically generated">
            <a:extLst>
              <a:ext uri="{FF2B5EF4-FFF2-40B4-BE49-F238E27FC236}">
                <a16:creationId xmlns:a16="http://schemas.microsoft.com/office/drawing/2014/main" id="{276B3FFC-8CAC-AA84-F515-2B64FB4C5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800" y="1957419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33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473A3D-E30E-8C99-628F-81B56C8F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Track All Our Work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6A730-F547-1FA2-7F6B-9C42E0AD9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calls are open and publicly listed.</a:t>
            </a:r>
          </a:p>
          <a:p>
            <a:endParaRPr lang="en-US" dirty="0"/>
          </a:p>
          <a:p>
            <a:r>
              <a:rPr lang="en-US" dirty="0"/>
              <a:t>We publish a recording of every meeting not under Chatham House Rule.</a:t>
            </a:r>
          </a:p>
          <a:p>
            <a:endParaRPr lang="en-US" dirty="0"/>
          </a:p>
          <a:p>
            <a:r>
              <a:rPr lang="en-US" dirty="0"/>
              <a:t>We provide access to work groups, special interest groups and local work groups via mailing list.</a:t>
            </a:r>
          </a:p>
          <a:p>
            <a:endParaRPr lang="en-US" dirty="0"/>
          </a:p>
          <a:p>
            <a:r>
              <a:rPr lang="en-US" dirty="0"/>
              <a:t>We also use Slack and WeChat.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/>
              <a:t>All the details can be found on our participation page.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ECB0F-1C8B-30D9-A274-9B55D4423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658600" y="1632275"/>
            <a:ext cx="2534400" cy="2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9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Free Reference Material</a:t>
            </a:r>
            <a:endParaRPr dirty="0"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The OpenChain Project has extensive reference material: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Reference open source training slides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Policy template material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Supplier education material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Self-certification checklists and questionnaires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+ many, many more documents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FAFA4-2E6A-F8A0-38DE-B7BE112B13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09600" y="2609850"/>
            <a:ext cx="2534400" cy="2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B5096-0B0A-D7AF-1966-2A8257A6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Studies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B859735-27E5-6A1D-0A59-1B92EEFC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073" y="1198202"/>
            <a:ext cx="2683876" cy="1127228"/>
          </a:xfrm>
          <a:prstGeom prst="rect">
            <a:avLst/>
          </a:prstGeom>
        </p:spPr>
      </p:pic>
      <p:pic>
        <p:nvPicPr>
          <p:cNvPr id="9" name="Picture 8" descr="A blue and white rectangular sign with white text&#10;&#10;Description automatically generated">
            <a:extLst>
              <a:ext uri="{FF2B5EF4-FFF2-40B4-BE49-F238E27FC236}">
                <a16:creationId xmlns:a16="http://schemas.microsoft.com/office/drawing/2014/main" id="{011916DF-F194-AFEB-64F2-A4A6AAB24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073" y="0"/>
            <a:ext cx="2683876" cy="1127228"/>
          </a:xfrm>
          <a:prstGeom prst="rect">
            <a:avLst/>
          </a:prstGeom>
        </p:spPr>
      </p:pic>
      <p:pic>
        <p:nvPicPr>
          <p:cNvPr id="11" name="Picture 10" descr="A blue and white background with white text&#10;&#10;Description automatically generated">
            <a:extLst>
              <a:ext uri="{FF2B5EF4-FFF2-40B4-BE49-F238E27FC236}">
                <a16:creationId xmlns:a16="http://schemas.microsoft.com/office/drawing/2014/main" id="{0C9B26B5-4F2A-12BF-FD21-ACBA9988D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949" y="1198202"/>
            <a:ext cx="2683875" cy="1127228"/>
          </a:xfrm>
          <a:prstGeom prst="rect">
            <a:avLst/>
          </a:prstGeom>
        </p:spPr>
      </p:pic>
      <p:pic>
        <p:nvPicPr>
          <p:cNvPr id="15" name="Picture 14" descr="A blue and white sign with white text&#10;&#10;Description automatically generated">
            <a:extLst>
              <a:ext uri="{FF2B5EF4-FFF2-40B4-BE49-F238E27FC236}">
                <a16:creationId xmlns:a16="http://schemas.microsoft.com/office/drawing/2014/main" id="{714A3F08-4E4D-14A4-F318-EB12E46C5D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49" y="0"/>
            <a:ext cx="2683876" cy="1127228"/>
          </a:xfrm>
          <a:prstGeom prst="rect">
            <a:avLst/>
          </a:prstGeom>
        </p:spPr>
      </p:pic>
      <p:pic>
        <p:nvPicPr>
          <p:cNvPr id="17" name="Picture 16" descr="A white paper with text and words&#10;&#10;Description automatically generated with medium confidence">
            <a:extLst>
              <a:ext uri="{FF2B5EF4-FFF2-40B4-BE49-F238E27FC236}">
                <a16:creationId xmlns:a16="http://schemas.microsoft.com/office/drawing/2014/main" id="{7E0F4989-FC57-EB64-673A-8A3B3E86AD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073" y="2401058"/>
            <a:ext cx="2920386" cy="2742441"/>
          </a:xfrm>
          <a:prstGeom prst="rect">
            <a:avLst/>
          </a:prstGeom>
        </p:spPr>
      </p:pic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089025DE-0F88-1234-1645-F11F9D442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600" y="2609100"/>
            <a:ext cx="2534400" cy="2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74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DF68-1B04-D4C8-46BF-6759ACFA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Order Printed Leaflets and Case Studies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A4C3D-5F97-B0A2-1802-C09EA04B9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Supplier Education Leaflet</a:t>
            </a:r>
          </a:p>
          <a:p>
            <a:endParaRPr lang="en-US" dirty="0"/>
          </a:p>
          <a:p>
            <a:r>
              <a:rPr lang="en-US" dirty="0"/>
              <a:t>The Three-Way Case Study with BlackBerry and OSS Consultants</a:t>
            </a:r>
          </a:p>
          <a:p>
            <a:endParaRPr lang="en-US" dirty="0"/>
          </a:p>
          <a:p>
            <a:r>
              <a:rPr lang="en-US" dirty="0"/>
              <a:t>The Telco SBOM Guide</a:t>
            </a:r>
          </a:p>
          <a:p>
            <a:endParaRPr lang="en-US" dirty="0"/>
          </a:p>
          <a:p>
            <a:r>
              <a:rPr lang="en-US" dirty="0"/>
              <a:t>And more…</a:t>
            </a:r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8C57ECE0-0E9D-D3F4-E479-D1D21AAE1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150" y="1632275"/>
            <a:ext cx="2534400" cy="25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1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5EF4AD-C4C4-C6F9-8B12-306264899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449" y="3576899"/>
            <a:ext cx="5998800" cy="977683"/>
          </a:xfrm>
        </p:spPr>
        <p:txBody>
          <a:bodyPr>
            <a:noAutofit/>
          </a:bodyPr>
          <a:lstStyle/>
          <a:p>
            <a:pPr algn="ctr"/>
            <a:r>
              <a:rPr lang="en-US" dirty="0" err="1"/>
              <a:t>www.openchainproject.org</a:t>
            </a:r>
            <a:endParaRPr lang="en-US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441C8D-9D98-A06E-6160-FBCB926F576B}"/>
              </a:ext>
            </a:extLst>
          </p:cNvPr>
          <p:cNvSpPr txBox="1">
            <a:spLocks/>
          </p:cNvSpPr>
          <p:nvPr/>
        </p:nvSpPr>
        <p:spPr>
          <a:xfrm>
            <a:off x="1572600" y="411333"/>
            <a:ext cx="5998800" cy="97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None/>
              <a:defRPr sz="18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algn="ctr"/>
            <a:r>
              <a:rPr lang="en-US" sz="2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283987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12976</TotalTime>
  <Words>170</Words>
  <Application>Microsoft Macintosh PowerPoint</Application>
  <PresentationFormat>On-screen Show (16:9)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Archivo</vt:lpstr>
      <vt:lpstr>Archivo ExtraLight</vt:lpstr>
      <vt:lpstr>Archivo Light</vt:lpstr>
      <vt:lpstr>Noto Sans Symbols</vt:lpstr>
      <vt:lpstr>Arial</vt:lpstr>
      <vt:lpstr>Courier New</vt:lpstr>
      <vt:lpstr>Open Sans Medium</vt:lpstr>
      <vt:lpstr>Roboto</vt:lpstr>
      <vt:lpstr>Roboto Slab Light</vt:lpstr>
      <vt:lpstr>Linux Foundation EU Theme 2023</vt:lpstr>
      <vt:lpstr>Goodbye</vt:lpstr>
      <vt:lpstr>Get Overviews of Our Standards Online</vt:lpstr>
      <vt:lpstr>Track All Our Work </vt:lpstr>
      <vt:lpstr>Get Free Reference Material</vt:lpstr>
      <vt:lpstr>Case Studies</vt:lpstr>
      <vt:lpstr>Order Printed Leaflets and Case Studies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180</cp:revision>
  <dcterms:modified xsi:type="dcterms:W3CDTF">2024-09-10T10:52:13Z</dcterms:modified>
</cp:coreProperties>
</file>