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5" autoAdjust="0"/>
    <p:restoredTop sz="51254" autoAdjust="0"/>
  </p:normalViewPr>
  <p:slideViewPr>
    <p:cSldViewPr snapToGrid="0">
      <p:cViewPr varScale="1">
        <p:scale>
          <a:sx n="54" d="100"/>
          <a:sy n="54" d="100"/>
        </p:scale>
        <p:origin x="2046" y="78"/>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5/10/2017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5/10/2017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カリキュラムのスライドへようこそ。本スライドは、組織内チームに向けたFOSSコンプライアンスに関する重要な論点についてトレーニングを実施する際のヘルプや</a:t>
            </a:r>
            <a:r>
              <a:rPr lang="en-US" strike="noStrike" baseline="0" dirty="0" smtClean="0"/>
              <a:t>OpenChainの仕様との照合に用いることができます。 </a:t>
            </a:r>
            <a:endParaRPr lang="x-none" strike="noStrike" dirty="0" smtClean="0"/>
          </a:p>
          <a:p>
            <a:endParaRPr lang="en-US" strike="noStrike" dirty="0" smtClean="0"/>
          </a:p>
          <a:p>
            <a:r>
              <a:rPr lang="en-US" strike="noStrike" dirty="0" smtClean="0"/>
              <a:t>このスライドを半日のトレーニング セッションとして提供することができます。各章を分けて、個別のモジュールとして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ライセンスについて説明しています。これらのライセンスをFOSSライセンスと比較すると多くの場合、要求事項やルールに大きな相違があります。</a:t>
            </a: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できないものがあります。コードやライセンスを選択する際にこれは重要な検討事項となります。</a:t>
            </a:r>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スライドは単体で3時間のトレーニングセッションを提供する場合や、「章ごと」に重点を置いたトレーニングで、各セッションが全体体系でどのような位置付けとなるかを説明するときに用います。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FOSSポリシーを策定する際により深く調査する際、重要となることがあります。</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」＝ここでかいた状況すべてで使われうる、混乱を招く用語ですが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FOSSコンプライアンスについての全体像を取り扱います。コンプライアンスがどのように機能するか基本原則から説明します。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代表的なFOSSライセンスにおいてコンプライス義務としてどういったことを履行しなければならないかについて話を展開しています。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このスライドではFOSSライセンスの使用する際に遭遇する、共通的な条件や制約のいくつかについて説明しています。ライセンスが違えばその義務も変わってくることを覚えておいてください。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本章は知的財産の「全体像」に焦点を当てます。著作権法、特許法、商標法の基礎について明確に理解していない可能性のある管理者や開発者にとって、本章は最も有用です。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非常に多く見えることです。しかし、必要とされる情報量はFOSSコードを取り扱おうとする企業の規模に依存します。大規模な組織体は小規模なものよりも多くの情報を必要とする傾向があります。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 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である必要があります。時としてFOSSの使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よ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プロセスの具体例について記載しています。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このセクションは大規模なエンタープライズで生じうる、具体的な例を提供します。小規模な企業では、より簡素化したプロセスで取組むことが望まれます。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宣言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の下で全ての問題にフラグををつけレビューをする必要があります。例えば、始めのステップで両立しないライセンス下にある他のFOSSコードを含む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の問題を解決する）と密接に関係しています。直前のステップでは企業のポリシーと合致しないFOSSの使用を取り除きました。このステップでは使用することが保たれたFOSSのライセンスの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的なFOSSの使用に当たり、FOSSレビューチームへの教育支援の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チームは問題のFOSSの使用をそれに伴う条件や義務に添って承認するかどうかを明らかにします。この承認では、FOSSコンポーネントの版数や承認される使用シナリオといった重要となる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前ステップから承認された情報はそのソフトウェアをリリースする誰もが理解し、関連するライセンスの義務を履行できるよう、登録され、追跡される必要があります。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通知／表示（Notice）が準備されなければなりません（多くの場合、リリースに添付されるテキストファイルで）告知／通知／表示（Notice）には属性表示や改変告知やソースコードに対する申し出（Offer）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確認していきます。ソースコードを入手可能とさせなければならない場合、企業はソースコードが頒布されるバイナリファイルと合致していることを確認します。また企業は告知／通知／表示（Notice）が適切に生成され、頒布パッケージに盛り込まれていることを必要に応じて確認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させなければならない場合、企業は添付ソースコードをFOSSライセンス下で許可された仕組みを通じ提供します。このことは、ソースコードをソフトウェア頒布にともに提供し、それを書面による申し出（Written offer）を通じ入手可能とすること、もしくはWebサイトでソースコードのアーカイブを公開することを意味します。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このステップでは、企業が頒布物がFOSSライセンスの義務を履行していることを確認します。このステップはFOSSレビュープロセス全体を監督する、一組織体の一機能であることがあります。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ここでのプロセスで以下のステップがありました。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告知／通知／表示（Notice）－FOSSライセンスで求められる形で告知／通知／表示を準備します。</a:t>
            </a:r>
          </a:p>
          <a:p>
            <a:pPr marL="226428" indent="-226428">
              <a:buFont typeface="Arial" panose="020B0604020202020204" pitchFamily="34" charset="0"/>
              <a:buChar char="•"/>
            </a:pPr>
            <a:r>
              <a:rPr lang="x-none" dirty="0">
                <a:latin typeface="Times" charset="0"/>
              </a:rPr>
              <a:t>頒布前の確認－頒布物のリリース前のコンプライアンスをレビューします。 </a:t>
            </a:r>
          </a:p>
          <a:p>
            <a:pPr marL="226428" indent="-226428">
              <a:buFont typeface="Arial" panose="020B0604020202020204" pitchFamily="34" charset="0"/>
              <a:buChar char="•"/>
            </a:pPr>
            <a:r>
              <a:rPr lang="x-none" dirty="0">
                <a:latin typeface="Times" charset="0"/>
              </a:rPr>
              <a:t>添付ソースコードの頒布－ソースコードを必要に応じて入手可能にします。</a:t>
            </a:r>
          </a:p>
          <a:p>
            <a:pPr marL="226428" indent="-226428">
              <a:buFont typeface="Arial" panose="020B0604020202020204" pitchFamily="34" charset="0"/>
              <a:buChar char="•"/>
            </a:pPr>
            <a:r>
              <a:rPr lang="x-none" dirty="0">
                <a:latin typeface="Times" charset="0"/>
              </a:rPr>
              <a:t>評価（Verification）－コンプライアンスプロセスの監督を実施します。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レビューではFOSSコンポーネントと企業のソフトウェアの間の関係を検査します。例えば、FOSSと企業のコンポーネントがどのように互いにリンクするか？といったことです。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本章ではFOSSコンプライアンスプロセスで避けるべき、共通的な落とし穴について説明していきます。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この状況はソースコードのライセンスの告知／通知／表示（Notice）に対し監査や、コードスキャンツールの使用を通じて発見されることがあります。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スタッフへのトレーニング提供や、開発プロセスにおける監査やスキャンの定期的な実施といったことがあります。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このスライドで挙げている最初の落とし穴は、コピーライト型のライセンスのFOSSが気づかれることなくプロプライエタリのコードにリンクされてしまうところで生じます。 </a:t>
            </a:r>
          </a:p>
          <a:p>
            <a:pPr marL="0" indent="0"/>
            <a:endParaRPr lang="x-none" b="0" dirty="0">
              <a:latin typeface="Times"/>
              <a:cs typeface="Times"/>
            </a:endParaRPr>
          </a:p>
          <a:p>
            <a:pPr marL="0" indent="0"/>
            <a:r>
              <a:rPr lang="x-none" b="0" dirty="0">
                <a:latin typeface="Times"/>
                <a:cs typeface="Times"/>
              </a:rPr>
              <a:t>この種類の失敗は依存性を追跡するツールを使っているときやアーキテクチャレビューの実施時に検出されることがあります。</a:t>
            </a:r>
          </a:p>
          <a:p>
            <a:pPr marL="0" indent="0"/>
            <a:endParaRPr lang="x-none" b="0" dirty="0">
              <a:latin typeface="Times"/>
              <a:cs typeface="Times"/>
            </a:endParaRPr>
          </a:p>
          <a:p>
            <a:pPr marL="0" indent="0"/>
            <a:r>
              <a:rPr lang="x-none" b="0" dirty="0">
                <a:latin typeface="Times"/>
                <a:cs typeface="Times"/>
              </a:rPr>
              <a:t>予防策としてはエンジニアリング スタッフへのトレーニングや、アーキテクチャレビューの開発プロセスへの組み込み、といったことがあります。</a:t>
            </a:r>
          </a:p>
          <a:p>
            <a:pPr marL="0" indent="0"/>
            <a:endParaRPr lang="x-none" b="0" dirty="0">
              <a:latin typeface="Times"/>
              <a:cs typeface="Times"/>
            </a:endParaRPr>
          </a:p>
          <a:p>
            <a:pPr marL="0" indent="0"/>
            <a:r>
              <a:rPr lang="x-none" b="0" dirty="0">
                <a:latin typeface="Times"/>
                <a:cs typeface="Times"/>
              </a:rPr>
              <a:t>二つ目の落とし穴は、プロプライエタリ コードがコピーレフト型のライセンスのFOSSに含まれるところで生じます。例えば、エンジニアリングチームがFOSSコンポーネントに対し行なった改変に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この種類の失敗はFOSSコンポーネントに組み入れるソースコードの監査を通じて発見するこがあります。</a:t>
            </a:r>
          </a:p>
          <a:p>
            <a:pPr marL="0" indent="0"/>
            <a:endParaRPr lang="x-none" b="0" dirty="0">
              <a:latin typeface="Times"/>
              <a:cs typeface="Times"/>
            </a:endParaRPr>
          </a:p>
          <a:p>
            <a:pPr marL="0" indent="0"/>
            <a:r>
              <a:rPr lang="x-none" b="0" dirty="0">
                <a:latin typeface="Times"/>
                <a:cs typeface="Times"/>
              </a:rPr>
              <a:t>予防策としてはエンジニアリングスタッフのトレーニングや、定期的な監査の開発プロセスへの組み込み、といったことがあります。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このスライドの最初の落とし穴は、企業が添付ソースコードを提供する義務を持っている一方で、その履行ができていないところで生じます。 </a:t>
            </a:r>
          </a:p>
          <a:p>
            <a:pPr marL="0" indent="0"/>
            <a:endParaRPr lang="x-none" b="0" dirty="0">
              <a:latin typeface="Times"/>
              <a:cs typeface="Times"/>
            </a:endParaRPr>
          </a:p>
          <a:p>
            <a:pPr marL="0" indent="0"/>
            <a:r>
              <a:rPr lang="x-none" b="0" dirty="0">
                <a:latin typeface="Times"/>
                <a:cs typeface="Times"/>
              </a:rPr>
              <a:t>二つ目の落とし穴は、企業がソースコードを提供していても、頒布したバイナリと合致する正しい版数の提供ができていないところに生じます。 </a:t>
            </a:r>
          </a:p>
          <a:p>
            <a:pPr marL="0" indent="0"/>
            <a:endParaRPr lang="x-none" b="0" dirty="0">
              <a:latin typeface="Times"/>
              <a:cs typeface="Times"/>
            </a:endParaRPr>
          </a:p>
          <a:p>
            <a:pPr marL="0" indent="0"/>
            <a:r>
              <a:rPr lang="x-none" b="0" dirty="0">
                <a:latin typeface="Times"/>
                <a:cs typeface="Times"/>
              </a:rPr>
              <a:t>三つ目の落とし穴は、企業がFOSSコンポーネントを改変したにも関わらず、改変した版のソースコードを公開ができていないところに生じます。その企業は代わりに、原作版のFOSSコンポーネントを公開してしまいます。</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で適切にステップを当てはめることで回避できる場合があります。例えば、リリースされたバイナリに対応するソースコードは、バイナリ版と併せてキャプチャ・保存されることが必要です。バイナリのリリースに合ったソースコードが提供されることを確かなものとするべく、リリースに先立った検証作業にもチェックした方がよう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企業がFOSSコンポーネントを改変する際、FOSSライセンスで求められる改変へのマークをしていないところで生じます。この落とし穴は、コード作成の実装プロセスもしくは検証（Verification）ステップで回避できることがあり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プロセスをエンジニアリングチームに融合できないところから生じます。ここではエンジニアリング チームはFOSSの使用をレビュープロセスに上げない、もしくはFOSSの使用に取り組む方法についてトレーニングを受けないケースを挙げています。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トレーニングのモニタリングしたり、コンプライアンスプロセスをエンジニアリング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このスライドではコンプライアンス プロセスでの失敗の潜在的重要性について述べています。最初は、コードベースが開発の中で使用され、適切なレビューがなくリリースされるケースです。二つ目はFOSSの使用は周知されていても、ライセンスの義務がレビュー、決定されていないケースです。最後は、コンプライアンス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ことは、リソースと努力が必要になりますが、FOSSコンプライアンスプロセスを優先することは重要なことです。そうすることで、開発プロセスにおけるFOSSの使用を効果的なものにすることを促進します。またFOSSコミュニティとの間でよい協働関係を維持することも促してくれ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FOSSコンプライアンスプロセスは、FOSSコミュニティとの協働関係を確立するための構成要素の一つと言えます。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IPでの失敗についての例は、プロプライエタリコードとオープンソース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コンプライアンスでの失敗についての例としては、オープンソース ソフトウェアの改変後にマークしていない、そのソフトウェアに含まれるオープンソース ソフトウェア コンポーネントを適切に記載していない、もしくはそのソフトウェアに対応する全てのソースコードを入手可能にしていない、といったものがあります。</a:t>
            </a:r>
          </a:p>
          <a:p>
            <a:pPr marL="0" indent="0"/>
            <a:endParaRPr lang="en-US" dirty="0">
              <a:latin typeface="Times" charset="0"/>
            </a:endParaRPr>
          </a:p>
          <a:p>
            <a:pPr marL="0" indent="0"/>
            <a:r>
              <a:rPr lang="x-none" dirty="0">
                <a:latin typeface="Times" charset="0"/>
              </a:rPr>
              <a:t>コンプライアンス プロセスでの失敗についての例として、オープンソース ソフトウェアの監査、レビュー、承認に関わるプロセスにおける失敗があります。監査人はレポート中の全警告アイテムを「放棄した（Waived）」とか、レビューや承認プロセスに時間がかかりすぎたといったことです。</a:t>
            </a:r>
          </a:p>
          <a:p>
            <a:pPr marL="0" indent="0"/>
            <a:endParaRPr lang="en-US" dirty="0">
              <a:latin typeface="Times" charset="0"/>
            </a:endParaRPr>
          </a:p>
          <a:p>
            <a:pPr marL="0" indent="0"/>
            <a:r>
              <a:rPr lang="x-none" dirty="0">
                <a:latin typeface="Times" charset="0"/>
              </a:rPr>
              <a:t>コンプライアンスを優先させるメリットには、FOSSの使用をより効果的なものにできることや、</a:t>
            </a:r>
            <a:r>
              <a:rPr lang="en-US" dirty="0">
                <a:latin typeface="Times" charset="0"/>
              </a:rPr>
              <a:t> </a:t>
            </a:r>
            <a:r>
              <a:rPr lang="x-none" dirty="0">
                <a:latin typeface="Times" charset="0"/>
              </a:rPr>
              <a:t>オープンソース コミュニティとより関係を構築できるといったことがあります。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での要求への対応方法をよりうまく評価できるようになること、FOSSの使用とコントリビューションについてよりよい双方向のコミュニケーションがもてること、といったことがあります。</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5/10/2017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5/10/2017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5/10/2017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5/10/2017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5/10/2017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5/10/2017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5/10/2017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5/10/2017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offer)」を提供することに関する条件を有する場合があります。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パーミッシブなFOSSライセンス－制約が最小限のライセンスについて言及する時に用いられる用語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BSDライセンスは、著作権表示やライセンスの保証に関する免責事項が維持される限り、いかなる目的においても制限ない再頒布を許容するパーミッシブなライセンスの一例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ライセンスもたくさんのバリエーションがあり、それぞれ個別に評価されなければなりません。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lnSpcReduction="10000"/>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そのソースコードが取得できる場合もそうでない場合もあります。二次的創作物は一般的に制限されます。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ライセンス両立性は、ライセンス条項に矛盾がないことを確かなものにするプロセスです。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FOSSレビューのためのソフトウェアの重要概念</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エンドのコンプライアンスマネジメント（プロセス例）</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例：ソフトウェアが「デュアルライセンス」であるとき、受け手はそのソフトウェアの使用もしくは頒布について、二つのライセンスの選択肢から選択することができます。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自らの義務（FOSSの使用を発見し追跡する）を知ること。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以下の主要イベントでこれらの義務が発動する場合があります：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ビジネスプロセスおよび以下の対応をする十分な数のスタッフを準備します：</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プログラムのメリットには以下が挙げられます：</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有効なFOSSソリューションについての知識を向上する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FOSSレビューのためのソフトウェアの重要概念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fontScale="92500"/>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sz="2200" dirty="0"/>
              <a:t>静的／動的リンク（Static/Dynamic Linking）</a:t>
            </a:r>
          </a:p>
          <a:p>
            <a:pPr marL="342900" indent="-342900"/>
            <a:r>
              <a:rPr lang="en-US" sz="2200" dirty="0"/>
              <a:t>対合（Pairing）</a:t>
            </a:r>
          </a:p>
          <a:p>
            <a:pPr marL="342900" indent="-342900"/>
            <a:r>
              <a:rPr lang="en-US" sz="2200" dirty="0"/>
              <a:t>結合（Combining）</a:t>
            </a:r>
          </a:p>
          <a:p>
            <a:pPr marL="342900" indent="-342900"/>
            <a:r>
              <a:rPr lang="en-US" sz="2200" dirty="0"/>
              <a:t>活用（Utilizing）</a:t>
            </a:r>
          </a:p>
          <a:p>
            <a:pPr marL="342900" indent="-342900"/>
            <a:r>
              <a:rPr lang="en-US" sz="2200" dirty="0"/>
              <a:t>パッケージ化（Packaging）</a:t>
            </a:r>
          </a:p>
          <a:p>
            <a:pPr marL="342900" indent="-342900"/>
            <a:r>
              <a:rPr lang="en-US" sz="2200"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719482"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1600" b="0" dirty="0">
                <a:latin typeface="Calibri" charset="0"/>
                <a:ea typeface="ＭＳ Ｐゴシック" charset="0"/>
              </a:rPr>
              <a:t>ライセンスの義務を特定し、評価する法務（リーガル）チーム</a:t>
            </a:r>
          </a:p>
          <a:p>
            <a:pPr>
              <a:lnSpc>
                <a:spcPct val="130000"/>
              </a:lnSpc>
              <a:buFont typeface="Arial"/>
              <a:buChar char="•"/>
            </a:pPr>
            <a:r>
              <a:rPr lang="en-US" sz="16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16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宣言されたライセンスがコードファイルにある内容と合っているか？</a:t>
            </a:r>
          </a:p>
          <a:p>
            <a:pPr>
              <a:buFont typeface="Arial"/>
              <a:buChar char="•"/>
            </a:pPr>
            <a:r>
              <a:rPr lang="en-US" sz="2000" b="0" dirty="0">
                <a:latin typeface="Calibri" charset="0"/>
                <a:ea typeface="ＭＳ Ｐゴシック" charset="0"/>
              </a:rPr>
              <a:t>そのライセンスが提案されているソフトウェアの使用を本当に許容しているか？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lnSpcReduction="10000"/>
          </a:bodyPr>
          <a:lstStyle/>
          <a:p>
            <a:r>
              <a:rPr lang="en-US" dirty="0">
                <a:latin typeface="Arial"/>
              </a:rPr>
              <a:t>著作権（コピーライト）：著作者の原作を保護します。 </a:t>
            </a: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特許権（パテント）：新規性、有用性、非自明性をもつ有用な発明のことです。 </a:t>
            </a:r>
          </a:p>
          <a:p>
            <a:pPr lvl="1"/>
            <a:r>
              <a:rPr lang="en-US" dirty="0">
                <a:latin typeface="Arial"/>
              </a:rPr>
              <a:t>イノベーションを奨励するための限定された独占権</a:t>
            </a:r>
          </a:p>
          <a:p>
            <a:r>
              <a:rPr lang="en-US" dirty="0"/>
              <a:t>営業秘密</a:t>
            </a:r>
            <a:r>
              <a:rPr lang="en-GB" dirty="0"/>
              <a:t>：価値ある機密情報を保護します。</a:t>
            </a:r>
          </a:p>
          <a:p>
            <a:r>
              <a:rPr lang="en-US" dirty="0"/>
              <a:t>商標：（言葉、ロゴ、標語、色などの）プロダクトの出所を識別する標識を保護します。	</a:t>
            </a:r>
          </a:p>
          <a:p>
            <a:pPr lvl="1"/>
            <a:r>
              <a:rPr lang="en-US" dirty="0"/>
              <a:t>消費者とブランドを守り；消費者の混乱やブランドの希薄化を回避します。</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コンプライアンスの適正努力の結果として、供給ソフトウェアで使用されている全てのFOSSを特定します。すべてのFOSSライセンスの義務を履行された、もしくは履行されることを確認します。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2749859" y="4650111"/>
            <a:ext cx="1665820" cy="9387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4093470" y="4485575"/>
            <a:ext cx="1545596" cy="600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a:cs typeface="Arial" charset="0"/>
              </a:rPr>
              <a:t>に添って監査での</a:t>
            </a:r>
          </a:p>
          <a:p>
            <a:pPr algn="ctr"/>
            <a:r>
              <a:rPr lang="en-US" sz="1100" dirty="0">
                <a:cs typeface="Arial" charset="0"/>
              </a:rPr>
              <a:t>全問題を解決する</a:t>
            </a:r>
          </a:p>
        </p:txBody>
      </p:sp>
      <p:sp>
        <p:nvSpPr>
          <p:cNvPr id="21527" name="TextBox 25"/>
          <p:cNvSpPr txBox="1">
            <a:spLocks noChangeArrowheads="1"/>
          </p:cNvSpPr>
          <p:nvPr/>
        </p:nvSpPr>
        <p:spPr bwMode="auto">
          <a:xfrm>
            <a:off x="1560702" y="4646613"/>
            <a:ext cx="1099615" cy="600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110840" y="4662810"/>
            <a:ext cx="1612900" cy="1107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スキャン、監査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2110510" y="4169099"/>
            <a:ext cx="2013547" cy="4775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582769" y="4162749"/>
            <a:ext cx="998488" cy="48736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866268" y="4162749"/>
            <a:ext cx="170602" cy="32282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676568" y="4902706"/>
            <a:ext cx="1151256" cy="1107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ソフトウェア／版数（バージョン）を</a:t>
            </a:r>
            <a:endParaRPr lang="en-US" sz="1100" dirty="0">
              <a:cs typeface="Arial" charset="0"/>
            </a:endParaRPr>
          </a:p>
          <a:p>
            <a:pPr algn="ctr"/>
            <a:r>
              <a:rPr lang="en-US" sz="1100" dirty="0" err="1">
                <a:cs typeface="Arial" charset="0"/>
              </a:rPr>
              <a:t>製品ごと、リリースごとに</a:t>
            </a:r>
            <a:r>
              <a:rPr lang="en-US" sz="1100" dirty="0">
                <a:cs typeface="Arial" charset="0"/>
              </a:rPr>
              <a:t> </a:t>
            </a:r>
          </a:p>
          <a:p>
            <a:pPr algn="ctr"/>
            <a:r>
              <a:rPr lang="en-US" sz="1100" dirty="0" err="1">
                <a:cs typeface="Arial" charset="0"/>
              </a:rPr>
              <a:t>一覧表（Inventory）に</a:t>
            </a:r>
            <a:r>
              <a:rPr lang="en-US" sz="1100" dirty="0">
                <a:cs typeface="Arial" charset="0"/>
              </a:rPr>
              <a:t> </a:t>
            </a:r>
          </a:p>
          <a:p>
            <a:pPr algn="ctr"/>
            <a:r>
              <a:rPr lang="en-US" sz="1100" dirty="0" err="1">
                <a:cs typeface="Arial" charset="0"/>
              </a:rPr>
              <a:t>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252196" y="4167511"/>
            <a:ext cx="53086" cy="73519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63474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ソースコード、告知／通知／表示（Notice</a:t>
            </a:r>
            <a:r>
              <a:rPr lang="en-US" sz="1100" dirty="0">
                <a:cs typeface="Arial" charset="0"/>
              </a:rPr>
              <a:t>）、</a:t>
            </a:r>
            <a:r>
              <a:rPr lang="en-US" sz="1100" dirty="0" err="1">
                <a:cs typeface="Arial" charset="0"/>
              </a:rPr>
              <a:t>書面による申し出（Written</a:t>
            </a:r>
            <a:r>
              <a:rPr lang="en-US" sz="1100" dirty="0">
                <a:cs typeface="Arial" charset="0"/>
              </a:rPr>
              <a:t> offer）</a:t>
            </a: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 xmlns:a14="http://schemas.microsoft.com/office/drawing/2010/main">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開発チームがFOSSの使用についての情報のあるコンプライアンスの記録を提供する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ソースコードの起源とライセンスの確認をした監査レポートが生成される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ソフトウェア開発やリリース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FOSSコンポーネント、その起源とライセンスが確認される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a:latin typeface="Calibri" charset="0"/>
                <a:ea typeface="MS PGothic" charset="0"/>
              </a:rPr>
              <a:t>監査レポートがソースコードの起源とライセンスを特定していて、さらなる追及が必要がファイルにフラグが立てられている（マークされている）</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レポートの中でフラグの立てられたそれぞれのファイルに対する解決とライセンスの不一致を解消する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監査レポートにあるFOSSポリシーと合わない問題を解決するために適切なエンジニアに向けたフィードバックを提供する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問題が解決されたことをエンジニアとともに確認する</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監査で確認された全ての問題を解決する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問題を解決する</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全ての確認された問題が解決されている</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監査レポートで発見したことを保存し、解決された問題を次のステップへの準備ができたものとして示すことができる</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レビュー スタッフに適切な権限（職権）レベルを含める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監査レポートをレビューし、発見されたすべての問題を解決する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ユーザ空間</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カーネル空間</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ハードウェア</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前ステップのソフトウェア監査およびレビューの結果に基づき、ソフトウェアの使用が承認、否認されます。</a:t>
            </a:r>
          </a:p>
          <a:p>
            <a:pPr eaLnBrk="1" hangingPunct="1">
              <a:buFont typeface="Arial"/>
              <a:buChar char="•"/>
            </a:pPr>
            <a:r>
              <a:rPr lang="en-US" sz="2000" b="0" dirty="0">
                <a:latin typeface="Calibri" charset="0"/>
                <a:ea typeface="MS PGothic" charset="0"/>
              </a:rPr>
              <a:t>この承認では、承認対象のFOSSコンポーネントのバージョン、使用モデル、およびその他FOSSライセンス下での適切な義務などを明確にする必要があります。</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承認は適切な権限（職権）レベルで行われる必要があります。</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77500" lnSpcReduction="20000"/>
          </a:bodyPr>
          <a:lstStyle/>
          <a:p>
            <a:pPr eaLnBrk="1" hangingPunct="1">
              <a:buFont typeface="Arial" panose="020B0604020202020204" pitchFamily="34" charset="0"/>
              <a:buChar char="•"/>
            </a:pPr>
            <a:r>
              <a:rPr lang="en-US" sz="2000" b="0" dirty="0">
                <a:latin typeface="Calibri" charset="0"/>
                <a:ea typeface="MS PGothic" charset="0"/>
              </a:rPr>
              <a:t>製品内での使用に対しFOSSが承認されたら、それはその製品に対するソフトウェア一覧（Inventory）に追加される必要があります。 </a:t>
            </a:r>
          </a:p>
          <a:p>
            <a:pPr eaLnBrk="1" hangingPunct="1">
              <a:buFont typeface="Arial" panose="020B0604020202020204" pitchFamily="34" charset="0"/>
              <a:buChar char="•"/>
            </a:pPr>
            <a:r>
              <a:rPr lang="en-US" sz="2000" b="0">
                <a:latin typeface="Calibri" charset="0"/>
                <a:ea typeface="MS PGothic" charset="0"/>
              </a:rPr>
              <a:t>承認内容とその条件がトラッキングシステム（追跡システム）に登録される必要があります。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トラッキングシステムは新しい版数のFOSSコンポーネントや新しい使用モデルが提案された場合に対しては新たな承認が必要となることを明確にする必要があります。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基本ルール＝著作権は独創的作品を保護します。</a:t>
            </a:r>
          </a:p>
          <a:p>
            <a:r>
              <a:rPr lang="en-US" dirty="0"/>
              <a:t>一般的に著作権は、書籍、動画、絵画、音楽、地図などの文芸作品</a:t>
            </a:r>
          </a:p>
          <a:p>
            <a:r>
              <a:rPr lang="en-US" dirty="0"/>
              <a:t>ソフトウェアは、著作権によって保護されます。（特許権で保護される）機能ではなく表現（実装の細部における独創性）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その作品の著作権保有者だけが、他の誰かが独立して創造したものではない、自らが創造した作品のコントロールができます。</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製品リリースに当たり、適切な告知／通知／表示（Notice）を準備する：</a:t>
            </a:r>
          </a:p>
          <a:p>
            <a:pPr lvl="1" eaLnBrk="1" hangingPunct="1"/>
            <a:r>
              <a:rPr lang="en-US" sz="1800" dirty="0">
                <a:latin typeface="Calibri" charset="0"/>
                <a:ea typeface="MS PGothic" charset="0"/>
              </a:rPr>
              <a:t>著作権表示と帰属表示の全てを提供することで、FOSSの使用を認める </a:t>
            </a:r>
          </a:p>
          <a:p>
            <a:pPr lvl="1" eaLnBrk="1" hangingPunct="1"/>
            <a:r>
              <a:rPr lang="en-US" sz="1800" dirty="0">
                <a:latin typeface="Calibri" charset="0"/>
                <a:ea typeface="MS PGothic" charset="0"/>
              </a:rPr>
              <a:t>製品のエンドユーザ（最終利用者）にFOSSのソースコードの写しの入手方法について情報提供を行う（GPLやLGPLのケースのように適用される場合）</a:t>
            </a:r>
          </a:p>
          <a:p>
            <a:pPr lvl="1" eaLnBrk="1" hangingPunct="1"/>
            <a:r>
              <a:rPr lang="en-US" sz="1800" dirty="0">
                <a:latin typeface="Calibri" charset="0"/>
                <a:ea typeface="MS PGothic" charset="0"/>
              </a:rPr>
              <a:t>必要に応じ製品に含まれるFOSSコードのライセンス同意書全文をコピーします。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FOSSコンポーネントの使用が承認された</a:t>
            </a:r>
          </a:p>
          <a:p>
            <a:pPr marL="614363" indent="-342900">
              <a:buFont typeface="Arial"/>
              <a:buChar char="•"/>
            </a:pPr>
            <a:r>
              <a:rPr lang="en-US" sz="1600" dirty="0">
                <a:latin typeface="Calibri" charset="0"/>
                <a:ea typeface="MS PGothic" charset="0"/>
              </a:rPr>
              <a:t>FOSSコンポーネントがそのリリースに対しソフトウェア一覧（Inventory）に登録された</a:t>
            </a:r>
          </a:p>
          <a:p>
            <a:pPr marL="614363" indent="-342900">
              <a:buFont typeface="Arial"/>
              <a:buChar char="•"/>
            </a:pPr>
            <a:r>
              <a:rPr lang="en-US" sz="1600" dirty="0">
                <a:latin typeface="Calibri" charset="0"/>
                <a:ea typeface="MS PGothic" charset="0"/>
              </a:rPr>
              <a:t>適切な告知／通知／表示（Notice）が準備された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頒布パッケージがレビューされ承認されたソフトウェアだけを含んでいる</a:t>
            </a: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a:t>
            </a:r>
            <a:r>
              <a:rPr lang="en-US" sz="1600">
                <a:latin typeface="Calibri" charset="0"/>
                <a:ea typeface="MS PGothic" charset="0"/>
              </a:rPr>
              <a:t>t仕様書で定義されている）「頒布コンプライアンス関連資料（Distributed Compliance Artifacts）」が、適切な告知／通知／表示（notice）を盛り込んだ形で、頒布パッケージもしくはデリバリ形態に含まれている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頒布向けのFOSSパッケージが明確になっていて承認されていることを確認する</a:t>
            </a:r>
          </a:p>
          <a:p>
            <a:pPr marL="614363" indent="-342900">
              <a:buFont typeface="Arial"/>
              <a:buChar char="•"/>
            </a:pPr>
            <a:r>
              <a:rPr lang="en-US" sz="1600" dirty="0">
                <a:latin typeface="Calibri" charset="0"/>
                <a:ea typeface="MS PGothic" charset="0"/>
              </a:rPr>
              <a:t>レビューされたソースコードが製品として出荷されるバイナリ形態の同等物と合致していることを確認する</a:t>
            </a:r>
          </a:p>
          <a:p>
            <a:pPr marL="614363" indent="-342900">
              <a:buFont typeface="Arial"/>
              <a:buChar char="•"/>
            </a:pPr>
            <a:r>
              <a:rPr lang="en-US" sz="1600" dirty="0">
                <a:latin typeface="Calibri" charset="0"/>
                <a:ea typeface="MS PGothic" charset="0"/>
              </a:rPr>
              <a:t>エンドユーザに向けに当該FOSSのソースコードをリクエストできる権利について情報提供するために適切な告知／通知／表示（notice）が全て盛り込まれていることを確認する</a:t>
            </a:r>
          </a:p>
          <a:p>
            <a:pPr marL="614363" indent="-342900">
              <a:buFont typeface="Arial"/>
              <a:buChar char="•"/>
            </a:pPr>
            <a:r>
              <a:rPr lang="en-US" sz="1600" dirty="0">
                <a:latin typeface="Calibri" charset="0"/>
                <a:ea typeface="MS PGothic" charset="0"/>
              </a:rPr>
              <a:t>その他確認された義務についての履行を確認する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頒布されるソフトウェアがレビューされ承認されたことを確認する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添付ソースコードの提供義務が履行される</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添付ソースコードを関連ビルドツールや文書類とともに提供する（例：頒布Webサイトへアップロードする、頒布パッケージに含める） </a:t>
            </a:r>
          </a:p>
          <a:p>
            <a:pPr marL="614363" indent="-342900">
              <a:buFont typeface="Arial"/>
              <a:buChar char="•"/>
            </a:pPr>
            <a:r>
              <a:rPr lang="en-US" sz="1600" dirty="0">
                <a:latin typeface="Calibri" charset="0"/>
                <a:ea typeface="MS PGothic" charset="0"/>
              </a:rPr>
              <a:t>添付ソースコードが製品と版数に対応して識別される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添付ソースコードを要求される形で提供する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ソースコードを添付して頒布する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添付ソースコードが要求された通りに提供されている</a:t>
            </a:r>
          </a:p>
          <a:p>
            <a:pPr marL="614363" indent="-342900">
              <a:buFont typeface="Arial"/>
              <a:buChar char="•"/>
            </a:pPr>
            <a:r>
              <a:rPr lang="en-US" sz="1600" dirty="0">
                <a:latin typeface="Calibri" charset="0"/>
                <a:ea typeface="MS PGothic" charset="0"/>
              </a:rPr>
              <a:t>適切な告知／通知／表示（Notice）が準備された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頒布コンプライアンス関連資料が適切に提供された</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添付ソースコードが（あるならば）それが適切にアップロードされたか、頒布されたかを確認する  </a:t>
            </a:r>
          </a:p>
          <a:p>
            <a:pPr marL="614363" indent="-342900">
              <a:buFont typeface="Arial"/>
              <a:buChar char="•"/>
            </a:pPr>
            <a:r>
              <a:rPr lang="en-US" sz="1600" dirty="0">
                <a:latin typeface="Calibri" charset="0"/>
                <a:ea typeface="MS PGothic" charset="0"/>
              </a:rPr>
              <a:t>アップロードされた、頒布されたソースコードが承認されたものと同じ版数となっていることを確認する </a:t>
            </a:r>
          </a:p>
          <a:p>
            <a:pPr marL="614363" indent="-342900">
              <a:buFont typeface="Arial"/>
              <a:buChar char="•"/>
            </a:pPr>
            <a:r>
              <a:rPr lang="en-US" sz="1600" dirty="0">
                <a:latin typeface="Calibri" charset="0"/>
                <a:ea typeface="MS PGothic" charset="0"/>
              </a:rPr>
              <a:t>告知／通知／表示（Notice）が適切に公開され、有効にさせられたかを確認する</a:t>
            </a:r>
          </a:p>
          <a:p>
            <a:pPr marL="614363" indent="-342900">
              <a:buFont typeface="Arial"/>
              <a:buChar char="•"/>
            </a:pPr>
            <a:r>
              <a:rPr lang="en-US" sz="1600" dirty="0">
                <a:latin typeface="Calibri" charset="0"/>
                <a:ea typeface="MS PGothic" charset="0"/>
              </a:rPr>
              <a:t> その他確認された義務が履行されているかを確認する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ライセンス義務のコンプライアンスを評価する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最終確認</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コンプライアンスの注意義務（Due diligence）としてどんなことが関係してきますか？（ここでのプロセス例として挙げたステップについて述べてください）</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ソースコードの監査</a:t>
            </a:r>
          </a:p>
          <a:p>
            <a:pPr lvl="1"/>
            <a:r>
              <a:rPr lang="x-none" dirty="0">
                <a:latin typeface="Calibri" charset="0"/>
                <a:ea typeface="ＭＳ Ｐゴシック" charset="0"/>
              </a:rPr>
              <a:t>問題の解決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頒布前の確認</a:t>
            </a:r>
          </a:p>
          <a:p>
            <a:pPr lvl="1"/>
            <a:r>
              <a:rPr lang="x-none" dirty="0">
                <a:latin typeface="Calibri" charset="0"/>
                <a:ea typeface="ＭＳ Ｐゴシック" charset="0"/>
              </a:rPr>
              <a:t>添付ソースコードの頒布</a:t>
            </a:r>
          </a:p>
          <a:p>
            <a:pPr lvl="1"/>
            <a:r>
              <a:rPr lang="x-none" dirty="0">
                <a:latin typeface="Calibri" charset="0"/>
                <a:ea typeface="ＭＳ Ｐゴシック" charset="0"/>
              </a:rPr>
              <a:t>検証（Verification）</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本章は、コンプライアンス プロセスで回避したい、潜在的な落とし穴について説明していきます。</a:t>
            </a:r>
          </a:p>
          <a:p>
            <a:pPr marL="457200" indent="-457200">
              <a:buFont typeface="+mj-lt"/>
              <a:buAutoNum type="arabicPeriod"/>
            </a:pPr>
            <a:r>
              <a:rPr lang="en-US" dirty="0">
                <a:latin typeface="Calibri" charset="0"/>
                <a:ea typeface="ＭＳ Ｐゴシック" charset="0"/>
              </a:rPr>
              <a:t>知的財産（IP）に関する落とし穴</a:t>
            </a:r>
          </a:p>
          <a:p>
            <a:pPr marL="457200" indent="-457200">
              <a:buFont typeface="+mj-lt"/>
              <a:buAutoNum type="arabicPeriod"/>
            </a:pPr>
            <a:r>
              <a:rPr lang="en-US" dirty="0">
                <a:latin typeface="Calibri" charset="0"/>
                <a:ea typeface="ＭＳ Ｐゴシック" charset="0"/>
              </a:rPr>
              <a:t>ライセンス コンプライアンスに関する落とし穴</a:t>
            </a:r>
          </a:p>
          <a:p>
            <a:pPr marL="457200" indent="-457200">
              <a:buFont typeface="+mj-lt"/>
              <a:buAutoNum type="arabicPeriod"/>
            </a:pPr>
            <a:r>
              <a:rPr lang="en-US" dirty="0">
                <a:latin typeface="Calibri" charset="0"/>
                <a:ea typeface="ＭＳ Ｐゴシック" charset="0"/>
              </a:rPr>
              <a:t>コンプライアンス プロセスの </a:t>
            </a:r>
            <a:r>
              <a:rPr lang="en-US">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a16="http://schemas.microsoft.com/office/drawing/2014/main" xmlns="" val="20000"/>
                    </a:ext>
                  </a:extLst>
                </a:gridCol>
                <a:gridCol w="3529114">
                  <a:extLst>
                    <a:ext uri="{9D8B030D-6E8A-4147-A177-3AD203B41FA5}">
                      <a16:colId xmlns:a16="http://schemas.microsoft.com/office/drawing/2014/main" xmlns="" val="20001"/>
                    </a:ext>
                  </a:extLst>
                </a:gridCol>
                <a:gridCol w="3531125">
                  <a:extLst>
                    <a:ext uri="{9D8B030D-6E8A-4147-A177-3AD203B41FA5}">
                      <a16:colId xmlns:a16="http://schemas.microsoft.com/office/drawing/2014/main" xmlns=""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プロプライエタリ、もしくはサード パーティのコードへの意図していなかったコピーレフトFOSSの内包</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この種の失敗は開発プロセス中、エンジニアが（自社にとって、もしくはサード パーティにとって）プロプラエタリソースのコードにFOSSポリシーに合致しないFOSSコードを追加（もしくカット＆ペースト）するときに起こります。</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ソースコードの</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自動スキャンツールを</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この目的で使用することができます。</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以下の対策によって回避されることがあります：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エンジニアリングスタッフが、コンプライアンスの論点、各種FOSSライセンス、プロプライエタリ ソースコードに対するFOSSソースコードを内包した形での実装などを意識できるよう、トレーニングを提供する。</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ビルド環境におけるすべてのソースコード（プロプライエタリ、サード パーティ、FOSS）に対し定期的にソースコードスキャンや監査を実施する。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2497187564"/>
              </p:ext>
            </p:extLst>
          </p:nvPr>
        </p:nvGraphicFramePr>
        <p:xfrm>
          <a:off x="753423" y="1318118"/>
          <a:ext cx="10667368" cy="5442631"/>
        </p:xfrm>
        <a:graphic>
          <a:graphicData uri="http://schemas.openxmlformats.org/drawingml/2006/table">
            <a:tbl>
              <a:tblPr/>
              <a:tblGrid>
                <a:gridCol w="3642324">
                  <a:extLst>
                    <a:ext uri="{9D8B030D-6E8A-4147-A177-3AD203B41FA5}">
                      <a16:colId xmlns:a16="http://schemas.microsoft.com/office/drawing/2014/main" xmlns="" val="20000"/>
                    </a:ext>
                  </a:extLst>
                </a:gridCol>
                <a:gridCol w="3512522">
                  <a:extLst>
                    <a:ext uri="{9D8B030D-6E8A-4147-A177-3AD203B41FA5}">
                      <a16:colId xmlns:a16="http://schemas.microsoft.com/office/drawing/2014/main" xmlns="" val="20001"/>
                    </a:ext>
                  </a:extLst>
                </a:gridCol>
                <a:gridCol w="3512522">
                  <a:extLst>
                    <a:ext uri="{9D8B030D-6E8A-4147-A177-3AD203B41FA5}">
                      <a16:colId xmlns:a16="http://schemas.microsoft.com/office/drawing/2014/main" xmlns=""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何らかのケースにおける意図していなかったコピーレフトのFOSSによるプロプライエタリのソースコードへのリンク（逆もまた同様）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ライセンスが合致しない、両立しないソフトウェア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（FOSS、プロプライエタリ、サード パーティ）</a:t>
                      </a:r>
                    </a:p>
                    <a:p>
                      <a:pPr marL="0" indent="-342900" defTabSz="457200" fontAlgn="base">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へリンクした結果起こります。リンクの法的効果についてはFOSSコミュニティでの議論に依存するところがあります。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リンクを発見できる、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依存性追跡ツールを</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使うことで</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発見されることが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あります。</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法的リスクに対する見解を持つFOSSポリシーに合致しないライセンスをもつソフトウェアコンポーネントへのリンクをエンジニアリングスタッフが回避できるよう、トレーニングを提供する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ビルド環境全体に対し継続的に依存性追跡ツールを実行する。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ソースコードの改変によって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プロプライエタリのコードが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FOSSに組み入れられてしまう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0" indent="-342900" defTabSz="457200" fontAlgn="base">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FOSSコンポーネントに移植するソースコードを確認・分析する際の、監査やスキャン実施時に発見されることがあります。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xmlns="" val="20000"/>
                    </a:ext>
                  </a:extLst>
                </a:gridCol>
                <a:gridCol w="6555553">
                  <a:extLst>
                    <a:ext uri="{9D8B030D-6E8A-4147-A177-3AD203B41FA5}">
                      <a16:colId xmlns:a16="http://schemas.microsoft.com/office/drawing/2014/main" xmlns=""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添付ソースコードを提供しない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この種類の失敗は、製品が市場に出す前の段階でソースコードのキャプチャを作り、リリースサイクルごとのチェックリスト項目を公開することで回避できる場合があります。</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間違った版数の添付ソースコードを提供してしまう</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検証ステップをコンプライアンス プロセスに加えることで回避できることがあります。こうすることでバイナリの版数に対応した添付</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ソースコードの公開を確かなものにします。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FOSSコンポーネントの改変に対応した</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ソースコードを提供する際の失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この種類の失敗は、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検証ステップをコンプライアンスに加えることで回避できることがあります。こうすることで原作のソースコードコンポーネントではなく、改変に対応したソースコードが公開されることを確かなものにします。</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れ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注：何をもって「二次的著作物」、「頒布」とするかの解釈はFOSSコミュニティとFOSSの法域での議論に依存します。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xmlns="" val="20000"/>
                    </a:ext>
                  </a:extLst>
                </a:gridCol>
                <a:gridCol w="6681983">
                  <a:extLst>
                    <a:ext uri="{9D8B030D-6E8A-4147-A177-3AD203B41FA5}">
                      <a16:colId xmlns:a16="http://schemas.microsoft.com/office/drawing/2014/main" xmlns=""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改変にマークしていない：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FOSSライセンスの要求に応じ</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FOSSのソースコードにマークがされていない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ソースコードリリース前の検証（Verification）ステップでソースコード改変のマークを付記します。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エンジニアリング スタッフにトレーニングを実施する。こうすることで公開されるFOSSもしくはプロプライエタリ ソフトウェアの著作権表示やライセンス情報がアップデートされるようになることを確かなものにします。</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37760"/>
        </p:xfrm>
        <a:graphic>
          <a:graphicData uri="http://schemas.openxmlformats.org/drawingml/2006/table">
            <a:tbl>
              <a:tblPr/>
              <a:tblGrid>
                <a:gridCol w="2690416">
                  <a:extLst>
                    <a:ext uri="{9D8B030D-6E8A-4147-A177-3AD203B41FA5}">
                      <a16:colId xmlns:a16="http://schemas.microsoft.com/office/drawing/2014/main" xmlns="" val="20000"/>
                    </a:ext>
                  </a:extLst>
                </a:gridCol>
                <a:gridCol w="3989238">
                  <a:extLst>
                    <a:ext uri="{9D8B030D-6E8A-4147-A177-3AD203B41FA5}">
                      <a16:colId xmlns:a16="http://schemas.microsoft.com/office/drawing/2014/main" xmlns="" val="20001"/>
                    </a:ext>
                  </a:extLst>
                </a:gridCol>
                <a:gridCol w="3803691">
                  <a:extLst>
                    <a:ext uri="{9D8B030D-6E8A-4147-A177-3AD203B41FA5}">
                      <a16:colId xmlns:a16="http://schemas.microsoft.com/office/drawing/2014/main" xmlns=""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以下によって予防されることがあります：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「宣言のされていない</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」、すべての</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の使用を検出するためのソフトウェア プラットフォーム全体に対する定期的なスキャンの実施</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その企業のFOSSポリシーやプロセスに従事する、エンジニアリング スタッフへのトレーニングの提供</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FOSSトレーニングの修了が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受講者の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専門性開発計画の一部や、</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人事考課の一部管理対象にすることで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場合があります。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特定の日にちまでのFOSSトレーニング受講を命じることで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予防できることがあります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5207869"/>
        </p:xfrm>
        <a:graphic>
          <a:graphicData uri="http://schemas.openxmlformats.org/drawingml/2006/table">
            <a:tbl>
              <a:tblPr/>
              <a:tblGrid>
                <a:gridCol w="2729039">
                  <a:extLst>
                    <a:ext uri="{9D8B030D-6E8A-4147-A177-3AD203B41FA5}">
                      <a16:colId xmlns:a16="http://schemas.microsoft.com/office/drawing/2014/main" xmlns="" val="20000"/>
                    </a:ext>
                  </a:extLst>
                </a:gridCol>
                <a:gridCol w="4690173">
                  <a:extLst>
                    <a:ext uri="{9D8B030D-6E8A-4147-A177-3AD203B41FA5}">
                      <a16:colId xmlns:a16="http://schemas.microsoft.com/office/drawing/2014/main" xmlns="" val="20001"/>
                    </a:ext>
                  </a:extLst>
                </a:gridCol>
                <a:gridCol w="3516186">
                  <a:extLst>
                    <a:ext uri="{9D8B030D-6E8A-4147-A177-3AD203B41FA5}">
                      <a16:colId xmlns:a16="http://schemas.microsoft.com/office/drawing/2014/main" xmlns=""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周期的なソースコードスキャン／監査の実施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監査を反復開発プロセス（Iterative Development Process）でのマイルストーンと位置付ける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以下によって予防されることがあります：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周期的監査を強制する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問題を解決できない</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（「ヒット」レポートを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スキャンツールや</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監査で発見された）</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この種類の失敗は、監査レポートが完了しない状況では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コンプライアンス上のチケット（問題解決のためのタスク）を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解決（つまりクローズ）させないことによって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FOSSコンプライアンス プロセスでの承認ステップを実行に移すことで予防されることがあります。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この種類の失敗は、エンジニアリング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FOSSソースコードの採用を決定すしていなくても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発出することで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教育を通じて予防されることがあります。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製品出荷に先立ち、コンプライアンスを確かにする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企業は（どのような形態であれ）製品が出荷される前にコンプライアンスを優先しなければなりません。</a:t>
            </a:r>
          </a:p>
          <a:p>
            <a:pPr>
              <a:buFont typeface="Arial"/>
              <a:buChar char="•"/>
            </a:pPr>
            <a:r>
              <a:rPr lang="en-US" sz="2800" dirty="0">
                <a:latin typeface="Calibri" charset="0"/>
                <a:ea typeface="ＭＳ Ｐゴシック" charset="0"/>
              </a:rPr>
              <a:t>コンプライアンスを優先することは以下を促進します：</a:t>
            </a:r>
          </a:p>
          <a:p>
            <a:pPr lvl="1">
              <a:buFont typeface="Arial"/>
              <a:buChar char="•"/>
            </a:pPr>
            <a:r>
              <a:rPr lang="en-US" sz="2500" dirty="0">
                <a:latin typeface="Calibri" charset="0"/>
                <a:ea typeface="ＭＳ Ｐゴシック" charset="0"/>
              </a:rPr>
              <a:t>組織内でのFOSSの使用をより効果的にする</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fontScale="85000" lnSpcReduction="20000"/>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x-none" dirty="0">
                <a:latin typeface="Calibri" charset="0"/>
                <a:ea typeface="ＭＳ Ｐゴシック" charset="0"/>
              </a:rPr>
              <a:t>加えて、FOSS関連団体との良好な関係は適応するよい方法についての助言を得られる点などで、非常に助けになることがあります。また、コンプライアンス上の問題についても助けてくれるでしょう。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よい関係は双方向のコミュニケーションの意味で助け合いとなることもあります：（自分から）改良を提供することや、（コミュニティの）ソフトウェア開発者からのサポートを得ることもあるでしょう。</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FOSSコンプライアンスではどのような種類の落とし穴がありますか？ </a:t>
            </a:r>
          </a:p>
          <a:p>
            <a:pPr>
              <a:buFont typeface="Arial"/>
              <a:buChar char="•"/>
            </a:pPr>
            <a:r>
              <a:rPr lang="en-US" sz="2800" dirty="0">
                <a:latin typeface="Calibri" charset="0"/>
                <a:ea typeface="ＭＳ Ｐゴシック" charset="0"/>
              </a:rPr>
              <a:t>知的財産での失敗として例を一つ挙げてください。</a:t>
            </a:r>
          </a:p>
          <a:p>
            <a:pPr>
              <a:buFont typeface="Arial"/>
              <a:buChar char="•"/>
            </a:pPr>
            <a:r>
              <a:rPr lang="en-US" sz="2800" dirty="0">
                <a:latin typeface="Calibri" charset="0"/>
                <a:ea typeface="ＭＳ Ｐゴシック" charset="0"/>
              </a:rPr>
              <a:t>ライセンス コンプライアンスでの失敗として例を一つ挙げてください。</a:t>
            </a:r>
          </a:p>
          <a:p>
            <a:pPr>
              <a:buFont typeface="Arial"/>
              <a:buChar char="•"/>
            </a:pPr>
            <a:r>
              <a:rPr lang="en-US" sz="2800" dirty="0">
                <a:latin typeface="Calibri" charset="0"/>
                <a:ea typeface="ＭＳ Ｐゴシック" charset="0"/>
              </a:rPr>
              <a:t>コンプライアンス プロセスでの失敗として例を一つ挙げてください。</a:t>
            </a:r>
          </a:p>
          <a:p>
            <a:r>
              <a:rPr lang="en-US" sz="2800" dirty="0">
                <a:latin typeface="Calibri" charset="0"/>
                <a:ea typeface="ＭＳ Ｐゴシック" charset="0"/>
              </a:rPr>
              <a:t>コンプライアンスを優先することのメリットにはどういったものがありますか？</a:t>
            </a:r>
          </a:p>
          <a:p>
            <a:r>
              <a:rPr lang="en-US" sz="2800" dirty="0">
                <a:latin typeface="Calibri" charset="0"/>
                <a:ea typeface="ＭＳ Ｐゴシック" charset="0"/>
              </a:rPr>
              <a:t>コミュニティとの良好な関係を維持するメリットにはどういったものがありますか？</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プログラムのような演算方法が含まれます。</a:t>
            </a:r>
          </a:p>
          <a:p>
            <a:pPr lvl="1"/>
            <a:r>
              <a:rPr lang="en-US" dirty="0"/>
              <a:t>抽象的なアイデアや自然法則は保護しません。</a:t>
            </a:r>
          </a:p>
          <a:p>
            <a:r>
              <a:rPr lang="en-US" dirty="0"/>
              <a:t>特許保有者は、独立創作（Independent creation）に関わらず、あらゆる人に対しその機能の使用を停止することができます。 </a:t>
            </a:r>
          </a:p>
          <a:p>
            <a:r>
              <a:rPr lang="en-US" dirty="0"/>
              <a:t>他者がそのテクノロジを使いたい場合、特許ライセンス（使用権、作る・作らせる権利（Have made権）、販売・販売申し入れの権利およびその技術を輸入する権利などを供与）を求めることができます。</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「ライセンス」は、著作権や特許の保有者が他者に対し許諾や権利を供与するやり方です。</a:t>
            </a:r>
          </a:p>
          <a:p>
            <a:r>
              <a:rPr lang="en-US" dirty="0">
                <a:solidFill>
                  <a:srgbClr val="000000"/>
                </a:solidFill>
              </a:rPr>
              <a:t>ライセンスは以下に対し制限されることがあります：</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ライセンスはその供与に条件を持たせることができます。すなわち何らかの義務を満たした場合にのみ、そのライセンスを得るということです。</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保証、免責、サポート、アップグレード、保守に関する契約事項も含まれる場合があります。</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8731</TotalTime>
  <Words>4459</Words>
  <Application>Microsoft Office PowerPoint</Application>
  <PresentationFormat>ワイド画面</PresentationFormat>
  <Paragraphs>1169</Paragraphs>
  <Slides>75</Slides>
  <Notes>75</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75</vt:i4>
      </vt:variant>
    </vt:vector>
  </HeadingPairs>
  <TitlesOfParts>
    <vt:vector size="87" baseType="lpstr">
      <vt:lpstr>DejaVu Sans</vt:lpstr>
      <vt:lpstr>돋움</vt:lpstr>
      <vt:lpstr>맑은 고딕</vt:lpstr>
      <vt:lpstr>MS PGothic</vt:lpstr>
      <vt:lpstr>MS PGothic</vt:lpstr>
      <vt:lpstr>Arial</vt:lpstr>
      <vt:lpstr>Calibri</vt:lpstr>
      <vt:lpstr>Lucida Sans Unicode</vt:lpstr>
      <vt:lpstr>Times</vt:lpstr>
      <vt:lpstr>Times New Roman</vt:lpstr>
      <vt:lpstr>Wingdings</vt:lpstr>
      <vt:lpstr>Clarity</vt:lpstr>
      <vt:lpstr>カリキュラム</vt:lpstr>
      <vt:lpstr>コンテンツ</vt:lpstr>
      <vt:lpstr>FOSS ポリシー、方針、方策</vt:lpstr>
      <vt:lpstr>第1章</vt:lpstr>
      <vt:lpstr>"知的財産”とは何か？</vt:lpstr>
      <vt:lpstr>ソフトウェアにおける著作権（コピーライト）の概念</vt:lpstr>
      <vt:lpstr>ソフトウェアにもっとも関係する著作権</vt:lpstr>
      <vt:lpstr>ソフトウェアにおける特許の概念</vt:lpstr>
      <vt:lpstr>ライセンス</vt:lpstr>
      <vt:lpstr>理解度チェック</vt:lpstr>
      <vt:lpstr>第2章</vt:lpstr>
      <vt:lpstr>FOSS（フリー／オープンソース ソフトウェア）ライセンス </vt:lpstr>
      <vt:lpstr>パーミッシブな（許容型の）FOSSライセンス</vt:lpstr>
      <vt:lpstr>ライセンスの互恵性とコピーレフトライセンス</vt:lpstr>
      <vt:lpstr>プロプライエタリ ライセンスもしくはクローズド ソース</vt:lpstr>
      <vt:lpstr>その他のライセンシングを取り巻く状況</vt:lpstr>
      <vt:lpstr>パブリック ドメイン</vt:lpstr>
      <vt:lpstr>ライセンスの両立性</vt:lpstr>
      <vt:lpstr>告知／通知／表示（Notice）</vt:lpstr>
      <vt:lpstr>マルチ ライセンス</vt:lpstr>
      <vt:lpstr>理解度チェック</vt:lpstr>
      <vt:lpstr>第3章</vt:lpstr>
      <vt:lpstr>FOSSコンプライアンスのゴール</vt:lpstr>
      <vt:lpstr>果たすべきコンプライアンスの義務にはどんなものがあるか？</vt:lpstr>
      <vt:lpstr>FOSSにおける条件と制約</vt:lpstr>
      <vt:lpstr>FOSSのコンプライスが発動されるトリガー：頒布</vt:lpstr>
      <vt:lpstr>FOSSのコンプライスが発動されるトリガー：改変</vt:lpstr>
      <vt:lpstr>FOSSコンプライアンス プログラム</vt:lpstr>
      <vt:lpstr>コンプライアンス実務を実行に移す</vt:lpstr>
      <vt:lpstr>コンプライアンスのメリット</vt:lpstr>
      <vt:lpstr>理解度チェック</vt:lpstr>
      <vt:lpstr>第4章</vt:lpstr>
      <vt:lpstr>そのコンポーネントをどのように使いたいですか？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 レビュー</vt:lpstr>
      <vt:lpstr>FOSS レビューの開始</vt:lpstr>
      <vt:lpstr>どんな情報を集める必要があるか？</vt:lpstr>
      <vt:lpstr>FOSS レビューチーム</vt:lpstr>
      <vt:lpstr>提案されたFOSSの使用を分析する</vt:lpstr>
      <vt:lpstr>FOSSレビューに取り組む</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コンプライアンスの落とし穴</vt:lpstr>
      <vt:lpstr>ライセンス コンプライアンスの落とし穴</vt:lpstr>
      <vt:lpstr>コンプライアンス プロセスでの失敗</vt:lpstr>
      <vt:lpstr>コンプライアンス プロセスでの失敗</vt:lpstr>
      <vt:lpstr>製品出荷に先立ち、コンプライアンスを確かにする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269</cp:revision>
  <dcterms:created xsi:type="dcterms:W3CDTF">2013-07-15T20:26:40Z</dcterms:created>
  <dcterms:modified xsi:type="dcterms:W3CDTF">2017-05-10T03:35:07Z</dcterms:modified>
</cp:coreProperties>
</file>