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一日半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a:t>
            </a:r>
            <a:r>
              <a:rPr lang="en-US" i="0" baseline="0" dirty="0"/>
              <a:t> slide is relevant to providing either a single three hour training session or explaining how a series of shorter sessions focused on “per chapter” training will work.</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focused on the “big picture” of Intellectual Property. This chapter is probably most useful for managers or developers who might not understand clearly the fundamentals of copyright, patent and trademark law.</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overview is not intended to cover all aspects of Intellectual Property.</a:t>
            </a:r>
            <a:r>
              <a:rPr lang="en-GB" baseline="0" dirty="0"/>
              <a:t> It is intended to provide context for the “big picture” and to establish that today we are only discussing copyright and patents, the areas most relevant to FOSS compliance.</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 the</a:t>
            </a:r>
            <a:r>
              <a:rPr lang="en-US" i="0" baseline="0" dirty="0">
                <a:latin typeface="Calibri"/>
              </a:rPr>
              <a:t> “big picture” of copyright in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Introduction to FOSS Licenses</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What is Intellectual Property?</a:t>
            </a:r>
          </a:p>
          <a:p>
            <a:pPr marL="514350" indent="-514350">
              <a:buFont typeface="+mj-lt"/>
              <a:buAutoNum type="arabicPeriod"/>
            </a:pPr>
            <a:r>
              <a:rPr lang="en-US" dirty="0"/>
              <a:t>Introduction to FOSS Licenses</a:t>
            </a:r>
            <a:endParaRPr lang="x-none" dirty="0"/>
          </a:p>
          <a:p>
            <a:pPr marL="514350" indent="-514350">
              <a:buFont typeface="+mj-lt"/>
              <a:buAutoNum type="arabicPeriod"/>
            </a:pPr>
            <a:r>
              <a:rPr lang="x-none" dirty="0"/>
              <a:t>Introduction to FOSS Compliance</a:t>
            </a:r>
          </a:p>
          <a:p>
            <a:pPr marL="514350" indent="-514350">
              <a:buFont typeface="+mj-lt"/>
              <a:buAutoNum type="arabicPeriod"/>
            </a:pPr>
            <a:r>
              <a:rPr lang="en-US" dirty="0"/>
              <a:t>Key Software Concepts for FOSS</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Running a FOSS Review</a:t>
            </a:r>
          </a:p>
          <a:p>
            <a:pPr marL="514350" indent="-514350">
              <a:buFont typeface="+mj-lt"/>
              <a:buAutoNum type="arabicPeriod" startAt="5"/>
            </a:pPr>
            <a:r>
              <a:rPr lang="x-none" dirty="0"/>
              <a:t>End to End Compliance Management (Example Process)</a:t>
            </a:r>
          </a:p>
          <a:p>
            <a:pPr marL="514350" indent="-514350">
              <a:buFont typeface="+mj-lt"/>
              <a:buAutoNum type="arabicPeriod" startAt="5"/>
            </a:pPr>
            <a:r>
              <a:rPr lang="en-US" dirty="0"/>
              <a:t>Avoiding Compliance Pitfalls</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Policy</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&lt;&lt;placeholder slide to identify where the FOSS policy can be found (OpenChain Specification 1.0, section 1.1.1)&gt;&gt;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Copyright: protects original works of authorship </a:t>
            </a:r>
          </a:p>
          <a:p>
            <a:pPr lvl="1"/>
            <a:r>
              <a:rPr lang="en-US" dirty="0">
                <a:latin typeface="Arial"/>
              </a:rPr>
              <a:t>Protects expression (not the underlying idea) </a:t>
            </a:r>
          </a:p>
          <a:p>
            <a:pPr lvl="1"/>
            <a:r>
              <a:rPr lang="en-US" dirty="0">
                <a:latin typeface="Arial"/>
              </a:rPr>
              <a:t>Software, books, audiovisual materials, semiconductor masks</a:t>
            </a:r>
          </a:p>
          <a:p>
            <a:r>
              <a:rPr lang="en-US" dirty="0">
                <a:latin typeface="Arial"/>
              </a:rPr>
              <a:t>Patents: useful inventions that are novel, useful, non-obvious </a:t>
            </a:r>
          </a:p>
          <a:p>
            <a:pPr lvl="1"/>
            <a:r>
              <a:rPr lang="en-US" dirty="0">
                <a:latin typeface="Arial"/>
              </a:rPr>
              <a:t>Limited monopoly to incentivize innovation</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