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embeddedFontLst>
    <p:embeddedFont>
      <p:font typeface="Lucida Sans Unicode" panose="020B0602030504020204" pitchFamily="34" charset="0"/>
      <p:regular r:id="rId89"/>
    </p:embeddedFont>
    <p:embeddedFont>
      <p:font typeface="Roboto" panose="02000000000000000000" pitchFamily="2" charset="0"/>
      <p:regular r:id="rId90"/>
    </p:embeddedFont>
    <p:embeddedFont>
      <p:font typeface="Calibri" panose="020F0502020204030204" pitchFamily="34" charset="0"/>
      <p:regular r:id="rId91"/>
      <p:bold r:id="rId92"/>
      <p:italic r:id="rId93"/>
      <p:boldItalic r:id="rId94"/>
    </p:embeddedFont>
    <p:embeddedFont>
      <p:font typeface="맑은 고딕" panose="020B0503020000020004" pitchFamily="34" charset="-127"/>
      <p:regular r:id="rId95"/>
      <p:bold r:id="rId96"/>
    </p:embeddedFont>
    <p:embeddedFont>
      <p:font typeface="メイリオ" panose="020B0604030504040204" pitchFamily="50" charset="-128"/>
      <p:regular r:id="rId97"/>
      <p:bold r:id="rId98"/>
      <p:italic r:id="rId99"/>
      <p:boldItalic r:id="rId100"/>
    </p:embeddedFont>
    <p:embeddedFont>
      <p:font typeface="Roboto Condensed" panose="02000000000000000000" pitchFamily="2" charset="0"/>
      <p:regular r:id="rId101"/>
    </p:embeddedFont>
    <p:embeddedFont>
      <p:font typeface="돋움" panose="020B0600000101010101" pitchFamily="34" charset="-127"/>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83000" autoAdjust="0"/>
  </p:normalViewPr>
  <p:slideViewPr>
    <p:cSldViewPr snapToGrid="0">
      <p:cViewPr varScale="1">
        <p:scale>
          <a:sx n="61" d="100"/>
          <a:sy n="61" d="100"/>
        </p:scale>
        <p:origin x="-984" y="-8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102"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authorship</a:t>
            </a:r>
            <a:r>
              <a:rPr lang="en-US" dirty="0" smtClean="0">
                <a:latin typeface="+mn-lt"/>
              </a:rPr>
              <a:t>. It's </a:t>
            </a:r>
            <a:r>
              <a:rPr lang="en-US" dirty="0">
                <a:latin typeface="+mn-lt"/>
              </a:rPr>
              <a:t>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en-US" dirty="0" smtClean="0">
                <a:latin typeface="ＭＳ ゴシック" panose="020B0609070205080204" pitchFamily="49" charset="-128"/>
                <a:ea typeface="ＭＳ ゴシック" panose="020B0609070205080204" pitchFamily="49" charset="-128"/>
              </a:rPr>
              <a:t>つと</a:t>
            </a:r>
            <a:r>
              <a:rPr lang="ja-JP" altLang="en-US" dirty="0" smtClean="0">
                <a:latin typeface="ＭＳ ゴシック" panose="020B0609070205080204" pitchFamily="49" charset="-128"/>
                <a:ea typeface="ＭＳ ゴシック" panose="020B0609070205080204" pitchFamily="49" charset="-128"/>
              </a:rPr>
              <a:t>い</a:t>
            </a:r>
            <a:r>
              <a:rPr lang="en-US" dirty="0" err="1" smtClean="0">
                <a:latin typeface="ＭＳ ゴシック" panose="020B0609070205080204" pitchFamily="49" charset="-128"/>
                <a:ea typeface="ＭＳ ゴシック" panose="020B0609070205080204" pitchFamily="49" charset="-128"/>
              </a:rPr>
              <a:t>えます</a:t>
            </a:r>
            <a:r>
              <a:rPr lang="en-US" dirty="0" err="1">
                <a:latin typeface="ＭＳ ゴシック" panose="020B0609070205080204" pitchFamily="49" charset="-128"/>
                <a:ea typeface="ＭＳ ゴシック" panose="020B0609070205080204" pitchFamily="49" charset="-128"/>
              </a:rPr>
              <a:t>。米国ではパブリック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a:t>
            </a:r>
            <a:r>
              <a:rPr lang="en-US" sz="1200" dirty="0" err="1">
                <a:latin typeface="ＭＳ ゴシック" panose="020B0609070205080204" pitchFamily="49" charset="-128"/>
                <a:ea typeface="ＭＳ ゴシック" panose="020B0609070205080204" pitchFamily="49" charset="-128"/>
                <a:cs typeface="Arial"/>
              </a:rPr>
              <a:t>の適用を受けます。本ライセンスに従わない限り本ファイルを使用することはできません</a:t>
            </a:r>
            <a:r>
              <a:rPr lang="en-US" sz="1200" dirty="0" smtClean="0">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smtClean="0">
                <a:latin typeface="ＭＳ ゴシック" panose="020B0609070205080204" pitchFamily="49" charset="-128"/>
                <a:ea typeface="ＭＳ ゴシック" panose="020B0609070205080204" pitchFamily="49" charset="-128"/>
              </a:rPr>
              <a:t>のことを</a:t>
            </a:r>
            <a:r>
              <a:rPr lang="ja-JP" altLang="en-US" dirty="0" smtClean="0">
                <a:latin typeface="ＭＳ ゴシック" panose="020B0609070205080204" pitchFamily="49" charset="-128"/>
                <a:ea typeface="ＭＳ ゴシック" panose="020B0609070205080204" pitchFamily="49" charset="-128"/>
              </a:rPr>
              <a:t>い</a:t>
            </a:r>
            <a:r>
              <a:rPr lang="x-none" dirty="0" smtClean="0">
                <a:latin typeface="ＭＳ ゴシック" panose="020B0609070205080204" pitchFamily="49" charset="-128"/>
                <a:ea typeface="ＭＳ ゴシック" panose="020B0609070205080204" pitchFamily="49" charset="-128"/>
              </a:rPr>
              <a:t>います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rgbClr val="C00000"/>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dirty="0">
                <a:latin typeface="ＭＳ ゴシック" panose="020B0609070205080204" pitchFamily="49" charset="-128"/>
                <a:ea typeface="ＭＳ ゴシック" panose="020B0609070205080204" pitchFamily="49" charset="-128"/>
              </a:rPr>
              <a:t>超え</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dirty="0">
                <a:latin typeface="ＭＳ ゴシック" panose="020B0609070205080204" pitchFamily="49" charset="-128"/>
                <a:ea typeface="ＭＳ ゴシック" panose="020B0609070205080204" pitchFamily="49" charset="-128"/>
              </a:rPr>
              <a:t>FOSSコンプライアンスプログラムの2つの主要なゴールとは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FOSSソフトウェアの追跡</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FOSSレビューの実施と、ライセンス義務の確認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製品出荷時のライセンス義務の履行</a:t>
            </a:r>
            <a:r>
              <a:rPr lang="en-US" dirty="0">
                <a:latin typeface="ＭＳ ゴシック" panose="020B0609070205080204" pitchFamily="49" charset="-128"/>
                <a:ea typeface="ＭＳ ゴシック" panose="020B0609070205080204" pitchFamily="49" charset="-128"/>
              </a:rPr>
              <a:t> </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a:t>
            </a:r>
            <a:r>
              <a:rPr lang="x-none" dirty="0" smtClean="0">
                <a:latin typeface="ＭＳ ゴシック" panose="020B0609070205080204" pitchFamily="49" charset="-128"/>
                <a:ea typeface="ＭＳ ゴシック" panose="020B0609070205080204" pitchFamily="49" charset="-128"/>
              </a:rPr>
              <a:t>レビュープロセスでの関係者</a:t>
            </a:r>
            <a:r>
              <a:rPr lang="ja-JP" altLang="en-US" dirty="0" smtClean="0">
                <a:latin typeface="ＭＳ ゴシック" panose="020B0609070205080204" pitchFamily="49" charset="-128"/>
                <a:ea typeface="ＭＳ ゴシック" panose="020B0609070205080204" pitchFamily="49" charset="-128"/>
              </a:rPr>
              <a:t>における</a:t>
            </a:r>
            <a:r>
              <a:rPr lang="x-none" dirty="0" smtClean="0">
                <a:latin typeface="ＭＳ ゴシック" panose="020B0609070205080204" pitchFamily="49" charset="-128"/>
                <a:ea typeface="ＭＳ ゴシック" panose="020B0609070205080204" pitchFamily="49" charset="-128"/>
              </a:rPr>
              <a:t>意見不一致の解決などを行います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process.</a:t>
            </a:r>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チームにコンタクトを</a:t>
            </a:r>
            <a:r>
              <a:rPr lang="ja-JP" altLang="en-US" dirty="0" smtClean="0">
                <a:latin typeface="ＭＳ ゴシック" panose="020B0609070205080204" pitchFamily="49" charset="-128"/>
                <a:ea typeface="ＭＳ ゴシック" panose="020B0609070205080204" pitchFamily="49" charset="-128"/>
              </a:rPr>
              <a:t>と</a:t>
            </a:r>
            <a:r>
              <a:rPr lang="x-none" dirty="0" smtClean="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smtClean="0">
                <a:latin typeface="ＭＳ ゴシック" panose="020B0609070205080204" pitchFamily="49" charset="-128"/>
                <a:ea typeface="ＭＳ ゴシック" panose="020B0609070205080204" pitchFamily="49" charset="-128"/>
              </a:rPr>
              <a:t>問題にフラグを</a:t>
            </a:r>
            <a:r>
              <a:rPr lang="ja-JP" altLang="en-US" dirty="0" smtClean="0">
                <a:latin typeface="ＭＳ ゴシック" panose="020B0609070205080204" pitchFamily="49" charset="-128"/>
                <a:ea typeface="ＭＳ ゴシック" panose="020B0609070205080204" pitchFamily="49" charset="-128"/>
              </a:rPr>
              <a:t>付け、</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予防策として、</a:t>
            </a:r>
            <a:r>
              <a:rPr lang="x-none" dirty="0">
                <a:latin typeface="ＭＳ ゴシック" panose="020B0609070205080204" pitchFamily="49" charset="-128"/>
                <a:ea typeface="ＭＳ ゴシック" panose="020B0609070205080204" pitchFamily="49" charset="-128"/>
              </a:rPr>
              <a:t>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モニタリング</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a:t>
            </a:r>
            <a:r>
              <a:rPr lang="x-none" dirty="0" smtClean="0">
                <a:latin typeface="ＭＳ ゴシック" panose="020B0609070205080204" pitchFamily="49" charset="-128"/>
                <a:ea typeface="ＭＳ ゴシック" panose="020B0609070205080204" pitchFamily="49" charset="-128"/>
              </a:rPr>
              <a:t>チームに利用しやすいものにするといったことが</a:t>
            </a:r>
            <a:r>
              <a:rPr lang="ja-JP" altLang="en-US" dirty="0" smtClean="0">
                <a:latin typeface="ＭＳ ゴシック" panose="020B0609070205080204" pitchFamily="49" charset="-128"/>
                <a:ea typeface="ＭＳ ゴシック" panose="020B0609070205080204" pitchFamily="49" charset="-128"/>
              </a:rPr>
              <a:t>挙げられます</a:t>
            </a:r>
            <a:r>
              <a:rPr lang="x-none"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の、非商用使用に限定するライセンスがある（例：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インターフェースのすべてもしくはいずれかに著作権やライセンスに係る文言を提供し、これを保持することが必要とされる場合がある、これにより下流</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のユーザー</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対し、異なる名前</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使用要求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違反における解除</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なる。</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メンバー</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多様性、反応</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早さ</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さまざま</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a:t>
            </a:r>
            <a:r>
              <a:rPr lang="ja-JP" altLang="en-US" sz="24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85355"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不一致の解決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ステップを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ることができますか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コンプライアンスに関係するすべて</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共通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ヘッダー</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削除する</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など</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5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erm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19594</TotalTime>
  <Words>11294</Words>
  <Application>Microsoft Office PowerPoint</Application>
  <PresentationFormat>ユーザー設定</PresentationFormat>
  <Paragraphs>1701</Paragraphs>
  <Slides>84</Slides>
  <Notes>84</Notes>
  <HiddenSlides>0</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84</vt:i4>
      </vt:variant>
    </vt:vector>
  </HeadingPairs>
  <TitlesOfParts>
    <vt:vector size="103" baseType="lpstr">
      <vt:lpstr>Arial</vt:lpstr>
      <vt:lpstr>ＭＳ Ｐゴシック</vt:lpstr>
      <vt:lpstr>ＭＳ ゴシック</vt:lpstr>
      <vt:lpstr>Roboto Medium</vt:lpstr>
      <vt:lpstr>Times</vt:lpstr>
      <vt:lpstr>Wingdings</vt:lpstr>
      <vt:lpstr>Lucida Sans Unicode</vt:lpstr>
      <vt:lpstr>Times New Roman</vt:lpstr>
      <vt:lpstr>Roboto</vt:lpstr>
      <vt:lpstr>Calibri</vt:lpstr>
      <vt:lpstr>맑은 고딕</vt:lpstr>
      <vt:lpstr>メイリオ</vt:lpstr>
      <vt:lpstr>Roboto Condensed</vt:lpstr>
      <vt:lpstr>游ゴシック</vt:lpstr>
      <vt:lpstr>DejaVu Sans</vt:lpstr>
      <vt:lpstr>돋움</vt:lpstr>
      <vt:lpstr>Roboto Mono</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947</cp:revision>
  <cp:lastPrinted>2017-10-26T22:18:50Z</cp:lastPrinted>
  <dcterms:created xsi:type="dcterms:W3CDTF">2013-07-15T20:26:40Z</dcterms:created>
  <dcterms:modified xsi:type="dcterms:W3CDTF">2017-11-14T02:05:15Z</dcterms:modified>
</cp:coreProperties>
</file>