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slides explains</a:t>
            </a:r>
            <a:r>
              <a:rPr lang="en-US" baseline="0" dirty="0">
                <a:latin typeface="Calibri"/>
              </a:rPr>
              <a:t> multi-licensing. This is the situation where more than set of license terms can apply to a piece of software.</a:t>
            </a:r>
            <a:br>
              <a:rPr lang="en-US" baseline="0" dirty="0">
                <a:latin typeface="Calibri"/>
              </a:rPr>
            </a:br>
            <a:r>
              <a:rPr lang="en-US" baseline="0" dirty="0">
                <a:latin typeface="Calibri"/>
              </a:rPr>
              <a:t/>
            </a:r>
            <a:br>
              <a:rPr lang="en-US" baseline="0" dirty="0">
                <a:latin typeface="Calibri"/>
              </a:rPr>
            </a:br>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In</a:t>
            </a:r>
            <a:r>
              <a:rPr lang="en-US" baseline="0" dirty="0">
                <a:sym typeface="Wingdings"/>
              </a:rPr>
              <a:t> this situation you h</a:t>
            </a:r>
            <a:r>
              <a:rPr lang="en-US" dirty="0"/>
              <a:t>ave to comply with both sets of license terms</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Disjunctive licensing may be something important to explore more deeply</a:t>
            </a:r>
            <a:r>
              <a:rPr lang="en-US" baseline="0" dirty="0">
                <a:latin typeface="Calibri"/>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Under disjunctive licensing you have a choice of licensing, i.e. GPL and a more permissive license option, you may choose which license</a:t>
            </a:r>
            <a:r>
              <a:rPr lang="en-US" sz="1200" baseline="0" dirty="0">
                <a:latin typeface="Arial"/>
                <a:cs typeface="Arial"/>
              </a:rPr>
              <a:t> </a:t>
            </a:r>
            <a:r>
              <a:rPr lang="en-US" sz="1200" dirty="0">
                <a:latin typeface="Arial"/>
                <a:cs typeface="Arial"/>
              </a:rPr>
              <a:t>you are going to distribute under depending on license</a:t>
            </a:r>
            <a:r>
              <a:rPr lang="en-US" sz="1200" baseline="0" dirty="0">
                <a:latin typeface="Arial"/>
                <a:cs typeface="Arial"/>
              </a:rPr>
              <a:t> compatibility, </a:t>
            </a:r>
            <a:r>
              <a:rPr lang="en-US" sz="12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200" dirty="0" err="1">
                <a:latin typeface="Arial"/>
                <a:cs typeface="Arial"/>
              </a:rPr>
              <a:t>weren</a:t>
            </a:r>
            <a:r>
              <a:rPr lang="ja-JP" altLang="en-US" sz="1200" dirty="0">
                <a:latin typeface="Arial"/>
                <a:cs typeface="Arial"/>
              </a:rPr>
              <a:t>’</a:t>
            </a:r>
            <a:r>
              <a:rPr lang="en-US" sz="1200" dirty="0">
                <a:latin typeface="Arial"/>
                <a:cs typeface="Arial"/>
              </a:rPr>
              <a:t>t going to use, now you might have to consider if you should figure out who the original © holder is and get the code directly from them</a:t>
            </a:r>
          </a:p>
          <a:p>
            <a:endParaRPr lang="en-US" sz="1200" dirty="0">
              <a:latin typeface="Arial"/>
              <a:cs typeface="Arial"/>
            </a:endParaRPr>
          </a:p>
          <a:p>
            <a:r>
              <a:rPr lang="en-US" sz="1200" b="1" dirty="0">
                <a:latin typeface="Arial"/>
                <a:cs typeface="Arial"/>
              </a:rPr>
              <a:t>Example: </a:t>
            </a:r>
          </a:p>
          <a:p>
            <a:r>
              <a:rPr lang="en-US" sz="1200" dirty="0">
                <a:latin typeface="Arial"/>
                <a:cs typeface="Arial"/>
              </a:rPr>
              <a:t>MPL 1.1/GPL 2.0/LGPL 2.1 - - </a:t>
            </a:r>
          </a:p>
          <a:p>
            <a:r>
              <a:rPr lang="en-US" sz="1200" dirty="0">
                <a:latin typeface="Arial"/>
                <a:cs typeface="Arial"/>
              </a:rPr>
              <a:t>“The contents of this file are subject to the Mozilla Public License Version - 1.1 (the "License"); you may not use this file except in compliance with - the License.</a:t>
            </a:r>
          </a:p>
          <a:p>
            <a:r>
              <a:rPr lang="en-US" sz="1200" dirty="0">
                <a:latin typeface="Arial"/>
                <a:cs typeface="Arial"/>
              </a:rPr>
              <a:t> . . . </a:t>
            </a:r>
          </a:p>
          <a:p>
            <a:r>
              <a:rPr lang="en-US"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200" dirty="0">
              <a:latin typeface="Arial"/>
              <a:cs typeface="Arial"/>
            </a:endParaRPr>
          </a:p>
          <a:p>
            <a:r>
              <a:rPr lang="en-US"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200" dirty="0">
              <a:latin typeface="Arial"/>
              <a:cs typeface="Arial"/>
            </a:endParaRPr>
          </a:p>
          <a:p>
            <a:r>
              <a:rPr lang="en-US" sz="1200" dirty="0">
                <a:latin typeface="Arial"/>
                <a:cs typeface="Arial"/>
              </a:rPr>
              <a:t>“</a:t>
            </a:r>
            <a:r>
              <a:rPr lang="en-US" sz="1200" b="1" dirty="0">
                <a:latin typeface="Arial"/>
                <a:cs typeface="Arial"/>
              </a:rPr>
              <a:t>dual</a:t>
            </a:r>
            <a:r>
              <a:rPr lang="en-US" sz="1200" dirty="0">
                <a:latin typeface="Arial"/>
                <a:cs typeface="Arial"/>
              </a:rPr>
              <a:t>” = confusing term that may be used</a:t>
            </a:r>
            <a:r>
              <a:rPr lang="en-US" sz="1200" baseline="0" dirty="0">
                <a:latin typeface="Arial"/>
                <a:cs typeface="Arial"/>
              </a:rPr>
              <a:t> for any of these situations, but usually refers to business model of OSS license or commercial license choice</a:t>
            </a:r>
            <a:endParaRPr lang="en-US" sz="1200" dirty="0">
              <a:latin typeface="Arial"/>
              <a:cs typeface="Arial"/>
            </a:endParaRPr>
          </a:p>
          <a:p>
            <a:r>
              <a:rPr lang="en-US" sz="1200" dirty="0">
                <a:latin typeface="Arial"/>
                <a:cs typeface="Arial"/>
              </a:rPr>
              <a:t>For more on dual-licensing</a:t>
            </a:r>
            <a:r>
              <a:rPr lang="en-US" sz="1200" baseline="0" dirty="0">
                <a:latin typeface="Arial"/>
                <a:cs typeface="Arial"/>
              </a:rPr>
              <a:t> as a business model: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