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3.xml" ContentType="application/vnd.openxmlformats-officedocument.presentationml.comments+xml"/>
  <Override PartName="/ppt/notesSlides/notesSlide48.xml" ContentType="application/vnd.openxmlformats-officedocument.presentationml.notesSlide+xml"/>
  <Override PartName="/ppt/comments/comment14.xml" ContentType="application/vnd.openxmlformats-officedocument.presentationml.comments+xml"/>
  <Override PartName="/ppt/notesSlides/notesSlide49.xml" ContentType="application/vnd.openxmlformats-officedocument.presentationml.notesSlide+xml"/>
  <Override PartName="/ppt/comments/comment15.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9"/>
  </p:notesMasterIdLst>
  <p:handoutMasterIdLst>
    <p:handoutMasterId r:id="rId90"/>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86" r:id="rId52"/>
    <p:sldId id="777" r:id="rId53"/>
    <p:sldId id="789" r:id="rId54"/>
    <p:sldId id="741" r:id="rId55"/>
    <p:sldId id="742" r:id="rId56"/>
    <p:sldId id="743" r:id="rId57"/>
    <p:sldId id="744" r:id="rId58"/>
    <p:sldId id="787" r:id="rId59"/>
    <p:sldId id="745" r:id="rId60"/>
    <p:sldId id="746" r:id="rId61"/>
    <p:sldId id="747" r:id="rId62"/>
    <p:sldId id="771" r:id="rId63"/>
    <p:sldId id="750" r:id="rId64"/>
    <p:sldId id="749" r:id="rId65"/>
    <p:sldId id="751" r:id="rId66"/>
    <p:sldId id="752" r:id="rId67"/>
    <p:sldId id="753" r:id="rId68"/>
    <p:sldId id="776" r:id="rId69"/>
    <p:sldId id="755" r:id="rId70"/>
    <p:sldId id="756" r:id="rId71"/>
    <p:sldId id="757" r:id="rId72"/>
    <p:sldId id="758" r:id="rId73"/>
    <p:sldId id="759" r:id="rId74"/>
    <p:sldId id="760" r:id="rId75"/>
    <p:sldId id="761" r:id="rId76"/>
    <p:sldId id="762" r:id="rId77"/>
    <p:sldId id="763" r:id="rId78"/>
    <p:sldId id="764" r:id="rId79"/>
    <p:sldId id="765" r:id="rId80"/>
    <p:sldId id="766" r:id="rId81"/>
    <p:sldId id="767" r:id="rId82"/>
    <p:sldId id="768" r:id="rId83"/>
    <p:sldId id="781" r:id="rId84"/>
    <p:sldId id="782" r:id="rId85"/>
    <p:sldId id="783" r:id="rId86"/>
    <p:sldId id="784" r:id="rId87"/>
    <p:sldId id="785" r:id="rId8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7"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8039" autoAdjust="0"/>
  </p:normalViewPr>
  <p:slideViewPr>
    <p:cSldViewPr snapToGrid="0">
      <p:cViewPr varScale="1">
        <p:scale>
          <a:sx n="49" d="100"/>
          <a:sy n="49" d="100"/>
        </p:scale>
        <p:origin x="-1464" y="-84"/>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29</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30</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31</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Roboto"/>
                <a:ea typeface="Roboto"/>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b="0" i="0" u="none" strike="noStrike" cap="none" dirty="0" smtClean="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50</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56</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57</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63</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64</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67</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69</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80</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82</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86</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48.xml.rels><?xml version="1.0" encoding="UTF-8" standalone="yes"?>
<Relationships xmlns="http://schemas.openxmlformats.org/package/2006/relationships"><Relationship Id="rId8" Type="http://schemas.openxmlformats.org/officeDocument/2006/relationships/comments" Target="../comments/comment14.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comments" Target="../comments/comment1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あり、</a:t>
            </a: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法令上の解釈も国ごとに異なる可能性ある。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を同時に</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場合</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fontScale="92500" lnSpcReduction="10000"/>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企業内で</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165374"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798513"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798513"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の解決や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最重要となる意思決定を承認するべく</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マネジメントは、製品</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もしくはOpenChain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の中で使われる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り</a:t>
            </a:r>
            <a:r>
              <a:rPr lang="en-US" smtClean="0">
                <a:latin typeface="メイリオ" panose="020B0604030504040204" pitchFamily="50" charset="-128"/>
                <a:ea typeface="メイリオ" panose="020B0604030504040204" pitchFamily="50" charset="-128"/>
                <a:cs typeface="メイリオ" panose="020B0604030504040204" pitchFamily="50" charset="-128"/>
              </a:rPr>
              <a:t>込みと頒布をコントロールする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のアクション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で構成され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の適正努力（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の結果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供給ソフトウェアで使用されている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特定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れにより、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すべてのFOSSライセンスの義務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将来にわたり</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履行されることを確</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かな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ものに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大企業が詳細なプロセスを保有する一方で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リストを使うだけの場合があ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本章では大企業のプロセス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の一</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47757" y="5125704"/>
            <a:ext cx="646331"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b="1" dirty="0">
                <a:latin typeface="メイリオ" panose="020B0604030504040204" pitchFamily="50" charset="-128"/>
                <a:ea typeface="メイリオ" panose="020B0604030504040204" pitchFamily="50" charset="-128"/>
                <a:cs typeface="メイリオ" panose="020B0604030504040204" pitchFamily="50" charset="-128"/>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algn="ctr">
              <a:buSzPct val="25000"/>
            </a:pPr>
            <a:r>
              <a:rPr lang="en-US" sz="1400" kern="0">
                <a:solidFill>
                  <a:srgbClr val="292934"/>
                </a:solidFill>
                <a:latin typeface="Roboto Condensed"/>
                <a:ea typeface="Roboto Condensed"/>
                <a:cs typeface="Roboto Condensed"/>
                <a:sym typeface="Roboto Condensed"/>
              </a:rPr>
              <a:t>You can get detailed checklists for these items here: </a:t>
            </a:r>
            <a:r>
              <a:rPr lang="en-US" sz="1050" kern="0">
                <a:solidFill>
                  <a:srgbClr val="292934"/>
                </a:solidFill>
                <a:latin typeface="Roboto Mono"/>
                <a:ea typeface="Roboto Mono"/>
                <a:cs typeface="Roboto Mono"/>
                <a:sym typeface="Roboto Mono"/>
              </a:rPr>
              <a:t>https://www.linuxfoundation.org/projects/opencompliance/self-assessment-compliance-checklist</a:t>
            </a:r>
          </a:p>
        </p:txBody>
      </p:sp>
    </p:spTree>
    <p:extLst>
      <p:ext uri="{BB962C8B-B14F-4D97-AF65-F5344CB8AC3E}">
        <p14:creationId xmlns:p14="http://schemas.microsoft.com/office/powerpoint/2010/main" val="416609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入力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p>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b="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182880">
              <a:lnSpc>
                <a:spcPct val="90000"/>
              </a:lnSpc>
              <a:buSzPct val="85000"/>
              <a:buFont typeface="Arial" pitchFamily="34" charset="0"/>
              <a:buChar char="•"/>
              <a:defRPr/>
            </a:pPr>
            <a:r>
              <a:rPr lang="en-US" sz="1600" smtClean="0">
                <a:latin typeface="メイリオ" panose="020B0604030504040204" pitchFamily="50" charset="-128"/>
                <a:ea typeface="メイリオ" panose="020B0604030504040204" pitchFamily="50" charset="-128"/>
                <a:cs typeface="メイリオ" panose="020B0604030504040204" pitchFamily="50" charset="-128"/>
              </a:rPr>
              <a:t>このプロセスは以下のイベント</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のうちの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つで開始され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適切な承認</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がなく</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使用されている</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FOSSを発見する</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400" dirty="0">
                <a:latin typeface="メイリオ" panose="020B0604030504040204" pitchFamily="50" charset="-128"/>
                <a:ea typeface="メイリオ" panose="020B0604030504040204" pitchFamily="50" charset="-128"/>
                <a:cs typeface="メイリオ" panose="020B0604030504040204" pitchFamily="50" charset="-128"/>
              </a:rPr>
              <a:t>サード パーティのソフトウェアの一部に使用されているFOSSを発見する </a:t>
            </a:r>
          </a:p>
          <a:p>
            <a:pPr eaLnBrk="1" hangingPunct="1">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はレビュ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のための（次のステップとなる）</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リクエストが登録される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サードパーティ提供のソフトウェアに対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入力リクエストのないすべてのFOSSコンポーネントを識別し、レビューを実施する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開発チーム</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コンプライアンスの記録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方法に関する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と併せ</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開発チームから提供される記録がない場合、FOSSコンポーネント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発見時</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に記録が生成される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ソースコードの起源とライセンス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確認した監査レポートが生成される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スキャンが完了している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監査レポートがソースコードの起源とライセンスを特定し、さらなる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調査が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ファイルにフラグが立てられている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を</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の</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が解決されたことをエンジニアとともに確認する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指摘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題が解決されている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監査されたソースコード、ソフトウェア</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アーキテクチャ、およびFOSSの利用方法についてFOSSレビューを実施する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スライドの</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テンプレート参照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FOSSコンポーネントの使用が承認され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FOSSコンポーネントがそのリリース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に登録され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適切な告知／表示が準備された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 </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メイリオ" panose="020B0604030504040204" pitchFamily="50" charset="-128"/>
                <a:ea typeface="メイリオ" panose="020B0604030504040204" pitchFamily="50" charset="-128"/>
                <a:cs typeface="メイリオ" panose="020B0604030504040204" pitchFamily="50" charset="-128"/>
              </a:rPr>
              <a:t>すべての頒布前検証が完了し</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a:t>
            </a:r>
            <a:br>
              <a:rPr lang="en-US" sz="1600" smtClean="0">
                <a:latin typeface="メイリオ" panose="020B0604030504040204" pitchFamily="50" charset="-128"/>
                <a:ea typeface="メイリオ" panose="020B0604030504040204" pitchFamily="50" charset="-128"/>
                <a:cs typeface="メイリオ" panose="020B0604030504040204" pitchFamily="50" charset="-128"/>
              </a:rPr>
            </a:br>
            <a:r>
              <a:rPr lang="en-US" sz="1600" smtClean="0">
                <a:latin typeface="メイリオ" panose="020B0604030504040204" pitchFamily="50" charset="-128"/>
                <a:ea typeface="メイリオ" panose="020B0604030504040204" pitchFamily="50" charset="-128"/>
                <a:cs typeface="メイリオ" panose="020B0604030504040204" pitchFamily="50" charset="-128"/>
              </a:rPr>
              <a:t>問題が発見されていない</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a:t>
            </a:r>
            <a:r>
              <a:rPr lang="ja-JP" altLang="en-US" sz="1600">
                <a:latin typeface="メイリオ" panose="020B0604030504040204" pitchFamily="50" charset="-128"/>
                <a:ea typeface="メイリオ" panose="020B0604030504040204" pitchFamily="50" charset="-128"/>
                <a:cs typeface="メイリオ" panose="020B0604030504040204" pitchFamily="50" charset="-128"/>
              </a:rPr>
              <a:t>した</a:t>
            </a:r>
            <a:r>
              <a:rPr lang="en-US" sz="1600"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前提条件</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ソースコードが要求された通りに提供されている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が準備された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18669</TotalTime>
  <Words>10731</Words>
  <Application>Microsoft Office PowerPoint</Application>
  <PresentationFormat>ユーザー設定</PresentationFormat>
  <Paragraphs>1714</Paragraphs>
  <Slides>86</Slides>
  <Notes>86</Notes>
  <HiddenSlides>0</HiddenSlides>
  <MMClips>0</MMClips>
  <ScaleCrop>false</ScaleCrop>
  <HeadingPairs>
    <vt:vector size="4" baseType="variant">
      <vt:variant>
        <vt:lpstr>テーマ</vt:lpstr>
      </vt:variant>
      <vt:variant>
        <vt:i4>2</vt:i4>
      </vt:variant>
      <vt:variant>
        <vt:lpstr>スライド タイトル</vt:lpstr>
      </vt:variant>
      <vt:variant>
        <vt:i4>86</vt:i4>
      </vt:variant>
    </vt:vector>
  </HeadingPairs>
  <TitlesOfParts>
    <vt:vector size="88" baseType="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FOSSレビューの遂行</vt:lpstr>
      <vt:lpstr>FOSS レビューの監督</vt:lpstr>
      <vt:lpstr>理解度チェック</vt:lpstr>
      <vt:lpstr>第6章</vt:lpstr>
      <vt:lpstr>概要</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830</cp:revision>
  <cp:lastPrinted>2017-05-13T02:23:06Z</cp:lastPrinted>
  <dcterms:created xsi:type="dcterms:W3CDTF">2013-07-15T20:26:40Z</dcterms:created>
  <dcterms:modified xsi:type="dcterms:W3CDTF">2017-10-26T07:16:01Z</dcterms:modified>
</cp:coreProperties>
</file>