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Copyright protects original works of authorship.It's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Software can be subject to a patent. Patent protects method of operation, such as computer program. However,</a:t>
            </a:r>
            <a:r>
              <a:rPr lang="x-none" dirty="0">
                <a:latin typeface="Calibri"/>
              </a:rPr>
              <a:t> </a:t>
            </a:r>
            <a:r>
              <a:rPr lang="x-none">
                <a:latin typeface="Calibri"/>
              </a:rPr>
              <a:t>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a:t>
            </a:r>
            <a:r>
              <a:rPr lang="x-none" dirty="0">
                <a:latin typeface="Calibri"/>
              </a:rPr>
              <a:t> </a:t>
            </a:r>
            <a:r>
              <a:rPr lang="x-none">
                <a:latin typeface="Calibri"/>
              </a:rPr>
              <a:t>which is a free software project that provides the codecs for encoding and decoding videos. However, you would still need a patent license to encode and decode a certain format.</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useful for lawyers, managers or developers who may not be familiar with FOSS licenses.</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This slide provides the</a:t>
            </a:r>
            <a:r>
              <a:rPr lang="en-US" baseline="0" dirty="0">
                <a:latin typeface="Calibri"/>
                <a:ea typeface="MS PGothic" charset="0"/>
              </a:rPr>
              <a:t>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”permissive” FOSS licenses, the most basic type of FOSS license, which usually have minimal requirements. The most basic requirement is to include</a:t>
            </a:r>
            <a:r>
              <a:rPr lang="en-US" baseline="0" dirty="0"/>
              <a:t> a copyright notice.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a:t>
            </a:r>
            <a:r>
              <a:rPr lang="en-US" i="0" baseline="0" dirty="0">
                <a:latin typeface="Calibri"/>
              </a:rPr>
              <a:t> patent concepts relevant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a:t>
            </a:r>
            <a:r>
              <a:rPr lang="en-US" baseline="0" dirty="0">
                <a:latin typeface="Calibri"/>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What type of material does copyright law protect?</a:t>
            </a:r>
          </a:p>
          <a:p>
            <a:r>
              <a:rPr lang="en-US" dirty="0">
                <a:latin typeface="Calibri" charset="0"/>
                <a:ea typeface="ＭＳ Ｐゴシック" charset="0"/>
              </a:rPr>
              <a:t>What copyright rights are most important for software?</a:t>
            </a:r>
          </a:p>
          <a:p>
            <a:r>
              <a:rPr lang="en-US" dirty="0">
                <a:latin typeface="Calibri" charset="0"/>
                <a:ea typeface="ＭＳ Ｐゴシック" charset="0"/>
              </a:rPr>
              <a:t>Can software be subject to a patent? </a:t>
            </a:r>
          </a:p>
          <a:p>
            <a:r>
              <a:rPr lang="en-US" dirty="0">
                <a:latin typeface="Calibri" charset="0"/>
                <a:ea typeface="ＭＳ Ｐゴシック" charset="0"/>
              </a:rPr>
              <a:t>What rights does a patent give to the patent owner?</a:t>
            </a:r>
          </a:p>
          <a:p>
            <a:r>
              <a:rPr lang="en-US" dirty="0">
                <a:latin typeface="Calibri" charset="0"/>
                <a:ea typeface="ＭＳ Ｐゴシック" charset="0"/>
              </a:rPr>
              <a:t>If you independently develop your own software, is it possible that you might need a copyright license from a third party for that software? A patent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Free and </a:t>
            </a:r>
            <a:r>
              <a:rPr lang="en-US" dirty="0">
                <a:latin typeface="Calibri" charset="0"/>
                <a:ea typeface="MS PGothic" charset="0"/>
              </a:rPr>
              <a:t>FOSS</a:t>
            </a:r>
            <a:r>
              <a:rPr lang="x-none" dirty="0">
                <a:latin typeface="Calibri" charset="0"/>
                <a:ea typeface="MS PGothic" charset="0"/>
              </a:rPr>
              <a:t> Software licenses generally make source code available under terms that allow for modification and redistribution</a:t>
            </a:r>
          </a:p>
          <a:p>
            <a:r>
              <a:rPr lang="x-none" dirty="0">
                <a:latin typeface="Calibri" charset="0"/>
                <a:ea typeface="MS PGothic" charset="0"/>
              </a:rPr>
              <a:t>FOSS licenses may have conditions related to providing attributions, copyright statement preservation, or a written offer to make the source code available</a:t>
            </a:r>
          </a:p>
          <a:p>
            <a:r>
              <a:rPr lang="x-none" dirty="0">
                <a:latin typeface="Calibri" charset="0"/>
                <a:ea typeface="MS PGothic" charset="0"/>
              </a:rPr>
              <a:t>One popular set of licenses are those approved by the </a:t>
            </a:r>
            <a:r>
              <a:rPr lang="en-US" dirty="0">
                <a:latin typeface="Calibri" charset="0"/>
                <a:ea typeface="MS PGothic" charset="0"/>
              </a:rPr>
              <a:t>FOSS</a:t>
            </a:r>
            <a:r>
              <a:rPr lang="x-none" dirty="0">
                <a:latin typeface="Calibri" charset="0"/>
                <a:ea typeface="MS PGothic" charset="0"/>
              </a:rPr>
              <a:t> Initiative (OSI) based on their </a:t>
            </a:r>
            <a:r>
              <a:rPr lang="en-US" dirty="0">
                <a:latin typeface="Calibri" charset="0"/>
                <a:ea typeface="MS PGothic" charset="0"/>
              </a:rPr>
              <a:t>FOSS</a:t>
            </a:r>
            <a:r>
              <a:rPr lang="x-none" dirty="0">
                <a:latin typeface="Calibri" charset="0"/>
                <a:ea typeface="MS PGothic" charset="0"/>
              </a:rPr>
              <a:t> Definition (OSD). A complete list of OSI-approved licenses is available at </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配布する権利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注：何をもって"二次的著作物"、"配布"とするかの解釈はFOSSコミュニティとFOSSの法的領域における考慮された内容に依存します。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Patents protect functionality - this can include a method of operation, such as a computer program</a:t>
            </a:r>
          </a:p>
          <a:p>
            <a:pPr lvl="1"/>
            <a:r>
              <a:rPr lang="en-US" dirty="0"/>
              <a:t>Does not protect abstract ideas, laws of nature</a:t>
            </a:r>
          </a:p>
          <a:p>
            <a:r>
              <a:rPr lang="en-US" dirty="0"/>
              <a:t>The patent owner has the right to stop anybody from exercising that functionality, regardless of independent creation </a:t>
            </a:r>
          </a:p>
          <a:p>
            <a:r>
              <a:rPr lang="en-US" dirty="0"/>
              <a:t>Other parties who want to use the technology may seek a patent license (which may grant rights to use, make, have made, sell, offer for sale, and import the technology)</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 "license" is the way a copyright or patent holder gives permission or rights to someone else</a:t>
            </a:r>
          </a:p>
          <a:p>
            <a:r>
              <a:rPr lang="en-US" dirty="0">
                <a:solidFill>
                  <a:srgbClr val="000000"/>
                </a:solidFill>
              </a:rPr>
              <a:t>The license can be limited to:</a:t>
            </a:r>
            <a:endParaRPr lang="en-US" dirty="0"/>
          </a:p>
          <a:p>
            <a:pPr lvl="1"/>
            <a:r>
              <a:rPr lang="en-US" dirty="0">
                <a:solidFill>
                  <a:srgbClr val="000000"/>
                </a:solidFill>
              </a:rPr>
              <a:t>Types of use allowed (distribution, derivative works / to make, have made, manufacture)</a:t>
            </a:r>
            <a:endParaRPr lang="en-US" dirty="0"/>
          </a:p>
          <a:p>
            <a:pPr lvl="1"/>
            <a:r>
              <a:rPr lang="en-US" dirty="0">
                <a:solidFill>
                  <a:srgbClr val="000000"/>
                </a:solidFill>
              </a:rPr>
              <a:t>Exclusive or non-exclusive terms</a:t>
            </a:r>
            <a:endParaRPr lang="en-US" dirty="0"/>
          </a:p>
          <a:p>
            <a:pPr lvl="1"/>
            <a:r>
              <a:rPr lang="en-US" dirty="0">
                <a:solidFill>
                  <a:srgbClr val="000000"/>
                </a:solidFill>
              </a:rPr>
              <a:t>Geographical scope</a:t>
            </a:r>
            <a:endParaRPr lang="en-US" dirty="0"/>
          </a:p>
          <a:p>
            <a:pPr lvl="1"/>
            <a:r>
              <a:rPr lang="en-US" dirty="0">
                <a:solidFill>
                  <a:srgbClr val="000000"/>
                </a:solidFill>
              </a:rPr>
              <a:t>Perpetual or time limited duration</a:t>
            </a:r>
            <a:endParaRPr lang="en-US" dirty="0"/>
          </a:p>
          <a:p>
            <a:r>
              <a:rPr lang="en-US" dirty="0"/>
              <a:t>The license can have conditions on the grants, meaning you only get the license if you comply with certain obligations</a:t>
            </a:r>
          </a:p>
          <a:p>
            <a:pPr lvl="1"/>
            <a:r>
              <a:rPr lang="en-US" dirty="0"/>
              <a:t>E.g, provide attribution, give a reciprocal license</a:t>
            </a:r>
          </a:p>
          <a:p>
            <a:r>
              <a:rPr lang="en-US" dirty="0">
                <a:solidFill>
                  <a:srgbClr val="000000"/>
                </a:solidFill>
              </a:rPr>
              <a:t>May also include contractual terms regarding warranties, indemnification, support, upgrade, maintenance</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