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2.xml" ContentType="application/vnd.openxmlformats-officedocument.presentationml.comments+xml"/>
  <Override PartName="/ppt/notesSlides/notesSlide11.xml" ContentType="application/vnd.openxmlformats-officedocument.presentationml.notesSlide+xml"/>
  <Override PartName="/ppt/comments/comment3.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4.xml" ContentType="application/vnd.openxmlformats-officedocument.presentationml.comments+xml"/>
  <Override PartName="/ppt/notesSlides/notesSlide16.xml" ContentType="application/vnd.openxmlformats-officedocument.presentationml.notesSlide+xml"/>
  <Override PartName="/ppt/comments/comment5.xml" ContentType="application/vnd.openxmlformats-officedocument.presentationml.comments+xml"/>
  <Override PartName="/ppt/notesSlides/notesSlide17.xml" ContentType="application/vnd.openxmlformats-officedocument.presentationml.notesSlide+xml"/>
  <Override PartName="/ppt/comments/comment6.xml" ContentType="application/vnd.openxmlformats-officedocument.presentationml.comments+xml"/>
  <Override PartName="/ppt/notesSlides/notesSlide18.xml" ContentType="application/vnd.openxmlformats-officedocument.presentationml.notesSlide+xml"/>
  <Override PartName="/ppt/comments/comment7.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comment8.xml" ContentType="application/vnd.openxmlformats-officedocument.presentationml.comment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comment9.xml" ContentType="application/vnd.openxmlformats-officedocument.presentationml.comments+xml"/>
  <Override PartName="/ppt/notesSlides/notesSlide24.xml" ContentType="application/vnd.openxmlformats-officedocument.presentationml.notesSlide+xml"/>
  <Override PartName="/ppt/comments/comment10.xml" ContentType="application/vnd.openxmlformats-officedocument.presentationml.comment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omments/comment11.xml" ContentType="application/vnd.openxmlformats-officedocument.presentationml.comment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omments/comment12.xml" ContentType="application/vnd.openxmlformats-officedocument.presentationml.comments+xml"/>
  <Override PartName="/ppt/notesSlides/notesSlide43.xml" ContentType="application/vnd.openxmlformats-officedocument.presentationml.notesSlide+xml"/>
  <Override PartName="/ppt/comments/comment13.xml" ContentType="application/vnd.openxmlformats-officedocument.presentationml.comment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omments/comment14.xml" ContentType="application/vnd.openxmlformats-officedocument.presentationml.comments+xml"/>
  <Override PartName="/ppt/notesSlides/notesSlide48.xml" ContentType="application/vnd.openxmlformats-officedocument.presentationml.notesSlide+xml"/>
  <Override PartName="/ppt/comments/comment15.xml" ContentType="application/vnd.openxmlformats-officedocument.presentationml.comments+xml"/>
  <Override PartName="/ppt/notesSlides/notesSlide49.xml" ContentType="application/vnd.openxmlformats-officedocument.presentationml.notesSlide+xml"/>
  <Override PartName="/ppt/comments/comment16.xml" ContentType="application/vnd.openxmlformats-officedocument.presentationml.comment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comments/comment17.xml" ContentType="application/vnd.openxmlformats-officedocument.presentationml.comments+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comments/comment18.xml" ContentType="application/vnd.openxmlformats-officedocument.presentationml.comments+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1" r:id="rId2"/>
  </p:sldMasterIdLst>
  <p:notesMasterIdLst>
    <p:notesMasterId r:id="rId89"/>
  </p:notesMasterIdLst>
  <p:handoutMasterIdLst>
    <p:handoutMasterId r:id="rId90"/>
  </p:handoutMasterIdLst>
  <p:sldIdLst>
    <p:sldId id="694" r:id="rId3"/>
    <p:sldId id="769" r:id="rId4"/>
    <p:sldId id="779" r:id="rId5"/>
    <p:sldId id="780" r:id="rId6"/>
    <p:sldId id="695" r:id="rId7"/>
    <p:sldId id="696" r:id="rId8"/>
    <p:sldId id="697" r:id="rId9"/>
    <p:sldId id="698" r:id="rId10"/>
    <p:sldId id="699" r:id="rId11"/>
    <p:sldId id="700" r:id="rId12"/>
    <p:sldId id="701" r:id="rId13"/>
    <p:sldId id="702" r:id="rId14"/>
    <p:sldId id="703" r:id="rId15"/>
    <p:sldId id="704" r:id="rId16"/>
    <p:sldId id="705" r:id="rId17"/>
    <p:sldId id="706" r:id="rId18"/>
    <p:sldId id="707" r:id="rId19"/>
    <p:sldId id="708" r:id="rId20"/>
    <p:sldId id="709" r:id="rId21"/>
    <p:sldId id="788" r:id="rId22"/>
    <p:sldId id="710" r:id="rId23"/>
    <p:sldId id="778" r:id="rId24"/>
    <p:sldId id="712" r:id="rId25"/>
    <p:sldId id="713" r:id="rId26"/>
    <p:sldId id="714" r:id="rId27"/>
    <p:sldId id="715" r:id="rId28"/>
    <p:sldId id="716" r:id="rId29"/>
    <p:sldId id="717" r:id="rId30"/>
    <p:sldId id="719" r:id="rId31"/>
    <p:sldId id="720" r:id="rId32"/>
    <p:sldId id="721" r:id="rId33"/>
    <p:sldId id="722" r:id="rId34"/>
    <p:sldId id="723" r:id="rId35"/>
    <p:sldId id="724" r:id="rId36"/>
    <p:sldId id="725" r:id="rId37"/>
    <p:sldId id="726" r:id="rId38"/>
    <p:sldId id="727" r:id="rId39"/>
    <p:sldId id="728" r:id="rId40"/>
    <p:sldId id="729" r:id="rId41"/>
    <p:sldId id="730" r:id="rId42"/>
    <p:sldId id="731" r:id="rId43"/>
    <p:sldId id="732" r:id="rId44"/>
    <p:sldId id="733" r:id="rId45"/>
    <p:sldId id="734" r:id="rId46"/>
    <p:sldId id="735" r:id="rId47"/>
    <p:sldId id="736" r:id="rId48"/>
    <p:sldId id="737" r:id="rId49"/>
    <p:sldId id="738" r:id="rId50"/>
    <p:sldId id="739" r:id="rId51"/>
    <p:sldId id="786" r:id="rId52"/>
    <p:sldId id="777" r:id="rId53"/>
    <p:sldId id="789" r:id="rId54"/>
    <p:sldId id="741" r:id="rId55"/>
    <p:sldId id="742" r:id="rId56"/>
    <p:sldId id="743" r:id="rId57"/>
    <p:sldId id="744" r:id="rId58"/>
    <p:sldId id="787" r:id="rId59"/>
    <p:sldId id="745" r:id="rId60"/>
    <p:sldId id="746" r:id="rId61"/>
    <p:sldId id="747" r:id="rId62"/>
    <p:sldId id="771" r:id="rId63"/>
    <p:sldId id="750" r:id="rId64"/>
    <p:sldId id="749" r:id="rId65"/>
    <p:sldId id="751" r:id="rId66"/>
    <p:sldId id="752" r:id="rId67"/>
    <p:sldId id="753" r:id="rId68"/>
    <p:sldId id="776" r:id="rId69"/>
    <p:sldId id="755" r:id="rId70"/>
    <p:sldId id="756" r:id="rId71"/>
    <p:sldId id="757" r:id="rId72"/>
    <p:sldId id="758" r:id="rId73"/>
    <p:sldId id="759" r:id="rId74"/>
    <p:sldId id="760" r:id="rId75"/>
    <p:sldId id="761" r:id="rId76"/>
    <p:sldId id="762" r:id="rId77"/>
    <p:sldId id="763" r:id="rId78"/>
    <p:sldId id="764" r:id="rId79"/>
    <p:sldId id="765" r:id="rId80"/>
    <p:sldId id="766" r:id="rId81"/>
    <p:sldId id="767" r:id="rId82"/>
    <p:sldId id="768" r:id="rId83"/>
    <p:sldId id="781" r:id="rId84"/>
    <p:sldId id="782" r:id="rId85"/>
    <p:sldId id="783" r:id="rId86"/>
    <p:sldId id="784" r:id="rId87"/>
    <p:sldId id="785" r:id="rId88"/>
  </p:sldIdLst>
  <p:sldSz cx="12192000" cy="6858000"/>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37" userDrawn="1">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工内隆" initials="工内隆" lastIdx="12" clrIdx="0">
    <p:extLst/>
  </p:cmAuthor>
  <p:cmAuthor id="2" name="Mieko Sato" initials="MS" lastIdx="18" clrIdx="1">
    <p:extLst/>
  </p:cmAuthor>
  <p:cmAuthor id="3" name="tani" initials="tani" lastIdx="51" clrIdx="2"/>
  <p:cmAuthor id="4" name="tani" initials="AIC" lastIdx="16"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55" autoAdjust="0"/>
    <p:restoredTop sz="76000" autoAdjust="0"/>
  </p:normalViewPr>
  <p:slideViewPr>
    <p:cSldViewPr snapToGrid="0">
      <p:cViewPr varScale="1">
        <p:scale>
          <a:sx n="55" d="100"/>
          <a:sy n="55" d="100"/>
        </p:scale>
        <p:origin x="-1224" y="-90"/>
      </p:cViewPr>
      <p:guideLst>
        <p:guide orient="horz" pos="2137"/>
        <p:guide pos="3840"/>
      </p:guideLst>
    </p:cSldViewPr>
  </p:slideViewPr>
  <p:outlineViewPr>
    <p:cViewPr>
      <p:scale>
        <a:sx n="33" d="100"/>
        <a:sy n="33" d="100"/>
      </p:scale>
      <p:origin x="0" y="-2220"/>
    </p:cViewPr>
  </p:outlineViewPr>
  <p:notesTextViewPr>
    <p:cViewPr>
      <p:scale>
        <a:sx n="125" d="100"/>
        <a:sy n="125" d="100"/>
      </p:scale>
      <p:origin x="0" y="0"/>
    </p:cViewPr>
  </p:notesTextViewPr>
  <p:sorterViewPr>
    <p:cViewPr>
      <p:scale>
        <a:sx n="100" d="100"/>
        <a:sy n="100" d="100"/>
      </p:scale>
      <p:origin x="0" y="24320"/>
    </p:cViewPr>
  </p:sorterViewPr>
  <p:notesViewPr>
    <p:cSldViewPr snapToGrid="0">
      <p:cViewPr varScale="1">
        <p:scale>
          <a:sx n="81" d="100"/>
          <a:sy n="81" d="100"/>
        </p:scale>
        <p:origin x="78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handoutMaster" Target="handoutMasters/handoutMaster1.xml"/><Relationship Id="rId95"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commentAuthors" Target="commentAuthors.xml"/><Relationship Id="rId9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17-10-24T14:19:20.723" idx="6">
    <p:pos x="10" y="10"/>
    <p:text>著作権横の説明を少し修正しました。「works」は著作物としています（たしか工内さんからご指摘があったと思うので）</p:text>
    <p:extLst>
      <p:ext uri="{C676402C-5697-4E1C-873F-D02D1690AC5C}">
        <p15:threadingInfo xmlns:p15="http://schemas.microsoft.com/office/powerpoint/2012/main" timeZoneBias="-54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4" dt="2017-10-25T15:37:36.801" idx="16">
    <p:pos x="10" y="10"/>
    <p:text>原文「all」は斜体でしたがメイリオで斜体がないので「すべての」を太字にしました。</p:text>
    <p:extLst>
      <p:ext uri="{C676402C-5697-4E1C-873F-D02D1690AC5C}">
        <p15:threadingInfo xmlns:p15="http://schemas.microsoft.com/office/powerpoint/2012/main" timeZoneBias="-54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3" dt="2017-10-26T13:16:04.271" idx="42">
    <p:pos x="10" y="10"/>
    <p:text>・「FOSS Compliance Triggers」が「FOSS Compliance Issues」になりましたが、Issuesを論点とすると、「～の」より「～における」の方が読みやすいと思いました。</p:text>
  </p:cm>
</p:cmLst>
</file>

<file path=ppt/comments/comment12.xml><?xml version="1.0" encoding="utf-8"?>
<p:cmLst xmlns:a="http://schemas.openxmlformats.org/drawingml/2006/main" xmlns:r="http://schemas.openxmlformats.org/officeDocument/2006/relationships" xmlns:p="http://schemas.openxmlformats.org/presentationml/2006/main">
  <p:cm authorId="3" dt="2017-10-26T14:23:17.263" idx="43">
    <p:pos x="10" y="10"/>
    <p:text>企業集団の部分は、英語を直訳してもすぐにわからない人がいるように思ったので、スライド下部に注記で補足しました。</p:text>
  </p:cm>
</p:cmLst>
</file>

<file path=ppt/comments/comment13.xml><?xml version="1.0" encoding="utf-8"?>
<p:cmLst xmlns:a="http://schemas.openxmlformats.org/drawingml/2006/main" xmlns:r="http://schemas.openxmlformats.org/officeDocument/2006/relationships" xmlns:p="http://schemas.openxmlformats.org/presentationml/2006/main">
  <p:cm authorId="3" dt="2017-10-26T16:58:51.772" idx="49">
    <p:pos x="10" y="10"/>
    <p:text>最後の質問について、ノート記載の回答例は明らかに一つP42の内容が反映できていないので追記しておきます
「企業集団内にある別法人」</p:text>
  </p:cm>
</p:cmLst>
</file>

<file path=ppt/comments/comment14.xml><?xml version="1.0" encoding="utf-8"?>
<p:cmLst xmlns:a="http://schemas.openxmlformats.org/drawingml/2006/main" xmlns:r="http://schemas.openxmlformats.org/officeDocument/2006/relationships" xmlns:p="http://schemas.openxmlformats.org/presentationml/2006/main">
  <p:cm authorId="3" dt="2017-10-26T14:57:32.089" idx="45">
    <p:pos x="10" y="10"/>
    <p:text>左上から2番目「around the package」の意味が微妙にわからない。いったん「パッケージを取り巻く」としてみたが、「パッケージに関わる」という感覚だが。。。</p:text>
  </p:cm>
</p:cmLst>
</file>

<file path=ppt/comments/comment15.xml><?xml version="1.0" encoding="utf-8"?>
<p:cmLst xmlns:a="http://schemas.openxmlformats.org/drawingml/2006/main" xmlns:r="http://schemas.openxmlformats.org/officeDocument/2006/relationships" xmlns:p="http://schemas.openxmlformats.org/presentationml/2006/main">
  <p:cm authorId="3" dt="2017-10-26T15:24:58.558" idx="46">
    <p:pos x="10" y="10"/>
    <p:text>最後の文面、頭に「Engineering」が付いただけなのですがどうもしっくりこないです。Engineeringがないほうがわかり易いのですが・・・</p:text>
  </p:cm>
</p:cmLst>
</file>

<file path=ppt/comments/comment16.xml><?xml version="1.0" encoding="utf-8"?>
<p:cmLst xmlns:a="http://schemas.openxmlformats.org/drawingml/2006/main" xmlns:r="http://schemas.openxmlformats.org/officeDocument/2006/relationships" xmlns:p="http://schemas.openxmlformats.org/presentationml/2006/main">
  <p:cm authorId="3" dt="2017-10-26T15:38:05.558" idx="47">
    <p:pos x="10" y="10"/>
    <p:text>最後の項目は、以下のように理解しています。
・The software = 自社ソフトウェア（FOSS組み入れ）
・ここにその他いくつかのFOSSが組み入れられたとき、そのFOSS同士の共存にライセンス上問題がでる可能性があるのでそのチェックが必要</p:text>
  </p:cm>
</p:cmLst>
</file>

<file path=ppt/comments/comment17.xml><?xml version="1.0" encoding="utf-8"?>
<p:cmLst xmlns:a="http://schemas.openxmlformats.org/drawingml/2006/main" xmlns:r="http://schemas.openxmlformats.org/officeDocument/2006/relationships" xmlns:p="http://schemas.openxmlformats.org/presentationml/2006/main">
  <p:cm authorId="3" dt="2017-10-26T16:23:53.901" idx="48">
    <p:pos x="10" y="10"/>
    <p:text>原文はなぜか「OSS components」となっていますが、違和感があるので（というか脱字かと）あえて「FOSS」と表記します。</p:text>
  </p:cm>
</p:cmLst>
</file>

<file path=ppt/comments/comment18.xml><?xml version="1.0" encoding="utf-8"?>
<p:cmLst xmlns:a="http://schemas.openxmlformats.org/drawingml/2006/main" xmlns:r="http://schemas.openxmlformats.org/officeDocument/2006/relationships" xmlns:p="http://schemas.openxmlformats.org/presentationml/2006/main">
  <p:cm authorId="3" dt="2017-10-26T17:09:21.133" idx="51">
    <p:pos x="10" y="10"/>
    <p:text>v1.1対応ではこれ以降「前提条件（Prerequisites)」が削除されています。このスライドのノートでは文面でもふれており反映ができていないため、訳文で混乱されないよう当該文面を削除しておきます
</p:text>
  </p:cm>
</p:cmLst>
</file>

<file path=ppt/comments/comment2.xml><?xml version="1.0" encoding="utf-8"?>
<p:cmLst xmlns:a="http://schemas.openxmlformats.org/drawingml/2006/main" xmlns:r="http://schemas.openxmlformats.org/officeDocument/2006/relationships" xmlns:p="http://schemas.openxmlformats.org/presentationml/2006/main">
  <p:cm authorId="4" dt="2017-10-24T14:18:58.852" idx="5">
    <p:pos x="10" y="10"/>
    <p:text>・タイトルを少し変更しています
・ダッシュ「-」はコロン「：」にしちゃいます。（Specでの佐藤さん案採用）
・注記部分は意味の変わらない派にで表記を微修正</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4" dt="2017-10-24T14:45:52.560" idx="9">
    <p:pos x="10" y="10"/>
    <p:text>・ダッシュ「-」はコロン「：」に</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4" dt="2017-10-25T08:42:09.540" idx="10">
    <p:pos x="94" y="51"/>
    <p:text>最初の項目は"generally"が"by definition"に代わりましたが英語辞書から「widely known」のニュアンスがあるので、そのまま変えないことにしました、</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4" dt="2017-10-25T08:46:09.737" idx="11">
    <p:pos x="194" y="85"/>
    <p:text>ダッシュ「-」はコロン「:」に変更（この先はあえてコメントしません）</p:text>
    <p:extLst>
      <p:ext uri="{C676402C-5697-4E1C-873F-D02D1690AC5C}">
        <p15:threadingInfo xmlns:p15="http://schemas.microsoft.com/office/powerpoint/2012/main" timeZoneBias="-5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4" dt="2017-10-25T08:59:20.906" idx="12">
    <p:pos x="10" y="10"/>
    <p:text>「原作」がしっくりこないので「原著作物」としてみます。（フィードバックpls）</p:text>
    <p:extLst>
      <p:ext uri="{C676402C-5697-4E1C-873F-D02D1690AC5C}">
        <p15:threadingInfo xmlns:p15="http://schemas.microsoft.com/office/powerpoint/2012/main" timeZoneBias="-5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4" dt="2017-10-25T09:07:53.611" idx="13">
    <p:pos x="10" y="10"/>
    <p:text>・「or」が「or/and」になり、「および/または」としようと思いましたが、下記のようなサイトがあったので回避しました。
"「および/または」という日本語表記は避けましょう"
http://www.kunishiro.sakura.ne.jp/column/20/c30.shtml
・複数の選択肢から「いずれか」を選ぶ場合、1つだけを意味するのではなく複数（例えば3つのうちから2つ選択）という意味としても使えるようなのでこうしました。</p:text>
    <p:extLst>
      <p:ext uri="{C676402C-5697-4E1C-873F-D02D1690AC5C}">
        <p15:threadingInfo xmlns:p15="http://schemas.microsoft.com/office/powerpoint/2012/main" timeZoneBias="-5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4" dt="2017-10-25T09:16:35.821" idx="14">
    <p:pos x="186" y="51"/>
    <p:text>ここは新たに追加されたスライドです。</p:text>
    <p:extLst>
      <p:ext uri="{C676402C-5697-4E1C-873F-D02D1690AC5C}">
        <p15:threadingInfo xmlns:p15="http://schemas.microsoft.com/office/powerpoint/2012/main" timeZoneBias="-54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4" dt="2017-10-25T15:22:11.165" idx="15">
    <p:pos x="10" y="10"/>
    <p:text>・"alongside"は"along with"と同じ意味で訳しました。alongsideを直訳するとちょっと意味が通りづらいので。
・帰属表示の部分、and/or の意味がわからないです。原作者とスポンサの両方（and)の帰属はわかりますが、orの場合どちらか一方のとき、出資者だけ表示ということがあり得るのでしょうか。うーん。</p:text>
    <p:extLst>
      <p:ext uri="{C676402C-5697-4E1C-873F-D02D1690AC5C}">
        <p15:threadingInfo xmlns:p15="http://schemas.microsoft.com/office/powerpoint/2012/main" timeZoneBias="-5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99012"/>
          </a:xfrm>
          <a:prstGeom prst="rect">
            <a:avLst/>
          </a:prstGeom>
        </p:spPr>
        <p:txBody>
          <a:bodyPr vert="horz" lIns="91440" tIns="45720" rIns="91440" bIns="45720" rtlCol="0"/>
          <a:lstStyle>
            <a:lvl1pPr algn="r">
              <a:defRPr sz="1200"/>
            </a:lvl1pPr>
          </a:lstStyle>
          <a:p>
            <a:fld id="{DC43A975-C83B-F446-B163-5306E95FC19C}" type="datetimeFigureOut">
              <a:rPr lang="en-US" smtClean="0"/>
              <a:t>10/26/2017</a:t>
            </a:fld>
            <a:endParaRPr lang="en-US"/>
          </a:p>
        </p:txBody>
      </p:sp>
      <p:sp>
        <p:nvSpPr>
          <p:cNvPr id="4" name="Footer Placeholder 3"/>
          <p:cNvSpPr>
            <a:spLocks noGrp="1"/>
          </p:cNvSpPr>
          <p:nvPr>
            <p:ph type="ftr" sz="quarter" idx="2"/>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9446678"/>
            <a:ext cx="2971800" cy="499011"/>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9012"/>
          </a:xfrm>
          <a:prstGeom prst="rect">
            <a:avLst/>
          </a:prstGeom>
        </p:spPr>
        <p:txBody>
          <a:bodyPr vert="horz" lIns="91440" tIns="45720" rIns="91440" bIns="45720" rtlCol="0"/>
          <a:lstStyle>
            <a:lvl1pPr algn="r">
              <a:defRPr sz="1200"/>
            </a:lvl1pPr>
          </a:lstStyle>
          <a:p>
            <a:fld id="{6115C3A1-2123-46DB-B930-A516853D6C25}" type="datetimeFigureOut">
              <a:rPr lang="en-US"/>
              <a:t>10/26/2017</a:t>
            </a:fld>
            <a:endParaRPr lang="en-US"/>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a:latin typeface="ＭＳ ゴシック" panose="020B0609070205080204" pitchFamily="49" charset="-128"/>
                <a:ea typeface="ＭＳ ゴシック" panose="020B0609070205080204" pitchFamily="49" charset="-128"/>
              </a:rPr>
              <a:t>OpenChain </a:t>
            </a:r>
            <a:r>
              <a:rPr lang="en-US" strike="noStrike" dirty="0" err="1">
                <a:latin typeface="ＭＳ ゴシック" panose="020B0609070205080204" pitchFamily="49" charset="-128"/>
                <a:ea typeface="ＭＳ ゴシック" panose="020B0609070205080204" pitchFamily="49" charset="-128"/>
              </a:rPr>
              <a:t>カリキュラムのスライドへようこそ。本スライドは、組織内チームに向けたFOSSコンプライアンスについてトレーニングを実施する際</a:t>
            </a:r>
            <a:r>
              <a:rPr lang="ja-JP" altLang="en-US" strike="noStrike" dirty="0">
                <a:latin typeface="ＭＳ ゴシック" panose="020B0609070205080204" pitchFamily="49" charset="-128"/>
                <a:ea typeface="ＭＳ ゴシック" panose="020B0609070205080204" pitchFamily="49" charset="-128"/>
              </a:rPr>
              <a:t>に、トレーニングの補助として使い、</a:t>
            </a:r>
            <a:r>
              <a:rPr lang="en-US" strike="noStrike" baseline="0" dirty="0" err="1">
                <a:latin typeface="ＭＳ ゴシック" panose="020B0609070205080204" pitchFamily="49" charset="-128"/>
                <a:ea typeface="ＭＳ ゴシック" panose="020B0609070205080204" pitchFamily="49" charset="-128"/>
              </a:rPr>
              <a:t>OpenChainの仕様</a:t>
            </a:r>
            <a:r>
              <a:rPr lang="ja-JP" altLang="en-US" strike="noStrike" baseline="0" dirty="0" err="1">
                <a:latin typeface="ＭＳ ゴシック" panose="020B0609070205080204" pitchFamily="49" charset="-128"/>
                <a:ea typeface="ＭＳ ゴシック" panose="020B0609070205080204" pitchFamily="49" charset="-128"/>
              </a:rPr>
              <a:t>への</a:t>
            </a:r>
            <a:r>
              <a:rPr lang="ja-JP" altLang="en-US" strike="noStrike" baseline="0" dirty="0">
                <a:latin typeface="ＭＳ ゴシック" panose="020B0609070205080204" pitchFamily="49" charset="-128"/>
                <a:ea typeface="ＭＳ ゴシック" panose="020B0609070205080204" pitchFamily="49" charset="-128"/>
              </a:rPr>
              <a:t>適合を達成するために用いる</a:t>
            </a:r>
            <a:r>
              <a:rPr lang="en-US" strike="noStrike" baseline="0" dirty="0" err="1">
                <a:latin typeface="ＭＳ ゴシック" panose="020B0609070205080204" pitchFamily="49" charset="-128"/>
                <a:ea typeface="ＭＳ ゴシック" panose="020B0609070205080204" pitchFamily="49" charset="-128"/>
              </a:rPr>
              <a:t>ことができます</a:t>
            </a:r>
            <a:r>
              <a:rPr lang="en-US" strike="noStrike" baseline="0" dirty="0">
                <a:latin typeface="ＭＳ ゴシック" panose="020B0609070205080204" pitchFamily="49" charset="-128"/>
                <a:ea typeface="ＭＳ ゴシック" panose="020B0609070205080204" pitchFamily="49" charset="-128"/>
              </a:rPr>
              <a:t>。 </a:t>
            </a:r>
            <a:endParaRPr lang="x-none" strike="noStrike" dirty="0">
              <a:latin typeface="ＭＳ ゴシック" panose="020B0609070205080204" pitchFamily="49" charset="-128"/>
              <a:ea typeface="ＭＳ ゴシック" panose="020B0609070205080204" pitchFamily="49" charset="-128"/>
            </a:endParaRPr>
          </a:p>
          <a:p>
            <a:endParaRPr lang="en-US" strike="noStrike" dirty="0">
              <a:latin typeface="ＭＳ ゴシック" panose="020B0609070205080204" pitchFamily="49" charset="-128"/>
              <a:ea typeface="ＭＳ ゴシック" panose="020B0609070205080204" pitchFamily="49" charset="-128"/>
            </a:endParaRPr>
          </a:p>
          <a:p>
            <a:r>
              <a:rPr lang="en-US" strike="noStrike" dirty="0" err="1">
                <a:latin typeface="ＭＳ ゴシック" panose="020B0609070205080204" pitchFamily="49" charset="-128"/>
                <a:ea typeface="ＭＳ ゴシック" panose="020B0609070205080204" pitchFamily="49" charset="-128"/>
              </a:rPr>
              <a:t>このスライド</a:t>
            </a:r>
            <a:r>
              <a:rPr lang="ja-JP" altLang="en-US" strike="noStrike" dirty="0">
                <a:latin typeface="ＭＳ ゴシック" panose="020B0609070205080204" pitchFamily="49" charset="-128"/>
                <a:ea typeface="ＭＳ ゴシック" panose="020B0609070205080204" pitchFamily="49" charset="-128"/>
              </a:rPr>
              <a:t>は、</a:t>
            </a:r>
            <a:r>
              <a:rPr lang="en-US" strike="noStrike" dirty="0" err="1">
                <a:latin typeface="ＭＳ ゴシック" panose="020B0609070205080204" pitchFamily="49" charset="-128"/>
                <a:ea typeface="ＭＳ ゴシック" panose="020B0609070205080204" pitchFamily="49" charset="-128"/>
              </a:rPr>
              <a:t>半日のトレーニング</a:t>
            </a:r>
            <a:r>
              <a:rPr lang="en-US" strike="noStrike" dirty="0">
                <a:latin typeface="ＭＳ ゴシック" panose="020B0609070205080204" pitchFamily="49" charset="-128"/>
                <a:ea typeface="ＭＳ ゴシック" panose="020B0609070205080204" pitchFamily="49" charset="-128"/>
              </a:rPr>
              <a:t> </a:t>
            </a:r>
            <a:r>
              <a:rPr lang="en-US" strike="noStrike" dirty="0" err="1">
                <a:latin typeface="ＭＳ ゴシック" panose="020B0609070205080204" pitchFamily="49" charset="-128"/>
                <a:ea typeface="ＭＳ ゴシック" panose="020B0609070205080204" pitchFamily="49" charset="-128"/>
              </a:rPr>
              <a:t>セッションとして提供することができます</a:t>
            </a:r>
            <a:r>
              <a:rPr lang="en-US" strike="noStrike" dirty="0">
                <a:latin typeface="ＭＳ ゴシック" panose="020B0609070205080204" pitchFamily="49" charset="-128"/>
                <a:ea typeface="ＭＳ ゴシック" panose="020B0609070205080204" pitchFamily="49" charset="-128"/>
              </a:rPr>
              <a:t>。</a:t>
            </a:r>
            <a:r>
              <a:rPr lang="ja-JP" altLang="en-US" strike="noStrike" dirty="0">
                <a:latin typeface="ＭＳ ゴシック" panose="020B0609070205080204" pitchFamily="49" charset="-128"/>
                <a:ea typeface="ＭＳ ゴシック" panose="020B0609070205080204" pitchFamily="49" charset="-128"/>
              </a:rPr>
              <a:t>また、</a:t>
            </a:r>
            <a:r>
              <a:rPr lang="en-US" strike="noStrike" dirty="0" err="1">
                <a:latin typeface="ＭＳ ゴシック" panose="020B0609070205080204" pitchFamily="49" charset="-128"/>
                <a:ea typeface="ＭＳ ゴシック" panose="020B0609070205080204" pitchFamily="49" charset="-128"/>
              </a:rPr>
              <a:t>各章を</a:t>
            </a:r>
            <a:r>
              <a:rPr lang="ja-JP" altLang="en-US" strike="noStrike" dirty="0">
                <a:latin typeface="ＭＳ ゴシック" panose="020B0609070205080204" pitchFamily="49" charset="-128"/>
                <a:ea typeface="ＭＳ ゴシック" panose="020B0609070205080204" pitchFamily="49" charset="-128"/>
              </a:rPr>
              <a:t>分割し</a:t>
            </a:r>
            <a:r>
              <a:rPr lang="en-US" strike="noStrike" dirty="0">
                <a:latin typeface="ＭＳ ゴシック" panose="020B0609070205080204" pitchFamily="49" charset="-128"/>
                <a:ea typeface="ＭＳ ゴシック" panose="020B0609070205080204" pitchFamily="49" charset="-128"/>
              </a:rPr>
              <a:t>、</a:t>
            </a:r>
            <a:r>
              <a:rPr lang="en-US" strike="noStrike" dirty="0" err="1">
                <a:latin typeface="ＭＳ ゴシック" panose="020B0609070205080204" pitchFamily="49" charset="-128"/>
                <a:ea typeface="ＭＳ ゴシック" panose="020B0609070205080204" pitchFamily="49" charset="-128"/>
              </a:rPr>
              <a:t>個別のモジュールとして提供することも可能です。各章には質問形式の「理解度チェック」のスライドを設けて</a:t>
            </a:r>
            <a:r>
              <a:rPr lang="ja-JP" altLang="en-US" strike="noStrike" dirty="0">
                <a:latin typeface="ＭＳ ゴシック" panose="020B0609070205080204" pitchFamily="49" charset="-128"/>
                <a:ea typeface="ＭＳ ゴシック" panose="020B0609070205080204" pitchFamily="49" charset="-128"/>
              </a:rPr>
              <a:t>おり、</a:t>
            </a:r>
            <a:r>
              <a:rPr lang="en-US" strike="noStrike" dirty="0" err="1">
                <a:latin typeface="ＭＳ ゴシック" panose="020B0609070205080204" pitchFamily="49" charset="-128"/>
                <a:ea typeface="ＭＳ ゴシック" panose="020B0609070205080204" pitchFamily="49" charset="-128"/>
              </a:rPr>
              <a:t>回答はスライドのノート欄に記載されています。これらの質問</a:t>
            </a:r>
            <a:r>
              <a:rPr lang="ja-JP" altLang="en-US" strike="noStrike" dirty="0">
                <a:latin typeface="ＭＳ ゴシック" panose="020B0609070205080204" pitchFamily="49" charset="-128"/>
                <a:ea typeface="ＭＳ ゴシック" panose="020B0609070205080204" pitchFamily="49" charset="-128"/>
              </a:rPr>
              <a:t>と回答</a:t>
            </a:r>
            <a:r>
              <a:rPr lang="en-US" strike="noStrike" dirty="0" err="1">
                <a:latin typeface="ＭＳ ゴシック" panose="020B0609070205080204" pitchFamily="49" charset="-128"/>
                <a:ea typeface="ＭＳ ゴシック" panose="020B0609070205080204" pitchFamily="49" charset="-128"/>
              </a:rPr>
              <a:t>はFOSSコンプライアンスの組織内テストの素材として使うことができます</a:t>
            </a:r>
            <a:r>
              <a:rPr lang="en-US" strike="noStrike" dirty="0" smtClean="0">
                <a:latin typeface="ＭＳ ゴシック" panose="020B0609070205080204" pitchFamily="49" charset="-128"/>
                <a:ea typeface="ＭＳ ゴシック" panose="020B0609070205080204" pitchFamily="49" charset="-128"/>
              </a:rPr>
              <a:t>。</a:t>
            </a:r>
          </a:p>
          <a:p>
            <a:endParaRPr lang="en-US" strike="noStrike" dirty="0" smtClean="0"/>
          </a:p>
          <a:p>
            <a:r>
              <a:rPr lang="en-US" strike="noStrike"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strike="noStrike" dirty="0" smtClean="0"/>
              <a:t>Welcome to the OpenChain Curriculum Slides. These slides can be used</a:t>
            </a:r>
            <a:r>
              <a:rPr lang="en-US" altLang="ja-JP" strike="noStrike" baseline="0" dirty="0" smtClean="0"/>
              <a:t> to help train internal teams about FOSS compliance issues and to conform with the OpenChain Specification.</a:t>
            </a:r>
            <a:endParaRPr lang="x-none" altLang="ja-JP" strike="noStrike" dirty="0" smtClean="0"/>
          </a:p>
          <a:p>
            <a:endParaRPr lang="en-US" altLang="ja-JP" strike="noStrike" dirty="0" smtClean="0"/>
          </a:p>
          <a:p>
            <a:r>
              <a:rPr lang="en-US" altLang="ja-JP" strike="noStrike" dirty="0" smtClean="0"/>
              <a:t>You can deliver these slides as one half-day training session or you</a:t>
            </a:r>
            <a:r>
              <a:rPr lang="en-US" altLang="ja-JP" strike="noStrike" baseline="0" dirty="0" smtClean="0"/>
              <a:t> can deliver each chapter as a separate module. Please note that each chapter has “Check Your Understanding” slides with questions and answers in the slide notes. These can be used as the basis for in-house tests for FOSS </a:t>
            </a:r>
            <a:r>
              <a:rPr lang="en-US" altLang="ja-JP" strike="noStrike" baseline="0" smtClean="0"/>
              <a:t>compliance.</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err="1">
                <a:latin typeface="ＭＳ ゴシック" panose="020B0609070205080204" pitchFamily="49" charset="-128"/>
                <a:ea typeface="ＭＳ ゴシック" panose="020B0609070205080204" pitchFamily="49" charset="-128"/>
              </a:rPr>
              <a:t>このスライドでは、ソフトウェアに対する著作権法の</a:t>
            </a:r>
            <a:r>
              <a:rPr lang="en-US" i="0" baseline="0" dirty="0" err="1">
                <a:latin typeface="ＭＳ ゴシック" panose="020B0609070205080204" pitchFamily="49" charset="-128"/>
                <a:ea typeface="ＭＳ ゴシック" panose="020B0609070205080204" pitchFamily="49" charset="-128"/>
              </a:rPr>
              <a:t>最重要部分を明確にしています</a:t>
            </a:r>
            <a:r>
              <a:rPr lang="en-US" i="0" baseline="0" dirty="0" smtClean="0">
                <a:latin typeface="ＭＳ ゴシック" panose="020B0609070205080204" pitchFamily="49" charset="-128"/>
                <a:ea typeface="ＭＳ ゴシック" panose="020B0609070205080204" pitchFamily="49" charset="-128"/>
              </a:rPr>
              <a:t>。</a:t>
            </a:r>
          </a:p>
          <a:p>
            <a:endParaRPr lang="en-US" i="0" baseline="0" smtClean="0">
              <a:latin typeface="Calibri"/>
            </a:endParaRPr>
          </a:p>
          <a:p>
            <a:r>
              <a:rPr lang="en-US" i="0" baseline="0" smtClean="0">
                <a:latin typeface="Calibri"/>
              </a:rPr>
              <a:t>---</a:t>
            </a:r>
            <a:endParaRPr lang="en-US" i="0"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clarifies the most important part</a:t>
            </a:r>
            <a:r>
              <a:rPr lang="en-US" altLang="ja-JP" i="0" baseline="0" dirty="0" smtClean="0">
                <a:latin typeface="+mn-lt"/>
              </a:rPr>
              <a:t>s of copyright law to </a:t>
            </a:r>
            <a:r>
              <a:rPr lang="en-US" altLang="ja-JP" i="0" baseline="0" smtClean="0">
                <a:latin typeface="+mn-lt"/>
              </a:rPr>
              <a:t>software.</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10</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a:t>
            </a:r>
            <a:r>
              <a:rPr lang="en-US" i="0" baseline="0" dirty="0" err="1">
                <a:latin typeface="Calibri"/>
              </a:rPr>
              <a:t>特許の概念を説明しています</a:t>
            </a:r>
            <a:r>
              <a:rPr lang="en-US" i="0" baseline="0" dirty="0" smtClean="0">
                <a:latin typeface="Calibri"/>
              </a:rPr>
              <a:t>。</a:t>
            </a:r>
          </a:p>
          <a:p>
            <a:endParaRPr lang="en-US" i="0" baseline="0" dirty="0" smtClean="0">
              <a:latin typeface="Calibri"/>
            </a:endParaRPr>
          </a:p>
          <a:p>
            <a:r>
              <a:rPr lang="en-US" i="0"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explains</a:t>
            </a:r>
            <a:r>
              <a:rPr lang="en-US" altLang="ja-JP" i="0" baseline="0" dirty="0" smtClean="0">
                <a:latin typeface="+mn-lt"/>
              </a:rPr>
              <a:t> patent concepts relevant to </a:t>
            </a:r>
            <a:r>
              <a:rPr lang="en-US" altLang="ja-JP" i="0" baseline="0" smtClean="0">
                <a:latin typeface="+mn-lt"/>
              </a:rPr>
              <a:t>software.</a:t>
            </a:r>
            <a:endParaRPr lang="en-US" altLang="ja-JP" i="0" dirty="0" smtClean="0">
              <a:latin typeface="+mn-lt"/>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11</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a:t>
            </a:r>
            <a:r>
              <a:rPr lang="en-US" baseline="0" dirty="0">
                <a:latin typeface="ＭＳ ゴシック" panose="020B0609070205080204" pitchFamily="49" charset="-128"/>
                <a:ea typeface="ＭＳ ゴシック" panose="020B0609070205080204" pitchFamily="49" charset="-128"/>
              </a:rPr>
              <a:t> スライドは、「</a:t>
            </a:r>
            <a:r>
              <a:rPr lang="en-US" baseline="0" dirty="0" err="1">
                <a:latin typeface="ＭＳ ゴシック" panose="020B0609070205080204" pitchFamily="49" charset="-128"/>
                <a:ea typeface="ＭＳ ゴシック" panose="020B0609070205080204" pitchFamily="49" charset="-128"/>
              </a:rPr>
              <a:t>ライセンス」とは何かを説明しています</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それ</a:t>
            </a:r>
            <a:r>
              <a:rPr lang="en-US" baseline="0" dirty="0" err="1">
                <a:latin typeface="ＭＳ ゴシック" panose="020B0609070205080204" pitchFamily="49" charset="-128"/>
                <a:ea typeface="ＭＳ ゴシック" panose="020B0609070205080204" pitchFamily="49" charset="-128"/>
              </a:rPr>
              <a:t>は米国法令下の</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err="1">
                <a:solidFill>
                  <a:schemeClr val="tx1"/>
                </a:solidFill>
                <a:latin typeface="ＭＳ ゴシック" panose="020B0609070205080204" pitchFamily="49" charset="-128"/>
                <a:ea typeface="ＭＳ ゴシック" panose="020B0609070205080204" pitchFamily="49" charset="-128"/>
              </a:rPr>
              <a:t>契約</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は</a:t>
            </a:r>
            <a:r>
              <a:rPr lang="en-US" baseline="0" dirty="0" err="1">
                <a:latin typeface="ＭＳ ゴシック" panose="020B0609070205080204" pitchFamily="49" charset="-128"/>
                <a:ea typeface="ＭＳ ゴシック" panose="020B0609070205080204" pitchFamily="49" charset="-128"/>
              </a:rPr>
              <a:t>異なっています。ここではライセンスの中にどういったものがあるか、その境界を説明しています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a:t>
            </a:r>
            <a:r>
              <a:rPr lang="en-US" altLang="ja-JP" baseline="0" dirty="0" smtClean="0">
                <a:latin typeface="+mn-lt"/>
              </a:rPr>
              <a:t> slide explains what is a “license.” This is different to a contract under US law. This slides explains the boundaries of what can be in a license.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38327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著作権は原作者の</a:t>
            </a:r>
            <a:r>
              <a:rPr lang="ja-JP" altLang="en-US" dirty="0">
                <a:latin typeface="ＭＳ ゴシック" panose="020B0609070205080204" pitchFamily="49" charset="-128"/>
                <a:ea typeface="ＭＳ ゴシック" panose="020B0609070205080204" pitchFamily="49" charset="-128"/>
              </a:rPr>
              <a:t>独創的な作品</a:t>
            </a:r>
            <a:r>
              <a:rPr lang="x-none" dirty="0">
                <a:latin typeface="ＭＳ ゴシック" panose="020B0609070205080204" pitchFamily="49" charset="-128"/>
                <a:ea typeface="ＭＳ ゴシック" panose="020B0609070205080204" pitchFamily="49" charset="-128"/>
              </a:rPr>
              <a:t>を保護します。著作権がアイデアの表現を保護するのに対し、特許</a:t>
            </a:r>
            <a:r>
              <a:rPr lang="ja-JP" altLang="en-US" dirty="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根底にあるアイデアそのものを保護している点で異なります。原作者の作品としては、写真、歌、コンピューターの</a:t>
            </a:r>
            <a:r>
              <a:rPr lang="ja-JP" altLang="en-US" dirty="0">
                <a:latin typeface="ＭＳ ゴシック" panose="020B0609070205080204" pitchFamily="49" charset="-128"/>
                <a:ea typeface="ＭＳ ゴシック" panose="020B0609070205080204" pitchFamily="49" charset="-128"/>
              </a:rPr>
              <a:t>プログラム コード</a:t>
            </a:r>
            <a:r>
              <a:rPr lang="x-none" dirty="0">
                <a:latin typeface="ＭＳ ゴシック" panose="020B0609070205080204" pitchFamily="49" charset="-128"/>
                <a:ea typeface="ＭＳ ゴシック" panose="020B0609070205080204" pitchFamily="49" charset="-128"/>
              </a:rPr>
              <a:t>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ソフトウェアの著作権で重要なのは： 複製する権利</a:t>
            </a:r>
            <a:r>
              <a:rPr lang="x-none"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派生的著作物</a:t>
            </a:r>
            <a:r>
              <a:rPr lang="x-none" dirty="0" smtClean="0">
                <a:latin typeface="ＭＳ ゴシック" panose="020B0609070205080204" pitchFamily="49" charset="-128"/>
                <a:ea typeface="ＭＳ ゴシック" panose="020B0609070205080204" pitchFamily="49" charset="-128"/>
              </a:rPr>
              <a:t>を作成する</a:t>
            </a:r>
            <a:r>
              <a:rPr lang="x-none" dirty="0">
                <a:latin typeface="ＭＳ ゴシック" panose="020B0609070205080204" pitchFamily="49" charset="-128"/>
                <a:ea typeface="ＭＳ ゴシック" panose="020B0609070205080204" pitchFamily="49" charset="-128"/>
              </a:rPr>
              <a:t>（もしくは改変する）権利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ソフトウェアは特許を受けることができます</a:t>
            </a:r>
            <a:r>
              <a:rPr lang="x-none">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特許はコンピュータ</a:t>
            </a:r>
            <a:r>
              <a:rPr lang="ja-JP" altLang="en-US" smtClean="0">
                <a:latin typeface="ＭＳ ゴシック" panose="020B0609070205080204" pitchFamily="49" charset="-128"/>
                <a:ea typeface="ＭＳ ゴシック" panose="020B0609070205080204" pitchFamily="49" charset="-128"/>
              </a:rPr>
              <a:t>ー</a:t>
            </a:r>
            <a:r>
              <a:rPr lang="x-none" smtClean="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プログラムのような演算方法を保護します。ただし、特許は機能を保護するもので、抽象的なアイデアは保護しません。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特許保有者は他者の</a:t>
            </a:r>
            <a:r>
              <a:rPr lang="ja-JP" altLang="en-US" dirty="0">
                <a:latin typeface="ＭＳ ゴシック" panose="020B0609070205080204" pitchFamily="49" charset="-128"/>
                <a:ea typeface="ＭＳ ゴシック" panose="020B0609070205080204" pitchFamily="49" charset="-128"/>
              </a:rPr>
              <a:t>製品</a:t>
            </a:r>
            <a:r>
              <a:rPr lang="x-none" dirty="0">
                <a:latin typeface="ＭＳ ゴシック" panose="020B0609070205080204" pitchFamily="49" charset="-128"/>
                <a:ea typeface="ＭＳ ゴシック" panose="020B0609070205080204" pitchFamily="49" charset="-128"/>
              </a:rPr>
              <a:t>が独立</a:t>
            </a:r>
            <a:r>
              <a:rPr lang="ja-JP" altLang="en-US" dirty="0">
                <a:latin typeface="ＭＳ ゴシック" panose="020B0609070205080204" pitchFamily="49" charset="-128"/>
                <a:ea typeface="ＭＳ ゴシック" panose="020B0609070205080204" pitchFamily="49" charset="-128"/>
              </a:rPr>
              <a:t>に創出された</a:t>
            </a:r>
            <a:r>
              <a:rPr lang="x-none" dirty="0">
                <a:latin typeface="ＭＳ ゴシック" panose="020B0609070205080204" pitchFamily="49" charset="-128"/>
                <a:ea typeface="ＭＳ ゴシック" panose="020B0609070205080204" pitchFamily="49" charset="-128"/>
              </a:rPr>
              <a:t>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ソフトウェアを独立して開発した場合、それが独立開発であり、</a:t>
            </a:r>
            <a:r>
              <a:rPr lang="ja-JP" altLang="en-US" dirty="0">
                <a:latin typeface="ＭＳ ゴシック" panose="020B0609070205080204" pitchFamily="49" charset="-128"/>
                <a:ea typeface="ＭＳ ゴシック" panose="020B0609070205080204" pitchFamily="49" charset="-128"/>
              </a:rPr>
              <a:t>問題とされている</a:t>
            </a:r>
            <a:r>
              <a:rPr lang="x-none" dirty="0">
                <a:latin typeface="ＭＳ ゴシック" panose="020B0609070205080204" pitchFamily="49" charset="-128"/>
                <a:ea typeface="ＭＳ ゴシック" panose="020B0609070205080204" pitchFamily="49" charset="-128"/>
              </a:rPr>
              <a:t>著作権</a:t>
            </a:r>
            <a:r>
              <a:rPr lang="ja-JP" altLang="en-US" dirty="0">
                <a:latin typeface="ＭＳ ゴシック" panose="020B0609070205080204" pitchFamily="49" charset="-128"/>
                <a:ea typeface="ＭＳ ゴシック" panose="020B0609070205080204" pitchFamily="49" charset="-128"/>
              </a:rPr>
              <a:t>付きソフトウェア コード</a:t>
            </a:r>
            <a:r>
              <a:rPr lang="x-none" dirty="0">
                <a:latin typeface="ＭＳ ゴシック" panose="020B0609070205080204" pitchFamily="49" charset="-128"/>
                <a:ea typeface="ＭＳ ゴシック" panose="020B0609070205080204" pitchFamily="49" charset="-128"/>
              </a:rPr>
              <a:t>にアクセスしなかったことを示すことができれば</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著作権のライセンスは</a:t>
            </a:r>
            <a:r>
              <a:rPr lang="ja-JP" altLang="en-US" dirty="0">
                <a:latin typeface="ＭＳ ゴシック" panose="020B0609070205080204" pitchFamily="49" charset="-128"/>
                <a:ea typeface="ＭＳ ゴシック" panose="020B0609070205080204" pitchFamily="49" charset="-128"/>
              </a:rPr>
              <a:t>不要である可能性が高いと考えられます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ただし、誰もが</a:t>
            </a:r>
            <a:r>
              <a:rPr lang="x-none" dirty="0">
                <a:latin typeface="ＭＳ ゴシック" panose="020B0609070205080204" pitchFamily="49" charset="-128"/>
                <a:ea typeface="ＭＳ ゴシック" panose="020B0609070205080204" pitchFamily="49" charset="-128"/>
              </a:rPr>
              <a:t>その著作権</a:t>
            </a:r>
            <a:r>
              <a:rPr lang="ja-JP" altLang="en-US" dirty="0">
                <a:latin typeface="ＭＳ ゴシック" panose="020B0609070205080204" pitchFamily="49" charset="-128"/>
                <a:ea typeface="ＭＳ ゴシック" panose="020B0609070205080204" pitchFamily="49" charset="-128"/>
              </a:rPr>
              <a:t>付きのソフトウェア コードを知っており、あなたが</a:t>
            </a:r>
            <a:r>
              <a:rPr lang="x-none" dirty="0">
                <a:latin typeface="ＭＳ ゴシック" panose="020B0609070205080204" pitchFamily="49" charset="-128"/>
                <a:ea typeface="ＭＳ ゴシック" panose="020B0609070205080204" pitchFamily="49" charset="-128"/>
              </a:rPr>
              <a:t>アクセスでき</a:t>
            </a:r>
            <a:r>
              <a:rPr lang="ja-JP" altLang="en-US" dirty="0">
                <a:latin typeface="ＭＳ ゴシック" panose="020B0609070205080204" pitchFamily="49" charset="-128"/>
                <a:ea typeface="ＭＳ ゴシック" panose="020B0609070205080204" pitchFamily="49" charset="-128"/>
              </a:rPr>
              <a:t>た</a:t>
            </a:r>
            <a:r>
              <a:rPr lang="x-none" dirty="0">
                <a:latin typeface="ＭＳ ゴシック" panose="020B0609070205080204" pitchFamily="49" charset="-128"/>
                <a:ea typeface="ＭＳ ゴシック" panose="020B0609070205080204" pitchFamily="49" charset="-128"/>
              </a:rPr>
              <a:t>と考えることが合理的だとすると、これを</a:t>
            </a:r>
            <a:r>
              <a:rPr lang="ja-JP" altLang="en-US" dirty="0">
                <a:latin typeface="ＭＳ ゴシック" panose="020B0609070205080204" pitchFamily="49" charset="-128"/>
                <a:ea typeface="ＭＳ ゴシック" panose="020B0609070205080204" pitchFamily="49" charset="-128"/>
              </a:rPr>
              <a:t>証明する</a:t>
            </a:r>
            <a:r>
              <a:rPr lang="x-none" dirty="0">
                <a:latin typeface="ＭＳ ゴシック" panose="020B0609070205080204" pitchFamily="49" charset="-128"/>
                <a:ea typeface="ＭＳ ゴシック" panose="020B0609070205080204" pitchFamily="49" charset="-128"/>
              </a:rPr>
              <a:t>ことは困難となります。ソフトウェアについて</a:t>
            </a:r>
            <a:r>
              <a:rPr lang="ja-JP" altLang="en-US" dirty="0">
                <a:latin typeface="ＭＳ ゴシック" panose="020B0609070205080204" pitchFamily="49" charset="-128"/>
                <a:ea typeface="ＭＳ ゴシック" panose="020B0609070205080204" pitchFamily="49" charset="-128"/>
              </a:rPr>
              <a:t>特定の</a:t>
            </a:r>
            <a:r>
              <a:rPr lang="x-none" dirty="0">
                <a:latin typeface="ＭＳ ゴシック" panose="020B0609070205080204" pitchFamily="49" charset="-128"/>
                <a:ea typeface="ＭＳ ゴシック" panose="020B0609070205080204" pitchFamily="49" charset="-128"/>
              </a:rPr>
              <a:t>特許</a:t>
            </a:r>
            <a:r>
              <a:rPr lang="ja-JP" altLang="en-US" dirty="0">
                <a:latin typeface="ＭＳ ゴシック" panose="020B0609070205080204" pitchFamily="49" charset="-128"/>
                <a:ea typeface="ＭＳ ゴシック" panose="020B0609070205080204" pitchFamily="49" charset="-128"/>
              </a:rPr>
              <a:t>が主張する機能を</a:t>
            </a:r>
            <a:r>
              <a:rPr lang="x-none" dirty="0">
                <a:latin typeface="ＭＳ ゴシック" panose="020B0609070205080204" pitchFamily="49" charset="-128"/>
                <a:ea typeface="ＭＳ ゴシック" panose="020B0609070205080204" pitchFamily="49" charset="-128"/>
              </a:rPr>
              <a:t>読み取れる場合には、そのソフトウェアが独立開発かどうかには関係なく特許ライセンスが必要となるでしょう。</a:t>
            </a:r>
            <a:r>
              <a:rPr lang="ja-JP" altLang="en-US" dirty="0">
                <a:latin typeface="ＭＳ ゴシック" panose="020B0609070205080204" pitchFamily="49" charset="-128"/>
                <a:ea typeface="ＭＳ ゴシック" panose="020B0609070205080204" pitchFamily="49" charset="-128"/>
              </a:rPr>
              <a:t>そのような</a:t>
            </a:r>
            <a:r>
              <a:rPr lang="x-none">
                <a:latin typeface="ＭＳ ゴシック" panose="020B0609070205080204" pitchFamily="49" charset="-128"/>
                <a:ea typeface="ＭＳ ゴシック" panose="020B0609070205080204" pitchFamily="49" charset="-128"/>
              </a:rPr>
              <a:t>例</a:t>
            </a:r>
            <a:r>
              <a:rPr lang="ja-JP" altLang="en-US" smtClean="0">
                <a:latin typeface="ＭＳ ゴシック" panose="020B0609070205080204" pitchFamily="49" charset="-128"/>
                <a:ea typeface="ＭＳ ゴシック" panose="020B0609070205080204" pitchFamily="49" charset="-128"/>
              </a:rPr>
              <a:t>の</a:t>
            </a:r>
            <a:r>
              <a:rPr lang="en-US" altLang="ja-JP" smtClean="0">
                <a:latin typeface="ＭＳ ゴシック" panose="020B0609070205080204" pitchFamily="49" charset="-128"/>
                <a:ea typeface="ＭＳ ゴシック" panose="020B0609070205080204" pitchFamily="49" charset="-128"/>
              </a:rPr>
              <a:t>1</a:t>
            </a:r>
            <a:r>
              <a:rPr lang="ja-JP" altLang="en-US" smtClean="0">
                <a:latin typeface="ＭＳ ゴシック" panose="020B0609070205080204" pitchFamily="49" charset="-128"/>
                <a:ea typeface="ＭＳ ゴシック" panose="020B0609070205080204" pitchFamily="49" charset="-128"/>
              </a:rPr>
              <a:t>つ</a:t>
            </a:r>
            <a:r>
              <a:rPr lang="x-none" dirty="0">
                <a:latin typeface="ＭＳ ゴシック" panose="020B0609070205080204" pitchFamily="49" charset="-128"/>
                <a:ea typeface="ＭＳ ゴシック" panose="020B0609070205080204" pitchFamily="49" charset="-128"/>
              </a:rPr>
              <a:t>としてFFMpeg があります。これはビデオの符号化／復号化のためのコーデック機能を提供するフリー ソフトウェア プロジェクトです</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しかしながら</a:t>
            </a:r>
            <a:r>
              <a:rPr lang="x-none" dirty="0">
                <a:latin typeface="ＭＳ ゴシック" panose="020B0609070205080204" pitchFamily="49" charset="-128"/>
                <a:ea typeface="ＭＳ ゴシック" panose="020B0609070205080204" pitchFamily="49" charset="-128"/>
              </a:rPr>
              <a:t>、何らかのフォーマットを符号化／復号化をするには特許ライセンスが必要とな</a:t>
            </a:r>
            <a:r>
              <a:rPr lang="ja-JP" altLang="en-US" dirty="0">
                <a:latin typeface="ＭＳ ゴシック" panose="020B0609070205080204" pitchFamily="49" charset="-128"/>
                <a:ea typeface="ＭＳ ゴシック" panose="020B0609070205080204" pitchFamily="49" charset="-128"/>
              </a:rPr>
              <a:t>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Copyright protects original works of </a:t>
            </a:r>
            <a:r>
              <a:rPr lang="en-US" dirty="0" err="1" smtClean="0">
                <a:latin typeface="+mn-lt"/>
              </a:rPr>
              <a:t>authorship.It's</a:t>
            </a:r>
            <a:r>
              <a:rPr lang="en-US" dirty="0" smtClean="0">
                <a:latin typeface="+mn-lt"/>
              </a:rPr>
              <a:t> different than patent in that copyright protects the expression of an idea, whereas patent protects the underlying idea itself. Examples of works of authorship include photographs, songs, and computer code.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Most important copyright concepts for software are: right to reproduce, right to make creative works (or right to modify), and right to distribute.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Software can be subject to a patent. Patent protects method of operation, such as computer program. However, patent protects functionality, and not abstract ideas.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Patent holder can exclude others from practicing the patent, regardless of whether the others have independently created the product.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a:t>
            </a:r>
            <a:r>
              <a:rPr lang="en-US" dirty="0" err="1" smtClean="0">
                <a:latin typeface="+mn-lt"/>
              </a:rPr>
              <a:t>FFMpeg</a:t>
            </a:r>
            <a:r>
              <a:rPr lang="en-US" dirty="0" smtClean="0">
                <a:latin typeface="+mn-lt"/>
              </a:rPr>
              <a:t>, which is a free software project that provides the codecs for encoding and decoding videos. However, you would still need a patent license to encode and decode a certain format.</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13</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14</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ＭＳ ゴシック" panose="020B0609070205080204" pitchFamily="49" charset="-128"/>
                <a:ea typeface="ＭＳ ゴシック" panose="020B0609070205080204" pitchFamily="49" charset="-128"/>
              </a:rPr>
              <a:t>このスライドでは、FOSSライセンスがどういったことをするかの</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全体像」を提供します。またここでは、FOSSライセンスについて</a:t>
            </a:r>
            <a:r>
              <a:rPr lang="ja-JP" altLang="en-US" baseline="0" dirty="0">
                <a:latin typeface="ＭＳ ゴシック" panose="020B0609070205080204" pitchFamily="49" charset="-128"/>
                <a:ea typeface="ＭＳ ゴシック" panose="020B0609070205080204" pitchFamily="49" charset="-128"/>
              </a:rPr>
              <a:t>さらに</a:t>
            </a:r>
            <a:r>
              <a:rPr lang="en-US" baseline="0" dirty="0" err="1">
                <a:latin typeface="ＭＳ ゴシック" panose="020B0609070205080204" pitchFamily="49" charset="-128"/>
                <a:ea typeface="ＭＳ ゴシック" panose="020B0609070205080204" pitchFamily="49" charset="-128"/>
              </a:rPr>
              <a:t>多くを調べる</a:t>
            </a:r>
            <a:r>
              <a:rPr lang="ja-JP" altLang="en-US" baseline="0" dirty="0">
                <a:latin typeface="ＭＳ ゴシック" panose="020B0609070205080204" pitchFamily="49" charset="-128"/>
                <a:ea typeface="ＭＳ ゴシック" panose="020B0609070205080204" pitchFamily="49" charset="-128"/>
              </a:rPr>
              <a:t>ための情報源</a:t>
            </a:r>
            <a:r>
              <a:rPr lang="en-US" baseline="0" err="1">
                <a:latin typeface="ＭＳ ゴシック" panose="020B0609070205080204" pitchFamily="49" charset="-128"/>
                <a:ea typeface="ＭＳ ゴシック" panose="020B0609070205080204" pitchFamily="49" charset="-128"/>
              </a:rPr>
              <a:t>についても説明しています</a:t>
            </a:r>
            <a:r>
              <a:rPr lang="en-US" baseline="0" smtClean="0">
                <a:latin typeface="Calibri"/>
                <a:ea typeface="MS PGothic"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smtClean="0">
              <a:latin typeface="Calibri"/>
              <a:ea typeface="MS PGothic"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latin typeface="Calibri"/>
                <a:ea typeface="MS PGothic"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latin typeface="+mn-lt"/>
                <a:ea typeface="MS PGothic" charset="0"/>
              </a:rPr>
              <a:t>This slide provides the “big picture” about what FOSS licenses do. It also explains a resource where you can find out more about some FOSS licenses</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本スライドでは、</a:t>
            </a:r>
            <a:r>
              <a:rPr lang="en-US" altLang="ja-JP" dirty="0" err="1">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ライセンスの最も基本的なタイプであり、ライセンス上の要求が最も少ない</a:t>
            </a:r>
            <a:r>
              <a:rPr lang="en-US">
                <a:latin typeface="ＭＳ ゴシック" panose="020B0609070205080204" pitchFamily="49" charset="-128"/>
                <a:ea typeface="ＭＳ ゴシック" panose="020B0609070205080204" pitchFamily="49" charset="-128"/>
              </a:rPr>
              <a:t>「</a:t>
            </a:r>
            <a:r>
              <a:rPr lang="en-US" smtClean="0">
                <a:latin typeface="ＭＳ ゴシック" panose="020B0609070205080204" pitchFamily="49" charset="-128"/>
                <a:ea typeface="ＭＳ ゴシック" panose="020B0609070205080204" pitchFamily="49" charset="-128"/>
              </a:rPr>
              <a:t>パーミッシブ」FOSS</a:t>
            </a:r>
            <a:r>
              <a:rPr lang="en-US" dirty="0" err="1">
                <a:latin typeface="ＭＳ ゴシック" panose="020B0609070205080204" pitchFamily="49" charset="-128"/>
                <a:ea typeface="ＭＳ ゴシック" panose="020B0609070205080204" pitchFamily="49" charset="-128"/>
              </a:rPr>
              <a:t>ライセンスについて説明しています</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最も</a:t>
            </a:r>
            <a:r>
              <a:rPr lang="en-US" dirty="0" err="1">
                <a:latin typeface="ＭＳ ゴシック" panose="020B0609070205080204" pitchFamily="49" charset="-128"/>
                <a:ea typeface="ＭＳ ゴシック" panose="020B0609070205080204" pitchFamily="49" charset="-128"/>
              </a:rPr>
              <a:t>基本的な要求は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著作</a:t>
            </a:r>
            <a:r>
              <a:rPr lang="ja-JP" altLang="en-US" baseline="0" dirty="0">
                <a:latin typeface="ＭＳ ゴシック" panose="020B0609070205080204" pitchFamily="49" charset="-128"/>
                <a:ea typeface="ＭＳ ゴシック" panose="020B0609070205080204" pitchFamily="49" charset="-128"/>
              </a:rPr>
              <a:t>権</a:t>
            </a:r>
            <a:r>
              <a:rPr lang="en-US" baseline="0" err="1">
                <a:latin typeface="ＭＳ ゴシック" panose="020B0609070205080204" pitchFamily="49" charset="-128"/>
                <a:ea typeface="ＭＳ ゴシック" panose="020B0609070205080204" pitchFamily="49" charset="-128"/>
              </a:rPr>
              <a:t>表示を含めることです</a:t>
            </a:r>
            <a:r>
              <a:rPr lang="en-US" baseline="0" smtClean="0">
                <a:latin typeface="ＭＳ ゴシック" panose="020B0609070205080204" pitchFamily="49" charset="-128"/>
                <a:ea typeface="ＭＳ ゴシック" panose="020B0609070205080204" pitchFamily="49" charset="-128"/>
              </a:rPr>
              <a:t>。</a:t>
            </a:r>
            <a:r>
              <a:rPr lang="ja-JP" altLang="en-US" baseline="0" smtClean="0">
                <a:latin typeface="ＭＳ ゴシック" panose="020B0609070205080204" pitchFamily="49" charset="-128"/>
                <a:ea typeface="ＭＳ ゴシック" panose="020B0609070205080204" pitchFamily="49" charset="-128"/>
              </a:rPr>
              <a:t>パーミッシブ ライセンスは下流の受領者に対しソースコードを入手可能にすることを要求しません。コードの保有者はそのソースコードを</a:t>
            </a:r>
            <a:r>
              <a:rPr lang="en-US" altLang="ja-JP" baseline="0" smtClean="0">
                <a:latin typeface="ＭＳ ゴシック" panose="020B0609070205080204" pitchFamily="49" charset="-128"/>
                <a:ea typeface="ＭＳ ゴシック" panose="020B0609070205080204" pitchFamily="49" charset="-128"/>
              </a:rPr>
              <a:t>FOSS</a:t>
            </a:r>
            <a:r>
              <a:rPr lang="ja-JP" altLang="en-US" baseline="0" smtClean="0">
                <a:latin typeface="ＭＳ ゴシック" panose="020B0609070205080204" pitchFamily="49" charset="-128"/>
                <a:ea typeface="ＭＳ ゴシック" panose="020B0609070205080204" pitchFamily="49" charset="-128"/>
              </a:rPr>
              <a:t>ライセンスの下で提供することになりますが、そのソースコードを付与した</a:t>
            </a:r>
            <a:r>
              <a:rPr lang="en-US" altLang="ja-JP" baseline="0" smtClean="0">
                <a:latin typeface="ＭＳ ゴシック" panose="020B0609070205080204" pitchFamily="49" charset="-128"/>
                <a:ea typeface="ＭＳ ゴシック" panose="020B0609070205080204" pitchFamily="49" charset="-128"/>
              </a:rPr>
              <a:t>FOSS</a:t>
            </a:r>
            <a:r>
              <a:rPr lang="ja-JP" altLang="en-US" baseline="0" smtClean="0">
                <a:latin typeface="ＭＳ ゴシック" panose="020B0609070205080204" pitchFamily="49" charset="-128"/>
                <a:ea typeface="ＭＳ ゴシック" panose="020B0609070205080204" pitchFamily="49" charset="-128"/>
              </a:rPr>
              <a:t>ライセンスを他者に要求することはありません。</a:t>
            </a:r>
            <a:endParaRPr lang="en-US" baseline="0" dirty="0" smtClean="0">
              <a:latin typeface="ＭＳ ゴシック" panose="020B0609070205080204" pitchFamily="49" charset="-128"/>
              <a:ea typeface="ＭＳ ゴシック" panose="020B0609070205080204" pitchFamily="49" charset="-128"/>
            </a:endParaRP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”permissive” FOSS licenses, the most basic type of FOSS license, which usually have minimal requirements. The most basic requirement is to include</a:t>
            </a:r>
            <a:r>
              <a:rPr lang="en-US" altLang="ja-JP" baseline="0" dirty="0" smtClean="0"/>
              <a:t> a </a:t>
            </a:r>
            <a:r>
              <a:rPr lang="en-US" altLang="ja-JP" baseline="0" smtClean="0"/>
              <a:t>copyright notice.</a:t>
            </a:r>
            <a:r>
              <a:rPr lang="ja-JP" altLang="en-US" baseline="0" smtClean="0"/>
              <a:t> </a:t>
            </a:r>
            <a:r>
              <a:rPr lang="en-US" altLang="ja-JP" smtClean="0"/>
              <a:t>Permissive licenses do not require source code to be made available to downstream recipients. The code owner is providing the source code under the FOSS license, but is not requiring that you provide the source code to others.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16</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このスライドでは、パーミッシブ</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ライセンス</a:t>
            </a:r>
            <a:r>
              <a:rPr lang="ja-JP" altLang="en-US" dirty="0">
                <a:latin typeface="ＭＳ ゴシック" panose="020B0609070205080204" pitchFamily="49" charset="-128"/>
                <a:ea typeface="ＭＳ ゴシック" panose="020B0609070205080204" pitchFamily="49" charset="-128"/>
              </a:rPr>
              <a:t>よりも強い</a:t>
            </a:r>
            <a:r>
              <a:rPr lang="en-US" dirty="0" err="1">
                <a:latin typeface="ＭＳ ゴシック" panose="020B0609070205080204" pitchFamily="49" charset="-128"/>
                <a:ea typeface="ＭＳ ゴシック" panose="020B0609070205080204" pitchFamily="49" charset="-128"/>
              </a:rPr>
              <a:t>要求事項を</a:t>
            </a:r>
            <a:r>
              <a:rPr lang="ja-JP" altLang="en-US" dirty="0">
                <a:latin typeface="ＭＳ ゴシック" panose="020B0609070205080204" pitchFamily="49" charset="-128"/>
                <a:ea typeface="ＭＳ ゴシック" panose="020B0609070205080204" pitchFamily="49" charset="-128"/>
              </a:rPr>
              <a:t>持つ</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より複雑なタイプのFOSSライセンスとして</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互恵性と「コピーレフト</a:t>
            </a:r>
            <a:r>
              <a:rPr lang="en-US"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 </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ついて説明しています。これらは</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原作</a:t>
            </a:r>
            <a:r>
              <a:rPr lang="ja-JP" altLang="en-US" baseline="0"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a:t>
            </a:r>
            <a:r>
              <a:rPr lang="ja-JP" altLang="en-US" baseline="0" dirty="0" smtClean="0">
                <a:latin typeface="ＭＳ ゴシック" panose="020B0609070205080204" pitchFamily="49" charset="-128"/>
                <a:ea typeface="ＭＳ ゴシック" panose="020B0609070205080204" pitchFamily="49" charset="-128"/>
              </a:rPr>
              <a:t>派生的著作物</a:t>
            </a:r>
            <a:r>
              <a:rPr lang="ja-JP" alt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を原作と同じ条件の下で頒布することを要求します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reciprocity and </a:t>
            </a:r>
            <a:r>
              <a:rPr lang="en-US" altLang="ja-JP" dirty="0" err="1" smtClean="0">
                <a:latin typeface="+mn-lt"/>
              </a:rPr>
              <a:t>Copyleft</a:t>
            </a:r>
            <a:r>
              <a:rPr lang="en-US" altLang="ja-JP" dirty="0" smtClean="0">
                <a:latin typeface="+mn-lt"/>
              </a:rPr>
              <a:t>,</a:t>
            </a:r>
            <a:r>
              <a:rPr lang="en-US" altLang="ja-JP" baseline="0" dirty="0" smtClean="0">
                <a:latin typeface="+mn-lt"/>
              </a:rPr>
              <a:t> a more complex type of FOSS license that have additional requirements above permissive licenses. They require distribution of the original work and derivative works under the same terms as the original work.</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このスライドでは、プロプライエタリ</a:t>
            </a:r>
            <a:r>
              <a:rPr lang="ja-JP" altLang="en-US" dirty="0">
                <a:latin typeface="ＭＳ ゴシック" panose="020B0609070205080204" pitchFamily="49" charset="-128"/>
                <a:ea typeface="ＭＳ ゴシック" panose="020B0609070205080204" pitchFamily="49" charset="-128"/>
              </a:rPr>
              <a:t> ライセンス</a:t>
            </a:r>
            <a:r>
              <a:rPr lang="en-US" dirty="0" err="1">
                <a:latin typeface="ＭＳ ゴシック" panose="020B0609070205080204" pitchFamily="49" charset="-128"/>
                <a:ea typeface="ＭＳ ゴシック" panose="020B0609070205080204" pitchFamily="49" charset="-128"/>
              </a:rPr>
              <a:t>もしくはクローズド</a:t>
            </a:r>
            <a:r>
              <a:rPr lang="en-US" dirty="0">
                <a:latin typeface="ＭＳ ゴシック" panose="020B0609070205080204" pitchFamily="49" charset="-128"/>
                <a:ea typeface="ＭＳ ゴシック" panose="020B0609070205080204" pitchFamily="49" charset="-128"/>
              </a:rPr>
              <a:t> ソース </a:t>
            </a:r>
            <a:r>
              <a:rPr lang="en-US" dirty="0" err="1">
                <a:latin typeface="ＭＳ ゴシック" panose="020B0609070205080204" pitchFamily="49" charset="-128"/>
                <a:ea typeface="ＭＳ ゴシック" panose="020B0609070205080204" pitchFamily="49" charset="-128"/>
              </a:rPr>
              <a:t>ライセンスについて説明しています。これらのライセンスをFOSSライセンスと比較すると</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多くの場合</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要件</a:t>
            </a:r>
            <a:r>
              <a:rPr lang="en-US" dirty="0" err="1">
                <a:latin typeface="ＭＳ ゴシック" panose="020B0609070205080204" pitchFamily="49" charset="-128"/>
                <a:ea typeface="ＭＳ ゴシック" panose="020B0609070205080204" pitchFamily="49" charset="-128"/>
              </a:rPr>
              <a:t>やルールに大きな相違があります</a:t>
            </a:r>
            <a:r>
              <a:rPr lang="en-US" dirty="0" smtClean="0">
                <a:latin typeface="ＭＳ ゴシック" panose="020B0609070205080204" pitchFamily="49" charset="-128"/>
                <a:ea typeface="ＭＳ ゴシック" panose="020B0609070205080204" pitchFamily="49" charset="-128"/>
              </a:rPr>
              <a:t>。</a:t>
            </a:r>
          </a:p>
          <a:p>
            <a:endParaRPr lang="en-US" smtClean="0">
              <a:latin typeface="Calibri"/>
            </a:endParaRPr>
          </a:p>
          <a:p>
            <a:r>
              <a:rPr lang="en-US" smtClean="0">
                <a:latin typeface="Calibri"/>
              </a:rPr>
              <a:t>---</a:t>
            </a:r>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proprietary or closed source licenses. These licenses often have very different requirements and rules</a:t>
            </a:r>
            <a:r>
              <a:rPr lang="en-US" altLang="ja-JP" baseline="0" dirty="0" smtClean="0">
                <a:latin typeface="+mn-lt"/>
              </a:rPr>
              <a:t> compared to FOSS licenses.</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18</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その他のタイプのライセンスも使われます。これらは時としてFOSSと混同されることがありますが、その要求事項は</a:t>
            </a:r>
            <a:r>
              <a:rPr lang="en-US" baseline="0" dirty="0">
                <a:latin typeface="ＭＳ ゴシック" panose="020B0609070205080204" pitchFamily="49" charset="-128"/>
                <a:ea typeface="ＭＳ ゴシック" panose="020B0609070205080204" pitchFamily="49" charset="-128"/>
              </a:rPr>
              <a:t>実質的に異なります。フリーウェアおよびシェアウェア</a:t>
            </a:r>
            <a:r>
              <a:rPr lang="ja-JP" altLang="en-US" baseline="0" dirty="0">
                <a:latin typeface="ＭＳ ゴシック" panose="020B0609070205080204" pitchFamily="49" charset="-128"/>
                <a:ea typeface="ＭＳ ゴシック" panose="020B0609070205080204" pitchFamily="49" charset="-128"/>
              </a:rPr>
              <a:t>の</a:t>
            </a:r>
            <a:r>
              <a:rPr lang="en-US" baseline="0" dirty="0" err="1">
                <a:latin typeface="ＭＳ ゴシック" panose="020B0609070205080204" pitchFamily="49" charset="-128"/>
                <a:ea typeface="ＭＳ ゴシック" panose="020B0609070205080204" pitchFamily="49" charset="-128"/>
              </a:rPr>
              <a:t>ライセンスは</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FOSSライセンスと同じもの、もしくは</a:t>
            </a:r>
            <a:r>
              <a:rPr lang="ja-JP" altLang="en-US" baseline="0" dirty="0">
                <a:latin typeface="ＭＳ ゴシック" panose="020B0609070205080204" pitchFamily="49" charset="-128"/>
                <a:ea typeface="ＭＳ ゴシック" panose="020B0609070205080204" pitchFamily="49" charset="-128"/>
              </a:rPr>
              <a:t>互換性があるもの</a:t>
            </a:r>
            <a:r>
              <a:rPr lang="en-US" baseline="0" dirty="0" err="1">
                <a:latin typeface="ＭＳ ゴシック" panose="020B0609070205080204" pitchFamily="49" charset="-128"/>
                <a:ea typeface="ＭＳ ゴシック" panose="020B0609070205080204" pitchFamily="49" charset="-128"/>
              </a:rPr>
              <a:t>とみなすべきではありません</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There are other types of license used. Sometimes these are confused with FOSS but their requirements are</a:t>
            </a:r>
            <a:r>
              <a:rPr lang="en-US" altLang="ja-JP" baseline="0" dirty="0" smtClean="0">
                <a:latin typeface="+mn-lt"/>
              </a:rPr>
              <a:t> actually different. Freeware or Shareware licensing should not be regarded as the same or compatible with FOSS licensing.</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19</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B482BE6-6443-43D0-B2C4-9E7E7E3CDEDD}" type="slidenum">
              <a:rPr lang="en-US" smtClean="0"/>
              <a:t>2</a:t>
            </a:fld>
            <a:endParaRPr lang="en-US"/>
          </a:p>
        </p:txBody>
      </p:sp>
    </p:spTree>
    <p:extLst>
      <p:ext uri="{BB962C8B-B14F-4D97-AF65-F5344CB8AC3E}">
        <p14:creationId xmlns:p14="http://schemas.microsoft.com/office/powerpoint/2010/main" val="590498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その他のタイプのライセンスも使われます。これらは時としてFOSSと混同されることがありますが、その要求事項は</a:t>
            </a:r>
            <a:r>
              <a:rPr lang="en-US" baseline="0" dirty="0">
                <a:latin typeface="ＭＳ ゴシック" panose="020B0609070205080204" pitchFamily="49" charset="-128"/>
                <a:ea typeface="ＭＳ ゴシック" panose="020B0609070205080204" pitchFamily="49" charset="-128"/>
              </a:rPr>
              <a:t>実質的に異なります。フリーウェアおよびシェアウェア</a:t>
            </a:r>
            <a:r>
              <a:rPr lang="ja-JP" altLang="en-US" baseline="0" dirty="0">
                <a:latin typeface="ＭＳ ゴシック" panose="020B0609070205080204" pitchFamily="49" charset="-128"/>
                <a:ea typeface="ＭＳ ゴシック" panose="020B0609070205080204" pitchFamily="49" charset="-128"/>
              </a:rPr>
              <a:t>の</a:t>
            </a:r>
            <a:r>
              <a:rPr lang="en-US" baseline="0" dirty="0" err="1">
                <a:latin typeface="ＭＳ ゴシック" panose="020B0609070205080204" pitchFamily="49" charset="-128"/>
                <a:ea typeface="ＭＳ ゴシック" panose="020B0609070205080204" pitchFamily="49" charset="-128"/>
              </a:rPr>
              <a:t>ライセンスは</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FOSSライセンスと同じもの、もしくは</a:t>
            </a:r>
            <a:r>
              <a:rPr lang="ja-JP" altLang="en-US" baseline="0" dirty="0">
                <a:latin typeface="ＭＳ ゴシック" panose="020B0609070205080204" pitchFamily="49" charset="-128"/>
                <a:ea typeface="ＭＳ ゴシック" panose="020B0609070205080204" pitchFamily="49" charset="-128"/>
              </a:rPr>
              <a:t>互換性があるもの</a:t>
            </a:r>
            <a:r>
              <a:rPr lang="en-US" baseline="0" dirty="0" err="1">
                <a:latin typeface="ＭＳ ゴシック" panose="020B0609070205080204" pitchFamily="49" charset="-128"/>
                <a:ea typeface="ＭＳ ゴシック" panose="020B0609070205080204" pitchFamily="49" charset="-128"/>
              </a:rPr>
              <a:t>とみなすべきではありません</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There are other types of license used. Sometimes these are confused with FOSS but their requirements are</a:t>
            </a:r>
            <a:r>
              <a:rPr lang="en-US" altLang="ja-JP" baseline="0" dirty="0" smtClean="0">
                <a:latin typeface="+mn-lt"/>
              </a:rPr>
              <a:t> actually different. Freeware or Shareware licensing should not be regarded as the same or compatible with FOSS licensing.</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7776998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このスライドではパブリック</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ドメインについて説明しています</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ソフトウェア</a:t>
            </a:r>
            <a:r>
              <a:rPr lang="en-US" dirty="0" err="1">
                <a:latin typeface="ＭＳ ゴシック" panose="020B0609070205080204" pitchFamily="49" charset="-128"/>
                <a:ea typeface="ＭＳ ゴシック" panose="020B0609070205080204" pitchFamily="49" charset="-128"/>
              </a:rPr>
              <a:t>作品に対しそれがいかなる制約もないことを意味する公開</a:t>
            </a:r>
            <a:r>
              <a:rPr lang="ja-JP" altLang="en-US" dirty="0">
                <a:latin typeface="ＭＳ ゴシック" panose="020B0609070205080204" pitchFamily="49" charset="-128"/>
                <a:ea typeface="ＭＳ ゴシック" panose="020B0609070205080204" pitchFamily="49" charset="-128"/>
              </a:rPr>
              <a:t>方法</a:t>
            </a:r>
            <a:r>
              <a:rPr lang="en-US" dirty="0">
                <a:latin typeface="ＭＳ ゴシック" panose="020B0609070205080204" pitchFamily="49" charset="-128"/>
                <a:ea typeface="ＭＳ ゴシック" panose="020B0609070205080204" pitchFamily="49" charset="-128"/>
              </a:rPr>
              <a:t>の</a:t>
            </a:r>
            <a:r>
              <a:rPr lang="en-US" altLang="ja-JP">
                <a:latin typeface="ＭＳ ゴシック" panose="020B0609070205080204" pitchFamily="49" charset="-128"/>
                <a:ea typeface="ＭＳ ゴシック" panose="020B0609070205080204" pitchFamily="49" charset="-128"/>
              </a:rPr>
              <a:t>1</a:t>
            </a:r>
            <a:r>
              <a:rPr lang="en-US" smtClean="0">
                <a:latin typeface="ＭＳ ゴシック" panose="020B0609070205080204" pitchFamily="49" charset="-128"/>
                <a:ea typeface="ＭＳ ゴシック" panose="020B0609070205080204" pitchFamily="49" charset="-128"/>
              </a:rPr>
              <a:t>つと</a:t>
            </a:r>
            <a:r>
              <a:rPr lang="ja-JP" altLang="en-US" smtClean="0">
                <a:latin typeface="ＭＳ ゴシック" panose="020B0609070205080204" pitchFamily="49" charset="-128"/>
                <a:ea typeface="ＭＳ ゴシック" panose="020B0609070205080204" pitchFamily="49" charset="-128"/>
              </a:rPr>
              <a:t>言</a:t>
            </a:r>
            <a:r>
              <a:rPr lang="en-US" smtClean="0">
                <a:latin typeface="ＭＳ ゴシック" panose="020B0609070205080204" pitchFamily="49" charset="-128"/>
                <a:ea typeface="ＭＳ ゴシック" panose="020B0609070205080204" pitchFamily="49" charset="-128"/>
              </a:rPr>
              <a:t>えます</a:t>
            </a:r>
            <a:r>
              <a:rPr lang="en-US" dirty="0">
                <a:latin typeface="ＭＳ ゴシック" panose="020B0609070205080204" pitchFamily="49" charset="-128"/>
                <a:ea typeface="ＭＳ ゴシック" panose="020B0609070205080204" pitchFamily="49" charset="-128"/>
              </a:rPr>
              <a:t>。米国ではパブリック </a:t>
            </a:r>
            <a:r>
              <a:rPr lang="en-US" dirty="0" err="1">
                <a:latin typeface="ＭＳ ゴシック" panose="020B0609070205080204" pitchFamily="49" charset="-128"/>
                <a:ea typeface="ＭＳ ゴシック" panose="020B0609070205080204" pitchFamily="49" charset="-128"/>
              </a:rPr>
              <a:t>ドメイン</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も</a:t>
            </a:r>
            <a:r>
              <a:rPr lang="en-US"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含まれる可能性がありますが</a:t>
            </a:r>
            <a:r>
              <a:rPr lang="en-US" baseline="0" dirty="0">
                <a:latin typeface="ＭＳ ゴシック" panose="020B0609070205080204" pitchFamily="49" charset="-128"/>
                <a:ea typeface="ＭＳ ゴシック" panose="020B0609070205080204" pitchFamily="49" charset="-128"/>
              </a:rPr>
              <a:t>、</a:t>
            </a:r>
            <a:r>
              <a:rPr lang="ja-JP" altLang="en-US" baseline="0" dirty="0">
                <a:solidFill>
                  <a:schemeClr val="tx1"/>
                </a:solidFill>
                <a:latin typeface="ＭＳ ゴシック" panose="020B0609070205080204" pitchFamily="49" charset="-128"/>
                <a:ea typeface="ＭＳ ゴシック" panose="020B0609070205080204" pitchFamily="49" charset="-128"/>
              </a:rPr>
              <a:t>すべて</a:t>
            </a:r>
            <a:r>
              <a:rPr lang="en-US" baseline="0" dirty="0">
                <a:solidFill>
                  <a:schemeClr val="tx1"/>
                </a:solidFill>
                <a:latin typeface="ＭＳ ゴシック" panose="020B0609070205080204" pitchFamily="49" charset="-128"/>
                <a:ea typeface="ＭＳ ゴシック" panose="020B0609070205080204" pitchFamily="49" charset="-128"/>
              </a:rPr>
              <a:t>の</a:t>
            </a:r>
            <a:r>
              <a:rPr lang="ja-JP" altLang="en-US" baseline="0" dirty="0">
                <a:latin typeface="ＭＳ ゴシック" panose="020B0609070205080204" pitchFamily="49" charset="-128"/>
                <a:ea typeface="ＭＳ ゴシック" panose="020B0609070205080204" pitchFamily="49" charset="-128"/>
              </a:rPr>
              <a:t>国々</a:t>
            </a:r>
            <a:r>
              <a:rPr lang="en-US" baseline="0" dirty="0" err="1">
                <a:latin typeface="ＭＳ ゴシック" panose="020B0609070205080204" pitchFamily="49" charset="-128"/>
                <a:ea typeface="ＭＳ ゴシック" panose="020B0609070205080204" pitchFamily="49" charset="-128"/>
              </a:rPr>
              <a:t>がその存在を認識したり、パブリック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ドメインの下</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原作者</a:t>
            </a:r>
            <a:r>
              <a:rPr lang="ja-JP" altLang="en-US" baseline="0" dirty="0">
                <a:latin typeface="ＭＳ ゴシック" panose="020B0609070205080204" pitchFamily="49" charset="-128"/>
                <a:ea typeface="ＭＳ ゴシック" panose="020B0609070205080204" pitchFamily="49" charset="-128"/>
              </a:rPr>
              <a:t>であることを放棄したりすることを</a:t>
            </a:r>
            <a:r>
              <a:rPr lang="en-US" baseline="0" dirty="0" err="1">
                <a:latin typeface="ＭＳ ゴシック" panose="020B0609070205080204" pitchFamily="49" charset="-128"/>
                <a:ea typeface="ＭＳ ゴシック" panose="020B0609070205080204" pitchFamily="49" charset="-128"/>
              </a:rPr>
              <a:t>許容するわけではないこと</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留意しなければなりません。ドイツがその一例です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r>
              <a:rPr lang="en-US" dirty="0" smtClean="0">
                <a:latin typeface="+mn-lt"/>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latin typeface="ＭＳ ゴシック" panose="020B0609070205080204" pitchFamily="49" charset="-128"/>
                <a:ea typeface="ＭＳ ゴシック" panose="020B0609070205080204" pitchFamily="49" charset="-128"/>
              </a:rPr>
              <a:t>このスライドではライセンスの両立性</a:t>
            </a:r>
            <a:r>
              <a:rPr lang="ja-JP" altLang="en-US" dirty="0" smtClean="0">
                <a:latin typeface="ＭＳ ゴシック" panose="020B0609070205080204" pitchFamily="49" charset="-128"/>
                <a:ea typeface="ＭＳ ゴシック" panose="020B0609070205080204" pitchFamily="49" charset="-128"/>
              </a:rPr>
              <a:t>（互換性）</a:t>
            </a:r>
            <a:r>
              <a:rPr lang="en-US" dirty="0" err="1" smtClean="0">
                <a:latin typeface="ＭＳ ゴシック" panose="020B0609070205080204" pitchFamily="49" charset="-128"/>
                <a:ea typeface="ＭＳ ゴシック" panose="020B0609070205080204" pitchFamily="49" charset="-128"/>
              </a:rPr>
              <a:t>について説明しています</a:t>
            </a:r>
            <a:r>
              <a:rPr lang="en-US" dirty="0" err="1">
                <a:latin typeface="ＭＳ ゴシック" panose="020B0609070205080204" pitchFamily="49" charset="-128"/>
                <a:ea typeface="ＭＳ ゴシック" panose="020B0609070205080204" pitchFamily="49" charset="-128"/>
              </a:rPr>
              <a:t>。</a:t>
            </a:r>
            <a:r>
              <a:rPr lang="en-US" dirty="0" err="1" smtClean="0">
                <a:latin typeface="ＭＳ ゴシック" panose="020B0609070205080204" pitchFamily="49" charset="-128"/>
                <a:ea typeface="ＭＳ ゴシック" panose="020B0609070205080204" pitchFamily="49" charset="-128"/>
              </a:rPr>
              <a:t>両立性</a:t>
            </a:r>
            <a:r>
              <a:rPr lang="ja-JP" altLang="en-US" dirty="0" smtClean="0">
                <a:latin typeface="ＭＳ ゴシック" panose="020B0609070205080204" pitchFamily="49" charset="-128"/>
                <a:ea typeface="ＭＳ ゴシック" panose="020B0609070205080204" pitchFamily="49" charset="-128"/>
              </a:rPr>
              <a:t>（互換性）</a:t>
            </a:r>
            <a:r>
              <a:rPr lang="en-US" dirty="0" err="1" smtClean="0">
                <a:latin typeface="ＭＳ ゴシック" panose="020B0609070205080204" pitchFamily="49" charset="-128"/>
                <a:ea typeface="ＭＳ ゴシック" panose="020B0609070205080204" pitchFamily="49" charset="-128"/>
              </a:rPr>
              <a:t>は</a:t>
            </a:r>
            <a:r>
              <a:rPr lang="en-US" dirty="0" err="1">
                <a:latin typeface="ＭＳ ゴシック" panose="020B0609070205080204" pitchFamily="49" charset="-128"/>
                <a:ea typeface="ＭＳ ゴシック" panose="020B0609070205080204" pitchFamily="49" charset="-128"/>
              </a:rPr>
              <a:t>、どのライセンスが一緒に使用できるかを理解する上での考え方です。FOSS</a:t>
            </a:r>
            <a:r>
              <a:rPr lang="en-US" dirty="0" err="1" smtClean="0">
                <a:latin typeface="ＭＳ ゴシック" panose="020B0609070205080204" pitchFamily="49" charset="-128"/>
                <a:ea typeface="ＭＳ ゴシック" panose="020B0609070205080204" pitchFamily="49" charset="-128"/>
              </a:rPr>
              <a:t>にはお互いに両立</a:t>
            </a:r>
            <a:r>
              <a:rPr lang="ja-JP" altLang="en-US" dirty="0" smtClean="0">
                <a:latin typeface="ＭＳ ゴシック" panose="020B0609070205080204" pitchFamily="49" charset="-128"/>
                <a:ea typeface="ＭＳ ゴシック" panose="020B0609070205080204" pitchFamily="49" charset="-128"/>
              </a:rPr>
              <a:t>（互換）</a:t>
            </a:r>
            <a:r>
              <a:rPr lang="en-US" dirty="0" err="1" smtClean="0">
                <a:latin typeface="ＭＳ ゴシック" panose="020B0609070205080204" pitchFamily="49" charset="-128"/>
                <a:ea typeface="ＭＳ ゴシック" panose="020B0609070205080204" pitchFamily="49" charset="-128"/>
              </a:rPr>
              <a:t>できるもの</a:t>
            </a:r>
            <a:r>
              <a:rPr lang="en-US" dirty="0" err="1">
                <a:latin typeface="ＭＳ ゴシック" panose="020B0609070205080204" pitchFamily="49" charset="-128"/>
                <a:ea typeface="ＭＳ ゴシック" panose="020B0609070205080204" pitchFamily="49" charset="-128"/>
              </a:rPr>
              <a:t>、できないものがあります。コードやライセンスを選択する際にこれは重要な検討事項となります</a:t>
            </a:r>
            <a:r>
              <a:rPr lang="en-US" dirty="0" smtClean="0">
                <a:latin typeface="ＭＳ ゴシック" panose="020B0609070205080204" pitchFamily="49" charset="-128"/>
                <a:ea typeface="ＭＳ ゴシック" panose="020B0609070205080204" pitchFamily="49" charset="-128"/>
              </a:rPr>
              <a:t>。</a:t>
            </a:r>
          </a:p>
          <a:p>
            <a:endParaRPr lang="en-US" smtClean="0"/>
          </a:p>
          <a:p>
            <a:r>
              <a:rPr lang="en-US"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1964286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このスライドでは、告知／表示（Notice</a:t>
            </a:r>
            <a:r>
              <a:rPr lang="ja-JP" alt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について説明しています。これは</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ソースコード）</a:t>
            </a:r>
            <a:r>
              <a:rPr lang="en-US" dirty="0" err="1">
                <a:latin typeface="ＭＳ ゴシック" panose="020B0609070205080204" pitchFamily="49" charset="-128"/>
                <a:ea typeface="ＭＳ ゴシック" panose="020B0609070205080204" pitchFamily="49" charset="-128"/>
              </a:rPr>
              <a:t>ファイル</a:t>
            </a:r>
            <a:r>
              <a:rPr lang="ja-JP" altLang="en-US" dirty="0">
                <a:latin typeface="ＭＳ ゴシック" panose="020B0609070205080204" pitchFamily="49" charset="-128"/>
                <a:ea typeface="ＭＳ ゴシック" panose="020B0609070205080204" pitchFamily="49" charset="-128"/>
              </a:rPr>
              <a:t>内のコメント</a:t>
            </a:r>
            <a:r>
              <a:rPr lang="en-US" dirty="0" err="1">
                <a:latin typeface="ＭＳ ゴシック" panose="020B0609070205080204" pitchFamily="49" charset="-128"/>
                <a:ea typeface="ＭＳ ゴシック" panose="020B0609070205080204" pitchFamily="49" charset="-128"/>
              </a:rPr>
              <a:t>文字列（テキスト</a:t>
            </a:r>
            <a:r>
              <a:rPr lang="en-US"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によって、</a:t>
            </a:r>
            <a:r>
              <a:rPr lang="en-US" baseline="0" dirty="0" err="1">
                <a:latin typeface="ＭＳ ゴシック" panose="020B0609070205080204" pitchFamily="49" charset="-128"/>
                <a:ea typeface="ＭＳ ゴシック" panose="020B0609070205080204" pitchFamily="49" charset="-128"/>
              </a:rPr>
              <a:t>著作者やライセンスについて説明するもので</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多くの場合</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ソースコード）</a:t>
            </a:r>
            <a:r>
              <a:rPr lang="en-US" baseline="0" dirty="0" err="1">
                <a:latin typeface="ＭＳ ゴシック" panose="020B0609070205080204" pitchFamily="49" charset="-128"/>
                <a:ea typeface="ＭＳ ゴシック" panose="020B0609070205080204" pitchFamily="49" charset="-128"/>
              </a:rPr>
              <a:t>ファイルに</a:t>
            </a:r>
            <a:r>
              <a:rPr lang="ja-JP" altLang="en-US" baseline="0" dirty="0">
                <a:latin typeface="ＭＳ ゴシック" panose="020B0609070205080204" pitchFamily="49" charset="-128"/>
                <a:ea typeface="ＭＳ ゴシック" panose="020B0609070205080204" pitchFamily="49" charset="-128"/>
              </a:rPr>
              <a:t>適用される</a:t>
            </a:r>
            <a:r>
              <a:rPr lang="en-US" baseline="0" dirty="0" err="1">
                <a:latin typeface="ＭＳ ゴシック" panose="020B0609070205080204" pitchFamily="49" charset="-128"/>
                <a:ea typeface="ＭＳ ゴシック" panose="020B0609070205080204" pitchFamily="49" charset="-128"/>
              </a:rPr>
              <a:t>ライセンスを知る</a:t>
            </a:r>
            <a:r>
              <a:rPr lang="ja-JP" altLang="en-US" baseline="0" dirty="0">
                <a:latin typeface="ＭＳ ゴシック" panose="020B0609070205080204" pitchFamily="49" charset="-128"/>
                <a:ea typeface="ＭＳ ゴシック" panose="020B0609070205080204" pitchFamily="49" charset="-128"/>
              </a:rPr>
              <a:t>最も</a:t>
            </a:r>
            <a:r>
              <a:rPr lang="en-US" baseline="0" dirty="0" err="1">
                <a:latin typeface="ＭＳ ゴシック" panose="020B0609070205080204" pitchFamily="49" charset="-128"/>
                <a:ea typeface="ＭＳ ゴシック" panose="020B0609070205080204" pitchFamily="49" charset="-128"/>
              </a:rPr>
              <a:t>重要な方法として認識されています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このスライドは</a:t>
            </a:r>
            <a:r>
              <a:rPr lang="en-US" baseline="0" dirty="0">
                <a:latin typeface="ＭＳ ゴシック" panose="020B0609070205080204" pitchFamily="49" charset="-128"/>
                <a:ea typeface="ＭＳ ゴシック" panose="020B0609070205080204" pitchFamily="49" charset="-128"/>
              </a:rPr>
              <a:t> マルチライセンスについて説明しています。これは、2つ以上のライセンス条件がソフトウェアに適用される状況です。</a:t>
            </a:r>
            <a:br>
              <a:rPr lang="en-US" baseline="0" dirty="0">
                <a:latin typeface="ＭＳ ゴシック" panose="020B0609070205080204" pitchFamily="49" charset="-128"/>
                <a:ea typeface="ＭＳ ゴシック" panose="020B0609070205080204" pitchFamily="49" charset="-128"/>
              </a:rPr>
            </a:br>
            <a:r>
              <a:rPr lang="en-US" baseline="0" dirty="0">
                <a:latin typeface="ＭＳ ゴシック" panose="020B0609070205080204" pitchFamily="49" charset="-128"/>
                <a:ea typeface="ＭＳ ゴシック" panose="020B0609070205080204" pitchFamily="49" charset="-128"/>
              </a:rPr>
              <a:t/>
            </a:r>
            <a:br>
              <a:rPr lang="en-US" baseline="0" dirty="0">
                <a:latin typeface="ＭＳ ゴシック" panose="020B0609070205080204" pitchFamily="49" charset="-128"/>
                <a:ea typeface="ＭＳ ゴシック" panose="020B0609070205080204" pitchFamily="49" charset="-128"/>
              </a:rPr>
            </a:br>
            <a:r>
              <a:rPr lang="en-US" b="1" dirty="0">
                <a:latin typeface="ＭＳ ゴシック" panose="020B0609070205080204" pitchFamily="49" charset="-128"/>
                <a:ea typeface="ＭＳ ゴシック" panose="020B0609070205080204" pitchFamily="49" charset="-128"/>
              </a:rPr>
              <a:t>結合的（Conjunctive）</a:t>
            </a:r>
            <a:r>
              <a:rPr lang="en-US" dirty="0">
                <a:latin typeface="ＭＳ ゴシック" panose="020B0609070205080204" pitchFamily="49" charset="-128"/>
                <a:ea typeface="ＭＳ ゴシック" panose="020B0609070205080204" pitchFamily="49" charset="-128"/>
              </a:rPr>
              <a:t> ＝ 複数のライセンスを適用します。</a:t>
            </a:r>
          </a:p>
          <a:p>
            <a:pPr lvl="1"/>
            <a:r>
              <a:rPr lang="en-US" dirty="0">
                <a:latin typeface="ＭＳ ゴシック" panose="020B0609070205080204" pitchFamily="49" charset="-128"/>
                <a:ea typeface="ＭＳ ゴシック" panose="020B0609070205080204" pitchFamily="49" charset="-128"/>
              </a:rPr>
              <a:t>GPL-2.0 プロジェクトはBSD三条項ライセンス下のコードも含みます。 </a:t>
            </a:r>
          </a:p>
          <a:p>
            <a:pPr marL="596376" lvl="1" indent="0">
              <a:buNone/>
            </a:pPr>
            <a:r>
              <a:rPr lang="en-US" baseline="0" dirty="0">
                <a:latin typeface="ＭＳ ゴシック" panose="020B0609070205080204" pitchFamily="49" charset="-128"/>
                <a:ea typeface="ＭＳ ゴシック" panose="020B0609070205080204" pitchFamily="49" charset="-128"/>
                <a:sym typeface="Wingdings"/>
              </a:rPr>
              <a:t>この状況においては両方の条項を満たさなければいけません。</a:t>
            </a:r>
          </a:p>
          <a:p>
            <a:r>
              <a:rPr lang="en-US" b="1" dirty="0">
                <a:latin typeface="ＭＳ ゴシック" panose="020B0609070205080204" pitchFamily="49" charset="-128"/>
                <a:ea typeface="ＭＳ ゴシック" panose="020B0609070205080204" pitchFamily="49" charset="-128"/>
              </a:rPr>
              <a:t>離接的（Disjunctive）</a:t>
            </a:r>
            <a:r>
              <a:rPr lang="en-US" dirty="0">
                <a:latin typeface="ＭＳ ゴシック" panose="020B0609070205080204" pitchFamily="49" charset="-128"/>
                <a:ea typeface="ＭＳ ゴシック" panose="020B0609070205080204" pitchFamily="49" charset="-128"/>
              </a:rPr>
              <a:t> ＝ </a:t>
            </a:r>
            <a:r>
              <a:rPr lang="ja-JP" altLang="en-US" dirty="0">
                <a:latin typeface="ＭＳ ゴシック" panose="020B0609070205080204" pitchFamily="49" charset="-128"/>
                <a:ea typeface="ＭＳ ゴシック" panose="020B0609070205080204" pitchFamily="49" charset="-128"/>
              </a:rPr>
              <a:t>複数のオープンソース ライセンス</a:t>
            </a:r>
            <a:r>
              <a:rPr lang="en-US" dirty="0">
                <a:latin typeface="ＭＳ ゴシック" panose="020B0609070205080204" pitchFamily="49" charset="-128"/>
                <a:ea typeface="ＭＳ ゴシック" panose="020B0609070205080204" pitchFamily="49" charset="-128"/>
              </a:rPr>
              <a:t>から</a:t>
            </a:r>
            <a:r>
              <a:rPr lang="en-US" altLang="ja-JP" dirty="0">
                <a:latin typeface="ＭＳ ゴシック" panose="020B0609070205080204" pitchFamily="49" charset="-128"/>
                <a:ea typeface="ＭＳ ゴシック" panose="020B0609070205080204" pitchFamily="49" charset="-128"/>
              </a:rPr>
              <a:t>1</a:t>
            </a:r>
            <a:r>
              <a:rPr lang="en-US" dirty="0">
                <a:latin typeface="ＭＳ ゴシック" panose="020B0609070205080204" pitchFamily="49" charset="-128"/>
                <a:ea typeface="ＭＳ ゴシック" panose="020B0609070205080204" pitchFamily="49" charset="-128"/>
              </a:rPr>
              <a:t>つのライセンスを選択します。</a:t>
            </a:r>
          </a:p>
          <a:p>
            <a:pPr lvl="1"/>
            <a:r>
              <a:rPr lang="en-US" dirty="0">
                <a:latin typeface="ＭＳ ゴシック" panose="020B0609070205080204" pitchFamily="49" charset="-128"/>
                <a:ea typeface="ＭＳ ゴシック" panose="020B0609070205080204" pitchFamily="49" charset="-128"/>
              </a:rPr>
              <a:t>Mozilla 3ライセンス（tri-license）</a:t>
            </a:r>
          </a:p>
          <a:p>
            <a:pPr lvl="1"/>
            <a:r>
              <a:rPr lang="en-US" dirty="0">
                <a:latin typeface="ＭＳ ゴシック" panose="020B0609070205080204" pitchFamily="49" charset="-128"/>
                <a:ea typeface="ＭＳ ゴシック" panose="020B0609070205080204" pitchFamily="49" charset="-128"/>
              </a:rPr>
              <a:t>Jetty</a:t>
            </a:r>
          </a:p>
          <a:p>
            <a:pPr lvl="1"/>
            <a:r>
              <a:rPr lang="en-US" dirty="0">
                <a:latin typeface="ＭＳ ゴシック" panose="020B0609070205080204" pitchFamily="49" charset="-128"/>
                <a:ea typeface="ＭＳ ゴシック" panose="020B0609070205080204" pitchFamily="49" charset="-128"/>
              </a:rPr>
              <a:t>Ruby</a:t>
            </a:r>
            <a:endParaRPr lang="en-US" dirty="0">
              <a:solidFill>
                <a:srgbClr val="FF0000"/>
              </a:solidFill>
              <a:latin typeface="ＭＳ ゴシック" panose="020B0609070205080204" pitchFamily="49" charset="-128"/>
              <a:ea typeface="ＭＳ ゴシック" panose="020B0609070205080204" pitchFamily="49" charset="-128"/>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ＭＳ ゴシック" panose="020B0609070205080204" pitchFamily="49" charset="-128"/>
                <a:ea typeface="ＭＳ ゴシック" panose="020B0609070205080204" pitchFamily="49" charset="-128"/>
              </a:rPr>
              <a:t/>
            </a:r>
            <a:br>
              <a:rPr lang="en-US" dirty="0">
                <a:latin typeface="ＭＳ ゴシック" panose="020B0609070205080204" pitchFamily="49" charset="-128"/>
                <a:ea typeface="ＭＳ ゴシック" panose="020B0609070205080204" pitchFamily="49" charset="-128"/>
              </a:rPr>
            </a:br>
            <a:r>
              <a:rPr lang="en-US" dirty="0">
                <a:latin typeface="ＭＳ ゴシック" panose="020B0609070205080204" pitchFamily="49" charset="-128"/>
                <a:ea typeface="ＭＳ ゴシック" panose="020B0609070205080204" pitchFamily="49" charset="-128"/>
              </a:rPr>
              <a:t>離接的なライセンスは、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FOSSポリシーを策定する際により深く調査す</a:t>
            </a:r>
            <a:r>
              <a:rPr lang="ja-JP" altLang="en-US" baseline="0" dirty="0">
                <a:latin typeface="ＭＳ ゴシック" panose="020B0609070205080204" pitchFamily="49" charset="-128"/>
                <a:ea typeface="ＭＳ ゴシック" panose="020B0609070205080204" pitchFamily="49" charset="-128"/>
              </a:rPr>
              <a:t>べき</a:t>
            </a:r>
            <a:r>
              <a:rPr lang="en-US" baseline="0" dirty="0" err="1">
                <a:latin typeface="ＭＳ ゴシック" panose="020B0609070205080204" pitchFamily="49" charset="-128"/>
                <a:ea typeface="ＭＳ ゴシック" panose="020B0609070205080204" pitchFamily="49" charset="-128"/>
              </a:rPr>
              <a:t>重要な</a:t>
            </a:r>
            <a:r>
              <a:rPr lang="ja-JP" altLang="en-US" baseline="0" dirty="0">
                <a:latin typeface="ＭＳ ゴシック" panose="020B0609070205080204" pitchFamily="49" charset="-128"/>
                <a:ea typeface="ＭＳ ゴシック" panose="020B0609070205080204" pitchFamily="49" charset="-128"/>
              </a:rPr>
              <a:t>事柄となる</a:t>
            </a:r>
            <a:r>
              <a:rPr lang="en-US" baseline="0" dirty="0" err="1">
                <a:latin typeface="ＭＳ ゴシック" panose="020B0609070205080204" pitchFamily="49" charset="-128"/>
                <a:ea typeface="ＭＳ ゴシック" panose="020B0609070205080204" pitchFamily="49" charset="-128"/>
              </a:rPr>
              <a:t>ことがあります</a:t>
            </a:r>
            <a:r>
              <a:rPr lang="en-US" baseline="0" dirty="0">
                <a:latin typeface="ＭＳ ゴシック" panose="020B0609070205080204" pitchFamily="49" charset="-128"/>
                <a:ea typeface="ＭＳ ゴシック" panose="020B0609070205080204" pitchFamily="49" charset="-128"/>
              </a:rPr>
              <a:t>。</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ＭＳ ゴシック" panose="020B0609070205080204" pitchFamily="49" charset="-128"/>
              <a:ea typeface="ＭＳ ゴシック" panose="020B0609070205080204" pitchFamily="49" charset="-128"/>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ＭＳ ゴシック" panose="020B0609070205080204" pitchFamily="49" charset="-128"/>
                <a:ea typeface="ＭＳ ゴシック" panose="020B0609070205080204" pitchFamily="49" charset="-128"/>
                <a:cs typeface="Arial"/>
              </a:rPr>
              <a:t>離接的なライセンスの下では、ライセンスを選択することができます</a:t>
            </a:r>
            <a:r>
              <a:rPr lang="en-US" sz="1200" dirty="0">
                <a:latin typeface="ＭＳ ゴシック" panose="020B0609070205080204" pitchFamily="49" charset="-128"/>
                <a:ea typeface="ＭＳ ゴシック" panose="020B0609070205080204" pitchFamily="49" charset="-128"/>
                <a:cs typeface="Arial"/>
              </a:rPr>
              <a:t>。</a:t>
            </a:r>
            <a:r>
              <a:rPr lang="ja-JP" altLang="en-US" sz="1200" dirty="0">
                <a:latin typeface="ＭＳ ゴシック" panose="020B0609070205080204" pitchFamily="49" charset="-128"/>
                <a:ea typeface="ＭＳ ゴシック" panose="020B0609070205080204" pitchFamily="49" charset="-128"/>
                <a:cs typeface="Arial"/>
              </a:rPr>
              <a:t>たとえば、</a:t>
            </a:r>
            <a:r>
              <a:rPr lang="en-US" sz="1200" dirty="0" err="1">
                <a:latin typeface="ＭＳ ゴシック" panose="020B0609070205080204" pitchFamily="49" charset="-128"/>
                <a:ea typeface="ＭＳ ゴシック" panose="020B0609070205080204" pitchFamily="49" charset="-128"/>
                <a:cs typeface="Arial"/>
              </a:rPr>
              <a:t>GPLとよりパーミッシブなライセンスが選択肢にあった場合、ライセンスの</a:t>
            </a:r>
            <a:r>
              <a:rPr lang="en-US" sz="1200" baseline="0" dirty="0" err="1">
                <a:latin typeface="ＭＳ ゴシック" panose="020B0609070205080204" pitchFamily="49" charset="-128"/>
                <a:ea typeface="ＭＳ ゴシック" panose="020B0609070205080204" pitchFamily="49" charset="-128"/>
                <a:cs typeface="Arial"/>
              </a:rPr>
              <a:t>両立性と</a:t>
            </a:r>
            <a:r>
              <a:rPr lang="ja-JP" altLang="en-US" sz="1200" dirty="0">
                <a:latin typeface="ＭＳ ゴシック" panose="020B0609070205080204" pitchFamily="49" charset="-128"/>
                <a:ea typeface="ＭＳ ゴシック" panose="020B0609070205080204" pitchFamily="49" charset="-128"/>
                <a:cs typeface="Arial"/>
              </a:rPr>
              <a:t>要件を十分</a:t>
            </a:r>
            <a:r>
              <a:rPr lang="ja-JP" altLang="en-US" sz="1200">
                <a:latin typeface="ＭＳ ゴシック" panose="020B0609070205080204" pitchFamily="49" charset="-128"/>
                <a:ea typeface="ＭＳ ゴシック" panose="020B0609070205080204" pitchFamily="49" charset="-128"/>
                <a:cs typeface="Arial"/>
              </a:rPr>
              <a:t>検討</a:t>
            </a:r>
            <a:r>
              <a:rPr lang="ja-JP" altLang="en-US" sz="1200" smtClean="0">
                <a:latin typeface="ＭＳ ゴシック" panose="020B0609070205080204" pitchFamily="49" charset="-128"/>
                <a:ea typeface="ＭＳ ゴシック" panose="020B0609070205080204" pitchFamily="49" charset="-128"/>
                <a:cs typeface="Arial"/>
              </a:rPr>
              <a:t>した上で</a:t>
            </a:r>
            <a:r>
              <a:rPr lang="ja-JP" alt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どちらのライセンスで頒布するか</a:t>
            </a:r>
            <a:r>
              <a:rPr lang="ja-JP" altLang="en-US" sz="1200" dirty="0">
                <a:latin typeface="ＭＳ ゴシック" panose="020B0609070205080204" pitchFamily="49" charset="-128"/>
                <a:ea typeface="ＭＳ ゴシック" panose="020B0609070205080204" pitchFamily="49" charset="-128"/>
                <a:cs typeface="Arial"/>
              </a:rPr>
              <a:t>を</a:t>
            </a:r>
            <a:r>
              <a:rPr lang="en-US" sz="1200" dirty="0" err="1">
                <a:latin typeface="ＭＳ ゴシック" panose="020B0609070205080204" pitchFamily="49" charset="-128"/>
                <a:ea typeface="ＭＳ ゴシック" panose="020B0609070205080204" pitchFamily="49" charset="-128"/>
                <a:cs typeface="Arial"/>
              </a:rPr>
              <a:t>選択できます</a:t>
            </a:r>
            <a:r>
              <a:rPr lang="en-US" sz="1200" dirty="0">
                <a:latin typeface="ＭＳ ゴシック" panose="020B0609070205080204" pitchFamily="49" charset="-128"/>
                <a:ea typeface="ＭＳ ゴシック" panose="020B0609070205080204" pitchFamily="49" charset="-128"/>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ＭＳ ゴシック" panose="020B0609070205080204" pitchFamily="49" charset="-128"/>
                <a:ea typeface="ＭＳ ゴシック" panose="020B0609070205080204" pitchFamily="49" charset="-128"/>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ＭＳ ゴシック" panose="020B0609070205080204" pitchFamily="49" charset="-128"/>
                <a:ea typeface="ＭＳ ゴシック" panose="020B0609070205080204" pitchFamily="49" charset="-128"/>
                <a:cs typeface="Arial"/>
              </a:rPr>
              <a:t>プロジェクトが離接的なライセンス</a:t>
            </a:r>
            <a:r>
              <a:rPr lang="ja-JP" altLang="en-US" sz="1200" dirty="0">
                <a:latin typeface="ＭＳ ゴシック" panose="020B0609070205080204" pitchFamily="49" charset="-128"/>
                <a:ea typeface="ＭＳ ゴシック" panose="020B0609070205080204" pitchFamily="49" charset="-128"/>
                <a:cs typeface="Arial"/>
              </a:rPr>
              <a:t>を設定して</a:t>
            </a:r>
            <a:r>
              <a:rPr lang="en-US" sz="1200" dirty="0">
                <a:latin typeface="ＭＳ ゴシック" panose="020B0609070205080204" pitchFamily="49" charset="-128"/>
                <a:ea typeface="ＭＳ ゴシック" panose="020B0609070205080204" pitchFamily="49" charset="-128"/>
                <a:cs typeface="Arial"/>
              </a:rPr>
              <a:t>も、</a:t>
            </a:r>
            <a:r>
              <a:rPr lang="ja-JP" altLang="en-US" sz="1200" dirty="0">
                <a:latin typeface="ＭＳ ゴシック" panose="020B0609070205080204" pitchFamily="49" charset="-128"/>
                <a:ea typeface="ＭＳ ゴシック" panose="020B0609070205080204" pitchFamily="49" charset="-128"/>
                <a:cs typeface="Arial"/>
              </a:rPr>
              <a:t>時として、あなたが利用しようとした</a:t>
            </a:r>
            <a:r>
              <a:rPr lang="en-US" sz="1200" dirty="0" err="1">
                <a:latin typeface="ＭＳ ゴシック" panose="020B0609070205080204" pitchFamily="49" charset="-128"/>
                <a:ea typeface="ＭＳ ゴシック" panose="020B0609070205080204" pitchFamily="49" charset="-128"/>
                <a:cs typeface="Arial"/>
              </a:rPr>
              <a:t>コード</a:t>
            </a:r>
            <a:r>
              <a:rPr lang="ja-JP" altLang="en-US" sz="1200" dirty="0" err="1">
                <a:latin typeface="ＭＳ ゴシック" panose="020B0609070205080204" pitchFamily="49" charset="-128"/>
                <a:ea typeface="ＭＳ ゴシック" panose="020B0609070205080204" pitchFamily="49" charset="-128"/>
                <a:cs typeface="Arial"/>
              </a:rPr>
              <a:t>には</a:t>
            </a:r>
            <a:r>
              <a:rPr lang="en-US" altLang="ja-JP" sz="1200" dirty="0">
                <a:latin typeface="ＭＳ ゴシック" panose="020B0609070205080204" pitchFamily="49" charset="-128"/>
                <a:ea typeface="ＭＳ ゴシック" panose="020B0609070205080204" pitchFamily="49" charset="-128"/>
                <a:cs typeface="Arial"/>
              </a:rPr>
              <a:t>1</a:t>
            </a:r>
            <a:r>
              <a:rPr lang="en-US" sz="1200" dirty="0">
                <a:latin typeface="ＭＳ ゴシック" panose="020B0609070205080204" pitchFamily="49" charset="-128"/>
                <a:ea typeface="ＭＳ ゴシック" panose="020B0609070205080204" pitchFamily="49" charset="-128"/>
                <a:cs typeface="Arial"/>
              </a:rPr>
              <a:t>つのライセンスだけ</a:t>
            </a:r>
            <a:r>
              <a:rPr lang="ja-JP" altLang="en-US" sz="1200" dirty="0">
                <a:latin typeface="ＭＳ ゴシック" panose="020B0609070205080204" pitchFamily="49" charset="-128"/>
                <a:ea typeface="ＭＳ ゴシック" panose="020B0609070205080204" pitchFamily="49" charset="-128"/>
                <a:cs typeface="Arial"/>
              </a:rPr>
              <a:t>が設定されている</a:t>
            </a:r>
            <a:r>
              <a:rPr lang="en-US" sz="1200" dirty="0" err="1">
                <a:latin typeface="ＭＳ ゴシック" panose="020B0609070205080204" pitchFamily="49" charset="-128"/>
                <a:ea typeface="ＭＳ ゴシック" panose="020B0609070205080204" pitchFamily="49" charset="-128"/>
                <a:cs typeface="Arial"/>
              </a:rPr>
              <a:t>場合</a:t>
            </a:r>
            <a:r>
              <a:rPr lang="ja-JP" altLang="en-US" sz="1200" dirty="0">
                <a:latin typeface="ＭＳ ゴシック" panose="020B0609070205080204" pitchFamily="49" charset="-128"/>
                <a:ea typeface="ＭＳ ゴシック" panose="020B0609070205080204" pitchFamily="49" charset="-128"/>
                <a:cs typeface="Arial"/>
              </a:rPr>
              <a:t>もあります。おそらく、その</a:t>
            </a:r>
            <a:r>
              <a:rPr lang="en-US" sz="1200" dirty="0" err="1">
                <a:latin typeface="ＭＳ ゴシック" panose="020B0609070205080204" pitchFamily="49" charset="-128"/>
                <a:ea typeface="ＭＳ ゴシック" panose="020B0609070205080204" pitchFamily="49" charset="-128"/>
                <a:cs typeface="Arial"/>
              </a:rPr>
              <a:t>コード</a:t>
            </a:r>
            <a:r>
              <a:rPr lang="ja-JP" altLang="en-US" sz="1200" dirty="0">
                <a:latin typeface="ＭＳ ゴシック" panose="020B0609070205080204" pitchFamily="49" charset="-128"/>
                <a:ea typeface="ＭＳ ゴシック" panose="020B0609070205080204" pitchFamily="49" charset="-128"/>
                <a:cs typeface="Arial"/>
              </a:rPr>
              <a:t>の作成者が、</a:t>
            </a:r>
            <a:r>
              <a:rPr lang="en-US" sz="1200" dirty="0" err="1">
                <a:latin typeface="ＭＳ ゴシック" panose="020B0609070205080204" pitchFamily="49" charset="-128"/>
                <a:ea typeface="ＭＳ ゴシック" panose="020B0609070205080204" pitchFamily="49" charset="-128"/>
                <a:cs typeface="Arial"/>
              </a:rPr>
              <a:t>この選択をすでに実施し</a:t>
            </a:r>
            <a:r>
              <a:rPr lang="ja-JP" altLang="en-US" sz="1200" dirty="0">
                <a:latin typeface="ＭＳ ゴシック" panose="020B0609070205080204" pitchFamily="49" charset="-128"/>
                <a:ea typeface="ＭＳ ゴシック" panose="020B0609070205080204" pitchFamily="49" charset="-128"/>
                <a:cs typeface="Arial"/>
              </a:rPr>
              <a:t>てしまっているのかもしれません</a:t>
            </a:r>
            <a:r>
              <a:rPr lang="en-US" sz="1200" dirty="0">
                <a:latin typeface="ＭＳ ゴシック" panose="020B0609070205080204" pitchFamily="49" charset="-128"/>
                <a:ea typeface="ＭＳ ゴシック" panose="020B0609070205080204" pitchFamily="49" charset="-128"/>
                <a:cs typeface="Arial"/>
              </a:rPr>
              <a:t>。使</a:t>
            </a:r>
            <a:r>
              <a:rPr lang="ja-JP" altLang="en-US" sz="1200" dirty="0">
                <a:latin typeface="ＭＳ ゴシック" panose="020B0609070205080204" pitchFamily="49" charset="-128"/>
                <a:ea typeface="ＭＳ ゴシック" panose="020B0609070205080204" pitchFamily="49" charset="-128"/>
                <a:cs typeface="Arial"/>
              </a:rPr>
              <a:t>いたくない</a:t>
            </a:r>
            <a:r>
              <a:rPr lang="en-US" sz="1200" dirty="0" err="1">
                <a:latin typeface="ＭＳ ゴシック" panose="020B0609070205080204" pitchFamily="49" charset="-128"/>
                <a:ea typeface="ＭＳ ゴシック" panose="020B0609070205080204" pitchFamily="49" charset="-128"/>
                <a:cs typeface="Arial"/>
              </a:rPr>
              <a:t>ライセンス</a:t>
            </a:r>
            <a:r>
              <a:rPr lang="ja-JP" altLang="en-US" sz="1200" dirty="0">
                <a:latin typeface="ＭＳ ゴシック" panose="020B0609070205080204" pitchFamily="49" charset="-128"/>
                <a:ea typeface="ＭＳ ゴシック" panose="020B0609070205080204" pitchFamily="49" charset="-128"/>
                <a:cs typeface="Arial"/>
              </a:rPr>
              <a:t>が</a:t>
            </a:r>
            <a:r>
              <a:rPr lang="en-US" sz="1200" dirty="0" err="1">
                <a:latin typeface="ＭＳ ゴシック" panose="020B0609070205080204" pitchFamily="49" charset="-128"/>
                <a:ea typeface="ＭＳ ゴシック" panose="020B0609070205080204" pitchFamily="49" charset="-128"/>
                <a:cs typeface="Arial"/>
              </a:rPr>
              <a:t>選択</a:t>
            </a:r>
            <a:r>
              <a:rPr lang="ja-JP" altLang="en-US" sz="1200" dirty="0">
                <a:latin typeface="ＭＳ ゴシック" panose="020B0609070205080204" pitchFamily="49" charset="-128"/>
                <a:ea typeface="ＭＳ ゴシック" panose="020B0609070205080204" pitchFamily="49" charset="-128"/>
                <a:cs typeface="Arial"/>
              </a:rPr>
              <a:t>されていた場合は</a:t>
            </a:r>
            <a:r>
              <a:rPr 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原作</a:t>
            </a:r>
            <a:r>
              <a:rPr lang="ja-JP" altLang="en-US" sz="1200" dirty="0">
                <a:latin typeface="ＭＳ ゴシック" panose="020B0609070205080204" pitchFamily="49" charset="-128"/>
                <a:ea typeface="ＭＳ ゴシック" panose="020B0609070205080204" pitchFamily="49" charset="-128"/>
                <a:cs typeface="Arial"/>
              </a:rPr>
              <a:t>品</a:t>
            </a:r>
            <a:r>
              <a:rPr lang="en-US" sz="1200" dirty="0" err="1">
                <a:latin typeface="ＭＳ ゴシック" panose="020B0609070205080204" pitchFamily="49" charset="-128"/>
                <a:ea typeface="ＭＳ ゴシック" panose="020B0609070205080204" pitchFamily="49" charset="-128"/>
                <a:cs typeface="Arial"/>
              </a:rPr>
              <a:t>の著作権保有者が誰かを明確にし</a:t>
            </a:r>
            <a:r>
              <a:rPr lang="ja-JP" altLang="en-US" sz="1200" dirty="0" err="1">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そこから直接コードを入手す</a:t>
            </a:r>
            <a:r>
              <a:rPr lang="ja-JP" altLang="en-US" sz="1200" dirty="0">
                <a:latin typeface="ＭＳ ゴシック" panose="020B0609070205080204" pitchFamily="49" charset="-128"/>
                <a:ea typeface="ＭＳ ゴシック" panose="020B0609070205080204" pitchFamily="49" charset="-128"/>
                <a:cs typeface="Arial"/>
              </a:rPr>
              <a:t>る</a:t>
            </a:r>
            <a:r>
              <a:rPr lang="en-US" sz="1200" dirty="0" err="1">
                <a:latin typeface="ＭＳ ゴシック" panose="020B0609070205080204" pitchFamily="49" charset="-128"/>
                <a:ea typeface="ＭＳ ゴシック" panose="020B0609070205080204" pitchFamily="49" charset="-128"/>
                <a:cs typeface="Arial"/>
              </a:rPr>
              <a:t>べきかどうかを検討しなければ</a:t>
            </a:r>
            <a:r>
              <a:rPr lang="ja-JP" altLang="en-US" sz="1200" dirty="0">
                <a:latin typeface="ＭＳ ゴシック" panose="020B0609070205080204" pitchFamily="49" charset="-128"/>
                <a:ea typeface="ＭＳ ゴシック" panose="020B0609070205080204" pitchFamily="49" charset="-128"/>
                <a:cs typeface="Arial"/>
              </a:rPr>
              <a:t>なり</a:t>
            </a:r>
            <a:r>
              <a:rPr lang="en-US" sz="1200" dirty="0" err="1">
                <a:latin typeface="ＭＳ ゴシック" panose="020B0609070205080204" pitchFamily="49" charset="-128"/>
                <a:ea typeface="ＭＳ ゴシック" panose="020B0609070205080204" pitchFamily="49" charset="-128"/>
                <a:cs typeface="Arial"/>
              </a:rPr>
              <a:t>ません</a:t>
            </a:r>
            <a:r>
              <a:rPr lang="en-US" sz="1200" dirty="0">
                <a:latin typeface="ＭＳ ゴシック" panose="020B0609070205080204" pitchFamily="49" charset="-128"/>
                <a:ea typeface="ＭＳ ゴシック" panose="020B0609070205080204" pitchFamily="49" charset="-128"/>
                <a:cs typeface="Arial"/>
              </a:rPr>
              <a:t>。</a:t>
            </a:r>
          </a:p>
          <a:p>
            <a:endParaRPr lang="en-US" sz="1200" dirty="0">
              <a:latin typeface="ＭＳ ゴシック" panose="020B0609070205080204" pitchFamily="49" charset="-128"/>
              <a:ea typeface="ＭＳ ゴシック" panose="020B0609070205080204" pitchFamily="49" charset="-128"/>
              <a:cs typeface="Arial"/>
            </a:endParaRPr>
          </a:p>
          <a:p>
            <a:r>
              <a:rPr lang="en-US" sz="1200" b="1" dirty="0">
                <a:latin typeface="ＭＳ ゴシック" panose="020B0609070205080204" pitchFamily="49" charset="-128"/>
                <a:ea typeface="ＭＳ ゴシック" panose="020B0609070205080204" pitchFamily="49" charset="-128"/>
                <a:cs typeface="Arial"/>
              </a:rPr>
              <a:t>例） </a:t>
            </a:r>
          </a:p>
          <a:p>
            <a:r>
              <a:rPr lang="en-US" sz="1200" dirty="0">
                <a:latin typeface="ＭＳ ゴシック" panose="020B0609070205080204" pitchFamily="49" charset="-128"/>
                <a:ea typeface="ＭＳ ゴシック" panose="020B0609070205080204" pitchFamily="49" charset="-128"/>
                <a:cs typeface="Arial"/>
              </a:rPr>
              <a:t>MPL 1.1/GPL 2.0/LGPL 2.1 - - </a:t>
            </a:r>
          </a:p>
          <a:p>
            <a:r>
              <a:rPr lang="en-US" sz="1200" dirty="0">
                <a:latin typeface="ＭＳ ゴシック" panose="020B0609070205080204" pitchFamily="49" charset="-128"/>
                <a:ea typeface="ＭＳ ゴシック" panose="020B0609070205080204" pitchFamily="49" charset="-128"/>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ＭＳ ゴシック" panose="020B0609070205080204" pitchFamily="49" charset="-128"/>
                <a:ea typeface="ＭＳ ゴシック" panose="020B0609070205080204" pitchFamily="49" charset="-128"/>
                <a:cs typeface="Arial"/>
              </a:rPr>
              <a:t> . . . </a:t>
            </a:r>
          </a:p>
          <a:p>
            <a:r>
              <a:rPr lang="en-US" sz="1200" dirty="0">
                <a:latin typeface="ＭＳ ゴシック" panose="020B0609070205080204" pitchFamily="49" charset="-128"/>
                <a:ea typeface="ＭＳ ゴシック" panose="020B0609070205080204" pitchFamily="49" charset="-128"/>
                <a:cs typeface="Arial"/>
              </a:rPr>
              <a:t>
このファイルの内容は、上記に代えて、GNU General Public License Version 2 </a:t>
            </a:r>
            <a:r>
              <a:rPr lang="en-US" sz="1200" dirty="0" err="1">
                <a:latin typeface="ＭＳ ゴシック" panose="020B0609070205080204" pitchFamily="49" charset="-128"/>
                <a:ea typeface="ＭＳ ゴシック" panose="020B0609070205080204" pitchFamily="49" charset="-128"/>
                <a:cs typeface="Arial"/>
              </a:rPr>
              <a:t>以降のライセンス</a:t>
            </a:r>
            <a:r>
              <a:rPr lang="en-US" sz="1200" dirty="0">
                <a:latin typeface="ＭＳ ゴシック" panose="020B0609070205080204" pitchFamily="49" charset="-128"/>
                <a:ea typeface="ＭＳ ゴシック" panose="020B0609070205080204" pitchFamily="49" charset="-128"/>
                <a:cs typeface="Arial"/>
              </a:rPr>
              <a:t>（ 「GPL」ライセンス）、もしくは - GNU Lesser General Public License Version 2.1以降のライセンス</a:t>
            </a:r>
            <a:r>
              <a:rPr lang="ja-JP" altLang="en-US" sz="1200" dirty="0">
                <a:latin typeface="ＭＳ ゴシック" panose="020B0609070205080204" pitchFamily="49" charset="-128"/>
                <a:ea typeface="ＭＳ ゴシック" panose="020B0609070205080204" pitchFamily="49" charset="-128"/>
                <a:cs typeface="Arial"/>
              </a:rPr>
              <a:t> </a:t>
            </a:r>
            <a:r>
              <a:rPr lang="en-US" sz="1200" dirty="0">
                <a:latin typeface="ＭＳ ゴシック" panose="020B0609070205080204" pitchFamily="49" charset="-128"/>
                <a:ea typeface="ＭＳ ゴシック" panose="020B0609070205080204" pitchFamily="49" charset="-128"/>
                <a:cs typeface="Arial"/>
              </a:rPr>
              <a:t>( 「LGPL」ライセンス) </a:t>
            </a:r>
            <a:r>
              <a:rPr lang="en-US" sz="1200" dirty="0" err="1">
                <a:latin typeface="ＭＳ ゴシック" panose="020B0609070205080204" pitchFamily="49" charset="-128"/>
                <a:ea typeface="ＭＳ ゴシック" panose="020B0609070205080204" pitchFamily="49" charset="-128"/>
                <a:cs typeface="Arial"/>
              </a:rPr>
              <a:t>の条件に従って使用することも可能です。この場合、このファイルの使用には上記の条項ではなく</a:t>
            </a:r>
            <a:r>
              <a:rPr lang="en-US" sz="1200" dirty="0">
                <a:latin typeface="ＭＳ ゴシック" panose="020B0609070205080204" pitchFamily="49" charset="-128"/>
                <a:ea typeface="ＭＳ ゴシック" panose="020B0609070205080204" pitchFamily="49" charset="-128"/>
                <a:cs typeface="Arial"/>
              </a:rPr>
              <a:t> </a:t>
            </a:r>
            <a:r>
              <a:rPr lang="en-US" sz="1200" dirty="0" err="1">
                <a:latin typeface="ＭＳ ゴシック" panose="020B0609070205080204" pitchFamily="49" charset="-128"/>
                <a:ea typeface="ＭＳ ゴシック" panose="020B0609070205080204" pitchFamily="49" charset="-128"/>
                <a:cs typeface="Arial"/>
              </a:rPr>
              <a:t>GPLもしくはLGPL</a:t>
            </a:r>
            <a:r>
              <a:rPr lang="en-US" sz="1200" dirty="0">
                <a:latin typeface="ＭＳ ゴシック" panose="020B0609070205080204" pitchFamily="49" charset="-128"/>
                <a:ea typeface="ＭＳ ゴシック" panose="020B0609070205080204" pitchFamily="49" charset="-128"/>
                <a:cs typeface="Arial"/>
              </a:rPr>
              <a:t> </a:t>
            </a:r>
            <a:r>
              <a:rPr lang="en-US" sz="1200" dirty="0" err="1">
                <a:latin typeface="ＭＳ ゴシック" panose="020B0609070205080204" pitchFamily="49" charset="-128"/>
                <a:ea typeface="ＭＳ ゴシック" panose="020B0609070205080204" pitchFamily="49" charset="-128"/>
                <a:cs typeface="Arial"/>
              </a:rPr>
              <a:t>ライセンスの条項が適用されます</a:t>
            </a:r>
            <a:r>
              <a:rPr lang="ja-JP" altLang="en-US" sz="1200" dirty="0" err="1">
                <a:latin typeface="ＭＳ ゴシック" panose="020B0609070205080204" pitchFamily="49" charset="-128"/>
                <a:ea typeface="ＭＳ ゴシック" panose="020B0609070205080204" pitchFamily="49" charset="-128"/>
                <a:cs typeface="Arial"/>
              </a:rPr>
              <a:t>。</a:t>
            </a:r>
            <a:endParaRPr lang="en-US" sz="1200" dirty="0">
              <a:latin typeface="ＭＳ ゴシック" panose="020B0609070205080204" pitchFamily="49" charset="-128"/>
              <a:ea typeface="ＭＳ ゴシック" panose="020B0609070205080204" pitchFamily="49" charset="-128"/>
              <a:cs typeface="Arial"/>
            </a:endParaRPr>
          </a:p>
          <a:p>
            <a:endParaRPr lang="en-US" sz="1200" dirty="0">
              <a:latin typeface="ＭＳ ゴシック" panose="020B0609070205080204" pitchFamily="49" charset="-128"/>
              <a:ea typeface="ＭＳ ゴシック" panose="020B0609070205080204" pitchFamily="49" charset="-128"/>
              <a:cs typeface="Arial"/>
            </a:endParaRPr>
          </a:p>
          <a:p>
            <a:r>
              <a:rPr lang="en-US" sz="1200" dirty="0">
                <a:latin typeface="ＭＳ ゴシック" panose="020B0609070205080204" pitchFamily="49" charset="-128"/>
                <a:ea typeface="ＭＳ ゴシック" panose="020B0609070205080204" pitchFamily="49" charset="-128"/>
                <a:cs typeface="Arial"/>
              </a:rPr>
              <a:t>このファイルの他者による使用をGPLもしくはLGPLライセンスの条件によってのみ許可し、MPLによる使用を許可したくない対象者は、上記の条項を削除することでその意思を示し、上記条項をGPLもしくはLGPLライセンスで義務付けられている告知およびその他の条項に置き換えてください。対象者が上記の条項を削除しない場合、受領者はMPLまたはGPLもしくはLGPLライセンスのいずれによってもこのファイルを使用することができます。」 </a:t>
            </a:r>
          </a:p>
          <a:p>
            <a:endParaRPr lang="en-US" sz="1200" dirty="0">
              <a:latin typeface="ＭＳ ゴシック" panose="020B0609070205080204" pitchFamily="49" charset="-128"/>
              <a:ea typeface="ＭＳ ゴシック" panose="020B0609070205080204" pitchFamily="49" charset="-128"/>
              <a:cs typeface="Arial"/>
            </a:endParaRPr>
          </a:p>
          <a:p>
            <a:r>
              <a:rPr lang="en-US" sz="1200" dirty="0">
                <a:latin typeface="ＭＳ ゴシック" panose="020B0609070205080204" pitchFamily="49" charset="-128"/>
                <a:ea typeface="ＭＳ ゴシック" panose="020B0609070205080204" pitchFamily="49" charset="-128"/>
                <a:cs typeface="Arial"/>
              </a:rPr>
              <a:t>「</a:t>
            </a:r>
            <a:r>
              <a:rPr lang="en-US" sz="1200" b="1" dirty="0">
                <a:latin typeface="ＭＳ ゴシック" panose="020B0609070205080204" pitchFamily="49" charset="-128"/>
                <a:ea typeface="ＭＳ ゴシック" panose="020B0609070205080204" pitchFamily="49" charset="-128"/>
                <a:cs typeface="Arial"/>
              </a:rPr>
              <a:t>デュアル（Dual）</a:t>
            </a:r>
            <a:r>
              <a:rPr 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ここで</a:t>
            </a:r>
            <a:r>
              <a:rPr lang="ja-JP" altLang="en-US" sz="1200" dirty="0">
                <a:latin typeface="ＭＳ ゴシック" panose="020B0609070205080204" pitchFamily="49" charset="-128"/>
                <a:ea typeface="ＭＳ ゴシック" panose="020B0609070205080204" pitchFamily="49" charset="-128"/>
                <a:cs typeface="Arial"/>
              </a:rPr>
              <a:t>記述したすべての</a:t>
            </a:r>
            <a:r>
              <a:rPr lang="en-US" sz="1200" dirty="0">
                <a:latin typeface="ＭＳ ゴシック" panose="020B0609070205080204" pitchFamily="49" charset="-128"/>
                <a:ea typeface="ＭＳ ゴシック" panose="020B0609070205080204" pitchFamily="49" charset="-128"/>
                <a:cs typeface="Arial"/>
              </a:rPr>
              <a:t>状況で使われうる、混乱を招く用語ですが</a:t>
            </a:r>
            <a:r>
              <a:rPr lang="en-US" sz="1200" baseline="0" dirty="0">
                <a:latin typeface="ＭＳ ゴシック" panose="020B0609070205080204" pitchFamily="49" charset="-128"/>
                <a:ea typeface="ＭＳ ゴシック" panose="020B0609070205080204" pitchFamily="49" charset="-128"/>
                <a:cs typeface="Arial"/>
              </a:rPr>
              <a:t>、通常この用語はOSSライセンスもしくは商用ライセンスの選択に関するビジネスモデルについて言及しています。</a:t>
            </a:r>
            <a:r>
              <a:rPr lang="en-US" sz="1200" dirty="0">
                <a:latin typeface="ＭＳ ゴシック" panose="020B0609070205080204" pitchFamily="49" charset="-128"/>
                <a:ea typeface="ＭＳ ゴシック" panose="020B0609070205080204" pitchFamily="49" charset="-128"/>
                <a:cs typeface="Arial"/>
              </a:rPr>
              <a:t>ビジネスモデルとしてのデュアル </a:t>
            </a:r>
            <a:r>
              <a:rPr lang="en-US" sz="1200" dirty="0" err="1">
                <a:latin typeface="ＭＳ ゴシック" panose="020B0609070205080204" pitchFamily="49" charset="-128"/>
                <a:ea typeface="ＭＳ ゴシック" panose="020B0609070205080204" pitchFamily="49" charset="-128"/>
                <a:cs typeface="Arial"/>
              </a:rPr>
              <a:t>ライセンス</a:t>
            </a:r>
            <a:r>
              <a:rPr lang="en-US" sz="1200" baseline="0" dirty="0" err="1">
                <a:latin typeface="ＭＳ ゴシック" panose="020B0609070205080204" pitchFamily="49" charset="-128"/>
                <a:ea typeface="ＭＳ ゴシック" panose="020B0609070205080204" pitchFamily="49" charset="-128"/>
                <a:cs typeface="Arial"/>
              </a:rPr>
              <a:t>についての詳細は</a:t>
            </a:r>
            <a:r>
              <a:rPr lang="ja-JP" altLang="en-US" sz="1200" baseline="0" dirty="0" err="1">
                <a:latin typeface="ＭＳ ゴシック" panose="020B0609070205080204" pitchFamily="49" charset="-128"/>
                <a:ea typeface="ＭＳ ゴシック" panose="020B0609070205080204" pitchFamily="49" charset="-128"/>
                <a:cs typeface="Arial"/>
              </a:rPr>
              <a:t>、</a:t>
            </a:r>
            <a:r>
              <a:rPr lang="en-US" sz="1200" baseline="0" dirty="0" err="1">
                <a:latin typeface="ＭＳ ゴシック" panose="020B0609070205080204" pitchFamily="49" charset="-128"/>
                <a:ea typeface="ＭＳ ゴシック" panose="020B0609070205080204" pitchFamily="49" charset="-128"/>
                <a:cs typeface="Arial"/>
              </a:rPr>
              <a:t>こちら</a:t>
            </a:r>
            <a:r>
              <a:rPr lang="ja-JP" altLang="en-US" sz="1200" baseline="0" dirty="0">
                <a:latin typeface="ＭＳ ゴシック" panose="020B0609070205080204" pitchFamily="49" charset="-128"/>
                <a:ea typeface="ＭＳ ゴシック" panose="020B0609070205080204" pitchFamily="49" charset="-128"/>
                <a:cs typeface="Arial"/>
              </a:rPr>
              <a:t>を参照してください</a:t>
            </a:r>
            <a:r>
              <a:rPr lang="en-US" sz="1200" baseline="0" dirty="0">
                <a:latin typeface="ＭＳ ゴシック" panose="020B0609070205080204" pitchFamily="49" charset="-128"/>
                <a:ea typeface="ＭＳ ゴシック" panose="020B0609070205080204" pitchFamily="49" charset="-128"/>
                <a:cs typeface="Arial"/>
              </a:rPr>
              <a:t>： http://oss-watch.ac.uk/resources/duallicence2  </a:t>
            </a:r>
            <a:endParaRPr lang="en-US" sz="1200" baseline="0" dirty="0" smtClean="0">
              <a:latin typeface="ＭＳ ゴシック" panose="020B0609070205080204" pitchFamily="49" charset="-128"/>
              <a:ea typeface="ＭＳ ゴシック" panose="020B0609070205080204" pitchFamily="49" charset="-128"/>
              <a:cs typeface="Arial"/>
            </a:endParaRPr>
          </a:p>
          <a:p>
            <a:endParaRPr lang="en-US" sz="1200" baseline="0" dirty="0" smtClean="0">
              <a:latin typeface="Arial"/>
              <a:cs typeface="Arial"/>
            </a:endParaRPr>
          </a:p>
          <a:p>
            <a:r>
              <a:rPr lang="en-US" sz="1200" baseline="0" dirty="0" smtClean="0">
                <a:latin typeface="Arial"/>
                <a:cs typeface="Arial"/>
              </a:rPr>
              <a:t>----</a:t>
            </a:r>
          </a:p>
          <a:p>
            <a:r>
              <a:rPr lang="en-US" altLang="ja-JP" dirty="0" smtClean="0">
                <a:latin typeface="+mn-lt"/>
              </a:rPr>
              <a:t>This slides explains</a:t>
            </a:r>
            <a:r>
              <a:rPr lang="en-US" altLang="ja-JP" baseline="0" dirty="0" smtClean="0">
                <a:latin typeface="+mn-lt"/>
              </a:rPr>
              <a:t> multi-licensing. This is the situation where more than set of license terms can apply to a piece of </a:t>
            </a:r>
            <a:r>
              <a:rPr lang="en-US" altLang="ja-JP" baseline="0" smtClean="0">
                <a:latin typeface="+mn-lt"/>
              </a:rPr>
              <a:t>software. </a:t>
            </a:r>
            <a:r>
              <a:rPr lang="en-US" altLang="ja-JP" baseline="0" dirty="0" smtClean="0">
                <a:latin typeface="+mn-lt"/>
              </a:rPr>
              <a:t/>
            </a:r>
            <a:br>
              <a:rPr lang="en-US" altLang="ja-JP" baseline="0" dirty="0" smtClean="0">
                <a:latin typeface="+mn-lt"/>
              </a:rPr>
            </a:br>
            <a:r>
              <a:rPr lang="en-US" altLang="ja-JP" baseline="0" dirty="0" smtClean="0">
                <a:latin typeface="+mn-lt"/>
              </a:rPr>
              <a:t/>
            </a:r>
            <a:br>
              <a:rPr lang="en-US" altLang="ja-JP" baseline="0" dirty="0" smtClean="0">
                <a:latin typeface="+mn-lt"/>
              </a:rPr>
            </a:br>
            <a:r>
              <a:rPr lang="en-US" altLang="ja-JP" b="1" dirty="0" smtClean="0"/>
              <a:t>Conjunctive</a:t>
            </a:r>
            <a:r>
              <a:rPr lang="en-US" altLang="ja-JP" dirty="0" smtClean="0"/>
              <a:t> = Multiple licenses apply</a:t>
            </a:r>
          </a:p>
          <a:p>
            <a:pPr lvl="1"/>
            <a:r>
              <a:rPr lang="en-US" altLang="ja-JP" dirty="0" smtClean="0"/>
              <a:t>GPL-2.0 project also includes code under BSD-3-Clause </a:t>
            </a:r>
          </a:p>
          <a:p>
            <a:pPr marL="596376" lvl="1" indent="0">
              <a:buNone/>
            </a:pPr>
            <a:r>
              <a:rPr lang="en-US" altLang="ja-JP" dirty="0" smtClean="0">
                <a:sym typeface="Wingdings"/>
              </a:rPr>
              <a:t>In</a:t>
            </a:r>
            <a:r>
              <a:rPr lang="en-US" altLang="ja-JP" baseline="0" dirty="0" smtClean="0">
                <a:sym typeface="Wingdings"/>
              </a:rPr>
              <a:t> this situation you h</a:t>
            </a:r>
            <a:r>
              <a:rPr lang="en-US" altLang="ja-JP" dirty="0" smtClean="0"/>
              <a:t>ave to comply with both sets of license terms</a:t>
            </a:r>
          </a:p>
          <a:p>
            <a:r>
              <a:rPr lang="en-US" altLang="ja-JP" b="1" dirty="0" smtClean="0"/>
              <a:t>Disjunctive</a:t>
            </a:r>
            <a:r>
              <a:rPr lang="en-US" altLang="ja-JP" dirty="0" smtClean="0"/>
              <a:t> = Choice of one open source license or another</a:t>
            </a:r>
          </a:p>
          <a:p>
            <a:pPr lvl="1"/>
            <a:r>
              <a:rPr lang="en-US" altLang="ja-JP" dirty="0" smtClean="0"/>
              <a:t>Mozilla tri-license</a:t>
            </a:r>
          </a:p>
          <a:p>
            <a:pPr lvl="1"/>
            <a:r>
              <a:rPr lang="en-US" altLang="ja-JP" dirty="0" smtClean="0"/>
              <a:t>Jetty</a:t>
            </a:r>
          </a:p>
          <a:p>
            <a:pPr lvl="1"/>
            <a:r>
              <a:rPr lang="en-US" altLang="ja-JP" dirty="0" smtClean="0"/>
              <a:t>Ruby</a:t>
            </a:r>
            <a:endParaRPr lang="en-US" altLang="ja-JP" dirty="0" smtClean="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dirty="0" smtClean="0">
                <a:latin typeface="+mn-lt"/>
              </a:rPr>
              <a:t/>
            </a:r>
            <a:br>
              <a:rPr lang="en-US" altLang="ja-JP" dirty="0" smtClean="0">
                <a:latin typeface="+mn-lt"/>
              </a:rPr>
            </a:br>
            <a:r>
              <a:rPr lang="en-US" altLang="ja-JP" dirty="0" smtClean="0">
                <a:latin typeface="+mn-lt"/>
              </a:rPr>
              <a:t>Disjunctive licensing may be something important to explore more deeply</a:t>
            </a:r>
            <a:r>
              <a:rPr lang="en-US" altLang="ja-JP" baseline="0" dirty="0" smtClean="0">
                <a:latin typeface="+mn-lt"/>
              </a:rPr>
              <a:t> when creating a FOSS policy.</a:t>
            </a:r>
          </a:p>
          <a:p>
            <a:pPr marL="0" marR="0" indent="0" algn="l" defTabSz="1192914" rtl="0" eaLnBrk="1" fontAlgn="auto" latinLnBrk="0" hangingPunct="1">
              <a:lnSpc>
                <a:spcPct val="100000"/>
              </a:lnSpc>
              <a:spcBef>
                <a:spcPts val="0"/>
              </a:spcBef>
              <a:spcAft>
                <a:spcPts val="0"/>
              </a:spcAft>
              <a:buClrTx/>
              <a:buSzTx/>
              <a:buFontTx/>
              <a:buNone/>
              <a:tabLst/>
              <a:defRPr/>
            </a:pPr>
            <a:endParaRPr lang="en-US" altLang="ja-JP" sz="1200" baseline="0" dirty="0" smtClean="0">
              <a:latin typeface="+mn-lt"/>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sz="1200" dirty="0" smtClean="0">
                <a:latin typeface="Arial"/>
                <a:cs typeface="Arial"/>
              </a:rPr>
              <a:t>Under disjunctive licensing you have a choice of licensing, i.e. GPL and a more permissive license option, you may choose which license</a:t>
            </a:r>
            <a:r>
              <a:rPr lang="en-US" altLang="ja-JP" sz="1200" baseline="0" dirty="0" smtClean="0">
                <a:latin typeface="Arial"/>
                <a:cs typeface="Arial"/>
              </a:rPr>
              <a:t> </a:t>
            </a:r>
            <a:r>
              <a:rPr lang="en-US" altLang="ja-JP" sz="1200" dirty="0" smtClean="0">
                <a:latin typeface="Arial"/>
                <a:cs typeface="Arial"/>
              </a:rPr>
              <a:t>you are going to distribute under depending on license</a:t>
            </a:r>
            <a:r>
              <a:rPr lang="en-US" altLang="ja-JP" sz="1200" baseline="0" dirty="0" smtClean="0">
                <a:latin typeface="Arial"/>
                <a:cs typeface="Arial"/>
              </a:rPr>
              <a:t> compatibility, </a:t>
            </a:r>
            <a:r>
              <a:rPr lang="en-US" altLang="ja-JP" sz="1200" dirty="0" smtClean="0">
                <a:latin typeface="Arial"/>
                <a:cs typeface="Arial"/>
              </a:rPr>
              <a:t>license requirements.  </a:t>
            </a: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sz="1200" dirty="0" smtClean="0">
                <a:latin typeface="Arial"/>
                <a:cs typeface="Arial"/>
              </a:rPr>
              <a:t>Sometimes a project has a disjunctive licensing situation, but only one license is included in your code – so perhaps the person you got the code from already made this choice. If they choose the license you </a:t>
            </a:r>
            <a:r>
              <a:rPr lang="en-US" altLang="ja-JP" sz="1200" dirty="0" err="1" smtClean="0">
                <a:latin typeface="Arial"/>
                <a:cs typeface="Arial"/>
              </a:rPr>
              <a:t>weren</a:t>
            </a:r>
            <a:r>
              <a:rPr lang="ja-JP" altLang="en-US" sz="1200" dirty="0" smtClean="0">
                <a:latin typeface="Arial"/>
                <a:cs typeface="Arial"/>
              </a:rPr>
              <a:t>’</a:t>
            </a:r>
            <a:r>
              <a:rPr lang="en-US" altLang="ja-JP" sz="1200" dirty="0" smtClean="0">
                <a:latin typeface="Arial"/>
                <a:cs typeface="Arial"/>
              </a:rPr>
              <a:t>t going to use, now you might have to consider if you should figure out who the original © holder is and get the code directly from them</a:t>
            </a:r>
          </a:p>
          <a:p>
            <a:endParaRPr lang="en-US" altLang="ja-JP" sz="1200" dirty="0" smtClean="0">
              <a:latin typeface="Arial"/>
              <a:cs typeface="Arial"/>
            </a:endParaRPr>
          </a:p>
          <a:p>
            <a:r>
              <a:rPr lang="en-US" altLang="ja-JP" sz="1200" b="1" dirty="0" smtClean="0">
                <a:latin typeface="Arial"/>
                <a:cs typeface="Arial"/>
              </a:rPr>
              <a:t>Example: </a:t>
            </a:r>
          </a:p>
          <a:p>
            <a:r>
              <a:rPr lang="en-US" altLang="ja-JP" sz="1200" dirty="0" smtClean="0">
                <a:latin typeface="Arial"/>
                <a:cs typeface="Arial"/>
              </a:rPr>
              <a:t>MPL 1.1/GPL 2.0/LGPL 2.1 - - </a:t>
            </a:r>
          </a:p>
          <a:p>
            <a:r>
              <a:rPr lang="en-US" altLang="ja-JP" sz="1200" dirty="0" smtClean="0">
                <a:latin typeface="Arial"/>
                <a:cs typeface="Arial"/>
              </a:rPr>
              <a:t>“The contents of this file are subject to the Mozilla Public License Version - 1.1 (the "License"); you may not use this file except in compliance with - the License.</a:t>
            </a:r>
          </a:p>
          <a:p>
            <a:r>
              <a:rPr lang="en-US" altLang="ja-JP" sz="1200" dirty="0" smtClean="0">
                <a:latin typeface="Arial"/>
                <a:cs typeface="Arial"/>
              </a:rPr>
              <a:t> . . . </a:t>
            </a:r>
          </a:p>
          <a:p>
            <a:r>
              <a:rPr lang="en-US" altLang="ja-JP" sz="1200" dirty="0" smtClean="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altLang="ja-JP" sz="1200" dirty="0" smtClean="0">
              <a:latin typeface="Arial"/>
              <a:cs typeface="Arial"/>
            </a:endParaRPr>
          </a:p>
          <a:p>
            <a:r>
              <a:rPr lang="en-US" altLang="ja-JP" sz="1200" dirty="0" smtClean="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altLang="ja-JP" sz="1200" dirty="0" smtClean="0">
              <a:latin typeface="Arial"/>
              <a:cs typeface="Arial"/>
            </a:endParaRPr>
          </a:p>
          <a:p>
            <a:r>
              <a:rPr lang="en-US" altLang="ja-JP" sz="1200" dirty="0" smtClean="0">
                <a:latin typeface="Arial"/>
                <a:cs typeface="Arial"/>
              </a:rPr>
              <a:t>“</a:t>
            </a:r>
            <a:r>
              <a:rPr lang="en-US" altLang="ja-JP" sz="1200" b="1" dirty="0" smtClean="0">
                <a:latin typeface="Arial"/>
                <a:cs typeface="Arial"/>
              </a:rPr>
              <a:t>dual</a:t>
            </a:r>
            <a:r>
              <a:rPr lang="en-US" altLang="ja-JP" sz="1200" dirty="0" smtClean="0">
                <a:latin typeface="Arial"/>
                <a:cs typeface="Arial"/>
              </a:rPr>
              <a:t>” = confusing term that may be used</a:t>
            </a:r>
            <a:r>
              <a:rPr lang="en-US" altLang="ja-JP" sz="1200" baseline="0" dirty="0" smtClean="0">
                <a:latin typeface="Arial"/>
                <a:cs typeface="Arial"/>
              </a:rPr>
              <a:t> for any of these situations, but usually refers to business model of OSS license or commercial license choice</a:t>
            </a:r>
            <a:endParaRPr lang="en-US" altLang="ja-JP" sz="1200" dirty="0" smtClean="0">
              <a:latin typeface="Arial"/>
              <a:cs typeface="Arial"/>
            </a:endParaRPr>
          </a:p>
          <a:p>
            <a:r>
              <a:rPr lang="en-US" altLang="ja-JP" sz="1200" dirty="0" smtClean="0">
                <a:latin typeface="Arial"/>
                <a:cs typeface="Arial"/>
              </a:rPr>
              <a:t>For more on dual-licensing</a:t>
            </a:r>
            <a:r>
              <a:rPr lang="en-US" altLang="ja-JP" sz="1200" baseline="0" dirty="0" smtClean="0">
                <a:latin typeface="Arial"/>
                <a:cs typeface="Arial"/>
              </a:rPr>
              <a:t> as a business model: http://oss-watch.ac.uk/resources/duallicence2  </a:t>
            </a:r>
            <a:endParaRPr lang="en-GB" altLang="ja-JP" sz="1200" dirty="0" smtClean="0">
              <a:latin typeface="Arial"/>
              <a:cs typeface="Arial"/>
            </a:endParaRPr>
          </a:p>
          <a:p>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24</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FOSSライセンスは、</a:t>
            </a:r>
            <a:r>
              <a:rPr lang="ja-JP" altLang="en-US" dirty="0">
                <a:latin typeface="ＭＳ ゴシック" panose="020B0609070205080204" pitchFamily="49" charset="-128"/>
                <a:ea typeface="ＭＳ ゴシック" panose="020B0609070205080204" pitchFamily="49" charset="-128"/>
              </a:rPr>
              <a:t>一般に改変と再頒布を許容する条件の下でソースコードを入手可能にする</a:t>
            </a:r>
            <a:r>
              <a:rPr lang="x-none" dirty="0">
                <a:latin typeface="ＭＳ ゴシック" panose="020B0609070205080204" pitchFamily="49" charset="-128"/>
                <a:ea typeface="ＭＳ ゴシック" panose="020B0609070205080204" pitchFamily="49" charset="-128"/>
              </a:rPr>
              <a:t>FOSSソフトウェア</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ライセンスです。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パーミッシブなライセンスの典型的な義務は、著作権表示と保証免責条項がソフトウェアに含まれることです。多くの場合、当該ライセンスでは許可なく著作者の名前を使用することを明に禁止しています。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パーミッシブなFOSSライセンスの例としてはMIT、BSD、Apacheライセンスがあります。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ライセンスの互恵性は、著作権のある</a:t>
            </a:r>
            <a:r>
              <a:rPr lang="ja-JP" altLang="en-US" dirty="0">
                <a:latin typeface="ＭＳ ゴシック" panose="020B0609070205080204" pitchFamily="49" charset="-128"/>
                <a:ea typeface="ＭＳ ゴシック" panose="020B0609070205080204" pitchFamily="49" charset="-128"/>
              </a:rPr>
              <a:t>ソフトウェア</a:t>
            </a:r>
            <a:r>
              <a:rPr lang="x-none" dirty="0" smtClean="0">
                <a:latin typeface="ＭＳ ゴシック" panose="020B0609070205080204" pitchFamily="49" charset="-128"/>
                <a:ea typeface="ＭＳ ゴシック" panose="020B0609070205080204" pitchFamily="49" charset="-128"/>
              </a:rPr>
              <a:t>の</a:t>
            </a:r>
            <a:r>
              <a:rPr lang="ja-JP" altLang="en-US" dirty="0" smtClean="0">
                <a:latin typeface="ＭＳ ゴシック" panose="020B0609070205080204" pitchFamily="49" charset="-128"/>
                <a:ea typeface="ＭＳ ゴシック" panose="020B0609070205080204" pitchFamily="49" charset="-128"/>
              </a:rPr>
              <a:t>派生的著作物</a:t>
            </a:r>
            <a:r>
              <a:rPr lang="x-none" dirty="0" smtClean="0">
                <a:latin typeface="ＭＳ ゴシック" panose="020B0609070205080204" pitchFamily="49" charset="-128"/>
                <a:ea typeface="ＭＳ ゴシック" panose="020B0609070205080204" pitchFamily="49" charset="-128"/>
              </a:rPr>
              <a:t>が同じライセンスの下で</a:t>
            </a:r>
            <a:r>
              <a:rPr lang="ja-JP" altLang="en-US" dirty="0">
                <a:latin typeface="ＭＳ ゴシック" panose="020B0609070205080204" pitchFamily="49" charset="-128"/>
                <a:ea typeface="ＭＳ ゴシック" panose="020B0609070205080204" pitchFamily="49" charset="-128"/>
              </a:rPr>
              <a:t>入手でき</a:t>
            </a:r>
            <a:r>
              <a:rPr lang="x-none" dirty="0">
                <a:latin typeface="ＭＳ ゴシック" panose="020B0609070205080204" pitchFamily="49" charset="-128"/>
                <a:ea typeface="ＭＳ ゴシック" panose="020B0609070205080204" pitchFamily="49" charset="-128"/>
              </a:rPr>
              <a:t>なければならないことを意味しています。その他の言い方として、「遺伝的」、「</a:t>
            </a:r>
            <a:r>
              <a:rPr lang="x-none">
                <a:latin typeface="ＭＳ ゴシック" panose="020B0609070205080204" pitchFamily="49" charset="-128"/>
                <a:ea typeface="ＭＳ ゴシック" panose="020B0609070205080204" pitchFamily="49" charset="-128"/>
              </a:rPr>
              <a:t>コピーレフト</a:t>
            </a:r>
            <a:r>
              <a:rPr lang="x-none" smtClean="0">
                <a:latin typeface="ＭＳ ゴシック" panose="020B0609070205080204" pitchFamily="49" charset="-128"/>
                <a:ea typeface="ＭＳ ゴシック" panose="020B0609070205080204" pitchFamily="49" charset="-128"/>
              </a:rPr>
              <a:t>」、「</a:t>
            </a:r>
            <a:r>
              <a:rPr lang="ja-JP" altLang="en-US" smtClean="0">
                <a:latin typeface="ＭＳ ゴシック" panose="020B0609070205080204" pitchFamily="49" charset="-128"/>
                <a:ea typeface="ＭＳ ゴシック" panose="020B0609070205080204" pitchFamily="49" charset="-128"/>
              </a:rPr>
              <a:t>共用（</a:t>
            </a:r>
            <a:r>
              <a:rPr lang="en-US" altLang="ja-JP" smtClean="0">
                <a:latin typeface="ＭＳ ゴシック" panose="020B0609070205080204" pitchFamily="49" charset="-128"/>
                <a:ea typeface="ＭＳ ゴシック" panose="020B0609070205080204" pitchFamily="49" charset="-128"/>
              </a:rPr>
              <a:t>Share-alike</a:t>
            </a:r>
            <a:r>
              <a:rPr lang="ja-JP" altLang="en-US" smtClean="0">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さらには、</a:t>
            </a:r>
            <a:r>
              <a:rPr lang="x-none" dirty="0">
                <a:latin typeface="ＭＳ ゴシック" panose="020B0609070205080204" pitchFamily="49" charset="-128"/>
                <a:ea typeface="ＭＳ ゴシック" panose="020B0609070205080204" pitchFamily="49" charset="-128"/>
              </a:rPr>
              <a:t>非難的な意味で「ウィルス性」といったものがあります。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コピーレフト スタイルのライセンスにはGPL、LGPLといったものがあります。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コピーレフト スタイルのライセンスには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多くの場合、ソース</a:t>
            </a:r>
            <a:r>
              <a:rPr lang="ja-JP" altLang="en-US" dirty="0">
                <a:latin typeface="ＭＳ ゴシック" panose="020B0609070205080204" pitchFamily="49" charset="-128"/>
                <a:ea typeface="ＭＳ ゴシック" panose="020B0609070205080204" pitchFamily="49" charset="-128"/>
              </a:rPr>
              <a:t>入手</a:t>
            </a:r>
            <a:r>
              <a:rPr lang="x-none" dirty="0">
                <a:latin typeface="ＭＳ ゴシック" panose="020B0609070205080204" pitchFamily="49" charset="-128"/>
                <a:ea typeface="ＭＳ ゴシック" panose="020B0609070205080204" pitchFamily="49" charset="-128"/>
              </a:rPr>
              <a:t>についての義務が</a:t>
            </a:r>
            <a:r>
              <a:rPr lang="ja-JP" altLang="en-US" dirty="0">
                <a:latin typeface="ＭＳ ゴシック" panose="020B0609070205080204" pitchFamily="49" charset="-128"/>
                <a:ea typeface="ＭＳ ゴシック" panose="020B0609070205080204" pitchFamily="49" charset="-128"/>
              </a:rPr>
              <a:t>規定されており</a:t>
            </a:r>
            <a:r>
              <a:rPr lang="x-none" dirty="0">
                <a:latin typeface="ＭＳ ゴシック" panose="020B0609070205080204" pitchFamily="49" charset="-128"/>
                <a:ea typeface="ＭＳ ゴシック" panose="020B0609070205080204" pitchFamily="49" charset="-128"/>
              </a:rPr>
              <a:t>、プログラムやライブラリのバイナリ版を頒布する場合に</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そのバイナリに対応した</a:t>
            </a:r>
            <a:r>
              <a:rPr lang="x-none" dirty="0">
                <a:latin typeface="ＭＳ ゴシック" panose="020B0609070205080204" pitchFamily="49" charset="-128"/>
                <a:ea typeface="ＭＳ ゴシック" panose="020B0609070205080204" pitchFamily="49" charset="-128"/>
              </a:rPr>
              <a:t>ソースコードを</a:t>
            </a:r>
            <a:r>
              <a:rPr lang="ja-JP" altLang="en-US" dirty="0">
                <a:latin typeface="ＭＳ ゴシック" panose="020B0609070205080204" pitchFamily="49" charset="-128"/>
                <a:ea typeface="ＭＳ ゴシック" panose="020B0609070205080204" pitchFamily="49" charset="-128"/>
              </a:rPr>
              <a:t>提供</a:t>
            </a:r>
            <a:r>
              <a:rPr lang="x-none" dirty="0">
                <a:latin typeface="ＭＳ ゴシック" panose="020B0609070205080204" pitchFamily="49" charset="-128"/>
                <a:ea typeface="ＭＳ ゴシック" panose="020B0609070205080204" pitchFamily="49" charset="-128"/>
              </a:rPr>
              <a:t>することを求めます。ソースコードは同じ版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のものでなくてはならず、内容は頒布するバイナリ版に対応していなくてはいけません。</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フリーウェアとシェアウェアはFOSSではありません。フリーウェアもシェアウェアもコスト</a:t>
            </a:r>
            <a:r>
              <a:rPr lang="ja-JP" altLang="en-US" dirty="0">
                <a:latin typeface="ＭＳ ゴシック" panose="020B0609070205080204" pitchFamily="49" charset="-128"/>
                <a:ea typeface="ＭＳ ゴシック" panose="020B0609070205080204" pitchFamily="49" charset="-128"/>
              </a:rPr>
              <a:t>なしに入手</a:t>
            </a:r>
            <a:r>
              <a:rPr lang="x-none" dirty="0">
                <a:latin typeface="ＭＳ ゴシック" panose="020B0609070205080204" pitchFamily="49" charset="-128"/>
                <a:ea typeface="ＭＳ ゴシック" panose="020B0609070205080204" pitchFamily="49" charset="-128"/>
              </a:rPr>
              <a:t>可能</a:t>
            </a:r>
            <a:r>
              <a:rPr lang="ja-JP" altLang="en-US" dirty="0">
                <a:latin typeface="ＭＳ ゴシック" panose="020B0609070205080204" pitchFamily="49" charset="-128"/>
                <a:ea typeface="ＭＳ ゴシック" panose="020B0609070205080204" pitchFamily="49" charset="-128"/>
              </a:rPr>
              <a:t>だとしても</a:t>
            </a:r>
            <a:r>
              <a:rPr lang="x-none" dirty="0">
                <a:latin typeface="ＭＳ ゴシック" panose="020B0609070205080204" pitchFamily="49" charset="-128"/>
                <a:ea typeface="ＭＳ ゴシック" panose="020B0609070205080204" pitchFamily="49" charset="-128"/>
              </a:rPr>
              <a:t>、使用者に対しソフトウェアの改変を許容していないことがこの理由です。実際には、 多くのフリーウェアとソフトウェアがプロプライエタリソフトウェアに共通するライセンス</a:t>
            </a:r>
            <a:r>
              <a:rPr lang="ja-JP" altLang="en-US" dirty="0">
                <a:latin typeface="ＭＳ ゴシック" panose="020B0609070205080204" pitchFamily="49" charset="-128"/>
                <a:ea typeface="ＭＳ ゴシック" panose="020B0609070205080204" pitchFamily="49" charset="-128"/>
              </a:rPr>
              <a:t>上の</a:t>
            </a:r>
            <a:r>
              <a:rPr lang="x-none" dirty="0">
                <a:latin typeface="ＭＳ ゴシック" panose="020B0609070205080204" pitchFamily="49" charset="-128"/>
                <a:ea typeface="ＭＳ ゴシック" panose="020B0609070205080204" pitchFamily="49" charset="-128"/>
              </a:rPr>
              <a:t>制約を含んでいます。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マルチライセンスはソフトウェアを複数のライセンスの下で使うことができる</a:t>
            </a:r>
            <a:r>
              <a:rPr lang="ja-JP" altLang="en-US" dirty="0">
                <a:latin typeface="ＭＳ ゴシック" panose="020B0609070205080204" pitchFamily="49" charset="-128"/>
                <a:ea typeface="ＭＳ ゴシック" panose="020B0609070205080204" pitchFamily="49" charset="-128"/>
              </a:rPr>
              <a:t>手法</a:t>
            </a:r>
            <a:r>
              <a:rPr lang="x-none" dirty="0">
                <a:latin typeface="ＭＳ ゴシック" panose="020B0609070205080204" pitchFamily="49" charset="-128"/>
                <a:ea typeface="ＭＳ ゴシック" panose="020B0609070205080204" pitchFamily="49" charset="-128"/>
              </a:rPr>
              <a:t>のことを言います。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、あるオープンソース ソフトウェアはMITとGPLv2の2つのライセンス</a:t>
            </a:r>
            <a:r>
              <a:rPr lang="ja-JP" altLang="en-US" dirty="0">
                <a:latin typeface="ＭＳ ゴシック" panose="020B0609070205080204" pitchFamily="49" charset="-128"/>
                <a:ea typeface="ＭＳ ゴシック" panose="020B0609070205080204" pitchFamily="49" charset="-128"/>
              </a:rPr>
              <a:t>で供与</a:t>
            </a:r>
            <a:r>
              <a:rPr lang="x-none" dirty="0">
                <a:latin typeface="ＭＳ ゴシック" panose="020B0609070205080204" pitchFamily="49" charset="-128"/>
                <a:ea typeface="ＭＳ ゴシック" panose="020B0609070205080204" pitchFamily="49" charset="-128"/>
              </a:rPr>
              <a:t>することができます。そのようなケースでは、使用者がニーズに合わせてライセンスを</a:t>
            </a:r>
            <a:r>
              <a:rPr lang="ja-JP" altLang="en-US" dirty="0">
                <a:latin typeface="ＭＳ ゴシック" panose="020B0609070205080204" pitchFamily="49" charset="-128"/>
                <a:ea typeface="ＭＳ ゴシック" panose="020B0609070205080204" pitchFamily="49" charset="-128"/>
              </a:rPr>
              <a:t>自由</a:t>
            </a:r>
            <a:r>
              <a:rPr lang="x-none" dirty="0">
                <a:latin typeface="ＭＳ ゴシック" panose="020B0609070205080204" pitchFamily="49" charset="-128"/>
                <a:ea typeface="ＭＳ ゴシック" panose="020B0609070205080204" pitchFamily="49" charset="-128"/>
              </a:rPr>
              <a:t>に選択できます。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FOSSの告知／表示</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は、著作権保有者</a:t>
            </a:r>
            <a:r>
              <a:rPr lang="ja-JP" altLang="en-US" dirty="0" err="1">
                <a:latin typeface="ＭＳ ゴシック" panose="020B0609070205080204" pitchFamily="49" charset="-128"/>
                <a:ea typeface="ＭＳ ゴシック" panose="020B0609070205080204" pitchFamily="49" charset="-128"/>
              </a:rPr>
              <a:t>を識</a:t>
            </a:r>
            <a:r>
              <a:rPr lang="ja-JP" altLang="en-US" dirty="0">
                <a:latin typeface="ＭＳ ゴシック" panose="020B0609070205080204" pitchFamily="49" charset="-128"/>
                <a:ea typeface="ＭＳ ゴシック" panose="020B0609070205080204" pitchFamily="49" charset="-128"/>
              </a:rPr>
              <a:t>別し</a:t>
            </a:r>
            <a:r>
              <a:rPr lang="x-none" dirty="0">
                <a:latin typeface="ＭＳ ゴシック" panose="020B0609070205080204" pitchFamily="49" charset="-128"/>
                <a:ea typeface="ＭＳ ゴシック" panose="020B0609070205080204" pitchFamily="49" charset="-128"/>
              </a:rPr>
              <a:t>、そのソフトウェアをコントロールするライセンスについての情報を含む場合があります。FOSSの告知／</a:t>
            </a:r>
            <a:r>
              <a:rPr lang="x-none">
                <a:latin typeface="ＭＳ ゴシック" panose="020B0609070205080204" pitchFamily="49" charset="-128"/>
                <a:ea typeface="ＭＳ ゴシック" panose="020B0609070205080204" pitchFamily="49" charset="-128"/>
              </a:rPr>
              <a:t>表示が改</a:t>
            </a:r>
            <a:r>
              <a:rPr lang="ja-JP" altLang="en-US" smtClean="0">
                <a:latin typeface="ＭＳ ゴシック" panose="020B0609070205080204" pitchFamily="49" charset="-128"/>
                <a:ea typeface="ＭＳ ゴシック" panose="020B0609070205080204" pitchFamily="49" charset="-128"/>
              </a:rPr>
              <a:t>変に</a:t>
            </a:r>
            <a:r>
              <a:rPr lang="x-none" smtClean="0">
                <a:latin typeface="ＭＳ ゴシック" panose="020B0609070205080204" pitchFamily="49" charset="-128"/>
                <a:ea typeface="ＭＳ ゴシック" panose="020B0609070205080204" pitchFamily="49" charset="-128"/>
              </a:rPr>
              <a:t>ついて告知を提供する場合もあります</a:t>
            </a:r>
            <a:r>
              <a:rPr lang="x-none" dirty="0">
                <a:latin typeface="ＭＳ ゴシック" panose="020B0609070205080204" pitchFamily="49" charset="-128"/>
                <a:ea typeface="ＭＳ ゴシック" panose="020B0609070205080204" pitchFamily="49" charset="-128"/>
              </a:rPr>
              <a:t>。FOSSの告知／表示を帰属</a:t>
            </a:r>
            <a:r>
              <a:rPr lang="ja-JP" altLang="en-US" dirty="0">
                <a:latin typeface="ＭＳ ゴシック" panose="020B0609070205080204" pitchFamily="49" charset="-128"/>
                <a:ea typeface="ＭＳ ゴシック" panose="020B0609070205080204" pitchFamily="49" charset="-128"/>
              </a:rPr>
              <a:t>告知</a:t>
            </a:r>
            <a:r>
              <a:rPr lang="x-none" dirty="0">
                <a:latin typeface="ＭＳ ゴシック" panose="020B0609070205080204" pitchFamily="49" charset="-128"/>
                <a:ea typeface="ＭＳ ゴシック" panose="020B0609070205080204" pitchFamily="49" charset="-128"/>
              </a:rPr>
              <a:t>の目的で、保持、再生成することを求めるライセンスもあります。</a:t>
            </a:r>
          </a:p>
          <a:p>
            <a:endParaRPr lang="en-US" dirty="0" smtClean="0">
              <a:latin typeface="Calibri"/>
            </a:endParaRPr>
          </a:p>
          <a:p>
            <a:r>
              <a:rPr lang="en-US" dirty="0" smtClean="0">
                <a:latin typeface="Calibri"/>
              </a:rPr>
              <a:t>---</a:t>
            </a:r>
          </a:p>
          <a:p>
            <a:r>
              <a:rPr lang="x-none" altLang="ja-JP" dirty="0" smtClean="0">
                <a:latin typeface="+mn-lt"/>
              </a:rPr>
              <a:t>FOSS licenses are Free and FOSS Software licenses generally make source code available under terms that allow for modification and redistribution.</a:t>
            </a:r>
          </a:p>
          <a:p>
            <a:endParaRPr lang="en-US" altLang="ja-JP" dirty="0" smtClean="0">
              <a:latin typeface="+mn-lt"/>
            </a:endParaRPr>
          </a:p>
          <a:p>
            <a:r>
              <a:rPr lang="x-none" altLang="ja-JP" dirty="0" smtClean="0">
                <a:latin typeface="+mn-lt"/>
              </a:rPr>
              <a:t>Typical obligations of a permissive FOSS license are that the copyright notice and warranty disclaimer are included with the software. Very often, the license would expressly prohibits users from using the author's name without permission.</a:t>
            </a:r>
          </a:p>
          <a:p>
            <a:endParaRPr lang="en-US" altLang="ja-JP" dirty="0" smtClean="0">
              <a:latin typeface="+mn-lt"/>
            </a:endParaRPr>
          </a:p>
          <a:p>
            <a:r>
              <a:rPr lang="x-none" altLang="ja-JP" dirty="0" smtClean="0">
                <a:latin typeface="+mn-lt"/>
              </a:rPr>
              <a:t>Examples of permissive FOSS licenses include MIT, BSD, and Apache.</a:t>
            </a:r>
          </a:p>
          <a:p>
            <a:endParaRPr lang="en-US" altLang="ja-JP" dirty="0" smtClean="0">
              <a:latin typeface="+mn-lt"/>
            </a:endParaRPr>
          </a:p>
          <a:p>
            <a:r>
              <a:rPr lang="x-none" altLang="ja-JP" dirty="0" smtClean="0">
                <a:latin typeface="+mn-lt"/>
              </a:rPr>
              <a:t>License reciprocity means that the derivative work of the copyrighted work must be made available under the same license. Other names being used include "hereditary", "copyleft", "share-alike", </a:t>
            </a:r>
            <a:r>
              <a:rPr lang="x-none" altLang="ja-JP" smtClean="0">
                <a:latin typeface="+mn-lt"/>
              </a:rPr>
              <a:t>and pejoratively</a:t>
            </a:r>
            <a:r>
              <a:rPr lang="en-US" altLang="ja-JP" smtClean="0">
                <a:latin typeface="+mn-lt"/>
              </a:rPr>
              <a:t> </a:t>
            </a:r>
            <a:r>
              <a:rPr lang="x-none" altLang="ja-JP" smtClean="0">
                <a:latin typeface="+mn-lt"/>
              </a:rPr>
              <a:t>"</a:t>
            </a:r>
            <a:r>
              <a:rPr lang="x-none" altLang="ja-JP" dirty="0" smtClean="0">
                <a:latin typeface="+mn-lt"/>
              </a:rPr>
              <a:t>viral."</a:t>
            </a:r>
          </a:p>
          <a:p>
            <a:endParaRPr lang="x-none" altLang="ja-JP" dirty="0" smtClean="0">
              <a:latin typeface="+mn-lt"/>
            </a:endParaRPr>
          </a:p>
          <a:p>
            <a:r>
              <a:rPr lang="x-none" altLang="ja-JP" dirty="0" smtClean="0">
                <a:latin typeface="+mn-lt"/>
              </a:rPr>
              <a:t>Examples of copyleft-style licenses include GPL and LGPL.  </a:t>
            </a:r>
          </a:p>
          <a:p>
            <a:endParaRPr lang="x-none" altLang="ja-JP" dirty="0" smtClean="0">
              <a:latin typeface="+mn-lt"/>
            </a:endParaRPr>
          </a:p>
          <a:p>
            <a:r>
              <a:rPr lang="x-none" altLang="ja-JP" dirty="0" smtClean="0">
                <a:latin typeface="+mn-lt"/>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altLang="ja-JP" dirty="0" smtClean="0">
              <a:latin typeface="+mn-lt"/>
            </a:endParaRPr>
          </a:p>
          <a:p>
            <a:r>
              <a:rPr lang="x-none" altLang="ja-JP" dirty="0" smtClean="0">
                <a:latin typeface="+mn-lt"/>
              </a:rPr>
              <a:t>Freeware and Shareware are not </a:t>
            </a:r>
            <a:r>
              <a:rPr lang="x-none" altLang="ja-JP" smtClean="0">
                <a:latin typeface="+mn-lt"/>
              </a:rPr>
              <a:t>FOSS.</a:t>
            </a:r>
            <a:r>
              <a:rPr lang="en-US" altLang="ja-JP" smtClean="0">
                <a:latin typeface="+mn-lt"/>
              </a:rPr>
              <a:t> </a:t>
            </a:r>
            <a:r>
              <a:rPr lang="x-none" altLang="ja-JP" smtClean="0">
                <a:latin typeface="+mn-lt"/>
              </a:rPr>
              <a:t>The </a:t>
            </a:r>
            <a:r>
              <a:rPr lang="x-none" altLang="ja-JP" dirty="0" smtClean="0">
                <a:latin typeface="+mn-lt"/>
              </a:rPr>
              <a:t>reason is that even though freeware and shareware are available without cost, they don't allow the users to make modifications to the </a:t>
            </a:r>
            <a:r>
              <a:rPr lang="x-none" altLang="ja-JP" smtClean="0">
                <a:latin typeface="+mn-lt"/>
              </a:rPr>
              <a:t>software.</a:t>
            </a:r>
            <a:r>
              <a:rPr lang="en-US" altLang="ja-JP" smtClean="0">
                <a:latin typeface="+mn-lt"/>
              </a:rPr>
              <a:t> </a:t>
            </a:r>
            <a:r>
              <a:rPr lang="x-none" altLang="ja-JP" smtClean="0">
                <a:latin typeface="+mn-lt"/>
              </a:rPr>
              <a:t>In </a:t>
            </a:r>
            <a:r>
              <a:rPr lang="x-none" altLang="ja-JP" dirty="0" smtClean="0">
                <a:latin typeface="+mn-lt"/>
              </a:rPr>
              <a:t>fact, many of the freeware and shareware contain similar license restrictions common in proprietary software.</a:t>
            </a:r>
          </a:p>
          <a:p>
            <a:endParaRPr lang="en-US" altLang="ja-JP" dirty="0" smtClean="0">
              <a:latin typeface="+mn-lt"/>
            </a:endParaRPr>
          </a:p>
          <a:p>
            <a:r>
              <a:rPr lang="x-none" altLang="ja-JP" dirty="0" smtClean="0">
                <a:latin typeface="+mn-lt"/>
              </a:rPr>
              <a:t>Multi-license refers to the practice where software is made available under multiple licenses. For example, an open source software can be dual-licensed under MIT and GPLv2. In that case, you are free to choose the license that suits your need.</a:t>
            </a:r>
          </a:p>
          <a:p>
            <a:endParaRPr lang="x-none" altLang="ja-JP" dirty="0" smtClean="0">
              <a:latin typeface="+mn-lt"/>
            </a:endParaRPr>
          </a:p>
          <a:p>
            <a:r>
              <a:rPr lang="x-none" altLang="ja-JP" dirty="0" smtClean="0">
                <a:latin typeface="+mn-lt"/>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25</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26</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このスライドではFOSSコンプライアンスには</a:t>
            </a:r>
            <a:r>
              <a:rPr lang="en-US" baseline="0" dirty="0">
                <a:latin typeface="ＭＳ ゴシック" panose="020B0609070205080204" pitchFamily="49" charset="-128"/>
                <a:ea typeface="ＭＳ ゴシック" panose="020B0609070205080204" pitchFamily="49" charset="-128"/>
              </a:rPr>
              <a:t> 目的が</a:t>
            </a:r>
            <a:r>
              <a:rPr lang="en-US" altLang="ja-JP" baseline="0" dirty="0">
                <a:latin typeface="ＭＳ ゴシック" panose="020B0609070205080204" pitchFamily="49" charset="-128"/>
                <a:ea typeface="ＭＳ ゴシック" panose="020B0609070205080204" pitchFamily="49" charset="-128"/>
              </a:rPr>
              <a:t>2</a:t>
            </a:r>
            <a:r>
              <a:rPr lang="en-US" baseline="0" dirty="0">
                <a:latin typeface="ＭＳ ゴシック" panose="020B0609070205080204" pitchFamily="49" charset="-128"/>
                <a:ea typeface="ＭＳ ゴシック" panose="020B0609070205080204" pitchFamily="49" charset="-128"/>
              </a:rPr>
              <a:t>つあることを説明しています。</a:t>
            </a:r>
            <a:r>
              <a:rPr lang="en-US" altLang="ja-JP" baseline="0" dirty="0">
                <a:latin typeface="ＭＳ ゴシック" panose="020B0609070205080204" pitchFamily="49" charset="-128"/>
                <a:ea typeface="ＭＳ ゴシック" panose="020B0609070205080204" pitchFamily="49" charset="-128"/>
              </a:rPr>
              <a:t>1</a:t>
            </a:r>
            <a:r>
              <a:rPr lang="en-US" baseline="0" dirty="0">
                <a:latin typeface="ＭＳ ゴシック" panose="020B0609070205080204" pitchFamily="49" charset="-128"/>
                <a:ea typeface="ＭＳ ゴシック" panose="020B0609070205080204" pitchFamily="49" charset="-128"/>
              </a:rPr>
              <a:t>つは、自身の義務（FOSSを</a:t>
            </a:r>
            <a:r>
              <a:rPr lang="ja-JP" altLang="en-US" baseline="0" dirty="0">
                <a:latin typeface="ＭＳ ゴシック" panose="020B0609070205080204" pitchFamily="49" charset="-128"/>
                <a:ea typeface="ＭＳ ゴシック" panose="020B0609070205080204" pitchFamily="49" charset="-128"/>
              </a:rPr>
              <a:t>検出し</a:t>
            </a:r>
            <a:r>
              <a:rPr 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追跡する）を</a:t>
            </a:r>
            <a:r>
              <a:rPr lang="ja-JP" altLang="en-US" baseline="0" dirty="0">
                <a:latin typeface="ＭＳ ゴシック" panose="020B0609070205080204" pitchFamily="49" charset="-128"/>
                <a:ea typeface="ＭＳ ゴシック" panose="020B0609070205080204" pitchFamily="49" charset="-128"/>
              </a:rPr>
              <a:t>認識し</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そこで得た情報を維持</a:t>
            </a:r>
            <a:r>
              <a:rPr lang="ja-JP" altLang="en-US" baseline="0">
                <a:latin typeface="ＭＳ ゴシック" panose="020B0609070205080204" pitchFamily="49" charset="-128"/>
                <a:ea typeface="ＭＳ ゴシック" panose="020B0609070205080204" pitchFamily="49" charset="-128"/>
              </a:rPr>
              <a:t>する</a:t>
            </a:r>
            <a:r>
              <a:rPr lang="en-US" baseline="0" smtClean="0">
                <a:latin typeface="ＭＳ ゴシック" panose="020B0609070205080204" pitchFamily="49" charset="-128"/>
                <a:ea typeface="ＭＳ ゴシック" panose="020B0609070205080204" pitchFamily="49" charset="-128"/>
              </a:rPr>
              <a:t>プロセスを</a:t>
            </a:r>
            <a:r>
              <a:rPr lang="ja-JP" altLang="en-US" baseline="0" smtClean="0">
                <a:latin typeface="ＭＳ ゴシック" panose="020B0609070205080204" pitchFamily="49" charset="-128"/>
                <a:ea typeface="ＭＳ ゴシック" panose="020B0609070205080204" pitchFamily="49" charset="-128"/>
              </a:rPr>
              <a:t>持つ</a:t>
            </a:r>
            <a:r>
              <a:rPr lang="en-US" baseline="0" smtClean="0">
                <a:latin typeface="ＭＳ ゴシック" panose="020B0609070205080204" pitchFamily="49" charset="-128"/>
                <a:ea typeface="ＭＳ ゴシック" panose="020B0609070205080204" pitchFamily="49" charset="-128"/>
              </a:rPr>
              <a:t>ことです</a:t>
            </a:r>
            <a:r>
              <a:rPr lang="en-US" baseline="0" dirty="0">
                <a:latin typeface="ＭＳ ゴシック" panose="020B0609070205080204" pitchFamily="49" charset="-128"/>
                <a:ea typeface="ＭＳ ゴシック" panose="020B0609070205080204" pitchFamily="49" charset="-128"/>
              </a:rPr>
              <a:t>。もう</a:t>
            </a:r>
            <a:r>
              <a:rPr lang="en-US" altLang="ja-JP" baseline="0" dirty="0">
                <a:latin typeface="ＭＳ ゴシック" panose="020B0609070205080204" pitchFamily="49" charset="-128"/>
                <a:ea typeface="ＭＳ ゴシック" panose="020B0609070205080204" pitchFamily="49" charset="-128"/>
              </a:rPr>
              <a:t>1</a:t>
            </a:r>
            <a:r>
              <a:rPr lang="en-US" baseline="0" dirty="0">
                <a:latin typeface="ＭＳ ゴシック" panose="020B0609070205080204" pitchFamily="49" charset="-128"/>
                <a:ea typeface="ＭＳ ゴシック" panose="020B0609070205080204" pitchFamily="49" charset="-128"/>
              </a:rPr>
              <a:t>つは、ライセンスの義務を果たすことです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that FOSS compliance</a:t>
            </a:r>
            <a:r>
              <a:rPr lang="en-US" altLang="ja-JP" baseline="0" dirty="0" smtClean="0"/>
              <a:t> is really a two-part goal. The first is to know your obligations and have a process to support this knowledge. The second is to satisfy the obligations.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27</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a:t>
            </a:r>
            <a:r>
              <a:rPr lang="ja-JP" altLang="en-US"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代表的なFOSSライセンスにおいて</a:t>
            </a:r>
            <a:r>
              <a:rPr lang="ja-JP" altLang="en-US" baseline="0" dirty="0">
                <a:latin typeface="ＭＳ ゴシック" panose="020B0609070205080204" pitchFamily="49" charset="-128"/>
                <a:ea typeface="ＭＳ ゴシック" panose="020B0609070205080204" pitchFamily="49" charset="-128"/>
              </a:rPr>
              <a:t>どのような</a:t>
            </a:r>
            <a:r>
              <a:rPr lang="en-US" baseline="0" dirty="0" err="1">
                <a:latin typeface="ＭＳ ゴシック" panose="020B0609070205080204" pitchFamily="49" charset="-128"/>
                <a:ea typeface="ＭＳ ゴシック" panose="020B0609070205080204" pitchFamily="49" charset="-128"/>
              </a:rPr>
              <a:t>コンプライス義務を履行しなければならないかについて話を展開しています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ＭＳ ゴシック" panose="020B0609070205080204" pitchFamily="49" charset="-128"/>
              <a:ea typeface="ＭＳ ゴシック" panose="020B0609070205080204" pitchFamily="49" charset="-128"/>
            </a:endParaRPr>
          </a:p>
          <a:p>
            <a:r>
              <a:rPr lang="ja-JP" altLang="en-US" baseline="0" dirty="0" smtClean="0">
                <a:latin typeface="ＭＳ ゴシック" panose="020B0609070205080204" pitchFamily="49" charset="-128"/>
                <a:ea typeface="ＭＳ ゴシック" panose="020B0609070205080204" pitchFamily="49" charset="-128"/>
              </a:rPr>
              <a:t>ソースコードの入手可能性については</a:t>
            </a:r>
            <a:r>
              <a:rPr lang="en-US" altLang="ja-JP" baseline="0" dirty="0" smtClean="0">
                <a:latin typeface="ＭＳ ゴシック" panose="020B0609070205080204" pitchFamily="49" charset="-128"/>
                <a:ea typeface="ＭＳ ゴシック" panose="020B0609070205080204" pitchFamily="49" charset="-128"/>
              </a:rPr>
              <a:t>FOSS</a:t>
            </a:r>
            <a:r>
              <a:rPr lang="ja-JP" altLang="en-US" baseline="0" dirty="0" smtClean="0">
                <a:latin typeface="ＭＳ ゴシック" panose="020B0609070205080204" pitchFamily="49" charset="-128"/>
                <a:ea typeface="ＭＳ ゴシック" panose="020B0609070205080204" pitchFamily="49" charset="-128"/>
              </a:rPr>
              <a:t>ライセンスで定められます。その</a:t>
            </a:r>
            <a:r>
              <a:rPr lang="en-US" altLang="ja-JP" baseline="0" dirty="0" smtClean="0">
                <a:latin typeface="ＭＳ ゴシック" panose="020B0609070205080204" pitchFamily="49" charset="-128"/>
                <a:ea typeface="ＭＳ ゴシック" panose="020B0609070205080204" pitchFamily="49" charset="-128"/>
              </a:rPr>
              <a:t>FOSS</a:t>
            </a:r>
            <a:r>
              <a:rPr lang="ja-JP" altLang="en-US" baseline="0" dirty="0" smtClean="0">
                <a:latin typeface="ＭＳ ゴシック" panose="020B0609070205080204" pitchFamily="49" charset="-128"/>
                <a:ea typeface="ＭＳ ゴシック" panose="020B0609070205080204" pitchFamily="49" charset="-128"/>
              </a:rPr>
              <a:t>ソフトウェアに対してのみ求められることもあれば、スライドに</a:t>
            </a:r>
            <a:r>
              <a:rPr lang="ja-JP" altLang="en-US" baseline="0" smtClean="0">
                <a:latin typeface="ＭＳ ゴシック" panose="020B0609070205080204" pitchFamily="49" charset="-128"/>
                <a:ea typeface="ＭＳ ゴシック" panose="020B0609070205080204" pitchFamily="49" charset="-128"/>
              </a:rPr>
              <a:t>記載したソフトウェアすべてに求められることもあります。</a:t>
            </a:r>
            <a:endParaRPr lang="en-US" baseline="0" dirty="0" smtClean="0">
              <a:latin typeface="ＭＳ ゴシック" panose="020B0609070205080204" pitchFamily="49" charset="-128"/>
              <a:ea typeface="ＭＳ ゴシック" panose="020B0609070205080204" pitchFamily="49" charset="-128"/>
            </a:endParaRP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a:t>
            </a:r>
            <a:r>
              <a:rPr lang="en-US" altLang="ja-JP" baseline="0" dirty="0" smtClean="0"/>
              <a:t> expands on what compliance obligations must be satisfied in typical FOSS licenses.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The scope of source code availability is determined by the FOSS license. Some licenses may require source code availability for only the FOSS software. Others may require all the software described in the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28</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このスライドでは、いつFOSSライセンスの義務が「発動(trigger)</a:t>
            </a:r>
            <a:r>
              <a:rPr lang="en-US" dirty="0" err="1">
                <a:latin typeface="ＭＳ ゴシック" panose="020B0609070205080204" pitchFamily="49" charset="-128"/>
                <a:ea typeface="ＭＳ ゴシック" panose="020B0609070205080204" pitchFamily="49" charset="-128"/>
              </a:rPr>
              <a:t>される」のかについて説明しています。FOSSライセンスは著作権ライセンスであり、基本的な</a:t>
            </a:r>
            <a:r>
              <a:rPr lang="ja-JP" altLang="en-US" dirty="0">
                <a:latin typeface="ＭＳ ゴシック" panose="020B0609070205080204" pitchFamily="49" charset="-128"/>
                <a:ea typeface="ＭＳ ゴシック" panose="020B0609070205080204" pitchFamily="49" charset="-128"/>
              </a:rPr>
              <a:t>コンプライアンスの</a:t>
            </a:r>
            <a:r>
              <a:rPr lang="en-US" dirty="0" err="1">
                <a:latin typeface="ＭＳ ゴシック" panose="020B0609070205080204" pitchFamily="49" charset="-128"/>
                <a:ea typeface="ＭＳ ゴシック" panose="020B0609070205080204" pitchFamily="49" charset="-128"/>
              </a:rPr>
              <a:t>トリガーはコードを</a:t>
            </a:r>
            <a:r>
              <a:rPr lang="en-US" baseline="0" dirty="0" err="1">
                <a:latin typeface="ＭＳ ゴシック" panose="020B0609070205080204" pitchFamily="49" charset="-128"/>
                <a:ea typeface="ＭＳ ゴシック" panose="020B0609070205080204" pitchFamily="49" charset="-128"/>
              </a:rPr>
              <a:t>他の法人（legal</a:t>
            </a:r>
            <a:r>
              <a:rPr lang="en-US" baseline="0" dirty="0">
                <a:latin typeface="ＭＳ ゴシック" panose="020B0609070205080204" pitchFamily="49" charset="-128"/>
                <a:ea typeface="ＭＳ ゴシック" panose="020B0609070205080204" pitchFamily="49" charset="-128"/>
              </a:rPr>
              <a:t> entity）</a:t>
            </a:r>
            <a:r>
              <a:rPr lang="en-US" baseline="0">
                <a:latin typeface="ＭＳ ゴシック" panose="020B0609070205080204" pitchFamily="49" charset="-128"/>
                <a:ea typeface="ＭＳ ゴシック" panose="020B0609070205080204" pitchFamily="49" charset="-128"/>
              </a:rPr>
              <a:t>に </a:t>
            </a:r>
            <a:r>
              <a:rPr lang="en-US" baseline="0" smtClean="0">
                <a:latin typeface="ＭＳ ゴシック" panose="020B0609070205080204" pitchFamily="49" charset="-128"/>
                <a:ea typeface="ＭＳ ゴシック" panose="020B0609070205080204" pitchFamily="49" charset="-128"/>
              </a:rPr>
              <a:t>頒布す</a:t>
            </a:r>
            <a:r>
              <a:rPr lang="ja-JP" altLang="en-US" baseline="0" smtClean="0">
                <a:latin typeface="ＭＳ ゴシック" panose="020B0609070205080204" pitchFamily="49" charset="-128"/>
                <a:ea typeface="ＭＳ ゴシック" panose="020B0609070205080204" pitchFamily="49" charset="-128"/>
              </a:rPr>
              <a:t>る時</a:t>
            </a:r>
            <a:r>
              <a:rPr lang="en-US" baseline="0" smtClean="0">
                <a:latin typeface="ＭＳ ゴシック" panose="020B0609070205080204" pitchFamily="49" charset="-128"/>
                <a:ea typeface="ＭＳ ゴシック" panose="020B0609070205080204" pitchFamily="49" charset="-128"/>
              </a:rPr>
              <a:t>です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when FOSS obligations are “triggered.” FOSS licenses are copyright licenses and the basic compliance trigger is when you distribute code to</a:t>
            </a:r>
            <a:r>
              <a:rPr lang="en-US" altLang="ja-JP" baseline="0" dirty="0" smtClean="0">
                <a:latin typeface="+mn-lt"/>
              </a:rPr>
              <a:t> another legal </a:t>
            </a:r>
            <a:r>
              <a:rPr lang="en-US" altLang="ja-JP" baseline="0" smtClean="0">
                <a:latin typeface="+mn-lt"/>
              </a:rPr>
              <a:t>entity.</a:t>
            </a:r>
            <a:endParaRPr lang="en-US" baseline="0" dirty="0" smtClean="0">
              <a:latin typeface="Calibri"/>
            </a:endParaRPr>
          </a:p>
          <a:p>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29</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ja-JP" altLang="en-US" sz="1200" b="0" i="0" u="none" strike="noStrike" cap="none" smtClean="0">
                <a:solidFill>
                  <a:srgbClr val="000000"/>
                </a:solidFill>
                <a:latin typeface="Roboto"/>
                <a:ea typeface="Roboto"/>
                <a:cs typeface="Roboto"/>
                <a:sym typeface="Roboto"/>
              </a:rPr>
              <a:t>本スライドでは、</a:t>
            </a:r>
            <a:r>
              <a:rPr lang="en-US" altLang="ja-JP" sz="1200" b="0" i="0" u="none" strike="noStrike" cap="none" smtClean="0">
                <a:solidFill>
                  <a:srgbClr val="000000"/>
                </a:solidFill>
                <a:latin typeface="Roboto"/>
                <a:ea typeface="Roboto"/>
                <a:cs typeface="Roboto"/>
                <a:sym typeface="Roboto"/>
              </a:rPr>
              <a:t>OpenChain</a:t>
            </a:r>
            <a:r>
              <a:rPr lang="ja-JP" altLang="en-US" sz="1200" b="0" i="0" u="none" strike="noStrike" cap="none" baseline="0" smtClean="0">
                <a:solidFill>
                  <a:srgbClr val="000000"/>
                </a:solidFill>
                <a:latin typeface="Roboto"/>
                <a:ea typeface="Roboto"/>
                <a:cs typeface="Roboto"/>
                <a:sym typeface="Roboto"/>
              </a:rPr>
              <a:t> カリキュラムがどういったもので、これらのスライドがどういった目的のためのものかの説明に役立ちます。</a:t>
            </a:r>
            <a:endParaRPr lang="en-US" sz="1200" b="0" i="0" u="none" strike="noStrike" cap="none" smtClean="0">
              <a:solidFill>
                <a:srgbClr val="000000"/>
              </a:solidFill>
              <a:latin typeface="Roboto"/>
              <a:ea typeface="Roboto"/>
              <a:cs typeface="Roboto"/>
              <a:sym typeface="Roboto"/>
            </a:endParaRPr>
          </a:p>
          <a:p>
            <a:pPr marL="0" marR="0" lvl="0" indent="0" algn="l" rtl="0">
              <a:spcBef>
                <a:spcPts val="0"/>
              </a:spcBef>
              <a:buSzPct val="25000"/>
              <a:buNone/>
            </a:pPr>
            <a:endParaRPr lang="en-US" sz="1200" b="0" i="0" u="none" strike="noStrike" cap="none" smtClean="0">
              <a:solidFill>
                <a:srgbClr val="000000"/>
              </a:solidFill>
              <a:latin typeface="Roboto"/>
              <a:ea typeface="Roboto"/>
              <a:cs typeface="Roboto"/>
              <a:sym typeface="Roboto"/>
            </a:endParaRPr>
          </a:p>
          <a:p>
            <a:pPr marL="0" marR="0" lvl="0" indent="0" algn="l" rtl="0">
              <a:spcBef>
                <a:spcPts val="0"/>
              </a:spcBef>
              <a:buSzPct val="25000"/>
              <a:buNone/>
            </a:pPr>
            <a:r>
              <a:rPr lang="en-US" sz="1200" b="0" i="0" u="none" strike="noStrike" cap="none" smtClean="0">
                <a:solidFill>
                  <a:srgbClr val="000000"/>
                </a:solidFill>
                <a:latin typeface="Roboto"/>
                <a:ea typeface="Roboto"/>
                <a:cs typeface="Roboto"/>
                <a:sym typeface="Roboto"/>
              </a:rPr>
              <a:t>--</a:t>
            </a:r>
          </a:p>
          <a:p>
            <a:pPr marL="0" marR="0" lvl="0" indent="0" algn="l" rtl="0">
              <a:spcBef>
                <a:spcPts val="0"/>
              </a:spcBef>
              <a:buSzPct val="25000"/>
              <a:buNone/>
            </a:pPr>
            <a:r>
              <a:rPr lang="en-US" sz="1200" b="0" i="0" u="none" strike="noStrike" cap="none" smtClean="0">
                <a:solidFill>
                  <a:srgbClr val="000000"/>
                </a:solidFill>
                <a:latin typeface="Roboto"/>
                <a:ea typeface="Roboto"/>
                <a:cs typeface="Roboto"/>
                <a:sym typeface="Roboto"/>
              </a:rPr>
              <a:t>This </a:t>
            </a:r>
            <a:r>
              <a:rPr lang="en-US" sz="1200" b="0" i="0" u="none" strike="noStrike" cap="none">
                <a:solidFill>
                  <a:srgbClr val="000000"/>
                </a:solidFill>
                <a:latin typeface="Roboto"/>
                <a:ea typeface="Roboto"/>
                <a:cs typeface="Roboto"/>
                <a:sym typeface="Roboto"/>
              </a:rPr>
              <a:t>slide helps explain what the OpenChain Curriculum and these slides are for.</a:t>
            </a:r>
          </a:p>
        </p:txBody>
      </p:sp>
      <p:sp>
        <p:nvSpPr>
          <p:cNvPr id="58" name="Shape 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9491097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コードの改変がFOSSライセンス下の義務を課すものとなりうることを説明しています。また</a:t>
            </a:r>
            <a:r>
              <a:rPr lang="en-US" baseline="0" dirty="0" smtClean="0">
                <a:latin typeface="ＭＳ ゴシック" panose="020B0609070205080204" pitchFamily="49" charset="-128"/>
                <a:ea typeface="ＭＳ ゴシック" panose="020B0609070205080204" pitchFamily="49" charset="-128"/>
              </a:rPr>
              <a:t>、</a:t>
            </a:r>
            <a:r>
              <a:rPr lang="ja-JP" altLang="en-US" baseline="0" dirty="0" smtClean="0">
                <a:latin typeface="ＭＳ ゴシック" panose="020B0609070205080204" pitchFamily="49" charset="-128"/>
                <a:ea typeface="ＭＳ ゴシック" panose="020B0609070205080204" pitchFamily="49" charset="-128"/>
              </a:rPr>
              <a:t>派生的著作物</a:t>
            </a:r>
            <a:r>
              <a:rPr lang="en-US" baseline="0" dirty="0" err="1" smtClean="0">
                <a:latin typeface="ＭＳ ゴシック" panose="020B0609070205080204" pitchFamily="49" charset="-128"/>
                <a:ea typeface="ＭＳ ゴシック" panose="020B0609070205080204" pitchFamily="49" charset="-128"/>
              </a:rPr>
              <a:t>についても若干触れています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a:t>
            </a:r>
            <a:r>
              <a:rPr lang="en-US" altLang="ja-JP" baseline="0" dirty="0" smtClean="0">
                <a:latin typeface="+mn-lt"/>
              </a:rPr>
              <a:t> that modifying code can impose obligations under FOSS licenses. It explains a little bit about derivative works.</a:t>
            </a:r>
            <a:endParaRPr lang="en-US" altLang="ja-JP" dirty="0" smtClean="0">
              <a:latin typeface="+mn-lt"/>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30</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このスライドでは、コンプライアンス プログラムがどのように機能するかについて</a:t>
            </a:r>
            <a:r>
              <a:rPr lang="en-US" baseline="0" dirty="0">
                <a:latin typeface="ＭＳ ゴシック" panose="020B0609070205080204" pitchFamily="49" charset="-128"/>
                <a:ea typeface="ＭＳ ゴシック" panose="020B0609070205080204" pitchFamily="49" charset="-128"/>
              </a:rPr>
              <a:t>大まかに（基本的概要として）説明しています。 </a:t>
            </a:r>
            <a:endParaRPr lang="en-US" baseline="0" dirty="0" smtClean="0">
              <a:latin typeface="ＭＳ ゴシック" panose="020B0609070205080204" pitchFamily="49" charset="-128"/>
              <a:ea typeface="ＭＳ ゴシック" panose="020B0609070205080204" pitchFamily="49" charset="-128"/>
            </a:endParaRP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how FOSS compliance programs</a:t>
            </a:r>
            <a:r>
              <a:rPr lang="en-US" altLang="ja-JP" baseline="0" dirty="0" smtClean="0">
                <a:latin typeface="+mn-lt"/>
              </a:rPr>
              <a:t> work in “broad stokes” (a basic overview). </a:t>
            </a:r>
            <a:endParaRPr lang="en-US" altLang="ja-JP" dirty="0" smtClean="0">
              <a:latin typeface="+mn-lt"/>
            </a:endParaRPr>
          </a:p>
        </p:txBody>
      </p:sp>
      <p:sp>
        <p:nvSpPr>
          <p:cNvPr id="4" name="Slide Number Placeholder 3"/>
          <p:cNvSpPr>
            <a:spLocks noGrp="1"/>
          </p:cNvSpPr>
          <p:nvPr>
            <p:ph type="sldNum" sz="quarter" idx="10"/>
          </p:nvPr>
        </p:nvSpPr>
        <p:spPr/>
        <p:txBody>
          <a:bodyPr/>
          <a:lstStyle/>
          <a:p>
            <a:fld id="{6B482BE6-6443-43D0-B2C4-9E7E7E3CDEDD}" type="slidenum">
              <a:rPr lang="en-US"/>
              <a:t>31</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a:t>
            </a:r>
            <a:r>
              <a:rPr lang="ja-JP" altLang="en-US"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FOSSコンプライアンス実務が組織内でどのように機能するかについて</a:t>
            </a:r>
            <a:r>
              <a:rPr lang="ja-JP" altLang="en-US" baseline="0" dirty="0">
                <a:latin typeface="ＭＳ ゴシック" panose="020B0609070205080204" pitchFamily="49" charset="-128"/>
                <a:ea typeface="ＭＳ ゴシック" panose="020B0609070205080204" pitchFamily="49" charset="-128"/>
              </a:rPr>
              <a:t>詳しく</a:t>
            </a:r>
            <a:r>
              <a:rPr lang="en-US" baseline="0" dirty="0" err="1">
                <a:latin typeface="ＭＳ ゴシック" panose="020B0609070205080204" pitchFamily="49" charset="-128"/>
                <a:ea typeface="ＭＳ ゴシック" panose="020B0609070205080204" pitchFamily="49" charset="-128"/>
              </a:rPr>
              <a:t>説明しています</a:t>
            </a:r>
            <a:r>
              <a:rPr lang="en-US" baseline="0" dirty="0">
                <a:latin typeface="ＭＳ ゴシック" panose="020B0609070205080204" pitchFamily="49" charset="-128"/>
                <a:ea typeface="ＭＳ ゴシック" panose="020B0609070205080204" pitchFamily="49" charset="-128"/>
              </a:rPr>
              <a:t>。 </a:t>
            </a:r>
            <a:endParaRPr lang="en-US" baseline="0" dirty="0" smtClean="0">
              <a:latin typeface="ＭＳ ゴシック" panose="020B0609070205080204" pitchFamily="49" charset="-128"/>
              <a:ea typeface="ＭＳ ゴシック" panose="020B0609070205080204" pitchFamily="49" charset="-128"/>
            </a:endParaRP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more</a:t>
            </a:r>
            <a:r>
              <a:rPr lang="en-US" altLang="ja-JP" baseline="0" dirty="0" smtClean="0"/>
              <a:t> about how FOSS compliance practices can work in an organization</a:t>
            </a:r>
            <a:r>
              <a:rPr lang="en-US" altLang="ja-JP" baseline="0" smtClean="0"/>
              <a:t>. </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latin typeface="ＭＳ ゴシック" panose="020B0609070205080204" pitchFamily="49" charset="-128"/>
                <a:ea typeface="ＭＳ ゴシック" panose="020B0609070205080204" pitchFamily="49" charset="-128"/>
              </a:rPr>
              <a:t>このスライドではコンプライアンス</a:t>
            </a:r>
            <a:r>
              <a:rPr lang="en-US" baseline="0">
                <a:latin typeface="ＭＳ ゴシック" panose="020B0609070205080204" pitchFamily="49" charset="-128"/>
                <a:ea typeface="ＭＳ ゴシック" panose="020B0609070205080204" pitchFamily="49" charset="-128"/>
              </a:rPr>
              <a:t> </a:t>
            </a:r>
            <a:r>
              <a:rPr lang="en-US" baseline="0" smtClean="0">
                <a:latin typeface="ＭＳ ゴシック" panose="020B0609070205080204" pitchFamily="49" charset="-128"/>
                <a:ea typeface="ＭＳ ゴシック" panose="020B0609070205080204" pitchFamily="49" charset="-128"/>
              </a:rPr>
              <a:t>がライセンスの法的義務の履行という域を</a:t>
            </a:r>
            <a:r>
              <a:rPr lang="ja-JP" altLang="en-US" baseline="0" smtClean="0">
                <a:latin typeface="ＭＳ ゴシック" panose="020B0609070205080204" pitchFamily="49" charset="-128"/>
                <a:ea typeface="ＭＳ ゴシック" panose="020B0609070205080204" pitchFamily="49" charset="-128"/>
              </a:rPr>
              <a:t>超え</a:t>
            </a:r>
            <a:r>
              <a:rPr lang="en-US" baseline="0" smtClean="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組織にもたらすメリットについて述べています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describes some of the benefits that compliance</a:t>
            </a:r>
            <a:r>
              <a:rPr lang="en-US" altLang="ja-JP" baseline="0" dirty="0" smtClean="0"/>
              <a:t> brings to an organization beyond the fact of fulfilling the legal obligations of the </a:t>
            </a:r>
            <a:r>
              <a:rPr lang="en-US" altLang="ja-JP" baseline="0" smtClean="0"/>
              <a:t>license.</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FOSSコンプライアンス</a:t>
            </a:r>
            <a:r>
              <a:rPr lang="ja-JP" altLang="en-US" dirty="0">
                <a:latin typeface="ＭＳ ゴシック" panose="020B0609070205080204" pitchFamily="49" charset="-128"/>
                <a:ea typeface="ＭＳ ゴシック" panose="020B0609070205080204" pitchFamily="49" charset="-128"/>
              </a:rPr>
              <a:t>と</a:t>
            </a:r>
            <a:r>
              <a:rPr lang="en-US" dirty="0">
                <a:latin typeface="ＭＳ ゴシック" panose="020B0609070205080204" pitchFamily="49" charset="-128"/>
                <a:ea typeface="ＭＳ ゴシック" panose="020B0609070205080204" pitchFamily="49" charset="-128"/>
              </a:rPr>
              <a:t>は、FOSSのライセンス</a:t>
            </a:r>
            <a:r>
              <a:rPr lang="en-US" baseline="0" dirty="0">
                <a:latin typeface="ＭＳ ゴシック" panose="020B0609070205080204" pitchFamily="49" charset="-128"/>
                <a:ea typeface="ＭＳ ゴシック" panose="020B0609070205080204" pitchFamily="49" charset="-128"/>
              </a:rPr>
              <a:t>条項に従うことを意味します。これは、ライセンスについての理解、ライセンス条項を支えるプロセスの具備、見落としや誤りに</a:t>
            </a:r>
            <a:r>
              <a:rPr lang="ja-JP" altLang="en-US" baseline="0" dirty="0">
                <a:latin typeface="ＭＳ ゴシック" panose="020B0609070205080204" pitchFamily="49" charset="-128"/>
                <a:ea typeface="ＭＳ ゴシック" panose="020B0609070205080204" pitchFamily="49" charset="-128"/>
              </a:rPr>
              <a:t>対処する</a:t>
            </a:r>
            <a:r>
              <a:rPr lang="en-US" baseline="0" dirty="0" err="1">
                <a:latin typeface="ＭＳ ゴシック" panose="020B0609070205080204" pitchFamily="49" charset="-128"/>
                <a:ea typeface="ＭＳ ゴシック" panose="020B0609070205080204" pitchFamily="49" charset="-128"/>
              </a:rPr>
              <a:t>プロセスの具備といったことを伴います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err="1">
                <a:latin typeface="ＭＳ ゴシック" panose="020B0609070205080204" pitchFamily="49" charset="-128"/>
                <a:ea typeface="ＭＳ ゴシック" panose="020B0609070205080204" pitchFamily="49" charset="-128"/>
              </a:rPr>
              <a:t>FOSS</a:t>
            </a:r>
            <a:r>
              <a:rPr lang="en-US" smtClean="0">
                <a:latin typeface="ＭＳ ゴシック" panose="020B0609070205080204" pitchFamily="49" charset="-128"/>
                <a:ea typeface="ＭＳ ゴシック" panose="020B0609070205080204" pitchFamily="49" charset="-128"/>
              </a:rPr>
              <a:t>コンプライアンスプログラムの2つの主要なゴールとは</a:t>
            </a:r>
            <a:r>
              <a:rPr lang="ja-JP" altLang="en-US" dirty="0" err="1">
                <a:latin typeface="ＭＳ ゴシック" panose="020B0609070205080204" pitchFamily="49" charset="-128"/>
                <a:ea typeface="ＭＳ ゴシック" panose="020B0609070205080204" pitchFamily="49" charset="-128"/>
              </a:rPr>
              <a:t>、</a:t>
            </a:r>
            <a:r>
              <a:rPr lang="en-US" b="1" baseline="0" dirty="0" err="1">
                <a:latin typeface="ＭＳ ゴシック" panose="020B0609070205080204" pitchFamily="49" charset="-128"/>
                <a:ea typeface="ＭＳ ゴシック" panose="020B0609070205080204" pitchFamily="49" charset="-128"/>
              </a:rPr>
              <a:t>自身の義務を知ること</a:t>
            </a:r>
            <a:r>
              <a:rPr lang="en-US" baseline="0" dirty="0" err="1">
                <a:latin typeface="ＭＳ ゴシック" panose="020B0609070205080204" pitchFamily="49" charset="-128"/>
                <a:ea typeface="ＭＳ ゴシック" panose="020B0609070205080204" pitchFamily="49" charset="-128"/>
              </a:rPr>
              <a:t>と</a:t>
            </a:r>
            <a:r>
              <a:rPr lang="en-US" b="1" baseline="0" dirty="0" err="1">
                <a:latin typeface="ＭＳ ゴシック" panose="020B0609070205080204" pitchFamily="49" charset="-128"/>
                <a:ea typeface="ＭＳ ゴシック" panose="020B0609070205080204" pitchFamily="49" charset="-128"/>
              </a:rPr>
              <a:t>義務を果たすこと</a:t>
            </a:r>
            <a:r>
              <a:rPr lang="en-US" baseline="0" dirty="0" err="1">
                <a:latin typeface="ＭＳ ゴシック" panose="020B0609070205080204" pitchFamily="49" charset="-128"/>
                <a:ea typeface="ＭＳ ゴシック" panose="020B0609070205080204" pitchFamily="49" charset="-128"/>
              </a:rPr>
              <a:t>です</a:t>
            </a:r>
            <a:r>
              <a:rPr lang="en-US" baseline="0" dirty="0">
                <a:latin typeface="ＭＳ ゴシック" panose="020B0609070205080204" pitchFamily="49" charset="-128"/>
                <a:ea typeface="ＭＳ ゴシック" panose="020B0609070205080204" pitchFamily="49" charset="-128"/>
              </a:rPr>
              <a:t>。</a:t>
            </a:r>
            <a:br>
              <a:rPr lang="en-US" baseline="0" dirty="0">
                <a:latin typeface="ＭＳ ゴシック" panose="020B0609070205080204" pitchFamily="49" charset="-128"/>
                <a:ea typeface="ＭＳ ゴシック" panose="020B0609070205080204" pitchFamily="49" charset="-128"/>
              </a:rPr>
            </a:br>
            <a:r>
              <a:rPr lang="en-US" baseline="0" dirty="0">
                <a:latin typeface="ＭＳ ゴシック" panose="020B0609070205080204" pitchFamily="49" charset="-128"/>
                <a:ea typeface="ＭＳ ゴシック" panose="020B0609070205080204" pitchFamily="49" charset="-128"/>
              </a:rPr>
              <a:t/>
            </a:r>
            <a:br>
              <a:rPr lang="en-US" baseline="0" dirty="0">
                <a:latin typeface="ＭＳ ゴシック" panose="020B0609070205080204" pitchFamily="49" charset="-128"/>
                <a:ea typeface="ＭＳ ゴシック" panose="020B0609070205080204" pitchFamily="49" charset="-128"/>
              </a:rPr>
            </a:br>
            <a:r>
              <a:rPr lang="en-US" baseline="0" dirty="0" err="1">
                <a:latin typeface="ＭＳ ゴシック" panose="020B0609070205080204" pitchFamily="49" charset="-128"/>
                <a:ea typeface="ＭＳ ゴシック" panose="020B0609070205080204" pitchFamily="49" charset="-128"/>
              </a:rPr>
              <a:t>FOSSコンプライアンス</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プログラムでの重要な業務</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は以下が含まれます</a:t>
            </a:r>
            <a:r>
              <a:rPr lang="en-US" baseline="0" dirty="0">
                <a:latin typeface="ＭＳ ゴシック" panose="020B0609070205080204" pitchFamily="49" charset="-128"/>
                <a:ea typeface="ＭＳ ゴシック" panose="020B0609070205080204" pitchFamily="49" charset="-128"/>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ＭＳ ゴシック" panose="020B0609070205080204" pitchFamily="49" charset="-128"/>
                <a:ea typeface="ＭＳ ゴシック" panose="020B0609070205080204" pitchFamily="49" charset="-128"/>
              </a:rPr>
              <a:t>FOSSソフトウェアの起源とライセンスの確認</a:t>
            </a:r>
          </a:p>
          <a:p>
            <a:pPr marL="171450" indent="-171450">
              <a:buFont typeface="Arial" charset="0"/>
              <a:buChar char="•"/>
            </a:pPr>
            <a:r>
              <a:rPr lang="en-US" smtClean="0">
                <a:latin typeface="ＭＳ ゴシック" panose="020B0609070205080204" pitchFamily="49" charset="-128"/>
                <a:ea typeface="ＭＳ ゴシック" panose="020B0609070205080204" pitchFamily="49" charset="-128"/>
              </a:rPr>
              <a:t>開発プロセス</a:t>
            </a:r>
            <a:r>
              <a:rPr lang="ja-JP" altLang="en-US" smtClean="0">
                <a:latin typeface="ＭＳ ゴシック" panose="020B0609070205080204" pitchFamily="49" charset="-128"/>
                <a:ea typeface="ＭＳ ゴシック" panose="020B0609070205080204" pitchFamily="49" charset="-128"/>
              </a:rPr>
              <a:t>における</a:t>
            </a:r>
            <a:r>
              <a:rPr lang="en-US" smtClean="0">
                <a:latin typeface="ＭＳ ゴシック" panose="020B0609070205080204" pitchFamily="49" charset="-128"/>
                <a:ea typeface="ＭＳ ゴシック" panose="020B0609070205080204" pitchFamily="49" charset="-128"/>
              </a:rPr>
              <a:t>FOSS</a:t>
            </a:r>
            <a:r>
              <a:rPr lang="en-US" dirty="0">
                <a:latin typeface="ＭＳ ゴシック" panose="020B0609070205080204" pitchFamily="49" charset="-128"/>
                <a:ea typeface="ＭＳ ゴシック" panose="020B0609070205080204" pitchFamily="49" charset="-128"/>
              </a:rPr>
              <a:t>ソフトウェアの追跡</a:t>
            </a:r>
          </a:p>
          <a:p>
            <a:pPr marL="171450" indent="-171450">
              <a:buFont typeface="Arial" charset="0"/>
              <a:buChar char="•"/>
            </a:pPr>
            <a:r>
              <a:rPr lang="en-US" dirty="0">
                <a:latin typeface="ＭＳ ゴシック" panose="020B0609070205080204" pitchFamily="49" charset="-128"/>
                <a:ea typeface="ＭＳ ゴシック" panose="020B0609070205080204" pitchFamily="49" charset="-128"/>
              </a:rPr>
              <a:t>FOSSレビューの実施と</a:t>
            </a:r>
            <a:r>
              <a:rPr lang="en-US">
                <a:latin typeface="ＭＳ ゴシック" panose="020B0609070205080204" pitchFamily="49" charset="-128"/>
                <a:ea typeface="ＭＳ ゴシック" panose="020B0609070205080204" pitchFamily="49" charset="-128"/>
              </a:rPr>
              <a:t>、</a:t>
            </a:r>
            <a:r>
              <a:rPr lang="en-US" smtClean="0">
                <a:latin typeface="ＭＳ ゴシック" panose="020B0609070205080204" pitchFamily="49" charset="-128"/>
                <a:ea typeface="ＭＳ ゴシック" panose="020B0609070205080204" pitchFamily="49" charset="-128"/>
              </a:rPr>
              <a:t>ライセンス義務の確認</a:t>
            </a:r>
            <a:endParaRPr lang="en-US" dirty="0">
              <a:latin typeface="ＭＳ ゴシック" panose="020B0609070205080204" pitchFamily="49" charset="-128"/>
              <a:ea typeface="ＭＳ ゴシック" panose="020B0609070205080204" pitchFamily="49" charset="-128"/>
            </a:endParaRPr>
          </a:p>
          <a:p>
            <a:pPr marL="171450" indent="-171450">
              <a:buFont typeface="Arial" charset="0"/>
              <a:buChar char="•"/>
            </a:pPr>
            <a:r>
              <a:rPr lang="en-US" smtClean="0">
                <a:latin typeface="ＭＳ ゴシック" panose="020B0609070205080204" pitchFamily="49" charset="-128"/>
                <a:ea typeface="ＭＳ ゴシック" panose="020B0609070205080204" pitchFamily="49" charset="-128"/>
              </a:rPr>
              <a:t>製品出荷時のライセンス義務の履行 </a:t>
            </a:r>
            <a:endParaRPr lang="en-US" dirty="0">
              <a:latin typeface="ＭＳ ゴシック" panose="020B0609070205080204" pitchFamily="49" charset="-128"/>
              <a:ea typeface="ＭＳ ゴシック" panose="020B0609070205080204" pitchFamily="49" charset="-128"/>
            </a:endParaRPr>
          </a:p>
          <a:p>
            <a:pPr marL="171450" indent="-171450">
              <a:buFont typeface="Arial" charset="0"/>
              <a:buChar char="•"/>
            </a:pPr>
            <a:r>
              <a:rPr lang="en-US" dirty="0">
                <a:latin typeface="ＭＳ ゴシック" panose="020B0609070205080204" pitchFamily="49" charset="-128"/>
                <a:ea typeface="ＭＳ ゴシック" panose="020B0609070205080204" pitchFamily="49" charset="-128"/>
              </a:rPr>
              <a:t>FOSSコンプライアンス </a:t>
            </a:r>
            <a:r>
              <a:rPr lang="en-US" dirty="0" err="1">
                <a:latin typeface="ＭＳ ゴシック" panose="020B0609070205080204" pitchFamily="49" charset="-128"/>
                <a:ea typeface="ＭＳ ゴシック" panose="020B0609070205080204" pitchFamily="49" charset="-128"/>
              </a:rPr>
              <a:t>プログラムに対する監督、ポリシーの策定およびコンプライ</a:t>
            </a:r>
            <a:r>
              <a:rPr lang="ja-JP" altLang="en-US" dirty="0">
                <a:latin typeface="ＭＳ ゴシック" panose="020B0609070205080204" pitchFamily="49" charset="-128"/>
                <a:ea typeface="ＭＳ ゴシック" panose="020B0609070205080204" pitchFamily="49" charset="-128"/>
              </a:rPr>
              <a:t>アン</a:t>
            </a:r>
            <a:r>
              <a:rPr lang="en-US" dirty="0" err="1">
                <a:latin typeface="ＭＳ ゴシック" panose="020B0609070205080204" pitchFamily="49" charset="-128"/>
                <a:ea typeface="ＭＳ ゴシック" panose="020B0609070205080204" pitchFamily="49" charset="-128"/>
              </a:rPr>
              <a:t>スに関わる意思決定</a:t>
            </a:r>
            <a:endParaRPr lang="en-US" dirty="0">
              <a:latin typeface="ＭＳ ゴシック" panose="020B0609070205080204" pitchFamily="49" charset="-128"/>
              <a:ea typeface="ＭＳ ゴシック" panose="020B0609070205080204" pitchFamily="49" charset="-128"/>
            </a:endParaRPr>
          </a:p>
          <a:p>
            <a:pPr marL="171450" indent="-171450">
              <a:buFont typeface="Arial" charset="0"/>
              <a:buChar char="•"/>
            </a:pPr>
            <a:r>
              <a:rPr lang="en-US" dirty="0">
                <a:latin typeface="ＭＳ ゴシック" panose="020B0609070205080204" pitchFamily="49" charset="-128"/>
                <a:ea typeface="ＭＳ ゴシック" panose="020B0609070205080204" pitchFamily="49" charset="-128"/>
              </a:rPr>
              <a:t>トレーニング</a:t>
            </a:r>
          </a:p>
          <a:p>
            <a:pPr marL="171450" indent="-171450">
              <a:buFont typeface="Arial" charset="0"/>
              <a:buChar char="•"/>
            </a:pPr>
            <a:endParaRPr lang="en-US" dirty="0">
              <a:latin typeface="ＭＳ ゴシック" panose="020B0609070205080204" pitchFamily="49" charset="-128"/>
              <a:ea typeface="ＭＳ ゴシック" panose="020B0609070205080204" pitchFamily="49" charset="-128"/>
            </a:endParaRPr>
          </a:p>
          <a:p>
            <a:pPr marL="0" indent="0">
              <a:buFont typeface="Arial" charset="0"/>
              <a:buNone/>
            </a:pP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FOSSコンプライアンス</a:t>
            </a:r>
            <a:r>
              <a:rPr lang="ja-JP" alt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プログラムは、さまざまなメリットを提供します。たとえばFOSSが組織にどう</a:t>
            </a:r>
            <a:r>
              <a:rPr lang="ja-JP" altLang="en-US" baseline="0" dirty="0">
                <a:latin typeface="ＭＳ ゴシック" panose="020B0609070205080204" pitchFamily="49" charset="-128"/>
                <a:ea typeface="ＭＳ ゴシック" panose="020B0609070205080204" pitchFamily="49" charset="-128"/>
              </a:rPr>
              <a:t>影響</a:t>
            </a:r>
            <a:r>
              <a:rPr lang="en-US" baseline="0" dirty="0" err="1">
                <a:latin typeface="ＭＳ ゴシック" panose="020B0609070205080204" pitchFamily="49" charset="-128"/>
                <a:ea typeface="ＭＳ ゴシック" panose="020B0609070205080204" pitchFamily="49" charset="-128"/>
              </a:rPr>
              <a:t>を与えるかという点や、FOSSに関連づけられるコストやリスクについての理解の向上、またFOSSコミュニティとのより</a:t>
            </a:r>
            <a:r>
              <a:rPr lang="ja-JP" altLang="en-US" baseline="0" dirty="0">
                <a:latin typeface="ＭＳ ゴシック" panose="020B0609070205080204" pitchFamily="49" charset="-128"/>
                <a:ea typeface="ＭＳ ゴシック" panose="020B0609070205080204" pitchFamily="49" charset="-128"/>
              </a:rPr>
              <a:t>良い</a:t>
            </a:r>
            <a:r>
              <a:rPr lang="en-US" baseline="0" dirty="0" err="1">
                <a:latin typeface="ＭＳ ゴシック" panose="020B0609070205080204" pitchFamily="49" charset="-128"/>
                <a:ea typeface="ＭＳ ゴシック" panose="020B0609070205080204" pitchFamily="49" charset="-128"/>
              </a:rPr>
              <a:t>関係、有効なFOSSソリューションについての知識の向上といった点があります</a:t>
            </a:r>
            <a:r>
              <a:rPr lang="en-US" baseline="0"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endParaRPr lang="en-US" baseline="0" dirty="0" smtClean="0"/>
          </a:p>
          <a:p>
            <a:r>
              <a:rPr lang="en-US" baseline="0" dirty="0" smtClean="0"/>
              <a:t>---</a:t>
            </a:r>
          </a:p>
          <a:p>
            <a:r>
              <a:rPr lang="en-US" altLang="ja-JP" dirty="0" smtClean="0"/>
              <a:t>FOSS compliance means following the licensing terms of FOSS</a:t>
            </a:r>
            <a:r>
              <a:rPr lang="en-US" altLang="ja-JP" baseline="0" dirty="0" smtClean="0"/>
              <a:t> licenses. It involves understanding the licenses, having processes to support the license terms, and having processes to address any oversights or errors.</a:t>
            </a:r>
          </a:p>
          <a:p>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altLang="ja-JP" dirty="0" smtClean="0"/>
              <a:t>The two main goals of a FOSS compliance program are</a:t>
            </a:r>
            <a:r>
              <a:rPr lang="en-US" altLang="ja-JP" baseline="0" dirty="0" smtClean="0"/>
              <a:t> </a:t>
            </a:r>
            <a:r>
              <a:rPr lang="en-US" altLang="ja-JP" b="1" baseline="0" dirty="0" smtClean="0"/>
              <a:t>know your obligations</a:t>
            </a:r>
            <a:r>
              <a:rPr lang="en-US" altLang="ja-JP" baseline="0" dirty="0" smtClean="0"/>
              <a:t> and to </a:t>
            </a:r>
            <a:r>
              <a:rPr lang="en-US" altLang="ja-JP" b="1" baseline="0" dirty="0" smtClean="0"/>
              <a:t>satisfy your obligations</a:t>
            </a:r>
            <a:r>
              <a:rPr lang="en-US" altLang="ja-JP" baseline="0" dirty="0" smtClean="0"/>
              <a:t>.</a:t>
            </a:r>
            <a:br>
              <a:rPr lang="en-US" altLang="ja-JP" baseline="0" dirty="0" smtClean="0"/>
            </a:br>
            <a:r>
              <a:rPr lang="en-US" altLang="ja-JP" baseline="0" dirty="0" smtClean="0"/>
              <a:t/>
            </a:r>
            <a:br>
              <a:rPr lang="en-US" altLang="ja-JP" baseline="0" dirty="0" smtClean="0"/>
            </a:br>
            <a:r>
              <a:rPr lang="en-US" altLang="ja-JP" baseline="0" dirty="0" smtClean="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ja-JP" dirty="0" smtClean="0">
                <a:latin typeface="Calibri" charset="0"/>
                <a:ea typeface="ＭＳ Ｐゴシック" charset="0"/>
              </a:rPr>
              <a:t>Identification of the origin and license of FOSS software</a:t>
            </a:r>
          </a:p>
          <a:p>
            <a:pPr marL="171450" indent="-171450">
              <a:buFont typeface="Arial" charset="0"/>
              <a:buChar char="•"/>
            </a:pPr>
            <a:r>
              <a:rPr lang="en-US" altLang="ja-JP" dirty="0" smtClean="0">
                <a:latin typeface="Calibri" charset="0"/>
                <a:ea typeface="ＭＳ Ｐゴシック" charset="0"/>
              </a:rPr>
              <a:t>Tracking FOSS software within the development process</a:t>
            </a:r>
          </a:p>
          <a:p>
            <a:pPr marL="171450" indent="-171450">
              <a:buFont typeface="Arial" charset="0"/>
              <a:buChar char="•"/>
            </a:pPr>
            <a:r>
              <a:rPr lang="en-US" altLang="ja-JP" dirty="0" smtClean="0">
                <a:latin typeface="Calibri" charset="0"/>
                <a:ea typeface="ＭＳ Ｐゴシック" charset="0"/>
              </a:rPr>
              <a:t>Performing FOSS review and identifying license obligations</a:t>
            </a:r>
          </a:p>
          <a:p>
            <a:pPr marL="171450" indent="-171450">
              <a:buFont typeface="Arial" charset="0"/>
              <a:buChar char="•"/>
            </a:pPr>
            <a:r>
              <a:rPr lang="en-US" altLang="ja-JP" dirty="0" smtClean="0">
                <a:latin typeface="Calibri" charset="0"/>
                <a:ea typeface="ＭＳ Ｐゴシック" charset="0"/>
              </a:rPr>
              <a:t>Fulfillment of license obligations when product ships </a:t>
            </a:r>
          </a:p>
          <a:p>
            <a:pPr marL="171450" indent="-171450">
              <a:buFont typeface="Arial" charset="0"/>
              <a:buChar char="•"/>
            </a:pPr>
            <a:r>
              <a:rPr lang="en-US" altLang="ja-JP" dirty="0" smtClean="0">
                <a:latin typeface="Calibri" charset="0"/>
                <a:ea typeface="ＭＳ Ｐゴシック" charset="0"/>
              </a:rPr>
              <a:t>Oversight for FOSS Compliance Program, creation of policy, and compliance decisions</a:t>
            </a:r>
          </a:p>
          <a:p>
            <a:pPr marL="171450" indent="-171450">
              <a:buFont typeface="Arial" charset="0"/>
              <a:buChar char="•"/>
            </a:pPr>
            <a:r>
              <a:rPr lang="en-US" altLang="ja-JP" dirty="0" smtClean="0">
                <a:latin typeface="Calibri" charset="0"/>
                <a:ea typeface="ＭＳ Ｐゴシック" charset="0"/>
              </a:rPr>
              <a:t>Training</a:t>
            </a:r>
          </a:p>
          <a:p>
            <a:pPr marL="171450" indent="-171450">
              <a:buFont typeface="Arial" charset="0"/>
              <a:buChar char="•"/>
            </a:pPr>
            <a:endParaRPr lang="en-US" altLang="ja-JP" dirty="0" smtClean="0">
              <a:latin typeface="Calibri" charset="0"/>
              <a:ea typeface="ＭＳ Ｐゴシック" charset="0"/>
            </a:endParaRPr>
          </a:p>
          <a:p>
            <a:pPr marL="0" indent="0">
              <a:buFont typeface="Arial" charset="0"/>
              <a:buNone/>
            </a:pPr>
            <a:r>
              <a:rPr lang="en-US" altLang="ja-JP" dirty="0" smtClean="0">
                <a:latin typeface="Calibri" charset="0"/>
                <a:ea typeface="ＭＳ Ｐゴシック" charset="0"/>
              </a:rPr>
              <a:t>A</a:t>
            </a:r>
            <a:r>
              <a:rPr lang="en-US" altLang="ja-JP" baseline="0" dirty="0" smtClean="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altLang="ja-JP" dirty="0" smtClean="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a:latin typeface="ＭＳ ゴシック" panose="020B0609070205080204" pitchFamily="49" charset="-128"/>
                <a:ea typeface="ＭＳ ゴシック" panose="020B0609070205080204" pitchFamily="49" charset="-128"/>
              </a:rPr>
              <a:t>このスライドは</a:t>
            </a:r>
            <a:r>
              <a:rPr lang="en-US" b="0" baseline="0" dirty="0">
                <a:latin typeface="ＭＳ ゴシック" panose="020B0609070205080204" pitchFamily="49" charset="-128"/>
                <a:ea typeface="ＭＳ ゴシック" panose="020B0609070205080204" pitchFamily="49" charset="-128"/>
              </a:rPr>
              <a:t> コンプライアンスにおいてFOSSコンポーネントの使用でどういったことを考慮すべきかという点について触れています。ユースケースが異なれば法的効果も違ってきます。次の数枚のスライドでこれらのコンセプトを具体的に説明していきます</a:t>
            </a:r>
            <a:r>
              <a:rPr lang="en-US" b="0" baseline="0" dirty="0" smtClean="0">
                <a:latin typeface="ＭＳ ゴシック" panose="020B0609070205080204" pitchFamily="49" charset="-128"/>
                <a:ea typeface="ＭＳ ゴシック" panose="020B0609070205080204" pitchFamily="49" charset="-128"/>
              </a:rPr>
              <a:t>。</a:t>
            </a:r>
          </a:p>
          <a:p>
            <a:pPr marL="0" indent="0"/>
            <a:endParaRPr lang="en-US" b="0" baseline="0" dirty="0" smtClean="0">
              <a:latin typeface="+mn-lt"/>
            </a:endParaRPr>
          </a:p>
          <a:p>
            <a:pPr marL="0" indent="0"/>
            <a:r>
              <a:rPr lang="en-US" b="0" baseline="0"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a:t>
            </a:r>
            <a:r>
              <a:rPr lang="en-US" altLang="ja-JP" b="0" baseline="0" dirty="0" smtClean="0">
                <a:latin typeface="+mn-lt"/>
              </a:rPr>
              <a:t> is about how the use of FOSS components is a consideration for your compliance. Different use cases will have different legal effects. The next few slides explain these concepts in more detail.</a:t>
            </a:r>
            <a:endParaRPr lang="en-US" altLang="ja-JP" b="0" dirty="0" smtClean="0">
              <a:latin typeface="+mn-lt"/>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err="1">
                <a:latin typeface="ＭＳ ゴシック" panose="020B0609070205080204" pitchFamily="49" charset="-128"/>
                <a:ea typeface="ＭＳ ゴシック" panose="020B0609070205080204" pitchFamily="49" charset="-128"/>
              </a:rPr>
              <a:t>このスライドでは、</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取り込む</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smtClean="0">
                <a:latin typeface="ＭＳ ゴシック" panose="020B0609070205080204" pitchFamily="49" charset="-128"/>
                <a:ea typeface="ＭＳ ゴシック" panose="020B0609070205080204" pitchFamily="49" charset="-128"/>
              </a:rPr>
              <a:t>。</a:t>
            </a:r>
          </a:p>
          <a:p>
            <a:pPr marL="226428" indent="-226428"/>
            <a:endParaRPr lang="en-US" b="0" baseline="0" dirty="0" smtClean="0">
              <a:latin typeface="+mn-lt"/>
            </a:endParaRPr>
          </a:p>
          <a:p>
            <a:pPr marL="226428" indent="-226428"/>
            <a:r>
              <a:rPr lang="en-US" b="0" baseline="0"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outlines what incorporation means when using</a:t>
            </a:r>
            <a:r>
              <a:rPr lang="en-US" altLang="ja-JP" b="0" baseline="0" dirty="0" smtClean="0">
                <a:latin typeface="+mn-lt"/>
              </a:rPr>
              <a:t> FOSS.</a:t>
            </a:r>
            <a:endParaRPr lang="en-US" altLang="ja-JP" b="0" dirty="0" smtClean="0">
              <a:latin typeface="+mn-lt"/>
            </a:endParaRPr>
          </a:p>
          <a:p>
            <a:pPr marL="226428" indent="-226428"/>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a:latin typeface="ＭＳ ゴシック" panose="020B0609070205080204" pitchFamily="49" charset="-128"/>
                <a:ea typeface="ＭＳ ゴシック" panose="020B0609070205080204" pitchFamily="49" charset="-128"/>
              </a:rPr>
              <a:t>FOSS</a:t>
            </a:r>
            <a:r>
              <a:rPr lang="ja-JP" altLang="en-US" b="0" baseline="0" dirty="0">
                <a:latin typeface="ＭＳ ゴシック" panose="020B0609070205080204" pitchFamily="49" charset="-128"/>
                <a:ea typeface="ＭＳ ゴシック" panose="020B0609070205080204" pitchFamily="49" charset="-128"/>
              </a:rPr>
              <a:t>を</a:t>
            </a:r>
            <a:r>
              <a:rPr lang="en-US" b="0" baseline="0" dirty="0" err="1">
                <a:latin typeface="ＭＳ ゴシック" panose="020B0609070205080204" pitchFamily="49" charset="-128"/>
                <a:ea typeface="ＭＳ ゴシック" panose="020B0609070205080204" pitchFamily="49" charset="-128"/>
              </a:rPr>
              <a:t>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リンク</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endParaRPr lang="en-US" b="0" dirty="0">
              <a:latin typeface="ＭＳ ゴシック" panose="020B0609070205080204" pitchFamily="49" charset="-128"/>
              <a:ea typeface="ＭＳ ゴシック" panose="020B0609070205080204" pitchFamily="49" charset="-128"/>
            </a:endParaRPr>
          </a:p>
          <a:p>
            <a:pPr marL="226428" indent="-226428"/>
            <a:endParaRPr lang="en-US" b="1" dirty="0" smtClean="0">
              <a:latin typeface="+mn-lt"/>
            </a:endParaRPr>
          </a:p>
          <a:p>
            <a:pPr marL="226428" indent="-226428"/>
            <a:r>
              <a:rPr lang="en-US" b="1" dirty="0" smtClean="0">
                <a:latin typeface="+mn-lt"/>
              </a:rPr>
              <a:t>---</a:t>
            </a: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outlines what linking means when using</a:t>
            </a:r>
            <a:r>
              <a:rPr lang="en-US" altLang="ja-JP" b="0" baseline="0" dirty="0" smtClean="0">
                <a:latin typeface="+mn-lt"/>
              </a:rPr>
              <a:t> FOSS.</a:t>
            </a:r>
            <a:endParaRPr lang="en-US" altLang="ja-JP" b="0" dirty="0" smtClean="0">
              <a:latin typeface="+mn-lt"/>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改変</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a:t>
            </a:r>
            <a:r>
              <a:rPr lang="ja-JP" altLang="en-US" b="0" baseline="0" dirty="0">
                <a:latin typeface="ＭＳ ゴシック" panose="020B0609070205080204" pitchFamily="49" charset="-128"/>
                <a:ea typeface="ＭＳ ゴシック" panose="020B0609070205080204" pitchFamily="49" charset="-128"/>
              </a:rPr>
              <a:t>について概説して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smtClean="0">
                <a:latin typeface="ＭＳ ゴシック" panose="020B0609070205080204" pitchFamily="49" charset="-128"/>
                <a:ea typeface="ＭＳ ゴシック" panose="020B0609070205080204" pitchFamily="49" charset="-128"/>
              </a:rPr>
              <a:t>。</a:t>
            </a:r>
          </a:p>
          <a:p>
            <a:pPr marL="226428" marR="0" indent="-226428" algn="l" defTabSz="914400" rtl="0" eaLnBrk="1" fontAlgn="auto" latinLnBrk="0" hangingPunct="1">
              <a:lnSpc>
                <a:spcPct val="100000"/>
              </a:lnSpc>
              <a:spcBef>
                <a:spcPts val="0"/>
              </a:spcBef>
              <a:spcAft>
                <a:spcPts val="0"/>
              </a:spcAft>
              <a:buClrTx/>
              <a:buSzTx/>
              <a:buFontTx/>
              <a:buNone/>
              <a:tabLst/>
              <a:defRPr/>
            </a:pPr>
            <a:endParaRPr lang="en-US" b="0" baseline="0" dirty="0" smtClean="0">
              <a:latin typeface="+mn-lt"/>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b="0" baseline="0" dirty="0" smtClean="0">
                <a:latin typeface="+mn-lt"/>
              </a:rPr>
              <a:t>---</a:t>
            </a: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outlines what modification means when using</a:t>
            </a:r>
            <a:r>
              <a:rPr lang="en-US" altLang="ja-JP" b="0" baseline="0" dirty="0" smtClean="0">
                <a:latin typeface="+mn-lt"/>
              </a:rPr>
              <a:t> FOSS.</a:t>
            </a:r>
            <a:endParaRPr lang="en-US" altLang="ja-JP" b="0" dirty="0" smtClean="0">
              <a:latin typeface="+mn-lt"/>
            </a:endParaRPr>
          </a:p>
          <a:p>
            <a:pPr marL="226428" marR="0" indent="-226428" algn="l" defTabSz="914400" rtl="0" eaLnBrk="1" fontAlgn="auto" latinLnBrk="0" hangingPunct="1">
              <a:lnSpc>
                <a:spcPct val="100000"/>
              </a:lnSpc>
              <a:spcBef>
                <a:spcPts val="0"/>
              </a:spcBef>
              <a:spcAft>
                <a:spcPts val="0"/>
              </a:spcAft>
              <a:buClrTx/>
              <a:buSzTx/>
              <a:buFontTx/>
              <a:buNone/>
              <a:tabLst/>
              <a:defRPr/>
            </a:pP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ja-JP" altLang="en-US" sz="1200" b="0" i="0" u="none" strike="noStrike" cap="none" smtClean="0">
                <a:solidFill>
                  <a:srgbClr val="000000"/>
                </a:solidFill>
                <a:latin typeface="Roboto"/>
                <a:ea typeface="Roboto"/>
                <a:cs typeface="Roboto"/>
                <a:sym typeface="Roboto"/>
              </a:rPr>
              <a:t>本スライドでは、</a:t>
            </a:r>
            <a:r>
              <a:rPr lang="en-US" altLang="ja-JP" sz="1200" b="0" i="0" u="none" strike="noStrike" cap="none" smtClean="0">
                <a:solidFill>
                  <a:srgbClr val="000000"/>
                </a:solidFill>
                <a:latin typeface="Roboto"/>
                <a:ea typeface="Roboto"/>
                <a:cs typeface="Roboto"/>
                <a:sym typeface="Roboto"/>
              </a:rPr>
              <a:t>OpenChain</a:t>
            </a:r>
            <a:r>
              <a:rPr lang="ja-JP" altLang="en-US" sz="1200" b="0" i="0" u="none" strike="noStrike" cap="none" baseline="0" smtClean="0">
                <a:solidFill>
                  <a:srgbClr val="000000"/>
                </a:solidFill>
                <a:latin typeface="Roboto"/>
                <a:ea typeface="Roboto"/>
                <a:cs typeface="Roboto"/>
                <a:sym typeface="Roboto"/>
              </a:rPr>
              <a:t> カリキュラムがどういったもので、これらのスライドがどういった目的のためのものかの説明に役立ちます。</a:t>
            </a:r>
            <a:endParaRPr lang="en-US" sz="1200" b="0" i="0" u="none" strike="noStrike" cap="none" smtClean="0">
              <a:solidFill>
                <a:srgbClr val="000000"/>
              </a:solidFill>
              <a:latin typeface="Roboto"/>
              <a:ea typeface="Roboto"/>
              <a:cs typeface="Roboto"/>
              <a:sym typeface="Roboto"/>
            </a:endParaRPr>
          </a:p>
          <a:p>
            <a:pPr marL="0" marR="0" lvl="0" indent="0" algn="l" rtl="0">
              <a:spcBef>
                <a:spcPts val="0"/>
              </a:spcBef>
              <a:buSzPct val="25000"/>
              <a:buNone/>
            </a:pPr>
            <a:endParaRPr lang="en-US" sz="1200" b="0" i="0" u="none" strike="noStrike" cap="none" smtClean="0">
              <a:solidFill>
                <a:srgbClr val="000000"/>
              </a:solidFill>
              <a:latin typeface="Roboto"/>
              <a:ea typeface="Roboto"/>
              <a:cs typeface="Roboto"/>
              <a:sym typeface="Roboto"/>
            </a:endParaRPr>
          </a:p>
          <a:p>
            <a:pPr marL="0" marR="0" lvl="0" indent="0" algn="l" rtl="0">
              <a:spcBef>
                <a:spcPts val="0"/>
              </a:spcBef>
              <a:buSzPct val="25000"/>
              <a:buNone/>
            </a:pPr>
            <a:r>
              <a:rPr lang="en-US" sz="1200" b="0" i="0" u="none" strike="noStrike" cap="none" smtClean="0">
                <a:solidFill>
                  <a:srgbClr val="000000"/>
                </a:solidFill>
                <a:latin typeface="Roboto"/>
                <a:ea typeface="Roboto"/>
                <a:cs typeface="Roboto"/>
                <a:sym typeface="Roboto"/>
              </a:rPr>
              <a:t>--</a:t>
            </a:r>
          </a:p>
          <a:p>
            <a:pPr marL="0" marR="0" lvl="0" indent="0" algn="l" rtl="0">
              <a:spcBef>
                <a:spcPts val="0"/>
              </a:spcBef>
              <a:buSzPct val="25000"/>
              <a:buNone/>
            </a:pPr>
            <a:r>
              <a:rPr lang="en-US" sz="1200" b="0" i="0" u="none" strike="noStrike" cap="none" smtClean="0">
                <a:solidFill>
                  <a:srgbClr val="000000"/>
                </a:solidFill>
                <a:latin typeface="Roboto"/>
                <a:ea typeface="Roboto"/>
                <a:cs typeface="Roboto"/>
                <a:sym typeface="Roboto"/>
              </a:rPr>
              <a:t>This </a:t>
            </a:r>
            <a:r>
              <a:rPr lang="en-US" sz="1200" b="0" i="0" u="none" strike="noStrike" cap="none">
                <a:solidFill>
                  <a:srgbClr val="000000"/>
                </a:solidFill>
                <a:latin typeface="Roboto"/>
                <a:ea typeface="Roboto"/>
                <a:cs typeface="Roboto"/>
                <a:sym typeface="Roboto"/>
              </a:rPr>
              <a:t>slide helps explain what the OpenChain Curriculum and these slides are for.</a:t>
            </a:r>
          </a:p>
        </p:txBody>
      </p:sp>
      <p:sp>
        <p:nvSpPr>
          <p:cNvPr id="58" name="Shape 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4</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12215157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翻訳</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endParaRPr lang="en-US" b="0" dirty="0">
              <a:latin typeface="ＭＳ ゴシック" panose="020B0609070205080204" pitchFamily="49" charset="-128"/>
              <a:ea typeface="ＭＳ ゴシック" panose="020B0609070205080204" pitchFamily="49" charset="-128"/>
            </a:endParaRPr>
          </a:p>
          <a:p>
            <a:pPr marL="226428" indent="-226428"/>
            <a:endParaRPr lang="en-US" b="1" smtClean="0">
              <a:latin typeface="+mn-lt"/>
            </a:endParaRPr>
          </a:p>
          <a:p>
            <a:pPr marL="226428" indent="-226428"/>
            <a:r>
              <a:rPr lang="en-US" b="1" smtClean="0">
                <a:latin typeface="+mn-lt"/>
              </a:rPr>
              <a:t>---</a:t>
            </a:r>
            <a:endParaRPr lang="en-US" b="1" dirty="0" smtClean="0">
              <a:latin typeface="+mn-lt"/>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outlines what translation means when using</a:t>
            </a:r>
            <a:r>
              <a:rPr lang="en-US" altLang="ja-JP" b="0" baseline="0" dirty="0" smtClean="0">
                <a:latin typeface="+mn-lt"/>
              </a:rPr>
              <a:t> FOSS.</a:t>
            </a:r>
            <a:endParaRPr lang="en-US" altLang="ja-JP" b="0" dirty="0" smtClean="0">
              <a:latin typeface="+mn-lt"/>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a:latin typeface="ＭＳ ゴシック" panose="020B0609070205080204" pitchFamily="49" charset="-128"/>
                <a:ea typeface="ＭＳ ゴシック" panose="020B0609070205080204" pitchFamily="49" charset="-128"/>
              </a:rPr>
              <a:t>開発ツールが「裏方となって」これらのアクションを実施する場合があることを説明しています。この内容は企業によく知っておいていただきたいところです</a:t>
            </a:r>
            <a:r>
              <a:rPr lang="en-US" b="0" baseline="0" dirty="0" smtClean="0">
                <a:latin typeface="ＭＳ ゴシック" panose="020B0609070205080204" pitchFamily="49" charset="-128"/>
                <a:ea typeface="ＭＳ ゴシック" panose="020B0609070205080204" pitchFamily="49" charset="-128"/>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explains</a:t>
            </a:r>
            <a:r>
              <a:rPr lang="en-US" altLang="ja-JP" b="0" baseline="0" dirty="0" smtClean="0">
                <a:latin typeface="+mn-lt"/>
              </a:rPr>
              <a:t> that development tools may do some of these actions “behind the scene”, and this is an area that companies should be aware of.</a:t>
            </a:r>
            <a:endParaRPr lang="en-US" altLang="ja-JP" b="0" dirty="0" smtClean="0">
              <a:latin typeface="+mn-lt"/>
            </a:endParaRPr>
          </a:p>
          <a:p>
            <a:pPr marL="0" indent="0"/>
            <a:endParaRPr lang="en-US" altLang="ja-JP" b="1" dirty="0" smtClean="0">
              <a:latin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頒布することの背景にあるいくつかの考え方を説明しています。これはFOSSライセンスは通常、頒布の期間</a:t>
            </a:r>
            <a:r>
              <a:rPr lang="ja-JP" altLang="en-US" b="0" baseline="0" dirty="0">
                <a:latin typeface="ＭＳ ゴシック" panose="020B0609070205080204" pitchFamily="49" charset="-128"/>
                <a:ea typeface="ＭＳ ゴシック" panose="020B0609070205080204" pitchFamily="49" charset="-128"/>
              </a:rPr>
              <a:t>内</a:t>
            </a:r>
            <a:r>
              <a:rPr lang="en-US" b="0" baseline="0" dirty="0" err="1">
                <a:latin typeface="ＭＳ ゴシック" panose="020B0609070205080204" pitchFamily="49" charset="-128"/>
                <a:ea typeface="ＭＳ ゴシック" panose="020B0609070205080204" pitchFamily="49" charset="-128"/>
              </a:rPr>
              <a:t>に適用されるものであるためです。この点はコンプライアンスプログラムで考慮すべき重要なポイントです</a:t>
            </a:r>
            <a:r>
              <a:rPr lang="en-US" b="0" baseline="0" dirty="0" smtClean="0">
                <a:latin typeface="ＭＳ ゴシック" panose="020B0609070205080204" pitchFamily="49" charset="-128"/>
                <a:ea typeface="ＭＳ ゴシック" panose="020B0609070205080204" pitchFamily="49" charset="-128"/>
              </a:rPr>
              <a:t>。</a:t>
            </a:r>
          </a:p>
          <a:p>
            <a:pPr marL="0" indent="0"/>
            <a:endParaRPr lang="en-US" b="0" baseline="0" dirty="0" smtClean="0">
              <a:latin typeface="+mn-lt"/>
            </a:endParaRPr>
          </a:p>
          <a:p>
            <a:pPr marL="0" indent="0"/>
            <a:r>
              <a:rPr lang="en-US" b="0" baseline="0"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 explains</a:t>
            </a:r>
            <a:r>
              <a:rPr lang="en-US" altLang="ja-JP" b="0" baseline="0" dirty="0" smtClean="0">
                <a:latin typeface="+mn-lt"/>
              </a:rPr>
              <a:t> some of the concepts behind distribution. Because FOSS licenses usually apply during distribution, this is a key point to consider in a compliance program.</a:t>
            </a:r>
            <a:endParaRPr lang="en-US" altLang="ja-JP" b="0" dirty="0" smtClean="0">
              <a:latin typeface="+mn-lt"/>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sz="1200" b="0" baseline="0" dirty="0" err="1">
                <a:latin typeface="ＭＳ ゴシック" panose="020B0609070205080204" pitchFamily="49" charset="-128"/>
                <a:ea typeface="ＭＳ ゴシック" panose="020B0609070205080204" pitchFamily="49" charset="-128"/>
              </a:rPr>
              <a:t>取り込み</a:t>
            </a:r>
            <a:r>
              <a:rPr lang="ja-JP" altLang="en-US" sz="1200" b="0" baseline="0" dirty="0">
                <a:latin typeface="ＭＳ ゴシック" panose="020B0609070205080204" pitchFamily="49" charset="-128"/>
                <a:ea typeface="ＭＳ ゴシック" panose="020B0609070205080204" pitchFamily="49" charset="-128"/>
              </a:rPr>
              <a:t>とは</a:t>
            </a:r>
            <a:r>
              <a:rPr lang="en-US" sz="1200" b="0" baseline="0" dirty="0" err="1">
                <a:latin typeface="ＭＳ ゴシック" panose="020B0609070205080204" pitchFamily="49" charset="-128"/>
                <a:ea typeface="ＭＳ ゴシック" panose="020B0609070205080204" pitchFamily="49" charset="-128"/>
              </a:rPr>
              <a:t>FOSS</a:t>
            </a:r>
            <a:r>
              <a:rPr lang="en-US" sz="1200" b="0" baseline="0" dirty="0" err="1" smtClean="0">
                <a:latin typeface="ＭＳ ゴシック" panose="020B0609070205080204" pitchFamily="49" charset="-128"/>
                <a:ea typeface="ＭＳ ゴシック" panose="020B0609070205080204" pitchFamily="49" charset="-128"/>
              </a:rPr>
              <a:t>コンポーネントの一部を自身のソフトウェア</a:t>
            </a:r>
            <a:r>
              <a:rPr lang="ja-JP" altLang="en-US" sz="1200" b="0" baseline="0" dirty="0" smtClean="0">
                <a:latin typeface="ＭＳ ゴシック" panose="020B0609070205080204" pitchFamily="49" charset="-128"/>
                <a:ea typeface="ＭＳ ゴシック" panose="020B0609070205080204" pitchFamily="49" charset="-128"/>
              </a:rPr>
              <a:t>製品に</a:t>
            </a:r>
            <a:r>
              <a:rPr lang="en-US" sz="1200" b="0" baseline="0" dirty="0" err="1" smtClean="0">
                <a:latin typeface="ＭＳ ゴシック" panose="020B0609070205080204" pitchFamily="49" charset="-128"/>
                <a:ea typeface="ＭＳ ゴシック" panose="020B0609070205080204" pitchFamily="49" charset="-128"/>
              </a:rPr>
              <a:t>コピーすることです</a:t>
            </a:r>
            <a:r>
              <a:rPr lang="en-US" sz="1200" b="0" baseline="0" dirty="0">
                <a:latin typeface="ＭＳ ゴシック" panose="020B0609070205080204" pitchFamily="49" charset="-128"/>
                <a:ea typeface="ＭＳ ゴシック" panose="020B0609070205080204" pitchFamily="49" charset="-128"/>
              </a:rPr>
              <a:t>。 </a:t>
            </a:r>
          </a:p>
          <a:p>
            <a:pPr marL="0" indent="0"/>
            <a:endParaRPr lang="en-US" sz="1200" b="0" baseline="0" dirty="0">
              <a:latin typeface="ＭＳ ゴシック" panose="020B0609070205080204" pitchFamily="49" charset="-128"/>
              <a:ea typeface="ＭＳ ゴシック" panose="020B0609070205080204" pitchFamily="49" charset="-128"/>
            </a:endParaRPr>
          </a:p>
          <a:p>
            <a:pPr marL="0" indent="0"/>
            <a:r>
              <a:rPr lang="en-US" sz="1200" b="0" baseline="0" dirty="0" err="1">
                <a:latin typeface="ＭＳ ゴシック" panose="020B0609070205080204" pitchFamily="49" charset="-128"/>
                <a:ea typeface="ＭＳ ゴシック" panose="020B0609070205080204" pitchFamily="49" charset="-128"/>
              </a:rPr>
              <a:t>リンクとは自身のソフトウェア</a:t>
            </a:r>
            <a:r>
              <a:rPr lang="ja-JP" altLang="en-US" sz="1200" b="0" baseline="0" dirty="0">
                <a:latin typeface="ＭＳ ゴシック" panose="020B0609070205080204" pitchFamily="49" charset="-128"/>
                <a:ea typeface="ＭＳ ゴシック" panose="020B0609070205080204" pitchFamily="49" charset="-128"/>
              </a:rPr>
              <a:t>製品</a:t>
            </a:r>
            <a:r>
              <a:rPr lang="en-US" sz="1200" b="0" baseline="0" dirty="0" err="1">
                <a:latin typeface="ＭＳ ゴシック" panose="020B0609070205080204" pitchFamily="49" charset="-128"/>
                <a:ea typeface="ＭＳ ゴシック" panose="020B0609070205080204" pitchFamily="49" charset="-128"/>
              </a:rPr>
              <a:t>とFOSSコンポーネントをリンク（Link）もしくは接合（Join）することです</a:t>
            </a:r>
            <a:r>
              <a:rPr lang="en-US" sz="1200" b="0" baseline="0" dirty="0">
                <a:latin typeface="ＭＳ ゴシック" panose="020B0609070205080204" pitchFamily="49" charset="-128"/>
                <a:ea typeface="ＭＳ ゴシック" panose="020B0609070205080204" pitchFamily="49" charset="-128"/>
              </a:rPr>
              <a:t>。 </a:t>
            </a:r>
          </a:p>
          <a:p>
            <a:pPr marL="0" indent="0"/>
            <a:endParaRPr lang="en-US" sz="1200" b="0" baseline="0" dirty="0">
              <a:latin typeface="ＭＳ ゴシック" panose="020B0609070205080204" pitchFamily="49" charset="-128"/>
              <a:ea typeface="ＭＳ ゴシック" panose="020B0609070205080204" pitchFamily="49" charset="-128"/>
            </a:endParaRPr>
          </a:p>
          <a:p>
            <a:pPr marL="0" indent="0"/>
            <a:r>
              <a:rPr lang="en-US" sz="1200" b="0" baseline="0" dirty="0">
                <a:latin typeface="ＭＳ ゴシック" panose="020B0609070205080204" pitchFamily="49" charset="-128"/>
                <a:ea typeface="ＭＳ ゴシック" panose="020B0609070205080204" pitchFamily="49" charset="-128"/>
              </a:rPr>
              <a:t>改変とはFOSSコンポーネントに変更を加えることです。</a:t>
            </a:r>
          </a:p>
          <a:p>
            <a:pPr marL="0" indent="0"/>
            <a:endParaRPr lang="en-US" sz="1200" b="0" baseline="0" dirty="0">
              <a:latin typeface="ＭＳ ゴシック" panose="020B0609070205080204" pitchFamily="49" charset="-128"/>
              <a:ea typeface="ＭＳ ゴシック" panose="020B0609070205080204" pitchFamily="49" charset="-128"/>
            </a:endParaRPr>
          </a:p>
          <a:p>
            <a:pPr marL="0" indent="0"/>
            <a:r>
              <a:rPr lang="en-US" sz="1200" b="0" baseline="0" dirty="0">
                <a:latin typeface="ＭＳ ゴシック" panose="020B0609070205080204" pitchFamily="49" charset="-128"/>
                <a:ea typeface="ＭＳ ゴシック" panose="020B0609070205080204" pitchFamily="49" charset="-128"/>
              </a:rPr>
              <a:t>翻訳とはコードをある状態から別の状態に変換することです。</a:t>
            </a:r>
          </a:p>
          <a:p>
            <a:pPr marL="0" indent="0"/>
            <a:endParaRPr lang="en-US" sz="1200" b="0" baseline="0" dirty="0">
              <a:latin typeface="ＭＳ ゴシック" panose="020B0609070205080204" pitchFamily="49" charset="-128"/>
              <a:ea typeface="ＭＳ ゴシック" panose="020B0609070205080204" pitchFamily="49" charset="-128"/>
            </a:endParaRPr>
          </a:p>
          <a:p>
            <a:pPr marL="0" indent="0"/>
            <a:r>
              <a:rPr lang="en-US" sz="1200" b="0" baseline="0" dirty="0" err="1">
                <a:latin typeface="ＭＳ ゴシック" panose="020B0609070205080204" pitchFamily="49" charset="-128"/>
                <a:ea typeface="ＭＳ ゴシック" panose="020B0609070205080204" pitchFamily="49" charset="-128"/>
              </a:rPr>
              <a:t>オープンソースを頒布することを考える際には</a:t>
            </a:r>
            <a:r>
              <a:rPr lang="ja-JP" altLang="en-US" sz="1200" b="0" baseline="0" dirty="0" err="1">
                <a:latin typeface="ＭＳ ゴシック" panose="020B0609070205080204" pitchFamily="49" charset="-128"/>
                <a:ea typeface="ＭＳ ゴシック" panose="020B0609070205080204" pitchFamily="49" charset="-128"/>
              </a:rPr>
              <a:t>、</a:t>
            </a:r>
            <a:r>
              <a:rPr lang="ja-JP" altLang="en-US" sz="1200" b="0" baseline="0" dirty="0">
                <a:latin typeface="ＭＳ ゴシック" panose="020B0609070205080204" pitchFamily="49" charset="-128"/>
                <a:ea typeface="ＭＳ ゴシック" panose="020B0609070205080204" pitchFamily="49" charset="-128"/>
              </a:rPr>
              <a:t>以下の</a:t>
            </a:r>
            <a:r>
              <a:rPr lang="en-US" sz="1200" b="0" baseline="0" dirty="0">
                <a:latin typeface="ＭＳ ゴシック" panose="020B0609070205080204" pitchFamily="49" charset="-128"/>
                <a:ea typeface="ＭＳ ゴシック" panose="020B0609070205080204" pitchFamily="49" charset="-128"/>
              </a:rPr>
              <a:t>2つのことを考える必要があります</a:t>
            </a:r>
            <a:r>
              <a:rPr lang="ja-JP" altLang="en-US" sz="1200" b="0" baseline="0" dirty="0" err="1">
                <a:latin typeface="ＭＳ ゴシック" panose="020B0609070205080204" pitchFamily="49" charset="-128"/>
                <a:ea typeface="ＭＳ ゴシック" panose="020B0609070205080204" pitchFamily="49" charset="-128"/>
              </a:rPr>
              <a:t>。</a:t>
            </a:r>
            <a:endParaRPr lang="en-US" sz="1200" b="0" baseline="0" dirty="0">
              <a:latin typeface="ＭＳ ゴシック" panose="020B0609070205080204" pitchFamily="49" charset="-128"/>
              <a:ea typeface="ＭＳ ゴシック" panose="020B0609070205080204" pitchFamily="49" charset="-128"/>
            </a:endParaRPr>
          </a:p>
          <a:p>
            <a:pPr defTabSz="929579">
              <a:defRPr/>
            </a:pPr>
            <a:r>
              <a:rPr lang="en-US" sz="1200" dirty="0" err="1" smtClean="0">
                <a:latin typeface="ＭＳ ゴシック" panose="020B0609070205080204" pitchFamily="49" charset="-128"/>
                <a:ea typeface="ＭＳ ゴシック" panose="020B0609070205080204" pitchFamily="49" charset="-128"/>
              </a:rPr>
              <a:t>そのソフトウェアを受け取るのは</a:t>
            </a:r>
            <a:r>
              <a:rPr lang="ja-JP" altLang="en-US" sz="1200" dirty="0" smtClean="0">
                <a:latin typeface="ＭＳ ゴシック" panose="020B0609070205080204" pitchFamily="49" charset="-128"/>
                <a:ea typeface="ＭＳ ゴシック" panose="020B0609070205080204" pitchFamily="49" charset="-128"/>
              </a:rPr>
              <a:t>誰</a:t>
            </a:r>
            <a:r>
              <a:rPr lang="en-US" sz="1200" dirty="0" smtClean="0">
                <a:latin typeface="ＭＳ ゴシック" panose="020B0609070205080204" pitchFamily="49" charset="-128"/>
                <a:ea typeface="ＭＳ ゴシック" panose="020B0609070205080204" pitchFamily="49" charset="-128"/>
              </a:rPr>
              <a:t>か</a:t>
            </a:r>
            <a:r>
              <a:rPr lang="en-US" sz="1200" dirty="0">
                <a:latin typeface="ＭＳ ゴシック" panose="020B0609070205080204" pitchFamily="49" charset="-128"/>
                <a:ea typeface="ＭＳ ゴシック" panose="020B0609070205080204" pitchFamily="49" charset="-128"/>
              </a:rPr>
              <a:t>？</a:t>
            </a:r>
          </a:p>
          <a:p>
            <a:pPr marL="617220" lvl="1" indent="-342900">
              <a:buFont typeface="Arial" charset="0"/>
              <a:buChar char="•"/>
            </a:pPr>
            <a:r>
              <a:rPr lang="en-US" sz="1200" dirty="0">
                <a:latin typeface="ＭＳ ゴシック" panose="020B0609070205080204" pitchFamily="49" charset="-128"/>
                <a:ea typeface="ＭＳ ゴシック" panose="020B0609070205080204" pitchFamily="49" charset="-128"/>
              </a:rPr>
              <a:t>顧客／パートナー</a:t>
            </a:r>
          </a:p>
          <a:p>
            <a:pPr marL="617220" lvl="1" indent="-342900">
              <a:buFont typeface="Arial" charset="0"/>
              <a:buChar char="•"/>
            </a:pPr>
            <a:r>
              <a:rPr lang="en-US" sz="1200" dirty="0" err="1">
                <a:latin typeface="ＭＳ ゴシック" panose="020B0609070205080204" pitchFamily="49" charset="-128"/>
                <a:ea typeface="ＭＳ ゴシック" panose="020B0609070205080204" pitchFamily="49" charset="-128"/>
              </a:rPr>
              <a:t>コミュニティ</a:t>
            </a:r>
            <a:r>
              <a:rPr lang="en-US" sz="1200" dirty="0">
                <a:latin typeface="ＭＳ ゴシック" panose="020B0609070205080204" pitchFamily="49" charset="-128"/>
                <a:ea typeface="ＭＳ ゴシック" panose="020B0609070205080204" pitchFamily="49" charset="-128"/>
              </a:rPr>
              <a:t> </a:t>
            </a:r>
            <a:r>
              <a:rPr lang="en-US" sz="1200" dirty="0" err="1" smtClean="0">
                <a:latin typeface="ＭＳ ゴシック" panose="020B0609070205080204" pitchFamily="49" charset="-128"/>
                <a:ea typeface="ＭＳ ゴシック" panose="020B0609070205080204" pitchFamily="49" charset="-128"/>
              </a:rPr>
              <a:t>プロジェクト</a:t>
            </a:r>
            <a:endParaRPr lang="en-US" sz="1200" dirty="0" smtClean="0">
              <a:latin typeface="ＭＳ ゴシック" panose="020B0609070205080204" pitchFamily="49" charset="-128"/>
              <a:ea typeface="ＭＳ ゴシック" panose="020B0609070205080204" pitchFamily="49" charset="-128"/>
            </a:endParaRPr>
          </a:p>
          <a:p>
            <a:pPr marL="617220" lvl="1" indent="-342900">
              <a:buFont typeface="Arial" charset="0"/>
              <a:buChar char="•"/>
            </a:pPr>
            <a:r>
              <a:rPr lang="ja-JP" altLang="en-US" sz="1200" dirty="0" smtClean="0">
                <a:latin typeface="ＭＳ ゴシック" panose="020B0609070205080204" pitchFamily="49" charset="-128"/>
                <a:ea typeface="ＭＳ ゴシック" panose="020B0609070205080204" pitchFamily="49" charset="-128"/>
              </a:rPr>
              <a:t>企業集団内にある別法人（頒布として扱う場合がある）</a:t>
            </a:r>
            <a:endParaRPr lang="en-US" sz="1200" dirty="0" smtClean="0">
              <a:latin typeface="ＭＳ ゴシック" panose="020B0609070205080204" pitchFamily="49" charset="-128"/>
              <a:ea typeface="ＭＳ ゴシック" panose="020B0609070205080204" pitchFamily="49" charset="-128"/>
            </a:endParaRPr>
          </a:p>
          <a:p>
            <a:r>
              <a:rPr lang="ja-JP" altLang="en-US" sz="1200" dirty="0" smtClean="0">
                <a:latin typeface="ＭＳ ゴシック" panose="020B0609070205080204" pitchFamily="49" charset="-128"/>
                <a:ea typeface="ＭＳ ゴシック" panose="020B0609070205080204" pitchFamily="49" charset="-128"/>
              </a:rPr>
              <a:t>頒布フォーマット</a:t>
            </a:r>
            <a:r>
              <a:rPr lang="en-US" sz="1200" dirty="0" smtClean="0">
                <a:latin typeface="ＭＳ ゴシック" panose="020B0609070205080204" pitchFamily="49" charset="-128"/>
                <a:ea typeface="ＭＳ ゴシック" panose="020B0609070205080204" pitchFamily="49" charset="-128"/>
              </a:rPr>
              <a:t>は</a:t>
            </a:r>
            <a:r>
              <a:rPr lang="ja-JP" altLang="en-US" sz="1200" dirty="0" smtClean="0">
                <a:latin typeface="ＭＳ ゴシック" panose="020B0609070205080204" pitchFamily="49" charset="-128"/>
                <a:ea typeface="ＭＳ ゴシック" panose="020B0609070205080204" pitchFamily="49" charset="-128"/>
              </a:rPr>
              <a:t>何か</a:t>
            </a:r>
            <a:r>
              <a:rPr lang="en-US" sz="1200" dirty="0" smtClean="0">
                <a:latin typeface="ＭＳ ゴシック" panose="020B0609070205080204" pitchFamily="49" charset="-128"/>
                <a:ea typeface="ＭＳ ゴシック" panose="020B0609070205080204" pitchFamily="49" charset="-128"/>
              </a:rPr>
              <a:t>？</a:t>
            </a:r>
          </a:p>
          <a:p>
            <a:pPr marL="617220" lvl="1" indent="-342900">
              <a:buFont typeface="Arial" charset="0"/>
              <a:buChar char="•"/>
            </a:pPr>
            <a:r>
              <a:rPr lang="en-US" sz="1200" dirty="0" err="1" smtClean="0">
                <a:latin typeface="ＭＳ ゴシック" panose="020B0609070205080204" pitchFamily="49" charset="-128"/>
                <a:ea typeface="ＭＳ ゴシック" panose="020B0609070205080204" pitchFamily="49" charset="-128"/>
              </a:rPr>
              <a:t>ソースコード</a:t>
            </a:r>
            <a:r>
              <a:rPr lang="ja-JP" altLang="en-US" sz="1200" dirty="0">
                <a:latin typeface="ＭＳ ゴシック" panose="020B0609070205080204" pitchFamily="49" charset="-128"/>
                <a:ea typeface="ＭＳ ゴシック" panose="020B0609070205080204" pitchFamily="49" charset="-128"/>
              </a:rPr>
              <a:t>による頒布</a:t>
            </a:r>
            <a:endParaRPr lang="en-US" sz="1200" dirty="0">
              <a:latin typeface="ＭＳ ゴシック" panose="020B0609070205080204" pitchFamily="49" charset="-128"/>
              <a:ea typeface="ＭＳ ゴシック" panose="020B0609070205080204" pitchFamily="49" charset="-128"/>
            </a:endParaRPr>
          </a:p>
          <a:p>
            <a:pPr marL="617220" lvl="1" indent="-342900">
              <a:buFont typeface="Arial" charset="0"/>
              <a:buChar char="•"/>
            </a:pPr>
            <a:r>
              <a:rPr lang="en-US" sz="1200" dirty="0" err="1">
                <a:latin typeface="ＭＳ ゴシック" panose="020B0609070205080204" pitchFamily="49" charset="-128"/>
                <a:ea typeface="ＭＳ ゴシック" panose="020B0609070205080204" pitchFamily="49" charset="-128"/>
              </a:rPr>
              <a:t>バイナリ</a:t>
            </a:r>
            <a:r>
              <a:rPr lang="ja-JP" altLang="en-US" sz="1200" dirty="0">
                <a:latin typeface="ＭＳ ゴシック" panose="020B0609070205080204" pitchFamily="49" charset="-128"/>
                <a:ea typeface="ＭＳ ゴシック" panose="020B0609070205080204" pitchFamily="49" charset="-128"/>
              </a:rPr>
              <a:t>による頒布</a:t>
            </a:r>
            <a:endParaRPr lang="en-US" sz="1200" dirty="0">
              <a:latin typeface="ＭＳ ゴシック" panose="020B0609070205080204" pitchFamily="49" charset="-128"/>
              <a:ea typeface="ＭＳ ゴシック" panose="020B0609070205080204" pitchFamily="49" charset="-128"/>
            </a:endParaRPr>
          </a:p>
          <a:p>
            <a:pPr marL="617220" lvl="1" indent="-342900">
              <a:buFont typeface="Arial" charset="0"/>
              <a:buChar char="•"/>
            </a:pPr>
            <a:r>
              <a:rPr lang="en-US" sz="1200" dirty="0" err="1">
                <a:latin typeface="ＭＳ ゴシック" panose="020B0609070205080204" pitchFamily="49" charset="-128"/>
                <a:ea typeface="ＭＳ ゴシック" panose="020B0609070205080204" pitchFamily="49" charset="-128"/>
              </a:rPr>
              <a:t>ハードウェアに</a:t>
            </a:r>
            <a:r>
              <a:rPr lang="ja-JP" altLang="en-US" sz="1200" dirty="0" smtClean="0">
                <a:latin typeface="ＭＳ ゴシック" panose="020B0609070205080204" pitchFamily="49" charset="-128"/>
                <a:ea typeface="ＭＳ ゴシック" panose="020B0609070205080204" pitchFamily="49" charset="-128"/>
              </a:rPr>
              <a:t>プレインストール</a:t>
            </a:r>
            <a:endParaRPr lang="en-US" altLang="ja-JP" sz="1200" dirty="0" smtClean="0">
              <a:latin typeface="ＭＳ ゴシック" panose="020B0609070205080204" pitchFamily="49" charset="-128"/>
              <a:ea typeface="ＭＳ ゴシック" panose="020B0609070205080204" pitchFamily="49" charset="-128"/>
            </a:endParaRPr>
          </a:p>
          <a:p>
            <a:pPr marL="0" indent="0"/>
            <a:endParaRPr lang="en-US" altLang="ja-JP" sz="1200" b="0" baseline="0" dirty="0" smtClean="0">
              <a:latin typeface="+mn-lt"/>
            </a:endParaRPr>
          </a:p>
          <a:p>
            <a:pPr marL="0" indent="0"/>
            <a:r>
              <a:rPr lang="en-US" altLang="ja-JP" sz="1200" b="0" baseline="0" dirty="0" smtClean="0">
                <a:latin typeface="+mn-lt"/>
              </a:rPr>
              <a:t>---</a:t>
            </a:r>
          </a:p>
          <a:p>
            <a:pPr marL="0" indent="0"/>
            <a:r>
              <a:rPr lang="en-US" altLang="ja-JP" sz="1200" b="0" baseline="0" dirty="0" smtClean="0">
                <a:latin typeface="+mn-lt"/>
              </a:rPr>
              <a:t>Incorporation is when you copy portions of a FOSS component into your software product. </a:t>
            </a:r>
          </a:p>
          <a:p>
            <a:pPr marL="0" indent="0"/>
            <a:endParaRPr lang="en-US" altLang="ja-JP" sz="1200" b="0" baseline="0" dirty="0" smtClean="0">
              <a:latin typeface="+mn-lt"/>
            </a:endParaRPr>
          </a:p>
          <a:p>
            <a:pPr marL="0" indent="0"/>
            <a:r>
              <a:rPr lang="en-US" altLang="ja-JP" sz="1200" b="0" baseline="0" dirty="0" smtClean="0">
                <a:latin typeface="+mn-lt"/>
              </a:rPr>
              <a:t>Linking is when you link or join a FOSS component with your software product. </a:t>
            </a:r>
          </a:p>
          <a:p>
            <a:pPr marL="0" indent="0"/>
            <a:endParaRPr lang="en-US" altLang="ja-JP" sz="1200" b="0" baseline="0" dirty="0" smtClean="0">
              <a:latin typeface="+mn-lt"/>
            </a:endParaRPr>
          </a:p>
          <a:p>
            <a:pPr marL="0" indent="0"/>
            <a:r>
              <a:rPr lang="en-US" altLang="ja-JP" sz="1200" b="0" baseline="0" dirty="0" smtClean="0">
                <a:latin typeface="+mn-lt"/>
              </a:rPr>
              <a:t>Modification is when you make changes to a FOSS component.</a:t>
            </a:r>
          </a:p>
          <a:p>
            <a:pPr marL="0" indent="0"/>
            <a:endParaRPr lang="en-US" altLang="ja-JP" sz="1200" b="0" baseline="0" dirty="0" smtClean="0">
              <a:latin typeface="+mn-lt"/>
            </a:endParaRPr>
          </a:p>
          <a:p>
            <a:pPr marL="0" indent="0"/>
            <a:r>
              <a:rPr lang="en-US" altLang="ja-JP" sz="1200" b="0" baseline="0" dirty="0" smtClean="0">
                <a:latin typeface="+mn-lt"/>
              </a:rPr>
              <a:t>Translation is when you transform the code from one state to another.</a:t>
            </a:r>
          </a:p>
          <a:p>
            <a:pPr marL="0" indent="0"/>
            <a:endParaRPr lang="en-US" altLang="ja-JP" sz="1200" b="0" baseline="0" dirty="0" smtClean="0">
              <a:latin typeface="+mn-lt"/>
            </a:endParaRPr>
          </a:p>
          <a:p>
            <a:pPr marL="0" indent="0"/>
            <a:r>
              <a:rPr lang="en-US" altLang="ja-JP" sz="1200" b="0" baseline="0" dirty="0" smtClean="0">
                <a:latin typeface="+mn-lt"/>
              </a:rPr>
              <a:t>When thinking about distribution of Open Source you should consider two things:</a:t>
            </a:r>
          </a:p>
          <a:p>
            <a:pPr defTabSz="929579">
              <a:defRPr/>
            </a:pPr>
            <a:r>
              <a:rPr lang="en-US" altLang="ja-JP" sz="1200" dirty="0" smtClean="0">
                <a:latin typeface="+mn-lt"/>
              </a:rPr>
              <a:t>Who receives the software?</a:t>
            </a:r>
          </a:p>
          <a:p>
            <a:pPr marL="617220" lvl="1" indent="-342900">
              <a:buFont typeface="Arial" charset="0"/>
              <a:buChar char="•"/>
            </a:pPr>
            <a:r>
              <a:rPr lang="en-US" altLang="ja-JP" sz="1200" dirty="0" smtClean="0">
                <a:latin typeface="+mn-lt"/>
              </a:rPr>
              <a:t>Customer/Partner</a:t>
            </a:r>
          </a:p>
          <a:p>
            <a:pPr marL="617220" lvl="1" indent="-342900">
              <a:buFont typeface="Arial" charset="0"/>
              <a:buChar char="•"/>
            </a:pPr>
            <a:r>
              <a:rPr lang="en-US" altLang="ja-JP" sz="1200" dirty="0" smtClean="0">
                <a:latin typeface="+mn-lt"/>
              </a:rPr>
              <a:t>Community </a:t>
            </a:r>
            <a:r>
              <a:rPr lang="en-US" altLang="ja-JP" sz="1200" dirty="0" smtClean="0">
                <a:latin typeface="+mn-lt"/>
              </a:rPr>
              <a:t>project</a:t>
            </a:r>
          </a:p>
          <a:p>
            <a:pPr marL="617220" lvl="1" indent="-342900">
              <a:buFont typeface="Arial" charset="0"/>
              <a:buChar char="•"/>
            </a:pPr>
            <a:r>
              <a:rPr lang="en-US" altLang="ja-JP" sz="1200" dirty="0" smtClean="0">
                <a:latin typeface="+mn-lt"/>
              </a:rPr>
              <a:t>Another legal entity within the business group (this may count as distribution)</a:t>
            </a:r>
          </a:p>
          <a:p>
            <a:r>
              <a:rPr lang="en-US" altLang="ja-JP" sz="1200" dirty="0" smtClean="0">
                <a:latin typeface="+mn-lt"/>
              </a:rPr>
              <a:t>What </a:t>
            </a:r>
            <a:r>
              <a:rPr lang="en-US" altLang="ja-JP" sz="1200" dirty="0" smtClean="0">
                <a:latin typeface="+mn-lt"/>
              </a:rPr>
              <a:t>is the format for delivery?</a:t>
            </a:r>
          </a:p>
          <a:p>
            <a:pPr marL="617220" lvl="1" indent="-342900">
              <a:buFont typeface="Arial" charset="0"/>
              <a:buChar char="•"/>
            </a:pPr>
            <a:r>
              <a:rPr lang="en-US" altLang="ja-JP" sz="1200" dirty="0" smtClean="0">
                <a:latin typeface="+mn-lt"/>
              </a:rPr>
              <a:t>Source code delivery</a:t>
            </a:r>
          </a:p>
          <a:p>
            <a:pPr marL="617220" lvl="1" indent="-342900">
              <a:buFont typeface="Arial" charset="0"/>
              <a:buChar char="•"/>
            </a:pPr>
            <a:r>
              <a:rPr lang="en-US" altLang="ja-JP" sz="1200" dirty="0" smtClean="0">
                <a:latin typeface="+mn-lt"/>
              </a:rPr>
              <a:t>Binary delivery</a:t>
            </a:r>
          </a:p>
          <a:p>
            <a:pPr marL="617220" lvl="1" indent="-342900">
              <a:buFont typeface="Arial" charset="0"/>
              <a:buChar char="•"/>
            </a:pPr>
            <a:r>
              <a:rPr lang="en-US" altLang="ja-JP" sz="1200" dirty="0" smtClean="0">
                <a:latin typeface="+mn-lt"/>
              </a:rPr>
              <a:t>Pre-loaded onto hardware</a:t>
            </a:r>
          </a:p>
        </p:txBody>
      </p:sp>
      <p:sp>
        <p:nvSpPr>
          <p:cNvPr id="2" name="Slide Number Placeholder 1"/>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a:t>
            </a:r>
            <a:r>
              <a:rPr lang="en-US" altLang="ja-JP" dirty="0">
                <a:latin typeface="ＭＳ ゴシック" panose="020B0609070205080204" pitchFamily="49" charset="-128"/>
                <a:ea typeface="ＭＳ ゴシック" panose="020B0609070205080204" pitchFamily="49" charset="-128"/>
              </a:rPr>
              <a:t>S</a:t>
            </a:r>
            <a:r>
              <a:rPr lang="x-none" dirty="0">
                <a:latin typeface="ＭＳ ゴシック" panose="020B0609070205080204" pitchFamily="49" charset="-128"/>
                <a:ea typeface="ＭＳ ゴシック" panose="020B0609070205080204" pitchFamily="49" charset="-128"/>
              </a:rPr>
              <a:t>レビューはFOSSコンプライアンス プログラムの基本的構成要素です。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FOSSレビューはエンジニアリング</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、ビジネス</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ja-JP" altLang="en-US">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および法務チームが集まる場となり</a:t>
            </a:r>
            <a:r>
              <a:rPr lang="ja-JP" altLang="en-US" smtClean="0">
                <a:latin typeface="ＭＳ ゴシック" panose="020B0609070205080204" pitchFamily="49" charset="-128"/>
                <a:ea typeface="ＭＳ ゴシック" panose="020B0609070205080204" pitchFamily="49" charset="-128"/>
              </a:rPr>
              <a:t>え</a:t>
            </a:r>
            <a:r>
              <a:rPr lang="x-none" smtClean="0">
                <a:latin typeface="ＭＳ ゴシック" panose="020B0609070205080204" pitchFamily="49" charset="-128"/>
                <a:ea typeface="ＭＳ ゴシック" panose="020B0609070205080204" pitchFamily="49" charset="-128"/>
              </a:rPr>
              <a:t>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より</a:t>
            </a:r>
            <a:r>
              <a:rPr lang="x-none" dirty="0">
                <a:latin typeface="ＭＳ ゴシック" panose="020B0609070205080204" pitchFamily="49" charset="-128"/>
                <a:ea typeface="ＭＳ ゴシック" panose="020B0609070205080204" pitchFamily="49" charset="-128"/>
              </a:rPr>
              <a:t>大規模に首尾よく行うために、計画や組織</a:t>
            </a:r>
            <a:r>
              <a:rPr lang="ja-JP" altLang="en-US" dirty="0">
                <a:latin typeface="ＭＳ ゴシック" panose="020B0609070205080204" pitchFamily="49" charset="-128"/>
                <a:ea typeface="ＭＳ ゴシック" panose="020B0609070205080204" pitchFamily="49" charset="-128"/>
              </a:rPr>
              <a:t>化</a:t>
            </a:r>
            <a:r>
              <a:rPr lang="x-none" dirty="0">
                <a:latin typeface="ＭＳ ゴシック" panose="020B0609070205080204" pitchFamily="49" charset="-128"/>
                <a:ea typeface="ＭＳ ゴシック" panose="020B0609070205080204" pitchFamily="49" charset="-128"/>
              </a:rPr>
              <a:t>を必要とする場合があります。</a:t>
            </a:r>
          </a:p>
          <a:p>
            <a:pPr marL="171450" indent="-171450">
              <a:buFont typeface="Arial" charset="0"/>
              <a:buChar char="•"/>
            </a:pPr>
            <a:r>
              <a:rPr lang="x-none" dirty="0">
                <a:latin typeface="ＭＳ ゴシック" panose="020B0609070205080204" pitchFamily="49" charset="-128"/>
                <a:ea typeface="ＭＳ ゴシック" panose="020B0609070205080204" pitchFamily="49" charset="-128"/>
              </a:rPr>
              <a:t>関連情報収集においてエンジニアリング</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もしくは開発チームが参加することもあります。</a:t>
            </a:r>
          </a:p>
          <a:p>
            <a:pPr marL="171450" indent="-171450">
              <a:buFont typeface="Arial" charset="0"/>
              <a:buChar char="•"/>
            </a:pPr>
            <a:r>
              <a:rPr lang="x-none" dirty="0">
                <a:latin typeface="ＭＳ ゴシック" panose="020B0609070205080204" pitchFamily="49" charset="-128"/>
                <a:ea typeface="ＭＳ ゴシック" panose="020B0609070205080204" pitchFamily="49" charset="-128"/>
              </a:rPr>
              <a:t>法務チームはライセンスの義務について分析、決定を下し、</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a:t>
            </a:r>
            <a:r>
              <a:rPr lang="ja-JP" altLang="en-US" dirty="0">
                <a:latin typeface="ＭＳ ゴシック" panose="020B0609070205080204" pitchFamily="49" charset="-128"/>
                <a:ea typeface="ＭＳ ゴシック" panose="020B0609070205080204" pitchFamily="49" charset="-128"/>
              </a:rPr>
              <a:t>行い</a:t>
            </a:r>
            <a:r>
              <a:rPr lang="x-none" dirty="0">
                <a:latin typeface="ＭＳ ゴシック" panose="020B0609070205080204" pitchFamily="49" charset="-128"/>
                <a:ea typeface="ＭＳ ゴシック" panose="020B0609070205080204" pitchFamily="49" charset="-128"/>
              </a:rPr>
              <a:t>ます。</a:t>
            </a:r>
          </a:p>
          <a:p>
            <a:pPr marL="171450" indent="-171450">
              <a:buFont typeface="Arial" charset="0"/>
              <a:buChar char="•"/>
            </a:pPr>
            <a:r>
              <a:rPr lang="x-none" dirty="0">
                <a:latin typeface="ＭＳ ゴシック" panose="020B0609070205080204" pitchFamily="49" charset="-128"/>
                <a:ea typeface="ＭＳ ゴシック" panose="020B0609070205080204" pitchFamily="49" charset="-128"/>
              </a:rPr>
              <a:t>ビジネスおよびエンジニアリング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を受け</a:t>
            </a:r>
            <a:r>
              <a:rPr lang="ja-JP" altLang="en-US" dirty="0">
                <a:latin typeface="ＭＳ ゴシック" panose="020B0609070205080204" pitchFamily="49" charset="-128"/>
                <a:ea typeface="ＭＳ ゴシック" panose="020B0609070205080204" pitchFamily="49" charset="-128"/>
              </a:rPr>
              <a:t>て</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実装し</a:t>
            </a:r>
            <a:r>
              <a:rPr lang="x-none" dirty="0">
                <a:latin typeface="ＭＳ ゴシック" panose="020B0609070205080204" pitchFamily="49" charset="-128"/>
                <a:ea typeface="ＭＳ ゴシック" panose="020B0609070205080204" pitchFamily="49" charset="-128"/>
              </a:rPr>
              <a:t>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indent="0">
              <a:buFont typeface="Arial" charset="0"/>
              <a:buNone/>
            </a:pPr>
            <a:endParaRPr lang="en-US" dirty="0" smtClean="0"/>
          </a:p>
          <a:p>
            <a:pPr marL="0" indent="0">
              <a:buFont typeface="Arial" charset="0"/>
              <a:buNone/>
            </a:pPr>
            <a:r>
              <a:rPr lang="en-US" dirty="0" smtClean="0"/>
              <a:t>---</a:t>
            </a:r>
          </a:p>
          <a:p>
            <a:r>
              <a:rPr lang="x-none" altLang="ja-JP" dirty="0" smtClean="0"/>
              <a:t>The FOSS Review is a basic building block of a FOSS Compliance Program. </a:t>
            </a:r>
          </a:p>
          <a:p>
            <a:endParaRPr lang="x-none" altLang="ja-JP" dirty="0" smtClean="0"/>
          </a:p>
          <a:p>
            <a:r>
              <a:rPr lang="x-none" altLang="ja-JP" dirty="0" smtClean="0"/>
              <a:t>A FOSS Review can be the meeting point for engineering, business and legal teams, and can require planning and organization to successfully conduct on a large scale.</a:t>
            </a:r>
          </a:p>
          <a:p>
            <a:pPr marL="171450" indent="-171450">
              <a:buFont typeface="Arial" charset="0"/>
              <a:buChar char="•"/>
            </a:pPr>
            <a:r>
              <a:rPr lang="x-none" altLang="ja-JP" dirty="0" smtClean="0"/>
              <a:t>Engineering or developer teams may participate in gathering relevant information</a:t>
            </a:r>
          </a:p>
          <a:p>
            <a:pPr marL="171450" indent="-171450">
              <a:buFont typeface="Arial" charset="0"/>
              <a:buChar char="•"/>
            </a:pPr>
            <a:r>
              <a:rPr lang="x-none" altLang="ja-JP" dirty="0" smtClean="0"/>
              <a:t>Legal teams analyze and determine license obligations and provide guidance</a:t>
            </a:r>
          </a:p>
          <a:p>
            <a:pPr marL="171450" indent="-171450">
              <a:buFont typeface="Arial" charset="0"/>
              <a:buChar char="•"/>
            </a:pPr>
            <a:r>
              <a:rPr lang="x-none" altLang="ja-JP" dirty="0" smtClean="0"/>
              <a:t>Business and engineering teams may receive and implement guidance</a:t>
            </a:r>
          </a:p>
          <a:p>
            <a:pPr marL="0" indent="0">
              <a:buFont typeface="Arial" charset="0"/>
              <a:buNone/>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最初のステップはFOSSレビュー</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開始するために適切な参加者を特定することです。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以下のような問いかけが重要です：</a:t>
            </a: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a:t>
            </a:r>
            <a:r>
              <a:rPr lang="x-none">
                <a:latin typeface="ＭＳ ゴシック" panose="020B0609070205080204" pitchFamily="49" charset="-128"/>
                <a:ea typeface="ＭＳ ゴシック" panose="020B0609070205080204" pitchFamily="49" charset="-128"/>
              </a:rPr>
              <a:t>の使用について誰が意思決定者なのか</a:t>
            </a:r>
            <a:r>
              <a:rPr lang="x-none" smtClean="0">
                <a:latin typeface="ＭＳ ゴシック" panose="020B0609070205080204" pitchFamily="49" charset="-128"/>
                <a:ea typeface="ＭＳ ゴシック" panose="020B0609070205080204" pitchFamily="49" charset="-128"/>
              </a:rPr>
              <a:t>（</a:t>
            </a:r>
            <a:r>
              <a:rPr lang="ja-JP" altLang="en-US" smtClean="0">
                <a:latin typeface="ＭＳ ゴシック" panose="020B0609070205080204" pitchFamily="49" charset="-128"/>
                <a:ea typeface="ＭＳ ゴシック" panose="020B0609070205080204" pitchFamily="49" charset="-128"/>
              </a:rPr>
              <a:t>マネージャー</a:t>
            </a:r>
            <a:r>
              <a:rPr lang="x-none" smtClean="0">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アーキテクト、個々の技術者など）？ </a:t>
            </a: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FOSSの使用について彼らはどのように質問・疑問を上げることができるのか？</a:t>
            </a: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開発プロセス</a:t>
            </a:r>
            <a:r>
              <a:rPr lang="ja-JP" altLang="en-US" dirty="0">
                <a:latin typeface="ＭＳ ゴシック" panose="020B0609070205080204" pitchFamily="49" charset="-128"/>
                <a:ea typeface="ＭＳ ゴシック" panose="020B0609070205080204" pitchFamily="49" charset="-128"/>
              </a:rPr>
              <a:t>の中</a:t>
            </a:r>
            <a:r>
              <a:rPr lang="x-none" dirty="0">
                <a:latin typeface="ＭＳ ゴシック" panose="020B0609070205080204" pitchFamily="49" charset="-128"/>
                <a:ea typeface="ＭＳ ゴシック" panose="020B0609070205080204" pitchFamily="49" charset="-128"/>
              </a:rPr>
              <a:t>にFOSSレビューが開始できる</a:t>
            </a:r>
            <a:r>
              <a:rPr lang="ja-JP" altLang="en-US" dirty="0">
                <a:latin typeface="ＭＳ ゴシック" panose="020B0609070205080204" pitchFamily="49" charset="-128"/>
                <a:ea typeface="ＭＳ ゴシック" panose="020B0609070205080204" pitchFamily="49" charset="-128"/>
              </a:rPr>
              <a:t>定まったチェック</a:t>
            </a:r>
            <a:r>
              <a:rPr lang="x-none">
                <a:latin typeface="ＭＳ ゴシック" panose="020B0609070205080204" pitchFamily="49" charset="-128"/>
                <a:ea typeface="ＭＳ ゴシック" panose="020B0609070205080204" pitchFamily="49" charset="-128"/>
              </a:rPr>
              <a:t>ポイントがあるか</a:t>
            </a:r>
            <a:r>
              <a:rPr lang="x-none" smtClean="0">
                <a:latin typeface="ＭＳ ゴシック" panose="020B0609070205080204" pitchFamily="49" charset="-128"/>
                <a:ea typeface="ＭＳ ゴシック" panose="020B0609070205080204" pitchFamily="49" charset="-128"/>
              </a:rPr>
              <a:t>？</a:t>
            </a:r>
            <a:endParaRPr lang="en-US" smtClean="0">
              <a:latin typeface="ＭＳ ゴシック" panose="020B0609070205080204" pitchFamily="49" charset="-128"/>
              <a:ea typeface="ＭＳ ゴシック" panose="020B0609070205080204" pitchFamily="49" charset="-128"/>
            </a:endParaRPr>
          </a:p>
          <a:p>
            <a:pPr marL="171450" indent="-171450">
              <a:buFont typeface="Arial" panose="020B0604020202020204" pitchFamily="34" charset="0"/>
              <a:buChar char="•"/>
            </a:pPr>
            <a:endParaRPr lang="en-US" dirty="0" smtClean="0">
              <a:latin typeface="ＭＳ ゴシック" panose="020B0609070205080204" pitchFamily="49" charset="-128"/>
              <a:ea typeface="ＭＳ ゴシック" panose="020B0609070205080204" pitchFamily="49" charset="-128"/>
            </a:endParaRPr>
          </a:p>
          <a:p>
            <a:pPr marL="0" indent="0">
              <a:buFont typeface="Arial" panose="020B0604020202020204" pitchFamily="34" charset="0"/>
              <a:buNone/>
            </a:pPr>
            <a:r>
              <a:rPr lang="en-US" dirty="0" smtClean="0"/>
              <a:t>---</a:t>
            </a:r>
          </a:p>
          <a:p>
            <a:r>
              <a:rPr lang="x-none" altLang="ja-JP" dirty="0" smtClean="0"/>
              <a:t>The first step is to identify the proper parties to initiate a FOSS Review</a:t>
            </a:r>
          </a:p>
          <a:p>
            <a:endParaRPr lang="x-none" altLang="ja-JP" dirty="0" smtClean="0"/>
          </a:p>
          <a:p>
            <a:r>
              <a:rPr lang="x-none" altLang="ja-JP" dirty="0" smtClean="0"/>
              <a:t>Important questions to ask include:</a:t>
            </a:r>
          </a:p>
          <a:p>
            <a:pPr marL="171450" indent="-171450">
              <a:buFont typeface="Arial" panose="020B0604020202020204" pitchFamily="34" charset="0"/>
              <a:buChar char="•"/>
            </a:pPr>
            <a:r>
              <a:rPr lang="x-none" altLang="ja-JP" dirty="0" smtClean="0"/>
              <a:t>Who are the decision makers about FOSS usage (managers, architects, individual engineers, etc.)? </a:t>
            </a:r>
          </a:p>
          <a:p>
            <a:pPr marL="171450" indent="-171450">
              <a:buFont typeface="Arial" panose="020B0604020202020204" pitchFamily="34" charset="0"/>
              <a:buChar char="•"/>
            </a:pPr>
            <a:r>
              <a:rPr lang="x-none" altLang="ja-JP" dirty="0" smtClean="0"/>
              <a:t>How can they raise questions about FOSS usage?</a:t>
            </a:r>
          </a:p>
          <a:p>
            <a:pPr marL="171450" indent="-171450">
              <a:buFont typeface="Arial" panose="020B0604020202020204" pitchFamily="34" charset="0"/>
              <a:buChar char="•"/>
            </a:pPr>
            <a:r>
              <a:rPr lang="x-none" altLang="ja-JP" dirty="0" smtClean="0"/>
              <a:t>Is there a regular point in your development process where FOSS Reviews can begin?</a:t>
            </a:r>
          </a:p>
          <a:p>
            <a:pPr marL="171450" indent="-171450">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注目すべきは、この情報のリストが</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非常に多く見えることです。しかし、必要とされる情報量はFOSSコードを取り扱おうとする企業の規模</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および、</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をどのように取り扱うか</a:t>
            </a:r>
            <a:r>
              <a:rPr lang="en-US" baseline="0" dirty="0" err="1">
                <a:latin typeface="ＭＳ ゴシック" panose="020B0609070205080204" pitchFamily="49" charset="-128"/>
                <a:ea typeface="ＭＳ ゴシック" panose="020B0609070205080204" pitchFamily="49" charset="-128"/>
              </a:rPr>
              <a:t>に依存します。大規模な組織体は小規模なものよりも多くの情報を必要とする傾向があります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外部ベンダー</a:t>
            </a:r>
            <a:r>
              <a:rPr lang="ja-JP" altLang="en-US" dirty="0">
                <a:latin typeface="ＭＳ ゴシック" panose="020B0609070205080204" pitchFamily="49" charset="-128"/>
                <a:ea typeface="ＭＳ ゴシック" panose="020B0609070205080204" pitchFamily="49" charset="-128"/>
              </a:rPr>
              <a:t>を利用した</a:t>
            </a:r>
            <a:r>
              <a:rPr lang="x-none" dirty="0">
                <a:latin typeface="ＭＳ ゴシック" panose="020B0609070205080204" pitchFamily="49" charset="-128"/>
                <a:ea typeface="ＭＳ ゴシック" panose="020B0609070205080204" pitchFamily="49" charset="-128"/>
              </a:rPr>
              <a:t>場合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a:t>
            </a:r>
            <a:r>
              <a:rPr lang="en-US" altLang="ja-JP" dirty="0">
                <a:latin typeface="ＭＳ ゴシック" panose="020B0609070205080204" pitchFamily="49" charset="-128"/>
                <a:ea typeface="ＭＳ ゴシック" panose="020B0609070205080204" pitchFamily="49" charset="-128"/>
              </a:rPr>
              <a:t>S</a:t>
            </a:r>
            <a:r>
              <a:rPr lang="x-none" dirty="0">
                <a:latin typeface="ＭＳ ゴシック" panose="020B0609070205080204" pitchFamily="49" charset="-128"/>
                <a:ea typeface="ＭＳ ゴシック" panose="020B0609070205080204" pitchFamily="49" charset="-128"/>
              </a:rPr>
              <a:t>Sに対しライセンスの義務を果たす必要があるかもしれません。そういった義務を果たすべく必要性に応じて告知／表示やソースコードがあることを確かめましょう</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altLang="ja-JP" dirty="0" smtClean="0"/>
              <a:t>It should be noted that this list of information looks</a:t>
            </a:r>
            <a:r>
              <a:rPr lang="en-US" altLang="ja-JP" baseline="0" dirty="0" smtClean="0"/>
              <a:t> quite large. However, the amount of information required depends on the size of your company and what you intend to do with the FOSS code. Large entities tend to require more information than small entities.</a:t>
            </a:r>
          </a:p>
          <a:p>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チームは異なった分野にまたがって構成</a:t>
            </a:r>
            <a:r>
              <a:rPr lang="ja-JP" altLang="en-US" dirty="0">
                <a:latin typeface="ＭＳ ゴシック" panose="020B0609070205080204" pitchFamily="49" charset="-128"/>
                <a:ea typeface="ＭＳ ゴシック" panose="020B0609070205080204" pitchFamily="49" charset="-128"/>
              </a:rPr>
              <a:t>され</a:t>
            </a:r>
            <a:r>
              <a:rPr lang="x-none" dirty="0">
                <a:latin typeface="ＭＳ ゴシック" panose="020B0609070205080204" pitchFamily="49" charset="-128"/>
                <a:ea typeface="ＭＳ ゴシック" panose="020B0609070205080204" pitchFamily="49" charset="-128"/>
              </a:rPr>
              <a:t>ます。</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チームは、社内もしくは外部の弁護士を含めることができ、ライセンスの義務に応じたFOSS使用をレビューし</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評価します。</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次のように</a:t>
            </a:r>
            <a:r>
              <a:rPr lang="x-none" dirty="0">
                <a:latin typeface="ＭＳ ゴシック" panose="020B0609070205080204" pitchFamily="49" charset="-128"/>
                <a:ea typeface="ＭＳ ゴシック" panose="020B0609070205080204" pitchFamily="49" charset="-128"/>
              </a:rPr>
              <a:t>他の</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からサポートされる場合もあります</a:t>
            </a:r>
            <a:r>
              <a:rPr lang="ja-JP" altLang="en-US" dirty="0" err="1">
                <a:solidFill>
                  <a:srgbClr val="00B0F0"/>
                </a:solidFill>
                <a:latin typeface="ＭＳ ゴシック" panose="020B0609070205080204" pitchFamily="49" charset="-128"/>
                <a:ea typeface="ＭＳ ゴシック" panose="020B0609070205080204" pitchFamily="49" charset="-128"/>
              </a:rPr>
              <a:t>。</a:t>
            </a:r>
            <a:endParaRPr lang="x-none" dirty="0">
              <a:solidFill>
                <a:srgbClr val="00B0F0"/>
              </a:solidFill>
              <a:latin typeface="ＭＳ ゴシック" panose="020B0609070205080204" pitchFamily="49" charset="-128"/>
              <a:ea typeface="ＭＳ ゴシック" panose="020B0609070205080204" pitchFamily="49" charset="-128"/>
            </a:endParaRP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FOSSの使用を特定し、追跡する</a:t>
            </a:r>
            <a:r>
              <a:rPr lang="ja-JP" altLang="en-US" dirty="0">
                <a:latin typeface="ＭＳ ゴシック" panose="020B0609070205080204" pitchFamily="49" charset="-128"/>
                <a:ea typeface="ＭＳ ゴシック" panose="020B0609070205080204" pitchFamily="49" charset="-128"/>
              </a:rPr>
              <a:t>調査・分析</a:t>
            </a:r>
            <a:r>
              <a:rPr lang="x-none" dirty="0">
                <a:latin typeface="ＭＳ ゴシック" panose="020B0609070205080204" pitchFamily="49" charset="-128"/>
                <a:ea typeface="ＭＳ ゴシック" panose="020B0609070205080204" pitchFamily="49" charset="-128"/>
              </a:rPr>
              <a:t>チーム</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このチームはコードベース（ソースコードの集積場所）に</a:t>
            </a:r>
            <a:r>
              <a:rPr lang="ja-JP" altLang="en-US" dirty="0">
                <a:latin typeface="ＭＳ ゴシック" panose="020B0609070205080204" pitchFamily="49" charset="-128"/>
                <a:ea typeface="ＭＳ ゴシック" panose="020B0609070205080204" pitchFamily="49" charset="-128"/>
              </a:rPr>
              <a:t>存在する</a:t>
            </a:r>
            <a:r>
              <a:rPr lang="x-none">
                <a:latin typeface="ＭＳ ゴシック" panose="020B0609070205080204" pitchFamily="49" charset="-128"/>
                <a:ea typeface="ＭＳ ゴシック" panose="020B0609070205080204" pitchFamily="49" charset="-128"/>
              </a:rPr>
              <a:t>FOSS</a:t>
            </a:r>
            <a:r>
              <a:rPr lang="x-none" smtClean="0">
                <a:latin typeface="ＭＳ ゴシック" panose="020B0609070205080204" pitchFamily="49" charset="-128"/>
                <a:ea typeface="ＭＳ ゴシック" panose="020B0609070205080204" pitchFamily="49" charset="-128"/>
              </a:rPr>
              <a:t>コンポーネントを特定するためのコードスキャンツールやフォレン</a:t>
            </a:r>
            <a:r>
              <a:rPr lang="ja-JP" altLang="en-US" dirty="0">
                <a:latin typeface="ＭＳ ゴシック" panose="020B0609070205080204" pitchFamily="49" charset="-128"/>
                <a:ea typeface="ＭＳ ゴシック" panose="020B0609070205080204" pitchFamily="49" charset="-128"/>
              </a:rPr>
              <a:t>ジ</a:t>
            </a:r>
            <a:r>
              <a:rPr lang="x-none" smtClean="0">
                <a:latin typeface="ＭＳ ゴシック" panose="020B0609070205080204" pitchFamily="49" charset="-128"/>
                <a:ea typeface="ＭＳ ゴシック" panose="020B0609070205080204" pitchFamily="49" charset="-128"/>
              </a:rPr>
              <a:t>クス</a:t>
            </a:r>
            <a:r>
              <a:rPr lang="x-none" dirty="0">
                <a:latin typeface="ＭＳ ゴシック" panose="020B0609070205080204" pitchFamily="49" charset="-128"/>
                <a:ea typeface="ＭＳ ゴシック" panose="020B0609070205080204" pitchFamily="49" charset="-128"/>
              </a:rPr>
              <a:t>（法的確証収集）ツールを</a:t>
            </a:r>
            <a:r>
              <a:rPr lang="ja-JP" altLang="en-US" dirty="0">
                <a:latin typeface="ＭＳ ゴシック" panose="020B0609070205080204" pitchFamily="49" charset="-128"/>
                <a:ea typeface="ＭＳ ゴシック" panose="020B0609070205080204" pitchFamily="49" charset="-128"/>
              </a:rPr>
              <a:t>駆使し</a:t>
            </a:r>
            <a:r>
              <a:rPr lang="x-none" dirty="0">
                <a:latin typeface="ＭＳ ゴシック" panose="020B0609070205080204" pitchFamily="49" charset="-128"/>
                <a:ea typeface="ＭＳ ゴシック" panose="020B0609070205080204" pitchFamily="49" charset="-128"/>
              </a:rPr>
              <a:t>た支援などを行います。また本チームは、後続コンプライアンスプロセスを支援するべく、FOSSの使用について収集した情報を整理し、追跡することも実施します。</a:t>
            </a: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その他に、商用ライセンスや</a:t>
            </a:r>
            <a:r>
              <a:rPr lang="ja-JP" altLang="en-US" dirty="0">
                <a:latin typeface="ＭＳ ゴシック" panose="020B0609070205080204" pitchFamily="49" charset="-128"/>
                <a:ea typeface="ＭＳ ゴシック" panose="020B0609070205080204" pitchFamily="49" charset="-128"/>
              </a:rPr>
              <a:t>輸出</a:t>
            </a:r>
            <a:r>
              <a:rPr lang="x-none" dirty="0">
                <a:latin typeface="ＭＳ ゴシック" panose="020B0609070205080204" pitchFamily="49" charset="-128"/>
                <a:ea typeface="ＭＳ ゴシック" panose="020B0609070205080204" pitchFamily="49" charset="-128"/>
              </a:rPr>
              <a:t>コンプライアンスおよび</a:t>
            </a:r>
            <a:r>
              <a:rPr lang="ja-JP" altLang="en-US" dirty="0">
                <a:latin typeface="ＭＳ ゴシック" panose="020B0609070205080204" pitchFamily="49" charset="-128"/>
                <a:ea typeface="ＭＳ ゴシック" panose="020B0609070205080204" pitchFamily="49" charset="-128"/>
              </a:rPr>
              <a:t>事業</a:t>
            </a:r>
            <a:r>
              <a:rPr lang="x-none" dirty="0">
                <a:latin typeface="ＭＳ ゴシック" panose="020B0609070205080204" pitchFamily="49" charset="-128"/>
                <a:ea typeface="ＭＳ ゴシック" panose="020B0609070205080204" pitchFamily="49" charset="-128"/>
              </a:rPr>
              <a:t>企画チームなど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FOSSに関連する論点で影響を受けうる専門家、代表者も想定されます。</a:t>
            </a:r>
            <a:r>
              <a:rPr lang="x-none" dirty="0"/>
              <a:t> </a:t>
            </a: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a:t>
            </a:r>
          </a:p>
          <a:p>
            <a:r>
              <a:rPr lang="x-none" altLang="ja-JP" dirty="0" smtClean="0"/>
              <a:t>The FOSS Review team may consist of an interdisciplinary team</a:t>
            </a:r>
          </a:p>
          <a:p>
            <a:endParaRPr lang="x-none" altLang="ja-JP" dirty="0" smtClean="0"/>
          </a:p>
          <a:p>
            <a:r>
              <a:rPr lang="x-none" altLang="ja-JP" dirty="0" smtClean="0"/>
              <a:t>The legal team, which may include in-house or outside attorneys, reviews and evaluates the FOSS usage for license obligations</a:t>
            </a:r>
          </a:p>
          <a:p>
            <a:endParaRPr lang="x-none" altLang="ja-JP" dirty="0" smtClean="0"/>
          </a:p>
          <a:p>
            <a:r>
              <a:rPr lang="x-none" altLang="ja-JP" dirty="0" smtClean="0"/>
              <a:t>The legal team may be supported by others, including:</a:t>
            </a:r>
          </a:p>
          <a:p>
            <a:pPr marL="171450" indent="-171450">
              <a:buFont typeface="Arial" panose="020B0604020202020204" pitchFamily="34" charset="0"/>
              <a:buChar char="•"/>
            </a:pPr>
            <a:r>
              <a:rPr lang="x-none" altLang="ja-JP" dirty="0" smtClean="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altLang="ja-JP" dirty="0" smtClean="0"/>
              <a:t>Other specialists or representatives that may be impacted by FOSS-related issues, such as commercial licensing, compliance or business planning teams. </a:t>
            </a:r>
          </a:p>
          <a:p>
            <a:endParaRPr lang="x-none" altLang="ja-JP" dirty="0" smtClean="0"/>
          </a:p>
          <a:p>
            <a:pPr marL="171450" indent="-171450">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FOSSレビューチームは、FOSSの使用を適切に評価するための専門知識を有する必要があります</a:t>
            </a:r>
            <a:r>
              <a:rPr lang="x-none" dirty="0" smtClean="0">
                <a:latin typeface="ＭＳ ゴシック" panose="020B0609070205080204" pitchFamily="49" charset="-128"/>
                <a:ea typeface="ＭＳ ゴシック" panose="020B0609070205080204" pitchFamily="49" charset="-128"/>
              </a:rPr>
              <a:t>。FOSSの使用</a:t>
            </a:r>
            <a:r>
              <a:rPr lang="ja-JP" altLang="en-US" dirty="0" smtClean="0">
                <a:latin typeface="ＭＳ ゴシック" panose="020B0609070205080204" pitchFamily="49" charset="-128"/>
                <a:ea typeface="ＭＳ ゴシック" panose="020B0609070205080204" pitchFamily="49" charset="-128"/>
              </a:rPr>
              <a:t>案</a:t>
            </a:r>
            <a:r>
              <a:rPr lang="x-none" dirty="0" smtClean="0">
                <a:latin typeface="ＭＳ ゴシック" panose="020B0609070205080204" pitchFamily="49" charset="-128"/>
                <a:ea typeface="ＭＳ ゴシック" panose="020B0609070205080204" pitchFamily="49" charset="-128"/>
              </a:rPr>
              <a:t>について</a:t>
            </a:r>
            <a:r>
              <a:rPr lang="ja-JP" altLang="en-US" dirty="0">
                <a:latin typeface="ＭＳ ゴシック" panose="020B0609070205080204" pitchFamily="49" charset="-128"/>
                <a:ea typeface="ＭＳ ゴシック" panose="020B0609070205080204" pitchFamily="49" charset="-128"/>
              </a:rPr>
              <a:t>法務チーム</a:t>
            </a:r>
            <a:r>
              <a:rPr lang="x-none" dirty="0">
                <a:latin typeface="ＭＳ ゴシック" panose="020B0609070205080204" pitchFamily="49" charset="-128"/>
                <a:ea typeface="ＭＳ ゴシック" panose="020B0609070205080204" pitchFamily="49" charset="-128"/>
              </a:rPr>
              <a:t>やビジネスチームを教育するためにエンジニアリング</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支援</a:t>
            </a:r>
            <a:r>
              <a:rPr lang="ja-JP" altLang="en-US" dirty="0">
                <a:latin typeface="ＭＳ ゴシック" panose="020B0609070205080204" pitchFamily="49" charset="-128"/>
                <a:ea typeface="ＭＳ ゴシック" panose="020B0609070205080204" pitchFamily="49" charset="-128"/>
              </a:rPr>
              <a:t>が必要となることもあります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たとえば</a:t>
            </a:r>
            <a:r>
              <a:rPr lang="x-none" dirty="0" smtClean="0">
                <a:latin typeface="ＭＳ ゴシック" panose="020B0609070205080204" pitchFamily="49" charset="-128"/>
                <a:ea typeface="ＭＳ ゴシック" panose="020B0609070205080204" pitchFamily="49" charset="-128"/>
              </a:rPr>
              <a:t>、</a:t>
            </a:r>
            <a:r>
              <a:rPr lang="x-none" altLang="ja-JP" dirty="0" smtClean="0">
                <a:latin typeface="ＭＳ ゴシック" panose="020B0609070205080204" pitchFamily="49" charset="-128"/>
                <a:ea typeface="ＭＳ ゴシック" panose="020B0609070205080204" pitchFamily="49" charset="-128"/>
              </a:rPr>
              <a:t>FOSSの</a:t>
            </a:r>
            <a:r>
              <a:rPr lang="ja-JP" altLang="en-US" dirty="0" smtClean="0">
                <a:latin typeface="ＭＳ ゴシック" panose="020B0609070205080204" pitchFamily="49" charset="-128"/>
                <a:ea typeface="ＭＳ ゴシック" panose="020B0609070205080204" pitchFamily="49" charset="-128"/>
              </a:rPr>
              <a:t>明らかになっていない使用</a:t>
            </a:r>
            <a:r>
              <a:rPr lang="x-none" dirty="0" smtClean="0">
                <a:latin typeface="ＭＳ ゴシック" panose="020B0609070205080204" pitchFamily="49" charset="-128"/>
                <a:ea typeface="ＭＳ ゴシック" panose="020B0609070205080204" pitchFamily="49" charset="-128"/>
              </a:rPr>
              <a:t>を見つけるためにコード </a:t>
            </a:r>
            <a:r>
              <a:rPr lang="x-none" dirty="0">
                <a:latin typeface="ＭＳ ゴシック" panose="020B0609070205080204" pitchFamily="49" charset="-128"/>
                <a:ea typeface="ＭＳ ゴシック" panose="020B0609070205080204" pitchFamily="49" charset="-128"/>
              </a:rPr>
              <a:t>スキャンツールが使われることがあります。</a:t>
            </a:r>
          </a:p>
          <a:p>
            <a:endParaRPr lang="x-none" dirty="0">
              <a:latin typeface="ＭＳ ゴシック" panose="020B0609070205080204" pitchFamily="49" charset="-128"/>
              <a:ea typeface="ＭＳ ゴシック" panose="020B0609070205080204" pitchFamily="49" charset="-128"/>
            </a:endParaRPr>
          </a:p>
          <a:p>
            <a:r>
              <a:rPr lang="x-none" dirty="0" smtClean="0">
                <a:latin typeface="ＭＳ ゴシック" panose="020B0609070205080204" pitchFamily="49" charset="-128"/>
                <a:ea typeface="ＭＳ ゴシック" panose="020B0609070205080204" pitchFamily="49" charset="-128"/>
              </a:rPr>
              <a:t>FOSSの使用</a:t>
            </a:r>
            <a:r>
              <a:rPr lang="ja-JP" altLang="en-US" dirty="0" smtClean="0">
                <a:latin typeface="ＭＳ ゴシック" panose="020B0609070205080204" pitchFamily="49" charset="-128"/>
                <a:ea typeface="ＭＳ ゴシック" panose="020B0609070205080204" pitchFamily="49" charset="-128"/>
              </a:rPr>
              <a:t>案</a:t>
            </a:r>
            <a:r>
              <a:rPr lang="x-none" dirty="0" smtClean="0">
                <a:latin typeface="ＭＳ ゴシック" panose="020B0609070205080204" pitchFamily="49" charset="-128"/>
                <a:ea typeface="ＭＳ ゴシック" panose="020B0609070205080204" pitchFamily="49" charset="-128"/>
              </a:rPr>
              <a:t>が十分査定され</a:t>
            </a:r>
            <a:r>
              <a:rPr lang="ja-JP" altLang="en-US" dirty="0" err="1">
                <a:latin typeface="ＭＳ ゴシック" panose="020B0609070205080204" pitchFamily="49" charset="-128"/>
                <a:ea typeface="ＭＳ ゴシック" panose="020B0609070205080204" pitchFamily="49" charset="-128"/>
              </a:rPr>
              <a:t>ると</a:t>
            </a:r>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チームは判断を下す際に必要な情報を</a:t>
            </a:r>
            <a:r>
              <a:rPr lang="ja-JP" altLang="en-US" dirty="0">
                <a:latin typeface="ＭＳ ゴシック" panose="020B0609070205080204" pitchFamily="49" charset="-128"/>
                <a:ea typeface="ＭＳ ゴシック" panose="020B0609070205080204" pitchFamily="49" charset="-128"/>
              </a:rPr>
              <a:t>得たこと</a:t>
            </a:r>
            <a:r>
              <a:rPr lang="x-none" dirty="0">
                <a:latin typeface="ＭＳ ゴシック" panose="020B0609070205080204" pitchFamily="49" charset="-128"/>
                <a:ea typeface="ＭＳ ゴシック" panose="020B0609070205080204" pitchFamily="49" charset="-128"/>
              </a:rPr>
              <a:t>になります。</a:t>
            </a:r>
          </a:p>
          <a:p>
            <a:endParaRPr lang="en-US" dirty="0" smtClean="0"/>
          </a:p>
          <a:p>
            <a:r>
              <a:rPr lang="en-US" dirty="0" smtClean="0"/>
              <a:t>---</a:t>
            </a:r>
          </a:p>
          <a:p>
            <a:r>
              <a:rPr lang="x-none" altLang="ja-JP" dirty="0" smtClean="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altLang="ja-JP" dirty="0" smtClean="0"/>
          </a:p>
          <a:p>
            <a:r>
              <a:rPr lang="x-none" altLang="ja-JP" dirty="0" smtClean="0"/>
              <a:t>Once the proposed FOSS usage has been fully assessed, the legal team will then have the necessary information on which to make its judgments.</a:t>
            </a:r>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err="1">
                <a:latin typeface="ＭＳ ゴシック" panose="020B0609070205080204" pitchFamily="49" charset="-128"/>
                <a:ea typeface="ＭＳ ゴシック" panose="020B0609070205080204" pitchFamily="49" charset="-128"/>
              </a:rPr>
              <a:t>この</a:t>
            </a:r>
            <a:r>
              <a:rPr lang="en-US" i="0" baseline="0" dirty="0" err="1">
                <a:latin typeface="ＭＳ ゴシック" panose="020B0609070205080204" pitchFamily="49" charset="-128"/>
                <a:ea typeface="ＭＳ ゴシック" panose="020B0609070205080204" pitchFamily="49" charset="-128"/>
              </a:rPr>
              <a:t>スライドは</a:t>
            </a:r>
            <a:r>
              <a:rPr lang="ja-JP" altLang="en-US" i="0" baseline="0" dirty="0" err="1">
                <a:latin typeface="ＭＳ ゴシック" panose="020B0609070205080204" pitchFamily="49" charset="-128"/>
                <a:ea typeface="ＭＳ ゴシック" panose="020B0609070205080204" pitchFamily="49" charset="-128"/>
              </a:rPr>
              <a:t>、</a:t>
            </a:r>
            <a:r>
              <a:rPr lang="ja-JP" altLang="en-US" i="0" baseline="0" dirty="0" smtClean="0">
                <a:latin typeface="ＭＳ ゴシック" panose="020B0609070205080204" pitchFamily="49" charset="-128"/>
                <a:ea typeface="ＭＳ ゴシック" panose="020B0609070205080204" pitchFamily="49" charset="-128"/>
              </a:rPr>
              <a:t>単発での</a:t>
            </a:r>
            <a:r>
              <a:rPr lang="en-US" altLang="ja-JP" i="0" baseline="0" dirty="0">
                <a:latin typeface="ＭＳ ゴシック" panose="020B0609070205080204" pitchFamily="49" charset="-128"/>
                <a:ea typeface="ＭＳ ゴシック" panose="020B0609070205080204" pitchFamily="49" charset="-128"/>
              </a:rPr>
              <a:t>3</a:t>
            </a:r>
            <a:r>
              <a:rPr lang="ja-JP" altLang="en-US" i="0" baseline="0" dirty="0">
                <a:latin typeface="ＭＳ ゴシック" panose="020B0609070205080204" pitchFamily="49" charset="-128"/>
                <a:ea typeface="ＭＳ ゴシック" panose="020B0609070205080204" pitchFamily="49" charset="-128"/>
              </a:rPr>
              <a:t>時間</a:t>
            </a:r>
            <a:r>
              <a:rPr lang="en-US" i="0" baseline="0" dirty="0" err="1">
                <a:latin typeface="ＭＳ ゴシック" panose="020B0609070205080204" pitchFamily="49" charset="-128"/>
                <a:ea typeface="ＭＳ ゴシック" panose="020B0609070205080204" pitchFamily="49" charset="-128"/>
              </a:rPr>
              <a:t>トレーニング</a:t>
            </a:r>
            <a:r>
              <a:rPr lang="ja-JP" altLang="en-US" i="0" baseline="0" dirty="0">
                <a:latin typeface="ＭＳ ゴシック" panose="020B0609070205080204" pitchFamily="49" charset="-128"/>
                <a:ea typeface="ＭＳ ゴシック" panose="020B0609070205080204" pitchFamily="49" charset="-128"/>
              </a:rPr>
              <a:t> </a:t>
            </a:r>
            <a:r>
              <a:rPr lang="en-US" i="0" baseline="0" dirty="0" err="1" smtClean="0">
                <a:latin typeface="ＭＳ ゴシック" panose="020B0609070205080204" pitchFamily="49" charset="-128"/>
                <a:ea typeface="ＭＳ ゴシック" panose="020B0609070205080204" pitchFamily="49" charset="-128"/>
              </a:rPr>
              <a:t>セッション</a:t>
            </a:r>
            <a:r>
              <a:rPr lang="ja-JP" altLang="en-US" i="0" baseline="0" dirty="0" err="1" smtClean="0">
                <a:latin typeface="ＭＳ ゴシック" panose="020B0609070205080204" pitchFamily="49" charset="-128"/>
                <a:ea typeface="ＭＳ ゴシック" panose="020B0609070205080204" pitchFamily="49" charset="-128"/>
              </a:rPr>
              <a:t>、</a:t>
            </a:r>
            <a:r>
              <a:rPr lang="ja-JP" altLang="en-US" i="0" baseline="0" dirty="0" smtClean="0">
                <a:latin typeface="ＭＳ ゴシック" panose="020B0609070205080204" pitchFamily="49" charset="-128"/>
                <a:ea typeface="ＭＳ ゴシック" panose="020B0609070205080204" pitchFamily="49" charset="-128"/>
              </a:rPr>
              <a:t>もしくは短めのセッションに分け章単位で重点を置いたトレーニングとして実施する場合において、その進め方の説明に用います</a:t>
            </a:r>
            <a:r>
              <a:rPr lang="en-US" i="0" baseline="0" dirty="0" smtClean="0">
                <a:latin typeface="ＭＳ ゴシック" panose="020B0609070205080204" pitchFamily="49" charset="-128"/>
                <a:ea typeface="ＭＳ ゴシック" panose="020B0609070205080204" pitchFamily="49" charset="-128"/>
              </a:rPr>
              <a:t>。</a:t>
            </a:r>
            <a:r>
              <a:rPr lang="en-US" i="0" dirty="0" smtClean="0">
                <a:latin typeface="ＭＳ ゴシック" panose="020B0609070205080204" pitchFamily="49" charset="-128"/>
                <a:ea typeface="ＭＳ ゴシック" panose="020B0609070205080204" pitchFamily="49" charset="-128"/>
              </a:rPr>
              <a:t> </a:t>
            </a:r>
            <a:r>
              <a:rPr lang="en-US" dirty="0">
                <a:latin typeface="ＭＳ ゴシック" panose="020B0609070205080204" pitchFamily="49" charset="-128"/>
                <a:ea typeface="ＭＳ ゴシック" panose="020B0609070205080204" pitchFamily="49" charset="-128"/>
              </a:rPr>
              <a:t/>
            </a:r>
            <a:br>
              <a:rPr lang="en-US" dirty="0">
                <a:latin typeface="ＭＳ ゴシック" panose="020B0609070205080204" pitchFamily="49" charset="-128"/>
                <a:ea typeface="ＭＳ ゴシック" panose="020B0609070205080204" pitchFamily="49" charset="-128"/>
              </a:rPr>
            </a:br>
            <a:endParaRPr lang="en-US" dirty="0" smtClean="0">
              <a:latin typeface="ＭＳ ゴシック" panose="020B0609070205080204" pitchFamily="49" charset="-128"/>
              <a:ea typeface="ＭＳ ゴシック" panose="020B0609070205080204" pitchFamily="49" charset="-128"/>
            </a:endParaRPr>
          </a:p>
          <a:p>
            <a:r>
              <a:rPr lang="en-US" altLang="ja-JP" i="0" baseline="0" dirty="0" smtClean="0"/>
              <a:t>---</a:t>
            </a:r>
          </a:p>
          <a:p>
            <a:r>
              <a:rPr lang="en-US" altLang="ja-JP" i="0" dirty="0" smtClean="0"/>
              <a:t>This</a:t>
            </a:r>
            <a:r>
              <a:rPr lang="en-US" altLang="ja-JP" i="0" baseline="0" dirty="0" smtClean="0"/>
              <a:t> slide is relevant to providing either a single three hour training session or explaining how a series of shorter sessions focused on “per chapter” training will work.</a:t>
            </a:r>
            <a:r>
              <a:rPr lang="en-US" altLang="ja-JP" i="0" dirty="0" smtClean="0"/>
              <a:t> </a:t>
            </a:r>
            <a:r>
              <a:rPr lang="en-US" altLang="ja-JP" dirty="0" smtClean="0"/>
              <a:t/>
            </a:r>
            <a:br>
              <a:rPr lang="en-US" altLang="ja-JP" dirty="0" smtClean="0"/>
            </a:br>
            <a:r>
              <a:rPr lang="en-US" altLang="ja-JP" i="0" dirty="0" smtClean="0"/>
              <a:t> </a:t>
            </a:r>
            <a:r>
              <a:rPr lang="en-US" altLang="ja-JP" dirty="0" smtClean="0"/>
              <a:t/>
            </a:r>
            <a:br>
              <a:rPr lang="en-US" altLang="ja-JP" dirty="0" smtClean="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5</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ja-JP" altLang="en-US" sz="1200" b="0" i="0" u="none" strike="noStrike" cap="none" dirty="0" smtClean="0">
                <a:solidFill>
                  <a:schemeClr val="dk1"/>
                </a:solidFill>
                <a:latin typeface="ＭＳ ゴシック" panose="020B0609070205080204" pitchFamily="49" charset="-128"/>
                <a:ea typeface="ＭＳ ゴシック" panose="020B0609070205080204" pitchFamily="49" charset="-128"/>
                <a:cs typeface="Roboto"/>
                <a:sym typeface="Roboto"/>
              </a:rPr>
              <a:t>本スライドではオープンソースのコードのスキャンツールがどんなもので、それがどういった働きをし、経験の浅いユーザはこのトピックについてどのように知識を集め始めれることができるのか、といった点について全体像で説明しています。</a:t>
            </a:r>
            <a:endParaRPr lang="en-US" sz="1200" b="0" i="0" u="none" strike="noStrike" cap="none" dirty="0" smtClean="0">
              <a:solidFill>
                <a:schemeClr val="dk1"/>
              </a:solidFill>
              <a:latin typeface="ＭＳ ゴシック" panose="020B0609070205080204" pitchFamily="49" charset="-128"/>
              <a:ea typeface="ＭＳ ゴシック" panose="020B0609070205080204" pitchFamily="49" charset="-128"/>
              <a:cs typeface="Roboto"/>
              <a:sym typeface="Roboto"/>
            </a:endParaRPr>
          </a:p>
          <a:p>
            <a:pPr marL="0" marR="0" lvl="0" indent="0" algn="l" rtl="0">
              <a:spcBef>
                <a:spcPts val="0"/>
              </a:spcBef>
              <a:buSzPct val="25000"/>
              <a:buNone/>
            </a:pPr>
            <a:endParaRPr lang="en-US" sz="1200" b="0" i="0" u="none" strike="noStrike" cap="none" dirty="0" smtClean="0">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dirty="0" smtClean="0">
                <a:solidFill>
                  <a:schemeClr val="dk1"/>
                </a:solidFill>
                <a:latin typeface="+mn-lt"/>
                <a:ea typeface="Roboto"/>
                <a:cs typeface="Roboto"/>
                <a:sym typeface="Roboto"/>
              </a:rPr>
              <a:t>---</a:t>
            </a:r>
          </a:p>
          <a:p>
            <a:pPr marL="0" marR="0" lvl="0" indent="0" algn="l" rtl="0">
              <a:spcBef>
                <a:spcPts val="0"/>
              </a:spcBef>
              <a:buSzPct val="25000"/>
              <a:buNone/>
            </a:pPr>
            <a:r>
              <a:rPr lang="en-US" sz="1200" b="0" i="0" u="none" strike="noStrike" cap="none" dirty="0" smtClean="0">
                <a:solidFill>
                  <a:schemeClr val="dk1"/>
                </a:solidFill>
                <a:latin typeface="+mn-lt"/>
                <a:ea typeface="Roboto"/>
                <a:cs typeface="Roboto"/>
                <a:sym typeface="Roboto"/>
              </a:rPr>
              <a:t>This </a:t>
            </a:r>
            <a:r>
              <a:rPr lang="en-US" sz="1200" b="0" i="0" u="none" strike="noStrike" cap="none" dirty="0">
                <a:solidFill>
                  <a:schemeClr val="dk1"/>
                </a:solidFill>
                <a:latin typeface="+mn-lt"/>
                <a:ea typeface="Roboto"/>
                <a:cs typeface="Roboto"/>
                <a:sym typeface="Roboto"/>
              </a:rPr>
              <a:t>slide explains the big picture of what Open Source code scanning tools are, how they work, and where a new user can start to gather knowledge about the subject.</a:t>
            </a:r>
          </a:p>
        </p:txBody>
      </p:sp>
      <p:sp>
        <p:nvSpPr>
          <p:cNvPr id="421" name="Shape 4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latin typeface="Roboto"/>
                <a:ea typeface="Roboto"/>
                <a:cs typeface="Roboto"/>
                <a:sym typeface="Roboto"/>
              </a:rPr>
              <a:pPr algn="r">
                <a:buSzPct val="25000"/>
              </a:pPr>
              <a:t>50</a:t>
            </a:fld>
            <a:endParaRPr lang="en-US" sz="1200">
              <a:latin typeface="Roboto"/>
              <a:ea typeface="Roboto"/>
              <a:cs typeface="Roboto"/>
              <a:sym typeface="Roboto"/>
            </a:endParaRPr>
          </a:p>
        </p:txBody>
      </p:sp>
    </p:spTree>
    <p:extLst>
      <p:ext uri="{BB962C8B-B14F-4D97-AF65-F5344CB8AC3E}">
        <p14:creationId xmlns:p14="http://schemas.microsoft.com/office/powerpoint/2010/main" val="38175655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FOSSレビューのプロセスは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利害関係のある参加者が協力できるよう</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、柔軟なものである必要があります。時としてFOSSの使用シナリオがFOSSレビュー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チームにとって明確でないこともあります。エンジニアリング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より深くインプットを提供するための技量が必要となるでしょう。</a:t>
            </a:r>
            <a:r>
              <a:rPr lang="ja-JP" altLang="en-US" dirty="0">
                <a:latin typeface="ＭＳ ゴシック" panose="020B0609070205080204" pitchFamily="49" charset="-128"/>
                <a:ea typeface="ＭＳ ゴシック" panose="020B0609070205080204" pitchFamily="49" charset="-128"/>
              </a:rPr>
              <a:t>同様に、</a:t>
            </a:r>
            <a:r>
              <a:rPr lang="x-none" dirty="0">
                <a:latin typeface="ＭＳ ゴシック" panose="020B0609070205080204" pitchFamily="49" charset="-128"/>
                <a:ea typeface="ＭＳ ゴシック" panose="020B0609070205080204" pitchFamily="49" charset="-128"/>
              </a:rPr>
              <a:t>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チームからの</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を実行に移す際に支援を必要とするかもしれません</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a:t>
            </a:r>
            <a:r>
              <a:rPr lang="x-none" altLang="ja-JP" smtClean="0"/>
              <a:t>team.</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0658419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FOSSレビューのプロセスは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利害関係のある参加者が協力できるよう</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、柔軟なものである必要があります。時としてFOSSの使用シナリオがFOSSレビュー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チームにとって明確でないこともあります。エンジニアリング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より深くインプットを提供するための技量が必要となるでしょう。</a:t>
            </a:r>
            <a:r>
              <a:rPr lang="ja-JP" altLang="en-US" dirty="0">
                <a:latin typeface="ＭＳ ゴシック" panose="020B0609070205080204" pitchFamily="49" charset="-128"/>
                <a:ea typeface="ＭＳ ゴシック" panose="020B0609070205080204" pitchFamily="49" charset="-128"/>
              </a:rPr>
              <a:t>同様に、</a:t>
            </a:r>
            <a:r>
              <a:rPr lang="x-none" dirty="0">
                <a:latin typeface="ＭＳ ゴシック" panose="020B0609070205080204" pitchFamily="49" charset="-128"/>
                <a:ea typeface="ＭＳ ゴシック" panose="020B0609070205080204" pitchFamily="49" charset="-128"/>
              </a:rPr>
              <a:t>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チームからの</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を実行に移す際に支援を必要とするかもしれません</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a:t>
            </a:r>
            <a:r>
              <a:rPr lang="x-none" altLang="ja-JP" smtClean="0"/>
              <a:t>team.</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52</a:t>
            </a:fld>
            <a:endParaRPr lang="en-US"/>
          </a:p>
        </p:txBody>
      </p:sp>
    </p:spTree>
    <p:extLst>
      <p:ext uri="{BB962C8B-B14F-4D97-AF65-F5344CB8AC3E}">
        <p14:creationId xmlns:p14="http://schemas.microsoft.com/office/powerpoint/2010/main" val="10658419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FOSSレビュープロセスは監督機能を持つ必要があります（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a:t>
            </a:r>
            <a:r>
              <a:rPr lang="x-none" dirty="0" smtClean="0">
                <a:latin typeface="ＭＳ ゴシック" panose="020B0609070205080204" pitchFamily="49" charset="-128"/>
                <a:ea typeface="ＭＳ ゴシック" panose="020B0609070205080204" pitchFamily="49" charset="-128"/>
              </a:rPr>
              <a:t>この図では</a:t>
            </a:r>
            <a:r>
              <a:rPr lang="ja-JP" altLang="en-US" dirty="0" smtClean="0">
                <a:latin typeface="ＭＳ ゴシック" panose="020B0609070205080204" pitchFamily="49" charset="-128"/>
                <a:ea typeface="ＭＳ ゴシック" panose="020B0609070205080204" pitchFamily="49" charset="-128"/>
              </a:rPr>
              <a:t>幹部レベル</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レビュー委員会）</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このような監督</a:t>
            </a:r>
            <a:r>
              <a:rPr lang="x-none" dirty="0">
                <a:latin typeface="ＭＳ ゴシック" panose="020B0609070205080204" pitchFamily="49" charset="-128"/>
                <a:ea typeface="ＭＳ ゴシック" panose="020B0609070205080204" pitchFamily="49" charset="-128"/>
              </a:rPr>
              <a:t>委員会は、重要な方針決定や、レビュープロセスでの関係者の意見の不一致の解決などを行います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 FOSS Review process should have oversight (for example, an Executive Review Committee in this diagram). The oversight committee may make important policy decisions or resolve disagreements between parties in the review </a:t>
            </a:r>
            <a:r>
              <a:rPr lang="x-none" altLang="ja-JP" smtClean="0"/>
              <a:t>process.</a:t>
            </a:r>
            <a:endParaRPr lang="x-none"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53</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FOSSの使用に関する情報を収集し、分析するため、および適切な</a:t>
            </a:r>
            <a:r>
              <a:rPr lang="ja-JP" altLang="en-US" dirty="0">
                <a:latin typeface="ＭＳ ゴシック" panose="020B0609070205080204" pitchFamily="49" charset="-128"/>
                <a:ea typeface="ＭＳ ゴシック" panose="020B0609070205080204" pitchFamily="49" charset="-128"/>
              </a:rPr>
              <a:t>指導を行う</a:t>
            </a:r>
            <a:r>
              <a:rPr lang="x-none" dirty="0">
                <a:latin typeface="ＭＳ ゴシック" panose="020B0609070205080204" pitchFamily="49" charset="-128"/>
                <a:ea typeface="ＭＳ ゴシック" panose="020B0609070205080204" pitchFamily="49" charset="-128"/>
              </a:rPr>
              <a:t>ためです。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FOSSレビュープロセスを開始します。このプロセスを開始する手法は企業によって異なりますが、開発</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OSSの使用に関わる人たちにはオープンにするべきです。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プロセスを開始するか、FOSSレビュー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チームにコンタクトを取ります。組織にお</a:t>
            </a:r>
            <a:r>
              <a:rPr lang="ja-JP" altLang="en-US" dirty="0">
                <a:latin typeface="ＭＳ ゴシック" panose="020B0609070205080204" pitchFamily="49" charset="-128"/>
                <a:ea typeface="ＭＳ ゴシック" panose="020B0609070205080204" pitchFamily="49" charset="-128"/>
              </a:rPr>
              <a:t>いて</a:t>
            </a:r>
            <a:r>
              <a:rPr lang="x-none" dirty="0">
                <a:latin typeface="ＭＳ ゴシック" panose="020B0609070205080204" pitchFamily="49" charset="-128"/>
                <a:ea typeface="ＭＳ ゴシック" panose="020B0609070205080204" pitchFamily="49" charset="-128"/>
              </a:rPr>
              <a:t>FOSSの使用者が</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a:t>
            </a:r>
            <a:r>
              <a:rPr lang="ja-JP" altLang="en-US" dirty="0">
                <a:latin typeface="ＭＳ ゴシック" panose="020B0609070205080204" pitchFamily="49" charset="-128"/>
                <a:ea typeface="ＭＳ ゴシック" panose="020B0609070205080204" pitchFamily="49" charset="-128"/>
              </a:rPr>
              <a:t>受け入れることが</a:t>
            </a:r>
            <a:r>
              <a:rPr lang="x-none" dirty="0">
                <a:latin typeface="ＭＳ ゴシック" panose="020B0609070205080204" pitchFamily="49" charset="-128"/>
                <a:ea typeface="ＭＳ ゴシック" panose="020B0609070205080204" pitchFamily="49" charset="-128"/>
              </a:rPr>
              <a:t>できるよう、そのプロセスは柔軟であるべきです。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第一歩としては、パッケージ名、版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（バージョン</a:t>
            </a:r>
            <a:r>
              <a:rPr lang="ja-JP" altLang="en-US" dirty="0">
                <a:latin typeface="ＭＳ ゴシック" panose="020B0609070205080204" pitchFamily="49" charset="-128"/>
                <a:ea typeface="ＭＳ ゴシック" panose="020B0609070205080204" pitchFamily="49" charset="-128"/>
              </a:rPr>
              <a:t>番号</a:t>
            </a:r>
            <a:r>
              <a:rPr lang="x-none" dirty="0">
                <a:latin typeface="ＭＳ ゴシック" panose="020B0609070205080204" pitchFamily="49" charset="-128"/>
                <a:ea typeface="ＭＳ ゴシック" panose="020B0609070205080204" pitchFamily="49" charset="-128"/>
              </a:rPr>
              <a:t>）、ダウンロード元URL、ライセンス、説明、製品内で意図される使用法などが</a:t>
            </a:r>
            <a:r>
              <a:rPr lang="ja-JP" altLang="en-US" dirty="0">
                <a:latin typeface="ＭＳ ゴシック" panose="020B0609070205080204" pitchFamily="49" charset="-128"/>
                <a:ea typeface="ＭＳ ゴシック" panose="020B0609070205080204" pitchFamily="49" charset="-128"/>
              </a:rPr>
              <a:t>あると</a:t>
            </a:r>
            <a:r>
              <a:rPr lang="x-none" dirty="0">
                <a:latin typeface="ＭＳ ゴシック" panose="020B0609070205080204" pitchFamily="49" charset="-128"/>
                <a:ea typeface="ＭＳ ゴシック" panose="020B0609070205080204" pitchFamily="49" charset="-128"/>
              </a:rPr>
              <a:t>よいでしょう。組織や意図し</a:t>
            </a:r>
            <a:r>
              <a:rPr lang="ja-JP" altLang="en-US" dirty="0">
                <a:latin typeface="ＭＳ ゴシック" panose="020B0609070205080204" pitchFamily="49" charset="-128"/>
                <a:ea typeface="ＭＳ ゴシック" panose="020B0609070205080204" pitchFamily="49" charset="-128"/>
              </a:rPr>
              <a:t>た</a:t>
            </a:r>
            <a:r>
              <a:rPr lang="x-none" dirty="0">
                <a:latin typeface="ＭＳ ゴシック" panose="020B0609070205080204" pitchFamily="49" charset="-128"/>
                <a:ea typeface="ＭＳ ゴシック" panose="020B0609070205080204" pitchFamily="49" charset="-128"/>
              </a:rPr>
              <a:t>ユースケースに依存して</a:t>
            </a:r>
            <a:r>
              <a:rPr lang="ja-JP" altLang="en-US" dirty="0">
                <a:latin typeface="ＭＳ ゴシック" panose="020B0609070205080204" pitchFamily="49" charset="-128"/>
                <a:ea typeface="ＭＳ ゴシック" panose="020B0609070205080204" pitchFamily="49" charset="-128"/>
              </a:rPr>
              <a:t>正確かつ</a:t>
            </a:r>
            <a:r>
              <a:rPr lang="x-none" dirty="0">
                <a:latin typeface="ＭＳ ゴシック" panose="020B0609070205080204" pitchFamily="49" charset="-128"/>
                <a:ea typeface="ＭＳ ゴシック" panose="020B0609070205080204" pitchFamily="49" charset="-128"/>
              </a:rPr>
              <a:t>詳細</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情報が必要となるでしょう。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通常、著作権表示、帰属</a:t>
            </a:r>
            <a:r>
              <a:rPr lang="ja-JP" altLang="en-US" dirty="0">
                <a:latin typeface="ＭＳ ゴシック" panose="020B0609070205080204" pitchFamily="49" charset="-128"/>
                <a:ea typeface="ＭＳ ゴシック" panose="020B0609070205080204" pitchFamily="49" charset="-128"/>
              </a:rPr>
              <a:t>情報</a:t>
            </a:r>
            <a:r>
              <a:rPr lang="x-none" dirty="0">
                <a:latin typeface="ＭＳ ゴシック" panose="020B0609070205080204" pitchFamily="49" charset="-128"/>
                <a:ea typeface="ＭＳ ゴシック" panose="020B0609070205080204" pitchFamily="49" charset="-128"/>
              </a:rPr>
              <a:t>およびソースコード</a:t>
            </a:r>
            <a:r>
              <a:rPr lang="ja-JP" altLang="en-US">
                <a:latin typeface="ＭＳ ゴシック" panose="020B0609070205080204" pitchFamily="49" charset="-128"/>
                <a:ea typeface="ＭＳ ゴシック" panose="020B0609070205080204" pitchFamily="49" charset="-128"/>
              </a:rPr>
              <a:t>に</a:t>
            </a:r>
            <a:r>
              <a:rPr lang="ja-JP" altLang="en-US" smtClean="0">
                <a:latin typeface="ＭＳ ゴシック" panose="020B0609070205080204" pitchFamily="49" charset="-128"/>
                <a:ea typeface="ＭＳ ゴシック" panose="020B0609070205080204" pitchFamily="49" charset="-128"/>
              </a:rPr>
              <a:t>よって</a:t>
            </a:r>
            <a:r>
              <a:rPr lang="x-none" smtClean="0">
                <a:latin typeface="ＭＳ ゴシック" panose="020B0609070205080204" pitchFamily="49" charset="-128"/>
                <a:ea typeface="ＭＳ ゴシック" panose="020B0609070205080204" pitchFamily="49" charset="-128"/>
              </a:rPr>
              <a:t>誰がそのFOSSソフトウェアをライセンスしているかを特定する</a:t>
            </a:r>
            <a:r>
              <a:rPr lang="ja-JP" altLang="en-US" smtClean="0">
                <a:latin typeface="ＭＳ ゴシック" panose="020B0609070205080204" pitchFamily="49" charset="-128"/>
                <a:ea typeface="ＭＳ ゴシック" panose="020B0609070205080204" pitchFamily="49" charset="-128"/>
              </a:rPr>
              <a:t>こと</a:t>
            </a:r>
            <a:r>
              <a:rPr lang="ja-JP" altLang="en-US" dirty="0">
                <a:latin typeface="ＭＳ ゴシック" panose="020B0609070205080204" pitchFamily="49" charset="-128"/>
                <a:ea typeface="ＭＳ ゴシック" panose="020B0609070205080204" pitchFamily="49" charset="-128"/>
              </a:rPr>
              <a:t>ができ</a:t>
            </a:r>
            <a:r>
              <a:rPr lang="x-none" dirty="0">
                <a:latin typeface="ＭＳ ゴシック" panose="020B0609070205080204" pitchFamily="49" charset="-128"/>
                <a:ea typeface="ＭＳ ゴシック" panose="020B0609070205080204" pitchFamily="49" charset="-128"/>
              </a:rPr>
              <a:t>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将来</a:t>
            </a:r>
            <a:r>
              <a:rPr lang="ja-JP" altLang="en-US">
                <a:latin typeface="ＭＳ ゴシック" panose="020B0609070205080204" pitchFamily="49" charset="-128"/>
                <a:ea typeface="ＭＳ ゴシック" panose="020B0609070205080204" pitchFamily="49" charset="-128"/>
              </a:rPr>
              <a:t>発</a:t>
            </a:r>
            <a:r>
              <a:rPr lang="ja-JP" altLang="en-US" smtClean="0">
                <a:latin typeface="ＭＳ ゴシック" panose="020B0609070205080204" pitchFamily="49" charset="-128"/>
                <a:ea typeface="ＭＳ ゴシック" panose="020B0609070205080204" pitchFamily="49" charset="-128"/>
              </a:rPr>
              <a:t>生しうる</a:t>
            </a:r>
            <a:r>
              <a:rPr lang="x-none" dirty="0">
                <a:latin typeface="ＭＳ ゴシック" panose="020B0609070205080204" pitchFamily="49" charset="-128"/>
                <a:ea typeface="ＭＳ ゴシック" panose="020B0609070205080204" pitchFamily="49" charset="-128"/>
              </a:rPr>
              <a:t>FOSSの問題を追跡するために必要</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開発チームのコンタクト ポイントです。</a:t>
            </a:r>
            <a:r>
              <a:rPr lang="ja-JP" altLang="en-US" dirty="0">
                <a:latin typeface="ＭＳ ゴシック" panose="020B0609070205080204" pitchFamily="49" charset="-128"/>
                <a:ea typeface="ＭＳ ゴシック" panose="020B0609070205080204" pitchFamily="49" charset="-128"/>
              </a:rPr>
              <a:t>外部ベンダーのソフトウェアを</a:t>
            </a:r>
            <a:r>
              <a:rPr lang="x-none" dirty="0">
                <a:latin typeface="ＭＳ ゴシック" panose="020B0609070205080204" pitchFamily="49" charset="-128"/>
                <a:ea typeface="ＭＳ ゴシック" panose="020B0609070205080204" pitchFamily="49" charset="-128"/>
              </a:rPr>
              <a:t>コントロールするFOSSライセンスの義務を履行するために、著作権表示、</a:t>
            </a:r>
            <a:r>
              <a:rPr lang="x-none" dirty="0" smtClean="0">
                <a:latin typeface="ＭＳ ゴシック" panose="020B0609070205080204" pitchFamily="49" charset="-128"/>
                <a:ea typeface="ＭＳ ゴシック" panose="020B0609070205080204" pitchFamily="49" charset="-128"/>
              </a:rPr>
              <a:t>帰属</a:t>
            </a:r>
            <a:r>
              <a:rPr lang="ja-JP" altLang="en-US" dirty="0" smtClean="0">
                <a:latin typeface="ＭＳ ゴシック" panose="020B0609070205080204" pitchFamily="49" charset="-128"/>
                <a:ea typeface="ＭＳ ゴシック" panose="020B0609070205080204" pitchFamily="49" charset="-128"/>
              </a:rPr>
              <a:t>表示、</a:t>
            </a:r>
            <a:r>
              <a:rPr lang="x-none" dirty="0">
                <a:latin typeface="ＭＳ ゴシック" panose="020B0609070205080204" pitchFamily="49" charset="-128"/>
                <a:ea typeface="ＭＳ ゴシック" panose="020B0609070205080204" pitchFamily="49" charset="-128"/>
              </a:rPr>
              <a:t>およびベンダーの改変に対応</a:t>
            </a:r>
            <a:r>
              <a:rPr lang="ja-JP" altLang="en-US" dirty="0">
                <a:latin typeface="ＭＳ ゴシック" panose="020B0609070205080204" pitchFamily="49" charset="-128"/>
                <a:ea typeface="ＭＳ ゴシック" panose="020B0609070205080204" pitchFamily="49" charset="-128"/>
              </a:rPr>
              <a:t>した</a:t>
            </a:r>
            <a:r>
              <a:rPr lang="x-none" dirty="0">
                <a:latin typeface="ＭＳ ゴシック" panose="020B0609070205080204" pitchFamily="49" charset="-128"/>
                <a:ea typeface="ＭＳ ゴシック" panose="020B0609070205080204" pitchFamily="49" charset="-128"/>
              </a:rPr>
              <a:t>ソースコードを入手する必要があるかもしれません。</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完全性、一貫性</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正確性について情報をチェックすることです。このプロセスは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開示されていない</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使用に対してコード スキャン ツールで精査することも含めて</a:t>
            </a:r>
            <a:r>
              <a:rPr lang="x-none" dirty="0">
                <a:latin typeface="ＭＳ ゴシック" panose="020B0609070205080204" pitchFamily="49" charset="-128"/>
                <a:ea typeface="ＭＳ ゴシック" panose="020B0609070205080204" pitchFamily="49" charset="-128"/>
              </a:rPr>
              <a:t>支援チームの助けを借りることができます。 </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r>
              <a:rPr lang="x-none" altLang="ja-JP" dirty="0" smtClean="0"/>
              <a:t>To gather and analyze information regarding FOSS usage and to produce appropriate guidance.</a:t>
            </a:r>
          </a:p>
          <a:p>
            <a:endParaRPr lang="x-none" altLang="ja-JP" dirty="0" smtClean="0"/>
          </a:p>
          <a:p>
            <a:r>
              <a:rPr lang="x-none" altLang="ja-JP" dirty="0" smtClean="0"/>
              <a:t>Initiate a FOSS review process. The method for initiating this process may vary by company, but should be open to those who are involved in using FOSS in development.</a:t>
            </a:r>
          </a:p>
          <a:p>
            <a:endParaRPr lang="x-none" altLang="ja-JP" dirty="0" smtClean="0"/>
          </a:p>
          <a:p>
            <a:r>
              <a:rPr lang="x-none" altLang="ja-JP" dirty="0" smtClean="0"/>
              <a:t>Initiate a FOSS review process or contact the FOSS review team. The process should be flexible enough so that FOSS users in your organization have access to guidance.</a:t>
            </a:r>
          </a:p>
          <a:p>
            <a:endParaRPr lang="x-none" altLang="ja-JP" dirty="0" smtClean="0"/>
          </a:p>
          <a:p>
            <a:r>
              <a:rPr lang="x-none" altLang="ja-JP" dirty="0" smtClean="0"/>
              <a:t>The package name, version, download URL, license, description and intended use in your product is a good starting point. The precisely level of detail you will need depends on your organization and intended use case. </a:t>
            </a:r>
          </a:p>
          <a:p>
            <a:endParaRPr lang="x-none" altLang="ja-JP" dirty="0" smtClean="0"/>
          </a:p>
          <a:p>
            <a:r>
              <a:rPr lang="x-none" altLang="ja-JP" dirty="0" smtClean="0"/>
              <a:t>The copyright notices, attribution and source code normally helps to identify who is licensing the FOSS software.</a:t>
            </a:r>
          </a:p>
          <a:p>
            <a:endParaRPr lang="x-none" altLang="ja-JP" dirty="0" smtClean="0"/>
          </a:p>
          <a:p>
            <a:r>
              <a:rPr lang="x-none" altLang="ja-JP" dirty="0" smtClean="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altLang="ja-JP" dirty="0" smtClean="0"/>
          </a:p>
          <a:p>
            <a:r>
              <a:rPr lang="x-none" altLang="ja-JP" dirty="0" smtClean="0"/>
              <a:t>Check information for completeness, consistency and accuracy. This process may be assisted by support teams, including teams that run code scanning tools to scan for undisclosed FOSS usage.</a:t>
            </a:r>
            <a:r>
              <a:rPr lang="x-none" altLang="ja-JP" smtClean="0"/>
              <a:t> </a:t>
            </a: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54</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55</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このスライドは、コンプライアンスマネジメント</a:t>
            </a:r>
            <a:r>
              <a:rPr lang="ja-JP" altLang="en-US" dirty="0">
                <a:latin typeface="ＭＳ ゴシック" panose="020B0609070205080204" pitchFamily="49" charset="-128"/>
                <a:ea typeface="ＭＳ ゴシック" panose="020B0609070205080204" pitchFamily="49" charset="-128"/>
              </a:rPr>
              <a:t>の定義</a:t>
            </a:r>
            <a:r>
              <a:rPr lang="x-none" dirty="0">
                <a:latin typeface="ＭＳ ゴシック" panose="020B0609070205080204" pitchFamily="49" charset="-128"/>
                <a:ea typeface="ＭＳ ゴシック" panose="020B0609070205080204" pitchFamily="49" charset="-128"/>
              </a:rPr>
              <a:t>と最終目標について述べています。 </a:t>
            </a:r>
          </a:p>
          <a:p>
            <a:pPr marL="226428" indent="-226428"/>
            <a:endParaRPr lang="en-US" dirty="0">
              <a:latin typeface="ＭＳ ゴシック" panose="020B0609070205080204" pitchFamily="49" charset="-128"/>
              <a:ea typeface="ＭＳ ゴシック" panose="020B0609070205080204" pitchFamily="49" charset="-128"/>
            </a:endParaRPr>
          </a:p>
          <a:p>
            <a:pPr marL="0" indent="0"/>
            <a:r>
              <a:rPr lang="ja-JP" altLang="en-US" dirty="0">
                <a:latin typeface="ＭＳ ゴシック" panose="020B0609070205080204" pitchFamily="49" charset="-128"/>
                <a:ea typeface="ＭＳ ゴシック" panose="020B0609070205080204" pitchFamily="49" charset="-128"/>
              </a:rPr>
              <a:t>本章</a:t>
            </a:r>
            <a:r>
              <a:rPr lang="x-none" dirty="0">
                <a:latin typeface="ＭＳ ゴシック" panose="020B0609070205080204" pitchFamily="49" charset="-128"/>
                <a:ea typeface="ＭＳ ゴシック" panose="020B0609070205080204" pitchFamily="49" charset="-128"/>
              </a:rPr>
              <a:t>は大</a:t>
            </a:r>
            <a:r>
              <a:rPr lang="ja-JP" altLang="en-US" dirty="0">
                <a:latin typeface="ＭＳ ゴシック" panose="020B0609070205080204" pitchFamily="49" charset="-128"/>
                <a:ea typeface="ＭＳ ゴシック" panose="020B0609070205080204" pitchFamily="49" charset="-128"/>
              </a:rPr>
              <a:t>企業</a:t>
            </a:r>
            <a:r>
              <a:rPr lang="x-none" dirty="0">
                <a:latin typeface="ＭＳ ゴシック" panose="020B0609070205080204" pitchFamily="49" charset="-128"/>
                <a:ea typeface="ＭＳ ゴシック" panose="020B0609070205080204" pitchFamily="49" charset="-128"/>
              </a:rPr>
              <a:t>で</a:t>
            </a:r>
            <a:r>
              <a:rPr lang="ja-JP" altLang="en-US" dirty="0">
                <a:latin typeface="ＭＳ ゴシック" panose="020B0609070205080204" pitchFamily="49" charset="-128"/>
                <a:ea typeface="ＭＳ ゴシック" panose="020B0609070205080204" pitchFamily="49" charset="-128"/>
              </a:rPr>
              <a:t>実施される可能性のある</a:t>
            </a:r>
            <a:r>
              <a:rPr lang="x-none" dirty="0">
                <a:latin typeface="ＭＳ ゴシック" panose="020B0609070205080204" pitchFamily="49" charset="-128"/>
                <a:ea typeface="ＭＳ ゴシック" panose="020B0609070205080204" pitchFamily="49" charset="-128"/>
              </a:rPr>
              <a:t>具体的な例を提供します。小規模な企業では</a:t>
            </a:r>
            <a:r>
              <a:rPr lang="x-none">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より簡素化したプロセスで取</a:t>
            </a:r>
            <a:r>
              <a:rPr lang="ja-JP" altLang="en-US" smtClean="0">
                <a:latin typeface="ＭＳ ゴシック" panose="020B0609070205080204" pitchFamily="49" charset="-128"/>
                <a:ea typeface="ＭＳ ゴシック" panose="020B0609070205080204" pitchFamily="49" charset="-128"/>
              </a:rPr>
              <a:t>り</a:t>
            </a:r>
            <a:r>
              <a:rPr lang="x-none" smtClean="0">
                <a:latin typeface="ＭＳ ゴシック" panose="020B0609070205080204" pitchFamily="49" charset="-128"/>
                <a:ea typeface="ＭＳ ゴシック" panose="020B0609070205080204" pitchFamily="49" charset="-128"/>
              </a:rPr>
              <a:t>組むことが望まれ</a:t>
            </a:r>
            <a:r>
              <a:rPr lang="ja-JP" altLang="en-US" dirty="0" err="1">
                <a:latin typeface="ＭＳ ゴシック" panose="020B0609070205080204" pitchFamily="49" charset="-128"/>
                <a:ea typeface="ＭＳ ゴシック" panose="020B0609070205080204" pitchFamily="49" charset="-128"/>
              </a:rPr>
              <a:t>るで</a:t>
            </a:r>
            <a:r>
              <a:rPr lang="ja-JP" altLang="en-US" dirty="0">
                <a:latin typeface="ＭＳ ゴシック" panose="020B0609070205080204" pitchFamily="49" charset="-128"/>
                <a:ea typeface="ＭＳ ゴシック" panose="020B0609070205080204" pitchFamily="49" charset="-128"/>
              </a:rPr>
              <a:t>しょう</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226428" indent="-226428"/>
            <a:endParaRPr lang="en-US" dirty="0" smtClean="0">
              <a:latin typeface="+mn-lt"/>
            </a:endParaRPr>
          </a:p>
          <a:p>
            <a:pPr marL="226428" indent="-226428"/>
            <a:r>
              <a:rPr lang="en-US" dirty="0" smtClean="0">
                <a:latin typeface="+mn-lt"/>
              </a:rPr>
              <a:t>---</a:t>
            </a:r>
          </a:p>
          <a:p>
            <a:pPr marL="0" indent="0"/>
            <a:r>
              <a:rPr lang="en-US" dirty="0" smtClean="0">
                <a:latin typeface="+mn-lt"/>
              </a:rPr>
              <a:t>This slide describes the definition of compliance management and its end goals. </a:t>
            </a:r>
          </a:p>
          <a:p>
            <a:pPr marL="0" indent="0"/>
            <a:endParaRPr lang="en-US" dirty="0" smtClean="0">
              <a:latin typeface="+mn-lt"/>
            </a:endParaRPr>
          </a:p>
          <a:p>
            <a:pPr marL="0" indent="0"/>
            <a:r>
              <a:rPr lang="en-US" dirty="0" smtClean="0">
                <a:latin typeface="+mn-lt"/>
              </a:rPr>
              <a:t>Note that this section provides a detailed example of what may take place in a large enterprise. Smaller companies may wish to approach the process in a more streamlined way.</a:t>
            </a:r>
          </a:p>
          <a:p>
            <a:pPr marL="226428" indent="-226428"/>
            <a:endParaRPr lang="en-US" dirty="0" smtClean="0">
              <a:latin typeface="Times" charset="0"/>
            </a:endParaRPr>
          </a:p>
          <a:p>
            <a:pPr marL="226428" indent="-226428"/>
            <a:endParaRPr lang="x-none" dirty="0" smtClean="0">
              <a:latin typeface="Times" charset="0"/>
            </a:endParaRP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56</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0" name="Shape 51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ja-JP" altLang="en-US" sz="1200" b="0" i="0" u="none" strike="noStrike" cap="none" dirty="0" smtClean="0">
                <a:solidFill>
                  <a:schemeClr val="dk1"/>
                </a:solidFill>
                <a:latin typeface="ＭＳ ゴシック" panose="020B0609070205080204" pitchFamily="49" charset="-128"/>
                <a:ea typeface="ＭＳ ゴシック" panose="020B0609070205080204" pitchFamily="49" charset="-128"/>
                <a:cs typeface="Roboto"/>
                <a:sym typeface="Roboto"/>
              </a:rPr>
              <a:t>本スライドは、中小企業（</a:t>
            </a:r>
            <a:r>
              <a:rPr lang="en-US" altLang="ja-JP" sz="1200" b="0" i="0" u="none" strike="noStrike" cap="none" dirty="0" smtClean="0">
                <a:solidFill>
                  <a:schemeClr val="dk1"/>
                </a:solidFill>
                <a:latin typeface="ＭＳ ゴシック" panose="020B0609070205080204" pitchFamily="49" charset="-128"/>
                <a:ea typeface="ＭＳ ゴシック" panose="020B0609070205080204" pitchFamily="49" charset="-128"/>
                <a:cs typeface="Roboto"/>
                <a:sym typeface="Roboto"/>
              </a:rPr>
              <a:t>SME</a:t>
            </a:r>
            <a:r>
              <a:rPr lang="ja-JP" altLang="en-US" sz="1200" b="0" i="0" u="none" strike="noStrike" cap="none" dirty="0" smtClean="0">
                <a:solidFill>
                  <a:schemeClr val="dk1"/>
                </a:solidFill>
                <a:latin typeface="ＭＳ ゴシック" panose="020B0609070205080204" pitchFamily="49" charset="-128"/>
                <a:ea typeface="ＭＳ ゴシック" panose="020B0609070205080204" pitchFamily="49" charset="-128"/>
                <a:cs typeface="Roboto"/>
                <a:sym typeface="Roboto"/>
              </a:rPr>
              <a:t>）が有効なコンプライアンス プログラムを構築し、展開するために実施必要となりうる事項について触れています。</a:t>
            </a:r>
            <a:endParaRPr lang="en-US" sz="1200" b="0" i="0" u="none" strike="noStrike" cap="none" dirty="0" smtClean="0">
              <a:solidFill>
                <a:schemeClr val="dk1"/>
              </a:solidFill>
              <a:latin typeface="ＭＳ ゴシック" panose="020B0609070205080204" pitchFamily="49" charset="-128"/>
              <a:ea typeface="ＭＳ ゴシック" panose="020B0609070205080204" pitchFamily="49" charset="-128"/>
              <a:cs typeface="Roboto"/>
              <a:sym typeface="Roboto"/>
            </a:endParaRPr>
          </a:p>
          <a:p>
            <a:pPr marL="0" marR="0" lvl="0" indent="0" algn="l" rtl="0">
              <a:spcBef>
                <a:spcPts val="0"/>
              </a:spcBef>
              <a:buSzPct val="25000"/>
              <a:buNone/>
            </a:pPr>
            <a:endParaRPr lang="en-US" sz="1200" b="0" i="0" u="none" strike="noStrike" cap="none" dirty="0" smtClean="0">
              <a:solidFill>
                <a:schemeClr val="dk1"/>
              </a:solidFill>
              <a:latin typeface="+mn-lt"/>
              <a:ea typeface="Roboto"/>
              <a:cs typeface="Roboto"/>
              <a:sym typeface="Roboto"/>
            </a:endParaRPr>
          </a:p>
          <a:p>
            <a:pPr marL="0" marR="0" lvl="0" indent="0" algn="l" rtl="0">
              <a:spcBef>
                <a:spcPts val="0"/>
              </a:spcBef>
              <a:buSzPct val="25000"/>
              <a:buNone/>
            </a:pPr>
            <a:r>
              <a:rPr lang="en-US" sz="1200" b="0" i="0" u="none" strike="noStrike" cap="none" dirty="0" smtClean="0">
                <a:solidFill>
                  <a:schemeClr val="dk1"/>
                </a:solidFill>
                <a:latin typeface="+mn-lt"/>
                <a:ea typeface="Roboto"/>
                <a:cs typeface="Roboto"/>
                <a:sym typeface="Roboto"/>
              </a:rPr>
              <a:t>---</a:t>
            </a:r>
          </a:p>
          <a:p>
            <a:pPr marL="0" marR="0" lvl="0" indent="0" algn="l" rtl="0">
              <a:spcBef>
                <a:spcPts val="0"/>
              </a:spcBef>
              <a:buSzPct val="25000"/>
              <a:buNone/>
            </a:pPr>
            <a:r>
              <a:rPr lang="en-US" sz="1200" b="0" i="0" u="none" strike="noStrike" cap="none" dirty="0" smtClean="0">
                <a:solidFill>
                  <a:schemeClr val="dk1"/>
                </a:solidFill>
                <a:latin typeface="+mn-lt"/>
                <a:ea typeface="Roboto"/>
                <a:cs typeface="Roboto"/>
                <a:sym typeface="Roboto"/>
              </a:rPr>
              <a:t>This </a:t>
            </a:r>
            <a:r>
              <a:rPr lang="en-US" sz="1200" b="0" i="0" u="none" strike="noStrike" cap="none" dirty="0">
                <a:solidFill>
                  <a:schemeClr val="dk1"/>
                </a:solidFill>
                <a:latin typeface="+mn-lt"/>
                <a:ea typeface="Roboto"/>
                <a:cs typeface="Roboto"/>
                <a:sym typeface="Roboto"/>
              </a:rPr>
              <a:t>slide describes what a Small to Medium Enterprise (SME)might need to do to build and deploy an effective compliance program.</a:t>
            </a:r>
          </a:p>
          <a:p>
            <a:pPr marL="0" marR="0" lvl="0" indent="0" algn="l" rtl="0">
              <a:spcBef>
                <a:spcPts val="0"/>
              </a:spcBef>
              <a:buSzPct val="25000"/>
              <a:buNone/>
            </a:pPr>
            <a:endParaRPr sz="1200" b="0" i="0" u="none" strike="noStrike" cap="none" dirty="0">
              <a:solidFill>
                <a:schemeClr val="dk1"/>
              </a:solidFill>
              <a:latin typeface="+mn-lt"/>
              <a:ea typeface="Roboto"/>
              <a:cs typeface="Roboto"/>
              <a:sym typeface="Roboto"/>
            </a:endParaRPr>
          </a:p>
        </p:txBody>
      </p:sp>
      <p:sp>
        <p:nvSpPr>
          <p:cNvPr id="511" name="Shape 51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latin typeface="Roboto"/>
                <a:ea typeface="Roboto"/>
                <a:cs typeface="Roboto"/>
                <a:sym typeface="Roboto"/>
              </a:rPr>
              <a:pPr algn="r">
                <a:buSzPct val="25000"/>
              </a:pPr>
              <a:t>57</a:t>
            </a:fld>
            <a:endParaRPr lang="en-US" sz="1200">
              <a:latin typeface="Roboto"/>
              <a:ea typeface="Roboto"/>
              <a:cs typeface="Roboto"/>
              <a:sym typeface="Roboto"/>
            </a:endParaRPr>
          </a:p>
        </p:txBody>
      </p:sp>
    </p:spTree>
    <p:extLst>
      <p:ext uri="{BB962C8B-B14F-4D97-AF65-F5344CB8AC3E}">
        <p14:creationId xmlns:p14="http://schemas.microsoft.com/office/powerpoint/2010/main" val="389292232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smtClean="0">
                <a:latin typeface="ＭＳ ゴシック" panose="020B0609070205080204" pitchFamily="49" charset="-128"/>
                <a:ea typeface="ＭＳ ゴシック" panose="020B0609070205080204" pitchFamily="49" charset="-128"/>
              </a:rPr>
              <a:t>本</a:t>
            </a:r>
            <a:r>
              <a:rPr lang="x-none" dirty="0" smtClean="0">
                <a:latin typeface="ＭＳ ゴシック" panose="020B0609070205080204" pitchFamily="49" charset="-128"/>
                <a:ea typeface="ＭＳ ゴシック" panose="020B0609070205080204" pitchFamily="49" charset="-128"/>
              </a:rPr>
              <a:t>スライドは</a:t>
            </a:r>
            <a:r>
              <a:rPr lang="x-none"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大企業のプロセスとして使用されることを想定した、</a:t>
            </a:r>
            <a:r>
              <a:rPr lang="x-none" dirty="0" smtClean="0">
                <a:latin typeface="ＭＳ ゴシック" panose="020B0609070205080204" pitchFamily="49" charset="-128"/>
                <a:ea typeface="ＭＳ ゴシック" panose="020B0609070205080204" pitchFamily="49" charset="-128"/>
              </a:rPr>
              <a:t>各ステップの全体像です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is an overview of the steps that a larger enterprise might use for their process.</a:t>
            </a:r>
            <a:endParaRPr lang="en-US" altLang="ja-JP" dirty="0" smtClean="0">
              <a:latin typeface="+mn-lt"/>
            </a:endParaRPr>
          </a:p>
        </p:txBody>
      </p:sp>
      <p:sp>
        <p:nvSpPr>
          <p:cNvPr id="4" name="Slide Number Placeholder 3"/>
          <p:cNvSpPr>
            <a:spLocks noGrp="1"/>
          </p:cNvSpPr>
          <p:nvPr>
            <p:ph type="sldNum" sz="quarter" idx="10"/>
          </p:nvPr>
        </p:nvSpPr>
        <p:spPr/>
        <p:txBody>
          <a:bodyPr/>
          <a:lstStyle/>
          <a:p>
            <a:fld id="{6B482BE6-6443-43D0-B2C4-9E7E7E3CDEDD}" type="slidenum">
              <a:rPr lang="en-US"/>
              <a:pPr/>
              <a:t>58</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ここでの例における最初のステップは、FOSSの使用を確認することです。</a:t>
            </a:r>
          </a:p>
          <a:p>
            <a:endParaRPr lang="x-none" dirty="0">
              <a:latin typeface="ＭＳ ゴシック" panose="020B0609070205080204" pitchFamily="49" charset="-128"/>
              <a:ea typeface="ＭＳ ゴシック" panose="020B0609070205080204" pitchFamily="49"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latin typeface="ＭＳ ゴシック" panose="020B0609070205080204" pitchFamily="49" charset="-128"/>
                <a:ea typeface="ＭＳ ゴシック" panose="020B0609070205080204" pitchFamily="49" charset="-128"/>
              </a:rPr>
              <a:t>たと</a:t>
            </a:r>
            <a:r>
              <a:rPr lang="x-none" dirty="0" smtClean="0">
                <a:latin typeface="ＭＳ ゴシック" panose="020B0609070205080204" pitchFamily="49" charset="-128"/>
                <a:ea typeface="ＭＳ ゴシック" panose="020B0609070205080204" pitchFamily="49" charset="-128"/>
              </a:rPr>
              <a:t>えば</a:t>
            </a:r>
            <a:r>
              <a:rPr lang="x-none" dirty="0">
                <a:latin typeface="ＭＳ ゴシック" panose="020B0609070205080204" pitchFamily="49" charset="-128"/>
                <a:ea typeface="ＭＳ ゴシック" panose="020B0609070205080204" pitchFamily="49" charset="-128"/>
              </a:rPr>
              <a:t>開発チームがリクエストを上げた（</a:t>
            </a:r>
            <a:r>
              <a:rPr lang="ja-JP" altLang="en-US" dirty="0">
                <a:latin typeface="ＭＳ ゴシック" panose="020B0609070205080204" pitchFamily="49" charset="-128"/>
                <a:ea typeface="ＭＳ ゴシック" panose="020B0609070205080204" pitchFamily="49" charset="-128"/>
              </a:rPr>
              <a:t>また</a:t>
            </a:r>
            <a:r>
              <a:rPr lang="x-none" dirty="0">
                <a:latin typeface="ＭＳ ゴシック" panose="020B0609070205080204" pitchFamily="49" charset="-128"/>
                <a:ea typeface="ＭＳ ゴシック" panose="020B0609070205080204" pitchFamily="49" charset="-128"/>
              </a:rPr>
              <a:t>はFOSSレビューを開始した）場合</a:t>
            </a:r>
            <a:r>
              <a:rPr lang="ja-JP" altLang="en-US" dirty="0" smtClean="0">
                <a:latin typeface="ＭＳ ゴシック" panose="020B0609070205080204" pitchFamily="49" charset="-128"/>
                <a:ea typeface="ＭＳ ゴシック" panose="020B0609070205080204" pitchFamily="49" charset="-128"/>
              </a:rPr>
              <a:t>などにステップが開始されます</a:t>
            </a:r>
            <a:r>
              <a:rPr lang="x-none" dirty="0" smtClean="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またこのステップは、出荷</a:t>
            </a:r>
            <a:r>
              <a:rPr lang="x-none" dirty="0">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に</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が使用されている、または</a:t>
            </a:r>
            <a:r>
              <a:rPr lang="x-none" dirty="0">
                <a:latin typeface="ＭＳ ゴシック" panose="020B0609070205080204" pitchFamily="49" charset="-128"/>
                <a:ea typeface="ＭＳ ゴシック" panose="020B0609070205080204" pitchFamily="49" charset="-128"/>
              </a:rPr>
              <a:t>企業が使用するサード パーティ</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FOSSが使用されて</a:t>
            </a:r>
            <a:r>
              <a:rPr lang="ja-JP" altLang="en-US" dirty="0">
                <a:latin typeface="ＭＳ ゴシック" panose="020B0609070205080204" pitchFamily="49" charset="-128"/>
                <a:ea typeface="ＭＳ ゴシック" panose="020B0609070205080204" pitchFamily="49" charset="-128"/>
              </a:rPr>
              <a:t>いること、そしてそのために</a:t>
            </a:r>
            <a:r>
              <a:rPr lang="x-none" altLang="ja-JP" dirty="0">
                <a:latin typeface="ＭＳ ゴシック" panose="020B0609070205080204" pitchFamily="49" charset="-128"/>
                <a:ea typeface="ＭＳ ゴシック" panose="020B0609070205080204" pitchFamily="49" charset="-128"/>
              </a:rPr>
              <a:t>適正なレビューの実施が必要であることをレビュー</a:t>
            </a:r>
            <a:r>
              <a:rPr lang="ja-JP" altLang="en-US" dirty="0">
                <a:latin typeface="ＭＳ ゴシック" panose="020B0609070205080204" pitchFamily="49" charset="-128"/>
                <a:ea typeface="ＭＳ ゴシック" panose="020B0609070205080204" pitchFamily="49" charset="-128"/>
              </a:rPr>
              <a:t> </a:t>
            </a:r>
            <a:r>
              <a:rPr lang="x-none" altLang="ja-JP" dirty="0">
                <a:latin typeface="ＭＳ ゴシック" panose="020B0609070205080204" pitchFamily="49" charset="-128"/>
                <a:ea typeface="ＭＳ ゴシック" panose="020B0609070205080204" pitchFamily="49" charset="-128"/>
              </a:rPr>
              <a:t>チームが発見した</a:t>
            </a:r>
            <a:r>
              <a:rPr lang="ja-JP" altLang="en-US" dirty="0">
                <a:latin typeface="ＭＳ ゴシック" panose="020B0609070205080204" pitchFamily="49" charset="-128"/>
                <a:ea typeface="ＭＳ ゴシック" panose="020B0609070205080204" pitchFamily="49" charset="-128"/>
              </a:rPr>
              <a:t>場合や、通知され</a:t>
            </a:r>
            <a:r>
              <a:rPr lang="x-none" altLang="ja-JP" dirty="0">
                <a:latin typeface="ＭＳ ゴシック" panose="020B0609070205080204" pitchFamily="49" charset="-128"/>
                <a:ea typeface="ＭＳ ゴシック" panose="020B0609070205080204" pitchFamily="49" charset="-128"/>
              </a:rPr>
              <a:t>た</a:t>
            </a:r>
            <a:r>
              <a:rPr lang="ja-JP" altLang="en-US" dirty="0">
                <a:latin typeface="ＭＳ ゴシック" panose="020B0609070205080204" pitchFamily="49" charset="-128"/>
                <a:ea typeface="ＭＳ ゴシック" panose="020B0609070205080204" pitchFamily="49" charset="-128"/>
              </a:rPr>
              <a:t>場合にも</a:t>
            </a:r>
            <a:r>
              <a:rPr lang="x-none" altLang="ja-JP" dirty="0">
                <a:latin typeface="ＭＳ ゴシック" panose="020B0609070205080204" pitchFamily="49" charset="-128"/>
                <a:ea typeface="ＭＳ ゴシック" panose="020B0609070205080204" pitchFamily="49" charset="-128"/>
              </a:rPr>
              <a:t>開始</a:t>
            </a:r>
            <a:r>
              <a:rPr lang="ja-JP" altLang="en-US" dirty="0">
                <a:latin typeface="ＭＳ ゴシック" panose="020B0609070205080204" pitchFamily="49" charset="-128"/>
                <a:ea typeface="ＭＳ ゴシック" panose="020B0609070205080204" pitchFamily="49" charset="-128"/>
              </a:rPr>
              <a:t>します。</a:t>
            </a:r>
            <a:endParaRPr lang="en-US" altLang="ja-JP" dirty="0">
              <a:latin typeface="ＭＳ ゴシック" panose="020B0609070205080204" pitchFamily="49" charset="-128"/>
              <a:ea typeface="ＭＳ ゴシック" panose="020B0609070205080204" pitchFamily="49"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altLang="ja-JP" dirty="0">
                <a:latin typeface="ＭＳ ゴシック" panose="020B0609070205080204" pitchFamily="49" charset="-128"/>
                <a:ea typeface="ＭＳ ゴシック" panose="020B0609070205080204" pitchFamily="49" charset="-128"/>
              </a:rPr>
              <a:t> </a:t>
            </a:r>
          </a:p>
          <a:p>
            <a:r>
              <a:rPr lang="x-none" dirty="0">
                <a:latin typeface="ＭＳ ゴシック" panose="020B0609070205080204" pitchFamily="49" charset="-128"/>
                <a:ea typeface="ＭＳ ゴシック" panose="020B0609070205080204" pitchFamily="49" charset="-128"/>
              </a:rPr>
              <a:t>この例では、FOSSレビュー</a:t>
            </a:r>
            <a:r>
              <a:rPr lang="ja-JP" altLang="en-US" dirty="0">
                <a:latin typeface="ＭＳ ゴシック" panose="020B0609070205080204" pitchFamily="49" charset="-128"/>
                <a:ea typeface="ＭＳ ゴシック" panose="020B0609070205080204" pitchFamily="49" charset="-128"/>
              </a:rPr>
              <a:t> </a:t>
            </a:r>
            <a:r>
              <a:rPr lang="x-none" dirty="0" smtClean="0">
                <a:latin typeface="ＭＳ ゴシック" panose="020B0609070205080204" pitchFamily="49" charset="-128"/>
                <a:ea typeface="ＭＳ ゴシック" panose="020B0609070205080204" pitchFamily="49" charset="-128"/>
              </a:rPr>
              <a:t>チームはエンジニア</a:t>
            </a:r>
            <a:r>
              <a:rPr lang="ja-JP" altLang="en-US" dirty="0" smtClean="0">
                <a:latin typeface="ＭＳ ゴシック" panose="020B0609070205080204" pitchFamily="49" charset="-128"/>
                <a:ea typeface="ＭＳ ゴシック" panose="020B0609070205080204" pitchFamily="49" charset="-128"/>
              </a:rPr>
              <a:t>たち</a:t>
            </a:r>
            <a:r>
              <a:rPr lang="x-none" dirty="0" smtClean="0">
                <a:latin typeface="ＭＳ ゴシック" panose="020B0609070205080204" pitchFamily="49" charset="-128"/>
                <a:ea typeface="ＭＳ ゴシック" panose="020B0609070205080204" pitchFamily="49" charset="-128"/>
              </a:rPr>
              <a:t>からのレビュー </a:t>
            </a:r>
            <a:r>
              <a:rPr lang="x-none" dirty="0">
                <a:latin typeface="ＭＳ ゴシック" panose="020B0609070205080204" pitchFamily="49" charset="-128"/>
                <a:ea typeface="ＭＳ ゴシック" panose="020B0609070205080204" pitchFamily="49" charset="-128"/>
              </a:rPr>
              <a:t>リクエスト</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通じ</a:t>
            </a:r>
            <a:r>
              <a:rPr lang="ja-JP" altLang="en-US" dirty="0">
                <a:latin typeface="ＭＳ ゴシック" panose="020B0609070205080204" pitchFamily="49" charset="-128"/>
                <a:ea typeface="ＭＳ ゴシック" panose="020B0609070205080204" pitchFamily="49" charset="-128"/>
              </a:rPr>
              <a:t>て</a:t>
            </a:r>
            <a:r>
              <a:rPr lang="x-none" dirty="0">
                <a:latin typeface="ＭＳ ゴシック" panose="020B0609070205080204" pitchFamily="49" charset="-128"/>
                <a:ea typeface="ＭＳ ゴシック" panose="020B0609070205080204" pitchFamily="49" charset="-128"/>
              </a:rPr>
              <a:t>、内部開発</a:t>
            </a:r>
            <a:r>
              <a:rPr lang="ja-JP" altLang="en-US" dirty="0">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サード </a:t>
            </a:r>
            <a:r>
              <a:rPr lang="x-none" dirty="0" smtClean="0">
                <a:latin typeface="ＭＳ ゴシック" panose="020B0609070205080204" pitchFamily="49" charset="-128"/>
                <a:ea typeface="ＭＳ ゴシック" panose="020B0609070205080204" pitchFamily="49" charset="-128"/>
              </a:rPr>
              <a:t>パーティのソフトウェア</a:t>
            </a:r>
            <a:r>
              <a:rPr lang="ja-JP" altLang="en-US" dirty="0" smtClean="0">
                <a:latin typeface="ＭＳ ゴシック" panose="020B0609070205080204" pitchFamily="49" charset="-128"/>
                <a:ea typeface="ＭＳ ゴシック" panose="020B0609070205080204" pitchFamily="49" charset="-128"/>
              </a:rPr>
              <a:t>へ</a:t>
            </a:r>
            <a:r>
              <a:rPr lang="x-none" dirty="0" smtClean="0">
                <a:latin typeface="ＭＳ ゴシック" panose="020B0609070205080204" pitchFamily="49" charset="-128"/>
                <a:ea typeface="ＭＳ ゴシック" panose="020B0609070205080204" pitchFamily="49" charset="-128"/>
              </a:rPr>
              <a:t>スキャン</a:t>
            </a:r>
            <a:r>
              <a:rPr lang="ja-JP" altLang="en-US" dirty="0" smtClean="0">
                <a:latin typeface="ＭＳ ゴシック" panose="020B0609070205080204" pitchFamily="49" charset="-128"/>
                <a:ea typeface="ＭＳ ゴシック" panose="020B0609070205080204" pitchFamily="49" charset="-128"/>
              </a:rPr>
              <a:t>を</a:t>
            </a:r>
            <a:r>
              <a:rPr lang="x-none" dirty="0" smtClean="0">
                <a:latin typeface="ＭＳ ゴシック" panose="020B0609070205080204" pitchFamily="49" charset="-128"/>
                <a:ea typeface="ＭＳ ゴシック" panose="020B0609070205080204" pitchFamily="49" charset="-128"/>
              </a:rPr>
              <a:t>実施</a:t>
            </a:r>
            <a:r>
              <a:rPr lang="ja-JP" altLang="en-US" dirty="0" smtClean="0">
                <a:latin typeface="ＭＳ ゴシック" panose="020B0609070205080204" pitchFamily="49" charset="-128"/>
                <a:ea typeface="ＭＳ ゴシック" panose="020B0609070205080204" pitchFamily="49" charset="-128"/>
              </a:rPr>
              <a:t>すること</a:t>
            </a:r>
            <a:r>
              <a:rPr lang="ja-JP" altLang="en-US" dirty="0">
                <a:latin typeface="ＭＳ ゴシック" panose="020B0609070205080204" pitchFamily="49" charset="-128"/>
                <a:ea typeface="ＭＳ ゴシック" panose="020B0609070205080204" pitchFamily="49" charset="-128"/>
              </a:rPr>
              <a:t>に</a:t>
            </a:r>
            <a:r>
              <a:rPr lang="ja-JP" altLang="en-US" dirty="0" smtClean="0">
                <a:latin typeface="ＭＳ ゴシック" panose="020B0609070205080204" pitchFamily="49" charset="-128"/>
                <a:ea typeface="ＭＳ ゴシック" panose="020B0609070205080204" pitchFamily="49" charset="-128"/>
              </a:rPr>
              <a:t>よって</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あるいは、</a:t>
            </a:r>
            <a:r>
              <a:rPr lang="x-none" dirty="0">
                <a:latin typeface="ＭＳ ゴシック" panose="020B0609070205080204" pitchFamily="49" charset="-128"/>
                <a:ea typeface="ＭＳ ゴシック" panose="020B0609070205080204" pitchFamily="49" charset="-128"/>
              </a:rPr>
              <a:t>開発のブランチにチェックインされたコードのレビュー</a:t>
            </a:r>
            <a:r>
              <a:rPr lang="ja-JP" altLang="en-US" dirty="0">
                <a:latin typeface="ＭＳ ゴシック" panose="020B0609070205080204" pitchFamily="49" charset="-128"/>
                <a:ea typeface="ＭＳ ゴシック" panose="020B0609070205080204" pitchFamily="49" charset="-128"/>
              </a:rPr>
              <a:t>によって</a:t>
            </a:r>
            <a:r>
              <a:rPr lang="x-none" dirty="0">
                <a:latin typeface="ＭＳ ゴシック" panose="020B0609070205080204" pitchFamily="49" charset="-128"/>
                <a:ea typeface="ＭＳ ゴシック" panose="020B0609070205080204" pitchFamily="49" charset="-128"/>
              </a:rPr>
              <a:t>FOSSの使用を確認します。</a:t>
            </a:r>
            <a:r>
              <a:rPr lang="ja-JP" altLang="en-US" dirty="0">
                <a:latin typeface="ＭＳ ゴシック" panose="020B0609070205080204" pitchFamily="49" charset="-128"/>
                <a:ea typeface="ＭＳ ゴシック" panose="020B0609070205080204" pitchFamily="49" charset="-128"/>
              </a:rPr>
              <a:t>その後</a:t>
            </a:r>
            <a:r>
              <a:rPr lang="x-none" dirty="0">
                <a:latin typeface="ＭＳ ゴシック" panose="020B0609070205080204" pitchFamily="49" charset="-128"/>
                <a:ea typeface="ＭＳ ゴシック" panose="020B0609070205080204" pitchFamily="49" charset="-128"/>
              </a:rPr>
              <a:t>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チームはレビュー記録を生成し、次の「監査」ステップに進みます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r>
              <a:rPr lang="x-none" altLang="ja-JP" dirty="0" smtClean="0">
                <a:latin typeface="+mn-lt"/>
              </a:rPr>
              <a:t>The first step in our example process is to identify FOSS usage.</a:t>
            </a:r>
          </a:p>
          <a:p>
            <a:endParaRPr lang="x-none" altLang="ja-JP" dirty="0" smtClean="0">
              <a:latin typeface="+mn-lt"/>
            </a:endParaRPr>
          </a:p>
          <a:p>
            <a:r>
              <a:rPr lang="x-none" altLang="ja-JP" dirty="0" smtClean="0">
                <a:latin typeface="+mn-lt"/>
              </a:rPr>
              <a:t>For </a:t>
            </a:r>
            <a:r>
              <a:rPr lang="x-none" altLang="ja-JP" dirty="0" smtClean="0">
                <a:latin typeface="+mn-lt"/>
              </a:rPr>
              <a:t>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altLang="ja-JP" dirty="0" smtClean="0">
              <a:latin typeface="+mn-lt"/>
            </a:endParaRPr>
          </a:p>
          <a:p>
            <a:r>
              <a:rPr lang="x-none" altLang="ja-JP" dirty="0" smtClean="0">
                <a:latin typeface="+mn-lt"/>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altLang="ja-JP" strike="sngStrike" dirty="0" smtClean="0">
              <a:latin typeface="+mn-lt"/>
            </a:endParaRPr>
          </a:p>
          <a:p>
            <a:endParaRPr lang="en-US" strike="sngStrike" dirty="0"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このスライドで、企業が、社内文書として内部FOSSポリシーがどこにあるか</a:t>
            </a:r>
            <a:r>
              <a:rPr lang="ja-JP" altLang="en-US" dirty="0">
                <a:latin typeface="ＭＳ ゴシック" panose="020B0609070205080204" pitchFamily="49" charset="-128"/>
                <a:ea typeface="ＭＳ ゴシック" panose="020B0609070205080204" pitchFamily="49" charset="-128"/>
              </a:rPr>
              <a:t>を示すことができる</a:t>
            </a:r>
            <a:r>
              <a:rPr lang="en-US" dirty="0" err="1">
                <a:latin typeface="ＭＳ ゴシック" panose="020B0609070205080204" pitchFamily="49" charset="-128"/>
                <a:ea typeface="ＭＳ ゴシック" panose="020B0609070205080204" pitchFamily="49" charset="-128"/>
              </a:rPr>
              <a:t>ようにし</a:t>
            </a:r>
            <a:r>
              <a:rPr lang="ja-JP" altLang="en-US" dirty="0" err="1">
                <a:latin typeface="ＭＳ ゴシック" panose="020B0609070205080204" pitchFamily="49" charset="-128"/>
                <a:ea typeface="ＭＳ ゴシック" panose="020B0609070205080204" pitchFamily="49" charset="-128"/>
              </a:rPr>
              <a:t>てい</a:t>
            </a:r>
            <a:r>
              <a:rPr lang="en-US" dirty="0" err="1">
                <a:latin typeface="ＭＳ ゴシック" panose="020B0609070205080204" pitchFamily="49" charset="-128"/>
                <a:ea typeface="ＭＳ ゴシック" panose="020B0609070205080204" pitchFamily="49" charset="-128"/>
              </a:rPr>
              <a:t>ます</a:t>
            </a:r>
            <a:r>
              <a:rPr lang="en-US" dirty="0" smtClean="0">
                <a:latin typeface="ＭＳ ゴシック" panose="020B0609070205080204" pitchFamily="49" charset="-128"/>
                <a:ea typeface="ＭＳ ゴシック" panose="020B0609070205080204" pitchFamily="49" charset="-128"/>
              </a:rPr>
              <a:t>。</a:t>
            </a: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is intended to help a company identify where their internal FOSS policy is located in the company </a:t>
            </a:r>
            <a:r>
              <a:rPr lang="en-US" altLang="ja-JP" smtClean="0"/>
              <a:t>documentation.</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a:t>6</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次のステップは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前のステップで確認されたソースコードの監査です。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ここでの例では、企業は確認されたFOSSコンポーネントについて調査を実施しています（</a:t>
            </a: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a:t>
            </a:r>
            <a:r>
              <a:rPr lang="x-none" dirty="0" smtClean="0">
                <a:latin typeface="ＭＳ ゴシック" panose="020B0609070205080204" pitchFamily="49" charset="-128"/>
                <a:ea typeface="ＭＳ ゴシック" panose="020B0609070205080204" pitchFamily="49" charset="-128"/>
              </a:rPr>
              <a:t>、</a:t>
            </a:r>
            <a:r>
              <a:rPr lang="ja-JP" altLang="en-US" dirty="0" smtClean="0">
                <a:solidFill>
                  <a:schemeClr val="tx1"/>
                </a:solidFill>
                <a:latin typeface="ＭＳ ゴシック" panose="020B0609070205080204" pitchFamily="49" charset="-128"/>
                <a:ea typeface="ＭＳ ゴシック" panose="020B0609070205080204" pitchFamily="49" charset="-128"/>
              </a:rPr>
              <a:t>宣言</a:t>
            </a:r>
            <a:r>
              <a:rPr lang="x-none" dirty="0" smtClean="0">
                <a:latin typeface="ＭＳ ゴシック" panose="020B0609070205080204" pitchFamily="49" charset="-128"/>
                <a:ea typeface="ＭＳ ゴシック" panose="020B0609070205080204" pitchFamily="49" charset="-128"/>
              </a:rPr>
              <a:t>され</a:t>
            </a:r>
            <a:r>
              <a:rPr lang="ja-JP" altLang="en-US" dirty="0" smtClean="0">
                <a:latin typeface="ＭＳ ゴシック" panose="020B0609070205080204" pitchFamily="49" charset="-128"/>
                <a:ea typeface="ＭＳ ゴシック" panose="020B0609070205080204" pitchFamily="49" charset="-128"/>
              </a:rPr>
              <a:t>ている</a:t>
            </a:r>
            <a:r>
              <a:rPr lang="x-none" dirty="0" smtClean="0">
                <a:latin typeface="ＭＳ ゴシック" panose="020B0609070205080204" pitchFamily="49" charset="-128"/>
                <a:ea typeface="ＭＳ ゴシック" panose="020B0609070205080204" pitchFamily="49" charset="-128"/>
              </a:rPr>
              <a:t>ライセンスのレビューや</a:t>
            </a:r>
            <a:r>
              <a:rPr lang="x-none" dirty="0">
                <a:latin typeface="ＭＳ ゴシック" panose="020B0609070205080204" pitchFamily="49" charset="-128"/>
                <a:ea typeface="ＭＳ ゴシック" panose="020B0609070205080204" pitchFamily="49" charset="-128"/>
              </a:rPr>
              <a:t>、FOSSコンポーネントの起源の調査など）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また企業はソースコードの起源や構成を検証するためにスキャンも実施します。 </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その後</a:t>
            </a:r>
            <a:r>
              <a:rPr lang="x-none" dirty="0">
                <a:latin typeface="ＭＳ ゴシック" panose="020B0609070205080204" pitchFamily="49" charset="-128"/>
                <a:ea typeface="ＭＳ ゴシック" panose="020B0609070205080204" pitchFamily="49" charset="-128"/>
              </a:rPr>
              <a:t>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x-none" dirty="0" smtClean="0">
                <a:latin typeface="ＭＳ ゴシック" panose="020B0609070205080204" pitchFamily="49" charset="-128"/>
                <a:ea typeface="ＭＳ ゴシック" panose="020B0609070205080204" pitchFamily="49" charset="-128"/>
              </a:rPr>
              <a:t>ソースコードの起源とライセンスに関して結論づけた監査レポートを</a:t>
            </a:r>
            <a:r>
              <a:rPr lang="ja-JP" altLang="en-US" dirty="0" smtClean="0">
                <a:latin typeface="ＭＳ ゴシック" panose="020B0609070205080204" pitchFamily="49" charset="-128"/>
                <a:ea typeface="ＭＳ ゴシック" panose="020B0609070205080204" pitchFamily="49" charset="-128"/>
              </a:rPr>
              <a:t>作成</a:t>
            </a:r>
            <a:r>
              <a:rPr lang="x-none" dirty="0" smtClean="0">
                <a:latin typeface="ＭＳ ゴシック" panose="020B0609070205080204" pitchFamily="49" charset="-128"/>
                <a:ea typeface="ＭＳ ゴシック" panose="020B0609070205080204" pitchFamily="49" charset="-128"/>
              </a:rPr>
              <a:t>します。</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r>
              <a:rPr lang="x-none" altLang="ja-JP" dirty="0" smtClean="0">
                <a:latin typeface="+mn-lt"/>
              </a:rPr>
              <a:t>The next step is auditing source code identified in the previous step.</a:t>
            </a:r>
          </a:p>
          <a:p>
            <a:endParaRPr lang="x-none" altLang="ja-JP" dirty="0" smtClean="0">
              <a:latin typeface="+mn-lt"/>
            </a:endParaRPr>
          </a:p>
          <a:p>
            <a:r>
              <a:rPr lang="x-none" altLang="ja-JP" dirty="0" smtClean="0">
                <a:latin typeface="+mn-lt"/>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altLang="ja-JP" dirty="0" smtClean="0">
              <a:latin typeface="+mn-lt"/>
            </a:endParaRPr>
          </a:p>
          <a:p>
            <a:r>
              <a:rPr lang="x-none" altLang="ja-JP" dirty="0" smtClean="0">
                <a:latin typeface="+mn-lt"/>
              </a:rPr>
              <a:t>The review team may then produce an audit report with its conclusions regarding the origin and licensing of the source code.</a:t>
            </a:r>
            <a:endParaRPr lang="x-none" altLang="ja-JP" strike="sngStrike" dirty="0" smtClean="0">
              <a:latin typeface="+mn-lt"/>
            </a:endParaRPr>
          </a:p>
          <a:p>
            <a:endParaRPr lang="en-US" dirty="0" smtClean="0">
              <a:latin typeface="Calibri"/>
            </a:endParaRPr>
          </a:p>
          <a:p>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ソースコードの起源とライセンスを確認した監査レポートが作成されると、レビュー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チームは企業のFOSSポリシー</a:t>
            </a:r>
            <a:r>
              <a:rPr lang="ja-JP" altLang="en-US" dirty="0">
                <a:latin typeface="ＭＳ ゴシック" panose="020B0609070205080204" pitchFamily="49" charset="-128"/>
                <a:ea typeface="ＭＳ ゴシック" panose="020B0609070205080204" pitchFamily="49" charset="-128"/>
              </a:rPr>
              <a:t>に従い</a:t>
            </a:r>
            <a:r>
              <a:rPr lang="ja-JP" altLang="en-US" dirty="0" smtClean="0">
                <a:latin typeface="ＭＳ ゴシック" panose="020B0609070205080204" pitchFamily="49" charset="-128"/>
                <a:ea typeface="ＭＳ ゴシック" panose="020B0609070205080204" pitchFamily="49" charset="-128"/>
              </a:rPr>
              <a:t>、すべての</a:t>
            </a:r>
            <a:r>
              <a:rPr lang="x-none" dirty="0" smtClean="0">
                <a:latin typeface="ＭＳ ゴシック" panose="020B0609070205080204" pitchFamily="49" charset="-128"/>
                <a:ea typeface="ＭＳ ゴシック" panose="020B0609070205080204" pitchFamily="49" charset="-128"/>
              </a:rPr>
              <a:t>問題にフラグをつけ</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レビューをする必要があります。</a:t>
            </a: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a:t>
            </a:r>
            <a:r>
              <a:rPr lang="ja-JP" altLang="en-US" dirty="0">
                <a:latin typeface="ＭＳ ゴシック" panose="020B0609070205080204" pitchFamily="49" charset="-128"/>
                <a:ea typeface="ＭＳ ゴシック" panose="020B0609070205080204" pitchFamily="49" charset="-128"/>
              </a:rPr>
              <a:t>以前</a:t>
            </a:r>
            <a:r>
              <a:rPr lang="x-none" dirty="0">
                <a:latin typeface="ＭＳ ゴシック" panose="020B0609070205080204" pitchFamily="49" charset="-128"/>
                <a:ea typeface="ＭＳ ゴシック" panose="020B0609070205080204" pitchFamily="49" charset="-128"/>
              </a:rPr>
              <a:t>のステップで両立しないライセンス下にある</a:t>
            </a:r>
            <a:r>
              <a:rPr lang="ja-JP" altLang="en-US" dirty="0">
                <a:latin typeface="ＭＳ ゴシック" panose="020B0609070205080204" pitchFamily="49" charset="-128"/>
                <a:ea typeface="ＭＳ ゴシック" panose="020B0609070205080204" pitchFamily="49" charset="-128"/>
              </a:rPr>
              <a:t>異なる</a:t>
            </a:r>
            <a:r>
              <a:rPr lang="x-none"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コードを含</a:t>
            </a:r>
            <a:r>
              <a:rPr lang="ja-JP" altLang="en-US" dirty="0" err="1">
                <a:latin typeface="ＭＳ ゴシック" panose="020B0609070205080204" pitchFamily="49" charset="-128"/>
                <a:ea typeface="ＭＳ ゴシック" panose="020B0609070205080204" pitchFamily="49" charset="-128"/>
              </a:rPr>
              <a:t>んだ</a:t>
            </a:r>
            <a:r>
              <a:rPr lang="x-none" dirty="0">
                <a:latin typeface="ＭＳ ゴシック" panose="020B0609070205080204" pitchFamily="49" charset="-128"/>
                <a:ea typeface="ＭＳ ゴシック" panose="020B0609070205080204" pitchFamily="49" charset="-128"/>
              </a:rPr>
              <a:t>FOSSコンポーネントを特定したとします</a:t>
            </a:r>
            <a:r>
              <a:rPr lang="x-none">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レビューチームはこの問題を解決するためにエンジ</a:t>
            </a:r>
            <a:r>
              <a:rPr lang="ja-JP" altLang="en-US" smtClean="0">
                <a:latin typeface="ＭＳ ゴシック" panose="020B0609070205080204" pitchFamily="49" charset="-128"/>
                <a:ea typeface="ＭＳ ゴシック" panose="020B0609070205080204" pitchFamily="49" charset="-128"/>
              </a:rPr>
              <a:t>ニ</a:t>
            </a:r>
            <a:r>
              <a:rPr lang="x-none" smtClean="0">
                <a:latin typeface="ＭＳ ゴシック" panose="020B0609070205080204" pitchFamily="49" charset="-128"/>
                <a:ea typeface="ＭＳ ゴシック" panose="020B0609070205080204" pitchFamily="49" charset="-128"/>
              </a:rPr>
              <a:t>アリングチームに適切なフィードバックを提供する必要があります</a:t>
            </a:r>
            <a:r>
              <a:rPr lang="x-none" dirty="0" smtClean="0">
                <a:latin typeface="ＭＳ ゴシック" panose="020B0609070205080204" pitchFamily="49" charset="-128"/>
                <a:ea typeface="ＭＳ ゴシック" panose="020B0609070205080204" pitchFamily="49" charset="-128"/>
              </a:rPr>
              <a:t>。</a:t>
            </a:r>
            <a:endParaRPr lang="en-US" strike="sngStrike"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altLang="ja-JP" strike="sngStrike" dirty="0" smtClean="0">
              <a:latin typeface="+mn-lt"/>
            </a:endParaRPr>
          </a:p>
          <a:p>
            <a:endParaRPr lang="en-US" dirty="0"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61</a:t>
            </a:fld>
            <a:endParaRPr lang="en-US"/>
          </a:p>
        </p:txBody>
      </p:sp>
    </p:spTree>
    <p:extLst>
      <p:ext uri="{BB962C8B-B14F-4D97-AF65-F5344CB8AC3E}">
        <p14:creationId xmlns:p14="http://schemas.microsoft.com/office/powerpoint/2010/main" val="108087137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smtClean="0">
                <a:latin typeface="ＭＳ ゴシック" panose="020B0609070205080204" pitchFamily="49" charset="-128"/>
                <a:ea typeface="ＭＳ ゴシック" panose="020B0609070205080204" pitchFamily="49" charset="-128"/>
              </a:rPr>
              <a:t>このスライド</a:t>
            </a:r>
            <a:r>
              <a:rPr lang="ja-JP" altLang="en-US" dirty="0" smtClean="0">
                <a:latin typeface="ＭＳ ゴシック" panose="020B0609070205080204" pitchFamily="49" charset="-128"/>
                <a:ea typeface="ＭＳ ゴシック" panose="020B0609070205080204" pitchFamily="49" charset="-128"/>
              </a:rPr>
              <a:t>で</a:t>
            </a:r>
            <a:r>
              <a:rPr lang="x-none" dirty="0" smtClean="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、FOSSの使用と企業のソフトウェアとの関係を説明するために使うテンプレートを掲載しています。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、FOSSと企業のコンポーネントは一緒にリンクされるのか？といったことです。</a:t>
            </a:r>
            <a:r>
              <a:rPr lang="x-none" dirty="0" smtClean="0">
                <a:latin typeface="ＭＳ ゴシック" panose="020B0609070205080204" pitchFamily="49" charset="-128"/>
                <a:ea typeface="ＭＳ ゴシック" panose="020B0609070205080204" pitchFamily="49" charset="-128"/>
              </a:rPr>
              <a:t>このようなテンプレートは</a:t>
            </a:r>
            <a:r>
              <a:rPr lang="ja-JP" altLang="en-US" dirty="0" err="1" smtClean="0">
                <a:latin typeface="ＭＳ ゴシック" panose="020B0609070205080204" pitchFamily="49" charset="-128"/>
                <a:ea typeface="ＭＳ ゴシック" panose="020B0609070205080204" pitchFamily="49" charset="-128"/>
              </a:rPr>
              <a:t>、</a:t>
            </a:r>
            <a:r>
              <a:rPr lang="x-none" dirty="0" smtClean="0">
                <a:latin typeface="ＭＳ ゴシック" panose="020B0609070205080204" pitchFamily="49" charset="-128"/>
                <a:ea typeface="ＭＳ ゴシック" panose="020B0609070205080204" pitchFamily="49" charset="-128"/>
              </a:rPr>
              <a:t>計画</a:t>
            </a:r>
            <a:r>
              <a:rPr lang="ja-JP" altLang="en-US" dirty="0">
                <a:latin typeface="ＭＳ ゴシック" panose="020B0609070205080204" pitchFamily="49" charset="-128"/>
                <a:ea typeface="ＭＳ ゴシック" panose="020B0609070205080204" pitchFamily="49" charset="-128"/>
              </a:rPr>
              <a:t>された</a:t>
            </a:r>
            <a:r>
              <a:rPr lang="x-none" dirty="0">
                <a:latin typeface="ＭＳ ゴシック" panose="020B0609070205080204" pitchFamily="49" charset="-128"/>
                <a:ea typeface="ＭＳ ゴシック" panose="020B0609070205080204" pitchFamily="49" charset="-128"/>
              </a:rPr>
              <a:t>FOSS</a:t>
            </a:r>
            <a:r>
              <a:rPr lang="x-none" dirty="0" smtClean="0">
                <a:latin typeface="ＭＳ ゴシック" panose="020B0609070205080204" pitchFamily="49" charset="-128"/>
                <a:ea typeface="ＭＳ ゴシック" panose="020B0609070205080204" pitchFamily="49" charset="-128"/>
              </a:rPr>
              <a:t>の使用に</a:t>
            </a:r>
            <a:r>
              <a:rPr lang="ja-JP" altLang="en-US" dirty="0" smtClean="0">
                <a:latin typeface="ＭＳ ゴシック" panose="020B0609070205080204" pitchFamily="49" charset="-128"/>
                <a:ea typeface="ＭＳ ゴシック" panose="020B0609070205080204" pitchFamily="49" charset="-128"/>
              </a:rPr>
              <a:t>ついて</a:t>
            </a:r>
            <a:r>
              <a:rPr lang="x-none" dirty="0" smtClean="0">
                <a:latin typeface="ＭＳ ゴシック" panose="020B0609070205080204" pitchFamily="49" charset="-128"/>
                <a:ea typeface="ＭＳ ゴシック" panose="020B0609070205080204" pitchFamily="49" charset="-128"/>
              </a:rPr>
              <a:t>FOSS</a:t>
            </a:r>
            <a:r>
              <a:rPr lang="x-none" dirty="0">
                <a:latin typeface="ＭＳ ゴシック" panose="020B0609070205080204" pitchFamily="49" charset="-128"/>
                <a:ea typeface="ＭＳ ゴシック" panose="020B0609070205080204" pitchFamily="49" charset="-128"/>
              </a:rPr>
              <a:t>レビューチームの</a:t>
            </a:r>
            <a:r>
              <a:rPr lang="ja-JP" altLang="en-US" dirty="0">
                <a:latin typeface="ＭＳ ゴシック" panose="020B0609070205080204" pitchFamily="49" charset="-128"/>
                <a:ea typeface="ＭＳ ゴシック" panose="020B0609070205080204" pitchFamily="49" charset="-128"/>
              </a:rPr>
              <a:t>理解を助ける</a:t>
            </a:r>
            <a:r>
              <a:rPr lang="x-none" dirty="0" smtClean="0">
                <a:latin typeface="ＭＳ ゴシック" panose="020B0609070205080204" pitchFamily="49" charset="-128"/>
                <a:ea typeface="ＭＳ ゴシック" panose="020B0609070205080204" pitchFamily="49" charset="-128"/>
              </a:rPr>
              <a:t>ためにエンジニアリング</a:t>
            </a:r>
            <a:r>
              <a:rPr lang="en-US" dirty="0" smtClean="0">
                <a:latin typeface="ＭＳ ゴシック" panose="020B0609070205080204" pitchFamily="49" charset="-128"/>
                <a:ea typeface="ＭＳ ゴシック" panose="020B0609070205080204" pitchFamily="49" charset="-128"/>
              </a:rPr>
              <a:t> </a:t>
            </a:r>
            <a:r>
              <a:rPr lang="x-none" dirty="0" smtClean="0">
                <a:latin typeface="ＭＳ ゴシック" panose="020B0609070205080204" pitchFamily="49" charset="-128"/>
                <a:ea typeface="ＭＳ ゴシック" panose="020B0609070205080204" pitchFamily="49" charset="-128"/>
              </a:rPr>
              <a:t>チームによって作成されることもあります。</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62</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このステップでは、FOSSレビュー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チームが直前のステップで収集された事実をレビューし、FOSSライセンス下で企業が負うべき義務を確認します。</a:t>
            </a:r>
            <a:endParaRPr lang="en-US" dirty="0">
              <a:latin typeface="ＭＳ ゴシック" panose="020B0609070205080204" pitchFamily="49" charset="-128"/>
              <a:ea typeface="ＭＳ ゴシック" panose="020B0609070205080204" pitchFamily="49" charset="-128"/>
            </a:endParaRP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このステップは直前のステップ（</a:t>
            </a:r>
            <a:r>
              <a:rPr lang="x-none" dirty="0" smtClean="0">
                <a:latin typeface="ＭＳ ゴシック" panose="020B0609070205080204" pitchFamily="49" charset="-128"/>
                <a:ea typeface="ＭＳ ゴシック" panose="020B0609070205080204" pitchFamily="49" charset="-128"/>
              </a:rPr>
              <a:t>監査で</a:t>
            </a:r>
            <a:r>
              <a:rPr lang="ja-JP" altLang="en-US" dirty="0" smtClean="0">
                <a:latin typeface="ＭＳ ゴシック" panose="020B0609070205080204" pitchFamily="49" charset="-128"/>
                <a:ea typeface="ＭＳ ゴシック" panose="020B0609070205080204" pitchFamily="49" charset="-128"/>
              </a:rPr>
              <a:t>の</a:t>
            </a:r>
            <a:r>
              <a:rPr lang="x-none" dirty="0" smtClean="0">
                <a:latin typeface="ＭＳ ゴシック" panose="020B0609070205080204" pitchFamily="49" charset="-128"/>
                <a:ea typeface="ＭＳ ゴシック" panose="020B0609070205080204" pitchFamily="49" charset="-128"/>
              </a:rPr>
              <a:t>問題を解決する</a:t>
            </a:r>
            <a:r>
              <a:rPr lang="x-none" dirty="0">
                <a:latin typeface="ＭＳ ゴシック" panose="020B0609070205080204" pitchFamily="49" charset="-128"/>
                <a:ea typeface="ＭＳ ゴシック" panose="020B0609070205080204" pitchFamily="49" charset="-128"/>
              </a:rPr>
              <a:t>）と密接に関係しています。直前のステップでは企業のポリシーと合致しないFOSSの使用を取り除きました。</a:t>
            </a:r>
            <a:r>
              <a:rPr lang="x-none" dirty="0" smtClean="0">
                <a:latin typeface="ＭＳ ゴシック" panose="020B0609070205080204" pitchFamily="49" charset="-128"/>
                <a:ea typeface="ＭＳ ゴシック" panose="020B0609070205080204" pitchFamily="49" charset="-128"/>
              </a:rPr>
              <a:t>このステップでは使用</a:t>
            </a:r>
            <a:r>
              <a:rPr lang="ja-JP" altLang="en-US" dirty="0" smtClean="0">
                <a:latin typeface="ＭＳ ゴシック" panose="020B0609070205080204" pitchFamily="49" charset="-128"/>
                <a:ea typeface="ＭＳ ゴシック" panose="020B0609070205080204" pitchFamily="49" charset="-128"/>
              </a:rPr>
              <a:t>していくことになった</a:t>
            </a:r>
            <a:r>
              <a:rPr lang="x-none" dirty="0" smtClean="0">
                <a:latin typeface="ＭＳ ゴシック" panose="020B0609070205080204" pitchFamily="49" charset="-128"/>
                <a:ea typeface="ＭＳ ゴシック" panose="020B0609070205080204" pitchFamily="49" charset="-128"/>
              </a:rPr>
              <a:t>FOSS</a:t>
            </a:r>
            <a:r>
              <a:rPr lang="x-none" dirty="0">
                <a:latin typeface="ＭＳ ゴシック" panose="020B0609070205080204" pitchFamily="49" charset="-128"/>
                <a:ea typeface="ＭＳ ゴシック" panose="020B0609070205080204" pitchFamily="49" charset="-128"/>
              </a:rPr>
              <a:t>のライセンス義務を評価し、確認します</a:t>
            </a:r>
            <a:r>
              <a:rPr lang="x-none" dirty="0" smtClean="0">
                <a:latin typeface="ＭＳ ゴシック" panose="020B0609070205080204" pitchFamily="49" charset="-128"/>
                <a:ea typeface="ＭＳ ゴシック" panose="020B0609070205080204" pitchFamily="49" charset="-128"/>
              </a:rPr>
              <a:t>。</a:t>
            </a:r>
            <a:endParaRPr lang="en-US" strike="sngStrike" dirty="0" smtClean="0">
              <a:latin typeface="ＭＳ ゴシック" panose="020B0609070205080204" pitchFamily="49" charset="-128"/>
              <a:ea typeface="ＭＳ ゴシック" panose="020B0609070205080204" pitchFamily="49" charset="-128"/>
            </a:endParaRPr>
          </a:p>
          <a:p>
            <a:endParaRPr lang="en-US" strike="sngStrike" dirty="0" smtClean="0">
              <a:latin typeface="Calibri"/>
            </a:endParaRPr>
          </a:p>
          <a:p>
            <a:r>
              <a:rPr lang="en-US" dirty="0" smtClean="0">
                <a:latin typeface="Calibri"/>
              </a:rPr>
              <a:t>---</a:t>
            </a:r>
          </a:p>
          <a:p>
            <a:r>
              <a:rPr lang="x-none" altLang="ja-JP" dirty="0" smtClean="0">
                <a:latin typeface="+mn-lt"/>
              </a:rPr>
              <a:t>In this step, the FOSS review team reviews the facts collected in the previous steps and identifies the company’s obligations under the FOSS licenses.</a:t>
            </a:r>
            <a:endParaRPr lang="en-US" altLang="ja-JP" dirty="0" smtClean="0">
              <a:latin typeface="+mn-lt"/>
            </a:endParaRPr>
          </a:p>
          <a:p>
            <a:endParaRPr lang="x-none" altLang="ja-JP" dirty="0" smtClean="0">
              <a:latin typeface="+mn-lt"/>
            </a:endParaRPr>
          </a:p>
          <a:p>
            <a:r>
              <a:rPr lang="x-none" altLang="ja-JP" dirty="0" smtClean="0">
                <a:latin typeface="+mn-lt"/>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altLang="ja-JP" strike="sngStrike" dirty="0" smtClean="0">
              <a:latin typeface="+mn-lt"/>
            </a:endParaRPr>
          </a:p>
          <a:p>
            <a:endParaRPr lang="en-US" dirty="0"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63</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ここでの例における承認ステップでは、レビュー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チームは問題のFOSSの使用を</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それに伴う条件や義務に添って承認するかどうかを明らかにします。この承認では、FOSSコンポーネントの版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や承認される使用シナリオ</a:t>
            </a:r>
            <a:r>
              <a:rPr lang="ja-JP" altLang="en-US" dirty="0">
                <a:latin typeface="ＭＳ ゴシック" panose="020B0609070205080204" pitchFamily="49" charset="-128"/>
                <a:ea typeface="ＭＳ ゴシック" panose="020B0609070205080204" pitchFamily="49" charset="-128"/>
              </a:rPr>
              <a:t>などの</a:t>
            </a:r>
            <a:r>
              <a:rPr lang="x-none" dirty="0">
                <a:latin typeface="ＭＳ ゴシック" panose="020B0609070205080204" pitchFamily="49" charset="-128"/>
                <a:ea typeface="ＭＳ ゴシック" panose="020B0609070205080204" pitchFamily="49" charset="-128"/>
              </a:rPr>
              <a:t>重要</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詳細情報を盛り込む必要があります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64</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前ステップ</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承認情報は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そのソフトウェア</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リリース</a:t>
            </a:r>
            <a:r>
              <a:rPr lang="ja-JP" altLang="en-US" dirty="0">
                <a:latin typeface="ＭＳ ゴシック" panose="020B0609070205080204" pitchFamily="49" charset="-128"/>
                <a:ea typeface="ＭＳ ゴシック" panose="020B0609070205080204" pitchFamily="49" charset="-128"/>
              </a:rPr>
              <a:t>に関与</a:t>
            </a:r>
            <a:r>
              <a:rPr lang="x-none" dirty="0">
                <a:latin typeface="ＭＳ ゴシック" panose="020B0609070205080204" pitchFamily="49" charset="-128"/>
                <a:ea typeface="ＭＳ ゴシック" panose="020B0609070205080204" pitchFamily="49" charset="-128"/>
              </a:rPr>
              <a:t>する</a:t>
            </a:r>
            <a:r>
              <a:rPr lang="ja-JP" altLang="en-US" dirty="0">
                <a:latin typeface="ＭＳ ゴシック" panose="020B0609070205080204" pitchFamily="49" charset="-128"/>
                <a:ea typeface="ＭＳ ゴシック" panose="020B0609070205080204" pitchFamily="49" charset="-128"/>
              </a:rPr>
              <a:t>すべての人々</a:t>
            </a:r>
            <a:r>
              <a:rPr lang="x-none" dirty="0">
                <a:latin typeface="ＭＳ ゴシック" panose="020B0609070205080204" pitchFamily="49" charset="-128"/>
                <a:ea typeface="ＭＳ ゴシック" panose="020B0609070205080204" pitchFamily="49" charset="-128"/>
              </a:rPr>
              <a:t>が理解し、関連するライセンスの義務を履行できるよう</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、登録され、追跡される必要があります。 </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Approval information from the previous step should be tracked or registered so that anyone releasing the software can understand and comply with the relevant license obligations. </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65</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FOSSライセンスで求められる場合、適切な告知／表示</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が準備されなければなりません（多くの場合、</a:t>
            </a:r>
            <a:r>
              <a:rPr lang="ja-JP" altLang="en-US" dirty="0">
                <a:latin typeface="ＭＳ ゴシック" panose="020B0609070205080204" pitchFamily="49" charset="-128"/>
                <a:ea typeface="ＭＳ ゴシック" panose="020B0609070205080204" pitchFamily="49" charset="-128"/>
              </a:rPr>
              <a:t>製品</a:t>
            </a:r>
            <a:r>
              <a:rPr lang="x-none" dirty="0">
                <a:latin typeface="ＭＳ ゴシック" panose="020B0609070205080204" pitchFamily="49" charset="-128"/>
                <a:ea typeface="ＭＳ ゴシック" panose="020B0609070205080204" pitchFamily="49" charset="-128"/>
              </a:rPr>
              <a:t>に添付されるテキストファイルで）</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告知／表示には</a:t>
            </a:r>
            <a:r>
              <a:rPr lang="ja-JP" altLang="en-US" dirty="0" smtClean="0">
                <a:latin typeface="ＭＳ ゴシック" panose="020B0609070205080204" pitchFamily="49" charset="-128"/>
                <a:ea typeface="ＭＳ ゴシック" panose="020B0609070205080204" pitchFamily="49" charset="-128"/>
              </a:rPr>
              <a:t>帰属表示</a:t>
            </a:r>
            <a:r>
              <a:rPr lang="x-none" dirty="0" smtClean="0">
                <a:latin typeface="ＭＳ ゴシック" panose="020B0609070205080204" pitchFamily="49" charset="-128"/>
                <a:ea typeface="ＭＳ ゴシック" panose="020B0609070205080204" pitchFamily="49" charset="-128"/>
              </a:rPr>
              <a:t>や改変告知</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あるいは、</a:t>
            </a:r>
            <a:r>
              <a:rPr lang="x-none" dirty="0">
                <a:latin typeface="ＭＳ ゴシック" panose="020B0609070205080204" pitchFamily="49" charset="-128"/>
                <a:ea typeface="ＭＳ ゴシック" panose="020B0609070205080204" pitchFamily="49" charset="-128"/>
              </a:rPr>
              <a:t>ソースコード</a:t>
            </a:r>
            <a:r>
              <a:rPr lang="ja-JP" altLang="en-US" dirty="0">
                <a:latin typeface="ＭＳ ゴシック" panose="020B0609070205080204" pitchFamily="49" charset="-128"/>
                <a:ea typeface="ＭＳ ゴシック" panose="020B0609070205080204" pitchFamily="49" charset="-128"/>
              </a:rPr>
              <a:t>提供の</a:t>
            </a:r>
            <a:r>
              <a:rPr lang="x-none" dirty="0">
                <a:latin typeface="ＭＳ ゴシック" panose="020B0609070205080204" pitchFamily="49" charset="-128"/>
                <a:ea typeface="ＭＳ ゴシック" panose="020B0609070205080204" pitchFamily="49" charset="-128"/>
              </a:rPr>
              <a:t>申し出が含まれます。いくつかのライセンスについては、</a:t>
            </a:r>
            <a:r>
              <a:rPr lang="x-none">
                <a:latin typeface="ＭＳ ゴシック" panose="020B0609070205080204" pitchFamily="49" charset="-128"/>
                <a:ea typeface="ＭＳ ゴシック" panose="020B0609070205080204" pitchFamily="49" charset="-128"/>
              </a:rPr>
              <a:t>ライセンス全文の写しを含める必要があります</a:t>
            </a:r>
            <a:r>
              <a:rPr lang="x-none"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66</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smtClean="0">
                <a:latin typeface="ＭＳ ゴシック" panose="020B0609070205080204" pitchFamily="49" charset="-128"/>
                <a:ea typeface="ＭＳ ゴシック" panose="020B0609070205080204" pitchFamily="49" charset="-128"/>
              </a:rPr>
              <a:t>例として</a:t>
            </a:r>
            <a:r>
              <a:rPr lang="ja-JP" altLang="en-US" smtClean="0">
                <a:latin typeface="ＭＳ ゴシック" panose="020B0609070205080204" pitchFamily="49" charset="-128"/>
                <a:ea typeface="ＭＳ ゴシック" panose="020B0609070205080204" pitchFamily="49" charset="-128"/>
              </a:rPr>
              <a:t>挙</a:t>
            </a:r>
            <a:r>
              <a:rPr lang="x-none" smtClean="0">
                <a:latin typeface="ＭＳ ゴシック" panose="020B0609070205080204" pitchFamily="49" charset="-128"/>
                <a:ea typeface="ＭＳ ゴシック" panose="020B0609070205080204" pitchFamily="49" charset="-128"/>
              </a:rPr>
              <a:t>げたここでのプロセスについて</a:t>
            </a:r>
            <a:r>
              <a:rPr lang="x-none" dirty="0">
                <a:latin typeface="ＭＳ ゴシック" panose="020B0609070205080204" pitchFamily="49" charset="-128"/>
                <a:ea typeface="ＭＳ ゴシック" panose="020B0609070205080204" pitchFamily="49" charset="-128"/>
              </a:rPr>
              <a:t>、このスライドでは企業がリリース前にFOSSライセンスの義務を履行したことを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していきます。ソースコードを入手可能と</a:t>
            </a:r>
            <a:r>
              <a:rPr lang="ja-JP" altLang="en-US" dirty="0" err="1">
                <a:latin typeface="ＭＳ ゴシック" panose="020B0609070205080204" pitchFamily="49" charset="-128"/>
                <a:ea typeface="ＭＳ ゴシック" panose="020B0609070205080204" pitchFamily="49" charset="-128"/>
              </a:rPr>
              <a:t>しなけ</a:t>
            </a:r>
            <a:r>
              <a:rPr lang="x-none" dirty="0">
                <a:latin typeface="ＭＳ ゴシック" panose="020B0609070205080204" pitchFamily="49" charset="-128"/>
                <a:ea typeface="ＭＳ ゴシック" panose="020B0609070205080204" pitchFamily="49" charset="-128"/>
              </a:rPr>
              <a:t>ればならない場合、企業はソースコードが頒布されるバイナリ</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ファイルと合致していることを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します。また企業は告知</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が適切に生成され、頒布パッケージに</a:t>
            </a:r>
            <a:r>
              <a:rPr lang="ja-JP" altLang="en-US" dirty="0">
                <a:latin typeface="ＭＳ ゴシック" panose="020B0609070205080204" pitchFamily="49" charset="-128"/>
                <a:ea typeface="ＭＳ ゴシック" panose="020B0609070205080204" pitchFamily="49" charset="-128"/>
              </a:rPr>
              <a:t>含まれ</a:t>
            </a:r>
            <a:r>
              <a:rPr lang="x-none" dirty="0">
                <a:latin typeface="ＭＳ ゴシック" panose="020B0609070205080204" pitchFamily="49" charset="-128"/>
                <a:ea typeface="ＭＳ ゴシック" panose="020B0609070205080204" pitchFamily="49" charset="-128"/>
              </a:rPr>
              <a:t>ていることを必要に応じて</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67</a:t>
            </a:fld>
            <a:endParaRPr lang="en-US"/>
          </a:p>
        </p:txBody>
      </p:sp>
    </p:spTree>
    <p:extLst>
      <p:ext uri="{BB962C8B-B14F-4D97-AF65-F5344CB8AC3E}">
        <p14:creationId xmlns:p14="http://schemas.microsoft.com/office/powerpoint/2010/main" val="92054637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smtClean="0">
                <a:latin typeface="ＭＳ ゴシック" panose="020B0609070205080204" pitchFamily="49" charset="-128"/>
                <a:ea typeface="ＭＳ ゴシック" panose="020B0609070205080204" pitchFamily="49" charset="-128"/>
              </a:rPr>
              <a:t>ソースコードを入手可能</a:t>
            </a:r>
            <a:r>
              <a:rPr lang="ja-JP" altLang="en-US" dirty="0" smtClean="0">
                <a:latin typeface="ＭＳ ゴシック" panose="020B0609070205080204" pitchFamily="49" charset="-128"/>
                <a:ea typeface="ＭＳ ゴシック" panose="020B0609070205080204" pitchFamily="49" charset="-128"/>
              </a:rPr>
              <a:t>にする際、</a:t>
            </a:r>
            <a:r>
              <a:rPr lang="x-none" altLang="ja-JP" dirty="0" smtClean="0">
                <a:latin typeface="ＭＳ ゴシック" panose="020B0609070205080204" pitchFamily="49" charset="-128"/>
                <a:ea typeface="ＭＳ ゴシック" panose="020B0609070205080204" pitchFamily="49" charset="-128"/>
              </a:rPr>
              <a:t>企業は</a:t>
            </a:r>
            <a:r>
              <a:rPr lang="ja-JP" altLang="en-US" dirty="0" smtClean="0">
                <a:latin typeface="ＭＳ ゴシック" panose="020B0609070205080204" pitchFamily="49" charset="-128"/>
                <a:ea typeface="ＭＳ ゴシック" panose="020B0609070205080204" pitchFamily="49" charset="-128"/>
              </a:rPr>
              <a:t>製品に対応した</a:t>
            </a:r>
            <a:r>
              <a:rPr lang="x-none" altLang="ja-JP" dirty="0" smtClean="0">
                <a:latin typeface="ＭＳ ゴシック" panose="020B0609070205080204" pitchFamily="49" charset="-128"/>
                <a:ea typeface="ＭＳ ゴシック" panose="020B0609070205080204" pitchFamily="49" charset="-128"/>
              </a:rPr>
              <a:t>ソースコードをFOSSライセンス</a:t>
            </a:r>
            <a:r>
              <a:rPr lang="ja-JP" altLang="en-US" dirty="0" smtClean="0">
                <a:latin typeface="ＭＳ ゴシック" panose="020B0609070205080204" pitchFamily="49" charset="-128"/>
                <a:ea typeface="ＭＳ ゴシック" panose="020B0609070205080204" pitchFamily="49" charset="-128"/>
              </a:rPr>
              <a:t>が</a:t>
            </a:r>
            <a:r>
              <a:rPr lang="x-none" altLang="ja-JP" dirty="0" smtClean="0">
                <a:latin typeface="ＭＳ ゴシック" panose="020B0609070205080204" pitchFamily="49" charset="-128"/>
                <a:ea typeface="ＭＳ ゴシック" panose="020B0609070205080204" pitchFamily="49" charset="-128"/>
              </a:rPr>
              <a:t>許可</a:t>
            </a:r>
            <a:r>
              <a:rPr lang="ja-JP" altLang="en-US" dirty="0" smtClean="0">
                <a:latin typeface="ＭＳ ゴシック" panose="020B0609070205080204" pitchFamily="49" charset="-128"/>
                <a:ea typeface="ＭＳ ゴシック" panose="020B0609070205080204" pitchFamily="49" charset="-128"/>
              </a:rPr>
              <a:t>する</a:t>
            </a:r>
            <a:r>
              <a:rPr lang="x-none" altLang="ja-JP" dirty="0" smtClean="0">
                <a:latin typeface="ＭＳ ゴシック" panose="020B0609070205080204" pitchFamily="49" charset="-128"/>
                <a:ea typeface="ＭＳ ゴシック" panose="020B0609070205080204" pitchFamily="49" charset="-128"/>
              </a:rPr>
              <a:t>仕組み</a:t>
            </a:r>
            <a:r>
              <a:rPr lang="ja-JP" altLang="en-US" dirty="0" smtClean="0">
                <a:latin typeface="ＭＳ ゴシック" panose="020B0609070205080204" pitchFamily="49" charset="-128"/>
                <a:ea typeface="ＭＳ ゴシック" panose="020B0609070205080204" pitchFamily="49" charset="-128"/>
              </a:rPr>
              <a:t>で</a:t>
            </a:r>
            <a:r>
              <a:rPr lang="x-none" dirty="0" smtClean="0">
                <a:latin typeface="ＭＳ ゴシック" panose="020B0609070205080204" pitchFamily="49" charset="-128"/>
                <a:ea typeface="ＭＳ ゴシック" panose="020B0609070205080204" pitchFamily="49" charset="-128"/>
              </a:rPr>
              <a:t>提供します</a:t>
            </a:r>
            <a:r>
              <a:rPr lang="x-none" dirty="0">
                <a:latin typeface="ＭＳ ゴシック" panose="020B0609070205080204" pitchFamily="49" charset="-128"/>
                <a:ea typeface="ＭＳ ゴシック" panose="020B0609070205080204" pitchFamily="49" charset="-128"/>
              </a:rPr>
              <a:t>。このことは、</a:t>
            </a:r>
            <a:r>
              <a:rPr lang="x-none" dirty="0" smtClean="0">
                <a:latin typeface="ＭＳ ゴシック" panose="020B0609070205080204" pitchFamily="49" charset="-128"/>
                <a:ea typeface="ＭＳ ゴシック" panose="020B0609070205080204" pitchFamily="49" charset="-128"/>
              </a:rPr>
              <a:t>ソースコードをソフトウェア</a:t>
            </a:r>
            <a:r>
              <a:rPr lang="ja-JP" altLang="en-US" dirty="0" smtClean="0">
                <a:latin typeface="ＭＳ ゴシック" panose="020B0609070205080204" pitchFamily="49" charset="-128"/>
                <a:ea typeface="ＭＳ ゴシック" panose="020B0609070205080204" pitchFamily="49" charset="-128"/>
              </a:rPr>
              <a:t>の</a:t>
            </a:r>
            <a:r>
              <a:rPr lang="x-none" dirty="0" smtClean="0">
                <a:latin typeface="ＭＳ ゴシック" panose="020B0609070205080204" pitchFamily="49" charset="-128"/>
                <a:ea typeface="ＭＳ ゴシック" panose="020B0609070205080204" pitchFamily="49" charset="-128"/>
              </a:rPr>
              <a:t>頒布にともに提供、</a:t>
            </a:r>
            <a:r>
              <a:rPr lang="ja-JP" altLang="en-US" dirty="0" smtClean="0">
                <a:latin typeface="ＭＳ ゴシック" panose="020B0609070205080204" pitchFamily="49" charset="-128"/>
                <a:ea typeface="ＭＳ ゴシック" panose="020B0609070205080204" pitchFamily="49" charset="-128"/>
              </a:rPr>
              <a:t>または</a:t>
            </a:r>
            <a:r>
              <a:rPr lang="x-none" dirty="0" smtClean="0">
                <a:latin typeface="ＭＳ ゴシック" panose="020B0609070205080204" pitchFamily="49" charset="-128"/>
                <a:ea typeface="ＭＳ ゴシック" panose="020B0609070205080204" pitchFamily="49" charset="-128"/>
              </a:rPr>
              <a:t>それを書面による申し出を通じ入手可能とすること</a:t>
            </a:r>
            <a:r>
              <a:rPr lang="x-none" dirty="0">
                <a:latin typeface="ＭＳ ゴシック" panose="020B0609070205080204" pitchFamily="49" charset="-128"/>
                <a:ea typeface="ＭＳ ゴシック" panose="020B0609070205080204" pitchFamily="49" charset="-128"/>
              </a:rPr>
              <a:t>、もしくはWebサイトでソースコードのアーカイブを公開することを意味します。</a:t>
            </a:r>
            <a:r>
              <a:rPr lang="x-none" dirty="0">
                <a:latin typeface="Calibri"/>
              </a:rPr>
              <a:t> </a:t>
            </a:r>
            <a:endParaRPr lang="en-US" dirty="0" smtClean="0">
              <a:latin typeface="Calibri"/>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endParaRPr lang="x-none" dirty="0">
              <a:latin typeface="Calibri"/>
            </a:endParaRP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68</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このステップでは、企業</a:t>
            </a:r>
            <a:r>
              <a:rPr lang="ja-JP" altLang="en-US" dirty="0">
                <a:latin typeface="ＭＳ ゴシック" panose="020B0609070205080204" pitchFamily="49" charset="-128"/>
                <a:ea typeface="ＭＳ ゴシック" panose="020B0609070205080204" pitchFamily="49" charset="-128"/>
              </a:rPr>
              <a:t>の</a:t>
            </a:r>
            <a:r>
              <a:rPr lang="x-none" dirty="0" smtClean="0">
                <a:latin typeface="ＭＳ ゴシック" panose="020B0609070205080204" pitchFamily="49" charset="-128"/>
                <a:ea typeface="ＭＳ ゴシック" panose="020B0609070205080204" pitchFamily="49" charset="-128"/>
              </a:rPr>
              <a:t>頒布</a:t>
            </a:r>
            <a:r>
              <a:rPr lang="ja-JP" altLang="en-US" dirty="0" smtClean="0">
                <a:latin typeface="ＭＳ ゴシック" panose="020B0609070205080204" pitchFamily="49" charset="-128"/>
                <a:ea typeface="ＭＳ ゴシック" panose="020B0609070205080204" pitchFamily="49" charset="-128"/>
              </a:rPr>
              <a:t>行為</a:t>
            </a:r>
            <a:r>
              <a:rPr lang="x-none" dirty="0" smtClean="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FOSSライセンスの義務を履行していることを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a:t>
            </a:r>
            <a:r>
              <a:rPr lang="x-none" dirty="0" smtClean="0">
                <a:latin typeface="ＭＳ ゴシック" panose="020B0609070205080204" pitchFamily="49" charset="-128"/>
                <a:ea typeface="ＭＳ ゴシック" panose="020B0609070205080204" pitchFamily="49" charset="-128"/>
              </a:rPr>
              <a:t>このステップは</a:t>
            </a:r>
            <a:r>
              <a:rPr lang="x-none" altLang="ja-JP" dirty="0" smtClean="0">
                <a:latin typeface="ＭＳ ゴシック" panose="020B0609070205080204" pitchFamily="49" charset="-128"/>
                <a:ea typeface="ＭＳ ゴシック" panose="020B0609070205080204" pitchFamily="49" charset="-128"/>
              </a:rPr>
              <a:t>一組織体</a:t>
            </a:r>
            <a:r>
              <a:rPr lang="ja-JP" altLang="en-US" dirty="0" smtClean="0">
                <a:latin typeface="ＭＳ ゴシック" panose="020B0609070205080204" pitchFamily="49" charset="-128"/>
                <a:ea typeface="ＭＳ ゴシック" panose="020B0609070205080204" pitchFamily="49" charset="-128"/>
              </a:rPr>
              <a:t>として</a:t>
            </a:r>
            <a:r>
              <a:rPr lang="x-none" dirty="0" smtClean="0">
                <a:latin typeface="ＭＳ ゴシック" panose="020B0609070205080204" pitchFamily="49" charset="-128"/>
                <a:ea typeface="ＭＳ ゴシック" panose="020B0609070205080204" pitchFamily="49" charset="-128"/>
              </a:rPr>
              <a:t>FOSSレビュープロセス全体を監督する機能</a:t>
            </a:r>
            <a:r>
              <a:rPr lang="ja-JP" altLang="en-US" dirty="0" smtClean="0">
                <a:latin typeface="ＭＳ ゴシック" panose="020B0609070205080204" pitchFamily="49" charset="-128"/>
                <a:ea typeface="ＭＳ ゴシック" panose="020B0609070205080204" pitchFamily="49" charset="-128"/>
              </a:rPr>
              <a:t>になりえるものです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69</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baseline="0" dirty="0" smtClean="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ja-JP" altLang="en-US" dirty="0">
                <a:latin typeface="ＭＳ ゴシック" panose="020B0609070205080204" pitchFamily="49" charset="-128"/>
                <a:ea typeface="ＭＳ ゴシック" panose="020B0609070205080204" pitchFamily="49" charset="-128"/>
              </a:rPr>
              <a:t>本カリキュラム</a:t>
            </a:r>
            <a:r>
              <a:rPr lang="x-none" dirty="0">
                <a:latin typeface="ＭＳ ゴシック" panose="020B0609070205080204" pitchFamily="49" charset="-128"/>
                <a:ea typeface="ＭＳ ゴシック" panose="020B0609070205080204" pitchFamily="49" charset="-128"/>
              </a:rPr>
              <a:t>のプロセス</a:t>
            </a:r>
            <a:r>
              <a:rPr lang="ja-JP" altLang="en-US" dirty="0">
                <a:latin typeface="ＭＳ ゴシック" panose="020B0609070205080204" pitchFamily="49" charset="-128"/>
                <a:ea typeface="ＭＳ ゴシック" panose="020B0609070205080204" pitchFamily="49" charset="-128"/>
              </a:rPr>
              <a:t>例</a:t>
            </a:r>
            <a:r>
              <a:rPr lang="x-none" dirty="0">
                <a:latin typeface="ＭＳ ゴシック" panose="020B0609070205080204" pitchFamily="49" charset="-128"/>
                <a:ea typeface="ＭＳ ゴシック" panose="020B0609070205080204" pitchFamily="49" charset="-128"/>
              </a:rPr>
              <a:t>で</a:t>
            </a:r>
            <a:r>
              <a:rPr lang="ja-JP" altLang="en-US" dirty="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以下のステップがありました。</a:t>
            </a:r>
            <a:endParaRPr lang="en-US" dirty="0">
              <a:latin typeface="ＭＳ ゴシック" panose="020B0609070205080204" pitchFamily="49" charset="-128"/>
              <a:ea typeface="ＭＳ ゴシック" panose="020B0609070205080204" pitchFamily="49" charset="-128"/>
            </a:endParaRP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確認（Identification） － FOSSの使用を確認し追跡します。この作業はエンジニアからの要求、サード </a:t>
            </a:r>
            <a:r>
              <a:rPr lang="x-none" dirty="0" smtClean="0">
                <a:latin typeface="ＭＳ ゴシック" panose="020B0609070205080204" pitchFamily="49" charset="-128"/>
                <a:ea typeface="ＭＳ ゴシック" panose="020B0609070205080204" pitchFamily="49" charset="-128"/>
              </a:rPr>
              <a:t>パーティ</a:t>
            </a:r>
            <a:r>
              <a:rPr lang="ja-JP" altLang="en-US" dirty="0" smtClean="0">
                <a:latin typeface="ＭＳ ゴシック" panose="020B0609070205080204" pitchFamily="49" charset="-128"/>
                <a:ea typeface="ＭＳ ゴシック" panose="020B0609070205080204" pitchFamily="49" charset="-128"/>
              </a:rPr>
              <a:t>による</a:t>
            </a:r>
            <a:r>
              <a:rPr lang="x-none" dirty="0" smtClean="0">
                <a:latin typeface="ＭＳ ゴシック" panose="020B0609070205080204" pitchFamily="49" charset="-128"/>
                <a:ea typeface="ＭＳ ゴシック" panose="020B0609070205080204" pitchFamily="49" charset="-128"/>
              </a:rPr>
              <a:t>開示</a:t>
            </a:r>
            <a:r>
              <a:rPr lang="x-none" dirty="0">
                <a:latin typeface="ＭＳ ゴシック" panose="020B0609070205080204" pitchFamily="49" charset="-128"/>
                <a:ea typeface="ＭＳ ゴシック" panose="020B0609070205080204" pitchFamily="49" charset="-128"/>
              </a:rPr>
              <a:t>、もしくはコード スキャンを通じて発生します。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ソースコードの監査－確認されたFOSSコンポーネントをライセンスと起源についてレビューします。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問題を解決する－ FOSS</a:t>
            </a:r>
            <a:r>
              <a:rPr lang="x-none" dirty="0" smtClean="0">
                <a:latin typeface="ＭＳ ゴシック" panose="020B0609070205080204" pitchFamily="49" charset="-128"/>
                <a:ea typeface="ＭＳ ゴシック" panose="020B0609070205080204" pitchFamily="49" charset="-128"/>
              </a:rPr>
              <a:t>ポリシーに</a:t>
            </a:r>
            <a:r>
              <a:rPr lang="ja-JP" altLang="en-US" dirty="0" smtClean="0">
                <a:latin typeface="ＭＳ ゴシック" panose="020B0609070205080204" pitchFamily="49" charset="-128"/>
                <a:ea typeface="ＭＳ ゴシック" panose="020B0609070205080204" pitchFamily="49" charset="-128"/>
              </a:rPr>
              <a:t>反した</a:t>
            </a:r>
            <a:r>
              <a:rPr lang="x-none" dirty="0" smtClean="0">
                <a:latin typeface="ＭＳ ゴシック" panose="020B0609070205080204" pitchFamily="49" charset="-128"/>
                <a:ea typeface="ＭＳ ゴシック" panose="020B0609070205080204" pitchFamily="49" charset="-128"/>
              </a:rPr>
              <a:t>FOSS</a:t>
            </a:r>
            <a:r>
              <a:rPr lang="x-none" dirty="0">
                <a:latin typeface="ＭＳ ゴシック" panose="020B0609070205080204" pitchFamily="49" charset="-128"/>
                <a:ea typeface="ＭＳ ゴシック" panose="020B0609070205080204" pitchFamily="49" charset="-128"/>
              </a:rPr>
              <a:t>の使用を除去します。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レビューの実施－FOSSの使用に対する義務を査定し決定します。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承認－承認の条件とライセンスの義務を明らかにします。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登録／承認の追跡－その後のステップのために承認の条件とライセンス義務を追跡します。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告知</a:t>
            </a:r>
            <a:r>
              <a:rPr lang="x-none"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通知／</a:t>
            </a:r>
            <a:r>
              <a:rPr lang="x-none" dirty="0" smtClean="0">
                <a:latin typeface="ＭＳ ゴシック" panose="020B0609070205080204" pitchFamily="49" charset="-128"/>
                <a:ea typeface="ＭＳ ゴシック" panose="020B0609070205080204" pitchFamily="49" charset="-128"/>
              </a:rPr>
              <a:t>表示</a:t>
            </a:r>
            <a:r>
              <a:rPr lang="x-none" dirty="0">
                <a:latin typeface="ＭＳ ゴシック" panose="020B0609070205080204" pitchFamily="49" charset="-128"/>
                <a:ea typeface="ＭＳ ゴシック" panose="020B0609070205080204" pitchFamily="49" charset="-128"/>
              </a:rPr>
              <a:t>－FOSSライセンスで求められる形で告知</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を準備します。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頒布前の</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－頒布物のリリース前</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コンプライアンスをレビューします。 </a:t>
            </a:r>
          </a:p>
          <a:p>
            <a:pPr marL="226428" indent="-226428">
              <a:buFont typeface="Arial" panose="020B0604020202020204" pitchFamily="34" charset="0"/>
              <a:buChar char="•"/>
            </a:pPr>
            <a:r>
              <a:rPr lang="ja-JP" altLang="en-US" dirty="0" smtClean="0">
                <a:latin typeface="ＭＳ ゴシック" panose="020B0609070205080204" pitchFamily="49" charset="-128"/>
                <a:ea typeface="ＭＳ ゴシック" panose="020B0609070205080204" pitchFamily="49" charset="-128"/>
              </a:rPr>
              <a:t>添付</a:t>
            </a:r>
            <a:r>
              <a:rPr lang="x-none" dirty="0" smtClean="0">
                <a:latin typeface="ＭＳ ゴシック" panose="020B0609070205080204" pitchFamily="49" charset="-128"/>
                <a:ea typeface="ＭＳ ゴシック" panose="020B0609070205080204" pitchFamily="49" charset="-128"/>
              </a:rPr>
              <a:t>ソースコードの頒布</a:t>
            </a:r>
            <a:r>
              <a:rPr lang="x-none" dirty="0">
                <a:latin typeface="ＭＳ ゴシック" panose="020B0609070205080204" pitchFamily="49" charset="-128"/>
                <a:ea typeface="ＭＳ ゴシック" panose="020B0609070205080204" pitchFamily="49" charset="-128"/>
              </a:rPr>
              <a:t>－ソースコードを必要に応じて入手可能にします。</a:t>
            </a:r>
          </a:p>
          <a:p>
            <a:pPr marL="226428" indent="-226428">
              <a:buFont typeface="Arial" panose="020B0604020202020204" pitchFamily="34" charset="0"/>
              <a:buChar char="•"/>
            </a:pP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プロセスの監督を実施します。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アーキテクチャ レビューではFOSS</a:t>
            </a:r>
            <a:r>
              <a:rPr lang="x-none" dirty="0" smtClean="0">
                <a:latin typeface="ＭＳ ゴシック" panose="020B0609070205080204" pitchFamily="49" charset="-128"/>
                <a:ea typeface="ＭＳ ゴシック" panose="020B0609070205080204" pitchFamily="49" charset="-128"/>
              </a:rPr>
              <a:t>コンポーネントと企業のソフトウェア間の関係を検査します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、FOSS</a:t>
            </a:r>
            <a:r>
              <a:rPr lang="x-none" dirty="0" smtClean="0">
                <a:latin typeface="ＭＳ ゴシック" panose="020B0609070205080204" pitchFamily="49" charset="-128"/>
                <a:ea typeface="ＭＳ ゴシック" panose="020B0609070205080204" pitchFamily="49" charset="-128"/>
              </a:rPr>
              <a:t>と企業のコンポーネントがどのように互いにリンクするか</a:t>
            </a:r>
            <a:r>
              <a:rPr lang="ja-JP" altLang="en-US" dirty="0" smtClean="0">
                <a:latin typeface="ＭＳ ゴシック" panose="020B0609070205080204" pitchFamily="49" charset="-128"/>
                <a:ea typeface="ＭＳ ゴシック" panose="020B0609070205080204" pitchFamily="49" charset="-128"/>
              </a:rPr>
              <a:t>といったことを検査します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mn-lt"/>
            </a:endParaRPr>
          </a:p>
          <a:p>
            <a:r>
              <a:rPr lang="en-US" dirty="0" smtClean="0">
                <a:latin typeface="+mn-lt"/>
              </a:rPr>
              <a:t>---</a:t>
            </a:r>
          </a:p>
          <a:p>
            <a:pPr marL="226428" indent="-226428"/>
            <a:r>
              <a:rPr lang="x-none" altLang="ja-JP" dirty="0" smtClean="0">
                <a:latin typeface="+mn-lt"/>
              </a:rPr>
              <a:t>For our example process, the steps include:</a:t>
            </a:r>
            <a:endParaRPr lang="en-US" altLang="ja-JP" dirty="0" smtClean="0">
              <a:latin typeface="+mn-lt"/>
            </a:endParaRPr>
          </a:p>
          <a:p>
            <a:pPr marL="226428" indent="-226428">
              <a:buFont typeface="Arial" panose="020B0604020202020204" pitchFamily="34" charset="0"/>
              <a:buChar char="•"/>
            </a:pPr>
            <a:r>
              <a:rPr lang="x-none" altLang="ja-JP" dirty="0" smtClean="0">
                <a:latin typeface="+mn-lt"/>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altLang="ja-JP" dirty="0" smtClean="0">
                <a:latin typeface="+mn-lt"/>
              </a:rPr>
              <a:t>Auditing source code - Review identified FOSS components for license and origin information.</a:t>
            </a:r>
          </a:p>
          <a:p>
            <a:pPr marL="226428" indent="-226428">
              <a:buFont typeface="Arial" panose="020B0604020202020204" pitchFamily="34" charset="0"/>
              <a:buChar char="•"/>
            </a:pPr>
            <a:r>
              <a:rPr lang="x-none" altLang="ja-JP" dirty="0" smtClean="0">
                <a:latin typeface="+mn-lt"/>
              </a:rPr>
              <a:t>Resolving issues - Remove FOSS usage that is incompatible with FOSS policies.</a:t>
            </a:r>
          </a:p>
          <a:p>
            <a:pPr marL="226428" indent="-226428">
              <a:buFont typeface="Arial" panose="020B0604020202020204" pitchFamily="34" charset="0"/>
              <a:buChar char="•"/>
            </a:pPr>
            <a:r>
              <a:rPr lang="x-none" altLang="ja-JP" dirty="0" smtClean="0">
                <a:latin typeface="+mn-lt"/>
              </a:rPr>
              <a:t>Performing reviews - Assess and determine obligations for FOSS usage.</a:t>
            </a:r>
          </a:p>
          <a:p>
            <a:pPr marL="226428" indent="-226428">
              <a:buFont typeface="Arial" panose="020B0604020202020204" pitchFamily="34" charset="0"/>
              <a:buChar char="•"/>
            </a:pPr>
            <a:r>
              <a:rPr lang="x-none" altLang="ja-JP" dirty="0" smtClean="0">
                <a:latin typeface="+mn-lt"/>
              </a:rPr>
              <a:t>Approvals - Communicate approval conditions and license obligations.</a:t>
            </a:r>
          </a:p>
          <a:p>
            <a:pPr marL="226428" indent="-226428">
              <a:buFont typeface="Arial" panose="020B0604020202020204" pitchFamily="34" charset="0"/>
              <a:buChar char="•"/>
            </a:pPr>
            <a:r>
              <a:rPr lang="x-none" altLang="ja-JP" dirty="0" smtClean="0">
                <a:latin typeface="+mn-lt"/>
              </a:rPr>
              <a:t>Registration/approval tracking – Track approval conditions and license obligations for later compliance steps.</a:t>
            </a:r>
          </a:p>
          <a:p>
            <a:pPr marL="226428" indent="-226428">
              <a:buFont typeface="Arial" panose="020B0604020202020204" pitchFamily="34" charset="0"/>
              <a:buChar char="•"/>
            </a:pPr>
            <a:r>
              <a:rPr lang="x-none" altLang="ja-JP" dirty="0" smtClean="0">
                <a:latin typeface="+mn-lt"/>
              </a:rPr>
              <a:t>Notices - Prepare notices as required by FOSS licenses.</a:t>
            </a:r>
          </a:p>
          <a:p>
            <a:pPr marL="226428" indent="-226428">
              <a:buFont typeface="Arial" panose="020B0604020202020204" pitchFamily="34" charset="0"/>
              <a:buChar char="•"/>
            </a:pPr>
            <a:r>
              <a:rPr lang="x-none" altLang="ja-JP" dirty="0" smtClean="0">
                <a:latin typeface="+mn-lt"/>
              </a:rPr>
              <a:t>Pre-distribution verifications – Review distributions for compliance before release. </a:t>
            </a:r>
          </a:p>
          <a:p>
            <a:pPr marL="226428" indent="-226428">
              <a:buFont typeface="Arial" panose="020B0604020202020204" pitchFamily="34" charset="0"/>
              <a:buChar char="•"/>
            </a:pPr>
            <a:r>
              <a:rPr lang="x-none" altLang="ja-JP" dirty="0" smtClean="0">
                <a:latin typeface="+mn-lt"/>
              </a:rPr>
              <a:t>Accompanying Source Code Distribution – Make source code available as needed.</a:t>
            </a:r>
          </a:p>
          <a:p>
            <a:pPr marL="226428" indent="-226428">
              <a:buFont typeface="Arial" panose="020B0604020202020204" pitchFamily="34" charset="0"/>
              <a:buChar char="•"/>
            </a:pPr>
            <a:r>
              <a:rPr lang="x-none" altLang="ja-JP" dirty="0" smtClean="0">
                <a:latin typeface="+mn-lt"/>
              </a:rPr>
              <a:t>Verification – Provide oversight for compliance process.</a:t>
            </a:r>
          </a:p>
          <a:p>
            <a:endParaRPr lang="x-none" altLang="ja-JP" dirty="0" smtClean="0">
              <a:latin typeface="+mn-lt"/>
            </a:endParaRPr>
          </a:p>
          <a:p>
            <a:r>
              <a:rPr lang="x-none" altLang="ja-JP" dirty="0" smtClean="0">
                <a:latin typeface="+mn-lt"/>
              </a:rPr>
              <a:t>Architecture reviews examine the relationships between FOSS components and company software. For example, how are FOSS and company components linked </a:t>
            </a:r>
            <a:r>
              <a:rPr lang="x-none" altLang="ja-JP" smtClean="0">
                <a:latin typeface="+mn-lt"/>
              </a:rPr>
              <a:t>together?</a:t>
            </a:r>
            <a:endParaRPr lang="x-none" dirty="0">
              <a:latin typeface="+mn-lt"/>
            </a:endParaRPr>
          </a:p>
          <a:p>
            <a:endParaRPr lang="x-none" b="1" dirty="0">
              <a:latin typeface="+mn-lt"/>
            </a:endParaRPr>
          </a:p>
          <a:p>
            <a:endParaRPr lang="x-none"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本章ではFOSSコンプライアンスプロセスで避けるべき、共通的な落とし穴について説明します。</a:t>
            </a:r>
          </a:p>
          <a:p>
            <a:pPr marL="226428" indent="-226428"/>
            <a:endParaRPr lang="en-US" b="1" smtClean="0">
              <a:latin typeface="+mn-lt"/>
            </a:endParaRPr>
          </a:p>
          <a:p>
            <a:pPr marL="226428" indent="-226428"/>
            <a:r>
              <a:rPr lang="en-US" b="1" smtClean="0">
                <a:latin typeface="+mn-lt"/>
              </a:rPr>
              <a:t>---</a:t>
            </a:r>
          </a:p>
          <a:p>
            <a:pPr marL="226428" marR="0" lvl="0" indent="-226428" algn="l" defTabSz="914400" rtl="0" eaLnBrk="1" fontAlgn="auto" latinLnBrk="0" hangingPunct="1">
              <a:lnSpc>
                <a:spcPct val="100000"/>
              </a:lnSpc>
              <a:spcBef>
                <a:spcPts val="0"/>
              </a:spcBef>
              <a:spcAft>
                <a:spcPts val="0"/>
              </a:spcAft>
              <a:buClrTx/>
              <a:buSzTx/>
              <a:buFontTx/>
              <a:buNone/>
              <a:tabLst/>
              <a:defRPr/>
            </a:pPr>
            <a:r>
              <a:rPr lang="x-none" altLang="ja-JP" smtClean="0">
                <a:latin typeface="+mn-lt"/>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smtClean="0">
                <a:latin typeface="ＭＳ ゴシック" panose="020B0609070205080204" pitchFamily="49" charset="-128"/>
                <a:ea typeface="ＭＳ ゴシック" panose="020B0609070205080204" pitchFamily="49" charset="-128"/>
                <a:cs typeface="Times"/>
              </a:rPr>
              <a:t>このスライドで挙げている最初の落とし穴は</a:t>
            </a:r>
            <a:r>
              <a:rPr lang="x-none" dirty="0">
                <a:latin typeface="ＭＳ ゴシック" panose="020B0609070205080204" pitchFamily="49" charset="-128"/>
                <a:ea typeface="ＭＳ ゴシック" panose="020B0609070205080204" pitchFamily="49" charset="-128"/>
                <a:cs typeface="Times"/>
              </a:rPr>
              <a:t>、コピーレフト型のライセンスのFOSSが気づかれず</a:t>
            </a:r>
            <a:r>
              <a:rPr lang="ja-JP" altLang="en-US" dirty="0">
                <a:latin typeface="ＭＳ ゴシック" panose="020B0609070205080204" pitchFamily="49" charset="-128"/>
                <a:ea typeface="ＭＳ ゴシック" panose="020B0609070205080204" pitchFamily="49" charset="-128"/>
                <a:cs typeface="Times"/>
              </a:rPr>
              <a:t>に</a:t>
            </a:r>
            <a:r>
              <a:rPr lang="x-none" dirty="0">
                <a:latin typeface="ＭＳ ゴシック" panose="020B0609070205080204" pitchFamily="49" charset="-128"/>
                <a:ea typeface="ＭＳ ゴシック" panose="020B0609070205080204" pitchFamily="49" charset="-128"/>
                <a:cs typeface="Times"/>
              </a:rPr>
              <a:t>プロプライエタリのコードと混在してしまうところで生じます。 </a:t>
            </a:r>
          </a:p>
          <a:p>
            <a:pPr marL="226428" indent="-226428"/>
            <a:endParaRPr lang="x-none" dirty="0">
              <a:latin typeface="ＭＳ ゴシック" panose="020B0609070205080204" pitchFamily="49" charset="-128"/>
              <a:ea typeface="ＭＳ ゴシック" panose="020B0609070205080204" pitchFamily="49" charset="-128"/>
              <a:cs typeface="Times"/>
            </a:endParaRPr>
          </a:p>
          <a:p>
            <a:pPr marL="0" indent="-226428"/>
            <a:r>
              <a:rPr lang="x-none" dirty="0">
                <a:latin typeface="ＭＳ ゴシック" panose="020B0609070205080204" pitchFamily="49" charset="-128"/>
                <a:ea typeface="ＭＳ ゴシック" panose="020B0609070205080204" pitchFamily="49" charset="-128"/>
                <a:cs typeface="Times"/>
              </a:rPr>
              <a:t>この状況はライセンスの告知</a:t>
            </a:r>
            <a:r>
              <a:rPr lang="x-none" dirty="0" smtClean="0">
                <a:latin typeface="ＭＳ ゴシック" panose="020B0609070205080204" pitchFamily="49" charset="-128"/>
                <a:ea typeface="ＭＳ ゴシック" panose="020B0609070205080204" pitchFamily="49" charset="-128"/>
                <a:cs typeface="Times"/>
              </a:rPr>
              <a:t>／</a:t>
            </a:r>
            <a:r>
              <a:rPr lang="ja-JP" altLang="en-US" dirty="0" smtClean="0">
                <a:latin typeface="ＭＳ ゴシック" panose="020B0609070205080204" pitchFamily="49" charset="-128"/>
                <a:ea typeface="ＭＳ ゴシック" panose="020B0609070205080204" pitchFamily="49" charset="-128"/>
                <a:cs typeface="Times"/>
              </a:rPr>
              <a:t>通知／</a:t>
            </a:r>
            <a:r>
              <a:rPr lang="x-none" dirty="0" smtClean="0">
                <a:latin typeface="ＭＳ ゴシック" panose="020B0609070205080204" pitchFamily="49" charset="-128"/>
                <a:ea typeface="ＭＳ ゴシック" panose="020B0609070205080204" pitchFamily="49" charset="-128"/>
                <a:cs typeface="Times"/>
              </a:rPr>
              <a:t>表示に</a:t>
            </a:r>
            <a:r>
              <a:rPr lang="ja-JP" altLang="en-US" dirty="0">
                <a:latin typeface="ＭＳ ゴシック" panose="020B0609070205080204" pitchFamily="49" charset="-128"/>
                <a:ea typeface="ＭＳ ゴシック" panose="020B0609070205080204" pitchFamily="49" charset="-128"/>
                <a:cs typeface="Times"/>
              </a:rPr>
              <a:t>関してソースコードを</a:t>
            </a:r>
            <a:r>
              <a:rPr lang="x-none" dirty="0">
                <a:latin typeface="ＭＳ ゴシック" panose="020B0609070205080204" pitchFamily="49" charset="-128"/>
                <a:ea typeface="ＭＳ ゴシック" panose="020B0609070205080204" pitchFamily="49" charset="-128"/>
                <a:cs typeface="Times"/>
              </a:rPr>
              <a:t>監査</a:t>
            </a:r>
            <a:r>
              <a:rPr lang="ja-JP" altLang="en-US" dirty="0">
                <a:latin typeface="ＭＳ ゴシック" panose="020B0609070205080204" pitchFamily="49" charset="-128"/>
                <a:ea typeface="ＭＳ ゴシック" panose="020B0609070205080204" pitchFamily="49" charset="-128"/>
                <a:cs typeface="Times"/>
              </a:rPr>
              <a:t>すること</a:t>
            </a:r>
            <a:r>
              <a:rPr lang="x-none" dirty="0">
                <a:latin typeface="ＭＳ ゴシック" panose="020B0609070205080204" pitchFamily="49" charset="-128"/>
                <a:ea typeface="ＭＳ ゴシック" panose="020B0609070205080204" pitchFamily="49" charset="-128"/>
                <a:cs typeface="Times"/>
              </a:rPr>
              <a:t>や、コード</a:t>
            </a:r>
            <a:r>
              <a:rPr lang="ja-JP" altLang="en-US" dirty="0">
                <a:latin typeface="ＭＳ ゴシック" panose="020B0609070205080204" pitchFamily="49" charset="-128"/>
                <a:ea typeface="ＭＳ ゴシック" panose="020B0609070205080204" pitchFamily="49" charset="-128"/>
                <a:cs typeface="Times"/>
              </a:rPr>
              <a:t> </a:t>
            </a:r>
            <a:r>
              <a:rPr lang="x-none" dirty="0">
                <a:latin typeface="ＭＳ ゴシック" panose="020B0609070205080204" pitchFamily="49" charset="-128"/>
                <a:ea typeface="ＭＳ ゴシック" panose="020B0609070205080204" pitchFamily="49" charset="-128"/>
                <a:cs typeface="Times"/>
              </a:rPr>
              <a:t>スキャン</a:t>
            </a:r>
            <a:r>
              <a:rPr lang="ja-JP" altLang="en-US" dirty="0">
                <a:latin typeface="ＭＳ ゴシック" panose="020B0609070205080204" pitchFamily="49" charset="-128"/>
                <a:ea typeface="ＭＳ ゴシック" panose="020B0609070205080204" pitchFamily="49" charset="-128"/>
                <a:cs typeface="Times"/>
              </a:rPr>
              <a:t> </a:t>
            </a:r>
            <a:r>
              <a:rPr lang="x-none" dirty="0">
                <a:latin typeface="ＭＳ ゴシック" panose="020B0609070205080204" pitchFamily="49" charset="-128"/>
                <a:ea typeface="ＭＳ ゴシック" panose="020B0609070205080204" pitchFamily="49" charset="-128"/>
                <a:cs typeface="Times"/>
              </a:rPr>
              <a:t>ツールの使用を通じて発見されることがあります。</a:t>
            </a:r>
          </a:p>
          <a:p>
            <a:pPr marL="0" indent="-226428"/>
            <a:endParaRPr lang="x-none" dirty="0">
              <a:latin typeface="ＭＳ ゴシック" panose="020B0609070205080204" pitchFamily="49" charset="-128"/>
              <a:ea typeface="ＭＳ ゴシック" panose="020B0609070205080204" pitchFamily="49" charset="-128"/>
              <a:cs typeface="Times"/>
            </a:endParaRPr>
          </a:p>
          <a:p>
            <a:pPr marL="0" indent="-226428"/>
            <a:r>
              <a:rPr lang="x-none" dirty="0">
                <a:latin typeface="ＭＳ ゴシック" panose="020B0609070205080204" pitchFamily="49" charset="-128"/>
                <a:ea typeface="ＭＳ ゴシック" panose="020B0609070205080204" pitchFamily="49" charset="-128"/>
                <a:cs typeface="Times"/>
              </a:rPr>
              <a:t>予防策として、エンジニアリング スタッフへのトレーニング提供、</a:t>
            </a:r>
            <a:r>
              <a:rPr lang="ja-JP" altLang="en-US" dirty="0">
                <a:latin typeface="ＭＳ ゴシック" panose="020B0609070205080204" pitchFamily="49" charset="-128"/>
                <a:ea typeface="ＭＳ ゴシック" panose="020B0609070205080204" pitchFamily="49" charset="-128"/>
                <a:cs typeface="Times"/>
              </a:rPr>
              <a:t>および</a:t>
            </a:r>
            <a:r>
              <a:rPr lang="x-none" dirty="0">
                <a:latin typeface="ＭＳ ゴシック" panose="020B0609070205080204" pitchFamily="49" charset="-128"/>
                <a:ea typeface="ＭＳ ゴシック" panose="020B0609070205080204" pitchFamily="49" charset="-128"/>
                <a:cs typeface="Times"/>
              </a:rPr>
              <a:t>開発プロセスにおける監査やスキャンの定期的な実施</a:t>
            </a:r>
            <a:r>
              <a:rPr lang="ja-JP" altLang="en-US" dirty="0">
                <a:latin typeface="ＭＳ ゴシック" panose="020B0609070205080204" pitchFamily="49" charset="-128"/>
                <a:ea typeface="ＭＳ ゴシック" panose="020B0609070205080204" pitchFamily="49" charset="-128"/>
                <a:cs typeface="Times"/>
              </a:rPr>
              <a:t>など</a:t>
            </a:r>
            <a:r>
              <a:rPr lang="x-none" dirty="0">
                <a:latin typeface="ＭＳ ゴシック" panose="020B0609070205080204" pitchFamily="49" charset="-128"/>
                <a:ea typeface="ＭＳ ゴシック" panose="020B0609070205080204" pitchFamily="49" charset="-128"/>
                <a:cs typeface="Times"/>
              </a:rPr>
              <a:t>があります</a:t>
            </a:r>
            <a:r>
              <a:rPr lang="x-none" dirty="0" smtClean="0">
                <a:latin typeface="ＭＳ ゴシック" panose="020B0609070205080204" pitchFamily="49" charset="-128"/>
                <a:ea typeface="ＭＳ ゴシック" panose="020B0609070205080204" pitchFamily="49" charset="-128"/>
                <a:cs typeface="Times"/>
              </a:rPr>
              <a:t>。</a:t>
            </a:r>
            <a:endParaRPr lang="en-US" dirty="0" smtClean="0">
              <a:latin typeface="ＭＳ ゴシック" panose="020B0609070205080204" pitchFamily="49" charset="-128"/>
              <a:ea typeface="ＭＳ ゴシック" panose="020B0609070205080204" pitchFamily="49" charset="-128"/>
              <a:cs typeface="Times"/>
            </a:endParaRPr>
          </a:p>
          <a:p>
            <a:pPr marL="226428" indent="-226428"/>
            <a:endParaRPr lang="en-US" dirty="0" smtClean="0">
              <a:latin typeface="ＭＳ ゴシック" panose="020B0609070205080204" pitchFamily="49" charset="-128"/>
              <a:ea typeface="ＭＳ ゴシック" panose="020B0609070205080204" pitchFamily="49" charset="-128"/>
              <a:cs typeface="Times"/>
            </a:endParaRPr>
          </a:p>
          <a:p>
            <a:pPr marL="226428" indent="-226428"/>
            <a:r>
              <a:rPr lang="en-US" dirty="0" smtClean="0">
                <a:latin typeface="+mn-lt"/>
                <a:cs typeface="Times"/>
              </a:rPr>
              <a:t>---</a:t>
            </a:r>
          </a:p>
          <a:p>
            <a:pPr marL="226428" indent="-226428"/>
            <a:r>
              <a:rPr lang="x-none" altLang="ja-JP" dirty="0" smtClean="0">
                <a:latin typeface="+mn-lt"/>
                <a:cs typeface="Times"/>
              </a:rPr>
              <a:t>The </a:t>
            </a:r>
            <a:r>
              <a:rPr lang="en-US" altLang="ja-JP" dirty="0" smtClean="0">
                <a:latin typeface="+mn-lt"/>
                <a:cs typeface="Times"/>
              </a:rPr>
              <a:t>first </a:t>
            </a:r>
            <a:r>
              <a:rPr lang="x-none" altLang="ja-JP" dirty="0" smtClean="0">
                <a:latin typeface="+mn-lt"/>
                <a:cs typeface="Times"/>
              </a:rPr>
              <a:t>pitfall described in this slide arises where copyleft-style licensed FOSS is inadvertently mixed with proprietary code. </a:t>
            </a:r>
          </a:p>
          <a:p>
            <a:pPr marL="226428" indent="-226428"/>
            <a:endParaRPr lang="x-none" altLang="ja-JP" dirty="0" smtClean="0">
              <a:latin typeface="+mn-lt"/>
              <a:cs typeface="Times"/>
            </a:endParaRPr>
          </a:p>
          <a:p>
            <a:pPr marL="226428" indent="-226428"/>
            <a:r>
              <a:rPr lang="x-none" altLang="ja-JP" dirty="0" smtClean="0">
                <a:latin typeface="+mn-lt"/>
                <a:cs typeface="Times"/>
              </a:rPr>
              <a:t>This may be discovered through auditing source code for license notices or using code scanning tools.</a:t>
            </a:r>
          </a:p>
          <a:p>
            <a:pPr marL="226428" indent="-226428"/>
            <a:endParaRPr lang="x-none" altLang="ja-JP" dirty="0" smtClean="0">
              <a:latin typeface="+mn-lt"/>
              <a:cs typeface="Times"/>
            </a:endParaRPr>
          </a:p>
          <a:p>
            <a:pPr marL="226428" indent="-226428"/>
            <a:r>
              <a:rPr lang="x-none" altLang="ja-JP" dirty="0" smtClean="0">
                <a:latin typeface="+mn-lt"/>
                <a:cs typeface="Times"/>
              </a:rPr>
              <a:t>Preventative measures include training of engineering staff, and building regular audits or scans into the development </a:t>
            </a:r>
            <a:r>
              <a:rPr lang="x-none" altLang="ja-JP" smtClean="0">
                <a:latin typeface="+mn-lt"/>
                <a:cs typeface="Times"/>
              </a:rPr>
              <a:t>process.</a:t>
            </a:r>
            <a:endParaRPr lang="x-none" altLang="ja-JP" dirty="0" smtClean="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ＭＳ ゴシック" panose="020B0609070205080204" pitchFamily="49" charset="-128"/>
                <a:ea typeface="ＭＳ ゴシック" panose="020B0609070205080204" pitchFamily="49" charset="-128"/>
                <a:cs typeface="Times"/>
              </a:rPr>
              <a:t>このスライドで挙げている最初の落とし穴は、コピー</a:t>
            </a:r>
            <a:r>
              <a:rPr lang="ja-JP" altLang="en-US" b="0" dirty="0">
                <a:latin typeface="ＭＳ ゴシック" panose="020B0609070205080204" pitchFamily="49" charset="-128"/>
                <a:ea typeface="ＭＳ ゴシック" panose="020B0609070205080204" pitchFamily="49" charset="-128"/>
                <a:cs typeface="Times"/>
              </a:rPr>
              <a:t>レフト</a:t>
            </a:r>
            <a:r>
              <a:rPr lang="x-none" b="0" dirty="0">
                <a:latin typeface="ＭＳ ゴシック" panose="020B0609070205080204" pitchFamily="49" charset="-128"/>
                <a:ea typeface="ＭＳ ゴシック" panose="020B0609070205080204" pitchFamily="49" charset="-128"/>
                <a:cs typeface="Times"/>
              </a:rPr>
              <a:t>型のライセンスのFOSSが気づかれることなくプロプライエタリ</a:t>
            </a:r>
            <a:r>
              <a:rPr lang="ja-JP" altLang="en-US" b="0" dirty="0">
                <a:latin typeface="ＭＳ ゴシック" panose="020B0609070205080204" pitchFamily="49" charset="-128"/>
                <a:ea typeface="ＭＳ ゴシック" panose="020B0609070205080204" pitchFamily="49" charset="-128"/>
                <a:cs typeface="Times"/>
              </a:rPr>
              <a:t> ソフトウェア</a:t>
            </a:r>
            <a:r>
              <a:rPr lang="x-none" b="0" dirty="0">
                <a:latin typeface="ＭＳ ゴシック" panose="020B0609070205080204" pitchFamily="49" charset="-128"/>
                <a:ea typeface="ＭＳ ゴシック" panose="020B0609070205080204" pitchFamily="49" charset="-128"/>
                <a:cs typeface="Times"/>
              </a:rPr>
              <a:t>にリンクされてしまうところで生じます。 </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a:latin typeface="ＭＳ ゴシック" panose="020B0609070205080204" pitchFamily="49" charset="-128"/>
                <a:ea typeface="ＭＳ ゴシック" panose="020B0609070205080204" pitchFamily="49" charset="-128"/>
                <a:cs typeface="Times"/>
              </a:rPr>
              <a:t>この</a:t>
            </a:r>
            <a:r>
              <a:rPr lang="ja-JP" altLang="en-US" b="0" dirty="0">
                <a:latin typeface="ＭＳ ゴシック" panose="020B0609070205080204" pitchFamily="49" charset="-128"/>
                <a:ea typeface="ＭＳ ゴシック" panose="020B0609070205080204" pitchFamily="49" charset="-128"/>
                <a:cs typeface="Times"/>
              </a:rPr>
              <a:t>タイプ</a:t>
            </a:r>
            <a:r>
              <a:rPr lang="x-none" b="0" dirty="0">
                <a:latin typeface="ＭＳ ゴシック" panose="020B0609070205080204" pitchFamily="49" charset="-128"/>
                <a:ea typeface="ＭＳ ゴシック" panose="020B0609070205080204" pitchFamily="49" charset="-128"/>
                <a:cs typeface="Times"/>
              </a:rPr>
              <a:t>の失敗は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依存性追跡ツール</a:t>
            </a:r>
            <a:r>
              <a:rPr lang="ja-JP" altLang="en-US" b="0" dirty="0">
                <a:latin typeface="ＭＳ ゴシック" panose="020B0609070205080204" pitchFamily="49" charset="-128"/>
                <a:ea typeface="ＭＳ ゴシック" panose="020B0609070205080204" pitchFamily="49" charset="-128"/>
                <a:cs typeface="Times"/>
              </a:rPr>
              <a:t>の使用や、</a:t>
            </a:r>
            <a:r>
              <a:rPr lang="x-none" b="0" dirty="0">
                <a:latin typeface="ＭＳ ゴシック" panose="020B0609070205080204" pitchFamily="49" charset="-128"/>
                <a:ea typeface="ＭＳ ゴシック" panose="020B0609070205080204" pitchFamily="49" charset="-128"/>
                <a:cs typeface="Times"/>
              </a:rPr>
              <a:t>アーキテクチャ</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レビュー</a:t>
            </a:r>
            <a:r>
              <a:rPr lang="ja-JP" altLang="en-US" b="0" dirty="0">
                <a:latin typeface="ＭＳ ゴシック" panose="020B0609070205080204" pitchFamily="49" charset="-128"/>
                <a:ea typeface="ＭＳ ゴシック" panose="020B0609070205080204" pitchFamily="49" charset="-128"/>
                <a:cs typeface="Times"/>
              </a:rPr>
              <a:t>によって</a:t>
            </a:r>
            <a:r>
              <a:rPr lang="x-none" b="0" dirty="0">
                <a:latin typeface="ＭＳ ゴシック" panose="020B0609070205080204" pitchFamily="49" charset="-128"/>
                <a:ea typeface="ＭＳ ゴシック" panose="020B0609070205080204" pitchFamily="49" charset="-128"/>
                <a:cs typeface="Times"/>
              </a:rPr>
              <a:t>検出</a:t>
            </a:r>
            <a:r>
              <a:rPr lang="ja-JP" altLang="en-US" b="0" dirty="0">
                <a:latin typeface="ＭＳ ゴシック" panose="020B0609070205080204" pitchFamily="49" charset="-128"/>
                <a:ea typeface="ＭＳ ゴシック" panose="020B0609070205080204" pitchFamily="49" charset="-128"/>
                <a:cs typeface="Times"/>
              </a:rPr>
              <a:t>できます</a:t>
            </a:r>
            <a:r>
              <a:rPr lang="x-none" b="0" dirty="0">
                <a:latin typeface="ＭＳ ゴシック" panose="020B0609070205080204" pitchFamily="49" charset="-128"/>
                <a:ea typeface="ＭＳ ゴシック" panose="020B0609070205080204" pitchFamily="49" charset="-128"/>
                <a:cs typeface="Times"/>
              </a:rPr>
              <a:t>。</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a:latin typeface="ＭＳ ゴシック" panose="020B0609070205080204" pitchFamily="49" charset="-128"/>
                <a:ea typeface="ＭＳ ゴシック" panose="020B0609070205080204" pitchFamily="49" charset="-128"/>
                <a:cs typeface="Times"/>
              </a:rPr>
              <a:t>予防策は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エンジニアリング スタッフ</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トレーニング</a:t>
            </a:r>
            <a:r>
              <a:rPr lang="ja-JP" altLang="en-US" b="0" dirty="0">
                <a:latin typeface="ＭＳ ゴシック" panose="020B0609070205080204" pitchFamily="49" charset="-128"/>
                <a:ea typeface="ＭＳ ゴシック" panose="020B0609070205080204" pitchFamily="49" charset="-128"/>
                <a:cs typeface="Times"/>
              </a:rPr>
              <a:t>や、</a:t>
            </a:r>
            <a:r>
              <a:rPr lang="x-none" b="0" dirty="0">
                <a:latin typeface="ＭＳ ゴシック" panose="020B0609070205080204" pitchFamily="49" charset="-128"/>
                <a:ea typeface="ＭＳ ゴシック" panose="020B0609070205080204" pitchFamily="49" charset="-128"/>
                <a:cs typeface="Times"/>
              </a:rPr>
              <a:t>開発プロセス</a:t>
            </a:r>
            <a:r>
              <a:rPr lang="ja-JP" altLang="en-US" b="0" dirty="0">
                <a:latin typeface="ＭＳ ゴシック" panose="020B0609070205080204" pitchFamily="49" charset="-128"/>
                <a:ea typeface="ＭＳ ゴシック" panose="020B0609070205080204" pitchFamily="49" charset="-128"/>
                <a:cs typeface="Times"/>
              </a:rPr>
              <a:t>への</a:t>
            </a:r>
            <a:r>
              <a:rPr lang="x-none" altLang="ja-JP" b="0" dirty="0">
                <a:latin typeface="ＭＳ ゴシック" panose="020B0609070205080204" pitchFamily="49" charset="-128"/>
                <a:ea typeface="ＭＳ ゴシック" panose="020B0609070205080204" pitchFamily="49" charset="-128"/>
                <a:cs typeface="Times"/>
              </a:rPr>
              <a:t>アーキテクチャ</a:t>
            </a:r>
            <a:r>
              <a:rPr lang="ja-JP" altLang="en-US" b="0" dirty="0">
                <a:latin typeface="ＭＳ ゴシック" panose="020B0609070205080204" pitchFamily="49" charset="-128"/>
                <a:ea typeface="ＭＳ ゴシック" panose="020B0609070205080204" pitchFamily="49" charset="-128"/>
                <a:cs typeface="Times"/>
              </a:rPr>
              <a:t> </a:t>
            </a:r>
            <a:r>
              <a:rPr lang="x-none" altLang="ja-JP" b="0" dirty="0">
                <a:latin typeface="ＭＳ ゴシック" panose="020B0609070205080204" pitchFamily="49" charset="-128"/>
                <a:ea typeface="ＭＳ ゴシック" panose="020B0609070205080204" pitchFamily="49" charset="-128"/>
                <a:cs typeface="Times"/>
              </a:rPr>
              <a:t>レビュー</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組み込</a:t>
            </a:r>
            <a:r>
              <a:rPr lang="ja-JP" altLang="en-US" b="0" dirty="0">
                <a:latin typeface="ＭＳ ゴシック" panose="020B0609070205080204" pitchFamily="49" charset="-128"/>
                <a:ea typeface="ＭＳ ゴシック" panose="020B0609070205080204" pitchFamily="49" charset="-128"/>
                <a:cs typeface="Times"/>
              </a:rPr>
              <a:t>みなどで</a:t>
            </a:r>
            <a:r>
              <a:rPr lang="x-none" b="0" dirty="0">
                <a:latin typeface="ＭＳ ゴシック" panose="020B0609070205080204" pitchFamily="49" charset="-128"/>
                <a:ea typeface="ＭＳ ゴシック" panose="020B0609070205080204" pitchFamily="49" charset="-128"/>
                <a:cs typeface="Times"/>
              </a:rPr>
              <a:t>す。</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en-US" altLang="ja-JP" b="0" dirty="0">
                <a:latin typeface="ＭＳ ゴシック" panose="020B0609070205080204" pitchFamily="49" charset="-128"/>
                <a:ea typeface="ＭＳ ゴシック" panose="020B0609070205080204" pitchFamily="49" charset="-128"/>
                <a:cs typeface="Times"/>
              </a:rPr>
              <a:t>2</a:t>
            </a:r>
            <a:r>
              <a:rPr lang="x-none" b="0" dirty="0">
                <a:latin typeface="ＭＳ ゴシック" panose="020B0609070205080204" pitchFamily="49" charset="-128"/>
                <a:ea typeface="ＭＳ ゴシック" panose="020B0609070205080204" pitchFamily="49" charset="-128"/>
                <a:cs typeface="Times"/>
              </a:rPr>
              <a:t>つ目の落とし穴は、プロプライエタリ コードがコピーレフト型ライセンスのFOSSに</a:t>
            </a:r>
            <a:r>
              <a:rPr lang="ja-JP" altLang="en-US" b="0" dirty="0">
                <a:latin typeface="ＭＳ ゴシック" panose="020B0609070205080204" pitchFamily="49" charset="-128"/>
                <a:ea typeface="ＭＳ ゴシック" panose="020B0609070205080204" pitchFamily="49" charset="-128"/>
                <a:cs typeface="Times"/>
              </a:rPr>
              <a:t>組み込まれること</a:t>
            </a:r>
            <a:r>
              <a:rPr lang="x-none" b="0" dirty="0">
                <a:latin typeface="ＭＳ ゴシック" panose="020B0609070205080204" pitchFamily="49" charset="-128"/>
                <a:ea typeface="ＭＳ ゴシック" panose="020B0609070205080204" pitchFamily="49" charset="-128"/>
                <a:cs typeface="Times"/>
              </a:rPr>
              <a:t>で生じます。</a:t>
            </a:r>
            <a:r>
              <a:rPr lang="ja-JP" altLang="en-US" b="0" dirty="0">
                <a:latin typeface="ＭＳ ゴシック" panose="020B0609070205080204" pitchFamily="49" charset="-128"/>
                <a:ea typeface="ＭＳ ゴシック" panose="020B0609070205080204" pitchFamily="49" charset="-128"/>
                <a:cs typeface="Times"/>
              </a:rPr>
              <a:t>たとえば</a:t>
            </a:r>
            <a:r>
              <a:rPr lang="x-none" b="0" dirty="0">
                <a:latin typeface="ＭＳ ゴシック" panose="020B0609070205080204" pitchFamily="49" charset="-128"/>
                <a:ea typeface="ＭＳ ゴシック" panose="020B0609070205080204" pitchFamily="49" charset="-128"/>
                <a:cs typeface="Times"/>
              </a:rPr>
              <a:t>、エンジニアリング</a:t>
            </a:r>
            <a:r>
              <a:rPr lang="ja-JP" altLang="en-US" b="0" dirty="0">
                <a:latin typeface="ＭＳ ゴシック" panose="020B0609070205080204" pitchFamily="49" charset="-128"/>
                <a:ea typeface="ＭＳ ゴシック" panose="020B0609070205080204" pitchFamily="49" charset="-128"/>
                <a:cs typeface="Times"/>
              </a:rPr>
              <a:t> </a:t>
            </a:r>
            <a:r>
              <a:rPr lang="x-none" b="0" dirty="0">
                <a:latin typeface="ＭＳ ゴシック" panose="020B0609070205080204" pitchFamily="49" charset="-128"/>
                <a:ea typeface="ＭＳ ゴシック" panose="020B0609070205080204" pitchFamily="49" charset="-128"/>
                <a:cs typeface="Times"/>
              </a:rPr>
              <a:t>チームがFOSSコンポーネントに対し</a:t>
            </a:r>
            <a:r>
              <a:rPr lang="ja-JP" altLang="en-US" b="0">
                <a:latin typeface="ＭＳ ゴシック" panose="020B0609070205080204" pitchFamily="49" charset="-128"/>
                <a:ea typeface="ＭＳ ゴシック" panose="020B0609070205080204" pitchFamily="49" charset="-128"/>
                <a:cs typeface="Times"/>
              </a:rPr>
              <a:t>て</a:t>
            </a:r>
            <a:r>
              <a:rPr lang="x-none" b="0" smtClean="0">
                <a:latin typeface="ＭＳ ゴシック" panose="020B0609070205080204" pitchFamily="49" charset="-128"/>
                <a:ea typeface="ＭＳ ゴシック" panose="020B0609070205080204" pitchFamily="49" charset="-128"/>
                <a:cs typeface="Times"/>
              </a:rPr>
              <a:t>行った改変</a:t>
            </a:r>
            <a:r>
              <a:rPr lang="ja-JP" altLang="en-US" b="0" dirty="0">
                <a:latin typeface="ＭＳ ゴシック" panose="020B0609070205080204" pitchFamily="49" charset="-128"/>
                <a:ea typeface="ＭＳ ゴシック" panose="020B0609070205080204" pitchFamily="49" charset="-128"/>
                <a:cs typeface="Times"/>
              </a:rPr>
              <a:t>により、</a:t>
            </a:r>
            <a:r>
              <a:rPr lang="x-none" b="0" dirty="0">
                <a:latin typeface="ＭＳ ゴシック" panose="020B0609070205080204" pitchFamily="49" charset="-128"/>
                <a:ea typeface="ＭＳ ゴシック" panose="020B0609070205080204" pitchFamily="49" charset="-128"/>
                <a:cs typeface="Times"/>
              </a:rPr>
              <a:t>プロプライエタリコードが含まれてしまうようなケースです。</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a:latin typeface="ＭＳ ゴシック" panose="020B0609070205080204" pitchFamily="49" charset="-128"/>
                <a:ea typeface="ＭＳ ゴシック" panose="020B0609070205080204" pitchFamily="49" charset="-128"/>
                <a:cs typeface="Times"/>
              </a:rPr>
              <a:t>この</a:t>
            </a:r>
            <a:r>
              <a:rPr lang="ja-JP" altLang="en-US" b="0" dirty="0">
                <a:latin typeface="ＭＳ ゴシック" panose="020B0609070205080204" pitchFamily="49" charset="-128"/>
                <a:ea typeface="ＭＳ ゴシック" panose="020B0609070205080204" pitchFamily="49" charset="-128"/>
                <a:cs typeface="Times"/>
              </a:rPr>
              <a:t>タイプ</a:t>
            </a:r>
            <a:r>
              <a:rPr lang="x-none" b="0" dirty="0">
                <a:latin typeface="ＭＳ ゴシック" panose="020B0609070205080204" pitchFamily="49" charset="-128"/>
                <a:ea typeface="ＭＳ ゴシック" panose="020B0609070205080204" pitchFamily="49" charset="-128"/>
                <a:cs typeface="Times"/>
              </a:rPr>
              <a:t>の失敗は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FOSSコンポーネントに組み</a:t>
            </a:r>
            <a:r>
              <a:rPr lang="ja-JP" altLang="en-US" b="0" dirty="0">
                <a:latin typeface="ＭＳ ゴシック" panose="020B0609070205080204" pitchFamily="49" charset="-128"/>
                <a:ea typeface="ＭＳ ゴシック" panose="020B0609070205080204" pitchFamily="49" charset="-128"/>
                <a:cs typeface="Times"/>
              </a:rPr>
              <a:t>込まれた</a:t>
            </a:r>
            <a:r>
              <a:rPr lang="x-none" b="0" dirty="0">
                <a:latin typeface="ＭＳ ゴシック" panose="020B0609070205080204" pitchFamily="49" charset="-128"/>
                <a:ea typeface="ＭＳ ゴシック" panose="020B0609070205080204" pitchFamily="49" charset="-128"/>
                <a:cs typeface="Times"/>
              </a:rPr>
              <a:t>ソースコード</a:t>
            </a:r>
            <a:r>
              <a:rPr lang="ja-JP" altLang="en-US" b="0" dirty="0">
                <a:latin typeface="ＭＳ ゴシック" panose="020B0609070205080204" pitchFamily="49" charset="-128"/>
                <a:ea typeface="ＭＳ ゴシック" panose="020B0609070205080204" pitchFamily="49" charset="-128"/>
                <a:cs typeface="Times"/>
              </a:rPr>
              <a:t>を</a:t>
            </a:r>
            <a:r>
              <a:rPr lang="x-none" b="0" dirty="0">
                <a:latin typeface="ＭＳ ゴシック" panose="020B0609070205080204" pitchFamily="49" charset="-128"/>
                <a:ea typeface="ＭＳ ゴシック" panose="020B0609070205080204" pitchFamily="49" charset="-128"/>
                <a:cs typeface="Times"/>
              </a:rPr>
              <a:t>監査</a:t>
            </a:r>
            <a:r>
              <a:rPr lang="ja-JP" altLang="en-US" b="0" dirty="0">
                <a:latin typeface="ＭＳ ゴシック" panose="020B0609070205080204" pitchFamily="49" charset="-128"/>
                <a:ea typeface="ＭＳ ゴシック" panose="020B0609070205080204" pitchFamily="49" charset="-128"/>
                <a:cs typeface="Times"/>
              </a:rPr>
              <a:t>することで</a:t>
            </a:r>
            <a:r>
              <a:rPr lang="x-none" b="0" dirty="0">
                <a:latin typeface="ＭＳ ゴシック" panose="020B0609070205080204" pitchFamily="49" charset="-128"/>
                <a:ea typeface="ＭＳ ゴシック" panose="020B0609070205080204" pitchFamily="49" charset="-128"/>
                <a:cs typeface="Times"/>
              </a:rPr>
              <a:t>発見</a:t>
            </a:r>
            <a:r>
              <a:rPr lang="ja-JP" altLang="en-US" b="0" dirty="0">
                <a:latin typeface="ＭＳ ゴシック" panose="020B0609070205080204" pitchFamily="49" charset="-128"/>
                <a:ea typeface="ＭＳ ゴシック" panose="020B0609070205080204" pitchFamily="49" charset="-128"/>
                <a:cs typeface="Times"/>
              </a:rPr>
              <a:t>でき</a:t>
            </a:r>
            <a:r>
              <a:rPr lang="x-none" b="0" dirty="0">
                <a:latin typeface="ＭＳ ゴシック" panose="020B0609070205080204" pitchFamily="49" charset="-128"/>
                <a:ea typeface="ＭＳ ゴシック" panose="020B0609070205080204" pitchFamily="49" charset="-128"/>
                <a:cs typeface="Times"/>
              </a:rPr>
              <a:t>ます。</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smtClean="0">
                <a:latin typeface="ＭＳ ゴシック" panose="020B0609070205080204" pitchFamily="49" charset="-128"/>
                <a:ea typeface="ＭＳ ゴシック" panose="020B0609070205080204" pitchFamily="49" charset="-128"/>
                <a:cs typeface="Times"/>
              </a:rPr>
              <a:t>予防策</a:t>
            </a:r>
            <a:r>
              <a:rPr lang="ja-JP" altLang="en-US" b="0" dirty="0" smtClean="0">
                <a:latin typeface="ＭＳ ゴシック" panose="020B0609070205080204" pitchFamily="49" charset="-128"/>
                <a:ea typeface="ＭＳ ゴシック" panose="020B0609070205080204" pitchFamily="49" charset="-128"/>
                <a:cs typeface="Times"/>
              </a:rPr>
              <a:t>としては</a:t>
            </a:r>
            <a:r>
              <a:rPr lang="ja-JP" altLang="en-US" b="0" dirty="0">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エンジニアリングスタッフのトレーニングや、</a:t>
            </a:r>
            <a:r>
              <a:rPr lang="ja-JP" altLang="en-US" b="0" dirty="0">
                <a:latin typeface="ＭＳ ゴシック" panose="020B0609070205080204" pitchFamily="49" charset="-128"/>
                <a:ea typeface="ＭＳ ゴシック" panose="020B0609070205080204" pitchFamily="49" charset="-128"/>
                <a:cs typeface="Times"/>
              </a:rPr>
              <a:t>開発プロセスへの</a:t>
            </a:r>
            <a:r>
              <a:rPr lang="x-none" b="0" dirty="0" smtClean="0">
                <a:latin typeface="ＭＳ ゴシック" panose="020B0609070205080204" pitchFamily="49" charset="-128"/>
                <a:ea typeface="ＭＳ ゴシック" panose="020B0609070205080204" pitchFamily="49" charset="-128"/>
                <a:cs typeface="Times"/>
              </a:rPr>
              <a:t>定期的な監査</a:t>
            </a:r>
            <a:r>
              <a:rPr lang="ja-JP" altLang="en-US" b="0" smtClean="0">
                <a:latin typeface="ＭＳ ゴシック" panose="020B0609070205080204" pitchFamily="49" charset="-128"/>
                <a:ea typeface="ＭＳ ゴシック" panose="020B0609070205080204" pitchFamily="49" charset="-128"/>
                <a:cs typeface="Times"/>
              </a:rPr>
              <a:t>を</a:t>
            </a:r>
            <a:r>
              <a:rPr lang="x-none" b="0" smtClean="0">
                <a:latin typeface="ＭＳ ゴシック" panose="020B0609070205080204" pitchFamily="49" charset="-128"/>
                <a:ea typeface="ＭＳ ゴシック" panose="020B0609070205080204" pitchFamily="49" charset="-128"/>
                <a:cs typeface="Times"/>
              </a:rPr>
              <a:t>組み込</a:t>
            </a:r>
            <a:r>
              <a:rPr lang="ja-JP" altLang="en-US" b="0" smtClean="0">
                <a:latin typeface="ＭＳ ゴシック" panose="020B0609070205080204" pitchFamily="49" charset="-128"/>
                <a:ea typeface="ＭＳ ゴシック" panose="020B0609070205080204" pitchFamily="49" charset="-128"/>
                <a:cs typeface="Times"/>
              </a:rPr>
              <a:t>まれる</a:t>
            </a:r>
            <a:r>
              <a:rPr lang="ja-JP" altLang="en-US" b="0" dirty="0" smtClean="0">
                <a:latin typeface="ＭＳ ゴシック" panose="020B0609070205080204" pitchFamily="49" charset="-128"/>
                <a:ea typeface="ＭＳ ゴシック" panose="020B0609070205080204" pitchFamily="49" charset="-128"/>
                <a:cs typeface="Times"/>
              </a:rPr>
              <a:t>ことなどがあります</a:t>
            </a:r>
            <a:r>
              <a:rPr lang="x-none" b="0" dirty="0" smtClean="0">
                <a:latin typeface="ＭＳ ゴシック" panose="020B0609070205080204" pitchFamily="49" charset="-128"/>
                <a:ea typeface="ＭＳ ゴシック" panose="020B0609070205080204" pitchFamily="49" charset="-128"/>
                <a:cs typeface="Times"/>
              </a:rPr>
              <a:t>。</a:t>
            </a:r>
            <a:endParaRPr lang="en-US" b="0" dirty="0" smtClean="0">
              <a:latin typeface="ＭＳ ゴシック" panose="020B0609070205080204" pitchFamily="49" charset="-128"/>
              <a:ea typeface="ＭＳ ゴシック" panose="020B0609070205080204" pitchFamily="49" charset="-128"/>
              <a:cs typeface="Times"/>
            </a:endParaRPr>
          </a:p>
          <a:p>
            <a:pPr marL="0" indent="0"/>
            <a:endParaRPr lang="en-US" b="0" dirty="0" smtClean="0">
              <a:latin typeface="+mn-lt"/>
              <a:cs typeface="Times"/>
            </a:endParaRPr>
          </a:p>
          <a:p>
            <a:pPr marL="0" indent="0"/>
            <a:r>
              <a:rPr lang="en-US" b="0" dirty="0" smtClean="0">
                <a:latin typeface="+mn-lt"/>
                <a:cs typeface="Times"/>
              </a:rPr>
              <a:t>---</a:t>
            </a:r>
          </a:p>
          <a:p>
            <a:pPr marL="0" indent="0"/>
            <a:r>
              <a:rPr lang="x-none" altLang="ja-JP" b="0" dirty="0" smtClean="0">
                <a:latin typeface="+mn-lt"/>
                <a:cs typeface="Times"/>
              </a:rPr>
              <a:t>The first pitfall in this slide arises where copyleft-style licensed FOSS is inadvertently linked to proprietary code. </a:t>
            </a:r>
          </a:p>
          <a:p>
            <a:pPr marL="0" indent="0"/>
            <a:endParaRPr lang="x-none" altLang="ja-JP" b="0" dirty="0" smtClean="0">
              <a:latin typeface="+mn-lt"/>
              <a:cs typeface="Times"/>
            </a:endParaRPr>
          </a:p>
          <a:p>
            <a:pPr marL="0" indent="0"/>
            <a:r>
              <a:rPr lang="x-none" altLang="ja-JP" b="0" dirty="0" smtClean="0">
                <a:latin typeface="+mn-lt"/>
                <a:cs typeface="Times"/>
              </a:rPr>
              <a:t>This type of failure may be detected using dependency tracking tools or reviews of architecture.</a:t>
            </a:r>
          </a:p>
          <a:p>
            <a:pPr marL="0" indent="0"/>
            <a:endParaRPr lang="x-none" altLang="ja-JP" b="0" dirty="0" smtClean="0">
              <a:latin typeface="+mn-lt"/>
              <a:cs typeface="Times"/>
            </a:endParaRPr>
          </a:p>
          <a:p>
            <a:pPr marL="0" indent="0"/>
            <a:r>
              <a:rPr lang="x-none" altLang="ja-JP" b="0" dirty="0" smtClean="0">
                <a:latin typeface="+mn-lt"/>
                <a:cs typeface="Times"/>
              </a:rPr>
              <a:t>Preventative measures include training of engineering staff, and building architectural reviews into the development process.</a:t>
            </a:r>
          </a:p>
          <a:p>
            <a:pPr marL="0" indent="0"/>
            <a:endParaRPr lang="x-none" altLang="ja-JP" b="0" dirty="0" smtClean="0">
              <a:latin typeface="+mn-lt"/>
              <a:cs typeface="Times"/>
            </a:endParaRPr>
          </a:p>
          <a:p>
            <a:pPr marL="0" indent="0"/>
            <a:r>
              <a:rPr lang="x-none" altLang="ja-JP" b="0" dirty="0" smtClean="0">
                <a:latin typeface="+mn-lt"/>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altLang="ja-JP" b="0" dirty="0" smtClean="0">
              <a:latin typeface="+mn-lt"/>
              <a:cs typeface="Times"/>
            </a:endParaRPr>
          </a:p>
          <a:p>
            <a:pPr marL="0" indent="0"/>
            <a:r>
              <a:rPr lang="x-none" altLang="ja-JP" b="0" dirty="0" smtClean="0">
                <a:latin typeface="+mn-lt"/>
                <a:cs typeface="Times"/>
              </a:rPr>
              <a:t>This type of failure may be discovered through auditing source code introduced into the FOSS component.</a:t>
            </a:r>
          </a:p>
          <a:p>
            <a:pPr marL="0" indent="0"/>
            <a:endParaRPr lang="x-none" altLang="ja-JP" b="0" dirty="0" smtClean="0">
              <a:latin typeface="+mn-lt"/>
              <a:cs typeface="Times"/>
            </a:endParaRPr>
          </a:p>
          <a:p>
            <a:pPr marL="0" indent="0"/>
            <a:r>
              <a:rPr lang="x-none" altLang="ja-JP" b="0" dirty="0" smtClean="0">
                <a:latin typeface="+mn-lt"/>
                <a:cs typeface="Times"/>
              </a:rPr>
              <a:t>Preventative measures include training of engineering staff and building regular audits into the development </a:t>
            </a:r>
            <a:r>
              <a:rPr lang="x-none" altLang="ja-JP" b="0" smtClean="0">
                <a:latin typeface="+mn-lt"/>
                <a:cs typeface="Times"/>
              </a:rPr>
              <a:t>process.</a:t>
            </a:r>
            <a:endParaRPr lang="x-none" altLang="ja-JP" b="0" dirty="0" smtClean="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74</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ＭＳ ゴシック" panose="020B0609070205080204" pitchFamily="49" charset="-128"/>
                <a:ea typeface="ＭＳ ゴシック" panose="020B0609070205080204" pitchFamily="49" charset="-128"/>
                <a:cs typeface="Times"/>
              </a:rPr>
              <a:t>このスライド</a:t>
            </a:r>
            <a:r>
              <a:rPr lang="ja-JP" altLang="en-US" b="0" dirty="0">
                <a:latin typeface="ＭＳ ゴシック" panose="020B0609070205080204" pitchFamily="49" charset="-128"/>
                <a:ea typeface="ＭＳ ゴシック" panose="020B0609070205080204" pitchFamily="49" charset="-128"/>
                <a:cs typeface="Times"/>
              </a:rPr>
              <a:t>で挙げている</a:t>
            </a:r>
            <a:r>
              <a:rPr lang="x-none" b="0" dirty="0">
                <a:latin typeface="ＭＳ ゴシック" panose="020B0609070205080204" pitchFamily="49" charset="-128"/>
                <a:ea typeface="ＭＳ ゴシック" panose="020B0609070205080204" pitchFamily="49" charset="-128"/>
                <a:cs typeface="Times"/>
              </a:rPr>
              <a:t>最初の落とし穴は、企業が</a:t>
            </a:r>
            <a:r>
              <a:rPr lang="ja-JP" altLang="en-US" b="0" dirty="0">
                <a:latin typeface="ＭＳ ゴシック" panose="020B0609070205080204" pitchFamily="49" charset="-128"/>
                <a:ea typeface="ＭＳ ゴシック" panose="020B0609070205080204" pitchFamily="49" charset="-128"/>
                <a:cs typeface="Times"/>
              </a:rPr>
              <a:t>製品のバイナリに対応した</a:t>
            </a:r>
            <a:r>
              <a:rPr lang="x-none" b="0" dirty="0">
                <a:latin typeface="ＭＳ ゴシック" panose="020B0609070205080204" pitchFamily="49" charset="-128"/>
                <a:ea typeface="ＭＳ ゴシック" panose="020B0609070205080204" pitchFamily="49" charset="-128"/>
                <a:cs typeface="Times"/>
              </a:rPr>
              <a:t>ソースコードを提供する義務を</a:t>
            </a:r>
            <a:r>
              <a:rPr lang="ja-JP" altLang="en-US" b="0" dirty="0">
                <a:latin typeface="ＭＳ ゴシック" panose="020B0609070205080204" pitchFamily="49" charset="-128"/>
                <a:ea typeface="ＭＳ ゴシック" panose="020B0609070205080204" pitchFamily="49" charset="-128"/>
                <a:cs typeface="Times"/>
              </a:rPr>
              <a:t>負</a:t>
            </a:r>
            <a:r>
              <a:rPr lang="x-none" b="0" dirty="0">
                <a:latin typeface="ＭＳ ゴシック" panose="020B0609070205080204" pitchFamily="49" charset="-128"/>
                <a:ea typeface="ＭＳ ゴシック" panose="020B0609070205080204" pitchFamily="49" charset="-128"/>
                <a:cs typeface="Times"/>
              </a:rPr>
              <a:t>っている一方で、その履行ができていないところで生じます。 </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en-US" altLang="ja-JP" b="0" dirty="0">
                <a:latin typeface="ＭＳ ゴシック" panose="020B0609070205080204" pitchFamily="49" charset="-128"/>
                <a:ea typeface="ＭＳ ゴシック" panose="020B0609070205080204" pitchFamily="49" charset="-128"/>
                <a:cs typeface="Times"/>
              </a:rPr>
              <a:t>2</a:t>
            </a:r>
            <a:r>
              <a:rPr lang="x-none" b="0" dirty="0">
                <a:latin typeface="ＭＳ ゴシック" panose="020B0609070205080204" pitchFamily="49" charset="-128"/>
                <a:ea typeface="ＭＳ ゴシック" panose="020B0609070205080204" pitchFamily="49" charset="-128"/>
                <a:cs typeface="Times"/>
              </a:rPr>
              <a:t>つ目の落とし穴は、企業がソースコードを提供していても、頒布したバイナリと合致する正しい版</a:t>
            </a:r>
            <a:r>
              <a:rPr lang="ja-JP" altLang="en-US" b="0" dirty="0">
                <a:latin typeface="ＭＳ ゴシック" panose="020B0609070205080204" pitchFamily="49" charset="-128"/>
                <a:ea typeface="ＭＳ ゴシック" panose="020B0609070205080204" pitchFamily="49" charset="-128"/>
                <a:cs typeface="Times"/>
              </a:rPr>
              <a:t>名</a:t>
            </a:r>
            <a:r>
              <a:rPr lang="x-none" b="0" dirty="0">
                <a:latin typeface="ＭＳ ゴシック" panose="020B0609070205080204" pitchFamily="49" charset="-128"/>
                <a:ea typeface="ＭＳ ゴシック" panose="020B0609070205080204" pitchFamily="49" charset="-128"/>
                <a:cs typeface="Times"/>
              </a:rPr>
              <a:t>の提供ができていないところ</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生じます。 </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en-US" altLang="ja-JP" b="0" dirty="0">
                <a:latin typeface="ＭＳ ゴシック" panose="020B0609070205080204" pitchFamily="49" charset="-128"/>
                <a:ea typeface="ＭＳ ゴシック" panose="020B0609070205080204" pitchFamily="49" charset="-128"/>
                <a:cs typeface="Times"/>
              </a:rPr>
              <a:t>3</a:t>
            </a:r>
            <a:r>
              <a:rPr lang="x-none" b="0" dirty="0">
                <a:latin typeface="ＭＳ ゴシック" panose="020B0609070205080204" pitchFamily="49" charset="-128"/>
                <a:ea typeface="ＭＳ ゴシック" panose="020B0609070205080204" pitchFamily="49" charset="-128"/>
                <a:cs typeface="Times"/>
              </a:rPr>
              <a:t>つ目の落とし穴は、企業がFOSSコンポーネントを改変したにも</a:t>
            </a:r>
            <a:r>
              <a:rPr lang="ja-JP" altLang="en-US" b="0" dirty="0" err="1">
                <a:latin typeface="ＭＳ ゴシック" panose="020B0609070205080204" pitchFamily="49" charset="-128"/>
                <a:ea typeface="ＭＳ ゴシック" panose="020B0609070205080204" pitchFamily="49" charset="-128"/>
                <a:cs typeface="Times"/>
              </a:rPr>
              <a:t>かか</a:t>
            </a:r>
            <a:r>
              <a:rPr lang="x-none" b="0" dirty="0">
                <a:latin typeface="ＭＳ ゴシック" panose="020B0609070205080204" pitchFamily="49" charset="-128"/>
                <a:ea typeface="ＭＳ ゴシック" panose="020B0609070205080204" pitchFamily="49" charset="-128"/>
                <a:cs typeface="Times"/>
              </a:rPr>
              <a:t>わらず、改変した版のソースコードを公開できていないところ</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生じます。企業は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代わりに原作版のFOSSコンポーネントを公開してしま</a:t>
            </a:r>
            <a:r>
              <a:rPr lang="ja-JP" altLang="en-US" b="0" dirty="0">
                <a:latin typeface="ＭＳ ゴシック" panose="020B0609070205080204" pitchFamily="49" charset="-128"/>
                <a:ea typeface="ＭＳ ゴシック" panose="020B0609070205080204" pitchFamily="49" charset="-128"/>
                <a:cs typeface="Times"/>
              </a:rPr>
              <a:t>うことがあります</a:t>
            </a:r>
            <a:r>
              <a:rPr lang="x-none" b="0" dirty="0">
                <a:latin typeface="ＭＳ ゴシック" panose="020B0609070205080204" pitchFamily="49" charset="-128"/>
                <a:ea typeface="ＭＳ ゴシック" panose="020B0609070205080204" pitchFamily="49" charset="-128"/>
                <a:cs typeface="Times"/>
              </a:rPr>
              <a:t>。</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a:latin typeface="ＭＳ ゴシック" panose="020B0609070205080204" pitchFamily="49" charset="-128"/>
                <a:ea typeface="ＭＳ ゴシック" panose="020B0609070205080204" pitchFamily="49" charset="-128"/>
                <a:cs typeface="Times"/>
              </a:rPr>
              <a:t>いずれのケースにおいても、失敗はコンプライアンス プロセス</a:t>
            </a:r>
            <a:r>
              <a:rPr lang="ja-JP" altLang="en-US" b="0" dirty="0">
                <a:latin typeface="ＭＳ ゴシック" panose="020B0609070205080204" pitchFamily="49" charset="-128"/>
                <a:ea typeface="ＭＳ ゴシック" panose="020B0609070205080204" pitchFamily="49" charset="-128"/>
                <a:cs typeface="Times"/>
              </a:rPr>
              <a:t>に</a:t>
            </a:r>
            <a:r>
              <a:rPr lang="x-none" b="0" dirty="0">
                <a:latin typeface="ＭＳ ゴシック" panose="020B0609070205080204" pitchFamily="49" charset="-128"/>
                <a:ea typeface="ＭＳ ゴシック" panose="020B0609070205080204" pitchFamily="49" charset="-128"/>
                <a:cs typeface="Times"/>
              </a:rPr>
              <a:t>適切</a:t>
            </a:r>
            <a:r>
              <a:rPr lang="ja-JP" altLang="en-US" b="0" dirty="0">
                <a:latin typeface="ＭＳ ゴシック" panose="020B0609070205080204" pitchFamily="49" charset="-128"/>
                <a:ea typeface="ＭＳ ゴシック" panose="020B0609070205080204" pitchFamily="49" charset="-128"/>
                <a:cs typeface="Times"/>
              </a:rPr>
              <a:t>な</a:t>
            </a:r>
            <a:r>
              <a:rPr lang="x-none" b="0" dirty="0">
                <a:latin typeface="ＭＳ ゴシック" panose="020B0609070205080204" pitchFamily="49" charset="-128"/>
                <a:ea typeface="ＭＳ ゴシック" panose="020B0609070205080204" pitchFamily="49" charset="-128"/>
                <a:cs typeface="Times"/>
              </a:rPr>
              <a:t>ステップを</a:t>
            </a:r>
            <a:r>
              <a:rPr lang="ja-JP" altLang="en-US" b="0" dirty="0">
                <a:latin typeface="ＭＳ ゴシック" panose="020B0609070205080204" pitchFamily="49" charset="-128"/>
                <a:ea typeface="ＭＳ ゴシック" panose="020B0609070205080204" pitchFamily="49" charset="-128"/>
                <a:cs typeface="Times"/>
              </a:rPr>
              <a:t>実行する</a:t>
            </a:r>
            <a:r>
              <a:rPr lang="x-none" b="0" dirty="0">
                <a:latin typeface="ＭＳ ゴシック" panose="020B0609070205080204" pitchFamily="49" charset="-128"/>
                <a:ea typeface="ＭＳ ゴシック" panose="020B0609070205080204" pitchFamily="49" charset="-128"/>
                <a:cs typeface="Times"/>
              </a:rPr>
              <a:t>ことで回避できます。</a:t>
            </a:r>
            <a:r>
              <a:rPr lang="ja-JP" altLang="en-US" b="0" dirty="0">
                <a:latin typeface="ＭＳ ゴシック" panose="020B0609070205080204" pitchFamily="49" charset="-128"/>
                <a:ea typeface="ＭＳ ゴシック" panose="020B0609070205080204" pitchFamily="49" charset="-128"/>
                <a:cs typeface="Times"/>
              </a:rPr>
              <a:t>たとえば</a:t>
            </a:r>
            <a:r>
              <a:rPr lang="x-none" b="0" dirty="0">
                <a:latin typeface="ＭＳ ゴシック" panose="020B0609070205080204" pitchFamily="49" charset="-128"/>
                <a:ea typeface="ＭＳ ゴシック" panose="020B0609070205080204" pitchFamily="49" charset="-128"/>
                <a:cs typeface="Times"/>
              </a:rPr>
              <a:t>、リリースされたバイナリに対応するソースコードは、バイナリ版と併せて</a:t>
            </a:r>
            <a:r>
              <a:rPr lang="ja-JP" altLang="en-US" b="0" dirty="0">
                <a:latin typeface="ＭＳ ゴシック" panose="020B0609070205080204" pitchFamily="49" charset="-128"/>
                <a:ea typeface="ＭＳ ゴシック" panose="020B0609070205080204" pitchFamily="49" charset="-128"/>
                <a:cs typeface="Times"/>
              </a:rPr>
              <a:t>ソースコードの全体像を捕捉し、</a:t>
            </a:r>
            <a:r>
              <a:rPr lang="x-none" b="0" dirty="0">
                <a:latin typeface="ＭＳ ゴシック" panose="020B0609070205080204" pitchFamily="49" charset="-128"/>
                <a:ea typeface="ＭＳ ゴシック" panose="020B0609070205080204" pitchFamily="49" charset="-128"/>
                <a:cs typeface="Times"/>
              </a:rPr>
              <a:t>保存されることが必要です。バイナリのリリースに合ったソースコードが</a:t>
            </a:r>
            <a:r>
              <a:rPr lang="ja-JP" altLang="en-US" b="0" dirty="0">
                <a:latin typeface="ＭＳ ゴシック" panose="020B0609070205080204" pitchFamily="49" charset="-128"/>
                <a:ea typeface="ＭＳ ゴシック" panose="020B0609070205080204" pitchFamily="49" charset="-128"/>
                <a:cs typeface="Times"/>
              </a:rPr>
              <a:t>確実に</a:t>
            </a:r>
            <a:r>
              <a:rPr lang="x-none" b="0" dirty="0">
                <a:latin typeface="ＭＳ ゴシック" panose="020B0609070205080204" pitchFamily="49" charset="-128"/>
                <a:ea typeface="ＭＳ ゴシック" panose="020B0609070205080204" pitchFamily="49" charset="-128"/>
                <a:cs typeface="Times"/>
              </a:rPr>
              <a:t>提供される</a:t>
            </a:r>
            <a:r>
              <a:rPr lang="ja-JP" altLang="en-US" b="0" dirty="0">
                <a:latin typeface="ＭＳ ゴシック" panose="020B0609070205080204" pitchFamily="49" charset="-128"/>
                <a:ea typeface="ＭＳ ゴシック" panose="020B0609070205080204" pitchFamily="49" charset="-128"/>
                <a:cs typeface="Times"/>
              </a:rPr>
              <a:t>ように、</a:t>
            </a:r>
            <a:r>
              <a:rPr lang="x-none" b="0" dirty="0">
                <a:latin typeface="ＭＳ ゴシック" panose="020B0609070205080204" pitchFamily="49" charset="-128"/>
                <a:ea typeface="ＭＳ ゴシック" panose="020B0609070205080204" pitchFamily="49" charset="-128"/>
                <a:cs typeface="Times"/>
              </a:rPr>
              <a:t>リリースに先立った検証作業</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もチェック</a:t>
            </a:r>
            <a:r>
              <a:rPr lang="ja-JP" altLang="en-US" b="0" dirty="0">
                <a:latin typeface="ＭＳ ゴシック" panose="020B0609070205080204" pitchFamily="49" charset="-128"/>
                <a:ea typeface="ＭＳ ゴシック" panose="020B0609070205080204" pitchFamily="49" charset="-128"/>
                <a:cs typeface="Times"/>
              </a:rPr>
              <a:t>するべき</a:t>
            </a:r>
            <a:r>
              <a:rPr lang="x-none" b="0" dirty="0">
                <a:latin typeface="ＭＳ ゴシック" panose="020B0609070205080204" pitchFamily="49" charset="-128"/>
                <a:ea typeface="ＭＳ ゴシック" panose="020B0609070205080204" pitchFamily="49" charset="-128"/>
                <a:cs typeface="Times"/>
              </a:rPr>
              <a:t>でしょう</a:t>
            </a:r>
            <a:r>
              <a:rPr lang="x-none" b="0" dirty="0" smtClean="0">
                <a:latin typeface="ＭＳ ゴシック" panose="020B0609070205080204" pitchFamily="49" charset="-128"/>
                <a:ea typeface="ＭＳ ゴシック" panose="020B0609070205080204" pitchFamily="49" charset="-128"/>
                <a:cs typeface="Times"/>
              </a:rPr>
              <a:t>。</a:t>
            </a:r>
            <a:endParaRPr lang="en-US" b="0" dirty="0" smtClean="0">
              <a:latin typeface="ＭＳ ゴシック" panose="020B0609070205080204" pitchFamily="49" charset="-128"/>
              <a:ea typeface="ＭＳ ゴシック" panose="020B0609070205080204" pitchFamily="49" charset="-128"/>
              <a:cs typeface="Times"/>
            </a:endParaRPr>
          </a:p>
          <a:p>
            <a:pPr marL="0" indent="0"/>
            <a:endParaRPr lang="en-US" b="0" dirty="0" smtClean="0">
              <a:latin typeface="+mn-lt"/>
              <a:cs typeface="Times"/>
            </a:endParaRPr>
          </a:p>
          <a:p>
            <a:pPr marL="0" indent="0"/>
            <a:r>
              <a:rPr lang="en-US" b="0" dirty="0" smtClean="0">
                <a:latin typeface="+mn-lt"/>
                <a:cs typeface="Times"/>
              </a:rPr>
              <a:t>---</a:t>
            </a:r>
          </a:p>
          <a:p>
            <a:pPr marL="0" indent="0"/>
            <a:r>
              <a:rPr lang="x-none" altLang="ja-JP" b="0" dirty="0" smtClean="0">
                <a:latin typeface="+mn-lt"/>
                <a:cs typeface="Times"/>
              </a:rPr>
              <a:t>The first pitfall in this slide arises where a company has an obligation to provide accompanying source code, but fails to do so. </a:t>
            </a:r>
          </a:p>
          <a:p>
            <a:pPr marL="0" indent="0"/>
            <a:endParaRPr lang="x-none" altLang="ja-JP" b="0" dirty="0" smtClean="0">
              <a:latin typeface="+mn-lt"/>
              <a:cs typeface="Times"/>
            </a:endParaRPr>
          </a:p>
          <a:p>
            <a:pPr marL="0" indent="0"/>
            <a:r>
              <a:rPr lang="x-none" altLang="ja-JP" b="0" dirty="0" smtClean="0">
                <a:latin typeface="+mn-lt"/>
                <a:cs typeface="Times"/>
              </a:rPr>
              <a:t>The second pitfall arises where a company provides accompanying source code, but fails to provide the correct version that matches the distributed binary version. </a:t>
            </a:r>
          </a:p>
          <a:p>
            <a:pPr marL="0" indent="0"/>
            <a:endParaRPr lang="x-none" altLang="ja-JP" b="0" dirty="0" smtClean="0">
              <a:latin typeface="+mn-lt"/>
              <a:cs typeface="Times"/>
            </a:endParaRPr>
          </a:p>
          <a:p>
            <a:pPr marL="0" indent="0"/>
            <a:r>
              <a:rPr lang="x-none" altLang="ja-JP" b="0" dirty="0" smtClean="0">
                <a:latin typeface="+mn-lt"/>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altLang="ja-JP" b="0" dirty="0" smtClean="0">
              <a:latin typeface="+mn-lt"/>
              <a:cs typeface="Times"/>
            </a:endParaRPr>
          </a:p>
          <a:p>
            <a:pPr marL="0" indent="0"/>
            <a:r>
              <a:rPr lang="x-none" altLang="ja-JP" b="0" dirty="0" smtClean="0">
                <a:latin typeface="+mn-lt"/>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a:t>
            </a:r>
            <a:r>
              <a:rPr lang="x-none" altLang="ja-JP" b="0" smtClean="0">
                <a:latin typeface="+mn-lt"/>
                <a:cs typeface="Times"/>
              </a:rPr>
              <a:t>release.</a:t>
            </a:r>
            <a:endParaRPr lang="x-none" altLang="ja-JP" b="0" dirty="0" smtClean="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このスライド</a:t>
            </a:r>
            <a:r>
              <a:rPr lang="ja-JP" altLang="en-US" dirty="0">
                <a:latin typeface="ＭＳ ゴシック" panose="020B0609070205080204" pitchFamily="49" charset="-128"/>
                <a:ea typeface="ＭＳ ゴシック" panose="020B0609070205080204" pitchFamily="49" charset="-128"/>
              </a:rPr>
              <a:t>で挙げている</a:t>
            </a:r>
            <a:r>
              <a:rPr lang="x-none" dirty="0">
                <a:latin typeface="ＭＳ ゴシック" panose="020B0609070205080204" pitchFamily="49" charset="-128"/>
                <a:ea typeface="ＭＳ ゴシック" panose="020B0609070205080204" pitchFamily="49" charset="-128"/>
              </a:rPr>
              <a:t>落とし穴は、企業がFOSSコンポーネントを改変する際、FOSSライセンス</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求める改変への</a:t>
            </a:r>
            <a:r>
              <a:rPr lang="ja-JP" altLang="en-US" dirty="0">
                <a:latin typeface="ＭＳ ゴシック" panose="020B0609070205080204" pitchFamily="49" charset="-128"/>
                <a:ea typeface="ＭＳ ゴシック" panose="020B0609070205080204" pitchFamily="49" charset="-128"/>
              </a:rPr>
              <a:t>印付け</a:t>
            </a:r>
            <a:r>
              <a:rPr lang="x-none" dirty="0">
                <a:latin typeface="ＭＳ ゴシック" panose="020B0609070205080204" pitchFamily="49" charset="-128"/>
                <a:ea typeface="ＭＳ ゴシック" panose="020B0609070205080204" pitchFamily="49" charset="-128"/>
              </a:rPr>
              <a:t>をしていないところで生じます。この落とし穴は、コード</a:t>
            </a:r>
            <a:r>
              <a:rPr lang="ja-JP" altLang="en-US" dirty="0">
                <a:latin typeface="ＭＳ ゴシック" panose="020B0609070205080204" pitchFamily="49" charset="-128"/>
                <a:ea typeface="ＭＳ ゴシック" panose="020B0609070205080204" pitchFamily="49" charset="-128"/>
              </a:rPr>
              <a:t>に印付けする</a:t>
            </a:r>
            <a:r>
              <a:rPr lang="x-none" dirty="0">
                <a:latin typeface="ＭＳ ゴシック" panose="020B0609070205080204" pitchFamily="49" charset="-128"/>
                <a:ea typeface="ＭＳ ゴシック" panose="020B0609070205080204" pitchFamily="49" charset="-128"/>
              </a:rPr>
              <a:t>プロセス</a:t>
            </a:r>
            <a:r>
              <a:rPr lang="ja-JP" altLang="en-US" dirty="0">
                <a:latin typeface="ＭＳ ゴシック" panose="020B0609070205080204" pitchFamily="49" charset="-128"/>
                <a:ea typeface="ＭＳ ゴシック" panose="020B0609070205080204" pitchFamily="49" charset="-128"/>
              </a:rPr>
              <a:t>を実装したり、</a:t>
            </a:r>
            <a:r>
              <a:rPr lang="x-none" dirty="0">
                <a:latin typeface="ＭＳ ゴシック" panose="020B0609070205080204" pitchFamily="49" charset="-128"/>
                <a:ea typeface="ＭＳ ゴシック" panose="020B0609070205080204" pitchFamily="49" charset="-128"/>
              </a:rPr>
              <a:t>検証ステップ</a:t>
            </a:r>
            <a:r>
              <a:rPr lang="ja-JP" altLang="en-US" dirty="0">
                <a:latin typeface="ＭＳ ゴシック" panose="020B0609070205080204" pitchFamily="49" charset="-128"/>
                <a:ea typeface="ＭＳ ゴシック" panose="020B0609070205080204" pitchFamily="49" charset="-128"/>
              </a:rPr>
              <a:t>の中で印付けしたりすることで</a:t>
            </a:r>
            <a:r>
              <a:rPr lang="x-none" dirty="0">
                <a:latin typeface="ＭＳ ゴシック" panose="020B0609070205080204" pitchFamily="49" charset="-128"/>
                <a:ea typeface="ＭＳ ゴシック" panose="020B0609070205080204" pitchFamily="49" charset="-128"/>
              </a:rPr>
              <a:t>回避できます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indent="0"/>
            <a:endParaRPr lang="en-US" dirty="0" smtClean="0">
              <a:latin typeface="Times" charset="0"/>
            </a:endParaRPr>
          </a:p>
          <a:p>
            <a:pPr marL="0" indent="0"/>
            <a:r>
              <a:rPr lang="en-US" dirty="0" smtClean="0">
                <a:latin typeface="Times"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dirty="0">
              <a:latin typeface="Times" charset="0"/>
            </a:endParaRP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76</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このスライドの落とし穴は、FOSSコンプライアンス プロセス</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エンジニアリング</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チームに融合できないところから生じます。ここでは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エンジニアリング チーム</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FOSSの使用をレビュープロセスに上げない、もしくはFOSSの使用に取り組む方法についてトレーニングを受けないケースを挙げています。</a:t>
            </a:r>
          </a:p>
          <a:p>
            <a:pPr marL="0" indent="0"/>
            <a:endParaRPr lang="x-none" dirty="0">
              <a:solidFill>
                <a:srgbClr val="000000"/>
              </a:solidFill>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予防策としては、エンジニアリング トレーニング</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モニタリングしたり、コンプライアンス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プロセスをエンジニアリング チームに利用しやすいものにするといったことがあります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indent="0"/>
            <a:endParaRPr lang="en-US" smtClean="0">
              <a:latin typeface="+mn-lt"/>
            </a:endParaRPr>
          </a:p>
          <a:p>
            <a:pPr marL="0" indent="0"/>
            <a:r>
              <a:rPr lang="en-US" smtClean="0">
                <a:latin typeface="+mn-lt"/>
              </a:rPr>
              <a:t>---</a:t>
            </a:r>
            <a:endParaRPr lang="en-US" dirty="0" smtClean="0">
              <a:latin typeface="+mn-lt"/>
            </a:endParaRPr>
          </a:p>
          <a:p>
            <a:pPr marL="0" indent="0"/>
            <a:r>
              <a:rPr lang="x-none" altLang="ja-JP" dirty="0" smtClean="0">
                <a:latin typeface="+mn-lt"/>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altLang="ja-JP" dirty="0" smtClean="0">
              <a:solidFill>
                <a:srgbClr val="000000"/>
              </a:solidFill>
              <a:latin typeface="+mn-lt"/>
            </a:endParaRPr>
          </a:p>
          <a:p>
            <a:pPr marL="0" indent="0"/>
            <a:r>
              <a:rPr lang="x-none" altLang="ja-JP" dirty="0" smtClean="0">
                <a:latin typeface="+mn-lt"/>
              </a:rPr>
              <a:t>Preventative measures include monitoring of engineering training, and also making the compliance process easily accessible to the engineering </a:t>
            </a:r>
            <a:r>
              <a:rPr lang="x-none" altLang="ja-JP" smtClean="0">
                <a:latin typeface="+mn-lt"/>
              </a:rPr>
              <a:t>team.</a:t>
            </a:r>
            <a:endParaRPr lang="en-US"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77</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mn-lt"/>
              </a:rPr>
              <a:t>このスライドでは</a:t>
            </a:r>
            <a:r>
              <a:rPr lang="ja-JP" altLang="en-US" dirty="0" err="1">
                <a:latin typeface="+mn-lt"/>
              </a:rPr>
              <a:t>、</a:t>
            </a:r>
            <a:r>
              <a:rPr lang="x-none" dirty="0">
                <a:latin typeface="+mn-lt"/>
              </a:rPr>
              <a:t>コンプライアンス プロセスの失敗</a:t>
            </a:r>
            <a:r>
              <a:rPr lang="ja-JP" altLang="en-US" dirty="0">
                <a:latin typeface="+mn-lt"/>
              </a:rPr>
              <a:t>によって発生する結果</a:t>
            </a:r>
            <a:r>
              <a:rPr lang="x-none" dirty="0">
                <a:latin typeface="+mn-lt"/>
              </a:rPr>
              <a:t>について述べています。最初は、</a:t>
            </a:r>
            <a:r>
              <a:rPr lang="en-US" altLang="ja-JP" dirty="0">
                <a:latin typeface="+mn-lt"/>
              </a:rPr>
              <a:t>FOSS</a:t>
            </a:r>
            <a:r>
              <a:rPr lang="x-none" dirty="0">
                <a:latin typeface="+mn-lt"/>
              </a:rPr>
              <a:t>コード</a:t>
            </a:r>
            <a:r>
              <a:rPr lang="ja-JP" altLang="en-US" dirty="0">
                <a:latin typeface="+mn-lt"/>
              </a:rPr>
              <a:t> </a:t>
            </a:r>
            <a:r>
              <a:rPr lang="x-none" dirty="0">
                <a:latin typeface="+mn-lt"/>
              </a:rPr>
              <a:t>ベースが開発の中で使用され、適切なレビュー</a:t>
            </a:r>
            <a:r>
              <a:rPr lang="ja-JP" altLang="en-US" dirty="0">
                <a:latin typeface="+mn-lt"/>
              </a:rPr>
              <a:t>なしで</a:t>
            </a:r>
            <a:r>
              <a:rPr lang="x-none" dirty="0">
                <a:latin typeface="+mn-lt"/>
              </a:rPr>
              <a:t>リリースされるケースです。</a:t>
            </a:r>
            <a:r>
              <a:rPr lang="en-US" altLang="ja-JP" dirty="0">
                <a:latin typeface="+mn-lt"/>
              </a:rPr>
              <a:t>2</a:t>
            </a:r>
            <a:r>
              <a:rPr lang="x-none" dirty="0">
                <a:latin typeface="+mn-lt"/>
              </a:rPr>
              <a:t>つ目は</a:t>
            </a:r>
            <a:r>
              <a:rPr lang="ja-JP" altLang="en-US" dirty="0" err="1">
                <a:latin typeface="+mn-lt"/>
              </a:rPr>
              <a:t>、</a:t>
            </a:r>
            <a:r>
              <a:rPr lang="x-none" dirty="0">
                <a:latin typeface="+mn-lt"/>
              </a:rPr>
              <a:t>FOSSの使用は周知されていても、ライセンスの義務がレビュー</a:t>
            </a:r>
            <a:r>
              <a:rPr lang="ja-JP" altLang="en-US" dirty="0">
                <a:latin typeface="+mn-lt"/>
              </a:rPr>
              <a:t>・</a:t>
            </a:r>
            <a:r>
              <a:rPr lang="x-none" dirty="0">
                <a:latin typeface="+mn-lt"/>
              </a:rPr>
              <a:t>決定されていないケースです。最後は、コンプライアンス</a:t>
            </a:r>
            <a:r>
              <a:rPr lang="ja-JP" altLang="en-US" dirty="0">
                <a:latin typeface="+mn-lt"/>
              </a:rPr>
              <a:t> </a:t>
            </a:r>
            <a:r>
              <a:rPr lang="x-none" dirty="0">
                <a:latin typeface="+mn-lt"/>
              </a:rPr>
              <a:t>プロセスがリリース期限のプレッシャーに直面し、タスクを実行する時間が限られているケースです</a:t>
            </a:r>
            <a:r>
              <a:rPr lang="x-none" dirty="0" smtClean="0">
                <a:latin typeface="+mn-lt"/>
              </a:rPr>
              <a:t>。</a:t>
            </a:r>
            <a:endParaRPr lang="en-US" dirty="0" smtClean="0">
              <a:latin typeface="+mn-lt"/>
            </a:endParaRPr>
          </a:p>
          <a:p>
            <a:pPr marL="0" indent="0"/>
            <a:endParaRPr lang="en-US" dirty="0" smtClean="0">
              <a:latin typeface="+mn-lt"/>
            </a:endParaRPr>
          </a:p>
          <a:p>
            <a:pPr marL="0" indent="0"/>
            <a:r>
              <a:rPr lang="en-US"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a:t>
            </a:r>
            <a:r>
              <a:rPr lang="x-none" altLang="ja-JP" smtClean="0">
                <a:latin typeface="+mn-lt"/>
              </a:rPr>
              <a:t>tasks.</a:t>
            </a:r>
            <a:endParaRPr lang="x-none" altLang="ja-JP" dirty="0" smtClean="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78</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本章で述べた落とし穴を避ける</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は、リソースと努力が必要になりますが、FOSSコンプライアンス</a:t>
            </a:r>
            <a:r>
              <a:rPr lang="ja-JP" altLang="en-US" dirty="0">
                <a:latin typeface="ＭＳ ゴシック" panose="020B0609070205080204" pitchFamily="49" charset="-128"/>
                <a:ea typeface="ＭＳ ゴシック" panose="020B0609070205080204" pitchFamily="49" charset="-128"/>
              </a:rPr>
              <a:t> </a:t>
            </a:r>
            <a:r>
              <a:rPr lang="x-none" dirty="0" smtClean="0">
                <a:latin typeface="ＭＳ ゴシック" panose="020B0609070205080204" pitchFamily="49" charset="-128"/>
                <a:ea typeface="ＭＳ ゴシック" panose="020B0609070205080204" pitchFamily="49" charset="-128"/>
              </a:rPr>
              <a:t>プロセス</a:t>
            </a:r>
            <a:r>
              <a:rPr lang="ja-JP" altLang="en-US" dirty="0" smtClean="0">
                <a:latin typeface="ＭＳ ゴシック" panose="020B0609070205080204" pitchFamily="49" charset="-128"/>
                <a:ea typeface="ＭＳ ゴシック" panose="020B0609070205080204" pitchFamily="49" charset="-128"/>
              </a:rPr>
              <a:t>を</a:t>
            </a:r>
            <a:r>
              <a:rPr lang="x-none" dirty="0" smtClean="0">
                <a:latin typeface="ＭＳ ゴシック" panose="020B0609070205080204" pitchFamily="49" charset="-128"/>
                <a:ea typeface="ＭＳ ゴシック" panose="020B0609070205080204" pitchFamily="49" charset="-128"/>
              </a:rPr>
              <a:t>優先</a:t>
            </a:r>
            <a:r>
              <a:rPr lang="ja-JP" altLang="en-US" dirty="0" smtClean="0">
                <a:latin typeface="ＭＳ ゴシック" panose="020B0609070205080204" pitchFamily="49" charset="-128"/>
                <a:ea typeface="ＭＳ ゴシック" panose="020B0609070205080204" pitchFamily="49" charset="-128"/>
              </a:rPr>
              <a:t>する</a:t>
            </a:r>
            <a:r>
              <a:rPr lang="x-none" dirty="0" smtClean="0">
                <a:latin typeface="ＭＳ ゴシック" panose="020B0609070205080204" pitchFamily="49" charset="-128"/>
                <a:ea typeface="ＭＳ ゴシック" panose="020B0609070205080204" pitchFamily="49" charset="-128"/>
              </a:rPr>
              <a:t>ことは重要なことです</a:t>
            </a:r>
            <a:r>
              <a:rPr lang="x-none" dirty="0">
                <a:latin typeface="ＭＳ ゴシック" panose="020B0609070205080204" pitchFamily="49" charset="-128"/>
                <a:ea typeface="ＭＳ ゴシック" panose="020B0609070205080204" pitchFamily="49" charset="-128"/>
              </a:rPr>
              <a:t>。そうすることで、開発プロセスにおけるFOSSの使用を効果的なものに</a:t>
            </a:r>
            <a:r>
              <a:rPr lang="ja-JP" altLang="en-US" dirty="0">
                <a:latin typeface="ＭＳ ゴシック" panose="020B0609070205080204" pitchFamily="49" charset="-128"/>
                <a:ea typeface="ＭＳ ゴシック" panose="020B0609070205080204" pitchFamily="49" charset="-128"/>
              </a:rPr>
              <a:t>し、</a:t>
            </a:r>
            <a:r>
              <a:rPr lang="x-none" dirty="0">
                <a:latin typeface="ＭＳ ゴシック" panose="020B0609070205080204" pitchFamily="49" charset="-128"/>
                <a:ea typeface="ＭＳ ゴシック" panose="020B0609070205080204" pitchFamily="49" charset="-128"/>
              </a:rPr>
              <a:t>またFOSSコミュニティ</a:t>
            </a:r>
            <a:r>
              <a:rPr lang="ja-JP" altLang="en-US" dirty="0">
                <a:latin typeface="ＭＳ ゴシック" panose="020B0609070205080204" pitchFamily="49" charset="-128"/>
                <a:ea typeface="ＭＳ ゴシック" panose="020B0609070205080204" pitchFamily="49" charset="-128"/>
              </a:rPr>
              <a:t>における良好な</a:t>
            </a:r>
            <a:r>
              <a:rPr lang="x-none" dirty="0">
                <a:latin typeface="ＭＳ ゴシック" panose="020B0609070205080204" pitchFamily="49" charset="-128"/>
                <a:ea typeface="ＭＳ ゴシック" panose="020B0609070205080204" pitchFamily="49" charset="-128"/>
              </a:rPr>
              <a:t>協働関係</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維持</a:t>
            </a:r>
            <a:r>
              <a:rPr lang="ja-JP" altLang="en-US" dirty="0" err="1">
                <a:latin typeface="ＭＳ ゴシック" panose="020B0609070205080204" pitchFamily="49" charset="-128"/>
                <a:ea typeface="ＭＳ ゴシック" panose="020B0609070205080204" pitchFamily="49" charset="-128"/>
              </a:rPr>
              <a:t>にも</a:t>
            </a:r>
            <a:r>
              <a:rPr lang="ja-JP" altLang="en-US" dirty="0" smtClean="0">
                <a:latin typeface="ＭＳ ゴシック" panose="020B0609070205080204" pitchFamily="49" charset="-128"/>
                <a:ea typeface="ＭＳ ゴシック" panose="020B0609070205080204" pitchFamily="49" charset="-128"/>
              </a:rPr>
              <a:t>役立つことになります。</a:t>
            </a:r>
            <a:endParaRPr lang="en-US" altLang="ja-JP" dirty="0" smtClean="0">
              <a:latin typeface="ＭＳ ゴシック" panose="020B0609070205080204" pitchFamily="49" charset="-128"/>
              <a:ea typeface="ＭＳ ゴシック" panose="020B0609070205080204" pitchFamily="49" charset="-128"/>
            </a:endParaRPr>
          </a:p>
          <a:p>
            <a:pPr marL="0" indent="0"/>
            <a:endParaRPr lang="en-US" dirty="0" smtClean="0">
              <a:latin typeface="+mn-lt"/>
            </a:endParaRPr>
          </a:p>
          <a:p>
            <a:pPr marL="0" indent="0"/>
            <a:r>
              <a:rPr lang="en-US"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a:t>
            </a:r>
            <a:r>
              <a:rPr lang="x-none" altLang="ja-JP" smtClean="0">
                <a:latin typeface="+mn-lt"/>
              </a:rPr>
              <a:t>community.</a:t>
            </a:r>
            <a:endParaRPr lang="x-none" b="1"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79</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GB" dirty="0">
                <a:latin typeface="ＭＳ ゴシック" panose="020B0609070205080204" pitchFamily="49" charset="-128"/>
                <a:ea typeface="ＭＳ ゴシック" panose="020B0609070205080204" pitchFamily="49" charset="-128"/>
              </a:rPr>
              <a:t>ここにある概説で知的財産のすべての側面を網羅することは意図していません。</a:t>
            </a:r>
            <a:r>
              <a:rPr lang="en-GB" baseline="0" dirty="0">
                <a:latin typeface="ＭＳ ゴシック" panose="020B0609070205080204" pitchFamily="49" charset="-128"/>
                <a:ea typeface="ＭＳ ゴシック" panose="020B0609070205080204" pitchFamily="49" charset="-128"/>
              </a:rPr>
              <a:t> ここで意図しているのは、「</a:t>
            </a:r>
            <a:r>
              <a:rPr lang="en-GB" baseline="0" dirty="0" err="1">
                <a:latin typeface="ＭＳ ゴシック" panose="020B0609070205080204" pitchFamily="49" charset="-128"/>
                <a:ea typeface="ＭＳ ゴシック" panose="020B0609070205080204" pitchFamily="49" charset="-128"/>
              </a:rPr>
              <a:t>全体像</a:t>
            </a:r>
            <a:r>
              <a:rPr lang="en-GB"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の観点から</a:t>
            </a:r>
            <a:r>
              <a:rPr lang="en-GB" baseline="0" dirty="0">
                <a:latin typeface="ＭＳ ゴシック" panose="020B0609070205080204" pitchFamily="49" charset="-128"/>
                <a:ea typeface="ＭＳ ゴシック" panose="020B0609070205080204" pitchFamily="49" charset="-128"/>
              </a:rPr>
              <a:t>、当</a:t>
            </a:r>
            <a:r>
              <a:rPr lang="ja-JP" altLang="en-US" baseline="0" dirty="0">
                <a:latin typeface="ＭＳ ゴシック" panose="020B0609070205080204" pitchFamily="49" charset="-128"/>
                <a:ea typeface="ＭＳ ゴシック" panose="020B0609070205080204" pitchFamily="49" charset="-128"/>
              </a:rPr>
              <a:t>カリキュラムで</a:t>
            </a:r>
            <a:r>
              <a:rPr lang="en-GB" baseline="0" dirty="0" err="1">
                <a:latin typeface="ＭＳ ゴシック" panose="020B0609070205080204" pitchFamily="49" charset="-128"/>
                <a:ea typeface="ＭＳ ゴシック" panose="020B0609070205080204" pitchFamily="49" charset="-128"/>
              </a:rPr>
              <a:t>議論するのがFOSSコンプライアンスに</a:t>
            </a:r>
            <a:r>
              <a:rPr lang="ja-JP" altLang="en-US" baseline="0" dirty="0">
                <a:latin typeface="ＭＳ ゴシック" panose="020B0609070205080204" pitchFamily="49" charset="-128"/>
                <a:ea typeface="ＭＳ ゴシック" panose="020B0609070205080204" pitchFamily="49" charset="-128"/>
              </a:rPr>
              <a:t>最も</a:t>
            </a:r>
            <a:r>
              <a:rPr lang="en-GB" baseline="0" dirty="0" err="1">
                <a:latin typeface="ＭＳ ゴシック" panose="020B0609070205080204" pitchFamily="49" charset="-128"/>
                <a:ea typeface="ＭＳ ゴシック" panose="020B0609070205080204" pitchFamily="49" charset="-128"/>
              </a:rPr>
              <a:t>関係する著作権と特許権だということを確認してもらうことです</a:t>
            </a:r>
            <a:r>
              <a:rPr lang="en-GB" baseline="0" dirty="0" smtClean="0">
                <a:latin typeface="ＭＳ ゴシック" panose="020B0609070205080204" pitchFamily="49" charset="-128"/>
                <a:ea typeface="ＭＳ ゴシック" panose="020B0609070205080204" pitchFamily="49" charset="-128"/>
              </a:rPr>
              <a:t>。</a:t>
            </a:r>
          </a:p>
          <a:p>
            <a:endParaRPr lang="en-GB" baseline="0" dirty="0" smtClean="0"/>
          </a:p>
          <a:p>
            <a:r>
              <a:rPr lang="en-GB"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GB" altLang="ja-JP" dirty="0" smtClean="0"/>
              <a:t>This overview is not intended to cover all aspects of Intellectual Property.</a:t>
            </a:r>
            <a:r>
              <a:rPr lang="en-GB" altLang="ja-JP" baseline="0" dirty="0" smtClean="0"/>
              <a:t> It is intended to provide context for the “big picture” and to establish that today we are only discussing copyright and patents, the areas most relevant to FOSS </a:t>
            </a:r>
            <a:r>
              <a:rPr lang="en-GB" altLang="ja-JP" baseline="0" smtClean="0"/>
              <a:t>compliance.</a:t>
            </a:r>
            <a:endParaRPr lang="en-GB" altLang="ja-JP" dirty="0" smtClean="0"/>
          </a:p>
        </p:txBody>
      </p:sp>
      <p:sp>
        <p:nvSpPr>
          <p:cNvPr id="4" name="Slide Number Placeholder 3"/>
          <p:cNvSpPr>
            <a:spLocks noGrp="1"/>
          </p:cNvSpPr>
          <p:nvPr>
            <p:ph type="sldNum" sz="quarter" idx="10"/>
          </p:nvPr>
        </p:nvSpPr>
        <p:spPr/>
        <p:txBody>
          <a:bodyPr/>
          <a:lstStyle/>
          <a:p>
            <a:fld id="{291D6620-1219-4321-B933-F8804B980E90}" type="slidenum">
              <a:rPr lang="en-GB" smtClean="0"/>
              <a:t>8</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プロセスは、FOSSコミュニティ</a:t>
            </a:r>
            <a:r>
              <a:rPr lang="ja-JP" altLang="en-US" dirty="0">
                <a:latin typeface="ＭＳ ゴシック" panose="020B0609070205080204" pitchFamily="49" charset="-128"/>
                <a:ea typeface="ＭＳ ゴシック" panose="020B0609070205080204" pitchFamily="49" charset="-128"/>
              </a:rPr>
              <a:t>における良好な</a:t>
            </a:r>
            <a:r>
              <a:rPr lang="x-none" dirty="0">
                <a:latin typeface="ＭＳ ゴシック" panose="020B0609070205080204" pitchFamily="49" charset="-128"/>
                <a:ea typeface="ＭＳ ゴシック" panose="020B0609070205080204" pitchFamily="49" charset="-128"/>
              </a:rPr>
              <a:t>協働関係を確立するための</a:t>
            </a:r>
            <a:r>
              <a:rPr lang="ja-JP" altLang="en-US" dirty="0">
                <a:latin typeface="ＭＳ ゴシック" panose="020B0609070205080204" pitchFamily="49" charset="-128"/>
                <a:ea typeface="ＭＳ ゴシック" panose="020B0609070205080204" pitchFamily="49" charset="-128"/>
              </a:rPr>
              <a:t>重要な</a:t>
            </a:r>
            <a:r>
              <a:rPr lang="x-none" dirty="0">
                <a:latin typeface="ＭＳ ゴシック" panose="020B0609070205080204" pitchFamily="49" charset="-128"/>
                <a:ea typeface="ＭＳ ゴシック" panose="020B0609070205080204" pitchFamily="49" charset="-128"/>
              </a:rPr>
              <a:t>要素</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mn-lt"/>
            </a:endParaRPr>
          </a:p>
          <a:p>
            <a:r>
              <a:rPr lang="en-US"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Your FOSS compliance process is a building block to establishing good working relationships within the FOSS </a:t>
            </a:r>
            <a:r>
              <a:rPr lang="x-none" altLang="ja-JP" smtClean="0">
                <a:latin typeface="+mn-lt"/>
              </a:rPr>
              <a:t>community.</a:t>
            </a:r>
            <a:endParaRPr lang="x-none" altLang="ja-JP" dirty="0" smtClean="0">
              <a:latin typeface="+mn-lt"/>
            </a:endParaRPr>
          </a:p>
        </p:txBody>
      </p:sp>
      <p:sp>
        <p:nvSpPr>
          <p:cNvPr id="4" name="Slide Number Placeholder 3"/>
          <p:cNvSpPr>
            <a:spLocks noGrp="1"/>
          </p:cNvSpPr>
          <p:nvPr>
            <p:ph type="sldNum" sz="quarter" idx="10"/>
          </p:nvPr>
        </p:nvSpPr>
        <p:spPr/>
        <p:txBody>
          <a:bodyPr/>
          <a:lstStyle/>
          <a:p>
            <a:fld id="{6B482BE6-6443-43D0-B2C4-9E7E7E3CDEDD}" type="slidenum">
              <a:rPr lang="en-US"/>
              <a:t>80</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落とし穴は、次に大別されます：</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知的財産（IP）における失敗 、ライセンス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コンプライアンスでの失敗、コンプライアンス プロセスでの失敗</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IPでの失敗の例は、プロプライエタリ</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コードとオープンソース コードの混合です。これは企業が望まない形でプロプライエタリ ソフトウェアを一般公開させる結果になりかねません。</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ライセンス コンプライアンスでの失敗の例としては、オープンソース ソフトウェアの改変</a:t>
            </a:r>
            <a:r>
              <a:rPr lang="ja-JP" altLang="en-US" dirty="0">
                <a:latin typeface="ＭＳ ゴシック" panose="020B0609070205080204" pitchFamily="49" charset="-128"/>
                <a:ea typeface="ＭＳ ゴシック" panose="020B0609070205080204" pitchFamily="49" charset="-128"/>
              </a:rPr>
              <a:t>部に印付けすることを怠る</a:t>
            </a:r>
            <a:r>
              <a:rPr lang="x-none" dirty="0">
                <a:latin typeface="ＭＳ ゴシック" panose="020B0609070205080204" pitchFamily="49" charset="-128"/>
                <a:ea typeface="ＭＳ ゴシック" panose="020B0609070205080204" pitchFamily="49" charset="-128"/>
              </a:rPr>
              <a:t>、そのソフトウェアに含まれるオープンソース ソフトウェア コンポーネントを適切に記載していない、もしくはそのソフトウェアに対応する</a:t>
            </a:r>
            <a:r>
              <a:rPr lang="ja-JP" altLang="en-US" dirty="0">
                <a:latin typeface="ＭＳ ゴシック" panose="020B0609070205080204" pitchFamily="49" charset="-128"/>
                <a:ea typeface="ＭＳ ゴシック" panose="020B0609070205080204" pitchFamily="49" charset="-128"/>
              </a:rPr>
              <a:t>すべて</a:t>
            </a:r>
            <a:r>
              <a:rPr lang="x-none" dirty="0">
                <a:latin typeface="ＭＳ ゴシック" panose="020B0609070205080204" pitchFamily="49" charset="-128"/>
                <a:ea typeface="ＭＳ ゴシック" panose="020B0609070205080204" pitchFamily="49" charset="-128"/>
              </a:rPr>
              <a:t>のソースコードを入手可能にしていない、</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があります。</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コンプライアンス プロセスでの失敗例として、オープンソース ソフトウェアの監査、レビュー、承認に関わるプロセス</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失敗があります。監査</a:t>
            </a:r>
            <a:r>
              <a:rPr lang="ja-JP" altLang="en-US" dirty="0">
                <a:latin typeface="ＭＳ ゴシック" panose="020B0609070205080204" pitchFamily="49" charset="-128"/>
                <a:ea typeface="ＭＳ ゴシック" panose="020B0609070205080204" pitchFamily="49" charset="-128"/>
              </a:rPr>
              <a:t>者が、</a:t>
            </a:r>
            <a:r>
              <a:rPr lang="x-none" dirty="0">
                <a:latin typeface="ＭＳ ゴシック" panose="020B0609070205080204" pitchFamily="49" charset="-128"/>
                <a:ea typeface="ＭＳ ゴシック" panose="020B0609070205080204" pitchFamily="49" charset="-128"/>
              </a:rPr>
              <a:t>レポート中の全警告アイテムを「放棄した（Waived）」、</a:t>
            </a:r>
            <a:r>
              <a:rPr lang="ja-JP" altLang="en-US" dirty="0">
                <a:latin typeface="ＭＳ ゴシック" panose="020B0609070205080204" pitchFamily="49" charset="-128"/>
                <a:ea typeface="ＭＳ ゴシック" panose="020B0609070205080204" pitchFamily="49" charset="-128"/>
              </a:rPr>
              <a:t>または</a:t>
            </a:r>
            <a:r>
              <a:rPr lang="x-none" dirty="0">
                <a:latin typeface="ＭＳ ゴシック" panose="020B0609070205080204" pitchFamily="49" charset="-128"/>
                <a:ea typeface="ＭＳ ゴシック" panose="020B0609070205080204" pitchFamily="49" charset="-128"/>
              </a:rPr>
              <a:t>レビューや承認プロセスに時間がかかりすぎた</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です。</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smtClean="0">
                <a:latin typeface="ＭＳ ゴシック" panose="020B0609070205080204" pitchFamily="49" charset="-128"/>
                <a:ea typeface="ＭＳ ゴシック" panose="020B0609070205080204" pitchFamily="49" charset="-128"/>
              </a:rPr>
              <a:t>コンプライアンス</a:t>
            </a:r>
            <a:r>
              <a:rPr lang="ja-JP" altLang="en-US" dirty="0" smtClean="0">
                <a:latin typeface="ＭＳ ゴシック" panose="020B0609070205080204" pitchFamily="49" charset="-128"/>
                <a:ea typeface="ＭＳ ゴシック" panose="020B0609070205080204" pitchFamily="49" charset="-128"/>
              </a:rPr>
              <a:t>を</a:t>
            </a:r>
            <a:r>
              <a:rPr lang="x-none" dirty="0" smtClean="0">
                <a:latin typeface="ＭＳ ゴシック" panose="020B0609070205080204" pitchFamily="49" charset="-128"/>
                <a:ea typeface="ＭＳ ゴシック" panose="020B0609070205080204" pitchFamily="49" charset="-128"/>
              </a:rPr>
              <a:t>優先</a:t>
            </a:r>
            <a:r>
              <a:rPr lang="ja-JP" altLang="en-US" dirty="0" smtClean="0">
                <a:latin typeface="ＭＳ ゴシック" panose="020B0609070205080204" pitchFamily="49" charset="-128"/>
                <a:ea typeface="ＭＳ ゴシック" panose="020B0609070205080204" pitchFamily="49" charset="-128"/>
              </a:rPr>
              <a:t>すること</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メリットには、FOSSの使用をより効果的なものにできることや、</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オープンソース コミュニティと</a:t>
            </a:r>
            <a:r>
              <a:rPr lang="ja-JP" altLang="en-US" dirty="0">
                <a:latin typeface="ＭＳ ゴシック" panose="020B0609070205080204" pitchFamily="49" charset="-128"/>
                <a:ea typeface="ＭＳ ゴシック" panose="020B0609070205080204" pitchFamily="49" charset="-128"/>
              </a:rPr>
              <a:t>良好な</a:t>
            </a:r>
            <a:r>
              <a:rPr lang="x-none" dirty="0">
                <a:latin typeface="ＭＳ ゴシック" panose="020B0609070205080204" pitchFamily="49" charset="-128"/>
                <a:ea typeface="ＭＳ ゴシック" panose="020B0609070205080204" pitchFamily="49" charset="-128"/>
              </a:rPr>
              <a:t>関係を構築できるといったことがあります。</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コミュニティとの良好な関係を維持するメリットには、</a:t>
            </a:r>
            <a:r>
              <a:rPr lang="x-none">
                <a:latin typeface="ＭＳ ゴシック" panose="020B0609070205080204" pitchFamily="49" charset="-128"/>
                <a:ea typeface="ＭＳ ゴシック" panose="020B0609070205080204" pitchFamily="49" charset="-128"/>
              </a:rPr>
              <a:t>FOSS</a:t>
            </a:r>
            <a:r>
              <a:rPr lang="x-none" smtClean="0">
                <a:latin typeface="ＭＳ ゴシック" panose="020B0609070205080204" pitchFamily="49" charset="-128"/>
                <a:ea typeface="ＭＳ ゴシック" panose="020B0609070205080204" pitchFamily="49" charset="-128"/>
              </a:rPr>
              <a:t>ライセンスの要求への対応をより</a:t>
            </a:r>
            <a:r>
              <a:rPr lang="ja-JP" altLang="en-US" smtClean="0">
                <a:latin typeface="ＭＳ ゴシック" panose="020B0609070205080204" pitchFamily="49" charset="-128"/>
                <a:ea typeface="ＭＳ ゴシック" panose="020B0609070205080204" pitchFamily="49" charset="-128"/>
              </a:rPr>
              <a:t>よく評価</a:t>
            </a:r>
            <a:r>
              <a:rPr lang="x-none" dirty="0">
                <a:latin typeface="ＭＳ ゴシック" panose="020B0609070205080204" pitchFamily="49" charset="-128"/>
                <a:ea typeface="ＭＳ ゴシック" panose="020B0609070205080204" pitchFamily="49" charset="-128"/>
              </a:rPr>
              <a:t>できるようになる</a:t>
            </a:r>
            <a:r>
              <a:rPr lang="ja-JP" altLang="en-US" dirty="0">
                <a:latin typeface="ＭＳ ゴシック" panose="020B0609070205080204" pitchFamily="49" charset="-128"/>
                <a:ea typeface="ＭＳ ゴシック" panose="020B0609070205080204" pitchFamily="49" charset="-128"/>
              </a:rPr>
              <a:t>こと</a:t>
            </a:r>
            <a:r>
              <a:rPr lang="x-none" dirty="0">
                <a:latin typeface="ＭＳ ゴシック" panose="020B0609070205080204" pitchFamily="49" charset="-128"/>
                <a:ea typeface="ＭＳ ゴシック" panose="020B0609070205080204" pitchFamily="49" charset="-128"/>
              </a:rPr>
              <a:t>、FOSSの使用とコントリビューションについてより</a:t>
            </a:r>
            <a:r>
              <a:rPr lang="ja-JP" altLang="en-US" dirty="0">
                <a:latin typeface="ＭＳ ゴシック" panose="020B0609070205080204" pitchFamily="49" charset="-128"/>
                <a:ea typeface="ＭＳ ゴシック" panose="020B0609070205080204" pitchFamily="49" charset="-128"/>
              </a:rPr>
              <a:t>良い</a:t>
            </a:r>
            <a:r>
              <a:rPr lang="x-none" dirty="0">
                <a:latin typeface="ＭＳ ゴシック" panose="020B0609070205080204" pitchFamily="49" charset="-128"/>
                <a:ea typeface="ＭＳ ゴシック" panose="020B0609070205080204" pitchFamily="49" charset="-128"/>
              </a:rPr>
              <a:t>双方向コミュニケーションが</a:t>
            </a:r>
            <a:r>
              <a:rPr lang="ja-JP" altLang="en-US" dirty="0">
                <a:latin typeface="ＭＳ ゴシック" panose="020B0609070205080204" pitchFamily="49" charset="-128"/>
                <a:ea typeface="ＭＳ ゴシック" panose="020B0609070205080204" pitchFamily="49" charset="-128"/>
              </a:rPr>
              <a:t>得られる</a:t>
            </a:r>
            <a:r>
              <a:rPr lang="x-none" dirty="0">
                <a:latin typeface="ＭＳ ゴシック" panose="020B0609070205080204" pitchFamily="49" charset="-128"/>
                <a:ea typeface="ＭＳ ゴシック" panose="020B0609070205080204" pitchFamily="49" charset="-128"/>
              </a:rPr>
              <a:t>こと、</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があります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indent="0"/>
            <a:endParaRPr lang="en-US" dirty="0" smtClean="0">
              <a:latin typeface="+mn-lt"/>
            </a:endParaRPr>
          </a:p>
          <a:p>
            <a:pPr marL="0" indent="0"/>
            <a:r>
              <a:rPr lang="en-US" dirty="0" smtClean="0">
                <a:latin typeface="+mn-lt"/>
              </a:rPr>
              <a:t>---</a:t>
            </a:r>
          </a:p>
          <a:p>
            <a:pPr marL="0" indent="0"/>
            <a:r>
              <a:rPr lang="x-none" altLang="ja-JP" dirty="0" smtClean="0">
                <a:latin typeface="+mn-lt"/>
              </a:rPr>
              <a:t>Pitfalls can occur under the following categories:</a:t>
            </a:r>
            <a:r>
              <a:rPr lang="en-US" altLang="ja-JP" dirty="0" smtClean="0">
                <a:latin typeface="+mn-lt"/>
              </a:rPr>
              <a:t> </a:t>
            </a:r>
            <a:r>
              <a:rPr lang="x-none" altLang="ja-JP" dirty="0" smtClean="0">
                <a:latin typeface="+mn-lt"/>
              </a:rPr>
              <a:t>IP failure, license compliance failure, and compliance process failure.</a:t>
            </a:r>
          </a:p>
          <a:p>
            <a:pPr marL="0" indent="0"/>
            <a:endParaRPr lang="en-US" altLang="ja-JP" dirty="0" smtClean="0">
              <a:latin typeface="+mn-lt"/>
            </a:endParaRPr>
          </a:p>
          <a:p>
            <a:pPr marL="0" indent="0"/>
            <a:r>
              <a:rPr lang="x-none" altLang="ja-JP" dirty="0" smtClean="0">
                <a:latin typeface="+mn-lt"/>
              </a:rPr>
              <a:t>An example of IP failure would be commingling of proprietary code and open source code, which may result in making proprietary software available to general public despite company's preference.</a:t>
            </a:r>
          </a:p>
          <a:p>
            <a:pPr marL="0" indent="0"/>
            <a:endParaRPr lang="en-US" altLang="ja-JP" dirty="0" smtClean="0">
              <a:latin typeface="+mn-lt"/>
            </a:endParaRPr>
          </a:p>
          <a:p>
            <a:pPr marL="0" indent="0"/>
            <a:r>
              <a:rPr lang="x-none" altLang="ja-JP" dirty="0" smtClean="0">
                <a:latin typeface="+mn-lt"/>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altLang="ja-JP" dirty="0" smtClean="0">
              <a:latin typeface="+mn-lt"/>
            </a:endParaRPr>
          </a:p>
          <a:p>
            <a:pPr marL="0" indent="0"/>
            <a:r>
              <a:rPr lang="x-none" altLang="ja-JP" dirty="0" smtClean="0">
                <a:latin typeface="+mn-lt"/>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altLang="ja-JP" dirty="0" smtClean="0">
              <a:latin typeface="+mn-lt"/>
            </a:endParaRPr>
          </a:p>
          <a:p>
            <a:pPr marL="0" indent="0"/>
            <a:r>
              <a:rPr lang="x-none" altLang="ja-JP" dirty="0" smtClean="0">
                <a:latin typeface="+mn-lt"/>
              </a:rPr>
              <a:t>The benefits of prioritizing compliance are that you become more efficient in your use of FOSS,</a:t>
            </a:r>
            <a:r>
              <a:rPr lang="en-US" altLang="ja-JP" dirty="0" smtClean="0">
                <a:latin typeface="+mn-lt"/>
              </a:rPr>
              <a:t> </a:t>
            </a:r>
            <a:r>
              <a:rPr lang="x-none" altLang="ja-JP" dirty="0" smtClean="0">
                <a:latin typeface="+mn-lt"/>
              </a:rPr>
              <a:t>and that you build a better relationship with the open source community.</a:t>
            </a:r>
          </a:p>
          <a:p>
            <a:pPr marL="0" indent="0"/>
            <a:endParaRPr lang="en-US" altLang="ja-JP" dirty="0" smtClean="0">
              <a:latin typeface="+mn-lt"/>
            </a:endParaRPr>
          </a:p>
          <a:p>
            <a:pPr marL="0" indent="0"/>
            <a:r>
              <a:rPr lang="x-none" altLang="ja-JP" dirty="0" smtClean="0">
                <a:latin typeface="+mn-lt"/>
              </a:rPr>
              <a:t>The benefits of maintaining a good community relationship are that you can better assess how you can comply with the FOSS license requirements, and you have a better two-way communication with regard to contribution and use of the </a:t>
            </a:r>
            <a:r>
              <a:rPr lang="x-none" altLang="ja-JP" smtClean="0">
                <a:latin typeface="+mn-lt"/>
              </a:rPr>
              <a:t>FOSS.</a:t>
            </a:r>
            <a:endParaRPr lang="en-US" dirty="0">
              <a:latin typeface="+mn-lt"/>
            </a:endParaRPr>
          </a:p>
          <a:p>
            <a:pPr marL="0" indent="0"/>
            <a:endParaRPr lang="en-US"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81</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82</a:t>
            </a:fld>
            <a:endParaRPr lang="en-US"/>
          </a:p>
        </p:txBody>
      </p:sp>
    </p:spTree>
    <p:extLst>
      <p:ext uri="{BB962C8B-B14F-4D97-AF65-F5344CB8AC3E}">
        <p14:creationId xmlns:p14="http://schemas.microsoft.com/office/powerpoint/2010/main" val="173246351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4" name="Shape 9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outlines the key developer guidelines necessary for a high quality compliance approach.</a:t>
            </a:r>
          </a:p>
        </p:txBody>
      </p:sp>
      <p:sp>
        <p:nvSpPr>
          <p:cNvPr id="965" name="Shape 9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latin typeface="Roboto"/>
                <a:ea typeface="Roboto"/>
                <a:cs typeface="Roboto"/>
                <a:sym typeface="Roboto"/>
              </a:rPr>
              <a:pPr algn="r">
                <a:buSzPct val="25000"/>
              </a:pPr>
              <a:t>83</a:t>
            </a:fld>
            <a:endParaRPr lang="en-US" sz="1200">
              <a:latin typeface="Roboto"/>
              <a:ea typeface="Roboto"/>
              <a:cs typeface="Roboto"/>
              <a:sym typeface="Roboto"/>
            </a:endParaRPr>
          </a:p>
        </p:txBody>
      </p:sp>
    </p:spTree>
    <p:extLst>
      <p:ext uri="{BB962C8B-B14F-4D97-AF65-F5344CB8AC3E}">
        <p14:creationId xmlns:p14="http://schemas.microsoft.com/office/powerpoint/2010/main" val="343759246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Shape 9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1" name="Shape 97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slides explains how to anticipate compliance process requirements.</a:t>
            </a:r>
          </a:p>
        </p:txBody>
      </p:sp>
      <p:sp>
        <p:nvSpPr>
          <p:cNvPr id="972" name="Shape 97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latin typeface="Roboto"/>
                <a:ea typeface="Roboto"/>
                <a:cs typeface="Roboto"/>
                <a:sym typeface="Roboto"/>
              </a:rPr>
              <a:pPr algn="r">
                <a:buSzPct val="25000"/>
              </a:pPr>
              <a:t>84</a:t>
            </a:fld>
            <a:endParaRPr lang="en-US" sz="1200">
              <a:latin typeface="Roboto"/>
              <a:ea typeface="Roboto"/>
              <a:cs typeface="Roboto"/>
              <a:sym typeface="Roboto"/>
            </a:endParaRPr>
          </a:p>
        </p:txBody>
      </p:sp>
    </p:spTree>
    <p:extLst>
      <p:ext uri="{BB962C8B-B14F-4D97-AF65-F5344CB8AC3E}">
        <p14:creationId xmlns:p14="http://schemas.microsoft.com/office/powerpoint/2010/main" val="49956225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8" name="Shape 9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a:t>
            </a:r>
            <a:r>
              <a:rPr lang="en-US"/>
              <a:t>emphasizes</a:t>
            </a:r>
            <a:r>
              <a:rPr lang="en-US" sz="1200" i="0" u="none" strike="noStrike" cap="none">
                <a:solidFill>
                  <a:schemeClr val="dk1"/>
                </a:solidFill>
              </a:rPr>
              <a:t> how a compliance process can and should apply to all FOSS components entering your company.</a:t>
            </a:r>
          </a:p>
        </p:txBody>
      </p:sp>
      <p:sp>
        <p:nvSpPr>
          <p:cNvPr id="979" name="Shape 9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latin typeface="Roboto"/>
                <a:ea typeface="Roboto"/>
                <a:cs typeface="Roboto"/>
                <a:sym typeface="Roboto"/>
              </a:rPr>
              <a:pPr algn="r">
                <a:buSzPct val="25000"/>
              </a:pPr>
              <a:t>85</a:t>
            </a:fld>
            <a:endParaRPr lang="en-US" sz="1200">
              <a:latin typeface="Roboto"/>
              <a:ea typeface="Roboto"/>
              <a:cs typeface="Roboto"/>
              <a:sym typeface="Roboto"/>
            </a:endParaRPr>
          </a:p>
        </p:txBody>
      </p:sp>
    </p:spTree>
    <p:extLst>
      <p:ext uri="{BB962C8B-B14F-4D97-AF65-F5344CB8AC3E}">
        <p14:creationId xmlns:p14="http://schemas.microsoft.com/office/powerpoint/2010/main" val="194079885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5" name="Shape 98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rgbClr val="000000"/>
                </a:solidFill>
              </a:rPr>
              <a:t>General guidelines developers can practices when working with FOSS: </a:t>
            </a:r>
          </a:p>
          <a:p>
            <a:pPr marL="226427" marR="0" lvl="0" indent="-226427" algn="l" rtl="0">
              <a:spcBef>
                <a:spcPts val="0"/>
              </a:spcBef>
              <a:buSzPct val="25000"/>
              <a:buNone/>
            </a:pPr>
            <a:r>
              <a:rPr lang="en-US" sz="1200" i="0" u="none" strike="noStrike" cap="none">
                <a:solidFill>
                  <a:srgbClr val="000000"/>
                </a:solidFill>
              </a:rPr>
              <a:t>- Select code from high quality FOSS communities </a:t>
            </a:r>
          </a:p>
          <a:p>
            <a:pPr marL="226427" marR="0" lvl="0" indent="-226427" algn="l" rtl="0">
              <a:spcBef>
                <a:spcPts val="0"/>
              </a:spcBef>
              <a:buSzPct val="25000"/>
              <a:buNone/>
            </a:pPr>
            <a:r>
              <a:rPr lang="en-US" sz="1200" i="0" u="none" strike="noStrike" cap="none">
                <a:solidFill>
                  <a:srgbClr val="000000"/>
                </a:solidFill>
              </a:rPr>
              <a:t>- Seek guidance </a:t>
            </a:r>
          </a:p>
          <a:p>
            <a:pPr marL="226427" marR="0" lvl="0" indent="-226427" algn="l" rtl="0">
              <a:spcBef>
                <a:spcPts val="0"/>
              </a:spcBef>
              <a:buSzPct val="25000"/>
              <a:buNone/>
            </a:pPr>
            <a:r>
              <a:rPr lang="en-US" sz="1200" i="0" u="none" strike="noStrike" cap="none">
                <a:solidFill>
                  <a:srgbClr val="000000"/>
                </a:solidFill>
              </a:rPr>
              <a:t>- Preserve existing licensing information </a:t>
            </a:r>
          </a:p>
          <a:p>
            <a:pPr marL="226427" marR="0" lvl="0" indent="-226427" algn="l" rtl="0">
              <a:spcBef>
                <a:spcPts val="0"/>
              </a:spcBef>
              <a:buSzPct val="25000"/>
              <a:buNone/>
            </a:pPr>
            <a:r>
              <a:rPr lang="en-US" sz="1200" i="0" u="none" strike="noStrike" cap="none">
                <a:solidFill>
                  <a:srgbClr val="000000"/>
                </a:solidFill>
              </a:rPr>
              <a:t>- Gather and retain FOSS project information for your review process </a:t>
            </a:r>
          </a:p>
          <a:p>
            <a:pPr marL="226427" marR="0" lvl="0" indent="-226427" algn="l" rtl="0">
              <a:spcBef>
                <a:spcPts val="0"/>
              </a:spcBef>
              <a:buSzPct val="25000"/>
              <a:buNone/>
            </a:pPr>
            <a:r>
              <a:rPr lang="en-US" sz="1200" i="0" u="none" strike="noStrike" cap="none">
                <a:solidFill>
                  <a:srgbClr val="000000"/>
                </a:solidFill>
              </a:rPr>
              <a:t>Should you remove or alter FOSS license header information? No – existing license information should be preserved, additional header information can be added for modifications or additions to source code (note, some licenses require documenting changes) . </a:t>
            </a:r>
          </a:p>
          <a:p>
            <a:pPr marL="226427" marR="0" lvl="0" indent="-226427" algn="l" rtl="0">
              <a:spcBef>
                <a:spcPts val="0"/>
              </a:spcBef>
              <a:buSzPct val="25000"/>
              <a:buNone/>
            </a:pPr>
            <a:r>
              <a:rPr lang="en-US" sz="1200" i="0" u="none" strike="noStrike" cap="none">
                <a:solidFill>
                  <a:srgbClr val="000000"/>
                </a:solidFill>
              </a:rPr>
              <a:t>Important steps in a compliance process: </a:t>
            </a:r>
          </a:p>
          <a:p>
            <a:pPr marL="226427" marR="0" lvl="0" indent="-226427" algn="l" rtl="0">
              <a:spcBef>
                <a:spcPts val="0"/>
              </a:spcBef>
              <a:buSzPct val="25000"/>
              <a:buNone/>
            </a:pPr>
            <a:r>
              <a:rPr lang="en-US" sz="1200" i="0" u="none" strike="noStrike" cap="none">
                <a:solidFill>
                  <a:srgbClr val="000000"/>
                </a:solidFill>
              </a:rPr>
              <a:t>- Follow developer guidelines, especially for any FOSS code included in or linked to proprietary code </a:t>
            </a:r>
          </a:p>
          <a:p>
            <a:pPr marL="226427" marR="0" lvl="0" indent="-226427" algn="l" rtl="0">
              <a:spcBef>
                <a:spcPts val="0"/>
              </a:spcBef>
              <a:buSzPct val="25000"/>
              <a:buNone/>
            </a:pPr>
            <a:r>
              <a:rPr lang="en-US" sz="1200" i="0" u="none" strike="noStrike" cap="none">
                <a:solidFill>
                  <a:srgbClr val="000000"/>
                </a:solidFill>
              </a:rPr>
              <a:t>- Review and approve all FOSS early in the cycle </a:t>
            </a:r>
          </a:p>
          <a:p>
            <a:pPr marL="226427" marR="0" lvl="0" indent="-226427" algn="l" rtl="0">
              <a:spcBef>
                <a:spcPts val="0"/>
              </a:spcBef>
              <a:buSzPct val="25000"/>
              <a:buNone/>
            </a:pPr>
            <a:r>
              <a:rPr lang="en-US" sz="1200" i="0" u="none" strike="noStrike" cap="none">
                <a:solidFill>
                  <a:srgbClr val="000000"/>
                </a:solidFill>
              </a:rPr>
              <a:t>- Review architecture and avoid mixing components governed by incompatible licenses </a:t>
            </a:r>
          </a:p>
          <a:p>
            <a:pPr marL="226427" marR="0" lvl="0" indent="-226427" algn="l" rtl="0">
              <a:spcBef>
                <a:spcPts val="0"/>
              </a:spcBef>
              <a:buSzPct val="25000"/>
              <a:buNone/>
            </a:pPr>
            <a:r>
              <a:rPr lang="en-US" sz="1200" i="0" u="none" strike="noStrike" cap="none">
                <a:solidFill>
                  <a:srgbClr val="000000"/>
                </a:solidFill>
              </a:rPr>
              <a:t>- Verify OSS compliance for every product and every version prior to release </a:t>
            </a:r>
          </a:p>
          <a:p>
            <a:pPr marL="226427" marR="0" lvl="0" indent="-226427" algn="l" rtl="0">
              <a:spcBef>
                <a:spcPts val="0"/>
              </a:spcBef>
              <a:buSzPct val="25000"/>
              <a:buNone/>
            </a:pPr>
            <a:r>
              <a:rPr lang="en-US" sz="1200" i="0" u="none" strike="noStrike" cap="none">
                <a:solidFill>
                  <a:srgbClr val="000000"/>
                </a:solidFill>
              </a:rPr>
              <a:t>- Review OSS compliance for new versions of OSS </a:t>
            </a:r>
          </a:p>
          <a:p>
            <a:pPr marL="226427" marR="0" lvl="0" indent="-226427" algn="l" rtl="0">
              <a:spcBef>
                <a:spcPts val="0"/>
              </a:spcBef>
              <a:buSzPct val="25000"/>
              <a:buNone/>
            </a:pPr>
            <a:r>
              <a:rPr lang="en-US" sz="1200" i="0" u="none" strike="noStrike" cap="none">
                <a:solidFill>
                  <a:srgbClr val="000000"/>
                </a:solidFill>
              </a:rPr>
              <a:t>A new version of a previously reviewed FOSS component can create new compliance issues by: </a:t>
            </a:r>
          </a:p>
          <a:p>
            <a:pPr marL="226427" marR="0" lvl="0" indent="-226427" algn="l" rtl="0">
              <a:spcBef>
                <a:spcPts val="0"/>
              </a:spcBef>
              <a:buSzPct val="25000"/>
              <a:buNone/>
            </a:pPr>
            <a:r>
              <a:rPr lang="en-US" sz="1200" i="0" u="none" strike="noStrike" cap="none">
                <a:solidFill>
                  <a:srgbClr val="000000"/>
                </a:solidFill>
              </a:rPr>
              <a:t>- A change in the FOSS license for the new version of the FOSS component(e.g. ghostscript </a:t>
            </a:r>
            <a:r>
              <a:rPr lang="en-US" sz="1200" i="0" u="sng" strike="noStrike" cap="none">
                <a:solidFill>
                  <a:schemeClr val="hlink"/>
                </a:solidFill>
                <a:hlinkClick r:id="rId3"/>
              </a:rPr>
              <a:t>https://en.wikipedia.org/wiki/Ghostscript</a:t>
            </a:r>
            <a:r>
              <a:rPr lang="en-US" sz="1200" i="0" u="none" strike="noStrike" cap="none">
                <a:solidFill>
                  <a:srgbClr val="000000"/>
                </a:solidFill>
              </a:rPr>
              <a:t>) </a:t>
            </a:r>
          </a:p>
          <a:p>
            <a:pPr marL="226427" marR="0" lvl="0" indent="-226427" algn="l" rtl="0">
              <a:spcBef>
                <a:spcPts val="0"/>
              </a:spcBef>
              <a:buSzPct val="25000"/>
              <a:buNone/>
            </a:pPr>
            <a:r>
              <a:rPr lang="en-US" sz="1200" i="0" u="none" strike="noStrike" cap="none">
                <a:solidFill>
                  <a:srgbClr val="000000"/>
                </a:solidFill>
              </a:rPr>
              <a:t>- New dependencies introduced with new versions which create additional FOSS obligations. These dependencies may be embedded in the FOSS distribution or they may be dependencies resolved at build time. </a:t>
            </a:r>
          </a:p>
          <a:p>
            <a:pPr marL="226427" marR="0" lvl="0" indent="-226427" algn="l" rtl="0">
              <a:spcBef>
                <a:spcPts val="0"/>
              </a:spcBef>
              <a:buSzPct val="25000"/>
              <a:buNone/>
            </a:pPr>
            <a:r>
              <a:rPr lang="en-US" sz="1200" i="0" u="none" strike="noStrike" cap="none">
                <a:solidFill>
                  <a:srgbClr val="000000"/>
                </a:solidFill>
              </a:rPr>
              <a:t>What risks should you address with in-bound software? </a:t>
            </a:r>
          </a:p>
          <a:p>
            <a:pPr marL="226427" marR="0" lvl="0" indent="-226427" algn="l" rtl="0">
              <a:spcBef>
                <a:spcPts val="0"/>
              </a:spcBef>
              <a:buSzPct val="25000"/>
              <a:buNone/>
            </a:pPr>
            <a:r>
              <a:rPr lang="en-US" sz="1200" i="0" u="none" strike="noStrike" cap="none">
                <a:solidFill>
                  <a:srgbClr val="000000"/>
                </a:solidFill>
              </a:rPr>
              <a:t>- License compliance for any disclosed FOSS embedded in the in-bound software </a:t>
            </a:r>
          </a:p>
          <a:p>
            <a:pPr marL="226427" marR="0" lvl="0" indent="-226427" algn="l" rtl="0">
              <a:spcBef>
                <a:spcPts val="0"/>
              </a:spcBef>
              <a:buSzPct val="25000"/>
              <a:buNone/>
            </a:pPr>
            <a:r>
              <a:rPr lang="en-US" sz="1200" i="0" u="none" strike="noStrike" cap="none">
                <a:solidFill>
                  <a:srgbClr val="000000"/>
                </a:solidFill>
              </a:rPr>
              <a:t>- The potential for creating license conflicts by integrating inbound software with other FOSS or proprietary software </a:t>
            </a:r>
          </a:p>
          <a:p>
            <a:pPr marL="226427" marR="0" lvl="0" indent="-226427" algn="l" rtl="0">
              <a:spcBef>
                <a:spcPts val="0"/>
              </a:spcBef>
              <a:buSzPct val="25000"/>
              <a:buNone/>
            </a:pPr>
            <a:r>
              <a:rPr lang="en-US" sz="1200" i="0" u="none" strike="noStrike" cap="none">
                <a:solidFill>
                  <a:srgbClr val="000000"/>
                </a:solidFill>
              </a:rPr>
              <a:t>- Undisclosed or unknown FOSS included in the in-bound software </a:t>
            </a:r>
          </a:p>
        </p:txBody>
      </p:sp>
      <p:sp>
        <p:nvSpPr>
          <p:cNvPr id="986" name="Shape 98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latin typeface="Roboto"/>
                <a:ea typeface="Roboto"/>
                <a:cs typeface="Roboto"/>
                <a:sym typeface="Roboto"/>
              </a:rPr>
              <a:pPr algn="r">
                <a:buSzPct val="25000"/>
              </a:pPr>
              <a:t>86</a:t>
            </a:fld>
            <a:endParaRPr lang="en-US" sz="1200">
              <a:latin typeface="Roboto"/>
              <a:ea typeface="Roboto"/>
              <a:cs typeface="Roboto"/>
              <a:sym typeface="Roboto"/>
            </a:endParaRPr>
          </a:p>
        </p:txBody>
      </p:sp>
    </p:spTree>
    <p:extLst>
      <p:ext uri="{BB962C8B-B14F-4D97-AF65-F5344CB8AC3E}">
        <p14:creationId xmlns:p14="http://schemas.microsoft.com/office/powerpoint/2010/main" val="926932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ＭＳ ゴシック" panose="020B0609070205080204" pitchFamily="49" charset="-128"/>
                <a:ea typeface="ＭＳ ゴシック" panose="020B0609070205080204" pitchFamily="49" charset="-128"/>
              </a:rPr>
              <a:t>このスライドでは、ソフトウェアの著作権についての</a:t>
            </a:r>
            <a:r>
              <a:rPr lang="en-US" i="0" baseline="0" dirty="0">
                <a:latin typeface="ＭＳ ゴシック" panose="020B0609070205080204" pitchFamily="49" charset="-128"/>
                <a:ea typeface="ＭＳ ゴシック" panose="020B0609070205080204" pitchFamily="49" charset="-128"/>
              </a:rPr>
              <a:t> "</a:t>
            </a:r>
            <a:r>
              <a:rPr lang="en-US" i="0" baseline="0" dirty="0" err="1">
                <a:latin typeface="ＭＳ ゴシック" panose="020B0609070205080204" pitchFamily="49" charset="-128"/>
                <a:ea typeface="ＭＳ ゴシック" panose="020B0609070205080204" pitchFamily="49" charset="-128"/>
              </a:rPr>
              <a:t>全体像"を説明しています</a:t>
            </a:r>
            <a:r>
              <a:rPr lang="en-US" i="0" baseline="0" dirty="0" smtClean="0">
                <a:latin typeface="ＭＳ ゴシック" panose="020B0609070205080204" pitchFamily="49" charset="-128"/>
                <a:ea typeface="ＭＳ ゴシック" panose="020B0609070205080204" pitchFamily="49" charset="-128"/>
              </a:rPr>
              <a:t>。</a:t>
            </a:r>
          </a:p>
          <a:p>
            <a:endParaRPr lang="en-US" i="0" baseline="0" dirty="0" smtClean="0">
              <a:latin typeface="Calibri"/>
            </a:endParaRPr>
          </a:p>
          <a:p>
            <a:r>
              <a:rPr lang="en-US" i="0"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explains the</a:t>
            </a:r>
            <a:r>
              <a:rPr lang="en-US" altLang="ja-JP" i="0" baseline="0" dirty="0" smtClean="0">
                <a:latin typeface="+mn-lt"/>
              </a:rPr>
              <a:t> “big picture” of copyright in </a:t>
            </a:r>
            <a:r>
              <a:rPr lang="en-US" altLang="ja-JP" i="0" baseline="0" smtClean="0">
                <a:latin typeface="+mn-lt"/>
              </a:rPr>
              <a:t>software.</a:t>
            </a:r>
            <a:endParaRPr lang="en-US" altLang="ja-JP" i="0" dirty="0" smtClean="0">
              <a:latin typeface="+mn-lt"/>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9</a:t>
            </a:fld>
            <a:endParaRPr lang="en-US"/>
          </a:p>
        </p:txBody>
      </p:sp>
    </p:spTree>
    <p:extLst>
      <p:ext uri="{BB962C8B-B14F-4D97-AF65-F5344CB8AC3E}">
        <p14:creationId xmlns:p14="http://schemas.microsoft.com/office/powerpoint/2010/main" val="1632036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10/26/2017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595827" y="6488668"/>
            <a:ext cx="11000346" cy="369332"/>
          </a:xfrm>
          <a:prstGeom prst="rect">
            <a:avLst/>
          </a:prstGeom>
        </p:spPr>
        <p:txBody>
          <a:bodyPr wrap="square" rtlCol="0">
            <a:spAutoFit/>
          </a:bodyPr>
          <a:lstStyle/>
          <a:p>
            <a:pPr algn="ctr"/>
            <a:r>
              <a:rPr lang="ja-JP" altLang="en-US" sz="1800" kern="12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本スライドは法的助言を提供するものではありません。</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These</a:t>
            </a:r>
            <a:r>
              <a:rPr lang="en-US" baseline="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 slides do not contain </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legal advice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10/26/2017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10/26/2017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914400" y="1371600"/>
            <a:ext cx="1046480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914400" y="3505200"/>
            <a:ext cx="85343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a:solidFill>
                  <a:srgbClr val="55556F"/>
                </a:solidFill>
                <a:latin typeface="Roboto"/>
                <a:ea typeface="Roboto"/>
                <a:cs typeface="Roboto"/>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a:p>
        </p:txBody>
      </p:sp>
      <p:cxnSp>
        <p:nvCxnSpPr>
          <p:cNvPr id="19" name="Shape 19"/>
          <p:cNvCxnSpPr/>
          <p:nvPr/>
        </p:nvCxnSpPr>
        <p:spPr>
          <a:xfrm>
            <a:off x="914400" y="3398519"/>
            <a:ext cx="10464800" cy="1587"/>
          </a:xfrm>
          <a:prstGeom prst="straightConnector1">
            <a:avLst/>
          </a:prstGeom>
          <a:noFill/>
          <a:ln w="19050" cap="flat" cmpd="sng">
            <a:solidFill>
              <a:schemeClr val="dk2"/>
            </a:solidFill>
            <a:prstDash val="solid"/>
            <a:round/>
            <a:headEnd type="none" w="med" len="med"/>
            <a:tailEnd type="none" w="med" len="med"/>
          </a:ln>
        </p:spPr>
      </p:cxnSp>
      <p:sp>
        <p:nvSpPr>
          <p:cNvPr id="20" name="Shape 20"/>
          <p:cNvSpPr txBox="1"/>
          <p:nvPr/>
        </p:nvSpPr>
        <p:spPr>
          <a:xfrm>
            <a:off x="3983485" y="6488667"/>
            <a:ext cx="4326627" cy="369332"/>
          </a:xfrm>
          <a:prstGeom prst="rect">
            <a:avLst/>
          </a:prstGeom>
          <a:noFill/>
          <a:ln>
            <a:noFill/>
          </a:ln>
        </p:spPr>
        <p:txBody>
          <a:bodyPr lIns="91425" tIns="45700" rIns="91425" bIns="45700" anchor="t" anchorCtr="0">
            <a:noAutofit/>
          </a:bodyPr>
          <a:lstStyle/>
          <a:p>
            <a:pPr algn="ctr">
              <a:buSzPct val="25000"/>
            </a:pPr>
            <a:r>
              <a:rPr lang="en-US" kern="0">
                <a:solidFill>
                  <a:srgbClr val="7F7F7F"/>
                </a:solidFill>
                <a:latin typeface="Roboto"/>
                <a:ea typeface="Roboto"/>
                <a:cs typeface="Roboto"/>
                <a:sym typeface="Roboto"/>
              </a:rPr>
              <a:t>These slides do not contain legal advice</a:t>
            </a:r>
          </a:p>
        </p:txBody>
      </p:sp>
    </p:spTree>
    <p:extLst>
      <p:ext uri="{BB962C8B-B14F-4D97-AF65-F5344CB8AC3E}">
        <p14:creationId xmlns:p14="http://schemas.microsoft.com/office/powerpoint/2010/main" val="2848004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pic>
        <p:nvPicPr>
          <p:cNvPr id="24" name="Shape 24"/>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extLst>
      <p:ext uri="{BB962C8B-B14F-4D97-AF65-F5344CB8AC3E}">
        <p14:creationId xmlns:p14="http://schemas.microsoft.com/office/powerpoint/2010/main" val="2231600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609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body" idx="2"/>
          </p:nvPr>
        </p:nvSpPr>
        <p:spPr>
          <a:xfrm>
            <a:off x="6197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9" name="Shape 29"/>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extLst>
      <p:ext uri="{BB962C8B-B14F-4D97-AF65-F5344CB8AC3E}">
        <p14:creationId xmlns:p14="http://schemas.microsoft.com/office/powerpoint/2010/main" val="30160608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extLst>
      <p:ext uri="{BB962C8B-B14F-4D97-AF65-F5344CB8AC3E}">
        <p14:creationId xmlns:p14="http://schemas.microsoft.com/office/powerpoint/2010/main" val="1179722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2825088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10/26/2017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10/26/2017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10/26/2017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10/26/2017</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10/26/2017</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10/26/2017</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10/26/2017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10/26/2017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2.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10/26/2017</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algn="ctr"/>
            <a:endParaRPr kern="0">
              <a:solidFill>
                <a:srgbClr val="FFFFFF"/>
              </a:solidFill>
              <a:latin typeface="Roboto"/>
              <a:ea typeface="Roboto"/>
              <a:cs typeface="Roboto"/>
              <a:sym typeface="Roboto"/>
            </a:endParaRPr>
          </a:p>
        </p:txBody>
      </p:sp>
      <p:sp>
        <p:nvSpPr>
          <p:cNvPr id="11" name="Shape 11"/>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algn="ctr"/>
            <a:endParaRPr kern="0">
              <a:solidFill>
                <a:srgbClr val="FFFFFF"/>
              </a:solidFill>
              <a:latin typeface="Roboto"/>
              <a:ea typeface="Roboto"/>
              <a:cs typeface="Roboto"/>
              <a:sym typeface="Roboto"/>
            </a:endParaRPr>
          </a:p>
        </p:txBody>
      </p:sp>
      <p:sp>
        <p:nvSpPr>
          <p:cNvPr id="14" name="Shape 14"/>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kern="0"/>
          </a:p>
        </p:txBody>
      </p:sp>
      <p:sp>
        <p:nvSpPr>
          <p:cNvPr id="15" name="Shape 15"/>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a:buSzPct val="25000"/>
            </a:pPr>
            <a:fld id="{00000000-1234-1234-1234-123412341234}" type="slidenum">
              <a:rPr lang="en-US" sz="1200" kern="0">
                <a:solidFill>
                  <a:srgbClr val="FFFFFF"/>
                </a:solidFill>
                <a:latin typeface="Roboto"/>
                <a:ea typeface="Roboto"/>
                <a:cs typeface="Roboto"/>
                <a:sym typeface="Roboto"/>
              </a:rPr>
              <a:pPr>
                <a:buSzPct val="25000"/>
              </a:pPr>
              <a:t>‹#›</a:t>
            </a:fld>
            <a:endParaRPr lang="en-US" sz="1200" kern="0">
              <a:solidFill>
                <a:srgbClr val="FFFFFF"/>
              </a:solidFill>
              <a:latin typeface="Roboto"/>
              <a:ea typeface="Roboto"/>
              <a:cs typeface="Roboto"/>
              <a:sym typeface="Roboto"/>
            </a:endParaRPr>
          </a:p>
        </p:txBody>
      </p:sp>
    </p:spTree>
    <p:extLst>
      <p:ext uri="{BB962C8B-B14F-4D97-AF65-F5344CB8AC3E}">
        <p14:creationId xmlns:p14="http://schemas.microsoft.com/office/powerpoint/2010/main" val="505729311"/>
      </p:ext>
    </p:extLst>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comments" Target="../comments/comment14.xml"/></Relationships>
</file>

<file path=ppt/slides/_rels/slide48.xml.rels><?xml version="1.0" encoding="UTF-8" standalone="yes"?>
<Relationships xmlns="http://schemas.openxmlformats.org/package/2006/relationships"><Relationship Id="rId8" Type="http://schemas.openxmlformats.org/officeDocument/2006/relationships/comments" Target="../comments/comment15.xml"/><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comments" Target="../comments/comment16.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50.xml"/><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comments" Target="../comments/comment18.xml"/><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6.xml"/></Relationships>
</file>

<file path=ppt/slides/_rels/slide86.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6.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1479177"/>
            <a:ext cx="10464800" cy="1927225"/>
          </a:xfrm>
        </p:spPr>
        <p:txBody>
          <a:bodyPr/>
          <a:lstStyle/>
          <a:p>
            <a:r>
              <a:rPr lang="en-US" sz="4800" b="1"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カリキュラム</a:t>
            </a:r>
          </a:p>
        </p:txBody>
      </p:sp>
      <p:sp>
        <p:nvSpPr>
          <p:cNvPr id="3" name="Subtitle 2"/>
          <p:cNvSpPr>
            <a:spLocks noGrp="1"/>
          </p:cNvSpPr>
          <p:nvPr>
            <p:ph type="subTitle" idx="1"/>
          </p:nvPr>
        </p:nvSpPr>
        <p:spPr>
          <a:xfrm>
            <a:off x="863599" y="3505200"/>
            <a:ext cx="10660993" cy="2552700"/>
          </a:xfrm>
        </p:spPr>
        <p:txBody>
          <a:bodyPr vert="horz" lIns="91440" tIns="45720" rIns="91440" bIns="45720" rtlCol="0" anchor="t">
            <a:noAutofit/>
          </a:bodyPr>
          <a:lstStyle/>
          <a:p>
            <a:r>
              <a:rPr 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r>
              <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トレーニング</a:t>
            </a:r>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リファレンス スライド </a:t>
            </a:r>
            <a:r>
              <a:rPr lang="en-US" altLang="ja-JP"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OpenChain </a:t>
            </a:r>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仕様書 </a:t>
            </a:r>
            <a:r>
              <a:rPr lang="en-US" altLang="ja-JP"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1.1</a:t>
            </a:r>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版対応</a:t>
            </a:r>
            <a:endPar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sz="17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sz="17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a:t>
            </a:r>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スライド</a:t>
            </a:r>
            <a:r>
              <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は </a:t>
            </a:r>
            <a:r>
              <a:rPr lang="en-US" sz="17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hlinkClick r:id="rId3"/>
              </a:rPr>
              <a:t>Creative Commons CC0 1.0 Universal </a:t>
            </a:r>
            <a:r>
              <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ライセンスの下でリリースされています。</a:t>
            </a:r>
          </a:p>
          <a:p>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本スライドの使用、改変および共有にあたっての制限はありません。</a:t>
            </a:r>
            <a:endParaRPr lang="en-US" altLang="ja-JP"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また、これらは無保証となります。</a:t>
            </a:r>
            <a:endPar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sz="14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本スライドは米国法令に準じています</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米国外</a:t>
            </a:r>
            <a:r>
              <a:rPr lang="ja-JP" altLang="en-US" sz="14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a:t>
            </a:r>
            <a:r>
              <a:rPr lang="en-US" sz="14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は法的要求事項が異なる場合がありますのでコンプライアンス </a:t>
            </a:r>
            <a:r>
              <a:rPr lang="en-US" sz="140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トレーニング</a:t>
            </a:r>
            <a:r>
              <a:rPr lang="en-US"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4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r>
            <a:br>
              <a:rPr lang="en-US" sz="14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4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プログラムで本スライドを使う際にはこの点を考慮する必要があります</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に最も</a:t>
            </a:r>
            <a:r>
              <a:rPr lang="ja-JP" altLang="en-US">
                <a:latin typeface="メイリオ" panose="020B0604030504040204" pitchFamily="50" charset="-128"/>
                <a:ea typeface="メイリオ" panose="020B0604030504040204" pitchFamily="50" charset="-128"/>
                <a:cs typeface="メイリオ" panose="020B0604030504040204" pitchFamily="50" charset="-128"/>
              </a:rPr>
              <a:t>関係する</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著作権におけ</a:t>
            </a:r>
            <a:r>
              <a:rPr lang="ja-JP" altLang="en-US">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権利」</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68360" y="1559902"/>
            <a:ext cx="10685440" cy="4920097"/>
          </a:xfrm>
        </p:spPr>
        <p:txBody>
          <a:bodyPr vert="horz" lIns="91440" tIns="45720" rIns="91440" bIns="45720" rtlCol="0" anchor="t">
            <a:normAutofit fontScale="92500"/>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ソフトウェアを</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複製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err="1">
                <a:latin typeface="メイリオ" panose="020B0604030504040204" pitchFamily="50" charset="-128"/>
                <a:ea typeface="メイリオ" panose="020B0604030504040204" pitchFamily="50" charset="-128"/>
                <a:cs typeface="メイリオ" panose="020B0604030504040204" pitchFamily="50" charset="-128"/>
              </a:rPr>
              <a:t>する</a:t>
            </a:r>
            <a:r>
              <a:rPr lang="en-US">
                <a:latin typeface="メイリオ" panose="020B0604030504040204" pitchFamily="50" charset="-128"/>
                <a:ea typeface="メイリオ" panose="020B0604030504040204" pitchFamily="50" charset="-128"/>
                <a:cs typeface="メイリオ" panose="020B0604030504040204" pitchFamily="50" charset="-128"/>
              </a:rPr>
              <a:t> </a:t>
            </a:r>
            <a:r>
              <a:rPr lang="en-US" smtClean="0">
                <a:latin typeface="メイリオ" panose="020B0604030504040204" pitchFamily="50" charset="-128"/>
                <a:ea typeface="メイリオ" panose="020B0604030504040204" pitchFamily="50" charset="-128"/>
                <a:cs typeface="メイリオ" panose="020B0604030504040204" pitchFamily="50" charset="-128"/>
              </a:rPr>
              <a:t>権利</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コピーを作成する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ことができる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a:latin typeface="メイリオ" panose="020B0604030504040204" pitchFamily="50" charset="-128"/>
                <a:ea typeface="メイリオ" panose="020B0604030504040204" pitchFamily="50" charset="-128"/>
                <a:cs typeface="メイリオ" panose="020B0604030504040204" pitchFamily="50" charset="-128"/>
              </a:rPr>
              <a:t>派生的</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著作物（</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Derivative work</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baseline="30000" smtClean="0">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 を作る権利</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修正を加える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ことができる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派生物著作物</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(Derivative work)</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という用語は米国著作権法から来ている</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a:latin typeface="メイリオ" panose="020B0604030504040204" pitchFamily="50" charset="-128"/>
                <a:ea typeface="メイリオ" panose="020B0604030504040204" pitchFamily="50" charset="-128"/>
                <a:cs typeface="メイリオ" panose="020B0604030504040204" pitchFamily="50" charset="-128"/>
              </a:rPr>
              <a:t>辞書</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の定義ではなく、法に基づき特定の意味を成す専門的用語（</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term of art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a:latin typeface="メイリオ" panose="020B0604030504040204" pitchFamily="50" charset="-128"/>
                <a:ea typeface="メイリオ" panose="020B0604030504040204" pitchFamily="50" charset="-128"/>
                <a:cs typeface="メイリオ" panose="020B0604030504040204" pitchFamily="50" charset="-128"/>
              </a:rPr>
              <a:t>一般的には、独創性のある著作物に対し、独自に創造的な作業が十分加えら、コピー（複製）ではなく毒性的な作品であることを示して</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いる新た</a:t>
            </a:r>
            <a:r>
              <a:rPr lang="ja-JP" altLang="en-US">
                <a:latin typeface="メイリオ" panose="020B0604030504040204" pitchFamily="50" charset="-128"/>
                <a:ea typeface="メイリオ" panose="020B0604030504040204" pitchFamily="50" charset="-128"/>
                <a:cs typeface="メイリオ" panose="020B0604030504040204" pitchFamily="50" charset="-128"/>
              </a:rPr>
              <a:t>な</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著作物のことをいう</a:t>
            </a:r>
            <a:endParaRPr lang="en-US"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頒布</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する権利</a:t>
            </a:r>
          </a:p>
          <a:p>
            <a:pPr lvl="1">
              <a:lnSpc>
                <a:spcPct val="110000"/>
              </a:lnSpc>
              <a:buFont typeface="Wingdings" panose="05000000000000000000" pitchFamily="2" charset="2"/>
              <a:buChar char="Ø"/>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頒布</a:t>
            </a:r>
            <a:r>
              <a:rPr lang="en-US" dirty="0" err="1">
                <a:latin typeface="メイリオ" panose="020B0604030504040204" pitchFamily="50" charset="-128"/>
                <a:ea typeface="メイリオ" panose="020B0604030504040204" pitchFamily="50" charset="-128"/>
                <a:cs typeface="メイリオ" panose="020B0604030504040204" pitchFamily="50" charset="-128"/>
              </a:rPr>
              <a:t>とは</a:t>
            </a:r>
            <a:r>
              <a:rPr lang="en-US" err="1">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一般的にソフトウェア部品のコピーをバイナリ</a:t>
            </a:r>
            <a:r>
              <a:rPr lang="ja-JP" altLang="en-US">
                <a:latin typeface="メイリオ" panose="020B0604030504040204" pitchFamily="50" charset="-128"/>
                <a:ea typeface="メイリオ" panose="020B0604030504040204" pitchFamily="50" charset="-128"/>
                <a:cs typeface="メイリオ" panose="020B0604030504040204" pitchFamily="50" charset="-128"/>
              </a:rPr>
              <a:t>また</a:t>
            </a:r>
            <a:r>
              <a:rPr lang="en-US" smtClean="0">
                <a:latin typeface="メイリオ" panose="020B0604030504040204" pitchFamily="50" charset="-128"/>
                <a:ea typeface="メイリオ" panose="020B0604030504040204" pitchFamily="50" charset="-128"/>
                <a:cs typeface="メイリオ" panose="020B0604030504040204" pitchFamily="50" charset="-128"/>
              </a:rPr>
              <a:t>はソースコードの形態で</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、他</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のエンティティ</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個人や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外部の</a:t>
            </a:r>
            <a:r>
              <a:rPr lang="en-US" dirty="0" err="1">
                <a:latin typeface="メイリオ" panose="020B0604030504040204" pitchFamily="50" charset="-128"/>
                <a:ea typeface="メイリオ" panose="020B0604030504040204" pitchFamily="50" charset="-128"/>
                <a:cs typeface="メイリオ" panose="020B0604030504040204" pitchFamily="50" charset="-128"/>
              </a:rPr>
              <a:t>企業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組織</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en-US" dirty="0" err="1">
                <a:latin typeface="メイリオ" panose="020B0604030504040204" pitchFamily="50" charset="-128"/>
                <a:ea typeface="メイリオ" panose="020B0604030504040204" pitchFamily="50" charset="-128"/>
                <a:cs typeface="メイリオ" panose="020B0604030504040204" pitchFamily="50" charset="-128"/>
              </a:rPr>
              <a:t>提供する行為とみなされ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712788" indent="-531813">
              <a:spcBef>
                <a:spcPts val="600"/>
              </a:spcBef>
              <a:buNone/>
            </a:pPr>
            <a:r>
              <a:rPr lang="en-US" dirty="0" smtClean="0">
                <a:latin typeface="メイリオ" panose="020B0604030504040204" pitchFamily="50" charset="-128"/>
                <a:ea typeface="メイリオ" panose="020B0604030504040204" pitchFamily="50" charset="-128"/>
                <a:cs typeface="メイリオ" panose="020B0604030504040204" pitchFamily="50" charset="-128"/>
              </a:rPr>
              <a:t>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何をもって</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頒布」とするかの解釈は</a:t>
            </a:r>
            <a:r>
              <a:rPr lang="en-US" err="1">
                <a:latin typeface="メイリオ" panose="020B0604030504040204" pitchFamily="50" charset="-128"/>
                <a:ea typeface="メイリオ" panose="020B0604030504040204" pitchFamily="50" charset="-128"/>
                <a:cs typeface="メイリオ" panose="020B0604030504040204" pitchFamily="50" charset="-128"/>
              </a:rPr>
              <a:t>FOSS</a:t>
            </a:r>
            <a:r>
              <a:rPr lang="en-US" smtClean="0">
                <a:latin typeface="メイリオ" panose="020B0604030504040204" pitchFamily="50" charset="-128"/>
                <a:ea typeface="メイリオ" panose="020B0604030504040204" pitchFamily="50" charset="-128"/>
                <a:cs typeface="メイリオ" panose="020B0604030504040204" pitchFamily="50" charset="-128"/>
              </a:rPr>
              <a:t>コミュニティ</a:t>
            </a:r>
            <a:r>
              <a:rPr lang="ja-JP" altLang="en-US">
                <a:latin typeface="メイリオ" panose="020B0604030504040204" pitchFamily="50" charset="-128"/>
                <a:ea typeface="メイリオ" panose="020B0604030504040204" pitchFamily="50" charset="-128"/>
                <a:cs typeface="メイリオ" panose="020B0604030504040204" pitchFamily="50" charset="-128"/>
              </a:rPr>
              <a:t>　</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において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も</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関連す</a:t>
            </a:r>
            <a:r>
              <a:rPr lang="ja-JP" altLang="en-US">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法務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関係者の間においても</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の対象となっている</a:t>
            </a:r>
            <a:endParaRPr lang="en-US" i="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3775393" cy="307777"/>
          </a:xfrm>
          <a:prstGeom prst="rect">
            <a:avLst/>
          </a:prstGeom>
          <a:noFill/>
        </p:spPr>
        <p:txBody>
          <a:bodyPr wrap="none" rtlCol="0">
            <a:spAutoFit/>
          </a:bodyPr>
          <a:lstStyle/>
          <a:p>
            <a:r>
              <a:rPr kumimoji="1" lang="en-US" altLang="ja-JP" sz="1400" dirty="0" smtClean="0">
                <a:latin typeface="ＭＳ ゴシック" panose="020B0609070205080204" pitchFamily="49" charset="-128"/>
                <a:ea typeface="ＭＳ ゴシック" panose="020B0609070205080204" pitchFamily="49" charset="-128"/>
              </a:rPr>
              <a:t>※</a:t>
            </a:r>
            <a:r>
              <a:rPr kumimoji="1" lang="ja-JP" altLang="en-US" sz="1400" dirty="0">
                <a:latin typeface="ＭＳ ゴシック" panose="020B0609070205080204" pitchFamily="49" charset="-128"/>
                <a:ea typeface="ＭＳ ゴシック" panose="020B0609070205080204" pitchFamily="49" charset="-128"/>
              </a:rPr>
              <a:t>日本</a:t>
            </a:r>
            <a:r>
              <a:rPr kumimoji="1" lang="ja-JP" altLang="en-US" sz="1400" dirty="0" smtClean="0">
                <a:latin typeface="ＭＳ ゴシック" panose="020B0609070205080204" pitchFamily="49" charset="-128"/>
                <a:ea typeface="ＭＳ ゴシック" panose="020B0609070205080204" pitchFamily="49" charset="-128"/>
              </a:rPr>
              <a:t>の著作権法の「二次的著作物」に該当</a:t>
            </a:r>
            <a:endParaRPr kumimoji="1" lang="ja-JP" altLang="en-US" sz="1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9824505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メイリオ" panose="020B0604030504040204" pitchFamily="50" charset="-128"/>
                <a:ea typeface="メイリオ" panose="020B0604030504040204" pitchFamily="50" charset="-128"/>
                <a:cs typeface="メイリオ" panose="020B0604030504040204" pitchFamily="50" charset="-128"/>
              </a:rPr>
              <a:t>ソフトウェアにおける特許の概念</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9600" y="1600200"/>
            <a:ext cx="10972800" cy="3557954"/>
          </a:xfrm>
        </p:spPr>
        <p:txBody>
          <a:bodyPr vert="horz" lIns="91440" tIns="45720" rIns="91440" bIns="45720" rtlCol="0" anchor="t">
            <a:no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特許は</a:t>
            </a:r>
            <a:r>
              <a:rPr lang="en-US" err="1">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機能を保護する</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これには</a:t>
            </a:r>
            <a:r>
              <a:rPr lang="en-US" err="1">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コンピュータ</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ー</a:t>
            </a:r>
            <a:r>
              <a:rPr lang="en-US"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プログラムのような演算方法が含まれ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抽象的なアイデアや自然法則は保護し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ある国で特許を得ようとする場合、その国での出願することが必須となる。特許が授与された場合、その</a:t>
            </a:r>
            <a:r>
              <a:rPr lang="en-US" smtClean="0">
                <a:latin typeface="メイリオ" panose="020B0604030504040204" pitchFamily="50" charset="-128"/>
                <a:ea typeface="メイリオ" panose="020B0604030504040204" pitchFamily="50" charset="-128"/>
                <a:cs typeface="メイリオ" panose="020B0604030504040204" pitchFamily="50" charset="-128"/>
              </a:rPr>
              <a:t>保有者は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他者の</a:t>
            </a:r>
            <a:r>
              <a:rPr lang="en-US" dirty="0" err="1">
                <a:latin typeface="メイリオ" panose="020B0604030504040204" pitchFamily="50" charset="-128"/>
                <a:ea typeface="メイリオ" panose="020B0604030504040204" pitchFamily="50" charset="-128"/>
                <a:cs typeface="メイリオ" panose="020B0604030504040204" pitchFamily="50" charset="-128"/>
              </a:rPr>
              <a:t>独立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した</a:t>
            </a:r>
            <a:r>
              <a:rPr lang="en-US" dirty="0" err="1">
                <a:latin typeface="メイリオ" panose="020B0604030504040204" pitchFamily="50" charset="-128"/>
                <a:ea typeface="メイリオ" panose="020B0604030504040204" pitchFamily="50" charset="-128"/>
                <a:cs typeface="メイリオ" panose="020B0604030504040204" pitchFamily="50" charset="-128"/>
              </a:rPr>
              <a:t>創作</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であっても</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err="1">
                <a:latin typeface="メイリオ" panose="020B0604030504040204" pitchFamily="50" charset="-128"/>
                <a:ea typeface="メイリオ" panose="020B0604030504040204" pitchFamily="50" charset="-128"/>
                <a:cs typeface="メイリオ" panose="020B0604030504040204" pitchFamily="50" charset="-128"/>
              </a:rPr>
              <a:t>あらゆる人に対しその機能の使用を停止</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させる権利をもつことになる</a:t>
            </a:r>
            <a:r>
              <a:rPr lang="en-US"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他者がその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技術</a:t>
            </a:r>
            <a:r>
              <a:rPr lang="en-US" dirty="0" err="1">
                <a:latin typeface="メイリオ" panose="020B0604030504040204" pitchFamily="50" charset="-128"/>
                <a:ea typeface="メイリオ" panose="020B0604030504040204" pitchFamily="50" charset="-128"/>
                <a:cs typeface="メイリオ" panose="020B0604030504040204" pitchFamily="50" charset="-128"/>
              </a:rPr>
              <a:t>を使いたい場合、特許ライセンス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その技術の</a:t>
            </a:r>
            <a:r>
              <a:rPr lang="en-US" dirty="0" err="1">
                <a:latin typeface="メイリオ" panose="020B0604030504040204" pitchFamily="50" charset="-128"/>
                <a:ea typeface="メイリオ" panose="020B0604030504040204" pitchFamily="50" charset="-128"/>
                <a:cs typeface="メイリオ" panose="020B0604030504040204" pitchFamily="50" charset="-128"/>
              </a:rPr>
              <a:t>使用</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製造、製造</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委託</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販売</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販売の提示、</a:t>
            </a:r>
            <a:r>
              <a:rPr lang="en-US" dirty="0" err="1">
                <a:latin typeface="メイリオ" panose="020B0604030504040204" pitchFamily="50" charset="-128"/>
                <a:ea typeface="メイリオ" panose="020B0604030504040204" pitchFamily="50" charset="-128"/>
                <a:cs typeface="メイリオ" panose="020B0604030504040204" pitchFamily="50" charset="-128"/>
              </a:rPr>
              <a:t>および輸入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権利</a:t>
            </a:r>
            <a:r>
              <a:rPr lang="en-US" altLang="ja-JP" baseline="30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許諾）</a:t>
            </a:r>
            <a:r>
              <a:rPr lang="en-US" err="1">
                <a:latin typeface="メイリオ" panose="020B0604030504040204" pitchFamily="50" charset="-128"/>
                <a:ea typeface="メイリオ" panose="020B0604030504040204" pitchFamily="50" charset="-128"/>
                <a:cs typeface="メイリオ" panose="020B0604030504040204" pitchFamily="50" charset="-128"/>
              </a:rPr>
              <a:t>を求めることができ</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る</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他者が同じ</a:t>
            </a:r>
            <a:r>
              <a:rPr lang="ja-JP" altLang="en-US">
                <a:latin typeface="メイリオ" panose="020B0604030504040204" pitchFamily="50" charset="-128"/>
                <a:ea typeface="メイリオ" panose="020B0604030504040204" pitchFamily="50" charset="-128"/>
                <a:cs typeface="メイリオ" panose="020B0604030504040204" pitchFamily="50" charset="-128"/>
              </a:rPr>
              <a:t>発明</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a:latin typeface="メイリオ" panose="020B0604030504040204" pitchFamily="50" charset="-128"/>
                <a:ea typeface="メイリオ" panose="020B0604030504040204" pitchFamily="50" charset="-128"/>
                <a:cs typeface="メイリオ" panose="020B0604030504040204" pitchFamily="50" charset="-128"/>
              </a:rPr>
              <a:t>独立して</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創作した場合でも、特許侵害が起こることがある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8777852" cy="338554"/>
          </a:xfrm>
          <a:prstGeom prst="rect">
            <a:avLst/>
          </a:prstGeom>
          <a:noFill/>
        </p:spPr>
        <p:txBody>
          <a:bodyPr wrap="none" rtlCol="0">
            <a:spAutoFit/>
          </a:bodyPr>
          <a:lstStyle/>
          <a:p>
            <a:r>
              <a:rPr kumimoji="1" lang="en-US" altLang="ja-JP" sz="1600" dirty="0" smtClean="0"/>
              <a:t>※</a:t>
            </a:r>
            <a:r>
              <a:rPr kumimoji="1" lang="ja-JP" altLang="en-US" sz="1600" dirty="0" smtClean="0"/>
              <a:t>それぞれ英文で、</a:t>
            </a:r>
            <a:r>
              <a:rPr lang="en-US" altLang="ja-JP" sz="1600" dirty="0" smtClean="0"/>
              <a:t> rights </a:t>
            </a:r>
            <a:r>
              <a:rPr lang="en-US" altLang="ja-JP" sz="1600" dirty="0"/>
              <a:t>to </a:t>
            </a:r>
            <a:r>
              <a:rPr lang="ja-JP" altLang="en-US" sz="1600" dirty="0" smtClean="0"/>
              <a:t>「</a:t>
            </a:r>
            <a:r>
              <a:rPr lang="en-US" altLang="ja-JP" sz="1600" dirty="0" smtClean="0"/>
              <a:t>use</a:t>
            </a:r>
            <a:r>
              <a:rPr lang="ja-JP" altLang="en-US" sz="1600" dirty="0" smtClean="0"/>
              <a:t>」</a:t>
            </a:r>
            <a:r>
              <a:rPr lang="en-US" altLang="ja-JP" sz="1600" dirty="0" smtClean="0"/>
              <a:t>, </a:t>
            </a:r>
            <a:r>
              <a:rPr lang="ja-JP" altLang="en-US" sz="1600" dirty="0" smtClean="0"/>
              <a:t>「</a:t>
            </a:r>
            <a:r>
              <a:rPr lang="en-US" altLang="ja-JP" sz="1600" dirty="0" smtClean="0"/>
              <a:t>make</a:t>
            </a:r>
            <a:r>
              <a:rPr lang="ja-JP" altLang="en-US" sz="1600" dirty="0" smtClean="0"/>
              <a:t>」</a:t>
            </a:r>
            <a:r>
              <a:rPr lang="en-US" altLang="ja-JP" sz="1600" dirty="0" smtClean="0"/>
              <a:t>, </a:t>
            </a:r>
            <a:r>
              <a:rPr lang="ja-JP" altLang="en-US" sz="1600" dirty="0" smtClean="0"/>
              <a:t>「</a:t>
            </a:r>
            <a:r>
              <a:rPr lang="en-US" altLang="ja-JP" sz="1600" dirty="0" smtClean="0"/>
              <a:t>have made</a:t>
            </a:r>
            <a:r>
              <a:rPr lang="ja-JP" altLang="en-US" sz="1600" dirty="0" smtClean="0"/>
              <a:t>」</a:t>
            </a:r>
            <a:r>
              <a:rPr lang="en-US" altLang="ja-JP" sz="1600" dirty="0" smtClean="0"/>
              <a:t>, </a:t>
            </a:r>
            <a:r>
              <a:rPr lang="ja-JP" altLang="en-US" sz="1600" dirty="0" smtClean="0"/>
              <a:t>「</a:t>
            </a:r>
            <a:r>
              <a:rPr lang="en-US" altLang="ja-JP" sz="1600" dirty="0" smtClean="0"/>
              <a:t>sell</a:t>
            </a:r>
            <a:r>
              <a:rPr lang="ja-JP" altLang="en-US" sz="1600" dirty="0" smtClean="0"/>
              <a:t>」</a:t>
            </a:r>
            <a:r>
              <a:rPr lang="en-US" altLang="ja-JP" sz="1600" dirty="0" smtClean="0"/>
              <a:t>, </a:t>
            </a:r>
            <a:r>
              <a:rPr lang="ja-JP" altLang="en-US" sz="1600" dirty="0" smtClean="0"/>
              <a:t>「</a:t>
            </a:r>
            <a:r>
              <a:rPr lang="en-US" altLang="ja-JP" sz="1600" dirty="0" smtClean="0"/>
              <a:t>offer </a:t>
            </a:r>
            <a:r>
              <a:rPr lang="en-US" altLang="ja-JP" sz="1600" dirty="0"/>
              <a:t>for </a:t>
            </a:r>
            <a:r>
              <a:rPr lang="en-US" altLang="ja-JP" sz="1600" dirty="0" smtClean="0"/>
              <a:t>sale</a:t>
            </a:r>
            <a:r>
              <a:rPr lang="ja-JP" altLang="en-US" sz="1600" dirty="0" smtClean="0"/>
              <a:t>」</a:t>
            </a:r>
            <a:r>
              <a:rPr lang="en-US" altLang="ja-JP" sz="1600" dirty="0" smtClean="0"/>
              <a:t>,and </a:t>
            </a:r>
            <a:r>
              <a:rPr lang="ja-JP" altLang="en-US" sz="1600" smtClean="0"/>
              <a:t>「</a:t>
            </a:r>
            <a:r>
              <a:rPr lang="en-US" altLang="ja-JP" sz="1600" smtClean="0"/>
              <a:t>import</a:t>
            </a:r>
            <a:r>
              <a:rPr lang="ja-JP" altLang="en-US" sz="1600" smtClean="0"/>
              <a:t>」</a:t>
            </a:r>
            <a:endParaRPr kumimoji="1" lang="ja-JP" altLang="en-US" sz="1600" dirty="0"/>
          </a:p>
        </p:txBody>
      </p:sp>
    </p:spTree>
    <p:extLst>
      <p:ext uri="{BB962C8B-B14F-4D97-AF65-F5344CB8AC3E}">
        <p14:creationId xmlns:p14="http://schemas.microsoft.com/office/powerpoint/2010/main" val="4563337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ライセンス」は、著作権や特許の保有者が他者に対し許諾や権利を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与える手法</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ライセンスは以下に対し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制約を課す</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許可される使用</a:t>
            </a:r>
            <a:r>
              <a:rPr lang="ja-JP" altLang="en-US">
                <a:latin typeface="メイリオ" panose="020B0604030504040204" pitchFamily="50" charset="-128"/>
                <a:ea typeface="メイリオ" panose="020B0604030504040204" pitchFamily="50" charset="-128"/>
                <a:cs typeface="メイリオ" panose="020B0604030504040204" pitchFamily="50" charset="-128"/>
              </a:rPr>
              <a:t>形態</a:t>
            </a:r>
            <a:r>
              <a:rPr lang="en-US"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商用</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非商用、</a:t>
            </a:r>
            <a:r>
              <a:rPr lang="en-US" smtClean="0">
                <a:latin typeface="メイリオ" panose="020B0604030504040204" pitchFamily="50" charset="-128"/>
                <a:ea typeface="メイリオ" panose="020B0604030504040204" pitchFamily="50" charset="-128"/>
                <a:cs typeface="メイリオ" panose="020B0604030504040204" pitchFamily="50" charset="-128"/>
              </a:rPr>
              <a:t>頒布</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派生的著作物の作成</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製造</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製造委託、大量生産</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独占的</a:t>
            </a:r>
            <a:r>
              <a:rPr lang="en-US"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dirty="0" err="1">
                <a:latin typeface="メイリオ" panose="020B0604030504040204" pitchFamily="50" charset="-128"/>
                <a:ea typeface="メイリオ" panose="020B0604030504040204" pitchFamily="50" charset="-128"/>
                <a:cs typeface="メイリオ" panose="020B0604030504040204" pitchFamily="50" charset="-128"/>
              </a:rPr>
              <a:t>非独占的な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許諾条件</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地理的な範囲</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無期限か、期限付きか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許諾</a:t>
            </a:r>
            <a:r>
              <a:rPr lang="en-US" dirty="0" err="1">
                <a:latin typeface="メイリオ" panose="020B0604030504040204" pitchFamily="50" charset="-128"/>
                <a:ea typeface="メイリオ" panose="020B0604030504040204" pitchFamily="50" charset="-128"/>
                <a:cs typeface="メイリオ" panose="020B0604030504040204" pitchFamily="50" charset="-128"/>
              </a:rPr>
              <a:t>に条件を持たせることができ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すなわち何らかの義務を満たした場合にのみ、そのライセンスを得る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例）帰属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情報</a:t>
            </a:r>
            <a:r>
              <a:rPr lang="en-US" dirty="0" err="1">
                <a:latin typeface="メイリオ" panose="020B0604030504040204" pitchFamily="50" charset="-128"/>
                <a:ea typeface="メイリオ" panose="020B0604030504040204" pitchFamily="50" charset="-128"/>
                <a:cs typeface="メイリオ" panose="020B0604030504040204" pitchFamily="50" charset="-128"/>
              </a:rPr>
              <a:t>を提供する、互恵的ライセンスを供与する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保証、免責、サポート、アップグレード、保守に関する契約事項も含まれる場合があ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775476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著作権法はどのようなものを保護しますか？</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ソフトウェアにとって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最も</a:t>
            </a:r>
            <a:r>
              <a:rPr lang="en-US" dirty="0" err="1">
                <a:latin typeface="メイリオ" panose="020B0604030504040204" pitchFamily="50" charset="-128"/>
                <a:ea typeface="メイリオ" panose="020B0604030504040204" pitchFamily="50" charset="-128"/>
                <a:cs typeface="メイリオ" panose="020B0604030504040204" pitchFamily="50" charset="-128"/>
              </a:rPr>
              <a:t>重要なのは著作権</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のどのような権利</a:t>
            </a:r>
            <a:r>
              <a:rPr lang="en-US" dirty="0" err="1">
                <a:latin typeface="メイリオ" panose="020B0604030504040204" pitchFamily="50" charset="-128"/>
                <a:ea typeface="メイリオ" panose="020B0604030504040204" pitchFamily="50" charset="-128"/>
                <a:cs typeface="メイリオ" panose="020B0604030504040204" pitchFamily="50" charset="-128"/>
              </a:rPr>
              <a:t>ですか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en-US" dirty="0" err="1">
                <a:latin typeface="メイリオ" panose="020B0604030504040204" pitchFamily="50" charset="-128"/>
                <a:ea typeface="メイリオ" panose="020B0604030504040204" pitchFamily="50" charset="-128"/>
                <a:cs typeface="メイリオ" panose="020B0604030504040204" pitchFamily="50" charset="-128"/>
              </a:rPr>
              <a:t>特許</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の対象になりますか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dirty="0">
                <a:latin typeface="メイリオ" panose="020B0604030504040204" pitchFamily="50" charset="-128"/>
                <a:ea typeface="メイリオ" panose="020B0604030504040204" pitchFamily="50" charset="-128"/>
                <a:cs typeface="メイリオ" panose="020B0604030504040204" pitchFamily="50" charset="-128"/>
              </a:rPr>
              <a:t>特許はその保有者に対しどういった権利を付与しますか？</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単独で自分のソフトウェアを開発した場合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でも</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そのソフトウェアについて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第三者から</a:t>
            </a:r>
            <a:r>
              <a:rPr lang="en-US" dirty="0" err="1">
                <a:latin typeface="メイリオ" panose="020B0604030504040204" pitchFamily="50" charset="-128"/>
                <a:ea typeface="メイリオ" panose="020B0604030504040204" pitchFamily="50" charset="-128"/>
                <a:cs typeface="メイリオ" panose="020B0604030504040204" pitchFamily="50" charset="-128"/>
              </a:rPr>
              <a:t>著作権ライセンスを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受ける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必要</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がある可能性があり</a:t>
            </a:r>
            <a:r>
              <a:rPr lang="en-US" dirty="0" err="1">
                <a:latin typeface="メイリオ" panose="020B0604030504040204" pitchFamily="50" charset="-128"/>
                <a:ea typeface="メイリオ" panose="020B0604030504040204" pitchFamily="50" charset="-128"/>
                <a:cs typeface="メイリオ" panose="020B0604030504040204" pitchFamily="50" charset="-128"/>
              </a:rPr>
              <a:t>ますか？特許の場合は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654886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第2章</a:t>
            </a:r>
          </a:p>
        </p:txBody>
      </p:sp>
      <p:sp>
        <p:nvSpPr>
          <p:cNvPr id="2" name="Text Placeholder 1"/>
          <p:cNvSpPr>
            <a:spLocks noGrp="1"/>
          </p:cNvSpPr>
          <p:nvPr>
            <p:ph type="body" idx="1"/>
          </p:nvPr>
        </p:nvSpPr>
        <p:spPr/>
        <p:txBody>
          <a:bodyPr>
            <a:normAutofit/>
          </a:bodyPr>
          <a:lstStyle/>
          <a:p>
            <a:r>
              <a:rPr lang="en-US" sz="4800">
                <a:latin typeface="メイリオ" panose="020B0604030504040204" pitchFamily="50" charset="-128"/>
                <a:ea typeface="メイリオ" panose="020B0604030504040204" pitchFamily="50" charset="-128"/>
                <a:cs typeface="メイリオ" panose="020B0604030504040204" pitchFamily="50" charset="-128"/>
              </a:rPr>
              <a:t>FOSSライセンス概論</a:t>
            </a:r>
            <a:endParaRPr lang="en-US"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2613293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メイリオ" panose="020B0604030504040204" pitchFamily="50" charset="-128"/>
                <a:ea typeface="メイリオ" panose="020B0604030504040204" pitchFamily="50" charset="-128"/>
                <a:cs typeface="メイリオ" panose="020B0604030504040204" pitchFamily="50" charset="-128"/>
              </a:rPr>
              <a:t>FOSSライセンス </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556967" y="1781321"/>
            <a:ext cx="10796833" cy="5176575"/>
          </a:xfrm>
        </p:spPr>
        <p:txBody>
          <a:bodyPr vert="horz" lIns="91440" tIns="45720" rIns="91440" bIns="45720" rtlCol="0" anchor="t">
            <a:normAutofit/>
          </a:bodyPr>
          <a:lstStyle/>
          <a:p>
            <a:r>
              <a:rPr lang="en-US" smtClean="0">
                <a:latin typeface="メイリオ" panose="020B0604030504040204" pitchFamily="50" charset="-128"/>
                <a:ea typeface="メイリオ" panose="020B0604030504040204" pitchFamily="50" charset="-128"/>
                <a:cs typeface="メイリオ" panose="020B0604030504040204" pitchFamily="50" charset="-128"/>
              </a:rPr>
              <a:t>FOSS</a:t>
            </a:r>
            <a:r>
              <a:rPr lang="x-none" smtClean="0">
                <a:latin typeface="メイリオ" panose="020B0604030504040204" pitchFamily="50" charset="-128"/>
                <a:ea typeface="メイリオ" panose="020B0604030504040204" pitchFamily="50" charset="-128"/>
                <a:cs typeface="メイリオ" panose="020B0604030504040204" pitchFamily="50" charset="-128"/>
              </a:rPr>
              <a:t>ライセンスは</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、一般的には</a:t>
            </a:r>
            <a:r>
              <a:rPr lang="x-none" smtClean="0">
                <a:latin typeface="メイリオ" panose="020B0604030504040204" pitchFamily="50" charset="-128"/>
                <a:ea typeface="メイリオ" panose="020B0604030504040204" pitchFamily="50" charset="-128"/>
                <a:cs typeface="メイリオ" panose="020B0604030504040204" pitchFamily="50" charset="-128"/>
              </a:rPr>
              <a:t>改変と再頒布を許容する条件の下で</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入手</a:t>
            </a:r>
            <a:r>
              <a:rPr lang="ja-JP" altLang="en-US">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可能にするもの</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FOSSライセンスには、帰属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情報</a:t>
            </a:r>
            <a:r>
              <a:rPr lang="x-none" dirty="0">
                <a:latin typeface="メイリオ" panose="020B0604030504040204" pitchFamily="50" charset="-128"/>
                <a:ea typeface="メイリオ" panose="020B0604030504040204" pitchFamily="50" charset="-128"/>
                <a:cs typeface="メイリオ" panose="020B0604030504040204" pitchFamily="50" charset="-128"/>
              </a:rPr>
              <a:t>の提供や著作権宣言文の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保持、</a:t>
            </a:r>
            <a:r>
              <a:rPr lang="x-none" dirty="0">
                <a:latin typeface="メイリオ" panose="020B0604030504040204" pitchFamily="50" charset="-128"/>
                <a:ea typeface="メイリオ" panose="020B0604030504040204" pitchFamily="50" charset="-128"/>
                <a:cs typeface="メイリオ" panose="020B0604030504040204" pitchFamily="50" charset="-128"/>
              </a:rPr>
              <a:t>もしくはソースコード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の入手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書面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申し出ること</a:t>
            </a:r>
            <a:r>
              <a:rPr lang="en-US" altLang="ja-JP" baseline="30000" dirty="0">
                <a:latin typeface="メイリオ" panose="020B0604030504040204" pitchFamily="50" charset="-128"/>
                <a:ea typeface="メイリオ" panose="020B0604030504040204" pitchFamily="50" charset="-128"/>
                <a:cs typeface="メイリオ" panose="020B0604030504040204" pitchFamily="50" charset="-128"/>
              </a:rPr>
              <a:t> ※ </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に関する条件を有する場合があ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代表的なライセンスは、オープンソース </a:t>
            </a:r>
            <a:r>
              <a:rPr lang="x-none" dirty="0">
                <a:latin typeface="メイリオ" panose="020B0604030504040204" pitchFamily="50" charset="-128"/>
                <a:ea typeface="メイリオ" panose="020B0604030504040204" pitchFamily="50" charset="-128"/>
                <a:cs typeface="メイリオ" panose="020B0604030504040204" pitchFamily="50" charset="-128"/>
              </a:rPr>
              <a:t>イニシアチブ（OSI</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a:t>
            </a:r>
            <a:r>
              <a:rPr lang="x-none"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x-none" dirty="0">
                <a:latin typeface="メイリオ" panose="020B0604030504040204" pitchFamily="50" charset="-128"/>
                <a:ea typeface="メイリオ" panose="020B0604030504040204" pitchFamily="50" charset="-128"/>
                <a:cs typeface="メイリオ" panose="020B0604030504040204" pitchFamily="50" charset="-128"/>
              </a:rPr>
              <a:t>定義（OSD）に基づ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いて</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承認した</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一連のライセンス。</a:t>
            </a:r>
            <a:r>
              <a:rPr lang="x-none" dirty="0">
                <a:latin typeface="メイリオ" panose="020B0604030504040204" pitchFamily="50" charset="-128"/>
                <a:ea typeface="メイリオ" panose="020B0604030504040204" pitchFamily="50" charset="-128"/>
                <a:cs typeface="メイリオ" panose="020B0604030504040204" pitchFamily="50" charset="-128"/>
              </a:rPr>
              <a:t>OSIが承認したライセンスの全リスト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は、以下のページを参照：</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x-none" dirty="0">
                <a:latin typeface="メイリオ" panose="020B0604030504040204" pitchFamily="50" charset="-128"/>
                <a:ea typeface="メイリオ" panose="020B0604030504040204" pitchFamily="50" charset="-128"/>
                <a:cs typeface="メイリオ" panose="020B0604030504040204" pitchFamily="50" charset="-128"/>
                <a:hlinkClick r:id="rId3"/>
              </a:rPr>
              <a:t>http://www.opensource.org/licenses/</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5931877" cy="338554"/>
          </a:xfrm>
          <a:prstGeom prst="rect">
            <a:avLst/>
          </a:prstGeom>
          <a:noFill/>
        </p:spPr>
        <p:txBody>
          <a:bodyPr wrap="square" rtlCol="0">
            <a:spAutoFit/>
          </a:bodyPr>
          <a:lstStyle/>
          <a:p>
            <a:r>
              <a:rPr kumimoji="1" lang="en-US" altLang="ja-JP" sz="1600" dirty="0" smtClean="0">
                <a:latin typeface="ＭＳ ゴシック" panose="020B0609070205080204" pitchFamily="49" charset="-128"/>
                <a:ea typeface="ＭＳ ゴシック" panose="020B0609070205080204" pitchFamily="49" charset="-128"/>
              </a:rPr>
              <a:t>※</a:t>
            </a:r>
            <a:r>
              <a:rPr kumimoji="1" lang="ja-JP" altLang="en-US" sz="1600" dirty="0" smtClean="0">
                <a:latin typeface="ＭＳ ゴシック" panose="020B0609070205080204" pitchFamily="49" charset="-128"/>
                <a:ea typeface="ＭＳ ゴシック" panose="020B0609070205080204" pitchFamily="49" charset="-128"/>
              </a:rPr>
              <a:t>「書面による申し出</a:t>
            </a:r>
            <a:r>
              <a:rPr kumimoji="1" lang="en-US" altLang="ja-JP" sz="1600" dirty="0" smtClean="0">
                <a:latin typeface="ＭＳ ゴシック" panose="020B0609070205080204" pitchFamily="49" charset="-128"/>
                <a:ea typeface="ＭＳ ゴシック" panose="020B0609070205080204" pitchFamily="49" charset="-128"/>
              </a:rPr>
              <a:t>(Written offer)</a:t>
            </a:r>
            <a:r>
              <a:rPr kumimoji="1" lang="ja-JP" altLang="en-US" sz="1600" dirty="0" smtClean="0">
                <a:latin typeface="ＭＳ ゴシック" panose="020B0609070205080204" pitchFamily="49" charset="-128"/>
                <a:ea typeface="ＭＳ ゴシック" panose="020B0609070205080204" pitchFamily="49" charset="-128"/>
              </a:rPr>
              <a:t>」と言われる</a:t>
            </a:r>
            <a:endParaRPr kumimoji="1" lang="ja-JP" altLang="en-US" sz="16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5745319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パーミッシブ</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寛容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パーミッシブな</a:t>
            </a:r>
            <a:r>
              <a:rPr lang="en-US" err="1">
                <a:latin typeface="メイリオ" panose="020B0604030504040204" pitchFamily="50" charset="-128"/>
                <a:ea typeface="メイリオ" panose="020B0604030504040204" pitchFamily="50" charset="-128"/>
                <a:cs typeface="メイリオ" panose="020B0604030504040204" pitchFamily="50" charset="-128"/>
              </a:rPr>
              <a:t>FOSS</a:t>
            </a:r>
            <a:r>
              <a:rPr lang="en-US" smtClean="0">
                <a:latin typeface="メイリオ" panose="020B0604030504040204" pitchFamily="50" charset="-128"/>
                <a:ea typeface="メイリオ" panose="020B0604030504040204" pitchFamily="50" charset="-128"/>
                <a:cs typeface="メイリオ" panose="020B0604030504040204" pitchFamily="50" charset="-128"/>
              </a:rPr>
              <a:t>ライセンス </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制約が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最も少ない</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ライセンスについて言及する時に用いられる用語</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a:latin typeface="メイリオ" panose="020B0604030504040204" pitchFamily="50" charset="-128"/>
                <a:ea typeface="メイリオ" panose="020B0604030504040204" pitchFamily="50" charset="-128"/>
                <a:cs typeface="メイリオ" panose="020B0604030504040204" pitchFamily="50" charset="-128"/>
              </a:rPr>
              <a:t>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a:latin typeface="メイリオ" panose="020B0604030504040204" pitchFamily="50" charset="-128"/>
                <a:ea typeface="メイリオ" panose="020B0604030504040204" pitchFamily="50" charset="-128"/>
                <a:cs typeface="メイリオ" panose="020B0604030504040204" pitchFamily="50" charset="-128"/>
              </a:rPr>
              <a:t>3</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条項</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BSD</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2100" dirty="0" err="1">
                <a:latin typeface="メイリオ" panose="020B0604030504040204" pitchFamily="50" charset="-128"/>
                <a:ea typeface="メイリオ" panose="020B0604030504040204" pitchFamily="50" charset="-128"/>
                <a:cs typeface="メイリオ" panose="020B0604030504040204" pitchFamily="50" charset="-128"/>
              </a:rPr>
              <a:t>BSDライセンスは、著作権表示</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と同</a:t>
            </a:r>
            <a:r>
              <a:rPr lang="en-US" sz="2100" err="1">
                <a:latin typeface="メイリオ" panose="020B0604030504040204" pitchFamily="50" charset="-128"/>
                <a:ea typeface="メイリオ" panose="020B0604030504040204" pitchFamily="50" charset="-128"/>
                <a:cs typeface="メイリオ" panose="020B0604030504040204" pitchFamily="50" charset="-128"/>
              </a:rPr>
              <a:t>ライセンスの保証に関する免責事項が維持される限り</a:t>
            </a:r>
            <a:r>
              <a:rPr lang="en-US" sz="2100" smtClean="0">
                <a:latin typeface="メイリオ" panose="020B0604030504040204" pitchFamily="50" charset="-128"/>
                <a:ea typeface="メイリオ" panose="020B0604030504040204" pitchFamily="50" charset="-128"/>
                <a:cs typeface="メイリオ" panose="020B0604030504040204" pitchFamily="50" charset="-128"/>
              </a:rPr>
              <a:t>、いかなる目的においても</a:t>
            </a:r>
            <a:r>
              <a:rPr lang="ja-JP" altLang="en-US" sz="2100">
                <a:latin typeface="メイリオ" panose="020B0604030504040204" pitchFamily="50" charset="-128"/>
                <a:ea typeface="メイリオ" panose="020B0604030504040204" pitchFamily="50" charset="-128"/>
                <a:cs typeface="メイリオ" panose="020B0604030504040204" pitchFamily="50" charset="-128"/>
              </a:rPr>
              <a:t>ソースコードもそくはオブジェクト コードの形態で</a:t>
            </a:r>
            <a:r>
              <a:rPr lang="en-US" sz="2100" smtClean="0">
                <a:latin typeface="メイリオ" panose="020B0604030504040204" pitchFamily="50" charset="-128"/>
                <a:ea typeface="メイリオ" panose="020B0604030504040204" pitchFamily="50" charset="-128"/>
                <a:cs typeface="メイリオ" panose="020B0604030504040204" pitchFamily="50" charset="-128"/>
              </a:rPr>
              <a:t>制限ない再頒布を許容するパーミッシブなライセンスの一例 </a:t>
            </a:r>
            <a:endParaRPr lang="en-US" sz="21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2100" dirty="0" err="1">
                <a:latin typeface="メイリオ" panose="020B0604030504040204" pitchFamily="50" charset="-128"/>
                <a:ea typeface="メイリオ" panose="020B0604030504040204" pitchFamily="50" charset="-128"/>
                <a:cs typeface="メイリオ" panose="020B0604030504040204" pitchFamily="50" charset="-128"/>
              </a:rPr>
              <a:t>このライセンスは</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派生製品</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の宣伝に許可</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なく貢献者の</a:t>
            </a:r>
            <a:r>
              <a:rPr lang="en-US" sz="2100" dirty="0">
                <a:latin typeface="メイリオ" panose="020B0604030504040204" pitchFamily="50" charset="-128"/>
                <a:ea typeface="メイリオ" panose="020B0604030504040204" pitchFamily="50" charset="-128"/>
                <a:cs typeface="メイリオ" panose="020B0604030504040204" pitchFamily="50" charset="-128"/>
              </a:rPr>
              <a:t>名</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前を</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すること</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を制限する条項を含んでい</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21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500" dirty="0">
                <a:latin typeface="メイリオ" panose="020B0604030504040204" pitchFamily="50" charset="-128"/>
                <a:ea typeface="メイリオ" panose="020B0604030504040204" pitchFamily="50" charset="-128"/>
                <a:cs typeface="メイリオ" panose="020B0604030504040204" pitchFamily="50" charset="-128"/>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ライセンスの互恵性とコピーレフトライセンス</a:t>
            </a: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ライセンスの中には、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派生的著作物</a:t>
            </a:r>
            <a:r>
              <a:rPr lang="x-none" dirty="0">
                <a:latin typeface="メイリオ" panose="020B0604030504040204" pitchFamily="50" charset="-128"/>
                <a:ea typeface="メイリオ" panose="020B0604030504040204" pitchFamily="50" charset="-128"/>
                <a:cs typeface="メイリオ" panose="020B0604030504040204" pitchFamily="50" charset="-128"/>
              </a:rPr>
              <a:t>（同じファイル</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同じプログラム</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あるいは</a:t>
            </a:r>
            <a:r>
              <a:rPr lang="x-none" dirty="0">
                <a:latin typeface="メイリオ" panose="020B0604030504040204" pitchFamily="50" charset="-128"/>
                <a:ea typeface="メイリオ" panose="020B0604030504040204" pitchFamily="50" charset="-128"/>
                <a:cs typeface="メイリオ" panose="020B0604030504040204" pitchFamily="50" charset="-128"/>
              </a:rPr>
              <a:t>他の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バウンダリにある</a:t>
            </a:r>
            <a:r>
              <a:rPr lang="x-none">
                <a:latin typeface="メイリオ" panose="020B0604030504040204" pitchFamily="50" charset="-128"/>
                <a:ea typeface="メイリオ" panose="020B0604030504040204" pitchFamily="50" charset="-128"/>
                <a:cs typeface="メイリオ" panose="020B0604030504040204" pitchFamily="50" charset="-128"/>
              </a:rPr>
              <a:t>ソフトウェア</a:t>
            </a:r>
            <a:r>
              <a:rPr lang="x-none"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が頒布された場合、その頒布が原著作物と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同一の</a:t>
            </a:r>
            <a:r>
              <a:rPr lang="ja-JP" altLang="en-US">
                <a:latin typeface="メイリオ" panose="020B0604030504040204" pitchFamily="50" charset="-128"/>
                <a:ea typeface="メイリオ" panose="020B0604030504040204" pitchFamily="50" charset="-128"/>
                <a:cs typeface="メイリオ" panose="020B0604030504040204" pitchFamily="50" charset="-128"/>
              </a:rPr>
              <a:t>条件</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であ</a:t>
            </a:r>
            <a:r>
              <a:rPr lang="ja-JP" altLang="en-US">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こと</a:t>
            </a:r>
            <a:r>
              <a:rPr lang="x-none"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求める</a:t>
            </a:r>
            <a:r>
              <a:rPr lang="x-none" smtClean="0">
                <a:latin typeface="メイリオ" panose="020B0604030504040204" pitchFamily="50" charset="-128"/>
                <a:ea typeface="メイリオ" panose="020B0604030504040204" pitchFamily="50" charset="-128"/>
                <a:cs typeface="メイリオ" panose="020B0604030504040204" pitchFamily="50" charset="-128"/>
              </a:rPr>
              <a:t>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これは、「コピーレフト」</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a:t>
            </a:r>
            <a:r>
              <a:rPr lang="x-none">
                <a:latin typeface="メイリオ" panose="020B0604030504040204" pitchFamily="50" charset="-128"/>
                <a:ea typeface="メイリオ" panose="020B0604030504040204" pitchFamily="50" charset="-128"/>
                <a:cs typeface="メイリオ" panose="020B0604030504040204" pitchFamily="50" charset="-128"/>
              </a:rPr>
              <a:t>互恵的</a:t>
            </a:r>
            <a:r>
              <a:rPr lang="x-none" smtClean="0">
                <a:latin typeface="メイリオ" panose="020B0604030504040204" pitchFamily="50" charset="-128"/>
                <a:ea typeface="メイリオ" panose="020B0604030504040204" pitchFamily="50" charset="-128"/>
                <a:cs typeface="メイリオ" panose="020B0604030504040204" pitchFamily="50" charset="-128"/>
              </a:rPr>
              <a:t>」効果と言及され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GPL version 2.0よりライセンス互恵性の例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indent="0">
              <a:buNone/>
            </a:pPr>
            <a:r>
              <a:rPr lang="x-none" altLang="ja-JP" sz="1800" dirty="0">
                <a:latin typeface="メイリオ" panose="020B0604030504040204" pitchFamily="50" charset="-128"/>
                <a:ea typeface="メイリオ" panose="020B0604030504040204" pitchFamily="50" charset="-128"/>
                <a:cs typeface="メイリオ" panose="020B0604030504040204" pitchFamily="50" charset="-128"/>
              </a:rPr>
              <a:t>「『プログラム』またはその一部を含む著作物、あるいは『プログラム』 かその一部から派生した著作物を頒布あるいは発表する場合には、</a:t>
            </a:r>
            <a:r>
              <a:rPr lang="x-none" altLang="ja-JP" sz="1800">
                <a:latin typeface="メイリオ" panose="020B0604030504040204" pitchFamily="50" charset="-128"/>
                <a:ea typeface="メイリオ" panose="020B0604030504040204" pitchFamily="50" charset="-128"/>
                <a:cs typeface="メイリオ" panose="020B0604030504040204" pitchFamily="50" charset="-128"/>
              </a:rPr>
              <a:t>その </a:t>
            </a:r>
            <a:r>
              <a:rPr lang="x-none" altLang="ja-JP" sz="1800" smtClean="0">
                <a:latin typeface="メイリオ" panose="020B0604030504040204" pitchFamily="50" charset="-128"/>
                <a:ea typeface="メイリオ" panose="020B0604030504040204" pitchFamily="50" charset="-128"/>
                <a:cs typeface="メイリオ" panose="020B0604030504040204" pitchFamily="50" charset="-128"/>
              </a:rPr>
              <a:t>全体をこの契約書の条件に従って第三者へ無償で利用許諾しなければならない</a:t>
            </a:r>
            <a:r>
              <a:rPr lang="x-none" altLang="ja-JP" sz="1800" dirty="0">
                <a:latin typeface="メイリオ" panose="020B0604030504040204" pitchFamily="50" charset="-128"/>
                <a:ea typeface="メイリオ" panose="020B0604030504040204" pitchFamily="50" charset="-128"/>
                <a:cs typeface="メイリオ" panose="020B0604030504040204" pitchFamily="50" charset="-128"/>
              </a:rPr>
              <a:t>。 </a:t>
            </a:r>
            <a:r>
              <a:rPr lang="x-none" altLang="ja-JP" sz="18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x-none" altLang="ja-JP" sz="1800" u="sng"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endParaRPr>
          </a:p>
          <a:p>
            <a:r>
              <a:rPr lang="x-none" dirty="0" smtClean="0">
                <a:latin typeface="メイリオ" panose="020B0604030504040204" pitchFamily="50" charset="-128"/>
                <a:ea typeface="メイリオ" panose="020B0604030504040204" pitchFamily="50" charset="-128"/>
                <a:cs typeface="メイリオ" panose="020B0604030504040204" pitchFamily="50" charset="-128"/>
              </a:rPr>
              <a:t>互恵性やコピーレフトの条項を組み入れたライセンスとして</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GPL、 LGPL、 AGPL、 MPL</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および CDDLの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すべて</a:t>
            </a:r>
            <a:r>
              <a:rPr lang="x-none" dirty="0">
                <a:latin typeface="メイリオ" panose="020B0604030504040204" pitchFamily="50" charset="-128"/>
                <a:ea typeface="メイリオ" panose="020B0604030504040204" pitchFamily="50" charset="-128"/>
                <a:cs typeface="メイリオ" panose="020B0604030504040204" pitchFamily="50" charset="-128"/>
              </a:rPr>
              <a:t>のバージョンが挙げられ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i="1" dirty="0">
              <a:latin typeface="メイリオ" panose="020B0604030504040204" pitchFamily="50" charset="-128"/>
              <a:ea typeface="メイリオ" panose="020B0604030504040204" pitchFamily="50" charset="-128"/>
              <a:cs typeface="メイリオ" panose="020B0604030504040204" pitchFamily="50" charset="-128"/>
            </a:endParaRPr>
          </a:p>
          <a:p>
            <a:pPr>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494144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もしくはクローズド</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ソース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556967" y="2013995"/>
            <a:ext cx="10796833" cy="4644352"/>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プロプライエタリ ソフトウェア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もしくは</a:t>
            </a:r>
            <a:r>
              <a:rPr lang="en-US" dirty="0" err="1">
                <a:latin typeface="メイリオ" panose="020B0604030504040204" pitchFamily="50" charset="-128"/>
                <a:ea typeface="メイリオ" panose="020B0604030504040204" pitchFamily="50" charset="-128"/>
                <a:cs typeface="メイリオ" panose="020B0604030504040204" pitchFamily="50" charset="-128"/>
              </a:rPr>
              <a:t>商用ライセンス、もしくはEULA）は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ソフトウェアの使用、</a:t>
            </a:r>
            <a:r>
              <a:rPr lang="en-US" err="1">
                <a:latin typeface="メイリオ" panose="020B0604030504040204" pitchFamily="50" charset="-128"/>
                <a:ea typeface="メイリオ" panose="020B0604030504040204" pitchFamily="50" charset="-128"/>
                <a:cs typeface="メイリオ" panose="020B0604030504040204" pitchFamily="50" charset="-128"/>
              </a:rPr>
              <a:t>改変</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再頒布</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のすべて、またはいずれか</a:t>
            </a:r>
            <a:r>
              <a:rPr lang="en-US" smtClean="0">
                <a:latin typeface="メイリオ" panose="020B0604030504040204" pitchFamily="50" charset="-128"/>
                <a:ea typeface="メイリオ" panose="020B0604030504040204" pitchFamily="50" charset="-128"/>
                <a:cs typeface="メイリオ" panose="020B0604030504040204" pitchFamily="50" charset="-128"/>
              </a:rPr>
              <a:t>についての制約を有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smtClean="0">
                <a:latin typeface="メイリオ" panose="020B0604030504040204" pitchFamily="50" charset="-128"/>
                <a:ea typeface="メイリオ" panose="020B0604030504040204" pitchFamily="50" charset="-128"/>
                <a:cs typeface="メイリオ" panose="020B0604030504040204" pitchFamily="50" charset="-128"/>
              </a:rPr>
              <a:t>プロプライエタリ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ベンダ</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ごと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独自性があ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 </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存在する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ベンダ</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数と同じバリエーションの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あり、それぞれ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個別に評価</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a:t>
            </a:r>
            <a:r>
              <a:rPr lang="en-US" dirty="0" err="1">
                <a:latin typeface="メイリオ" panose="020B0604030504040204" pitchFamily="50" charset="-128"/>
                <a:ea typeface="メイリオ" panose="020B0604030504040204" pitchFamily="50" charset="-128"/>
                <a:cs typeface="メイリオ" panose="020B0604030504040204" pitchFamily="50" charset="-128"/>
              </a:rPr>
              <a:t>なければな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らない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FOSSの開発者たちは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通常、</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という用語</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をFOSS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でない</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商用のライセンスを言い表す際に用い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ライセンスも</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ライセンスも</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をベース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にしたものであり、どちらも</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ソフトウェア資産</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にライセンスを付与</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したもの</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5807700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メイリオ" panose="020B0604030504040204" pitchFamily="50" charset="-128"/>
                <a:ea typeface="メイリオ" panose="020B0604030504040204" pitchFamily="50" charset="-128"/>
                <a:cs typeface="メイリオ" panose="020B0604030504040204" pitchFamily="50" charset="-128"/>
              </a:rPr>
              <a:t>その他FOSS</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ではな</a:t>
            </a:r>
            <a:r>
              <a:rPr lang="ja-JP" altLang="en-US">
                <a:latin typeface="メイリオ" panose="020B0604030504040204" pitchFamily="50" charset="-128"/>
                <a:ea typeface="メイリオ" panose="020B0604030504040204" pitchFamily="50" charset="-128"/>
                <a:cs typeface="メイリオ" panose="020B0604030504040204" pitchFamily="50" charset="-128"/>
              </a:rPr>
              <a:t>い</a:t>
            </a:r>
            <a:r>
              <a:rPr lang="en-US" smtClean="0">
                <a:latin typeface="メイリオ" panose="020B0604030504040204" pitchFamily="50" charset="-128"/>
                <a:ea typeface="メイリオ" panose="020B0604030504040204" pitchFamily="50" charset="-128"/>
                <a:cs typeface="メイリオ" panose="020B0604030504040204" pitchFamily="50" charset="-128"/>
              </a:rPr>
              <a:t>ライセン</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97584" y="1481772"/>
            <a:ext cx="10796833" cy="5176575"/>
          </a:xfrm>
        </p:spPr>
        <p:txBody>
          <a:bodyPr vert="horz" lIns="91440" tIns="45720" rIns="91440" bIns="45720" rtlCol="0" anchor="t">
            <a:normAutofit/>
          </a:bodyPr>
          <a:lstStyle/>
          <a:p>
            <a:r>
              <a:rPr lang="en-US" smtClean="0">
                <a:latin typeface="メイリオ" panose="020B0604030504040204" pitchFamily="50" charset="-128"/>
                <a:ea typeface="メイリオ" panose="020B0604030504040204" pitchFamily="50" charset="-128"/>
                <a:cs typeface="メイリオ" panose="020B0604030504040204" pitchFamily="50" charset="-128"/>
              </a:rPr>
              <a:t>フリーウェア</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プロプライエタリ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下で</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無料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dirty="0" err="1">
                <a:latin typeface="メイリオ" panose="020B0604030504040204" pitchFamily="50" charset="-128"/>
                <a:ea typeface="メイリオ" panose="020B0604030504040204" pitchFamily="50" charset="-128"/>
                <a:cs typeface="メイリオ" panose="020B0604030504040204" pitchFamily="50" charset="-128"/>
              </a:rPr>
              <a:t>は非常に低</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コストで頒布されるソフトウェア</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ソースコードが</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入手</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できる</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もの</a:t>
            </a:r>
            <a:r>
              <a:rPr lang="en-US" sz="1800" dirty="0">
                <a:latin typeface="メイリオ" panose="020B0604030504040204" pitchFamily="50" charset="-128"/>
                <a:ea typeface="メイリオ" panose="020B0604030504040204" pitchFamily="50" charset="-128"/>
                <a:cs typeface="メイリオ" panose="020B0604030504040204" pitchFamily="50" charset="-128"/>
              </a:rPr>
              <a:t>も</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あれば、でき</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ない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もの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もあり</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派生的著作物</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の作成について、一般的には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制限され</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フリーウェアのソフトウェアは</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通常</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すべての機能が使え</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（機能制約がない</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制限なく使える（使用日数</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制約がない</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フリーウェアのソフトウェアは</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使用タイプ</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個人使用、商業目的、学術目的など）についての制約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や</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ソフトウェアのコピ</a:t>
            </a:r>
            <a:r>
              <a:rPr lang="en-US" sz="1800" dirty="0">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の作成についての制約を課</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mtClean="0">
                <a:latin typeface="メイリオ" panose="020B0604030504040204" pitchFamily="50" charset="-128"/>
                <a:ea typeface="メイリオ" panose="020B0604030504040204" pitchFamily="50" charset="-128"/>
                <a:cs typeface="メイリオ" panose="020B0604030504040204" pitchFamily="50" charset="-128"/>
              </a:rPr>
              <a:t>シェアウェア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基本的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に試用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前提</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無料で</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期間・機能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限定し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て</a:t>
            </a:r>
            <a:r>
              <a:rPr lang="en-US" dirty="0" err="1">
                <a:latin typeface="メイリオ" panose="020B0604030504040204" pitchFamily="50" charset="-128"/>
                <a:ea typeface="メイリオ" panose="020B0604030504040204" pitchFamily="50" charset="-128"/>
                <a:cs typeface="メイリオ" panose="020B0604030504040204" pitchFamily="50" charset="-128"/>
              </a:rPr>
              <a:t>使用者に提供されるプロプライエタリ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シェアウェアの目的は、将来の購買者がその有用性を評価できるよう、完全版ライセンス</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購入前にプログラムを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試用</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する機会を提供すること</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大半の企業は、シェアウェアを非常に警戒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なぜならシェアウェア ベンダーは、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そのソフトウェアが組織内で自由に広まってしまった後で</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高額な</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料</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の</a:t>
            </a:r>
            <a:r>
              <a:rPr lang="en-US" sz="1800" smtClean="0">
                <a:latin typeface="メイリオ" panose="020B0604030504040204" pitchFamily="50" charset="-128"/>
                <a:ea typeface="メイリオ" panose="020B0604030504040204" pitchFamily="50" charset="-128"/>
                <a:cs typeface="メイリオ" panose="020B0604030504040204" pitchFamily="50" charset="-128"/>
              </a:rPr>
              <a:t>支払</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い</a:t>
            </a:r>
            <a:r>
              <a:rPr lang="en-US" sz="1800" smtClean="0">
                <a:latin typeface="メイリオ" panose="020B0604030504040204" pitchFamily="50" charset="-128"/>
                <a:ea typeface="メイリオ" panose="020B0604030504040204" pitchFamily="50" charset="-128"/>
                <a:cs typeface="メイリオ" panose="020B0604030504040204" pitchFamily="50" charset="-128"/>
              </a:rPr>
              <a:t>を迫ることがしばしばある</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ため</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957646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Disclaimer</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免責事項）</a:t>
            </a:r>
          </a:p>
        </p:txBody>
      </p:sp>
      <p:sp>
        <p:nvSpPr>
          <p:cNvPr id="3" name="コンテンツ プレースホルダー 2"/>
          <p:cNvSpPr>
            <a:spLocks noGrp="1"/>
          </p:cNvSpPr>
          <p:nvPr>
            <p:ph idx="1"/>
          </p:nvPr>
        </p:nvSpPr>
        <p:spPr/>
        <p:txBody>
          <a:bodyPr>
            <a:normAutofit/>
          </a:bodyPr>
          <a:lstStyle/>
          <a:p>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本文書は、</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The Linux Foundation </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OpenChain </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プロジェクトの英文ドキュメント「</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 OpenChain Curriculum Release 2 </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」の公式翻訳版となります。ただし、翻訳版と英語版との間で何らかの意味の違いがある場合には、英語版が優先されます。 </a:t>
            </a:r>
          </a:p>
          <a:p>
            <a:pPr marL="174625" indent="0">
              <a:buNone/>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また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OpenChain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世界の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メンバー企業が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参加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している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プロジェクトです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が、資料の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細部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について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必ず</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しも</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各国の法令に対応していない可能性があります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本翻訳版を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日本で活用する際には、各企業の法務部門を加えた</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検討が不可欠です。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This is an official translation from the OpenChain Project. It has been translated from the original English text. In the event there is confusion between a translation and the English version, The English text shall take precedence.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7648502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メイリオ" panose="020B0604030504040204" pitchFamily="50" charset="-128"/>
                <a:ea typeface="メイリオ" panose="020B0604030504040204" pitchFamily="50" charset="-128"/>
                <a:cs typeface="メイリオ" panose="020B0604030504040204" pitchFamily="50" charset="-128"/>
              </a:rPr>
              <a:t>その他FOSS</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ではな</a:t>
            </a:r>
            <a:r>
              <a:rPr lang="ja-JP" altLang="en-US">
                <a:latin typeface="メイリオ" panose="020B0604030504040204" pitchFamily="50" charset="-128"/>
                <a:ea typeface="メイリオ" panose="020B0604030504040204" pitchFamily="50" charset="-128"/>
                <a:cs typeface="メイリオ" panose="020B0604030504040204" pitchFamily="50" charset="-128"/>
              </a:rPr>
              <a:t>い</a:t>
            </a:r>
            <a:r>
              <a:rPr lang="en-US" smtClean="0">
                <a:latin typeface="メイリオ" panose="020B0604030504040204" pitchFamily="50" charset="-128"/>
                <a:ea typeface="メイリオ" panose="020B0604030504040204" pitchFamily="50" charset="-128"/>
                <a:cs typeface="メイリオ" panose="020B0604030504040204" pitchFamily="50" charset="-128"/>
              </a:rPr>
              <a:t>ライセン</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97584" y="1481772"/>
            <a:ext cx="10796833" cy="5176575"/>
          </a:xfrm>
        </p:spPr>
        <p:txBody>
          <a:bodyPr vert="horz" lIns="91440" tIns="45720" rIns="91440" bIns="45720" rtlCol="0" anchor="t">
            <a:normAutofit/>
          </a:bodyPr>
          <a:lstStyle/>
          <a:p>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「非商用」：</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ライセンスの特徴の多くをもつものの、非商用使用に限定す</a:t>
            </a:r>
            <a:r>
              <a:rPr lang="ja-JP" altLang="en-US">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ライセンスがある（例：</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CC-BY-NC)</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は、一般的にはソフトウェアの使用領域を限定しない</a:t>
            </a:r>
            <a:endParaRPr lang="en-US" altLang="ja-JP" sz="180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あらゆる制約が</a:t>
            </a:r>
            <a:r>
              <a:rPr lang="en-US" altLang="ja-JP" sz="180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たらしめることを妨げる。商用使用も使用領域への制約となる</a:t>
            </a:r>
            <a:endParaRPr lang="en-US" altLang="ja-JP" sz="180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009154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パブリック ドメイン</a:t>
            </a: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fontScale="92500" lnSpcReduction="10000"/>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ドメインという用語は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法令で保護されない知的財産を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意味する。したがって、</a:t>
            </a:r>
            <a:r>
              <a:rPr lang="en-US"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ドメインのもの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については、</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ライセンスを求め</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ずに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誰でも</a:t>
            </a:r>
            <a:r>
              <a:rPr lang="en-US" dirty="0" err="1">
                <a:latin typeface="メイリオ" panose="020B0604030504040204" pitchFamily="50" charset="-128"/>
                <a:ea typeface="メイリオ" panose="020B0604030504040204" pitchFamily="50" charset="-128"/>
                <a:cs typeface="メイリオ" panose="020B0604030504040204" pitchFamily="50" charset="-128"/>
              </a:rPr>
              <a:t>使用でき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開発者は自身のソフトウェアに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対し「</a:t>
            </a:r>
            <a:r>
              <a:rPr lang="en-US"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ドメイン宣言</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a:latin typeface="メイリオ" panose="020B0604030504040204" pitchFamily="50" charset="-128"/>
                <a:ea typeface="メイリオ" panose="020B0604030504040204" pitchFamily="50" charset="-128"/>
                <a:cs typeface="メイリオ" panose="020B0604030504040204" pitchFamily="50" charset="-128"/>
              </a:rPr>
              <a:t> 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行う</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900" dirty="0">
                <a:latin typeface="メイリオ" panose="020B0604030504040204" pitchFamily="50" charset="-128"/>
                <a:ea typeface="メイリオ" panose="020B0604030504040204" pitchFamily="50" charset="-128"/>
                <a:cs typeface="メイリオ" panose="020B0604030504040204" pitchFamily="50" charset="-128"/>
              </a:rPr>
              <a:t>例）「</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本ソフトウェアの</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のコードと文書類は著作者によりパブリック</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 </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ドメインに</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供され</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ました</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1900" dirty="0">
                <a:latin typeface="メイリオ" panose="020B0604030504040204" pitchFamily="50" charset="-128"/>
                <a:ea typeface="メイリオ" panose="020B0604030504040204" pitchFamily="50" charset="-128"/>
                <a:cs typeface="メイリオ" panose="020B0604030504040204" pitchFamily="50" charset="-128"/>
              </a:rPr>
              <a:t> </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ドメイン宣言は</a:t>
            </a:r>
            <a:r>
              <a:rPr lang="ja-JP" altLang="en-US" sz="19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FOSSライセンスと同じものでは</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ない</a:t>
            </a:r>
            <a:endParaRPr lang="en-US" sz="19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a:latin typeface="メイリオ" panose="020B0604030504040204" pitchFamily="50" charset="-128"/>
                <a:ea typeface="メイリオ" panose="020B0604030504040204" pitchFamily="50" charset="-128"/>
                <a:cs typeface="メイリオ" panose="020B0604030504040204" pitchFamily="50" charset="-128"/>
              </a:rPr>
              <a:t>パブリック </a:t>
            </a:r>
            <a:r>
              <a:rPr lang="en-US" dirty="0" err="1">
                <a:latin typeface="メイリオ" panose="020B0604030504040204" pitchFamily="50" charset="-128"/>
                <a:ea typeface="メイリオ" panose="020B0604030504040204" pitchFamily="50" charset="-128"/>
                <a:cs typeface="メイリオ" panose="020B0604030504040204" pitchFamily="50" charset="-128"/>
              </a:rPr>
              <a:t>ドメイン宣言とは、開発者がそのソフトウェア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対し</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保有できるあらゆる知的財産権を放棄もしくは消滅させ</a:t>
            </a:r>
            <a:r>
              <a:rPr lang="en-US" dirty="0" err="1">
                <a:latin typeface="メイリオ" panose="020B0604030504040204" pitchFamily="50" charset="-128"/>
                <a:ea typeface="メイリオ" panose="020B0604030504040204" pitchFamily="50" charset="-128"/>
                <a:cs typeface="メイリオ" panose="020B0604030504040204" pitchFamily="50" charset="-128"/>
              </a:rPr>
              <a:t>、制約なくそのソフトウェアが使用できることを明示</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する試みだが、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この宣言の執行可能性については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FOSSコミュニティにお</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いて</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の対象となる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ドメイン宣言は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保証免責条項</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dirty="0" err="1">
                <a:latin typeface="メイリオ" panose="020B0604030504040204" pitchFamily="50" charset="-128"/>
                <a:ea typeface="メイリオ" panose="020B0604030504040204" pitchFamily="50" charset="-128"/>
                <a:cs typeface="メイリオ" panose="020B0604030504040204" pitchFamily="50" charset="-128"/>
              </a:rPr>
              <a:t>他の条項を伴</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うことも多い。</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その場合、そのソフトウェアは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ドメイン</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というより、</a:t>
            </a:r>
            <a:r>
              <a:rPr lang="en-US" dirty="0" err="1">
                <a:latin typeface="メイリオ" panose="020B0604030504040204" pitchFamily="50" charset="-128"/>
                <a:ea typeface="メイリオ" panose="020B0604030504040204" pitchFamily="50" charset="-128"/>
                <a:cs typeface="メイリオ" panose="020B0604030504040204" pitchFamily="50" charset="-128"/>
              </a:rPr>
              <a:t>あるライセンスの下にあると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みなすことができる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091625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ライセンスの両立性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（互換性）</a:t>
            </a:r>
            <a:r>
              <a:rPr lang="en-US" altLang="ja-JP" baseline="30000" dirty="0">
                <a:latin typeface="メイリオ" panose="020B0604030504040204" pitchFamily="50" charset="-128"/>
                <a:ea typeface="メイリオ" panose="020B0604030504040204" pitchFamily="50" charset="-128"/>
                <a:cs typeface="メイリオ" panose="020B0604030504040204" pitchFamily="50" charset="-128"/>
              </a:rPr>
              <a:t>※</a:t>
            </a:r>
            <a:endParaRPr lang="en-US" baseline="30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556967" y="1481773"/>
            <a:ext cx="10796833" cy="4791706"/>
          </a:xfrm>
        </p:spPr>
        <p:txBody>
          <a:bodyPr vert="horz" lIns="91440" tIns="45720" rIns="91440" bIns="45720" rtlCol="0" anchor="t">
            <a:noAutofit/>
          </a:bodyPr>
          <a:lstStyle/>
          <a:p>
            <a:r>
              <a:rPr lang="en-US" sz="2000" dirty="0" err="1" smtClean="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ライセンス両立性</a:t>
            </a:r>
            <a:r>
              <a:rPr lang="ja-JP" altLang="en-US" sz="20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互換性）</a:t>
            </a:r>
            <a:r>
              <a:rPr lang="en-US" sz="2000" dirty="0" smtClean="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は</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（異なるライセンス間で）</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ライセンス条項に矛盾がないことを確かなものにするプロセス</a:t>
            </a:r>
            <a:r>
              <a:rPr lang="en-US" sz="2000" dirty="0">
                <a:latin typeface="メイリオ" panose="020B0604030504040204" pitchFamily="50" charset="-128"/>
                <a:ea typeface="メイリオ" panose="020B0604030504040204" pitchFamily="50" charset="-128"/>
                <a:cs typeface="メイリオ" panose="020B0604030504040204" pitchFamily="50" charset="-128"/>
              </a:rPr>
              <a:t> </a:t>
            </a:r>
          </a:p>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sz="20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つのライセンスが何かすることを要求し、他方のライセンスがそうすることを禁じている場合、それらは矛盾</a:t>
            </a:r>
            <a:r>
              <a:rPr lang="ja-JP" altLang="en-US" sz="20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する</a:t>
            </a:r>
            <a:r>
              <a:rPr lang="en-US" sz="20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a:t>
            </a:r>
            <a:r>
              <a:rPr lang="en-US" sz="2000" dirty="0">
                <a:latin typeface="メイリオ" panose="020B0604030504040204" pitchFamily="50" charset="-128"/>
                <a:ea typeface="メイリオ" panose="020B0604030504040204" pitchFamily="50" charset="-128"/>
                <a:cs typeface="メイリオ" panose="020B0604030504040204" pitchFamily="50" charset="-128"/>
              </a:rPr>
              <a:t> その</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a:t>
            </a:r>
            <a:r>
              <a:rPr lang="en-US" sz="2000" dirty="0">
                <a:latin typeface="メイリオ" panose="020B0604030504040204" pitchFamily="50" charset="-128"/>
                <a:ea typeface="メイリオ" panose="020B0604030504040204" pitchFamily="50" charset="-128"/>
                <a:cs typeface="メイリオ" panose="020B0604030504040204" pitchFamily="50" charset="-128"/>
              </a:rPr>
              <a:t>つのソフトウェア</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 </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モジュールの組み合わせがライセンス</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下での義務を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発動</a:t>
            </a:r>
            <a:r>
              <a:rPr lang="en-US" sz="2000" dirty="0">
                <a:latin typeface="メイリオ" panose="020B0604030504040204" pitchFamily="50" charset="-128"/>
                <a:ea typeface="メイリオ" panose="020B0604030504040204" pitchFamily="50" charset="-128"/>
                <a:cs typeface="メイリオ" panose="020B0604030504040204" pitchFamily="50" charset="-128"/>
              </a:rPr>
              <a:t>させる場合には、</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a:t>
            </a:r>
            <a:r>
              <a:rPr lang="en-US" sz="2000" dirty="0">
                <a:latin typeface="メイリオ" panose="020B0604030504040204" pitchFamily="50" charset="-128"/>
                <a:ea typeface="メイリオ" panose="020B0604030504040204" pitchFamily="50" charset="-128"/>
                <a:cs typeface="メイリオ" panose="020B0604030504040204" pitchFamily="50" charset="-128"/>
              </a:rPr>
              <a:t>つのライセンスは両立し</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ない（互換ではない）</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622300" indent="-182563">
              <a:spcBef>
                <a:spcPts val="1200"/>
              </a:spcBef>
              <a:buFont typeface="Wingdings" panose="05000000000000000000" pitchFamily="2" charset="2"/>
              <a:buChar char="Ø"/>
            </a:pPr>
            <a:r>
              <a:rPr lang="en-US" altLang="ja-JP" sz="1800" smtClean="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と</a:t>
            </a:r>
            <a:r>
              <a:rPr lang="en-US" altLang="ja-JP" sz="1800" smtClean="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はそれぞれ、</a:t>
            </a:r>
            <a:r>
              <a:rPr lang="en-US" altLang="ja-JP" sz="180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頒布される「派生的著作物」に対し義務を拡張している</a:t>
            </a:r>
            <a:endParaRPr lang="en-US" altLang="ja-JP" sz="1800" smtClean="0">
              <a:latin typeface="メイリオ" panose="020B0604030504040204" pitchFamily="50" charset="-128"/>
              <a:ea typeface="メイリオ" panose="020B0604030504040204" pitchFamily="50" charset="-128"/>
              <a:cs typeface="メイリオ" panose="020B0604030504040204" pitchFamily="50" charset="-128"/>
            </a:endParaRPr>
          </a:p>
          <a:p>
            <a:pPr marL="622300" indent="-182563">
              <a:spcBef>
                <a:spcPts val="1200"/>
              </a:spcBef>
              <a:buFont typeface="Wingdings" panose="05000000000000000000" pitchFamily="2" charset="2"/>
              <a:buChar char="Ø"/>
            </a:pPr>
            <a:r>
              <a:rPr lang="en-US" altLang="ja-JP" sz="1800" smtClean="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のモジュールが、</a:t>
            </a:r>
            <a:r>
              <a:rPr lang="en-US" altLang="ja-JP" sz="1800" smtClean="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のモジュールに結合（</a:t>
            </a:r>
            <a:r>
              <a:rPr lang="en-US" altLang="ja-JP" sz="1800" smtClean="0">
                <a:latin typeface="メイリオ" panose="020B0604030504040204" pitchFamily="50" charset="-128"/>
                <a:ea typeface="メイリオ" panose="020B0604030504040204" pitchFamily="50" charset="-128"/>
                <a:cs typeface="メイリオ" panose="020B0604030504040204" pitchFamily="50" charset="-128"/>
              </a:rPr>
              <a:t>Combine</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）され、統合されたモジュールが頒布される場合、そのモジュールは；</a:t>
            </a:r>
            <a:endParaRPr lang="en-US" altLang="ja-JP" sz="180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によれ</a:t>
            </a:r>
            <a:r>
              <a:rPr lang="ja-JP" altLang="en-US">
                <a:latin typeface="メイリオ" panose="020B0604030504040204" pitchFamily="50" charset="-128"/>
                <a:ea typeface="メイリオ" panose="020B0604030504040204" pitchFamily="50" charset="-128"/>
                <a:cs typeface="メイリオ" panose="020B0604030504040204" pitchFamily="50" charset="-128"/>
              </a:rPr>
              <a:t>ば</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のみで頒布されなければならないことになる、さらに</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によれ</a:t>
            </a:r>
            <a:r>
              <a:rPr lang="ja-JP" altLang="en-US">
                <a:latin typeface="メイリオ" panose="020B0604030504040204" pitchFamily="50" charset="-128"/>
                <a:ea typeface="メイリオ" panose="020B0604030504040204" pitchFamily="50" charset="-128"/>
                <a:cs typeface="メイリオ" panose="020B0604030504040204" pitchFamily="50" charset="-128"/>
              </a:rPr>
              <a:t>ば</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a:latin typeface="メイリオ" panose="020B0604030504040204" pitchFamily="50" charset="-128"/>
                <a:ea typeface="メイリオ" panose="020B0604030504040204" pitchFamily="50" charset="-128"/>
                <a:cs typeface="メイリオ" panose="020B0604030504040204" pitchFamily="50" charset="-128"/>
              </a:rPr>
              <a:t>のみで頒布されなければ</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ならないことになる</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頒布</a:t>
            </a:r>
            <a:r>
              <a:rPr lang="ja-JP" altLang="en-US">
                <a:latin typeface="メイリオ" panose="020B0604030504040204" pitchFamily="50" charset="-128"/>
                <a:ea typeface="メイリオ" panose="020B0604030504040204" pitchFamily="50" charset="-128"/>
                <a:cs typeface="メイリオ" panose="020B0604030504040204" pitchFamily="50" charset="-128"/>
              </a:rPr>
              <a:t>者</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は</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つの条件を同時に満足することはできないので、このモジュールは頒布できない</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a:latin typeface="メイリオ" panose="020B0604030504040204" pitchFamily="50" charset="-128"/>
                <a:ea typeface="メイリオ" panose="020B0604030504040204" pitchFamily="50" charset="-128"/>
                <a:cs typeface="メイリオ" panose="020B0604030504040204" pitchFamily="50" charset="-128"/>
              </a:rPr>
              <a:t>上記</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はライセンスが両立しない</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つの例</a:t>
            </a:r>
            <a:endParaRPr lang="en-US" altLang="ja-JP">
              <a:latin typeface="メイリオ" panose="020B0604030504040204" pitchFamily="50" charset="-128"/>
              <a:ea typeface="メイリオ" panose="020B0604030504040204" pitchFamily="50" charset="-128"/>
              <a:cs typeface="メイリオ" panose="020B0604030504040204" pitchFamily="50" charset="-128"/>
            </a:endParaRPr>
          </a:p>
          <a:p>
            <a:pPr marL="0" indent="0" algn="ctr">
              <a:spcBef>
                <a:spcPts val="1200"/>
              </a:spcBef>
              <a:buNone/>
            </a:pPr>
            <a:r>
              <a:rPr lang="en-US" altLang="ja-JP" sz="200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altLang="ja-JP" sz="2000">
                <a:latin typeface="メイリオ" panose="020B0604030504040204" pitchFamily="50" charset="-128"/>
                <a:ea typeface="メイリオ" panose="020B0604030504040204" pitchFamily="50" charset="-128"/>
                <a:cs typeface="メイリオ" panose="020B0604030504040204" pitchFamily="50" charset="-128"/>
              </a:rPr>
              <a:t>」の定義はFOSSコミュニティでもその見解が</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分かれる傾向に</a:t>
            </a:r>
            <a:r>
              <a:rPr lang="ja-JP" altLang="en-US" sz="2000" smtClean="0">
                <a:latin typeface="メイリオ" panose="020B0604030504040204" pitchFamily="50" charset="-128"/>
                <a:ea typeface="メイリオ" panose="020B0604030504040204" pitchFamily="50" charset="-128"/>
                <a:cs typeface="メイリオ" panose="020B0604030504040204" pitchFamily="50" charset="-128"/>
              </a:rPr>
              <a:t>あり、</a:t>
            </a:r>
            <a:r>
              <a:rPr lang="en-US" altLang="ja-JP" sz="200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200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2000" smtClean="0">
                <a:latin typeface="メイリオ" panose="020B0604030504040204" pitchFamily="50" charset="-128"/>
                <a:ea typeface="メイリオ" panose="020B0604030504040204" pitchFamily="50" charset="-128"/>
                <a:cs typeface="メイリオ" panose="020B0604030504040204" pitchFamily="50" charset="-128"/>
              </a:rPr>
              <a:t>法令上の解釈も国ごとに異なる可能性ある。</a:t>
            </a:r>
            <a:endParaRPr lang="en-US" altLang="ja-JP" sz="2000">
              <a:latin typeface="メイリオ" panose="020B0604030504040204" pitchFamily="50" charset="-128"/>
              <a:ea typeface="メイリオ" panose="020B0604030504040204" pitchFamily="50" charset="-128"/>
              <a:cs typeface="メイリオ" panose="020B0604030504040204" pitchFamily="50" charset="-128"/>
            </a:endParaRPr>
          </a:p>
          <a:p>
            <a:endParaRPr lang="en-US" sz="200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sz="200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の定義はFOSSコミュニティでもその見解が</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分かれる傾向にある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11059438" cy="338554"/>
          </a:xfrm>
          <a:prstGeom prst="rect">
            <a:avLst/>
          </a:prstGeom>
          <a:noFill/>
        </p:spPr>
        <p:txBody>
          <a:bodyPr wrap="none" rtlCol="0">
            <a:spAutoFit/>
          </a:bodyPr>
          <a:lstStyle/>
          <a:p>
            <a:r>
              <a:rPr kumimoji="1" lang="en-US" altLang="ja-JP" sz="1600" smtClean="0">
                <a:latin typeface="ＭＳ ゴシック" panose="020B0609070205080204" pitchFamily="49" charset="-128"/>
                <a:ea typeface="ＭＳ ゴシック" panose="020B0609070205080204" pitchFamily="49" charset="-128"/>
              </a:rPr>
              <a:t>※</a:t>
            </a:r>
            <a:r>
              <a:rPr kumimoji="1" lang="en-US" altLang="ja-JP" sz="1600" dirty="0">
                <a:latin typeface="ＭＳ ゴシック" panose="020B0609070205080204" pitchFamily="49" charset="-128"/>
                <a:ea typeface="ＭＳ ゴシック" panose="020B0609070205080204" pitchFamily="49" charset="-128"/>
              </a:rPr>
              <a:t>F</a:t>
            </a:r>
            <a:r>
              <a:rPr kumimoji="1" lang="en-US" altLang="ja-JP" sz="1600" smtClean="0">
                <a:latin typeface="ＭＳ ゴシック" panose="020B0609070205080204" pitchFamily="49" charset="-128"/>
                <a:ea typeface="ＭＳ ゴシック" panose="020B0609070205080204" pitchFamily="49" charset="-128"/>
              </a:rPr>
              <a:t>OSS</a:t>
            </a:r>
            <a:r>
              <a:rPr kumimoji="1" lang="ja-JP" altLang="en-US" sz="1600" dirty="0" smtClean="0">
                <a:latin typeface="ＭＳ ゴシック" panose="020B0609070205080204" pitchFamily="49" charset="-128"/>
                <a:ea typeface="ＭＳ ゴシック" panose="020B0609070205080204" pitchFamily="49" charset="-128"/>
              </a:rPr>
              <a:t>ライセンスに係る</a:t>
            </a:r>
            <a:r>
              <a:rPr kumimoji="1" lang="ja-JP" altLang="en-US" sz="1600" smtClean="0">
                <a:latin typeface="ＭＳ ゴシック" panose="020B0609070205080204" pitchFamily="49" charset="-128"/>
                <a:ea typeface="ＭＳ ゴシック" panose="020B0609070205080204" pitchFamily="49" charset="-128"/>
              </a:rPr>
              <a:t>「</a:t>
            </a:r>
            <a:r>
              <a:rPr kumimoji="1" lang="en-US" altLang="ja-JP" sz="1600" smtClean="0">
                <a:latin typeface="ＭＳ ゴシック" panose="020B0609070205080204" pitchFamily="49" charset="-128"/>
                <a:ea typeface="ＭＳ ゴシック" panose="020B0609070205080204" pitchFamily="49" charset="-128"/>
              </a:rPr>
              <a:t>Compatibility</a:t>
            </a:r>
            <a:r>
              <a:rPr kumimoji="1" lang="ja-JP" altLang="en-US" sz="1600" dirty="0" smtClean="0">
                <a:latin typeface="ＭＳ ゴシック" panose="020B0609070205080204" pitchFamily="49" charset="-128"/>
                <a:ea typeface="ＭＳ ゴシック" panose="020B0609070205080204" pitchFamily="49" charset="-128"/>
              </a:rPr>
              <a:t>」の日本語訳として「両立性」、「互換性」</a:t>
            </a:r>
            <a:r>
              <a:rPr kumimoji="1" lang="en-US" altLang="ja-JP" sz="1600" dirty="0" smtClean="0">
                <a:latin typeface="ＭＳ ゴシック" panose="020B0609070205080204" pitchFamily="49" charset="-128"/>
                <a:ea typeface="ＭＳ ゴシック" panose="020B0609070205080204" pitchFamily="49" charset="-128"/>
              </a:rPr>
              <a:t>2</a:t>
            </a:r>
            <a:r>
              <a:rPr kumimoji="1" lang="ja-JP" altLang="en-US" sz="1600" dirty="0" err="1" smtClean="0">
                <a:latin typeface="ＭＳ ゴシック" panose="020B0609070205080204" pitchFamily="49" charset="-128"/>
                <a:ea typeface="ＭＳ ゴシック" panose="020B0609070205080204" pitchFamily="49" charset="-128"/>
              </a:rPr>
              <a:t>つの</a:t>
            </a:r>
            <a:r>
              <a:rPr kumimoji="1" lang="ja-JP" altLang="en-US" sz="1600" dirty="0" smtClean="0">
                <a:latin typeface="ＭＳ ゴシック" panose="020B0609070205080204" pitchFamily="49" charset="-128"/>
                <a:ea typeface="ＭＳ ゴシック" panose="020B0609070205080204" pitchFamily="49" charset="-128"/>
              </a:rPr>
              <a:t>方向性があるため併記した</a:t>
            </a:r>
            <a:endParaRPr kumimoji="1" lang="ja-JP" altLang="en-US" sz="16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7846214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告知／表示</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lnSpcReduction="10000"/>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告知／表示（Notice）は</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しばしば著作者やライセンスに関する情報を提供</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たとえばファイル先頭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a:latin typeface="メイリオ" panose="020B0604030504040204" pitchFamily="50" charset="-128"/>
                <a:ea typeface="メイリオ" panose="020B0604030504040204" pitchFamily="50" charset="-128"/>
                <a:cs typeface="メイリオ" panose="020B0604030504040204" pitchFamily="50" charset="-128"/>
              </a:rPr>
              <a:t>コメント</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行文字列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などの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ある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また、FOSSライセンス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en-US"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err="1">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ソースコードや文書</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類内、またはそれらに添える形で告知</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表示する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こと</a:t>
            </a:r>
            <a:r>
              <a:rPr lang="en-US" dirty="0" err="1">
                <a:latin typeface="メイリオ" panose="020B0604030504040204" pitchFamily="50" charset="-128"/>
                <a:ea typeface="メイリオ" panose="020B0604030504040204" pitchFamily="50" charset="-128"/>
                <a:cs typeface="メイリオ" panose="020B0604030504040204" pitchFamily="50" charset="-128"/>
              </a:rPr>
              <a:t>を要求する場合があ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これは著作者の功績を称えたり（帰属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情報</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そのソフトウェアが改変されたことを明確にさせたりするためで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b="1" dirty="0">
                <a:latin typeface="メイリオ" panose="020B0604030504040204" pitchFamily="50" charset="-128"/>
                <a:ea typeface="メイリオ" panose="020B0604030504040204" pitchFamily="50" charset="-128"/>
                <a:cs typeface="メイリオ" panose="020B0604030504040204" pitchFamily="50" charset="-128"/>
              </a:rPr>
              <a:t>著作権表示（Copyright </a:t>
            </a:r>
            <a:r>
              <a:rPr lang="en-US" b="1">
                <a:latin typeface="メイリオ" panose="020B0604030504040204" pitchFamily="50" charset="-128"/>
                <a:ea typeface="メイリオ" panose="020B0604030504040204" pitchFamily="50" charset="-128"/>
                <a:cs typeface="メイリオ" panose="020B0604030504040204" pitchFamily="50" charset="-128"/>
              </a:rPr>
              <a:t>notice</a:t>
            </a:r>
            <a:r>
              <a:rPr lang="en-US" b="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smtClean="0">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その著作物の著作権保有者を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世</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に知らしめるべく</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ソフトウェアの複写物</a:t>
            </a:r>
            <a:r>
              <a:rPr lang="en-US" err="1">
                <a:latin typeface="メイリオ" panose="020B0604030504040204" pitchFamily="50" charset="-128"/>
                <a:ea typeface="メイリオ" panose="020B0604030504040204" pitchFamily="50" charset="-128"/>
                <a:cs typeface="メイリオ" panose="020B0604030504040204" pitchFamily="50" charset="-128"/>
              </a:rPr>
              <a:t>に掲載される識別子のこと</a:t>
            </a:r>
            <a:r>
              <a:rPr lang="en-US" smtClean="0">
                <a:latin typeface="メイリオ" panose="020B0604030504040204" pitchFamily="50" charset="-128"/>
                <a:ea typeface="メイリオ" panose="020B0604030504040204" pitchFamily="50" charset="-128"/>
                <a:cs typeface="メイリオ" panose="020B0604030504040204" pitchFamily="50" charset="-128"/>
              </a:rPr>
              <a:t>。</a:t>
            </a:r>
            <a:br>
              <a:rPr lang="en-US" smtClean="0">
                <a:latin typeface="メイリオ" panose="020B0604030504040204" pitchFamily="50" charset="-128"/>
                <a:ea typeface="メイリオ" panose="020B0604030504040204" pitchFamily="50" charset="-128"/>
                <a:cs typeface="メイリオ" panose="020B0604030504040204" pitchFamily="50" charset="-128"/>
              </a:rPr>
            </a:br>
            <a:r>
              <a:rPr lang="en-US" smtClean="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例</a:t>
            </a:r>
            <a:r>
              <a:rPr lang="en-US"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 </a:t>
            </a:r>
            <a:r>
              <a:rPr lang="en-US" dirty="0">
                <a:solidFill>
                  <a:srgbClr val="009900"/>
                </a:solidFill>
                <a:latin typeface="メイリオ" panose="020B0604030504040204" pitchFamily="50" charset="-128"/>
                <a:ea typeface="メイリオ" panose="020B0604030504040204" pitchFamily="50" charset="-128"/>
                <a:cs typeface="メイリオ" panose="020B0604030504040204" pitchFamily="50" charset="-128"/>
              </a:rPr>
              <a:t>Copyright © A. Person (2016). </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告知</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b="1" dirty="0">
                <a:latin typeface="メイリオ" panose="020B0604030504040204" pitchFamily="50" charset="-128"/>
                <a:ea typeface="メイリオ" panose="020B0604030504040204" pitchFamily="50" charset="-128"/>
                <a:cs typeface="メイリオ" panose="020B0604030504040204" pitchFamily="50" charset="-128"/>
              </a:rPr>
              <a:t>License </a:t>
            </a:r>
            <a:r>
              <a:rPr lang="en-US" b="1">
                <a:latin typeface="メイリオ" panose="020B0604030504040204" pitchFamily="50" charset="-128"/>
                <a:ea typeface="メイリオ" panose="020B0604030504040204" pitchFamily="50" charset="-128"/>
                <a:cs typeface="メイリオ" panose="020B0604030504040204" pitchFamily="50" charset="-128"/>
              </a:rPr>
              <a:t>notice</a:t>
            </a:r>
            <a:r>
              <a:rPr lang="en-US" b="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その製品に含まれる</a:t>
            </a:r>
            <a:r>
              <a:rPr lang="en-US" err="1">
                <a:latin typeface="メイリオ" panose="020B0604030504040204" pitchFamily="50" charset="-128"/>
                <a:ea typeface="メイリオ" panose="020B0604030504040204" pitchFamily="50" charset="-128"/>
                <a:cs typeface="メイリオ" panose="020B0604030504040204" pitchFamily="50" charset="-128"/>
              </a:rPr>
              <a:t>FOSS</a:t>
            </a:r>
            <a:r>
              <a:rPr lang="en-US" smtClean="0">
                <a:latin typeface="メイリオ" panose="020B0604030504040204" pitchFamily="50" charset="-128"/>
                <a:ea typeface="メイリオ" panose="020B0604030504040204" pitchFamily="50" charset="-128"/>
                <a:cs typeface="メイリオ" panose="020B0604030504040204" pitchFamily="50" charset="-128"/>
              </a:rPr>
              <a:t>のライセンス条項や条件を</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明記し、</a:t>
            </a:r>
            <a:r>
              <a:rPr lang="en-US" smtClean="0">
                <a:latin typeface="メイリオ" panose="020B0604030504040204" pitchFamily="50" charset="-128"/>
                <a:ea typeface="メイリオ" panose="020B0604030504040204" pitchFamily="50" charset="-128"/>
                <a:cs typeface="メイリオ" panose="020B0604030504040204" pitchFamily="50" charset="-128"/>
              </a:rPr>
              <a:t>知らせる表示</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帰属</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表示</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b="1" dirty="0">
                <a:latin typeface="メイリオ" panose="020B0604030504040204" pitchFamily="50" charset="-128"/>
                <a:ea typeface="メイリオ" panose="020B0604030504040204" pitchFamily="50" charset="-128"/>
                <a:cs typeface="メイリオ" panose="020B0604030504040204" pitchFamily="50" charset="-128"/>
              </a:rPr>
              <a:t>Attribution </a:t>
            </a:r>
            <a:r>
              <a:rPr lang="en-US" b="1">
                <a:latin typeface="メイリオ" panose="020B0604030504040204" pitchFamily="50" charset="-128"/>
                <a:ea typeface="メイリオ" panose="020B0604030504040204" pitchFamily="50" charset="-128"/>
                <a:cs typeface="メイリオ" panose="020B0604030504040204" pitchFamily="50" charset="-128"/>
              </a:rPr>
              <a:t>notice</a:t>
            </a:r>
            <a:r>
              <a:rPr lang="en-US" b="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出荷</a:t>
            </a:r>
            <a:r>
              <a:rPr lang="en-US" dirty="0" err="1">
                <a:latin typeface="メイリオ" panose="020B0604030504040204" pitchFamily="50" charset="-128"/>
                <a:ea typeface="メイリオ" panose="020B0604030504040204" pitchFamily="50" charset="-128"/>
                <a:cs typeface="メイリオ" panose="020B0604030504040204" pitchFamily="50" charset="-128"/>
              </a:rPr>
              <a:t>製品に含まれる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表示であり</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製品内の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a:latin typeface="メイリオ" panose="020B0604030504040204" pitchFamily="50" charset="-128"/>
                <a:ea typeface="メイリオ" panose="020B0604030504040204" pitchFamily="50" charset="-128"/>
                <a:cs typeface="メイリオ" panose="020B0604030504040204" pitchFamily="50" charset="-128"/>
              </a:rPr>
              <a:t>の</a:t>
            </a:r>
            <a:r>
              <a:rPr lang="en-US" smtClean="0">
                <a:latin typeface="メイリオ" panose="020B0604030504040204" pitchFamily="50" charset="-128"/>
                <a:ea typeface="メイリオ" panose="020B0604030504040204" pitchFamily="50" charset="-128"/>
                <a:cs typeface="メイリオ" panose="020B0604030504040204" pitchFamily="50" charset="-128"/>
              </a:rPr>
              <a:t>原作者</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、出資者の両方もしくはどちらか一方が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誰であるかを</a:t>
            </a:r>
            <a:r>
              <a:rPr lang="en-US" dirty="0" err="1">
                <a:latin typeface="メイリオ" panose="020B0604030504040204" pitchFamily="50" charset="-128"/>
                <a:ea typeface="メイリオ" panose="020B0604030504040204" pitchFamily="50" charset="-128"/>
                <a:cs typeface="メイリオ" panose="020B0604030504040204" pitchFamily="50" charset="-128"/>
              </a:rPr>
              <a:t>知らせる</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a:latin typeface="メイリオ" panose="020B0604030504040204" pitchFamily="50" charset="-128"/>
                <a:ea typeface="メイリオ" panose="020B0604030504040204" pitchFamily="50" charset="-128"/>
                <a:cs typeface="メイリオ" panose="020B0604030504040204" pitchFamily="50" charset="-128"/>
              </a:rPr>
              <a:t>改変告知（Modification </a:t>
            </a:r>
            <a:r>
              <a:rPr lang="en-US" b="1">
                <a:latin typeface="メイリオ" panose="020B0604030504040204" pitchFamily="50" charset="-128"/>
                <a:ea typeface="メイリオ" panose="020B0604030504040204" pitchFamily="50" charset="-128"/>
                <a:cs typeface="メイリオ" panose="020B0604030504040204" pitchFamily="50" charset="-128"/>
              </a:rPr>
              <a:t>notice</a:t>
            </a:r>
            <a:r>
              <a:rPr lang="en-US" b="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smtClean="0">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ファイルのソースコードに対して改変を実施したという告知</a:t>
            </a:r>
            <a:r>
              <a:rPr lang="en-US" dirty="0">
                <a:latin typeface="メイリオ" panose="020B0604030504040204" pitchFamily="50" charset="-128"/>
                <a:ea typeface="メイリオ" panose="020B0604030504040204" pitchFamily="50" charset="-128"/>
                <a:cs typeface="メイリオ" panose="020B0604030504040204" pitchFamily="50" charset="-128"/>
              </a:rPr>
              <a:t>。たとえばファイルの上部に著作権表示を加える、など。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マルチライセンス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556967" y="1481772"/>
            <a:ext cx="11440592" cy="5136672"/>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マルチライセンス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a:t>
            </a:r>
            <a:r>
              <a:rPr lang="en-US"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複数</a:t>
            </a:r>
            <a:r>
              <a:rPr lang="en-US" err="1">
                <a:latin typeface="メイリオ" panose="020B0604030504040204" pitchFamily="50" charset="-128"/>
                <a:ea typeface="メイリオ" panose="020B0604030504040204" pitchFamily="50" charset="-128"/>
                <a:cs typeface="メイリオ" panose="020B0604030504040204" pitchFamily="50" charset="-128"/>
              </a:rPr>
              <a:t>の異なる</a:t>
            </a:r>
            <a:r>
              <a:rPr lang="ja-JP" altLang="en-US">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条件下でソフトウェア</a:t>
            </a:r>
            <a:r>
              <a:rPr lang="ja-JP" altLang="en-US">
                <a:latin typeface="メイリオ" panose="020B0604030504040204" pitchFamily="50" charset="-128"/>
                <a:ea typeface="メイリオ" panose="020B0604030504040204" pitchFamily="50" charset="-128"/>
                <a:cs typeface="メイリオ" panose="020B0604030504040204" pitchFamily="50" charset="-128"/>
              </a:rPr>
              <a:t>を同時に</a:t>
            </a:r>
            <a:r>
              <a:rPr lang="en-US" smtClean="0">
                <a:latin typeface="メイリオ" panose="020B0604030504040204" pitchFamily="50" charset="-128"/>
                <a:ea typeface="メイリオ" panose="020B0604030504040204" pitchFamily="50" charset="-128"/>
                <a:cs typeface="メイリオ" panose="020B0604030504040204" pitchFamily="50" charset="-128"/>
              </a:rPr>
              <a:t>頒布する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手法</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例：ソフトウェアが「デュアルライセンス」である</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場合</a:t>
            </a:r>
            <a:r>
              <a:rPr lang="en-US" sz="180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著作権保有者は各受領者に</a:t>
            </a:r>
            <a:r>
              <a:rPr lang="en-US" altLang="ja-JP" sz="1800" smtClean="0">
                <a:latin typeface="メイリオ" panose="020B0604030504040204" pitchFamily="50" charset="-128"/>
                <a:ea typeface="メイリオ" panose="020B0604030504040204" pitchFamily="50" charset="-128"/>
                <a:cs typeface="メイリオ" panose="020B0604030504040204" pitchFamily="50" charset="-128"/>
              </a:rPr>
              <a:t>2</a:t>
            </a:r>
            <a:r>
              <a:rPr lang="en-US" sz="1800" dirty="0">
                <a:latin typeface="メイリオ" panose="020B0604030504040204" pitchFamily="50" charset="-128"/>
                <a:ea typeface="メイリオ" panose="020B0604030504040204" pitchFamily="50" charset="-128"/>
                <a:cs typeface="メイリオ" panose="020B0604030504040204" pitchFamily="50" charset="-128"/>
              </a:rPr>
              <a:t>つのライセンスの</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どちら</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か</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選択</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させることができる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注：ライセンサ</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ライセンス供与者）が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複数</a:t>
            </a:r>
            <a:r>
              <a:rPr lang="en-US" dirty="0" err="1">
                <a:latin typeface="メイリオ" panose="020B0604030504040204" pitchFamily="50" charset="-128"/>
                <a:ea typeface="メイリオ" panose="020B0604030504040204" pitchFamily="50" charset="-128"/>
                <a:cs typeface="メイリオ" panose="020B0604030504040204" pitchFamily="50" charset="-128"/>
              </a:rPr>
              <a:t>のライセンスを課す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手法と混同しないこと。そのような場合には、</a:t>
            </a:r>
            <a:r>
              <a:rPr lang="ja-JP" altLang="en-US" b="1" i="1"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b="1" i="1" dirty="0" err="1">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要求</a:t>
            </a:r>
            <a:r>
              <a:rPr lang="en-US" dirty="0" err="1">
                <a:latin typeface="メイリオ" panose="020B0604030504040204" pitchFamily="50" charset="-128"/>
                <a:ea typeface="メイリオ" panose="020B0604030504040204" pitchFamily="50" charset="-128"/>
                <a:cs typeface="メイリオ" panose="020B0604030504040204" pitchFamily="50" charset="-128"/>
              </a:rPr>
              <a:t>を満たさなければな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らない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3691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FOSSライセンスとはどういったものでしょうか？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パーミッシブなFOSSライセンスの典型的な義務としてどういったものがありますか？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パーミッシブなライセンスの名前をいくつか挙げてください。</a:t>
            </a:r>
          </a:p>
          <a:p>
            <a:r>
              <a:rPr lang="x-none" smtClean="0">
                <a:latin typeface="メイリオ" panose="020B0604030504040204" pitchFamily="50" charset="-128"/>
                <a:ea typeface="メイリオ" panose="020B0604030504040204" pitchFamily="50" charset="-128"/>
                <a:cs typeface="メイリオ" panose="020B0604030504040204" pitchFamily="50" charset="-128"/>
              </a:rPr>
              <a:t>ライセンスの互恵性とはどういったことを意味していますか</a:t>
            </a:r>
            <a:r>
              <a:rPr lang="x-none" dirty="0">
                <a:latin typeface="メイリオ" panose="020B0604030504040204" pitchFamily="50" charset="-128"/>
                <a:ea typeface="メイリオ" panose="020B0604030504040204" pitchFamily="50" charset="-128"/>
                <a:cs typeface="メイリオ" panose="020B0604030504040204" pitchFamily="50" charset="-128"/>
              </a:rPr>
              <a:t>？</a:t>
            </a:r>
          </a:p>
          <a:p>
            <a:r>
              <a:rPr lang="x-none" smtClean="0">
                <a:latin typeface="メイリオ" panose="020B0604030504040204" pitchFamily="50" charset="-128"/>
                <a:ea typeface="メイリオ" panose="020B0604030504040204" pitchFamily="50" charset="-128"/>
                <a:cs typeface="メイリオ" panose="020B0604030504040204" pitchFamily="50" charset="-128"/>
              </a:rPr>
              <a:t>コピーレフトの形態を</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a:latin typeface="メイリオ" panose="020B0604030504040204" pitchFamily="50" charset="-128"/>
                <a:ea typeface="メイリオ" panose="020B0604030504040204" pitchFamily="50" charset="-128"/>
                <a:cs typeface="メイリオ" panose="020B0604030504040204" pitchFamily="50" charset="-128"/>
              </a:rPr>
              <a:t>る</a:t>
            </a:r>
            <a:r>
              <a:rPr lang="x-none" smtClean="0">
                <a:latin typeface="メイリオ" panose="020B0604030504040204" pitchFamily="50" charset="-128"/>
                <a:ea typeface="メイリオ" panose="020B0604030504040204" pitchFamily="50" charset="-128"/>
                <a:cs typeface="メイリオ" panose="020B0604030504040204" pitchFamily="50" charset="-128"/>
              </a:rPr>
              <a:t>ライセンスの名称をいくつか挙げてください</a:t>
            </a:r>
            <a:r>
              <a:rPr lang="x-none" dirty="0">
                <a:latin typeface="メイリオ" panose="020B0604030504040204" pitchFamily="50" charset="-128"/>
                <a:ea typeface="メイリオ" panose="020B0604030504040204" pitchFamily="50" charset="-128"/>
                <a:cs typeface="メイリオ" panose="020B0604030504040204" pitchFamily="50" charset="-128"/>
              </a:rPr>
              <a:t>。</a:t>
            </a:r>
          </a:p>
          <a:p>
            <a:r>
              <a:rPr lang="x-none" dirty="0">
                <a:latin typeface="メイリオ" panose="020B0604030504040204" pitchFamily="50" charset="-128"/>
                <a:ea typeface="メイリオ" panose="020B0604030504040204" pitchFamily="50" charset="-128"/>
                <a:cs typeface="メイリオ" panose="020B0604030504040204" pitchFamily="50" charset="-128"/>
              </a:rPr>
              <a:t>コピーレフト ライセンスの下で使用されるコードについては何が頒布される必要がありますか？ </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フリーソフトウェアとシェアウェアはFOSSとみなされますか？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マルチライセンスとはどういったものでしょうか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FOSSの告知／表示にはどういった情報がありますか？またそれらはどのように使われますか？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第3章</a:t>
            </a:r>
          </a:p>
        </p:txBody>
      </p:sp>
      <p:sp>
        <p:nvSpPr>
          <p:cNvPr id="2" name="Text Placeholder 1"/>
          <p:cNvSpPr>
            <a:spLocks noGrp="1"/>
          </p:cNvSpPr>
          <p:nvPr>
            <p:ph type="body" idx="1"/>
          </p:nvPr>
        </p:nvSpPr>
        <p:spPr/>
        <p:txBody>
          <a:bodyPr>
            <a:normAutofit/>
          </a:bodyPr>
          <a:lstStyle/>
          <a:p>
            <a:r>
              <a:rPr lang="en-US" sz="4800" dirty="0">
                <a:latin typeface="メイリオ" panose="020B0604030504040204" pitchFamily="50" charset="-128"/>
                <a:ea typeface="メイリオ" panose="020B0604030504040204" pitchFamily="50" charset="-128"/>
                <a:cs typeface="メイリオ" panose="020B0604030504040204" pitchFamily="50" charset="-128"/>
              </a:rPr>
              <a:t>FOSSコンプライアンス概論</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7227102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FOSSコンプライアンスのゴール</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自らの義務を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認識する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こと。</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自身のソフトウェア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存在する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FOSSコンポーネントを特定</a:t>
            </a:r>
            <a:r>
              <a:rPr 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追跡</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するための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プロセスを持つ</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必要がある</a:t>
            </a:r>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使用される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FOSSに対し</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のライセンス義務を果たすこと</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組織のプロセスは、事業遂行上生じる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ライセンスの義務に対応できる必要がある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1250147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1582400" cy="990600"/>
          </a:xfrm>
        </p:spPr>
        <p:txBody>
          <a:bodyPr>
            <a:normAutofit fontScale="90000"/>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履行</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すべきコンプライアンスの義務には</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dirty="0" smtClean="0">
                <a:latin typeface="メイリオ" panose="020B0604030504040204" pitchFamily="50" charset="-128"/>
                <a:ea typeface="メイリオ" panose="020B0604030504040204" pitchFamily="50" charset="-128"/>
                <a:cs typeface="メイリオ" panose="020B0604030504040204" pitchFamily="50" charset="-128"/>
              </a:rPr>
            </a:b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どんなものがあるか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 name="Content Placeholder 2"/>
          <p:cNvSpPr>
            <a:spLocks noGrp="1"/>
          </p:cNvSpPr>
          <p:nvPr>
            <p:ph idx="1"/>
          </p:nvPr>
        </p:nvSpPr>
        <p:spPr>
          <a:xfrm>
            <a:off x="609600" y="1752600"/>
            <a:ext cx="10972800" cy="4876800"/>
          </a:xfrm>
        </p:spPr>
        <p:txBody>
          <a:bodyPr vert="horz" lIns="91440" tIns="45720" rIns="91440" bIns="45720" rtlCol="0" anchor="t">
            <a:normAutofit fontScale="92500" lnSpcReduction="10000"/>
          </a:bodyPr>
          <a:lstStyle/>
          <a:p>
            <a:pPr marL="0" indent="0">
              <a:buNone/>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関与するFOSSライセンスにもよ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義務として以下のようなものがあ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b="1" dirty="0" err="1">
                <a:latin typeface="メイリオ" panose="020B0604030504040204" pitchFamily="50" charset="-128"/>
                <a:ea typeface="メイリオ" panose="020B0604030504040204" pitchFamily="50" charset="-128"/>
                <a:cs typeface="メイリオ" panose="020B0604030504040204" pitchFamily="50" charset="-128"/>
              </a:rPr>
              <a:t>帰属</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や</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その他告知</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ソースコード、製品の関連文書、ユーザー インターフェースのすべてもしくはいずれかに著作権やライセンスに係る文言を提供し、これを保持することが必要とされる場合がある、これにより</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下流ののユーザーが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ソフトウェアの起源やライセンスによって認められた権利を知ることができる</a:t>
            </a:r>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ソースコードの</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当該</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ソフトウェアの、もしくはこれに実施した改変、結合やリンクおよびビルド用のスクリプトに対応したソースコードの提供が必要とされる場合がある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互恵的な対応</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。改変バージョン</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もしくは派生的</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著作物を</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コンポーネントと同一のライセンス下で</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維持することが求められる場合がある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その他の条件</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。著作権保有者の名前や商標の使用について制限、混乱</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避けるべく改変バージョンとは異なるバージョン名の使用の要求、ライセンス違反があった場合の解除（</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Terminate)</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といった</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ことが</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伴う場合がある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484998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アン</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論点</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頒布</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外部に対する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マテリアル（バイナリ、ソースコードなど）</a:t>
            </a:r>
            <a:r>
              <a:rPr lang="en-US"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配布</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機器やモバイル</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デバイスにダウンロードされるアプリケーション</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JavaScript、 Web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クライアント</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機器にダウンロ</a:t>
            </a:r>
            <a:r>
              <a:rPr lang="en-US" sz="18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ド</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されるコード</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いくつかのFOSSライセンスについては、コンピュータ</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dirty="0">
                <a:latin typeface="メイリオ" panose="020B0604030504040204" pitchFamily="50" charset="-128"/>
                <a:ea typeface="メイリオ" panose="020B0604030504040204" pitchFamily="50" charset="-128"/>
                <a:cs typeface="メイリオ" panose="020B0604030504040204" pitchFamily="50" charset="-128"/>
              </a:rPr>
              <a:t> ネットワークを通じたアクセスが「トリガー </a:t>
            </a:r>
            <a:r>
              <a:rPr lang="en-US" dirty="0" err="1">
                <a:latin typeface="メイリオ" panose="020B0604030504040204" pitchFamily="50" charset="-128"/>
                <a:ea typeface="メイリオ" panose="020B0604030504040204" pitchFamily="50" charset="-128"/>
                <a:cs typeface="メイリオ" panose="020B0604030504040204" pitchFamily="50" charset="-128"/>
              </a:rPr>
              <a:t>イベント」</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となり</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うる</a:t>
            </a:r>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いくつかのライセンス</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サーバ</a:t>
            </a:r>
            <a:r>
              <a:rPr lang="ja-JP" alt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上で実行されるソフトウェアへのアクセスを可能にすること</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例：Affero</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GPLのすべての版</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について</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ソフトウェアを改変した場合</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コンピューター ネットワークを通じユーザーがリモートで当該</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と相互に作用</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する」場合を</a:t>
            </a:r>
            <a:r>
              <a:rPr lang="en-US" altLang="ja-JP" sz="1800" dirty="0" err="1" smtClean="0">
                <a:latin typeface="メイリオ" panose="020B0604030504040204" pitchFamily="50" charset="-128"/>
                <a:ea typeface="メイリオ" panose="020B0604030504040204" pitchFamily="50" charset="-128"/>
                <a:cs typeface="メイリオ" panose="020B0604030504040204" pitchFamily="50" charset="-128"/>
              </a:rPr>
              <a:t>含めたトリガ</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ー </a:t>
            </a:r>
            <a:r>
              <a:rPr lang="en-US" altLang="ja-JP" sz="1800" dirty="0" err="1">
                <a:latin typeface="メイリオ" panose="020B0604030504040204" pitchFamily="50" charset="-128"/>
                <a:ea typeface="メイリオ" panose="020B0604030504040204" pitchFamily="50" charset="-128"/>
                <a:cs typeface="メイリオ" panose="020B0604030504040204" pitchFamily="50" charset="-128"/>
              </a:rPr>
              <a:t>イベントを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定義</a:t>
            </a:r>
            <a:r>
              <a:rPr lang="en-US" altLang="ja-JP" sz="1800" dirty="0" err="1" smtClean="0">
                <a:latin typeface="メイリオ" panose="020B0604030504040204" pitchFamily="50" charset="-128"/>
                <a:ea typeface="メイリオ" panose="020B0604030504040204" pitchFamily="50" charset="-128"/>
                <a:cs typeface="メイリオ" panose="020B0604030504040204" pitchFamily="50" charset="-128"/>
              </a:rPr>
              <a:t>して</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いる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6853069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 </a:t>
            </a:r>
            <a:r>
              <a:rPr lang="ja-JP" altLang="en-US" sz="4000" b="0" i="0" u="none" strike="noStrike" cap="none"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カリキュラムとは？</a:t>
            </a:r>
            <a:endParaRPr lang="en-US" sz="4000" b="0" i="0" u="none" strike="noStrike" cap="none">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プロジェクトは</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フリー／オープンソース ソフトウェア（以降</a:t>
            </a:r>
            <a:r>
              <a:rPr lang="ja-JP" altLang="en-US">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プログラムの中核的なコンポーネントを明確にし、共有することを支援します。</a:t>
            </a:r>
            <a:endParaRPr 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 </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プロジェクトの中核として「</a:t>
            </a:r>
            <a:r>
              <a:rPr lang="ja-JP" altLang="en-US" sz="2400" b="1"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仕様書</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Specificaction)</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」があります。</a:t>
            </a:r>
            <a:r>
              <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プログラムが満たすべき主な要件を明確にし、公開しています。</a:t>
            </a:r>
            <a:endPar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ja-JP" altLang="en-US" sz="2400" b="1"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カリキュラム</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は仕様書を下支えする、フリーで入手可能なトレーニング教材です。</a:t>
            </a:r>
            <a:endParaRPr lang="en-US"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これらのスライドは企業が仕様書の</a:t>
            </a:r>
            <a:r>
              <a:rPr lang="en-US" altLang="ja-JP"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1.2</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項の要件を満たす助けとなります。また、一般的なコンプライアンスのトレーニングにも使用することができます。</a:t>
            </a:r>
            <a:endPar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endParaRPr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ctr" rtl="0">
              <a:spcBef>
                <a:spcPts val="480"/>
              </a:spcBef>
              <a:spcAft>
                <a:spcPts val="0"/>
              </a:spcAft>
              <a:buClr>
                <a:schemeClr val="accent1"/>
              </a:buClr>
              <a:buSzPct val="25000"/>
              <a:buFont typeface="Arial"/>
              <a:buNone/>
            </a:pP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詳しい情報は以下</a:t>
            </a:r>
            <a:r>
              <a:rPr 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en-US"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https://</a:t>
            </a:r>
            <a:r>
              <a:rPr 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www.openchainproject.org</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　</a:t>
            </a:r>
            <a:endParaRPr lang="en-US"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endParaRP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9382737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FOSSコンプライ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アン</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における論点</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改変</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Content Placeholder 1"/>
          <p:cNvSpPr>
            <a:spLocks noGrp="1"/>
          </p:cNvSpPr>
          <p:nvPr>
            <p:ph idx="1"/>
          </p:nvPr>
        </p:nvSpPr>
        <p:spPr/>
        <p:txBody>
          <a:bodyPr vert="horz" lIns="91440" tIns="45720" rIns="91440" bIns="45720" rtlCol="0" anchor="t">
            <a:norm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既存</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プログラムに対する変更（例：ファイル中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コードの追加</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削除</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組み合わせ</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る行為</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いくつかの</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ライセンスには、改変により頒布の際に以下のような追加義務が生じるものがある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改変の告知</a:t>
            </a:r>
            <a:r>
              <a:rPr lang="ja-JP" alt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を提</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供すること</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（製品に</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対応</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した）添付</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すること</a:t>
            </a:r>
            <a:endParaRPr lang="en-US"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改変結果をその</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コンポーネントと同じライセンス下にすること</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8340799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 プログラム</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FOSSコンプライアンスを成功させてきた組織は （ポリシー、</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プロセス、トレーニングやツールなどから成る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独自</a:t>
            </a:r>
            <a:r>
              <a:rPr lang="en-US" dirty="0" err="1">
                <a:latin typeface="メイリオ" panose="020B0604030504040204" pitchFamily="50" charset="-128"/>
                <a:ea typeface="メイリオ" panose="020B0604030504040204" pitchFamily="50" charset="-128"/>
                <a:cs typeface="メイリオ" panose="020B0604030504040204" pitchFamily="50" charset="-128"/>
              </a:rPr>
              <a:t>のFOSSコンプライアンス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プログラムを作り上げてい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それには以下のような意図があ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723900" indent="-457200">
              <a:spcBef>
                <a:spcPts val="1200"/>
              </a:spcBef>
              <a:buFont typeface="+mj-lt"/>
              <a:buAutoNum type="arabicPeriod"/>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（商用もしくはそれ以外の）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製品における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FOSSの効果的使用を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促進</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pPr marL="723900" indent="-457200">
              <a:buFont typeface="+mj-lt"/>
              <a:buAutoNum type="arabicPeriod"/>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FOSS開発者</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／権利保有者</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の権利を尊重し、ライセンス義務を果たす</a:t>
            </a:r>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pPr marL="723900" indent="-457200">
              <a:buFont typeface="+mj-lt"/>
              <a:buAutoNum type="arabicPeriod"/>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FOSSコミュニティに参加し</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、コントリビュートする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216470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を実践する</a:t>
            </a:r>
            <a:endParaRPr 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以下対応</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ため</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ビジネスプロセスおよび十分な数のスタッフを準備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外部、内製問わずすべての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ソフトウェアの起源とライセンスの確認</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開発プロセス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ソフトウェアの追跡</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FOSSレビューの実施と、</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ライセンス義務の確認</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製品出荷時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ライセンス義務の履行</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監督、ポリシーの策定</a:t>
            </a:r>
            <a:r>
              <a:rPr lang="ja-JP" altLang="en-US" dirty="0" err="1">
                <a:solidFill>
                  <a:srgbClr val="00B0F0"/>
                </a:solidFill>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およびコンプライスに関わる意思決定</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トレーニング</a:t>
            </a:r>
          </a:p>
        </p:txBody>
      </p:sp>
    </p:spTree>
    <p:extLst>
      <p:ext uri="{BB962C8B-B14F-4D97-AF65-F5344CB8AC3E}">
        <p14:creationId xmlns:p14="http://schemas.microsoft.com/office/powerpoint/2010/main" val="4940397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コンプライアンスのメリット</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ロバスト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がもたらすメリット</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lnSpc>
                <a:spcPct val="130000"/>
              </a:lnSpc>
              <a:buFont typeface="Arial"/>
              <a:buChar char="•"/>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FOSSのメリット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や、</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組織</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与える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影響</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についての理解</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が深まる</a:t>
            </a:r>
            <a:endParaRPr lang="en-US" strike="sngStrike"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の使用に伴う</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コストとリスクについての理解</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が深まる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p>
          <a:p>
            <a:pPr>
              <a:lnSpc>
                <a:spcPct val="130000"/>
              </a:lnSpc>
              <a:buFont typeface="Arial"/>
              <a:buChar char="•"/>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有効なFOSSソリューションについての知識</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が高まる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p>
          <a:p>
            <a:pPr>
              <a:lnSpc>
                <a:spcPct val="130000"/>
              </a:lnSpc>
              <a:buFont typeface="Arial"/>
              <a:buChar char="•"/>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違反</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のリスクを管理、低減でき、開発者が選択したライセンスに対しての関心が高まる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FOSS</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コミュニティやFOSS関連組織と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より良い</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関係</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を育むことができる</a:t>
            </a:r>
            <a:endParaRPr lang="en-US" altLang="ja-JP" strike="sngStrike"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333044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FOSSコンプライアンスとは何を意味しますか？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 プログラムの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2</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つの主要なゴールとは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何</a:t>
            </a:r>
            <a:r>
              <a:rPr lang="x-none" dirty="0">
                <a:latin typeface="メイリオ" panose="020B0604030504040204" pitchFamily="50" charset="-128"/>
                <a:ea typeface="メイリオ" panose="020B0604030504040204" pitchFamily="50" charset="-128"/>
                <a:cs typeface="メイリオ" panose="020B0604030504040204" pitchFamily="50" charset="-128"/>
              </a:rPr>
              <a:t>ですか？</a:t>
            </a:r>
          </a:p>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コンプライアンスプログラム</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を実践する上で</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重要</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なもの</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を挙げ</a:t>
            </a:r>
            <a:r>
              <a:rPr lang="x-none" dirty="0">
                <a:latin typeface="メイリオ" panose="020B0604030504040204" pitchFamily="50" charset="-128"/>
                <a:ea typeface="メイリオ" panose="020B0604030504040204" pitchFamily="50" charset="-128"/>
                <a:cs typeface="メイリオ" panose="020B0604030504040204" pitchFamily="50" charset="-128"/>
              </a:rPr>
              <a:t>、その内容を述べてください</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プログラムのメリットとしてどんなものがありますか？</a:t>
            </a:r>
          </a:p>
          <a:p>
            <a:pPr marL="0" indent="0">
              <a:lnSpc>
                <a:spcPct val="130000"/>
              </a:lnSpc>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554256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第4章</a:t>
            </a:r>
          </a:p>
        </p:txBody>
      </p:sp>
      <p:sp>
        <p:nvSpPr>
          <p:cNvPr id="5" name="Text Placeholder 4"/>
          <p:cNvSpPr>
            <a:spLocks noGrp="1"/>
          </p:cNvSpPr>
          <p:nvPr>
            <p:ph type="body" idx="1"/>
          </p:nvPr>
        </p:nvSpPr>
        <p:spPr/>
        <p:txBody>
          <a:bodyPr vert="horz" lIns="91440" tIns="45720" rIns="91440" bIns="45720" rtlCol="0" anchor="t">
            <a:noAutofit/>
          </a:bodyPr>
          <a:lstStyle/>
          <a:p>
            <a:r>
              <a:rPr lang="en-US" sz="4800"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sz="48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480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4800" smtClean="0">
                <a:latin typeface="メイリオ" panose="020B0604030504040204" pitchFamily="50" charset="-128"/>
                <a:ea typeface="メイリオ" panose="020B0604030504040204" pitchFamily="50" charset="-128"/>
                <a:cs typeface="メイリオ" panose="020B0604030504040204" pitchFamily="50" charset="-128"/>
              </a:rPr>
              <a:t>おける</a:t>
            </a:r>
            <a:r>
              <a:rPr lang="en-US" altLang="ja-JP" sz="480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4800" smtClean="0">
                <a:latin typeface="メイリオ" panose="020B0604030504040204" pitchFamily="50" charset="-128"/>
                <a:ea typeface="メイリオ" panose="020B0604030504040204" pitchFamily="50" charset="-128"/>
                <a:cs typeface="メイリオ" panose="020B0604030504040204" pitchFamily="50" charset="-128"/>
              </a:rPr>
            </a:br>
            <a:r>
              <a:rPr lang="en-US" sz="4800" smtClean="0">
                <a:latin typeface="メイリオ" panose="020B0604030504040204" pitchFamily="50" charset="-128"/>
                <a:ea typeface="メイリオ" panose="020B0604030504040204" pitchFamily="50" charset="-128"/>
                <a:cs typeface="メイリオ" panose="020B0604030504040204" pitchFamily="50" charset="-128"/>
              </a:rPr>
              <a:t>ソフトウェアの重要概念</a:t>
            </a:r>
            <a:endParaRPr 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956059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そのコンポーネントをど</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う</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使</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うのか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共通するシナリオ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に含まれるもの</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取り込む（Incorporation）</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リンクする（Linking）</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改変する（Modification）</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翻訳する（Translation）</a:t>
            </a:r>
          </a:p>
          <a:p>
            <a:pPr marL="342900" indent="-342900">
              <a:buFont typeface="Arial"/>
              <a:buChar char="•"/>
            </a:pP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8400" y="533400"/>
            <a:ext cx="10972800" cy="990600"/>
          </a:xfrm>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取り込む（Incorporation）</a:t>
            </a:r>
          </a:p>
        </p:txBody>
      </p:sp>
      <p:sp>
        <p:nvSpPr>
          <p:cNvPr id="123907" name="Rectangle 3"/>
          <p:cNvSpPr>
            <a:spLocks noGrp="1" noChangeArrowheads="1"/>
          </p:cNvSpPr>
          <p:nvPr>
            <p:ph idx="1"/>
          </p:nvPr>
        </p:nvSpPr>
        <p:spPr>
          <a:xfrm>
            <a:off x="608400" y="1600200"/>
            <a:ext cx="5548132" cy="4876800"/>
          </a:xfrm>
        </p:spPr>
        <p:txBody>
          <a:bodyPr>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開発者はFOSSコンポーネントの一部を自身のソフトウェア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a:t>
            </a:r>
            <a:r>
              <a:rPr lang="en-US" dirty="0" err="1">
                <a:latin typeface="メイリオ" panose="020B0604030504040204" pitchFamily="50" charset="-128"/>
                <a:ea typeface="メイリオ" panose="020B0604030504040204" pitchFamily="50" charset="-128"/>
                <a:cs typeface="メイリオ" panose="020B0604030504040204" pitchFamily="50" charset="-128"/>
              </a:rPr>
              <a:t>にコピーでき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関連する用語</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統合する（Integrating）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結合する（Merging）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貼り付ける（Pasting）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適応させる（Adapting）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挿入する（Inserting）</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リンクする（Linking）</a:t>
            </a:r>
          </a:p>
        </p:txBody>
      </p:sp>
      <p:sp>
        <p:nvSpPr>
          <p:cNvPr id="123907" name="Rectangle 3"/>
          <p:cNvSpPr>
            <a:spLocks noGrp="1" noChangeArrowheads="1"/>
          </p:cNvSpPr>
          <p:nvPr>
            <p:ph idx="1"/>
          </p:nvPr>
        </p:nvSpPr>
        <p:spPr>
          <a:xfrm>
            <a:off x="608400" y="1600200"/>
            <a:ext cx="5988424" cy="4876800"/>
          </a:xfrm>
        </p:spPr>
        <p:txBody>
          <a:bodyPr>
            <a:normAutofit lnSpcReduction="10000"/>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開発者はFOSSコンポーネントを自身のソフトウェア</a:t>
            </a:r>
            <a:r>
              <a:rPr lang="ja-JP" altLang="en-US">
                <a:latin typeface="メイリオ" panose="020B0604030504040204" pitchFamily="50" charset="-128"/>
                <a:ea typeface="メイリオ" panose="020B0604030504040204" pitchFamily="50" charset="-128"/>
                <a:cs typeface="メイリオ" panose="020B0604030504040204" pitchFamily="50" charset="-128"/>
              </a:rPr>
              <a:t>製品</a:t>
            </a:r>
            <a:r>
              <a:rPr lang="en-US" smtClean="0">
                <a:latin typeface="メイリオ" panose="020B0604030504040204" pitchFamily="50" charset="-128"/>
                <a:ea typeface="メイリオ" panose="020B0604030504040204" pitchFamily="50" charset="-128"/>
                <a:cs typeface="メイリオ" panose="020B0604030504040204" pitchFamily="50" charset="-128"/>
              </a:rPr>
              <a:t>とリンクもしくは接合</a:t>
            </a:r>
            <a:r>
              <a:rPr lang="en-US" altLang="ja-JP">
                <a:latin typeface="メイリオ" panose="020B0604030504040204" pitchFamily="50" charset="-128"/>
                <a:ea typeface="メイリオ" panose="020B0604030504040204" pitchFamily="50" charset="-128"/>
                <a:cs typeface="メイリオ" panose="020B0604030504040204" pitchFamily="50" charset="-128"/>
              </a:rPr>
              <a:t> （join） </a:t>
            </a:r>
            <a:r>
              <a:rPr lang="en-US" smtClean="0">
                <a:latin typeface="メイリオ" panose="020B0604030504040204" pitchFamily="50" charset="-128"/>
                <a:ea typeface="メイリオ" panose="020B0604030504040204" pitchFamily="50" charset="-128"/>
                <a:cs typeface="メイリオ" panose="020B0604030504040204" pitchFamily="50" charset="-128"/>
              </a:rPr>
              <a:t>することができ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関連する用語</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r>
              <a:rPr lang="en-US" sz="2200" dirty="0" err="1">
                <a:latin typeface="メイリオ" panose="020B0604030504040204" pitchFamily="50" charset="-128"/>
                <a:ea typeface="メイリオ" panose="020B0604030504040204" pitchFamily="50" charset="-128"/>
                <a:cs typeface="メイリオ" panose="020B0604030504040204" pitchFamily="50" charset="-128"/>
              </a:rPr>
              <a:t>静的／動的リンク</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200" dirty="0">
                <a:latin typeface="メイリオ" panose="020B0604030504040204" pitchFamily="50" charset="-128"/>
                <a:ea typeface="メイリオ" panose="020B0604030504040204" pitchFamily="50" charset="-128"/>
                <a:cs typeface="メイリオ" panose="020B0604030504040204" pitchFamily="50" charset="-128"/>
              </a:rPr>
              <a:t>（Static/Dynamic Linking）</a:t>
            </a:r>
          </a:p>
          <a:p>
            <a:pPr marL="342900" indent="-342900"/>
            <a:r>
              <a:rPr lang="en-US" sz="2200" dirty="0" err="1">
                <a:latin typeface="メイリオ" panose="020B0604030504040204" pitchFamily="50" charset="-128"/>
                <a:ea typeface="メイリオ" panose="020B0604030504040204" pitchFamily="50" charset="-128"/>
                <a:cs typeface="メイリオ" panose="020B0604030504040204" pitchFamily="50" charset="-128"/>
              </a:rPr>
              <a:t>対合</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200" dirty="0">
                <a:latin typeface="メイリオ" panose="020B0604030504040204" pitchFamily="50" charset="-128"/>
                <a:ea typeface="メイリオ" panose="020B0604030504040204" pitchFamily="50" charset="-128"/>
                <a:cs typeface="メイリオ" panose="020B0604030504040204" pitchFamily="50" charset="-128"/>
              </a:rPr>
              <a:t>（Pairing）</a:t>
            </a:r>
          </a:p>
          <a:p>
            <a:pPr marL="342900" indent="-342900"/>
            <a:r>
              <a:rPr lang="en-US" sz="2200" dirty="0" err="1">
                <a:latin typeface="メイリオ" panose="020B0604030504040204" pitchFamily="50" charset="-128"/>
                <a:ea typeface="メイリオ" panose="020B0604030504040204" pitchFamily="50" charset="-128"/>
                <a:cs typeface="メイリオ" panose="020B0604030504040204" pitchFamily="50" charset="-128"/>
              </a:rPr>
              <a:t>結合</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200" dirty="0">
                <a:latin typeface="メイリオ" panose="020B0604030504040204" pitchFamily="50" charset="-128"/>
                <a:ea typeface="メイリオ" panose="020B0604030504040204" pitchFamily="50" charset="-128"/>
                <a:cs typeface="メイリオ" panose="020B0604030504040204" pitchFamily="50" charset="-128"/>
              </a:rPr>
              <a:t>（Combining）</a:t>
            </a:r>
          </a:p>
          <a:p>
            <a:pPr marL="342900" indent="-342900"/>
            <a:r>
              <a:rPr lang="en-US" sz="2200" dirty="0" err="1">
                <a:latin typeface="メイリオ" panose="020B0604030504040204" pitchFamily="50" charset="-128"/>
                <a:ea typeface="メイリオ" panose="020B0604030504040204" pitchFamily="50" charset="-128"/>
                <a:cs typeface="メイリオ" panose="020B0604030504040204" pitchFamily="50" charset="-128"/>
              </a:rPr>
              <a:t>活用</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200" dirty="0">
                <a:latin typeface="メイリオ" panose="020B0604030504040204" pitchFamily="50" charset="-128"/>
                <a:ea typeface="メイリオ" panose="020B0604030504040204" pitchFamily="50" charset="-128"/>
                <a:cs typeface="メイリオ" panose="020B0604030504040204" pitchFamily="50" charset="-128"/>
              </a:rPr>
              <a:t>（Utilizing）</a:t>
            </a:r>
          </a:p>
          <a:p>
            <a:pPr marL="342900" indent="-342900"/>
            <a:r>
              <a:rPr lang="en-US" sz="2200" dirty="0" err="1">
                <a:latin typeface="メイリオ" panose="020B0604030504040204" pitchFamily="50" charset="-128"/>
                <a:ea typeface="メイリオ" panose="020B0604030504040204" pitchFamily="50" charset="-128"/>
                <a:cs typeface="メイリオ" panose="020B0604030504040204" pitchFamily="50" charset="-128"/>
              </a:rPr>
              <a:t>パッケージ化</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200" dirty="0">
                <a:latin typeface="メイリオ" panose="020B0604030504040204" pitchFamily="50" charset="-128"/>
                <a:ea typeface="メイリオ" panose="020B0604030504040204" pitchFamily="50" charset="-128"/>
                <a:cs typeface="メイリオ" panose="020B0604030504040204" pitchFamily="50" charset="-128"/>
              </a:rPr>
              <a:t>（Packaging）</a:t>
            </a:r>
          </a:p>
          <a:p>
            <a:pPr marL="342900" indent="-342900"/>
            <a:r>
              <a:rPr lang="en-US" sz="2200" dirty="0" err="1">
                <a:latin typeface="メイリオ" panose="020B0604030504040204" pitchFamily="50" charset="-128"/>
                <a:ea typeface="メイリオ" panose="020B0604030504040204" pitchFamily="50" charset="-128"/>
                <a:cs typeface="メイリオ" panose="020B0604030504040204" pitchFamily="50" charset="-128"/>
              </a:rPr>
              <a:t>相互依存性</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を生成する</a:t>
            </a:r>
            <a:r>
              <a:rPr lang="en-US" sz="2200" dirty="0">
                <a:latin typeface="メイリオ" panose="020B0604030504040204" pitchFamily="50" charset="-128"/>
                <a:ea typeface="メイリオ" panose="020B0604030504040204" pitchFamily="50" charset="-128"/>
                <a:cs typeface="メイリオ" panose="020B0604030504040204" pitchFamily="50" charset="-128"/>
              </a:rPr>
              <a:t>（Creating interdependency）</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77574" y="1441279"/>
            <a:ext cx="9234921" cy="5194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500"/>
                                        <p:tgtEl>
                                          <p:spTgt spid="123907">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4" end="4"/>
                                            </p:txEl>
                                          </p:spTgt>
                                        </p:tgtEl>
                                        <p:attrNameLst>
                                          <p:attrName>style.visibility</p:attrName>
                                        </p:attrNameLst>
                                      </p:cBhvr>
                                      <p:to>
                                        <p:strVal val="visible"/>
                                      </p:to>
                                    </p:set>
                                    <p:animEffect transition="in" filter="fade">
                                      <p:cBhvr>
                                        <p:cTn id="20" dur="500"/>
                                        <p:tgtEl>
                                          <p:spTgt spid="123907">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5" end="5"/>
                                            </p:txEl>
                                          </p:spTgt>
                                        </p:tgtEl>
                                        <p:attrNameLst>
                                          <p:attrName>style.visibility</p:attrName>
                                        </p:attrNameLst>
                                      </p:cBhvr>
                                      <p:to>
                                        <p:strVal val="visible"/>
                                      </p:to>
                                    </p:set>
                                    <p:animEffect transition="in" filter="fade">
                                      <p:cBhvr>
                                        <p:cTn id="23" dur="500"/>
                                        <p:tgtEl>
                                          <p:spTgt spid="123907">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23907">
                                            <p:txEl>
                                              <p:pRg st="6" end="6"/>
                                            </p:txEl>
                                          </p:spTgt>
                                        </p:tgtEl>
                                        <p:attrNameLst>
                                          <p:attrName>style.visibility</p:attrName>
                                        </p:attrNameLst>
                                      </p:cBhvr>
                                      <p:to>
                                        <p:strVal val="visible"/>
                                      </p:to>
                                    </p:set>
                                    <p:animEffect transition="in" filter="fade">
                                      <p:cBhvr>
                                        <p:cTn id="26" dur="500"/>
                                        <p:tgtEl>
                                          <p:spTgt spid="123907">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23907">
                                            <p:txEl>
                                              <p:pRg st="7" end="7"/>
                                            </p:txEl>
                                          </p:spTgt>
                                        </p:tgtEl>
                                        <p:attrNameLst>
                                          <p:attrName>style.visibility</p:attrName>
                                        </p:attrNameLst>
                                      </p:cBhvr>
                                      <p:to>
                                        <p:strVal val="visible"/>
                                      </p:to>
                                    </p:set>
                                    <p:animEffect transition="in" filter="fade">
                                      <p:cBhvr>
                                        <p:cTn id="29" dur="500"/>
                                        <p:tgtEl>
                                          <p:spTgt spid="123907">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23907">
                                            <p:txEl>
                                              <p:pRg st="8" end="8"/>
                                            </p:txEl>
                                          </p:spTgt>
                                        </p:tgtEl>
                                        <p:attrNameLst>
                                          <p:attrName>style.visibility</p:attrName>
                                        </p:attrNameLst>
                                      </p:cBhvr>
                                      <p:to>
                                        <p:strVal val="visible"/>
                                      </p:to>
                                    </p:set>
                                    <p:animEffect transition="in" filter="fade">
                                      <p:cBhvr>
                                        <p:cTn id="32" dur="500"/>
                                        <p:tgtEl>
                                          <p:spTgt spid="1239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412377" y="546009"/>
            <a:ext cx="10972800" cy="990600"/>
          </a:xfrm>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改変する（Modification）</a:t>
            </a:r>
          </a:p>
        </p:txBody>
      </p:sp>
      <p:sp>
        <p:nvSpPr>
          <p:cNvPr id="123907" name="Rectangle 3"/>
          <p:cNvSpPr>
            <a:spLocks noGrp="1" noChangeArrowheads="1"/>
          </p:cNvSpPr>
          <p:nvPr>
            <p:ph idx="1"/>
          </p:nvPr>
        </p:nvSpPr>
        <p:spPr>
          <a:xfrm>
            <a:off x="608400" y="1600200"/>
            <a:ext cx="4762612" cy="4876800"/>
          </a:xfrm>
        </p:spPr>
        <p:txBody>
          <a:bodyPr vert="horz" lIns="91440" tIns="45720" rIns="91440" bIns="45720" rtlCol="0" anchor="t">
            <a:no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開発者はFOSSコンポーネントに対して</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次のように</a:t>
            </a:r>
            <a:r>
              <a:rPr lang="en-US" dirty="0" err="1">
                <a:latin typeface="メイリオ" panose="020B0604030504040204" pitchFamily="50" charset="-128"/>
                <a:ea typeface="メイリオ" panose="020B0604030504040204" pitchFamily="50" charset="-128"/>
                <a:cs typeface="メイリオ" panose="020B0604030504040204" pitchFamily="50" charset="-128"/>
              </a:rPr>
              <a:t>変更を加えることができ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smtClean="0">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en-US" dirty="0" err="1">
                <a:latin typeface="メイリオ" panose="020B0604030504040204" pitchFamily="50" charset="-128"/>
                <a:ea typeface="メイリオ" panose="020B0604030504040204" pitchFamily="50" charset="-128"/>
                <a:cs typeface="メイリオ" panose="020B0604030504040204" pitchFamily="50" charset="-128"/>
              </a:rPr>
              <a:t>新たなコード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追加／</a:t>
            </a:r>
            <a:r>
              <a:rPr lang="en-US" err="1">
                <a:latin typeface="メイリオ" panose="020B0604030504040204" pitchFamily="50" charset="-128"/>
                <a:ea typeface="メイリオ" panose="020B0604030504040204" pitchFamily="50" charset="-128"/>
                <a:cs typeface="メイリオ" panose="020B0604030504040204" pitchFamily="50" charset="-128"/>
              </a:rPr>
              <a:t>注入</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する</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mtClean="0">
                <a:latin typeface="メイリオ" panose="020B0604030504040204" pitchFamily="50" charset="-128"/>
                <a:ea typeface="メイリオ" panose="020B0604030504040204" pitchFamily="50" charset="-128"/>
                <a:cs typeface="メイリオ" panose="020B0604030504040204" pitchFamily="50" charset="-128"/>
              </a:rPr>
            </a:br>
            <a:r>
              <a:rPr 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a:latin typeface="メイリオ" panose="020B0604030504040204" pitchFamily="50" charset="-128"/>
                <a:ea typeface="メイリオ" panose="020B0604030504040204" pitchFamily="50" charset="-128"/>
                <a:cs typeface="メイリオ" panose="020B0604030504040204" pitchFamily="50" charset="-128"/>
              </a:rPr>
              <a:t>Adding/injecting）</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修正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（Fixing）</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err="1">
                <a:latin typeface="メイリオ" panose="020B0604030504040204" pitchFamily="50" charset="-128"/>
                <a:ea typeface="メイリオ" panose="020B0604030504040204" pitchFamily="50" charset="-128"/>
                <a:cs typeface="メイリオ" panose="020B0604030504040204" pitchFamily="50" charset="-128"/>
              </a:rPr>
              <a:t>最適化</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する</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mtClean="0">
                <a:latin typeface="メイリオ" panose="020B0604030504040204" pitchFamily="50" charset="-128"/>
                <a:ea typeface="メイリオ" panose="020B0604030504040204" pitchFamily="50" charset="-128"/>
                <a:cs typeface="メイリオ" panose="020B0604030504040204" pitchFamily="50" charset="-128"/>
              </a:rPr>
            </a:br>
            <a:r>
              <a:rPr 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a:latin typeface="メイリオ" panose="020B0604030504040204" pitchFamily="50" charset="-128"/>
                <a:ea typeface="メイリオ" panose="020B0604030504040204" pitchFamily="50" charset="-128"/>
                <a:cs typeface="メイリオ" panose="020B0604030504040204" pitchFamily="50" charset="-128"/>
              </a:rPr>
              <a:t>Optimizing）</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dirty="0" err="1">
                <a:latin typeface="メイリオ" panose="020B0604030504040204" pitchFamily="50" charset="-128"/>
                <a:ea typeface="メイリオ" panose="020B0604030504040204" pitchFamily="50" charset="-128"/>
                <a:cs typeface="メイリオ" panose="020B0604030504040204" pitchFamily="50" charset="-128"/>
              </a:rPr>
              <a:t>は変更</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（Making change</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strike="sngStrike"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削除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（Deleting）</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dirty="0" err="1">
                <a:latin typeface="メイリオ" panose="020B0604030504040204" pitchFamily="50" charset="-128"/>
                <a:ea typeface="メイリオ" panose="020B0604030504040204" pitchFamily="50" charset="-128"/>
                <a:cs typeface="メイリオ" panose="020B0604030504040204" pitchFamily="50" charset="-128"/>
              </a:rPr>
              <a:t>は除去</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（Removing）</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28698" y="784990"/>
            <a:ext cx="7619998" cy="58197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599439" y="3106558"/>
            <a:ext cx="1592562" cy="1569660"/>
          </a:xfrm>
          <a:prstGeom prst="rect">
            <a:avLst/>
          </a:prstGeom>
          <a:noFill/>
        </p:spPr>
        <p:txBody>
          <a:bodyPr wrap="square" rtlCol="0">
            <a:spAutoFit/>
          </a:bodyPr>
          <a:lstStyle/>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修正</a:t>
            </a:r>
            <a:r>
              <a:rPr lang="en-US" sz="2400" dirty="0" smtClean="0">
                <a:latin typeface="ＭＳ ゴシック" panose="020B0609070205080204" pitchFamily="49" charset="-128"/>
                <a:ea typeface="ＭＳ ゴシック" panose="020B0609070205080204" pitchFamily="49" charset="-128"/>
              </a:rPr>
              <a:t> </a:t>
            </a:r>
            <a:endParaRPr lang="en-US" sz="2400" dirty="0">
              <a:latin typeface="ＭＳ ゴシック" panose="020B0609070205080204" pitchFamily="49" charset="-128"/>
              <a:ea typeface="ＭＳ ゴシック" panose="020B0609070205080204" pitchFamily="49" charset="-128"/>
            </a:endParaRPr>
          </a:p>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最適化</a:t>
            </a:r>
            <a:endParaRPr lang="en-US" sz="2400" dirty="0">
              <a:latin typeface="ＭＳ ゴシック" panose="020B0609070205080204" pitchFamily="49" charset="-128"/>
              <a:ea typeface="ＭＳ ゴシック" panose="020B0609070205080204" pitchFamily="49" charset="-128"/>
            </a:endParaRPr>
          </a:p>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変更</a:t>
            </a:r>
            <a:endParaRPr lang="en-US" sz="2400" dirty="0">
              <a:latin typeface="ＭＳ ゴシック" panose="020B0609070205080204" pitchFamily="49" charset="-128"/>
              <a:ea typeface="ＭＳ ゴシック" panose="020B0609070205080204" pitchFamily="49" charset="-128"/>
            </a:endParaRPr>
          </a:p>
          <a:p>
            <a:endParaRPr lang="en-US" sz="2400" dirty="0">
              <a:latin typeface="ＭＳ ゴシック" panose="020B0609070205080204" pitchFamily="49" charset="-128"/>
              <a:ea typeface="ＭＳ ゴシック" panose="020B0609070205080204" pitchFamily="49" charset="-128"/>
            </a:endParaRPr>
          </a:p>
        </p:txBody>
      </p:sp>
      <p:sp>
        <p:nvSpPr>
          <p:cNvPr id="8" name="TextBox 7"/>
          <p:cNvSpPr txBox="1"/>
          <p:nvPr/>
        </p:nvSpPr>
        <p:spPr>
          <a:xfrm>
            <a:off x="5371012" y="1775590"/>
            <a:ext cx="1741389" cy="1107996"/>
          </a:xfrm>
          <a:prstGeom prst="rect">
            <a:avLst/>
          </a:prstGeom>
          <a:noFill/>
        </p:spPr>
        <p:txBody>
          <a:bodyPr wrap="square" rtlCol="0">
            <a:spAutoFit/>
          </a:bodyPr>
          <a:lstStyle/>
          <a:p>
            <a:pPr>
              <a:defRPr/>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追加</a:t>
            </a:r>
            <a:endParaRPr lang="en-US" sz="2400" dirty="0">
              <a:latin typeface="ＭＳ ゴシック" panose="020B0609070205080204" pitchFamily="49" charset="-128"/>
              <a:ea typeface="ＭＳ ゴシック" panose="020B0609070205080204" pitchFamily="49" charset="-128"/>
            </a:endParaRPr>
          </a:p>
          <a:p>
            <a:pPr>
              <a:defRPr/>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注入</a:t>
            </a:r>
            <a:endParaRPr lang="en-US" sz="2400"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p:txBody>
      </p:sp>
      <p:sp>
        <p:nvSpPr>
          <p:cNvPr id="9" name="TextBox 8"/>
          <p:cNvSpPr txBox="1"/>
          <p:nvPr/>
        </p:nvSpPr>
        <p:spPr>
          <a:xfrm>
            <a:off x="5371012" y="6246167"/>
            <a:ext cx="1940135" cy="461665"/>
          </a:xfrm>
          <a:prstGeom prst="rect">
            <a:avLst/>
          </a:prstGeom>
          <a:noFill/>
        </p:spPr>
        <p:txBody>
          <a:bodyPr wrap="square" rtlCol="0">
            <a:spAutoFit/>
          </a:bodyPr>
          <a:lstStyle/>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削除</a:t>
            </a:r>
            <a:endParaRPr lang="en-US"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 </a:t>
            </a:r>
            <a:r>
              <a:rPr lang="ja-JP" altLang="en-US"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カリキュラムとは？</a:t>
            </a:r>
            <a:endParaRPr lang="en-US" sz="4000" b="0" i="0" u="none" strike="noStrike" cap="none">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endParaRPr 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 </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プロジェクトは、</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フリー／オープンソース ソフトウェア（以降「</a:t>
            </a:r>
            <a:r>
              <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a:t>
            </a:r>
            <a:r>
              <a:rPr lang="en-US" altLang="ja-JP">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プログラムの中核となるコンポーネントを明確にして共有することを促進するためのプロジェクト。</a:t>
            </a:r>
            <a:endPar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en-US" altLang="ja-JP"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のその中核が、</a:t>
            </a:r>
            <a:r>
              <a:rPr lang="ja-JP" altLang="en-US" sz="2400" b="1"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仕様書</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Specification</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プログラムが満たすべき主要要件を明確にし、これを公開する。</a:t>
            </a:r>
            <a:endParaRPr lang="en-US" altLang="ja-JP"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 </a:t>
            </a:r>
            <a:r>
              <a:rPr lang="ja-JP" altLang="en-US" b="1"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カリキュラム</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Curriculum</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）は、仕様書を下支えする、フリーで入手可能なトレーニング教材。</a:t>
            </a:r>
            <a:endPar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これらのスライドは、企業が仕様書</a:t>
            </a:r>
            <a:r>
              <a:rPr lang="en-US" altLang="ja-JP"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1.2</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項記載の要件を満たすことを促進しする。また、一般的なコンプライアンス教育でも利用できる。</a:t>
            </a:r>
            <a:endParaRPr lang="en-US" altLang="ja-JP"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endParaRPr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ctr" rtl="0">
              <a:spcBef>
                <a:spcPts val="480"/>
              </a:spcBef>
              <a:spcAft>
                <a:spcPts val="0"/>
              </a:spcAft>
              <a:buClr>
                <a:schemeClr val="accent1"/>
              </a:buClr>
              <a:buSzPct val="25000"/>
              <a:buFont typeface="Arial"/>
              <a:buNone/>
            </a:pP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詳細は以下：</a:t>
            </a:r>
            <a:r>
              <a:rPr lang="en-US"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en-US"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https://www.openchainproject.org</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29135541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翻訳する（Translation）</a:t>
            </a:r>
          </a:p>
        </p:txBody>
      </p:sp>
      <p:sp>
        <p:nvSpPr>
          <p:cNvPr id="123907" name="Rectangle 3"/>
          <p:cNvSpPr>
            <a:spLocks noGrp="1" noChangeArrowheads="1"/>
          </p:cNvSpPr>
          <p:nvPr>
            <p:ph idx="1"/>
          </p:nvPr>
        </p:nvSpPr>
        <p:spPr>
          <a:xfrm>
            <a:off x="609600" y="1600200"/>
            <a:ext cx="5270339" cy="4876800"/>
          </a:xfrm>
        </p:spPr>
        <p:txBody>
          <a:bodyPr>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開発者は、コードをある状態から異なる状態に変換することができ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例として以下のようなものがあ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中国語から英語への翻訳 </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C++ からJavaへの変換 </a:t>
            </a:r>
          </a:p>
          <a:p>
            <a:pPr marL="342900" indent="-342900"/>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バイナリへのコンパイル</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96600" y="1028700"/>
            <a:ext cx="10158412" cy="571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500"/>
                                        <p:tgtEl>
                                          <p:spTgt spid="123907">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4" end="4"/>
                                            </p:txEl>
                                          </p:spTgt>
                                        </p:tgtEl>
                                        <p:attrNameLst>
                                          <p:attrName>style.visibility</p:attrName>
                                        </p:attrNameLst>
                                      </p:cBhvr>
                                      <p:to>
                                        <p:strVal val="visible"/>
                                      </p:to>
                                    </p:set>
                                    <p:animEffect transition="in" filter="fade">
                                      <p:cBhvr>
                                        <p:cTn id="20" dur="500"/>
                                        <p:tgtEl>
                                          <p:spTgt spid="123907">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5" end="5"/>
                                            </p:txEl>
                                          </p:spTgt>
                                        </p:tgtEl>
                                        <p:attrNameLst>
                                          <p:attrName>style.visibility</p:attrName>
                                        </p:attrNameLst>
                                      </p:cBhvr>
                                      <p:to>
                                        <p:strVal val="visible"/>
                                      </p:to>
                                    </p:set>
                                    <p:animEffect transition="in" filter="fade">
                                      <p:cBhvr>
                                        <p:cTn id="23" dur="50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開発ツールが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これらの操作のいくつかを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バックグラウンド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en-US" dirty="0" err="1">
                <a:latin typeface="メイリオ" panose="020B0604030504040204" pitchFamily="50" charset="-128"/>
                <a:ea typeface="メイリオ" panose="020B0604030504040204" pitchFamily="50" charset="-128"/>
                <a:cs typeface="メイリオ" panose="020B0604030504040204" pitchFamily="50" charset="-128"/>
              </a:rPr>
              <a:t>実行してくれる場合があ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たとえば</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開発ツールの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コード</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部分を</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出力ファイルに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挿</a:t>
            </a:r>
            <a:r>
              <a:rPr lang="en-US" dirty="0" err="1">
                <a:latin typeface="メイリオ" panose="020B0604030504040204" pitchFamily="50" charset="-128"/>
                <a:ea typeface="メイリオ" panose="020B0604030504040204" pitchFamily="50" charset="-128"/>
                <a:cs typeface="メイリオ" panose="020B0604030504040204" pitchFamily="50" charset="-128"/>
              </a:rPr>
              <a:t>入してくれ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るものがある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素材を注入</a:t>
            </a:r>
            <a:endParaRPr lang="en-US" sz="2400" dirty="0">
              <a:latin typeface="ＭＳ ゴシック" panose="020B0609070205080204" pitchFamily="49" charset="-128"/>
              <a:ea typeface="ＭＳ ゴシック" panose="020B0609070205080204" pitchFamily="49" charset="-128"/>
            </a:endParaRP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素材を改変</a:t>
            </a:r>
            <a:endParaRPr lang="en-US" sz="2400" dirty="0">
              <a:latin typeface="ＭＳ ゴシック" panose="020B0609070205080204" pitchFamily="49" charset="-128"/>
              <a:ea typeface="ＭＳ ゴシック" panose="020B0609070205080204" pitchFamily="49" charset="-128"/>
            </a:endParaRP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素材を翻訳</a:t>
            </a:r>
            <a:endParaRPr lang="en-US"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1" rtlCol="0" anchor="t">
            <a:normAutofit/>
          </a:bodyPr>
          <a:lstStyle/>
          <a:p>
            <a:pPr defTabSz="929579">
              <a:defRP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誰が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ソフトウェアを受け取るのか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dirty="0">
                <a:latin typeface="メイリオ" panose="020B0604030504040204" pitchFamily="50" charset="-128"/>
                <a:ea typeface="メイリオ" panose="020B0604030504040204" pitchFamily="50" charset="-128"/>
                <a:cs typeface="メイリオ" panose="020B0604030504040204" pitchFamily="50" charset="-128"/>
              </a:rPr>
              <a:t>顧客／パートナー</a:t>
            </a: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コミュニティ</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プロジェクト</a:t>
            </a:r>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企業集団内にある別法人</a:t>
            </a:r>
            <a:r>
              <a:rPr lang="en-US" altLang="ja-JP" baseline="30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（頒布として扱う場合がある）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頒布</a:t>
            </a:r>
            <a:r>
              <a:rPr lang="en-US" dirty="0" err="1">
                <a:latin typeface="メイリオ" panose="020B0604030504040204" pitchFamily="50" charset="-128"/>
                <a:ea typeface="メイリオ" panose="020B0604030504040204" pitchFamily="50" charset="-128"/>
                <a:cs typeface="メイリオ" panose="020B0604030504040204" pitchFamily="50" charset="-128"/>
              </a:rPr>
              <a:t>用のフォーマットは何か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ソースコードでの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頒布</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バイナリでの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頒布</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ハードウェアに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プレインストール</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246509" y="6351877"/>
            <a:ext cx="7160935" cy="338554"/>
          </a:xfrm>
          <a:prstGeom prst="rect">
            <a:avLst/>
          </a:prstGeom>
          <a:noFill/>
        </p:spPr>
        <p:txBody>
          <a:bodyPr wrap="none" rtlCol="0">
            <a:spAutoFit/>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たとえばグループ内の会社間（親会社から子会社、その逆など）での提供</a:t>
            </a:r>
            <a:endPar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3907">
                                            <p:txEl>
                                              <p:pRg st="8" end="8"/>
                                            </p:txEl>
                                          </p:spTgt>
                                        </p:tgtEl>
                                        <p:attrNameLst>
                                          <p:attrName>style.visibility</p:attrName>
                                        </p:attrNameLst>
                                      </p:cBhvr>
                                      <p:to>
                                        <p:strVal val="visible"/>
                                      </p:to>
                                    </p:set>
                                    <p:animEffect transition="in" filter="fade">
                                      <p:cBhvr>
                                        <p:cTn id="30" dur="750"/>
                                        <p:tgtEl>
                                          <p:spTgt spid="1239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123907" name="Rectangle 3"/>
          <p:cNvSpPr>
            <a:spLocks noGrp="1" noChangeArrowheads="1"/>
          </p:cNvSpPr>
          <p:nvPr>
            <p:ph idx="1"/>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取り込むとはど</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ういう</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ことですか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a:latin typeface="メイリオ" panose="020B0604030504040204" pitchFamily="50" charset="-128"/>
                <a:ea typeface="メイリオ" panose="020B0604030504040204" pitchFamily="50" charset="-128"/>
                <a:cs typeface="メイリオ" panose="020B0604030504040204" pitchFamily="50" charset="-128"/>
              </a:rPr>
              <a:t>リンクするとはどういうことですか？</a:t>
            </a:r>
          </a:p>
          <a:p>
            <a:r>
              <a:rPr lang="en-US" dirty="0">
                <a:latin typeface="メイリオ" panose="020B0604030504040204" pitchFamily="50" charset="-128"/>
                <a:ea typeface="メイリオ" panose="020B0604030504040204" pitchFamily="50" charset="-128"/>
                <a:cs typeface="メイリオ" panose="020B0604030504040204" pitchFamily="50" charset="-128"/>
              </a:rPr>
              <a:t>改変するとはどういうことですか？</a:t>
            </a:r>
          </a:p>
          <a:p>
            <a:r>
              <a:rPr lang="en-US" dirty="0">
                <a:latin typeface="メイリオ" panose="020B0604030504040204" pitchFamily="50" charset="-128"/>
                <a:ea typeface="メイリオ" panose="020B0604030504040204" pitchFamily="50" charset="-128"/>
                <a:cs typeface="メイリオ" panose="020B0604030504040204" pitchFamily="50" charset="-128"/>
              </a:rPr>
              <a:t>翻訳するとはどういうことですか？</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頒布を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検討</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する上で重要な要素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は何ですか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第5章</a:t>
            </a:r>
          </a:p>
        </p:txBody>
      </p:sp>
      <p:sp>
        <p:nvSpPr>
          <p:cNvPr id="2" name="Text Placeholder 1"/>
          <p:cNvSpPr>
            <a:spLocks noGrp="1"/>
          </p:cNvSpPr>
          <p:nvPr>
            <p:ph type="body" idx="1"/>
          </p:nvPr>
        </p:nvSpPr>
        <p:spPr/>
        <p:txBody>
          <a:bodyPr>
            <a:normAutofit/>
          </a:bodyPr>
          <a:lstStyle/>
          <a:p>
            <a:r>
              <a:rPr lang="en-US" sz="4800"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sz="4800" dirty="0" err="1" smtClean="0">
                <a:latin typeface="メイリオ" panose="020B0604030504040204" pitchFamily="50" charset="-128"/>
                <a:ea typeface="メイリオ" panose="020B0604030504040204" pitchFamily="50" charset="-128"/>
                <a:cs typeface="メイリオ" panose="020B0604030504040204" pitchFamily="50" charset="-128"/>
              </a:rPr>
              <a:t>レビュ</a:t>
            </a:r>
            <a:r>
              <a:rPr lang="en-US" sz="4800" dirty="0" smtClean="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sz="4800" dirty="0" err="1" smtClean="0">
                <a:latin typeface="メイリオ" panose="020B0604030504040204" pitchFamily="50" charset="-128"/>
                <a:ea typeface="メイリオ" panose="020B0604030504040204" pitchFamily="50" charset="-128"/>
                <a:cs typeface="メイリオ" panose="020B0604030504040204" pitchFamily="50" charset="-128"/>
              </a:rPr>
              <a:t>実施</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659720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プログラムマネージャー、プロダクトマネージャーおよびエンジニアは提案のあった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コンポーネントについて有益性や品質面でレビューする。その後選ばれたコンポーネントの使用に付随する権利や義務についてのレビューが開始される</a:t>
            </a:r>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とって鍵となる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要素</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FOSS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レビュ</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のプロセスで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あり</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、これにより企業は使用する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を分析し、権利と義務を理解することができる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FOSSレビューのプロセスには以下のステップがあ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a:latin typeface="メイリオ" panose="020B0604030504040204" pitchFamily="50" charset="-128"/>
                <a:ea typeface="メイリオ" panose="020B0604030504040204" pitchFamily="50" charset="-128"/>
                <a:cs typeface="メイリオ" panose="020B0604030504040204" pitchFamily="50" charset="-128"/>
              </a:rPr>
              <a:t>関連情報の収集</a:t>
            </a:r>
          </a:p>
          <a:p>
            <a:pPr lvl="1">
              <a:buFont typeface="Wingdings" panose="05000000000000000000" pitchFamily="2" charset="2"/>
              <a:buChar char="Ø"/>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ライセンスの義務の分析</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と理解</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企業のポリシーや事業</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目標に合わせた指導の提供</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702480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FOSSレビューの開始</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2"/>
          <p:cNvSpPr txBox="1">
            <a:spLocks/>
          </p:cNvSpPr>
          <p:nvPr/>
        </p:nvSpPr>
        <p:spPr>
          <a:xfrm>
            <a:off x="38908" y="5246040"/>
            <a:ext cx="12120664"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レビュー</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エンジニア、法務関係者など、企業内で</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に関わる全員が</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レビューを開始することができる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544513" indent="-544513">
              <a:buFont typeface="Arial" pitchFamily="34" charset="0"/>
              <a:buNone/>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注：</a:t>
            </a:r>
            <a:r>
              <a:rPr lang="en-US" sz="2000" dirty="0" err="1" smtClean="0">
                <a:latin typeface="メイリオ" panose="020B0604030504040204" pitchFamily="50" charset="-128"/>
                <a:ea typeface="メイリオ" panose="020B0604030504040204" pitchFamily="50" charset="-128"/>
                <a:cs typeface="メイリオ" panose="020B0604030504040204" pitchFamily="50" charset="-128"/>
              </a:rPr>
              <a:t>このプロセスは</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エンジニアリング部門もしくは</a:t>
            </a:r>
            <a:r>
              <a:rPr lang="en-US" sz="2000" dirty="0" err="1" smtClean="0">
                <a:latin typeface="メイリオ" panose="020B0604030504040204" pitchFamily="50" charset="-128"/>
                <a:ea typeface="メイリオ" panose="020B0604030504040204" pitchFamily="50" charset="-128"/>
                <a:cs typeface="メイリオ" panose="020B0604030504040204" pitchFamily="50" charset="-128"/>
              </a:rPr>
              <a:t>外部ベンダ</a:t>
            </a:r>
            <a:r>
              <a:rPr lang="en-US" sz="2000" dirty="0" smtClean="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によって新たな</a:t>
            </a:r>
            <a:r>
              <a:rPr lang="en-US" sz="2000" dirty="0" err="1" smtClean="0">
                <a:latin typeface="メイリオ" panose="020B0604030504040204" pitchFamily="50" charset="-128"/>
                <a:ea typeface="メイリオ" panose="020B0604030504040204" pitchFamily="50" charset="-128"/>
                <a:cs typeface="メイリオ" panose="020B0604030504040204" pitchFamily="50" charset="-128"/>
              </a:rPr>
              <a:t>FOSSベースのソフトウェア</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が選定された</a:t>
            </a:r>
            <a:r>
              <a:rPr lang="en-US" sz="2000" dirty="0" err="1" smtClean="0">
                <a:latin typeface="メイリオ" panose="020B0604030504040204" pitchFamily="50" charset="-128"/>
                <a:ea typeface="メイリオ" panose="020B0604030504040204" pitchFamily="50" charset="-128"/>
                <a:cs typeface="メイリオ" panose="020B0604030504040204" pitchFamily="50" charset="-128"/>
              </a:rPr>
              <a:t>時に開始される</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ことが多い</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FOSSレビューを開始する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286351" y="3284810"/>
            <a:ext cx="2013684" cy="1212408"/>
            <a:chOff x="-229041" y="2412353"/>
            <a:chExt cx="2013684" cy="1212408"/>
          </a:xfrm>
        </p:grpSpPr>
        <p:grpSp>
          <p:nvGrpSpPr>
            <p:cNvPr id="9" name="Group 8"/>
            <p:cNvGrpSpPr/>
            <p:nvPr/>
          </p:nvGrpSpPr>
          <p:grpSpPr>
            <a:xfrm>
              <a:off x="-229041" y="2412353"/>
              <a:ext cx="2013684" cy="771113"/>
              <a:chOff x="-229041" y="2412353"/>
              <a:chExt cx="2013684" cy="771113"/>
            </a:xfrm>
          </p:grpSpPr>
          <p:sp>
            <p:nvSpPr>
              <p:cNvPr id="11" name="TextBox 10"/>
              <p:cNvSpPr txBox="1"/>
              <p:nvPr/>
            </p:nvSpPr>
            <p:spPr>
              <a:xfrm>
                <a:off x="-229041" y="2906469"/>
                <a:ext cx="1954373"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TextBox 11"/>
              <p:cNvSpPr txBox="1"/>
              <p:nvPr/>
            </p:nvSpPr>
            <p:spPr>
              <a:xfrm>
                <a:off x="-169730" y="2412353"/>
                <a:ext cx="1954373"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0" name="TextBox 9"/>
            <p:cNvSpPr txBox="1"/>
            <p:nvPr/>
          </p:nvSpPr>
          <p:spPr>
            <a:xfrm>
              <a:off x="694288" y="3347764"/>
              <a:ext cx="103104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spTree>
    <p:extLst>
      <p:ext uri="{BB962C8B-B14F-4D97-AF65-F5344CB8AC3E}">
        <p14:creationId xmlns:p14="http://schemas.microsoft.com/office/powerpoint/2010/main" val="14833436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dirty="0" err="1">
                <a:latin typeface="メイリオ" panose="020B0604030504040204" pitchFamily="50" charset="-128"/>
                <a:ea typeface="メイリオ" panose="020B0604030504040204" pitchFamily="50" charset="-128"/>
                <a:cs typeface="メイリオ" panose="020B0604030504040204" pitchFamily="50" charset="-128"/>
              </a:rPr>
              <a:t>情報を集める必要があるか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 name="Content Placeholder 2"/>
          <p:cNvSpPr>
            <a:spLocks noGrp="1"/>
          </p:cNvSpPr>
          <p:nvPr>
            <p:ph idx="1"/>
          </p:nvPr>
        </p:nvSpPr>
        <p:spPr>
          <a:xfrm>
            <a:off x="609600" y="1600200"/>
            <a:ext cx="10972800" cy="5092430"/>
          </a:xfrm>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FOSSの使用分析にあたり、FOSSコンポーネント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の属性</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起源、使用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方法などの情報</a:t>
            </a:r>
            <a:r>
              <a:rPr lang="en-US" dirty="0" err="1">
                <a:latin typeface="メイリオ" panose="020B0604030504040204" pitchFamily="50" charset="-128"/>
                <a:ea typeface="メイリオ" panose="020B0604030504040204" pitchFamily="50" charset="-128"/>
                <a:cs typeface="メイリオ" panose="020B0604030504040204" pitchFamily="50" charset="-128"/>
              </a:rPr>
              <a:t>を集め</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たとえば</a:t>
            </a:r>
            <a:r>
              <a:rPr lang="en-US" dirty="0" err="1">
                <a:latin typeface="メイリオ" panose="020B0604030504040204" pitchFamily="50" charset="-128"/>
                <a:ea typeface="メイリオ" panose="020B0604030504040204" pitchFamily="50" charset="-128"/>
                <a:cs typeface="メイリオ" panose="020B0604030504040204" pitchFamily="50" charset="-128"/>
              </a:rPr>
              <a:t>以下のようなものがあ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2"/>
          <p:cNvSpPr txBox="1">
            <a:spLocks/>
          </p:cNvSpPr>
          <p:nvPr/>
        </p:nvSpPr>
        <p:spPr>
          <a:xfrm>
            <a:off x="165374" y="2418925"/>
            <a:ext cx="11483291" cy="4293160"/>
          </a:xfrm>
          <a:prstGeom prst="rect">
            <a:avLst/>
          </a:prstGeom>
          <a:noFill/>
          <a:ln w="3175" cap="sq">
            <a:noFill/>
            <a:miter lim="800000"/>
          </a:ln>
        </p:spPr>
        <p:txBody>
          <a:bodyPr vert="horz" wrap="square" lIns="252000" tIns="180000" rIns="180000" bIns="216000" numCol="2" rtlCol="0">
            <a:noAutofit/>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パッケージ名</a:t>
            </a:r>
            <a:endParaRPr lang="en-US" sz="1600" b="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パッケージを取り巻くコミュニティの状況（活動状況、多様なメンバによる参画、反応の速さ）</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版名</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バージョン</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ダウンロード</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元もしくはソースコードの</a:t>
            </a:r>
            <a:r>
              <a:rPr lang="en-US" sz="1600" b="0" dirty="0" smtClean="0">
                <a:latin typeface="メイリオ" panose="020B0604030504040204" pitchFamily="50" charset="-128"/>
                <a:ea typeface="メイリオ" panose="020B0604030504040204" pitchFamily="50" charset="-128"/>
                <a:cs typeface="メイリオ" panose="020B0604030504040204" pitchFamily="50" charset="-128"/>
              </a:rPr>
              <a:t>URL</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著作権保有者</a:t>
            </a:r>
            <a:endParaRPr lang="en-US" sz="1600" b="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および</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ライセンスのURL</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帰属表示やその他の告知</a:t>
            </a:r>
            <a:r>
              <a:rPr lang="en-US" altLang="ja-JP" sz="1600" b="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通知</a:t>
            </a:r>
            <a:r>
              <a:rPr lang="en-US" altLang="ja-JP" sz="1600" b="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表示、それらの</a:t>
            </a:r>
            <a:r>
              <a:rPr lang="en-US" altLang="ja-JP" sz="1600" b="0" dirty="0" smtClean="0">
                <a:latin typeface="メイリオ" panose="020B0604030504040204" pitchFamily="50" charset="-128"/>
                <a:ea typeface="メイリオ" panose="020B0604030504040204" pitchFamily="50" charset="-128"/>
                <a:cs typeface="メイリオ" panose="020B0604030504040204" pitchFamily="50" charset="-128"/>
              </a:rPr>
              <a:t>URL</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意図的に加えた</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改変に関する記述</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endParaRPr lang="en-US" altLang="ja-JP" sz="1600" b="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endParaRPr lang="en-US" altLang="ja-JP" sz="1600" b="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r>
              <a:rPr lang="en-US" altLang="ja-JP" sz="1600" b="0" dirty="0" err="1" smtClean="0">
                <a:latin typeface="メイリオ" panose="020B0604030504040204" pitchFamily="50" charset="-128"/>
                <a:ea typeface="メイリオ" panose="020B0604030504040204" pitchFamily="50" charset="-128"/>
                <a:cs typeface="メイリオ" panose="020B0604030504040204" pitchFamily="50" charset="-128"/>
              </a:rPr>
              <a:t>依存</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関係</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のリスト</a:t>
            </a: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製品で意図している使用</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方法</a:t>
            </a: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そのパッケージを</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内包する</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製品のファースト</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リリース（最初の公開・販売</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a:t>
            </a:r>
          </a:p>
          <a:p>
            <a:pPr marL="623888" indent="-177800">
              <a:lnSpc>
                <a:spcPct val="110000"/>
              </a:lnSpc>
              <a:buFont typeface="Arial"/>
              <a:buChar char="•"/>
            </a:pP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メンテナンスされ</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ている</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ロケーション</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過去に別</a:t>
            </a:r>
            <a:r>
              <a:rPr lang="en-US" altLang="ja-JP" sz="1600" b="0" dirty="0" err="1" smtClean="0">
                <a:latin typeface="メイリオ" panose="020B0604030504040204" pitchFamily="50" charset="-128"/>
                <a:ea typeface="メイリオ" panose="020B0604030504040204" pitchFamily="50" charset="-128"/>
                <a:cs typeface="メイリオ" panose="020B0604030504040204" pitchFamily="50" charset="-128"/>
              </a:rPr>
              <a:t>経緯で</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そのパッケージ</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に対して実施された</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承認</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の可能性</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外部ベンダーからの提供物の場合</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 </a:t>
            </a:r>
          </a:p>
          <a:p>
            <a:pPr marL="798513" lvl="1">
              <a:lnSpc>
                <a:spcPct val="110000"/>
              </a:lnSpc>
              <a:buFont typeface="Wingdings" panose="05000000000000000000" pitchFamily="2" charset="2"/>
              <a:buChar char="Ø"/>
            </a:pPr>
            <a:r>
              <a:rPr lang="en-US" sz="1400" b="0" dirty="0">
                <a:latin typeface="メイリオ" panose="020B0604030504040204" pitchFamily="50" charset="-128"/>
                <a:ea typeface="メイリオ" panose="020B0604030504040204" pitchFamily="50" charset="-128"/>
                <a:cs typeface="メイリオ" panose="020B0604030504040204" pitchFamily="50" charset="-128"/>
              </a:rPr>
              <a:t>開発チームのコンタクト ポイント</a:t>
            </a:r>
          </a:p>
          <a:p>
            <a:pPr marL="798513" lvl="1">
              <a:lnSpc>
                <a:spcPct val="110000"/>
              </a:lnSpc>
              <a:buFont typeface="Wingdings" panose="05000000000000000000" pitchFamily="2" charset="2"/>
              <a:buChar char="Ø"/>
            </a:pPr>
            <a:r>
              <a:rPr lang="en-US" sz="1400" dirty="0" err="1">
                <a:latin typeface="メイリオ" panose="020B0604030504040204" pitchFamily="50" charset="-128"/>
                <a:ea typeface="メイリオ" panose="020B0604030504040204" pitchFamily="50" charset="-128"/>
                <a:cs typeface="メイリオ" panose="020B0604030504040204" pitchFamily="50" charset="-128"/>
              </a:rPr>
              <a:t>著作権表示、</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帰属</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およびライセンスの義務</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履行に</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必要</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な</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ベンダー改変ソースコード</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00000"/>
              </a:lnSpc>
              <a:buNone/>
            </a:pP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899313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FOSSレビューチーム</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Content Placeholder 2"/>
          <p:cNvSpPr>
            <a:spLocks noGrp="1"/>
          </p:cNvSpPr>
          <p:nvPr>
            <p:ph idx="1"/>
          </p:nvPr>
        </p:nvSpPr>
        <p:spPr>
          <a:xfrm>
            <a:off x="304800" y="4531169"/>
            <a:ext cx="11277600" cy="3052238"/>
          </a:xfrm>
        </p:spPr>
        <p:txBody>
          <a:bodyPr vert="horz" lIns="91440" tIns="45720" rIns="91440" bIns="45720" rtlCol="0" anchor="t">
            <a:noAutofit/>
          </a:bodyPr>
          <a:lstStyle/>
          <a:p>
            <a:pPr marL="0" indent="0">
              <a:buNone/>
            </a:pPr>
            <a:r>
              <a:rPr lang="en-US" sz="20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レビュー チームには企業で</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の使用を支援、指導し、とりまとめ、レビューする代表者たちが含まれる。その代表者には、以下が含まれる場合がある：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ライセンスの義務を特定し、</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評価する</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法務関係者</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FOSSの使用</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確認</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と</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追跡を支援する</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ソースコードスキャン実施</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や</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ツールサポートを提供する関係者</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事業</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企画</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商用ライセンス、輸出コンプライアンスなどを取り扱</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い</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FOSSの使用によって影響を受ける可能性のある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専門</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部門の関係者</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FOSSレビューを開始する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286351" y="2984473"/>
            <a:ext cx="2013684" cy="1212408"/>
            <a:chOff x="-229041" y="2412353"/>
            <a:chExt cx="2013684" cy="1212408"/>
          </a:xfrm>
        </p:grpSpPr>
        <p:grpSp>
          <p:nvGrpSpPr>
            <p:cNvPr id="18" name="Group 17"/>
            <p:cNvGrpSpPr/>
            <p:nvPr/>
          </p:nvGrpSpPr>
          <p:grpSpPr>
            <a:xfrm>
              <a:off x="-229041" y="2412353"/>
              <a:ext cx="2013684" cy="771113"/>
              <a:chOff x="-229041" y="2412353"/>
              <a:chExt cx="2013684" cy="771113"/>
            </a:xfrm>
          </p:grpSpPr>
          <p:sp>
            <p:nvSpPr>
              <p:cNvPr id="20" name="TextBox 19"/>
              <p:cNvSpPr txBox="1"/>
              <p:nvPr/>
            </p:nvSpPr>
            <p:spPr>
              <a:xfrm>
                <a:off x="-229041" y="2906469"/>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TextBox 20"/>
              <p:cNvSpPr txBox="1"/>
              <p:nvPr/>
            </p:nvSpPr>
            <p:spPr>
              <a:xfrm>
                <a:off x="-169730" y="2412353"/>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9" name="TextBox 18"/>
            <p:cNvSpPr txBox="1"/>
            <p:nvPr/>
          </p:nvSpPr>
          <p:spPr>
            <a:xfrm>
              <a:off x="694288" y="3347764"/>
              <a:ext cx="103104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782713" y="4123530"/>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ＭＳ ゴシック" panose="020B0609070205080204" pitchFamily="49" charset="-128"/>
                <a:ea typeface="ＭＳ ゴシック" panose="020B0609070205080204" pitchFamily="49" charset="-128"/>
              </a:rPr>
              <a:t>法務</a:t>
            </a:r>
            <a:endParaRPr lang="en-US" sz="1200" dirty="0">
              <a:latin typeface="ＭＳ ゴシック" panose="020B0609070205080204" pitchFamily="49" charset="-128"/>
              <a:ea typeface="ＭＳ ゴシック" panose="020B0609070205080204" pitchFamily="49" charset="-128"/>
            </a:endParaRPr>
          </a:p>
        </p:txBody>
      </p:sp>
      <p:sp>
        <p:nvSpPr>
          <p:cNvPr id="26" name="TextBox 25"/>
          <p:cNvSpPr txBox="1"/>
          <p:nvPr/>
        </p:nvSpPr>
        <p:spPr>
          <a:xfrm>
            <a:off x="8340926" y="4123530"/>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ＭＳ ゴシック" panose="020B0609070205080204" pitchFamily="49" charset="-128"/>
                <a:ea typeface="ＭＳ ゴシック" panose="020B0609070205080204" pitchFamily="49" charset="-128"/>
              </a:rPr>
              <a:t>調査・分析</a:t>
            </a:r>
            <a:endParaRPr lang="en-US" sz="1200" dirty="0">
              <a:latin typeface="ＭＳ ゴシック" panose="020B0609070205080204" pitchFamily="49" charset="-128"/>
              <a:ea typeface="ＭＳ ゴシック" panose="020B0609070205080204" pitchFamily="49" charset="-128"/>
            </a:endParaRPr>
          </a:p>
        </p:txBody>
      </p:sp>
      <p:sp>
        <p:nvSpPr>
          <p:cNvPr id="27" name="TextBox 26"/>
          <p:cNvSpPr txBox="1"/>
          <p:nvPr/>
        </p:nvSpPr>
        <p:spPr>
          <a:xfrm>
            <a:off x="9417228" y="4123530"/>
            <a:ext cx="646323" cy="276997"/>
          </a:xfrm>
          <a:prstGeom prst="rect">
            <a:avLst/>
          </a:prstGeom>
          <a:noFill/>
        </p:spPr>
        <p:txBody>
          <a:bodyPr wrap="none" lIns="91436" tIns="45719" rIns="91436" bIns="45719" rtlCol="0">
            <a:spAutoFit/>
          </a:bodyPr>
          <a:lstStyle/>
          <a:p>
            <a:pPr algn="r">
              <a:spcAft>
                <a:spcPts val="300"/>
              </a:spcAft>
            </a:pPr>
            <a:r>
              <a:rPr lang="en-US" sz="1200" dirty="0">
                <a:latin typeface="ＭＳ ゴシック" panose="020B0609070205080204" pitchFamily="49" charset="-128"/>
                <a:ea typeface="ＭＳ ゴシック" panose="020B0609070205080204" pitchFamily="49" charset="-128"/>
              </a:rPr>
              <a:t>専門家</a:t>
            </a:r>
          </a:p>
        </p:txBody>
      </p:sp>
    </p:spTree>
    <p:extLst>
      <p:ext uri="{BB962C8B-B14F-4D97-AF65-F5344CB8AC3E}">
        <p14:creationId xmlns:p14="http://schemas.microsoft.com/office/powerpoint/2010/main" val="18746579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提案されたFOSSの使用を分析する</a:t>
            </a:r>
          </a:p>
        </p:txBody>
      </p:sp>
      <p:sp>
        <p:nvSpPr>
          <p:cNvPr id="28" name="Content Placeholder 2"/>
          <p:cNvSpPr>
            <a:spLocks noGrp="1"/>
          </p:cNvSpPr>
          <p:nvPr>
            <p:ph idx="1"/>
          </p:nvPr>
        </p:nvSpPr>
        <p:spPr>
          <a:xfrm>
            <a:off x="417505" y="3458758"/>
            <a:ext cx="11277600" cy="3214415"/>
          </a:xfrm>
        </p:spPr>
        <p:txBody>
          <a:bodyPr vert="horz" lIns="91440" tIns="45720" rIns="91440" bIns="45720" rtlCol="0" anchor="t">
            <a:noAutofit/>
          </a:bodyPr>
          <a:lstStyle/>
          <a:p>
            <a:pPr marL="0" indent="0">
              <a:buNone/>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FOSSレビューチームは</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指導を行う</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前に</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たと</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えば以下のような論点に対し、</a:t>
            </a:r>
            <a:r>
              <a:rPr lang="en-US" sz="2000" dirty="0" err="1" smtClean="0">
                <a:latin typeface="メイリオ" panose="020B0604030504040204" pitchFamily="50" charset="-128"/>
                <a:ea typeface="メイリオ" panose="020B0604030504040204" pitchFamily="50" charset="-128"/>
                <a:cs typeface="メイリオ" panose="020B0604030504040204" pitchFamily="50" charset="-128"/>
              </a:rPr>
              <a:t>収集した情報を査定する必要があ</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情報の正確さを確認するためのコードスキャンの実施がこれに含まれることがある</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sz="20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レビューチームは以下を考慮する必要がある：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コード</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と付随した情報が、</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完全</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一貫</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していて</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正確</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宣言</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されたライセンスがコードファイルにある内容と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合致し</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ているか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ソフトウェアを構成する他のコンポーネントと</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することを</a:t>
            </a:r>
            <a:r>
              <a:rPr lang="en-US" altLang="ja-JP" sz="2000" dirty="0" err="1" smtClean="0">
                <a:latin typeface="メイリオ" panose="020B0604030504040204" pitchFamily="50" charset="-128"/>
                <a:ea typeface="メイリオ" panose="020B0604030504040204" pitchFamily="50" charset="-128"/>
                <a:cs typeface="メイリオ" panose="020B0604030504040204" pitchFamily="50" charset="-128"/>
              </a:rPr>
              <a:t>ライセンスが</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許容しているか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  </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4938027" y="3218070"/>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TextBox 32"/>
          <p:cNvSpPr txBox="1"/>
          <p:nvPr/>
        </p:nvSpPr>
        <p:spPr>
          <a:xfrm>
            <a:off x="5507532" y="3218070"/>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TextBox 33"/>
          <p:cNvSpPr txBox="1"/>
          <p:nvPr/>
        </p:nvSpPr>
        <p:spPr>
          <a:xfrm>
            <a:off x="6544412" y="3218070"/>
            <a:ext cx="646323"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専門家</a:t>
            </a:r>
          </a:p>
        </p:txBody>
      </p:sp>
    </p:spTree>
    <p:extLst>
      <p:ext uri="{BB962C8B-B14F-4D97-AF65-F5344CB8AC3E}">
        <p14:creationId xmlns:p14="http://schemas.microsoft.com/office/powerpoint/2010/main" val="2352168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p>
          <a:p>
            <a:pPr marL="514350" indent="-514350">
              <a:buFont typeface="+mj-lt"/>
              <a:buAutoNum type="arabicPeriod"/>
            </a:pPr>
            <a:r>
              <a:rPr lang="en-US" dirty="0">
                <a:latin typeface="メイリオ" panose="020B0604030504040204" pitchFamily="50" charset="-128"/>
                <a:ea typeface="メイリオ" panose="020B0604030504040204" pitchFamily="50" charset="-128"/>
                <a:cs typeface="メイリオ" panose="020B0604030504040204" pitchFamily="50" charset="-128"/>
              </a:rPr>
              <a:t>FOSSライセンス概論</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FOSSコンプライアンス概論</a:t>
            </a:r>
          </a:p>
          <a:p>
            <a:pPr marL="514350" indent="-514350">
              <a:buFont typeface="+mj-lt"/>
              <a:buAutoNum type="arabicPeriod"/>
            </a:pPr>
            <a:r>
              <a:rPr lang="en-US" dirty="0">
                <a:latin typeface="メイリオ" panose="020B0604030504040204" pitchFamily="50" charset="-128"/>
                <a:ea typeface="メイリオ" panose="020B0604030504040204" pitchFamily="50" charset="-128"/>
                <a:cs typeface="メイリオ" panose="020B0604030504040204" pitchFamily="50" charset="-128"/>
              </a:rPr>
              <a:t>FOSSレビュー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ソフトウェアの重要概念</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latin typeface="メイリオ" panose="020B0604030504040204" pitchFamily="50" charset="-128"/>
                <a:ea typeface="メイリオ" panose="020B0604030504040204" pitchFamily="50" charset="-128"/>
                <a:cs typeface="メイリオ" panose="020B0604030504040204" pitchFamily="50" charset="-128"/>
              </a:rPr>
              <a:t>FOSSレビュー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実施</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startAt="5"/>
            </a:pP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コンプライアンスマネジメント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の始めから終わりまで</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プロセス例）</a:t>
            </a:r>
          </a:p>
          <a:p>
            <a:pPr marL="514350" indent="-514350">
              <a:buFont typeface="+mj-lt"/>
              <a:buAutoNum type="arabicPeriod" startAt="5"/>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での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その</a:t>
            </a:r>
            <a:r>
              <a:rPr lang="en-US" smtClean="0">
                <a:latin typeface="メイリオ" panose="020B0604030504040204" pitchFamily="50" charset="-128"/>
                <a:ea typeface="メイリオ" panose="020B0604030504040204" pitchFamily="50" charset="-128"/>
                <a:cs typeface="メイリオ" panose="020B0604030504040204" pitchFamily="50" charset="-128"/>
              </a:rPr>
              <a:t>回避</a:t>
            </a:r>
          </a:p>
          <a:p>
            <a:pPr marL="514350" indent="-514350">
              <a:buFont typeface="+mj-lt"/>
              <a:buAutoNum type="arabicPeriod" startAt="5"/>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開発者向けガイドライン</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912489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ja-JP" altLang="en-US" sz="4000" b="0" i="0" u="none" strike="noStrike" cap="none"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rPr>
              <a:t>ソースコード スキャン ツール</a:t>
            </a:r>
            <a:endParaRPr 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424" name="Shape 424"/>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ソースコードスキャン自動化ツールは数多く、様々なものが存在</a:t>
            </a:r>
            <a:endParaRPr 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それらのすべては特定のニーズに向けたソリューションであるため、可能性があるすべての課題を解決する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ものないと考えられる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企業はそれらの中で自分たちの特定の市場領域や製品に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合うものを選定する</a:t>
            </a: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多くの企業は自動化ツールと手動レビューを併用している</a:t>
            </a:r>
            <a:endPar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フリーで入手可能なソースコード スキャン ツールの一つのよい例として</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The Linux Foundation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配下のプロジェクトである</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FOSSology</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がある：</a:t>
            </a:r>
            <a:r>
              <a:rPr lang="en-US" sz="2000" b="0" i="0" u="sng" strike="noStrike" cap="none" dirty="0" smtClean="0">
                <a:solidFill>
                  <a:schemeClr val="hlink"/>
                </a:solidFill>
                <a:latin typeface="メイリオ" panose="020B0604030504040204" pitchFamily="50" charset="-128"/>
                <a:ea typeface="メイリオ" panose="020B0604030504040204" pitchFamily="50" charset="-128"/>
                <a:cs typeface="メイリオ" panose="020B0604030504040204" pitchFamily="50" charset="-128"/>
                <a:sym typeface="Roboto Mono"/>
                <a:hlinkClick r:id="rId3"/>
              </a:rPr>
              <a:t>https</a:t>
            </a:r>
            <a:r>
              <a:rPr lang="en-US" sz="2000" b="0" i="0" u="sng" strike="noStrike" cap="none" dirty="0">
                <a:solidFill>
                  <a:schemeClr val="hlink"/>
                </a:solidFill>
                <a:latin typeface="メイリオ" panose="020B0604030504040204" pitchFamily="50" charset="-128"/>
                <a:ea typeface="メイリオ" panose="020B0604030504040204" pitchFamily="50" charset="-128"/>
                <a:cs typeface="メイリオ" panose="020B0604030504040204" pitchFamily="50" charset="-128"/>
                <a:sym typeface="Roboto Mono"/>
                <a:hlinkClick r:id="rId3"/>
              </a:rPr>
              <a:t>://www.fossology.org</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p>
        </p:txBody>
      </p:sp>
    </p:spTree>
    <p:extLst>
      <p:ext uri="{BB962C8B-B14F-4D97-AF65-F5344CB8AC3E}">
        <p14:creationId xmlns:p14="http://schemas.microsoft.com/office/powerpoint/2010/main" val="40606771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の遂行</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Content Placeholder 2"/>
          <p:cNvSpPr>
            <a:spLocks noGrp="1"/>
          </p:cNvSpPr>
          <p:nvPr>
            <p:ph idx="1"/>
          </p:nvPr>
        </p:nvSpPr>
        <p:spPr>
          <a:xfrm>
            <a:off x="141674" y="5813485"/>
            <a:ext cx="11761292" cy="995106"/>
          </a:xfrm>
        </p:spPr>
        <p:txBody>
          <a:bodyPr vert="horz" lIns="91440" tIns="45720" rIns="91440" bIns="45720" rtlCol="0" anchor="t">
            <a:noAutofit/>
          </a:bodyPr>
          <a:lstStyle/>
          <a:p>
            <a:pPr marL="0" indent="0">
              <a:buNone/>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FOSSレビュープロセスは、</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インタラクティブ</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取</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り</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組</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む</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ものとなる。この作業</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ではエンジニアリング チーム、ビジネス チーム、法務チーム</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など分野をまたぐ形となる</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ため、フォローアップでの議論では内在する問題を</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すべての</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参加者が理解することが求められる。最終的に本プロセスでは</a:t>
            </a:r>
            <a:r>
              <a:rPr lang="en-US" altLang="ja-JP" sz="180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の使用</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について</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の確実な指導を行う。</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dirty="0" err="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a:t>
            </a: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
            </a:r>
            <a:b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br>
            <a:r>
              <a:rPr lang="en-US" sz="2400" b="1" dirty="0" err="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開始する</a:t>
            </a: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352537" y="3130915"/>
            <a:ext cx="1954373" cy="1120968"/>
            <a:chOff x="-169730" y="2503793"/>
            <a:chExt cx="1954373" cy="1120968"/>
          </a:xfrm>
        </p:grpSpPr>
        <p:grpSp>
          <p:nvGrpSpPr>
            <p:cNvPr id="16" name="Group 15"/>
            <p:cNvGrpSpPr/>
            <p:nvPr/>
          </p:nvGrpSpPr>
          <p:grpSpPr>
            <a:xfrm>
              <a:off x="-169730" y="2503793"/>
              <a:ext cx="1954373" cy="744702"/>
              <a:chOff x="-169730" y="2503793"/>
              <a:chExt cx="1954373" cy="744702"/>
            </a:xfrm>
          </p:grpSpPr>
          <p:sp>
            <p:nvSpPr>
              <p:cNvPr id="18" name="TextBox 17"/>
              <p:cNvSpPr txBox="1"/>
              <p:nvPr/>
            </p:nvSpPr>
            <p:spPr>
              <a:xfrm>
                <a:off x="-169730" y="2971498"/>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TextBox 18"/>
              <p:cNvSpPr txBox="1"/>
              <p:nvPr/>
            </p:nvSpPr>
            <p:spPr>
              <a:xfrm>
                <a:off x="-169730" y="2503793"/>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7" name="TextBox 16"/>
            <p:cNvSpPr txBox="1"/>
            <p:nvPr/>
          </p:nvSpPr>
          <p:spPr>
            <a:xfrm>
              <a:off x="753599" y="3347764"/>
              <a:ext cx="1031044"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865788" y="4178532"/>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TextBox 23"/>
          <p:cNvSpPr txBox="1"/>
          <p:nvPr/>
        </p:nvSpPr>
        <p:spPr>
          <a:xfrm>
            <a:off x="8328512" y="4178532"/>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TextBox 24"/>
          <p:cNvSpPr txBox="1"/>
          <p:nvPr/>
        </p:nvSpPr>
        <p:spPr>
          <a:xfrm>
            <a:off x="9424103" y="4178532"/>
            <a:ext cx="64632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81166" y="3382299"/>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作業</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52169" y="4316671"/>
            <a:ext cx="4273016" cy="1460318"/>
          </a:xfrm>
          <a:prstGeom prst="rect">
            <a:avLst/>
          </a:prstGeom>
        </p:spPr>
      </p:pic>
      <p:sp>
        <p:nvSpPr>
          <p:cNvPr id="37" name="TextBox 36"/>
          <p:cNvSpPr txBox="1"/>
          <p:nvPr/>
        </p:nvSpPr>
        <p:spPr>
          <a:xfrm>
            <a:off x="5695408" y="4193072"/>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指導</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73827616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の遂行</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Content Placeholder 2"/>
          <p:cNvSpPr>
            <a:spLocks noGrp="1"/>
          </p:cNvSpPr>
          <p:nvPr>
            <p:ph idx="1"/>
          </p:nvPr>
        </p:nvSpPr>
        <p:spPr>
          <a:xfrm>
            <a:off x="141674" y="5813485"/>
            <a:ext cx="11761292" cy="995106"/>
          </a:xfrm>
        </p:spPr>
        <p:txBody>
          <a:bodyPr vert="horz" lIns="91440" tIns="45720" rIns="91440" bIns="45720" rtlCol="0" anchor="t">
            <a:noAutofit/>
          </a:bodyPr>
          <a:lstStyle/>
          <a:p>
            <a:pPr marL="0" indent="0">
              <a:buNone/>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FOSSレビュープロセスは</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エンジニアリング </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チーム、ビジネス チーム、法務チーム</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など分野をまたぐ形となる。</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これらの</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グループ</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が正確に問題を理解することを確かなものとするには</a:t>
            </a:r>
            <a:r>
              <a:rPr lang="en-US" altLang="ja-JP" sz="1800" dirty="0" err="1" smtClean="0">
                <a:latin typeface="メイリオ" panose="020B0604030504040204" pitchFamily="50" charset="-128"/>
                <a:ea typeface="メイリオ" panose="020B0604030504040204" pitchFamily="50" charset="-128"/>
                <a:cs typeface="メイリオ" panose="020B0604030504040204" pitchFamily="50" charset="-128"/>
              </a:rPr>
              <a:t>インタラクティブ</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な取り組みであることが必要となる。また、明確で、皆に共有される指針をここ</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作り出すことができる。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dirty="0" err="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a:t>
            </a: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
            </a:r>
            <a:b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br>
            <a:r>
              <a:rPr lang="en-US" sz="2400" b="1" dirty="0" err="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開始する</a:t>
            </a: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352537" y="3130915"/>
            <a:ext cx="1954373" cy="1120968"/>
            <a:chOff x="-169730" y="2503793"/>
            <a:chExt cx="1954373" cy="1120968"/>
          </a:xfrm>
        </p:grpSpPr>
        <p:grpSp>
          <p:nvGrpSpPr>
            <p:cNvPr id="16" name="Group 15"/>
            <p:cNvGrpSpPr/>
            <p:nvPr/>
          </p:nvGrpSpPr>
          <p:grpSpPr>
            <a:xfrm>
              <a:off x="-169730" y="2503793"/>
              <a:ext cx="1954373" cy="744702"/>
              <a:chOff x="-169730" y="2503793"/>
              <a:chExt cx="1954373" cy="744702"/>
            </a:xfrm>
          </p:grpSpPr>
          <p:sp>
            <p:nvSpPr>
              <p:cNvPr id="18" name="TextBox 17"/>
              <p:cNvSpPr txBox="1"/>
              <p:nvPr/>
            </p:nvSpPr>
            <p:spPr>
              <a:xfrm>
                <a:off x="-169730" y="2971498"/>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TextBox 18"/>
              <p:cNvSpPr txBox="1"/>
              <p:nvPr/>
            </p:nvSpPr>
            <p:spPr>
              <a:xfrm>
                <a:off x="-169730" y="2503793"/>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7" name="TextBox 16"/>
            <p:cNvSpPr txBox="1"/>
            <p:nvPr/>
          </p:nvSpPr>
          <p:spPr>
            <a:xfrm>
              <a:off x="753599" y="3347764"/>
              <a:ext cx="1031044"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865788" y="4178532"/>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TextBox 23"/>
          <p:cNvSpPr txBox="1"/>
          <p:nvPr/>
        </p:nvSpPr>
        <p:spPr>
          <a:xfrm>
            <a:off x="8328512" y="4178532"/>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TextBox 24"/>
          <p:cNvSpPr txBox="1"/>
          <p:nvPr/>
        </p:nvSpPr>
        <p:spPr>
          <a:xfrm>
            <a:off x="9424103" y="4178532"/>
            <a:ext cx="64632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81166" y="3382299"/>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作業</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52169" y="4316671"/>
            <a:ext cx="4273016" cy="1460318"/>
          </a:xfrm>
          <a:prstGeom prst="rect">
            <a:avLst/>
          </a:prstGeom>
        </p:spPr>
      </p:pic>
      <p:sp>
        <p:nvSpPr>
          <p:cNvPr id="37" name="TextBox 36"/>
          <p:cNvSpPr txBox="1"/>
          <p:nvPr/>
        </p:nvSpPr>
        <p:spPr>
          <a:xfrm>
            <a:off x="5695408" y="4193072"/>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指導</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398791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 レビューの監督</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FOSSレビューのプロセスにおいては</a:t>
            </a:r>
            <a:r>
              <a:rPr lang="en-US" sz="2000" dirty="0" err="1" smtClean="0">
                <a:latin typeface="メイリオ" panose="020B0604030504040204" pitchFamily="50" charset="-128"/>
                <a:ea typeface="メイリオ" panose="020B0604030504040204" pitchFamily="50" charset="-128"/>
                <a:cs typeface="メイリオ" panose="020B0604030504040204" pitchFamily="50" charset="-128"/>
              </a:rPr>
              <a:t>、関係者間での意見の相違</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の解決や最重要となる意思決定を承認するべく</a:t>
            </a:r>
            <a:r>
              <a:rPr lang="en-US"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幹部レベルでの監督機能が必要となる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a:t>
            </a:r>
            <a:r>
              <a:rPr lang="en-US" sz="2400" b="1" smtClean="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レビューを</a:t>
            </a:r>
            <a:br>
              <a:rPr lang="en-US" sz="2400" b="1" smtClean="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br>
            <a:r>
              <a:rPr lang="en-US" sz="2400" b="1" smtClean="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開始する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sp>
        <p:nvSpPr>
          <p:cNvPr id="39" name="TextBox 38"/>
          <p:cNvSpPr txBox="1"/>
          <p:nvPr/>
        </p:nvSpPr>
        <p:spPr>
          <a:xfrm>
            <a:off x="1366288" y="3321842"/>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TextBox 39"/>
          <p:cNvSpPr txBox="1"/>
          <p:nvPr/>
        </p:nvSpPr>
        <p:spPr>
          <a:xfrm>
            <a:off x="1289343" y="2895699"/>
            <a:ext cx="2031318"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TextBox 37"/>
          <p:cNvSpPr txBox="1"/>
          <p:nvPr/>
        </p:nvSpPr>
        <p:spPr>
          <a:xfrm>
            <a:off x="2289617" y="3747985"/>
            <a:ext cx="1031044"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869844" y="3951631"/>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TextBox 44"/>
          <p:cNvSpPr txBox="1"/>
          <p:nvPr/>
        </p:nvSpPr>
        <p:spPr>
          <a:xfrm>
            <a:off x="8354733" y="3951631"/>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TextBox 45"/>
          <p:cNvSpPr txBox="1"/>
          <p:nvPr/>
        </p:nvSpPr>
        <p:spPr>
          <a:xfrm>
            <a:off x="9321479" y="3951631"/>
            <a:ext cx="646323"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専門家</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58897" y="3198348"/>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作業</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689764" y="4032684"/>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指導</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52" name="Group 51"/>
          <p:cNvGrpSpPr/>
          <p:nvPr/>
        </p:nvGrpSpPr>
        <p:grpSpPr>
          <a:xfrm>
            <a:off x="5001142" y="5187787"/>
            <a:ext cx="2185206" cy="960352"/>
            <a:chOff x="3452766" y="4882512"/>
            <a:chExt cx="2185206"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452766" y="5565867"/>
              <a:ext cx="2185206" cy="276997"/>
            </a:xfrm>
            <a:prstGeom prst="rect">
              <a:avLst/>
            </a:prstGeom>
            <a:noFill/>
          </p:spPr>
          <p:txBody>
            <a:bodyPr wrap="none" lIns="91436" tIns="45719" rIns="91436" bIns="45719" rtlCol="0">
              <a:spAutoFit/>
            </a:bodyPr>
            <a:lstStyle/>
            <a:p>
              <a:pPr algn="r">
                <a:spcAft>
                  <a:spcPts val="300"/>
                </a:spcAft>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幹部</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レベルの</a:t>
              </a:r>
              <a:r>
                <a:rPr lang="en-US" sz="1200" dirty="0" err="1" smtClean="0">
                  <a:latin typeface="メイリオ" panose="020B0604030504040204" pitchFamily="50" charset="-128"/>
                  <a:ea typeface="メイリオ" panose="020B0604030504040204" pitchFamily="50" charset="-128"/>
                  <a:cs typeface="メイリオ" panose="020B0604030504040204" pitchFamily="50" charset="-128"/>
                </a:rPr>
                <a:t>レビュー委員会</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Tree>
    <p:extLst>
      <p:ext uri="{BB962C8B-B14F-4D97-AF65-F5344CB8AC3E}">
        <p14:creationId xmlns:p14="http://schemas.microsoft.com/office/powerpoint/2010/main" val="94685665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FOSSレビューの目的は何で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a:t>
            </a:r>
            <a:r>
              <a:rPr lang="x-none" dirty="0">
                <a:latin typeface="メイリオ" panose="020B0604030504040204" pitchFamily="50" charset="-128"/>
                <a:ea typeface="メイリオ" panose="020B0604030504040204" pitchFamily="50" charset="-128"/>
                <a:cs typeface="メイリオ" panose="020B0604030504040204" pitchFamily="50" charset="-128"/>
              </a:rPr>
              <a:t>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FOSSコンポーネントを使いたい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時に</a:t>
            </a:r>
            <a:r>
              <a:rPr lang="x-none" dirty="0">
                <a:latin typeface="メイリオ" panose="020B0604030504040204" pitchFamily="50" charset="-128"/>
                <a:ea typeface="メイリオ" panose="020B0604030504040204" pitchFamily="50" charset="-128"/>
                <a:cs typeface="メイリオ" panose="020B0604030504040204" pitchFamily="50" charset="-128"/>
              </a:rPr>
              <a:t>最初に行うべきアクションは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何</a:t>
            </a:r>
            <a:r>
              <a:rPr lang="x-none" dirty="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a:t>
            </a:r>
            <a:r>
              <a:rPr lang="x-none" dirty="0">
                <a:latin typeface="メイリオ" panose="020B0604030504040204" pitchFamily="50" charset="-128"/>
                <a:ea typeface="メイリオ" panose="020B0604030504040204" pitchFamily="50" charset="-128"/>
                <a:cs typeface="メイリオ" panose="020B0604030504040204" pitchFamily="50" charset="-128"/>
              </a:rPr>
              <a:t>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の使用</a:t>
            </a:r>
            <a:r>
              <a:rPr lang="x-none"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関する</a:t>
            </a:r>
            <a:r>
              <a:rPr lang="x-none" dirty="0">
                <a:latin typeface="メイリオ" panose="020B0604030504040204" pitchFamily="50" charset="-128"/>
                <a:ea typeface="メイリオ" panose="020B0604030504040204" pitchFamily="50" charset="-128"/>
                <a:cs typeface="メイリオ" panose="020B0604030504040204" pitchFamily="50" charset="-128"/>
              </a:rPr>
              <a:t>質問や疑問があ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場合、何をす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べきですか？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FOSSレビューのためにど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x-none" dirty="0">
                <a:latin typeface="メイリオ" panose="020B0604030504040204" pitchFamily="50" charset="-128"/>
                <a:ea typeface="メイリオ" panose="020B0604030504040204" pitchFamily="50" charset="-128"/>
                <a:cs typeface="メイリオ" panose="020B0604030504040204" pitchFamily="50" charset="-128"/>
              </a:rPr>
              <a:t>種類の情報を集めますか？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誰がそのソフトウェアのライセンスを供与している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x-none" dirty="0">
                <a:latin typeface="メイリオ" panose="020B0604030504040204" pitchFamily="50" charset="-128"/>
                <a:ea typeface="メイリオ" panose="020B0604030504040204" pitchFamily="50" charset="-128"/>
                <a:cs typeface="メイリオ" panose="020B0604030504040204" pitchFamily="50" charset="-128"/>
              </a:rPr>
              <a:t>かを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確認</a:t>
            </a:r>
            <a:r>
              <a:rPr lang="x-none" dirty="0">
                <a:latin typeface="メイリオ" panose="020B0604030504040204" pitchFamily="50" charset="-128"/>
                <a:ea typeface="メイリオ" panose="020B0604030504040204" pitchFamily="50" charset="-128"/>
                <a:cs typeface="メイリオ" panose="020B0604030504040204" pitchFamily="50" charset="-128"/>
              </a:rPr>
              <a:t>するには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x-none" dirty="0">
                <a:latin typeface="メイリオ" panose="020B0604030504040204" pitchFamily="50" charset="-128"/>
                <a:ea typeface="メイリオ" panose="020B0604030504040204" pitchFamily="50" charset="-128"/>
                <a:cs typeface="メイリオ" panose="020B0604030504040204" pitchFamily="50" charset="-128"/>
              </a:rPr>
              <a:t>情報が役立ちますか？ </a:t>
            </a:r>
            <a:endParaRPr lang="x-none" strike="sngStrik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外部ベンダーから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受領した</a:t>
            </a:r>
            <a:r>
              <a:rPr lang="x-none" dirty="0">
                <a:latin typeface="メイリオ" panose="020B0604030504040204" pitchFamily="50" charset="-128"/>
                <a:ea typeface="メイリオ" panose="020B0604030504040204" pitchFamily="50" charset="-128"/>
                <a:cs typeface="メイリオ" panose="020B0604030504040204" pitchFamily="50" charset="-128"/>
              </a:rPr>
              <a:t>コンポーネントをレビューする際に追加的な情報として重要なものは何ですか？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FOSSレビューで収集された情報の質を評価するためにど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x-none" dirty="0">
                <a:latin typeface="メイリオ" panose="020B0604030504040204" pitchFamily="50" charset="-128"/>
                <a:ea typeface="メイリオ" panose="020B0604030504040204" pitchFamily="50" charset="-128"/>
                <a:cs typeface="メイリオ" panose="020B0604030504040204" pitchFamily="50" charset="-128"/>
              </a:rPr>
              <a:t>ステップを取ることができますか？</a:t>
            </a:r>
          </a:p>
          <a:p>
            <a:pPr>
              <a:buFont typeface="Arial" charset="0"/>
              <a:buChar char="•"/>
            </a:pP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5256328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第6章</a:t>
            </a:r>
          </a:p>
        </p:txBody>
      </p:sp>
      <p:sp>
        <p:nvSpPr>
          <p:cNvPr id="5" name="Text Placeholder 4"/>
          <p:cNvSpPr>
            <a:spLocks noGrp="1"/>
          </p:cNvSpPr>
          <p:nvPr>
            <p:ph type="body" idx="1"/>
          </p:nvPr>
        </p:nvSpPr>
        <p:spPr/>
        <p:txBody>
          <a:bodyPr>
            <a:noAutofit/>
          </a:bodyPr>
          <a:lstStyle/>
          <a:p>
            <a:r>
              <a:rPr lang="en-US" sz="4800" smtClean="0">
                <a:latin typeface="メイリオ" panose="020B0604030504040204" pitchFamily="50" charset="-128"/>
                <a:ea typeface="メイリオ" panose="020B0604030504040204" pitchFamily="50" charset="-128"/>
                <a:cs typeface="メイリオ" panose="020B0604030504040204" pitchFamily="50" charset="-128"/>
              </a:rPr>
              <a:t>コンプライアンス </a:t>
            </a:r>
            <a:r>
              <a:rPr lang="en-US" sz="480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マネジメント</a:t>
            </a:r>
            <a:r>
              <a:rPr lang="ja-JP" altLang="en-US" sz="48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48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48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48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始め</a:t>
            </a:r>
            <a:r>
              <a:rPr lang="ja-JP" alt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から終わりまで</a:t>
            </a:r>
            <a:r>
              <a:rPr lang="en-US"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sz="4800" smtClean="0">
                <a:latin typeface="メイリオ" panose="020B0604030504040204" pitchFamily="50" charset="-128"/>
                <a:ea typeface="メイリオ" panose="020B0604030504040204" pitchFamily="50" charset="-128"/>
                <a:cs typeface="メイリオ" panose="020B0604030504040204" pitchFamily="50" charset="-128"/>
              </a:rPr>
              <a:t>プロセス例</a:t>
            </a:r>
            <a:r>
              <a:rPr lang="en-US" sz="4800" dirty="0">
                <a:latin typeface="メイリオ" panose="020B0604030504040204" pitchFamily="50" charset="-128"/>
                <a:ea typeface="メイリオ" panose="020B0604030504040204" pitchFamily="50" charset="-128"/>
                <a:cs typeface="メイリオ" panose="020B0604030504040204" pitchFamily="50" charset="-128"/>
              </a:rPr>
              <a:t>）</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791672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概要</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 </a:t>
            </a:r>
            <a:r>
              <a:rPr lang="en-US" dirty="0" err="1">
                <a:latin typeface="メイリオ" panose="020B0604030504040204" pitchFamily="50" charset="-128"/>
                <a:ea typeface="メイリオ" panose="020B0604030504040204" pitchFamily="50" charset="-128"/>
                <a:cs typeface="メイリオ" panose="020B0604030504040204" pitchFamily="50" charset="-128"/>
              </a:rPr>
              <a:t>マネジメントは</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製品の中で使われる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コンポーネントを管理する一連のアクション。企業の商用コンポーネントについて同様のプロセスが実施されている場合がある。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コンポーネントは</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仕様書</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供給ソフトウェア</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Supplied Software</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と呼ばれる。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アクションとして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以下が含まれることが多い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供給ソフトウェアにおけるすべての</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コンポーネントの特定</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それら</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のコンポーネントによって生まれるすべての義務の特定と追跡</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の義務が履行され、将来にわたり履行されることの確認</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小規模の企業では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シンプルな</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チェック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リストを</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大企業</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においては</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詳細なプロセスを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用いる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Rectangle 3"/>
          <p:cNvSpPr>
            <a:spLocks noChangeArrowheads="1"/>
          </p:cNvSpPr>
          <p:nvPr/>
        </p:nvSpPr>
        <p:spPr bwMode="auto">
          <a:xfrm rot="16200000">
            <a:off x="3303601" y="5357706"/>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ja-JP" altLang="en-US" sz="12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a:t>
            </a:r>
            <a:endParaRPr lang="en-US" altLang="ja-JP"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defRPr/>
            </a:pPr>
            <a:r>
              <a:rPr lang="ja-JP" altLang="en-US" sz="12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受領する）</a:t>
            </a:r>
            <a:endParaRPr lang="en-US" altLang="ja-JP"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defRPr/>
            </a:pPr>
            <a:r>
              <a:rPr lang="en-US"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2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AutoShape 6"/>
          <p:cNvSpPr>
            <a:spLocks noChangeArrowheads="1"/>
          </p:cNvSpPr>
          <p:nvPr/>
        </p:nvSpPr>
        <p:spPr bwMode="auto">
          <a:xfrm>
            <a:off x="4765688" y="5341039"/>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952098" y="519419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nchor="ctr"/>
          <a:lstStyle/>
          <a:p>
            <a:pPr>
              <a:defRPr/>
            </a:pPr>
            <a:r>
              <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の特定</a:t>
            </a:r>
            <a:endParaRPr 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marL="92075" indent="-92075">
              <a:defRPr/>
            </a:pPr>
            <a:r>
              <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sz="1200" b="1" dirty="0" err="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FOSSの義務</a:t>
            </a:r>
            <a:r>
              <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履行</a:t>
            </a:r>
            <a:endParaRPr 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 name="AutoShape 8"/>
          <p:cNvCxnSpPr>
            <a:cxnSpLocks noChangeShapeType="1"/>
          </p:cNvCxnSpPr>
          <p:nvPr/>
        </p:nvCxnSpPr>
        <p:spPr bwMode="auto">
          <a:xfrm>
            <a:off x="4387863" y="6037951"/>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 name="AutoShape 9"/>
          <p:cNvCxnSpPr>
            <a:cxnSpLocks noChangeShapeType="1"/>
          </p:cNvCxnSpPr>
          <p:nvPr/>
        </p:nvCxnSpPr>
        <p:spPr bwMode="auto">
          <a:xfrm flipV="1">
            <a:off x="7213614" y="6039539"/>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Rectangle 10"/>
          <p:cNvSpPr>
            <a:spLocks noChangeArrowheads="1"/>
          </p:cNvSpPr>
          <p:nvPr/>
        </p:nvSpPr>
        <p:spPr bwMode="auto">
          <a:xfrm rot="16200000">
            <a:off x="5763146" y="5125704"/>
            <a:ext cx="615553" cy="1840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nchor="ctr">
            <a:spAutoFit/>
          </a:bodyPr>
          <a:lstStyle/>
          <a:p>
            <a:pPr algn="ctr"/>
            <a:r>
              <a:rPr lang="en-US" sz="1400" b="1"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endParaRPr lang="en-US" sz="14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400" b="1" dirty="0" err="1" smtClean="0">
                <a:latin typeface="メイリオ" panose="020B0604030504040204" pitchFamily="50" charset="-128"/>
                <a:ea typeface="メイリオ" panose="020B0604030504040204" pitchFamily="50" charset="-128"/>
                <a:cs typeface="メイリオ" panose="020B0604030504040204" pitchFamily="50" charset="-128"/>
              </a:rPr>
              <a:t>プロセス</a:t>
            </a:r>
            <a:endParaRPr lang="en-US" sz="1400"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4" end="4"/>
                                            </p:txEl>
                                          </p:spTgt>
                                        </p:tgtEl>
                                        <p:attrNameLst>
                                          <p:attrName>style.visibility</p:attrName>
                                        </p:attrNameLst>
                                      </p:cBhvr>
                                      <p:to>
                                        <p:strVal val="visible"/>
                                      </p:to>
                                    </p:set>
                                    <p:animEffect transition="in" filter="fade">
                                      <p:cBhvr>
                                        <p:cTn id="21" dur="750"/>
                                        <p:tgtEl>
                                          <p:spTgt spid="12390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3907">
                                            <p:txEl>
                                              <p:pRg st="5" end="5"/>
                                            </p:txEl>
                                          </p:spTgt>
                                        </p:tgtEl>
                                        <p:attrNameLst>
                                          <p:attrName>style.visibility</p:attrName>
                                        </p:attrNameLst>
                                      </p:cBhvr>
                                      <p:to>
                                        <p:strVal val="visible"/>
                                      </p:to>
                                    </p:set>
                                    <p:animEffect transition="in" filter="fade">
                                      <p:cBhvr>
                                        <p:cTn id="26"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447662" y="514350"/>
            <a:ext cx="10972800" cy="9906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ja-JP" altLang="en-US" sz="4000" b="0" i="0" u="none" strike="noStrike" cap="none"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中小企業のチェックリストの例</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514" name="Shape 514"/>
          <p:cNvSpPr txBox="1">
            <a:spLocks noGrp="1"/>
          </p:cNvSpPr>
          <p:nvPr>
            <p:ph type="body" idx="1"/>
          </p:nvPr>
        </p:nvSpPr>
        <p:spPr>
          <a:xfrm>
            <a:off x="609600" y="1504950"/>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継続的に行うコンプライアンス関連タスク：</a:t>
            </a:r>
            <a:endPar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すべての</a:t>
            </a:r>
            <a:r>
              <a:rPr lang="en-US" altLang="ja-JP"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を調達</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／開発サイクルの早期で発見する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すべて</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の使用</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コンポーネントをレビューし、承認する</a:t>
            </a:r>
            <a:r>
              <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の義務を満たすために必要となる情報を検証する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社外</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プロジェクトへのコントリビューションをレビューし承認する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None/>
            </a:pPr>
            <a:endParaRPr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l" rtl="0">
              <a:spcBef>
                <a:spcPts val="480"/>
              </a:spcBef>
              <a:spcAft>
                <a:spcPts val="0"/>
              </a:spcAft>
              <a:buClr>
                <a:schemeClr val="accent1"/>
              </a:buClr>
              <a:buSzPct val="25000"/>
              <a:buFont typeface="Arial"/>
              <a:buNone/>
            </a:pP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支援するための要求事項：</a:t>
            </a:r>
            <a:r>
              <a:rPr 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Support </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Requirements:</a:t>
            </a:r>
          </a:p>
          <a:p>
            <a:pPr marL="457200" marR="0" lvl="0" indent="-457200" algn="l" rtl="0">
              <a:spcBef>
                <a:spcPts val="400"/>
              </a:spcBef>
              <a:spcAft>
                <a:spcPts val="0"/>
              </a:spcAft>
              <a:buClr>
                <a:schemeClr val="accent1"/>
              </a:buClr>
              <a:buSzPct val="85000"/>
              <a:buFont typeface="Arial"/>
              <a:buAutoNum type="arabicPeriod"/>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適切な</a:t>
            </a: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コンプライアンス対応要員</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配置し、明確な責任境界線を指定する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既存のビジネスプロセスの</a:t>
            </a:r>
            <a:r>
              <a:rPr lang="en-US" altLang="ja-JP"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コンプライアンスプログラム支援のために適応させる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組織の</a:t>
            </a:r>
            <a:r>
              <a:rPr lang="en-US" altLang="ja-JP"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ポリシーについて全員が利用できるトレーニングを持つ</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コンプライアンスのすべての活動</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の進捗を追跡する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l" rtl="0">
              <a:spcBef>
                <a:spcPts val="480"/>
              </a:spcBef>
              <a:buClr>
                <a:schemeClr val="accent1"/>
              </a:buClr>
              <a:buSzPct val="25000"/>
              <a:buFont typeface="Arial"/>
              <a:buNone/>
            </a:pPr>
            <a:endParaRPr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515" name="Shape 515"/>
          <p:cNvSpPr txBox="1"/>
          <p:nvPr/>
        </p:nvSpPr>
        <p:spPr>
          <a:xfrm>
            <a:off x="-50014" y="6425280"/>
            <a:ext cx="12242014" cy="335018"/>
          </a:xfrm>
          <a:prstGeom prst="rect">
            <a:avLst/>
          </a:prstGeom>
          <a:noFill/>
          <a:ln>
            <a:noFill/>
          </a:ln>
        </p:spPr>
        <p:txBody>
          <a:bodyPr lIns="91425" tIns="45700" rIns="91425" bIns="45700" anchor="t" anchorCtr="0">
            <a:noAutofit/>
          </a:bodyPr>
          <a:lstStyle/>
          <a:p>
            <a:pPr algn="ctr">
              <a:buSzPct val="25000"/>
            </a:pPr>
            <a:r>
              <a:rPr lang="ja-JP" altLang="en-US" sz="1400" kern="0" dirty="0" smtClean="0">
                <a:solidFill>
                  <a:srgbClr val="292934"/>
                </a:solidFill>
                <a:latin typeface="メイリオ" panose="020B0604030504040204" pitchFamily="50" charset="-128"/>
                <a:ea typeface="メイリオ" panose="020B0604030504040204" pitchFamily="50" charset="-128"/>
                <a:cs typeface="メイリオ" panose="020B0604030504040204" pitchFamily="50" charset="-128"/>
                <a:sym typeface="Roboto Condensed"/>
              </a:rPr>
              <a:t>これらの項目についての詳細チェックリストはこちらで入手可能：</a:t>
            </a:r>
            <a:r>
              <a:rPr lang="en-US" sz="1400" kern="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sym typeface="Roboto Condensed"/>
              </a:rPr>
              <a:t> </a:t>
            </a:r>
            <a:r>
              <a:rPr lang="en-US" sz="1050" kern="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sym typeface="Roboto Mono"/>
              </a:rPr>
              <a:t>https://</a:t>
            </a:r>
            <a:r>
              <a:rPr lang="en-US" sz="1050" kern="0" dirty="0" smtClean="0">
                <a:solidFill>
                  <a:srgbClr val="292934"/>
                </a:solidFill>
                <a:latin typeface="メイリオ" panose="020B0604030504040204" pitchFamily="50" charset="-128"/>
                <a:ea typeface="メイリオ" panose="020B0604030504040204" pitchFamily="50" charset="-128"/>
                <a:cs typeface="メイリオ" panose="020B0604030504040204" pitchFamily="50" charset="-128"/>
                <a:sym typeface="Roboto Mono"/>
              </a:rPr>
              <a:t>www.linuxfoundation.org/projects/opencompliance/self-assessment-compliance-checklist </a:t>
            </a:r>
            <a:endParaRPr lang="en-US" sz="1050" kern="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sym typeface="Roboto Mono"/>
            </a:endParaRPr>
          </a:p>
        </p:txBody>
      </p:sp>
    </p:spTree>
    <p:extLst>
      <p:ext uri="{BB962C8B-B14F-4D97-AF65-F5344CB8AC3E}">
        <p14:creationId xmlns:p14="http://schemas.microsoft.com/office/powerpoint/2010/main" val="41660920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1142308" y="119768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ja-JP" altLang="en-US" sz="11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プロセス待ち行列</a:t>
            </a:r>
            <a:endParaRPr lang="en-US" sz="11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AutoShape 6"/>
          <p:cNvSpPr>
            <a:spLocks noChangeArrowheads="1"/>
          </p:cNvSpPr>
          <p:nvPr/>
        </p:nvSpPr>
        <p:spPr bwMode="auto">
          <a:xfrm>
            <a:off x="2779426" y="1514293"/>
            <a:ext cx="7197951" cy="2651308"/>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21517" name="AutoShape 25"/>
          <p:cNvSpPr>
            <a:spLocks noChangeArrowheads="1"/>
          </p:cNvSpPr>
          <p:nvPr/>
        </p:nvSpPr>
        <p:spPr bwMode="auto">
          <a:xfrm>
            <a:off x="540156" y="2411881"/>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ja-JP" altLang="en-US" sz="1100" b="1"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自社</a:t>
            </a:r>
            <a:r>
              <a:rPr lang="en-US" sz="1100" b="1" dirty="0" err="1"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sz="1100" b="1"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r>
            <a:b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b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18" name="AutoShape 25"/>
          <p:cNvSpPr>
            <a:spLocks noChangeArrowheads="1"/>
          </p:cNvSpPr>
          <p:nvPr/>
        </p:nvSpPr>
        <p:spPr bwMode="auto">
          <a:xfrm>
            <a:off x="540156" y="2948683"/>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サード</a:t>
            </a: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パーティ</a:t>
            </a: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b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b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19" name="AutoShape 25"/>
          <p:cNvSpPr>
            <a:spLocks noChangeArrowheads="1"/>
          </p:cNvSpPr>
          <p:nvPr/>
        </p:nvSpPr>
        <p:spPr bwMode="auto">
          <a:xfrm>
            <a:off x="540156" y="3499379"/>
            <a:ext cx="1620000"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FOSS</a:t>
            </a:r>
          </a:p>
        </p:txBody>
      </p:sp>
      <p:cxnSp>
        <p:nvCxnSpPr>
          <p:cNvPr id="40" name="Straight Arrow Connector 39"/>
          <p:cNvCxnSpPr/>
          <p:nvPr/>
        </p:nvCxnSpPr>
        <p:spPr bwMode="auto">
          <a:xfrm flipV="1">
            <a:off x="2605242" y="2905244"/>
            <a:ext cx="324000" cy="1588"/>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10822889" y="1292145"/>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力</a:t>
            </a:r>
            <a:r>
              <a:rPr lang="en-US" sz="1100" b="1" dirty="0" err="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3" name="Straight Arrow Connector 42"/>
          <p:cNvCxnSpPr/>
          <p:nvPr/>
        </p:nvCxnSpPr>
        <p:spPr bwMode="auto">
          <a:xfrm>
            <a:off x="9496971" y="2891012"/>
            <a:ext cx="283719"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10712433" y="1933981"/>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err="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各種告知／表示および帰属</a:t>
            </a:r>
            <a:r>
              <a:rPr lang="ja-JP" alt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情報</a:t>
            </a:r>
            <a:endParaRPr 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Rectangle 78"/>
          <p:cNvSpPr>
            <a:spLocks noChangeArrowheads="1"/>
          </p:cNvSpPr>
          <p:nvPr/>
        </p:nvSpPr>
        <p:spPr bwMode="auto">
          <a:xfrm rot="-5400000">
            <a:off x="10712433" y="2659339"/>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書面による申し出</a:t>
            </a:r>
          </a:p>
          <a:p>
            <a:pPr algn="ctr">
              <a:buFont typeface="Times New Roman" pitchFamily="16" charset="0"/>
              <a:buNone/>
              <a:defRPr/>
            </a:pPr>
            <a:r>
              <a:rPr lang="ja-JP" altLang="en-US"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1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Written </a:t>
            </a:r>
            <a:r>
              <a:rPr lang="en-US" altLang="ja-JP"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offer</a:t>
            </a:r>
            <a:r>
              <a:rPr lang="ja-JP" altLang="en-US"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25" name="TextBox 23"/>
          <p:cNvSpPr txBox="1">
            <a:spLocks noChangeArrowheads="1"/>
          </p:cNvSpPr>
          <p:nvPr/>
        </p:nvSpPr>
        <p:spPr bwMode="auto">
          <a:xfrm>
            <a:off x="2084786" y="4961264"/>
            <a:ext cx="1947950"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ソースコードの </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スキャン、監査</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 および －</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ソースコードの起源および </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ライセンスの確認 </a:t>
            </a:r>
          </a:p>
        </p:txBody>
      </p:sp>
      <p:sp>
        <p:nvSpPr>
          <p:cNvPr id="21526" name="TextBox 24"/>
          <p:cNvSpPr txBox="1">
            <a:spLocks noChangeArrowheads="1"/>
          </p:cNvSpPr>
          <p:nvPr/>
        </p:nvSpPr>
        <p:spPr bwMode="auto">
          <a:xfrm>
            <a:off x="3605081" y="4613450"/>
            <a:ext cx="1736354"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企業のFOSSポリシー </a:t>
            </a: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に添って監査で</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見つけた</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全</a:t>
            </a:r>
            <a:r>
              <a:rPr lang="ja-JP" altLang="en-US" sz="1100">
                <a:latin typeface="メイリオ" panose="020B0604030504040204" pitchFamily="50" charset="-128"/>
                <a:ea typeface="メイリオ" panose="020B0604030504040204" pitchFamily="50" charset="-128"/>
                <a:cs typeface="メイリオ" panose="020B0604030504040204" pitchFamily="50" charset="-128"/>
              </a:rPr>
              <a:t>問題</a:t>
            </a:r>
            <a:r>
              <a:rPr lang="en-US" sz="1100" smtClean="0">
                <a:latin typeface="メイリオ" panose="020B0604030504040204" pitchFamily="50" charset="-128"/>
                <a:ea typeface="メイリオ" panose="020B0604030504040204" pitchFamily="50" charset="-128"/>
                <a:cs typeface="メイリオ" panose="020B0604030504040204" pitchFamily="50" charset="-128"/>
              </a:rPr>
              <a:t>を解決する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27" name="TextBox 25"/>
          <p:cNvSpPr txBox="1">
            <a:spLocks noChangeArrowheads="1"/>
          </p:cNvSpPr>
          <p:nvPr/>
        </p:nvSpPr>
        <p:spPr bwMode="auto">
          <a:xfrm>
            <a:off x="592362" y="4740446"/>
            <a:ext cx="149892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レビュー対象の</a:t>
            </a:r>
          </a:p>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100">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en-US" sz="1100" smtClean="0">
                <a:latin typeface="メイリオ" panose="020B0604030504040204" pitchFamily="50" charset="-128"/>
                <a:ea typeface="メイリオ" panose="020B0604030504040204" pitchFamily="50" charset="-128"/>
                <a:cs typeface="メイリオ" panose="020B0604030504040204" pitchFamily="50" charset="-128"/>
              </a:rPr>
              <a:t>を特定する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ight Brace 28"/>
          <p:cNvSpPr>
            <a:spLocks/>
          </p:cNvSpPr>
          <p:nvPr/>
        </p:nvSpPr>
        <p:spPr bwMode="auto">
          <a:xfrm rot="5400000">
            <a:off x="3988539" y="3673289"/>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642454" y="3673289"/>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7674877" y="4827964"/>
            <a:ext cx="1612900" cy="1107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頒布用のソースコード</a:t>
            </a:r>
            <a:r>
              <a:rPr lang="en-US" sz="1100" dirty="0">
                <a:latin typeface="メイリオ" panose="020B0604030504040204" pitchFamily="50" charset="-128"/>
                <a:ea typeface="メイリオ" panose="020B0604030504040204" pitchFamily="50" charset="-128"/>
                <a:cs typeface="メイリオ" panose="020B0604030504040204" pitchFamily="50" charset="-128"/>
              </a:rPr>
              <a:t> </a:t>
            </a: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パッケージを検証する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endParaRPr lang="en-US" sz="110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適切な告知</a:t>
            </a:r>
            <a:r>
              <a:rPr lang="en-US" sz="1100" err="1">
                <a:latin typeface="メイリオ" panose="020B0604030504040204" pitchFamily="50" charset="-128"/>
                <a:ea typeface="メイリオ" panose="020B0604030504040204" pitchFamily="50" charset="-128"/>
                <a:cs typeface="メイリオ" panose="020B0604030504040204" pitchFamily="50" charset="-128"/>
              </a:rPr>
              <a:t>／</a:t>
            </a:r>
            <a:r>
              <a:rPr lang="en-US" sz="1100" smtClean="0">
                <a:latin typeface="メイリオ" panose="020B0604030504040204" pitchFamily="50" charset="-128"/>
                <a:ea typeface="メイリオ" panose="020B0604030504040204" pitchFamily="50" charset="-128"/>
                <a:cs typeface="メイリオ" panose="020B0604030504040204" pitchFamily="50" charset="-128"/>
              </a:rPr>
              <a:t>表示が提供されていることを検証する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ight Brace 31"/>
          <p:cNvSpPr>
            <a:spLocks/>
          </p:cNvSpPr>
          <p:nvPr/>
        </p:nvSpPr>
        <p:spPr bwMode="auto">
          <a:xfrm rot="5400000">
            <a:off x="7710126" y="3619189"/>
            <a:ext cx="144463" cy="540000"/>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3337054" y="3674083"/>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a:endCxn id="33" idx="1"/>
          </p:cNvCxnSpPr>
          <p:nvPr/>
        </p:nvCxnSpPr>
        <p:spPr bwMode="auto">
          <a:xfrm flipV="1">
            <a:off x="1341826" y="3961421"/>
            <a:ext cx="2067459" cy="779025"/>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9" name="Straight Arrow Connector 38"/>
          <p:cNvCxnSpPr>
            <a:cxnSpLocks noChangeShapeType="1"/>
            <a:stCxn id="21525" idx="0"/>
            <a:endCxn id="29" idx="1"/>
          </p:cNvCxnSpPr>
          <p:nvPr/>
        </p:nvCxnSpPr>
        <p:spPr bwMode="auto">
          <a:xfrm flipV="1">
            <a:off x="3058761" y="3959833"/>
            <a:ext cx="1001215" cy="100143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1" name="Straight Arrow Connector 40"/>
          <p:cNvCxnSpPr>
            <a:cxnSpLocks noChangeShapeType="1"/>
            <a:stCxn id="21526" idx="0"/>
            <a:endCxn id="30" idx="1"/>
          </p:cNvCxnSpPr>
          <p:nvPr/>
        </p:nvCxnSpPr>
        <p:spPr bwMode="auto">
          <a:xfrm flipV="1">
            <a:off x="4473258" y="3959833"/>
            <a:ext cx="240634" cy="65361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4" name="Right Brace 43"/>
          <p:cNvSpPr>
            <a:spLocks/>
          </p:cNvSpPr>
          <p:nvPr/>
        </p:nvSpPr>
        <p:spPr bwMode="auto">
          <a:xfrm rot="5400000">
            <a:off x="6473447" y="3600395"/>
            <a:ext cx="142875" cy="576000"/>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4938649" y="5069713"/>
            <a:ext cx="2864868"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承認された</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ソフトウェア／版</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名</a:t>
            </a:r>
            <a:r>
              <a:rPr lang="en-US" sz="1100" dirty="0">
                <a:latin typeface="メイリオ" panose="020B0604030504040204" pitchFamily="50" charset="-128"/>
                <a:ea typeface="メイリオ" panose="020B0604030504040204" pitchFamily="50" charset="-128"/>
                <a:cs typeface="メイリオ" panose="020B0604030504040204" pitchFamily="50" charset="-128"/>
              </a:rPr>
              <a:t>（</a:t>
            </a: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バージョン</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番号</a:t>
            </a:r>
            <a:r>
              <a:rPr lang="en-US" sz="1100" dirty="0">
                <a:latin typeface="メイリオ" panose="020B0604030504040204" pitchFamily="50" charset="-128"/>
                <a:ea typeface="メイリオ" panose="020B0604030504040204" pitchFamily="50" charset="-128"/>
                <a:cs typeface="メイリオ" panose="020B0604030504040204" pitchFamily="50" charset="-128"/>
              </a:rPr>
              <a:t>）を</a:t>
            </a: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製品ごと、リリースごとに</a:t>
            </a:r>
            <a:r>
              <a:rPr lang="en-US" sz="1100" dirty="0">
                <a:latin typeface="メイリオ" panose="020B0604030504040204" pitchFamily="50" charset="-128"/>
                <a:ea typeface="メイリオ" panose="020B0604030504040204" pitchFamily="50" charset="-128"/>
                <a:cs typeface="メイリオ" panose="020B0604030504040204" pitchFamily="50" charset="-128"/>
              </a:rPr>
              <a:t> </a:t>
            </a:r>
          </a:p>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一覧表に記録する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0" name="Straight Arrow Connector 49"/>
          <p:cNvCxnSpPr>
            <a:cxnSpLocks noChangeShapeType="1"/>
            <a:stCxn id="21537" idx="0"/>
            <a:endCxn id="44" idx="1"/>
          </p:cNvCxnSpPr>
          <p:nvPr/>
        </p:nvCxnSpPr>
        <p:spPr bwMode="auto">
          <a:xfrm flipV="1">
            <a:off x="6371083" y="3959833"/>
            <a:ext cx="173802" cy="110988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7" name="Straight Arrow Connector 56"/>
          <p:cNvCxnSpPr>
            <a:cxnSpLocks noChangeShapeType="1"/>
            <a:stCxn id="21530" idx="0"/>
            <a:endCxn id="32" idx="1"/>
          </p:cNvCxnSpPr>
          <p:nvPr/>
        </p:nvCxnSpPr>
        <p:spPr bwMode="auto">
          <a:xfrm flipH="1" flipV="1">
            <a:off x="7782358" y="3961421"/>
            <a:ext cx="698969" cy="8665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8" name="Right Brace 47"/>
          <p:cNvSpPr>
            <a:spLocks/>
          </p:cNvSpPr>
          <p:nvPr/>
        </p:nvSpPr>
        <p:spPr bwMode="auto">
          <a:xfrm rot="5400000">
            <a:off x="10876931" y="3017469"/>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9780690" y="4849846"/>
            <a:ext cx="2008193"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ソースコード、告知／</a:t>
            </a:r>
            <a:r>
              <a:rPr lang="en-US" sz="1100" err="1">
                <a:latin typeface="メイリオ" panose="020B0604030504040204" pitchFamily="50" charset="-128"/>
                <a:ea typeface="メイリオ" panose="020B0604030504040204" pitchFamily="50" charset="-128"/>
                <a:cs typeface="メイリオ" panose="020B0604030504040204" pitchFamily="50" charset="-128"/>
              </a:rPr>
              <a:t>表示</a:t>
            </a:r>
            <a:r>
              <a:rPr lang="en-US" sz="1100" smtClean="0">
                <a:latin typeface="メイリオ" panose="020B0604030504040204" pitchFamily="50" charset="-128"/>
                <a:ea typeface="メイリオ" panose="020B0604030504040204" pitchFamily="50" charset="-128"/>
                <a:cs typeface="メイリオ" panose="020B0604030504040204" pitchFamily="50" charset="-128"/>
              </a:rPr>
              <a:t>、</a:t>
            </a:r>
          </a:p>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書面による申し出</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を公開する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1542" name="Straight Arrow Connector 59"/>
          <p:cNvCxnSpPr>
            <a:cxnSpLocks noChangeShapeType="1"/>
            <a:stCxn id="21541" idx="0"/>
            <a:endCxn id="48" idx="1"/>
          </p:cNvCxnSpPr>
          <p:nvPr/>
        </p:nvCxnSpPr>
        <p:spPr bwMode="auto">
          <a:xfrm flipV="1">
            <a:off x="10784787" y="4037438"/>
            <a:ext cx="179457" cy="81240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1" name="Right Brace 60"/>
          <p:cNvSpPr>
            <a:spLocks/>
          </p:cNvSpPr>
          <p:nvPr/>
        </p:nvSpPr>
        <p:spPr bwMode="auto">
          <a:xfrm rot="5400000" flipH="1">
            <a:off x="5518460" y="1177858"/>
            <a:ext cx="123529" cy="1243617"/>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7091738" y="1482959"/>
            <a:ext cx="138113" cy="648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936315" y="1548966"/>
            <a:ext cx="138113" cy="540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3801917" y="1039212"/>
            <a:ext cx="265606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1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ソフトウェア</a:t>
            </a:r>
            <a:r>
              <a:rPr lang="en-US"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コンポーネントの </a:t>
            </a:r>
          </a:p>
          <a:p>
            <a:pPr algn="ctr">
              <a:defRPr/>
            </a:pPr>
            <a:r>
              <a:rPr lang="en-US"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コンプライアンス記録をレビューし、承認する</a:t>
            </a:r>
          </a:p>
        </p:txBody>
      </p:sp>
      <p:sp>
        <p:nvSpPr>
          <p:cNvPr id="19500" name="TextBox 24"/>
          <p:cNvSpPr txBox="1">
            <a:spLocks noChangeArrowheads="1"/>
          </p:cNvSpPr>
          <p:nvPr/>
        </p:nvSpPr>
        <p:spPr bwMode="auto">
          <a:xfrm>
            <a:off x="6018739" y="608335"/>
            <a:ext cx="157638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err="1">
                <a:latin typeface="メイリオ" panose="020B0604030504040204" pitchFamily="50" charset="-128"/>
                <a:ea typeface="メイリオ" panose="020B0604030504040204" pitchFamily="50" charset="-128"/>
                <a:cs typeface="メイリオ" panose="020B0604030504040204" pitchFamily="50" charset="-128"/>
              </a:rPr>
              <a:t>公開に向けて</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defRPr/>
            </a:pPr>
            <a:r>
              <a:rPr lang="en-US" sz="1100" dirty="0" err="1">
                <a:latin typeface="メイリオ" panose="020B0604030504040204" pitchFamily="50" charset="-128"/>
                <a:ea typeface="メイリオ" panose="020B0604030504040204" pitchFamily="50" charset="-128"/>
                <a:cs typeface="メイリオ" panose="020B0604030504040204" pitchFamily="50" charset="-128"/>
              </a:rPr>
              <a:t>告知／表示をまとめる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6" name="Straight Arrow Connector 65"/>
          <p:cNvCxnSpPr>
            <a:cxnSpLocks noChangeShapeType="1"/>
            <a:stCxn id="19499" idx="2"/>
            <a:endCxn id="61" idx="1"/>
          </p:cNvCxnSpPr>
          <p:nvPr/>
        </p:nvCxnSpPr>
        <p:spPr bwMode="auto">
          <a:xfrm>
            <a:off x="5129951" y="1639366"/>
            <a:ext cx="450273" cy="985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69" name="Straight Arrow Connector 68"/>
          <p:cNvCxnSpPr>
            <a:cxnSpLocks noChangeShapeType="1"/>
            <a:stCxn id="19500" idx="2"/>
            <a:endCxn id="62" idx="1"/>
          </p:cNvCxnSpPr>
          <p:nvPr/>
        </p:nvCxnSpPr>
        <p:spPr bwMode="auto">
          <a:xfrm>
            <a:off x="6806933" y="1208489"/>
            <a:ext cx="353862" cy="5294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9503" name="TextBox 24"/>
          <p:cNvSpPr txBox="1">
            <a:spLocks noChangeArrowheads="1"/>
          </p:cNvSpPr>
          <p:nvPr/>
        </p:nvSpPr>
        <p:spPr bwMode="auto">
          <a:xfrm>
            <a:off x="8421293" y="908412"/>
            <a:ext cx="1135062" cy="26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公開後の検証</a:t>
            </a:r>
            <a:endParaRPr lang="en-US" sz="110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6" name="Straight Arrow Connector 75"/>
          <p:cNvCxnSpPr>
            <a:cxnSpLocks noChangeShapeType="1"/>
            <a:stCxn id="19503" idx="2"/>
            <a:endCxn id="63" idx="1"/>
          </p:cNvCxnSpPr>
          <p:nvPr/>
        </p:nvCxnSpPr>
        <p:spPr bwMode="auto">
          <a:xfrm>
            <a:off x="8988824" y="1170012"/>
            <a:ext cx="16548" cy="57989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77" name="Left Brace 76"/>
          <p:cNvSpPr/>
          <p:nvPr/>
        </p:nvSpPr>
        <p:spPr bwMode="auto">
          <a:xfrm>
            <a:off x="9844275" y="1981811"/>
            <a:ext cx="225538" cy="1828614"/>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Left Brace 77"/>
          <p:cNvSpPr/>
          <p:nvPr/>
        </p:nvSpPr>
        <p:spPr bwMode="auto">
          <a:xfrm flipH="1">
            <a:off x="2329344" y="1933395"/>
            <a:ext cx="151102" cy="1920975"/>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err="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sz="13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300" b="1" dirty="0" err="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マネジメントの</a:t>
            </a:r>
            <a:r>
              <a:rPr lang="ja-JP" alt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始めから終わりまで</a:t>
            </a:r>
            <a:r>
              <a:rPr lang="ja-JP" alt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の</a:t>
            </a: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プロセス例</a:t>
            </a:r>
            <a:endPar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大企業で</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のプロセス例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Rectangle 78"/>
          <p:cNvSpPr>
            <a:spLocks noChangeArrowheads="1"/>
          </p:cNvSpPr>
          <p:nvPr/>
        </p:nvSpPr>
        <p:spPr bwMode="auto">
          <a:xfrm rot="10800000">
            <a:off x="377028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Audit）</a:t>
            </a:r>
          </a:p>
        </p:txBody>
      </p:sp>
      <p:sp>
        <p:nvSpPr>
          <p:cNvPr id="71" name="Rectangle 78"/>
          <p:cNvSpPr>
            <a:spLocks noChangeArrowheads="1"/>
          </p:cNvSpPr>
          <p:nvPr/>
        </p:nvSpPr>
        <p:spPr bwMode="auto">
          <a:xfrm rot="10800000">
            <a:off x="439165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Resolve Issue）</a:t>
            </a:r>
          </a:p>
        </p:txBody>
      </p:sp>
      <p:sp>
        <p:nvSpPr>
          <p:cNvPr id="72" name="Rectangle 78"/>
          <p:cNvSpPr>
            <a:spLocks noChangeArrowheads="1"/>
          </p:cNvSpPr>
          <p:nvPr/>
        </p:nvSpPr>
        <p:spPr bwMode="auto">
          <a:xfrm rot="10800000">
            <a:off x="501303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Review）</a:t>
            </a:r>
          </a:p>
        </p:txBody>
      </p:sp>
      <p:sp>
        <p:nvSpPr>
          <p:cNvPr id="73" name="Rectangle 78"/>
          <p:cNvSpPr>
            <a:spLocks noChangeArrowheads="1"/>
          </p:cNvSpPr>
          <p:nvPr/>
        </p:nvSpPr>
        <p:spPr bwMode="auto">
          <a:xfrm rot="10800000">
            <a:off x="5634414"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Approval）</a:t>
            </a:r>
          </a:p>
        </p:txBody>
      </p:sp>
      <p:sp>
        <p:nvSpPr>
          <p:cNvPr id="74" name="Rectangle 78"/>
          <p:cNvSpPr>
            <a:spLocks noChangeArrowheads="1"/>
          </p:cNvSpPr>
          <p:nvPr/>
        </p:nvSpPr>
        <p:spPr bwMode="auto">
          <a:xfrm rot="10800000">
            <a:off x="625579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Registration）</a:t>
            </a:r>
          </a:p>
        </p:txBody>
      </p:sp>
      <p:sp>
        <p:nvSpPr>
          <p:cNvPr id="75" name="Rectangle 78"/>
          <p:cNvSpPr>
            <a:spLocks noChangeArrowheads="1"/>
          </p:cNvSpPr>
          <p:nvPr/>
        </p:nvSpPr>
        <p:spPr bwMode="auto">
          <a:xfrm rot="10800000">
            <a:off x="687717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表示</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Notice）</a:t>
            </a:r>
          </a:p>
        </p:txBody>
      </p:sp>
      <p:sp>
        <p:nvSpPr>
          <p:cNvPr id="80" name="Rectangle 78"/>
          <p:cNvSpPr>
            <a:spLocks noChangeArrowheads="1"/>
          </p:cNvSpPr>
          <p:nvPr/>
        </p:nvSpPr>
        <p:spPr bwMode="auto">
          <a:xfrm rot="10800000">
            <a:off x="749854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Verification）</a:t>
            </a:r>
          </a:p>
        </p:txBody>
      </p:sp>
      <p:sp>
        <p:nvSpPr>
          <p:cNvPr id="81" name="Rectangle 78"/>
          <p:cNvSpPr>
            <a:spLocks noChangeArrowheads="1"/>
          </p:cNvSpPr>
          <p:nvPr/>
        </p:nvSpPr>
        <p:spPr bwMode="auto">
          <a:xfrm rot="10800000">
            <a:off x="811992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Distribution）</a:t>
            </a:r>
          </a:p>
        </p:txBody>
      </p:sp>
      <p:sp>
        <p:nvSpPr>
          <p:cNvPr id="68" name="Rectangle 78"/>
          <p:cNvSpPr>
            <a:spLocks noChangeArrowheads="1"/>
          </p:cNvSpPr>
          <p:nvPr/>
        </p:nvSpPr>
        <p:spPr bwMode="auto">
          <a:xfrm rot="10800000">
            <a:off x="31489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defRPr/>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buFont typeface="Times New Roman" pitchFamily="16" charset="0"/>
              <a:buNone/>
              <a:defRPr/>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Identification）</a:t>
            </a:r>
            <a:endParaRPr lang="en-US" sz="1300" b="1" i="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Rectangle 78"/>
          <p:cNvSpPr>
            <a:spLocks noChangeArrowheads="1"/>
          </p:cNvSpPr>
          <p:nvPr/>
        </p:nvSpPr>
        <p:spPr bwMode="auto">
          <a:xfrm rot="10800000">
            <a:off x="87413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（Verification</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p>
        </p:txBody>
      </p:sp>
    </p:spTree>
    <p:extLst>
      <p:ext uri="{BB962C8B-B14F-4D97-AF65-F5344CB8AC3E}">
        <p14:creationId xmlns:p14="http://schemas.microsoft.com/office/powerpoint/2010/main" val="71423983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5"/>
          <p:cNvSpPr>
            <a:spLocks noGrp="1"/>
          </p:cNvSpPr>
          <p:nvPr>
            <p:ph type="body" sz="half" idx="4294967295"/>
          </p:nvPr>
        </p:nvSpPr>
        <p:spPr>
          <a:xfrm>
            <a:off x="6680374" y="3628215"/>
            <a:ext cx="4827264" cy="2301875"/>
          </a:xfrm>
        </p:spPr>
        <p:txBody>
          <a:bodyPr vert="horz" lIns="91440" tIns="45720" rIns="91440" bIns="45720" rtlCol="0" anchor="t">
            <a:normAutofit/>
          </a:bodyPr>
          <a:lstStyle/>
          <a:p>
            <a:pPr marL="228600" indent="-228600">
              <a:lnSpc>
                <a:spcPct val="90000"/>
              </a:lnSpc>
              <a:spcBef>
                <a:spcPts val="1000"/>
              </a:spcBef>
              <a:buClrTx/>
              <a:buSzTx/>
              <a:defRPr/>
            </a:pPr>
            <a:r>
              <a:rPr lang="en-US" sz="1800"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sz="1800"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eaLnBrk="1" hangingPunct="1"/>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そのFOSSについてコンプライアンスの記録が作成</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はアップデート）される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a:r>
              <a:rPr lang="en-US"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ポリシーの要求事項に応じ、網羅的も</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し</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くは限定的に定義</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た</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範囲で</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ソースコードレビュ</a:t>
            </a:r>
            <a:r>
              <a:rPr lang="en-US" sz="1600" dirty="0" smtClean="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のため</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監査</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次</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ステップ） </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が要請される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58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ＭＳ ゴシック" panose="020B0609070205080204" pitchFamily="49" charset="-128"/>
              <a:ea typeface="ＭＳ ゴシック" panose="020B0609070205080204" pitchFamily="49" charset="-128"/>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5"/>
          <p:cNvSpPr txBox="1">
            <a:spLocks/>
          </p:cNvSpPr>
          <p:nvPr/>
        </p:nvSpPr>
        <p:spPr>
          <a:xfrm>
            <a:off x="897047" y="3628215"/>
            <a:ext cx="4963111"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エンジニアリング部門から</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リクエスト</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が入力される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当該ソフトウェアの</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スキャン</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実施</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サードパーティのソフトウェアに対</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精査</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を実施する</a:t>
            </a:r>
            <a:r>
              <a:rPr 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ソース </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リポジトリに追加され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た</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新た</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な</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コンポーネントを</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手動で</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認識</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1"/>
          <p:cNvSpPr/>
          <p:nvPr/>
        </p:nvSpPr>
        <p:spPr>
          <a:xfrm>
            <a:off x="252000" y="3240000"/>
            <a:ext cx="6359370" cy="369332"/>
          </a:xfrm>
          <a:prstGeom prst="rect">
            <a:avLst/>
          </a:prstGeom>
        </p:spPr>
        <p:txBody>
          <a:bodyPr wrap="none" anchor="t">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のソース</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に含まれる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FOSSを確認し、追跡を開始する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FOSSの</a:t>
            </a:r>
            <a:r>
              <a:rPr lang="en-US" altLang="en-US"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使用を</a:t>
            </a:r>
            <a:r>
              <a:rPr lang="en-US"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確認し、追跡する</a:t>
            </a:r>
            <a:endPar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8" name="Rectangle 78"/>
          <p:cNvSpPr>
            <a:spLocks noChangeArrowheads="1"/>
          </p:cNvSpPr>
          <p:nvPr/>
        </p:nvSpPr>
        <p:spPr bwMode="auto">
          <a:xfrm rot="-5400000">
            <a:off x="1935191" y="1574826"/>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9" name="Rectangle 78"/>
          <p:cNvSpPr>
            <a:spLocks noChangeArrowheads="1"/>
          </p:cNvSpPr>
          <p:nvPr/>
        </p:nvSpPr>
        <p:spPr bwMode="auto">
          <a:xfrm rot="-5400000">
            <a:off x="9928894" y="1511982"/>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0" name="AutoShape 9"/>
          <p:cNvCxnSpPr>
            <a:cxnSpLocks noChangeShapeType="1"/>
            <a:stCxn id="58" idx="2"/>
          </p:cNvCxnSpPr>
          <p:nvPr/>
        </p:nvCxnSpPr>
        <p:spPr bwMode="auto">
          <a:xfrm>
            <a:off x="2664348" y="2051983"/>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 name="AutoShape 10"/>
          <p:cNvCxnSpPr>
            <a:cxnSpLocks noChangeShapeType="1"/>
          </p:cNvCxnSpPr>
          <p:nvPr/>
        </p:nvCxnSpPr>
        <p:spPr bwMode="auto">
          <a:xfrm flipV="1">
            <a:off x="9386896" y="2075121"/>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2" name="Rectangle 78"/>
          <p:cNvSpPr>
            <a:spLocks noChangeArrowheads="1"/>
          </p:cNvSpPr>
          <p:nvPr/>
        </p:nvSpPr>
        <p:spPr bwMode="auto">
          <a:xfrm rot="10800000">
            <a:off x="3891959"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3" name="Rectangle 78"/>
          <p:cNvSpPr>
            <a:spLocks noChangeArrowheads="1"/>
          </p:cNvSpPr>
          <p:nvPr/>
        </p:nvSpPr>
        <p:spPr bwMode="auto">
          <a:xfrm rot="10800000">
            <a:off x="4465953"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4" name="Rectangle 78"/>
          <p:cNvSpPr>
            <a:spLocks noChangeArrowheads="1"/>
          </p:cNvSpPr>
          <p:nvPr/>
        </p:nvSpPr>
        <p:spPr bwMode="auto">
          <a:xfrm rot="10800000">
            <a:off x="5039945"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Rectangle 78"/>
          <p:cNvSpPr>
            <a:spLocks noChangeArrowheads="1"/>
          </p:cNvSpPr>
          <p:nvPr/>
        </p:nvSpPr>
        <p:spPr bwMode="auto">
          <a:xfrm rot="10800000">
            <a:off x="5613938"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Rectangle 78"/>
          <p:cNvSpPr>
            <a:spLocks noChangeArrowheads="1"/>
          </p:cNvSpPr>
          <p:nvPr/>
        </p:nvSpPr>
        <p:spPr bwMode="auto">
          <a:xfrm rot="10800000">
            <a:off x="6187931"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Rectangle 78"/>
          <p:cNvSpPr>
            <a:spLocks noChangeArrowheads="1"/>
          </p:cNvSpPr>
          <p:nvPr/>
        </p:nvSpPr>
        <p:spPr bwMode="auto">
          <a:xfrm rot="10800000">
            <a:off x="6761924"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8" name="Rectangle 78"/>
          <p:cNvSpPr>
            <a:spLocks noChangeArrowheads="1"/>
          </p:cNvSpPr>
          <p:nvPr/>
        </p:nvSpPr>
        <p:spPr bwMode="auto">
          <a:xfrm rot="10800000">
            <a:off x="7335917"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 name="Rectangle 78"/>
          <p:cNvSpPr>
            <a:spLocks noChangeArrowheads="1"/>
          </p:cNvSpPr>
          <p:nvPr/>
        </p:nvSpPr>
        <p:spPr bwMode="auto">
          <a:xfrm rot="10800000">
            <a:off x="7909910"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Rectangle 78"/>
          <p:cNvSpPr>
            <a:spLocks noChangeArrowheads="1"/>
          </p:cNvSpPr>
          <p:nvPr/>
        </p:nvSpPr>
        <p:spPr bwMode="auto">
          <a:xfrm rot="10800000">
            <a:off x="8483903"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Rectangle 78"/>
          <p:cNvSpPr>
            <a:spLocks noChangeArrowheads="1"/>
          </p:cNvSpPr>
          <p:nvPr/>
        </p:nvSpPr>
        <p:spPr bwMode="auto">
          <a:xfrm rot="10800000">
            <a:off x="3348135" y="1476962"/>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defRPr/>
            </a:pPr>
            <a:r>
              <a:rPr lang="en-US" sz="8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defRPr/>
            </a:pPr>
            <a:r>
              <a:rPr lang="en-US" sz="8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8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8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8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789836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dirty="0" err="1">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ポリシ</a:t>
            </a:r>
            <a:r>
              <a:rPr 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ー</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Content Placeholder 5"/>
          <p:cNvSpPr>
            <a:spLocks noGrp="1"/>
          </p:cNvSpPr>
          <p:nvPr>
            <p:ph idx="1"/>
          </p:nvPr>
        </p:nvSpPr>
        <p:spPr/>
        <p:txBody>
          <a:bodyPr vert="horz" lIns="91440" tIns="45720" rIns="91440" bIns="45720" rtlCol="0" anchor="t">
            <a:normAutofit/>
          </a:bodyPr>
          <a:lstStyle/>
          <a:p>
            <a:r>
              <a:rPr lang="en-US" dirty="0" smtClean="0">
                <a:latin typeface="メイリオ" panose="020B0604030504040204" pitchFamily="50" charset="-128"/>
                <a:ea typeface="メイリオ" panose="020B0604030504040204" pitchFamily="50" charset="-128"/>
                <a:cs typeface="メイリオ" panose="020B0604030504040204" pitchFamily="50" charset="-128"/>
              </a:rPr>
              <a:t>&lt;&lt;</a:t>
            </a:r>
            <a:r>
              <a:rPr lang="en-US" err="1" smtClean="0">
                <a:latin typeface="メイリオ" panose="020B0604030504040204" pitchFamily="50" charset="-128"/>
                <a:ea typeface="メイリオ" panose="020B0604030504040204" pitchFamily="50" charset="-128"/>
                <a:cs typeface="メイリオ" panose="020B0604030504040204" pitchFamily="50" charset="-128"/>
              </a:rPr>
              <a:t>本スライドは</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a:latin typeface="メイリオ" panose="020B0604030504040204" pitchFamily="50" charset="-128"/>
                <a:ea typeface="メイリオ" panose="020B0604030504040204" pitchFamily="50" charset="-128"/>
                <a:cs typeface="メイリオ" panose="020B0604030504040204" pitchFamily="50" charset="-128"/>
              </a:rPr>
              <a:t>ポリシー</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が企業内のどこ</a:t>
            </a:r>
            <a:r>
              <a:rPr lang="ja-JP" altLang="en-US">
                <a:latin typeface="メイリオ" panose="020B0604030504040204" pitchFamily="50" charset="-128"/>
                <a:ea typeface="メイリオ" panose="020B0604030504040204" pitchFamily="50" charset="-128"/>
                <a:cs typeface="メイリオ" panose="020B0604030504040204" pitchFamily="50" charset="-128"/>
              </a:rPr>
              <a:t>に置かれているかを周知する</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ためにご使用ください</a:t>
            </a:r>
            <a:r>
              <a:rPr 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OpenChain</a:t>
            </a:r>
            <a:r>
              <a:rPr lang="en-US" smtClean="0">
                <a:latin typeface="メイリオ" panose="020B0604030504040204" pitchFamily="50" charset="-128"/>
                <a:ea typeface="メイリオ" panose="020B0604030504040204" pitchFamily="50" charset="-128"/>
                <a:cs typeface="メイリオ" panose="020B0604030504040204" pitchFamily="50" charset="-128"/>
              </a:rPr>
              <a:t>仕様書1.1の</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1.1.1項）&gt;&gt;</a:t>
            </a:r>
          </a:p>
          <a:p>
            <a:endParaRPr lang="en-US"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ポリシーのサンプルは、</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The Liunux Foundation</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Open Compliance Program</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のサイトよ</a:t>
            </a:r>
            <a:r>
              <a:rPr lang="ja-JP" altLang="en-US">
                <a:latin typeface="メイリオ" panose="020B0604030504040204" pitchFamily="50" charset="-128"/>
                <a:ea typeface="メイリオ" panose="020B0604030504040204" pitchFamily="50" charset="-128"/>
                <a:cs typeface="メイリオ" panose="020B0604030504040204" pitchFamily="50" charset="-128"/>
              </a:rPr>
              <a:t>り</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入手可能：</a:t>
            </a:r>
            <a:r>
              <a:rPr lang="en-US">
                <a:latin typeface="メイリオ" panose="020B0604030504040204" pitchFamily="50" charset="-128"/>
                <a:ea typeface="メイリオ" panose="020B0604030504040204" pitchFamily="50" charset="-128"/>
                <a:cs typeface="メイリオ" panose="020B0604030504040204" pitchFamily="50" charset="-128"/>
              </a:rPr>
              <a:t/>
            </a:r>
            <a:br>
              <a:rPr lang="en-US">
                <a:latin typeface="メイリオ" panose="020B0604030504040204" pitchFamily="50" charset="-128"/>
                <a:ea typeface="メイリオ" panose="020B0604030504040204" pitchFamily="50" charset="-128"/>
                <a:cs typeface="メイリオ" panose="020B0604030504040204" pitchFamily="50" charset="-128"/>
              </a:rPr>
            </a:br>
            <a:r>
              <a:rPr lang="en-US">
                <a:latin typeface="メイリオ" panose="020B0604030504040204" pitchFamily="50" charset="-128"/>
                <a:ea typeface="メイリオ" panose="020B0604030504040204" pitchFamily="50" charset="-128"/>
                <a:cs typeface="メイリオ" panose="020B0604030504040204" pitchFamily="50" charset="-128"/>
                <a:hlinkClick r:id="rId3"/>
              </a:rPr>
              <a:t>https://</a:t>
            </a:r>
            <a:r>
              <a:rPr lang="en-US" smtClean="0">
                <a:latin typeface="メイリオ" panose="020B0604030504040204" pitchFamily="50" charset="-128"/>
                <a:ea typeface="メイリオ" panose="020B0604030504040204" pitchFamily="50" charset="-128"/>
                <a:cs typeface="メイリオ" panose="020B0604030504040204" pitchFamily="50" charset="-128"/>
                <a:hlinkClick r:id="rId3"/>
              </a:rPr>
              <a:t>www.linux.com/publications/generic-foss-policy</a:t>
            </a:r>
            <a:endParaRPr lang="en-US">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9730947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6680374" y="3780000"/>
            <a:ext cx="4038600" cy="2301875"/>
          </a:xfrm>
          <a:prstGeom prst="rect">
            <a:avLst/>
          </a:prstGeom>
        </p:spPr>
        <p:txBody>
          <a:bodyPr vert="horz" lIns="91440" tIns="4680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成果</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以下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を特定した監査レポート：</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617220" lvl="1" indent="-342900">
              <a:lnSpc>
                <a:spcPct val="90000"/>
              </a:lnSpc>
              <a:spcBef>
                <a:spcPct val="20000"/>
              </a:spcBef>
              <a:buClr>
                <a:schemeClr val="accent1"/>
              </a:buClr>
              <a:buSzPct val="85000"/>
              <a:buFont typeface="+mj-lt"/>
              <a:buAutoNum type="arabicPeriod"/>
              <a:defRPr/>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ソースコードの起点とライセンス</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617220" lvl="1" indent="-342900">
              <a:lnSpc>
                <a:spcPct val="90000"/>
              </a:lnSpc>
              <a:spcBef>
                <a:spcPct val="20000"/>
              </a:spcBef>
              <a:buClr>
                <a:schemeClr val="accent1"/>
              </a:buClr>
              <a:buSzPct val="85000"/>
              <a:buFont typeface="+mj-lt"/>
              <a:buAutoNum type="arabicPeriod"/>
              <a:defRPr/>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解決が必要な問題</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5"/>
          <p:cNvSpPr txBox="1">
            <a:spLocks/>
          </p:cNvSpPr>
          <p:nvPr/>
        </p:nvSpPr>
        <p:spPr>
          <a:xfrm>
            <a:off x="897048" y="3781630"/>
            <a:ext cx="4635340" cy="2619056"/>
          </a:xfrm>
          <a:prstGeom prst="rect">
            <a:avLst/>
          </a:prstGeom>
        </p:spPr>
        <p:txBody>
          <a:bodyPr vert="horz" lIns="91440" tIns="4680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監査のためのソースコードが特定される</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ツールによってソースがスキャンされる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監査やスキャンによって</a:t>
            </a:r>
            <a:r>
              <a:rPr lang="en-US" sz="1600" noProof="0" dirty="0">
                <a:latin typeface="メイリオ" panose="020B0604030504040204" pitchFamily="50" charset="-128"/>
                <a:ea typeface="メイリオ" panose="020B0604030504040204" pitchFamily="50" charset="-128"/>
                <a:cs typeface="メイリオ" panose="020B0604030504040204" pitchFamily="50" charset="-128"/>
              </a:rPr>
              <a:t>「ヒット」したものがレビューされ、コードの起源が適正かどうかが検証される</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開発</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リリース</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a:latin typeface="メイリオ" panose="020B0604030504040204" pitchFamily="50" charset="-128"/>
                <a:ea typeface="メイリオ" panose="020B0604030504040204" pitchFamily="50" charset="-128"/>
                <a:cs typeface="メイリオ" panose="020B0604030504040204" pitchFamily="50" charset="-128"/>
              </a:rPr>
              <a:t> ライフサイクルをベースに監査もしくはスキャンが繰り返し実施される</a:t>
            </a:r>
          </a:p>
        </p:txBody>
      </p:sp>
      <p:sp>
        <p:nvSpPr>
          <p:cNvPr id="24" name="Rectangle 23"/>
          <p:cNvSpPr/>
          <p:nvPr/>
        </p:nvSpPr>
        <p:spPr>
          <a:xfrm>
            <a:off x="252000" y="3240000"/>
            <a:ext cx="6821034" cy="369332"/>
          </a:xfrm>
          <a:prstGeom prst="rect">
            <a:avLst/>
          </a:prstGeom>
        </p:spPr>
        <p:txBody>
          <a:bodyPr wrap="non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FOSSコンポーネント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および</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その起源とライセンス</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確認</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ソースコードを監査する</a:t>
            </a:r>
          </a:p>
        </p:txBody>
      </p:sp>
      <p:sp>
        <p:nvSpPr>
          <p:cNvPr id="25"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8" name="AutoShape 9"/>
          <p:cNvCxnSpPr>
            <a:cxnSpLocks noChangeShapeType="1"/>
            <a:stCxn id="25"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4465953"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3922127"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p>
        </p:txBody>
      </p:sp>
    </p:spTree>
    <p:extLst>
      <p:ext uri="{BB962C8B-B14F-4D97-AF65-F5344CB8AC3E}">
        <p14:creationId xmlns:p14="http://schemas.microsoft.com/office/powerpoint/2010/main" val="19130325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5"/>
          <p:cNvSpPr txBox="1">
            <a:spLocks/>
          </p:cNvSpPr>
          <p:nvPr/>
        </p:nvSpPr>
        <p:spPr>
          <a:xfrm>
            <a:off x="7033777" y="3611517"/>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成果</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レポートでフラグ</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立てられたそれぞれのファイル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に対する問題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の解消、およびフラグの立てられたすべての</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に関する矛盾</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の解決</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Rectangle 25"/>
          <p:cNvSpPr txBox="1">
            <a:spLocks/>
          </p:cNvSpPr>
          <p:nvPr/>
        </p:nvSpPr>
        <p:spPr>
          <a:xfrm>
            <a:off x="1345312" y="3833389"/>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監査レポート</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で指摘された</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FOSSポリシ</a:t>
            </a:r>
            <a:r>
              <a:rPr lang="en-US" sz="16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に反する問</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題を解決するために</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適切なエンジニアにフィードバックを提供する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endParaRPr lang="en-US"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その後、適切なエンジニアが関連するソースコードに対し</a:t>
            </a:r>
            <a:r>
              <a:rPr lang="en-US"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レビューを実施する（次スライド参照）</a:t>
            </a:r>
            <a:endParaRPr kumimoji="0" lang="en-US" sz="1600" b="0"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25"/>
          <p:cNvSpPr/>
          <p:nvPr/>
        </p:nvSpPr>
        <p:spPr>
          <a:xfrm>
            <a:off x="252000" y="3240000"/>
            <a:ext cx="7240677" cy="369887"/>
          </a:xfrm>
          <a:prstGeom prst="rect">
            <a:avLst/>
          </a:prstGeom>
        </p:spPr>
        <p:txBody>
          <a:bodyPr wrap="square" anchor="t">
            <a:spAutoFit/>
          </a:bodyPr>
          <a:lstStyle/>
          <a:p>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監査で確認された</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すべての問</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題を解決する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問題</a:t>
            </a:r>
            <a:r>
              <a:rPr lang="en-US" dirty="0" err="1"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を解決する</a:t>
            </a:r>
            <a:endPar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Rectangle 78"/>
          <p:cNvSpPr>
            <a:spLocks noChangeArrowheads="1"/>
          </p:cNvSpPr>
          <p:nvPr/>
        </p:nvSpPr>
        <p:spPr bwMode="auto">
          <a:xfrm rot="10800000">
            <a:off x="4496120"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p>
        </p:txBody>
      </p:sp>
    </p:spTree>
    <p:extLst>
      <p:ext uri="{BB962C8B-B14F-4D97-AF65-F5344CB8AC3E}">
        <p14:creationId xmlns:p14="http://schemas.microsoft.com/office/powerpoint/2010/main" val="348083468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201464"/>
            <a:ext cx="14157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プロプライエタリ</a:t>
            </a:r>
          </a:p>
        </p:txBody>
      </p:sp>
      <p:sp>
        <p:nvSpPr>
          <p:cNvPr id="35843" name="Text Box 6"/>
          <p:cNvSpPr txBox="1">
            <a:spLocks noChangeArrowheads="1"/>
          </p:cNvSpPr>
          <p:nvPr/>
        </p:nvSpPr>
        <p:spPr bwMode="auto">
          <a:xfrm>
            <a:off x="2914650" y="1721753"/>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メイリオ" panose="020B0604030504040204" pitchFamily="50" charset="-128"/>
                <a:ea typeface="メイリオ" panose="020B0604030504040204" pitchFamily="50" charset="-128"/>
                <a:cs typeface="メイリオ" panose="020B0604030504040204" pitchFamily="50" charset="-128"/>
              </a:rPr>
              <a:t>凡例</a:t>
            </a:r>
          </a:p>
        </p:txBody>
      </p:sp>
      <p:sp>
        <p:nvSpPr>
          <p:cNvPr id="35844" name="Rectangle 7"/>
          <p:cNvSpPr>
            <a:spLocks noChangeArrowheads="1"/>
          </p:cNvSpPr>
          <p:nvPr/>
        </p:nvSpPr>
        <p:spPr bwMode="auto">
          <a:xfrm>
            <a:off x="2889249" y="1675715"/>
            <a:ext cx="2499861"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5" name="Rectangle 8"/>
          <p:cNvSpPr>
            <a:spLocks noChangeArrowheads="1"/>
          </p:cNvSpPr>
          <p:nvPr/>
        </p:nvSpPr>
        <p:spPr bwMode="auto">
          <a:xfrm>
            <a:off x="3003551" y="2155425"/>
            <a:ext cx="284163" cy="260350"/>
          </a:xfrm>
          <a:prstGeom prst="rect">
            <a:avLst/>
          </a:prstGeom>
          <a:solidFill>
            <a:srgbClr val="009900"/>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6" name="Rectangle 9"/>
          <p:cNvSpPr>
            <a:spLocks noChangeArrowheads="1"/>
          </p:cNvSpPr>
          <p:nvPr/>
        </p:nvSpPr>
        <p:spPr bwMode="auto">
          <a:xfrm>
            <a:off x="3003551" y="2520153"/>
            <a:ext cx="284163" cy="260350"/>
          </a:xfrm>
          <a:prstGeom prst="rect">
            <a:avLst/>
          </a:prstGeom>
          <a:solidFill>
            <a:srgbClr val="CC6600"/>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7" name="Rectangle 10"/>
          <p:cNvSpPr>
            <a:spLocks noChangeArrowheads="1"/>
          </p:cNvSpPr>
          <p:nvPr/>
        </p:nvSpPr>
        <p:spPr bwMode="auto">
          <a:xfrm>
            <a:off x="3003551" y="2884881"/>
            <a:ext cx="284163" cy="260350"/>
          </a:xfrm>
          <a:prstGeom prst="rect">
            <a:avLst/>
          </a:prstGeom>
          <a:solidFill>
            <a:srgbClr val="FF3300"/>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8" name="Rectangle 11"/>
          <p:cNvSpPr>
            <a:spLocks noChangeArrowheads="1"/>
          </p:cNvSpPr>
          <p:nvPr/>
        </p:nvSpPr>
        <p:spPr bwMode="auto">
          <a:xfrm>
            <a:off x="3003551" y="3249609"/>
            <a:ext cx="284163" cy="260350"/>
          </a:xfrm>
          <a:prstGeom prst="rect">
            <a:avLst/>
          </a:prstGeom>
          <a:solidFill>
            <a:srgbClr val="FFFF66"/>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9" name="Rectangle 12"/>
          <p:cNvSpPr>
            <a:spLocks noChangeArrowheads="1"/>
          </p:cNvSpPr>
          <p:nvPr/>
        </p:nvSpPr>
        <p:spPr bwMode="auto">
          <a:xfrm>
            <a:off x="3003551" y="3614338"/>
            <a:ext cx="284163" cy="260350"/>
          </a:xfrm>
          <a:prstGeom prst="rect">
            <a:avLst/>
          </a:prstGeom>
          <a:solidFill>
            <a:srgbClr val="3366CC"/>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0" name="Text Box 13"/>
          <p:cNvSpPr txBox="1">
            <a:spLocks noChangeArrowheads="1"/>
          </p:cNvSpPr>
          <p:nvPr/>
        </p:nvSpPr>
        <p:spPr bwMode="auto">
          <a:xfrm>
            <a:off x="3346450" y="2556082"/>
            <a:ext cx="180049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サード パーティの商用</a:t>
            </a:r>
          </a:p>
        </p:txBody>
      </p:sp>
      <p:sp>
        <p:nvSpPr>
          <p:cNvPr id="35851" name="Text Box 14"/>
          <p:cNvSpPr txBox="1">
            <a:spLocks noChangeArrowheads="1"/>
          </p:cNvSpPr>
          <p:nvPr/>
        </p:nvSpPr>
        <p:spPr bwMode="auto">
          <a:xfrm>
            <a:off x="3346450" y="2910700"/>
            <a:ext cx="4732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GPL</a:t>
            </a:r>
          </a:p>
        </p:txBody>
      </p:sp>
      <p:sp>
        <p:nvSpPr>
          <p:cNvPr id="35852" name="Text Box 15"/>
          <p:cNvSpPr txBox="1">
            <a:spLocks noChangeArrowheads="1"/>
          </p:cNvSpPr>
          <p:nvPr/>
        </p:nvSpPr>
        <p:spPr bwMode="auto">
          <a:xfrm>
            <a:off x="3346450" y="3265318"/>
            <a:ext cx="5568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LGPL</a:t>
            </a:r>
          </a:p>
        </p:txBody>
      </p:sp>
      <p:sp>
        <p:nvSpPr>
          <p:cNvPr id="35853" name="Text Box 16"/>
          <p:cNvSpPr txBox="1">
            <a:spLocks noChangeArrowheads="1"/>
          </p:cNvSpPr>
          <p:nvPr/>
        </p:nvSpPr>
        <p:spPr bwMode="auto">
          <a:xfrm>
            <a:off x="3346450" y="3622299"/>
            <a:ext cx="15601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メイリオ" panose="020B0604030504040204" pitchFamily="50" charset="-128"/>
                <a:ea typeface="メイリオ" panose="020B0604030504040204" pitchFamily="50" charset="-128"/>
                <a:cs typeface="メイリオ" panose="020B0604030504040204" pitchFamily="50" charset="-128"/>
              </a:rPr>
              <a:t>FOSS パーミッシブ</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5" name="Line 24"/>
          <p:cNvSpPr>
            <a:spLocks noChangeShapeType="1"/>
          </p:cNvSpPr>
          <p:nvPr/>
        </p:nvSpPr>
        <p:spPr bwMode="auto">
          <a:xfrm>
            <a:off x="3028950" y="5140428"/>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6" name="Text Box 25"/>
          <p:cNvSpPr txBox="1">
            <a:spLocks noChangeArrowheads="1"/>
          </p:cNvSpPr>
          <p:nvPr/>
        </p:nvSpPr>
        <p:spPr bwMode="auto">
          <a:xfrm>
            <a:off x="3660989" y="4744204"/>
            <a:ext cx="9541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関数呼び出し</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7" name="Text Box 26"/>
          <p:cNvSpPr txBox="1">
            <a:spLocks noChangeArrowheads="1"/>
          </p:cNvSpPr>
          <p:nvPr/>
        </p:nvSpPr>
        <p:spPr bwMode="auto">
          <a:xfrm>
            <a:off x="3660989" y="5000307"/>
            <a:ext cx="178766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ソケット インターフェース</a:t>
            </a:r>
          </a:p>
        </p:txBody>
      </p:sp>
      <p:sp>
        <p:nvSpPr>
          <p:cNvPr id="35858" name="Text Box 27"/>
          <p:cNvSpPr txBox="1">
            <a:spLocks noChangeArrowheads="1"/>
          </p:cNvSpPr>
          <p:nvPr/>
        </p:nvSpPr>
        <p:spPr bwMode="auto">
          <a:xfrm>
            <a:off x="3162301" y="4656742"/>
            <a:ext cx="4058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(fc)</a:t>
            </a:r>
          </a:p>
        </p:txBody>
      </p:sp>
      <p:sp>
        <p:nvSpPr>
          <p:cNvPr id="35859" name="Text Box 28"/>
          <p:cNvSpPr txBox="1">
            <a:spLocks noChangeArrowheads="1"/>
          </p:cNvSpPr>
          <p:nvPr/>
        </p:nvSpPr>
        <p:spPr bwMode="auto">
          <a:xfrm>
            <a:off x="3162301" y="4928092"/>
            <a:ext cx="39305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(si)</a:t>
            </a:r>
          </a:p>
        </p:txBody>
      </p:sp>
      <p:sp>
        <p:nvSpPr>
          <p:cNvPr id="35860" name="Line 29"/>
          <p:cNvSpPr>
            <a:spLocks noChangeShapeType="1"/>
          </p:cNvSpPr>
          <p:nvPr/>
        </p:nvSpPr>
        <p:spPr bwMode="auto">
          <a:xfrm>
            <a:off x="3028950" y="5403154"/>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1" name="Text Box 30"/>
          <p:cNvSpPr txBox="1">
            <a:spLocks noChangeArrowheads="1"/>
          </p:cNvSpPr>
          <p:nvPr/>
        </p:nvSpPr>
        <p:spPr bwMode="auto">
          <a:xfrm>
            <a:off x="3660989" y="5254049"/>
            <a:ext cx="114646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システム コール</a:t>
            </a:r>
          </a:p>
        </p:txBody>
      </p:sp>
      <p:sp>
        <p:nvSpPr>
          <p:cNvPr id="35862" name="Text Box 31"/>
          <p:cNvSpPr txBox="1">
            <a:spLocks noChangeArrowheads="1"/>
          </p:cNvSpPr>
          <p:nvPr/>
        </p:nvSpPr>
        <p:spPr bwMode="auto">
          <a:xfrm>
            <a:off x="3143250" y="5197854"/>
            <a:ext cx="42672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(sc)</a:t>
            </a:r>
          </a:p>
        </p:txBody>
      </p:sp>
      <p:sp>
        <p:nvSpPr>
          <p:cNvPr id="35863" name="Line 32"/>
          <p:cNvSpPr>
            <a:spLocks noChangeShapeType="1"/>
          </p:cNvSpPr>
          <p:nvPr/>
        </p:nvSpPr>
        <p:spPr bwMode="auto">
          <a:xfrm>
            <a:off x="3028950" y="5665879"/>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4" name="Text Box 33"/>
          <p:cNvSpPr txBox="1">
            <a:spLocks noChangeArrowheads="1"/>
          </p:cNvSpPr>
          <p:nvPr/>
        </p:nvSpPr>
        <p:spPr bwMode="auto">
          <a:xfrm>
            <a:off x="3660989" y="5509379"/>
            <a:ext cx="82586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共通ヘッダ</a:t>
            </a:r>
          </a:p>
        </p:txBody>
      </p:sp>
      <p:sp>
        <p:nvSpPr>
          <p:cNvPr id="35865" name="Text Box 34"/>
          <p:cNvSpPr txBox="1">
            <a:spLocks noChangeArrowheads="1"/>
          </p:cNvSpPr>
          <p:nvPr/>
        </p:nvSpPr>
        <p:spPr bwMode="auto">
          <a:xfrm>
            <a:off x="3143250" y="5469361"/>
            <a:ext cx="4395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sh</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5866" name="Line 35"/>
          <p:cNvSpPr>
            <a:spLocks noChangeShapeType="1"/>
          </p:cNvSpPr>
          <p:nvPr/>
        </p:nvSpPr>
        <p:spPr bwMode="auto">
          <a:xfrm>
            <a:off x="5538082" y="4926914"/>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7" name="Line 36"/>
          <p:cNvSpPr>
            <a:spLocks noChangeShapeType="1"/>
          </p:cNvSpPr>
          <p:nvPr/>
        </p:nvSpPr>
        <p:spPr bwMode="auto">
          <a:xfrm>
            <a:off x="5538082" y="3678213"/>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8" name="Text Box 37"/>
          <p:cNvSpPr txBox="1">
            <a:spLocks noChangeArrowheads="1"/>
          </p:cNvSpPr>
          <p:nvPr/>
        </p:nvSpPr>
        <p:spPr bwMode="auto">
          <a:xfrm>
            <a:off x="8424706" y="2333281"/>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200" b="1"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空間</a:t>
            </a:r>
            <a:endParaRPr 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9" name="Text Box 38"/>
          <p:cNvSpPr txBox="1">
            <a:spLocks noChangeArrowheads="1"/>
          </p:cNvSpPr>
          <p:nvPr/>
        </p:nvSpPr>
        <p:spPr bwMode="auto">
          <a:xfrm>
            <a:off x="8424706" y="3782327"/>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カーネル空間</a:t>
            </a:r>
            <a:endParaRPr 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0" name="Text Box 39"/>
          <p:cNvSpPr txBox="1">
            <a:spLocks noChangeArrowheads="1"/>
          </p:cNvSpPr>
          <p:nvPr/>
        </p:nvSpPr>
        <p:spPr bwMode="auto">
          <a:xfrm>
            <a:off x="8424706" y="5081619"/>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ハードウェア</a:t>
            </a:r>
            <a:endParaRPr 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1" name="Rectangle 40"/>
          <p:cNvSpPr>
            <a:spLocks noChangeArrowheads="1"/>
          </p:cNvSpPr>
          <p:nvPr/>
        </p:nvSpPr>
        <p:spPr bwMode="auto">
          <a:xfrm>
            <a:off x="5446059" y="1675715"/>
            <a:ext cx="4298442"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2" name="Text Box 43"/>
          <p:cNvSpPr txBox="1">
            <a:spLocks noChangeArrowheads="1"/>
          </p:cNvSpPr>
          <p:nvPr/>
        </p:nvSpPr>
        <p:spPr bwMode="auto">
          <a:xfrm>
            <a:off x="5828393" y="2853639"/>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コンポーネント名を</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記入</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し</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てください</a:t>
            </a:r>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3" name="Text Box 44"/>
          <p:cNvSpPr txBox="1">
            <a:spLocks noChangeArrowheads="1"/>
          </p:cNvSpPr>
          <p:nvPr/>
        </p:nvSpPr>
        <p:spPr bwMode="auto">
          <a:xfrm>
            <a:off x="5828393" y="4082364"/>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コンポーネント名を</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記入</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し</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てください</a:t>
            </a:r>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4" name="Text Box 45"/>
          <p:cNvSpPr txBox="1">
            <a:spLocks noChangeArrowheads="1"/>
          </p:cNvSpPr>
          <p:nvPr/>
        </p:nvSpPr>
        <p:spPr bwMode="auto">
          <a:xfrm>
            <a:off x="5828393" y="5385988"/>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コンポーネント名を</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記入し</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てください</a:t>
            </a:r>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5" name="Line 46"/>
          <p:cNvSpPr>
            <a:spLocks noChangeShapeType="1"/>
          </p:cNvSpPr>
          <p:nvPr/>
        </p:nvSpPr>
        <p:spPr bwMode="auto">
          <a:xfrm>
            <a:off x="7025568"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6" name="Line 47"/>
          <p:cNvSpPr>
            <a:spLocks noChangeShapeType="1"/>
          </p:cNvSpPr>
          <p:nvPr/>
        </p:nvSpPr>
        <p:spPr bwMode="auto">
          <a:xfrm>
            <a:off x="7025568"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7" name="Text Box 48"/>
          <p:cNvSpPr txBox="1">
            <a:spLocks noChangeArrowheads="1"/>
          </p:cNvSpPr>
          <p:nvPr/>
        </p:nvSpPr>
        <p:spPr bwMode="auto">
          <a:xfrm>
            <a:off x="7025567" y="3382279"/>
            <a:ext cx="22796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900" dirty="0">
                <a:latin typeface="メイリオ" panose="020B0604030504040204" pitchFamily="50" charset="-128"/>
                <a:ea typeface="メイリオ" panose="020B0604030504040204" pitchFamily="50" charset="-128"/>
                <a:cs typeface="メイリオ" panose="020B0604030504040204" pitchFamily="50" charset="-128"/>
              </a:rPr>
              <a:t>[</a:t>
            </a:r>
            <a:r>
              <a:rPr lang="en-US" sz="900" dirty="0" err="1" smtClean="0">
                <a:latin typeface="メイリオ" panose="020B0604030504040204" pitchFamily="50" charset="-128"/>
                <a:ea typeface="メイリオ" panose="020B0604030504040204" pitchFamily="50" charset="-128"/>
                <a:cs typeface="メイリオ" panose="020B0604030504040204" pitchFamily="50" charset="-128"/>
              </a:rPr>
              <a:t>相互作用</a:t>
            </a:r>
            <a:r>
              <a:rPr lang="ja-JP" altLang="en-US" sz="900" dirty="0" smtClean="0">
                <a:latin typeface="メイリオ" panose="020B0604030504040204" pitchFamily="50" charset="-128"/>
                <a:ea typeface="メイリオ" panose="020B0604030504040204" pitchFamily="50" charset="-128"/>
                <a:cs typeface="メイリオ" panose="020B0604030504040204" pitchFamily="50" charset="-128"/>
              </a:rPr>
              <a:t>の仕方を記入して</a:t>
            </a:r>
            <a:r>
              <a:rPr lang="en-US" sz="900" dirty="0" err="1" smtClean="0">
                <a:latin typeface="メイリオ" panose="020B0604030504040204" pitchFamily="50" charset="-128"/>
                <a:ea typeface="メイリオ" panose="020B0604030504040204" pitchFamily="50" charset="-128"/>
                <a:cs typeface="メイリオ" panose="020B0604030504040204" pitchFamily="50" charset="-128"/>
              </a:rPr>
              <a:t>ください</a:t>
            </a:r>
            <a:r>
              <a:rPr lang="en-US" sz="9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9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アーキテクチャ</a:t>
            </a:r>
            <a:r>
              <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レビュ</a:t>
            </a:r>
            <a:r>
              <a:rPr lang="en-US"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ー</a:t>
            </a:r>
            <a:r>
              <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r>
              <a:rPr lang="en-US"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テンプレートの例</a:t>
            </a:r>
            <a:r>
              <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Text Box 48"/>
          <p:cNvSpPr txBox="1">
            <a:spLocks noChangeArrowheads="1"/>
          </p:cNvSpPr>
          <p:nvPr/>
        </p:nvSpPr>
        <p:spPr bwMode="auto">
          <a:xfrm>
            <a:off x="7025568" y="4628914"/>
            <a:ext cx="22796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900" dirty="0">
                <a:latin typeface="メイリオ" panose="020B0604030504040204" pitchFamily="50" charset="-128"/>
                <a:ea typeface="メイリオ" panose="020B0604030504040204" pitchFamily="50" charset="-128"/>
                <a:cs typeface="メイリオ" panose="020B0604030504040204" pitchFamily="50" charset="-128"/>
              </a:rPr>
              <a:t>[</a:t>
            </a:r>
            <a:r>
              <a:rPr lang="en-US" sz="900" dirty="0" err="1" smtClean="0">
                <a:latin typeface="メイリオ" panose="020B0604030504040204" pitchFamily="50" charset="-128"/>
                <a:ea typeface="メイリオ" panose="020B0604030504040204" pitchFamily="50" charset="-128"/>
                <a:cs typeface="メイリオ" panose="020B0604030504040204" pitchFamily="50" charset="-128"/>
              </a:rPr>
              <a:t>相互作用</a:t>
            </a:r>
            <a:r>
              <a:rPr lang="ja-JP" altLang="en-US" sz="900" dirty="0" smtClean="0">
                <a:latin typeface="メイリオ" panose="020B0604030504040204" pitchFamily="50" charset="-128"/>
                <a:ea typeface="メイリオ" panose="020B0604030504040204" pitchFamily="50" charset="-128"/>
                <a:cs typeface="メイリオ" panose="020B0604030504040204" pitchFamily="50" charset="-128"/>
              </a:rPr>
              <a:t>の仕方を記入して</a:t>
            </a:r>
            <a:r>
              <a:rPr lang="en-US" sz="900" dirty="0" err="1" smtClean="0">
                <a:latin typeface="メイリオ" panose="020B0604030504040204" pitchFamily="50" charset="-128"/>
                <a:ea typeface="メイリオ" panose="020B0604030504040204" pitchFamily="50" charset="-128"/>
                <a:cs typeface="メイリオ" panose="020B0604030504040204" pitchFamily="50" charset="-128"/>
              </a:rPr>
              <a:t>ください</a:t>
            </a:r>
            <a:r>
              <a:rPr lang="en-US" sz="9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9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9906730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5"/>
          <p:cNvSpPr txBox="1">
            <a:spLocks/>
          </p:cNvSpPr>
          <p:nvPr/>
        </p:nvSpPr>
        <p:spPr>
          <a:xfrm>
            <a:off x="6892249" y="3751150"/>
            <a:ext cx="4039200" cy="283241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監査レポートにあるソフトウェアがFOSSポリシーと合致することを確かなものとする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監査レポートで発見</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され</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たことを保存し、解決された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問</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題を次のステップへの準備ができた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（つまり承認された）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ものとして示</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Rectangle 25"/>
          <p:cNvSpPr txBox="1">
            <a:spLocks/>
          </p:cNvSpPr>
          <p:nvPr/>
        </p:nvSpPr>
        <p:spPr>
          <a:xfrm>
            <a:off x="1031512" y="3751150"/>
            <a:ext cx="4701395" cy="2771456"/>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ステップ</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a:t>
            </a:r>
            <a:r>
              <a:rPr lang="en-US" sz="1600" dirty="0">
                <a:latin typeface="メイリオ" panose="020B0604030504040204" pitchFamily="50" charset="-128"/>
                <a:ea typeface="メイリオ" panose="020B0604030504040204" pitchFamily="50" charset="-128"/>
                <a:cs typeface="メイリオ" panose="020B0604030504040204" pitchFamily="50" charset="-128"/>
              </a:rPr>
              <a:t>ー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スタッフに適切な職権レベルを含める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ポリシーを参照した</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レビューを実施する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25"/>
          <p:cNvSpPr/>
          <p:nvPr/>
        </p:nvSpPr>
        <p:spPr>
          <a:xfrm>
            <a:off x="246509" y="3240000"/>
            <a:ext cx="11945492" cy="369332"/>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監査レポートをレビューし、</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発見されたすべての</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問</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題</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が</a:t>
            </a:r>
            <a:r>
              <a:rPr lang="en-US" b="1" dirty="0" err="1">
                <a:latin typeface="メイリオ" panose="020B0604030504040204" pitchFamily="50" charset="-128"/>
                <a:ea typeface="メイリオ" panose="020B0604030504040204" pitchFamily="50" charset="-128"/>
                <a:cs typeface="メイリオ" panose="020B0604030504040204" pitchFamily="50" charset="-128"/>
              </a:rPr>
              <a:t>解決</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していることを確認</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レビューを実施する</a:t>
            </a: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Rectangle 78"/>
          <p:cNvSpPr>
            <a:spLocks noChangeArrowheads="1"/>
          </p:cNvSpPr>
          <p:nvPr/>
        </p:nvSpPr>
        <p:spPr bwMode="auto">
          <a:xfrm rot="10800000">
            <a:off x="5070113"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p>
        </p:txBody>
      </p:sp>
    </p:spTree>
    <p:extLst>
      <p:ext uri="{BB962C8B-B14F-4D97-AF65-F5344CB8AC3E}">
        <p14:creationId xmlns:p14="http://schemas.microsoft.com/office/powerpoint/2010/main" val="146992061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866900" y="1260000"/>
            <a:ext cx="8458200" cy="3816187"/>
          </a:xfrm>
        </p:spPr>
        <p:txBody>
          <a:bodyPr vert="horz" wrap="square" lIns="252000" tIns="180000" rIns="180000" bIns="216000" rtlCol="0" anchor="t">
            <a:spAutoFit/>
          </a:bodyPr>
          <a:lstStyle/>
          <a:p>
            <a:pPr eaLnBrk="1" hangingPunct="1">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前ステップの</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ソースコード</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監査およびレビューの結果に基づき、ソフトウェアの使用が承認</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却下</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され</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この承認で、承認対象のFOSS</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コンポーネントの</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方法</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およびFOSSライセンス下で</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適用される</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その他すべて</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の</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義務などを明確にする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承認は適切な職権レベルで行われる必要があ</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a:buChar char="•"/>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承認</a:t>
            </a:r>
          </a:p>
        </p:txBody>
      </p:sp>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4" name="AutoShape 9"/>
          <p:cNvCxnSpPr>
            <a:cxnSpLocks noChangeShapeType="1"/>
            <a:stCxn id="22"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 name="Rectangle 78"/>
          <p:cNvSpPr>
            <a:spLocks noChangeArrowheads="1"/>
          </p:cNvSpPr>
          <p:nvPr/>
        </p:nvSpPr>
        <p:spPr bwMode="auto">
          <a:xfrm rot="10800000">
            <a:off x="3891959"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10800000">
            <a:off x="4465952"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Rectangle 78"/>
          <p:cNvSpPr>
            <a:spLocks noChangeArrowheads="1"/>
          </p:cNvSpPr>
          <p:nvPr/>
        </p:nvSpPr>
        <p:spPr bwMode="auto">
          <a:xfrm rot="10800000">
            <a:off x="5039945"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10800000">
            <a:off x="6187931"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6761924"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7335917"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7909910"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8483903" y="487226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3317966"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5644106" y="4824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p>
        </p:txBody>
      </p:sp>
    </p:spTree>
    <p:extLst>
      <p:ext uri="{BB962C8B-B14F-4D97-AF65-F5344CB8AC3E}">
        <p14:creationId xmlns:p14="http://schemas.microsoft.com/office/powerpoint/2010/main" val="77888824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914" name="Rectangle 3"/>
          <p:cNvSpPr>
            <a:spLocks noGrp="1"/>
          </p:cNvSpPr>
          <p:nvPr>
            <p:ph idx="1"/>
          </p:nvPr>
        </p:nvSpPr>
        <p:spPr>
          <a:xfrm>
            <a:off x="1866000" y="1260000"/>
            <a:ext cx="8460000"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製品内での使用に</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ついて</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が承認された</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場合</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それが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その製品</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の</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ソフトウェア一覧</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表</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に追加</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される</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panose="020B0604020202020204" pitchFamily="34" charset="0"/>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承認内容とその条件</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追跡システムに登録</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される</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panose="020B0604020202020204" pitchFamily="34" charset="0"/>
              <a:buChar char="•"/>
            </a:pP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新しい</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の</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FOSSコンポーネントや新しい使用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方法</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が提案された場合には</a:t>
            </a:r>
            <a:r>
              <a:rPr lang="ja-JP" altLang="en-US" sz="2000" b="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新たな承認が必要となることを</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追跡</a:t>
            </a:r>
            <a:r>
              <a:rPr lang="en-US" altLang="ja-JP" sz="2000" b="0" dirty="0" err="1" smtClean="0">
                <a:latin typeface="メイリオ" panose="020B0604030504040204" pitchFamily="50" charset="-128"/>
                <a:ea typeface="メイリオ" panose="020B0604030504040204" pitchFamily="50" charset="-128"/>
                <a:cs typeface="メイリオ" panose="020B0604030504040204" pitchFamily="50" charset="-128"/>
              </a:rPr>
              <a:t>システム</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明確にする</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登録／承認の追跡</a:t>
            </a:r>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6" name="AutoShape 9"/>
          <p:cNvCxnSpPr>
            <a:cxnSpLocks noChangeShapeType="1"/>
            <a:stCxn id="24"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 name="Rectangle 78"/>
          <p:cNvSpPr>
            <a:spLocks noChangeArrowheads="1"/>
          </p:cNvSpPr>
          <p:nvPr/>
        </p:nvSpPr>
        <p:spPr bwMode="auto">
          <a:xfrm rot="10800000">
            <a:off x="3891959"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ectangle 78"/>
          <p:cNvSpPr>
            <a:spLocks noChangeArrowheads="1"/>
          </p:cNvSpPr>
          <p:nvPr/>
        </p:nvSpPr>
        <p:spPr bwMode="auto">
          <a:xfrm rot="10800000">
            <a:off x="4465952"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10800000">
            <a:off x="5039945"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5613938"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6761924"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7335917"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7909910"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8483903" y="487226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3317966"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6218099" y="480495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p>
        </p:txBody>
      </p:sp>
    </p:spTree>
    <p:extLst>
      <p:ext uri="{BB962C8B-B14F-4D97-AF65-F5344CB8AC3E}">
        <p14:creationId xmlns:p14="http://schemas.microsoft.com/office/powerpoint/2010/main" val="103973366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0962" name="Rectangle 3"/>
          <p:cNvSpPr>
            <a:spLocks noGrp="1"/>
          </p:cNvSpPr>
          <p:nvPr>
            <p:ph idx="1"/>
          </p:nvPr>
        </p:nvSpPr>
        <p:spPr>
          <a:xfrm>
            <a:off x="1493989" y="3602457"/>
            <a:ext cx="9226906" cy="3292967"/>
          </a:xfrm>
        </p:spPr>
        <p:txBody>
          <a:bodyPr vert="horz" wrap="square" lIns="252000" tIns="180000" rIns="180000" bIns="216000" rtlCol="0" anchor="t">
            <a:spAutoFit/>
          </a:bodyPr>
          <a:lstStyle/>
          <a:p>
            <a:pPr marL="271463" lvl="1" indent="-271463">
              <a:lnSpc>
                <a:spcPct val="150000"/>
              </a:lnSpc>
              <a:buSzPct val="90000"/>
              <a:buFont typeface="Arial" panose="020B0604020202020204" pitchFamily="34" charset="0"/>
              <a:buChar char="•"/>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著作権表示と帰属</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20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を提供することで、FOSS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が</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されていること</a:t>
            </a:r>
            <a:r>
              <a:rPr lang="en-US" sz="2000"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表明する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 </a:t>
            </a:r>
          </a:p>
          <a:p>
            <a:pPr marL="271463" lvl="1" indent="-271463">
              <a:lnSpc>
                <a:spcPct val="150000"/>
              </a:lnSpc>
              <a:buSzPct val="90000"/>
              <a:buFont typeface="Arial" panose="020B0604020202020204" pitchFamily="34" charset="0"/>
              <a:buChar char="•"/>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製品のエンドユーザ</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2000" err="1">
                <a:latin typeface="メイリオ" panose="020B0604030504040204" pitchFamily="50" charset="-128"/>
                <a:ea typeface="メイリオ" panose="020B0604030504040204" pitchFamily="50" charset="-128"/>
                <a:cs typeface="メイリオ" panose="020B0604030504040204" pitchFamily="50" charset="-128"/>
              </a:rPr>
              <a:t>に</a:t>
            </a:r>
            <a:r>
              <a:rPr lang="en-US" sz="2000" smtClean="0">
                <a:latin typeface="メイリオ" panose="020B0604030504040204" pitchFamily="50" charset="-128"/>
                <a:ea typeface="メイリオ" panose="020B0604030504040204" pitchFamily="50" charset="-128"/>
                <a:cs typeface="メイリオ" panose="020B0604030504040204" pitchFamily="50" charset="-128"/>
              </a:rPr>
              <a:t>FOSSソースコードの写しの入手方法に</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関する</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情報</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を</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GPLやLGPLのケースのよう</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に、その必要がある</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場合</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p>
          <a:p>
            <a:pPr marL="271463" lvl="1" indent="-271463">
              <a:lnSpc>
                <a:spcPct val="150000"/>
              </a:lnSpc>
              <a:buSzPct val="90000"/>
              <a:buFont typeface="Arial" panose="020B0604020202020204" pitchFamily="34" charset="0"/>
              <a:buChar char="•"/>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必要に応じ製品に含まれるFOSS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について</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ライセンス同意書全文</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コピ</a:t>
            </a:r>
            <a:r>
              <a:rPr lang="en-US" sz="20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を用意する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告知</a:t>
            </a:r>
            <a:r>
              <a:rPr lang="en-US" altLang="en-US"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通知</a:t>
            </a:r>
            <a:r>
              <a:rPr lang="ja-JP" alt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en-US" dirty="0" err="1"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表示</a:t>
            </a:r>
            <a:endParaRPr lang="en-US" alt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0" name="AutoShape 9"/>
          <p:cNvCxnSpPr>
            <a:cxnSpLocks noChangeShapeType="1"/>
            <a:stCxn id="38"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0"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1"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2" name="Rectangle 78"/>
          <p:cNvSpPr>
            <a:spLocks noChangeArrowheads="1"/>
          </p:cNvSpPr>
          <p:nvPr/>
        </p:nvSpPr>
        <p:spPr bwMode="auto">
          <a:xfrm rot="10800000">
            <a:off x="6792092"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8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p>
          <a:p>
            <a:pPr algn="ctr"/>
            <a:r>
              <a:rPr lang="en-US" sz="8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p>
        </p:txBody>
      </p:sp>
      <p:sp>
        <p:nvSpPr>
          <p:cNvPr id="20" name="Rectangle 25"/>
          <p:cNvSpPr/>
          <p:nvPr/>
        </p:nvSpPr>
        <p:spPr>
          <a:xfrm>
            <a:off x="246509" y="3240000"/>
            <a:ext cx="11945492" cy="369332"/>
          </a:xfrm>
          <a:prstGeom prst="rect">
            <a:avLst/>
          </a:prstGeom>
        </p:spPr>
        <p:txBody>
          <a:bodyPr wrap="square" anchor="t">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製品リリース時に用いる適切な告知／表示を準備</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3817373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6956746" y="3804465"/>
            <a:ext cx="4039200" cy="2680484"/>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8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頒布パッケージ</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には、</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レビューされ承認されたソフトウェアだけ</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en-US" sz="1600" dirty="0">
                <a:latin typeface="メイリオ" panose="020B0604030504040204" pitchFamily="50" charset="-128"/>
                <a:ea typeface="メイリオ" panose="020B0604030504040204" pitchFamily="50" charset="-128"/>
                <a:cs typeface="メイリオ" panose="020B0604030504040204" pitchFamily="50" charset="-128"/>
              </a:rPr>
              <a:t>含</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まれ</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て</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80000"/>
              </a:lnSpc>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OpenChain仕様書で定義</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され</a:t>
            </a:r>
            <a:r>
              <a:rPr lang="en-US" sz="1600" dirty="0">
                <a:latin typeface="メイリオ" panose="020B0604030504040204" pitchFamily="50" charset="-128"/>
                <a:ea typeface="メイリオ" panose="020B0604030504040204" pitchFamily="50" charset="-128"/>
                <a:cs typeface="メイリオ" panose="020B0604030504040204" pitchFamily="50" charset="-128"/>
              </a:rPr>
              <a:t>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頒布コンプライアンス関連資料</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」として</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頒布パッケージ</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やその他頒布</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形態に</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適切な告知／表示</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盛り込</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まれ</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て</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5"/>
          <p:cNvSpPr txBox="1">
            <a:spLocks/>
          </p:cNvSpPr>
          <p:nvPr/>
        </p:nvSpPr>
        <p:spPr>
          <a:xfrm>
            <a:off x="877905" y="3713493"/>
            <a:ext cx="4344671" cy="2771456"/>
          </a:xfrm>
          <a:prstGeom prst="rect">
            <a:avLst/>
          </a:prstGeom>
        </p:spPr>
        <p:txBody>
          <a:bodyPr vert="horz" lIns="91440" tIns="45720" rIns="91440" bIns="45720" rtlCol="0" anchor="t">
            <a:noAutofit/>
          </a:bodyPr>
          <a:lstStyle/>
          <a:p>
            <a:pPr marL="228600" indent="-228600">
              <a:lnSpc>
                <a:spcPct val="11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ステップ</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用</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のFOSSパッケージが明確になっていて</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承認されていることを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レビューされたソースコードが製品として出荷されるバイナリ形態の同等物と合致していることを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エンドユーザ</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向けに当該FOSSのソースコードをリクエストできる権利について情報提供するため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適切な告知</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文</a:t>
            </a:r>
            <a:r>
              <a:rPr 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すべて用意さ</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れていることを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確認された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その他</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義務の履行を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頒布されるソフトウェアがレビューされ承認されたことを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検証</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b="1"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頒布前の検証</a:t>
            </a:r>
          </a:p>
        </p:txBody>
      </p:sp>
      <p:sp>
        <p:nvSpPr>
          <p:cNvPr id="27"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9" name="AutoShape 9"/>
          <p:cNvCxnSpPr>
            <a:cxnSpLocks noChangeShapeType="1"/>
            <a:stCxn id="27"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Rectangle 78"/>
          <p:cNvSpPr>
            <a:spLocks noChangeArrowheads="1"/>
          </p:cNvSpPr>
          <p:nvPr/>
        </p:nvSpPr>
        <p:spPr bwMode="auto">
          <a:xfrm rot="10800000">
            <a:off x="7366085"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p>
        </p:txBody>
      </p:sp>
    </p:spTree>
    <p:extLst>
      <p:ext uri="{BB962C8B-B14F-4D97-AF65-F5344CB8AC3E}">
        <p14:creationId xmlns:p14="http://schemas.microsoft.com/office/powerpoint/2010/main" val="124874327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5"/>
          <p:cNvSpPr txBox="1">
            <a:spLocks/>
          </p:cNvSpPr>
          <p:nvPr/>
        </p:nvSpPr>
        <p:spPr>
          <a:xfrm>
            <a:off x="6761924" y="3780000"/>
            <a:ext cx="4038600" cy="230187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義務が履行される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1247566" y="3749698"/>
            <a:ext cx="4038600" cy="2771456"/>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ステップ</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製品に対応した</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ソースコードを関連ビルドツールや文書類とともに提供する（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例：頒布Webサイトへアップロードする、頒布パッケージに含める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ソースコードが</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製品と</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に対応し</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たラベルで</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識別される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2"/>
          <p:cNvSpPr/>
          <p:nvPr/>
        </p:nvSpPr>
        <p:spPr>
          <a:xfrm>
            <a:off x="246509" y="3240000"/>
            <a:ext cx="11945492" cy="369332"/>
          </a:xfrm>
          <a:prstGeom prst="rect">
            <a:avLst/>
          </a:prstGeom>
        </p:spPr>
        <p:txBody>
          <a:bodyPr wrap="square" anchor="t">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添付</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ソースコードを要求され</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た</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形で提供する</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添付</a:t>
            </a:r>
            <a:r>
              <a:rPr lang="en-US"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ソースコード</a:t>
            </a:r>
            <a:r>
              <a:rPr lang="en-US" altLang="ja-JP" sz="4000" baseline="3000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 </a:t>
            </a:r>
            <a:r>
              <a:rPr lang="en-US"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を頒布する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7940078"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p>
        </p:txBody>
      </p:sp>
      <p:sp>
        <p:nvSpPr>
          <p:cNvPr id="2" name="テキスト ボックス 1"/>
          <p:cNvSpPr txBox="1"/>
          <p:nvPr/>
        </p:nvSpPr>
        <p:spPr>
          <a:xfrm>
            <a:off x="246509" y="6351877"/>
            <a:ext cx="3672800" cy="338554"/>
          </a:xfrm>
          <a:prstGeom prst="rect">
            <a:avLst/>
          </a:prstGeom>
          <a:noFill/>
        </p:spPr>
        <p:txBody>
          <a:bodyPr wrap="none" rtlCol="0">
            <a:spAutoFit/>
          </a:bodyPr>
          <a:lstStyle/>
          <a:p>
            <a:r>
              <a:rPr kumimoji="1" lang="en-US" altLang="ja-JP" sz="160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smtClean="0">
                <a:latin typeface="メイリオ" panose="020B0604030504040204" pitchFamily="50" charset="-128"/>
                <a:ea typeface="メイリオ" panose="020B0604030504040204" pitchFamily="50" charset="-128"/>
                <a:cs typeface="メイリオ" panose="020B0604030504040204" pitchFamily="50" charset="-128"/>
              </a:rPr>
              <a:t>製品に対応したソースコードのこと</a:t>
            </a:r>
            <a:endPar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5172437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1" name="Rectangle 25"/>
          <p:cNvSpPr txBox="1">
            <a:spLocks/>
          </p:cNvSpPr>
          <p:nvPr/>
        </p:nvSpPr>
        <p:spPr>
          <a:xfrm>
            <a:off x="6680374" y="3781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成果</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検証済みの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頒布コンプライアンス関連資料が適切に提供され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1102862" y="3781630"/>
            <a:ext cx="4511076" cy="2771456"/>
          </a:xfrm>
          <a:prstGeom prst="rect">
            <a:avLst/>
          </a:prstGeom>
        </p:spPr>
        <p:txBody>
          <a:bodyPr vert="horz" lIns="91440" tIns="45720" rIns="91440" bIns="45720" rtlCol="0" anchor="t">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添付</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ソースコードが（あるならば</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適切にアップロードされたか</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頒布されたかを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アップロードされた</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頒布されたソースコードが承認されたものと同じ</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となっていることを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告知</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通知</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が適切に公開され</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入手可能となっている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かを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その他確認された義務が履行されているかを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2"/>
          <p:cNvSpPr/>
          <p:nvPr/>
        </p:nvSpPr>
        <p:spPr>
          <a:xfrm>
            <a:off x="246509" y="3240000"/>
            <a:ext cx="11945492" cy="369332"/>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ライセンス義務のコンプライアンスを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検証</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最終</a:t>
            </a:r>
            <a:r>
              <a:rPr lang="ja-JP" alt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検証</a:t>
            </a:r>
            <a:endParaRPr lang="en-US" alt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8514071"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p>
        </p:txBody>
      </p:sp>
    </p:spTree>
    <p:extLst>
      <p:ext uri="{BB962C8B-B14F-4D97-AF65-F5344CB8AC3E}">
        <p14:creationId xmlns:p14="http://schemas.microsoft.com/office/powerpoint/2010/main" val="1548130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第1章</a:t>
            </a:r>
          </a:p>
        </p:txBody>
      </p:sp>
      <p:sp>
        <p:nvSpPr>
          <p:cNvPr id="3" name="Text Placeholder 2"/>
          <p:cNvSpPr>
            <a:spLocks noGrp="1"/>
          </p:cNvSpPr>
          <p:nvPr>
            <p:ph type="body" idx="1"/>
          </p:nvPr>
        </p:nvSpPr>
        <p:spPr/>
        <p:txBody>
          <a:bodyPr>
            <a:normAutofit/>
          </a:bodyPr>
          <a:lstStyle/>
          <a:p>
            <a:r>
              <a:rPr lang="en-US" sz="4800"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p>
        </p:txBody>
      </p:sp>
    </p:spTree>
    <p:extLst>
      <p:ext uri="{BB962C8B-B14F-4D97-AF65-F5344CB8AC3E}">
        <p14:creationId xmlns:p14="http://schemas.microsoft.com/office/powerpoint/2010/main" val="15256290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コンプライアンスの適正努力（</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Compliance due diligence</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してどの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ようなもの</a:t>
            </a:r>
            <a:r>
              <a:rPr lang="x-none" dirty="0">
                <a:latin typeface="メイリオ" panose="020B0604030504040204" pitchFamily="50" charset="-128"/>
                <a:ea typeface="メイリオ" panose="020B0604030504040204" pitchFamily="50" charset="-128"/>
                <a:cs typeface="メイリオ" panose="020B0604030504040204" pitchFamily="50" charset="-128"/>
              </a:rPr>
              <a:t>が関係しますか？（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本カリキュラムの</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プロセス例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x-none" dirty="0">
                <a:latin typeface="メイリオ" panose="020B0604030504040204" pitchFamily="50" charset="-128"/>
                <a:ea typeface="メイリオ" panose="020B0604030504040204" pitchFamily="50" charset="-128"/>
                <a:cs typeface="メイリオ" panose="020B0604030504040204" pitchFamily="50" charset="-128"/>
              </a:rPr>
              <a:t>挙げた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各</a:t>
            </a:r>
            <a:r>
              <a:rPr lang="x-none" dirty="0">
                <a:latin typeface="メイリオ" panose="020B0604030504040204" pitchFamily="50" charset="-128"/>
                <a:ea typeface="メイリオ" panose="020B0604030504040204" pitchFamily="50" charset="-128"/>
                <a:cs typeface="メイリオ" panose="020B0604030504040204" pitchFamily="50" charset="-128"/>
              </a:rPr>
              <a:t>ステップについて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概要を</a:t>
            </a:r>
            <a:r>
              <a:rPr lang="x-none" dirty="0">
                <a:latin typeface="メイリオ" panose="020B0604030504040204" pitchFamily="50" charset="-128"/>
                <a:ea typeface="メイリオ" panose="020B0604030504040204" pitchFamily="50" charset="-128"/>
                <a:cs typeface="メイリオ" panose="020B0604030504040204" pitchFamily="50" charset="-128"/>
              </a:rPr>
              <a:t>述べてください）</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確認</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ソースコードの監査</a:t>
            </a:r>
          </a:p>
          <a:p>
            <a:pPr lvl="1">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問題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解決</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レビューの実施</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承認</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登録／承認の追跡</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告知</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通知</a:t>
            </a:r>
            <a:r>
              <a:rPr lang="x-none"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表示</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頒布前の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検証</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添付</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ソースコードの頒布</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検証</a:t>
            </a:r>
          </a:p>
          <a:p>
            <a:r>
              <a:rPr lang="x-none" dirty="0">
                <a:latin typeface="メイリオ" panose="020B0604030504040204" pitchFamily="50" charset="-128"/>
                <a:ea typeface="メイリオ" panose="020B0604030504040204" pitchFamily="50" charset="-128"/>
                <a:cs typeface="メイリオ" panose="020B0604030504040204" pitchFamily="50" charset="-128"/>
              </a:rPr>
              <a:t>アーキテクチャ </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レビューでは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どういったことを</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期待しますか</a:t>
            </a:r>
            <a:r>
              <a:rPr lang="x-none" dirty="0">
                <a:latin typeface="メイリオ" panose="020B0604030504040204" pitchFamily="50" charset="-128"/>
                <a:ea typeface="メイリオ" panose="020B0604030504040204" pitchFamily="50" charset="-128"/>
                <a:cs typeface="メイリオ" panose="020B0604030504040204" pitchFamily="50" charset="-128"/>
              </a:rPr>
              <a:t>？</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23907">
                                            <p:txEl>
                                              <p:pRg st="0" end="0"/>
                                            </p:txEl>
                                          </p:spTgt>
                                        </p:tgtEl>
                                        <p:attrNameLst>
                                          <p:attrName>style.visibility</p:attrName>
                                        </p:attrNameLst>
                                      </p:cBhvr>
                                      <p:to>
                                        <p:strVal val="visible"/>
                                      </p:to>
                                    </p:set>
                                    <p:animEffect transition="in" filter="fade">
                                      <p:cBhvr>
                                        <p:cTn id="12" dur="500"/>
                                        <p:tgtEl>
                                          <p:spTgt spid="123907">
                                            <p:txEl>
                                              <p:pRg st="0" end="0"/>
                                            </p:txEl>
                                          </p:spTgt>
                                        </p:tgtEl>
                                      </p:cBhvr>
                                    </p:animEffect>
                                  </p:childTnLst>
                                </p:cTn>
                              </p:par>
                              <p:par>
                                <p:cTn id="13" presetID="10" presetClass="entr" presetSubtype="0" fill="hold" grpId="1" nodeType="withEffect">
                                  <p:stCondLst>
                                    <p:cond delay="0"/>
                                  </p:stCondLst>
                                  <p:childTnLst>
                                    <p:set>
                                      <p:cBhvr>
                                        <p:cTn id="14" dur="1" fill="hold">
                                          <p:stCondLst>
                                            <p:cond delay="0"/>
                                          </p:stCondLst>
                                        </p:cTn>
                                        <p:tgtEl>
                                          <p:spTgt spid="123907">
                                            <p:txEl>
                                              <p:pRg st="1" end="1"/>
                                            </p:txEl>
                                          </p:spTgt>
                                        </p:tgtEl>
                                        <p:attrNameLst>
                                          <p:attrName>style.visibility</p:attrName>
                                        </p:attrNameLst>
                                      </p:cBhvr>
                                      <p:to>
                                        <p:strVal val="visible"/>
                                      </p:to>
                                    </p:set>
                                    <p:animEffect transition="in" filter="fade">
                                      <p:cBhvr>
                                        <p:cTn id="15" dur="500"/>
                                        <p:tgtEl>
                                          <p:spTgt spid="123907">
                                            <p:txEl>
                                              <p:pRg st="1" end="1"/>
                                            </p:txEl>
                                          </p:spTgt>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123907">
                                            <p:txEl>
                                              <p:pRg st="2" end="2"/>
                                            </p:txEl>
                                          </p:spTgt>
                                        </p:tgtEl>
                                        <p:attrNameLst>
                                          <p:attrName>style.visibility</p:attrName>
                                        </p:attrNameLst>
                                      </p:cBhvr>
                                      <p:to>
                                        <p:strVal val="visible"/>
                                      </p:to>
                                    </p:set>
                                    <p:animEffect transition="in" filter="fade">
                                      <p:cBhvr>
                                        <p:cTn id="18" dur="500"/>
                                        <p:tgtEl>
                                          <p:spTgt spid="123907">
                                            <p:txEl>
                                              <p:pRg st="2" end="2"/>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123907">
                                            <p:txEl>
                                              <p:pRg st="3" end="3"/>
                                            </p:txEl>
                                          </p:spTgt>
                                        </p:tgtEl>
                                        <p:attrNameLst>
                                          <p:attrName>style.visibility</p:attrName>
                                        </p:attrNameLst>
                                      </p:cBhvr>
                                      <p:to>
                                        <p:strVal val="visible"/>
                                      </p:to>
                                    </p:set>
                                    <p:animEffect transition="in" filter="fade">
                                      <p:cBhvr>
                                        <p:cTn id="21" dur="500"/>
                                        <p:tgtEl>
                                          <p:spTgt spid="123907">
                                            <p:txEl>
                                              <p:pRg st="3" end="3"/>
                                            </p:txEl>
                                          </p:spTgt>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123907">
                                            <p:txEl>
                                              <p:pRg st="4" end="4"/>
                                            </p:txEl>
                                          </p:spTgt>
                                        </p:tgtEl>
                                        <p:attrNameLst>
                                          <p:attrName>style.visibility</p:attrName>
                                        </p:attrNameLst>
                                      </p:cBhvr>
                                      <p:to>
                                        <p:strVal val="visible"/>
                                      </p:to>
                                    </p:set>
                                    <p:animEffect transition="in" filter="fade">
                                      <p:cBhvr>
                                        <p:cTn id="24" dur="500"/>
                                        <p:tgtEl>
                                          <p:spTgt spid="123907">
                                            <p:txEl>
                                              <p:pRg st="4" end="4"/>
                                            </p:txEl>
                                          </p:spTgt>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500"/>
                                        <p:tgtEl>
                                          <p:spTgt spid="123907">
                                            <p:txEl>
                                              <p:pRg st="5" end="5"/>
                                            </p:txEl>
                                          </p:spTgt>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123907">
                                            <p:txEl>
                                              <p:pRg st="6" end="6"/>
                                            </p:txEl>
                                          </p:spTgt>
                                        </p:tgtEl>
                                        <p:attrNameLst>
                                          <p:attrName>style.visibility</p:attrName>
                                        </p:attrNameLst>
                                      </p:cBhvr>
                                      <p:to>
                                        <p:strVal val="visible"/>
                                      </p:to>
                                    </p:set>
                                    <p:animEffect transition="in" filter="fade">
                                      <p:cBhvr>
                                        <p:cTn id="30" dur="500"/>
                                        <p:tgtEl>
                                          <p:spTgt spid="123907">
                                            <p:txEl>
                                              <p:pRg st="6" end="6"/>
                                            </p:txEl>
                                          </p:spTgt>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123907">
                                            <p:txEl>
                                              <p:pRg st="7" end="7"/>
                                            </p:txEl>
                                          </p:spTgt>
                                        </p:tgtEl>
                                        <p:attrNameLst>
                                          <p:attrName>style.visibility</p:attrName>
                                        </p:attrNameLst>
                                      </p:cBhvr>
                                      <p:to>
                                        <p:strVal val="visible"/>
                                      </p:to>
                                    </p:set>
                                    <p:animEffect transition="in" filter="fade">
                                      <p:cBhvr>
                                        <p:cTn id="33" dur="500"/>
                                        <p:tgtEl>
                                          <p:spTgt spid="123907">
                                            <p:txEl>
                                              <p:pRg st="7" end="7"/>
                                            </p:txEl>
                                          </p:spTgt>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123907">
                                            <p:txEl>
                                              <p:pRg st="8" end="8"/>
                                            </p:txEl>
                                          </p:spTgt>
                                        </p:tgtEl>
                                        <p:attrNameLst>
                                          <p:attrName>style.visibility</p:attrName>
                                        </p:attrNameLst>
                                      </p:cBhvr>
                                      <p:to>
                                        <p:strVal val="visible"/>
                                      </p:to>
                                    </p:set>
                                    <p:animEffect transition="in" filter="fade">
                                      <p:cBhvr>
                                        <p:cTn id="36" dur="500"/>
                                        <p:tgtEl>
                                          <p:spTgt spid="123907">
                                            <p:txEl>
                                              <p:pRg st="8" end="8"/>
                                            </p:txEl>
                                          </p:spTgt>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123907">
                                            <p:txEl>
                                              <p:pRg st="9" end="9"/>
                                            </p:txEl>
                                          </p:spTgt>
                                        </p:tgtEl>
                                        <p:attrNameLst>
                                          <p:attrName>style.visibility</p:attrName>
                                        </p:attrNameLst>
                                      </p:cBhvr>
                                      <p:to>
                                        <p:strVal val="visible"/>
                                      </p:to>
                                    </p:set>
                                    <p:animEffect transition="in" filter="fade">
                                      <p:cBhvr>
                                        <p:cTn id="39" dur="500"/>
                                        <p:tgtEl>
                                          <p:spTgt spid="123907">
                                            <p:txEl>
                                              <p:pRg st="9" end="9"/>
                                            </p:txEl>
                                          </p:spTgt>
                                        </p:tgtEl>
                                      </p:cBhvr>
                                    </p:animEffect>
                                  </p:childTnLst>
                                </p:cTn>
                              </p:par>
                              <p:par>
                                <p:cTn id="40" presetID="10" presetClass="entr" presetSubtype="0" fill="hold" grpId="1" nodeType="withEffect">
                                  <p:stCondLst>
                                    <p:cond delay="0"/>
                                  </p:stCondLst>
                                  <p:childTnLst>
                                    <p:set>
                                      <p:cBhvr>
                                        <p:cTn id="41" dur="1" fill="hold">
                                          <p:stCondLst>
                                            <p:cond delay="0"/>
                                          </p:stCondLst>
                                        </p:cTn>
                                        <p:tgtEl>
                                          <p:spTgt spid="123907">
                                            <p:txEl>
                                              <p:pRg st="10" end="10"/>
                                            </p:txEl>
                                          </p:spTgt>
                                        </p:tgtEl>
                                        <p:attrNameLst>
                                          <p:attrName>style.visibility</p:attrName>
                                        </p:attrNameLst>
                                      </p:cBhvr>
                                      <p:to>
                                        <p:strVal val="visible"/>
                                      </p:to>
                                    </p:set>
                                    <p:animEffect transition="in" filter="fade">
                                      <p:cBhvr>
                                        <p:cTn id="42" dur="500"/>
                                        <p:tgtEl>
                                          <p:spTgt spid="123907">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1" nodeType="clickEffect">
                                  <p:stCondLst>
                                    <p:cond delay="0"/>
                                  </p:stCondLst>
                                  <p:childTnLst>
                                    <p:set>
                                      <p:cBhvr>
                                        <p:cTn id="46" dur="1" fill="hold">
                                          <p:stCondLst>
                                            <p:cond delay="0"/>
                                          </p:stCondLst>
                                        </p:cTn>
                                        <p:tgtEl>
                                          <p:spTgt spid="123907">
                                            <p:txEl>
                                              <p:pRg st="11" end="11"/>
                                            </p:txEl>
                                          </p:spTgt>
                                        </p:tgtEl>
                                        <p:attrNameLst>
                                          <p:attrName>style.visibility</p:attrName>
                                        </p:attrNameLst>
                                      </p:cBhvr>
                                      <p:to>
                                        <p:strVal val="visible"/>
                                      </p:to>
                                    </p:set>
                                    <p:animEffect transition="in" filter="fade">
                                      <p:cBhvr>
                                        <p:cTn id="47" dur="50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P spid="123907" grpId="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第7章</a:t>
            </a:r>
          </a:p>
        </p:txBody>
      </p:sp>
      <p:sp>
        <p:nvSpPr>
          <p:cNvPr id="5" name="Text Placeholder 4"/>
          <p:cNvSpPr>
            <a:spLocks noGrp="1"/>
          </p:cNvSpPr>
          <p:nvPr>
            <p:ph type="body" idx="1"/>
          </p:nvPr>
        </p:nvSpPr>
        <p:spPr/>
        <p:txBody>
          <a:bodyPr>
            <a:noAutofit/>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480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sz="480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480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480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4800" smtClean="0">
                <a:latin typeface="メイリオ" panose="020B0604030504040204" pitchFamily="50" charset="-128"/>
                <a:ea typeface="メイリオ" panose="020B0604030504040204" pitchFamily="50" charset="-128"/>
                <a:cs typeface="メイリオ" panose="020B0604030504040204" pitchFamily="50" charset="-128"/>
              </a:rPr>
              <a:t>落とし穴</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とその回避</a:t>
            </a:r>
          </a:p>
        </p:txBody>
      </p:sp>
    </p:spTree>
    <p:extLst>
      <p:ext uri="{BB962C8B-B14F-4D97-AF65-F5344CB8AC3E}">
        <p14:creationId xmlns:p14="http://schemas.microsoft.com/office/powerpoint/2010/main" val="135929038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コンプライアンスの落とし穴</a:t>
            </a:r>
          </a:p>
        </p:txBody>
      </p:sp>
      <p:sp>
        <p:nvSpPr>
          <p:cNvPr id="123907" name="Rectangle 3"/>
          <p:cNvSpPr>
            <a:spLocks noGrp="1" noChangeArrowheads="1"/>
          </p:cNvSpPr>
          <p:nvPr>
            <p:ph idx="1"/>
          </p:nvPr>
        </p:nvSpPr>
        <p:spPr>
          <a:xfrm>
            <a:off x="609600" y="1945532"/>
            <a:ext cx="10972800" cy="4531468"/>
          </a:xfrm>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本章は、コンプライアンス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プロセスで回避</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すべき</a:t>
            </a:r>
            <a:r>
              <a:rPr lang="en-US" dirty="0" err="1">
                <a:latin typeface="メイリオ" panose="020B0604030504040204" pitchFamily="50" charset="-128"/>
                <a:ea typeface="メイリオ" panose="020B0604030504040204" pitchFamily="50" charset="-128"/>
                <a:cs typeface="メイリオ" panose="020B0604030504040204" pitchFamily="50" charset="-128"/>
              </a:rPr>
              <a:t>潜在的な落とし穴について説明</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知的財産（IP</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5" name="Group 26"/>
          <p:cNvGraphicFramePr>
            <a:graphicFrameLocks/>
          </p:cNvGraphicFramePr>
          <p:nvPr>
            <p:extLst>
              <p:ext uri="{D42A27DB-BD31-4B8C-83A1-F6EECF244321}">
                <p14:modId xmlns:p14="http://schemas.microsoft.com/office/powerpoint/2010/main" val="1831546609"/>
              </p:ext>
            </p:extLst>
          </p:nvPr>
        </p:nvGraphicFramePr>
        <p:xfrm>
          <a:off x="696000" y="1584000"/>
          <a:ext cx="10800000" cy="4734000"/>
        </p:xfrm>
        <a:graphic>
          <a:graphicData uri="http://schemas.openxmlformats.org/drawingml/2006/table">
            <a:tbl>
              <a:tblPr/>
              <a:tblGrid>
                <a:gridCol w="3600000">
                  <a:extLst>
                    <a:ext uri="{9D8B030D-6E8A-4147-A177-3AD203B41FA5}">
                      <a16:colId xmlns="" xmlns:a16="http://schemas.microsoft.com/office/drawing/2014/main" val="20000"/>
                    </a:ext>
                  </a:extLst>
                </a:gridCol>
                <a:gridCol w="3600000">
                  <a:extLst>
                    <a:ext uri="{9D8B030D-6E8A-4147-A177-3AD203B41FA5}">
                      <a16:colId xmlns="" xmlns:a16="http://schemas.microsoft.com/office/drawing/2014/main" val="20001"/>
                    </a:ext>
                  </a:extLst>
                </a:gridCol>
                <a:gridCol w="3600000">
                  <a:extLst>
                    <a:ext uri="{9D8B030D-6E8A-4147-A177-3AD203B41FA5}">
                      <a16:colId xmlns="" xmlns:a16="http://schemas.microsoft.com/office/drawing/2014/main"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発見のされ方</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000">
                <a:tc>
                  <a:txBody>
                    <a:bodyPr/>
                    <a:lstStyle/>
                    <a:p>
                      <a:pPr marL="0" indent="-342900" defTabSz="457200" fontAlgn="base">
                        <a:spcBef>
                          <a:spcPct val="0"/>
                        </a:spcBef>
                        <a:spcAft>
                          <a:spcPct val="0"/>
                        </a:spcAft>
                      </a:pPr>
                      <a:r>
                        <a:rPr kumimoji="0" lang="en-US" altLang="ja-JP"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コピーレフト</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型の</a:t>
                      </a:r>
                      <a:r>
                        <a:rPr kumimoji="0" lang="en-US" altLang="ja-JP"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が</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コードや</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サード</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パーティのコード</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に意図せずに</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取り込まれてしまう：</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ja-JP" alt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開発プロセス</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において</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エンジニアが</a:t>
                      </a:r>
                      <a:r>
                        <a:rPr kumimoji="0" lang="en-US" altLang="ja-JP"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ポリシーに反して、</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自社にとって、もしくはサード</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パーティにとって</a:t>
                      </a:r>
                      <a:r>
                        <a:rPr kumimoji="0" lang="en-US" sz="1600" b="0" i="0" u="none" strike="noStrike" cap="none" normalizeH="0" baseline="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プロプラ</a:t>
                      </a:r>
                      <a:r>
                        <a:rPr kumimoji="0" lang="ja-JP" altLang="en-US" sz="16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イ</a:t>
                      </a:r>
                      <a:r>
                        <a:rPr kumimoji="0" lang="en-US" sz="16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エタリ</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な</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ソースのコードにFOSSコードを追加</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または</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カット＆ペースト）する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時</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に起こ</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、ソースコードをスキャン</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や</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監査実施の結果</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として</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以下と合致可能性があるものとして発見され</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468000" marR="0" lvl="0" indent="-216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468000" marR="0" lvl="0" indent="-2160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著作権表示</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0" algn="l" defTabSz="457200" rtl="0" eaLnBrk="0"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err="1"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ソースコード自動スキャン</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ツール</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は</a:t>
                      </a:r>
                      <a:r>
                        <a:rPr kumimoji="0" lang="en-US" sz="1600" b="0" i="0" u="none" strike="noStrike" kern="1200" cap="none" normalizeH="0" baseline="0" dirty="0" err="1"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この目的</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のために</a:t>
                      </a:r>
                      <a:r>
                        <a:rPr kumimoji="0" lang="en-US" sz="1600" b="0" i="0" u="none" strike="noStrike" kern="1200" cap="none" normalizeH="0" baseline="0" dirty="0" err="1"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使用</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することができる</a:t>
                      </a:r>
                      <a:endParaRPr kumimoji="0" 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の失敗は以下の対策によって回避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ja-JP" alt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での</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問題</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各種タイプ</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／カテゴリーの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FOSSライセンス</a:t>
                      </a:r>
                      <a:r>
                        <a:rPr kumimoji="0" lang="ja-JP" alt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および</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ソースコードにFOSSソースコードを</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取り込むことの意味</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を意識</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される</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よう</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技術スタッフに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トレーニングを提供する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ビルド環境にお</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いて</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すべてのソースコード（プロプライエタリ、サード</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パーティ、FOSS）に対し</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定期的にソースコード</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スキャンや監査を実施する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5" name="Group 26"/>
          <p:cNvGraphicFramePr>
            <a:graphicFrameLocks/>
          </p:cNvGraphicFramePr>
          <p:nvPr>
            <p:extLst>
              <p:ext uri="{D42A27DB-BD31-4B8C-83A1-F6EECF244321}">
                <p14:modId xmlns:p14="http://schemas.microsoft.com/office/powerpoint/2010/main" val="3688338705"/>
              </p:ext>
            </p:extLst>
          </p:nvPr>
        </p:nvGraphicFramePr>
        <p:xfrm>
          <a:off x="696000" y="1449530"/>
          <a:ext cx="10800000" cy="5314322"/>
        </p:xfrm>
        <a:graphic>
          <a:graphicData uri="http://schemas.openxmlformats.org/drawingml/2006/table">
            <a:tbl>
              <a:tblPr/>
              <a:tblGrid>
                <a:gridCol w="3600000">
                  <a:extLst>
                    <a:ext uri="{9D8B030D-6E8A-4147-A177-3AD203B41FA5}">
                      <a16:colId xmlns="" xmlns:a16="http://schemas.microsoft.com/office/drawing/2014/main" val="20000"/>
                    </a:ext>
                  </a:extLst>
                </a:gridCol>
                <a:gridCol w="3600000">
                  <a:extLst>
                    <a:ext uri="{9D8B030D-6E8A-4147-A177-3AD203B41FA5}">
                      <a16:colId xmlns="" xmlns:a16="http://schemas.microsoft.com/office/drawing/2014/main" val="20001"/>
                    </a:ext>
                  </a:extLst>
                </a:gridCol>
                <a:gridCol w="3600000">
                  <a:extLst>
                    <a:ext uri="{9D8B030D-6E8A-4147-A177-3AD203B41FA5}">
                      <a16:colId xmlns="" xmlns:a16="http://schemas.microsoft.com/office/drawing/2014/main"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発見のされ方</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187107">
                <a:tc>
                  <a:txBody>
                    <a:bodyPr/>
                    <a:lstStyle/>
                    <a:p>
                      <a:pPr marL="0" indent="-342900" defTabSz="457200" fontAlgn="base">
                        <a:lnSpc>
                          <a:spcPts val="2160"/>
                        </a:lnSpc>
                        <a:spcBef>
                          <a:spcPct val="0"/>
                        </a:spcBef>
                        <a:spcAft>
                          <a:spcPct val="0"/>
                        </a:spcAft>
                      </a:pP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コピーレフト</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型の</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が</a:t>
                      </a:r>
                      <a:r>
                        <a:rPr kumimoji="0" lang="en-US" sz="1800" b="1" i="0" u="none" strike="noStrike" kern="1200"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なソフトウェアに意図せずに</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リンク</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されてしまう</a:t>
                      </a:r>
                      <a:r>
                        <a:rPr kumimoji="0" 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逆もまた同様</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ライセンスが</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相互に矛盾するか</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両立しないソフトウェア（FOSS、プロプライエタリ、サード</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パーティ</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リンクした結果起こ</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リンクの法的効果についてはFOSS</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コミュニティで議論</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の対象となる</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の失敗は異なるソフトウェア</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コンポーネント間の</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に対し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依存</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性</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追跡ツールを使うことで発見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の失敗は以下の対策によって回避</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252000" marR="0" lvl="0" indent="-252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 スタッフをトレーニングし</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FOSSポリシ</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ー</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の法的見解</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反した</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ライセンスを</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持つ</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へ</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すること</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を回避</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ビルド環境全体に対し</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継続的に依存性追跡ツールを実行する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587215">
                <a:tc>
                  <a:txBody>
                    <a:bodyPr/>
                    <a:lstStyle/>
                    <a:p>
                      <a:pPr marL="0" marR="0" lvl="0" indent="-342900" algn="l" defTabSz="457200" rtl="0" eaLnBrk="1" fontAlgn="base" latinLnBrk="0" hangingPunct="1">
                        <a:lnSpc>
                          <a:spcPts val="216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ソースコードの改変</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を通じて</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プロプライエタリのコードが</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コピーレフト型の</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FOSSに組み</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込まれてしまう</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の失敗は、FOSS</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コンポーネントに</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組み入れた</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ソースコードを確認</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・分析する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ための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監査やスキャンに</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発見されることがあ</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の失敗は以下の対策によって回避</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 スタッフへのトレーニング</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定期的なコード監査の実施</a:t>
                      </a: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84277837"/>
              </p:ext>
            </p:extLst>
          </p:nvPr>
        </p:nvGraphicFramePr>
        <p:xfrm>
          <a:off x="696000" y="1584000"/>
          <a:ext cx="10800000" cy="4818041"/>
        </p:xfrm>
        <a:graphic>
          <a:graphicData uri="http://schemas.openxmlformats.org/drawingml/2006/table">
            <a:tbl>
              <a:tblPr/>
              <a:tblGrid>
                <a:gridCol w="3829847">
                  <a:extLst>
                    <a:ext uri="{9D8B030D-6E8A-4147-A177-3AD203B41FA5}">
                      <a16:colId xmlns="" xmlns:a16="http://schemas.microsoft.com/office/drawing/2014/main" val="20000"/>
                    </a:ext>
                  </a:extLst>
                </a:gridCol>
                <a:gridCol w="6970153">
                  <a:extLst>
                    <a:ext uri="{9D8B030D-6E8A-4147-A177-3AD203B41FA5}">
                      <a16:colId xmlns="" xmlns:a16="http://schemas.microsoft.com/office/drawing/2014/main"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800" b="1" i="0" u="none" strike="noStrike"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添付</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ソースコードを提供</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しない</a:t>
                      </a:r>
                      <a:r>
                        <a:rPr kumimoji="0" 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の失敗は、製品</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市場に出す前の段階で</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の全体像を捕捉し、製品のリリース サイクル</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ごとの</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チェックリスト項目を</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することで回避でき</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間違った</a:t>
                      </a:r>
                      <a:r>
                        <a:rPr kumimoji="0" lang="ja-JP" altLang="en-US" sz="1800" b="1" i="0" u="none" strike="noStrike"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バージョン</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のソースコードを提供してしまう</a:t>
                      </a:r>
                      <a:endParaRPr kumimoji="0" 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バイナリの</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バージョン</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に対応した</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が確実に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される</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よう</a:t>
                      </a:r>
                      <a:r>
                        <a:rPr kumimoji="0" lang="en-US" altLang="ja-JP"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プロセスに検証ステップを加え</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ることで回避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コンポーネントの改変に対応したソースコードを提供</a:t>
                      </a:r>
                      <a:r>
                        <a:rPr kumimoji="0" lang="ja-JP" altLang="en-US" sz="1800" b="1" i="0" u="none" strike="noStrike"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しない</a:t>
                      </a:r>
                      <a:endParaRPr kumimoji="0" lang="en-US" sz="1800" b="1" i="0" u="none" strike="noStrike" cap="none" normalizeH="0" baseline="0" dirty="0">
                        <a:ln>
                          <a:noFill/>
                        </a:ln>
                        <a:solidFill>
                          <a:srgbClr val="00B0F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コンポーネントに対応した</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原作のソースコード</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に加え</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改変に対応したソースコード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が確実に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公開される</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ようコンプライアンス プロセスに</a:t>
                      </a:r>
                      <a:r>
                        <a:rPr kumimoji="0" lang="en-US" altLang="ja-JP"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検証ステップを加え</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ることで回避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84062691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6" name="Group 26"/>
          <p:cNvGraphicFramePr>
            <a:graphicFrameLocks/>
          </p:cNvGraphicFramePr>
          <p:nvPr>
            <p:extLst>
              <p:ext uri="{D42A27DB-BD31-4B8C-83A1-F6EECF244321}">
                <p14:modId xmlns:p14="http://schemas.microsoft.com/office/powerpoint/2010/main" val="2494617379"/>
              </p:ext>
            </p:extLst>
          </p:nvPr>
        </p:nvGraphicFramePr>
        <p:xfrm>
          <a:off x="696000" y="1584000"/>
          <a:ext cx="10800000" cy="4633200"/>
        </p:xfrm>
        <a:graphic>
          <a:graphicData uri="http://schemas.openxmlformats.org/drawingml/2006/table">
            <a:tbl>
              <a:tblPr/>
              <a:tblGrid>
                <a:gridCol w="3829847">
                  <a:extLst>
                    <a:ext uri="{9D8B030D-6E8A-4147-A177-3AD203B41FA5}">
                      <a16:colId xmlns="" xmlns:a16="http://schemas.microsoft.com/office/drawing/2014/main" val="20000"/>
                    </a:ext>
                  </a:extLst>
                </a:gridCol>
                <a:gridCol w="6970153">
                  <a:extLst>
                    <a:ext uri="{9D8B030D-6E8A-4147-A177-3AD203B41FA5}">
                      <a16:colId xmlns="" xmlns:a16="http://schemas.microsoft.com/office/drawing/2014/main"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28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2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x-none"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ソースコードの改変に</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印付け</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がされて</a:t>
                      </a:r>
                      <a:r>
                        <a:rPr kumimoji="0" lang="x-none"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いない</a:t>
                      </a:r>
                      <a:r>
                        <a:rPr kumimoji="0" lang="x-none"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defRPr/>
                      </a:pPr>
                      <a:r>
                        <a:rPr kumimoji="0" lang="x-none" sz="1600" b="0" i="0" u="none" strike="noStrike"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変更したFOSSのソースコードに</a:t>
                      </a:r>
                      <a:r>
                        <a:rPr kumimoji="0" lang="ja-JP" altLang="en-US" sz="1600" b="0" i="0" u="none" strike="noStrike" cap="none" normalizeH="0" baseline="0" dirty="0" err="1">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x-none" altLang="ja-JP"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FOSSライセンス</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が</a:t>
                      </a:r>
                      <a:r>
                        <a:rPr kumimoji="0" lang="x-none" altLang="ja-JP"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要求</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する印付け</a:t>
                      </a:r>
                      <a:r>
                        <a:rPr kumimoji="0" lang="x-none"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がされていない</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の対策によって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回避でき</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リリース前の検証ステップでソースコード改変の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印付けを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行う</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スタッフにトレーニングを実施</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し</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公開される</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すべての</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ソフトウェアや</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ソフトウェアの著作権表示やライセンス情報</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altLang="ja-JP"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kumimoji="0" lang="en-US" altLang="ja-JP"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が確実</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に更新できるようにする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おける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失敗</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7" name="Group 26"/>
          <p:cNvGraphicFramePr>
            <a:graphicFrameLocks/>
          </p:cNvGraphicFramePr>
          <p:nvPr>
            <p:extLst>
              <p:ext uri="{D42A27DB-BD31-4B8C-83A1-F6EECF244321}">
                <p14:modId xmlns:p14="http://schemas.microsoft.com/office/powerpoint/2010/main" val="3429954906"/>
              </p:ext>
            </p:extLst>
          </p:nvPr>
        </p:nvGraphicFramePr>
        <p:xfrm>
          <a:off x="696000" y="1584000"/>
          <a:ext cx="10800000" cy="4984440"/>
        </p:xfrm>
        <a:graphic>
          <a:graphicData uri="http://schemas.openxmlformats.org/drawingml/2006/table">
            <a:tbl>
              <a:tblPr/>
              <a:tblGrid>
                <a:gridCol w="2923500">
                  <a:extLst>
                    <a:ext uri="{9D8B030D-6E8A-4147-A177-3AD203B41FA5}">
                      <a16:colId xmlns="" xmlns:a16="http://schemas.microsoft.com/office/drawing/2014/main" val="20000"/>
                    </a:ext>
                  </a:extLst>
                </a:gridCol>
                <a:gridCol w="3938250">
                  <a:extLst>
                    <a:ext uri="{9D8B030D-6E8A-4147-A177-3AD203B41FA5}">
                      <a16:colId xmlns="" xmlns:a16="http://schemas.microsoft.com/office/drawing/2014/main" val="20001"/>
                    </a:ext>
                  </a:extLst>
                </a:gridCol>
                <a:gridCol w="3938250">
                  <a:extLst>
                    <a:ext uri="{9D8B030D-6E8A-4147-A177-3AD203B41FA5}">
                      <a16:colId xmlns="" xmlns:a16="http://schemas.microsoft.com/office/drawing/2014/main"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予防策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開発者がFOSS</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の使用について承認を求めない</a:t>
                      </a:r>
                      <a:endParaRPr kumimoji="0" lang="en-US" sz="32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の失敗はその企業の</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FOSSポリシーやプロセスに従事するエンジニアリング</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スタッフへの</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トレーニングの提供によって</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の対策によって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プラットフォーム全体に対する定期的なスキャン</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実施</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し、</a:t>
                      </a:r>
                      <a: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r>
                      <a:b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br>
                      <a:r>
                        <a:rPr kumimoji="0" lang="en-US" altLang="ja-JP"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宣言</a:t>
                      </a:r>
                      <a:r>
                        <a:rPr kumimoji="0" lang="en-US" altLang="ja-JP"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されていない</a:t>
                      </a:r>
                      <a:r>
                        <a:rPr kumimoji="0" lang="ja-JP" altLang="x-none"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の使用を検出する</a:t>
                      </a:r>
                      <a:endPar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企業のFOSSポリシーやプロセスに</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従事する</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提供</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従業員の人事考課にコンプライアンスを含める</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1983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FOSSトレーニングが</a:t>
                      </a:r>
                      <a:r>
                        <a:rPr kumimoji="0" 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受講されない</a:t>
                      </a:r>
                      <a:endParaRPr kumimoji="0" lang="en-US" sz="32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の失敗はFOSS</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トレーニングの修了</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従業員</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の専門性開発計画の一部</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とし</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人事考課の管理対象に</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ることで</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指定</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期日</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まで</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FOSSトレーニング受講を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 スタッフに義務付ける</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ことで予防でき</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失敗</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6" name="Group 26"/>
          <p:cNvGraphicFramePr>
            <a:graphicFrameLocks/>
          </p:cNvGraphicFramePr>
          <p:nvPr>
            <p:extLst>
              <p:ext uri="{D42A27DB-BD31-4B8C-83A1-F6EECF244321}">
                <p14:modId xmlns:p14="http://schemas.microsoft.com/office/powerpoint/2010/main" val="3762332241"/>
              </p:ext>
            </p:extLst>
          </p:nvPr>
        </p:nvGraphicFramePr>
        <p:xfrm>
          <a:off x="696000" y="1584000"/>
          <a:ext cx="10800000" cy="5213040"/>
        </p:xfrm>
        <a:graphic>
          <a:graphicData uri="http://schemas.openxmlformats.org/drawingml/2006/table">
            <a:tbl>
              <a:tblPr/>
              <a:tblGrid>
                <a:gridCol w="2923500">
                  <a:extLst>
                    <a:ext uri="{9D8B030D-6E8A-4147-A177-3AD203B41FA5}">
                      <a16:colId xmlns="" xmlns:a16="http://schemas.microsoft.com/office/drawing/2014/main" val="20000"/>
                    </a:ext>
                  </a:extLst>
                </a:gridCol>
                <a:gridCol w="3938250">
                  <a:extLst>
                    <a:ext uri="{9D8B030D-6E8A-4147-A177-3AD203B41FA5}">
                      <a16:colId xmlns="" xmlns:a16="http://schemas.microsoft.com/office/drawing/2014/main" val="20001"/>
                    </a:ext>
                  </a:extLst>
                </a:gridCol>
                <a:gridCol w="3938250">
                  <a:extLst>
                    <a:ext uri="{9D8B030D-6E8A-4147-A177-3AD203B41FA5}">
                      <a16:colId xmlns="" xmlns:a16="http://schemas.microsoft.com/office/drawing/2014/main"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予防策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09545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ソースコードの</a:t>
                      </a:r>
                      <a:r>
                        <a:rPr kumimoji="0" 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監査が実施されない</a:t>
                      </a:r>
                      <a:endParaRPr kumimoji="0" lang="en-US" sz="18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の対策によって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回避でき</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周期的なソースコード</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スキャン／監査の実施</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定常的に</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反復的</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開発プロセス</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における</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マイルストーンと位置付ける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以下</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によって予防</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スケジュール遅延とならないよう適切なスタッフを配置する</a:t>
                      </a:r>
                      <a:endPar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期的</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な</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監査を</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確実に実行</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3507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監査で発見された</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問題（スキャン</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ツールや監査</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レポートで「</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ヒット</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」したもの</a:t>
                      </a:r>
                      <a:r>
                        <a:rPr kumimoji="0" 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altLang="ja-JP"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を解決できな</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い</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altLang="ja-JP"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監査レポート</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が未完了の場合に</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チケット</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解決</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（つまりクローズ</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を許可しないこと</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プロセス</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承認ステップ</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にブロック機能を実装する</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ことで予防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3716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レビューがタイムリーに</a:t>
                      </a:r>
                      <a:r>
                        <a:rPr kumimoji="0" lang="ja-JP" altLang="en-US" sz="1800" b="1" i="0" u="none" strike="noStrike"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求められ</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ない</a:t>
                      </a:r>
                      <a:endParaRPr kumimoji="0" lang="en-US" sz="18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の失敗は、エンジニアリング</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チームがFOSSソースコードの採用を決定していな</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い場合でも、それより</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早期に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FOSSレビュ</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ー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リクエストを</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開始</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することで回避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の失敗は教育を通じて予防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4429085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製品出荷</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前に</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確認</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err="1">
                <a:latin typeface="メイリオ" panose="020B0604030504040204" pitchFamily="50" charset="-128"/>
                <a:ea typeface="メイリオ" panose="020B0604030504040204" pitchFamily="50" charset="-128"/>
                <a:cs typeface="メイリオ" panose="020B0604030504040204" pitchFamily="50" charset="-128"/>
              </a:rPr>
              <a:t>企業は製品が</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dirty="0" err="1">
                <a:latin typeface="メイリオ" panose="020B0604030504040204" pitchFamily="50" charset="-128"/>
                <a:ea typeface="メイリオ" panose="020B0604030504040204" pitchFamily="50" charset="-128"/>
                <a:cs typeface="メイリオ" panose="020B0604030504040204" pitchFamily="50" charset="-128"/>
              </a:rPr>
              <a:t>どのような形態であれ</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 </a:t>
            </a:r>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出荷される前にコンプライアンスを優先</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して実行</a:t>
            </a:r>
            <a:r>
              <a:rPr lang="en-US" sz="2800" dirty="0" err="1">
                <a:latin typeface="メイリオ" panose="020B0604030504040204" pitchFamily="50" charset="-128"/>
                <a:ea typeface="メイリオ" panose="020B0604030504040204" pitchFamily="50" charset="-128"/>
                <a:cs typeface="メイリオ" panose="020B0604030504040204" pitchFamily="50" charset="-128"/>
              </a:rPr>
              <a:t>しなければな</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らない</a:t>
            </a:r>
            <a:endParaRPr lang="en-US" sz="280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sz="2800" dirty="0" err="1">
                <a:latin typeface="メイリオ" panose="020B0604030504040204" pitchFamily="50" charset="-128"/>
                <a:ea typeface="メイリオ" panose="020B0604030504040204" pitchFamily="50" charset="-128"/>
                <a:cs typeface="メイリオ" panose="020B0604030504040204" pitchFamily="50" charset="-128"/>
              </a:rPr>
              <a:t>コンプライアンスを優先すること</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で以下が</a:t>
            </a:r>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促進</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される</a:t>
            </a:r>
            <a:r>
              <a:rPr lang="en-US" sz="28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sz="2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2500" dirty="0" err="1">
                <a:latin typeface="メイリオ" panose="020B0604030504040204" pitchFamily="50" charset="-128"/>
                <a:ea typeface="メイリオ" panose="020B0604030504040204" pitchFamily="50" charset="-128"/>
                <a:cs typeface="メイリオ" panose="020B0604030504040204" pitchFamily="50" charset="-128"/>
              </a:rPr>
              <a:t>組織内でのFOSSの</a:t>
            </a:r>
            <a:r>
              <a:rPr lang="ja-JP" altLang="en-US" sz="2500" dirty="0">
                <a:latin typeface="メイリオ" panose="020B0604030504040204" pitchFamily="50" charset="-128"/>
                <a:ea typeface="メイリオ" panose="020B0604030504040204" pitchFamily="50" charset="-128"/>
                <a:cs typeface="メイリオ" panose="020B0604030504040204" pitchFamily="50" charset="-128"/>
              </a:rPr>
              <a:t>効果的な</a:t>
            </a:r>
            <a:r>
              <a:rPr lang="en-US" sz="2500" dirty="0" err="1">
                <a:latin typeface="メイリオ" panose="020B0604030504040204" pitchFamily="50" charset="-128"/>
                <a:ea typeface="メイリオ" panose="020B0604030504040204" pitchFamily="50" charset="-128"/>
                <a:cs typeface="メイリオ" panose="020B0604030504040204" pitchFamily="50" charset="-128"/>
              </a:rPr>
              <a:t>使用</a:t>
            </a:r>
            <a:endParaRPr lang="en-US" sz="25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2500" dirty="0" err="1">
                <a:latin typeface="メイリオ" panose="020B0604030504040204" pitchFamily="50" charset="-128"/>
                <a:ea typeface="メイリオ" panose="020B0604030504040204" pitchFamily="50" charset="-128"/>
                <a:cs typeface="メイリオ" panose="020B0604030504040204" pitchFamily="50" charset="-128"/>
              </a:rPr>
              <a:t>FOSSコミュニティやFOSS関連組織と</a:t>
            </a:r>
            <a:r>
              <a:rPr lang="ja-JP" altLang="en-US" sz="2500" dirty="0">
                <a:latin typeface="メイリオ" panose="020B0604030504040204" pitchFamily="50" charset="-128"/>
                <a:ea typeface="メイリオ" panose="020B0604030504040204" pitchFamily="50" charset="-128"/>
                <a:cs typeface="メイリオ" panose="020B0604030504040204" pitchFamily="50" charset="-128"/>
              </a:rPr>
              <a:t>のより良い</a:t>
            </a:r>
            <a:r>
              <a:rPr lang="en-US" sz="2500" dirty="0" err="1">
                <a:latin typeface="メイリオ" panose="020B0604030504040204" pitchFamily="50" charset="-128"/>
                <a:ea typeface="メイリオ" panose="020B0604030504040204" pitchFamily="50" charset="-128"/>
                <a:cs typeface="メイリオ" panose="020B0604030504040204" pitchFamily="50" charset="-128"/>
              </a:rPr>
              <a:t>関係</a:t>
            </a:r>
            <a:endParaRPr lang="en-US" sz="25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x-none"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x-none" sz="20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endParaRPr lang="en-GB"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522563" y="1600200"/>
            <a:ext cx="11146875" cy="4953000"/>
          </a:xfrm>
        </p:spPr>
        <p:txBody>
          <a:bodyPr vert="horz" lIns="91440" tIns="45720" rIns="91440" bIns="45720" rtlCol="0" anchor="t">
            <a:norm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著作権（コピーライト</a:t>
            </a:r>
            <a:r>
              <a:rPr lang="en-US" b="1">
                <a:latin typeface="メイリオ" panose="020B0604030504040204" pitchFamily="50" charset="-128"/>
                <a:ea typeface="メイリオ" panose="020B0604030504040204" pitchFamily="50" charset="-128"/>
                <a:cs typeface="メイリオ" panose="020B0604030504040204" pitchFamily="50" charset="-128"/>
              </a:rPr>
              <a:t>）：</a:t>
            </a:r>
            <a:r>
              <a:rPr lang="en-US" b="1" smtClean="0">
                <a:latin typeface="メイリオ" panose="020B0604030504040204" pitchFamily="50" charset="-128"/>
                <a:ea typeface="メイリオ" panose="020B0604030504040204" pitchFamily="50" charset="-128"/>
                <a:cs typeface="メイリオ" panose="020B0604030504040204" pitchFamily="50" charset="-128"/>
              </a:rPr>
              <a:t>作者</a:t>
            </a:r>
            <a:r>
              <a:rPr lang="ja-JP" altLang="en-US" b="1" smtClean="0">
                <a:latin typeface="メイリオ" panose="020B0604030504040204" pitchFamily="50" charset="-128"/>
                <a:ea typeface="メイリオ" panose="020B0604030504040204" pitchFamily="50" charset="-128"/>
                <a:cs typeface="メイリオ" panose="020B0604030504040204" pitchFamily="50" charset="-128"/>
              </a:rPr>
              <a:t>の独創性のある著作物</a:t>
            </a:r>
            <a:r>
              <a:rPr lang="en-US" b="1" smtClean="0">
                <a:latin typeface="メイリオ" panose="020B0604030504040204" pitchFamily="50" charset="-128"/>
                <a:ea typeface="メイリオ" panose="020B0604030504040204" pitchFamily="50" charset="-128"/>
                <a:cs typeface="メイリオ" panose="020B0604030504040204" pitchFamily="50" charset="-128"/>
              </a:rPr>
              <a:t>を保護</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a:latin typeface="メイリオ" panose="020B0604030504040204" pitchFamily="50" charset="-128"/>
                <a:ea typeface="メイリオ" panose="020B0604030504040204" pitchFamily="50" charset="-128"/>
                <a:cs typeface="メイリオ" panose="020B0604030504040204" pitchFamily="50" charset="-128"/>
              </a:rPr>
              <a:t>（根底のアイデアではなく）表現を保護 </a:t>
            </a:r>
          </a:p>
          <a:p>
            <a:pPr lvl="1">
              <a:buFont typeface="Wingdings" panose="05000000000000000000" pitchFamily="2" charset="2"/>
              <a:buChar char="Ø"/>
            </a:pPr>
            <a:r>
              <a:rPr lang="en-US"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lang="en-US">
                <a:latin typeface="メイリオ" panose="020B0604030504040204" pitchFamily="50" charset="-128"/>
                <a:ea typeface="メイリオ" panose="020B0604030504040204" pitchFamily="50" charset="-128"/>
                <a:cs typeface="メイリオ" panose="020B0604030504040204" pitchFamily="50" charset="-128"/>
              </a:rPr>
              <a:t>書物</a:t>
            </a:r>
            <a:r>
              <a:rPr lang="en-US"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および類似の著作物</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特許権（パテント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err="1">
                <a:latin typeface="メイリオ" panose="020B0604030504040204" pitchFamily="50" charset="-128"/>
                <a:ea typeface="メイリオ" panose="020B0604030504040204" pitchFamily="50" charset="-128"/>
                <a:cs typeface="メイリオ" panose="020B0604030504040204" pitchFamily="50" charset="-128"/>
              </a:rPr>
              <a:t>新規性</a:t>
            </a:r>
            <a:r>
              <a:rPr lang="en-US" b="1" smtClean="0">
                <a:latin typeface="メイリオ" panose="020B0604030504040204" pitchFamily="50" charset="-128"/>
                <a:ea typeface="メイリオ" panose="020B0604030504040204" pitchFamily="50" charset="-128"/>
                <a:cs typeface="メイリオ" panose="020B0604030504040204" pitchFamily="50" charset="-128"/>
              </a:rPr>
              <a:t>、非自明性を</a:t>
            </a:r>
            <a:r>
              <a:rPr lang="ja-JP" altLang="en-US" b="1" smtClean="0">
                <a:latin typeface="メイリオ" panose="020B0604030504040204" pitchFamily="50" charset="-128"/>
                <a:ea typeface="メイリオ" panose="020B0604030504040204" pitchFamily="50" charset="-128"/>
                <a:cs typeface="メイリオ" panose="020B0604030504040204" pitchFamily="50" charset="-128"/>
              </a:rPr>
              <a:t>持つ</a:t>
            </a:r>
            <a:r>
              <a:rPr lang="en-US" altLang="ja-JP" b="1" smtClean="0">
                <a:latin typeface="メイリオ" panose="020B0604030504040204" pitchFamily="50" charset="-128"/>
                <a:ea typeface="メイリオ" panose="020B0604030504040204" pitchFamily="50" charset="-128"/>
                <a:cs typeface="メイリオ" panose="020B0604030504040204" pitchFamily="50" charset="-128"/>
              </a:rPr>
              <a:t>有用性</a:t>
            </a:r>
            <a:r>
              <a:rPr lang="ja-JP" altLang="en-US" b="1" smtClean="0">
                <a:latin typeface="メイリオ" panose="020B0604030504040204" pitchFamily="50" charset="-128"/>
                <a:ea typeface="メイリオ" panose="020B0604030504040204" pitchFamily="50" charset="-128"/>
                <a:cs typeface="メイリオ" panose="020B0604030504040204" pitchFamily="50" charset="-128"/>
              </a:rPr>
              <a:t>のあ</a:t>
            </a:r>
            <a:r>
              <a:rPr lang="ja-JP" altLang="en-US" b="1">
                <a:latin typeface="メイリオ" panose="020B0604030504040204" pitchFamily="50" charset="-128"/>
                <a:ea typeface="メイリオ" panose="020B0604030504040204" pitchFamily="50" charset="-128"/>
                <a:cs typeface="メイリオ" panose="020B0604030504040204" pitchFamily="50" charset="-128"/>
              </a:rPr>
              <a:t>る</a:t>
            </a:r>
            <a:r>
              <a:rPr lang="en-US" b="1" smtClean="0">
                <a:latin typeface="メイリオ" panose="020B0604030504040204" pitchFamily="50" charset="-128"/>
                <a:ea typeface="メイリオ" panose="020B0604030504040204" pitchFamily="50" charset="-128"/>
                <a:cs typeface="メイリオ" panose="020B0604030504040204" pitchFamily="50" charset="-128"/>
              </a:rPr>
              <a:t>発明</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イノベーションを奨励するための限定</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的な</a:t>
            </a:r>
            <a:r>
              <a:rPr lang="en-US" dirty="0" err="1">
                <a:latin typeface="メイリオ" panose="020B0604030504040204" pitchFamily="50" charset="-128"/>
                <a:ea typeface="メイリオ" panose="020B0604030504040204" pitchFamily="50" charset="-128"/>
                <a:cs typeface="メイリオ" panose="020B0604030504040204" pitchFamily="50" charset="-128"/>
              </a:rPr>
              <a:t>独占権</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営業秘密</a:t>
            </a:r>
            <a:r>
              <a:rPr lang="en-GB" b="1" dirty="0">
                <a:latin typeface="メイリオ" panose="020B0604030504040204" pitchFamily="50" charset="-128"/>
                <a:ea typeface="メイリオ" panose="020B0604030504040204" pitchFamily="50" charset="-128"/>
                <a:cs typeface="メイリオ" panose="020B0604030504040204" pitchFamily="50" charset="-128"/>
              </a:rPr>
              <a:t>：</a:t>
            </a:r>
            <a:r>
              <a:rPr lang="en-GB" b="1" dirty="0" err="1">
                <a:latin typeface="メイリオ" panose="020B0604030504040204" pitchFamily="50" charset="-128"/>
                <a:ea typeface="メイリオ" panose="020B0604030504040204" pitchFamily="50" charset="-128"/>
                <a:cs typeface="メイリオ" panose="020B0604030504040204" pitchFamily="50" charset="-128"/>
              </a:rPr>
              <a:t>価値ある機密情報を保護</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GB" b="1" strike="sngStrike"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商標</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言葉、ロゴ、標語、色などの</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製品</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の出所を識別する標識を保護</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消費者とブランドを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保護</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消費者の混乱やブランドの希薄化を回避</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strike="sngStrike"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gn="ctr">
              <a:buNone/>
            </a:pPr>
            <a:r>
              <a:rPr lang="en-US" u="sng" dirty="0" err="1">
                <a:latin typeface="メイリオ" panose="020B0604030504040204" pitchFamily="50" charset="-128"/>
                <a:ea typeface="メイリオ" panose="020B0604030504040204" pitchFamily="50" charset="-128"/>
                <a:cs typeface="メイリオ" panose="020B0604030504040204" pitchFamily="50" charset="-128"/>
              </a:rPr>
              <a:t>本章では</a:t>
            </a:r>
            <a:r>
              <a:rPr lang="ja-JP" altLang="en-US" u="sng" dirty="0" err="1">
                <a:latin typeface="メイリオ" panose="020B0604030504040204" pitchFamily="50" charset="-128"/>
                <a:ea typeface="メイリオ" panose="020B0604030504040204" pitchFamily="50" charset="-128"/>
                <a:cs typeface="メイリオ" panose="020B0604030504040204" pitchFamily="50" charset="-128"/>
              </a:rPr>
              <a:t>、</a:t>
            </a:r>
            <a:r>
              <a:rPr lang="en-US" u="sng"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u="sng" err="1">
                <a:latin typeface="メイリオ" panose="020B0604030504040204" pitchFamily="50" charset="-128"/>
                <a:ea typeface="メイリオ" panose="020B0604030504040204" pitchFamily="50" charset="-128"/>
                <a:cs typeface="メイリオ" panose="020B0604030504040204" pitchFamily="50" charset="-128"/>
              </a:rPr>
              <a:t>コンプライアンスに最も関係する</a:t>
            </a:r>
            <a:r>
              <a:rPr lang="en-US" u="sng" smtClean="0">
                <a:latin typeface="メイリオ" panose="020B0604030504040204" pitchFamily="50" charset="-128"/>
                <a:ea typeface="メイリオ" panose="020B0604030504040204" pitchFamily="50" charset="-128"/>
                <a:cs typeface="メイリオ" panose="020B0604030504040204" pitchFamily="50" charset="-128"/>
              </a:rPr>
              <a:t>、</a:t>
            </a:r>
            <a:br>
              <a:rPr lang="en-US" u="sng" smtClean="0">
                <a:latin typeface="メイリオ" panose="020B0604030504040204" pitchFamily="50" charset="-128"/>
                <a:ea typeface="メイリオ" panose="020B0604030504040204" pitchFamily="50" charset="-128"/>
                <a:cs typeface="メイリオ" panose="020B0604030504040204" pitchFamily="50" charset="-128"/>
              </a:rPr>
            </a:br>
            <a:r>
              <a:rPr lang="en-US" u="sng" smtClean="0">
                <a:latin typeface="メイリオ" panose="020B0604030504040204" pitchFamily="50" charset="-128"/>
                <a:ea typeface="メイリオ" panose="020B0604030504040204" pitchFamily="50" charset="-128"/>
                <a:cs typeface="メイリオ" panose="020B0604030504040204" pitchFamily="50" charset="-128"/>
              </a:rPr>
              <a:t>著作権と特許権に焦点を当て</a:t>
            </a:r>
            <a:r>
              <a:rPr lang="ja-JP" altLang="en-US" u="sng" dirty="0" smtClean="0">
                <a:latin typeface="メイリオ" panose="020B0604030504040204" pitchFamily="50" charset="-128"/>
                <a:ea typeface="メイリオ" panose="020B0604030504040204" pitchFamily="50" charset="-128"/>
                <a:cs typeface="メイリオ" panose="020B0604030504040204" pitchFamily="50" charset="-128"/>
              </a:rPr>
              <a:t>る</a:t>
            </a:r>
            <a:endParaRPr lang="en-US" u="sng" strike="sngStrike" dirty="0">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41595487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コミュニティとの関係を確立する</a:t>
            </a:r>
          </a:p>
        </p:txBody>
      </p:sp>
      <p:sp>
        <p:nvSpPr>
          <p:cNvPr id="3" name="Content Placeholder 2"/>
          <p:cNvSpPr>
            <a:spLocks noGrp="1"/>
          </p:cNvSpPr>
          <p:nvPr>
            <p:ph sz="half" idx="1"/>
          </p:nvPr>
        </p:nvSpPr>
        <p:spPr>
          <a:xfrm>
            <a:off x="609600" y="1673352"/>
            <a:ext cx="5384800" cy="3776061"/>
          </a:xfrm>
        </p:spPr>
        <p:txBody>
          <a:bodyPr>
            <a:normAutofit/>
          </a:bodyPr>
          <a:lstStyle/>
          <a:p>
            <a:pPr marL="0" indent="0">
              <a:buNone/>
            </a:pPr>
            <a:r>
              <a:rPr lang="en-US" sz="2000" dirty="0">
                <a:latin typeface="メイリオ" panose="020B0604030504040204" pitchFamily="50" charset="-128"/>
                <a:ea typeface="メイリオ" panose="020B0604030504040204" pitchFamily="50" charset="-128"/>
                <a:cs typeface="メイリオ" panose="020B0604030504040204" pitchFamily="50" charset="-128"/>
              </a:rPr>
              <a:t>FOSSを商用製品に使用する企業として、FOSSコミュニティと良好な関係を創出し、維持することは非常によいことです。自身が使用し、商用製品にデプロイしているFOSSプロジェクトに関連する特定のコミュニティについては特にそうでしょう。 </a:t>
            </a: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Autofit/>
          </a:bodyPr>
          <a:lstStyle/>
          <a:p>
            <a:pPr marL="0" indent="0">
              <a:buNone/>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さらに</a:t>
            </a:r>
            <a:r>
              <a:rPr lang="x-none" sz="2000" dirty="0">
                <a:latin typeface="メイリオ" panose="020B0604030504040204" pitchFamily="50" charset="-128"/>
                <a:ea typeface="メイリオ" panose="020B0604030504040204" pitchFamily="50" charset="-128"/>
                <a:cs typeface="メイリオ" panose="020B0604030504040204" pitchFamily="50" charset="-128"/>
              </a:rPr>
              <a:t>、FOSS関連</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組織や団体</a:t>
            </a:r>
            <a:r>
              <a:rPr lang="x-none" sz="2000" dirty="0" smtClean="0">
                <a:latin typeface="メイリオ" panose="020B0604030504040204" pitchFamily="50" charset="-128"/>
                <a:ea typeface="メイリオ" panose="020B0604030504040204" pitchFamily="50" charset="-128"/>
                <a:cs typeface="メイリオ" panose="020B0604030504040204" pitchFamily="50" charset="-128"/>
              </a:rPr>
              <a:t>との良好な関係は</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コンプライアンスを履行</a:t>
            </a:r>
            <a:r>
              <a:rPr lang="x-none" sz="2000" dirty="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最良の</a:t>
            </a:r>
            <a:r>
              <a:rPr lang="x-none" sz="2000" dirty="0">
                <a:latin typeface="メイリオ" panose="020B0604030504040204" pitchFamily="50" charset="-128"/>
                <a:ea typeface="メイリオ" panose="020B0604030504040204" pitchFamily="50" charset="-128"/>
                <a:cs typeface="メイリオ" panose="020B0604030504040204" pitchFamily="50" charset="-128"/>
              </a:rPr>
              <a:t>方法について助言を得</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る上で、大いに</a:t>
            </a:r>
            <a:r>
              <a:rPr lang="x-none" sz="2000" dirty="0">
                <a:latin typeface="メイリオ" panose="020B0604030504040204" pitchFamily="50" charset="-128"/>
                <a:ea typeface="メイリオ" panose="020B0604030504040204" pitchFamily="50" charset="-128"/>
                <a:cs typeface="メイリオ" panose="020B0604030504040204" pitchFamily="50" charset="-128"/>
              </a:rPr>
              <a:t>助けになる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でしょう。</a:t>
            </a:r>
            <a:r>
              <a:rPr lang="x-none" sz="2000" dirty="0">
                <a:latin typeface="メイリオ" panose="020B0604030504040204" pitchFamily="50" charset="-128"/>
                <a:ea typeface="メイリオ" panose="020B0604030504040204" pitchFamily="50" charset="-128"/>
                <a:cs typeface="メイリオ" panose="020B0604030504040204" pitchFamily="50" charset="-128"/>
              </a:rPr>
              <a:t>また、コンプライアンス上の問題についても助けてくれるでしょう。</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x-none" sz="2000" dirty="0">
                <a:latin typeface="メイリオ" panose="020B0604030504040204" pitchFamily="50" charset="-128"/>
                <a:ea typeface="メイリオ" panose="020B0604030504040204" pitchFamily="50" charset="-128"/>
                <a:cs typeface="メイリオ" panose="020B0604030504040204" pitchFamily="50" charset="-128"/>
              </a:rPr>
              <a:t>ソフトウェア コミュニティとの</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良好な</a:t>
            </a:r>
            <a:r>
              <a:rPr lang="x-none" sz="2000" dirty="0">
                <a:latin typeface="メイリオ" panose="020B0604030504040204" pitchFamily="50" charset="-128"/>
                <a:ea typeface="メイリオ" panose="020B0604030504040204" pitchFamily="50" charset="-128"/>
                <a:cs typeface="メイリオ" panose="020B0604030504040204" pitchFamily="50" charset="-128"/>
              </a:rPr>
              <a:t>関係</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もまた、</a:t>
            </a:r>
            <a:r>
              <a:rPr lang="x-none" sz="2000" dirty="0" smtClean="0">
                <a:latin typeface="メイリオ" panose="020B0604030504040204" pitchFamily="50" charset="-128"/>
                <a:ea typeface="メイリオ" panose="020B0604030504040204" pitchFamily="50" charset="-128"/>
                <a:cs typeface="メイリオ" panose="020B0604030504040204" pitchFamily="50" charset="-128"/>
              </a:rPr>
              <a:t>双方向コミュニケーション</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役立つことでしょう。 （たとえばソフトウェアの</a:t>
            </a:r>
            <a:r>
              <a:rPr lang="x-none" altLang="ja-JP" sz="2000" dirty="0">
                <a:latin typeface="メイリオ" panose="020B0604030504040204" pitchFamily="50" charset="-128"/>
                <a:ea typeface="メイリオ" panose="020B0604030504040204" pitchFamily="50" charset="-128"/>
                <a:cs typeface="メイリオ" panose="020B0604030504040204" pitchFamily="50" charset="-128"/>
              </a:rPr>
              <a:t>改良を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アップストリームに</a:t>
            </a:r>
            <a:r>
              <a:rPr lang="x-none" altLang="ja-JP" sz="2000" dirty="0">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し、</a:t>
            </a:r>
            <a:r>
              <a:rPr lang="x-none" altLang="ja-JP" sz="2000" dirty="0">
                <a:latin typeface="メイリオ" panose="020B0604030504040204" pitchFamily="50" charset="-128"/>
                <a:ea typeface="メイリオ" panose="020B0604030504040204" pitchFamily="50" charset="-128"/>
                <a:cs typeface="メイリオ" panose="020B0604030504040204" pitchFamily="50" charset="-128"/>
              </a:rPr>
              <a:t>コミュニティのソフトウェア開発者からサポートを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受けると</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いった</a:t>
            </a:r>
            <a:r>
              <a:rPr lang="ja-JP" altLang="en-US" sz="2000" smtClean="0">
                <a:latin typeface="メイリオ" panose="020B0604030504040204" pitchFamily="50" charset="-128"/>
                <a:ea typeface="メイリオ" panose="020B0604030504040204" pitchFamily="50" charset="-128"/>
                <a:cs typeface="メイリオ" panose="020B0604030504040204" pitchFamily="50" charset="-128"/>
              </a:rPr>
              <a:t>こと</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a:t>
            </a:r>
            <a:endParaRPr lang="x-none"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2065756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FOSSコンプライアンスではどのような</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タイプ</a:t>
            </a:r>
            <a:r>
              <a:rPr lang="en-US" sz="2800" dirty="0" err="1">
                <a:latin typeface="メイリオ" panose="020B0604030504040204" pitchFamily="50" charset="-128"/>
                <a:ea typeface="メイリオ" panose="020B0604030504040204" pitchFamily="50" charset="-128"/>
                <a:cs typeface="メイリオ" panose="020B0604030504040204" pitchFamily="50" charset="-128"/>
              </a:rPr>
              <a:t>の落とし穴がありますか</a:t>
            </a:r>
            <a:r>
              <a:rPr lang="en-US" sz="2800" dirty="0">
                <a:latin typeface="メイリオ" panose="020B0604030504040204" pitchFamily="50" charset="-128"/>
                <a:ea typeface="メイリオ" panose="020B0604030504040204" pitchFamily="50" charset="-128"/>
                <a:cs typeface="メイリオ" panose="020B0604030504040204" pitchFamily="50" charset="-128"/>
              </a:rPr>
              <a:t>？ </a:t>
            </a:r>
          </a:p>
          <a:p>
            <a:pPr>
              <a:buFont typeface="Arial"/>
              <a:buChar char="•"/>
            </a:pPr>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2800" smtClean="0">
                <a:latin typeface="メイリオ" panose="020B0604030504040204" pitchFamily="50" charset="-128"/>
                <a:ea typeface="メイリオ" panose="020B0604030504040204" pitchFamily="50" charset="-128"/>
                <a:cs typeface="メイリオ" panose="020B0604030504040204" pitchFamily="50" charset="-128"/>
              </a:rPr>
              <a:t>関する</a:t>
            </a:r>
            <a:r>
              <a:rPr lang="en-US" sz="2800" smtClean="0">
                <a:latin typeface="メイリオ" panose="020B0604030504040204" pitchFamily="50" charset="-128"/>
                <a:ea typeface="メイリオ" panose="020B0604030504040204" pitchFamily="50" charset="-128"/>
                <a:cs typeface="メイリオ" panose="020B0604030504040204" pitchFamily="50" charset="-128"/>
              </a:rPr>
              <a:t>失敗例を</a:t>
            </a:r>
            <a:r>
              <a:rPr lang="en-US" sz="2800"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800" smtClean="0">
                <a:latin typeface="メイリオ" panose="020B0604030504040204" pitchFamily="50" charset="-128"/>
                <a:ea typeface="メイリオ" panose="020B0604030504040204" pitchFamily="50" charset="-128"/>
                <a:cs typeface="メイリオ" panose="020B0604030504040204" pitchFamily="50" charset="-128"/>
              </a:rPr>
              <a:t>つ</a:t>
            </a:r>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挙げてください</a:t>
            </a:r>
            <a:r>
              <a:rPr lang="en-US" sz="2800"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sz="280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sz="2800">
                <a:latin typeface="メイリオ" panose="020B0604030504040204" pitchFamily="50" charset="-128"/>
                <a:ea typeface="メイリオ" panose="020B0604030504040204" pitchFamily="50" charset="-128"/>
                <a:cs typeface="メイリオ" panose="020B0604030504040204" pitchFamily="50" charset="-128"/>
              </a:rPr>
              <a:t> </a:t>
            </a:r>
            <a:r>
              <a:rPr lang="en-US" sz="2800" smtClean="0">
                <a:latin typeface="メイリオ" panose="020B0604030504040204" pitchFamily="50" charset="-128"/>
                <a:ea typeface="メイリオ" panose="020B0604030504040204" pitchFamily="50" charset="-128"/>
                <a:cs typeface="メイリオ" panose="020B0604030504040204" pitchFamily="50" charset="-128"/>
              </a:rPr>
              <a:t>コンプライアンスでの失敗例を</a:t>
            </a:r>
            <a:r>
              <a:rPr lang="en-US" sz="2800"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800" smtClean="0">
                <a:latin typeface="メイリオ" panose="020B0604030504040204" pitchFamily="50" charset="-128"/>
                <a:ea typeface="メイリオ" panose="020B0604030504040204" pitchFamily="50" charset="-128"/>
                <a:cs typeface="メイリオ" panose="020B0604030504040204" pitchFamily="50" charset="-128"/>
              </a:rPr>
              <a:t>つ</a:t>
            </a:r>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挙げてください</a:t>
            </a:r>
            <a:r>
              <a:rPr lang="en-US" sz="2800"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sz="280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sz="2800">
                <a:latin typeface="メイリオ" panose="020B0604030504040204" pitchFamily="50" charset="-128"/>
                <a:ea typeface="メイリオ" panose="020B0604030504040204" pitchFamily="50" charset="-128"/>
                <a:cs typeface="メイリオ" panose="020B0604030504040204" pitchFamily="50" charset="-128"/>
              </a:rPr>
              <a:t> </a:t>
            </a:r>
            <a:r>
              <a:rPr lang="en-US" sz="2800" smtClean="0">
                <a:latin typeface="メイリオ" panose="020B0604030504040204" pitchFamily="50" charset="-128"/>
                <a:ea typeface="メイリオ" panose="020B0604030504040204" pitchFamily="50" charset="-128"/>
                <a:cs typeface="メイリオ" panose="020B0604030504040204" pitchFamily="50" charset="-128"/>
              </a:rPr>
              <a:t>プロセスでの失敗例を</a:t>
            </a:r>
            <a:r>
              <a:rPr lang="en-US" sz="2800"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800" smtClean="0">
                <a:latin typeface="メイリオ" panose="020B0604030504040204" pitchFamily="50" charset="-128"/>
                <a:ea typeface="メイリオ" panose="020B0604030504040204" pitchFamily="50" charset="-128"/>
                <a:cs typeface="メイリオ" panose="020B0604030504040204" pitchFamily="50" charset="-128"/>
              </a:rPr>
              <a:t>つ</a:t>
            </a:r>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挙げてください</a:t>
            </a:r>
            <a:r>
              <a:rPr lang="en-US" sz="2800" dirty="0">
                <a:latin typeface="メイリオ" panose="020B0604030504040204" pitchFamily="50" charset="-128"/>
                <a:ea typeface="メイリオ" panose="020B0604030504040204" pitchFamily="50" charset="-128"/>
                <a:cs typeface="メイリオ" panose="020B0604030504040204" pitchFamily="50" charset="-128"/>
              </a:rPr>
              <a:t>。</a:t>
            </a:r>
          </a:p>
          <a:p>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を</a:t>
            </a:r>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優先</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ことのメリット</a:t>
            </a:r>
            <a:r>
              <a:rPr lang="ja-JP" altLang="en-US" sz="2800" dirty="0" err="1">
                <a:latin typeface="メイリオ" panose="020B0604030504040204" pitchFamily="50" charset="-128"/>
                <a:ea typeface="メイリオ" panose="020B0604030504040204" pitchFamily="50" charset="-128"/>
                <a:cs typeface="メイリオ" panose="020B0604030504040204" pitchFamily="50" charset="-128"/>
              </a:rPr>
              <a:t>には</a:t>
            </a:r>
            <a:r>
              <a:rPr lang="en-US" sz="2800"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sz="2800"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sz="2800" dirty="0" err="1">
                <a:latin typeface="メイリオ" panose="020B0604030504040204" pitchFamily="50" charset="-128"/>
                <a:ea typeface="メイリオ" panose="020B0604030504040204" pitchFamily="50" charset="-128"/>
                <a:cs typeface="メイリオ" panose="020B0604030504040204" pitchFamily="50" charset="-128"/>
              </a:rPr>
              <a:t>ものがありますか</a:t>
            </a:r>
            <a:r>
              <a:rPr lang="en-US" sz="2800" dirty="0">
                <a:latin typeface="メイリオ" panose="020B0604030504040204" pitchFamily="50" charset="-128"/>
                <a:ea typeface="メイリオ" panose="020B0604030504040204" pitchFamily="50" charset="-128"/>
                <a:cs typeface="メイリオ" panose="020B0604030504040204" pitchFamily="50" charset="-128"/>
              </a:rPr>
              <a:t>？</a:t>
            </a:r>
          </a:p>
          <a:p>
            <a:r>
              <a:rPr lang="en-US" sz="2800" dirty="0" err="1">
                <a:latin typeface="メイリオ" panose="020B0604030504040204" pitchFamily="50" charset="-128"/>
                <a:ea typeface="メイリオ" panose="020B0604030504040204" pitchFamily="50" charset="-128"/>
                <a:cs typeface="メイリオ" panose="020B0604030504040204" pitchFamily="50" charset="-128"/>
              </a:rPr>
              <a:t>コミュニティとの良好な関係を維持するメリットにはど</a:t>
            </a:r>
            <a:r>
              <a:rPr lang="ja-JP" altLang="en-US" sz="2800"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sz="2800" dirty="0" err="1">
                <a:latin typeface="メイリオ" panose="020B0604030504040204" pitchFamily="50" charset="-128"/>
                <a:ea typeface="メイリオ" panose="020B0604030504040204" pitchFamily="50" charset="-128"/>
                <a:cs typeface="メイリオ" panose="020B0604030504040204" pitchFamily="50" charset="-128"/>
              </a:rPr>
              <a:t>ものがありますか</a:t>
            </a:r>
            <a:r>
              <a:rPr lang="en-US" sz="2800" dirty="0">
                <a:latin typeface="メイリオ" panose="020B0604030504040204" pitchFamily="50" charset="-128"/>
                <a:ea typeface="メイリオ" panose="020B0604030504040204" pitchFamily="50" charset="-128"/>
                <a:cs typeface="メイリオ" panose="020B0604030504040204" pitchFamily="50" charset="-128"/>
              </a:rPr>
              <a:t>？</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smtClean="0">
                <a:latin typeface="メイリオ" panose="020B0604030504040204" pitchFamily="50" charset="-128"/>
                <a:ea typeface="メイリオ" panose="020B0604030504040204" pitchFamily="50" charset="-128"/>
                <a:cs typeface="メイリオ" panose="020B0604030504040204" pitchFamily="50" charset="-128"/>
              </a:rPr>
              <a:t>第8章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Text Placeholder 4"/>
          <p:cNvSpPr>
            <a:spLocks noGrp="1"/>
          </p:cNvSpPr>
          <p:nvPr>
            <p:ph type="body" idx="1"/>
          </p:nvPr>
        </p:nvSpPr>
        <p:spPr/>
        <p:txBody>
          <a:bodyPr>
            <a:noAutofit/>
          </a:bodyPr>
          <a:lstStyle/>
          <a:p>
            <a:r>
              <a:rPr lang="ja-JP" altLang="en-US" sz="4800">
                <a:latin typeface="メイリオ" panose="020B0604030504040204" pitchFamily="50" charset="-128"/>
                <a:ea typeface="メイリオ" panose="020B0604030504040204" pitchFamily="50" charset="-128"/>
                <a:cs typeface="メイリオ" panose="020B0604030504040204" pitchFamily="50" charset="-128"/>
              </a:rPr>
              <a:t>開発者向けガイドライン</a:t>
            </a:r>
            <a:endParaRPr lang="ja-JP" alt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9979529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Shape 9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Developer Guidelines</a:t>
            </a:r>
          </a:p>
        </p:txBody>
      </p:sp>
      <p:sp>
        <p:nvSpPr>
          <p:cNvPr id="968" name="Shape 96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Select code from high quality, well supported FOSS communities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Seek guidance</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Request formal approval for each FOSS component you are using </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check un-reviewed code into any internal source tree</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Request formal approval for outside contributions to FOSS projects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Preserve existing licensing information</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remove or in any way disturb existing FOSS licensing copyrights or other licensing information from any FOSS components that you use. All copyright and licensing information is to remain intact in all FOSS components</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re-name FOSS components unless you are required to under the FOSS license (e.g., required renaming of modified versions)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Gather and retain FOSS project information required for your FOSS review process</a:t>
            </a:r>
          </a:p>
          <a:p>
            <a:pPr marL="182880" marR="0" lvl="0" indent="-182880" algn="l" rtl="0">
              <a:lnSpc>
                <a:spcPct val="90000"/>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531330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Shape 97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Anticipate Compliance Process Requirements</a:t>
            </a:r>
          </a:p>
        </p:txBody>
      </p:sp>
      <p:sp>
        <p:nvSpPr>
          <p:cNvPr id="975" name="Shape 97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Include time required to follow established FOSS policy in work plans</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Follow the developer guidelines for using FOSS software, particularly incorporating or linking FOSS code into proprietary or third party source code or vice versa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Review architecture plans and avoid mixing components governed by incompatible FOSS licenses</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Always update compliance verification - for every product</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Verify compliance on a product-by-product basis: Just because a FOSS package is approved for use in one product does not necessarily mean it will be approved for use in a second product</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And for every upgrade to newer versions of FOSS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Ensure that each new version of the same FOSS component is reviewed and approved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When you upgrade the version of a FOSS package, make sure that the license of the new version is the same as the license of the older used version (license changes can occur between version upgrades)</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If a FOSS project’s license changes, ensure that compliance records are updated and that the new license does not create a conflict</a:t>
            </a:r>
          </a:p>
          <a:p>
            <a:pPr marL="182880" marR="0" lvl="0" indent="-182880" algn="l" rtl="0">
              <a:lnSpc>
                <a:spcPct val="90000"/>
              </a:lnSpc>
              <a:spcBef>
                <a:spcPts val="444"/>
              </a:spcBef>
              <a:buClr>
                <a:schemeClr val="accent1"/>
              </a:buClr>
              <a:buSzPct val="85772"/>
              <a:buFont typeface="Arial"/>
              <a:buNone/>
            </a:pPr>
            <a:endParaRPr sz="222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348481608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3600" b="0" i="0" u="none" strike="noStrike" cap="none">
                <a:solidFill>
                  <a:schemeClr val="dk2"/>
                </a:solidFill>
                <a:latin typeface="Roboto"/>
                <a:ea typeface="Roboto"/>
                <a:cs typeface="Roboto"/>
                <a:sym typeface="Roboto"/>
              </a:rPr>
              <a:t>Compliance Process Applies to all FOSS components</a:t>
            </a:r>
          </a:p>
        </p:txBody>
      </p:sp>
      <p:sp>
        <p:nvSpPr>
          <p:cNvPr id="982" name="Shape 982"/>
          <p:cNvSpPr txBox="1">
            <a:spLocks noGrp="1"/>
          </p:cNvSpPr>
          <p:nvPr>
            <p:ph type="body" idx="1"/>
          </p:nvPr>
        </p:nvSpPr>
        <p:spPr>
          <a:xfrm>
            <a:off x="609600" y="1600200"/>
            <a:ext cx="10972799" cy="387387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In-bound software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Take steps to understand what FOSS is included in software delivered by suppliers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Evaluate your obligations for all of the software that will be included in your products</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Always audit source code you received from your software providers or alternatively make it a company policy that software providers must deliver you a source code audit report for any source code you receive</a:t>
            </a:r>
          </a:p>
        </p:txBody>
      </p:sp>
    </p:spTree>
    <p:extLst>
      <p:ext uri="{BB962C8B-B14F-4D97-AF65-F5344CB8AC3E}">
        <p14:creationId xmlns:p14="http://schemas.microsoft.com/office/powerpoint/2010/main" val="19579274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Check Your Understanding</a:t>
            </a:r>
          </a:p>
        </p:txBody>
      </p:sp>
      <p:sp>
        <p:nvSpPr>
          <p:cNvPr id="989" name="Shape 98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general guidelines developers can practice when working with FOSS.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Should you remove or alter FOSS license header information?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important steps in a compliance process.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How can a new version of a previously-reviewed FOSS component create new compliance issues?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risks should you address with in-bound software?</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Learn more through the free Compliance Basics for Developers hosted by the Linux Foundation at: </a:t>
            </a:r>
            <a:br>
              <a:rPr lang="en-US" sz="2400" b="0" i="0" u="none" strike="noStrike" cap="none">
                <a:solidFill>
                  <a:schemeClr val="dk1"/>
                </a:solidFill>
                <a:latin typeface="Roboto"/>
                <a:ea typeface="Roboto"/>
                <a:cs typeface="Roboto"/>
                <a:sym typeface="Roboto"/>
              </a:rPr>
            </a:br>
            <a:r>
              <a:rPr lang="en-US" sz="1600" b="0" i="0" u="sng" strike="noStrike" cap="none">
                <a:solidFill>
                  <a:schemeClr val="hlink"/>
                </a:solidFill>
                <a:latin typeface="Roboto Mono"/>
                <a:ea typeface="Roboto Mono"/>
                <a:cs typeface="Roboto Mono"/>
                <a:sym typeface="Roboto Mono"/>
                <a:hlinkClick r:id="rId3"/>
              </a:rPr>
              <a:t>https://training.linuxfoundation.org/linux-courses/open-source-compliance-courses/ compliance-basics-for-developers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3362055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ソフトウェアにおける著作権の概念</a:t>
            </a:r>
            <a:endParaRPr 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712917" y="1611666"/>
            <a:ext cx="10640883" cy="3982309"/>
          </a:xfrm>
        </p:spPr>
        <p:txBody>
          <a:bodyPr vert="horz" lIns="91440" tIns="45720" rIns="91440" bIns="45720" rtlCol="0" anchor="t">
            <a:normAutofit/>
          </a:bodyPr>
          <a:lstStyle/>
          <a:p>
            <a:r>
              <a:rPr lang="en-US" smtClean="0">
                <a:latin typeface="メイリオ" panose="020B0604030504040204" pitchFamily="50" charset="-128"/>
                <a:ea typeface="メイリオ" panose="020B0604030504040204" pitchFamily="50" charset="-128"/>
                <a:cs typeface="メイリオ" panose="020B0604030504040204" pitchFamily="50" charset="-128"/>
              </a:rPr>
              <a:t>基本ルール</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著作権は独創的作品を保護</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一般的に著作権は、書</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物</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動画、絵画、音楽、地図などの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著作物に適用される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ソフトウェアは、</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著作権によって保護さ</a:t>
            </a:r>
            <a:r>
              <a:rPr lang="ja-JP" altLang="en-US" err="1" smtClean="0">
                <a:latin typeface="メイリオ" panose="020B0604030504040204" pitchFamily="50" charset="-128"/>
                <a:ea typeface="メイリオ" panose="020B0604030504040204" pitchFamily="50" charset="-128"/>
                <a:cs typeface="メイリオ" panose="020B0604030504040204" pitchFamily="50" charset="-128"/>
              </a:rPr>
              <a:t>れる</a:t>
            </a:r>
            <a:r>
              <a:rPr lang="en-US" smtClean="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特許権で保護される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機能</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ではなく</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表現</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実装の細部における独創性</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a:latin typeface="メイリオ" panose="020B0604030504040204" pitchFamily="50" charset="-128"/>
                <a:ea typeface="メイリオ" panose="020B0604030504040204" pitchFamily="50" charset="-128"/>
                <a:cs typeface="メイリオ" panose="020B0604030504040204" pitchFamily="50" charset="-128"/>
              </a:rPr>
              <a:t>保護</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される</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バイナリコードとソースコードが含まれる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その作品の著作権保有者</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自らが創</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作</a:t>
            </a:r>
            <a:r>
              <a:rPr lang="en-US" dirty="0" err="1">
                <a:latin typeface="メイリオ" panose="020B0604030504040204" pitchFamily="50" charset="-128"/>
                <a:ea typeface="メイリオ" panose="020B0604030504040204" pitchFamily="50" charset="-128"/>
                <a:cs typeface="メイリオ" panose="020B0604030504040204" pitchFamily="50" charset="-128"/>
              </a:rPr>
              <a:t>した作品</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だけを</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コントロールでき</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他の誰かの独立した創作物は</a:t>
            </a:r>
            <a:r>
              <a:rPr lang="ja-JP" altLang="en-US">
                <a:latin typeface="メイリオ" panose="020B0604030504040204" pitchFamily="50" charset="-128"/>
                <a:ea typeface="メイリオ" panose="020B0604030504040204" pitchFamily="50" charset="-128"/>
                <a:cs typeface="メイリオ" panose="020B0604030504040204" pitchFamily="50" charset="-128"/>
              </a:rPr>
              <a:t>コントロール</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できない</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著作者の許可なく複製した場合、著作権侵害が生じる可能性がある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5254531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txDef>
      <a:spPr/>
      <a:bodyPr vert="horz" lIns="91440" tIns="45720" rIns="91440" bIns="45720" rtlCol="0" anchor="t">
        <a:normAutofit/>
      </a:bodyPr>
      <a:lstStyle>
        <a:def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kumimoji="0"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defRPr>
        </a:defPPr>
      </a:lstStyle>
    </a:txDef>
  </a:objectDefaults>
  <a:extraClrSchemeLst/>
</a:theme>
</file>

<file path=ppt/theme/theme2.xml><?xml version="1.0" encoding="utf-8"?>
<a:theme xmlns:a="http://schemas.openxmlformats.org/drawingml/2006/main" name="1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18739</TotalTime>
  <Words>10809</Words>
  <Application>Microsoft Office PowerPoint</Application>
  <PresentationFormat>ユーザー設定</PresentationFormat>
  <Paragraphs>1696</Paragraphs>
  <Slides>86</Slides>
  <Notes>86</Notes>
  <HiddenSlides>0</HiddenSlides>
  <MMClips>0</MMClips>
  <ScaleCrop>false</ScaleCrop>
  <HeadingPairs>
    <vt:vector size="4" baseType="variant">
      <vt:variant>
        <vt:lpstr>テーマ</vt:lpstr>
      </vt:variant>
      <vt:variant>
        <vt:i4>2</vt:i4>
      </vt:variant>
      <vt:variant>
        <vt:lpstr>スライド タイトル</vt:lpstr>
      </vt:variant>
      <vt:variant>
        <vt:i4>86</vt:i4>
      </vt:variant>
    </vt:vector>
  </HeadingPairs>
  <TitlesOfParts>
    <vt:vector size="88" baseType="lpstr">
      <vt:lpstr>Clarity</vt:lpstr>
      <vt:lpstr>1_Clarity</vt:lpstr>
      <vt:lpstr>カリキュラム</vt:lpstr>
      <vt:lpstr>Disclaimer（免責事項）</vt:lpstr>
      <vt:lpstr>OpenChain カリキュラムとは？</vt:lpstr>
      <vt:lpstr>OpenChain カリキュラムとは？</vt:lpstr>
      <vt:lpstr>コンテンツ</vt:lpstr>
      <vt:lpstr>FOSS ポリシー</vt:lpstr>
      <vt:lpstr>第1章</vt:lpstr>
      <vt:lpstr>"知的財産”とは何か？</vt:lpstr>
      <vt:lpstr>ソフトウェアにおける著作権の概念</vt:lpstr>
      <vt:lpstr>ソフトウェアに最も関係する著作権における「権利」</vt:lpstr>
      <vt:lpstr>ソフトウェアにおける特許の概念</vt:lpstr>
      <vt:lpstr>ライセンス</vt:lpstr>
      <vt:lpstr>理解度チェック</vt:lpstr>
      <vt:lpstr>第2章</vt:lpstr>
      <vt:lpstr>FOSSライセンス </vt:lpstr>
      <vt:lpstr>パーミッシブ（寛容）なFOSSライセンス</vt:lpstr>
      <vt:lpstr>ライセンスの互恵性とコピーレフトライセンス</vt:lpstr>
      <vt:lpstr>プロプライエタリライセンス、 もしくはクローズド ソース ライセンス</vt:lpstr>
      <vt:lpstr>その他FOSSではないライセンス</vt:lpstr>
      <vt:lpstr>その他FOSSではないライセンス</vt:lpstr>
      <vt:lpstr>パブリック ドメイン</vt:lpstr>
      <vt:lpstr>ライセンスの両立性（互換性）※</vt:lpstr>
      <vt:lpstr>告知／表示</vt:lpstr>
      <vt:lpstr>マルチライセンス</vt:lpstr>
      <vt:lpstr>理解度チェック</vt:lpstr>
      <vt:lpstr>第3章</vt:lpstr>
      <vt:lpstr>FOSSコンプライアンスのゴール</vt:lpstr>
      <vt:lpstr>履行すべきコンプライアンスの義務には どんなものがあるか？</vt:lpstr>
      <vt:lpstr>FOSSコンプライアンスにおける論点：頒布</vt:lpstr>
      <vt:lpstr>FOSSコンプライアンスにおける論点：改変</vt:lpstr>
      <vt:lpstr>FOSSコンプライアンス プログラム</vt:lpstr>
      <vt:lpstr>コンプライアンスを実践する</vt:lpstr>
      <vt:lpstr>コンプライアンスのメリット</vt:lpstr>
      <vt:lpstr>理解度チェック</vt:lpstr>
      <vt:lpstr>第4章</vt:lpstr>
      <vt:lpstr>そのコンポーネントをどう使うのか？</vt:lpstr>
      <vt:lpstr>取り込む（Incorporation）</vt:lpstr>
      <vt:lpstr>リンクする（Linking）</vt:lpstr>
      <vt:lpstr>改変する（Modification）</vt:lpstr>
      <vt:lpstr>翻訳する（Translation）</vt:lpstr>
      <vt:lpstr>開発ツール</vt:lpstr>
      <vt:lpstr>FOSSコンポーネントをどのように頒布するか？</vt:lpstr>
      <vt:lpstr>理解度チェック</vt:lpstr>
      <vt:lpstr>第5章</vt:lpstr>
      <vt:lpstr>FOSSレビュー</vt:lpstr>
      <vt:lpstr>FOSSレビューの開始</vt:lpstr>
      <vt:lpstr>どのような情報を集める必要があるか？</vt:lpstr>
      <vt:lpstr>FOSSレビューチーム</vt:lpstr>
      <vt:lpstr>提案されたFOSSの使用を分析する</vt:lpstr>
      <vt:lpstr>ソースコード スキャン ツール</vt:lpstr>
      <vt:lpstr>FOSSレビューの遂行</vt:lpstr>
      <vt:lpstr>FOSSレビューの遂行</vt:lpstr>
      <vt:lpstr>FOSS レビューの監督</vt:lpstr>
      <vt:lpstr>理解度チェック</vt:lpstr>
      <vt:lpstr>第6章</vt:lpstr>
      <vt:lpstr>概要</vt:lpstr>
      <vt:lpstr>中小企業のチェックリストの例</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理解度チェック</vt:lpstr>
      <vt:lpstr>第7章</vt:lpstr>
      <vt:lpstr>コンプライアンスの落とし穴</vt:lpstr>
      <vt:lpstr>知的財産に関する落とし穴</vt:lpstr>
      <vt:lpstr>知的財産に関する落とし穴</vt:lpstr>
      <vt:lpstr>ライセンス コンプライアンスに関する落とし穴</vt:lpstr>
      <vt:lpstr>ライセンス コンプライアンスに関する落とし穴</vt:lpstr>
      <vt:lpstr>コンプライアンス プロセスにおける失敗</vt:lpstr>
      <vt:lpstr>コンプライアンス プロセスにおける失敗</vt:lpstr>
      <vt:lpstr>製品出荷前にコンプライアンスを確認する</vt:lpstr>
      <vt:lpstr>コミュニティとの関係を確立する</vt:lpstr>
      <vt:lpstr>理解度チェック</vt:lpstr>
      <vt:lpstr>第8章</vt:lpstr>
      <vt:lpstr>Developer Guidelines</vt:lpstr>
      <vt:lpstr>Anticipate Compliance Process Requirements</vt:lpstr>
      <vt:lpstr>Compliance Process Applies to all FOSS components</vt:lpstr>
      <vt:lpstr>Check Your Understanding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0000011038279</dc:creator>
  <cp:lastModifiedBy>tani</cp:lastModifiedBy>
  <cp:revision>845</cp:revision>
  <cp:lastPrinted>2017-05-13T02:23:06Z</cp:lastPrinted>
  <dcterms:created xsi:type="dcterms:W3CDTF">2013-07-15T20:26:40Z</dcterms:created>
  <dcterms:modified xsi:type="dcterms:W3CDTF">2017-10-26T08:31:10Z</dcterms:modified>
</cp:coreProperties>
</file>