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78"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77"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68039" autoAdjust="0"/>
  </p:normalViewPr>
  <p:slideViewPr>
    <p:cSldViewPr snapToGrid="0">
      <p:cViewPr varScale="1">
        <p:scale>
          <a:sx n="71" d="100"/>
          <a:sy n="71" d="100"/>
        </p:scale>
        <p:origin x="786" y="78"/>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10/24/2017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10/24/2017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本章は</a:t>
            </a:r>
            <a:r>
              <a:rPr lang="ja-JP" altLang="en-US" dirty="0" err="1">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ライセンスに馴染みが薄い法務</a:t>
            </a:r>
            <a:r>
              <a:rPr lang="ja-JP" altLang="en-US">
                <a:latin typeface="ＭＳ ゴシック" panose="020B0609070205080204" pitchFamily="49" charset="-128"/>
                <a:ea typeface="ＭＳ ゴシック" panose="020B0609070205080204" pitchFamily="49" charset="-128"/>
              </a:rPr>
              <a:t>関係者</a:t>
            </a:r>
            <a:r>
              <a:rPr lang="en-US" smtClean="0">
                <a:latin typeface="ＭＳ ゴシック" panose="020B0609070205080204" pitchFamily="49" charset="-128"/>
                <a:ea typeface="ＭＳ ゴシック" panose="020B0609070205080204" pitchFamily="49" charset="-128"/>
              </a:rPr>
              <a:t>や</a:t>
            </a:r>
            <a:r>
              <a:rPr lang="ja-JP" altLang="en-US" smtClean="0">
                <a:latin typeface="ＭＳ ゴシック" panose="020B0609070205080204" pitchFamily="49" charset="-128"/>
                <a:ea typeface="ＭＳ ゴシック" panose="020B0609070205080204" pitchFamily="49" charset="-128"/>
              </a:rPr>
              <a:t>マネージャー</a:t>
            </a:r>
            <a:r>
              <a:rPr lang="en-US"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もしくは開発者の方にとって有用です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alibri"/>
              <a:ea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このスライドは</a:t>
            </a:r>
            <a:r>
              <a:rPr lang="en-US"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1" dirty="0">
                <a:latin typeface="ＭＳ ゴシック" panose="020B0609070205080204" pitchFamily="49" charset="-128"/>
                <a:ea typeface="ＭＳ ゴシック" panose="020B0609070205080204" pitchFamily="49" charset="-128"/>
              </a:rPr>
              <a:t>結合的（Conjunctive）</a:t>
            </a:r>
            <a:r>
              <a:rPr lang="en-US" dirty="0">
                <a:latin typeface="ＭＳ ゴシック" panose="020B0609070205080204" pitchFamily="49" charset="-128"/>
                <a:ea typeface="ＭＳ ゴシック" panose="020B0609070205080204" pitchFamily="49" charset="-128"/>
              </a:rPr>
              <a:t> ＝ 複数のライセンスを適用します。</a:t>
            </a:r>
          </a:p>
          <a:p>
            <a:pPr lvl="1"/>
            <a:r>
              <a:rPr lang="en-US"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596376" lvl="1" indent="0">
              <a:buNone/>
            </a:pPr>
            <a:r>
              <a:rPr lang="en-US"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b="1" dirty="0">
                <a:latin typeface="ＭＳ ゴシック" panose="020B0609070205080204" pitchFamily="49" charset="-128"/>
                <a:ea typeface="ＭＳ ゴシック" panose="020B0609070205080204" pitchFamily="49" charset="-128"/>
              </a:rPr>
              <a:t>離接的（Disjunctive）</a:t>
            </a:r>
            <a:r>
              <a:rPr lang="en-US" dirty="0">
                <a:latin typeface="ＭＳ ゴシック" panose="020B0609070205080204" pitchFamily="49" charset="-128"/>
                <a:ea typeface="ＭＳ ゴシック" panose="020B0609070205080204" pitchFamily="49" charset="-128"/>
              </a:rPr>
              <a:t> ＝ </a:t>
            </a:r>
            <a:r>
              <a:rPr lang="ja-JP" altLang="en-US" dirty="0">
                <a:latin typeface="ＭＳ ゴシック" panose="020B0609070205080204" pitchFamily="49" charset="-128"/>
                <a:ea typeface="ＭＳ ゴシック" panose="020B0609070205080204" pitchFamily="49" charset="-128"/>
              </a:rPr>
              <a:t>複数のオープンソース ライセンス</a:t>
            </a:r>
            <a:r>
              <a:rPr lang="en-US" dirty="0">
                <a:latin typeface="ＭＳ ゴシック" panose="020B0609070205080204" pitchFamily="49" charset="-128"/>
                <a:ea typeface="ＭＳ ゴシック" panose="020B0609070205080204" pitchFamily="49" charset="-128"/>
              </a:rPr>
              <a:t>から</a:t>
            </a:r>
            <a:r>
              <a:rPr lang="en-US" altLang="ja-JP" dirty="0">
                <a:latin typeface="ＭＳ ゴシック" panose="020B0609070205080204" pitchFamily="49" charset="-128"/>
                <a:ea typeface="ＭＳ ゴシック" panose="020B0609070205080204" pitchFamily="49" charset="-128"/>
              </a:rPr>
              <a:t>1</a:t>
            </a:r>
            <a:r>
              <a:rPr lang="en-US" dirty="0">
                <a:latin typeface="ＭＳ ゴシック" panose="020B0609070205080204" pitchFamily="49" charset="-128"/>
                <a:ea typeface="ＭＳ ゴシック" panose="020B0609070205080204" pitchFamily="49" charset="-128"/>
              </a:rPr>
              <a:t>つのライセンスを選択します。</a:t>
            </a:r>
          </a:p>
          <a:p>
            <a:pPr lvl="1"/>
            <a:r>
              <a:rPr lang="en-US" dirty="0">
                <a:latin typeface="ＭＳ ゴシック" panose="020B0609070205080204" pitchFamily="49" charset="-128"/>
                <a:ea typeface="ＭＳ ゴシック" panose="020B0609070205080204" pitchFamily="49" charset="-128"/>
              </a:rPr>
              <a:t>Mozilla 3ライセンス（tri-license）</a:t>
            </a:r>
          </a:p>
          <a:p>
            <a:pPr lvl="1"/>
            <a:r>
              <a:rPr lang="en-US" dirty="0">
                <a:latin typeface="ＭＳ ゴシック" panose="020B0609070205080204" pitchFamily="49" charset="-128"/>
                <a:ea typeface="ＭＳ ゴシック" panose="020B0609070205080204" pitchFamily="49" charset="-128"/>
              </a:rPr>
              <a:t>Jetty</a:t>
            </a:r>
          </a:p>
          <a:p>
            <a:pPr lvl="1"/>
            <a:r>
              <a:rPr lang="en-US" dirty="0">
                <a:latin typeface="ＭＳ ゴシック" panose="020B0609070205080204" pitchFamily="49" charset="-128"/>
                <a:ea typeface="ＭＳ ゴシック" panose="020B0609070205080204" pitchFamily="49" charset="-128"/>
              </a:rPr>
              <a:t>Ruby</a:t>
            </a:r>
            <a:endParaRPr lang="en-US" dirty="0">
              <a:solidFill>
                <a:srgbClr val="FF0000"/>
              </a:solidFill>
              <a:latin typeface="ＭＳ ゴシック" panose="020B0609070205080204" pitchFamily="49" charset="-128"/>
              <a:ea typeface="ＭＳ ゴシック" panose="020B0609070205080204" pitchFamily="49" charset="-128"/>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r>
              <a:rPr lang="en-US" dirty="0">
                <a:latin typeface="ＭＳ ゴシック" panose="020B0609070205080204" pitchFamily="49" charset="-128"/>
                <a:ea typeface="ＭＳ ゴシック" panose="020B0609070205080204" pitchFamily="49" charset="-128"/>
              </a:rPr>
              <a:t>離接的なライセンスは、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baseline="0" dirty="0">
                <a:latin typeface="ＭＳ ゴシック" panose="020B0609070205080204" pitchFamily="49" charset="-128"/>
                <a:ea typeface="ＭＳ ゴシック" panose="020B0609070205080204" pitchFamily="49" charset="-128"/>
              </a:rPr>
              <a:t>べき</a:t>
            </a:r>
            <a:r>
              <a:rPr lang="en-US" baseline="0" dirty="0" err="1">
                <a:latin typeface="ＭＳ ゴシック" panose="020B0609070205080204" pitchFamily="49" charset="-128"/>
                <a:ea typeface="ＭＳ ゴシック" panose="020B0609070205080204" pitchFamily="49" charset="-128"/>
              </a:rPr>
              <a:t>重要な</a:t>
            </a:r>
            <a:r>
              <a:rPr lang="ja-JP" altLang="en-US" baseline="0" dirty="0">
                <a:latin typeface="ＭＳ ゴシック" panose="020B0609070205080204" pitchFamily="49" charset="-128"/>
                <a:ea typeface="ＭＳ ゴシック" panose="020B0609070205080204" pitchFamily="49" charset="-128"/>
              </a:rPr>
              <a:t>事柄となる</a:t>
            </a:r>
            <a:r>
              <a:rPr lang="en-US" baseline="0" dirty="0" err="1">
                <a:latin typeface="ＭＳ ゴシック" panose="020B0609070205080204" pitchFamily="49" charset="-128"/>
                <a:ea typeface="ＭＳ ゴシック" panose="020B0609070205080204" pitchFamily="49" charset="-128"/>
              </a:rPr>
              <a:t>ことがあります</a:t>
            </a:r>
            <a:r>
              <a:rPr lang="en-US" baseline="0" dirty="0">
                <a:latin typeface="ＭＳ ゴシック" panose="020B0609070205080204" pitchFamily="49" charset="-128"/>
                <a:ea typeface="ＭＳ ゴシック" panose="020B0609070205080204" pitchFamily="49" charset="-128"/>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ＭＳ ゴシック" panose="020B0609070205080204" pitchFamily="49" charset="-128"/>
              <a:ea typeface="ＭＳ ゴシック" panose="020B0609070205080204" pitchFamily="49" charset="-128"/>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a:t>
            </a:r>
            <a:r>
              <a:rPr lang="en-US" sz="1200" baseline="0" dirty="0" err="1">
                <a:latin typeface="ＭＳ ゴシック" panose="020B0609070205080204" pitchFamily="49" charset="-128"/>
                <a:ea typeface="ＭＳ ゴシック" panose="020B0609070205080204" pitchFamily="49" charset="-128"/>
                <a:cs typeface="Arial"/>
              </a:rPr>
              <a:t>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smtClean="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a:t>
            </a:r>
            <a:r>
              <a:rPr lang="en-US" sz="1200" baseline="0" dirty="0">
                <a:latin typeface="ＭＳ ゴシック" panose="020B0609070205080204" pitchFamily="49" charset="-128"/>
                <a:ea typeface="ＭＳ ゴシック" panose="020B0609070205080204" pitchFamily="49" charset="-128"/>
                <a:cs typeface="Arial"/>
              </a:rPr>
              <a:t>、通常この用語はOSSライセンスもしくは商用ライセンスの選択に関するビジネスモデルについて言及しています。</a:t>
            </a:r>
            <a:r>
              <a:rPr lang="en-US" sz="1200" dirty="0">
                <a:latin typeface="ＭＳ ゴシック" panose="020B0609070205080204" pitchFamily="49" charset="-128"/>
                <a:ea typeface="ＭＳ ゴシック" panose="020B0609070205080204" pitchFamily="49" charset="-128"/>
                <a:cs typeface="Arial"/>
              </a:rPr>
              <a:t>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a:t>
            </a:r>
            <a:r>
              <a:rPr lang="en-US" sz="1200" baseline="0" dirty="0" err="1">
                <a:latin typeface="ＭＳ ゴシック" panose="020B0609070205080204" pitchFamily="49" charset="-128"/>
                <a:ea typeface="ＭＳ ゴシック" panose="020B0609070205080204" pitchFamily="49" charset="-128"/>
                <a:cs typeface="Arial"/>
              </a:rPr>
              <a:t>についての詳細は</a:t>
            </a:r>
            <a:r>
              <a:rPr lang="ja-JP" altLang="en-US" sz="1200" baseline="0" dirty="0" err="1">
                <a:latin typeface="ＭＳ ゴシック" panose="020B0609070205080204" pitchFamily="49" charset="-128"/>
                <a:ea typeface="ＭＳ ゴシック" panose="020B0609070205080204" pitchFamily="49" charset="-128"/>
                <a:cs typeface="Arial"/>
              </a:rPr>
              <a:t>、</a:t>
            </a:r>
            <a:r>
              <a:rPr lang="en-US" sz="1200" baseline="0" dirty="0" err="1">
                <a:latin typeface="ＭＳ ゴシック" panose="020B0609070205080204" pitchFamily="49" charset="-128"/>
                <a:ea typeface="ＭＳ ゴシック" panose="020B0609070205080204" pitchFamily="49" charset="-128"/>
                <a:cs typeface="Arial"/>
              </a:rPr>
              <a:t>こちら</a:t>
            </a:r>
            <a:r>
              <a:rPr lang="ja-JP" altLang="en-US" sz="1200" baseline="0" dirty="0">
                <a:latin typeface="ＭＳ ゴシック" panose="020B0609070205080204" pitchFamily="49" charset="-128"/>
                <a:ea typeface="ＭＳ ゴシック" panose="020B0609070205080204" pitchFamily="49" charset="-128"/>
                <a:cs typeface="Arial"/>
              </a:rPr>
              <a:t>を参照してください</a:t>
            </a:r>
            <a:r>
              <a:rPr lang="en-US" sz="1200" baseline="0" dirty="0">
                <a:latin typeface="ＭＳ ゴシック" panose="020B0609070205080204" pitchFamily="49" charset="-128"/>
                <a:ea typeface="ＭＳ ゴシック" panose="020B0609070205080204" pitchFamily="49" charset="-128"/>
                <a:cs typeface="Arial"/>
              </a:rPr>
              <a:t>： http://oss-watch.ac.uk/resources/duallicence2  </a:t>
            </a:r>
            <a:endParaRPr lang="en-US" sz="1200" baseline="0" dirty="0" smtClean="0">
              <a:latin typeface="ＭＳ ゴシック" panose="020B0609070205080204" pitchFamily="49" charset="-128"/>
              <a:ea typeface="ＭＳ ゴシック" panose="020B0609070205080204" pitchFamily="49" charset="-128"/>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本章では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FOSSコンプライアンスについての全体像を取り扱います。コンプライアンスがどのように機能するか基本原則から説明します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smtClean="0"/>
          </a:p>
          <a:p>
            <a:r>
              <a:rPr lang="en-US" baseline="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a:t>
            </a:r>
            <a:r>
              <a:rPr lang="en-US" altLang="ja-JP" baseline="0" smtClean="0"/>
              <a:t>licenses.</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このスライドではFOSSライセンスの使用する際に遭遇する、共通的な条件や制約のいくつかについて説明しています。ライセンスが</a:t>
            </a:r>
            <a:r>
              <a:rPr lang="ja-JP" altLang="en-US" dirty="0">
                <a:latin typeface="ＭＳ ゴシック" panose="020B0609070205080204" pitchFamily="49" charset="-128"/>
                <a:ea typeface="ＭＳ ゴシック" panose="020B0609070205080204" pitchFamily="49" charset="-128"/>
              </a:rPr>
              <a:t>異なれ</a:t>
            </a:r>
            <a:r>
              <a:rPr lang="en-US" err="1">
                <a:latin typeface="ＭＳ ゴシック" panose="020B0609070205080204" pitchFamily="49" charset="-128"/>
                <a:ea typeface="ＭＳ ゴシック" panose="020B0609070205080204" pitchFamily="49" charset="-128"/>
              </a:rPr>
              <a:t>ばその義務も変わってくることを覚えておいてください</a:t>
            </a:r>
            <a:r>
              <a:rPr lang="en-US"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a:t>
            </a:r>
            <a:r>
              <a:rPr lang="en-US" altLang="ja-JP" smtClean="0"/>
              <a:t>obligations.</a:t>
            </a:r>
            <a:endParaRPr lang="en-US" altLang="ja-JP" dirty="0" smtClean="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a:t>
            </a:r>
            <a:r>
              <a:rPr lang="en-US" altLang="ja-JP" baseline="0" smtClean="0">
                <a:latin typeface="+mn-lt"/>
              </a:rPr>
              <a:t>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a:t>
            </a:r>
            <a:r>
              <a:rPr lang="en-US" altLang="ja-JP" baseline="0" smtClean="0">
                <a:latin typeface="+mn-lt"/>
              </a:rPr>
              <a:t>).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171450" indent="-171450">
              <a:buFont typeface="Arial" charset="0"/>
              <a:buChar char="•"/>
            </a:pPr>
            <a:endParaRPr lang="en-US" dirty="0">
              <a:latin typeface="ＭＳ ゴシック" panose="020B0609070205080204" pitchFamily="49" charset="-128"/>
              <a:ea typeface="ＭＳ ゴシック" panose="020B0609070205080204" pitchFamily="49" charset="-128"/>
            </a:endParaRPr>
          </a:p>
          <a:p>
            <a:pPr marL="0" indent="0">
              <a:buFont typeface="Arial" charset="0"/>
              <a:buNone/>
            </a:pP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a:t>
            </a:r>
            <a:r>
              <a:rPr lang="x-none" dirty="0" smtClean="0">
                <a:latin typeface="ＭＳ ゴシック" panose="020B0609070205080204" pitchFamily="49" charset="-128"/>
                <a:ea typeface="ＭＳ ゴシック" panose="020B0609070205080204" pitchFamily="49" charset="-128"/>
              </a:rPr>
              <a:t>の使用を理解する際</a:t>
            </a:r>
            <a:r>
              <a:rPr lang="ja-JP" altLang="en-US" dirty="0" smtClean="0">
                <a:latin typeface="ＭＳ ゴシック" panose="020B0609070205080204" pitchFamily="49" charset="-128"/>
                <a:ea typeface="ＭＳ ゴシック" panose="020B0609070205080204" pitchFamily="49" charset="-128"/>
              </a:rPr>
              <a:t>に重要となる、</a:t>
            </a:r>
            <a:r>
              <a:rPr lang="x-none" dirty="0" smtClean="0">
                <a:latin typeface="ＭＳ ゴシック" panose="020B0609070205080204" pitchFamily="49" charset="-128"/>
                <a:ea typeface="ＭＳ ゴシック" panose="020B0609070205080204" pitchFamily="49" charset="-128"/>
              </a:rPr>
              <a:t>根本的な</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概念のいくつかについて述べ</a:t>
            </a:r>
            <a:r>
              <a:rPr lang="ja-JP" altLang="en-US" dirty="0" smtClean="0">
                <a:latin typeface="ＭＳ ゴシック" panose="020B0609070205080204" pitchFamily="49" charset="-128"/>
                <a:ea typeface="ＭＳ ゴシック" panose="020B0609070205080204" pitchFamily="49" charset="-128"/>
              </a:rPr>
              <a:t>ていき</a:t>
            </a:r>
            <a:r>
              <a:rPr lang="x-none" dirty="0" smtClean="0">
                <a:latin typeface="ＭＳ ゴシック" panose="020B0609070205080204" pitchFamily="49" charset="-128"/>
                <a:ea typeface="ＭＳ ゴシック" panose="020B0609070205080204" pitchFamily="49" charset="-128"/>
              </a:rPr>
              <a:t>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indent="-226428"/>
            <a:endParaRPr lang="en-US" b="0" baseline="0" dirty="0" smtClean="0">
              <a:latin typeface="+mn-lt"/>
            </a:endParaRPr>
          </a:p>
          <a:p>
            <a:pPr marL="226428" indent="-226428"/>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dirty="0" smtClean="0">
              <a:latin typeface="+mn-lt"/>
            </a:endParaRPr>
          </a:p>
          <a:p>
            <a:pPr marL="226428" indent="-226428"/>
            <a:r>
              <a:rPr lang="en-US" b="1"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smtClean="0">
              <a:latin typeface="+mn-lt"/>
            </a:endParaRPr>
          </a:p>
          <a:p>
            <a:pPr marL="226428" indent="-226428"/>
            <a:r>
              <a:rPr lang="en-US" b="1" smtClean="0">
                <a:latin typeface="+mn-lt"/>
              </a:rPr>
              <a:t>---</a:t>
            </a:r>
            <a:endParaRPr lang="en-US" b="1"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latin typeface="+mn-lt"/>
              </a:rPr>
              <a:t>---</a:t>
            </a:r>
            <a:endParaRPr lang="en-US" b="0"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sz="1200" b="0" baseline="0" dirty="0" err="1">
                <a:latin typeface="ＭＳ ゴシック" panose="020B0609070205080204" pitchFamily="49" charset="-128"/>
                <a:ea typeface="ＭＳ ゴシック" panose="020B0609070205080204" pitchFamily="49" charset="-128"/>
              </a:rPr>
              <a:t>取り込み</a:t>
            </a:r>
            <a:r>
              <a:rPr lang="ja-JP" altLang="en-US" sz="1200" b="0" baseline="0" dirty="0">
                <a:latin typeface="ＭＳ ゴシック" panose="020B0609070205080204" pitchFamily="49" charset="-128"/>
                <a:ea typeface="ＭＳ ゴシック" panose="020B0609070205080204" pitchFamily="49" charset="-128"/>
              </a:rPr>
              <a:t>とは</a:t>
            </a:r>
            <a:r>
              <a:rPr lang="en-US" sz="1200" b="0" baseline="0" dirty="0" err="1">
                <a:latin typeface="ＭＳ ゴシック" panose="020B0609070205080204" pitchFamily="49" charset="-128"/>
                <a:ea typeface="ＭＳ ゴシック" panose="020B0609070205080204" pitchFamily="49" charset="-128"/>
              </a:rPr>
              <a:t>FOSS</a:t>
            </a:r>
            <a:r>
              <a:rPr lang="en-US" sz="1200" b="0" baseline="0" dirty="0" err="1" smtClean="0">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b="0" baseline="0" dirty="0" smtClean="0">
                <a:latin typeface="ＭＳ ゴシック" panose="020B0609070205080204" pitchFamily="49" charset="-128"/>
                <a:ea typeface="ＭＳ ゴシック" panose="020B0609070205080204" pitchFamily="49" charset="-128"/>
              </a:rPr>
              <a:t>製品に</a:t>
            </a:r>
            <a:r>
              <a:rPr lang="en-US" sz="1200" b="0" baseline="0" dirty="0" err="1" smtClean="0">
                <a:latin typeface="ＭＳ ゴシック" panose="020B0609070205080204" pitchFamily="49" charset="-128"/>
                <a:ea typeface="ＭＳ ゴシック" panose="020B0609070205080204" pitchFamily="49" charset="-128"/>
              </a:rPr>
              <a:t>コピーすることです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リンクとは自身のソフトウェア</a:t>
            </a:r>
            <a:r>
              <a:rPr lang="ja-JP" altLang="en-US" sz="1200" b="0" baseline="0" dirty="0">
                <a:latin typeface="ＭＳ ゴシック" panose="020B0609070205080204" pitchFamily="49" charset="-128"/>
                <a:ea typeface="ＭＳ ゴシック" panose="020B0609070205080204" pitchFamily="49" charset="-128"/>
              </a:rPr>
              <a:t>製品</a:t>
            </a:r>
            <a:r>
              <a:rPr lang="en-US" sz="1200" b="0" baseline="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改変とはFOSSコンポーネントに変更を加えることです。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b="0" baseline="0" dirty="0" err="1">
                <a:latin typeface="ＭＳ ゴシック" panose="020B0609070205080204" pitchFamily="49" charset="-128"/>
                <a:ea typeface="ＭＳ ゴシック" panose="020B0609070205080204" pitchFamily="49" charset="-128"/>
              </a:rPr>
              <a:t>、</a:t>
            </a:r>
            <a:r>
              <a:rPr lang="ja-JP" altLang="en-US" sz="1200" b="0" baseline="0" dirty="0">
                <a:latin typeface="ＭＳ ゴシック" panose="020B0609070205080204" pitchFamily="49" charset="-128"/>
                <a:ea typeface="ＭＳ ゴシック" panose="020B0609070205080204" pitchFamily="49" charset="-128"/>
              </a:rPr>
              <a:t>以下の</a:t>
            </a:r>
            <a:r>
              <a:rPr lang="en-US" sz="1200" b="0" baseline="0" dirty="0">
                <a:latin typeface="ＭＳ ゴシック" panose="020B0609070205080204" pitchFamily="49" charset="-128"/>
                <a:ea typeface="ＭＳ ゴシック" panose="020B0609070205080204" pitchFamily="49" charset="-128"/>
              </a:rPr>
              <a:t>2つのことを考える必要があります</a:t>
            </a:r>
            <a:r>
              <a:rPr lang="ja-JP" altLang="en-US" sz="1200" b="0" baseline="0" dirty="0" err="1">
                <a:latin typeface="ＭＳ ゴシック" panose="020B0609070205080204" pitchFamily="49" charset="-128"/>
                <a:ea typeface="ＭＳ ゴシック" panose="020B0609070205080204" pitchFamily="49" charset="-128"/>
              </a:rPr>
              <a:t>。</a:t>
            </a:r>
            <a:endParaRPr lang="en-US" sz="1200" b="0" baseline="0" dirty="0">
              <a:latin typeface="ＭＳ ゴシック" panose="020B0609070205080204" pitchFamily="49" charset="-128"/>
              <a:ea typeface="ＭＳ ゴシック" panose="020B0609070205080204" pitchFamily="49" charset="-128"/>
            </a:endParaRPr>
          </a:p>
          <a:p>
            <a:pPr defTabSz="929579">
              <a:defRPr/>
            </a:pPr>
            <a:r>
              <a:rPr lang="en-US" sz="1200" smtClean="0">
                <a:latin typeface="ＭＳ ゴシック" panose="020B0609070205080204" pitchFamily="49" charset="-128"/>
                <a:ea typeface="ＭＳ ゴシック" panose="020B0609070205080204" pitchFamily="49" charset="-128"/>
              </a:rPr>
              <a:t>そのソフトウェアを受け取るのは</a:t>
            </a:r>
            <a:r>
              <a:rPr lang="ja-JP" altLang="en-US" sz="1200" smtClean="0">
                <a:latin typeface="ＭＳ ゴシック" panose="020B0609070205080204" pitchFamily="49" charset="-128"/>
                <a:ea typeface="ＭＳ ゴシック" panose="020B0609070205080204" pitchFamily="49" charset="-128"/>
              </a:rPr>
              <a:t>誰</a:t>
            </a:r>
            <a:r>
              <a:rPr lang="en-US" sz="1200" smtClean="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コミュニティ プロジェクト</a:t>
            </a: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smtClean="0">
                <a:latin typeface="ＭＳ ゴシック" panose="020B0609070205080204" pitchFamily="49" charset="-128"/>
                <a:ea typeface="ＭＳ ゴシック" panose="020B0609070205080204" pitchFamily="49" charset="-128"/>
              </a:rPr>
              <a:t>プレインストール</a:t>
            </a:r>
            <a:endParaRPr lang="en-US" altLang="ja-JP" sz="1200" dirty="0" smtClean="0">
              <a:latin typeface="ＭＳ ゴシック" panose="020B0609070205080204" pitchFamily="49" charset="-128"/>
              <a:ea typeface="ＭＳ ゴシック" panose="020B0609070205080204" pitchFamily="49" charset="-128"/>
            </a:endParaRPr>
          </a:p>
          <a:p>
            <a:pPr marL="0" indent="0"/>
            <a:endParaRPr lang="en-US" altLang="ja-JP" sz="1200" b="0" baseline="0" dirty="0" smtClean="0">
              <a:latin typeface="+mn-lt"/>
            </a:endParaRPr>
          </a:p>
          <a:p>
            <a:pPr marL="0" indent="0"/>
            <a:r>
              <a:rPr lang="en-US" altLang="ja-JP" sz="1200" b="0" baseline="0" dirty="0" smtClean="0">
                <a:latin typeface="+mn-lt"/>
              </a:rPr>
              <a:t>---</a:t>
            </a:r>
          </a:p>
          <a:p>
            <a:pPr marL="0" indent="0"/>
            <a:r>
              <a:rPr lang="en-US" altLang="ja-JP" sz="1200" b="0" baseline="0" dirty="0" smtClean="0">
                <a:latin typeface="+mn-lt"/>
              </a:rPr>
              <a:t>Incorporation is when you copy portions of a FOSS component into your software product. </a:t>
            </a:r>
          </a:p>
          <a:p>
            <a:pPr marL="0" indent="0"/>
            <a:endParaRPr lang="en-US" altLang="ja-JP" sz="1200" b="0" baseline="0" dirty="0" smtClean="0">
              <a:latin typeface="+mn-lt"/>
            </a:endParaRPr>
          </a:p>
          <a:p>
            <a:pPr marL="0" indent="0"/>
            <a:r>
              <a:rPr lang="en-US" altLang="ja-JP" sz="1200" b="0" baseline="0" dirty="0" smtClean="0">
                <a:latin typeface="+mn-lt"/>
              </a:rPr>
              <a:t>Linking is when you link or join a FOSS component with your software product. </a:t>
            </a:r>
          </a:p>
          <a:p>
            <a:pPr marL="0" indent="0"/>
            <a:endParaRPr lang="en-US" altLang="ja-JP" sz="1200" b="0" baseline="0" dirty="0" smtClean="0">
              <a:latin typeface="+mn-lt"/>
            </a:endParaRPr>
          </a:p>
          <a:p>
            <a:pPr marL="0" indent="0"/>
            <a:r>
              <a:rPr lang="en-US" altLang="ja-JP" sz="1200" b="0" baseline="0" dirty="0" smtClean="0">
                <a:latin typeface="+mn-lt"/>
              </a:rPr>
              <a:t>Modification is when you make changes to a FOSS component.</a:t>
            </a:r>
          </a:p>
          <a:p>
            <a:pPr marL="0" indent="0"/>
            <a:endParaRPr lang="en-US" altLang="ja-JP" sz="1200" b="0" baseline="0" dirty="0" smtClean="0">
              <a:latin typeface="+mn-lt"/>
            </a:endParaRPr>
          </a:p>
          <a:p>
            <a:pPr marL="0" indent="0"/>
            <a:r>
              <a:rPr lang="en-US" altLang="ja-JP" sz="1200" b="0" baseline="0" dirty="0" smtClean="0">
                <a:latin typeface="+mn-lt"/>
              </a:rPr>
              <a:t>Translation is when you transform the code from one state to another.</a:t>
            </a:r>
          </a:p>
          <a:p>
            <a:pPr marL="0" indent="0"/>
            <a:endParaRPr lang="en-US" altLang="ja-JP" sz="1200" b="0" baseline="0" dirty="0" smtClean="0">
              <a:latin typeface="+mn-lt"/>
            </a:endParaRPr>
          </a:p>
          <a:p>
            <a:pPr marL="0" indent="0"/>
            <a:r>
              <a:rPr lang="en-US" altLang="ja-JP" sz="1200" b="0" baseline="0" dirty="0" smtClean="0">
                <a:latin typeface="+mn-lt"/>
              </a:rPr>
              <a:t>When thinking about distribution of Open Source you should consider two things:</a:t>
            </a:r>
          </a:p>
          <a:p>
            <a:pPr defTabSz="929579">
              <a:defRPr/>
            </a:pPr>
            <a:r>
              <a:rPr lang="en-US" altLang="ja-JP" sz="1200" dirty="0" smtClean="0">
                <a:latin typeface="+mn-lt"/>
              </a:rPr>
              <a:t>Who receives the software?</a:t>
            </a:r>
          </a:p>
          <a:p>
            <a:pPr marL="617220" lvl="1" indent="-342900">
              <a:buFont typeface="Arial" charset="0"/>
              <a:buChar char="•"/>
            </a:pPr>
            <a:r>
              <a:rPr lang="en-US" altLang="ja-JP" sz="1200" dirty="0" smtClean="0">
                <a:latin typeface="+mn-lt"/>
              </a:rPr>
              <a:t>Customer/Partner</a:t>
            </a:r>
          </a:p>
          <a:p>
            <a:pPr marL="617220" lvl="1" indent="-342900">
              <a:buFont typeface="Arial" charset="0"/>
              <a:buChar char="•"/>
            </a:pPr>
            <a:r>
              <a:rPr lang="en-US" altLang="ja-JP" sz="1200" dirty="0" smtClean="0">
                <a:latin typeface="+mn-lt"/>
              </a:rPr>
              <a:t>Community project</a:t>
            </a:r>
          </a:p>
          <a:p>
            <a:r>
              <a:rPr lang="en-US" altLang="ja-JP" sz="1200" dirty="0" smtClean="0">
                <a:latin typeface="+mn-lt"/>
              </a:rPr>
              <a:t>What is the format for delivery?</a:t>
            </a:r>
          </a:p>
          <a:p>
            <a:pPr marL="617220" lvl="1" indent="-342900">
              <a:buFont typeface="Arial" charset="0"/>
              <a:buChar char="•"/>
            </a:pPr>
            <a:r>
              <a:rPr lang="en-US" altLang="ja-JP" sz="1200" dirty="0" smtClean="0">
                <a:latin typeface="+mn-lt"/>
              </a:rPr>
              <a:t>Source code delivery</a:t>
            </a:r>
          </a:p>
          <a:p>
            <a:pPr marL="617220" lvl="1" indent="-342900">
              <a:buFont typeface="Arial" charset="0"/>
              <a:buChar char="•"/>
            </a:pPr>
            <a:r>
              <a:rPr lang="en-US" altLang="ja-JP" sz="1200" dirty="0" smtClean="0">
                <a:latin typeface="+mn-lt"/>
              </a:rPr>
              <a:t>Binary delivery</a:t>
            </a:r>
          </a:p>
          <a:p>
            <a:pPr marL="617220" lvl="1" indent="-342900">
              <a:buFont typeface="Arial" charset="0"/>
              <a:buChar char="•"/>
            </a:pPr>
            <a:r>
              <a:rPr lang="en-US" altLang="ja-JP" sz="1200" dirty="0" smtClean="0">
                <a:latin typeface="+mn-lt"/>
              </a:rPr>
              <a:t>Pre-loaded </a:t>
            </a:r>
            <a:r>
              <a:rPr lang="en-US" altLang="ja-JP" sz="1200" smtClean="0">
                <a:latin typeface="+mn-lt"/>
              </a:rPr>
              <a:t>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本章では「FOSSレビュー」</a:t>
            </a:r>
            <a:r>
              <a:rPr lang="x-none" dirty="0" smtClean="0">
                <a:latin typeface="ＭＳ ゴシック" panose="020B0609070205080204" pitchFamily="49" charset="-128"/>
                <a:ea typeface="ＭＳ ゴシック" panose="020B0609070205080204" pitchFamily="49" charset="-128"/>
              </a:rPr>
              <a:t>について述べ</a:t>
            </a:r>
            <a:r>
              <a:rPr lang="ja-JP" altLang="en-US" dirty="0" smtClean="0">
                <a:latin typeface="ＭＳ ゴシック" panose="020B0609070205080204" pitchFamily="49" charset="-128"/>
                <a:ea typeface="ＭＳ ゴシック" panose="020B0609070205080204" pitchFamily="49" charset="-128"/>
              </a:rPr>
              <a:t>ていき</a:t>
            </a:r>
            <a:r>
              <a:rPr lang="x-none" dirty="0"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。FOSSの使用方法が分析され、関連する義務が決定されます。</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a:latin typeface="ＭＳ ゴシック" panose="020B0609070205080204" pitchFamily="49" charset="-128"/>
                <a:ea typeface="ＭＳ ゴシック" panose="020B0609070205080204" pitchFamily="49" charset="-128"/>
              </a:rPr>
              <a:t>たとえば</a:t>
            </a:r>
            <a:r>
              <a:rPr lang="x-none" smtClean="0">
                <a:latin typeface="ＭＳ ゴシック" panose="020B0609070205080204" pitchFamily="49" charset="-128"/>
                <a:ea typeface="ＭＳ ゴシック" panose="020B0609070205080204" pitchFamily="49" charset="-128"/>
              </a:rPr>
              <a:t>、</a:t>
            </a:r>
            <a:r>
              <a:rPr lang="x-none" altLang="ja-JP" smtClean="0">
                <a:latin typeface="ＭＳ ゴシック" panose="020B0609070205080204" pitchFamily="49" charset="-128"/>
                <a:ea typeface="ＭＳ ゴシック" panose="020B0609070205080204" pitchFamily="49" charset="-128"/>
              </a:rPr>
              <a:t>FOSSの</a:t>
            </a:r>
            <a:r>
              <a:rPr lang="ja-JP" altLang="en-US" smtClean="0">
                <a:latin typeface="ＭＳ ゴシック" panose="020B0609070205080204" pitchFamily="49" charset="-128"/>
                <a:ea typeface="ＭＳ ゴシック" panose="020B0609070205080204" pitchFamily="49" charset="-128"/>
              </a:rPr>
              <a:t>明らかになっていない使用</a:t>
            </a:r>
            <a:r>
              <a:rPr lang="x-none"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latin typeface="ＭＳ ゴシック" panose="020B0609070205080204" pitchFamily="49" charset="-128"/>
                <a:ea typeface="ＭＳ ゴシック" panose="020B0609070205080204" pitchFamily="49" charset="-128"/>
              </a:rPr>
              <a:t>本章</a:t>
            </a:r>
            <a:r>
              <a:rPr lang="ja-JP" altLang="en-US" baseline="0" dirty="0" smtClean="0">
                <a:latin typeface="ＭＳ ゴシック" panose="020B0609070205080204" pitchFamily="49" charset="-128"/>
                <a:ea typeface="ＭＳ ゴシック" panose="020B0609070205080204" pitchFamily="49" charset="-128"/>
              </a:rPr>
              <a:t>で</a:t>
            </a:r>
            <a:r>
              <a:rPr lang="en-US" baseline="0" dirty="0" err="1" smtClean="0">
                <a:latin typeface="ＭＳ ゴシック" panose="020B0609070205080204" pitchFamily="49" charset="-128"/>
                <a:ea typeface="ＭＳ ゴシック" panose="020B0609070205080204" pitchFamily="49" charset="-128"/>
              </a:rPr>
              <a:t>は知的財産の</a:t>
            </a:r>
            <a:r>
              <a:rPr lang="en-US" baseline="0" dirty="0" err="1">
                <a:latin typeface="ＭＳ ゴシック" panose="020B0609070205080204" pitchFamily="49" charset="-128"/>
                <a:ea typeface="ＭＳ ゴシック" panose="020B0609070205080204" pitchFamily="49" charset="-128"/>
              </a:rPr>
              <a:t>「全体像」</a:t>
            </a:r>
            <a:r>
              <a:rPr lang="en-US" baseline="0" dirty="0" err="1" smtClean="0">
                <a:latin typeface="ＭＳ ゴシック" panose="020B0609070205080204" pitchFamily="49" charset="-128"/>
                <a:ea typeface="ＭＳ ゴシック" panose="020B0609070205080204" pitchFamily="49" charset="-128"/>
              </a:rPr>
              <a:t>に焦点を当て</a:t>
            </a:r>
            <a:r>
              <a:rPr lang="ja-JP" altLang="en-US" baseline="0" dirty="0" smtClean="0">
                <a:latin typeface="ＭＳ ゴシック" panose="020B0609070205080204" pitchFamily="49" charset="-128"/>
                <a:ea typeface="ＭＳ ゴシック" panose="020B0609070205080204" pitchFamily="49" charset="-128"/>
              </a:rPr>
              <a:t>ていき</a:t>
            </a:r>
            <a:r>
              <a:rPr lang="en-US" baseline="0" dirty="0" err="1" smtClean="0">
                <a:latin typeface="ＭＳ ゴシック" panose="020B0609070205080204" pitchFamily="49" charset="-128"/>
                <a:ea typeface="ＭＳ ゴシック" panose="020B0609070205080204" pitchFamily="49" charset="-128"/>
              </a:rPr>
              <a:t>ます</a:t>
            </a:r>
            <a:r>
              <a:rPr lang="en-US" baseline="0" dirty="0" err="1">
                <a:latin typeface="ＭＳ ゴシック" panose="020B0609070205080204" pitchFamily="49" charset="-128"/>
                <a:ea typeface="ＭＳ ゴシック" panose="020B0609070205080204" pitchFamily="49" charset="-128"/>
              </a:rPr>
              <a:t>。著作権法、特許法</a:t>
            </a:r>
            <a:r>
              <a:rPr lang="en-US" baseline="0" err="1">
                <a:latin typeface="ＭＳ ゴシック" panose="020B0609070205080204" pitchFamily="49" charset="-128"/>
                <a:ea typeface="ＭＳ ゴシック" panose="020B0609070205080204" pitchFamily="49" charset="-128"/>
              </a:rPr>
              <a:t>、</a:t>
            </a:r>
            <a:r>
              <a:rPr lang="en-US" baseline="0" smtClean="0">
                <a:latin typeface="ＭＳ ゴシック" panose="020B0609070205080204" pitchFamily="49" charset="-128"/>
                <a:ea typeface="ＭＳ ゴシック" panose="020B0609070205080204" pitchFamily="49" charset="-128"/>
              </a:rPr>
              <a:t>商標法の基礎について明確に理解していない可能性のある</a:t>
            </a:r>
            <a:r>
              <a:rPr lang="ja-JP" altLang="en-US" baseline="0" smtClean="0">
                <a:latin typeface="ＭＳ ゴシック" panose="020B0609070205080204" pitchFamily="49" charset="-128"/>
                <a:ea typeface="ＭＳ ゴシック" panose="020B0609070205080204" pitchFamily="49" charset="-128"/>
              </a:rPr>
              <a:t>マネージャー</a:t>
            </a:r>
            <a:r>
              <a:rPr lang="en-US" baseline="0" smtClean="0">
                <a:latin typeface="ＭＳ ゴシック" panose="020B0609070205080204" pitchFamily="49" charset="-128"/>
                <a:ea typeface="ＭＳ ゴシック" panose="020B0609070205080204" pitchFamily="49" charset="-128"/>
              </a:rPr>
              <a:t>や開発者に</a:t>
            </a:r>
            <a:r>
              <a:rPr lang="ja-JP" altLang="en-US" baseline="0" dirty="0">
                <a:latin typeface="ＭＳ ゴシック" panose="020B0609070205080204" pitchFamily="49" charset="-128"/>
                <a:ea typeface="ＭＳ ゴシック" panose="020B0609070205080204" pitchFamily="49" charset="-128"/>
              </a:rPr>
              <a:t>有用でしょう</a:t>
            </a:r>
            <a:r>
              <a:rPr lang="ja-JP" altLang="en-US" baseline="0" dirty="0" smtClean="0">
                <a:latin typeface="ＭＳ ゴシック" panose="020B0609070205080204" pitchFamily="49" charset="-128"/>
                <a:ea typeface="ＭＳ ゴシック" panose="020B0609070205080204" pitchFamily="49" charset="-128"/>
              </a:rPr>
              <a:t>。</a:t>
            </a:r>
            <a:endParaRPr lang="en-US" altLang="ja-JP" baseline="0"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a:t>
            </a:r>
            <a:r>
              <a:rPr lang="en-US" altLang="ja-JP" baseline="0" smtClean="0"/>
              <a:t>law.</a:t>
            </a: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solidFill>
                  <a:schemeClr val="bg1"/>
                </a:solidFill>
                <a:latin typeface="ＭＳ ゴシック" panose="020B0609070205080204" pitchFamily="49" charset="-128"/>
                <a:ea typeface="ＭＳ ゴシック" panose="020B0609070205080204" pitchFamily="49" charset="-128"/>
              </a:rPr>
              <a:t>本章</a:t>
            </a:r>
            <a:r>
              <a:rPr lang="ja-JP" altLang="en-US" dirty="0" smtClean="0">
                <a:solidFill>
                  <a:schemeClr val="bg1"/>
                </a:solidFill>
                <a:latin typeface="ＭＳ ゴシック" panose="020B0609070205080204" pitchFamily="49" charset="-128"/>
                <a:ea typeface="ＭＳ ゴシック" panose="020B0609070205080204" pitchFamily="49" charset="-128"/>
              </a:rPr>
              <a:t>で</a:t>
            </a:r>
            <a:r>
              <a:rPr lang="x-none" dirty="0" smtClean="0">
                <a:solidFill>
                  <a:schemeClr val="bg1"/>
                </a:solidFill>
                <a:latin typeface="ＭＳ ゴシック" panose="020B0609070205080204" pitchFamily="49" charset="-128"/>
                <a:ea typeface="ＭＳ ゴシック" panose="020B0609070205080204" pitchFamily="49" charset="-128"/>
              </a:rPr>
              <a:t>は</a:t>
            </a:r>
            <a:r>
              <a:rPr lang="x-none" dirty="0">
                <a:solidFill>
                  <a:schemeClr val="bg1"/>
                </a:solidFill>
                <a:latin typeface="ＭＳ ゴシック" panose="020B0609070205080204" pitchFamily="49" charset="-128"/>
                <a:ea typeface="ＭＳ ゴシック" panose="020B0609070205080204" pitchFamily="49" charset="-128"/>
              </a:rPr>
              <a:t>、コンプライアンス マネジメント プロセスの</a:t>
            </a:r>
            <a:r>
              <a:rPr lang="ja-JP" altLang="en-US" dirty="0">
                <a:solidFill>
                  <a:schemeClr val="bg1"/>
                </a:solidFill>
                <a:latin typeface="ＭＳ ゴシック" panose="020B0609070205080204" pitchFamily="49" charset="-128"/>
                <a:ea typeface="ＭＳ ゴシック" panose="020B0609070205080204" pitchFamily="49" charset="-128"/>
              </a:rPr>
              <a:t>始めから終わりまでを、</a:t>
            </a:r>
            <a:r>
              <a:rPr lang="x-none" dirty="0" smtClean="0">
                <a:solidFill>
                  <a:schemeClr val="bg1"/>
                </a:solidFill>
                <a:latin typeface="ＭＳ ゴシック" panose="020B0609070205080204" pitchFamily="49" charset="-128"/>
                <a:ea typeface="ＭＳ ゴシック" panose="020B0609070205080204" pitchFamily="49" charset="-128"/>
              </a:rPr>
              <a:t>具体例</a:t>
            </a:r>
            <a:r>
              <a:rPr lang="ja-JP" altLang="en-US" dirty="0" smtClean="0">
                <a:solidFill>
                  <a:schemeClr val="bg1"/>
                </a:solidFill>
                <a:latin typeface="ＭＳ ゴシック" panose="020B0609070205080204" pitchFamily="49" charset="-128"/>
                <a:ea typeface="ＭＳ ゴシック" panose="020B0609070205080204" pitchFamily="49" charset="-128"/>
              </a:rPr>
              <a:t>を用いて説明</a:t>
            </a:r>
            <a:r>
              <a:rPr lang="x-none" dirty="0" smtClean="0">
                <a:solidFill>
                  <a:schemeClr val="bg1"/>
                </a:solidFill>
                <a:latin typeface="ＭＳ ゴシック" panose="020B0609070205080204" pitchFamily="49" charset="-128"/>
                <a:ea typeface="ＭＳ ゴシック" panose="020B0609070205080204" pitchFamily="49" charset="-128"/>
              </a:rPr>
              <a:t>して</a:t>
            </a:r>
            <a:r>
              <a:rPr lang="ja-JP" altLang="en-US" dirty="0" smtClean="0">
                <a:solidFill>
                  <a:schemeClr val="bg1"/>
                </a:solidFill>
                <a:latin typeface="ＭＳ ゴシック" panose="020B0609070205080204" pitchFamily="49" charset="-128"/>
                <a:ea typeface="ＭＳ ゴシック" panose="020B0609070205080204" pitchFamily="49" charset="-128"/>
              </a:rPr>
              <a:t>いき</a:t>
            </a:r>
            <a:r>
              <a:rPr lang="x-none" dirty="0" smtClean="0">
                <a:solidFill>
                  <a:schemeClr val="bg1"/>
                </a:solidFill>
                <a:latin typeface="ＭＳ ゴシック" panose="020B0609070205080204" pitchFamily="49" charset="-128"/>
                <a:ea typeface="ＭＳ ゴシック" panose="020B0609070205080204" pitchFamily="49" charset="-128"/>
              </a:rPr>
              <a:t>ます</a:t>
            </a:r>
            <a:r>
              <a:rPr lang="x-none" dirty="0">
                <a:solidFill>
                  <a:schemeClr val="bg1"/>
                </a:solidFill>
                <a:latin typeface="ＭＳ ゴシック" panose="020B0609070205080204" pitchFamily="49" charset="-128"/>
                <a:ea typeface="ＭＳ ゴシック" panose="020B0609070205080204" pitchFamily="49" charset="-128"/>
              </a:rPr>
              <a:t>。 </a:t>
            </a:r>
            <a:endParaRPr lang="en-US" dirty="0" smtClean="0">
              <a:solidFill>
                <a:schemeClr val="bg1"/>
              </a:solidFill>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a:t>
            </a:r>
            <a:r>
              <a:rPr lang="x-none" altLang="ja-JP"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226428" indent="-226428"/>
            <a:endParaRPr lang="en-US" dirty="0">
              <a:latin typeface="ＭＳ ゴシック" panose="020B0609070205080204" pitchFamily="49" charset="-128"/>
              <a:ea typeface="ＭＳ ゴシック" panose="020B0609070205080204" pitchFamily="49" charset="-128"/>
            </a:endParaRPr>
          </a:p>
          <a:p>
            <a:pPr marL="0" indent="0"/>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226428" indent="-226428"/>
            <a:endParaRPr lang="en-US" dirty="0" smtClean="0">
              <a:latin typeface="+mn-lt"/>
            </a:endParaRPr>
          </a:p>
          <a:p>
            <a:pPr marL="226428" indent="-226428"/>
            <a:r>
              <a:rPr lang="en-US" dirty="0" smtClean="0">
                <a:latin typeface="+mn-lt"/>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x-none" dirty="0">
                <a:latin typeface="ＭＳ ゴシック" panose="020B0609070205080204" pitchFamily="49" charset="-128"/>
                <a:ea typeface="ＭＳ ゴシック" panose="020B0609070205080204" pitchFamily="49" charset="-128"/>
              </a:rPr>
              <a:t>、本章で述べる各ステップの全体像です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a:t>
            </a:r>
            <a:r>
              <a:rPr lang="x-none" altLang="ja-JP" smtClean="0">
                <a:latin typeface="+mn-lt"/>
              </a:rPr>
              <a:t>chapter.</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このステップは、「前提条件」で挙げたイベントのうちの</a:t>
            </a:r>
            <a:r>
              <a:rPr lang="en-US" altLang="ja-JP" dirty="0">
                <a:latin typeface="ＭＳ ゴシック" panose="020B0609070205080204" pitchFamily="49" charset="-128"/>
                <a:ea typeface="ＭＳ ゴシック" panose="020B0609070205080204" pitchFamily="49" charset="-128"/>
              </a:rPr>
              <a:t>1</a:t>
            </a:r>
            <a:r>
              <a:rPr lang="x-none" dirty="0">
                <a:latin typeface="ＭＳ ゴシック" panose="020B0609070205080204" pitchFamily="49" charset="-128"/>
                <a:ea typeface="ＭＳ ゴシック" panose="020B0609070205080204" pitchFamily="49" charset="-128"/>
              </a:rPr>
              <a:t>つによって始動されます。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a:t>
            </a:r>
            <a:r>
              <a:rPr lang="x-none">
                <a:latin typeface="ＭＳ ゴシック" panose="020B0609070205080204" pitchFamily="49" charset="-128"/>
                <a:ea typeface="ＭＳ ゴシック" panose="020B0609070205080204" pitchFamily="49" charset="-128"/>
              </a:rPr>
              <a:t>レビュー</a:t>
            </a:r>
            <a:r>
              <a:rPr lang="ja-JP" altLang="en-US">
                <a:latin typeface="ＭＳ ゴシック" panose="020B0609070205080204" pitchFamily="49" charset="-128"/>
                <a:ea typeface="ＭＳ ゴシック" panose="020B0609070205080204" pitchFamily="49" charset="-128"/>
              </a:rPr>
              <a:t> </a:t>
            </a:r>
            <a:r>
              <a:rPr lang="x-none" smtClean="0">
                <a:latin typeface="ＭＳ ゴシック" panose="020B0609070205080204" pitchFamily="49" charset="-128"/>
                <a:ea typeface="ＭＳ ゴシック" panose="020B0609070205080204" pitchFamily="49" charset="-128"/>
              </a:rPr>
              <a:t>チームはエンジニア</a:t>
            </a:r>
            <a:r>
              <a:rPr lang="ja-JP" altLang="en-US" smtClean="0">
                <a:latin typeface="ＭＳ ゴシック" panose="020B0609070205080204" pitchFamily="49" charset="-128"/>
                <a:ea typeface="ＭＳ ゴシック" panose="020B0609070205080204" pitchFamily="49" charset="-128"/>
              </a:rPr>
              <a:t>たち</a:t>
            </a:r>
            <a:r>
              <a:rPr lang="x-none"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サード </a:t>
            </a:r>
            <a:r>
              <a:rPr lang="x-none" smtClean="0">
                <a:latin typeface="ＭＳ ゴシック" panose="020B0609070205080204" pitchFamily="49" charset="-128"/>
                <a:ea typeface="ＭＳ ゴシック" panose="020B0609070205080204" pitchFamily="49" charset="-128"/>
              </a:rPr>
              <a:t>パーティのソフトウェア</a:t>
            </a:r>
            <a:r>
              <a:rPr lang="ja-JP" altLang="en-US" smtClean="0">
                <a:latin typeface="ＭＳ ゴシック" panose="020B0609070205080204" pitchFamily="49" charset="-128"/>
                <a:ea typeface="ＭＳ ゴシック" panose="020B0609070205080204" pitchFamily="49" charset="-128"/>
              </a:rPr>
              <a:t>へ</a:t>
            </a:r>
            <a:r>
              <a:rPr lang="x-none" smtClean="0">
                <a:latin typeface="ＭＳ ゴシック" panose="020B0609070205080204" pitchFamily="49" charset="-128"/>
                <a:ea typeface="ＭＳ ゴシック" panose="020B0609070205080204" pitchFamily="49" charset="-128"/>
              </a:rPr>
              <a:t>スキャン</a:t>
            </a:r>
            <a:r>
              <a:rPr lang="ja-JP" altLang="en-US" smtClean="0">
                <a:latin typeface="ＭＳ ゴシック" panose="020B0609070205080204" pitchFamily="49" charset="-128"/>
                <a:ea typeface="ＭＳ ゴシック" panose="020B0609070205080204" pitchFamily="49" charset="-128"/>
              </a:rPr>
              <a:t>を</a:t>
            </a:r>
            <a:r>
              <a:rPr lang="x-none" smtClean="0">
                <a:latin typeface="ＭＳ ゴシック" panose="020B0609070205080204" pitchFamily="49" charset="-128"/>
                <a:ea typeface="ＭＳ ゴシック" panose="020B0609070205080204" pitchFamily="49" charset="-128"/>
              </a:rPr>
              <a:t>実施</a:t>
            </a:r>
            <a:r>
              <a:rPr lang="ja-JP" altLang="en-US"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a:t>
            </a:r>
            <a:r>
              <a:rPr lang="x-none">
                <a:latin typeface="ＭＳ ゴシック" panose="020B0609070205080204" pitchFamily="49" charset="-128"/>
                <a:ea typeface="ＭＳ ゴシック" panose="020B0609070205080204" pitchFamily="49" charset="-128"/>
              </a:rPr>
              <a:t>ステップに進みます</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226428" indent="-22642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226428" indent="-22642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226428" indent="-226428"/>
            <a:r>
              <a:rPr lang="x-none" altLang="ja-JP" dirty="0" smtClean="0">
                <a:latin typeface="+mn-lt"/>
              </a:rPr>
              <a:t>For our example process, the steps include:</a:t>
            </a:r>
            <a:endParaRPr lang="en-US" altLang="ja-JP" dirty="0" smtClean="0">
              <a:latin typeface="+mn-lt"/>
            </a:endParaRPr>
          </a:p>
          <a:p>
            <a:pPr marL="226428" indent="-22642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mn-lt"/>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mn-lt"/>
              </a:rPr>
              <a:t>Resolving issues - Remove FOSS usage that is incompatible with FOSS policies.</a:t>
            </a:r>
          </a:p>
          <a:p>
            <a:pPr marL="226428" indent="-226428">
              <a:buFont typeface="Arial" panose="020B0604020202020204" pitchFamily="34" charset="0"/>
              <a:buChar char="•"/>
            </a:pPr>
            <a:r>
              <a:rPr lang="x-none" altLang="ja-JP" dirty="0" smtClean="0">
                <a:latin typeface="+mn-lt"/>
              </a:rPr>
              <a:t>Performing reviews - Assess and determine obligations for FOSS usage.</a:t>
            </a:r>
          </a:p>
          <a:p>
            <a:pPr marL="226428" indent="-226428">
              <a:buFont typeface="Arial" panose="020B0604020202020204" pitchFamily="34" charset="0"/>
              <a:buChar char="•"/>
            </a:pPr>
            <a:r>
              <a:rPr lang="x-none" altLang="ja-JP" dirty="0" smtClean="0">
                <a:latin typeface="+mn-lt"/>
              </a:rPr>
              <a:t>Approvals - Communicate approval conditions and license obligations.</a:t>
            </a:r>
          </a:p>
          <a:p>
            <a:pPr marL="226428" indent="-22642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mn-lt"/>
              </a:rPr>
              <a:t>Notices - Prepare notices as required by FOSS licenses.</a:t>
            </a:r>
          </a:p>
          <a:p>
            <a:pPr marL="226428" indent="-226428">
              <a:buFont typeface="Arial" panose="020B0604020202020204" pitchFamily="34" charset="0"/>
              <a:buChar char="•"/>
            </a:pPr>
            <a:r>
              <a:rPr lang="x-none" altLang="ja-JP" dirty="0" smtClean="0">
                <a:latin typeface="+mn-lt"/>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mn-lt"/>
              </a:rPr>
              <a:t>Accompanying Source Code Distribution – Make source code available as needed.</a:t>
            </a:r>
          </a:p>
          <a:p>
            <a:pPr marL="226428" indent="-22642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 プロセスで共通的な落とし穴について説明します。</a:t>
            </a:r>
            <a:r>
              <a:rPr lang="x-none" dirty="0" smtClean="0">
                <a:latin typeface="ＭＳ ゴシック" panose="020B0609070205080204" pitchFamily="49" charset="-128"/>
                <a:ea typeface="ＭＳ ゴシック" panose="020B0609070205080204" pitchFamily="49" charset="-128"/>
              </a:rPr>
              <a:t>併せてそういった落とし穴を回避するアプローチについて考察し</a:t>
            </a:r>
            <a:r>
              <a:rPr lang="ja-JP" altLang="en-US" dirty="0" smtClean="0">
                <a:latin typeface="ＭＳ ゴシック" panose="020B0609070205080204" pitchFamily="49" charset="-128"/>
                <a:ea typeface="ＭＳ ゴシック" panose="020B0609070205080204" pitchFamily="49" charset="-128"/>
              </a:rPr>
              <a:t>ていき</a:t>
            </a:r>
            <a:r>
              <a:rPr lang="x-none" dirty="0" smtClean="0">
                <a:latin typeface="ＭＳ ゴシック" panose="020B0609070205080204" pitchFamily="49" charset="-128"/>
                <a:ea typeface="ＭＳ ゴシック" panose="020B0609070205080204" pitchFamily="49" charset="-128"/>
              </a:rPr>
              <a:t>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common pitfalls in FOSS compliance processes, and discusses approaches to avoiding these pitfalls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226428" indent="-226428"/>
            <a:endParaRPr lang="en-US" b="1" smtClean="0">
              <a:latin typeface="+mn-lt"/>
            </a:endParaRPr>
          </a:p>
          <a:p>
            <a:pPr marL="226428" indent="-226428"/>
            <a:r>
              <a:rPr lang="en-US" b="1" smtClean="0">
                <a:latin typeface="+mn-lt"/>
              </a:rPr>
              <a:t>---</a:t>
            </a:r>
          </a:p>
          <a:p>
            <a:pPr marL="226428" marR="0" lvl="0" indent="-226428"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226428"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marL="0"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226428" indent="-226428"/>
            <a:endParaRPr lang="en-US" dirty="0" smtClean="0">
              <a:latin typeface="ＭＳ ゴシック" panose="020B0609070205080204" pitchFamily="49" charset="-128"/>
              <a:ea typeface="ＭＳ ゴシック" panose="020B0609070205080204" pitchFamily="49" charset="-128"/>
              <a:cs typeface="Times"/>
            </a:endParaRPr>
          </a:p>
          <a:p>
            <a:pPr marL="226428" indent="-226428"/>
            <a:r>
              <a:rPr lang="en-US" dirty="0" smtClean="0">
                <a:latin typeface="+mn-lt"/>
                <a:cs typeface="Times"/>
              </a:rPr>
              <a:t>---</a:t>
            </a:r>
          </a:p>
          <a:p>
            <a:pPr marL="226428" indent="-22642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226428" indent="-226428"/>
            <a:endParaRPr lang="x-none" altLang="ja-JP" dirty="0" smtClean="0">
              <a:latin typeface="+mn-lt"/>
              <a:cs typeface="Times"/>
            </a:endParaRPr>
          </a:p>
          <a:p>
            <a:pPr marL="226428" indent="-226428"/>
            <a:r>
              <a:rPr lang="x-none" altLang="ja-JP" dirty="0" smtClean="0">
                <a:latin typeface="+mn-lt"/>
                <a:cs typeface="Times"/>
              </a:rPr>
              <a:t>This may be discovered through auditing source code for license notices or using code scanning tools.</a:t>
            </a:r>
          </a:p>
          <a:p>
            <a:pPr marL="226428" indent="-226428"/>
            <a:endParaRPr lang="x-none" altLang="ja-JP" dirty="0" smtClean="0">
              <a:latin typeface="+mn-lt"/>
              <a:cs typeface="Times"/>
            </a:endParaRPr>
          </a:p>
          <a:p>
            <a:pPr marL="226428" indent="-22642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copyleft-style licensed FOSS is inadvertently linked to proprietary code. </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detected using dependency tracking tools or reviews of architecture.</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architectural reviews into the development process.</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discovered through auditing source code introduced into the FOSS component.</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a company has an obligation to provide accompanying source code, but fails to do so. </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mn-lt"/>
              <a:cs typeface="Times"/>
            </a:endParaRPr>
          </a:p>
          <a:p>
            <a:pPr marL="0" indent="0"/>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mn-lt"/>
              <a:cs typeface="Times"/>
            </a:endParaRPr>
          </a:p>
          <a:p>
            <a:pPr marL="0" indent="0"/>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smtClean="0">
              <a:latin typeface="+mn-lt"/>
            </a:endParaRPr>
          </a:p>
          <a:p>
            <a:pPr marL="0" indent="0"/>
            <a:r>
              <a:rPr lang="en-US" smtClean="0">
                <a:latin typeface="+mn-lt"/>
              </a:rPr>
              <a:t>---</a:t>
            </a:r>
            <a:endParaRPr lang="en-US" dirty="0" smtClean="0">
              <a:latin typeface="+mn-lt"/>
            </a:endParaRPr>
          </a:p>
          <a:p>
            <a:pPr marL="0" indent="0"/>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mn-lt"/>
            </a:endParaRPr>
          </a:p>
          <a:p>
            <a:pPr marL="0" indent="0"/>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indent="0"/>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pPr marL="0" indent="0"/>
            <a:endParaRPr lang="en-US" altLang="ja-JP" dirty="0" smtClean="0">
              <a:latin typeface="+mn-lt"/>
            </a:endParaRPr>
          </a:p>
          <a:p>
            <a:pPr marL="0" indent="0"/>
            <a:r>
              <a:rPr lang="x-none" altLang="ja-JP" dirty="0" smtClean="0">
                <a:latin typeface="+mn-lt"/>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mn-lt"/>
            </a:endParaRPr>
          </a:p>
          <a:p>
            <a:pPr marL="0" indent="0"/>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mn-lt"/>
            </a:endParaRPr>
          </a:p>
          <a:p>
            <a:pPr marL="0" indent="0"/>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mn-lt"/>
            </a:endParaRPr>
          </a:p>
          <a:p>
            <a:pPr marL="0" indent="0"/>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pPr marL="0" indent="0"/>
            <a:endParaRPr lang="en-US" altLang="ja-JP" dirty="0" smtClean="0">
              <a:latin typeface="+mn-lt"/>
            </a:endParaRPr>
          </a:p>
          <a:p>
            <a:pPr marL="0" indent="0"/>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pPr marL="0" indent="0"/>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10/24/2017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10/24/2017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10/24/2017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10/24/2017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10/24/2017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リファレンス スライド </a:t>
            </a:r>
            <a:r>
              <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ライセンス」は、著作権や特許の保有者が他者に対し許諾や権利を</a:t>
            </a:r>
            <a:r>
              <a:rPr lang="ja-JP" altLang="en-US" dirty="0">
                <a:latin typeface="ＭＳ ゴシック" panose="020B0609070205080204" pitchFamily="49" charset="-128"/>
                <a:ea typeface="ＭＳ ゴシック" panose="020B0609070205080204" pitchFamily="49" charset="-128"/>
              </a:rPr>
              <a:t>与える手法</a:t>
            </a:r>
            <a:endParaRPr lang="en-US" dirty="0">
              <a:latin typeface="ＭＳ ゴシック" panose="020B0609070205080204" pitchFamily="49" charset="-128"/>
              <a:ea typeface="ＭＳ ゴシック" panose="020B0609070205080204" pitchFamily="49" charset="-128"/>
            </a:endParaRPr>
          </a:p>
          <a:p>
            <a:r>
              <a:rPr lang="en-US" dirty="0" err="1">
                <a:solidFill>
                  <a:srgbClr val="000000"/>
                </a:solidFill>
                <a:latin typeface="ＭＳ ゴシック" panose="020B0609070205080204" pitchFamily="49" charset="-128"/>
                <a:ea typeface="ＭＳ ゴシック" panose="020B0609070205080204" pitchFamily="49" charset="-128"/>
              </a:rPr>
              <a:t>ライセンスは以下に対し</a:t>
            </a:r>
            <a:r>
              <a:rPr lang="ja-JP" altLang="en-US" dirty="0">
                <a:latin typeface="ＭＳ ゴシック" panose="020B0609070205080204" pitchFamily="49" charset="-128"/>
                <a:ea typeface="ＭＳ ゴシック" panose="020B0609070205080204" pitchFamily="49" charset="-128"/>
              </a:rPr>
              <a:t>制約を課す</a:t>
            </a:r>
            <a:r>
              <a:rPr lang="en-US" dirty="0" err="1">
                <a:latin typeface="ＭＳ ゴシック" panose="020B0609070205080204" pitchFamily="49" charset="-128"/>
                <a:ea typeface="ＭＳ ゴシック" panose="020B0609070205080204" pitchFamily="49" charset="-128"/>
              </a:rPr>
              <a:t>ことが</a:t>
            </a:r>
            <a:r>
              <a:rPr lang="ja-JP" altLang="en-US" dirty="0">
                <a:latin typeface="ＭＳ ゴシック" panose="020B0609070205080204" pitchFamily="49" charset="-128"/>
                <a:ea typeface="ＭＳ ゴシック" panose="020B0609070205080204" pitchFamily="49" charset="-128"/>
              </a:rPr>
              <a:t>できる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許可される使用</a:t>
            </a:r>
            <a:r>
              <a:rPr lang="ja-JP" altLang="en-US" dirty="0">
                <a:latin typeface="ＭＳ ゴシック" panose="020B0609070205080204" pitchFamily="49" charset="-128"/>
                <a:ea typeface="ＭＳ ゴシック" panose="020B0609070205080204" pitchFamily="49" charset="-128"/>
              </a:rPr>
              <a:t>形態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頒布</a:t>
            </a:r>
            <a:r>
              <a:rPr 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派生的著作物の作成</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製造</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製造委託、大量生産</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dirty="0" err="1">
                <a:solidFill>
                  <a:srgbClr val="000000"/>
                </a:solidFill>
                <a:latin typeface="ＭＳ ゴシック" panose="020B0609070205080204" pitchFamily="49" charset="-128"/>
                <a:ea typeface="ＭＳ ゴシック" panose="020B0609070205080204" pitchFamily="49" charset="-128"/>
              </a:rPr>
              <a:t>独占的</a:t>
            </a:r>
            <a:r>
              <a:rPr lang="en-US" dirty="0">
                <a:solidFill>
                  <a:srgbClr val="000000"/>
                </a:solidFill>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または</a:t>
            </a:r>
            <a:r>
              <a:rPr lang="en-US" dirty="0" err="1">
                <a:latin typeface="ＭＳ ゴシック" panose="020B0609070205080204" pitchFamily="49" charset="-128"/>
                <a:ea typeface="ＭＳ ゴシック" panose="020B0609070205080204" pitchFamily="49" charset="-128"/>
              </a:rPr>
              <a:t>非独占的な</a:t>
            </a:r>
            <a:r>
              <a:rPr lang="ja-JP" altLang="en-US" dirty="0">
                <a:latin typeface="ＭＳ ゴシック" panose="020B0609070205080204" pitchFamily="49" charset="-128"/>
                <a:ea typeface="ＭＳ ゴシック" panose="020B0609070205080204" pitchFamily="49" charset="-128"/>
              </a:rPr>
              <a:t>許諾条件</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a:solidFill>
                  <a:srgbClr val="000000"/>
                </a:solidFill>
                <a:latin typeface="ＭＳ ゴシック" panose="020B0609070205080204" pitchFamily="49" charset="-128"/>
                <a:ea typeface="ＭＳ ゴシック" panose="020B0609070205080204" pitchFamily="49" charset="-128"/>
              </a:rPr>
              <a:t>地理的な範囲</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a:solidFill>
                  <a:srgbClr val="000000"/>
                </a:solidFill>
                <a:latin typeface="ＭＳ ゴシック" panose="020B0609070205080204" pitchFamily="49" charset="-128"/>
                <a:ea typeface="ＭＳ ゴシック" panose="020B0609070205080204" pitchFamily="49" charset="-128"/>
              </a:rPr>
              <a:t>無期限か、期限付きか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ライセンスはその</a:t>
            </a:r>
            <a:r>
              <a:rPr lang="ja-JP" altLang="en-US" dirty="0">
                <a:latin typeface="ＭＳ ゴシック" panose="020B0609070205080204" pitchFamily="49" charset="-128"/>
                <a:ea typeface="ＭＳ ゴシック" panose="020B0609070205080204" pitchFamily="49" charset="-128"/>
              </a:rPr>
              <a:t>許諾</a:t>
            </a:r>
            <a:r>
              <a:rPr lang="en-US" dirty="0" err="1">
                <a:latin typeface="ＭＳ ゴシック" panose="020B0609070205080204" pitchFamily="49" charset="-128"/>
                <a:ea typeface="ＭＳ ゴシック" panose="020B0609070205080204" pitchFamily="49" charset="-128"/>
              </a:rPr>
              <a:t>に条件を持たせることができ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すなわち何らかの義務を満たした場合にのみ、そのライセンスを得る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例）帰属</a:t>
            </a:r>
            <a:r>
              <a:rPr lang="ja-JP" altLang="en-US" dirty="0">
                <a:latin typeface="ＭＳ ゴシック" panose="020B0609070205080204" pitchFamily="49" charset="-128"/>
                <a:ea typeface="ＭＳ ゴシック" panose="020B0609070205080204" pitchFamily="49" charset="-128"/>
              </a:rPr>
              <a:t>情報</a:t>
            </a:r>
            <a:r>
              <a:rPr lang="en-US" dirty="0" err="1">
                <a:latin typeface="ＭＳ ゴシック" panose="020B0609070205080204" pitchFamily="49" charset="-128"/>
                <a:ea typeface="ＭＳ ゴシック" panose="020B0609070205080204" pitchFamily="49" charset="-128"/>
              </a:rPr>
              <a:t>を提供する、互恵的ライセンスを供与する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保証、免責、サポート、アップグレード、保守に関する契約事項も含まれる場合があ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ＭＳ ゴシック" panose="020B0609070205080204" pitchFamily="49" charset="-128"/>
                <a:ea typeface="ＭＳ ゴシック" panose="020B0609070205080204" pitchFamily="49" charset="-128"/>
              </a:rPr>
              <a:t>著作権法はどのようなものを保護しますか？</a:t>
            </a:r>
          </a:p>
          <a:p>
            <a:r>
              <a:rPr lang="en-US" dirty="0" err="1">
                <a:latin typeface="ＭＳ ゴシック" panose="020B0609070205080204" pitchFamily="49" charset="-128"/>
                <a:ea typeface="ＭＳ ゴシック" panose="020B0609070205080204" pitchFamily="49" charset="-128"/>
              </a:rPr>
              <a:t>ソフトウェアにとって</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重要なのは著作権</a:t>
            </a:r>
            <a:r>
              <a:rPr lang="ja-JP" altLang="en-US" dirty="0">
                <a:latin typeface="ＭＳ ゴシック" panose="020B0609070205080204" pitchFamily="49" charset="-128"/>
                <a:ea typeface="ＭＳ ゴシック" panose="020B0609070205080204" pitchFamily="49" charset="-128"/>
              </a:rPr>
              <a:t>のどのような権利</a:t>
            </a:r>
            <a:r>
              <a:rPr lang="en-US" dirty="0" err="1">
                <a:latin typeface="ＭＳ ゴシック" panose="020B0609070205080204" pitchFamily="49" charset="-128"/>
                <a:ea typeface="ＭＳ ゴシック" panose="020B0609070205080204" pitchFamily="49" charset="-128"/>
              </a:rPr>
              <a:t>ですか</a:t>
            </a:r>
            <a:r>
              <a:rPr lang="en-US" dirty="0">
                <a:latin typeface="ＭＳ ゴシック" panose="020B0609070205080204" pitchFamily="49" charset="-128"/>
                <a:ea typeface="ＭＳ ゴシック" panose="020B0609070205080204" pitchFamily="49" charset="-128"/>
              </a:rPr>
              <a:t>？</a:t>
            </a:r>
          </a:p>
          <a:p>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の対象になりますか</a:t>
            </a:r>
            <a:r>
              <a:rPr lang="en-US" dirty="0">
                <a:latin typeface="ＭＳ ゴシック" panose="020B0609070205080204" pitchFamily="49" charset="-128"/>
                <a:ea typeface="ＭＳ ゴシック" panose="020B0609070205080204" pitchFamily="49" charset="-128"/>
              </a:rPr>
              <a:t>？ </a:t>
            </a:r>
          </a:p>
          <a:p>
            <a:r>
              <a:rPr lang="en-US" dirty="0">
                <a:latin typeface="ＭＳ ゴシック" panose="020B0609070205080204" pitchFamily="49" charset="-128"/>
                <a:ea typeface="ＭＳ ゴシック" panose="020B0609070205080204" pitchFamily="49" charset="-128"/>
              </a:rPr>
              <a:t>特許はその保有者に対しどういった権利を付与しますか？</a:t>
            </a:r>
          </a:p>
          <a:p>
            <a:r>
              <a:rPr lang="en-US" dirty="0" err="1">
                <a:latin typeface="ＭＳ ゴシック" panose="020B0609070205080204" pitchFamily="49" charset="-128"/>
                <a:ea typeface="ＭＳ ゴシック" panose="020B0609070205080204" pitchFamily="49" charset="-128"/>
              </a:rPr>
              <a:t>単独で自分のソフトウェアを開発した場合</a:t>
            </a:r>
            <a:r>
              <a:rPr lang="ja-JP" altLang="en-US" dirty="0">
                <a:latin typeface="ＭＳ ゴシック" panose="020B0609070205080204" pitchFamily="49" charset="-128"/>
                <a:ea typeface="ＭＳ ゴシック" panose="020B0609070205080204" pitchFamily="49" charset="-128"/>
              </a:rPr>
              <a:t>でも</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そのソフトウェアについて</a:t>
            </a:r>
            <a:r>
              <a:rPr lang="ja-JP" altLang="en-US" dirty="0">
                <a:latin typeface="ＭＳ ゴシック" panose="020B0609070205080204" pitchFamily="49" charset="-128"/>
                <a:ea typeface="ＭＳ ゴシック" panose="020B0609070205080204" pitchFamily="49" charset="-128"/>
              </a:rPr>
              <a:t>第三者から</a:t>
            </a:r>
            <a:r>
              <a:rPr lang="en-US" dirty="0" err="1">
                <a:latin typeface="ＭＳ ゴシック" panose="020B0609070205080204" pitchFamily="49" charset="-128"/>
                <a:ea typeface="ＭＳ ゴシック" panose="020B0609070205080204" pitchFamily="49" charset="-128"/>
              </a:rPr>
              <a:t>著作権ライセンスを</a:t>
            </a:r>
            <a:r>
              <a:rPr lang="ja-JP" altLang="en-US" dirty="0">
                <a:latin typeface="ＭＳ ゴシック" panose="020B0609070205080204" pitchFamily="49" charset="-128"/>
                <a:ea typeface="ＭＳ ゴシック" panose="020B0609070205080204" pitchFamily="49" charset="-128"/>
              </a:rPr>
              <a:t>受ける</a:t>
            </a:r>
            <a:r>
              <a:rPr lang="en-US" dirty="0" err="1">
                <a:latin typeface="ＭＳ ゴシック" panose="020B0609070205080204" pitchFamily="49" charset="-128"/>
                <a:ea typeface="ＭＳ ゴシック" panose="020B0609070205080204" pitchFamily="49" charset="-128"/>
              </a:rPr>
              <a:t>必要</a:t>
            </a:r>
            <a:r>
              <a:rPr lang="ja-JP" altLang="en-US" dirty="0">
                <a:latin typeface="ＭＳ ゴシック" panose="020B0609070205080204" pitchFamily="49" charset="-128"/>
                <a:ea typeface="ＭＳ ゴシック" panose="020B0609070205080204" pitchFamily="49" charset="-128"/>
              </a:rPr>
              <a:t>がある可能性があり</a:t>
            </a:r>
            <a:r>
              <a:rPr lang="en-US" dirty="0" err="1">
                <a:latin typeface="ＭＳ ゴシック" panose="020B0609070205080204" pitchFamily="49" charset="-128"/>
                <a:ea typeface="ＭＳ ゴシック" panose="020B0609070205080204" pitchFamily="49" charset="-128"/>
              </a:rPr>
              <a:t>ますか？特許の場合は</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第2章</a:t>
            </a:r>
          </a:p>
        </p:txBody>
      </p:sp>
      <p:sp>
        <p:nvSpPr>
          <p:cNvPr id="2" name="Text Placeholder 1"/>
          <p:cNvSpPr>
            <a:spLocks noGrp="1"/>
          </p:cNvSpPr>
          <p:nvPr>
            <p:ph type="body" idx="1"/>
          </p:nvPr>
        </p:nvSpPr>
        <p:spPr/>
        <p:txBody>
          <a:bodyPr/>
          <a:lstStyle/>
          <a:p>
            <a:r>
              <a:rPr lang="en-US">
                <a:latin typeface="ＭＳ ゴシック" panose="020B0609070205080204" pitchFamily="49" charset="-128"/>
                <a:ea typeface="ＭＳ ゴシック" panose="020B0609070205080204" pitchFamily="49" charset="-128"/>
              </a:rPr>
              <a:t>FOSSライセンス概論</a:t>
            </a:r>
            <a:endParaRPr lang="en-US">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ＭＳ ゴシック" panose="020B0609070205080204" pitchFamily="49" charset="-128"/>
                <a:ea typeface="ＭＳ ゴシック" panose="020B0609070205080204" pitchFamily="49" charset="-128"/>
              </a:rPr>
              <a:t>FOSS（フリー／オープンソース </a:t>
            </a:r>
            <a:r>
              <a:rPr lang="en-US">
                <a:latin typeface="ＭＳ ゴシック" panose="020B0609070205080204" pitchFamily="49" charset="-128"/>
                <a:ea typeface="ＭＳ ゴシック" panose="020B0609070205080204" pitchFamily="49" charset="-128"/>
              </a:rPr>
              <a:t>ソフトウェア</a:t>
            </a:r>
            <a:r>
              <a:rPr lang="en-US" smtClean="0">
                <a:latin typeface="ＭＳ ゴシック" panose="020B0609070205080204" pitchFamily="49" charset="-128"/>
                <a:ea typeface="ＭＳ ゴシック" panose="020B0609070205080204" pitchFamily="49" charset="-128"/>
              </a:rPr>
              <a:t>）</a:t>
            </a:r>
            <a:br>
              <a:rPr lang="en-US" smtClean="0">
                <a:latin typeface="ＭＳ ゴシック" panose="020B0609070205080204" pitchFamily="49" charset="-128"/>
                <a:ea typeface="ＭＳ ゴシック" panose="020B0609070205080204" pitchFamily="49" charset="-128"/>
              </a:rPr>
            </a:br>
            <a:r>
              <a:rPr lang="en-US" smtClean="0">
                <a:latin typeface="ＭＳ ゴシック" panose="020B0609070205080204" pitchFamily="49" charset="-128"/>
                <a:ea typeface="ＭＳ ゴシック" panose="020B0609070205080204" pitchFamily="49" charset="-128"/>
              </a:rPr>
              <a:t>ライセンス </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781321"/>
            <a:ext cx="10796833" cy="5176575"/>
          </a:xfrm>
        </p:spPr>
        <p:txBody>
          <a:bodyPr vert="horz" lIns="91440" tIns="45720" rIns="91440" bIns="45720" rtlCol="0" anchor="t">
            <a:normAutofit/>
          </a:bodyPr>
          <a:lstStyle/>
          <a:p>
            <a:r>
              <a:rPr lang="en-US" dirty="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ソフトウェアのライセンスは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一般的に改変と再頒布を許容する条件の下で</a:t>
            </a:r>
            <a:r>
              <a:rPr lang="ja-JP" altLang="en-US" dirty="0" err="1">
                <a:solidFill>
                  <a:srgbClr val="FF0000"/>
                </a:solidFill>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の入手が可能となっている</a:t>
            </a:r>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FOSSライセンスには、帰属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の提供や著作権宣言文の</a:t>
            </a:r>
            <a:r>
              <a:rPr lang="ja-JP" altLang="en-US" dirty="0">
                <a:latin typeface="ＭＳ ゴシック" panose="020B0609070205080204" pitchFamily="49" charset="-128"/>
                <a:ea typeface="ＭＳ ゴシック" panose="020B0609070205080204" pitchFamily="49" charset="-128"/>
              </a:rPr>
              <a:t>保持、</a:t>
            </a:r>
            <a:r>
              <a:rPr lang="x-none" dirty="0">
                <a:latin typeface="ＭＳ ゴシック" panose="020B0609070205080204" pitchFamily="49" charset="-128"/>
                <a:ea typeface="ＭＳ ゴシック" panose="020B0609070205080204" pitchFamily="49" charset="-128"/>
              </a:rPr>
              <a:t>もしくはソースコード</a:t>
            </a:r>
            <a:r>
              <a:rPr lang="ja-JP" altLang="en-US" dirty="0">
                <a:latin typeface="ＭＳ ゴシック" panose="020B0609070205080204" pitchFamily="49" charset="-128"/>
                <a:ea typeface="ＭＳ ゴシック" panose="020B0609070205080204" pitchFamily="49" charset="-128"/>
              </a:rPr>
              <a:t>の入手</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書面</a:t>
            </a:r>
            <a:r>
              <a:rPr lang="ja-JP" altLang="en-US" dirty="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申し出ること</a:t>
            </a:r>
            <a:r>
              <a:rPr lang="en-US" altLang="ja-JP" baseline="30000" dirty="0">
                <a:latin typeface="ＭＳ ゴシック" panose="020B0609070205080204" pitchFamily="49" charset="-128"/>
                <a:ea typeface="ＭＳ ゴシック" panose="020B0609070205080204" pitchFamily="49" charset="-128"/>
              </a:rPr>
              <a:t> ※ </a:t>
            </a:r>
            <a:r>
              <a:rPr lang="x-none" dirty="0" smtClean="0">
                <a:latin typeface="ＭＳ ゴシック" panose="020B0609070205080204" pitchFamily="49" charset="-128"/>
                <a:ea typeface="ＭＳ ゴシック" panose="020B0609070205080204" pitchFamily="49" charset="-128"/>
              </a:rPr>
              <a:t>に関する条件を有する場合があ</a:t>
            </a:r>
            <a:r>
              <a:rPr lang="ja-JP" altLang="en-US" dirty="0">
                <a:latin typeface="ＭＳ ゴシック" panose="020B0609070205080204" pitchFamily="49" charset="-128"/>
                <a:ea typeface="ＭＳ ゴシック" panose="020B0609070205080204" pitchFamily="49" charset="-128"/>
              </a:rPr>
              <a:t>る</a:t>
            </a:r>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代表的なライセンスは、オープンソース </a:t>
            </a:r>
            <a:r>
              <a:rPr lang="x-none" dirty="0">
                <a:latin typeface="ＭＳ ゴシック" panose="020B0609070205080204" pitchFamily="49" charset="-128"/>
                <a:ea typeface="ＭＳ ゴシック" panose="020B0609070205080204" pitchFamily="49" charset="-128"/>
              </a:rPr>
              <a:t>イニシアチブ（OSI</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が</a:t>
            </a:r>
            <a:r>
              <a:rPr lang="ja-JP" altLang="en-US" dirty="0">
                <a:latin typeface="ＭＳ ゴシック" panose="020B0609070205080204" pitchFamily="49" charset="-128"/>
                <a:ea typeface="ＭＳ ゴシック" panose="020B0609070205080204" pitchFamily="49" charset="-128"/>
              </a:rPr>
              <a:t>そ</a:t>
            </a:r>
            <a:r>
              <a:rPr lang="x-none" dirty="0">
                <a:latin typeface="ＭＳ ゴシック" panose="020B0609070205080204" pitchFamily="49" charset="-128"/>
                <a:ea typeface="ＭＳ ゴシック" panose="020B0609070205080204" pitchFamily="49" charset="-128"/>
              </a:rPr>
              <a:t>の</a:t>
            </a:r>
            <a:r>
              <a:rPr lang="en-US" dirty="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定義（OSD）に基づ</a:t>
            </a:r>
            <a:r>
              <a:rPr lang="ja-JP" altLang="en-US" dirty="0">
                <a:latin typeface="ＭＳ ゴシック" panose="020B0609070205080204" pitchFamily="49" charset="-128"/>
                <a:ea typeface="ＭＳ ゴシック" panose="020B0609070205080204" pitchFamily="49" charset="-128"/>
              </a:rPr>
              <a:t>いて</a:t>
            </a:r>
            <a:r>
              <a:rPr lang="x-none" dirty="0" smtClean="0">
                <a:latin typeface="ＭＳ ゴシック" panose="020B0609070205080204" pitchFamily="49" charset="-128"/>
                <a:ea typeface="ＭＳ ゴシック" panose="020B0609070205080204" pitchFamily="49" charset="-128"/>
              </a:rPr>
              <a:t>承認した</a:t>
            </a:r>
            <a:r>
              <a:rPr lang="ja-JP" altLang="en-US" dirty="0" smtClean="0">
                <a:latin typeface="ＭＳ ゴシック" panose="020B0609070205080204" pitchFamily="49" charset="-128"/>
                <a:ea typeface="ＭＳ ゴシック" panose="020B0609070205080204" pitchFamily="49" charset="-128"/>
              </a:rPr>
              <a:t>一連のライセンス。</a:t>
            </a:r>
            <a:r>
              <a:rPr lang="x-none" dirty="0">
                <a:latin typeface="ＭＳ ゴシック" panose="020B0609070205080204" pitchFamily="49" charset="-128"/>
                <a:ea typeface="ＭＳ ゴシック" panose="020B0609070205080204" pitchFamily="49" charset="-128"/>
              </a:rPr>
              <a:t>OSIが承認したライセンスの全リスト</a:t>
            </a:r>
            <a:r>
              <a:rPr lang="ja-JP" altLang="en-US" dirty="0">
                <a:latin typeface="ＭＳ ゴシック" panose="020B0609070205080204" pitchFamily="49" charset="-128"/>
                <a:ea typeface="ＭＳ ゴシック" panose="020B0609070205080204" pitchFamily="49" charset="-128"/>
              </a:rPr>
              <a:t>は、以下のページを参照：</a:t>
            </a:r>
            <a:r>
              <a:rPr lang="en-US" altLang="ja-JP" dirty="0">
                <a:latin typeface="ＭＳ ゴシック" panose="020B0609070205080204" pitchFamily="49" charset="-128"/>
                <a:ea typeface="ＭＳ ゴシック" panose="020B0609070205080204" pitchFamily="49" charset="-128"/>
              </a:rPr>
              <a:t/>
            </a:r>
            <a:br>
              <a:rPr lang="en-US" altLang="ja-JP" dirty="0">
                <a:latin typeface="ＭＳ ゴシック" panose="020B0609070205080204" pitchFamily="49" charset="-128"/>
                <a:ea typeface="ＭＳ ゴシック" panose="020B0609070205080204" pitchFamily="49" charset="-128"/>
              </a:rPr>
            </a:br>
            <a:r>
              <a:rPr lang="x-none" dirty="0">
                <a:latin typeface="ＭＳ ゴシック" panose="020B0609070205080204" pitchFamily="49" charset="-128"/>
                <a:ea typeface="ＭＳ ゴシック" panose="020B0609070205080204" pitchFamily="49" charset="-128"/>
                <a:hlinkClick r:id="rId3"/>
              </a:rPr>
              <a:t>http://www.opensource.org/licenses/</a:t>
            </a:r>
            <a:endParaRPr lang="x-none"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パーミッシブ</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寛容</a:t>
            </a:r>
            <a:r>
              <a:rPr 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な</a:t>
            </a:r>
            <a:r>
              <a:rPr lang="en-US" dirty="0" err="1" smtClean="0">
                <a:latin typeface="ＭＳ ゴシック" panose="020B0609070205080204" pitchFamily="49" charset="-128"/>
                <a:ea typeface="ＭＳ ゴシック" panose="020B0609070205080204" pitchFamily="49" charset="-128"/>
              </a:rPr>
              <a:t>FOSS</a:t>
            </a:r>
            <a:r>
              <a:rPr lang="en-US" dirty="0" err="1">
                <a:latin typeface="ＭＳ ゴシック" panose="020B0609070205080204" pitchFamily="49" charset="-128"/>
                <a:ea typeface="ＭＳ ゴシック" panose="020B0609070205080204" pitchFamily="49" charset="-128"/>
              </a:rPr>
              <a:t>ライセンス</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パーミッシブな</a:t>
            </a: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ライセンス － 制約が</a:t>
            </a:r>
            <a:r>
              <a:rPr lang="ja-JP" altLang="en-US" dirty="0">
                <a:latin typeface="ＭＳ ゴシック" panose="020B0609070205080204" pitchFamily="49" charset="-128"/>
                <a:ea typeface="ＭＳ ゴシック" panose="020B0609070205080204" pitchFamily="49" charset="-128"/>
              </a:rPr>
              <a:t>最も少ない</a:t>
            </a:r>
            <a:r>
              <a:rPr lang="en-US" altLang="ja-JP" dirty="0" err="1">
                <a:latin typeface="ＭＳ ゴシック" panose="020B0609070205080204" pitchFamily="49" charset="-128"/>
                <a:ea typeface="ＭＳ ゴシック" panose="020B0609070205080204" pitchFamily="49" charset="-128"/>
              </a:rPr>
              <a:t>FOSS</a:t>
            </a:r>
            <a:r>
              <a:rPr lang="en-US" dirty="0" err="1">
                <a:latin typeface="ＭＳ ゴシック" panose="020B0609070205080204" pitchFamily="49" charset="-128"/>
                <a:ea typeface="ＭＳ ゴシック" panose="020B0609070205080204" pitchFamily="49" charset="-128"/>
              </a:rPr>
              <a:t>ライセンスについて言及する時に用いられる用語</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例</a:t>
            </a:r>
            <a:r>
              <a:rPr lang="en-US" dirty="0" smtClean="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3</a:t>
            </a:r>
            <a:r>
              <a:rPr lang="ja-JP" altLang="en-US" dirty="0" smtClean="0">
                <a:latin typeface="ＭＳ ゴシック" panose="020B0609070205080204" pitchFamily="49" charset="-128"/>
                <a:ea typeface="ＭＳ ゴシック" panose="020B0609070205080204" pitchFamily="49" charset="-128"/>
              </a:rPr>
              <a:t>条項</a:t>
            </a:r>
            <a:r>
              <a:rPr lang="en-US" dirty="0" err="1" smtClean="0">
                <a:latin typeface="ＭＳ ゴシック" panose="020B0609070205080204" pitchFamily="49" charset="-128"/>
                <a:ea typeface="ＭＳ ゴシック" panose="020B0609070205080204" pitchFamily="49" charset="-128"/>
              </a:rPr>
              <a:t>BSD</a:t>
            </a:r>
            <a:r>
              <a:rPr lang="en-US" dirty="0" err="1">
                <a:latin typeface="ＭＳ ゴシック" panose="020B0609070205080204" pitchFamily="49" charset="-128"/>
                <a:ea typeface="ＭＳ ゴシック" panose="020B0609070205080204" pitchFamily="49" charset="-128"/>
              </a:rPr>
              <a:t>ライセンス</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2100" dirty="0" err="1">
                <a:latin typeface="ＭＳ ゴシック" panose="020B0609070205080204" pitchFamily="49" charset="-128"/>
                <a:ea typeface="ＭＳ ゴシック" panose="020B0609070205080204" pitchFamily="49" charset="-128"/>
              </a:rPr>
              <a:t>BSDライセンスは、著作権表示</a:t>
            </a:r>
            <a:r>
              <a:rPr lang="ja-JP" altLang="en-US" sz="2100" dirty="0">
                <a:latin typeface="ＭＳ ゴシック" panose="020B0609070205080204" pitchFamily="49" charset="-128"/>
                <a:ea typeface="ＭＳ ゴシック" panose="020B0609070205080204" pitchFamily="49" charset="-128"/>
              </a:rPr>
              <a:t>と同</a:t>
            </a:r>
            <a:r>
              <a:rPr lang="en-US" sz="2100" dirty="0" err="1">
                <a:latin typeface="ＭＳ ゴシック" panose="020B0609070205080204" pitchFamily="49" charset="-128"/>
                <a:ea typeface="ＭＳ ゴシック" panose="020B0609070205080204" pitchFamily="49" charset="-128"/>
              </a:rPr>
              <a:t>ライセンスの保証に関する免責事項が維持される限り、いかなる目的においても制限ない再頒布を許容するパーミッシブなライセンスの一例</a:t>
            </a:r>
            <a:r>
              <a:rPr lang="en-US" sz="2100"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2100" dirty="0" err="1">
                <a:latin typeface="ＭＳ ゴシック" panose="020B0609070205080204" pitchFamily="49" charset="-128"/>
                <a:ea typeface="ＭＳ ゴシック" panose="020B0609070205080204" pitchFamily="49" charset="-128"/>
              </a:rPr>
              <a:t>このライセンスは</a:t>
            </a:r>
            <a:r>
              <a:rPr lang="ja-JP" altLang="en-US" sz="2100" dirty="0">
                <a:latin typeface="ＭＳ ゴシック" panose="020B0609070205080204" pitchFamily="49" charset="-128"/>
                <a:ea typeface="ＭＳ ゴシック" panose="020B0609070205080204" pitchFamily="49" charset="-128"/>
              </a:rPr>
              <a:t>派生製品</a:t>
            </a:r>
            <a:r>
              <a:rPr lang="en-US" sz="2100" dirty="0" err="1">
                <a:latin typeface="ＭＳ ゴシック" panose="020B0609070205080204" pitchFamily="49" charset="-128"/>
                <a:ea typeface="ＭＳ ゴシック" panose="020B0609070205080204" pitchFamily="49" charset="-128"/>
              </a:rPr>
              <a:t>の宣伝に許可</a:t>
            </a:r>
            <a:r>
              <a:rPr lang="ja-JP" altLang="en-US" sz="2100" dirty="0">
                <a:latin typeface="ＭＳ ゴシック" panose="020B0609070205080204" pitchFamily="49" charset="-128"/>
                <a:ea typeface="ＭＳ ゴシック" panose="020B0609070205080204" pitchFamily="49" charset="-128"/>
              </a:rPr>
              <a:t>なく貢献者の</a:t>
            </a:r>
            <a:r>
              <a:rPr lang="en-US" sz="2100" dirty="0">
                <a:latin typeface="ＭＳ ゴシック" panose="020B0609070205080204" pitchFamily="49" charset="-128"/>
                <a:ea typeface="ＭＳ ゴシック" panose="020B0609070205080204" pitchFamily="49" charset="-128"/>
              </a:rPr>
              <a:t>名</a:t>
            </a:r>
            <a:r>
              <a:rPr lang="ja-JP" altLang="en-US" sz="2100" dirty="0">
                <a:latin typeface="ＭＳ ゴシック" panose="020B0609070205080204" pitchFamily="49" charset="-128"/>
                <a:ea typeface="ＭＳ ゴシック" panose="020B0609070205080204" pitchFamily="49" charset="-128"/>
              </a:rPr>
              <a:t>前を</a:t>
            </a:r>
            <a:r>
              <a:rPr lang="en-US" sz="2100" dirty="0" err="1">
                <a:latin typeface="ＭＳ ゴシック" panose="020B0609070205080204" pitchFamily="49" charset="-128"/>
                <a:ea typeface="ＭＳ ゴシック" panose="020B0609070205080204" pitchFamily="49" charset="-128"/>
              </a:rPr>
              <a:t>使用</a:t>
            </a:r>
            <a:r>
              <a:rPr lang="ja-JP" altLang="en-US" sz="2100" dirty="0">
                <a:latin typeface="ＭＳ ゴシック" panose="020B0609070205080204" pitchFamily="49" charset="-128"/>
                <a:ea typeface="ＭＳ ゴシック" panose="020B0609070205080204" pitchFamily="49" charset="-128"/>
              </a:rPr>
              <a:t>すること</a:t>
            </a:r>
            <a:r>
              <a:rPr lang="en-US" sz="2100" dirty="0" err="1">
                <a:latin typeface="ＭＳ ゴシック" panose="020B0609070205080204" pitchFamily="49" charset="-128"/>
                <a:ea typeface="ＭＳ ゴシック" panose="020B0609070205080204" pitchFamily="49" charset="-128"/>
              </a:rPr>
              <a:t>を制限する条項を含んでい</a:t>
            </a:r>
            <a:r>
              <a:rPr lang="ja-JP" altLang="en-US" sz="2100" dirty="0">
                <a:latin typeface="ＭＳ ゴシック" panose="020B0609070205080204" pitchFamily="49" charset="-128"/>
                <a:ea typeface="ＭＳ ゴシック" panose="020B0609070205080204" pitchFamily="49" charset="-128"/>
              </a:rPr>
              <a:t>る</a:t>
            </a:r>
            <a:endParaRPr lang="en-US" sz="2100" dirty="0">
              <a:latin typeface="ＭＳ ゴシック" panose="020B0609070205080204" pitchFamily="49" charset="-128"/>
              <a:ea typeface="ＭＳ ゴシック" panose="020B0609070205080204" pitchFamily="49" charset="-128"/>
            </a:endParaRPr>
          </a:p>
          <a:p>
            <a:r>
              <a:rPr lang="en-US" sz="2500" dirty="0">
                <a:latin typeface="ＭＳ ゴシック" panose="020B0609070205080204" pitchFamily="49" charset="-128"/>
                <a:ea typeface="ＭＳ ゴシック" panose="020B0609070205080204" pitchFamily="49"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ライセンスの互恵性とコピーレフトライセンス</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ＭＳ ゴシック" panose="020B0609070205080204" pitchFamily="49" charset="-128"/>
                <a:ea typeface="ＭＳ ゴシック" panose="020B0609070205080204" pitchFamily="49" charset="-128"/>
              </a:rPr>
              <a:t>ライセンスの中には、</a:t>
            </a:r>
            <a:r>
              <a:rPr lang="ja-JP" altLang="en-US" dirty="0" smtClean="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（同じファイル</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同じプログラム</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バウンダリにある</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を原作と同一の条件で</a:t>
            </a:r>
            <a:r>
              <a:rPr lang="x-none" dirty="0">
                <a:latin typeface="ＭＳ ゴシック" panose="020B0609070205080204" pitchFamily="49" charset="-128"/>
                <a:ea typeface="ＭＳ ゴシック" panose="020B0609070205080204" pitchFamily="49" charset="-128"/>
              </a:rPr>
              <a:t>再頒布</a:t>
            </a:r>
            <a:r>
              <a:rPr lang="ja-JP" altLang="en-US" dirty="0">
                <a:latin typeface="ＭＳ ゴシック" panose="020B0609070205080204" pitchFamily="49" charset="-128"/>
                <a:ea typeface="ＭＳ ゴシック" panose="020B0609070205080204" pitchFamily="49" charset="-128"/>
              </a:rPr>
              <a:t>すること</a:t>
            </a:r>
            <a:r>
              <a:rPr lang="x-none" dirty="0">
                <a:latin typeface="ＭＳ ゴシック" panose="020B0609070205080204" pitchFamily="49" charset="-128"/>
                <a:ea typeface="ＭＳ ゴシック" panose="020B0609070205080204" pitchFamily="49" charset="-128"/>
              </a:rPr>
              <a:t>を要求するものがあ</a:t>
            </a:r>
            <a:r>
              <a:rPr lang="ja-JP" altLang="en-US" dirty="0">
                <a:latin typeface="ＭＳ ゴシック" panose="020B0609070205080204" pitchFamily="49" charset="-128"/>
                <a:ea typeface="ＭＳ ゴシック" panose="020B0609070205080204" pitchFamily="49" charset="-128"/>
              </a:rPr>
              <a:t>る</a:t>
            </a:r>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これは、「コピーレフト」</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「互恵的」</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「遺伝的」効果と言及され</a:t>
            </a:r>
            <a:r>
              <a:rPr lang="ja-JP" altLang="en-US" dirty="0">
                <a:latin typeface="ＭＳ ゴシック" panose="020B0609070205080204" pitchFamily="49" charset="-128"/>
                <a:ea typeface="ＭＳ ゴシック" panose="020B0609070205080204" pitchFamily="49" charset="-128"/>
              </a:rPr>
              <a:t>る</a:t>
            </a:r>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GPL version 2.0よりライセンス互恵性の例</a:t>
            </a:r>
            <a:r>
              <a:rPr lang="ja-JP" altLang="en-US" dirty="0">
                <a:latin typeface="ＭＳ ゴシック" panose="020B0609070205080204" pitchFamily="49" charset="-128"/>
                <a:ea typeface="ＭＳ ゴシック" panose="020B0609070205080204" pitchFamily="49" charset="-128"/>
              </a:rPr>
              <a:t>：</a:t>
            </a:r>
            <a:endParaRPr lang="x-none" dirty="0">
              <a:latin typeface="ＭＳ ゴシック" panose="020B0609070205080204" pitchFamily="49" charset="-128"/>
              <a:ea typeface="ＭＳ ゴシック" panose="020B0609070205080204" pitchFamily="49" charset="-128"/>
            </a:endParaRPr>
          </a:p>
          <a:p>
            <a:pPr lvl="1" indent="0">
              <a:buNone/>
            </a:pPr>
            <a:r>
              <a:rPr lang="x-none" altLang="ja-JP" sz="1800" dirty="0">
                <a:latin typeface="ＭＳ ゴシック" panose="020B0609070205080204" pitchFamily="49" charset="-128"/>
                <a:ea typeface="ＭＳ ゴシック" panose="020B0609070205080204" pitchFamily="49" charset="-128"/>
              </a:rPr>
              <a:t>「『プログラム』またはその一部を含む著作物、あるいは『プログラム』 かその一部から派生した著作物を頒布あるいは発表する場合には、</a:t>
            </a:r>
            <a:r>
              <a:rPr lang="x-none" altLang="ja-JP" sz="1800">
                <a:latin typeface="ＭＳ ゴシック" panose="020B0609070205080204" pitchFamily="49" charset="-128"/>
                <a:ea typeface="ＭＳ ゴシック" panose="020B0609070205080204" pitchFamily="49" charset="-128"/>
              </a:rPr>
              <a:t>その </a:t>
            </a:r>
            <a:r>
              <a:rPr lang="x-none" altLang="ja-JP" sz="1800" smtClean="0">
                <a:latin typeface="ＭＳ ゴシック" panose="020B0609070205080204" pitchFamily="49" charset="-128"/>
                <a:ea typeface="ＭＳ ゴシック" panose="020B0609070205080204" pitchFamily="49" charset="-128"/>
              </a:rPr>
              <a:t>全体をこの契約書の条件に従って第三者へ無償で利用許諾しなければならない</a:t>
            </a:r>
            <a:r>
              <a:rPr lang="x-none" altLang="ja-JP" sz="1800" dirty="0">
                <a:latin typeface="ＭＳ ゴシック" panose="020B0609070205080204" pitchFamily="49" charset="-128"/>
                <a:ea typeface="ＭＳ ゴシック" panose="020B0609070205080204" pitchFamily="49" charset="-128"/>
              </a:rPr>
              <a:t>。 </a:t>
            </a:r>
            <a:r>
              <a:rPr lang="x-none" altLang="ja-JP" sz="1800" dirty="0" smtClean="0">
                <a:latin typeface="ＭＳ ゴシック" panose="020B0609070205080204" pitchFamily="49" charset="-128"/>
                <a:ea typeface="ＭＳ ゴシック" panose="020B0609070205080204" pitchFamily="49" charset="-128"/>
              </a:rPr>
              <a:t>」</a:t>
            </a:r>
            <a:endParaRPr lang="x-none" altLang="ja-JP" sz="1800" u="sng" dirty="0" smtClean="0">
              <a:solidFill>
                <a:srgbClr val="00B050"/>
              </a:solidFill>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互恵性やコピーレフトの条項を組み入れたライセンスとして</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GPL、 LGPL、 AGPL、 MPL</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 CDDLの</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のバージョンが挙げられ</a:t>
            </a:r>
            <a:r>
              <a:rPr lang="ja-JP" altLang="en-US" dirty="0">
                <a:latin typeface="ＭＳ ゴシック" panose="020B0609070205080204" pitchFamily="49" charset="-128"/>
                <a:ea typeface="ＭＳ ゴシック" panose="020B0609070205080204" pitchFamily="49" charset="-128"/>
              </a:rPr>
              <a:t>る</a:t>
            </a:r>
            <a:r>
              <a:rPr lang="x-none" dirty="0">
                <a:latin typeface="ＭＳ ゴシック" panose="020B0609070205080204" pitchFamily="49" charset="-128"/>
                <a:ea typeface="ＭＳ ゴシック" panose="020B0609070205080204" pitchFamily="49" charset="-128"/>
              </a:rPr>
              <a:t> </a:t>
            </a:r>
            <a:endParaRPr lang="x-none" altLang="ja-JP" i="1" dirty="0">
              <a:latin typeface="ＭＳ ゴシック" panose="020B0609070205080204" pitchFamily="49" charset="-128"/>
              <a:ea typeface="ＭＳ ゴシック" panose="020B0609070205080204" pitchFamily="49" charset="-128"/>
            </a:endParaRPr>
          </a:p>
          <a:p>
            <a:r>
              <a:rPr lang="x-none" altLang="x-none" dirty="0">
                <a:latin typeface="ＭＳ ゴシック" panose="020B0609070205080204" pitchFamily="49" charset="-128"/>
                <a:ea typeface="ＭＳ ゴシック" panose="020B0609070205080204" pitchFamily="49" charset="-128"/>
              </a:rPr>
              <a:t>コピーレフト ライセンスは、ソース</a:t>
            </a:r>
            <a:r>
              <a:rPr lang="ja-JP" altLang="en-US" dirty="0">
                <a:latin typeface="ＭＳ ゴシック" panose="020B0609070205080204" pitchFamily="49" charset="-128"/>
                <a:ea typeface="ＭＳ ゴシック" panose="020B0609070205080204" pitchFamily="49" charset="-128"/>
              </a:rPr>
              <a:t>コード</a:t>
            </a:r>
            <a:r>
              <a:rPr lang="x-none" altLang="x-none" dirty="0">
                <a:latin typeface="ＭＳ ゴシック" panose="020B0609070205080204" pitchFamily="49" charset="-128"/>
                <a:ea typeface="ＭＳ ゴシック" panose="020B0609070205080204" pitchFamily="49" charset="-128"/>
              </a:rPr>
              <a:t>が</a:t>
            </a:r>
            <a:r>
              <a:rPr lang="ja-JP" altLang="en-US">
                <a:latin typeface="ＭＳ ゴシック" panose="020B0609070205080204" pitchFamily="49" charset="-128"/>
                <a:ea typeface="ＭＳ ゴシック" panose="020B0609070205080204" pitchFamily="49" charset="-128"/>
              </a:rPr>
              <a:t>入手</a:t>
            </a:r>
            <a:r>
              <a:rPr lang="x-none" altLang="x-none" smtClean="0">
                <a:latin typeface="ＭＳ ゴシック" panose="020B0609070205080204" pitchFamily="49" charset="-128"/>
                <a:ea typeface="ＭＳ ゴシック" panose="020B0609070205080204" pitchFamily="49" charset="-128"/>
              </a:rPr>
              <a:t>できる状態にあることを義務</a:t>
            </a:r>
            <a:r>
              <a:rPr lang="ja-JP" altLang="en-US" smtClean="0">
                <a:latin typeface="ＭＳ ゴシック" panose="020B0609070205080204" pitchFamily="49" charset="-128"/>
                <a:ea typeface="ＭＳ ゴシック" panose="020B0609070205080204" pitchFamily="49" charset="-128"/>
              </a:rPr>
              <a:t>付</a:t>
            </a:r>
            <a:r>
              <a:rPr lang="x-none" altLang="x-none" smtClean="0">
                <a:latin typeface="ＭＳ ゴシック" panose="020B0609070205080204" pitchFamily="49" charset="-128"/>
                <a:ea typeface="ＭＳ ゴシック" panose="020B0609070205080204" pitchFamily="49" charset="-128"/>
              </a:rPr>
              <a:t>ける場合があ</a:t>
            </a:r>
            <a:r>
              <a:rPr lang="ja-JP" altLang="en-US" dirty="0">
                <a:latin typeface="ＭＳ ゴシック" panose="020B0609070205080204" pitchFamily="49" charset="-128"/>
                <a:ea typeface="ＭＳ ゴシック" panose="020B0609070205080204" pitchFamily="49" charset="-128"/>
              </a:rPr>
              <a:t>る</a:t>
            </a:r>
            <a:endParaRPr lang="x-none" altLang="x-none" dirty="0">
              <a:latin typeface="ＭＳ ゴシック" panose="020B0609070205080204" pitchFamily="49" charset="-128"/>
              <a:ea typeface="ＭＳ ゴシック" panose="020B0609070205080204" pitchFamily="49" charset="-128"/>
            </a:endParaRPr>
          </a:p>
          <a:p>
            <a:pPr marL="0" indent="0">
              <a:buNone/>
            </a:pPr>
            <a:endParaRPr lang="en-US" altLang="ja-JP" i="1" dirty="0">
              <a:latin typeface="ＭＳ ゴシック" panose="020B0609070205080204" pitchFamily="49" charset="-128"/>
              <a:ea typeface="ＭＳ ゴシック" panose="020B0609070205080204" pitchFamily="49" charset="-128"/>
            </a:endParaRPr>
          </a:p>
          <a:p>
            <a:pPr>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ＭＳ ゴシック" panose="020B0609070205080204" pitchFamily="49" charset="-128"/>
                <a:ea typeface="ＭＳ ゴシック" panose="020B0609070205080204" pitchFamily="49" charset="-128"/>
              </a:rPr>
              <a:t>プロプライエタリ</a:t>
            </a:r>
            <a:r>
              <a:rPr lang="ja-JP" altLang="en-US" dirty="0" smtClean="0">
                <a:latin typeface="ＭＳ ゴシック" panose="020B0609070205080204" pitchFamily="49" charset="-128"/>
                <a:ea typeface="ＭＳ ゴシック" panose="020B0609070205080204" pitchFamily="49" charset="-128"/>
              </a:rPr>
              <a:t>ライセンス、</a:t>
            </a:r>
            <a:r>
              <a:rPr lang="en-US" altLang="ja-JP" dirty="0" smtClean="0">
                <a:latin typeface="ＭＳ ゴシック" panose="020B0609070205080204" pitchFamily="49" charset="-128"/>
                <a:ea typeface="ＭＳ ゴシック" panose="020B0609070205080204" pitchFamily="49" charset="-128"/>
              </a:rPr>
              <a:t/>
            </a:r>
            <a:br>
              <a:rPr lang="en-US" altLang="ja-JP" dirty="0" smtClean="0">
                <a:latin typeface="ＭＳ ゴシック" panose="020B0609070205080204" pitchFamily="49" charset="-128"/>
                <a:ea typeface="ＭＳ ゴシック" panose="020B0609070205080204" pitchFamily="49" charset="-128"/>
              </a:rPr>
            </a:br>
            <a:r>
              <a:rPr lang="en-US" dirty="0" err="1" smtClean="0">
                <a:latin typeface="ＭＳ ゴシック" panose="020B0609070205080204" pitchFamily="49" charset="-128"/>
                <a:ea typeface="ＭＳ ゴシック" panose="020B0609070205080204" pitchFamily="49" charset="-128"/>
              </a:rPr>
              <a:t>もしくはクローズド</a:t>
            </a:r>
            <a:r>
              <a:rPr lang="en-US" dirty="0" smtClean="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ソース</a:t>
            </a:r>
            <a:r>
              <a:rPr lang="ja-JP" altLang="en-US" dirty="0">
                <a:latin typeface="ＭＳ ゴシック" panose="020B0609070205080204" pitchFamily="49" charset="-128"/>
                <a:ea typeface="ＭＳ ゴシック" panose="020B0609070205080204" pitchFamily="49" charset="-128"/>
              </a:rPr>
              <a:t> ライセンス</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lnSpcReduction="10000"/>
          </a:bodyPr>
          <a:lstStyle/>
          <a:p>
            <a:r>
              <a:rPr lang="en-US" dirty="0">
                <a:latin typeface="ＭＳ ゴシック" panose="020B0609070205080204" pitchFamily="49" charset="-128"/>
                <a:ea typeface="ＭＳ ゴシック" panose="020B0609070205080204" pitchFamily="49" charset="-128"/>
              </a:rPr>
              <a:t>プロプライエタリ ソフトウェア </a:t>
            </a:r>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もしくは</a:t>
            </a:r>
            <a:r>
              <a:rPr lang="en-US" dirty="0" err="1">
                <a:latin typeface="ＭＳ ゴシック" panose="020B0609070205080204" pitchFamily="49" charset="-128"/>
                <a:ea typeface="ＭＳ ゴシック" panose="020B0609070205080204" pitchFamily="49" charset="-128"/>
              </a:rPr>
              <a:t>商用ライセンス、もしくはEULA）は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ソフトウェアの使用、改変</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もしくは再頒布についての制約を有</a:t>
            </a:r>
            <a:r>
              <a:rPr lang="ja-JP" altLang="en-US" dirty="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ライセンスは、多くの場合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金銭</a:t>
            </a:r>
            <a:r>
              <a:rPr lang="ja-JP" altLang="en-US">
                <a:latin typeface="ＭＳ ゴシック" panose="020B0609070205080204" pitchFamily="49" charset="-128"/>
                <a:ea typeface="ＭＳ ゴシック" panose="020B0609070205080204" pitchFamily="49" charset="-128"/>
              </a:rPr>
              <a:t>の</a:t>
            </a:r>
            <a:r>
              <a:rPr lang="en-US" smtClean="0">
                <a:latin typeface="ＭＳ ゴシック" panose="020B0609070205080204" pitchFamily="49" charset="-128"/>
                <a:ea typeface="ＭＳ ゴシック" panose="020B0609070205080204" pitchFamily="49" charset="-128"/>
              </a:rPr>
              <a:t>支払</a:t>
            </a:r>
            <a:r>
              <a:rPr lang="ja-JP" altLang="en-US" smtClean="0">
                <a:latin typeface="ＭＳ ゴシック" panose="020B0609070205080204" pitchFamily="49" charset="-128"/>
                <a:ea typeface="ＭＳ ゴシック" panose="020B0609070205080204" pitchFamily="49" charset="-128"/>
              </a:rPr>
              <a:t>い</a:t>
            </a:r>
            <a:r>
              <a:rPr lang="en-US" smtClean="0">
                <a:latin typeface="ＭＳ ゴシック" panose="020B0609070205080204" pitchFamily="49" charset="-128"/>
                <a:ea typeface="ＭＳ ゴシック" panose="020B0609070205080204" pitchFamily="49" charset="-128"/>
              </a:rPr>
              <a:t>やライセンス料を伴</a:t>
            </a:r>
            <a:r>
              <a:rPr lang="ja-JP" altLang="en-US" dirty="0">
                <a:latin typeface="ＭＳ ゴシック" panose="020B0609070205080204" pitchFamily="49" charset="-128"/>
                <a:ea typeface="ＭＳ ゴシック" panose="020B0609070205080204" pitchFamily="49" charset="-128"/>
              </a:rPr>
              <a:t>う</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ベンダ</a:t>
            </a:r>
            <a:r>
              <a:rPr lang="en-US" dirty="0">
                <a:latin typeface="ＭＳ ゴシック" panose="020B0609070205080204" pitchFamily="49" charset="-128"/>
                <a:ea typeface="ＭＳ ゴシック" panose="020B0609070205080204" pitchFamily="49" charset="-128"/>
              </a:rPr>
              <a:t>ー</a:t>
            </a:r>
            <a:r>
              <a:rPr lang="ja-JP" altLang="en-US" dirty="0" smtClean="0">
                <a:latin typeface="ＭＳ ゴシック" panose="020B0609070205080204" pitchFamily="49" charset="-128"/>
                <a:ea typeface="ＭＳ ゴシック" panose="020B0609070205080204" pitchFamily="49" charset="-128"/>
              </a:rPr>
              <a:t>ごと</a:t>
            </a:r>
            <a:r>
              <a:rPr lang="ja-JP" altLang="en-US" dirty="0">
                <a:latin typeface="ＭＳ ゴシック" panose="020B0609070205080204" pitchFamily="49" charset="-128"/>
                <a:ea typeface="ＭＳ ゴシック" panose="020B0609070205080204" pitchFamily="49" charset="-128"/>
              </a:rPr>
              <a:t>の</a:t>
            </a:r>
            <a:r>
              <a:rPr lang="en-US" dirty="0" err="1" smtClean="0">
                <a:latin typeface="ＭＳ ゴシック" panose="020B0609070205080204" pitchFamily="49" charset="-128"/>
                <a:ea typeface="ＭＳ ゴシック" panose="020B0609070205080204" pitchFamily="49" charset="-128"/>
              </a:rPr>
              <a:t>独自性があ</a:t>
            </a:r>
            <a:r>
              <a:rPr lang="ja-JP" altLang="en-US" dirty="0">
                <a:latin typeface="ＭＳ ゴシック" panose="020B0609070205080204" pitchFamily="49" charset="-128"/>
                <a:ea typeface="ＭＳ ゴシック" panose="020B0609070205080204" pitchFamily="49" charset="-128"/>
              </a:rPr>
              <a:t>る </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 存在する</a:t>
            </a:r>
            <a:r>
              <a:rPr lang="en-US" dirty="0" err="1">
                <a:latin typeface="ＭＳ ゴシック" panose="020B0609070205080204" pitchFamily="49" charset="-128"/>
                <a:ea typeface="ＭＳ ゴシック" panose="020B0609070205080204" pitchFamily="49" charset="-128"/>
              </a:rPr>
              <a:t>ベンダ</a:t>
            </a:r>
            <a:r>
              <a:rPr lang="en-US" dirty="0">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数と同じバリエーションの</a:t>
            </a:r>
            <a:r>
              <a:rPr lang="en-US" dirty="0" err="1">
                <a:latin typeface="ＭＳ ゴシック" panose="020B0609070205080204" pitchFamily="49" charset="-128"/>
                <a:ea typeface="ＭＳ ゴシック" panose="020B0609070205080204" pitchFamily="49" charset="-128"/>
              </a:rPr>
              <a:t>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が</a:t>
            </a:r>
            <a:r>
              <a:rPr lang="en-US" dirty="0" err="1">
                <a:latin typeface="ＭＳ ゴシック" panose="020B0609070205080204" pitchFamily="49" charset="-128"/>
                <a:ea typeface="ＭＳ ゴシック" panose="020B0609070205080204" pitchFamily="49" charset="-128"/>
              </a:rPr>
              <a:t>あり、それぞれ</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個別に評価</a:t>
            </a:r>
            <a:r>
              <a:rPr lang="ja-JP" altLang="en-US" dirty="0">
                <a:latin typeface="ＭＳ ゴシック" panose="020B0609070205080204" pitchFamily="49" charset="-128"/>
                <a:ea typeface="ＭＳ ゴシック" panose="020B0609070205080204" pitchFamily="49" charset="-128"/>
              </a:rPr>
              <a:t>し</a:t>
            </a:r>
            <a:r>
              <a:rPr lang="en-US" dirty="0" err="1">
                <a:latin typeface="ＭＳ ゴシック" panose="020B0609070205080204" pitchFamily="49" charset="-128"/>
                <a:ea typeface="ＭＳ ゴシック" panose="020B0609070205080204" pitchFamily="49" charset="-128"/>
              </a:rPr>
              <a:t>なければな</a:t>
            </a:r>
            <a:r>
              <a:rPr lang="ja-JP" altLang="en-US" dirty="0">
                <a:latin typeface="ＭＳ ゴシック" panose="020B0609070205080204" pitchFamily="49" charset="-128"/>
                <a:ea typeface="ＭＳ ゴシック" panose="020B0609070205080204" pitchFamily="49" charset="-128"/>
              </a:rPr>
              <a:t>らない</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FOSSの開発者たちは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通常、</a:t>
            </a:r>
            <a:r>
              <a:rPr lang="en-US" dirty="0">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プロプライエタリ</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という用語</a:t>
            </a:r>
            <a:r>
              <a:rPr lang="en-US" altLang="ja-JP" dirty="0" err="1">
                <a:latin typeface="ＭＳ ゴシック" panose="020B0609070205080204" pitchFamily="49" charset="-128"/>
                <a:ea typeface="ＭＳ ゴシック" panose="020B0609070205080204" pitchFamily="49" charset="-128"/>
              </a:rPr>
              <a:t>をFOSS</a:t>
            </a:r>
            <a:r>
              <a:rPr lang="ja-JP" altLang="en-US" dirty="0">
                <a:latin typeface="ＭＳ ゴシック" panose="020B0609070205080204" pitchFamily="49" charset="-128"/>
                <a:ea typeface="ＭＳ ゴシック" panose="020B0609070205080204" pitchFamily="49" charset="-128"/>
              </a:rPr>
              <a:t>でない</a:t>
            </a:r>
            <a:r>
              <a:rPr lang="en-US" altLang="ja-JP" dirty="0" err="1">
                <a:latin typeface="ＭＳ ゴシック" panose="020B0609070205080204" pitchFamily="49" charset="-128"/>
                <a:ea typeface="ＭＳ ゴシック" panose="020B0609070205080204" pitchFamily="49" charset="-128"/>
              </a:rPr>
              <a:t>商用のライセンスを言い表す際に用い</a:t>
            </a:r>
            <a:r>
              <a:rPr lang="ja-JP" altLang="en-US" dirty="0">
                <a:latin typeface="ＭＳ ゴシック" panose="020B0609070205080204" pitchFamily="49" charset="-128"/>
                <a:ea typeface="ＭＳ ゴシック" panose="020B0609070205080204" pitchFamily="49" charset="-128"/>
              </a:rPr>
              <a:t>る</a:t>
            </a:r>
            <a:r>
              <a:rPr lang="en-US" altLang="ja-JP" dirty="0" err="1">
                <a:latin typeface="ＭＳ ゴシック" panose="020B0609070205080204" pitchFamily="49" charset="-128"/>
                <a:ea typeface="ＭＳ ゴシック" panose="020B0609070205080204" pitchFamily="49" charset="-128"/>
              </a:rPr>
              <a:t>が</a:t>
            </a:r>
            <a:r>
              <a:rPr lang="en-US"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ライセンスも</a:t>
            </a:r>
            <a:r>
              <a:rPr lang="en-US" dirty="0" err="1">
                <a:latin typeface="ＭＳ ゴシック" panose="020B0609070205080204" pitchFamily="49" charset="-128"/>
                <a:ea typeface="ＭＳ ゴシック" panose="020B0609070205080204" pitchFamily="49" charset="-128"/>
              </a:rPr>
              <a:t>プロプライエタリ</a:t>
            </a:r>
            <a:r>
              <a:rPr lang="ja-JP" alt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ライセンスも</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知的財産</a:t>
            </a:r>
            <a:r>
              <a:rPr lang="ja-JP" altLang="en-US" dirty="0">
                <a:latin typeface="ＭＳ ゴシック" panose="020B0609070205080204" pitchFamily="49" charset="-128"/>
                <a:ea typeface="ＭＳ ゴシック" panose="020B0609070205080204" pitchFamily="49" charset="-128"/>
              </a:rPr>
              <a:t>をベース</a:t>
            </a:r>
            <a:r>
              <a:rPr lang="ja-JP" altLang="en-US" dirty="0" smtClean="0">
                <a:latin typeface="ＭＳ ゴシック" panose="020B0609070205080204" pitchFamily="49" charset="-128"/>
                <a:ea typeface="ＭＳ ゴシック" panose="020B0609070205080204" pitchFamily="49" charset="-128"/>
              </a:rPr>
              <a:t>にしたものであり、どちらも</a:t>
            </a:r>
            <a:r>
              <a:rPr lang="en-US" dirty="0" err="1" smtClean="0">
                <a:latin typeface="ＭＳ ゴシック" panose="020B0609070205080204" pitchFamily="49" charset="-128"/>
                <a:ea typeface="ＭＳ ゴシック" panose="020B0609070205080204" pitchFamily="49" charset="-128"/>
              </a:rPr>
              <a:t>その</a:t>
            </a:r>
            <a:r>
              <a:rPr lang="ja-JP" altLang="en-US" dirty="0">
                <a:latin typeface="ＭＳ ゴシック" panose="020B0609070205080204" pitchFamily="49" charset="-128"/>
                <a:ea typeface="ＭＳ ゴシック" panose="020B0609070205080204" pitchFamily="49" charset="-128"/>
              </a:rPr>
              <a:t>ソフトウェア資産</a:t>
            </a:r>
            <a:r>
              <a:rPr lang="en-US" dirty="0" err="1" smtClean="0">
                <a:latin typeface="ＭＳ ゴシック" panose="020B0609070205080204" pitchFamily="49" charset="-128"/>
                <a:ea typeface="ＭＳ ゴシック" panose="020B0609070205080204" pitchFamily="49" charset="-128"/>
              </a:rPr>
              <a:t>にライセンスを付与</a:t>
            </a:r>
            <a:r>
              <a:rPr lang="ja-JP" altLang="en-US" dirty="0" smtClean="0">
                <a:latin typeface="ＭＳ ゴシック" panose="020B0609070205080204" pitchFamily="49" charset="-128"/>
                <a:ea typeface="ＭＳ ゴシック" panose="020B0609070205080204" pitchFamily="49" charset="-128"/>
              </a:rPr>
              <a:t>したもの</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その他のライセン</a:t>
            </a:r>
            <a:r>
              <a:rPr lang="ja-JP" altLang="en-US" dirty="0">
                <a:latin typeface="ＭＳ ゴシック" panose="020B0609070205080204" pitchFamily="49" charset="-128"/>
                <a:ea typeface="ＭＳ ゴシック" panose="020B0609070205080204" pitchFamily="49" charset="-128"/>
              </a:rPr>
              <a:t>ス</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ＭＳ ゴシック" panose="020B0609070205080204" pitchFamily="49" charset="-128"/>
                <a:ea typeface="ＭＳ ゴシック" panose="020B0609070205080204" pitchFamily="49" charset="-128"/>
              </a:rPr>
              <a:t>フリーウェア－プロプライエタリ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ライセンスの</a:t>
            </a:r>
            <a:r>
              <a:rPr lang="ja-JP" altLang="en-US" dirty="0">
                <a:latin typeface="ＭＳ ゴシック" panose="020B0609070205080204" pitchFamily="49" charset="-128"/>
                <a:ea typeface="ＭＳ ゴシック" panose="020B0609070205080204" pitchFamily="49" charset="-128"/>
              </a:rPr>
              <a:t>下で</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無料</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は非常に低</a:t>
            </a:r>
            <a:r>
              <a:rPr lang="ja-JP" altLang="en-US" dirty="0">
                <a:latin typeface="ＭＳ ゴシック" panose="020B0609070205080204" pitchFamily="49" charset="-128"/>
                <a:ea typeface="ＭＳ ゴシック" panose="020B0609070205080204" pitchFamily="49" charset="-128"/>
              </a:rPr>
              <a:t>い</a:t>
            </a:r>
            <a:r>
              <a:rPr lang="en-US" dirty="0" err="1">
                <a:latin typeface="ＭＳ ゴシック" panose="020B0609070205080204" pitchFamily="49" charset="-128"/>
                <a:ea typeface="ＭＳ ゴシック" panose="020B0609070205080204" pitchFamily="49" charset="-128"/>
              </a:rPr>
              <a:t>コストで頒布されるソフトウェア</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ソースコードが</a:t>
            </a:r>
            <a:r>
              <a:rPr lang="ja-JP" altLang="en-US" sz="1800" dirty="0">
                <a:latin typeface="ＭＳ ゴシック" panose="020B0609070205080204" pitchFamily="49" charset="-128"/>
                <a:ea typeface="ＭＳ ゴシック" panose="020B0609070205080204" pitchFamily="49" charset="-128"/>
              </a:rPr>
              <a:t>入手</a:t>
            </a:r>
            <a:r>
              <a:rPr lang="en-US" sz="1800" dirty="0" err="1">
                <a:latin typeface="ＭＳ ゴシック" panose="020B0609070205080204" pitchFamily="49" charset="-128"/>
                <a:ea typeface="ＭＳ ゴシック" panose="020B0609070205080204" pitchFamily="49" charset="-128"/>
              </a:rPr>
              <a:t>できる</a:t>
            </a:r>
            <a:r>
              <a:rPr lang="ja-JP" altLang="en-US" sz="1800" dirty="0">
                <a:latin typeface="ＭＳ ゴシック" panose="020B0609070205080204" pitchFamily="49" charset="-128"/>
                <a:ea typeface="ＭＳ ゴシック" panose="020B0609070205080204" pitchFamily="49" charset="-128"/>
              </a:rPr>
              <a:t>もの</a:t>
            </a:r>
            <a:r>
              <a:rPr lang="en-US" sz="1800" dirty="0">
                <a:latin typeface="ＭＳ ゴシック" panose="020B0609070205080204" pitchFamily="49" charset="-128"/>
                <a:ea typeface="ＭＳ ゴシック" panose="020B0609070205080204" pitchFamily="49" charset="-128"/>
              </a:rPr>
              <a:t>も</a:t>
            </a:r>
            <a:r>
              <a:rPr lang="ja-JP" altLang="en-US" sz="1800" dirty="0">
                <a:latin typeface="ＭＳ ゴシック" panose="020B0609070205080204" pitchFamily="49" charset="-128"/>
                <a:ea typeface="ＭＳ ゴシック" panose="020B0609070205080204" pitchFamily="49" charset="-128"/>
              </a:rPr>
              <a:t>あれば、でき</a:t>
            </a:r>
            <a:r>
              <a:rPr lang="en-US" sz="1800" dirty="0" err="1">
                <a:latin typeface="ＭＳ ゴシック" panose="020B0609070205080204" pitchFamily="49" charset="-128"/>
                <a:ea typeface="ＭＳ ゴシック" panose="020B0609070205080204" pitchFamily="49" charset="-128"/>
              </a:rPr>
              <a:t>ない</a:t>
            </a:r>
            <a:r>
              <a:rPr lang="ja-JP" altLang="en-US" sz="1800" dirty="0">
                <a:latin typeface="ＭＳ ゴシック" panose="020B0609070205080204" pitchFamily="49" charset="-128"/>
                <a:ea typeface="ＭＳ ゴシック" panose="020B0609070205080204" pitchFamily="49" charset="-128"/>
              </a:rPr>
              <a:t>もの</a:t>
            </a:r>
            <a:r>
              <a:rPr lang="en-US" sz="1800" dirty="0" err="1">
                <a:latin typeface="ＭＳ ゴシック" panose="020B0609070205080204" pitchFamily="49" charset="-128"/>
                <a:ea typeface="ＭＳ ゴシック" panose="020B0609070205080204" pitchFamily="49" charset="-128"/>
              </a:rPr>
              <a:t>もあり</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smtClean="0">
                <a:latin typeface="ＭＳ ゴシック" panose="020B0609070205080204" pitchFamily="49" charset="-128"/>
                <a:ea typeface="ＭＳ ゴシック" panose="020B0609070205080204" pitchFamily="49" charset="-128"/>
              </a:rPr>
              <a:t>派生的著作物</a:t>
            </a:r>
            <a:r>
              <a:rPr lang="ja-JP" altLang="en-US" sz="1800" dirty="0">
                <a:latin typeface="ＭＳ ゴシック" panose="020B0609070205080204" pitchFamily="49" charset="-128"/>
                <a:ea typeface="ＭＳ ゴシック" panose="020B0609070205080204" pitchFamily="49" charset="-128"/>
              </a:rPr>
              <a:t>の作成について、一般的には</a:t>
            </a:r>
            <a:r>
              <a:rPr lang="en-US" sz="1800" dirty="0" err="1">
                <a:latin typeface="ＭＳ ゴシック" panose="020B0609070205080204" pitchFamily="49" charset="-128"/>
                <a:ea typeface="ＭＳ ゴシック" panose="020B0609070205080204" pitchFamily="49" charset="-128"/>
              </a:rPr>
              <a:t>制限され</a:t>
            </a:r>
            <a:r>
              <a:rPr lang="ja-JP" altLang="en-US" sz="1800" dirty="0">
                <a:latin typeface="ＭＳ ゴシック" panose="020B0609070205080204" pitchFamily="49" charset="-128"/>
                <a:ea typeface="ＭＳ ゴシック" panose="020B0609070205080204" pitchFamily="49" charset="-128"/>
              </a:rPr>
              <a:t>る</a:t>
            </a:r>
            <a:endParaRPr lang="en-US" sz="1800"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フリーウェアのソフトウェアは</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通常</a:t>
            </a:r>
            <a:r>
              <a:rPr lang="en-US" sz="1800" dirty="0" err="1">
                <a:latin typeface="ＭＳ ゴシック" panose="020B0609070205080204" pitchFamily="49" charset="-128"/>
                <a:ea typeface="ＭＳ ゴシック" panose="020B0609070205080204" pitchFamily="49" charset="-128"/>
              </a:rPr>
              <a:t>すべての機能が使え</a:t>
            </a:r>
            <a:r>
              <a:rPr lang="en-US" sz="1800" dirty="0" err="1" smtClean="0">
                <a:latin typeface="ＭＳ ゴシック" panose="020B0609070205080204" pitchFamily="49" charset="-128"/>
                <a:ea typeface="ＭＳ ゴシック" panose="020B0609070205080204" pitchFamily="49" charset="-128"/>
              </a:rPr>
              <a:t>（機能制約がない</a:t>
            </a:r>
            <a:r>
              <a:rPr lang="en-US" sz="1800" dirty="0">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制限なく使える（使用日数</a:t>
            </a:r>
            <a:r>
              <a:rPr lang="ja-JP" altLang="en-US" sz="1800" dirty="0">
                <a:latin typeface="ＭＳ ゴシック" panose="020B0609070205080204" pitchFamily="49" charset="-128"/>
                <a:ea typeface="ＭＳ ゴシック" panose="020B0609070205080204" pitchFamily="49" charset="-128"/>
              </a:rPr>
              <a:t>の</a:t>
            </a:r>
            <a:r>
              <a:rPr lang="en-US" sz="1800" dirty="0" err="1">
                <a:latin typeface="ＭＳ ゴシック" panose="020B0609070205080204" pitchFamily="49" charset="-128"/>
                <a:ea typeface="ＭＳ ゴシック" panose="020B0609070205080204" pitchFamily="49" charset="-128"/>
              </a:rPr>
              <a:t>制約がない</a:t>
            </a:r>
            <a:r>
              <a:rPr lang="en-US" sz="1800"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フリーウェアのソフトウェアは</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使用タイプ</a:t>
            </a:r>
            <a:r>
              <a:rPr lang="en-US" sz="1800" dirty="0">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個人使用、商業目的、学術目的など）についての制約</a:t>
            </a:r>
            <a:r>
              <a:rPr lang="ja-JP" altLang="en-US" sz="1800" dirty="0">
                <a:latin typeface="ＭＳ ゴシック" panose="020B0609070205080204" pitchFamily="49" charset="-128"/>
                <a:ea typeface="ＭＳ ゴシック" panose="020B0609070205080204" pitchFamily="49" charset="-128"/>
              </a:rPr>
              <a:t>や</a:t>
            </a:r>
            <a:r>
              <a:rPr lang="en-US" sz="1800" dirty="0">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ソフトウェアのコピ</a:t>
            </a:r>
            <a:r>
              <a:rPr lang="en-US" sz="1800" dirty="0">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頒布</a:t>
            </a:r>
            <a:r>
              <a:rPr lang="en-US" sz="1800" dirty="0" smtClean="0">
                <a:latin typeface="ＭＳ ゴシック" panose="020B0609070205080204" pitchFamily="49" charset="-128"/>
                <a:ea typeface="ＭＳ ゴシック" panose="020B0609070205080204" pitchFamily="49" charset="-128"/>
              </a:rPr>
              <a:t>、</a:t>
            </a:r>
            <a:r>
              <a:rPr lang="ja-JP" altLang="en-US" sz="1800" dirty="0" smtClean="0">
                <a:latin typeface="ＭＳ ゴシック" panose="020B0609070205080204" pitchFamily="49" charset="-128"/>
                <a:ea typeface="ＭＳ ゴシック" panose="020B0609070205080204" pitchFamily="49" charset="-128"/>
              </a:rPr>
              <a:t>派生的著作物</a:t>
            </a:r>
            <a:r>
              <a:rPr lang="en-US" sz="1800" dirty="0" err="1" smtClean="0">
                <a:latin typeface="ＭＳ ゴシック" panose="020B0609070205080204" pitchFamily="49" charset="-128"/>
                <a:ea typeface="ＭＳ ゴシック" panose="020B0609070205080204" pitchFamily="49" charset="-128"/>
              </a:rPr>
              <a:t>の作成についての制約を課</a:t>
            </a:r>
            <a:r>
              <a:rPr lang="ja-JP" altLang="en-US" sz="1800" dirty="0">
                <a:latin typeface="ＭＳ ゴシック" panose="020B0609070205080204" pitchFamily="49" charset="-128"/>
                <a:ea typeface="ＭＳ ゴシック" panose="020B0609070205080204" pitchFamily="49" charset="-128"/>
              </a:rPr>
              <a:t>す</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シェアウェア</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基本的に試用</a:t>
            </a:r>
            <a:r>
              <a:rPr lang="ja-JP" altLang="en-US" dirty="0" smtClean="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前提</a:t>
            </a:r>
            <a:r>
              <a:rPr lang="ja-JP" altLang="en-US" dirty="0" smtClean="0">
                <a:latin typeface="ＭＳ ゴシック" panose="020B0609070205080204" pitchFamily="49" charset="-128"/>
                <a:ea typeface="ＭＳ ゴシック" panose="020B0609070205080204" pitchFamily="49" charset="-128"/>
              </a:rPr>
              <a:t>に</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無料で</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期間・機能</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限定し</a:t>
            </a:r>
            <a:r>
              <a:rPr lang="ja-JP" altLang="en-US" dirty="0">
                <a:latin typeface="ＭＳ ゴシック" panose="020B0609070205080204" pitchFamily="49" charset="-128"/>
                <a:ea typeface="ＭＳ ゴシック" panose="020B0609070205080204" pitchFamily="49" charset="-128"/>
              </a:rPr>
              <a:t>て</a:t>
            </a:r>
            <a:r>
              <a:rPr lang="en-US" dirty="0" err="1">
                <a:latin typeface="ＭＳ ゴシック" panose="020B0609070205080204" pitchFamily="49" charset="-128"/>
                <a:ea typeface="ＭＳ ゴシック" panose="020B0609070205080204" pitchFamily="49" charset="-128"/>
              </a:rPr>
              <a:t>使用者に提供されるプロプライエタリ</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シェアウェアの目的は、将来の購買者がその有用性を評価できるよう、完全版ライセンス</a:t>
            </a:r>
            <a:r>
              <a:rPr lang="ja-JP" altLang="en-US" sz="1800" dirty="0">
                <a:latin typeface="ＭＳ ゴシック" panose="020B0609070205080204" pitchFamily="49" charset="-128"/>
                <a:ea typeface="ＭＳ ゴシック" panose="020B0609070205080204" pitchFamily="49" charset="-128"/>
              </a:rPr>
              <a:t>の</a:t>
            </a:r>
            <a:r>
              <a:rPr lang="en-US" sz="1800" dirty="0" err="1">
                <a:latin typeface="ＭＳ ゴシック" panose="020B0609070205080204" pitchFamily="49" charset="-128"/>
                <a:ea typeface="ＭＳ ゴシック" panose="020B0609070205080204" pitchFamily="49" charset="-128"/>
              </a:rPr>
              <a:t>購入前にプログラムを</a:t>
            </a:r>
            <a:r>
              <a:rPr lang="ja-JP" altLang="en-US" sz="1800" dirty="0">
                <a:latin typeface="ＭＳ ゴシック" panose="020B0609070205080204" pitchFamily="49" charset="-128"/>
                <a:ea typeface="ＭＳ ゴシック" panose="020B0609070205080204" pitchFamily="49" charset="-128"/>
              </a:rPr>
              <a:t>試用</a:t>
            </a:r>
            <a:r>
              <a:rPr lang="en-US" sz="1800" dirty="0" err="1">
                <a:latin typeface="ＭＳ ゴシック" panose="020B0609070205080204" pitchFamily="49" charset="-128"/>
                <a:ea typeface="ＭＳ ゴシック" panose="020B0609070205080204" pitchFamily="49" charset="-128"/>
              </a:rPr>
              <a:t>する機会を提供すること</a:t>
            </a:r>
            <a:r>
              <a:rPr lang="en-US" sz="1800"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大半の企業は、シェアウェアを非常に警戒</a:t>
            </a:r>
            <a:r>
              <a:rPr lang="ja-JP" altLang="en-US" sz="1800" dirty="0">
                <a:latin typeface="ＭＳ ゴシック" panose="020B0609070205080204" pitchFamily="49" charset="-128"/>
                <a:ea typeface="ＭＳ ゴシック" panose="020B0609070205080204" pitchFamily="49" charset="-128"/>
              </a:rPr>
              <a:t>する</a:t>
            </a:r>
            <a:r>
              <a:rPr lang="en-US"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なぜならシェアウェア ベンダーは、</a:t>
            </a:r>
            <a:r>
              <a:rPr lang="en-US" sz="1800" dirty="0" err="1">
                <a:latin typeface="ＭＳ ゴシック" panose="020B0609070205080204" pitchFamily="49" charset="-128"/>
                <a:ea typeface="ＭＳ ゴシック" panose="020B0609070205080204" pitchFamily="49" charset="-128"/>
              </a:rPr>
              <a:t>そのソフトウェアが組織内で自由に広まってしまった後で</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高額な</a:t>
            </a:r>
            <a:r>
              <a:rPr lang="en-US" sz="1800" dirty="0" err="1">
                <a:latin typeface="ＭＳ ゴシック" panose="020B0609070205080204" pitchFamily="49" charset="-128"/>
                <a:ea typeface="ＭＳ ゴシック" panose="020B0609070205080204" pitchFamily="49" charset="-128"/>
              </a:rPr>
              <a:t>ライセンス</a:t>
            </a:r>
            <a:r>
              <a:rPr lang="ja-JP" altLang="en-US" sz="1800" dirty="0">
                <a:latin typeface="ＭＳ ゴシック" panose="020B0609070205080204" pitchFamily="49" charset="-128"/>
                <a:ea typeface="ＭＳ ゴシック" panose="020B0609070205080204" pitchFamily="49" charset="-128"/>
              </a:rPr>
              <a:t>料</a:t>
            </a:r>
            <a:r>
              <a:rPr lang="ja-JP" altLang="en-US" sz="1800">
                <a:latin typeface="ＭＳ ゴシック" panose="020B0609070205080204" pitchFamily="49" charset="-128"/>
                <a:ea typeface="ＭＳ ゴシック" panose="020B0609070205080204" pitchFamily="49" charset="-128"/>
              </a:rPr>
              <a:t>の</a:t>
            </a:r>
            <a:r>
              <a:rPr lang="en-US" sz="1800" smtClean="0">
                <a:latin typeface="ＭＳ ゴシック" panose="020B0609070205080204" pitchFamily="49" charset="-128"/>
                <a:ea typeface="ＭＳ ゴシック" panose="020B0609070205080204" pitchFamily="49" charset="-128"/>
              </a:rPr>
              <a:t>支払</a:t>
            </a:r>
            <a:r>
              <a:rPr lang="ja-JP" altLang="en-US" sz="1800" smtClean="0">
                <a:latin typeface="ＭＳ ゴシック" panose="020B0609070205080204" pitchFamily="49" charset="-128"/>
                <a:ea typeface="ＭＳ ゴシック" panose="020B0609070205080204" pitchFamily="49" charset="-128"/>
              </a:rPr>
              <a:t>い</a:t>
            </a:r>
            <a:r>
              <a:rPr lang="en-US" sz="1800" smtClean="0">
                <a:latin typeface="ＭＳ ゴシック" panose="020B0609070205080204" pitchFamily="49" charset="-128"/>
                <a:ea typeface="ＭＳ ゴシック" panose="020B0609070205080204" pitchFamily="49" charset="-128"/>
              </a:rPr>
              <a:t>を迫ることがしばしばある</a:t>
            </a:r>
            <a:r>
              <a:rPr lang="ja-JP" altLang="en-US" sz="1800" dirty="0" smtClean="0">
                <a:latin typeface="ＭＳ ゴシック" panose="020B0609070205080204" pitchFamily="49" charset="-128"/>
                <a:ea typeface="ＭＳ ゴシック" panose="020B0609070205080204" pitchFamily="49" charset="-128"/>
              </a:rPr>
              <a:t>ため</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フリーウェアとシェアウェアは、FOSSでは</a:t>
            </a:r>
            <a:r>
              <a:rPr lang="ja-JP" altLang="en-US" dirty="0">
                <a:latin typeface="ＭＳ ゴシック" panose="020B0609070205080204" pitchFamily="49" charset="-128"/>
                <a:ea typeface="ＭＳ ゴシック" panose="020B0609070205080204" pitchFamily="49" charset="-128"/>
              </a:rPr>
              <a:t>ない</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パブリック ドメイン</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lnSpcReduction="10000"/>
          </a:bodyPr>
          <a:lstStyle/>
          <a:p>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ドメインという用語は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法令で保護されない知的財産を</a:t>
            </a:r>
            <a:r>
              <a:rPr lang="ja-JP" altLang="en-US" dirty="0">
                <a:latin typeface="ＭＳ ゴシック" panose="020B0609070205080204" pitchFamily="49" charset="-128"/>
                <a:ea typeface="ＭＳ ゴシック" panose="020B0609070205080204" pitchFamily="49" charset="-128"/>
              </a:rPr>
              <a:t>意味する。したがって、</a:t>
            </a:r>
            <a:r>
              <a:rPr lang="en-US" dirty="0" err="1">
                <a:latin typeface="ＭＳ ゴシック" panose="020B0609070205080204" pitchFamily="49" charset="-128"/>
                <a:ea typeface="ＭＳ ゴシック" panose="020B0609070205080204" pitchFamily="49" charset="-128"/>
              </a:rPr>
              <a:t>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ドメインのもの</a:t>
            </a:r>
            <a:r>
              <a:rPr lang="ja-JP" altLang="en-US" dirty="0">
                <a:latin typeface="ＭＳ ゴシック" panose="020B0609070205080204" pitchFamily="49" charset="-128"/>
                <a:ea typeface="ＭＳ ゴシック" panose="020B0609070205080204" pitchFamily="49" charset="-128"/>
              </a:rPr>
              <a:t>については、</a:t>
            </a:r>
            <a:r>
              <a:rPr lang="en-US" dirty="0" err="1">
                <a:latin typeface="ＭＳ ゴシック" panose="020B0609070205080204" pitchFamily="49" charset="-128"/>
                <a:ea typeface="ＭＳ ゴシック" panose="020B0609070205080204" pitchFamily="49" charset="-128"/>
              </a:rPr>
              <a:t>ライセンスを求め</a:t>
            </a:r>
            <a:r>
              <a:rPr lang="ja-JP" altLang="en-US" dirty="0" err="1">
                <a:latin typeface="ＭＳ ゴシック" panose="020B0609070205080204" pitchFamily="49" charset="-128"/>
                <a:ea typeface="ＭＳ ゴシック" panose="020B0609070205080204" pitchFamily="49" charset="-128"/>
              </a:rPr>
              <a:t>ずに</a:t>
            </a:r>
            <a:r>
              <a:rPr lang="ja-JP" altLang="en-US" dirty="0">
                <a:latin typeface="ＭＳ ゴシック" panose="020B0609070205080204" pitchFamily="49" charset="-128"/>
                <a:ea typeface="ＭＳ ゴシック" panose="020B0609070205080204" pitchFamily="49" charset="-128"/>
              </a:rPr>
              <a:t>誰でも</a:t>
            </a:r>
            <a:r>
              <a:rPr lang="en-US" dirty="0" err="1">
                <a:latin typeface="ＭＳ ゴシック" panose="020B0609070205080204" pitchFamily="49" charset="-128"/>
                <a:ea typeface="ＭＳ ゴシック" panose="020B0609070205080204" pitchFamily="49" charset="-128"/>
              </a:rPr>
              <a:t>使用でき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開発者は自身のソフトウェアに</a:t>
            </a:r>
            <a:r>
              <a:rPr lang="ja-JP" altLang="en-US" dirty="0" smtClean="0">
                <a:latin typeface="ＭＳ ゴシック" panose="020B0609070205080204" pitchFamily="49" charset="-128"/>
                <a:ea typeface="ＭＳ ゴシック" panose="020B0609070205080204" pitchFamily="49" charset="-128"/>
              </a:rPr>
              <a:t>対し「</a:t>
            </a:r>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ドメイン宣言</a:t>
            </a:r>
            <a:r>
              <a:rPr lang="ja-JP" altLang="en-US" dirty="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 を</a:t>
            </a:r>
            <a:r>
              <a:rPr lang="ja-JP" altLang="en-US" dirty="0">
                <a:latin typeface="ＭＳ ゴシック" panose="020B0609070205080204" pitchFamily="49" charset="-128"/>
                <a:ea typeface="ＭＳ ゴシック" panose="020B0609070205080204" pitchFamily="49" charset="-128"/>
              </a:rPr>
              <a:t>行う</a:t>
            </a:r>
            <a:r>
              <a:rPr lang="en-US" dirty="0" err="1">
                <a:latin typeface="ＭＳ ゴシック" panose="020B0609070205080204" pitchFamily="49" charset="-128"/>
                <a:ea typeface="ＭＳ ゴシック" panose="020B0609070205080204" pitchFamily="49" charset="-128"/>
              </a:rPr>
              <a:t>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1900" dirty="0">
                <a:latin typeface="ＭＳ ゴシック" panose="020B0609070205080204" pitchFamily="49" charset="-128"/>
                <a:ea typeface="ＭＳ ゴシック" panose="020B0609070205080204" pitchFamily="49" charset="-128"/>
              </a:rPr>
              <a:t>例）「</a:t>
            </a:r>
            <a:r>
              <a:rPr lang="en-US" sz="1900" dirty="0" err="1">
                <a:latin typeface="ＭＳ ゴシック" panose="020B0609070205080204" pitchFamily="49" charset="-128"/>
                <a:ea typeface="ＭＳ ゴシック" panose="020B0609070205080204" pitchFamily="49" charset="-128"/>
              </a:rPr>
              <a:t>本ソフトウェアの</a:t>
            </a:r>
            <a:r>
              <a:rPr lang="ja-JP" altLang="en-US" sz="1900" dirty="0">
                <a:latin typeface="ＭＳ ゴシック" panose="020B0609070205080204" pitchFamily="49" charset="-128"/>
                <a:ea typeface="ＭＳ ゴシック" panose="020B0609070205080204" pitchFamily="49" charset="-128"/>
              </a:rPr>
              <a:t>すべて</a:t>
            </a:r>
            <a:r>
              <a:rPr lang="en-US" sz="1900" dirty="0" err="1">
                <a:latin typeface="ＭＳ ゴシック" panose="020B0609070205080204" pitchFamily="49" charset="-128"/>
                <a:ea typeface="ＭＳ ゴシック" panose="020B0609070205080204" pitchFamily="49" charset="-128"/>
              </a:rPr>
              <a:t>のコードと文書類は著作者によりパブリック</a:t>
            </a:r>
            <a:r>
              <a:rPr lang="ja-JP" altLang="en-US" sz="1900" dirty="0">
                <a:latin typeface="ＭＳ ゴシック" panose="020B0609070205080204" pitchFamily="49" charset="-128"/>
                <a:ea typeface="ＭＳ ゴシック" panose="020B0609070205080204" pitchFamily="49" charset="-128"/>
              </a:rPr>
              <a:t> </a:t>
            </a:r>
            <a:r>
              <a:rPr lang="en-US" sz="1900" dirty="0" err="1">
                <a:latin typeface="ＭＳ ゴシック" panose="020B0609070205080204" pitchFamily="49" charset="-128"/>
                <a:ea typeface="ＭＳ ゴシック" panose="020B0609070205080204" pitchFamily="49" charset="-128"/>
              </a:rPr>
              <a:t>ドメインに</a:t>
            </a:r>
            <a:r>
              <a:rPr lang="ja-JP" altLang="en-US" sz="1900" dirty="0">
                <a:latin typeface="ＭＳ ゴシック" panose="020B0609070205080204" pitchFamily="49" charset="-128"/>
                <a:ea typeface="ＭＳ ゴシック" panose="020B0609070205080204" pitchFamily="49" charset="-128"/>
              </a:rPr>
              <a:t>供され</a:t>
            </a:r>
            <a:r>
              <a:rPr lang="en-US" sz="1900" dirty="0" err="1">
                <a:latin typeface="ＭＳ ゴシック" panose="020B0609070205080204" pitchFamily="49" charset="-128"/>
                <a:ea typeface="ＭＳ ゴシック" panose="020B0609070205080204" pitchFamily="49" charset="-128"/>
              </a:rPr>
              <a:t>ました</a:t>
            </a:r>
            <a:r>
              <a:rPr lang="en-US" sz="1900"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900" dirty="0" err="1">
                <a:latin typeface="ＭＳ ゴシック" panose="020B0609070205080204" pitchFamily="49" charset="-128"/>
                <a:ea typeface="ＭＳ ゴシック" panose="020B0609070205080204" pitchFamily="49" charset="-128"/>
              </a:rPr>
              <a:t>パブリック</a:t>
            </a:r>
            <a:r>
              <a:rPr lang="en-US" sz="1900" dirty="0">
                <a:latin typeface="ＭＳ ゴシック" panose="020B0609070205080204" pitchFamily="49" charset="-128"/>
                <a:ea typeface="ＭＳ ゴシック" panose="020B0609070205080204" pitchFamily="49" charset="-128"/>
              </a:rPr>
              <a:t> </a:t>
            </a:r>
            <a:r>
              <a:rPr lang="en-US" sz="1900" dirty="0" err="1">
                <a:latin typeface="ＭＳ ゴシック" panose="020B0609070205080204" pitchFamily="49" charset="-128"/>
                <a:ea typeface="ＭＳ ゴシック" panose="020B0609070205080204" pitchFamily="49" charset="-128"/>
              </a:rPr>
              <a:t>ドメイン宣言は</a:t>
            </a:r>
            <a:r>
              <a:rPr lang="ja-JP" altLang="en-US" sz="1900" dirty="0" err="1">
                <a:latin typeface="ＭＳ ゴシック" panose="020B0609070205080204" pitchFamily="49" charset="-128"/>
                <a:ea typeface="ＭＳ ゴシック" panose="020B0609070205080204" pitchFamily="49" charset="-128"/>
              </a:rPr>
              <a:t>、</a:t>
            </a:r>
            <a:r>
              <a:rPr lang="en-US" sz="1900" dirty="0" err="1">
                <a:latin typeface="ＭＳ ゴシック" panose="020B0609070205080204" pitchFamily="49" charset="-128"/>
                <a:ea typeface="ＭＳ ゴシック" panose="020B0609070205080204" pitchFamily="49" charset="-128"/>
              </a:rPr>
              <a:t>FOSSライセンスと同じものでは</a:t>
            </a:r>
            <a:r>
              <a:rPr lang="ja-JP" altLang="en-US" sz="1900" dirty="0">
                <a:latin typeface="ＭＳ ゴシック" panose="020B0609070205080204" pitchFamily="49" charset="-128"/>
                <a:ea typeface="ＭＳ ゴシック" panose="020B0609070205080204" pitchFamily="49" charset="-128"/>
              </a:rPr>
              <a:t>ない</a:t>
            </a:r>
            <a:endParaRPr lang="en-US" sz="1900"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パブリック </a:t>
            </a:r>
            <a:r>
              <a:rPr lang="en-US" dirty="0" err="1">
                <a:latin typeface="ＭＳ ゴシック" panose="020B0609070205080204" pitchFamily="49" charset="-128"/>
                <a:ea typeface="ＭＳ ゴシック" panose="020B0609070205080204" pitchFamily="49" charset="-128"/>
              </a:rPr>
              <a:t>ドメイン宣言とは、開発者がそのソフトウェア</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対し</a:t>
            </a:r>
            <a:r>
              <a:rPr lang="en-US" dirty="0" err="1" smtClean="0">
                <a:latin typeface="ＭＳ ゴシック" panose="020B0609070205080204" pitchFamily="49" charset="-128"/>
                <a:ea typeface="ＭＳ ゴシック" panose="020B0609070205080204" pitchFamily="49" charset="-128"/>
              </a:rPr>
              <a:t>保有できるあらゆる知的財産権を放棄もしくは消滅させ</a:t>
            </a:r>
            <a:r>
              <a:rPr lang="en-US" dirty="0" err="1">
                <a:latin typeface="ＭＳ ゴシック" panose="020B0609070205080204" pitchFamily="49" charset="-128"/>
                <a:ea typeface="ＭＳ ゴシック" panose="020B0609070205080204" pitchFamily="49" charset="-128"/>
              </a:rPr>
              <a:t>、制約なくそのソフトウェアが使用できることを明示</a:t>
            </a:r>
            <a:r>
              <a:rPr lang="ja-JP" altLang="en-US" dirty="0">
                <a:latin typeface="ＭＳ ゴシック" panose="020B0609070205080204" pitchFamily="49" charset="-128"/>
                <a:ea typeface="ＭＳ ゴシック" panose="020B0609070205080204" pitchFamily="49" charset="-128"/>
              </a:rPr>
              <a:t>する試みだが、</a:t>
            </a:r>
            <a:r>
              <a:rPr lang="en-US" dirty="0" err="1">
                <a:latin typeface="ＭＳ ゴシック" panose="020B0609070205080204" pitchFamily="49" charset="-128"/>
                <a:ea typeface="ＭＳ ゴシック" panose="020B0609070205080204" pitchFamily="49" charset="-128"/>
              </a:rPr>
              <a:t>この宣言の執行可能性については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FOSSコミュニティにお</a:t>
            </a:r>
            <a:r>
              <a:rPr lang="ja-JP" altLang="en-US" dirty="0" smtClean="0">
                <a:latin typeface="ＭＳ ゴシック" panose="020B0609070205080204" pitchFamily="49" charset="-128"/>
                <a:ea typeface="ＭＳ ゴシック" panose="020B0609070205080204" pitchFamily="49" charset="-128"/>
              </a:rPr>
              <a:t>いて</a:t>
            </a:r>
            <a:r>
              <a:rPr lang="en-US" dirty="0" err="1" smtClean="0">
                <a:latin typeface="ＭＳ ゴシック" panose="020B0609070205080204" pitchFamily="49" charset="-128"/>
                <a:ea typeface="ＭＳ ゴシック" panose="020B0609070205080204" pitchFamily="49" charset="-128"/>
              </a:rPr>
              <a:t>議論</a:t>
            </a:r>
            <a:r>
              <a:rPr lang="ja-JP" altLang="en-US" dirty="0" smtClean="0">
                <a:latin typeface="ＭＳ ゴシック" panose="020B0609070205080204" pitchFamily="49" charset="-128"/>
                <a:ea typeface="ＭＳ ゴシック" panose="020B0609070205080204" pitchFamily="49" charset="-128"/>
              </a:rPr>
              <a:t>の対象となる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ドメイン宣言は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保証免責条項</a:t>
            </a:r>
            <a:r>
              <a:rPr lang="ja-JP" altLang="en-US" dirty="0" err="1">
                <a:latin typeface="ＭＳ ゴシック" panose="020B0609070205080204" pitchFamily="49" charset="-128"/>
                <a:ea typeface="ＭＳ ゴシック" panose="020B0609070205080204" pitchFamily="49" charset="-128"/>
              </a:rPr>
              <a:t>のような</a:t>
            </a:r>
            <a:r>
              <a:rPr lang="en-US" dirty="0" err="1">
                <a:latin typeface="ＭＳ ゴシック" panose="020B0609070205080204" pitchFamily="49" charset="-128"/>
                <a:ea typeface="ＭＳ ゴシック" panose="020B0609070205080204" pitchFamily="49" charset="-128"/>
              </a:rPr>
              <a:t>他の条項を伴</a:t>
            </a:r>
            <a:r>
              <a:rPr lang="ja-JP" altLang="en-US" dirty="0">
                <a:latin typeface="ＭＳ ゴシック" panose="020B0609070205080204" pitchFamily="49" charset="-128"/>
                <a:ea typeface="ＭＳ ゴシック" panose="020B0609070205080204" pitchFamily="49" charset="-128"/>
              </a:rPr>
              <a:t>うことも多い。</a:t>
            </a:r>
            <a:r>
              <a:rPr lang="en-US" dirty="0" err="1">
                <a:latin typeface="ＭＳ ゴシック" panose="020B0609070205080204" pitchFamily="49" charset="-128"/>
                <a:ea typeface="ＭＳ ゴシック" panose="020B0609070205080204" pitchFamily="49" charset="-128"/>
              </a:rPr>
              <a:t>その場合、そのソフトウェアは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a:t>
            </a:r>
            <a:r>
              <a:rPr lang="ja-JP" altLang="en-US" dirty="0">
                <a:latin typeface="ＭＳ ゴシック" panose="020B0609070205080204" pitchFamily="49" charset="-128"/>
                <a:ea typeface="ＭＳ ゴシック" panose="020B0609070205080204" pitchFamily="49" charset="-128"/>
              </a:rPr>
              <a:t>というより、</a:t>
            </a:r>
            <a:r>
              <a:rPr lang="en-US" dirty="0" err="1">
                <a:latin typeface="ＭＳ ゴシック" panose="020B0609070205080204" pitchFamily="49" charset="-128"/>
                <a:ea typeface="ＭＳ ゴシック" panose="020B0609070205080204" pitchFamily="49" charset="-128"/>
              </a:rPr>
              <a:t>あるライセンスの下にあると</a:t>
            </a:r>
            <a:r>
              <a:rPr lang="ja-JP" altLang="en-US" dirty="0">
                <a:latin typeface="ＭＳ ゴシック" panose="020B0609070205080204" pitchFamily="49" charset="-128"/>
                <a:ea typeface="ＭＳ ゴシック" panose="020B0609070205080204" pitchFamily="49" charset="-128"/>
              </a:rPr>
              <a:t>みなすことができる</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ライセンスの両立性</a:t>
            </a:r>
            <a:r>
              <a:rPr lang="ja-JP" altLang="en-US" dirty="0">
                <a:latin typeface="ＭＳ ゴシック" panose="020B0609070205080204" pitchFamily="49" charset="-128"/>
                <a:ea typeface="ＭＳ ゴシック" panose="020B0609070205080204" pitchFamily="49" charset="-128"/>
              </a:rPr>
              <a:t>（互換性）</a:t>
            </a:r>
            <a:r>
              <a:rPr lang="en-US" altLang="ja-JP" baseline="30000" dirty="0">
                <a:latin typeface="ＭＳ ゴシック" panose="020B0609070205080204" pitchFamily="49" charset="-128"/>
                <a:ea typeface="ＭＳ ゴシック" panose="020B0609070205080204" pitchFamily="49" charset="-128"/>
              </a:rPr>
              <a:t>※</a:t>
            </a:r>
            <a:endParaRPr lang="en-US" baseline="30000"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ＭＳ ゴシック" panose="020B0609070205080204" pitchFamily="49" charset="-128"/>
                <a:ea typeface="ＭＳ ゴシック" panose="020B0609070205080204" pitchFamily="49" charset="-128"/>
              </a:rPr>
              <a:t>ライセンス両立性</a:t>
            </a:r>
            <a:r>
              <a:rPr lang="ja-JP" altLang="en-US" sz="2000" dirty="0">
                <a:solidFill>
                  <a:srgbClr val="292934"/>
                </a:solidFill>
                <a:latin typeface="ＭＳ ゴシック" panose="020B0609070205080204" pitchFamily="49" charset="-128"/>
                <a:ea typeface="ＭＳ ゴシック" panose="020B0609070205080204" pitchFamily="49" charset="-128"/>
              </a:rPr>
              <a:t>（</a:t>
            </a:r>
            <a:r>
              <a:rPr lang="ja-JP" altLang="en-US" sz="2000" dirty="0" smtClean="0">
                <a:solidFill>
                  <a:srgbClr val="292934"/>
                </a:solidFill>
                <a:latin typeface="ＭＳ ゴシック" panose="020B0609070205080204" pitchFamily="49" charset="-128"/>
                <a:ea typeface="ＭＳ ゴシック" panose="020B0609070205080204" pitchFamily="49" charset="-128"/>
              </a:rPr>
              <a:t>互換性）</a:t>
            </a:r>
            <a:r>
              <a:rPr lang="en-US" sz="2000" dirty="0" smtClean="0">
                <a:solidFill>
                  <a:srgbClr val="292934"/>
                </a:solidFill>
                <a:latin typeface="ＭＳ ゴシック" panose="020B0609070205080204" pitchFamily="49" charset="-128"/>
                <a:ea typeface="ＭＳ ゴシック" panose="020B0609070205080204" pitchFamily="49" charset="-128"/>
              </a:rPr>
              <a:t>は</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（異なるライセンス間で）</a:t>
            </a:r>
            <a:r>
              <a:rPr lang="en-US" sz="2000" dirty="0" err="1">
                <a:latin typeface="ＭＳ ゴシック" panose="020B0609070205080204" pitchFamily="49" charset="-128"/>
                <a:ea typeface="ＭＳ ゴシック" panose="020B0609070205080204" pitchFamily="49" charset="-128"/>
              </a:rPr>
              <a:t>ライセンス条項に矛盾がないことを確かなものにするプロセス</a:t>
            </a:r>
            <a:r>
              <a:rPr lang="en-US" sz="2000" dirty="0">
                <a:latin typeface="ＭＳ ゴシック" panose="020B0609070205080204" pitchFamily="49" charset="-128"/>
                <a:ea typeface="ＭＳ ゴシック" panose="020B0609070205080204" pitchFamily="49" charset="-128"/>
              </a:rPr>
              <a:t> </a:t>
            </a:r>
          </a:p>
          <a:p>
            <a:r>
              <a:rPr lang="en-US" altLang="ja-JP" sz="2000" dirty="0">
                <a:latin typeface="ＭＳ ゴシック" panose="020B0609070205080204" pitchFamily="49" charset="-128"/>
                <a:ea typeface="ＭＳ ゴシック" panose="020B0609070205080204" pitchFamily="49" charset="-128"/>
              </a:rPr>
              <a:t>1</a:t>
            </a:r>
            <a:r>
              <a:rPr lang="en-US" sz="2000" dirty="0">
                <a:solidFill>
                  <a:srgbClr val="292934"/>
                </a:solidFill>
                <a:latin typeface="ＭＳ ゴシック" panose="020B0609070205080204" pitchFamily="49" charset="-128"/>
                <a:ea typeface="ＭＳ ゴシック" panose="020B0609070205080204" pitchFamily="49" charset="-128"/>
              </a:rPr>
              <a:t>つのライセンスが何かすることを要求し、他方のライセンスがそうすることを禁じている場合、それらは矛盾</a:t>
            </a:r>
            <a:r>
              <a:rPr lang="ja-JP" altLang="en-US" sz="2000" dirty="0">
                <a:solidFill>
                  <a:srgbClr val="292934"/>
                </a:solidFill>
                <a:latin typeface="ＭＳ ゴシック" panose="020B0609070205080204" pitchFamily="49" charset="-128"/>
                <a:ea typeface="ＭＳ ゴシック" panose="020B0609070205080204" pitchFamily="49" charset="-128"/>
              </a:rPr>
              <a:t>する</a:t>
            </a:r>
            <a:r>
              <a:rPr lang="en-US" sz="2000" dirty="0">
                <a:solidFill>
                  <a:srgbClr val="292934"/>
                </a:solidFill>
                <a:latin typeface="ＭＳ ゴシック" panose="020B0609070205080204" pitchFamily="49" charset="-128"/>
                <a:ea typeface="ＭＳ ゴシック" panose="020B0609070205080204" pitchFamily="49" charset="-128"/>
              </a:rPr>
              <a:t>。</a:t>
            </a:r>
            <a:r>
              <a:rPr lang="en-US" sz="2000" dirty="0">
                <a:latin typeface="ＭＳ ゴシック" panose="020B0609070205080204" pitchFamily="49" charset="-128"/>
                <a:ea typeface="ＭＳ ゴシック" panose="020B0609070205080204" pitchFamily="49" charset="-128"/>
              </a:rPr>
              <a:t> その</a:t>
            </a:r>
            <a:r>
              <a:rPr lang="en-US" altLang="ja-JP" sz="2000" dirty="0">
                <a:latin typeface="ＭＳ ゴシック" panose="020B0609070205080204" pitchFamily="49" charset="-128"/>
                <a:ea typeface="ＭＳ ゴシック" panose="020B0609070205080204" pitchFamily="49" charset="-128"/>
              </a:rPr>
              <a:t>2</a:t>
            </a:r>
            <a:r>
              <a:rPr lang="en-US" sz="2000" dirty="0">
                <a:latin typeface="ＭＳ ゴシック" panose="020B0609070205080204" pitchFamily="49" charset="-128"/>
                <a:ea typeface="ＭＳ ゴシック" panose="020B0609070205080204" pitchFamily="49" charset="-128"/>
              </a:rPr>
              <a:t>つのソフトウェア</a:t>
            </a:r>
            <a:r>
              <a:rPr lang="ja-JP" altLang="en-US" sz="2000" dirty="0">
                <a:latin typeface="ＭＳ ゴシック" panose="020B0609070205080204" pitchFamily="49" charset="-128"/>
                <a:ea typeface="ＭＳ ゴシック" panose="020B0609070205080204" pitchFamily="49" charset="-128"/>
              </a:rPr>
              <a:t> </a:t>
            </a:r>
            <a:r>
              <a:rPr lang="en-US" sz="2000" dirty="0" err="1">
                <a:latin typeface="ＭＳ ゴシック" panose="020B0609070205080204" pitchFamily="49" charset="-128"/>
                <a:ea typeface="ＭＳ ゴシック" panose="020B0609070205080204" pitchFamily="49" charset="-128"/>
              </a:rPr>
              <a:t>モジュールの組み合わせがライセンス</a:t>
            </a:r>
            <a:r>
              <a:rPr lang="ja-JP" altLang="en-US" sz="2000" dirty="0">
                <a:latin typeface="ＭＳ ゴシック" panose="020B0609070205080204" pitchFamily="49" charset="-128"/>
                <a:ea typeface="ＭＳ ゴシック" panose="020B0609070205080204" pitchFamily="49" charset="-128"/>
              </a:rPr>
              <a:t>の</a:t>
            </a:r>
            <a:r>
              <a:rPr lang="en-US" sz="2000" dirty="0" err="1">
                <a:latin typeface="ＭＳ ゴシック" panose="020B0609070205080204" pitchFamily="49" charset="-128"/>
                <a:ea typeface="ＭＳ ゴシック" panose="020B0609070205080204" pitchFamily="49" charset="-128"/>
              </a:rPr>
              <a:t>下での義務を</a:t>
            </a:r>
            <a:r>
              <a:rPr lang="ja-JP" altLang="en-US" sz="2000" dirty="0">
                <a:latin typeface="ＭＳ ゴシック" panose="020B0609070205080204" pitchFamily="49" charset="-128"/>
                <a:ea typeface="ＭＳ ゴシック" panose="020B0609070205080204" pitchFamily="49" charset="-128"/>
              </a:rPr>
              <a:t>発動</a:t>
            </a:r>
            <a:r>
              <a:rPr lang="en-US" sz="2000" dirty="0">
                <a:latin typeface="ＭＳ ゴシック" panose="020B0609070205080204" pitchFamily="49" charset="-128"/>
                <a:ea typeface="ＭＳ ゴシック" panose="020B0609070205080204" pitchFamily="49" charset="-128"/>
              </a:rPr>
              <a:t>させる場合には、</a:t>
            </a:r>
            <a:r>
              <a:rPr lang="en-US" altLang="ja-JP" sz="2000" dirty="0">
                <a:latin typeface="ＭＳ ゴシック" panose="020B0609070205080204" pitchFamily="49" charset="-128"/>
                <a:ea typeface="ＭＳ ゴシック" panose="020B0609070205080204" pitchFamily="49" charset="-128"/>
              </a:rPr>
              <a:t>2</a:t>
            </a:r>
            <a:r>
              <a:rPr lang="en-US" sz="2000" dirty="0">
                <a:latin typeface="ＭＳ ゴシック" panose="020B0609070205080204" pitchFamily="49" charset="-128"/>
                <a:ea typeface="ＭＳ ゴシック" panose="020B0609070205080204" pitchFamily="49" charset="-128"/>
              </a:rPr>
              <a:t>つのライセンスは両立し</a:t>
            </a:r>
            <a:r>
              <a:rPr lang="ja-JP" altLang="en-US" sz="2000" dirty="0" smtClean="0">
                <a:latin typeface="ＭＳ ゴシック" panose="020B0609070205080204" pitchFamily="49" charset="-128"/>
                <a:ea typeface="ＭＳ ゴシック" panose="020B0609070205080204" pitchFamily="49" charset="-128"/>
              </a:rPr>
              <a:t>ない（互換ではない）</a:t>
            </a:r>
            <a:endParaRPr lang="en-US" sz="2000" dirty="0">
              <a:latin typeface="ＭＳ ゴシック" panose="020B0609070205080204" pitchFamily="49" charset="-128"/>
              <a:ea typeface="ＭＳ ゴシック" panose="020B0609070205080204" pitchFamily="49" charset="-128"/>
            </a:endParaRPr>
          </a:p>
          <a:p>
            <a:pPr marL="622300" indent="-182563">
              <a:spcBef>
                <a:spcPts val="1200"/>
              </a:spcBef>
              <a:buFont typeface="Wingdings" panose="05000000000000000000" pitchFamily="2" charset="2"/>
              <a:buChar char="Ø"/>
            </a:pPr>
            <a:r>
              <a:rPr lang="en-US" altLang="ja-JP" sz="1800" smtClean="0">
                <a:latin typeface="ＭＳ ゴシック" panose="020B0609070205080204" pitchFamily="49" charset="-128"/>
                <a:ea typeface="ＭＳ ゴシック" panose="020B0609070205080204" pitchFamily="49" charset="-128"/>
              </a:rPr>
              <a:t>GPL-2.0</a:t>
            </a:r>
            <a:r>
              <a:rPr lang="ja-JP" altLang="en-US" sz="1800" smtClean="0">
                <a:latin typeface="ＭＳ ゴシック" panose="020B0609070205080204" pitchFamily="49" charset="-128"/>
                <a:ea typeface="ＭＳ ゴシック" panose="020B0609070205080204" pitchFamily="49" charset="-128"/>
              </a:rPr>
              <a:t>と</a:t>
            </a:r>
            <a:r>
              <a:rPr lang="en-US" altLang="ja-JP" sz="1800" smtClean="0">
                <a:latin typeface="ＭＳ ゴシック" panose="020B0609070205080204" pitchFamily="49" charset="-128"/>
                <a:ea typeface="ＭＳ ゴシック" panose="020B0609070205080204" pitchFamily="49" charset="-128"/>
              </a:rPr>
              <a:t>EPL-1.0</a:t>
            </a:r>
            <a:r>
              <a:rPr lang="ja-JP" altLang="en-US" sz="1800" smtClean="0">
                <a:latin typeface="ＭＳ ゴシック" panose="020B0609070205080204" pitchFamily="49" charset="-128"/>
                <a:ea typeface="ＭＳ ゴシック" panose="020B0609070205080204" pitchFamily="49" charset="-128"/>
              </a:rPr>
              <a:t>はそれぞれ、</a:t>
            </a:r>
            <a:r>
              <a:rPr lang="en-US" altLang="ja-JP" sz="1800" smtClean="0">
                <a:latin typeface="ＭＳ ゴシック" panose="020B0609070205080204" pitchFamily="49" charset="-128"/>
                <a:ea typeface="ＭＳ ゴシック" panose="020B0609070205080204" pitchFamily="49" charset="-128"/>
              </a:rPr>
              <a:t> </a:t>
            </a:r>
            <a:r>
              <a:rPr lang="ja-JP" altLang="en-US" sz="1800" smtClean="0">
                <a:latin typeface="ＭＳ ゴシック" panose="020B0609070205080204" pitchFamily="49" charset="-128"/>
                <a:ea typeface="ＭＳ ゴシック" panose="020B0609070205080204" pitchFamily="49" charset="-128"/>
              </a:rPr>
              <a:t>頒布される「派生的著作物」に対し義務を拡張している</a:t>
            </a:r>
            <a:endParaRPr lang="en-US" altLang="ja-JP" sz="1800" smtClean="0">
              <a:latin typeface="ＭＳ ゴシック" panose="020B0609070205080204" pitchFamily="49" charset="-128"/>
              <a:ea typeface="ＭＳ ゴシック" panose="020B0609070205080204" pitchFamily="49" charset="-128"/>
            </a:endParaRPr>
          </a:p>
          <a:p>
            <a:pPr marL="622300" indent="-182563">
              <a:spcBef>
                <a:spcPts val="1200"/>
              </a:spcBef>
              <a:buFont typeface="Wingdings" panose="05000000000000000000" pitchFamily="2" charset="2"/>
              <a:buChar char="Ø"/>
            </a:pPr>
            <a:r>
              <a:rPr lang="en-US" altLang="ja-JP" sz="1800" smtClean="0">
                <a:latin typeface="ＭＳ ゴシック" panose="020B0609070205080204" pitchFamily="49" charset="-128"/>
                <a:ea typeface="ＭＳ ゴシック" panose="020B0609070205080204" pitchFamily="49" charset="-128"/>
              </a:rPr>
              <a:t>GPL-2.0</a:t>
            </a:r>
            <a:r>
              <a:rPr lang="ja-JP" altLang="en-US" sz="1800" smtClean="0">
                <a:latin typeface="ＭＳ ゴシック" panose="020B0609070205080204" pitchFamily="49" charset="-128"/>
                <a:ea typeface="ＭＳ ゴシック" panose="020B0609070205080204" pitchFamily="49" charset="-128"/>
              </a:rPr>
              <a:t>のモジュールが、</a:t>
            </a:r>
            <a:r>
              <a:rPr lang="en-US" altLang="ja-JP" sz="1800" smtClean="0">
                <a:latin typeface="ＭＳ ゴシック" panose="020B0609070205080204" pitchFamily="49" charset="-128"/>
                <a:ea typeface="ＭＳ ゴシック" panose="020B0609070205080204" pitchFamily="49" charset="-128"/>
              </a:rPr>
              <a:t>EPL-1.0</a:t>
            </a:r>
            <a:r>
              <a:rPr lang="ja-JP" altLang="en-US" sz="1800" smtClean="0">
                <a:latin typeface="ＭＳ ゴシック" panose="020B0609070205080204" pitchFamily="49" charset="-128"/>
                <a:ea typeface="ＭＳ ゴシック" panose="020B0609070205080204" pitchFamily="49" charset="-128"/>
              </a:rPr>
              <a:t>のモジュールに結合（</a:t>
            </a:r>
            <a:r>
              <a:rPr lang="en-US" altLang="ja-JP" sz="1800" smtClean="0">
                <a:latin typeface="ＭＳ ゴシック" panose="020B0609070205080204" pitchFamily="49" charset="-128"/>
                <a:ea typeface="ＭＳ ゴシック" panose="020B0609070205080204" pitchFamily="49" charset="-128"/>
              </a:rPr>
              <a:t>Combine</a:t>
            </a:r>
            <a:r>
              <a:rPr lang="ja-JP" altLang="en-US" sz="1800" smtClean="0">
                <a:latin typeface="ＭＳ ゴシック" panose="020B0609070205080204" pitchFamily="49" charset="-128"/>
                <a:ea typeface="ＭＳ ゴシック" panose="020B0609070205080204" pitchFamily="49" charset="-128"/>
              </a:rPr>
              <a:t>）され、統合されたモジュールが頒布される場合、そのモジュールは；</a:t>
            </a:r>
            <a:endParaRPr lang="en-US" altLang="ja-JP" sz="1800"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GPL-2.0</a:t>
            </a:r>
            <a:r>
              <a:rPr lang="ja-JP" altLang="en-US" smtClean="0">
                <a:latin typeface="ＭＳ ゴシック" panose="020B0609070205080204" pitchFamily="49" charset="-128"/>
                <a:ea typeface="ＭＳ ゴシック" panose="020B0609070205080204" pitchFamily="49" charset="-128"/>
              </a:rPr>
              <a:t>によれ</a:t>
            </a:r>
            <a:r>
              <a:rPr lang="ja-JP" altLang="en-US">
                <a:latin typeface="ＭＳ ゴシック" panose="020B0609070205080204" pitchFamily="49" charset="-128"/>
                <a:ea typeface="ＭＳ ゴシック" panose="020B0609070205080204" pitchFamily="49" charset="-128"/>
              </a:rPr>
              <a:t>ば</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GPL-2.0</a:t>
            </a:r>
            <a:r>
              <a:rPr lang="ja-JP" altLang="en-US" smtClean="0">
                <a:latin typeface="ＭＳ ゴシック" panose="020B0609070205080204" pitchFamily="49" charset="-128"/>
                <a:ea typeface="ＭＳ ゴシック" panose="020B0609070205080204" pitchFamily="49" charset="-128"/>
              </a:rPr>
              <a:t>のみで頒布されなければならないことになる、さらに</a:t>
            </a:r>
            <a:endParaRPr lang="en-US" altLang="ja-JP"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EPL-1.0</a:t>
            </a:r>
            <a:r>
              <a:rPr lang="ja-JP" altLang="en-US" smtClean="0">
                <a:latin typeface="ＭＳ ゴシック" panose="020B0609070205080204" pitchFamily="49" charset="-128"/>
                <a:ea typeface="ＭＳ ゴシック" panose="020B0609070205080204" pitchFamily="49" charset="-128"/>
              </a:rPr>
              <a:t>によれ</a:t>
            </a:r>
            <a:r>
              <a:rPr lang="ja-JP" altLang="en-US">
                <a:latin typeface="ＭＳ ゴシック" panose="020B0609070205080204" pitchFamily="49" charset="-128"/>
                <a:ea typeface="ＭＳ ゴシック" panose="020B0609070205080204" pitchFamily="49" charset="-128"/>
              </a:rPr>
              <a:t>ば</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EPL-1.0</a:t>
            </a:r>
            <a:r>
              <a:rPr lang="ja-JP" altLang="en-US">
                <a:latin typeface="ＭＳ ゴシック" panose="020B0609070205080204" pitchFamily="49" charset="-128"/>
                <a:ea typeface="ＭＳ ゴシック" panose="020B0609070205080204" pitchFamily="49" charset="-128"/>
              </a:rPr>
              <a:t>のみで頒布されなければ</a:t>
            </a:r>
            <a:r>
              <a:rPr lang="ja-JP" altLang="en-US" smtClean="0">
                <a:latin typeface="ＭＳ ゴシック" panose="020B0609070205080204" pitchFamily="49" charset="-128"/>
                <a:ea typeface="ＭＳ ゴシック" panose="020B0609070205080204" pitchFamily="49" charset="-128"/>
              </a:rPr>
              <a:t>ならないことになる</a:t>
            </a:r>
            <a:r>
              <a:rPr lang="ja-JP" altLang="en-US">
                <a:latin typeface="ＭＳ ゴシック" panose="020B0609070205080204" pitchFamily="49" charset="-128"/>
                <a:ea typeface="ＭＳ ゴシック" panose="020B0609070205080204" pitchFamily="49" charset="-128"/>
              </a:rPr>
              <a:t>。</a:t>
            </a:r>
            <a:endParaRPr lang="en-US" altLang="ja-JP"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smtClean="0">
                <a:latin typeface="ＭＳ ゴシック" panose="020B0609070205080204" pitchFamily="49" charset="-128"/>
                <a:ea typeface="ＭＳ ゴシック" panose="020B0609070205080204" pitchFamily="49" charset="-128"/>
              </a:rPr>
              <a:t>頒布</a:t>
            </a:r>
            <a:r>
              <a:rPr lang="ja-JP" altLang="en-US">
                <a:latin typeface="ＭＳ ゴシック" panose="020B0609070205080204" pitchFamily="49" charset="-128"/>
                <a:ea typeface="ＭＳ ゴシック" panose="020B0609070205080204" pitchFamily="49" charset="-128"/>
              </a:rPr>
              <a:t>者</a:t>
            </a:r>
            <a:r>
              <a:rPr lang="ja-JP" altLang="en-US" smtClean="0">
                <a:latin typeface="ＭＳ ゴシック" panose="020B0609070205080204" pitchFamily="49" charset="-128"/>
                <a:ea typeface="ＭＳ ゴシック" panose="020B0609070205080204" pitchFamily="49" charset="-128"/>
              </a:rPr>
              <a:t>は</a:t>
            </a:r>
            <a:r>
              <a:rPr lang="en-US" altLang="ja-JP" smtClean="0">
                <a:latin typeface="ＭＳ ゴシック" panose="020B0609070205080204" pitchFamily="49" charset="-128"/>
                <a:ea typeface="ＭＳ ゴシック" panose="020B0609070205080204" pitchFamily="49" charset="-128"/>
              </a:rPr>
              <a:t>2</a:t>
            </a:r>
            <a:r>
              <a:rPr lang="ja-JP" altLang="en-US" smtClean="0">
                <a:latin typeface="ＭＳ ゴシック" panose="020B0609070205080204" pitchFamily="49" charset="-128"/>
                <a:ea typeface="ＭＳ ゴシック" panose="020B0609070205080204" pitchFamily="49" charset="-128"/>
              </a:rPr>
              <a:t>つの条件を同時に満足することはできないので、このモジュールは頒布できない</a:t>
            </a:r>
            <a:endParaRPr lang="en-US" altLang="ja-JP"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a:latin typeface="ＭＳ ゴシック" panose="020B0609070205080204" pitchFamily="49" charset="-128"/>
                <a:ea typeface="ＭＳ ゴシック" panose="020B0609070205080204" pitchFamily="49" charset="-128"/>
              </a:rPr>
              <a:t>上記</a:t>
            </a:r>
            <a:r>
              <a:rPr lang="ja-JP" altLang="en-US" smtClean="0">
                <a:latin typeface="ＭＳ ゴシック" panose="020B0609070205080204" pitchFamily="49" charset="-128"/>
                <a:ea typeface="ＭＳ ゴシック" panose="020B0609070205080204" pitchFamily="49" charset="-128"/>
              </a:rPr>
              <a:t>はライセンスが両立しない</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つの例</a:t>
            </a:r>
            <a:endParaRPr lang="en-US" altLang="ja-JP">
              <a:latin typeface="ＭＳ ゴシック" panose="020B0609070205080204" pitchFamily="49" charset="-128"/>
              <a:ea typeface="ＭＳ ゴシック" panose="020B0609070205080204" pitchFamily="49" charset="-128"/>
            </a:endParaRPr>
          </a:p>
          <a:p>
            <a:pPr marL="0" indent="0">
              <a:spcBef>
                <a:spcPts val="1200"/>
              </a:spcBef>
              <a:buNone/>
            </a:pPr>
            <a:r>
              <a:rPr lang="en-US" altLang="ja-JP" sz="2000" smtClean="0">
                <a:latin typeface="ＭＳ ゴシック" panose="020B0609070205080204" pitchFamily="49" charset="-128"/>
                <a:ea typeface="ＭＳ ゴシック" panose="020B0609070205080204" pitchFamily="49" charset="-128"/>
              </a:rPr>
              <a:t>「</a:t>
            </a:r>
            <a:r>
              <a:rPr lang="ja-JP" altLang="en-US" sz="2000">
                <a:latin typeface="ＭＳ ゴシック" panose="020B0609070205080204" pitchFamily="49" charset="-128"/>
                <a:ea typeface="ＭＳ ゴシック" panose="020B0609070205080204" pitchFamily="49" charset="-128"/>
              </a:rPr>
              <a:t>派生的著作物</a:t>
            </a:r>
            <a:r>
              <a:rPr lang="en-US" altLang="ja-JP" sz="2000">
                <a:latin typeface="ＭＳ ゴシック" panose="020B0609070205080204" pitchFamily="49" charset="-128"/>
                <a:ea typeface="ＭＳ ゴシック" panose="020B0609070205080204" pitchFamily="49" charset="-128"/>
              </a:rPr>
              <a:t>」の定義はFOSSコミュニティでもその見解が</a:t>
            </a:r>
            <a:r>
              <a:rPr lang="ja-JP" altLang="en-US" sz="2000">
                <a:latin typeface="ＭＳ ゴシック" panose="020B0609070205080204" pitchFamily="49" charset="-128"/>
                <a:ea typeface="ＭＳ ゴシック" panose="020B0609070205080204" pitchFamily="49" charset="-128"/>
              </a:rPr>
              <a:t>分かれる傾向にある</a:t>
            </a:r>
            <a:endParaRPr lang="en-US" altLang="ja-JP" sz="2000">
              <a:latin typeface="ＭＳ ゴシック" panose="020B0609070205080204" pitchFamily="49" charset="-128"/>
              <a:ea typeface="ＭＳ ゴシック" panose="020B0609070205080204" pitchFamily="49" charset="-128"/>
            </a:endParaRPr>
          </a:p>
          <a:p>
            <a:endParaRPr lang="en-US" sz="2000" smtClean="0">
              <a:latin typeface="ＭＳ ゴシック" panose="020B0609070205080204" pitchFamily="49" charset="-128"/>
              <a:ea typeface="ＭＳ ゴシック" panose="020B0609070205080204" pitchFamily="49" charset="-128"/>
            </a:endParaRPr>
          </a:p>
          <a:p>
            <a:pPr marL="0" indent="0">
              <a:buNone/>
            </a:pPr>
            <a:endParaRPr lang="en-US" sz="2000">
              <a:latin typeface="ＭＳ ゴシック" panose="020B0609070205080204" pitchFamily="49" charset="-128"/>
              <a:ea typeface="ＭＳ ゴシック" panose="020B0609070205080204" pitchFamily="49" charset="-128"/>
            </a:endParaRPr>
          </a:p>
          <a:p>
            <a:pPr marL="0" indent="0">
              <a:buNone/>
            </a:pPr>
            <a:endParaRPr lang="en-US" sz="2000" smtClean="0">
              <a:latin typeface="ＭＳ ゴシック" panose="020B0609070205080204" pitchFamily="49" charset="-128"/>
              <a:ea typeface="ＭＳ ゴシック" panose="020B0609070205080204" pitchFamily="49" charset="-128"/>
            </a:endParaRPr>
          </a:p>
          <a:p>
            <a:pPr marL="0" indent="0">
              <a:buNone/>
            </a:pPr>
            <a:r>
              <a:rPr lang="en-US" sz="2000" smtClean="0">
                <a:latin typeface="ＭＳ ゴシック" panose="020B0609070205080204" pitchFamily="49" charset="-128"/>
                <a:ea typeface="ＭＳ ゴシック" panose="020B0609070205080204" pitchFamily="49" charset="-128"/>
              </a:rPr>
              <a:t>「</a:t>
            </a:r>
            <a:r>
              <a:rPr lang="ja-JP" altLang="en-US" sz="2000" dirty="0" smtClean="0">
                <a:latin typeface="ＭＳ ゴシック" panose="020B0609070205080204" pitchFamily="49" charset="-128"/>
                <a:ea typeface="ＭＳ ゴシック" panose="020B0609070205080204" pitchFamily="49" charset="-128"/>
              </a:rPr>
              <a:t>派生的著作物</a:t>
            </a:r>
            <a:r>
              <a:rPr lang="en-US" sz="2000" dirty="0" smtClean="0">
                <a:latin typeface="ＭＳ ゴシック" panose="020B0609070205080204" pitchFamily="49" charset="-128"/>
                <a:ea typeface="ＭＳ ゴシック" panose="020B0609070205080204" pitchFamily="49" charset="-128"/>
              </a:rPr>
              <a:t>」</a:t>
            </a:r>
            <a:r>
              <a:rPr lang="en-US" sz="2000" dirty="0" err="1">
                <a:latin typeface="ＭＳ ゴシック" panose="020B0609070205080204" pitchFamily="49" charset="-128"/>
                <a:ea typeface="ＭＳ ゴシック" panose="020B0609070205080204" pitchFamily="49" charset="-128"/>
              </a:rPr>
              <a:t>の定義はFOSSコミュニティでもその見解が</a:t>
            </a:r>
            <a:r>
              <a:rPr lang="ja-JP" altLang="en-US" sz="2000" dirty="0">
                <a:latin typeface="ＭＳ ゴシック" panose="020B0609070205080204" pitchFamily="49" charset="-128"/>
                <a:ea typeface="ＭＳ ゴシック" panose="020B0609070205080204" pitchFamily="49" charset="-128"/>
              </a:rPr>
              <a:t>分かれる傾向にある</a:t>
            </a:r>
            <a:endParaRPr lang="en-US" sz="2000"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 OpenChain Curriculum Release 2 </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世界の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メンバー企業が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プロジェクトです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が、資料の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細部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各国の法令に対応していない可能性があります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本翻訳版を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日本で活用する際には、各企業の法務部門を加えた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検討が不可欠です。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告知／表示</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lnSpcReduction="10000"/>
          </a:bodyPr>
          <a:lstStyle/>
          <a:p>
            <a:pPr marL="0" indent="0">
              <a:buNone/>
            </a:pPr>
            <a:r>
              <a:rPr lang="en-US" dirty="0" err="1">
                <a:latin typeface="ＭＳ ゴシック" panose="020B0609070205080204" pitchFamily="49" charset="-128"/>
                <a:ea typeface="ＭＳ ゴシック" panose="020B0609070205080204" pitchFamily="49" charset="-128"/>
              </a:rPr>
              <a:t>告知／表示（Notice）は</a:t>
            </a:r>
            <a:r>
              <a:rPr lang="en-US" dirty="0" smtClean="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 </a:t>
            </a:r>
            <a:r>
              <a:rPr lang="en-US" altLang="ja-JP" dirty="0" err="1">
                <a:latin typeface="ＭＳ ゴシック" panose="020B0609070205080204" pitchFamily="49" charset="-128"/>
                <a:ea typeface="ＭＳ ゴシック" panose="020B0609070205080204" pitchFamily="49" charset="-128"/>
              </a:rPr>
              <a:t>しばしば著作者やライセンスに関する情報を提供</a:t>
            </a:r>
            <a:r>
              <a:rPr lang="ja-JP" altLang="en-US" dirty="0" smtClean="0">
                <a:latin typeface="ＭＳ ゴシック" panose="020B0609070205080204" pitchFamily="49" charset="-128"/>
                <a:ea typeface="ＭＳ ゴシック" panose="020B0609070205080204" pitchFamily="49" charset="-128"/>
              </a:rPr>
              <a:t>する。</a:t>
            </a:r>
            <a:r>
              <a:rPr lang="ja-JP" altLang="en-US" smtClean="0">
                <a:latin typeface="ＭＳ ゴシック" panose="020B0609070205080204" pitchFamily="49" charset="-128"/>
                <a:ea typeface="ＭＳ ゴシック" panose="020B0609070205080204" pitchFamily="49" charset="-128"/>
              </a:rPr>
              <a:t>たとえばファイル先頭</a:t>
            </a:r>
            <a:r>
              <a:rPr lang="ja-JP" altLang="en-US" dirty="0">
                <a:latin typeface="ＭＳ ゴシック" panose="020B0609070205080204" pitchFamily="49" charset="-128"/>
                <a:ea typeface="ＭＳ ゴシック" panose="020B0609070205080204" pitchFamily="49" charset="-128"/>
              </a:rPr>
              <a:t>の</a:t>
            </a:r>
            <a:r>
              <a:rPr lang="ja-JP" altLang="en-US">
                <a:latin typeface="ＭＳ ゴシック" panose="020B0609070205080204" pitchFamily="49" charset="-128"/>
                <a:ea typeface="ＭＳ ゴシック" panose="020B0609070205080204" pitchFamily="49" charset="-128"/>
              </a:rPr>
              <a:t>コメント</a:t>
            </a:r>
            <a:r>
              <a:rPr lang="ja-JP" altLang="en-US" smtClean="0">
                <a:latin typeface="ＭＳ ゴシック" panose="020B0609070205080204" pitchFamily="49" charset="-128"/>
                <a:ea typeface="ＭＳ ゴシック" panose="020B0609070205080204" pitchFamily="49" charset="-128"/>
              </a:rPr>
              <a:t>行文字列</a:t>
            </a:r>
            <a:r>
              <a:rPr lang="ja-JP" altLang="en-US" dirty="0">
                <a:latin typeface="ＭＳ ゴシック" panose="020B0609070205080204" pitchFamily="49" charset="-128"/>
                <a:ea typeface="ＭＳ ゴシック" panose="020B0609070205080204" pitchFamily="49" charset="-128"/>
              </a:rPr>
              <a:t>などの</a:t>
            </a:r>
            <a:r>
              <a:rPr lang="ja-JP" altLang="en-US" dirty="0" smtClean="0">
                <a:latin typeface="ＭＳ ゴシック" panose="020B0609070205080204" pitchFamily="49" charset="-128"/>
                <a:ea typeface="ＭＳ ゴシック" panose="020B0609070205080204" pitchFamily="49" charset="-128"/>
              </a:rPr>
              <a:t>形</a:t>
            </a:r>
            <a:r>
              <a:rPr lang="ja-JP" altLang="en-US" dirty="0">
                <a:latin typeface="ＭＳ ゴシック" panose="020B0609070205080204" pitchFamily="49" charset="-128"/>
                <a:ea typeface="ＭＳ ゴシック" panose="020B0609070205080204" pitchFamily="49" charset="-128"/>
              </a:rPr>
              <a:t>が</a:t>
            </a:r>
            <a:r>
              <a:rPr lang="ja-JP" altLang="en-US" dirty="0" smtClean="0">
                <a:latin typeface="ＭＳ ゴシック" panose="020B0609070205080204" pitchFamily="49" charset="-128"/>
                <a:ea typeface="ＭＳ ゴシック" panose="020B0609070205080204" pitchFamily="49" charset="-128"/>
              </a:rPr>
              <a:t>ある</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また、FOSSライセンス</a:t>
            </a:r>
            <a:r>
              <a:rPr lang="ja-JP" altLang="en-US" dirty="0">
                <a:latin typeface="ＭＳ ゴシック" panose="020B0609070205080204" pitchFamily="49" charset="-128"/>
                <a:ea typeface="ＭＳ ゴシック" panose="020B0609070205080204" pitchFamily="49" charset="-128"/>
              </a:rPr>
              <a:t>で</a:t>
            </a:r>
            <a:r>
              <a:rPr lang="en-US" dirty="0">
                <a:latin typeface="ＭＳ ゴシック" panose="020B0609070205080204" pitchFamily="49" charset="-128"/>
                <a:ea typeface="ＭＳ ゴシック" panose="020B0609070205080204" pitchFamily="49" charset="-128"/>
              </a:rPr>
              <a:t>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ソースコードや文書類</a:t>
            </a:r>
            <a:r>
              <a:rPr lang="ja-JP" altLang="en-US" dirty="0">
                <a:latin typeface="ＭＳ ゴシック" panose="020B0609070205080204" pitchFamily="49" charset="-128"/>
                <a:ea typeface="ＭＳ ゴシック" panose="020B0609070205080204" pitchFamily="49" charset="-128"/>
              </a:rPr>
              <a:t>の一定の</a:t>
            </a:r>
            <a:r>
              <a:rPr lang="en-US" dirty="0" err="1">
                <a:latin typeface="ＭＳ ゴシック" panose="020B0609070205080204" pitchFamily="49" charset="-128"/>
                <a:ea typeface="ＭＳ ゴシック" panose="020B0609070205080204" pitchFamily="49" charset="-128"/>
              </a:rPr>
              <a:t>場所</a:t>
            </a:r>
            <a:r>
              <a:rPr lang="ja-JP" altLang="en-US" dirty="0">
                <a:latin typeface="ＭＳ ゴシック" panose="020B0609070205080204" pitchFamily="49" charset="-128"/>
                <a:ea typeface="ＭＳ ゴシック" panose="020B0609070205080204" pitchFamily="49" charset="-128"/>
              </a:rPr>
              <a:t>に告知／表示を設定すること</a:t>
            </a:r>
            <a:r>
              <a:rPr lang="en-US" dirty="0" err="1">
                <a:latin typeface="ＭＳ ゴシック" panose="020B0609070205080204" pitchFamily="49" charset="-128"/>
                <a:ea typeface="ＭＳ ゴシック" panose="020B0609070205080204" pitchFamily="49" charset="-128"/>
              </a:rPr>
              <a:t>を要求する場合があ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これは著作者の功績を称えたり（帰属</a:t>
            </a:r>
            <a:r>
              <a:rPr lang="ja-JP" altLang="en-US" dirty="0">
                <a:latin typeface="ＭＳ ゴシック" panose="020B0609070205080204" pitchFamily="49" charset="-128"/>
                <a:ea typeface="ＭＳ ゴシック" panose="020B0609070205080204" pitchFamily="49" charset="-128"/>
              </a:rPr>
              <a:t>情報</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そのソフトウェアが改変されたことを明確にさせたりするためで</a:t>
            </a:r>
            <a:r>
              <a:rPr lang="ja-JP" altLang="en-US" dirty="0">
                <a:latin typeface="ＭＳ ゴシック" panose="020B0609070205080204" pitchFamily="49" charset="-128"/>
                <a:ea typeface="ＭＳ ゴシック" panose="020B0609070205080204" pitchFamily="49" charset="-128"/>
              </a:rPr>
              <a:t>ある</a:t>
            </a:r>
            <a:r>
              <a:rPr lang="en-US" dirty="0">
                <a:latin typeface="ＭＳ ゴシック" panose="020B0609070205080204" pitchFamily="49" charset="-128"/>
                <a:ea typeface="ＭＳ ゴシック" panose="020B0609070205080204" pitchFamily="49" charset="-128"/>
              </a:rPr>
              <a:t>。 </a:t>
            </a:r>
          </a:p>
          <a:p>
            <a:r>
              <a:rPr lang="en-US" b="1" dirty="0">
                <a:latin typeface="ＭＳ ゴシック" panose="020B0609070205080204" pitchFamily="49" charset="-128"/>
                <a:ea typeface="ＭＳ ゴシック" panose="020B0609070205080204" pitchFamily="49" charset="-128"/>
              </a:rPr>
              <a:t>著作権表示（Copyright notice） </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その著作物の著作権保有者を</a:t>
            </a:r>
            <a:r>
              <a:rPr lang="ja-JP" altLang="en-US" dirty="0" smtClean="0">
                <a:latin typeface="ＭＳ ゴシック" panose="020B0609070205080204" pitchFamily="49" charset="-128"/>
                <a:ea typeface="ＭＳ ゴシック" panose="020B0609070205080204" pitchFamily="49" charset="-128"/>
              </a:rPr>
              <a:t>世</a:t>
            </a:r>
            <a:r>
              <a:rPr lang="en-US" dirty="0" err="1" smtClean="0">
                <a:latin typeface="ＭＳ ゴシック" panose="020B0609070205080204" pitchFamily="49" charset="-128"/>
                <a:ea typeface="ＭＳ ゴシック" panose="020B0609070205080204" pitchFamily="49" charset="-128"/>
              </a:rPr>
              <a:t>に知らしめるべく</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ソフトウェアの複写物</a:t>
            </a:r>
            <a:r>
              <a:rPr lang="en-US" err="1">
                <a:latin typeface="ＭＳ ゴシック" panose="020B0609070205080204" pitchFamily="49" charset="-128"/>
                <a:ea typeface="ＭＳ ゴシック" panose="020B0609070205080204" pitchFamily="49" charset="-128"/>
              </a:rPr>
              <a:t>に掲載される識別子のこと</a:t>
            </a:r>
            <a:r>
              <a:rPr lang="en-US" smtClean="0">
                <a:latin typeface="ＭＳ ゴシック" panose="020B0609070205080204" pitchFamily="49" charset="-128"/>
                <a:ea typeface="ＭＳ ゴシック" panose="020B0609070205080204" pitchFamily="49" charset="-128"/>
              </a:rPr>
              <a:t>。</a:t>
            </a:r>
            <a:br>
              <a:rPr lang="en-US" smtClean="0">
                <a:latin typeface="ＭＳ ゴシック" panose="020B0609070205080204" pitchFamily="49" charset="-128"/>
                <a:ea typeface="ＭＳ ゴシック" panose="020B0609070205080204" pitchFamily="49" charset="-128"/>
              </a:rPr>
            </a:br>
            <a:r>
              <a:rPr lang="en-US" smtClean="0">
                <a:solidFill>
                  <a:prstClr val="black"/>
                </a:solidFill>
                <a:latin typeface="ＭＳ ゴシック" panose="020B0609070205080204" pitchFamily="49" charset="-128"/>
                <a:ea typeface="ＭＳ ゴシック" panose="020B0609070205080204" pitchFamily="49" charset="-128"/>
              </a:rPr>
              <a:t>例</a:t>
            </a:r>
            <a:r>
              <a:rPr lang="en-US" dirty="0">
                <a:solidFill>
                  <a:prstClr val="black"/>
                </a:solidFill>
                <a:latin typeface="ＭＳ ゴシック" panose="020B0609070205080204" pitchFamily="49" charset="-128"/>
                <a:ea typeface="ＭＳ ゴシック" panose="020B0609070205080204" pitchFamily="49" charset="-128"/>
              </a:rPr>
              <a:t>： </a:t>
            </a:r>
            <a:r>
              <a:rPr lang="en-US" dirty="0">
                <a:solidFill>
                  <a:srgbClr val="009900"/>
                </a:solidFill>
                <a:latin typeface="ＭＳ ゴシック" panose="020B0609070205080204" pitchFamily="49" charset="-128"/>
                <a:ea typeface="ＭＳ ゴシック" panose="020B0609070205080204" pitchFamily="49" charset="-128"/>
              </a:rPr>
              <a:t>Copyright © A. Person (2016). </a:t>
            </a:r>
            <a:endParaRPr lang="en-US" dirty="0">
              <a:latin typeface="ＭＳ ゴシック" panose="020B0609070205080204" pitchFamily="49" charset="-128"/>
              <a:ea typeface="ＭＳ ゴシック" panose="020B0609070205080204" pitchFamily="49" charset="-128"/>
            </a:endParaRPr>
          </a:p>
          <a:p>
            <a:r>
              <a:rPr lang="en-US" b="1" dirty="0" err="1" smtClean="0">
                <a:latin typeface="ＭＳ ゴシック" panose="020B0609070205080204" pitchFamily="49" charset="-128"/>
                <a:ea typeface="ＭＳ ゴシック" panose="020B0609070205080204" pitchFamily="49" charset="-128"/>
              </a:rPr>
              <a:t>ライセンス</a:t>
            </a:r>
            <a:r>
              <a:rPr lang="ja-JP" altLang="en-US" b="1" dirty="0" smtClean="0">
                <a:latin typeface="ＭＳ ゴシック" panose="020B0609070205080204" pitchFamily="49" charset="-128"/>
                <a:ea typeface="ＭＳ ゴシック" panose="020B0609070205080204" pitchFamily="49" charset="-128"/>
              </a:rPr>
              <a:t>告知</a:t>
            </a:r>
            <a:r>
              <a:rPr lang="en-US" b="1" dirty="0" smtClean="0">
                <a:latin typeface="ＭＳ ゴシック" panose="020B0609070205080204" pitchFamily="49" charset="-128"/>
                <a:ea typeface="ＭＳ ゴシック" panose="020B0609070205080204" pitchFamily="49" charset="-128"/>
              </a:rPr>
              <a:t>（</a:t>
            </a:r>
            <a:r>
              <a:rPr lang="en-US" b="1" dirty="0">
                <a:latin typeface="ＭＳ ゴシック" panose="020B0609070205080204" pitchFamily="49" charset="-128"/>
                <a:ea typeface="ＭＳ ゴシック" panose="020B0609070205080204" pitchFamily="49" charset="-128"/>
              </a:rPr>
              <a:t>License notice）</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その製品に含まれるFOSSのライセンス条項や条件を知らせる表示</a:t>
            </a:r>
            <a:r>
              <a:rPr lang="en-US" dirty="0">
                <a:latin typeface="ＭＳ ゴシック" panose="020B0609070205080204" pitchFamily="49" charset="-128"/>
                <a:ea typeface="ＭＳ ゴシック" panose="020B0609070205080204" pitchFamily="49" charset="-128"/>
              </a:rPr>
              <a:t>。</a:t>
            </a:r>
          </a:p>
          <a:p>
            <a:r>
              <a:rPr lang="en-US" b="1" dirty="0" err="1" smtClean="0">
                <a:latin typeface="ＭＳ ゴシック" panose="020B0609070205080204" pitchFamily="49" charset="-128"/>
                <a:ea typeface="ＭＳ ゴシック" panose="020B0609070205080204" pitchFamily="49" charset="-128"/>
              </a:rPr>
              <a:t>帰属</a:t>
            </a:r>
            <a:r>
              <a:rPr lang="ja-JP" altLang="en-US" b="1" dirty="0">
                <a:latin typeface="ＭＳ ゴシック" panose="020B0609070205080204" pitchFamily="49" charset="-128"/>
                <a:ea typeface="ＭＳ ゴシック" panose="020B0609070205080204" pitchFamily="49" charset="-128"/>
              </a:rPr>
              <a:t>表示</a:t>
            </a:r>
            <a:r>
              <a:rPr lang="en-US" b="1" dirty="0" smtClean="0">
                <a:latin typeface="ＭＳ ゴシック" panose="020B0609070205080204" pitchFamily="49" charset="-128"/>
                <a:ea typeface="ＭＳ ゴシック" panose="020B0609070205080204" pitchFamily="49" charset="-128"/>
              </a:rPr>
              <a:t>（</a:t>
            </a:r>
            <a:r>
              <a:rPr lang="en-US" b="1" dirty="0">
                <a:latin typeface="ＭＳ ゴシック" panose="020B0609070205080204" pitchFamily="49" charset="-128"/>
                <a:ea typeface="ＭＳ ゴシック" panose="020B0609070205080204" pitchFamily="49" charset="-128"/>
              </a:rPr>
              <a:t>Attribution notice） </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出荷</a:t>
            </a:r>
            <a:r>
              <a:rPr lang="en-US" dirty="0" err="1">
                <a:latin typeface="ＭＳ ゴシック" panose="020B0609070205080204" pitchFamily="49" charset="-128"/>
                <a:ea typeface="ＭＳ ゴシック" panose="020B0609070205080204" pitchFamily="49" charset="-128"/>
              </a:rPr>
              <a:t>製品に含まれる</a:t>
            </a:r>
            <a:r>
              <a:rPr lang="ja-JP" altLang="en-US" dirty="0">
                <a:latin typeface="ＭＳ ゴシック" panose="020B0609070205080204" pitchFamily="49" charset="-128"/>
                <a:ea typeface="ＭＳ ゴシック" panose="020B0609070205080204" pitchFamily="49" charset="-128"/>
              </a:rPr>
              <a:t>表示であり</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製品内の</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en-US" dirty="0" err="1">
                <a:latin typeface="ＭＳ ゴシック" panose="020B0609070205080204" pitchFamily="49" charset="-128"/>
                <a:ea typeface="ＭＳ ゴシック" panose="020B0609070205080204" pitchFamily="49" charset="-128"/>
              </a:rPr>
              <a:t>原作者</a:t>
            </a:r>
            <a:r>
              <a:rPr lang="ja-JP" altLang="en-US" dirty="0">
                <a:latin typeface="ＭＳ ゴシック" panose="020B0609070205080204" pitchFamily="49" charset="-128"/>
                <a:ea typeface="ＭＳ ゴシック" panose="020B0609070205080204" pitchFamily="49" charset="-128"/>
              </a:rPr>
              <a:t>が誰であるかを</a:t>
            </a:r>
            <a:r>
              <a:rPr lang="en-US" dirty="0" err="1">
                <a:latin typeface="ＭＳ ゴシック" panose="020B0609070205080204" pitchFamily="49" charset="-128"/>
                <a:ea typeface="ＭＳ ゴシック" panose="020B0609070205080204" pitchFamily="49" charset="-128"/>
              </a:rPr>
              <a:t>知らせる</a:t>
            </a:r>
            <a:r>
              <a:rPr lang="ja-JP" altLang="en-US" dirty="0" err="1">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r>
              <a:rPr lang="en-US" b="1" dirty="0">
                <a:latin typeface="ＭＳ ゴシック" panose="020B0609070205080204" pitchFamily="49" charset="-128"/>
                <a:ea typeface="ＭＳ ゴシック" panose="020B0609070205080204" pitchFamily="49" charset="-128"/>
              </a:rPr>
              <a:t>改変告知（Modification notice） </a:t>
            </a:r>
            <a:r>
              <a:rPr lang="en-US" dirty="0">
                <a:latin typeface="ＭＳ ゴシック" panose="020B0609070205080204" pitchFamily="49" charset="-128"/>
                <a:ea typeface="ＭＳ ゴシック" panose="020B0609070205080204" pitchFamily="49" charset="-128"/>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マルチライセンス</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2"/>
            <a:ext cx="11440592" cy="5136672"/>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マルチライセンス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複数</a:t>
            </a:r>
            <a:r>
              <a:rPr lang="en-US" dirty="0" err="1">
                <a:latin typeface="ＭＳ ゴシック" panose="020B0609070205080204" pitchFamily="49" charset="-128"/>
                <a:ea typeface="ＭＳ ゴシック" panose="020B0609070205080204" pitchFamily="49" charset="-128"/>
              </a:rPr>
              <a:t>の異なる</a:t>
            </a:r>
            <a:r>
              <a:rPr lang="ja-JP" altLang="en-US" dirty="0">
                <a:latin typeface="ＭＳ ゴシック" panose="020B0609070205080204" pitchFamily="49" charset="-128"/>
                <a:ea typeface="ＭＳ ゴシック" panose="020B0609070205080204" pitchFamily="49" charset="-128"/>
              </a:rPr>
              <a:t>ライセンス</a:t>
            </a:r>
            <a:r>
              <a:rPr lang="en-US" dirty="0" err="1">
                <a:latin typeface="ＭＳ ゴシック" panose="020B0609070205080204" pitchFamily="49" charset="-128"/>
                <a:ea typeface="ＭＳ ゴシック" panose="020B0609070205080204" pitchFamily="49" charset="-128"/>
              </a:rPr>
              <a:t>条件の下で</a:t>
            </a:r>
            <a:r>
              <a:rPr lang="ja-JP" altLang="en-US" dirty="0">
                <a:latin typeface="ＭＳ ゴシック" panose="020B0609070205080204" pitchFamily="49" charset="-128"/>
                <a:ea typeface="ＭＳ ゴシック" panose="020B0609070205080204" pitchFamily="49" charset="-128"/>
              </a:rPr>
              <a:t>ソフトウェアを</a:t>
            </a:r>
            <a:r>
              <a:rPr lang="en-US" dirty="0" err="1">
                <a:latin typeface="ＭＳ ゴシック" panose="020B0609070205080204" pitchFamily="49" charset="-128"/>
                <a:ea typeface="ＭＳ ゴシック" panose="020B0609070205080204" pitchFamily="49" charset="-128"/>
              </a:rPr>
              <a:t>頒布する</a:t>
            </a:r>
            <a:r>
              <a:rPr lang="ja-JP" altLang="en-US" dirty="0">
                <a:latin typeface="ＭＳ ゴシック" panose="020B0609070205080204" pitchFamily="49" charset="-128"/>
                <a:ea typeface="ＭＳ ゴシック" panose="020B0609070205080204" pitchFamily="49" charset="-128"/>
              </a:rPr>
              <a:t>手法</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例：ソフトウェアが「デュアルライセンス」である</a:t>
            </a:r>
            <a:r>
              <a:rPr lang="ja-JP" altLang="en-US" sz="1800" dirty="0">
                <a:latin typeface="ＭＳ ゴシック" panose="020B0609070205080204" pitchFamily="49" charset="-128"/>
                <a:ea typeface="ＭＳ ゴシック" panose="020B0609070205080204" pitchFamily="49" charset="-128"/>
              </a:rPr>
              <a:t>場合</a:t>
            </a:r>
            <a:r>
              <a:rPr lang="en-US"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受領者</a:t>
            </a:r>
            <a:r>
              <a:rPr lang="en-US" sz="1800" dirty="0" err="1">
                <a:latin typeface="ＭＳ ゴシック" panose="020B0609070205080204" pitchFamily="49" charset="-128"/>
                <a:ea typeface="ＭＳ ゴシック" panose="020B0609070205080204" pitchFamily="49" charset="-128"/>
              </a:rPr>
              <a:t>はそのソフトウェアの使用</a:t>
            </a:r>
            <a:r>
              <a:rPr lang="ja-JP" altLang="en-US" sz="1800" dirty="0">
                <a:latin typeface="ＭＳ ゴシック" panose="020B0609070205080204" pitchFamily="49" charset="-128"/>
                <a:ea typeface="ＭＳ ゴシック" panose="020B0609070205080204" pitchFamily="49" charset="-128"/>
              </a:rPr>
              <a:t>や</a:t>
            </a:r>
            <a:r>
              <a:rPr lang="en-US" sz="1800" dirty="0" err="1">
                <a:latin typeface="ＭＳ ゴシック" panose="020B0609070205080204" pitchFamily="49" charset="-128"/>
                <a:ea typeface="ＭＳ ゴシック" panose="020B0609070205080204" pitchFamily="49" charset="-128"/>
              </a:rPr>
              <a:t>頒布に</a:t>
            </a:r>
            <a:r>
              <a:rPr lang="ja-JP" altLang="en-US" sz="1800" dirty="0">
                <a:latin typeface="ＭＳ ゴシック" panose="020B0609070205080204" pitchFamily="49" charset="-128"/>
                <a:ea typeface="ＭＳ ゴシック" panose="020B0609070205080204" pitchFamily="49" charset="-128"/>
              </a:rPr>
              <a:t>際し</a:t>
            </a:r>
            <a:r>
              <a:rPr lang="en-US" sz="1800" dirty="0">
                <a:latin typeface="ＭＳ ゴシック" panose="020B0609070205080204" pitchFamily="49" charset="-128"/>
                <a:ea typeface="ＭＳ ゴシック" panose="020B0609070205080204" pitchFamily="49" charset="-128"/>
              </a:rPr>
              <a:t>、</a:t>
            </a:r>
            <a:r>
              <a:rPr lang="en-US" altLang="ja-JP" sz="1800" dirty="0">
                <a:latin typeface="ＭＳ ゴシック" panose="020B0609070205080204" pitchFamily="49" charset="-128"/>
                <a:ea typeface="ＭＳ ゴシック" panose="020B0609070205080204" pitchFamily="49" charset="-128"/>
              </a:rPr>
              <a:t>2</a:t>
            </a:r>
            <a:r>
              <a:rPr lang="en-US" sz="1800" dirty="0">
                <a:latin typeface="ＭＳ ゴシック" panose="020B0609070205080204" pitchFamily="49" charset="-128"/>
                <a:ea typeface="ＭＳ ゴシック" panose="020B0609070205080204" pitchFamily="49" charset="-128"/>
              </a:rPr>
              <a:t>つのライセンスの</a:t>
            </a:r>
            <a:r>
              <a:rPr lang="ja-JP" altLang="en-US" sz="1800" dirty="0">
                <a:latin typeface="ＭＳ ゴシック" panose="020B0609070205080204" pitchFamily="49" charset="-128"/>
                <a:ea typeface="ＭＳ ゴシック" panose="020B0609070205080204" pitchFamily="49" charset="-128"/>
              </a:rPr>
              <a:t>どちらかを</a:t>
            </a:r>
            <a:r>
              <a:rPr lang="en-US" sz="1800" dirty="0" err="1">
                <a:latin typeface="ＭＳ ゴシック" panose="020B0609070205080204" pitchFamily="49" charset="-128"/>
                <a:ea typeface="ＭＳ ゴシック" panose="020B0609070205080204" pitchFamily="49" charset="-128"/>
              </a:rPr>
              <a:t>選択でき</a:t>
            </a:r>
            <a:r>
              <a:rPr lang="ja-JP" altLang="en-US" sz="1800" dirty="0">
                <a:latin typeface="ＭＳ ゴシック" panose="020B0609070205080204" pitchFamily="49" charset="-128"/>
                <a:ea typeface="ＭＳ ゴシック" panose="020B0609070205080204" pitchFamily="49" charset="-128"/>
              </a:rPr>
              <a:t>る</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注：ライセンサ</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ライセンス供与者）が</a:t>
            </a:r>
            <a:r>
              <a:rPr lang="ja-JP" altLang="en-US" dirty="0">
                <a:latin typeface="ＭＳ ゴシック" panose="020B0609070205080204" pitchFamily="49" charset="-128"/>
                <a:ea typeface="ＭＳ ゴシック" panose="020B0609070205080204" pitchFamily="49" charset="-128"/>
              </a:rPr>
              <a:t>複数</a:t>
            </a:r>
            <a:r>
              <a:rPr lang="en-US" dirty="0" err="1">
                <a:latin typeface="ＭＳ ゴシック" panose="020B0609070205080204" pitchFamily="49" charset="-128"/>
                <a:ea typeface="ＭＳ ゴシック" panose="020B0609070205080204" pitchFamily="49" charset="-128"/>
              </a:rPr>
              <a:t>のライセンスを課す</a:t>
            </a:r>
            <a:r>
              <a:rPr lang="ja-JP" altLang="en-US" dirty="0">
                <a:latin typeface="ＭＳ ゴシック" panose="020B0609070205080204" pitchFamily="49" charset="-128"/>
                <a:ea typeface="ＭＳ ゴシック" panose="020B0609070205080204" pitchFamily="49" charset="-128"/>
              </a:rPr>
              <a:t>手法と混同しないこと。そのような場合には、すべて</a:t>
            </a:r>
            <a:r>
              <a:rPr lang="en-US" dirty="0" err="1">
                <a:latin typeface="ＭＳ ゴシック" panose="020B0609070205080204" pitchFamily="49" charset="-128"/>
                <a:ea typeface="ＭＳ ゴシック" panose="020B0609070205080204" pitchFamily="49" charset="-128"/>
              </a:rPr>
              <a:t>のライセンス</a:t>
            </a:r>
            <a:r>
              <a:rPr lang="ja-JP" altLang="en-US" dirty="0">
                <a:latin typeface="ＭＳ ゴシック" panose="020B0609070205080204" pitchFamily="49" charset="-128"/>
                <a:ea typeface="ＭＳ ゴシック" panose="020B0609070205080204" pitchFamily="49" charset="-128"/>
              </a:rPr>
              <a:t>要求</a:t>
            </a:r>
            <a:r>
              <a:rPr lang="en-US" dirty="0" err="1">
                <a:latin typeface="ＭＳ ゴシック" panose="020B0609070205080204" pitchFamily="49" charset="-128"/>
                <a:ea typeface="ＭＳ ゴシック" panose="020B0609070205080204" pitchFamily="49" charset="-128"/>
              </a:rPr>
              <a:t>を満たさなければな</a:t>
            </a:r>
            <a:r>
              <a:rPr lang="ja-JP" altLang="en-US" dirty="0">
                <a:latin typeface="ＭＳ ゴシック" panose="020B0609070205080204" pitchFamily="49" charset="-128"/>
                <a:ea typeface="ＭＳ ゴシック" panose="020B0609070205080204" pitchFamily="49" charset="-128"/>
              </a:rPr>
              <a:t>らない</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ＭＳ ゴシック" panose="020B0609070205080204" pitchFamily="49" charset="-128"/>
                <a:ea typeface="ＭＳ ゴシック" panose="020B0609070205080204" pitchFamily="49" charset="-128"/>
              </a:rPr>
              <a:t>FOSSライセンスとはどういったものでしょうか？</a:t>
            </a:r>
          </a:p>
          <a:p>
            <a:r>
              <a:rPr lang="x-none" dirty="0">
                <a:latin typeface="ＭＳ ゴシック" panose="020B0609070205080204" pitchFamily="49" charset="-128"/>
                <a:ea typeface="ＭＳ ゴシック" panose="020B0609070205080204" pitchFamily="49" charset="-128"/>
              </a:rPr>
              <a:t>パーミッシブなFOSSライセンスの典型的な義務としてどういったものがありますか？</a:t>
            </a:r>
          </a:p>
          <a:p>
            <a:r>
              <a:rPr lang="x-none" dirty="0">
                <a:latin typeface="ＭＳ ゴシック" panose="020B0609070205080204" pitchFamily="49" charset="-128"/>
                <a:ea typeface="ＭＳ ゴシック" panose="020B0609070205080204" pitchFamily="49" charset="-128"/>
              </a:rPr>
              <a:t>パーミッシブなライセンスの名前をいくつか挙げてください。</a:t>
            </a:r>
          </a:p>
          <a:p>
            <a:r>
              <a:rPr lang="x-none" smtClean="0">
                <a:latin typeface="ＭＳ ゴシック" panose="020B0609070205080204" pitchFamily="49" charset="-128"/>
                <a:ea typeface="ＭＳ ゴシック" panose="020B0609070205080204" pitchFamily="49" charset="-128"/>
              </a:rPr>
              <a:t>ライセンスの互恵性とはどういったことを意味していますか</a:t>
            </a:r>
            <a:r>
              <a:rPr lang="x-none" dirty="0">
                <a:latin typeface="ＭＳ ゴシック" panose="020B0609070205080204" pitchFamily="49" charset="-128"/>
                <a:ea typeface="ＭＳ ゴシック" panose="020B0609070205080204" pitchFamily="49" charset="-128"/>
              </a:rPr>
              <a:t>？</a:t>
            </a:r>
          </a:p>
          <a:p>
            <a:r>
              <a:rPr lang="x-none" smtClean="0">
                <a:latin typeface="ＭＳ ゴシック" panose="020B0609070205080204" pitchFamily="49" charset="-128"/>
                <a:ea typeface="ＭＳ ゴシック" panose="020B0609070205080204" pitchFamily="49" charset="-128"/>
              </a:rPr>
              <a:t>コピーレフトの形態を</a:t>
            </a:r>
            <a:r>
              <a:rPr lang="ja-JP" altLang="en-US" smtClean="0">
                <a:latin typeface="ＭＳ ゴシック" panose="020B0609070205080204" pitchFamily="49" charset="-128"/>
                <a:ea typeface="ＭＳ ゴシック" panose="020B0609070205080204" pitchFamily="49" charset="-128"/>
              </a:rPr>
              <a:t>と</a:t>
            </a:r>
            <a:r>
              <a:rPr lang="ja-JP" altLang="en-US">
                <a:latin typeface="ＭＳ ゴシック" panose="020B0609070205080204" pitchFamily="49" charset="-128"/>
                <a:ea typeface="ＭＳ ゴシック" panose="020B0609070205080204" pitchFamily="49" charset="-128"/>
              </a:rPr>
              <a:t>る</a:t>
            </a:r>
            <a:r>
              <a:rPr lang="x-none" smtClean="0">
                <a:latin typeface="ＭＳ ゴシック" panose="020B0609070205080204" pitchFamily="49" charset="-128"/>
                <a:ea typeface="ＭＳ ゴシック" panose="020B0609070205080204" pitchFamily="49" charset="-128"/>
              </a:rPr>
              <a:t>ライセンスの名称をいくつか挙げてください</a:t>
            </a:r>
            <a:r>
              <a:rPr lang="x-none" dirty="0">
                <a:latin typeface="ＭＳ ゴシック" panose="020B0609070205080204" pitchFamily="49" charset="-128"/>
                <a:ea typeface="ＭＳ ゴシック" panose="020B0609070205080204" pitchFamily="49" charset="-128"/>
              </a:rPr>
              <a:t>。</a:t>
            </a:r>
          </a:p>
          <a:p>
            <a:r>
              <a:rPr lang="x-none" dirty="0">
                <a:latin typeface="ＭＳ ゴシック" panose="020B0609070205080204" pitchFamily="49" charset="-128"/>
                <a:ea typeface="ＭＳ ゴシック" panose="020B0609070205080204" pitchFamily="49" charset="-128"/>
              </a:rPr>
              <a:t>コピーレフト ライセンスの下で使用されるコードについては何が頒布される必要がありますか？ </a:t>
            </a:r>
          </a:p>
          <a:p>
            <a:r>
              <a:rPr lang="x-none" dirty="0">
                <a:latin typeface="ＭＳ ゴシック" panose="020B0609070205080204" pitchFamily="49" charset="-128"/>
                <a:ea typeface="ＭＳ ゴシック" panose="020B0609070205080204" pitchFamily="49" charset="-128"/>
              </a:rPr>
              <a:t>フリーソフトウェアとシェアウェアはFOSSとみなされますか？</a:t>
            </a:r>
          </a:p>
          <a:p>
            <a:r>
              <a:rPr lang="x-none" dirty="0">
                <a:latin typeface="ＭＳ ゴシック" panose="020B0609070205080204" pitchFamily="49" charset="-128"/>
                <a:ea typeface="ＭＳ ゴシック" panose="020B0609070205080204" pitchFamily="49" charset="-128"/>
              </a:rPr>
              <a:t>マルチライセンスとはどういったものでしょうか</a:t>
            </a:r>
          </a:p>
          <a:p>
            <a:r>
              <a:rPr lang="x-none" dirty="0">
                <a:latin typeface="ＭＳ ゴシック" panose="020B0609070205080204" pitchFamily="49" charset="-128"/>
                <a:ea typeface="ＭＳ ゴシック" panose="020B0609070205080204" pitchFamily="49"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第3章</a:t>
            </a:r>
          </a:p>
        </p:txBody>
      </p:sp>
      <p:sp>
        <p:nvSpPr>
          <p:cNvPr id="2" name="Text Placeholder 1"/>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FOSSコンプライアンス概論</a:t>
            </a:r>
            <a:endParaRPr 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FOSSコンプライアンスのゴール</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ＭＳ ゴシック" panose="020B0609070205080204" pitchFamily="49" charset="-128"/>
                <a:ea typeface="ＭＳ ゴシック" panose="020B0609070205080204" pitchFamily="49" charset="-128"/>
              </a:rPr>
              <a:t>自らの義務（FOSSの使用を</a:t>
            </a:r>
            <a:r>
              <a:rPr lang="ja-JP" altLang="en-US" b="1" dirty="0">
                <a:latin typeface="ＭＳ ゴシック" panose="020B0609070205080204" pitchFamily="49" charset="-128"/>
                <a:ea typeface="ＭＳ ゴシック" panose="020B0609070205080204" pitchFamily="49" charset="-128"/>
              </a:rPr>
              <a:t>検出し、</a:t>
            </a:r>
            <a:r>
              <a:rPr lang="en-US" b="1" dirty="0" err="1">
                <a:latin typeface="ＭＳ ゴシック" panose="020B0609070205080204" pitchFamily="49" charset="-128"/>
                <a:ea typeface="ＭＳ ゴシック" panose="020B0609070205080204" pitchFamily="49" charset="-128"/>
              </a:rPr>
              <a:t>追跡する）を</a:t>
            </a:r>
            <a:r>
              <a:rPr lang="ja-JP" altLang="en-US" b="1" dirty="0">
                <a:latin typeface="ＭＳ ゴシック" panose="020B0609070205080204" pitchFamily="49" charset="-128"/>
                <a:ea typeface="ＭＳ ゴシック" panose="020B0609070205080204" pitchFamily="49" charset="-128"/>
              </a:rPr>
              <a:t>認識する</a:t>
            </a:r>
            <a:r>
              <a:rPr lang="en-US" b="1" dirty="0" err="1">
                <a:latin typeface="ＭＳ ゴシック" panose="020B0609070205080204" pitchFamily="49" charset="-128"/>
                <a:ea typeface="ＭＳ ゴシック" panose="020B0609070205080204" pitchFamily="49" charset="-128"/>
              </a:rPr>
              <a:t>こと。</a:t>
            </a:r>
            <a:r>
              <a:rPr lang="en-US" dirty="0" err="1">
                <a:latin typeface="ＭＳ ゴシック" panose="020B0609070205080204" pitchFamily="49" charset="-128"/>
                <a:ea typeface="ＭＳ ゴシック" panose="020B0609070205080204" pitchFamily="49" charset="-128"/>
              </a:rPr>
              <a:t>自身のソフトウェアを構成する</a:t>
            </a:r>
            <a:r>
              <a:rPr lang="ja-JP" altLang="en-US" dirty="0">
                <a:latin typeface="ＭＳ ゴシック" panose="020B0609070205080204" pitchFamily="49" charset="-128"/>
                <a:ea typeface="ＭＳ ゴシック" panose="020B0609070205080204" pitchFamily="49" charset="-128"/>
              </a:rPr>
              <a:t>すべて</a:t>
            </a:r>
            <a:r>
              <a:rPr lang="en-US" dirty="0" err="1">
                <a:latin typeface="ＭＳ ゴシック" panose="020B0609070205080204" pitchFamily="49" charset="-128"/>
                <a:ea typeface="ＭＳ ゴシック" panose="020B0609070205080204" pitchFamily="49" charset="-128"/>
              </a:rPr>
              <a:t>のFOSSコンポーネント（および</a:t>
            </a:r>
            <a:r>
              <a:rPr lang="ja-JP" altLang="en-US" dirty="0" err="1">
                <a:solidFill>
                  <a:srgbClr val="FF0000"/>
                </a:solidFill>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それぞれで確認されたライセンス）を特定、追跡し、</a:t>
            </a:r>
            <a:r>
              <a:rPr lang="en-US" dirty="0" err="1" smtClean="0">
                <a:latin typeface="ＭＳ ゴシック" panose="020B0609070205080204" pitchFamily="49" charset="-128"/>
                <a:ea typeface="ＭＳ ゴシック" panose="020B0609070205080204" pitchFamily="49" charset="-128"/>
              </a:rPr>
              <a:t>そのリストを保管するためのプロセスを持つ</a:t>
            </a:r>
            <a:r>
              <a:rPr lang="ja-JP" altLang="en-US" dirty="0" smtClean="0">
                <a:latin typeface="ＭＳ ゴシック" panose="020B0609070205080204" pitchFamily="49" charset="-128"/>
                <a:ea typeface="ＭＳ ゴシック" panose="020B0609070205080204" pitchFamily="49" charset="-128"/>
              </a:rPr>
              <a:t>必要がある</a:t>
            </a:r>
            <a:endParaRPr lang="en-US" dirty="0" smtClean="0">
              <a:latin typeface="ＭＳ ゴシック" panose="020B0609070205080204" pitchFamily="49" charset="-128"/>
              <a:ea typeface="ＭＳ ゴシック" panose="020B0609070205080204" pitchFamily="49" charset="-128"/>
            </a:endParaRPr>
          </a:p>
          <a:p>
            <a:pPr>
              <a:buFont typeface="Arial"/>
              <a:buChar char="•"/>
            </a:pPr>
            <a:endParaRPr lang="en-US" dirty="0" smtClean="0">
              <a:latin typeface="ＭＳ ゴシック" panose="020B0609070205080204" pitchFamily="49" charset="-128"/>
              <a:ea typeface="ＭＳ ゴシック" panose="020B0609070205080204" pitchFamily="49" charset="-128"/>
            </a:endParaRPr>
          </a:p>
          <a:p>
            <a:pPr>
              <a:buFont typeface="Arial"/>
              <a:buChar char="•"/>
            </a:pPr>
            <a:r>
              <a:rPr lang="en-US" b="1" dirty="0" err="1" smtClean="0">
                <a:latin typeface="ＭＳ ゴシック" panose="020B0609070205080204" pitchFamily="49" charset="-128"/>
                <a:ea typeface="ＭＳ ゴシック" panose="020B0609070205080204" pitchFamily="49" charset="-128"/>
              </a:rPr>
              <a:t>使用される</a:t>
            </a:r>
            <a:r>
              <a:rPr lang="en-US" b="1" dirty="0" err="1">
                <a:latin typeface="ＭＳ ゴシック" panose="020B0609070205080204" pitchFamily="49" charset="-128"/>
                <a:ea typeface="ＭＳ ゴシック" panose="020B0609070205080204" pitchFamily="49" charset="-128"/>
              </a:rPr>
              <a:t>FOSSに対し</a:t>
            </a:r>
            <a:r>
              <a:rPr lang="ja-JP" altLang="en-US" b="1" dirty="0">
                <a:latin typeface="ＭＳ ゴシック" panose="020B0609070205080204" pitchFamily="49" charset="-128"/>
                <a:ea typeface="ＭＳ ゴシック" panose="020B0609070205080204" pitchFamily="49" charset="-128"/>
              </a:rPr>
              <a:t>すべて</a:t>
            </a:r>
            <a:r>
              <a:rPr lang="en-US" b="1" dirty="0" err="1">
                <a:latin typeface="ＭＳ ゴシック" panose="020B0609070205080204" pitchFamily="49" charset="-128"/>
                <a:ea typeface="ＭＳ ゴシック" panose="020B0609070205080204" pitchFamily="49" charset="-128"/>
              </a:rPr>
              <a:t>のライセンス義務を果たすこと。</a:t>
            </a:r>
            <a:r>
              <a:rPr lang="en-US" dirty="0" err="1">
                <a:latin typeface="ＭＳ ゴシック" panose="020B0609070205080204" pitchFamily="49" charset="-128"/>
                <a:ea typeface="ＭＳ ゴシック" panose="020B0609070205080204" pitchFamily="49" charset="-128"/>
              </a:rPr>
              <a:t>組織のコンプライアンス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プログラムは、業務遂行上生じる代表的なFOSSユースケースを認識し、</a:t>
            </a:r>
            <a:r>
              <a:rPr lang="en-US" dirty="0" err="1" smtClean="0">
                <a:latin typeface="ＭＳ ゴシック" panose="020B0609070205080204" pitchFamily="49" charset="-128"/>
                <a:ea typeface="ＭＳ ゴシック" panose="020B0609070205080204" pitchFamily="49" charset="-128"/>
              </a:rPr>
              <a:t>これに対応する</a:t>
            </a:r>
            <a:r>
              <a:rPr lang="ja-JP" altLang="en-US" dirty="0" smtClean="0">
                <a:latin typeface="ＭＳ ゴシック" panose="020B0609070205080204" pitchFamily="49" charset="-128"/>
                <a:ea typeface="ＭＳ ゴシック" panose="020B0609070205080204" pitchFamily="49" charset="-128"/>
              </a:rPr>
              <a:t>必要がある</a:t>
            </a: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ＭＳ ゴシック" panose="020B0609070205080204" pitchFamily="49" charset="-128"/>
                <a:ea typeface="ＭＳ ゴシック" panose="020B0609070205080204" pitchFamily="49" charset="-128"/>
              </a:rPr>
              <a:t>履行</a:t>
            </a:r>
            <a:r>
              <a:rPr lang="en-US" dirty="0" err="1" smtClean="0">
                <a:latin typeface="ＭＳ ゴシック" panose="020B0609070205080204" pitchFamily="49" charset="-128"/>
                <a:ea typeface="ＭＳ ゴシック" panose="020B0609070205080204" pitchFamily="49" charset="-128"/>
              </a:rPr>
              <a:t>すべきコンプライアンスの義務には</a:t>
            </a:r>
            <a:r>
              <a:rPr lang="en-US" dirty="0" smtClean="0">
                <a:latin typeface="ＭＳ ゴシック" panose="020B0609070205080204" pitchFamily="49" charset="-128"/>
                <a:ea typeface="ＭＳ ゴシック" panose="020B0609070205080204" pitchFamily="49" charset="-128"/>
              </a:rPr>
              <a:t/>
            </a:r>
            <a:br>
              <a:rPr lang="en-US" dirty="0" smtClean="0">
                <a:latin typeface="ＭＳ ゴシック" panose="020B0609070205080204" pitchFamily="49" charset="-128"/>
                <a:ea typeface="ＭＳ ゴシック" panose="020B0609070205080204" pitchFamily="49" charset="-128"/>
              </a:rPr>
            </a:br>
            <a:r>
              <a:rPr lang="en-US" dirty="0" err="1" smtClean="0">
                <a:latin typeface="ＭＳ ゴシック" panose="020B0609070205080204" pitchFamily="49" charset="-128"/>
                <a:ea typeface="ＭＳ ゴシック" panose="020B0609070205080204" pitchFamily="49" charset="-128"/>
              </a:rPr>
              <a:t>どんなものがあるか</a:t>
            </a:r>
            <a:r>
              <a:rPr lang="en-US" dirty="0">
                <a:latin typeface="ＭＳ ゴシック" panose="020B0609070205080204" pitchFamily="49" charset="-128"/>
                <a:ea typeface="ＭＳ ゴシック" panose="020B0609070205080204" pitchFamily="49" charset="-128"/>
              </a:rPr>
              <a:t>？</a:t>
            </a:r>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関与するライセンスにもよ</a:t>
            </a:r>
            <a:r>
              <a:rPr lang="ja-JP" altLang="en-US" dirty="0">
                <a:latin typeface="ＭＳ ゴシック" panose="020B0609070205080204" pitchFamily="49" charset="-128"/>
                <a:ea typeface="ＭＳ ゴシック" panose="020B0609070205080204" pitchFamily="49" charset="-128"/>
              </a:rPr>
              <a:t>る</a:t>
            </a:r>
            <a:r>
              <a:rPr lang="en-US" dirty="0" err="1">
                <a:latin typeface="ＭＳ ゴシック" panose="020B0609070205080204" pitchFamily="49" charset="-128"/>
                <a:ea typeface="ＭＳ ゴシック" panose="020B0609070205080204" pitchFamily="49" charset="-128"/>
              </a:rPr>
              <a:t>が、義務として</a:t>
            </a:r>
            <a:r>
              <a:rPr lang="ja-JP" altLang="en-US" dirty="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以下のようなものがあ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a:buFont typeface="Arial"/>
              <a:buChar char="•"/>
            </a:pPr>
            <a:r>
              <a:rPr lang="en-US" b="1" dirty="0" err="1">
                <a:latin typeface="ＭＳ ゴシック" panose="020B0609070205080204" pitchFamily="49" charset="-128"/>
                <a:ea typeface="ＭＳ ゴシック" panose="020B0609070205080204" pitchFamily="49" charset="-128"/>
              </a:rPr>
              <a:t>帰属</a:t>
            </a:r>
            <a:r>
              <a:rPr lang="ja-JP" altLang="en-US" b="1" dirty="0">
                <a:latin typeface="ＭＳ ゴシック" panose="020B0609070205080204" pitchFamily="49" charset="-128"/>
                <a:ea typeface="ＭＳ ゴシック" panose="020B0609070205080204" pitchFamily="49" charset="-128"/>
              </a:rPr>
              <a:t>や</a:t>
            </a:r>
            <a:r>
              <a:rPr lang="ja-JP" altLang="en-US" b="1" dirty="0" smtClean="0">
                <a:latin typeface="ＭＳ ゴシック" panose="020B0609070205080204" pitchFamily="49" charset="-128"/>
                <a:ea typeface="ＭＳ ゴシック" panose="020B0609070205080204" pitchFamily="49" charset="-128"/>
              </a:rPr>
              <a:t>その他告知</a:t>
            </a:r>
            <a:r>
              <a:rPr lang="en-US" b="1" dirty="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下流のユーザ</a:t>
            </a:r>
            <a:r>
              <a:rPr lang="ja-JP" altLang="en-US" dirty="0" err="1">
                <a:latin typeface="ＭＳ ゴシック" panose="020B0609070205080204" pitchFamily="49" charset="-128"/>
                <a:ea typeface="ＭＳ ゴシック" panose="020B0609070205080204" pitchFamily="49" charset="-128"/>
              </a:rPr>
              <a:t>ー</a:t>
            </a:r>
            <a:r>
              <a:rPr lang="en-US" dirty="0" err="1">
                <a:latin typeface="ＭＳ ゴシック" panose="020B0609070205080204" pitchFamily="49" charset="-128"/>
                <a:ea typeface="ＭＳ ゴシック" panose="020B0609070205080204" pitchFamily="49" charset="-128"/>
              </a:rPr>
              <a:t>がソフトウェアの起源やライセンス</a:t>
            </a:r>
            <a:r>
              <a:rPr lang="ja-JP" altLang="en-US" dirty="0">
                <a:latin typeface="ＭＳ ゴシック" panose="020B0609070205080204" pitchFamily="49" charset="-128"/>
                <a:ea typeface="ＭＳ ゴシック" panose="020B0609070205080204" pitchFamily="49" charset="-128"/>
              </a:rPr>
              <a:t>によって認められた</a:t>
            </a:r>
            <a:r>
              <a:rPr lang="en-US" dirty="0" err="1">
                <a:latin typeface="ＭＳ ゴシック" panose="020B0609070205080204" pitchFamily="49" charset="-128"/>
                <a:ea typeface="ＭＳ ゴシック" panose="020B0609070205080204" pitchFamily="49" charset="-128"/>
              </a:rPr>
              <a:t>権利を知ることができるよう</a:t>
            </a:r>
            <a:r>
              <a:rPr lang="ja-JP" altLang="en-US" dirty="0">
                <a:latin typeface="ＭＳ ゴシック" panose="020B0609070205080204" pitchFamily="49" charset="-128"/>
                <a:ea typeface="ＭＳ ゴシック" panose="020B0609070205080204" pitchFamily="49" charset="-128"/>
              </a:rPr>
              <a:t>に</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や</a:t>
            </a:r>
            <a:r>
              <a:rPr lang="en-US" dirty="0" err="1">
                <a:latin typeface="ＭＳ ゴシック" panose="020B0609070205080204" pitchFamily="49" charset="-128"/>
                <a:ea typeface="ＭＳ ゴシック" panose="020B0609070205080204" pitchFamily="49" charset="-128"/>
              </a:rPr>
              <a:t>製品の関連文書</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もしくはユーザ</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インターフェース</a:t>
            </a:r>
            <a:r>
              <a:rPr lang="ja-JP" altLang="en-US" dirty="0">
                <a:latin typeface="ＭＳ ゴシック" panose="020B0609070205080204" pitchFamily="49" charset="-128"/>
                <a:ea typeface="ＭＳ ゴシック" panose="020B0609070205080204" pitchFamily="49" charset="-128"/>
              </a:rPr>
              <a:t>上</a:t>
            </a:r>
            <a:r>
              <a:rPr lang="en-US" dirty="0" err="1">
                <a:latin typeface="ＭＳ ゴシック" panose="020B0609070205080204" pitchFamily="49" charset="-128"/>
                <a:ea typeface="ＭＳ ゴシック" panose="020B0609070205080204" pitchFamily="49" charset="-128"/>
              </a:rPr>
              <a:t>に著作権やライセンスに係る</a:t>
            </a:r>
            <a:r>
              <a:rPr lang="ja-JP" altLang="en-US" dirty="0">
                <a:latin typeface="ＭＳ ゴシック" panose="020B0609070205080204" pitchFamily="49" charset="-128"/>
                <a:ea typeface="ＭＳ ゴシック" panose="020B0609070205080204" pitchFamily="49" charset="-128"/>
              </a:rPr>
              <a:t>文言</a:t>
            </a:r>
            <a:r>
              <a:rPr lang="en-US" dirty="0" err="1">
                <a:latin typeface="ＭＳ ゴシック" panose="020B0609070205080204" pitchFamily="49" charset="-128"/>
                <a:ea typeface="ＭＳ ゴシック" panose="020B0609070205080204" pitchFamily="49" charset="-128"/>
              </a:rPr>
              <a:t>を含めること</a:t>
            </a:r>
            <a:r>
              <a:rPr lang="en-US" dirty="0">
                <a:latin typeface="ＭＳ ゴシック" panose="020B0609070205080204" pitchFamily="49" charset="-128"/>
                <a:ea typeface="ＭＳ ゴシック" panose="020B0609070205080204" pitchFamily="49" charset="-128"/>
              </a:rPr>
              <a:t>。 </a:t>
            </a:r>
          </a:p>
          <a:p>
            <a:pPr>
              <a:buFont typeface="Arial"/>
              <a:buChar char="•"/>
            </a:pPr>
            <a:r>
              <a:rPr lang="en-US" b="1" dirty="0" err="1">
                <a:latin typeface="ＭＳ ゴシック" panose="020B0609070205080204" pitchFamily="49" charset="-128"/>
                <a:ea typeface="ＭＳ ゴシック" panose="020B0609070205080204" pitchFamily="49" charset="-128"/>
              </a:rPr>
              <a:t>ソースコードの</a:t>
            </a:r>
            <a:r>
              <a:rPr lang="ja-JP" altLang="en-US" b="1" dirty="0">
                <a:latin typeface="ＭＳ ゴシック" panose="020B0609070205080204" pitchFamily="49" charset="-128"/>
                <a:ea typeface="ＭＳ ゴシック" panose="020B0609070205080204" pitchFamily="49" charset="-128"/>
              </a:rPr>
              <a:t>提供。</a:t>
            </a:r>
            <a:r>
              <a:rPr lang="en-US" dirty="0" err="1">
                <a:latin typeface="ＭＳ ゴシック" panose="020B0609070205080204" pitchFamily="49" charset="-128"/>
                <a:ea typeface="ＭＳ ゴシック" panose="020B0609070205080204" pitchFamily="49" charset="-128"/>
              </a:rPr>
              <a:t>原作</a:t>
            </a:r>
            <a:r>
              <a:rPr lang="ja-JP" altLang="en-US" dirty="0">
                <a:latin typeface="ＭＳ ゴシック" panose="020B0609070205080204" pitchFamily="49" charset="-128"/>
                <a:ea typeface="ＭＳ ゴシック" panose="020B0609070205080204" pitchFamily="49" charset="-128"/>
              </a:rPr>
              <a:t>ソフトウェア、組み込んだソフトウェアや</a:t>
            </a:r>
            <a:r>
              <a:rPr lang="en-US" dirty="0" err="1">
                <a:latin typeface="ＭＳ ゴシック" panose="020B0609070205080204" pitchFamily="49" charset="-128"/>
                <a:ea typeface="ＭＳ ゴシック" panose="020B0609070205080204" pitchFamily="49" charset="-128"/>
              </a:rPr>
              <a:t>改変</a:t>
            </a:r>
            <a:r>
              <a:rPr lang="ja-JP" altLang="en-US" dirty="0">
                <a:latin typeface="ＭＳ ゴシック" panose="020B0609070205080204" pitchFamily="49" charset="-128"/>
                <a:ea typeface="ＭＳ ゴシック" panose="020B0609070205080204" pitchFamily="49" charset="-128"/>
              </a:rPr>
              <a:t>部分、および</a:t>
            </a:r>
            <a:r>
              <a:rPr lang="en-US" dirty="0" err="1">
                <a:latin typeface="ＭＳ ゴシック" panose="020B0609070205080204" pitchFamily="49" charset="-128"/>
                <a:ea typeface="ＭＳ ゴシック" panose="020B0609070205080204" pitchFamily="49" charset="-128"/>
              </a:rPr>
              <a:t>ビルド用のスクリプト</a:t>
            </a:r>
            <a:r>
              <a:rPr lang="ja-JP" altLang="en-US" dirty="0">
                <a:latin typeface="ＭＳ ゴシック" panose="020B0609070205080204" pitchFamily="49" charset="-128"/>
                <a:ea typeface="ＭＳ ゴシック" panose="020B0609070205080204" pitchFamily="49" charset="-128"/>
              </a:rPr>
              <a:t>も含んだ</a:t>
            </a:r>
            <a:r>
              <a:rPr lang="en-US" dirty="0" err="1">
                <a:latin typeface="ＭＳ ゴシック" panose="020B0609070205080204" pitchFamily="49" charset="-128"/>
                <a:ea typeface="ＭＳ ゴシック" panose="020B0609070205080204" pitchFamily="49" charset="-128"/>
              </a:rPr>
              <a:t>ソースコードを提供すること</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a:latin typeface="ＭＳ ゴシック" panose="020B0609070205080204" pitchFamily="49" charset="-128"/>
                <a:ea typeface="ＭＳ ゴシック" panose="020B0609070205080204" pitchFamily="49" charset="-128"/>
              </a:rPr>
              <a:t>以下</a:t>
            </a:r>
            <a:r>
              <a:rPr lang="ja-JP" altLang="en-US" dirty="0">
                <a:latin typeface="ＭＳ ゴシック" panose="020B0609070205080204" pitchFamily="49" charset="-128"/>
                <a:ea typeface="ＭＳ ゴシック" panose="020B0609070205080204" pitchFamily="49" charset="-128"/>
              </a:rPr>
              <a:t>を契機として</a:t>
            </a:r>
            <a:r>
              <a:rPr lang="en-US" dirty="0" err="1">
                <a:latin typeface="ＭＳ ゴシック" panose="020B0609070205080204" pitchFamily="49" charset="-128"/>
                <a:ea typeface="ＭＳ ゴシック" panose="020B0609070205080204" pitchFamily="49" charset="-128"/>
              </a:rPr>
              <a:t>これらの義務が発動する場合があ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a:buFont typeface="Arial"/>
              <a:buChar char="•"/>
            </a:pPr>
            <a:r>
              <a:rPr lang="en-US" dirty="0">
                <a:latin typeface="ＭＳ ゴシック" panose="020B0609070205080204" pitchFamily="49" charset="-128"/>
                <a:ea typeface="ＭＳ ゴシック" panose="020B0609070205080204" pitchFamily="49" charset="-128"/>
              </a:rPr>
              <a:t>外部への頒布 </a:t>
            </a:r>
          </a:p>
          <a:p>
            <a:pPr>
              <a:buFont typeface="Arial"/>
              <a:buChar char="•"/>
            </a:pPr>
            <a:r>
              <a:rPr lang="en-US" dirty="0" err="1">
                <a:latin typeface="ＭＳ ゴシック" panose="020B0609070205080204" pitchFamily="49" charset="-128"/>
                <a:ea typeface="ＭＳ ゴシック" panose="020B0609070205080204" pitchFamily="49" charset="-128"/>
              </a:rPr>
              <a:t>改変を加えたかどうか</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latin typeface="ＭＳ ゴシック" panose="020B0609070205080204" pitchFamily="49" charset="-128"/>
                <a:ea typeface="ＭＳ ゴシック" panose="020B0609070205080204" pitchFamily="49" charset="-128"/>
              </a:rPr>
              <a:t>使用するFOSSによっては以下の条件や制約のうち1</a:t>
            </a:r>
            <a:r>
              <a:rPr lang="en-US" dirty="0">
                <a:latin typeface="ＭＳ ゴシック" panose="020B0609070205080204" pitchFamily="49" charset="-128"/>
                <a:ea typeface="ＭＳ ゴシック" panose="020B0609070205080204" pitchFamily="49" charset="-128"/>
              </a:rPr>
              <a:t>つもしくはそれ以上に</a:t>
            </a:r>
            <a:r>
              <a:rPr lang="ja-JP" altLang="en-US" dirty="0">
                <a:latin typeface="ＭＳ ゴシック" panose="020B0609070205080204" pitchFamily="49" charset="-128"/>
                <a:ea typeface="ＭＳ ゴシック" panose="020B0609070205080204" pitchFamily="49" charset="-128"/>
              </a:rPr>
              <a:t>従う</a:t>
            </a:r>
            <a:r>
              <a:rPr lang="en-US" dirty="0" err="1">
                <a:latin typeface="ＭＳ ゴシック" panose="020B0609070205080204" pitchFamily="49" charset="-128"/>
                <a:ea typeface="ＭＳ ゴシック" panose="020B0609070205080204" pitchFamily="49" charset="-128"/>
              </a:rPr>
              <a:t>必要があ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r>
              <a:rPr lang="en-US" dirty="0" err="1">
                <a:solidFill>
                  <a:srgbClr val="292934"/>
                </a:solidFill>
                <a:latin typeface="ＭＳ ゴシック" panose="020B0609070205080204" pitchFamily="49" charset="-128"/>
                <a:ea typeface="ＭＳ ゴシック" panose="020B0609070205080204" pitchFamily="49" charset="-128"/>
              </a:rPr>
              <a:t>著作権表示（および</a:t>
            </a:r>
            <a:r>
              <a:rPr lang="ja-JP" altLang="en-US" dirty="0" err="1">
                <a:solidFill>
                  <a:srgbClr val="FF0000"/>
                </a:solidFill>
                <a:latin typeface="ＭＳ ゴシック" panose="020B0609070205080204" pitchFamily="49" charset="-128"/>
                <a:ea typeface="ＭＳ ゴシック" panose="020B0609070205080204" pitchFamily="49" charset="-128"/>
              </a:rPr>
              <a:t>、</a:t>
            </a:r>
            <a:r>
              <a:rPr lang="en-US" dirty="0" err="1">
                <a:solidFill>
                  <a:srgbClr val="292934"/>
                </a:solidFill>
                <a:latin typeface="ＭＳ ゴシック" panose="020B0609070205080204" pitchFamily="49" charset="-128"/>
                <a:ea typeface="ＭＳ ゴシック" panose="020B0609070205080204" pitchFamily="49" charset="-128"/>
              </a:rPr>
              <a:t>その他の告知）を保持すること</a:t>
            </a:r>
            <a:endParaRPr lang="en-US" dirty="0">
              <a:latin typeface="ＭＳ ゴシック" panose="020B0609070205080204" pitchFamily="49" charset="-128"/>
              <a:ea typeface="ＭＳ ゴシック" panose="020B0609070205080204" pitchFamily="49" charset="-128"/>
            </a:endParaRPr>
          </a:p>
          <a:p>
            <a:r>
              <a:rPr lang="en-US" dirty="0">
                <a:solidFill>
                  <a:srgbClr val="292934"/>
                </a:solidFill>
                <a:latin typeface="ＭＳ ゴシック" panose="020B0609070205080204" pitchFamily="49" charset="-128"/>
                <a:ea typeface="ＭＳ ゴシック" panose="020B0609070205080204" pitchFamily="49" charset="-128"/>
              </a:rPr>
              <a:t>ライセンスの写しを提供すること</a:t>
            </a:r>
            <a:endParaRPr lang="en-US" dirty="0">
              <a:latin typeface="ＭＳ ゴシック" panose="020B0609070205080204" pitchFamily="49" charset="-128"/>
              <a:ea typeface="ＭＳ ゴシック" panose="020B0609070205080204" pitchFamily="49" charset="-128"/>
            </a:endParaRPr>
          </a:p>
          <a:p>
            <a:r>
              <a:rPr lang="en-US" dirty="0">
                <a:solidFill>
                  <a:srgbClr val="292934"/>
                </a:solidFill>
                <a:latin typeface="ＭＳ ゴシック" panose="020B0609070205080204" pitchFamily="49" charset="-128"/>
                <a:ea typeface="ＭＳ ゴシック" panose="020B0609070205080204" pitchFamily="49" charset="-128"/>
              </a:rPr>
              <a:t>改変告知を提供すること</a:t>
            </a:r>
            <a:endParaRPr lang="en-US" dirty="0">
              <a:latin typeface="ＭＳ ゴシック" panose="020B0609070205080204" pitchFamily="49" charset="-128"/>
              <a:ea typeface="ＭＳ ゴシック" panose="020B0609070205080204" pitchFamily="49" charset="-128"/>
            </a:endParaRPr>
          </a:p>
          <a:p>
            <a:r>
              <a:rPr lang="en-US" dirty="0" err="1">
                <a:solidFill>
                  <a:srgbClr val="292934"/>
                </a:solidFill>
                <a:latin typeface="ＭＳ ゴシック" panose="020B0609070205080204" pitchFamily="49" charset="-128"/>
                <a:ea typeface="ＭＳ ゴシック" panose="020B0609070205080204" pitchFamily="49" charset="-128"/>
              </a:rPr>
              <a:t>混乱を避けるために、</a:t>
            </a:r>
            <a:r>
              <a:rPr lang="en-US" dirty="0" err="1">
                <a:latin typeface="ＭＳ ゴシック" panose="020B0609070205080204" pitchFamily="49" charset="-128"/>
                <a:ea typeface="ＭＳ ゴシック" panose="020B0609070205080204" pitchFamily="49" charset="-128"/>
              </a:rPr>
              <a:t>改変版の名前</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異なる名前</a:t>
            </a:r>
            <a:r>
              <a:rPr lang="ja-JP" altLang="en-US" dirty="0">
                <a:latin typeface="ＭＳ ゴシック" panose="020B0609070205080204" pitchFamily="49" charset="-128"/>
                <a:ea typeface="ＭＳ ゴシック" panose="020B0609070205080204" pitchFamily="49" charset="-128"/>
              </a:rPr>
              <a:t>とすること</a:t>
            </a:r>
            <a:endParaRPr lang="en-US" dirty="0">
              <a:latin typeface="ＭＳ ゴシック" panose="020B0609070205080204" pitchFamily="49" charset="-128"/>
              <a:ea typeface="ＭＳ ゴシック" panose="020B0609070205080204" pitchFamily="49" charset="-128"/>
            </a:endParaRPr>
          </a:p>
          <a:p>
            <a:r>
              <a:rPr lang="en-US" dirty="0">
                <a:solidFill>
                  <a:srgbClr val="292934"/>
                </a:solidFill>
                <a:latin typeface="ＭＳ ゴシック" panose="020B0609070205080204" pitchFamily="49" charset="-128"/>
                <a:ea typeface="ＭＳ ゴシック" panose="020B0609070205080204" pitchFamily="49" charset="-128"/>
              </a:rPr>
              <a:t>（改変の有無を問わず）ソースコードへのアクセス先を提供すること</a:t>
            </a:r>
            <a:endParaRPr lang="en-US" dirty="0">
              <a:latin typeface="ＭＳ ゴシック" panose="020B0609070205080204" pitchFamily="49" charset="-128"/>
              <a:ea typeface="ＭＳ ゴシック" panose="020B0609070205080204" pitchFamily="49" charset="-128"/>
            </a:endParaRPr>
          </a:p>
          <a:p>
            <a:r>
              <a:rPr lang="en-US" dirty="0" err="1">
                <a:solidFill>
                  <a:srgbClr val="292934"/>
                </a:solidFill>
                <a:latin typeface="ＭＳ ゴシック" panose="020B0609070205080204" pitchFamily="49" charset="-128"/>
                <a:ea typeface="ＭＳ ゴシック" panose="020B0609070205080204" pitchFamily="49" charset="-128"/>
              </a:rPr>
              <a:t>改変版</a:t>
            </a:r>
            <a:r>
              <a:rPr lang="en-US" dirty="0" smtClean="0">
                <a:solidFill>
                  <a:srgbClr val="292934"/>
                </a:solidFill>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を同じライセンス下に</a:t>
            </a:r>
            <a:r>
              <a:rPr lang="ja-JP" altLang="en-US" dirty="0">
                <a:latin typeface="ＭＳ ゴシック" panose="020B0609070205080204" pitchFamily="49" charset="-128"/>
                <a:ea typeface="ＭＳ ゴシック" panose="020B0609070205080204" pitchFamily="49" charset="-128"/>
              </a:rPr>
              <a:t>置く</a:t>
            </a:r>
            <a:r>
              <a:rPr lang="en-US" dirty="0" err="1">
                <a:latin typeface="ＭＳ ゴシック" panose="020B0609070205080204" pitchFamily="49" charset="-128"/>
                <a:ea typeface="ＭＳ ゴシック" panose="020B0609070205080204" pitchFamily="49" charset="-128"/>
              </a:rPr>
              <a:t>こと</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帰属</a:t>
            </a:r>
            <a:r>
              <a:rPr lang="ja-JP" altLang="en-US" dirty="0">
                <a:latin typeface="ＭＳ ゴシック" panose="020B0609070205080204" pitchFamily="49" charset="-128"/>
                <a:ea typeface="ＭＳ ゴシック" panose="020B0609070205080204" pitchFamily="49" charset="-128"/>
              </a:rPr>
              <a:t>告知</a:t>
            </a:r>
            <a:r>
              <a:rPr lang="en-US" dirty="0" err="1">
                <a:latin typeface="ＭＳ ゴシック" panose="020B0609070205080204" pitchFamily="49" charset="-128"/>
                <a:ea typeface="ＭＳ ゴシック" panose="020B0609070205080204" pitchFamily="49" charset="-128"/>
              </a:rPr>
              <a:t>を提供すること</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プロジェクト名、著作権保有者名、商標を使用しないこと </a:t>
            </a:r>
          </a:p>
          <a:p>
            <a:r>
              <a:rPr lang="en-US" dirty="0" err="1">
                <a:latin typeface="ＭＳ ゴシック" panose="020B0609070205080204" pitchFamily="49" charset="-128"/>
                <a:ea typeface="ＭＳ ゴシック" panose="020B0609070205080204" pitchFamily="49" charset="-128"/>
              </a:rPr>
              <a:t>原作のライセンスの下で供与された権利</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他者</a:t>
            </a:r>
            <a:r>
              <a:rPr lang="ja-JP" altLang="en-US" dirty="0">
                <a:latin typeface="ＭＳ ゴシック" panose="020B0609070205080204" pitchFamily="49" charset="-128"/>
                <a:ea typeface="ＭＳ ゴシック" panose="020B0609070205080204" pitchFamily="49" charset="-128"/>
              </a:rPr>
              <a:t>に制限</a:t>
            </a:r>
            <a:r>
              <a:rPr lang="en-US" dirty="0" err="1">
                <a:latin typeface="ＭＳ ゴシック" panose="020B0609070205080204" pitchFamily="49" charset="-128"/>
                <a:ea typeface="ＭＳ ゴシック" panose="020B0609070205080204" pitchFamily="49" charset="-128"/>
              </a:rPr>
              <a:t>すること</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解除条項（違反すれば、ライセンスを失うこと） </a:t>
            </a: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851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cs typeface="ＭＳ Ｐゴシック" charset="0"/>
              </a:rPr>
              <a:t>FOSS</a:t>
            </a:r>
            <a:r>
              <a:rPr lang="en-US" dirty="0" err="1" smtClean="0">
                <a:latin typeface="ＭＳ ゴシック" panose="020B0609070205080204" pitchFamily="49" charset="-128"/>
                <a:ea typeface="ＭＳ ゴシック" panose="020B0609070205080204" pitchFamily="49" charset="-128"/>
                <a:cs typeface="ＭＳ Ｐゴシック" charset="0"/>
              </a:rPr>
              <a:t>コンプライ</a:t>
            </a:r>
            <a:r>
              <a:rPr lang="ja-JP" altLang="en-US" dirty="0" smtClean="0">
                <a:latin typeface="ＭＳ ゴシック" panose="020B0609070205080204" pitchFamily="49" charset="-128"/>
                <a:ea typeface="ＭＳ ゴシック" panose="020B0609070205080204" pitchFamily="49" charset="-128"/>
                <a:cs typeface="ＭＳ Ｐゴシック" charset="0"/>
              </a:rPr>
              <a:t>アン</a:t>
            </a:r>
            <a:r>
              <a:rPr lang="en-US" dirty="0">
                <a:latin typeface="ＭＳ ゴシック" panose="020B0609070205080204" pitchFamily="49" charset="-128"/>
                <a:ea typeface="ＭＳ ゴシック" panose="020B0609070205080204" pitchFamily="49" charset="-128"/>
                <a:cs typeface="ＭＳ Ｐゴシック" charset="0"/>
              </a:rPr>
              <a:t>ス</a:t>
            </a:r>
            <a:r>
              <a:rPr lang="ja-JP" altLang="en-US" dirty="0">
                <a:latin typeface="ＭＳ ゴシック" panose="020B0609070205080204" pitchFamily="49" charset="-128"/>
                <a:ea typeface="ＭＳ ゴシック" panose="020B0609070205080204" pitchFamily="49" charset="-128"/>
                <a:cs typeface="ＭＳ Ｐゴシック" charset="0"/>
              </a:rPr>
              <a:t>の</a:t>
            </a:r>
            <a:r>
              <a:rPr lang="en-US" dirty="0" err="1">
                <a:latin typeface="ＭＳ ゴシック" panose="020B0609070205080204" pitchFamily="49" charset="-128"/>
                <a:ea typeface="ＭＳ ゴシック" panose="020B0609070205080204" pitchFamily="49" charset="-128"/>
                <a:cs typeface="ＭＳ Ｐゴシック" charset="0"/>
              </a:rPr>
              <a:t>トリガ</a:t>
            </a:r>
            <a:r>
              <a:rPr lang="en-US" dirty="0">
                <a:latin typeface="ＭＳ ゴシック" panose="020B0609070205080204" pitchFamily="49" charset="-128"/>
                <a:ea typeface="ＭＳ ゴシック" panose="020B0609070205080204" pitchFamily="49" charset="-128"/>
                <a:cs typeface="ＭＳ Ｐゴシック" charset="0"/>
              </a:rPr>
              <a:t>ー：</a:t>
            </a:r>
            <a:r>
              <a:rPr lang="en-US" dirty="0" err="1">
                <a:latin typeface="ＭＳ ゴシック" panose="020B0609070205080204" pitchFamily="49" charset="-128"/>
                <a:ea typeface="ＭＳ ゴシック" panose="020B0609070205080204" pitchFamily="49" charset="-128"/>
                <a:cs typeface="ＭＳ Ｐゴシック" charset="0"/>
              </a:rPr>
              <a:t>頒布</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外部に対する</a:t>
            </a:r>
            <a:r>
              <a:rPr lang="ja-JP" altLang="en-US" dirty="0">
                <a:latin typeface="ＭＳ ゴシック" panose="020B0609070205080204" pitchFamily="49" charset="-128"/>
                <a:ea typeface="ＭＳ ゴシック" panose="020B0609070205080204" pitchFamily="49" charset="-128"/>
              </a:rPr>
              <a:t>マテリアル（バイナリ、ソースコードなど）</a:t>
            </a:r>
            <a:r>
              <a:rPr lang="en-US" dirty="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配布</a:t>
            </a:r>
            <a:r>
              <a:rPr lang="en-US"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ユーザ</a:t>
            </a:r>
            <a:r>
              <a:rPr lang="ja-JP" altLang="en-US" sz="1800" dirty="0" err="1">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機器やモバイル</a:t>
            </a:r>
            <a:r>
              <a:rPr lang="ja-JP" altLang="en-US" sz="1800" dirty="0">
                <a:latin typeface="ＭＳ ゴシック" panose="020B0609070205080204" pitchFamily="49" charset="-128"/>
                <a:ea typeface="ＭＳ ゴシック" panose="020B0609070205080204" pitchFamily="49" charset="-128"/>
              </a:rPr>
              <a:t> </a:t>
            </a:r>
            <a:r>
              <a:rPr lang="en-US" sz="1800" dirty="0" err="1">
                <a:latin typeface="ＭＳ ゴシック" panose="020B0609070205080204" pitchFamily="49" charset="-128"/>
                <a:ea typeface="ＭＳ ゴシック" panose="020B0609070205080204" pitchFamily="49" charset="-128"/>
              </a:rPr>
              <a:t>デバイスにダウンロードされるアプリケーション</a:t>
            </a:r>
            <a:endParaRPr lang="en-US" sz="1800"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a:latin typeface="ＭＳ ゴシック" panose="020B0609070205080204" pitchFamily="49" charset="-128"/>
                <a:ea typeface="ＭＳ ゴシック" panose="020B0609070205080204" pitchFamily="49" charset="-128"/>
              </a:rPr>
              <a:t>JavaScript、 Web </a:t>
            </a:r>
            <a:r>
              <a:rPr lang="en-US" sz="1800" dirty="0" err="1">
                <a:latin typeface="ＭＳ ゴシック" panose="020B0609070205080204" pitchFamily="49" charset="-128"/>
                <a:ea typeface="ＭＳ ゴシック" panose="020B0609070205080204" pitchFamily="49" charset="-128"/>
              </a:rPr>
              <a:t>クライアント</a:t>
            </a:r>
            <a:r>
              <a:rPr lang="ja-JP" altLang="en-US" sz="1800" dirty="0" err="1">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ユーザ</a:t>
            </a:r>
            <a:r>
              <a:rPr lang="ja-JP" altLang="en-US" sz="1800" dirty="0" err="1">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機器にダウンロ</a:t>
            </a:r>
            <a:r>
              <a:rPr lang="en-US" sz="1800" dirty="0">
                <a:latin typeface="ＭＳ ゴシック" panose="020B0609070205080204" pitchFamily="49" charset="-128"/>
                <a:ea typeface="ＭＳ ゴシック" panose="020B0609070205080204" pitchFamily="49" charset="-128"/>
              </a:rPr>
              <a:t>ー</a:t>
            </a:r>
            <a:r>
              <a:rPr lang="ja-JP" altLang="en-US" sz="1800" dirty="0">
                <a:latin typeface="ＭＳ ゴシック" panose="020B0609070205080204" pitchFamily="49" charset="-128"/>
                <a:ea typeface="ＭＳ ゴシック" panose="020B0609070205080204" pitchFamily="49" charset="-128"/>
              </a:rPr>
              <a:t>ド</a:t>
            </a:r>
            <a:r>
              <a:rPr lang="en-US" sz="1800" dirty="0" err="1">
                <a:latin typeface="ＭＳ ゴシック" panose="020B0609070205080204" pitchFamily="49" charset="-128"/>
                <a:ea typeface="ＭＳ ゴシック" panose="020B0609070205080204" pitchFamily="49" charset="-128"/>
              </a:rPr>
              <a:t>されるコード</a:t>
            </a:r>
            <a:r>
              <a:rPr lang="en-US" sz="1800" dirty="0">
                <a:latin typeface="ＭＳ ゴシック" panose="020B0609070205080204" pitchFamily="49" charset="-128"/>
                <a:ea typeface="ＭＳ ゴシック" panose="020B0609070205080204" pitchFamily="49" charset="-128"/>
              </a:rPr>
              <a:t> </a:t>
            </a:r>
            <a:r>
              <a:rPr lang="ja-JP" altLang="en-US" sz="1800" dirty="0">
                <a:latin typeface="ＭＳ ゴシック" panose="020B0609070205080204" pitchFamily="49" charset="-128"/>
                <a:ea typeface="ＭＳ ゴシック" panose="020B0609070205080204" pitchFamily="49" charset="-128"/>
              </a:rPr>
              <a:t>など</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いくつかのFOSSライセンスについては、コンピュータ</a:t>
            </a:r>
            <a:r>
              <a:rPr lang="ja-JP" altLang="en-US" dirty="0" err="1">
                <a:latin typeface="ＭＳ ゴシック" panose="020B0609070205080204" pitchFamily="49" charset="-128"/>
                <a:ea typeface="ＭＳ ゴシック" panose="020B0609070205080204" pitchFamily="49" charset="-128"/>
              </a:rPr>
              <a:t>ー</a:t>
            </a:r>
            <a:r>
              <a:rPr lang="en-US" dirty="0">
                <a:latin typeface="ＭＳ ゴシック" panose="020B0609070205080204" pitchFamily="49" charset="-128"/>
                <a:ea typeface="ＭＳ ゴシック" panose="020B0609070205080204" pitchFamily="49" charset="-128"/>
              </a:rPr>
              <a:t> ネットワークを通じたアクセスが「トリガー </a:t>
            </a:r>
            <a:r>
              <a:rPr lang="en-US" dirty="0" err="1">
                <a:latin typeface="ＭＳ ゴシック" panose="020B0609070205080204" pitchFamily="49" charset="-128"/>
                <a:ea typeface="ＭＳ ゴシック" panose="020B0609070205080204" pitchFamily="49" charset="-128"/>
              </a:rPr>
              <a:t>イベント</a:t>
            </a:r>
            <a:r>
              <a:rPr lang="en-US" err="1">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となり</a:t>
            </a:r>
            <a:r>
              <a:rPr lang="ja-JP" altLang="en-US" smtClean="0">
                <a:latin typeface="ＭＳ ゴシック" panose="020B0609070205080204" pitchFamily="49" charset="-128"/>
                <a:ea typeface="ＭＳ ゴシック" panose="020B0609070205080204" pitchFamily="49" charset="-128"/>
              </a:rPr>
              <a:t>うる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a:t>
            </a:r>
            <a:r>
              <a:rPr lang="ja-JP" altLang="en-US" dirty="0">
                <a:latin typeface="ＭＳ ゴシック" panose="020B0609070205080204" pitchFamily="49" charset="-128"/>
                <a:ea typeface="ＭＳ ゴシック" panose="020B0609070205080204" pitchFamily="49" charset="-128"/>
              </a:rPr>
              <a:t>際の</a:t>
            </a:r>
            <a:r>
              <a:rPr lang="en-US" dirty="0" err="1">
                <a:latin typeface="ＭＳ ゴシック" panose="020B0609070205080204" pitchFamily="49" charset="-128"/>
                <a:ea typeface="ＭＳ ゴシック" panose="020B0609070205080204" pitchFamily="49" charset="-128"/>
              </a:rPr>
              <a:t>トリガーとは「コンピュータ</a:t>
            </a:r>
            <a:r>
              <a:rPr lang="ja-JP" altLang="en-US" dirty="0" err="1">
                <a:latin typeface="ＭＳ ゴシック" panose="020B0609070205080204" pitchFamily="49" charset="-128"/>
                <a:ea typeface="ＭＳ ゴシック" panose="020B0609070205080204" pitchFamily="49" charset="-128"/>
              </a:rPr>
              <a:t>ー</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ネットワークを通じユーザ</a:t>
            </a:r>
            <a:r>
              <a:rPr lang="ja-JP" altLang="en-US" dirty="0" err="1">
                <a:latin typeface="ＭＳ ゴシック" panose="020B0609070205080204" pitchFamily="49" charset="-128"/>
                <a:ea typeface="ＭＳ ゴシック" panose="020B0609070205080204" pitchFamily="49" charset="-128"/>
              </a:rPr>
              <a:t>ー</a:t>
            </a:r>
            <a:r>
              <a:rPr lang="en-US" dirty="0" err="1">
                <a:latin typeface="ＭＳ ゴシック" panose="020B0609070205080204" pitchFamily="49" charset="-128"/>
                <a:ea typeface="ＭＳ ゴシック" panose="020B0609070205080204" pitchFamily="49" charset="-128"/>
              </a:rPr>
              <a:t>がリモートで</a:t>
            </a:r>
            <a:r>
              <a:rPr lang="ja-JP" altLang="en-US" dirty="0">
                <a:latin typeface="ＭＳ ゴシック" panose="020B0609070205080204" pitchFamily="49" charset="-128"/>
                <a:ea typeface="ＭＳ ゴシック" panose="020B0609070205080204" pitchFamily="49" charset="-128"/>
              </a:rPr>
              <a:t>当該</a:t>
            </a:r>
            <a:r>
              <a:rPr lang="en-US" dirty="0" err="1">
                <a:latin typeface="ＭＳ ゴシック" panose="020B0609070205080204" pitchFamily="49" charset="-128"/>
                <a:ea typeface="ＭＳ ゴシック" panose="020B0609070205080204" pitchFamily="49" charset="-128"/>
              </a:rPr>
              <a:t>FOSSと相互に作用すること</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いくつかのライセンスがサーバ</a:t>
            </a:r>
            <a:r>
              <a:rPr lang="ja-JP" altLang="en-US" sz="1800" dirty="0" err="1">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上で実行されるソフトウェアへのアクセスを可能にすることを含めたトリガ</a:t>
            </a:r>
            <a:r>
              <a:rPr lang="en-US" sz="1800" dirty="0">
                <a:latin typeface="ＭＳ ゴシック" panose="020B0609070205080204" pitchFamily="49" charset="-128"/>
                <a:ea typeface="ＭＳ ゴシック" panose="020B0609070205080204" pitchFamily="49" charset="-128"/>
              </a:rPr>
              <a:t>ー </a:t>
            </a:r>
            <a:r>
              <a:rPr lang="en-US" sz="1800" dirty="0" err="1">
                <a:latin typeface="ＭＳ ゴシック" panose="020B0609070205080204" pitchFamily="49" charset="-128"/>
                <a:ea typeface="ＭＳ ゴシック" panose="020B0609070205080204" pitchFamily="49" charset="-128"/>
              </a:rPr>
              <a:t>イベントを</a:t>
            </a:r>
            <a:r>
              <a:rPr lang="ja-JP" altLang="en-US" sz="1800" dirty="0">
                <a:latin typeface="ＭＳ ゴシック" panose="020B0609070205080204" pitchFamily="49" charset="-128"/>
                <a:ea typeface="ＭＳ ゴシック" panose="020B0609070205080204" pitchFamily="49" charset="-128"/>
              </a:rPr>
              <a:t>定義</a:t>
            </a:r>
            <a:r>
              <a:rPr lang="en-US" sz="1800" dirty="0" err="1">
                <a:latin typeface="ＭＳ ゴシック" panose="020B0609070205080204" pitchFamily="49" charset="-128"/>
                <a:ea typeface="ＭＳ ゴシック" panose="020B0609070205080204" pitchFamily="49" charset="-128"/>
              </a:rPr>
              <a:t>してい</a:t>
            </a:r>
            <a:r>
              <a:rPr lang="ja-JP" altLang="en-US" sz="1800" dirty="0">
                <a:latin typeface="ＭＳ ゴシック" panose="020B0609070205080204" pitchFamily="49" charset="-128"/>
                <a:ea typeface="ＭＳ ゴシック" panose="020B0609070205080204" pitchFamily="49" charset="-128"/>
              </a:rPr>
              <a:t>る。（</a:t>
            </a:r>
            <a:r>
              <a:rPr lang="en-US" sz="1800" dirty="0" err="1">
                <a:latin typeface="ＭＳ ゴシック" panose="020B0609070205080204" pitchFamily="49" charset="-128"/>
                <a:ea typeface="ＭＳ ゴシック" panose="020B0609070205080204" pitchFamily="49" charset="-128"/>
              </a:rPr>
              <a:t>例：Affero</a:t>
            </a:r>
            <a:r>
              <a:rPr lang="en-US" sz="1800" dirty="0">
                <a:latin typeface="ＭＳ ゴシック" panose="020B0609070205080204" pitchFamily="49" charset="-128"/>
                <a:ea typeface="ＭＳ ゴシック" panose="020B0609070205080204" pitchFamily="49" charset="-128"/>
              </a:rPr>
              <a:t> </a:t>
            </a:r>
            <a:r>
              <a:rPr lang="en-US" sz="1800" err="1">
                <a:latin typeface="ＭＳ ゴシック" panose="020B0609070205080204" pitchFamily="49" charset="-128"/>
                <a:ea typeface="ＭＳ ゴシック" panose="020B0609070205080204" pitchFamily="49" charset="-128"/>
              </a:rPr>
              <a:t>GPL</a:t>
            </a:r>
            <a:r>
              <a:rPr lang="en-US" sz="1800" smtClean="0">
                <a:latin typeface="ＭＳ ゴシック" panose="020B0609070205080204" pitchFamily="49" charset="-128"/>
                <a:ea typeface="ＭＳ ゴシック" panose="020B0609070205080204" pitchFamily="49" charset="-128"/>
              </a:rPr>
              <a:t>のすべての版</a:t>
            </a:r>
            <a:r>
              <a:rPr lang="ja-JP" altLang="en-US" sz="1800" smtClean="0">
                <a:latin typeface="ＭＳ ゴシック" panose="020B0609070205080204" pitchFamily="49" charset="-128"/>
                <a:ea typeface="ＭＳ ゴシック" panose="020B0609070205080204" pitchFamily="49" charset="-128"/>
              </a:rPr>
              <a:t>について</a:t>
            </a:r>
            <a:r>
              <a:rPr lang="en-US" sz="1800" smtClean="0">
                <a:latin typeface="ＭＳ ゴシック" panose="020B0609070205080204" pitchFamily="49" charset="-128"/>
                <a:ea typeface="ＭＳ ゴシック" panose="020B0609070205080204" pitchFamily="49" charset="-128"/>
              </a:rPr>
              <a:t>ソフトウェアを改変した場合</a:t>
            </a:r>
            <a:r>
              <a:rPr lang="en-US" sz="1800"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cs typeface="ＭＳ Ｐゴシック" charset="0"/>
              </a:rPr>
              <a:t>FOSSコンプライス</a:t>
            </a:r>
            <a:r>
              <a:rPr lang="ja-JP" altLang="en-US" dirty="0">
                <a:latin typeface="ＭＳ ゴシック" panose="020B0609070205080204" pitchFamily="49" charset="-128"/>
                <a:ea typeface="ＭＳ ゴシック" panose="020B0609070205080204" pitchFamily="49" charset="-128"/>
                <a:cs typeface="ＭＳ Ｐゴシック" charset="0"/>
              </a:rPr>
              <a:t>の</a:t>
            </a:r>
            <a:r>
              <a:rPr lang="en-US" dirty="0" err="1">
                <a:latin typeface="ＭＳ ゴシック" panose="020B0609070205080204" pitchFamily="49" charset="-128"/>
                <a:ea typeface="ＭＳ ゴシック" panose="020B0609070205080204" pitchFamily="49" charset="-128"/>
                <a:cs typeface="ＭＳ Ｐゴシック" charset="0"/>
              </a:rPr>
              <a:t>トリガ</a:t>
            </a:r>
            <a:r>
              <a:rPr lang="en-US" dirty="0">
                <a:latin typeface="ＭＳ ゴシック" panose="020B0609070205080204" pitchFamily="49" charset="-128"/>
                <a:ea typeface="ＭＳ ゴシック" panose="020B0609070205080204" pitchFamily="49" charset="-128"/>
                <a:cs typeface="ＭＳ Ｐゴシック" charset="0"/>
              </a:rPr>
              <a:t>ー：</a:t>
            </a:r>
            <a:r>
              <a:rPr lang="en-US" dirty="0" err="1">
                <a:latin typeface="ＭＳ ゴシック" panose="020B0609070205080204" pitchFamily="49" charset="-128"/>
                <a:ea typeface="ＭＳ ゴシック" panose="020B0609070205080204" pitchFamily="49" charset="-128"/>
                <a:cs typeface="ＭＳ Ｐゴシック" charset="0"/>
              </a:rPr>
              <a:t>改変</a:t>
            </a:r>
            <a:endParaRPr lang="en-US" dirty="0">
              <a:latin typeface="ＭＳ ゴシック" panose="020B0609070205080204" pitchFamily="49" charset="-128"/>
              <a:ea typeface="ＭＳ ゴシック" panose="020B0609070205080204" pitchFamily="49"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ＭＳ ゴシック" panose="020B0609070205080204" pitchFamily="49" charset="-128"/>
                <a:ea typeface="ＭＳ ゴシック" panose="020B0609070205080204" pitchFamily="49" charset="-128"/>
              </a:rPr>
              <a:t>既存</a:t>
            </a:r>
            <a:r>
              <a:rPr lang="en-US" dirty="0" err="1">
                <a:latin typeface="ＭＳ ゴシック" panose="020B0609070205080204" pitchFamily="49" charset="-128"/>
                <a:ea typeface="ＭＳ ゴシック" panose="020B0609070205080204" pitchFamily="49" charset="-128"/>
              </a:rPr>
              <a:t>プログラムに対する変更（例：ファイル中</a:t>
            </a:r>
            <a:r>
              <a:rPr lang="ja-JP" altLang="en-US" dirty="0">
                <a:latin typeface="ＭＳ ゴシック" panose="020B0609070205080204" pitchFamily="49" charset="-128"/>
                <a:ea typeface="ＭＳ ゴシック" panose="020B0609070205080204" pitchFamily="49" charset="-128"/>
              </a:rPr>
              <a:t>の</a:t>
            </a:r>
            <a:r>
              <a:rPr lang="en-US" dirty="0" err="1" smtClean="0">
                <a:latin typeface="ＭＳ ゴシック" panose="020B0609070205080204" pitchFamily="49" charset="-128"/>
                <a:ea typeface="ＭＳ ゴシック" panose="020B0609070205080204" pitchFamily="49" charset="-128"/>
              </a:rPr>
              <a:t>コードの追加</a:t>
            </a:r>
            <a:r>
              <a:rPr lang="ja-JP" altLang="en-US" dirty="0" err="1"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削除</a:t>
            </a:r>
            <a:r>
              <a:rPr lang="ja-JP" altLang="en-US" dirty="0" err="1"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コンポーネント</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組み合わせ</a:t>
            </a:r>
            <a:r>
              <a:rPr lang="ja-JP" altLang="en-US" dirty="0">
                <a:latin typeface="ＭＳ ゴシック" panose="020B0609070205080204" pitchFamily="49" charset="-128"/>
                <a:ea typeface="ＭＳ ゴシック" panose="020B0609070205080204" pitchFamily="49" charset="-128"/>
              </a:rPr>
              <a:t>る行為</a:t>
            </a:r>
            <a:r>
              <a:rPr lang="en-US" dirty="0">
                <a:latin typeface="ＭＳ ゴシック" panose="020B0609070205080204" pitchFamily="49" charset="-128"/>
                <a:ea typeface="ＭＳ ゴシック" panose="020B0609070205080204" pitchFamily="49" charset="-128"/>
              </a:rPr>
              <a:t>）</a:t>
            </a:r>
          </a:p>
          <a:p>
            <a:r>
              <a:rPr lang="en-US" dirty="0" err="1">
                <a:latin typeface="ＭＳ ゴシック" panose="020B0609070205080204" pitchFamily="49" charset="-128"/>
                <a:ea typeface="ＭＳ ゴシック" panose="020B0609070205080204" pitchFamily="49" charset="-128"/>
              </a:rPr>
              <a:t>改変</a:t>
            </a:r>
            <a:r>
              <a:rPr lang="ja-JP" altLang="en-US" dirty="0" smtClean="0">
                <a:latin typeface="ＭＳ ゴシック" panose="020B0609070205080204" pitchFamily="49" charset="-128"/>
                <a:ea typeface="ＭＳ ゴシック" panose="020B0609070205080204" pitchFamily="49" charset="-128"/>
              </a:rPr>
              <a:t>が派生的著作物</a:t>
            </a:r>
            <a:r>
              <a:rPr lang="en-US" dirty="0" err="1" smtClean="0">
                <a:latin typeface="ＭＳ ゴシック" panose="020B0609070205080204" pitchFamily="49" charset="-128"/>
                <a:ea typeface="ＭＳ ゴシック" panose="020B0609070205080204" pitchFamily="49" charset="-128"/>
              </a:rPr>
              <a:t>を生み出</a:t>
            </a:r>
            <a:r>
              <a:rPr lang="ja-JP" altLang="en-US" dirty="0">
                <a:latin typeface="ＭＳ ゴシック" panose="020B0609070205080204" pitchFamily="49" charset="-128"/>
                <a:ea typeface="ＭＳ ゴシック" panose="020B0609070205080204" pitchFamily="49" charset="-128"/>
              </a:rPr>
              <a:t>し、</a:t>
            </a:r>
            <a:r>
              <a:rPr lang="en-US" dirty="0">
                <a:latin typeface="ＭＳ ゴシック" panose="020B0609070205080204" pitchFamily="49" charset="-128"/>
                <a:ea typeface="ＭＳ ゴシック" panose="020B0609070205080204" pitchFamily="49" charset="-128"/>
              </a:rPr>
              <a:t>FOSS </a:t>
            </a:r>
            <a:r>
              <a:rPr lang="en-US" dirty="0" err="1">
                <a:latin typeface="ＭＳ ゴシック" panose="020B0609070205080204" pitchFamily="49" charset="-128"/>
                <a:ea typeface="ＭＳ ゴシック" panose="020B0609070205080204" pitchFamily="49" charset="-128"/>
              </a:rPr>
              <a:t>の著作者</a:t>
            </a:r>
            <a:r>
              <a:rPr lang="ja-JP" altLang="en-US" dirty="0">
                <a:latin typeface="ＭＳ ゴシック" panose="020B0609070205080204" pitchFamily="49" charset="-128"/>
                <a:ea typeface="ＭＳ ゴシック" panose="020B0609070205080204" pitchFamily="49" charset="-128"/>
              </a:rPr>
              <a:t>が</a:t>
            </a:r>
            <a:r>
              <a:rPr lang="en-US" dirty="0" err="1" smtClean="0">
                <a:latin typeface="ＭＳ ゴシック" panose="020B0609070205080204" pitchFamily="49" charset="-128"/>
                <a:ea typeface="ＭＳ ゴシック" panose="020B0609070205080204" pitchFamily="49" charset="-128"/>
              </a:rPr>
              <a:t>改変に</a:t>
            </a:r>
            <a:r>
              <a:rPr lang="ja-JP" altLang="en-US" dirty="0" smtClean="0">
                <a:latin typeface="ＭＳ ゴシック" panose="020B0609070205080204" pitchFamily="49" charset="-128"/>
                <a:ea typeface="ＭＳ ゴシック" panose="020B0609070205080204" pitchFamily="49" charset="-128"/>
              </a:rPr>
              <a:t>対し</a:t>
            </a:r>
            <a:r>
              <a:rPr lang="en-US" dirty="0" err="1" smtClean="0">
                <a:latin typeface="ＭＳ ゴシック" panose="020B0609070205080204" pitchFamily="49" charset="-128"/>
                <a:ea typeface="ＭＳ ゴシック" panose="020B0609070205080204" pitchFamily="49" charset="-128"/>
              </a:rPr>
              <a:t>義務を課したり制限したりすることもあ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改変</a:t>
            </a:r>
            <a:r>
              <a:rPr lang="ja-JP" altLang="en-US" dirty="0">
                <a:latin typeface="ＭＳ ゴシック" panose="020B0609070205080204" pitchFamily="49" charset="-128"/>
                <a:ea typeface="ＭＳ ゴシック" panose="020B0609070205080204" pitchFamily="49" charset="-128"/>
              </a:rPr>
              <a:t>をトリガーとして発動される</a:t>
            </a:r>
            <a:r>
              <a:rPr lang="en-US" dirty="0" err="1">
                <a:latin typeface="ＭＳ ゴシック" panose="020B0609070205080204" pitchFamily="49" charset="-128"/>
                <a:ea typeface="ＭＳ ゴシック" panose="020B0609070205080204" pitchFamily="49" charset="-128"/>
              </a:rPr>
              <a:t>FOSSの義務</a:t>
            </a:r>
            <a:r>
              <a:rPr lang="ja-JP" altLang="en-US" dirty="0">
                <a:latin typeface="ＭＳ ゴシック" panose="020B0609070205080204" pitchFamily="49" charset="-128"/>
                <a:ea typeface="ＭＳ ゴシック" panose="020B0609070205080204" pitchFamily="49" charset="-128"/>
              </a:rPr>
              <a:t>の例</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800" dirty="0">
                <a:latin typeface="ＭＳ ゴシック" panose="020B0609070205080204" pitchFamily="49" charset="-128"/>
                <a:ea typeface="ＭＳ ゴシック" panose="020B0609070205080204" pitchFamily="49" charset="-128"/>
              </a:rPr>
              <a:t>改変の告知</a:t>
            </a:r>
          </a:p>
          <a:p>
            <a:pPr lvl="1">
              <a:buFont typeface="Wingdings" panose="05000000000000000000" pitchFamily="2" charset="2"/>
              <a:buChar char="Ø"/>
            </a:pPr>
            <a:r>
              <a:rPr lang="ja-JP" altLang="en-US" sz="1800" dirty="0">
                <a:latin typeface="ＭＳ ゴシック" panose="020B0609070205080204" pitchFamily="49" charset="-128"/>
                <a:ea typeface="ＭＳ ゴシック" panose="020B0609070205080204" pitchFamily="49" charset="-128"/>
              </a:rPr>
              <a:t>製品のバイナリに対応した</a:t>
            </a:r>
            <a:r>
              <a:rPr lang="en-US" sz="1800" dirty="0" err="1">
                <a:latin typeface="ＭＳ ゴシック" panose="020B0609070205080204" pitchFamily="49" charset="-128"/>
                <a:ea typeface="ＭＳ ゴシック" panose="020B0609070205080204" pitchFamily="49" charset="-128"/>
              </a:rPr>
              <a:t>ソースコードの提供</a:t>
            </a:r>
            <a:endParaRPr lang="en-US" sz="18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FOSSコンプライアンス プログラム</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ＭＳ ゴシック" panose="020B0609070205080204" pitchFamily="49" charset="-128"/>
                <a:ea typeface="ＭＳ ゴシック" panose="020B0609070205080204" pitchFamily="49" charset="-128"/>
              </a:rPr>
              <a:t>FOSSコンプライアンスを成功させてきた組織は （ポリシー、</a:t>
            </a:r>
            <a:r>
              <a:rPr lang="en-US" dirty="0" err="1">
                <a:latin typeface="ＭＳ ゴシック" panose="020B0609070205080204" pitchFamily="49" charset="-128"/>
                <a:ea typeface="ＭＳ ゴシック" panose="020B0609070205080204" pitchFamily="49" charset="-128"/>
              </a:rPr>
              <a:t>プロセス、トレーニングやツールなどから成る</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独自</a:t>
            </a:r>
            <a:r>
              <a:rPr lang="en-US" dirty="0" err="1">
                <a:latin typeface="ＭＳ ゴシック" panose="020B0609070205080204" pitchFamily="49" charset="-128"/>
                <a:ea typeface="ＭＳ ゴシック" panose="020B0609070205080204" pitchFamily="49" charset="-128"/>
              </a:rPr>
              <a:t>のFOSSコンプライアンス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プログラムを作り上げてい</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それには以下のような意図があ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723900" indent="-457200">
              <a:spcBef>
                <a:spcPts val="1200"/>
              </a:spcBef>
              <a:buFont typeface="+mj-lt"/>
              <a:buAutoNum type="arabicPeriod"/>
            </a:pPr>
            <a:r>
              <a:rPr lang="en-US" dirty="0" err="1">
                <a:latin typeface="ＭＳ ゴシック" panose="020B0609070205080204" pitchFamily="49" charset="-128"/>
                <a:ea typeface="ＭＳ ゴシック" panose="020B0609070205080204" pitchFamily="49" charset="-128"/>
              </a:rPr>
              <a:t>商用製品におけるFOSSの効果的使用を</a:t>
            </a:r>
            <a:r>
              <a:rPr lang="ja-JP" altLang="en-US" dirty="0">
                <a:latin typeface="ＭＳ ゴシック" panose="020B0609070205080204" pitchFamily="49" charset="-128"/>
                <a:ea typeface="ＭＳ ゴシック" panose="020B0609070205080204" pitchFamily="49" charset="-128"/>
              </a:rPr>
              <a:t>促進</a:t>
            </a:r>
            <a:r>
              <a:rPr lang="en-US" dirty="0" err="1">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pPr marL="723900" indent="-457200">
              <a:buFont typeface="+mj-lt"/>
              <a:buAutoNum type="arabicPeriod"/>
            </a:pPr>
            <a:r>
              <a:rPr lang="en-US" dirty="0">
                <a:latin typeface="ＭＳ ゴシック" panose="020B0609070205080204" pitchFamily="49" charset="-128"/>
                <a:ea typeface="ＭＳ ゴシック" panose="020B0609070205080204" pitchFamily="49" charset="-128"/>
              </a:rPr>
              <a:t>FOSS開発者の権利を尊重し、ライセンス義務を果たす</a:t>
            </a:r>
          </a:p>
          <a:p>
            <a:pPr marL="723900" indent="-457200">
              <a:buFont typeface="+mj-lt"/>
              <a:buAutoNum type="arabicPeriod"/>
            </a:pPr>
            <a:r>
              <a:rPr lang="en-US" dirty="0" err="1" smtClean="0">
                <a:latin typeface="ＭＳ ゴシック" panose="020B0609070205080204" pitchFamily="49" charset="-128"/>
                <a:ea typeface="ＭＳ ゴシック" panose="020B0609070205080204" pitchFamily="49" charset="-128"/>
              </a:rPr>
              <a:t>オープンコミュニティに参加し</a:t>
            </a:r>
            <a:r>
              <a:rPr lang="en-US" dirty="0" err="1">
                <a:latin typeface="ＭＳ ゴシック" panose="020B0609070205080204" pitchFamily="49" charset="-128"/>
                <a:ea typeface="ＭＳ ゴシック" panose="020B0609070205080204" pitchFamily="49" charset="-128"/>
              </a:rPr>
              <a:t>、コントリビュートする</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とその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回避</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を実践する</a:t>
            </a:r>
            <a:endParaRPr lang="en-US" dirty="0">
              <a:solidFill>
                <a:srgbClr val="FF0000"/>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ＭＳ ゴシック" panose="020B0609070205080204" pitchFamily="49" charset="-128"/>
                <a:ea typeface="ＭＳ ゴシック" panose="020B0609070205080204" pitchFamily="49" charset="-128"/>
              </a:rPr>
              <a:t>以下対応</a:t>
            </a:r>
            <a:r>
              <a:rPr lang="ja-JP" altLang="en-US" dirty="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ため</a:t>
            </a:r>
            <a:r>
              <a:rPr lang="en-US" dirty="0" err="1" smtClean="0">
                <a:latin typeface="ＭＳ ゴシック" panose="020B0609070205080204" pitchFamily="49" charset="-128"/>
                <a:ea typeface="ＭＳ ゴシック" panose="020B0609070205080204" pitchFamily="49" charset="-128"/>
              </a:rPr>
              <a:t>ビジネスプロセスおよび十分な数のスタッフを準備</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a:t>
            </a:r>
          </a:p>
          <a:p>
            <a:pPr>
              <a:buFont typeface="Arial"/>
              <a:buChar cha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a:buFont typeface="Arial"/>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a:buFont typeface="Arial"/>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err="1">
                <a:latin typeface="ＭＳ ゴシック" panose="020B0609070205080204" pitchFamily="49" charset="-128"/>
                <a:ea typeface="ＭＳ ゴシック" panose="020B0609070205080204" pitchFamily="49" charset="-128"/>
              </a:rPr>
              <a:t>製品出荷時</a:t>
            </a:r>
            <a:r>
              <a:rPr lang="ja-JP" altLang="en-US" dirty="0">
                <a:latin typeface="ＭＳ ゴシック" panose="020B0609070205080204" pitchFamily="49" charset="-128"/>
                <a:ea typeface="ＭＳ ゴシック" panose="020B0609070205080204" pitchFamily="49" charset="-128"/>
              </a:rPr>
              <a:t>に</a:t>
            </a:r>
            <a:r>
              <a:rPr lang="ja-JP" altLang="en-US">
                <a:latin typeface="ＭＳ ゴシック" panose="020B0609070205080204" pitchFamily="49" charset="-128"/>
                <a:ea typeface="ＭＳ ゴシック" panose="020B0609070205080204" pitchFamily="49" charset="-128"/>
              </a:rPr>
              <a:t>おける</a:t>
            </a:r>
            <a:r>
              <a:rPr lang="en-US" smtClean="0">
                <a:latin typeface="ＭＳ ゴシック" panose="020B0609070205080204" pitchFamily="49" charset="-128"/>
                <a:ea typeface="ＭＳ ゴシック" panose="020B0609070205080204" pitchFamily="49" charset="-128"/>
              </a:rPr>
              <a:t>ライセンス義務の履行 </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err="1">
                <a:latin typeface="ＭＳ ゴシック" panose="020B0609070205080204" pitchFamily="49" charset="-128"/>
                <a:ea typeface="ＭＳ ゴシック" panose="020B0609070205080204" pitchFamily="49" charset="-128"/>
              </a:rPr>
              <a:t>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a:t>
            </a:r>
            <a:r>
              <a:rPr lang="ja-JP" altLang="en-US" dirty="0">
                <a:latin typeface="ＭＳ ゴシック" panose="020B0609070205080204" pitchFamily="49" charset="-128"/>
                <a:ea typeface="ＭＳ ゴシック" panose="020B0609070205080204" pitchFamily="49" charset="-128"/>
              </a:rPr>
              <a:t>の</a:t>
            </a:r>
            <a:r>
              <a:rPr lang="en-US" dirty="0" err="1">
                <a:latin typeface="ＭＳ ゴシック" panose="020B0609070205080204" pitchFamily="49" charset="-128"/>
                <a:ea typeface="ＭＳ ゴシック" panose="020B0609070205080204" pitchFamily="49" charset="-128"/>
              </a:rPr>
              <a:t>監督、ポリシーの策定</a:t>
            </a:r>
            <a:r>
              <a:rPr lang="ja-JP" altLang="en-US" dirty="0" err="1">
                <a:solidFill>
                  <a:srgbClr val="00B0F0"/>
                </a:solidFill>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およびコンプライスに関わる意思決定</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a:latin typeface="ＭＳ ゴシック" panose="020B0609070205080204" pitchFamily="49" charset="-128"/>
                <a:ea typeface="ＭＳ ゴシック" panose="020B0609070205080204" pitchFamily="49"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ＭＳ ゴシック" panose="020B0609070205080204" pitchFamily="49" charset="-128"/>
                <a:ea typeface="ＭＳ ゴシック" panose="020B0609070205080204" pitchFamily="49" charset="-128"/>
              </a:rPr>
              <a:t>ロバスト</a:t>
            </a:r>
            <a:r>
              <a:rPr lang="ja-JP" altLang="en-US" dirty="0" smtClean="0">
                <a:latin typeface="ＭＳ ゴシック" panose="020B0609070205080204" pitchFamily="49" charset="-128"/>
                <a:ea typeface="ＭＳ ゴシック" panose="020B0609070205080204" pitchFamily="49" charset="-128"/>
              </a:rPr>
              <a:t>な</a:t>
            </a:r>
            <a:r>
              <a:rPr lang="en-US" dirty="0" err="1">
                <a:latin typeface="ＭＳ ゴシック" panose="020B0609070205080204" pitchFamily="49" charset="-128"/>
                <a:ea typeface="ＭＳ ゴシック" panose="020B0609070205080204" pitchFamily="49" charset="-128"/>
              </a:rPr>
              <a:t>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a:t>
            </a:r>
            <a:r>
              <a:rPr lang="ja-JP" altLang="en-US" dirty="0">
                <a:latin typeface="ＭＳ ゴシック" panose="020B0609070205080204" pitchFamily="49" charset="-128"/>
                <a:ea typeface="ＭＳ ゴシック" panose="020B0609070205080204" pitchFamily="49" charset="-128"/>
              </a:rPr>
              <a:t>がもたらすメリット</a:t>
            </a:r>
            <a:r>
              <a:rPr lang="en-US" dirty="0">
                <a:latin typeface="ＭＳ ゴシック" panose="020B0609070205080204" pitchFamily="49" charset="-128"/>
                <a:ea typeface="ＭＳ ゴシック" panose="020B0609070205080204" pitchFamily="49" charset="-128"/>
              </a:rPr>
              <a:t>：</a:t>
            </a:r>
          </a:p>
          <a:p>
            <a:pPr>
              <a:lnSpc>
                <a:spcPct val="130000"/>
              </a:lnSpc>
              <a:buFont typeface="Arial"/>
              <a:buChar char="•"/>
            </a:pPr>
            <a:r>
              <a:rPr lang="en-US" dirty="0" err="1" smtClean="0">
                <a:latin typeface="ＭＳ ゴシック" panose="020B0609070205080204" pitchFamily="49" charset="-128"/>
                <a:ea typeface="ＭＳ ゴシック" panose="020B0609070205080204" pitchFamily="49" charset="-128"/>
              </a:rPr>
              <a:t>FOSSのメリット</a:t>
            </a:r>
            <a:r>
              <a:rPr lang="ja-JP" altLang="en-US" dirty="0" smtClean="0">
                <a:latin typeface="ＭＳ ゴシック" panose="020B0609070205080204" pitchFamily="49" charset="-128"/>
                <a:ea typeface="ＭＳ ゴシック" panose="020B0609070205080204" pitchFamily="49" charset="-128"/>
              </a:rPr>
              <a:t>や、</a:t>
            </a:r>
            <a:r>
              <a:rPr lang="en-US" altLang="ja-JP" dirty="0" smtClean="0">
                <a:latin typeface="ＭＳ ゴシック" panose="020B0609070205080204" pitchFamily="49" charset="-128"/>
                <a:ea typeface="ＭＳ ゴシック" panose="020B0609070205080204" pitchFamily="49" charset="-128"/>
              </a:rPr>
              <a:t>FOSS</a:t>
            </a:r>
            <a:r>
              <a:rPr lang="ja-JP" altLang="en-US" dirty="0" smtClean="0">
                <a:latin typeface="ＭＳ ゴシック" panose="020B0609070205080204" pitchFamily="49" charset="-128"/>
                <a:ea typeface="ＭＳ ゴシック" panose="020B0609070205080204" pitchFamily="49" charset="-128"/>
              </a:rPr>
              <a:t>が</a:t>
            </a:r>
            <a:r>
              <a:rPr lang="en-US" dirty="0" err="1" smtClean="0">
                <a:latin typeface="ＭＳ ゴシック" panose="020B0609070205080204" pitchFamily="49" charset="-128"/>
                <a:ea typeface="ＭＳ ゴシック" panose="020B0609070205080204" pitchFamily="49" charset="-128"/>
              </a:rPr>
              <a:t>組織</a:t>
            </a:r>
            <a:r>
              <a:rPr lang="ja-JP" altLang="en-US" dirty="0" smtClean="0">
                <a:latin typeface="ＭＳ ゴシック" panose="020B0609070205080204" pitchFamily="49" charset="-128"/>
                <a:ea typeface="ＭＳ ゴシック" panose="020B0609070205080204" pitchFamily="49" charset="-128"/>
              </a:rPr>
              <a:t>に</a:t>
            </a:r>
            <a:r>
              <a:rPr lang="en-US" dirty="0" err="1" smtClean="0">
                <a:latin typeface="ＭＳ ゴシック" panose="020B0609070205080204" pitchFamily="49" charset="-128"/>
                <a:ea typeface="ＭＳ ゴシック" panose="020B0609070205080204" pitchFamily="49" charset="-128"/>
              </a:rPr>
              <a:t>与える</a:t>
            </a:r>
            <a:r>
              <a:rPr lang="ja-JP" altLang="en-US" dirty="0" smtClean="0">
                <a:latin typeface="ＭＳ ゴシック" panose="020B0609070205080204" pitchFamily="49" charset="-128"/>
                <a:ea typeface="ＭＳ ゴシック" panose="020B0609070205080204" pitchFamily="49" charset="-128"/>
              </a:rPr>
              <a:t>影響</a:t>
            </a:r>
            <a:r>
              <a:rPr lang="en-US" dirty="0" err="1" smtClean="0">
                <a:latin typeface="ＭＳ ゴシック" panose="020B0609070205080204" pitchFamily="49" charset="-128"/>
                <a:ea typeface="ＭＳ ゴシック" panose="020B0609070205080204" pitchFamily="49" charset="-128"/>
              </a:rPr>
              <a:t>についての理解</a:t>
            </a:r>
            <a:r>
              <a:rPr lang="ja-JP" altLang="en-US" dirty="0" smtClean="0">
                <a:latin typeface="ＭＳ ゴシック" panose="020B0609070205080204" pitchFamily="49" charset="-128"/>
                <a:ea typeface="ＭＳ ゴシック" panose="020B0609070205080204" pitchFamily="49" charset="-128"/>
              </a:rPr>
              <a:t>が深まる</a:t>
            </a:r>
            <a:endParaRPr lang="en-US" strike="sngStrike" dirty="0" smtClean="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dirty="0" smtClean="0">
                <a:latin typeface="ＭＳ ゴシック" panose="020B0609070205080204" pitchFamily="49" charset="-128"/>
                <a:ea typeface="ＭＳ ゴシック" panose="020B0609070205080204" pitchFamily="49" charset="-128"/>
              </a:rPr>
              <a:t>FOSS</a:t>
            </a:r>
            <a:r>
              <a:rPr lang="ja-JP" altLang="en-US" dirty="0" smtClean="0">
                <a:latin typeface="ＭＳ ゴシック" panose="020B0609070205080204" pitchFamily="49" charset="-128"/>
                <a:ea typeface="ＭＳ ゴシック" panose="020B0609070205080204" pitchFamily="49" charset="-128"/>
              </a:rPr>
              <a:t>の使用に伴う</a:t>
            </a:r>
            <a:r>
              <a:rPr lang="en-US" dirty="0" err="1" smtClean="0">
                <a:latin typeface="ＭＳ ゴシック" panose="020B0609070205080204" pitchFamily="49" charset="-128"/>
                <a:ea typeface="ＭＳ ゴシック" panose="020B0609070205080204" pitchFamily="49" charset="-128"/>
              </a:rPr>
              <a:t>コストとリスクについての理解</a:t>
            </a:r>
            <a:r>
              <a:rPr lang="ja-JP" altLang="en-US" dirty="0" smtClean="0">
                <a:latin typeface="ＭＳ ゴシック" panose="020B0609070205080204" pitchFamily="49" charset="-128"/>
                <a:ea typeface="ＭＳ ゴシック" panose="020B0609070205080204" pitchFamily="49" charset="-128"/>
              </a:rPr>
              <a:t>が深まる</a:t>
            </a:r>
            <a:r>
              <a:rPr lang="en-US" dirty="0" smtClean="0">
                <a:latin typeface="ＭＳ ゴシック" panose="020B0609070205080204" pitchFamily="49" charset="-128"/>
                <a:ea typeface="ＭＳ ゴシック" panose="020B0609070205080204" pitchFamily="49" charset="-128"/>
              </a:rPr>
              <a:t> </a:t>
            </a:r>
          </a:p>
          <a:p>
            <a:pPr>
              <a:lnSpc>
                <a:spcPct val="130000"/>
              </a:lnSpc>
              <a:buFont typeface="Arial"/>
              <a:buChar char="•"/>
            </a:pPr>
            <a:r>
              <a:rPr lang="en-US" dirty="0" err="1" smtClean="0">
                <a:latin typeface="ＭＳ ゴシック" panose="020B0609070205080204" pitchFamily="49" charset="-128"/>
                <a:ea typeface="ＭＳ ゴシック" panose="020B0609070205080204" pitchFamily="49" charset="-128"/>
              </a:rPr>
              <a:t>FOSSコミュニティやFOSS関連組織と</a:t>
            </a:r>
            <a:r>
              <a:rPr lang="ja-JP" altLang="en-US" dirty="0" smtClean="0">
                <a:latin typeface="ＭＳ ゴシック" panose="020B0609070205080204" pitchFamily="49" charset="-128"/>
                <a:ea typeface="ＭＳ ゴシック" panose="020B0609070205080204" pitchFamily="49" charset="-128"/>
              </a:rPr>
              <a:t>より良い</a:t>
            </a:r>
            <a:r>
              <a:rPr lang="en-US" dirty="0" err="1" smtClean="0">
                <a:latin typeface="ＭＳ ゴシック" panose="020B0609070205080204" pitchFamily="49" charset="-128"/>
                <a:ea typeface="ＭＳ ゴシック" panose="020B0609070205080204" pitchFamily="49" charset="-128"/>
              </a:rPr>
              <a:t>関係</a:t>
            </a:r>
            <a:r>
              <a:rPr lang="ja-JP" altLang="en-US" dirty="0" smtClean="0">
                <a:latin typeface="ＭＳ ゴシック" panose="020B0609070205080204" pitchFamily="49" charset="-128"/>
                <a:ea typeface="ＭＳ ゴシック" panose="020B0609070205080204" pitchFamily="49" charset="-128"/>
              </a:rPr>
              <a:t>が生まれる</a:t>
            </a:r>
            <a:endParaRPr lang="en-US" strike="sngStrike" dirty="0" smtClean="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dirty="0" err="1" smtClean="0">
                <a:latin typeface="ＭＳ ゴシック" panose="020B0609070205080204" pitchFamily="49" charset="-128"/>
                <a:ea typeface="ＭＳ ゴシック" panose="020B0609070205080204" pitchFamily="49" charset="-128"/>
              </a:rPr>
              <a:t>有効なFOSSソリューションについての知識</a:t>
            </a:r>
            <a:r>
              <a:rPr lang="ja-JP" altLang="en-US" dirty="0" smtClean="0">
                <a:latin typeface="ＭＳ ゴシック" panose="020B0609070205080204" pitchFamily="49" charset="-128"/>
                <a:ea typeface="ＭＳ ゴシック" panose="020B0609070205080204" pitchFamily="49" charset="-128"/>
              </a:rPr>
              <a:t>が高まる</a:t>
            </a:r>
            <a:r>
              <a:rPr lang="en-US" dirty="0" smtClean="0">
                <a:latin typeface="ＭＳ ゴシック" panose="020B0609070205080204" pitchFamily="49" charset="-128"/>
                <a:ea typeface="ＭＳ ゴシック" panose="020B0609070205080204" pitchFamily="49" charset="-128"/>
              </a:rPr>
              <a:t> </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ＭＳ ゴシック" panose="020B0609070205080204" pitchFamily="49" charset="-128"/>
                <a:ea typeface="ＭＳ ゴシック" panose="020B0609070205080204" pitchFamily="49" charset="-128"/>
              </a:rPr>
              <a:t>FOSSコンプライアンスとは何を意味しますか？</a:t>
            </a:r>
            <a:endParaRPr lang="en-US" dirty="0">
              <a:latin typeface="ＭＳ ゴシック" panose="020B0609070205080204" pitchFamily="49" charset="-128"/>
              <a:ea typeface="ＭＳ ゴシック" panose="020B0609070205080204" pitchFamily="49" charset="-128"/>
            </a:endParaRPr>
          </a:p>
          <a:p>
            <a:pPr>
              <a:lnSpc>
                <a:spcPct val="130000"/>
              </a:lnSpc>
            </a:pPr>
            <a:r>
              <a:rPr lang="x-none" dirty="0">
                <a:latin typeface="ＭＳ ゴシック" panose="020B0609070205080204" pitchFamily="49" charset="-128"/>
                <a:ea typeface="ＭＳ ゴシック" panose="020B0609070205080204" pitchFamily="49" charset="-128"/>
              </a:rPr>
              <a:t>FOSSコンプライアンス プログラムの</a:t>
            </a:r>
            <a:r>
              <a:rPr lang="en-US" altLang="ja-JP" dirty="0">
                <a:latin typeface="ＭＳ ゴシック" panose="020B0609070205080204" pitchFamily="49" charset="-128"/>
                <a:ea typeface="ＭＳ ゴシック" panose="020B0609070205080204" pitchFamily="49" charset="-128"/>
              </a:rPr>
              <a:t>2</a:t>
            </a:r>
            <a:r>
              <a:rPr lang="x-none" dirty="0" smtClean="0">
                <a:latin typeface="ＭＳ ゴシック" panose="020B0609070205080204" pitchFamily="49" charset="-128"/>
                <a:ea typeface="ＭＳ ゴシック" panose="020B0609070205080204" pitchFamily="49" charset="-128"/>
              </a:rPr>
              <a:t>つの主要なゴールとは</a:t>
            </a:r>
            <a:r>
              <a:rPr lang="ja-JP" altLang="en-US" dirty="0" smtClean="0">
                <a:latin typeface="ＭＳ ゴシック" panose="020B0609070205080204" pitchFamily="49" charset="-128"/>
                <a:ea typeface="ＭＳ ゴシック" panose="020B0609070205080204" pitchFamily="49" charset="-128"/>
              </a:rPr>
              <a:t>何</a:t>
            </a:r>
            <a:r>
              <a:rPr lang="x-none" dirty="0">
                <a:latin typeface="ＭＳ ゴシック" panose="020B0609070205080204" pitchFamily="49" charset="-128"/>
                <a:ea typeface="ＭＳ ゴシック" panose="020B0609070205080204" pitchFamily="49" charset="-128"/>
              </a:rPr>
              <a:t>ですか？</a:t>
            </a:r>
          </a:p>
          <a:p>
            <a:pPr>
              <a:lnSpc>
                <a:spcPct val="130000"/>
              </a:lnSpc>
            </a:pP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コンプライアンスプログラム</a:t>
            </a:r>
            <a:r>
              <a:rPr lang="ja-JP" altLang="en-US" dirty="0" smtClean="0">
                <a:latin typeface="ＭＳ ゴシック" panose="020B0609070205080204" pitchFamily="49" charset="-128"/>
                <a:ea typeface="ＭＳ ゴシック" panose="020B0609070205080204" pitchFamily="49" charset="-128"/>
              </a:rPr>
              <a:t>を実践する上で</a:t>
            </a:r>
            <a:r>
              <a:rPr lang="x-none" dirty="0" smtClean="0">
                <a:latin typeface="ＭＳ ゴシック" panose="020B0609070205080204" pitchFamily="49" charset="-128"/>
                <a:ea typeface="ＭＳ ゴシック" panose="020B0609070205080204" pitchFamily="49" charset="-128"/>
              </a:rPr>
              <a:t>重要</a:t>
            </a:r>
            <a:r>
              <a:rPr lang="ja-JP" altLang="en-US" dirty="0" smtClean="0">
                <a:latin typeface="ＭＳ ゴシック" panose="020B0609070205080204" pitchFamily="49" charset="-128"/>
                <a:ea typeface="ＭＳ ゴシック" panose="020B0609070205080204" pitchFamily="49" charset="-128"/>
              </a:rPr>
              <a:t>なもの</a:t>
            </a:r>
            <a:r>
              <a:rPr lang="x-none" dirty="0" smtClean="0">
                <a:latin typeface="ＭＳ ゴシック" panose="020B0609070205080204" pitchFamily="49" charset="-128"/>
                <a:ea typeface="ＭＳ ゴシック" panose="020B0609070205080204" pitchFamily="49" charset="-128"/>
              </a:rPr>
              <a:t>を挙げ</a:t>
            </a:r>
            <a:r>
              <a:rPr lang="x-none" dirty="0">
                <a:latin typeface="ＭＳ ゴシック" panose="020B0609070205080204" pitchFamily="49" charset="-128"/>
                <a:ea typeface="ＭＳ ゴシック" panose="020B0609070205080204" pitchFamily="49" charset="-128"/>
              </a:rPr>
              <a:t>、その内容を述べてください</a:t>
            </a:r>
            <a:r>
              <a:rPr lang="ja-JP" altLang="en-US" dirty="0" err="1">
                <a:latin typeface="ＭＳ ゴシック" panose="020B0609070205080204" pitchFamily="49" charset="-128"/>
                <a:ea typeface="ＭＳ ゴシック" panose="020B0609070205080204" pitchFamily="49" charset="-128"/>
              </a:rPr>
              <a:t>。</a:t>
            </a:r>
            <a:endParaRPr lang="x-none" dirty="0">
              <a:latin typeface="ＭＳ ゴシック" panose="020B0609070205080204" pitchFamily="49" charset="-128"/>
              <a:ea typeface="ＭＳ ゴシック" panose="020B0609070205080204" pitchFamily="49" charset="-128"/>
            </a:endParaRPr>
          </a:p>
          <a:p>
            <a:pPr>
              <a:lnSpc>
                <a:spcPct val="130000"/>
              </a:lnSpc>
            </a:pP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コンプライアンス</a:t>
            </a:r>
            <a:r>
              <a:rPr lang="x-none" dirty="0">
                <a:latin typeface="ＭＳ ゴシック" panose="020B0609070205080204" pitchFamily="49" charset="-128"/>
                <a:ea typeface="ＭＳ ゴシック" panose="020B0609070205080204" pitchFamily="49" charset="-128"/>
              </a:rPr>
              <a:t>プログラムのメリットとしてどんなものがありますか？</a:t>
            </a:r>
          </a:p>
          <a:p>
            <a:pPr marL="0" indent="0">
              <a:lnSpc>
                <a:spcPct val="130000"/>
              </a:lnSpc>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FOSSレビュ</a:t>
            </a:r>
            <a:r>
              <a:rPr lang="en-US" dirty="0">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における</a:t>
            </a:r>
            <a:r>
              <a:rPr lang="en-US" dirty="0" err="1">
                <a:latin typeface="ＭＳ ゴシック" panose="020B0609070205080204" pitchFamily="49" charset="-128"/>
                <a:ea typeface="ＭＳ ゴシック" panose="020B0609070205080204" pitchFamily="49" charset="-128"/>
              </a:rPr>
              <a:t>ソフトウェアの重要概念</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cs typeface="ＭＳ Ｐゴシック" charset="0"/>
              </a:rPr>
              <a:t>そのコンポーネントをど</a:t>
            </a:r>
            <a:r>
              <a:rPr lang="ja-JP" altLang="en-US" dirty="0" smtClean="0">
                <a:latin typeface="ＭＳ ゴシック" panose="020B0609070205080204" pitchFamily="49" charset="-128"/>
                <a:ea typeface="ＭＳ ゴシック" panose="020B0609070205080204" pitchFamily="49" charset="-128"/>
                <a:cs typeface="ＭＳ Ｐゴシック" charset="0"/>
              </a:rPr>
              <a:t>う</a:t>
            </a:r>
            <a:r>
              <a:rPr lang="en-US" dirty="0" smtClean="0">
                <a:latin typeface="ＭＳ ゴシック" panose="020B0609070205080204" pitchFamily="49" charset="-128"/>
                <a:ea typeface="ＭＳ ゴシック" panose="020B0609070205080204" pitchFamily="49" charset="-128"/>
                <a:cs typeface="ＭＳ Ｐゴシック" charset="0"/>
              </a:rPr>
              <a:t>使</a:t>
            </a:r>
            <a:r>
              <a:rPr lang="ja-JP" altLang="en-US" dirty="0" err="1" smtClean="0">
                <a:latin typeface="ＭＳ ゴシック" panose="020B0609070205080204" pitchFamily="49" charset="-128"/>
                <a:ea typeface="ＭＳ ゴシック" panose="020B0609070205080204" pitchFamily="49" charset="-128"/>
                <a:cs typeface="ＭＳ Ｐゴシック" charset="0"/>
              </a:rPr>
              <a:t>うのか</a:t>
            </a:r>
            <a:r>
              <a:rPr lang="en-US" dirty="0" smtClean="0">
                <a:latin typeface="ＭＳ ゴシック" panose="020B0609070205080204" pitchFamily="49" charset="-128"/>
                <a:ea typeface="ＭＳ ゴシック" panose="020B0609070205080204" pitchFamily="49" charset="-128"/>
                <a:cs typeface="ＭＳ Ｐゴシック" charset="0"/>
              </a:rPr>
              <a:t>？</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共通するシナリオ</a:t>
            </a:r>
            <a:r>
              <a:rPr lang="ja-JP" altLang="en-US" dirty="0">
                <a:latin typeface="ＭＳ ゴシック" panose="020B0609070205080204" pitchFamily="49" charset="-128"/>
                <a:ea typeface="ＭＳ ゴシック" panose="020B0609070205080204" pitchFamily="49" charset="-128"/>
              </a:rPr>
              <a:t>に含まれるもの</a:t>
            </a:r>
            <a:r>
              <a:rPr lang="en-US" dirty="0">
                <a:latin typeface="ＭＳ ゴシック" panose="020B0609070205080204" pitchFamily="49" charset="-128"/>
                <a:ea typeface="ＭＳ ゴシック" panose="020B0609070205080204" pitchFamily="49" charset="-128"/>
              </a:rPr>
              <a:t>：</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取り込む（Incorporation）</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リンクする（Linking）</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改変する（Modification）</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翻訳する（Translation）</a:t>
            </a:r>
          </a:p>
          <a:p>
            <a:pPr marL="342900" indent="-342900">
              <a:buFont typeface="Arial"/>
              <a:buChar char="•"/>
            </a:pPr>
            <a:endParaRPr lang="en-US" b="1"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ＭＳ ゴシック" panose="020B0609070205080204" pitchFamily="49" charset="-128"/>
                <a:ea typeface="ＭＳ ゴシック" panose="020B0609070205080204" pitchFamily="49" charset="-128"/>
              </a:rPr>
              <a:t>開発者はFOSSコンポーネントの一部を自身のソフトウェア</a:t>
            </a:r>
            <a:r>
              <a:rPr lang="ja-JP" altLang="en-US" dirty="0">
                <a:latin typeface="ＭＳ ゴシック" panose="020B0609070205080204" pitchFamily="49" charset="-128"/>
                <a:ea typeface="ＭＳ ゴシック" panose="020B0609070205080204" pitchFamily="49" charset="-128"/>
              </a:rPr>
              <a:t>製品</a:t>
            </a:r>
            <a:r>
              <a:rPr lang="en-US" dirty="0" err="1">
                <a:latin typeface="ＭＳ ゴシック" panose="020B0609070205080204" pitchFamily="49" charset="-128"/>
                <a:ea typeface="ＭＳ ゴシック" panose="020B0609070205080204" pitchFamily="49" charset="-128"/>
              </a:rPr>
              <a:t>にコピーでき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smtClean="0">
                <a:latin typeface="ＭＳ ゴシック" panose="020B0609070205080204" pitchFamily="49" charset="-128"/>
                <a:ea typeface="ＭＳ ゴシック" panose="020B0609070205080204" pitchFamily="49" charset="-128"/>
              </a:rPr>
              <a:t>関連する用語</a:t>
            </a:r>
            <a:r>
              <a:rPr lang="en-US"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42900" indent="-342900"/>
            <a:r>
              <a:rPr lang="en-US" dirty="0">
                <a:latin typeface="ＭＳ ゴシック" panose="020B0609070205080204" pitchFamily="49" charset="-128"/>
                <a:ea typeface="ＭＳ ゴシック" panose="020B0609070205080204" pitchFamily="49" charset="-128"/>
              </a:rPr>
              <a:t>統合する（Integrating）</a:t>
            </a:r>
          </a:p>
          <a:p>
            <a:pPr marL="342900" indent="-342900"/>
            <a:r>
              <a:rPr lang="en-US" dirty="0">
                <a:latin typeface="ＭＳ ゴシック" panose="020B0609070205080204" pitchFamily="49" charset="-128"/>
                <a:ea typeface="ＭＳ ゴシック" panose="020B0609070205080204" pitchFamily="49" charset="-128"/>
              </a:rPr>
              <a:t>結合する（Merging）</a:t>
            </a:r>
          </a:p>
          <a:p>
            <a:pPr marL="342900" indent="-342900"/>
            <a:r>
              <a:rPr lang="en-US" dirty="0">
                <a:latin typeface="ＭＳ ゴシック" panose="020B0609070205080204" pitchFamily="49" charset="-128"/>
                <a:ea typeface="ＭＳ ゴシック" panose="020B0609070205080204" pitchFamily="49" charset="-128"/>
              </a:rPr>
              <a:t>貼り付ける（Pasting）</a:t>
            </a:r>
          </a:p>
          <a:p>
            <a:pPr marL="342900" indent="-342900"/>
            <a:r>
              <a:rPr lang="en-US" dirty="0">
                <a:latin typeface="ＭＳ ゴシック" panose="020B0609070205080204" pitchFamily="49" charset="-128"/>
                <a:ea typeface="ＭＳ ゴシック" panose="020B0609070205080204" pitchFamily="49" charset="-128"/>
              </a:rPr>
              <a:t>適応させる（Adapting）</a:t>
            </a:r>
          </a:p>
          <a:p>
            <a:pPr marL="342900" indent="-342900"/>
            <a:r>
              <a:rPr lang="en-US" dirty="0">
                <a:latin typeface="ＭＳ ゴシック" panose="020B0609070205080204" pitchFamily="49" charset="-128"/>
                <a:ea typeface="ＭＳ ゴシック" panose="020B0609070205080204" pitchFamily="49" charset="-128"/>
              </a:rPr>
              <a:t>挿入する（Inserting）</a:t>
            </a:r>
          </a:p>
          <a:p>
            <a:endParaRPr lang="en-US" dirty="0">
              <a:latin typeface="ＭＳ ゴシック" panose="020B0609070205080204" pitchFamily="49" charset="-128"/>
              <a:ea typeface="ＭＳ ゴシック" panose="020B0609070205080204" pitchFamily="49"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latin typeface="ＭＳ ゴシック" panose="020B0609070205080204" pitchFamily="49" charset="-128"/>
                <a:ea typeface="ＭＳ ゴシック" panose="020B0609070205080204" pitchFamily="49" charset="-128"/>
              </a:rPr>
              <a:t>開発者はFOSSコンポーネントを自身のソフトウェア</a:t>
            </a:r>
            <a:r>
              <a:rPr lang="ja-JP" altLang="en-US">
                <a:latin typeface="ＭＳ ゴシック" panose="020B0609070205080204" pitchFamily="49" charset="-128"/>
                <a:ea typeface="ＭＳ ゴシック" panose="020B0609070205080204" pitchFamily="49" charset="-128"/>
              </a:rPr>
              <a:t>製品</a:t>
            </a:r>
            <a:r>
              <a:rPr lang="en-US" smtClean="0">
                <a:latin typeface="ＭＳ ゴシック" panose="020B0609070205080204" pitchFamily="49" charset="-128"/>
                <a:ea typeface="ＭＳ ゴシック" panose="020B0609070205080204" pitchFamily="49" charset="-128"/>
              </a:rPr>
              <a:t>とリンクもしくは接合</a:t>
            </a:r>
            <a:r>
              <a:rPr lang="en-US" altLang="ja-JP">
                <a:latin typeface="ＭＳ ゴシック" panose="020B0609070205080204" pitchFamily="49" charset="-128"/>
                <a:ea typeface="ＭＳ ゴシック" panose="020B0609070205080204" pitchFamily="49" charset="-128"/>
              </a:rPr>
              <a:t> （join） </a:t>
            </a:r>
            <a:r>
              <a:rPr lang="en-US" smtClean="0">
                <a:latin typeface="ＭＳ ゴシック" panose="020B0609070205080204" pitchFamily="49" charset="-128"/>
                <a:ea typeface="ＭＳ ゴシック" panose="020B0609070205080204" pitchFamily="49" charset="-128"/>
              </a:rPr>
              <a:t>することができ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smtClean="0">
                <a:latin typeface="ＭＳ ゴシック" panose="020B0609070205080204" pitchFamily="49" charset="-128"/>
                <a:ea typeface="ＭＳ ゴシック" panose="020B0609070205080204" pitchFamily="49" charset="-128"/>
              </a:rPr>
              <a:t>関連する用語</a:t>
            </a:r>
            <a:r>
              <a:rPr lang="en-US"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42900" indent="-342900"/>
            <a:r>
              <a:rPr lang="en-US" sz="2200" dirty="0" err="1">
                <a:latin typeface="ＭＳ ゴシック" panose="020B0609070205080204" pitchFamily="49" charset="-128"/>
                <a:ea typeface="ＭＳ ゴシック" panose="020B0609070205080204" pitchFamily="49" charset="-128"/>
              </a:rPr>
              <a:t>静的／動的リンク</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（Static/Dynamic Linking）</a:t>
            </a:r>
          </a:p>
          <a:p>
            <a:pPr marL="342900" indent="-342900"/>
            <a:r>
              <a:rPr lang="en-US" sz="2200" dirty="0" err="1">
                <a:latin typeface="ＭＳ ゴシック" panose="020B0609070205080204" pitchFamily="49" charset="-128"/>
                <a:ea typeface="ＭＳ ゴシック" panose="020B0609070205080204" pitchFamily="49" charset="-128"/>
              </a:rPr>
              <a:t>対合</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（Pairing）</a:t>
            </a:r>
          </a:p>
          <a:p>
            <a:pPr marL="342900" indent="-342900"/>
            <a:r>
              <a:rPr lang="en-US" sz="2200" dirty="0" err="1">
                <a:latin typeface="ＭＳ ゴシック" panose="020B0609070205080204" pitchFamily="49" charset="-128"/>
                <a:ea typeface="ＭＳ ゴシック" panose="020B0609070205080204" pitchFamily="49" charset="-128"/>
              </a:rPr>
              <a:t>結合</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（Combining）</a:t>
            </a:r>
          </a:p>
          <a:p>
            <a:pPr marL="342900" indent="-342900"/>
            <a:r>
              <a:rPr lang="en-US" sz="2200" dirty="0" err="1">
                <a:latin typeface="ＭＳ ゴシック" panose="020B0609070205080204" pitchFamily="49" charset="-128"/>
                <a:ea typeface="ＭＳ ゴシック" panose="020B0609070205080204" pitchFamily="49" charset="-128"/>
              </a:rPr>
              <a:t>活用</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（Utilizing）</a:t>
            </a:r>
          </a:p>
          <a:p>
            <a:pPr marL="342900" indent="-342900"/>
            <a:r>
              <a:rPr lang="en-US" sz="2200" dirty="0" err="1">
                <a:latin typeface="ＭＳ ゴシック" panose="020B0609070205080204" pitchFamily="49" charset="-128"/>
                <a:ea typeface="ＭＳ ゴシック" panose="020B0609070205080204" pitchFamily="49" charset="-128"/>
              </a:rPr>
              <a:t>パッケージ化</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（Packaging）</a:t>
            </a:r>
          </a:p>
          <a:p>
            <a:pPr marL="342900" indent="-342900"/>
            <a:r>
              <a:rPr lang="en-US" sz="2200" dirty="0" err="1">
                <a:latin typeface="ＭＳ ゴシック" panose="020B0609070205080204" pitchFamily="49" charset="-128"/>
                <a:ea typeface="ＭＳ ゴシック" panose="020B0609070205080204" pitchFamily="49" charset="-128"/>
              </a:rPr>
              <a:t>相互依存性</a:t>
            </a:r>
            <a:r>
              <a:rPr lang="ja-JP" altLang="en-US" sz="2200" dirty="0">
                <a:latin typeface="ＭＳ ゴシック" panose="020B0609070205080204" pitchFamily="49" charset="-128"/>
                <a:ea typeface="ＭＳ ゴシック" panose="020B0609070205080204" pitchFamily="49" charset="-128"/>
              </a:rPr>
              <a:t>を生成する</a:t>
            </a:r>
            <a:r>
              <a:rPr lang="en-US" sz="2200" dirty="0">
                <a:latin typeface="ＭＳ ゴシック" panose="020B0609070205080204" pitchFamily="49" charset="-128"/>
                <a:ea typeface="ＭＳ ゴシック" panose="020B0609070205080204" pitchFamily="49" charset="-128"/>
              </a:rPr>
              <a:t>（Creating interdependency）</a:t>
            </a:r>
          </a:p>
          <a:p>
            <a:endParaRPr lang="en-US" dirty="0">
              <a:latin typeface="ＭＳ ゴシック" panose="020B0609070205080204" pitchFamily="49" charset="-128"/>
              <a:ea typeface="ＭＳ ゴシック" panose="020B0609070205080204" pitchFamily="49"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ＭＳ ゴシック" panose="020B0609070205080204" pitchFamily="49" charset="-128"/>
                <a:ea typeface="ＭＳ ゴシック" panose="020B0609070205080204" pitchFamily="49" charset="-128"/>
              </a:rPr>
              <a:t>開発者はFOSSコンポーネントに対して</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en-US" dirty="0" err="1">
                <a:latin typeface="ＭＳ ゴシック" panose="020B0609070205080204" pitchFamily="49" charset="-128"/>
                <a:ea typeface="ＭＳ ゴシック" panose="020B0609070205080204" pitchFamily="49" charset="-128"/>
              </a:rPr>
              <a:t>変更を加えることができ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r>
              <a:rPr lang="en-US" smtClean="0">
                <a:latin typeface="ＭＳ ゴシック" panose="020B0609070205080204" pitchFamily="49" charset="-128"/>
                <a:ea typeface="ＭＳ ゴシック" panose="020B0609070205080204" pitchFamily="49" charset="-128"/>
              </a:rPr>
              <a:t>FOSS</a:t>
            </a:r>
            <a:r>
              <a:rPr lang="en-US" dirty="0" err="1">
                <a:latin typeface="ＭＳ ゴシック" panose="020B0609070205080204" pitchFamily="49" charset="-128"/>
                <a:ea typeface="ＭＳ ゴシック" panose="020B0609070205080204" pitchFamily="49" charset="-128"/>
              </a:rPr>
              <a:t>コンポーネント</a:t>
            </a:r>
            <a:r>
              <a:rPr lang="ja-JP" altLang="en-US" dirty="0">
                <a:latin typeface="ＭＳ ゴシック" panose="020B0609070205080204" pitchFamily="49" charset="-128"/>
                <a:ea typeface="ＭＳ ゴシック" panose="020B0609070205080204" pitchFamily="49" charset="-128"/>
              </a:rPr>
              <a:t>に</a:t>
            </a:r>
            <a:r>
              <a:rPr lang="en-US" dirty="0" err="1">
                <a:latin typeface="ＭＳ ゴシック" panose="020B0609070205080204" pitchFamily="49" charset="-128"/>
                <a:ea typeface="ＭＳ ゴシック" panose="020B0609070205080204" pitchFamily="49" charset="-128"/>
              </a:rPr>
              <a:t>新たなコード</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追加／</a:t>
            </a:r>
            <a:r>
              <a:rPr lang="en-US" err="1">
                <a:latin typeface="ＭＳ ゴシック" panose="020B0609070205080204" pitchFamily="49" charset="-128"/>
                <a:ea typeface="ＭＳ ゴシック" panose="020B0609070205080204" pitchFamily="49" charset="-128"/>
              </a:rPr>
              <a:t>注入</a:t>
            </a:r>
            <a:r>
              <a:rPr lang="ja-JP" altLang="en-US" smtClean="0">
                <a:latin typeface="ＭＳ ゴシック" panose="020B0609070205080204" pitchFamily="49" charset="-128"/>
                <a:ea typeface="ＭＳ ゴシック" panose="020B0609070205080204" pitchFamily="49" charset="-128"/>
              </a:rPr>
              <a:t>する</a:t>
            </a:r>
            <a:r>
              <a:rPr lang="en-US" altLang="ja-JP" smtClean="0">
                <a:latin typeface="ＭＳ ゴシック" panose="020B0609070205080204" pitchFamily="49" charset="-128"/>
                <a:ea typeface="ＭＳ ゴシック" panose="020B0609070205080204" pitchFamily="49" charset="-128"/>
              </a:rPr>
              <a:t/>
            </a:r>
            <a:br>
              <a:rPr lang="en-US" altLang="ja-JP" smtClean="0">
                <a:latin typeface="ＭＳ ゴシック" panose="020B0609070205080204" pitchFamily="49" charset="-128"/>
                <a:ea typeface="ＭＳ ゴシック" panose="020B0609070205080204" pitchFamily="49" charset="-128"/>
              </a:rPr>
            </a:br>
            <a:r>
              <a:rPr lang="en-US" smtClean="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Adding/injecting）</a:t>
            </a:r>
          </a:p>
          <a:p>
            <a:r>
              <a:rPr lang="en-US" dirty="0" err="1">
                <a:latin typeface="ＭＳ ゴシック" panose="020B0609070205080204" pitchFamily="49" charset="-128"/>
                <a:ea typeface="ＭＳ ゴシック" panose="020B0609070205080204" pitchFamily="49" charset="-128"/>
              </a:rPr>
              <a:t>FOSSコンポーネント</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修正</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（Fixing）</a:t>
            </a:r>
            <a:r>
              <a:rPr lang="ja-JP" altLang="en-US" dirty="0" err="1">
                <a:latin typeface="ＭＳ ゴシック" panose="020B0609070205080204" pitchFamily="49" charset="-128"/>
                <a:ea typeface="ＭＳ ゴシック" panose="020B0609070205080204" pitchFamily="49" charset="-128"/>
              </a:rPr>
              <a:t>、</a:t>
            </a:r>
            <a:r>
              <a:rPr lang="en-US" err="1">
                <a:latin typeface="ＭＳ ゴシック" panose="020B0609070205080204" pitchFamily="49" charset="-128"/>
                <a:ea typeface="ＭＳ ゴシック" panose="020B0609070205080204" pitchFamily="49" charset="-128"/>
              </a:rPr>
              <a:t>最適化</a:t>
            </a:r>
            <a:r>
              <a:rPr lang="ja-JP" altLang="en-US" smtClean="0">
                <a:latin typeface="ＭＳ ゴシック" panose="020B0609070205080204" pitchFamily="49" charset="-128"/>
                <a:ea typeface="ＭＳ ゴシック" panose="020B0609070205080204" pitchFamily="49" charset="-128"/>
              </a:rPr>
              <a:t>する</a:t>
            </a:r>
            <a:r>
              <a:rPr lang="en-US" altLang="ja-JP" smtClean="0">
                <a:latin typeface="ＭＳ ゴシック" panose="020B0609070205080204" pitchFamily="49" charset="-128"/>
                <a:ea typeface="ＭＳ ゴシック" panose="020B0609070205080204" pitchFamily="49" charset="-128"/>
              </a:rPr>
              <a:t/>
            </a:r>
            <a:br>
              <a:rPr lang="en-US" altLang="ja-JP" smtClean="0">
                <a:latin typeface="ＭＳ ゴシック" panose="020B0609070205080204" pitchFamily="49" charset="-128"/>
                <a:ea typeface="ＭＳ ゴシック" panose="020B0609070205080204" pitchFamily="49" charset="-128"/>
              </a:rPr>
            </a:br>
            <a:r>
              <a:rPr lang="en-US" smtClean="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Optimizing）</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は変更</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（Making change</a:t>
            </a:r>
            <a:r>
              <a:rPr lang="en-US" dirty="0" smtClean="0">
                <a:latin typeface="ＭＳ ゴシック" panose="020B0609070205080204" pitchFamily="49" charset="-128"/>
                <a:ea typeface="ＭＳ ゴシック" panose="020B0609070205080204" pitchFamily="49" charset="-128"/>
              </a:rPr>
              <a:t>）</a:t>
            </a:r>
            <a:endParaRPr lang="en-US" strike="sngStrike"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コード</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削除</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（Deleting）</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は除去</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（Removing）</a:t>
            </a:r>
          </a:p>
          <a:p>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ＭＳ ゴシック" panose="020B0609070205080204" pitchFamily="49" charset="-128"/>
                <a:ea typeface="ＭＳ ゴシック" panose="020B0609070205080204" pitchFamily="49" charset="-128"/>
              </a:rPr>
              <a:t>開発者は、コードをある状態から異なる状態に変換することができ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a:latin typeface="ＭＳ ゴシック" panose="020B0609070205080204" pitchFamily="49" charset="-128"/>
                <a:ea typeface="ＭＳ ゴシック" panose="020B0609070205080204" pitchFamily="49" charset="-128"/>
              </a:rPr>
              <a:t>例として以下のようなものがあ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342900" indent="-342900"/>
            <a:r>
              <a:rPr lang="en-US" dirty="0">
                <a:latin typeface="ＭＳ ゴシック" panose="020B0609070205080204" pitchFamily="49" charset="-128"/>
                <a:ea typeface="ＭＳ ゴシック" panose="020B0609070205080204" pitchFamily="49" charset="-128"/>
              </a:rPr>
              <a:t>中国語から英語への翻訳 </a:t>
            </a:r>
          </a:p>
          <a:p>
            <a:pPr marL="342900" indent="-342900"/>
            <a:r>
              <a:rPr lang="en-US" dirty="0">
                <a:latin typeface="ＭＳ ゴシック" panose="020B0609070205080204" pitchFamily="49" charset="-128"/>
                <a:ea typeface="ＭＳ ゴシック" panose="020B0609070205080204" pitchFamily="49" charset="-128"/>
              </a:rPr>
              <a:t>C++ からJavaへの変換 </a:t>
            </a:r>
          </a:p>
          <a:p>
            <a:pPr marL="342900" indent="-342900"/>
            <a:r>
              <a:rPr lang="en-US" dirty="0" err="1">
                <a:latin typeface="ＭＳ ゴシック" panose="020B0609070205080204" pitchFamily="49" charset="-128"/>
                <a:ea typeface="ＭＳ ゴシック" panose="020B0609070205080204" pitchFamily="49" charset="-128"/>
              </a:rPr>
              <a:t>VHDLのマスクパターン</a:t>
            </a:r>
            <a:r>
              <a:rPr lang="ja-JP" altLang="en-US" dirty="0">
                <a:latin typeface="ＭＳ ゴシック" panose="020B0609070205080204" pitchFamily="49" charset="-128"/>
                <a:ea typeface="ＭＳ ゴシック" panose="020B0609070205080204" pitchFamily="49" charset="-128"/>
              </a:rPr>
              <a:t>や</a:t>
            </a:r>
            <a:r>
              <a:rPr lang="en-US" dirty="0" err="1">
                <a:latin typeface="ＭＳ ゴシック" panose="020B0609070205080204" pitchFamily="49" charset="-128"/>
                <a:ea typeface="ＭＳ ゴシック" panose="020B0609070205080204" pitchFamily="49" charset="-128"/>
              </a:rPr>
              <a:t>ネットリストへのコンパイル</a:t>
            </a:r>
            <a:endParaRPr lang="en-US" dirty="0">
              <a:latin typeface="ＭＳ ゴシック" panose="020B0609070205080204" pitchFamily="49" charset="-128"/>
              <a:ea typeface="ＭＳ ゴシック" panose="020B0609070205080204" pitchFamily="49" charset="-128"/>
            </a:endParaRPr>
          </a:p>
          <a:p>
            <a:pPr marL="342900" indent="-342900"/>
            <a:r>
              <a:rPr lang="en-US" dirty="0">
                <a:latin typeface="ＭＳ ゴシック" panose="020B0609070205080204" pitchFamily="49" charset="-128"/>
                <a:ea typeface="ＭＳ ゴシック" panose="020B0609070205080204" pitchFamily="49" charset="-128"/>
              </a:rPr>
              <a:t>バイナリへのコンパイル</a:t>
            </a:r>
          </a:p>
          <a:p>
            <a:endParaRPr lang="en-US" dirty="0">
              <a:latin typeface="ＭＳ ゴシック" panose="020B0609070205080204" pitchFamily="49" charset="-128"/>
              <a:ea typeface="ＭＳ ゴシック" panose="020B0609070205080204" pitchFamily="49"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ＭＳ ゴシック" panose="020B0609070205080204" pitchFamily="49" charset="-128"/>
                <a:ea typeface="ＭＳ ゴシック" panose="020B0609070205080204" pitchFamily="49" charset="-128"/>
              </a:rPr>
              <a:t>開発ツールが</a:t>
            </a:r>
            <a:r>
              <a:rPr lang="en-US" dirty="0" err="1">
                <a:latin typeface="ＭＳ ゴシック" panose="020B0609070205080204" pitchFamily="49" charset="-128"/>
                <a:ea typeface="ＭＳ ゴシック" panose="020B0609070205080204" pitchFamily="49" charset="-128"/>
              </a:rPr>
              <a:t>これらの操作のいくつかを</a:t>
            </a:r>
            <a:r>
              <a:rPr lang="ja-JP" altLang="en-US" dirty="0" smtClean="0">
                <a:latin typeface="ＭＳ ゴシック" panose="020B0609070205080204" pitchFamily="49" charset="-128"/>
                <a:ea typeface="ＭＳ ゴシック" panose="020B0609070205080204" pitchFamily="49" charset="-128"/>
              </a:rPr>
              <a:t>バックグラウンド</a:t>
            </a:r>
            <a:r>
              <a:rPr lang="ja-JP" altLang="en-US" dirty="0">
                <a:latin typeface="ＭＳ ゴシック" panose="020B0609070205080204" pitchFamily="49" charset="-128"/>
                <a:ea typeface="ＭＳ ゴシック" panose="020B0609070205080204" pitchFamily="49" charset="-128"/>
              </a:rPr>
              <a:t>で</a:t>
            </a:r>
            <a:r>
              <a:rPr lang="en-US" dirty="0" err="1">
                <a:latin typeface="ＭＳ ゴシック" panose="020B0609070205080204" pitchFamily="49" charset="-128"/>
                <a:ea typeface="ＭＳ ゴシック" panose="020B0609070205080204" pitchFamily="49" charset="-128"/>
              </a:rPr>
              <a:t>実行してくれる場合があ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a:latin typeface="ＭＳ ゴシック" panose="020B0609070205080204" pitchFamily="49" charset="-128"/>
                <a:ea typeface="ＭＳ ゴシック" panose="020B0609070205080204" pitchFamily="49" charset="-128"/>
              </a:rPr>
              <a:t>たとえば</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開発ツールの</a:t>
            </a:r>
            <a:r>
              <a:rPr lang="en-US" dirty="0" err="1" smtClean="0">
                <a:latin typeface="ＭＳ ゴシック" panose="020B0609070205080204" pitchFamily="49" charset="-128"/>
                <a:ea typeface="ＭＳ ゴシック" panose="020B0609070205080204" pitchFamily="49" charset="-128"/>
              </a:rPr>
              <a:t>コード</a:t>
            </a:r>
            <a:r>
              <a:rPr lang="ja-JP" altLang="en-US" dirty="0" smtClean="0">
                <a:latin typeface="ＭＳ ゴシック" panose="020B0609070205080204" pitchFamily="49" charset="-128"/>
                <a:ea typeface="ＭＳ ゴシック" panose="020B0609070205080204" pitchFamily="49" charset="-128"/>
              </a:rPr>
              <a:t>部分を</a:t>
            </a:r>
            <a:r>
              <a:rPr lang="en-US" dirty="0" err="1" smtClean="0">
                <a:latin typeface="ＭＳ ゴシック" panose="020B0609070205080204" pitchFamily="49" charset="-128"/>
                <a:ea typeface="ＭＳ ゴシック" panose="020B0609070205080204" pitchFamily="49" charset="-128"/>
              </a:rPr>
              <a:t>出力ファイルに</a:t>
            </a:r>
            <a:r>
              <a:rPr lang="ja-JP" altLang="en-US" dirty="0">
                <a:latin typeface="ＭＳ ゴシック" panose="020B0609070205080204" pitchFamily="49" charset="-128"/>
                <a:ea typeface="ＭＳ ゴシック" panose="020B0609070205080204" pitchFamily="49" charset="-128"/>
              </a:rPr>
              <a:t>挿</a:t>
            </a:r>
            <a:r>
              <a:rPr lang="en-US" dirty="0" err="1">
                <a:latin typeface="ＭＳ ゴシック" panose="020B0609070205080204" pitchFamily="49" charset="-128"/>
                <a:ea typeface="ＭＳ ゴシック" panose="020B0609070205080204" pitchFamily="49" charset="-128"/>
              </a:rPr>
              <a:t>入してくれ</a:t>
            </a:r>
            <a:r>
              <a:rPr lang="ja-JP" altLang="en-US" dirty="0" smtClean="0">
                <a:latin typeface="ＭＳ ゴシック" panose="020B0609070205080204" pitchFamily="49" charset="-128"/>
                <a:ea typeface="ＭＳ ゴシック" panose="020B0609070205080204" pitchFamily="49" charset="-128"/>
              </a:rPr>
              <a:t>るものがある</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ＭＳ ゴシック" panose="020B0609070205080204" pitchFamily="49" charset="-128"/>
                <a:ea typeface="ＭＳ ゴシック" panose="020B0609070205080204" pitchFamily="49" charset="-128"/>
              </a:rPr>
              <a:t>&lt;&lt;</a:t>
            </a:r>
            <a:r>
              <a:rPr lang="en-US" err="1" smtClean="0">
                <a:latin typeface="ＭＳ ゴシック" panose="020B0609070205080204" pitchFamily="49" charset="-128"/>
                <a:ea typeface="ＭＳ ゴシック" panose="020B0609070205080204" pitchFamily="49" charset="-128"/>
              </a:rPr>
              <a:t>本スライドは</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FOSS</a:t>
            </a:r>
            <a:r>
              <a:rPr lang="ja-JP" altLang="en-US">
                <a:latin typeface="ＭＳ ゴシック" panose="020B0609070205080204" pitchFamily="49" charset="-128"/>
                <a:ea typeface="ＭＳ ゴシック" panose="020B0609070205080204" pitchFamily="49" charset="-128"/>
              </a:rPr>
              <a:t>ポリシー</a:t>
            </a:r>
            <a:r>
              <a:rPr lang="ja-JP" altLang="en-US" smtClean="0">
                <a:latin typeface="ＭＳ ゴシック" panose="020B0609070205080204" pitchFamily="49" charset="-128"/>
                <a:ea typeface="ＭＳ ゴシック" panose="020B0609070205080204" pitchFamily="49" charset="-128"/>
              </a:rPr>
              <a:t>が企業内のどこ</a:t>
            </a:r>
            <a:r>
              <a:rPr lang="ja-JP" altLang="en-US">
                <a:latin typeface="ＭＳ ゴシック" panose="020B0609070205080204" pitchFamily="49" charset="-128"/>
                <a:ea typeface="ＭＳ ゴシック" panose="020B0609070205080204" pitchFamily="49" charset="-128"/>
              </a:rPr>
              <a:t>に置かれているかを周知する</a:t>
            </a:r>
            <a:r>
              <a:rPr lang="ja-JP" altLang="en-US" smtClean="0">
                <a:latin typeface="ＭＳ ゴシック" panose="020B0609070205080204" pitchFamily="49" charset="-128"/>
                <a:ea typeface="ＭＳ ゴシック" panose="020B0609070205080204" pitchFamily="49" charset="-128"/>
              </a:rPr>
              <a:t>ためにご使用ください</a:t>
            </a:r>
            <a:r>
              <a:rPr lang="en-US" smtClean="0">
                <a:latin typeface="ＭＳ ゴシック" panose="020B0609070205080204" pitchFamily="49" charset="-128"/>
                <a:ea typeface="ＭＳ ゴシック" panose="020B0609070205080204" pitchFamily="49" charset="-128"/>
              </a:rPr>
              <a:t>（</a:t>
            </a:r>
            <a:r>
              <a:rPr lang="en-US" dirty="0" smtClean="0">
                <a:latin typeface="ＭＳ ゴシック" panose="020B0609070205080204" pitchFamily="49" charset="-128"/>
                <a:ea typeface="ＭＳ ゴシック" panose="020B0609070205080204" pitchFamily="49" charset="-128"/>
              </a:rPr>
              <a:t>OpenChain仕様書1.0の1.1.1項）&gt;&gt;</a:t>
            </a: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latin typeface="ＭＳ ゴシック" panose="020B0609070205080204" pitchFamily="49" charset="-128"/>
                <a:ea typeface="ＭＳ ゴシック" panose="020B0609070205080204" pitchFamily="49" charset="-128"/>
              </a:rPr>
              <a:t>誰が</a:t>
            </a:r>
            <a:r>
              <a:rPr lang="en-US" dirty="0" err="1">
                <a:latin typeface="ＭＳ ゴシック" panose="020B0609070205080204" pitchFamily="49" charset="-128"/>
                <a:ea typeface="ＭＳ ゴシック" panose="020B0609070205080204" pitchFamily="49" charset="-128"/>
              </a:rPr>
              <a:t>ソフトウェアを受け取るのか</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顧客／パートナー</a:t>
            </a: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コミュニティ プロジェクト</a:t>
            </a:r>
          </a:p>
          <a:p>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頒布</a:t>
            </a:r>
            <a:r>
              <a:rPr lang="en-US" dirty="0" err="1">
                <a:latin typeface="ＭＳ ゴシック" panose="020B0609070205080204" pitchFamily="49" charset="-128"/>
                <a:ea typeface="ＭＳ ゴシック" panose="020B0609070205080204" pitchFamily="49" charset="-128"/>
              </a:rPr>
              <a:t>用のフォーマットは何か</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ソースコードでの</a:t>
            </a:r>
            <a:r>
              <a:rPr lang="ja-JP" altLang="en-US" dirty="0">
                <a:latin typeface="ＭＳ ゴシック" panose="020B0609070205080204" pitchFamily="49" charset="-128"/>
                <a:ea typeface="ＭＳ ゴシック" panose="020B0609070205080204" pitchFamily="49" charset="-128"/>
              </a:rPr>
              <a:t>頒布</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バイナリでの</a:t>
            </a:r>
            <a:r>
              <a:rPr lang="ja-JP" altLang="en-US" dirty="0">
                <a:latin typeface="ＭＳ ゴシック" panose="020B0609070205080204" pitchFamily="49" charset="-128"/>
                <a:ea typeface="ＭＳ ゴシック" panose="020B0609070205080204" pitchFamily="49" charset="-128"/>
              </a:rPr>
              <a:t>頒布</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ハードウェアに</a:t>
            </a:r>
            <a:r>
              <a:rPr lang="ja-JP" altLang="en-US" dirty="0">
                <a:latin typeface="ＭＳ ゴシック" panose="020B0609070205080204" pitchFamily="49" charset="-128"/>
                <a:ea typeface="ＭＳ ゴシック" panose="020B0609070205080204" pitchFamily="49" charset="-128"/>
              </a:rPr>
              <a:t>プレインストール</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ＭＳ ゴシック" panose="020B0609070205080204" pitchFamily="49" charset="-128"/>
                <a:ea typeface="ＭＳ ゴシック" panose="020B0609070205080204" pitchFamily="49" charset="-128"/>
              </a:rPr>
              <a:t>取り込むとはど</a:t>
            </a:r>
            <a:r>
              <a:rPr lang="ja-JP" altLang="en-US" dirty="0">
                <a:latin typeface="ＭＳ ゴシック" panose="020B0609070205080204" pitchFamily="49" charset="-128"/>
                <a:ea typeface="ＭＳ ゴシック" panose="020B0609070205080204" pitchFamily="49" charset="-128"/>
              </a:rPr>
              <a:t>ういう</a:t>
            </a:r>
            <a:r>
              <a:rPr lang="en-US" dirty="0" err="1">
                <a:latin typeface="ＭＳ ゴシック" panose="020B0609070205080204" pitchFamily="49" charset="-128"/>
                <a:ea typeface="ＭＳ ゴシック" panose="020B0609070205080204" pitchFamily="49" charset="-128"/>
              </a:rPr>
              <a:t>ことですか</a:t>
            </a:r>
            <a:r>
              <a:rPr lang="en-US" dirty="0">
                <a:latin typeface="ＭＳ ゴシック" panose="020B0609070205080204" pitchFamily="49" charset="-128"/>
                <a:ea typeface="ＭＳ ゴシック" panose="020B0609070205080204" pitchFamily="49" charset="-128"/>
              </a:rPr>
              <a:t>？</a:t>
            </a:r>
          </a:p>
          <a:p>
            <a:r>
              <a:rPr lang="en-US" dirty="0">
                <a:latin typeface="ＭＳ ゴシック" panose="020B0609070205080204" pitchFamily="49" charset="-128"/>
                <a:ea typeface="ＭＳ ゴシック" panose="020B0609070205080204" pitchFamily="49" charset="-128"/>
              </a:rPr>
              <a:t>リンクするとはどういうことですか？</a:t>
            </a:r>
          </a:p>
          <a:p>
            <a:r>
              <a:rPr lang="en-US" dirty="0">
                <a:latin typeface="ＭＳ ゴシック" panose="020B0609070205080204" pitchFamily="49" charset="-128"/>
                <a:ea typeface="ＭＳ ゴシック" panose="020B0609070205080204" pitchFamily="49" charset="-128"/>
              </a:rPr>
              <a:t>改変するとはどういうことですか？</a:t>
            </a:r>
          </a:p>
          <a:p>
            <a:r>
              <a:rPr lang="en-US" dirty="0">
                <a:latin typeface="ＭＳ ゴシック" panose="020B0609070205080204" pitchFamily="49" charset="-128"/>
                <a:ea typeface="ＭＳ ゴシック" panose="020B0609070205080204" pitchFamily="49" charset="-128"/>
              </a:rPr>
              <a:t>翻訳するとはどういうことですか？</a:t>
            </a:r>
          </a:p>
          <a:p>
            <a:r>
              <a:rPr lang="en-US" dirty="0" err="1">
                <a:latin typeface="ＭＳ ゴシック" panose="020B0609070205080204" pitchFamily="49" charset="-128"/>
                <a:ea typeface="ＭＳ ゴシック" panose="020B0609070205080204" pitchFamily="49" charset="-128"/>
              </a:rPr>
              <a:t>頒布を</a:t>
            </a:r>
            <a:r>
              <a:rPr lang="ja-JP" altLang="en-US" dirty="0">
                <a:latin typeface="ＭＳ ゴシック" panose="020B0609070205080204" pitchFamily="49" charset="-128"/>
                <a:ea typeface="ＭＳ ゴシック" panose="020B0609070205080204" pitchFamily="49" charset="-128"/>
              </a:rPr>
              <a:t>検討</a:t>
            </a:r>
            <a:r>
              <a:rPr lang="en-US" dirty="0" err="1">
                <a:latin typeface="ＭＳ ゴシック" panose="020B0609070205080204" pitchFamily="49" charset="-128"/>
                <a:ea typeface="ＭＳ ゴシック" panose="020B0609070205080204" pitchFamily="49" charset="-128"/>
              </a:rPr>
              <a:t>する上で重要な要素</a:t>
            </a:r>
            <a:r>
              <a:rPr lang="ja-JP" altLang="en-US" dirty="0">
                <a:latin typeface="ＭＳ ゴシック" panose="020B0609070205080204" pitchFamily="49" charset="-128"/>
                <a:ea typeface="ＭＳ ゴシック" panose="020B0609070205080204" pitchFamily="49" charset="-128"/>
              </a:rPr>
              <a:t>は何ですか</a:t>
            </a:r>
            <a:r>
              <a:rPr lang="en-US" dirty="0">
                <a:latin typeface="ＭＳ ゴシック" panose="020B0609070205080204" pitchFamily="49" charset="-128"/>
                <a:ea typeface="ＭＳ ゴシック" panose="020B0609070205080204" pitchFamily="49" charset="-128"/>
              </a:rPr>
              <a:t>？</a:t>
            </a:r>
          </a:p>
          <a:p>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第5章</a:t>
            </a:r>
          </a:p>
        </p:txBody>
      </p:sp>
      <p:sp>
        <p:nvSpPr>
          <p:cNvPr id="2" name="Text Placeholder 1"/>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a:t>
            </a:r>
            <a:r>
              <a:rPr lang="en-US" dirty="0" err="1" smtClean="0">
                <a:latin typeface="ＭＳ ゴシック" panose="020B0609070205080204" pitchFamily="49" charset="-128"/>
                <a:ea typeface="ＭＳ ゴシック" panose="020B0609070205080204" pitchFamily="49" charset="-128"/>
              </a:rPr>
              <a:t>レビュ</a:t>
            </a:r>
            <a:r>
              <a:rPr lang="en-US" dirty="0" smtClean="0">
                <a:latin typeface="ＭＳ ゴシック" panose="020B0609070205080204" pitchFamily="49" charset="-128"/>
                <a:ea typeface="ＭＳ ゴシック" panose="020B0609070205080204" pitchFamily="49" charset="-128"/>
              </a:rPr>
              <a:t>ー</a:t>
            </a:r>
            <a:r>
              <a:rPr lang="ja-JP" altLang="en-US" dirty="0" smtClean="0">
                <a:latin typeface="ＭＳ ゴシック" panose="020B0609070205080204" pitchFamily="49" charset="-128"/>
                <a:ea typeface="ＭＳ ゴシック" panose="020B0609070205080204" pitchFamily="49" charset="-128"/>
              </a:rPr>
              <a:t>の</a:t>
            </a:r>
            <a:r>
              <a:rPr lang="en-US" dirty="0" err="1" smtClean="0">
                <a:latin typeface="ＭＳ ゴシック" panose="020B0609070205080204" pitchFamily="49" charset="-128"/>
                <a:ea typeface="ＭＳ ゴシック" panose="020B0609070205080204" pitchFamily="49" charset="-128"/>
              </a:rPr>
              <a:t>実施</a:t>
            </a:r>
            <a:endParaRPr 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a:t>
            </a:r>
            <a:r>
              <a:rPr lang="en-US" dirty="0">
                <a:latin typeface="ＭＳ ゴシック" panose="020B0609070205080204" pitchFamily="49" charset="-128"/>
                <a:ea typeface="ＭＳ ゴシック" panose="020B0609070205080204" pitchFamily="49" charset="-128"/>
              </a:rPr>
              <a:t>ー</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プログラムに</a:t>
            </a:r>
            <a:r>
              <a:rPr lang="ja-JP" altLang="en-US" dirty="0">
                <a:latin typeface="ＭＳ ゴシック" panose="020B0609070205080204" pitchFamily="49" charset="-128"/>
                <a:ea typeface="ＭＳ ゴシック" panose="020B0609070205080204" pitchFamily="49" charset="-128"/>
              </a:rPr>
              <a:t>とって鍵となる</a:t>
            </a:r>
            <a:r>
              <a:rPr lang="en-US" dirty="0" err="1">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が</a:t>
            </a:r>
            <a:r>
              <a:rPr lang="en-US" dirty="0">
                <a:latin typeface="ＭＳ ゴシック" panose="020B0609070205080204" pitchFamily="49" charset="-128"/>
                <a:ea typeface="ＭＳ ゴシック" panose="020B0609070205080204" pitchFamily="49" charset="-128"/>
              </a:rPr>
              <a:t>FOSS </a:t>
            </a:r>
            <a:r>
              <a:rPr lang="en-US" dirty="0" err="1">
                <a:latin typeface="ＭＳ ゴシック" panose="020B0609070205080204" pitchFamily="49" charset="-128"/>
                <a:ea typeface="ＭＳ ゴシック" panose="020B0609070205080204" pitchFamily="49" charset="-128"/>
              </a:rPr>
              <a:t>レビューのプロセスで</a:t>
            </a:r>
            <a:r>
              <a:rPr lang="ja-JP" altLang="en-US" dirty="0">
                <a:latin typeface="ＭＳ ゴシック" panose="020B0609070205080204" pitchFamily="49" charset="-128"/>
                <a:ea typeface="ＭＳ ゴシック" panose="020B0609070205080204" pitchFamily="49" charset="-128"/>
              </a:rPr>
              <a:t>あり、</a:t>
            </a:r>
            <a:r>
              <a:rPr lang="en-US" dirty="0" err="1">
                <a:latin typeface="ＭＳ ゴシック" panose="020B0609070205080204" pitchFamily="49" charset="-128"/>
                <a:ea typeface="ＭＳ ゴシック" panose="020B0609070205080204" pitchFamily="49" charset="-128"/>
              </a:rPr>
              <a:t>これ</a:t>
            </a:r>
            <a:r>
              <a:rPr lang="ja-JP" altLang="en-US" dirty="0">
                <a:latin typeface="ＭＳ ゴシック" panose="020B0609070205080204" pitchFamily="49" charset="-128"/>
                <a:ea typeface="ＭＳ ゴシック" panose="020B0609070205080204" pitchFamily="49" charset="-128"/>
              </a:rPr>
              <a:t>により</a:t>
            </a:r>
            <a:r>
              <a:rPr lang="en-US" dirty="0" err="1">
                <a:latin typeface="ＭＳ ゴシック" panose="020B0609070205080204" pitchFamily="49" charset="-128"/>
                <a:ea typeface="ＭＳ ゴシック" panose="020B0609070205080204" pitchFamily="49" charset="-128"/>
              </a:rPr>
              <a:t>企業はFOSSに関する義務を分析し決定することができ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FOSSレビューのプロセスには以下のステップがあ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pPr lvl="1">
              <a:buFont typeface="Arial"/>
              <a:buChar char="•"/>
            </a:pPr>
            <a:r>
              <a:rPr lang="en-US" dirty="0">
                <a:latin typeface="ＭＳ ゴシック" panose="020B0609070205080204" pitchFamily="49" charset="-128"/>
                <a:ea typeface="ＭＳ ゴシック" panose="020B0609070205080204" pitchFamily="49" charset="-128"/>
              </a:rPr>
              <a:t>関連情報の収集</a:t>
            </a:r>
          </a:p>
          <a:p>
            <a:pPr lvl="1">
              <a:buFont typeface="Arial"/>
              <a:buChar char="•"/>
            </a:pPr>
            <a:r>
              <a:rPr lang="en-US" dirty="0">
                <a:latin typeface="ＭＳ ゴシック" panose="020B0609070205080204" pitchFamily="49" charset="-128"/>
                <a:ea typeface="ＭＳ ゴシック" panose="020B0609070205080204" pitchFamily="49" charset="-128"/>
              </a:rPr>
              <a:t>ライセンスの義務の分析と決定</a:t>
            </a:r>
          </a:p>
          <a:p>
            <a:pPr lvl="1">
              <a:buFont typeface="Arial"/>
              <a:buChar char="•"/>
            </a:pPr>
            <a:r>
              <a:rPr lang="en-US" dirty="0" err="1">
                <a:latin typeface="ＭＳ ゴシック" panose="020B0609070205080204" pitchFamily="49" charset="-128"/>
                <a:ea typeface="ＭＳ ゴシック" panose="020B0609070205080204" pitchFamily="49" charset="-128"/>
              </a:rPr>
              <a:t>企業のポリシーや事業</a:t>
            </a:r>
            <a:r>
              <a:rPr lang="ja-JP" altLang="en-US" dirty="0">
                <a:latin typeface="ＭＳ ゴシック" panose="020B0609070205080204" pitchFamily="49" charset="-128"/>
                <a:ea typeface="ＭＳ ゴシック" panose="020B0609070205080204" pitchFamily="49" charset="-128"/>
              </a:rPr>
              <a:t>目標</a:t>
            </a:r>
            <a:r>
              <a:rPr lang="en-US" dirty="0" err="1">
                <a:latin typeface="ＭＳ ゴシック" panose="020B0609070205080204" pitchFamily="49" charset="-128"/>
                <a:ea typeface="ＭＳ ゴシック" panose="020B0609070205080204" pitchFamily="49" charset="-128"/>
              </a:rPr>
              <a:t>の観点からの</a:t>
            </a:r>
            <a:r>
              <a:rPr lang="ja-JP" altLang="en-US" dirty="0">
                <a:latin typeface="ＭＳ ゴシック" panose="020B0609070205080204" pitchFamily="49" charset="-128"/>
                <a:ea typeface="ＭＳ ゴシック" panose="020B0609070205080204" pitchFamily="49" charset="-128"/>
              </a:rPr>
              <a:t>指導</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FOSSレビューの開始</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ＭＳ ゴシック" panose="020B0609070205080204" pitchFamily="49" charset="-128"/>
                <a:ea typeface="ＭＳ ゴシック" panose="020B0609070205080204" pitchFamily="49" charset="-128"/>
              </a:rPr>
              <a:t>FOSSレビューのプロセスは、FOSSを取り扱うプログラム</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マネージャ</a:t>
            </a:r>
            <a:r>
              <a:rPr lang="ja-JP" altLang="en-US" dirty="0" err="1">
                <a:latin typeface="ＭＳ ゴシック" panose="020B0609070205080204" pitchFamily="49" charset="-128"/>
                <a:ea typeface="ＭＳ ゴシック" panose="020B0609070205080204" pitchFamily="49" charset="-128"/>
              </a:rPr>
              <a:t>ー</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プロダクト</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マネージャ</a:t>
            </a:r>
            <a:r>
              <a:rPr lang="ja-JP" altLang="en-US" dirty="0" err="1">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、エンジニアなどの参加</a:t>
            </a:r>
            <a:r>
              <a:rPr lang="en-US" dirty="0" err="1">
                <a:latin typeface="ＭＳ ゴシック" panose="020B0609070205080204" pitchFamily="49" charset="-128"/>
                <a:ea typeface="ＭＳ ゴシック" panose="020B0609070205080204" pitchFamily="49" charset="-128"/>
              </a:rPr>
              <a:t>が必要</a:t>
            </a:r>
            <a:r>
              <a:rPr lang="en-US" dirty="0">
                <a:latin typeface="ＭＳ ゴシック" panose="020B0609070205080204" pitchFamily="49" charset="-128"/>
                <a:ea typeface="ＭＳ ゴシック" panose="020B0609070205080204" pitchFamily="49" charset="-128"/>
              </a:rPr>
              <a:t>。 </a:t>
            </a:r>
          </a:p>
          <a:p>
            <a:pPr marL="0" indent="0">
              <a:buFont typeface="Arial" pitchFamily="34" charset="0"/>
              <a:buNone/>
            </a:pPr>
            <a:r>
              <a:rPr lang="en-US" b="1" dirty="0" err="1">
                <a:latin typeface="ＭＳ ゴシック" panose="020B0609070205080204" pitchFamily="49" charset="-128"/>
                <a:ea typeface="ＭＳ ゴシック" panose="020B0609070205080204" pitchFamily="49" charset="-128"/>
              </a:rPr>
              <a:t>注：</a:t>
            </a:r>
            <a:r>
              <a:rPr lang="en-US" dirty="0" err="1">
                <a:latin typeface="ＭＳ ゴシック" panose="020B0609070205080204" pitchFamily="49" charset="-128"/>
                <a:ea typeface="ＭＳ ゴシック" panose="020B0609070205080204" pitchFamily="49" charset="-128"/>
              </a:rPr>
              <a:t>このプロセスは外部ベンダーから</a:t>
            </a: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ベースのソフトウェアを受領した時に  </a:t>
            </a:r>
          </a:p>
          <a:p>
            <a:pPr marL="0" indent="0">
              <a:buFont typeface="Arial" pitchFamily="34" charset="0"/>
              <a:buNone/>
            </a:pPr>
            <a:r>
              <a:rPr lang="ja-JP" altLang="en-US">
                <a:latin typeface="ＭＳ ゴシック" panose="020B0609070205080204" pitchFamily="49" charset="-128"/>
                <a:ea typeface="ＭＳ ゴシック" panose="020B0609070205080204" pitchFamily="49" charset="-128"/>
              </a:rPr>
              <a:t>　</a:t>
            </a:r>
            <a:r>
              <a:rPr lang="ja-JP" altLang="en-US" smtClean="0">
                <a:latin typeface="ＭＳ ゴシック" panose="020B0609070205080204" pitchFamily="49" charset="-128"/>
                <a:ea typeface="ＭＳ ゴシック" panose="020B0609070205080204" pitchFamily="49" charset="-128"/>
              </a:rPr>
              <a:t>　</a:t>
            </a:r>
            <a:r>
              <a:rPr lang="en-US" smtClean="0">
                <a:latin typeface="ＭＳ ゴシック" panose="020B0609070205080204" pitchFamily="49" charset="-128"/>
                <a:ea typeface="ＭＳ ゴシック" panose="020B0609070205080204" pitchFamily="49" charset="-128"/>
              </a:rPr>
              <a:t>開始される場合</a:t>
            </a:r>
            <a:r>
              <a:rPr lang="ja-JP" altLang="en-US" dirty="0">
                <a:latin typeface="ＭＳ ゴシック" panose="020B0609070205080204" pitchFamily="49" charset="-128"/>
                <a:ea typeface="ＭＳ ゴシック" panose="020B0609070205080204" pitchFamily="49" charset="-128"/>
              </a:rPr>
              <a:t>も</a:t>
            </a:r>
            <a:r>
              <a:rPr lang="en-US" dirty="0">
                <a:latin typeface="ＭＳ ゴシック" panose="020B0609070205080204" pitchFamily="49" charset="-128"/>
                <a:ea typeface="ＭＳ ゴシック" panose="020B0609070205080204" pitchFamily="49" charset="-128"/>
              </a:rPr>
              <a:t>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457200" indent="-457200">
              <a:buFont typeface="+mj-lt"/>
              <a:buAutoNum type="arabicPeriod"/>
            </a:pPr>
            <a:endParaRPr lang="en-US" dirty="0">
              <a:latin typeface="ＭＳ ゴシック" panose="020B0609070205080204" pitchFamily="49" charset="-128"/>
              <a:ea typeface="ＭＳ ゴシック" panose="020B0609070205080204" pitchFamily="49"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ＭＳ ゴシック" panose="020B0609070205080204" pitchFamily="49" charset="-128"/>
                <a:ea typeface="ＭＳ ゴシック" panose="020B0609070205080204" pitchFamily="49" charset="-128"/>
              </a:rPr>
              <a:t>FOSSレビューを開始する </a:t>
            </a:r>
            <a:endParaRPr lang="en-US" sz="2400" b="1" dirty="0">
              <a:latin typeface="ＭＳ ゴシック" panose="020B0609070205080204" pitchFamily="49" charset="-128"/>
              <a:ea typeface="ＭＳ ゴシック" panose="020B0609070205080204" pitchFamily="49"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ＭＳ ゴシック" panose="020B0609070205080204" pitchFamily="49" charset="-128"/>
                    <a:ea typeface="ＭＳ ゴシック" panose="020B0609070205080204" pitchFamily="49" charset="-128"/>
                  </a:rPr>
                  <a:t>プロダクト</a:t>
                </a:r>
                <a:r>
                  <a:rPr lang="ja-JP" altLang="en-US" sz="1200" dirty="0">
                    <a:solidFill>
                      <a:srgbClr val="333333"/>
                    </a:solidFill>
                    <a:latin typeface="ＭＳ ゴシック" panose="020B0609070205080204" pitchFamily="49" charset="-128"/>
                    <a:ea typeface="ＭＳ ゴシック" panose="020B0609070205080204" pitchFamily="49" charset="-128"/>
                  </a:rPr>
                  <a:t> </a:t>
                </a:r>
                <a:r>
                  <a:rPr lang="en-US" sz="1200" dirty="0" err="1">
                    <a:solidFill>
                      <a:srgbClr val="333333"/>
                    </a:solidFill>
                    <a:latin typeface="ＭＳ ゴシック" panose="020B0609070205080204" pitchFamily="49" charset="-128"/>
                    <a:ea typeface="ＭＳ ゴシック" panose="020B0609070205080204" pitchFamily="49" charset="-128"/>
                  </a:rPr>
                  <a:t>マネージャ</a:t>
                </a:r>
                <a:r>
                  <a:rPr lang="ja-JP" altLang="en-US" sz="1200" dirty="0" err="1">
                    <a:solidFill>
                      <a:srgbClr val="333333"/>
                    </a:solidFill>
                    <a:latin typeface="ＭＳ ゴシック" panose="020B0609070205080204" pitchFamily="49" charset="-128"/>
                    <a:ea typeface="ＭＳ ゴシック" panose="020B0609070205080204" pitchFamily="49" charset="-128"/>
                  </a:rPr>
                  <a:t>ー</a:t>
                </a:r>
                <a:endParaRPr lang="en-US" sz="1200" dirty="0">
                  <a:solidFill>
                    <a:srgbClr val="333333"/>
                  </a:solidFill>
                  <a:latin typeface="ＭＳ ゴシック" panose="020B0609070205080204" pitchFamily="49" charset="-128"/>
                  <a:ea typeface="ＭＳ ゴシック" panose="020B0609070205080204" pitchFamily="49"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ＭＳ ゴシック" panose="020B0609070205080204" pitchFamily="49" charset="-128"/>
                    <a:ea typeface="ＭＳ ゴシック" panose="020B0609070205080204" pitchFamily="49" charset="-128"/>
                  </a:rPr>
                  <a:t>プログラム</a:t>
                </a:r>
                <a:r>
                  <a:rPr lang="ja-JP" altLang="en-US" sz="1200" dirty="0">
                    <a:solidFill>
                      <a:srgbClr val="333333"/>
                    </a:solidFill>
                    <a:latin typeface="ＭＳ ゴシック" panose="020B0609070205080204" pitchFamily="49" charset="-128"/>
                    <a:ea typeface="ＭＳ ゴシック" panose="020B0609070205080204" pitchFamily="49" charset="-128"/>
                  </a:rPr>
                  <a:t> </a:t>
                </a:r>
                <a:r>
                  <a:rPr lang="en-US" sz="1200" dirty="0" err="1">
                    <a:solidFill>
                      <a:srgbClr val="333333"/>
                    </a:solidFill>
                    <a:latin typeface="ＭＳ ゴシック" panose="020B0609070205080204" pitchFamily="49" charset="-128"/>
                    <a:ea typeface="ＭＳ ゴシック" panose="020B0609070205080204" pitchFamily="49" charset="-128"/>
                  </a:rPr>
                  <a:t>マネージャ</a:t>
                </a:r>
                <a:r>
                  <a:rPr lang="ja-JP" altLang="en-US" sz="1200" dirty="0" err="1">
                    <a:solidFill>
                      <a:srgbClr val="333333"/>
                    </a:solidFill>
                    <a:latin typeface="ＭＳ ゴシック" panose="020B0609070205080204" pitchFamily="49" charset="-128"/>
                    <a:ea typeface="ＭＳ ゴシック" panose="020B0609070205080204" pitchFamily="49" charset="-128"/>
                  </a:rPr>
                  <a:t>ー</a:t>
                </a:r>
                <a:endParaRPr lang="en-US" sz="1200" dirty="0">
                  <a:solidFill>
                    <a:srgbClr val="333333"/>
                  </a:solidFill>
                  <a:latin typeface="ＭＳ ゴシック" panose="020B0609070205080204" pitchFamily="49" charset="-128"/>
                  <a:ea typeface="ＭＳ ゴシック" panose="020B0609070205080204" pitchFamily="49"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ＭＳ ゴシック" panose="020B0609070205080204" pitchFamily="49" charset="-128"/>
                  <a:ea typeface="ＭＳ ゴシック" panose="020B0609070205080204" pitchFamily="49"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ど</a:t>
            </a:r>
            <a:r>
              <a:rPr lang="ja-JP" altLang="en-US" dirty="0" err="1">
                <a:latin typeface="ＭＳ ゴシック" panose="020B0609070205080204" pitchFamily="49" charset="-128"/>
                <a:ea typeface="ＭＳ ゴシック" panose="020B0609070205080204" pitchFamily="49" charset="-128"/>
              </a:rPr>
              <a:t>のような</a:t>
            </a:r>
            <a:r>
              <a:rPr lang="en-US" dirty="0" err="1">
                <a:latin typeface="ＭＳ ゴシック" panose="020B0609070205080204" pitchFamily="49" charset="-128"/>
                <a:ea typeface="ＭＳ ゴシック" panose="020B0609070205080204" pitchFamily="49" charset="-128"/>
              </a:rPr>
              <a:t>情報を集める必要があるか</a:t>
            </a:r>
            <a:r>
              <a:rPr lang="en-US" dirty="0">
                <a:latin typeface="ＭＳ ゴシック" panose="020B0609070205080204" pitchFamily="49" charset="-128"/>
                <a:ea typeface="ＭＳ ゴシック" panose="020B0609070205080204" pitchFamily="49" charset="-128"/>
              </a:rPr>
              <a:t>？</a:t>
            </a:r>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FOSSの使用分析にあたり、FOSSコンポーネント</a:t>
            </a:r>
            <a:r>
              <a:rPr lang="ja-JP" altLang="en-US" dirty="0">
                <a:latin typeface="ＭＳ ゴシック" panose="020B0609070205080204" pitchFamily="49" charset="-128"/>
                <a:ea typeface="ＭＳ ゴシック" panose="020B0609070205080204" pitchFamily="49" charset="-128"/>
              </a:rPr>
              <a:t>の属性</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起源、使用</a:t>
            </a:r>
            <a:r>
              <a:rPr lang="ja-JP" altLang="en-US" dirty="0">
                <a:latin typeface="ＭＳ ゴシック" panose="020B0609070205080204" pitchFamily="49" charset="-128"/>
                <a:ea typeface="ＭＳ ゴシック" panose="020B0609070205080204" pitchFamily="49" charset="-128"/>
              </a:rPr>
              <a:t>方法などの情報</a:t>
            </a:r>
            <a:r>
              <a:rPr lang="en-US" dirty="0" err="1">
                <a:latin typeface="ＭＳ ゴシック" panose="020B0609070205080204" pitchFamily="49" charset="-128"/>
                <a:ea typeface="ＭＳ ゴシック" panose="020B0609070205080204" pitchFamily="49" charset="-128"/>
              </a:rPr>
              <a:t>を集め</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en-US" dirty="0" err="1">
                <a:latin typeface="ＭＳ ゴシック" panose="020B0609070205080204" pitchFamily="49" charset="-128"/>
                <a:ea typeface="ＭＳ ゴシック" panose="020B0609070205080204" pitchFamily="49" charset="-128"/>
              </a:rPr>
              <a:t>以下のようなものがあ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パッケージ名</a:t>
            </a:r>
          </a:p>
          <a:p>
            <a:pPr>
              <a:lnSpc>
                <a:spcPct val="110000"/>
              </a:lnSpc>
              <a:buFont typeface="Arial"/>
              <a:buChar char="•"/>
            </a:pPr>
            <a:r>
              <a:rPr lang="ja-JP" altLang="en-US" sz="2000" b="0" dirty="0">
                <a:latin typeface="ＭＳ ゴシック" panose="020B0609070205080204" pitchFamily="49" charset="-128"/>
                <a:ea typeface="ＭＳ ゴシック" panose="020B0609070205080204" pitchFamily="49" charset="-128"/>
              </a:rPr>
              <a:t>版名（</a:t>
            </a:r>
            <a:r>
              <a:rPr lang="en-US" sz="2000" b="0" dirty="0" err="1">
                <a:latin typeface="ＭＳ ゴシック" panose="020B0609070205080204" pitchFamily="49" charset="-128"/>
                <a:ea typeface="ＭＳ ゴシック" panose="020B0609070205080204" pitchFamily="49" charset="-128"/>
              </a:rPr>
              <a:t>バージョン</a:t>
            </a:r>
            <a:r>
              <a:rPr lang="ja-JP" altLang="en-US" sz="2000" b="0" dirty="0">
                <a:latin typeface="ＭＳ ゴシック" panose="020B0609070205080204" pitchFamily="49" charset="-128"/>
                <a:ea typeface="ＭＳ ゴシック" panose="020B0609070205080204" pitchFamily="49" charset="-128"/>
              </a:rPr>
              <a:t>番号）</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ja-JP" altLang="en-US" sz="2000" b="0" dirty="0">
                <a:latin typeface="ＭＳ ゴシック" panose="020B0609070205080204" pitchFamily="49" charset="-128"/>
                <a:ea typeface="ＭＳ ゴシック" panose="020B0609070205080204" pitchFamily="49" charset="-128"/>
              </a:rPr>
              <a:t>オリジナル</a:t>
            </a:r>
            <a:r>
              <a:rPr lang="en-US" sz="2000" b="0" dirty="0" err="1">
                <a:latin typeface="ＭＳ ゴシック" panose="020B0609070205080204" pitchFamily="49" charset="-128"/>
                <a:ea typeface="ＭＳ ゴシック" panose="020B0609070205080204" pitchFamily="49" charset="-128"/>
              </a:rPr>
              <a:t>のダウンロード</a:t>
            </a:r>
            <a:r>
              <a:rPr lang="ja-JP" altLang="en-US" sz="2000" b="0" dirty="0">
                <a:latin typeface="ＭＳ ゴシック" panose="020B0609070205080204" pitchFamily="49" charset="-128"/>
                <a:ea typeface="ＭＳ ゴシック" panose="020B0609070205080204" pitchFamily="49" charset="-128"/>
              </a:rPr>
              <a:t>元</a:t>
            </a:r>
            <a:r>
              <a:rPr lang="en-US" sz="2000" b="0" dirty="0">
                <a:latin typeface="ＭＳ ゴシック" panose="020B0609070205080204" pitchFamily="49" charset="-128"/>
                <a:ea typeface="ＭＳ ゴシック" panose="020B0609070205080204" pitchFamily="49" charset="-128"/>
              </a:rPr>
              <a:t>URL</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ライセンス</a:t>
            </a:r>
            <a:r>
              <a:rPr lang="ja-JP" altLang="en-US" sz="2000" b="0" dirty="0">
                <a:latin typeface="ＭＳ ゴシック" panose="020B0609070205080204" pitchFamily="49" charset="-128"/>
                <a:ea typeface="ＭＳ ゴシック" panose="020B0609070205080204" pitchFamily="49" charset="-128"/>
              </a:rPr>
              <a:t>および</a:t>
            </a:r>
            <a:r>
              <a:rPr lang="en-US" sz="2000" b="0" dirty="0" err="1">
                <a:latin typeface="ＭＳ ゴシック" panose="020B0609070205080204" pitchFamily="49" charset="-128"/>
                <a:ea typeface="ＭＳ ゴシック" panose="020B0609070205080204" pitchFamily="49" charset="-128"/>
              </a:rPr>
              <a:t>ライセンスのURL</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説明</a:t>
            </a:r>
          </a:p>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改変に関する記述</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依存</a:t>
            </a:r>
            <a:r>
              <a:rPr lang="ja-JP" altLang="en-US" sz="2000" b="0" dirty="0">
                <a:latin typeface="ＭＳ ゴシック" panose="020B0609070205080204" pitchFamily="49" charset="-128"/>
                <a:ea typeface="ＭＳ ゴシック" panose="020B0609070205080204" pitchFamily="49" charset="-128"/>
              </a:rPr>
              <a:t>関係</a:t>
            </a:r>
            <a:r>
              <a:rPr lang="en-US" sz="2000" b="0" dirty="0" err="1">
                <a:latin typeface="ＭＳ ゴシック" panose="020B0609070205080204" pitchFamily="49" charset="-128"/>
                <a:ea typeface="ＭＳ ゴシック" panose="020B0609070205080204" pitchFamily="49" charset="-128"/>
              </a:rPr>
              <a:t>のリスト</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製品で意図している使用</a:t>
            </a:r>
            <a:r>
              <a:rPr lang="ja-JP" altLang="en-US" sz="2000" b="0" dirty="0">
                <a:latin typeface="ＭＳ ゴシック" panose="020B0609070205080204" pitchFamily="49" charset="-128"/>
                <a:ea typeface="ＭＳ ゴシック" panose="020B0609070205080204" pitchFamily="49" charset="-128"/>
              </a:rPr>
              <a:t>方法</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そのパッケージを</a:t>
            </a:r>
            <a:r>
              <a:rPr lang="ja-JP" altLang="en-US" sz="2000" b="0" dirty="0">
                <a:latin typeface="ＭＳ ゴシック" panose="020B0609070205080204" pitchFamily="49" charset="-128"/>
                <a:ea typeface="ＭＳ ゴシック" panose="020B0609070205080204" pitchFamily="49" charset="-128"/>
              </a:rPr>
              <a:t>内包する</a:t>
            </a:r>
            <a:r>
              <a:rPr lang="en-US" sz="2000" b="0" dirty="0" err="1">
                <a:latin typeface="ＭＳ ゴシック" panose="020B0609070205080204" pitchFamily="49" charset="-128"/>
                <a:ea typeface="ＭＳ ゴシック" panose="020B0609070205080204" pitchFamily="49" charset="-128"/>
              </a:rPr>
              <a:t>製品のファースト</a:t>
            </a:r>
            <a:r>
              <a:rPr lang="ja-JP" altLang="en-US" sz="2000" b="0" dirty="0">
                <a:latin typeface="ＭＳ ゴシック" panose="020B0609070205080204" pitchFamily="49" charset="-128"/>
                <a:ea typeface="ＭＳ ゴシック" panose="020B0609070205080204" pitchFamily="49" charset="-128"/>
              </a:rPr>
              <a:t> </a:t>
            </a:r>
            <a:r>
              <a:rPr lang="en-US" sz="2000" b="0" dirty="0" err="1">
                <a:latin typeface="ＭＳ ゴシック" panose="020B0609070205080204" pitchFamily="49" charset="-128"/>
                <a:ea typeface="ＭＳ ゴシック" panose="020B0609070205080204" pitchFamily="49" charset="-128"/>
              </a:rPr>
              <a:t>リリース（最初の公開・販売</a:t>
            </a:r>
            <a:r>
              <a:rPr lang="en-US" sz="2000" b="0" dirty="0">
                <a:latin typeface="ＭＳ ゴシック" panose="020B0609070205080204" pitchFamily="49" charset="-128"/>
                <a:ea typeface="ＭＳ ゴシック" panose="020B0609070205080204" pitchFamily="49" charset="-128"/>
              </a:rPr>
              <a:t>）</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ソースコード</a:t>
            </a:r>
            <a:r>
              <a:rPr lang="ja-JP" altLang="en-US" sz="2000" b="0" dirty="0">
                <a:latin typeface="ＭＳ ゴシック" panose="020B0609070205080204" pitchFamily="49" charset="-128"/>
                <a:ea typeface="ＭＳ ゴシック" panose="020B0609070205080204" pitchFamily="49" charset="-128"/>
              </a:rPr>
              <a:t>を</a:t>
            </a:r>
            <a:r>
              <a:rPr lang="en-US" sz="2000" b="0" dirty="0" err="1">
                <a:latin typeface="ＭＳ ゴシック" panose="020B0609070205080204" pitchFamily="49" charset="-128"/>
                <a:ea typeface="ＭＳ ゴシック" panose="020B0609070205080204" pitchFamily="49" charset="-128"/>
              </a:rPr>
              <a:t>入手</a:t>
            </a:r>
            <a:r>
              <a:rPr lang="ja-JP" altLang="en-US" sz="2000" b="0" dirty="0">
                <a:latin typeface="ＭＳ ゴシック" panose="020B0609070205080204" pitchFamily="49" charset="-128"/>
                <a:ea typeface="ＭＳ ゴシック" panose="020B0609070205080204" pitchFamily="49" charset="-128"/>
              </a:rPr>
              <a:t>できるか</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ソースコードがどこでメンテナンスされるか</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そのパッケージが他の経緯で以前に承認されたことが</a:t>
            </a:r>
            <a:r>
              <a:rPr lang="ja-JP" altLang="en-US" sz="2000" b="0" dirty="0">
                <a:latin typeface="ＭＳ ゴシック" panose="020B0609070205080204" pitchFamily="49" charset="-128"/>
                <a:ea typeface="ＭＳ ゴシック" panose="020B0609070205080204" pitchFamily="49" charset="-128"/>
              </a:rPr>
              <a:t>ある</a:t>
            </a:r>
            <a:r>
              <a:rPr lang="en-US" sz="2000" b="0" dirty="0">
                <a:latin typeface="ＭＳ ゴシック" panose="020B0609070205080204" pitchFamily="49" charset="-128"/>
                <a:ea typeface="ＭＳ ゴシック" panose="020B0609070205080204" pitchFamily="49" charset="-128"/>
              </a:rPr>
              <a:t>か？</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輸出管理対象となる技術</a:t>
            </a:r>
            <a:r>
              <a:rPr lang="ja-JP" altLang="en-US" sz="2000" b="0" dirty="0">
                <a:latin typeface="ＭＳ ゴシック" panose="020B0609070205080204" pitchFamily="49" charset="-128"/>
                <a:ea typeface="ＭＳ ゴシック" panose="020B0609070205080204" pitchFamily="49" charset="-128"/>
              </a:rPr>
              <a:t>が</a:t>
            </a:r>
            <a:r>
              <a:rPr lang="en-US" sz="2000" b="0" dirty="0" err="1">
                <a:latin typeface="ＭＳ ゴシック" panose="020B0609070205080204" pitchFamily="49" charset="-128"/>
                <a:ea typeface="ＭＳ ゴシック" panose="020B0609070205080204" pitchFamily="49" charset="-128"/>
              </a:rPr>
              <a:t>含まれているか</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外部ベンダーからの提供物の場合</a:t>
            </a:r>
            <a:r>
              <a:rPr lang="en-US" sz="2000" b="0" dirty="0">
                <a:latin typeface="ＭＳ ゴシック" panose="020B0609070205080204" pitchFamily="49" charset="-128"/>
                <a:ea typeface="ＭＳ ゴシック" panose="020B0609070205080204" pitchFamily="49" charset="-128"/>
              </a:rPr>
              <a:t>： </a:t>
            </a:r>
          </a:p>
          <a:p>
            <a:pPr lvl="1">
              <a:lnSpc>
                <a:spcPct val="110000"/>
              </a:lnSpc>
              <a:buFont typeface="Wingdings" panose="05000000000000000000" pitchFamily="2" charset="2"/>
              <a:buChar char="Ø"/>
            </a:pPr>
            <a:r>
              <a:rPr lang="en-US" sz="1700" b="0" dirty="0">
                <a:latin typeface="ＭＳ ゴシック" panose="020B0609070205080204" pitchFamily="49" charset="-128"/>
                <a:ea typeface="ＭＳ ゴシック" panose="020B0609070205080204" pitchFamily="49" charset="-128"/>
              </a:rPr>
              <a:t>開発チームのコンタクト ポイント</a:t>
            </a:r>
          </a:p>
          <a:p>
            <a:pPr lvl="1">
              <a:lnSpc>
                <a:spcPct val="110000"/>
              </a:lnSpc>
              <a:buFont typeface="Wingdings" panose="05000000000000000000" pitchFamily="2" charset="2"/>
              <a:buChar char="Ø"/>
            </a:pPr>
            <a:r>
              <a:rPr lang="en-US" sz="1700" dirty="0" err="1">
                <a:latin typeface="ＭＳ ゴシック" panose="020B0609070205080204" pitchFamily="49" charset="-128"/>
                <a:ea typeface="ＭＳ ゴシック" panose="020B0609070205080204" pitchFamily="49" charset="-128"/>
              </a:rPr>
              <a:t>著作権表示、</a:t>
            </a:r>
            <a:r>
              <a:rPr lang="en-US" sz="1700" dirty="0" err="1" smtClean="0">
                <a:latin typeface="ＭＳ ゴシック" panose="020B0609070205080204" pitchFamily="49" charset="-128"/>
                <a:ea typeface="ＭＳ ゴシック" panose="020B0609070205080204" pitchFamily="49" charset="-128"/>
              </a:rPr>
              <a:t>帰属</a:t>
            </a:r>
            <a:r>
              <a:rPr lang="ja-JP" altLang="en-US" sz="1700" dirty="0">
                <a:latin typeface="ＭＳ ゴシック" panose="020B0609070205080204" pitchFamily="49" charset="-128"/>
                <a:ea typeface="ＭＳ ゴシック" panose="020B0609070205080204" pitchFamily="49" charset="-128"/>
              </a:rPr>
              <a:t>表示</a:t>
            </a:r>
            <a:r>
              <a:rPr lang="en-US" sz="1700" dirty="0" smtClean="0">
                <a:latin typeface="ＭＳ ゴシック" panose="020B0609070205080204" pitchFamily="49" charset="-128"/>
                <a:ea typeface="ＭＳ ゴシック" panose="020B0609070205080204" pitchFamily="49" charset="-128"/>
              </a:rPr>
              <a:t>、</a:t>
            </a:r>
            <a:r>
              <a:rPr lang="en-US" sz="1700" dirty="0" err="1">
                <a:latin typeface="ＭＳ ゴシック" panose="020B0609070205080204" pitchFamily="49" charset="-128"/>
                <a:ea typeface="ＭＳ ゴシック" panose="020B0609070205080204" pitchFamily="49" charset="-128"/>
              </a:rPr>
              <a:t>およびライセンスの義務</a:t>
            </a:r>
            <a:r>
              <a:rPr lang="ja-JP" altLang="en-US" sz="1700" dirty="0">
                <a:latin typeface="ＭＳ ゴシック" panose="020B0609070205080204" pitchFamily="49" charset="-128"/>
                <a:ea typeface="ＭＳ ゴシック" panose="020B0609070205080204" pitchFamily="49" charset="-128"/>
              </a:rPr>
              <a:t>履行に</a:t>
            </a:r>
            <a:r>
              <a:rPr lang="en-US" sz="1700" dirty="0" err="1">
                <a:latin typeface="ＭＳ ゴシック" panose="020B0609070205080204" pitchFamily="49" charset="-128"/>
                <a:ea typeface="ＭＳ ゴシック" panose="020B0609070205080204" pitchFamily="49" charset="-128"/>
              </a:rPr>
              <a:t>必要</a:t>
            </a:r>
            <a:r>
              <a:rPr lang="ja-JP" altLang="en-US" sz="1700" dirty="0">
                <a:latin typeface="ＭＳ ゴシック" panose="020B0609070205080204" pitchFamily="49" charset="-128"/>
                <a:ea typeface="ＭＳ ゴシック" panose="020B0609070205080204" pitchFamily="49" charset="-128"/>
              </a:rPr>
              <a:t>な</a:t>
            </a:r>
            <a:r>
              <a:rPr lang="en-US" sz="1700" dirty="0" err="1">
                <a:latin typeface="ＭＳ ゴシック" panose="020B0609070205080204" pitchFamily="49" charset="-128"/>
                <a:ea typeface="ＭＳ ゴシック" panose="020B0609070205080204" pitchFamily="49" charset="-128"/>
              </a:rPr>
              <a:t>ベンダー改変ソースコード</a:t>
            </a:r>
            <a:endParaRPr lang="en-US" sz="2000" b="0" dirty="0">
              <a:latin typeface="ＭＳ ゴシック" panose="020B0609070205080204" pitchFamily="49" charset="-128"/>
              <a:ea typeface="ＭＳ ゴシック" panose="020B0609070205080204" pitchFamily="49" charset="-128"/>
            </a:endParaRPr>
          </a:p>
          <a:p>
            <a:pPr marL="0" indent="0">
              <a:lnSpc>
                <a:spcPct val="100000"/>
              </a:lnSpc>
              <a:buNone/>
            </a:pPr>
            <a:endParaRPr lang="en-US" sz="2000" b="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FOSSレビューチーム</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ＭＳ ゴシック" panose="020B0609070205080204" pitchFamily="49" charset="-128"/>
                <a:ea typeface="ＭＳ ゴシック" panose="020B0609070205080204" pitchFamily="49" charset="-128"/>
              </a:rPr>
              <a:t>FOSS </a:t>
            </a:r>
            <a:r>
              <a:rPr lang="en-US" sz="2000" dirty="0" err="1">
                <a:latin typeface="ＭＳ ゴシック" panose="020B0609070205080204" pitchFamily="49" charset="-128"/>
                <a:ea typeface="ＭＳ ゴシック" panose="020B0609070205080204" pitchFamily="49" charset="-128"/>
              </a:rPr>
              <a:t>レビュ</a:t>
            </a:r>
            <a:r>
              <a:rPr lang="en-US" sz="2000" dirty="0">
                <a:latin typeface="ＭＳ ゴシック" panose="020B0609070205080204" pitchFamily="49" charset="-128"/>
                <a:ea typeface="ＭＳ ゴシック" panose="020B0609070205080204" pitchFamily="49" charset="-128"/>
              </a:rPr>
              <a:t>ー</a:t>
            </a:r>
            <a:r>
              <a:rPr lang="ja-JP" altLang="en-US" sz="2000" dirty="0">
                <a:latin typeface="ＭＳ ゴシック" panose="020B0609070205080204" pitchFamily="49" charset="-128"/>
                <a:ea typeface="ＭＳ ゴシック" panose="020B0609070205080204" pitchFamily="49" charset="-128"/>
              </a:rPr>
              <a:t>に</a:t>
            </a:r>
            <a:r>
              <a:rPr lang="en-US" sz="2000" dirty="0">
                <a:latin typeface="ＭＳ ゴシック" panose="020B0609070205080204" pitchFamily="49" charset="-128"/>
                <a:ea typeface="ＭＳ ゴシック" panose="020B0609070205080204" pitchFamily="49" charset="-128"/>
              </a:rPr>
              <a:t>は</a:t>
            </a:r>
            <a:r>
              <a:rPr lang="ja-JP" altLang="en-US" sz="2000" dirty="0">
                <a:latin typeface="ＭＳ ゴシック" panose="020B0609070205080204" pitchFamily="49" charset="-128"/>
                <a:ea typeface="ＭＳ ゴシック" panose="020B0609070205080204" pitchFamily="49" charset="-128"/>
              </a:rPr>
              <a:t>複数の支援グループが参加し、</a:t>
            </a:r>
            <a:r>
              <a:rPr lang="en-US" sz="2000" dirty="0" err="1">
                <a:latin typeface="ＭＳ ゴシック" panose="020B0609070205080204" pitchFamily="49" charset="-128"/>
                <a:ea typeface="ＭＳ ゴシック" panose="020B0609070205080204" pitchFamily="49" charset="-128"/>
              </a:rPr>
              <a:t>FOSSの使用</a:t>
            </a:r>
            <a:r>
              <a:rPr lang="ja-JP" altLang="en-US" sz="2000" dirty="0">
                <a:latin typeface="ＭＳ ゴシック" panose="020B0609070205080204" pitchFamily="49" charset="-128"/>
                <a:ea typeface="ＭＳ ゴシック" panose="020B0609070205080204" pitchFamily="49" charset="-128"/>
              </a:rPr>
              <a:t>に関する</a:t>
            </a:r>
            <a:r>
              <a:rPr lang="en-US" sz="2000" dirty="0" err="1">
                <a:latin typeface="ＭＳ ゴシック" panose="020B0609070205080204" pitchFamily="49" charset="-128"/>
                <a:ea typeface="ＭＳ ゴシック" panose="020B0609070205080204" pitchFamily="49" charset="-128"/>
              </a:rPr>
              <a:t>支援</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指導</a:t>
            </a:r>
            <a:r>
              <a:rPr lang="en-US" sz="2000" dirty="0">
                <a:latin typeface="ＭＳ ゴシック" panose="020B0609070205080204" pitchFamily="49" charset="-128"/>
                <a:ea typeface="ＭＳ ゴシック" panose="020B0609070205080204" pitchFamily="49" charset="-128"/>
              </a:rPr>
              <a:t>、</a:t>
            </a:r>
            <a:r>
              <a:rPr lang="en-US" sz="2000" dirty="0" err="1">
                <a:latin typeface="ＭＳ ゴシック" panose="020B0609070205080204" pitchFamily="49" charset="-128"/>
                <a:ea typeface="ＭＳ ゴシック" panose="020B0609070205080204" pitchFamily="49" charset="-128"/>
              </a:rPr>
              <a:t>とりまとめ</a:t>
            </a:r>
            <a:r>
              <a:rPr lang="ja-JP" altLang="en-US" sz="2000" dirty="0" err="1">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および</a:t>
            </a:r>
            <a:r>
              <a:rPr lang="en-US" sz="2000" dirty="0" err="1">
                <a:latin typeface="ＭＳ ゴシック" panose="020B0609070205080204" pitchFamily="49" charset="-128"/>
                <a:ea typeface="ＭＳ ゴシック" panose="020B0609070205080204" pitchFamily="49" charset="-128"/>
              </a:rPr>
              <a:t>レビュ</a:t>
            </a:r>
            <a:r>
              <a:rPr lang="en-US" sz="2000" dirty="0">
                <a:latin typeface="ＭＳ ゴシック" panose="020B0609070205080204" pitchFamily="49" charset="-128"/>
                <a:ea typeface="ＭＳ ゴシック" panose="020B0609070205080204" pitchFamily="49" charset="-128"/>
              </a:rPr>
              <a:t>ー</a:t>
            </a:r>
            <a:r>
              <a:rPr lang="ja-JP" altLang="en-US" sz="2000" dirty="0">
                <a:latin typeface="ＭＳ ゴシック" panose="020B0609070205080204" pitchFamily="49" charset="-128"/>
                <a:ea typeface="ＭＳ ゴシック" panose="020B0609070205080204" pitchFamily="49" charset="-128"/>
              </a:rPr>
              <a:t>を</a:t>
            </a:r>
            <a:r>
              <a:rPr lang="en-US" sz="2000" dirty="0" err="1">
                <a:latin typeface="ＭＳ ゴシック" panose="020B0609070205080204" pitchFamily="49" charset="-128"/>
                <a:ea typeface="ＭＳ ゴシック" panose="020B0609070205080204" pitchFamily="49" charset="-128"/>
              </a:rPr>
              <a:t>協力して</a:t>
            </a:r>
            <a:r>
              <a:rPr lang="ja-JP" altLang="en-US" sz="2000" dirty="0">
                <a:latin typeface="ＭＳ ゴシック" panose="020B0609070205080204" pitchFamily="49" charset="-128"/>
                <a:ea typeface="ＭＳ ゴシック" panose="020B0609070205080204" pitchFamily="49" charset="-128"/>
              </a:rPr>
              <a:t>行う</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レビュー </a:t>
            </a:r>
            <a:r>
              <a:rPr lang="en-US" sz="2000" dirty="0" err="1">
                <a:latin typeface="ＭＳ ゴシック" panose="020B0609070205080204" pitchFamily="49" charset="-128"/>
                <a:ea typeface="ＭＳ ゴシック" panose="020B0609070205080204" pitchFamily="49" charset="-128"/>
              </a:rPr>
              <a:t>チーム</a:t>
            </a:r>
            <a:r>
              <a:rPr lang="ja-JP" altLang="en-US" sz="2000" dirty="0">
                <a:latin typeface="ＭＳ ゴシック" panose="020B0609070205080204" pitchFamily="49" charset="-128"/>
                <a:ea typeface="ＭＳ ゴシック" panose="020B0609070205080204" pitchFamily="49" charset="-128"/>
              </a:rPr>
              <a:t>には、</a:t>
            </a:r>
            <a:r>
              <a:rPr lang="en-US" sz="2000" dirty="0" err="1">
                <a:latin typeface="ＭＳ ゴシック" panose="020B0609070205080204" pitchFamily="49" charset="-128"/>
                <a:ea typeface="ＭＳ ゴシック" panose="020B0609070205080204" pitchFamily="49" charset="-128"/>
              </a:rPr>
              <a:t>以下の</a:t>
            </a:r>
            <a:r>
              <a:rPr lang="ja-JP" altLang="en-US" sz="2000" dirty="0">
                <a:latin typeface="ＭＳ ゴシック" panose="020B0609070205080204" pitchFamily="49" charset="-128"/>
                <a:ea typeface="ＭＳ ゴシック" panose="020B0609070205080204" pitchFamily="49" charset="-128"/>
              </a:rPr>
              <a:t>複数のチームが含まれる。</a:t>
            </a:r>
            <a:endParaRPr lang="en-US" sz="2000" dirty="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sz="1600" b="0" dirty="0" err="1">
                <a:latin typeface="ＭＳ ゴシック" panose="020B0609070205080204" pitchFamily="49" charset="-128"/>
                <a:ea typeface="ＭＳ ゴシック" panose="020B0609070205080204" pitchFamily="49" charset="-128"/>
              </a:rPr>
              <a:t>ライセンスの義務を特定し、評価する法務チーム</a:t>
            </a:r>
            <a:endParaRPr lang="en-US" sz="1600" b="0" dirty="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sz="1600" b="0" dirty="0" err="1">
                <a:latin typeface="ＭＳ ゴシック" panose="020B0609070205080204" pitchFamily="49" charset="-128"/>
                <a:ea typeface="ＭＳ ゴシック" panose="020B0609070205080204" pitchFamily="49" charset="-128"/>
              </a:rPr>
              <a:t>FOSSの使用</a:t>
            </a:r>
            <a:r>
              <a:rPr lang="ja-JP" altLang="en-US" sz="1600" b="0" dirty="0">
                <a:latin typeface="ＭＳ ゴシック" panose="020B0609070205080204" pitchFamily="49" charset="-128"/>
                <a:ea typeface="ＭＳ ゴシック" panose="020B0609070205080204" pitchFamily="49" charset="-128"/>
              </a:rPr>
              <a:t>の</a:t>
            </a:r>
            <a:r>
              <a:rPr lang="en-US" sz="1600" b="0" dirty="0" err="1">
                <a:latin typeface="ＭＳ ゴシック" panose="020B0609070205080204" pitchFamily="49" charset="-128"/>
                <a:ea typeface="ＭＳ ゴシック" panose="020B0609070205080204" pitchFamily="49" charset="-128"/>
              </a:rPr>
              <a:t>確認</a:t>
            </a:r>
            <a:r>
              <a:rPr lang="ja-JP" altLang="en-US" sz="1600" b="0" dirty="0">
                <a:latin typeface="ＭＳ ゴシック" panose="020B0609070205080204" pitchFamily="49" charset="-128"/>
                <a:ea typeface="ＭＳ ゴシック" panose="020B0609070205080204" pitchFamily="49" charset="-128"/>
              </a:rPr>
              <a:t>と</a:t>
            </a:r>
            <a:r>
              <a:rPr lang="en-US" sz="1600" b="0" dirty="0" err="1">
                <a:latin typeface="ＭＳ ゴシック" panose="020B0609070205080204" pitchFamily="49" charset="-128"/>
                <a:ea typeface="ＭＳ ゴシック" panose="020B0609070205080204" pitchFamily="49" charset="-128"/>
              </a:rPr>
              <a:t>追跡を支援する</a:t>
            </a:r>
            <a:r>
              <a:rPr lang="ja-JP" altLang="en-US" sz="1600" b="0" dirty="0">
                <a:latin typeface="ＭＳ ゴシック" panose="020B0609070205080204" pitchFamily="49" charset="-128"/>
                <a:ea typeface="ＭＳ ゴシック" panose="020B0609070205080204" pitchFamily="49" charset="-128"/>
              </a:rPr>
              <a:t>スキャン・ツール サポート </a:t>
            </a:r>
            <a:r>
              <a:rPr lang="en-US" sz="1600" b="0" dirty="0" err="1">
                <a:latin typeface="ＭＳ ゴシック" panose="020B0609070205080204" pitchFamily="49" charset="-128"/>
                <a:ea typeface="ＭＳ ゴシック" panose="020B0609070205080204" pitchFamily="49" charset="-128"/>
              </a:rPr>
              <a:t>チーム</a:t>
            </a:r>
            <a:endParaRPr lang="en-US" sz="1600" b="0" dirty="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sz="1600" b="0" dirty="0" err="1">
                <a:latin typeface="ＭＳ ゴシック" panose="020B0609070205080204" pitchFamily="49" charset="-128"/>
                <a:ea typeface="ＭＳ ゴシック" panose="020B0609070205080204" pitchFamily="49" charset="-128"/>
              </a:rPr>
              <a:t>事業</a:t>
            </a:r>
            <a:r>
              <a:rPr lang="ja-JP" altLang="en-US" sz="1600" dirty="0">
                <a:latin typeface="ＭＳ ゴシック" panose="020B0609070205080204" pitchFamily="49" charset="-128"/>
                <a:ea typeface="ＭＳ ゴシック" panose="020B0609070205080204" pitchFamily="49" charset="-128"/>
              </a:rPr>
              <a:t>企画</a:t>
            </a:r>
            <a:r>
              <a:rPr lang="en-US" sz="1600" b="0" dirty="0">
                <a:latin typeface="ＭＳ ゴシック" panose="020B0609070205080204" pitchFamily="49" charset="-128"/>
                <a:ea typeface="ＭＳ ゴシック" panose="020B0609070205080204" pitchFamily="49" charset="-128"/>
              </a:rPr>
              <a:t>、</a:t>
            </a:r>
            <a:r>
              <a:rPr lang="en-US" sz="1600" b="0" dirty="0" err="1">
                <a:latin typeface="ＭＳ ゴシック" panose="020B0609070205080204" pitchFamily="49" charset="-128"/>
                <a:ea typeface="ＭＳ ゴシック" panose="020B0609070205080204" pitchFamily="49" charset="-128"/>
              </a:rPr>
              <a:t>商用ライセンス、輸出コンプライアンスなどを取り扱</a:t>
            </a:r>
            <a:r>
              <a:rPr lang="ja-JP" altLang="en-US" sz="1600" b="0" dirty="0">
                <a:latin typeface="ＭＳ ゴシック" panose="020B0609070205080204" pitchFamily="49" charset="-128"/>
                <a:ea typeface="ＭＳ ゴシック" panose="020B0609070205080204" pitchFamily="49" charset="-128"/>
              </a:rPr>
              <a:t>い、</a:t>
            </a:r>
            <a:r>
              <a:rPr lang="en-US" altLang="ja-JP" sz="1600" dirty="0">
                <a:latin typeface="ＭＳ ゴシック" panose="020B0609070205080204" pitchFamily="49" charset="-128"/>
                <a:ea typeface="ＭＳ ゴシック" panose="020B0609070205080204" pitchFamily="49" charset="-128"/>
              </a:rPr>
              <a:t> </a:t>
            </a:r>
            <a:r>
              <a:rPr lang="en-US" altLang="ja-JP" sz="1600" dirty="0" err="1">
                <a:latin typeface="ＭＳ ゴシック" panose="020B0609070205080204" pitchFamily="49" charset="-128"/>
                <a:ea typeface="ＭＳ ゴシック" panose="020B0609070205080204" pitchFamily="49" charset="-128"/>
              </a:rPr>
              <a:t>FOSSの使用によって影響を受ける可能性のある</a:t>
            </a:r>
            <a:r>
              <a:rPr lang="en-US" sz="1600" b="0" dirty="0" err="1">
                <a:latin typeface="ＭＳ ゴシック" panose="020B0609070205080204" pitchFamily="49" charset="-128"/>
                <a:ea typeface="ＭＳ ゴシック" panose="020B0609070205080204" pitchFamily="49" charset="-128"/>
              </a:rPr>
              <a:t>専門家</a:t>
            </a:r>
            <a:endParaRPr lang="en-US" sz="1600" b="0" dirty="0">
              <a:latin typeface="ＭＳ ゴシック" panose="020B0609070205080204" pitchFamily="49" charset="-128"/>
              <a:ea typeface="ＭＳ ゴシック" panose="020B0609070205080204" pitchFamily="49"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ＭＳ ゴシック" panose="020B0609070205080204" pitchFamily="49" charset="-128"/>
                <a:ea typeface="ＭＳ ゴシック" panose="020B0609070205080204" pitchFamily="49" charset="-128"/>
              </a:rPr>
              <a:t>FOSSレビューを開始する </a:t>
            </a:r>
            <a:endParaRPr lang="en-US" sz="2400" b="1" dirty="0">
              <a:latin typeface="ＭＳ ゴシック" panose="020B0609070205080204" pitchFamily="49" charset="-128"/>
              <a:ea typeface="ＭＳ ゴシック" panose="020B0609070205080204" pitchFamily="49"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プロダクト</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プログラム</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ＭＳ ゴシック" panose="020B0609070205080204" pitchFamily="49" charset="-128"/>
                  <a:ea typeface="ＭＳ ゴシック" panose="020B0609070205080204" pitchFamily="49"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提案されたFOSSの使用を分析する</a:t>
            </a:r>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ＭＳ ゴシック" panose="020B0609070205080204" pitchFamily="49" charset="-128"/>
                <a:ea typeface="ＭＳ ゴシック" panose="020B0609070205080204" pitchFamily="49" charset="-128"/>
              </a:rPr>
              <a:t>FOSSレビューチームは</a:t>
            </a:r>
            <a:r>
              <a:rPr lang="ja-JP" altLang="en-US" sz="2000" dirty="0">
                <a:latin typeface="ＭＳ ゴシック" panose="020B0609070205080204" pitchFamily="49" charset="-128"/>
                <a:ea typeface="ＭＳ ゴシック" panose="020B0609070205080204" pitchFamily="49" charset="-128"/>
              </a:rPr>
              <a:t>指導を行う</a:t>
            </a:r>
            <a:r>
              <a:rPr lang="en-US" sz="2000" dirty="0" err="1">
                <a:latin typeface="ＭＳ ゴシック" panose="020B0609070205080204" pitchFamily="49" charset="-128"/>
                <a:ea typeface="ＭＳ ゴシック" panose="020B0609070205080204" pitchFamily="49" charset="-128"/>
              </a:rPr>
              <a:t>前に</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たと</a:t>
            </a:r>
            <a:r>
              <a:rPr lang="en-US" sz="2000" dirty="0" err="1">
                <a:latin typeface="ＭＳ ゴシック" panose="020B0609070205080204" pitchFamily="49" charset="-128"/>
                <a:ea typeface="ＭＳ ゴシック" panose="020B0609070205080204" pitchFamily="49" charset="-128"/>
              </a:rPr>
              <a:t>えば以下のような論点に対し、収集した情報を査定する必要があ</a:t>
            </a:r>
            <a:r>
              <a:rPr lang="ja-JP" altLang="en-US" sz="2000" dirty="0">
                <a:latin typeface="ＭＳ ゴシック" panose="020B0609070205080204" pitchFamily="49" charset="-128"/>
                <a:ea typeface="ＭＳ ゴシック" panose="020B0609070205080204" pitchFamily="49" charset="-128"/>
              </a:rPr>
              <a:t>る</a:t>
            </a:r>
            <a:r>
              <a:rPr lang="en-US" sz="2000" dirty="0">
                <a:latin typeface="ＭＳ ゴシック" panose="020B0609070205080204" pitchFamily="49" charset="-128"/>
                <a:ea typeface="ＭＳ ゴシック" panose="020B0609070205080204" pitchFamily="49" charset="-128"/>
              </a:rPr>
              <a:t>。</a:t>
            </a:r>
            <a:endParaRPr lang="en-US" sz="2000" i="1" dirty="0">
              <a:latin typeface="ＭＳ ゴシック" panose="020B0609070205080204" pitchFamily="49" charset="-128"/>
              <a:ea typeface="ＭＳ ゴシック" panose="020B0609070205080204" pitchFamily="49" charset="-128"/>
            </a:endParaRPr>
          </a:p>
          <a:p>
            <a:r>
              <a:rPr lang="en-US" sz="2000" b="0" dirty="0" err="1">
                <a:latin typeface="ＭＳ ゴシック" panose="020B0609070205080204" pitchFamily="49" charset="-128"/>
                <a:ea typeface="ＭＳ ゴシック" panose="020B0609070205080204" pitchFamily="49" charset="-128"/>
              </a:rPr>
              <a:t>完全性、一貫性、</a:t>
            </a:r>
            <a:r>
              <a:rPr lang="en-US" sz="2000" b="0" err="1">
                <a:latin typeface="ＭＳ ゴシック" panose="020B0609070205080204" pitchFamily="49" charset="-128"/>
                <a:ea typeface="ＭＳ ゴシック" panose="020B0609070205080204" pitchFamily="49" charset="-128"/>
              </a:rPr>
              <a:t>正確性</a:t>
            </a:r>
            <a:r>
              <a:rPr lang="en-US" sz="2000" b="0" smtClean="0">
                <a:latin typeface="ＭＳ ゴシック" panose="020B0609070205080204" pitchFamily="49" charset="-128"/>
                <a:ea typeface="ＭＳ ゴシック" panose="020B0609070205080204" pitchFamily="49" charset="-128"/>
              </a:rPr>
              <a:t>（</a:t>
            </a:r>
            <a:r>
              <a:rPr lang="ja-JP" altLang="en-US" sz="2000">
                <a:latin typeface="ＭＳ ゴシック" panose="020B0609070205080204" pitchFamily="49" charset="-128"/>
                <a:ea typeface="ＭＳ ゴシック" panose="020B0609070205080204" pitchFamily="49" charset="-128"/>
              </a:rPr>
              <a:t> </a:t>
            </a:r>
            <a:r>
              <a:rPr lang="en-US" altLang="ja-JP" sz="2000">
                <a:latin typeface="ＭＳ ゴシック" panose="020B0609070205080204" pitchFamily="49" charset="-128"/>
                <a:ea typeface="ＭＳ ゴシック" panose="020B0609070205080204" pitchFamily="49" charset="-128"/>
              </a:rPr>
              <a:t>FOSS</a:t>
            </a:r>
            <a:r>
              <a:rPr lang="ja-JP" altLang="en-US" sz="2000">
                <a:latin typeface="ＭＳ ゴシック" panose="020B0609070205080204" pitchFamily="49" charset="-128"/>
                <a:ea typeface="ＭＳ ゴシック" panose="020B0609070205080204" pitchFamily="49" charset="-128"/>
              </a:rPr>
              <a:t>の</a:t>
            </a:r>
            <a:r>
              <a:rPr lang="ja-JP" altLang="en-US" sz="2000" smtClean="0">
                <a:latin typeface="ＭＳ ゴシック" panose="020B0609070205080204" pitchFamily="49" charset="-128"/>
                <a:ea typeface="ＭＳ ゴシック" panose="020B0609070205080204" pitchFamily="49" charset="-128"/>
              </a:rPr>
              <a:t>明らかでない使用</a:t>
            </a:r>
            <a:r>
              <a:rPr lang="ja-JP" altLang="en-US" sz="2000">
                <a:latin typeface="ＭＳ ゴシック" panose="020B0609070205080204" pitchFamily="49" charset="-128"/>
                <a:ea typeface="ＭＳ ゴシック" panose="020B0609070205080204" pitchFamily="49" charset="-128"/>
              </a:rPr>
              <a:t>を精査するため</a:t>
            </a:r>
            <a:r>
              <a:rPr lang="ja-JP" altLang="en-US" sz="2000" smtClean="0">
                <a:latin typeface="ＭＳ ゴシック" panose="020B0609070205080204" pitchFamily="49" charset="-128"/>
                <a:ea typeface="ＭＳ ゴシック" panose="020B0609070205080204" pitchFamily="49" charset="-128"/>
              </a:rPr>
              <a:t>にコード スキャンツールが</a:t>
            </a:r>
            <a:r>
              <a:rPr lang="ja-JP" altLang="en-US" sz="2000">
                <a:latin typeface="ＭＳ ゴシック" panose="020B0609070205080204" pitchFamily="49" charset="-128"/>
                <a:ea typeface="ＭＳ ゴシック" panose="020B0609070205080204" pitchFamily="49" charset="-128"/>
              </a:rPr>
              <a:t>使われることが</a:t>
            </a:r>
            <a:r>
              <a:rPr lang="ja-JP" altLang="en-US" sz="2000" smtClean="0">
                <a:latin typeface="ＭＳ ゴシック" panose="020B0609070205080204" pitchFamily="49" charset="-128"/>
                <a:ea typeface="ＭＳ ゴシック" panose="020B0609070205080204" pitchFamily="49" charset="-128"/>
              </a:rPr>
              <a:t>ある</a:t>
            </a:r>
            <a:r>
              <a:rPr lang="ja-JP" altLang="en-US" sz="2000" b="0" smtClean="0">
                <a:latin typeface="ＭＳ ゴシック" panose="020B0609070205080204" pitchFamily="49" charset="-128"/>
                <a:ea typeface="ＭＳ ゴシック" panose="020B0609070205080204" pitchFamily="49" charset="-128"/>
              </a:rPr>
              <a:t>）</a:t>
            </a:r>
            <a:endParaRPr lang="en-US" sz="1800" dirty="0">
              <a:latin typeface="ＭＳ ゴシック" panose="020B0609070205080204" pitchFamily="49" charset="-128"/>
              <a:ea typeface="ＭＳ ゴシック" panose="020B0609070205080204" pitchFamily="49" charset="-128"/>
            </a:endParaRPr>
          </a:p>
          <a:p>
            <a:pPr>
              <a:buFont typeface="Arial"/>
              <a:buChar char="•"/>
            </a:pPr>
            <a:r>
              <a:rPr lang="ja-JP" altLang="en-US" sz="2000" b="0" dirty="0" smtClean="0">
                <a:latin typeface="ＭＳ ゴシック" panose="020B0609070205080204" pitchFamily="49" charset="-128"/>
                <a:ea typeface="ＭＳ ゴシック" panose="020B0609070205080204" pitchFamily="49" charset="-128"/>
              </a:rPr>
              <a:t>宣言</a:t>
            </a:r>
            <a:r>
              <a:rPr lang="en-US" sz="2000" b="0" dirty="0" err="1" smtClean="0">
                <a:latin typeface="ＭＳ ゴシック" panose="020B0609070205080204" pitchFamily="49" charset="-128"/>
                <a:ea typeface="ＭＳ ゴシック" panose="020B0609070205080204" pitchFamily="49" charset="-128"/>
              </a:rPr>
              <a:t>されたライセンスがコードファイルにある内容と</a:t>
            </a:r>
            <a:r>
              <a:rPr lang="ja-JP" altLang="en-US" sz="2000" b="0" dirty="0">
                <a:latin typeface="ＭＳ ゴシック" panose="020B0609070205080204" pitchFamily="49" charset="-128"/>
                <a:ea typeface="ＭＳ ゴシック" panose="020B0609070205080204" pitchFamily="49" charset="-128"/>
              </a:rPr>
              <a:t>合致し</a:t>
            </a:r>
            <a:r>
              <a:rPr lang="en-US" sz="2000" b="0" dirty="0" err="1">
                <a:latin typeface="ＭＳ ゴシック" panose="020B0609070205080204" pitchFamily="49" charset="-128"/>
                <a:ea typeface="ＭＳ ゴシック" panose="020B0609070205080204" pitchFamily="49" charset="-128"/>
              </a:rPr>
              <a:t>ているか</a:t>
            </a:r>
            <a:r>
              <a:rPr lang="en-US" sz="2000" b="0" dirty="0">
                <a:latin typeface="ＭＳ ゴシック" panose="020B0609070205080204" pitchFamily="49" charset="-128"/>
                <a:ea typeface="ＭＳ ゴシック" panose="020B0609070205080204" pitchFamily="49" charset="-128"/>
              </a:rPr>
              <a:t>？</a:t>
            </a:r>
          </a:p>
          <a:p>
            <a:pPr>
              <a:buFont typeface="Arial"/>
              <a:buChar char="•"/>
            </a:pPr>
            <a:r>
              <a:rPr lang="ja-JP" altLang="en-US" sz="2000" b="0" dirty="0" smtClean="0">
                <a:latin typeface="ＭＳ ゴシック" panose="020B0609070205080204" pitchFamily="49" charset="-128"/>
                <a:ea typeface="ＭＳ ゴシック" panose="020B0609070205080204" pitchFamily="49" charset="-128"/>
              </a:rPr>
              <a:t>そのソフトウェアの</a:t>
            </a:r>
            <a:r>
              <a:rPr lang="en-US" sz="2000" b="0" dirty="0" err="1" smtClean="0">
                <a:latin typeface="ＭＳ ゴシック" panose="020B0609070205080204" pitchFamily="49" charset="-128"/>
                <a:ea typeface="ＭＳ ゴシック" panose="020B0609070205080204" pitchFamily="49" charset="-128"/>
              </a:rPr>
              <a:t>使用</a:t>
            </a:r>
            <a:r>
              <a:rPr lang="ja-JP" altLang="en-US" sz="2000" b="0" dirty="0" smtClean="0">
                <a:latin typeface="ＭＳ ゴシック" panose="020B0609070205080204" pitchFamily="49" charset="-128"/>
                <a:ea typeface="ＭＳ ゴシック" panose="020B0609070205080204" pitchFamily="49" charset="-128"/>
              </a:rPr>
              <a:t>案</a:t>
            </a:r>
            <a:r>
              <a:rPr lang="en-US" sz="2000" b="0" dirty="0" smtClean="0">
                <a:latin typeface="ＭＳ ゴシック" panose="020B0609070205080204" pitchFamily="49" charset="-128"/>
                <a:ea typeface="ＭＳ ゴシック" panose="020B0609070205080204" pitchFamily="49" charset="-128"/>
              </a:rPr>
              <a:t>を</a:t>
            </a:r>
            <a:r>
              <a:rPr lang="en-US" altLang="ja-JP" sz="2000" dirty="0">
                <a:latin typeface="ＭＳ ゴシック" panose="020B0609070205080204" pitchFamily="49" charset="-128"/>
                <a:ea typeface="ＭＳ ゴシック" panose="020B0609070205080204" pitchFamily="49" charset="-128"/>
              </a:rPr>
              <a:t> </a:t>
            </a:r>
            <a:r>
              <a:rPr lang="en-US" altLang="ja-JP" sz="2000" dirty="0" err="1" smtClean="0">
                <a:latin typeface="ＭＳ ゴシック" panose="020B0609070205080204" pitchFamily="49" charset="-128"/>
                <a:ea typeface="ＭＳ ゴシック" panose="020B0609070205080204" pitchFamily="49" charset="-128"/>
              </a:rPr>
              <a:t>ライセンスが</a:t>
            </a:r>
            <a:r>
              <a:rPr lang="en-US" sz="2000" b="0" dirty="0" err="1" smtClean="0">
                <a:latin typeface="ＭＳ ゴシック" panose="020B0609070205080204" pitchFamily="49" charset="-128"/>
                <a:ea typeface="ＭＳ ゴシック" panose="020B0609070205080204" pitchFamily="49" charset="-128"/>
              </a:rPr>
              <a:t>本当に許容しているか</a:t>
            </a:r>
            <a:r>
              <a:rPr lang="en-US" sz="2000" b="0" dirty="0">
                <a:latin typeface="ＭＳ ゴシック" panose="020B0609070205080204" pitchFamily="49" charset="-128"/>
                <a:ea typeface="ＭＳ ゴシック" panose="020B0609070205080204" pitchFamily="49" charset="-128"/>
              </a:rPr>
              <a:t>？  </a:t>
            </a:r>
            <a:endParaRPr lang="en-US" sz="2000"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lang="en-US" sz="2000" dirty="0">
              <a:latin typeface="ＭＳ ゴシック" panose="020B0609070205080204" pitchFamily="49" charset="-128"/>
              <a:ea typeface="ＭＳ ゴシック" panose="020B0609070205080204" pitchFamily="49"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a:t>
            </a:r>
            <a:r>
              <a:rPr lang="en-US" dirty="0">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の遂行</a:t>
            </a:r>
            <a:endParaRPr lang="en-US" dirty="0">
              <a:latin typeface="ＭＳ ゴシック" panose="020B0609070205080204" pitchFamily="49" charset="-128"/>
              <a:ea typeface="ＭＳ ゴシック" panose="020B0609070205080204" pitchFamily="49"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ＭＳ ゴシック" panose="020B0609070205080204" pitchFamily="49" charset="-128"/>
                <a:ea typeface="ＭＳ ゴシック" panose="020B0609070205080204" pitchFamily="49" charset="-128"/>
              </a:rPr>
              <a:t>FOSSレビュープロセスは、</a:t>
            </a:r>
            <a:r>
              <a:rPr lang="en-US" sz="1800" dirty="0" err="1" smtClean="0">
                <a:latin typeface="ＭＳ ゴシック" panose="020B0609070205080204" pitchFamily="49" charset="-128"/>
                <a:ea typeface="ＭＳ ゴシック" panose="020B0609070205080204" pitchFamily="49" charset="-128"/>
              </a:rPr>
              <a:t>インタラクティブ</a:t>
            </a:r>
            <a:r>
              <a:rPr lang="ja-JP" altLang="en-US" sz="1800" dirty="0" smtClean="0">
                <a:latin typeface="ＭＳ ゴシック" panose="020B0609070205080204" pitchFamily="49" charset="-128"/>
                <a:ea typeface="ＭＳ ゴシック" panose="020B0609070205080204" pitchFamily="49" charset="-128"/>
              </a:rPr>
              <a:t>に</a:t>
            </a:r>
            <a:r>
              <a:rPr lang="en-US" sz="1800" dirty="0" smtClean="0">
                <a:latin typeface="ＭＳ ゴシック" panose="020B0609070205080204" pitchFamily="49" charset="-128"/>
                <a:ea typeface="ＭＳ ゴシック" panose="020B0609070205080204" pitchFamily="49" charset="-128"/>
              </a:rPr>
              <a:t>取</a:t>
            </a:r>
            <a:r>
              <a:rPr lang="ja-JP" altLang="en-US" sz="1800" dirty="0">
                <a:latin typeface="ＭＳ ゴシック" panose="020B0609070205080204" pitchFamily="49" charset="-128"/>
                <a:ea typeface="ＭＳ ゴシック" panose="020B0609070205080204" pitchFamily="49" charset="-128"/>
              </a:rPr>
              <a:t>り</a:t>
            </a:r>
            <a:r>
              <a:rPr lang="en-US" sz="1800" dirty="0" smtClean="0">
                <a:latin typeface="ＭＳ ゴシック" panose="020B0609070205080204" pitchFamily="49" charset="-128"/>
                <a:ea typeface="ＭＳ ゴシック" panose="020B0609070205080204" pitchFamily="49" charset="-128"/>
              </a:rPr>
              <a:t>組</a:t>
            </a:r>
            <a:r>
              <a:rPr lang="ja-JP" altLang="en-US" sz="1800" dirty="0" smtClean="0">
                <a:latin typeface="ＭＳ ゴシック" panose="020B0609070205080204" pitchFamily="49" charset="-128"/>
                <a:ea typeface="ＭＳ ゴシック" panose="020B0609070205080204" pitchFamily="49" charset="-128"/>
              </a:rPr>
              <a:t>む</a:t>
            </a:r>
            <a:r>
              <a:rPr lang="ja-JP" altLang="en-US" sz="1800" smtClean="0">
                <a:latin typeface="ＭＳ ゴシック" panose="020B0609070205080204" pitchFamily="49" charset="-128"/>
                <a:ea typeface="ＭＳ ゴシック" panose="020B0609070205080204" pitchFamily="49" charset="-128"/>
              </a:rPr>
              <a:t>ものとなる。この作業</a:t>
            </a:r>
            <a:r>
              <a:rPr lang="ja-JP" altLang="en-US" sz="1800">
                <a:latin typeface="ＭＳ ゴシック" panose="020B0609070205080204" pitchFamily="49" charset="-128"/>
                <a:ea typeface="ＭＳ ゴシック" panose="020B0609070205080204" pitchFamily="49" charset="-128"/>
              </a:rPr>
              <a:t>ではエンジニアリング チーム、ビジネス チーム、法務チーム</a:t>
            </a:r>
            <a:r>
              <a:rPr lang="ja-JP" altLang="en-US" sz="1800" smtClean="0">
                <a:latin typeface="ＭＳ ゴシック" panose="020B0609070205080204" pitchFamily="49" charset="-128"/>
                <a:ea typeface="ＭＳ ゴシック" panose="020B0609070205080204" pitchFamily="49" charset="-128"/>
              </a:rPr>
              <a:t>など分野をまたぐ形となる</a:t>
            </a:r>
            <a:r>
              <a:rPr lang="ja-JP" altLang="en-US" sz="1800">
                <a:latin typeface="ＭＳ ゴシック" panose="020B0609070205080204" pitchFamily="49" charset="-128"/>
                <a:ea typeface="ＭＳ ゴシック" panose="020B0609070205080204" pitchFamily="49" charset="-128"/>
              </a:rPr>
              <a:t>ため、フォローアップでの議論では内在する問題を</a:t>
            </a:r>
            <a:r>
              <a:rPr lang="ja-JP" altLang="en-US" sz="1800" smtClean="0">
                <a:latin typeface="ＭＳ ゴシック" panose="020B0609070205080204" pitchFamily="49" charset="-128"/>
                <a:ea typeface="ＭＳ ゴシック" panose="020B0609070205080204" pitchFamily="49" charset="-128"/>
              </a:rPr>
              <a:t>すべての</a:t>
            </a:r>
            <a:r>
              <a:rPr lang="ja-JP" altLang="en-US" sz="1800">
                <a:latin typeface="ＭＳ ゴシック" panose="020B0609070205080204" pitchFamily="49" charset="-128"/>
                <a:ea typeface="ＭＳ ゴシック" panose="020B0609070205080204" pitchFamily="49" charset="-128"/>
              </a:rPr>
              <a:t>参加者が理解することが求められる。最終的に本プロセスでは</a:t>
            </a:r>
            <a:r>
              <a:rPr lang="en-US" altLang="ja-JP" sz="1800">
                <a:latin typeface="ＭＳ ゴシック" panose="020B0609070205080204" pitchFamily="49" charset="-128"/>
                <a:ea typeface="ＭＳ ゴシック" panose="020B0609070205080204" pitchFamily="49" charset="-128"/>
              </a:rPr>
              <a:t>FOSS</a:t>
            </a:r>
            <a:r>
              <a:rPr lang="ja-JP" altLang="en-US" sz="1800">
                <a:latin typeface="ＭＳ ゴシック" panose="020B0609070205080204" pitchFamily="49" charset="-128"/>
                <a:ea typeface="ＭＳ ゴシック" panose="020B0609070205080204" pitchFamily="49" charset="-128"/>
              </a:rPr>
              <a:t>の使用</a:t>
            </a:r>
            <a:r>
              <a:rPr lang="ja-JP" altLang="en-US" sz="1800" smtClean="0">
                <a:latin typeface="ＭＳ ゴシック" panose="020B0609070205080204" pitchFamily="49" charset="-128"/>
                <a:ea typeface="ＭＳ ゴシック" panose="020B0609070205080204" pitchFamily="49" charset="-128"/>
              </a:rPr>
              <a:t>について</a:t>
            </a:r>
            <a:r>
              <a:rPr lang="ja-JP" altLang="en-US" sz="1800">
                <a:latin typeface="ＭＳ ゴシック" panose="020B0609070205080204" pitchFamily="49" charset="-128"/>
                <a:ea typeface="ＭＳ ゴシック" panose="020B0609070205080204" pitchFamily="49" charset="-128"/>
              </a:rPr>
              <a:t>の確実な指導を行う。</a:t>
            </a:r>
            <a:endParaRPr lang="en-US" sz="1800" dirty="0">
              <a:latin typeface="ＭＳ ゴシック" panose="020B0609070205080204" pitchFamily="49" charset="-128"/>
              <a:ea typeface="ＭＳ ゴシック" panose="020B0609070205080204" pitchFamily="49"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a:t>
            </a:r>
            <a:r>
              <a:rPr lang="en-US" sz="2400" b="1" dirty="0" err="1">
                <a:solidFill>
                  <a:srgbClr val="808080"/>
                </a:solidFill>
                <a:latin typeface="ＭＳ ゴシック" panose="020B0609070205080204" pitchFamily="49" charset="-128"/>
                <a:ea typeface="ＭＳ ゴシック" panose="020B0609070205080204" pitchFamily="49" charset="-128"/>
              </a:rPr>
              <a:t>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プロダクト</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プログラム</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作業</a:t>
            </a:r>
            <a:endParaRPr lang="en-US" sz="2400" b="1" dirty="0">
              <a:latin typeface="ＭＳ ゴシック" panose="020B0609070205080204" pitchFamily="49" charset="-128"/>
              <a:ea typeface="ＭＳ ゴシック" panose="020B0609070205080204" pitchFamily="49"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指導</a:t>
            </a:r>
            <a:endParaRPr lang="en-US" sz="2400" b="1"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ＭＳ ゴシック" panose="020B0609070205080204" pitchFamily="49" charset="-128"/>
                <a:ea typeface="ＭＳ ゴシック" panose="020B0609070205080204" pitchFamily="49" charset="-128"/>
              </a:rPr>
              <a:t>FOSS</a:t>
            </a:r>
            <a:r>
              <a:rPr lang="en-US" sz="2400" b="1" smtClean="0">
                <a:solidFill>
                  <a:srgbClr val="808080"/>
                </a:solidFill>
                <a:latin typeface="ＭＳ ゴシック" panose="020B0609070205080204" pitchFamily="49" charset="-128"/>
                <a:ea typeface="ＭＳ ゴシック" panose="020B0609070205080204" pitchFamily="49" charset="-128"/>
              </a:rPr>
              <a:t>レビューを</a:t>
            </a:r>
            <a:br>
              <a:rPr lang="en-US" sz="2400" b="1" smtClean="0">
                <a:solidFill>
                  <a:srgbClr val="808080"/>
                </a:solidFill>
                <a:latin typeface="ＭＳ ゴシック" panose="020B0609070205080204" pitchFamily="49" charset="-128"/>
                <a:ea typeface="ＭＳ ゴシック" panose="020B0609070205080204" pitchFamily="49" charset="-128"/>
              </a:rPr>
            </a:br>
            <a:r>
              <a:rPr lang="en-US" sz="2400" b="1" smtClean="0">
                <a:solidFill>
                  <a:srgbClr val="808080"/>
                </a:solidFill>
                <a:latin typeface="ＭＳ ゴシック" panose="020B0609070205080204" pitchFamily="49" charset="-128"/>
                <a:ea typeface="ＭＳ ゴシック" panose="020B0609070205080204" pitchFamily="49" charset="-128"/>
              </a:rPr>
              <a:t>開始する </a:t>
            </a:r>
            <a:endParaRPr lang="en-US" sz="2400" b="1" dirty="0">
              <a:latin typeface="ＭＳ ゴシック" panose="020B0609070205080204" pitchFamily="49" charset="-128"/>
              <a:ea typeface="ＭＳ ゴシック" panose="020B0609070205080204" pitchFamily="49"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プロダクト</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プログラム</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作業</a:t>
            </a:r>
            <a:endParaRPr lang="en-US" sz="2400" b="1" dirty="0">
              <a:latin typeface="ＭＳ ゴシック" panose="020B0609070205080204" pitchFamily="49" charset="-128"/>
              <a:ea typeface="ＭＳ ゴシック" panose="020B0609070205080204" pitchFamily="49"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指導</a:t>
            </a:r>
            <a:endParaRPr lang="en-US" sz="2400" b="1" dirty="0">
              <a:latin typeface="ＭＳ ゴシック" panose="020B0609070205080204" pitchFamily="49" charset="-128"/>
              <a:ea typeface="ＭＳ ゴシック" panose="020B0609070205080204" pitchFamily="49" charset="-128"/>
            </a:endParaRPr>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ＭＳ ゴシック" panose="020B0609070205080204" pitchFamily="49" charset="-128"/>
                <a:ea typeface="ＭＳ ゴシック" panose="020B0609070205080204" pitchFamily="49" charset="-128"/>
              </a:rPr>
              <a:t>FOSSレビューの目的は何で</a:t>
            </a:r>
            <a:r>
              <a:rPr lang="ja-JP" altLang="en-US" dirty="0">
                <a:latin typeface="ＭＳ ゴシック" panose="020B0609070205080204" pitchFamily="49" charset="-128"/>
                <a:ea typeface="ＭＳ ゴシック" panose="020B0609070205080204" pitchFamily="49" charset="-128"/>
              </a:rPr>
              <a:t>す</a:t>
            </a:r>
            <a:r>
              <a:rPr lang="x-none" dirty="0">
                <a:latin typeface="ＭＳ ゴシック" panose="020B0609070205080204" pitchFamily="49" charset="-128"/>
                <a:ea typeface="ＭＳ ゴシック" panose="020B0609070205080204" pitchFamily="49" charset="-128"/>
              </a:rPr>
              <a:t>か？</a:t>
            </a:r>
          </a:p>
          <a:p>
            <a:pPr>
              <a:buFont typeface="Arial" charset="0"/>
              <a:buChar char="•"/>
            </a:pPr>
            <a:r>
              <a:rPr lang="x-none" dirty="0">
                <a:latin typeface="ＭＳ ゴシック" panose="020B0609070205080204" pitchFamily="49" charset="-128"/>
                <a:ea typeface="ＭＳ ゴシック" panose="020B0609070205080204" pitchFamily="49" charset="-128"/>
              </a:rPr>
              <a:t>FOSSコンポーネントを使いたい</a:t>
            </a:r>
            <a:r>
              <a:rPr lang="ja-JP" altLang="en-US" dirty="0">
                <a:latin typeface="ＭＳ ゴシック" panose="020B0609070205080204" pitchFamily="49" charset="-128"/>
                <a:ea typeface="ＭＳ ゴシック" panose="020B0609070205080204" pitchFamily="49" charset="-128"/>
              </a:rPr>
              <a:t>時に</a:t>
            </a:r>
            <a:r>
              <a:rPr lang="x-none" dirty="0">
                <a:latin typeface="ＭＳ ゴシック" panose="020B0609070205080204" pitchFamily="49" charset="-128"/>
                <a:ea typeface="ＭＳ ゴシック" panose="020B0609070205080204" pitchFamily="49" charset="-128"/>
              </a:rPr>
              <a:t>最初に行うべきアクションは</a:t>
            </a:r>
            <a:r>
              <a:rPr lang="ja-JP" altLang="en-US" dirty="0">
                <a:latin typeface="ＭＳ ゴシック" panose="020B0609070205080204" pitchFamily="49" charset="-128"/>
                <a:ea typeface="ＭＳ ゴシック" panose="020B0609070205080204" pitchFamily="49" charset="-128"/>
              </a:rPr>
              <a:t>何</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す</a:t>
            </a:r>
            <a:r>
              <a:rPr lang="x-none" dirty="0">
                <a:latin typeface="ＭＳ ゴシック" panose="020B0609070205080204" pitchFamily="49" charset="-128"/>
                <a:ea typeface="ＭＳ ゴシック" panose="020B0609070205080204" pitchFamily="49" charset="-128"/>
              </a:rPr>
              <a:t>か？</a:t>
            </a:r>
          </a:p>
          <a:p>
            <a:pPr>
              <a:buFont typeface="Arial" charset="0"/>
              <a:buChar char="•"/>
            </a:pP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の使用</a:t>
            </a:r>
            <a:r>
              <a:rPr lang="x-none" dirty="0">
                <a:latin typeface="ＭＳ ゴシック" panose="020B0609070205080204" pitchFamily="49" charset="-128"/>
                <a:ea typeface="ＭＳ ゴシック" panose="020B0609070205080204" pitchFamily="49" charset="-128"/>
              </a:rPr>
              <a:t>に</a:t>
            </a:r>
            <a:r>
              <a:rPr lang="ja-JP" altLang="en-US" dirty="0">
                <a:latin typeface="ＭＳ ゴシック" panose="020B0609070205080204" pitchFamily="49" charset="-128"/>
                <a:ea typeface="ＭＳ ゴシック" panose="020B0609070205080204" pitchFamily="49" charset="-128"/>
              </a:rPr>
              <a:t>関する</a:t>
            </a:r>
            <a:r>
              <a:rPr lang="x-none" dirty="0">
                <a:latin typeface="ＭＳ ゴシック" panose="020B0609070205080204" pitchFamily="49" charset="-128"/>
                <a:ea typeface="ＭＳ ゴシック" panose="020B0609070205080204" pitchFamily="49" charset="-128"/>
              </a:rPr>
              <a:t>質問や疑問があ</a:t>
            </a:r>
            <a:r>
              <a:rPr lang="ja-JP" altLang="en-US" dirty="0">
                <a:latin typeface="ＭＳ ゴシック" panose="020B0609070205080204" pitchFamily="49" charset="-128"/>
                <a:ea typeface="ＭＳ ゴシック" panose="020B0609070205080204" pitchFamily="49" charset="-128"/>
              </a:rPr>
              <a:t>る</a:t>
            </a:r>
            <a:r>
              <a:rPr lang="x-none" dirty="0">
                <a:latin typeface="ＭＳ ゴシック" panose="020B0609070205080204" pitchFamily="49" charset="-128"/>
                <a:ea typeface="ＭＳ ゴシック" panose="020B0609070205080204" pitchFamily="49" charset="-128"/>
              </a:rPr>
              <a:t>場合、何をす</a:t>
            </a:r>
            <a:r>
              <a:rPr lang="ja-JP" altLang="en-US" dirty="0">
                <a:latin typeface="ＭＳ ゴシック" panose="020B0609070205080204" pitchFamily="49" charset="-128"/>
                <a:ea typeface="ＭＳ ゴシック" panose="020B0609070205080204" pitchFamily="49" charset="-128"/>
              </a:rPr>
              <a:t>る</a:t>
            </a:r>
            <a:r>
              <a:rPr lang="x-none" dirty="0">
                <a:latin typeface="ＭＳ ゴシック" panose="020B0609070205080204" pitchFamily="49" charset="-128"/>
                <a:ea typeface="ＭＳ ゴシック" panose="020B0609070205080204" pitchFamily="49" charset="-128"/>
              </a:rPr>
              <a:t>べきですか？</a:t>
            </a:r>
          </a:p>
          <a:p>
            <a:pPr>
              <a:buFont typeface="Arial" charset="0"/>
              <a:buChar char="•"/>
            </a:pPr>
            <a:r>
              <a:rPr lang="x-none" dirty="0">
                <a:latin typeface="ＭＳ ゴシック" panose="020B0609070205080204" pitchFamily="49" charset="-128"/>
                <a:ea typeface="ＭＳ ゴシック" panose="020B0609070205080204" pitchFamily="49" charset="-128"/>
              </a:rPr>
              <a:t>FOSSレビューのためにど</a:t>
            </a:r>
            <a:r>
              <a:rPr lang="ja-JP" altLang="en-US" dirty="0" err="1">
                <a:latin typeface="ＭＳ ゴシック" panose="020B0609070205080204" pitchFamily="49" charset="-128"/>
                <a:ea typeface="ＭＳ ゴシック" panose="020B0609070205080204" pitchFamily="49" charset="-128"/>
              </a:rPr>
              <a:t>のような</a:t>
            </a:r>
            <a:r>
              <a:rPr lang="x-none" dirty="0">
                <a:latin typeface="ＭＳ ゴシック" panose="020B0609070205080204" pitchFamily="49" charset="-128"/>
                <a:ea typeface="ＭＳ ゴシック" panose="020B0609070205080204" pitchFamily="49" charset="-128"/>
              </a:rPr>
              <a:t>種類の情報を集めますか？</a:t>
            </a:r>
          </a:p>
          <a:p>
            <a:pPr>
              <a:buFont typeface="Arial" charset="0"/>
              <a:buChar char="•"/>
            </a:pPr>
            <a:r>
              <a:rPr lang="x-none" dirty="0">
                <a:latin typeface="ＭＳ ゴシック" panose="020B0609070205080204" pitchFamily="49" charset="-128"/>
                <a:ea typeface="ＭＳ ゴシック" panose="020B0609070205080204" pitchFamily="49" charset="-128"/>
              </a:rPr>
              <a:t>誰がそのソフトウェアのライセンスを供与している</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かを</a:t>
            </a:r>
            <a:r>
              <a:rPr lang="ja-JP" altLang="en-US" dirty="0">
                <a:latin typeface="ＭＳ ゴシック" panose="020B0609070205080204" pitchFamily="49" charset="-128"/>
                <a:ea typeface="ＭＳ ゴシック" panose="020B0609070205080204" pitchFamily="49" charset="-128"/>
              </a:rPr>
              <a:t>確認</a:t>
            </a:r>
            <a:r>
              <a:rPr lang="x-none" dirty="0">
                <a:latin typeface="ＭＳ ゴシック" panose="020B0609070205080204" pitchFamily="49" charset="-128"/>
                <a:ea typeface="ＭＳ ゴシック" panose="020B0609070205080204" pitchFamily="49" charset="-128"/>
              </a:rPr>
              <a:t>するには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ど</a:t>
            </a:r>
            <a:r>
              <a:rPr lang="ja-JP" altLang="en-US" dirty="0" err="1">
                <a:latin typeface="ＭＳ ゴシック" panose="020B0609070205080204" pitchFamily="49" charset="-128"/>
                <a:ea typeface="ＭＳ ゴシック" panose="020B0609070205080204" pitchFamily="49" charset="-128"/>
              </a:rPr>
              <a:t>のような</a:t>
            </a:r>
            <a:r>
              <a:rPr lang="x-none" dirty="0">
                <a:latin typeface="ＭＳ ゴシック" panose="020B0609070205080204" pitchFamily="49" charset="-128"/>
                <a:ea typeface="ＭＳ ゴシック" panose="020B0609070205080204" pitchFamily="49" charset="-128"/>
              </a:rPr>
              <a:t>情報が役立ちますか？ </a:t>
            </a:r>
            <a:endParaRPr lang="x-none" strike="sngStrik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外部ベンダーから</a:t>
            </a:r>
            <a:r>
              <a:rPr lang="ja-JP" altLang="en-US" dirty="0">
                <a:latin typeface="ＭＳ ゴシック" panose="020B0609070205080204" pitchFamily="49" charset="-128"/>
                <a:ea typeface="ＭＳ ゴシック" panose="020B0609070205080204" pitchFamily="49" charset="-128"/>
              </a:rPr>
              <a:t>受領した</a:t>
            </a:r>
            <a:r>
              <a:rPr lang="x-none" dirty="0">
                <a:latin typeface="ＭＳ ゴシック" panose="020B0609070205080204" pitchFamily="49" charset="-128"/>
                <a:ea typeface="ＭＳ ゴシック" panose="020B0609070205080204" pitchFamily="49" charset="-128"/>
              </a:rPr>
              <a:t>コンポーネントをレビューする際に追加的な情報として重要なものは何ですか？</a:t>
            </a:r>
          </a:p>
          <a:p>
            <a:r>
              <a:rPr lang="x-none" dirty="0">
                <a:latin typeface="ＭＳ ゴシック" panose="020B0609070205080204" pitchFamily="49" charset="-128"/>
                <a:ea typeface="ＭＳ ゴシック" panose="020B0609070205080204" pitchFamily="49" charset="-128"/>
              </a:rPr>
              <a:t>FOSSレビューで収集された情報の質を評価するためにど</a:t>
            </a:r>
            <a:r>
              <a:rPr lang="ja-JP" altLang="en-US" dirty="0" err="1">
                <a:latin typeface="ＭＳ ゴシック" panose="020B0609070205080204" pitchFamily="49" charset="-128"/>
                <a:ea typeface="ＭＳ ゴシック" panose="020B0609070205080204" pitchFamily="49" charset="-128"/>
              </a:rPr>
              <a:t>のような</a:t>
            </a:r>
            <a:r>
              <a:rPr lang="x-none" dirty="0">
                <a:latin typeface="ＭＳ ゴシック" panose="020B0609070205080204" pitchFamily="49" charset="-128"/>
                <a:ea typeface="ＭＳ ゴシック" panose="020B0609070205080204" pitchFamily="49" charset="-128"/>
              </a:rPr>
              <a:t>ステップを取ることができますか？</a:t>
            </a:r>
          </a:p>
          <a:p>
            <a:pPr>
              <a:buFont typeface="Arial" charset="0"/>
              <a:buChar char="•"/>
            </a:pPr>
            <a:endParaRPr lang="x-none"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第6章</a:t>
            </a:r>
          </a:p>
        </p:txBody>
      </p:sp>
      <p:sp>
        <p:nvSpPr>
          <p:cNvPr id="5" name="Text Placeholder 4"/>
          <p:cNvSpPr>
            <a:spLocks noGrp="1"/>
          </p:cNvSpPr>
          <p:nvPr>
            <p:ph type="body" idx="1"/>
          </p:nvPr>
        </p:nvSpPr>
        <p:spPr/>
        <p:txBody>
          <a:bodyPr/>
          <a:lstStyle/>
          <a:p>
            <a:r>
              <a:rPr lang="en-US" dirty="0"/>
              <a:t> </a:t>
            </a:r>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a:solidFill>
                  <a:schemeClr val="tx1"/>
                </a:solidFill>
                <a:latin typeface="ＭＳ ゴシック" panose="020B0609070205080204" pitchFamily="49" charset="-128"/>
                <a:ea typeface="ＭＳ ゴシック" panose="020B0609070205080204" pitchFamily="49" charset="-128"/>
              </a:rPr>
              <a:t>マネジメント</a:t>
            </a:r>
            <a:r>
              <a:rPr lang="ja-JP" altLang="en-US" dirty="0">
                <a:solidFill>
                  <a:schemeClr val="tx1"/>
                </a:solidFill>
                <a:latin typeface="ＭＳ ゴシック" panose="020B0609070205080204" pitchFamily="49" charset="-128"/>
                <a:ea typeface="ＭＳ ゴシック" panose="020B0609070205080204" pitchFamily="49" charset="-128"/>
              </a:rPr>
              <a:t>の始めから終わりまで</a:t>
            </a:r>
            <a:r>
              <a:rPr lang="en-US" dirty="0">
                <a:solidFill>
                  <a:schemeClr val="tx1"/>
                </a:solidFill>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プロセスの例</a:t>
            </a:r>
            <a:r>
              <a:rPr lang="en-US" dirty="0">
                <a:latin typeface="ＭＳ ゴシック" panose="020B0609070205080204" pitchFamily="49" charset="-128"/>
                <a:ea typeface="ＭＳ ゴシック" panose="020B0609070205080204" pitchFamily="49" charset="-128"/>
              </a:rPr>
              <a:t>）</a:t>
            </a:r>
            <a:endParaRPr 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panose="020F0502020204030204" pitchFamily="34" charset="0"/>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ＭＳ ゴシック" panose="020B0609070205080204" pitchFamily="49" charset="-128"/>
                <a:ea typeface="ＭＳ ゴシック" panose="020B0609070205080204" pitchFamily="49" charset="-128"/>
              </a:rPr>
              <a:t>コンプライアンス </a:t>
            </a:r>
            <a:r>
              <a:rPr lang="en-US" dirty="0" err="1">
                <a:latin typeface="ＭＳ ゴシック" panose="020B0609070205080204" pitchFamily="49" charset="-128"/>
                <a:ea typeface="ＭＳ ゴシック" panose="020B0609070205080204" pitchFamily="49" charset="-128"/>
              </a:rPr>
              <a:t>マネジメントは、製品</a:t>
            </a:r>
            <a:r>
              <a:rPr lang="en-US" altLang="ja-JP" dirty="0">
                <a:latin typeface="ＭＳ ゴシック" panose="020B0609070205080204" pitchFamily="49" charset="-128"/>
                <a:ea typeface="ＭＳ ゴシック" panose="020B0609070205080204" pitchFamily="49" charset="-128"/>
              </a:rPr>
              <a:t> （</a:t>
            </a:r>
            <a:r>
              <a:rPr lang="en-US" altLang="ja-JP" dirty="0" err="1">
                <a:latin typeface="ＭＳ ゴシック" panose="020B0609070205080204" pitchFamily="49" charset="-128"/>
                <a:ea typeface="ＭＳ ゴシック" panose="020B0609070205080204" pitchFamily="49" charset="-128"/>
              </a:rPr>
              <a:t>もしくはOpenChain</a:t>
            </a:r>
            <a:r>
              <a:rPr lang="en-US" altLang="ja-JP" dirty="0">
                <a:latin typeface="ＭＳ ゴシック" panose="020B0609070205080204" pitchFamily="49" charset="-128"/>
                <a:ea typeface="ＭＳ ゴシック" panose="020B0609070205080204" pitchFamily="49" charset="-128"/>
              </a:rPr>
              <a:t> </a:t>
            </a:r>
            <a:r>
              <a:rPr lang="en-US" altLang="ja-JP" dirty="0" err="1">
                <a:latin typeface="ＭＳ ゴシック" panose="020B0609070205080204" pitchFamily="49" charset="-128"/>
                <a:ea typeface="ＭＳ ゴシック" panose="020B0609070205080204" pitchFamily="49" charset="-128"/>
              </a:rPr>
              <a:t>仕様書</a:t>
            </a:r>
            <a:r>
              <a:rPr lang="ja-JP" altLang="en-US" dirty="0">
                <a:latin typeface="ＭＳ ゴシック" panose="020B0609070205080204" pitchFamily="49" charset="-128"/>
                <a:ea typeface="ＭＳ ゴシック" panose="020B0609070205080204" pitchFamily="49" charset="-128"/>
              </a:rPr>
              <a:t>で</a:t>
            </a:r>
            <a:r>
              <a:rPr lang="ja-JP" altLang="en-US" dirty="0" smtClean="0">
                <a:latin typeface="ＭＳ ゴシック" panose="020B0609070205080204" pitchFamily="49" charset="-128"/>
                <a:ea typeface="ＭＳ ゴシック" panose="020B0609070205080204" pitchFamily="49" charset="-128"/>
              </a:rPr>
              <a:t>定義</a:t>
            </a:r>
            <a:r>
              <a:rPr lang="ja-JP" altLang="en-US" dirty="0">
                <a:latin typeface="ＭＳ ゴシック" panose="020B0609070205080204" pitchFamily="49" charset="-128"/>
                <a:ea typeface="ＭＳ ゴシック" panose="020B0609070205080204" pitchFamily="49" charset="-128"/>
              </a:rPr>
              <a:t>の</a:t>
            </a:r>
            <a:r>
              <a:rPr lang="en-US" altLang="ja-JP" dirty="0" smtClean="0">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供給ソフトウェア</a:t>
            </a:r>
            <a:r>
              <a:rPr lang="en-US" altLang="ja-JP"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の中で使われる</a:t>
            </a: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の取</a:t>
            </a:r>
            <a:r>
              <a:rPr lang="ja-JP" altLang="en-US" smtClean="0">
                <a:latin typeface="ＭＳ ゴシック" panose="020B0609070205080204" pitchFamily="49" charset="-128"/>
                <a:ea typeface="ＭＳ ゴシック" panose="020B0609070205080204" pitchFamily="49" charset="-128"/>
              </a:rPr>
              <a:t>り</a:t>
            </a:r>
            <a:r>
              <a:rPr lang="en-US" smtClean="0">
                <a:latin typeface="ＭＳ ゴシック" panose="020B0609070205080204" pitchFamily="49" charset="-128"/>
                <a:ea typeface="ＭＳ ゴシック" panose="020B0609070205080204" pitchFamily="49" charset="-128"/>
              </a:rPr>
              <a:t>込みと頒布をコントロールする</a:t>
            </a:r>
            <a:r>
              <a:rPr lang="ja-JP" altLang="en-US" dirty="0">
                <a:latin typeface="ＭＳ ゴシック" panose="020B0609070205080204" pitchFamily="49" charset="-128"/>
                <a:ea typeface="ＭＳ ゴシック" panose="020B0609070205080204" pitchFamily="49" charset="-128"/>
              </a:rPr>
              <a:t>一連</a:t>
            </a:r>
            <a:r>
              <a:rPr lang="ja-JP" altLang="en-US" dirty="0" smtClean="0">
                <a:latin typeface="ＭＳ ゴシック" panose="020B0609070205080204" pitchFamily="49" charset="-128"/>
                <a:ea typeface="ＭＳ ゴシック" panose="020B0609070205080204" pitchFamily="49" charset="-128"/>
              </a:rPr>
              <a:t>のアクション</a:t>
            </a:r>
            <a:r>
              <a:rPr lang="en-US" dirty="0" err="1" smtClean="0">
                <a:latin typeface="ＭＳ ゴシック" panose="020B0609070205080204" pitchFamily="49" charset="-128"/>
                <a:ea typeface="ＭＳ ゴシック" panose="020B0609070205080204" pitchFamily="49" charset="-128"/>
              </a:rPr>
              <a:t>で構成され</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a:buFont typeface="Arial"/>
              <a:buChar char="•"/>
            </a:pP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の適正努力（</a:t>
            </a:r>
            <a:r>
              <a:rPr lang="en-US" altLang="ja-JP" dirty="0" smtClean="0">
                <a:latin typeface="ＭＳ ゴシック" panose="020B0609070205080204" pitchFamily="49" charset="-128"/>
                <a:ea typeface="ＭＳ ゴシック" panose="020B0609070205080204" pitchFamily="49" charset="-128"/>
              </a:rPr>
              <a:t>Compliance due diligence</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の結果</a:t>
            </a:r>
            <a:r>
              <a:rPr lang="ja-JP" altLang="en-US" dirty="0" smtClean="0">
                <a:latin typeface="ＭＳ ゴシック" panose="020B0609070205080204" pitchFamily="49" charset="-128"/>
                <a:ea typeface="ＭＳ ゴシック" panose="020B0609070205080204" pitchFamily="49" charset="-128"/>
              </a:rPr>
              <a:t>として</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供給ソフトウェアで使用されている</a:t>
            </a:r>
            <a:r>
              <a:rPr lang="ja-JP" altLang="en-US" dirty="0">
                <a:latin typeface="ＭＳ ゴシック" panose="020B0609070205080204" pitchFamily="49" charset="-128"/>
                <a:ea typeface="ＭＳ ゴシック" panose="020B0609070205080204" pitchFamily="49" charset="-128"/>
              </a:rPr>
              <a:t>すべて</a:t>
            </a:r>
            <a:r>
              <a:rPr lang="en-US" dirty="0" err="1">
                <a:latin typeface="ＭＳ ゴシック" panose="020B0609070205080204" pitchFamily="49" charset="-128"/>
                <a:ea typeface="ＭＳ ゴシック" panose="020B0609070205080204" pitchFamily="49" charset="-128"/>
              </a:rPr>
              <a:t>のFOSS</a:t>
            </a:r>
            <a:r>
              <a:rPr lang="ja-JP" altLang="en-US" dirty="0">
                <a:latin typeface="ＭＳ ゴシック" panose="020B0609070205080204" pitchFamily="49" charset="-128"/>
                <a:ea typeface="ＭＳ ゴシック" panose="020B0609070205080204" pitchFamily="49" charset="-128"/>
              </a:rPr>
              <a:t>が</a:t>
            </a:r>
            <a:r>
              <a:rPr lang="en-US" dirty="0" err="1">
                <a:latin typeface="ＭＳ ゴシック" panose="020B0609070205080204" pitchFamily="49" charset="-128"/>
                <a:ea typeface="ＭＳ ゴシック" panose="020B0609070205080204" pitchFamily="49" charset="-128"/>
              </a:rPr>
              <a:t>特定</a:t>
            </a:r>
            <a:r>
              <a:rPr lang="ja-JP" altLang="en-US" dirty="0">
                <a:latin typeface="ＭＳ ゴシック" panose="020B0609070205080204" pitchFamily="49" charset="-128"/>
                <a:ea typeface="ＭＳ ゴシック" panose="020B0609070205080204" pitchFamily="49" charset="-128"/>
              </a:rPr>
              <a:t>できる</a:t>
            </a:r>
            <a:r>
              <a:rPr lang="en-US"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a:t>
            </a:r>
            <a:r>
              <a:rPr lang="ja-JP" altLang="en-US" dirty="0" smtClean="0">
                <a:latin typeface="ＭＳ ゴシック" panose="020B0609070205080204" pitchFamily="49" charset="-128"/>
                <a:ea typeface="ＭＳ ゴシック" panose="020B0609070205080204" pitchFamily="49" charset="-128"/>
              </a:rPr>
              <a:t>れにより、</a:t>
            </a:r>
            <a:r>
              <a:rPr lang="en-US" dirty="0" err="1">
                <a:latin typeface="ＭＳ ゴシック" panose="020B0609070205080204" pitchFamily="49" charset="-128"/>
                <a:ea typeface="ＭＳ ゴシック" panose="020B0609070205080204" pitchFamily="49" charset="-128"/>
              </a:rPr>
              <a:t>すべてのFOSSライセンスの義務</a:t>
            </a:r>
            <a:r>
              <a:rPr lang="ja-JP" altLang="en-US" dirty="0">
                <a:latin typeface="ＭＳ ゴシック" panose="020B0609070205080204" pitchFamily="49" charset="-128"/>
                <a:ea typeface="ＭＳ ゴシック" panose="020B0609070205080204" pitchFamily="49" charset="-128"/>
              </a:rPr>
              <a:t>が</a:t>
            </a:r>
            <a:r>
              <a:rPr lang="en-US" dirty="0" err="1" smtClean="0">
                <a:latin typeface="ＭＳ ゴシック" panose="020B0609070205080204" pitchFamily="49" charset="-128"/>
                <a:ea typeface="ＭＳ ゴシック" panose="020B0609070205080204" pitchFamily="49" charset="-128"/>
              </a:rPr>
              <a:t>履行され</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将来にわたり</a:t>
            </a:r>
            <a:r>
              <a:rPr lang="en-US" dirty="0" err="1" smtClean="0">
                <a:latin typeface="ＭＳ ゴシック" panose="020B0609070205080204" pitchFamily="49" charset="-128"/>
                <a:ea typeface="ＭＳ ゴシック" panose="020B0609070205080204" pitchFamily="49" charset="-128"/>
              </a:rPr>
              <a:t>履行されることを確</a:t>
            </a:r>
            <a:r>
              <a:rPr lang="ja-JP" altLang="en-US" dirty="0" err="1">
                <a:latin typeface="ＭＳ ゴシック" panose="020B0609070205080204" pitchFamily="49" charset="-128"/>
                <a:ea typeface="ＭＳ ゴシック" panose="020B0609070205080204" pitchFamily="49" charset="-128"/>
              </a:rPr>
              <a:t>かな</a:t>
            </a:r>
            <a:r>
              <a:rPr lang="ja-JP" altLang="en-US" dirty="0">
                <a:latin typeface="ＭＳ ゴシック" panose="020B0609070205080204" pitchFamily="49" charset="-128"/>
                <a:ea typeface="ＭＳ ゴシック" panose="020B0609070205080204" pitchFamily="49" charset="-128"/>
              </a:rPr>
              <a:t>ものに</a:t>
            </a:r>
            <a:r>
              <a:rPr lang="ja-JP" altLang="en-US" dirty="0" smtClean="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err="1">
                <a:latin typeface="ＭＳ ゴシック" panose="020B0609070205080204" pitchFamily="49" charset="-128"/>
                <a:ea typeface="ＭＳ ゴシック" panose="020B0609070205080204" pitchFamily="49" charset="-128"/>
              </a:rPr>
              <a:t>大企業が詳細なプロセスを保有する一方で</a:t>
            </a:r>
            <a:r>
              <a:rPr lang="ja-JP" alt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小規模の企業では</a:t>
            </a:r>
            <a:r>
              <a:rPr lang="ja-JP" altLang="en-US" dirty="0" smtClean="0">
                <a:latin typeface="ＭＳ ゴシック" panose="020B0609070205080204" pitchFamily="49" charset="-128"/>
                <a:ea typeface="ＭＳ ゴシック" panose="020B0609070205080204" pitchFamily="49" charset="-128"/>
              </a:rPr>
              <a:t>単に</a:t>
            </a:r>
            <a:r>
              <a:rPr lang="en-US" dirty="0" err="1" smtClean="0">
                <a:latin typeface="ＭＳ ゴシック" panose="020B0609070205080204" pitchFamily="49" charset="-128"/>
                <a:ea typeface="ＭＳ ゴシック" panose="020B0609070205080204" pitchFamily="49" charset="-128"/>
              </a:rPr>
              <a:t>チェック</a:t>
            </a:r>
            <a:r>
              <a:rPr lang="ja-JP" altLang="en-US" dirty="0" smtClean="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リストを使うだけの場合があ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本章では大企業のプロセス</a:t>
            </a:r>
            <a:r>
              <a:rPr lang="ja-JP" altLang="en-US" dirty="0">
                <a:latin typeface="ＭＳ ゴシック" panose="020B0609070205080204" pitchFamily="49" charset="-128"/>
                <a:ea typeface="ＭＳ ゴシック" panose="020B0609070205080204" pitchFamily="49" charset="-128"/>
              </a:rPr>
              <a:t>の一</a:t>
            </a:r>
            <a:r>
              <a:rPr lang="en-US" dirty="0" err="1" smtClean="0">
                <a:latin typeface="ＭＳ ゴシック" panose="020B0609070205080204" pitchFamily="49" charset="-128"/>
                <a:ea typeface="ＭＳ ゴシック" panose="020B0609070205080204" pitchFamily="49" charset="-128"/>
              </a:rPr>
              <a:t>例を</a:t>
            </a:r>
            <a:r>
              <a:rPr lang="ja-JP" altLang="en-US" dirty="0" smtClean="0">
                <a:latin typeface="ＭＳ ゴシック" panose="020B0609070205080204" pitchFamily="49" charset="-128"/>
                <a:ea typeface="ＭＳ ゴシック" panose="020B0609070205080204" pitchFamily="49" charset="-128"/>
              </a:rPr>
              <a:t>紹介する</a:t>
            </a:r>
            <a:r>
              <a:rPr lang="en-US" dirty="0" smtClean="0">
                <a:latin typeface="ＭＳ ゴシック" panose="020B0609070205080204" pitchFamily="49" charset="-128"/>
                <a:ea typeface="ＭＳ ゴシック" panose="020B0609070205080204" pitchFamily="49" charset="-128"/>
              </a:rPr>
              <a:t> </a:t>
            </a:r>
            <a:endParaRPr lang="en-US" dirty="0">
              <a:latin typeface="ＭＳ ゴシック" panose="020B0609070205080204" pitchFamily="49" charset="-128"/>
              <a:ea typeface="ＭＳ ゴシック" panose="020B0609070205080204" pitchFamily="49"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5125704"/>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ＭＳ ゴシック" panose="020B0609070205080204" pitchFamily="49" charset="-128"/>
                <a:ea typeface="ＭＳ ゴシック" panose="020B0609070205080204" pitchFamily="49" charset="-128"/>
              </a:rPr>
              <a:t>入力</a:t>
            </a:r>
            <a:r>
              <a:rPr lang="en-US" sz="1100" b="1" dirty="0" err="1">
                <a:solidFill>
                  <a:srgbClr val="FFFFFF"/>
                </a:solidFill>
                <a:latin typeface="ＭＳ ゴシック" panose="020B0609070205080204" pitchFamily="49" charset="-128"/>
                <a:ea typeface="ＭＳ ゴシック" panose="020B0609070205080204" pitchFamily="49" charset="-128"/>
              </a:rPr>
              <a:t>ソフトウェア</a:t>
            </a:r>
            <a:endParaRPr lang="en-US" sz="1100" b="1" dirty="0">
              <a:solidFill>
                <a:srgbClr val="FFFFFF"/>
              </a:solidFill>
              <a:latin typeface="ＭＳ ゴシック" panose="020B0609070205080204" pitchFamily="49" charset="-128"/>
              <a:ea typeface="ＭＳ ゴシック" panose="020B0609070205080204" pitchFamily="49"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プロプライエタリ</a:t>
            </a: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br>
              <a:rPr lang="en-US" sz="1100" b="1" dirty="0">
                <a:solidFill>
                  <a:schemeClr val="tx2"/>
                </a:solidFill>
                <a:latin typeface="ＭＳ ゴシック" panose="020B0609070205080204" pitchFamily="49" charset="-128"/>
                <a:ea typeface="ＭＳ ゴシック" panose="020B0609070205080204" pitchFamily="49" charset="-128"/>
                <a:cs typeface="Arial" charset="0"/>
              </a:rPr>
            </a:b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ソフトウェア</a:t>
            </a:r>
            <a:endParaRPr lang="en-US" sz="1100" b="1" dirty="0">
              <a:solidFill>
                <a:schemeClr val="tx2"/>
              </a:solidFill>
              <a:latin typeface="ＭＳ ゴシック" panose="020B0609070205080204" pitchFamily="49" charset="-128"/>
              <a:ea typeface="ＭＳ ゴシック" panose="020B0609070205080204" pitchFamily="49" charset="-128"/>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サード</a:t>
            </a: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パーティ</a:t>
            </a: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br>
              <a:rPr lang="en-US" sz="1100" b="1" dirty="0">
                <a:solidFill>
                  <a:schemeClr val="tx2"/>
                </a:solidFill>
                <a:latin typeface="ＭＳ ゴシック" panose="020B0609070205080204" pitchFamily="49" charset="-128"/>
                <a:ea typeface="ＭＳ ゴシック" panose="020B0609070205080204" pitchFamily="49" charset="-128"/>
                <a:cs typeface="Arial" charset="0"/>
              </a:rPr>
            </a:b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ソフトウェア</a:t>
            </a:r>
            <a:endParaRPr lang="en-US" sz="1100" b="1" dirty="0">
              <a:solidFill>
                <a:schemeClr val="tx2"/>
              </a:solidFill>
              <a:latin typeface="ＭＳ ゴシック" panose="020B0609070205080204" pitchFamily="49" charset="-128"/>
              <a:ea typeface="ＭＳ ゴシック" panose="020B0609070205080204" pitchFamily="49" charset="-128"/>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ＭＳ ゴシック" panose="020B0609070205080204" pitchFamily="49" charset="-128"/>
                <a:ea typeface="ＭＳ ゴシック" panose="020B0609070205080204" pitchFamily="49" charset="-128"/>
              </a:rPr>
              <a:t>出</a:t>
            </a:r>
            <a:r>
              <a:rPr lang="ja-JP" altLang="en-US" sz="1100" b="1" dirty="0">
                <a:solidFill>
                  <a:schemeClr val="bg1"/>
                </a:solidFill>
                <a:latin typeface="ＭＳ ゴシック" panose="020B0609070205080204" pitchFamily="49" charset="-128"/>
                <a:ea typeface="ＭＳ ゴシック" panose="020B0609070205080204" pitchFamily="49" charset="-128"/>
              </a:rPr>
              <a:t>力</a:t>
            </a:r>
            <a:r>
              <a:rPr lang="en-US" sz="1100" b="1" dirty="0" err="1">
                <a:solidFill>
                  <a:srgbClr val="FFFFFF"/>
                </a:solidFill>
                <a:latin typeface="ＭＳ ゴシック" panose="020B0609070205080204" pitchFamily="49" charset="-128"/>
                <a:ea typeface="ＭＳ ゴシック" panose="020B0609070205080204" pitchFamily="49" charset="-128"/>
              </a:rPr>
              <a:t>ソフトウェア</a:t>
            </a:r>
            <a:endParaRPr lang="en-US" sz="1100" b="1" dirty="0">
              <a:solidFill>
                <a:srgbClr val="FFFFFF"/>
              </a:solidFill>
              <a:latin typeface="ＭＳ ゴシック" panose="020B0609070205080204" pitchFamily="49" charset="-128"/>
              <a:ea typeface="ＭＳ ゴシック" panose="020B0609070205080204" pitchFamily="49"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ＭＳ ゴシック" panose="020B0609070205080204" pitchFamily="49" charset="-128"/>
                <a:ea typeface="ＭＳ ゴシック" panose="020B0609070205080204" pitchFamily="49" charset="-128"/>
              </a:rPr>
              <a:t>各種告知／表示および帰属</a:t>
            </a:r>
            <a:r>
              <a:rPr lang="ja-JP" altLang="en-US" sz="1100" b="1" dirty="0">
                <a:solidFill>
                  <a:schemeClr val="bg1"/>
                </a:solidFill>
                <a:latin typeface="ＭＳ ゴシック" panose="020B0609070205080204" pitchFamily="49" charset="-128"/>
                <a:ea typeface="ＭＳ ゴシック" panose="020B0609070205080204" pitchFamily="49" charset="-128"/>
              </a:rPr>
              <a:t>情報</a:t>
            </a:r>
            <a:endParaRPr lang="en-US" sz="1100" b="1" dirty="0">
              <a:solidFill>
                <a:schemeClr val="bg1"/>
              </a:solidFill>
              <a:latin typeface="ＭＳ ゴシック" panose="020B0609070205080204" pitchFamily="49" charset="-128"/>
              <a:ea typeface="ＭＳ ゴシック" panose="020B0609070205080204" pitchFamily="49"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ＭＳ ゴシック" panose="020B0609070205080204" pitchFamily="49" charset="-128"/>
                <a:ea typeface="ＭＳ ゴシック" panose="020B0609070205080204" pitchFamily="49" charset="-128"/>
              </a:rPr>
              <a:t>書面による申し出</a:t>
            </a:r>
          </a:p>
          <a:p>
            <a:pPr algn="ctr">
              <a:buFont typeface="Times New Roman" pitchFamily="16" charset="0"/>
              <a:buNone/>
              <a:defRPr/>
            </a:pPr>
            <a:r>
              <a:rPr lang="ja-JP" altLang="en-US" sz="1100" b="1">
                <a:solidFill>
                  <a:schemeClr val="bg1"/>
                </a:solidFill>
                <a:latin typeface="ＭＳ ゴシック" panose="020B0609070205080204" pitchFamily="49" charset="-128"/>
                <a:ea typeface="ＭＳ ゴシック" panose="020B0609070205080204" pitchFamily="49" charset="-128"/>
              </a:rPr>
              <a:t>（</a:t>
            </a:r>
            <a:r>
              <a:rPr lang="en-US" altLang="ja-JP" sz="1100" b="1" smtClean="0">
                <a:solidFill>
                  <a:schemeClr val="bg1"/>
                </a:solidFill>
                <a:latin typeface="ＭＳ ゴシック" panose="020B0609070205080204" pitchFamily="49" charset="-128"/>
                <a:ea typeface="ＭＳ ゴシック" panose="020B0609070205080204" pitchFamily="49" charset="-128"/>
              </a:rPr>
              <a:t>Written </a:t>
            </a:r>
            <a:r>
              <a:rPr lang="en-US" altLang="ja-JP" sz="1100" b="1">
                <a:solidFill>
                  <a:schemeClr val="bg1"/>
                </a:solidFill>
                <a:latin typeface="ＭＳ ゴシック" panose="020B0609070205080204" pitchFamily="49" charset="-128"/>
                <a:ea typeface="ＭＳ ゴシック" panose="020B0609070205080204" pitchFamily="49" charset="-128"/>
              </a:rPr>
              <a:t>offer</a:t>
            </a:r>
            <a:r>
              <a:rPr lang="ja-JP" altLang="en-US" sz="1100" b="1">
                <a:solidFill>
                  <a:schemeClr val="bg1"/>
                </a:solidFill>
                <a:latin typeface="ＭＳ ゴシック" panose="020B0609070205080204" pitchFamily="49" charset="-128"/>
                <a:ea typeface="ＭＳ ゴシック" panose="020B0609070205080204" pitchFamily="49" charset="-128"/>
              </a:rPr>
              <a:t>）</a:t>
            </a:r>
            <a:endParaRPr lang="en-US" sz="1100" b="1" dirty="0">
              <a:solidFill>
                <a:schemeClr val="bg1"/>
              </a:solidFill>
              <a:latin typeface="ＭＳ ゴシック" panose="020B0609070205080204" pitchFamily="49" charset="-128"/>
              <a:ea typeface="ＭＳ ゴシック" panose="020B0609070205080204" pitchFamily="49"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ＭＳ ゴシック" panose="020B0609070205080204" pitchFamily="49" charset="-128"/>
                <a:ea typeface="ＭＳ ゴシック" panose="020B0609070205080204" pitchFamily="49" charset="-128"/>
                <a:cs typeface="Arial" charset="0"/>
              </a:rPr>
              <a:t>ソースコードの </a:t>
            </a:r>
          </a:p>
          <a:p>
            <a:pPr algn="ctr"/>
            <a:r>
              <a:rPr lang="en-US" sz="1100" dirty="0">
                <a:latin typeface="ＭＳ ゴシック" panose="020B0609070205080204" pitchFamily="49" charset="-128"/>
                <a:ea typeface="ＭＳ ゴシック" panose="020B0609070205080204" pitchFamily="49" charset="-128"/>
                <a:cs typeface="Arial" charset="0"/>
              </a:rPr>
              <a:t>スキャン、監査</a:t>
            </a:r>
          </a:p>
          <a:p>
            <a:pPr algn="ctr"/>
            <a:r>
              <a:rPr lang="en-US" sz="1100" dirty="0">
                <a:latin typeface="ＭＳ ゴシック" panose="020B0609070205080204" pitchFamily="49" charset="-128"/>
                <a:ea typeface="ＭＳ ゴシック" panose="020B0609070205080204" pitchFamily="49" charset="-128"/>
                <a:cs typeface="Arial" charset="0"/>
              </a:rPr>
              <a:t>－ および －</a:t>
            </a:r>
          </a:p>
          <a:p>
            <a:pPr algn="ctr"/>
            <a:r>
              <a:rPr lang="en-US" sz="1100" dirty="0">
                <a:latin typeface="ＭＳ ゴシック" panose="020B0609070205080204" pitchFamily="49" charset="-128"/>
                <a:ea typeface="ＭＳ ゴシック" panose="020B0609070205080204" pitchFamily="49" charset="-128"/>
                <a:cs typeface="Arial" charset="0"/>
              </a:rPr>
              <a:t>ソースコードの起源および </a:t>
            </a:r>
          </a:p>
          <a:p>
            <a:pPr algn="ctr"/>
            <a:r>
              <a:rPr lang="en-US" sz="1100" dirty="0">
                <a:latin typeface="ＭＳ ゴシック" panose="020B0609070205080204" pitchFamily="49" charset="-128"/>
                <a:ea typeface="ＭＳ ゴシック" panose="020B0609070205080204" pitchFamily="49" charset="-128"/>
                <a:cs typeface="Arial" charset="0"/>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ＭＳ ゴシック" panose="020B0609070205080204" pitchFamily="49" charset="-128"/>
                <a:ea typeface="ＭＳ ゴシック" panose="020B0609070205080204" pitchFamily="49" charset="-128"/>
                <a:cs typeface="Arial" charset="0"/>
              </a:rPr>
              <a:t>企業のFOSSポリシー </a:t>
            </a:r>
          </a:p>
          <a:p>
            <a:pPr algn="ctr"/>
            <a:r>
              <a:rPr lang="en-US" sz="1100" dirty="0" err="1">
                <a:latin typeface="ＭＳ ゴシック" panose="020B0609070205080204" pitchFamily="49" charset="-128"/>
                <a:ea typeface="ＭＳ ゴシック" panose="020B0609070205080204" pitchFamily="49" charset="-128"/>
                <a:cs typeface="Arial" charset="0"/>
              </a:rPr>
              <a:t>に添って監査で</a:t>
            </a:r>
            <a:r>
              <a:rPr lang="ja-JP" altLang="en-US" sz="1100" dirty="0">
                <a:latin typeface="ＭＳ ゴシック" panose="020B0609070205080204" pitchFamily="49" charset="-128"/>
                <a:ea typeface="ＭＳ ゴシック" panose="020B0609070205080204" pitchFamily="49" charset="-128"/>
                <a:cs typeface="Arial" charset="0"/>
              </a:rPr>
              <a:t>見つけた</a:t>
            </a:r>
            <a:endParaRPr lang="en-US" sz="1100" dirty="0">
              <a:latin typeface="ＭＳ ゴシック" panose="020B0609070205080204" pitchFamily="49" charset="-128"/>
              <a:ea typeface="ＭＳ ゴシック" panose="020B0609070205080204" pitchFamily="49" charset="-128"/>
              <a:cs typeface="Arial" charset="0"/>
            </a:endParaRPr>
          </a:p>
          <a:p>
            <a:pPr algn="ctr"/>
            <a:r>
              <a:rPr lang="en-US" sz="1100" smtClean="0">
                <a:latin typeface="ＭＳ ゴシック" panose="020B0609070205080204" pitchFamily="49" charset="-128"/>
                <a:ea typeface="ＭＳ ゴシック" panose="020B0609070205080204" pitchFamily="49" charset="-128"/>
                <a:cs typeface="Arial" charset="0"/>
              </a:rPr>
              <a:t>全</a:t>
            </a:r>
            <a:r>
              <a:rPr lang="ja-JP" altLang="en-US" sz="1100">
                <a:latin typeface="ＭＳ ゴシック" panose="020B0609070205080204" pitchFamily="49" charset="-128"/>
                <a:ea typeface="ＭＳ ゴシック" panose="020B0609070205080204" pitchFamily="49" charset="-128"/>
                <a:cs typeface="Arial" charset="0"/>
              </a:rPr>
              <a:t>問題</a:t>
            </a:r>
            <a:r>
              <a:rPr lang="en-US" sz="1100" smtClean="0">
                <a:latin typeface="ＭＳ ゴシック" panose="020B0609070205080204" pitchFamily="49" charset="-128"/>
                <a:ea typeface="ＭＳ ゴシック" panose="020B0609070205080204" pitchFamily="49" charset="-128"/>
                <a:cs typeface="Arial" charset="0"/>
              </a:rPr>
              <a:t>を解決する</a:t>
            </a:r>
            <a:endParaRPr lang="en-US" sz="1100" dirty="0">
              <a:latin typeface="ＭＳ ゴシック" panose="020B0609070205080204" pitchFamily="49" charset="-128"/>
              <a:ea typeface="ＭＳ ゴシック" panose="020B0609070205080204" pitchFamily="49" charset="-128"/>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ＭＳ ゴシック" panose="020B0609070205080204" pitchFamily="49" charset="-128"/>
                <a:ea typeface="ＭＳ ゴシック" panose="020B0609070205080204" pitchFamily="49" charset="-128"/>
                <a:cs typeface="Arial" charset="0"/>
              </a:rPr>
              <a:t>レビュー対象の</a:t>
            </a:r>
          </a:p>
          <a:p>
            <a:pPr algn="ctr"/>
            <a:r>
              <a:rPr lang="en-US" sz="1100" smtClean="0">
                <a:latin typeface="ＭＳ ゴシック" panose="020B0609070205080204" pitchFamily="49" charset="-128"/>
                <a:ea typeface="ＭＳ ゴシック" panose="020B0609070205080204" pitchFamily="49" charset="-128"/>
                <a:cs typeface="Arial" charset="0"/>
              </a:rPr>
              <a:t>FOSS</a:t>
            </a:r>
            <a:r>
              <a:rPr lang="ja-JP" altLang="en-US" sz="1100">
                <a:latin typeface="ＭＳ ゴシック" panose="020B0609070205080204" pitchFamily="49" charset="-128"/>
                <a:ea typeface="ＭＳ ゴシック" panose="020B0609070205080204" pitchFamily="49" charset="-128"/>
                <a:cs typeface="Arial" charset="0"/>
              </a:rPr>
              <a:t>コンポーネント</a:t>
            </a:r>
            <a:r>
              <a:rPr lang="en-US" sz="1100" smtClean="0">
                <a:latin typeface="ＭＳ ゴシック" panose="020B0609070205080204" pitchFamily="49" charset="-128"/>
                <a:ea typeface="ＭＳ ゴシック" panose="020B0609070205080204" pitchFamily="49" charset="-128"/>
                <a:cs typeface="Arial" charset="0"/>
              </a:rPr>
              <a:t>を特定する</a:t>
            </a:r>
            <a:endParaRPr lang="en-US" sz="1100" dirty="0">
              <a:latin typeface="ＭＳ ゴシック" panose="020B0609070205080204" pitchFamily="49" charset="-128"/>
              <a:ea typeface="ＭＳ ゴシック" panose="020B0609070205080204" pitchFamily="49" charset="-128"/>
              <a:cs typeface="Arial" charset="0"/>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ＭＳ ゴシック" panose="020B0609070205080204" pitchFamily="49" charset="-128"/>
                <a:ea typeface="ＭＳ ゴシック" panose="020B0609070205080204" pitchFamily="49" charset="-128"/>
                <a:cs typeface="Arial" charset="0"/>
              </a:rPr>
              <a:t>頒布用のソースコード</a:t>
            </a:r>
            <a:r>
              <a:rPr lang="en-US" sz="1100" dirty="0">
                <a:latin typeface="ＭＳ ゴシック" panose="020B0609070205080204" pitchFamily="49" charset="-128"/>
                <a:ea typeface="ＭＳ ゴシック" panose="020B0609070205080204" pitchFamily="49" charset="-128"/>
                <a:cs typeface="Arial" charset="0"/>
              </a:rPr>
              <a:t> </a:t>
            </a:r>
            <a:r>
              <a:rPr lang="en-US" sz="1100" dirty="0" err="1">
                <a:latin typeface="ＭＳ ゴシック" panose="020B0609070205080204" pitchFamily="49" charset="-128"/>
                <a:ea typeface="ＭＳ ゴシック" panose="020B0609070205080204" pitchFamily="49" charset="-128"/>
                <a:cs typeface="Arial" charset="0"/>
              </a:rPr>
              <a:t>パッケージを検証する</a:t>
            </a:r>
            <a:endParaRPr lang="en-US" sz="1100" dirty="0">
              <a:latin typeface="ＭＳ ゴシック" panose="020B0609070205080204" pitchFamily="49" charset="-128"/>
              <a:ea typeface="ＭＳ ゴシック" panose="020B0609070205080204" pitchFamily="49" charset="-128"/>
              <a:cs typeface="Arial" charset="0"/>
            </a:endParaRPr>
          </a:p>
          <a:p>
            <a:pPr algn="ctr"/>
            <a:endParaRPr lang="en-US" sz="1100" smtClean="0">
              <a:latin typeface="ＭＳ ゴシック" panose="020B0609070205080204" pitchFamily="49" charset="-128"/>
              <a:ea typeface="ＭＳ ゴシック" panose="020B0609070205080204" pitchFamily="49" charset="-128"/>
              <a:cs typeface="Arial" charset="0"/>
            </a:endParaRPr>
          </a:p>
          <a:p>
            <a:pPr algn="ctr"/>
            <a:r>
              <a:rPr lang="en-US" sz="1100" smtClean="0">
                <a:latin typeface="ＭＳ ゴシック" panose="020B0609070205080204" pitchFamily="49" charset="-128"/>
                <a:ea typeface="ＭＳ ゴシック" panose="020B0609070205080204" pitchFamily="49" charset="-128"/>
                <a:cs typeface="Arial" charset="0"/>
              </a:rPr>
              <a:t>適切な告知</a:t>
            </a:r>
            <a:r>
              <a:rPr lang="en-US" sz="1100" err="1">
                <a:latin typeface="ＭＳ ゴシック" panose="020B0609070205080204" pitchFamily="49" charset="-128"/>
                <a:ea typeface="ＭＳ ゴシック" panose="020B0609070205080204" pitchFamily="49" charset="-128"/>
                <a:cs typeface="Arial" charset="0"/>
              </a:rPr>
              <a:t>／</a:t>
            </a:r>
            <a:r>
              <a:rPr lang="en-US" sz="1100" smtClean="0">
                <a:latin typeface="ＭＳ ゴシック" panose="020B0609070205080204" pitchFamily="49" charset="-128"/>
                <a:ea typeface="ＭＳ ゴシック" panose="020B0609070205080204" pitchFamily="49" charset="-128"/>
                <a:cs typeface="Arial" charset="0"/>
              </a:rPr>
              <a:t>表示が提供されていることを検証する</a:t>
            </a:r>
            <a:endParaRPr lang="en-US" sz="1100" dirty="0">
              <a:latin typeface="ＭＳ ゴシック" panose="020B0609070205080204" pitchFamily="49" charset="-128"/>
              <a:ea typeface="ＭＳ ゴシック" panose="020B0609070205080204" pitchFamily="49" charset="-128"/>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ＭＳ ゴシック" panose="020B0609070205080204" pitchFamily="49" charset="-128"/>
                <a:ea typeface="ＭＳ ゴシック" panose="020B0609070205080204" pitchFamily="49" charset="-128"/>
                <a:cs typeface="Arial" charset="0"/>
              </a:rPr>
              <a:t>承認された</a:t>
            </a:r>
            <a:endParaRPr lang="en-US" sz="1100" dirty="0">
              <a:latin typeface="ＭＳ ゴシック" panose="020B0609070205080204" pitchFamily="49" charset="-128"/>
              <a:ea typeface="ＭＳ ゴシック" panose="020B0609070205080204" pitchFamily="49" charset="-128"/>
              <a:cs typeface="Arial" charset="0"/>
            </a:endParaRPr>
          </a:p>
          <a:p>
            <a:pPr algn="ctr"/>
            <a:r>
              <a:rPr lang="en-US" sz="1100" dirty="0" err="1">
                <a:latin typeface="ＭＳ ゴシック" panose="020B0609070205080204" pitchFamily="49" charset="-128"/>
                <a:ea typeface="ＭＳ ゴシック" panose="020B0609070205080204" pitchFamily="49" charset="-128"/>
                <a:cs typeface="Arial" charset="0"/>
              </a:rPr>
              <a:t>ソフトウェア／版</a:t>
            </a:r>
            <a:r>
              <a:rPr lang="ja-JP" altLang="en-US" sz="1100" dirty="0">
                <a:latin typeface="ＭＳ ゴシック" panose="020B0609070205080204" pitchFamily="49" charset="-128"/>
                <a:ea typeface="ＭＳ ゴシック" panose="020B0609070205080204" pitchFamily="49" charset="-128"/>
                <a:cs typeface="Arial" charset="0"/>
              </a:rPr>
              <a:t>名</a:t>
            </a:r>
            <a:r>
              <a:rPr lang="en-US" sz="1100" dirty="0">
                <a:latin typeface="ＭＳ ゴシック" panose="020B0609070205080204" pitchFamily="49" charset="-128"/>
                <a:ea typeface="ＭＳ ゴシック" panose="020B0609070205080204" pitchFamily="49" charset="-128"/>
                <a:cs typeface="Arial" charset="0"/>
              </a:rPr>
              <a:t>（</a:t>
            </a:r>
            <a:r>
              <a:rPr lang="en-US" sz="1100" dirty="0" err="1">
                <a:latin typeface="ＭＳ ゴシック" panose="020B0609070205080204" pitchFamily="49" charset="-128"/>
                <a:ea typeface="ＭＳ ゴシック" panose="020B0609070205080204" pitchFamily="49" charset="-128"/>
                <a:cs typeface="Arial" charset="0"/>
              </a:rPr>
              <a:t>バージョン</a:t>
            </a:r>
            <a:r>
              <a:rPr lang="ja-JP" altLang="en-US" sz="1100" dirty="0">
                <a:latin typeface="ＭＳ ゴシック" panose="020B0609070205080204" pitchFamily="49" charset="-128"/>
                <a:ea typeface="ＭＳ ゴシック" panose="020B0609070205080204" pitchFamily="49" charset="-128"/>
                <a:cs typeface="Arial" charset="0"/>
              </a:rPr>
              <a:t>番号</a:t>
            </a:r>
            <a:r>
              <a:rPr lang="en-US" sz="1100" dirty="0">
                <a:latin typeface="ＭＳ ゴシック" panose="020B0609070205080204" pitchFamily="49" charset="-128"/>
                <a:ea typeface="ＭＳ ゴシック" panose="020B0609070205080204" pitchFamily="49" charset="-128"/>
                <a:cs typeface="Arial" charset="0"/>
              </a:rPr>
              <a:t>）を</a:t>
            </a:r>
          </a:p>
          <a:p>
            <a:pPr algn="ctr"/>
            <a:r>
              <a:rPr lang="en-US" sz="1100" dirty="0" err="1">
                <a:latin typeface="ＭＳ ゴシック" panose="020B0609070205080204" pitchFamily="49" charset="-128"/>
                <a:ea typeface="ＭＳ ゴシック" panose="020B0609070205080204" pitchFamily="49" charset="-128"/>
                <a:cs typeface="Arial" charset="0"/>
              </a:rPr>
              <a:t>製品ごと、リリースごとに</a:t>
            </a:r>
            <a:r>
              <a:rPr lang="en-US" sz="1100" dirty="0">
                <a:latin typeface="ＭＳ ゴシック" panose="020B0609070205080204" pitchFamily="49" charset="-128"/>
                <a:ea typeface="ＭＳ ゴシック" panose="020B0609070205080204" pitchFamily="49" charset="-128"/>
                <a:cs typeface="Arial" charset="0"/>
              </a:rPr>
              <a:t> </a:t>
            </a:r>
          </a:p>
          <a:p>
            <a:pPr algn="ctr"/>
            <a:r>
              <a:rPr lang="en-US" sz="1100" smtClean="0">
                <a:latin typeface="ＭＳ ゴシック" panose="020B0609070205080204" pitchFamily="49" charset="-128"/>
                <a:ea typeface="ＭＳ ゴシック" panose="020B0609070205080204" pitchFamily="49" charset="-128"/>
                <a:cs typeface="Arial" charset="0"/>
              </a:rPr>
              <a:t>一覧表に記録する</a:t>
            </a:r>
            <a:endParaRPr lang="en-US" sz="1100" dirty="0">
              <a:latin typeface="ＭＳ ゴシック" panose="020B0609070205080204" pitchFamily="49" charset="-128"/>
              <a:ea typeface="ＭＳ ゴシック" panose="020B0609070205080204" pitchFamily="49" charset="-128"/>
              <a:cs typeface="Arial" charset="0"/>
            </a:endParaRPr>
          </a:p>
          <a:p>
            <a:pPr algn="ctr"/>
            <a:endParaRPr lang="en-US" sz="1100" dirty="0">
              <a:latin typeface="ＭＳ ゴシック" panose="020B0609070205080204" pitchFamily="49" charset="-128"/>
              <a:ea typeface="ＭＳ ゴシック" panose="020B0609070205080204" pitchFamily="49" charset="-128"/>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ＭＳ ゴシック" panose="020B0609070205080204" pitchFamily="49" charset="-128"/>
                <a:ea typeface="ＭＳ ゴシック" panose="020B0609070205080204" pitchFamily="49" charset="-128"/>
                <a:cs typeface="Arial" charset="0"/>
              </a:rPr>
              <a:t>ソースコード、告知／</a:t>
            </a:r>
            <a:r>
              <a:rPr lang="en-US" sz="1100" err="1">
                <a:latin typeface="ＭＳ ゴシック" panose="020B0609070205080204" pitchFamily="49" charset="-128"/>
                <a:ea typeface="ＭＳ ゴシック" panose="020B0609070205080204" pitchFamily="49" charset="-128"/>
                <a:cs typeface="Arial" charset="0"/>
              </a:rPr>
              <a:t>表示</a:t>
            </a:r>
            <a:r>
              <a:rPr lang="en-US" sz="1100" smtClean="0">
                <a:latin typeface="ＭＳ ゴシック" panose="020B0609070205080204" pitchFamily="49" charset="-128"/>
                <a:ea typeface="ＭＳ ゴシック" panose="020B0609070205080204" pitchFamily="49" charset="-128"/>
                <a:cs typeface="Arial" charset="0"/>
              </a:rPr>
              <a:t>、</a:t>
            </a:r>
          </a:p>
          <a:p>
            <a:pPr algn="ctr"/>
            <a:r>
              <a:rPr lang="en-US" sz="1100" smtClean="0">
                <a:latin typeface="ＭＳ ゴシック" panose="020B0609070205080204" pitchFamily="49" charset="-128"/>
                <a:ea typeface="ＭＳ ゴシック" panose="020B0609070205080204" pitchFamily="49" charset="-128"/>
                <a:cs typeface="Arial" charset="0"/>
              </a:rPr>
              <a:t>書面による申し出</a:t>
            </a:r>
            <a:endParaRPr lang="en-US" sz="1100" dirty="0">
              <a:latin typeface="ＭＳ ゴシック" panose="020B0609070205080204" pitchFamily="49" charset="-128"/>
              <a:ea typeface="ＭＳ ゴシック" panose="020B0609070205080204" pitchFamily="49" charset="-128"/>
              <a:cs typeface="Arial" charset="0"/>
            </a:endParaRPr>
          </a:p>
          <a:p>
            <a:pPr algn="ctr"/>
            <a:r>
              <a:rPr lang="en-US" sz="1100" dirty="0" err="1">
                <a:latin typeface="ＭＳ ゴシック" panose="020B0609070205080204" pitchFamily="49" charset="-128"/>
                <a:ea typeface="ＭＳ ゴシック" panose="020B0609070205080204" pitchFamily="49" charset="-128"/>
                <a:cs typeface="Arial" charset="0"/>
              </a:rPr>
              <a:t>を公開する</a:t>
            </a:r>
            <a:endParaRPr lang="en-US" sz="1100" dirty="0">
              <a:latin typeface="ＭＳ ゴシック" panose="020B0609070205080204" pitchFamily="49" charset="-128"/>
              <a:ea typeface="ＭＳ ゴシック" panose="020B0609070205080204" pitchFamily="49" charset="-128"/>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ＭＳ ゴシック" panose="020B0609070205080204" pitchFamily="49" charset="-128"/>
                <a:ea typeface="ＭＳ ゴシック" panose="020B0609070205080204" pitchFamily="49" charset="-128"/>
                <a:cs typeface="Arial" charset="0"/>
              </a:rPr>
              <a:t>FOSS </a:t>
            </a:r>
            <a:r>
              <a:rPr lang="en-US" sz="1100" smtClean="0">
                <a:solidFill>
                  <a:srgbClr val="000000"/>
                </a:solidFill>
                <a:latin typeface="ＭＳ ゴシック" panose="020B0609070205080204" pitchFamily="49" charset="-128"/>
                <a:ea typeface="ＭＳ ゴシック" panose="020B0609070205080204" pitchFamily="49" charset="-128"/>
                <a:cs typeface="Arial" charset="0"/>
              </a:rPr>
              <a:t>ソフトウェア</a:t>
            </a:r>
          </a:p>
          <a:p>
            <a:pPr algn="ctr">
              <a:defRPr/>
            </a:pPr>
            <a:r>
              <a:rPr lang="en-US" sz="1100" smtClean="0">
                <a:solidFill>
                  <a:srgbClr val="000000"/>
                </a:solidFill>
                <a:latin typeface="ＭＳ ゴシック" panose="020B0609070205080204" pitchFamily="49" charset="-128"/>
                <a:ea typeface="ＭＳ ゴシック" panose="020B0609070205080204" pitchFamily="49" charset="-128"/>
                <a:cs typeface="Arial" charset="0"/>
              </a:rPr>
              <a:t> </a:t>
            </a:r>
            <a:r>
              <a:rPr lang="en-US" sz="1100" dirty="0">
                <a:solidFill>
                  <a:srgbClr val="000000"/>
                </a:solidFill>
                <a:latin typeface="ＭＳ ゴシック" panose="020B0609070205080204" pitchFamily="49" charset="-128"/>
                <a:ea typeface="ＭＳ ゴシック" panose="020B0609070205080204" pitchFamily="49" charset="-128"/>
                <a:cs typeface="Arial" charset="0"/>
              </a:rPr>
              <a:t>コンポーネントの </a:t>
            </a:r>
          </a:p>
          <a:p>
            <a:pPr algn="ctr">
              <a:defRPr/>
            </a:pPr>
            <a:r>
              <a:rPr lang="en-US" sz="1100" dirty="0">
                <a:solidFill>
                  <a:srgbClr val="000000"/>
                </a:solidFill>
                <a:latin typeface="ＭＳ ゴシック" panose="020B0609070205080204" pitchFamily="49" charset="-128"/>
                <a:ea typeface="ＭＳ ゴシック" panose="020B0609070205080204" pitchFamily="49" charset="-128"/>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ＭＳ ゴシック" panose="020B0609070205080204" pitchFamily="49" charset="-128"/>
                <a:ea typeface="ＭＳ ゴシック" panose="020B0609070205080204" pitchFamily="49" charset="-128"/>
                <a:cs typeface="Arial" charset="0"/>
              </a:rPr>
              <a:t>公開に向けて</a:t>
            </a:r>
            <a:endParaRPr lang="en-US" sz="1100" dirty="0">
              <a:latin typeface="ＭＳ ゴシック" panose="020B0609070205080204" pitchFamily="49" charset="-128"/>
              <a:ea typeface="ＭＳ ゴシック" panose="020B0609070205080204" pitchFamily="49" charset="-128"/>
              <a:cs typeface="Arial" charset="0"/>
            </a:endParaRPr>
          </a:p>
          <a:p>
            <a:pPr algn="ctr">
              <a:defRPr/>
            </a:pPr>
            <a:r>
              <a:rPr lang="en-US" sz="1100" dirty="0" err="1">
                <a:latin typeface="ＭＳ ゴシック" panose="020B0609070205080204" pitchFamily="49" charset="-128"/>
                <a:ea typeface="ＭＳ ゴシック" panose="020B0609070205080204" pitchFamily="49" charset="-128"/>
                <a:cs typeface="Arial" charset="0"/>
              </a:rPr>
              <a:t>告知／表示をまとめる</a:t>
            </a:r>
            <a:endParaRPr lang="en-US" sz="1100" dirty="0">
              <a:latin typeface="ＭＳ ゴシック" panose="020B0609070205080204" pitchFamily="49" charset="-128"/>
              <a:ea typeface="ＭＳ ゴシック" panose="020B0609070205080204" pitchFamily="49" charset="-128"/>
              <a:cs typeface="Arial" charset="0"/>
            </a:endParaRPr>
          </a:p>
        </p:txBody>
      </p:sp>
      <p:cxnSp>
        <p:nvCxnSpPr>
          <p:cNvPr id="66" name="Straight Arrow Connector 65"/>
          <p:cNvCxnSpPr>
            <a:cxnSpLocks noChangeShapeType="1"/>
            <a:stCxn id="19499" idx="2"/>
            <a:endCxn id="61" idx="1"/>
          </p:cNvCxnSpPr>
          <p:nvPr/>
        </p:nvCxnSpPr>
        <p:spPr bwMode="auto">
          <a:xfrm>
            <a:off x="4881255" y="1578597"/>
            <a:ext cx="698969" cy="15930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ＭＳ ゴシック" panose="020B0609070205080204" pitchFamily="49" charset="-128"/>
                <a:ea typeface="ＭＳ ゴシック" panose="020B0609070205080204" pitchFamily="49" charset="-128"/>
                <a:cs typeface="Arial" charset="0"/>
              </a:rPr>
              <a:t>公開後の検証</a:t>
            </a:r>
            <a:endParaRPr lang="en-US" sz="1100">
              <a:solidFill>
                <a:srgbClr val="000000"/>
              </a:solidFill>
              <a:latin typeface="ＭＳ ゴシック" panose="020B0609070205080204" pitchFamily="49" charset="-128"/>
              <a:ea typeface="ＭＳ ゴシック" panose="020B0609070205080204" pitchFamily="49" charset="-128"/>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ＭＳ ゴシック" panose="020B0609070205080204" pitchFamily="49" charset="-128"/>
                <a:ea typeface="ＭＳ ゴシック" panose="020B0609070205080204" pitchFamily="49" charset="-128"/>
                <a:cs typeface="DejaVu Sans" charset="0"/>
              </a:rPr>
              <a:t>コンプライアンス</a:t>
            </a:r>
            <a:r>
              <a:rPr lang="en-US" sz="1300" b="1" dirty="0">
                <a:solidFill>
                  <a:schemeClr val="bg1"/>
                </a:solidFill>
                <a:latin typeface="ＭＳ ゴシック" panose="020B0609070205080204" pitchFamily="49" charset="-128"/>
                <a:ea typeface="ＭＳ ゴシック" panose="020B0609070205080204" pitchFamily="49" charset="-128"/>
                <a:cs typeface="DejaVu Sans" charset="0"/>
              </a:rPr>
              <a:t> </a:t>
            </a:r>
            <a:r>
              <a:rPr lang="en-US" sz="1300" b="1" dirty="0" err="1">
                <a:solidFill>
                  <a:srgbClr val="FFFFFF"/>
                </a:solidFill>
                <a:latin typeface="ＭＳ ゴシック" panose="020B0609070205080204" pitchFamily="49" charset="-128"/>
                <a:ea typeface="ＭＳ ゴシック" panose="020B0609070205080204" pitchFamily="49" charset="-128"/>
                <a:cs typeface="DejaVu Sans" charset="0"/>
              </a:rPr>
              <a:t>マネジメントの</a:t>
            </a:r>
            <a:r>
              <a:rPr lang="ja-JP" altLang="en-US" sz="1300" b="1" dirty="0">
                <a:solidFill>
                  <a:srgbClr val="FFFFFF"/>
                </a:solidFill>
                <a:latin typeface="ＭＳ ゴシック" panose="020B0609070205080204" pitchFamily="49" charset="-128"/>
                <a:ea typeface="ＭＳ ゴシック" panose="020B0609070205080204" pitchFamily="49" charset="-128"/>
                <a:cs typeface="DejaVu Sans" charset="0"/>
              </a:rPr>
              <a:t>始めから終わりまで</a:t>
            </a:r>
            <a:r>
              <a:rPr lang="ja-JP" altLang="en-US" sz="1300" b="1">
                <a:solidFill>
                  <a:srgbClr val="FFFFFF"/>
                </a:solidFill>
                <a:latin typeface="ＭＳ ゴシック" panose="020B0609070205080204" pitchFamily="49" charset="-128"/>
                <a:ea typeface="ＭＳ ゴシック" panose="020B0609070205080204" pitchFamily="49" charset="-128"/>
                <a:cs typeface="DejaVu Sans" charset="0"/>
              </a:rPr>
              <a:t>の</a:t>
            </a:r>
            <a:r>
              <a:rPr lang="en-US" sz="1300" b="1" smtClean="0">
                <a:solidFill>
                  <a:srgbClr val="FFFFFF"/>
                </a:solidFill>
                <a:latin typeface="ＭＳ ゴシック" panose="020B0609070205080204" pitchFamily="49" charset="-128"/>
                <a:ea typeface="ＭＳ ゴシック" panose="020B0609070205080204" pitchFamily="49" charset="-128"/>
                <a:cs typeface="DejaVu Sans" charset="0"/>
              </a:rPr>
              <a:t>プロセス例</a:t>
            </a:r>
            <a:endParaRPr lang="en-US" sz="1300" b="1" dirty="0">
              <a:solidFill>
                <a:srgbClr val="FFFFFF"/>
              </a:solidFill>
              <a:latin typeface="ＭＳ ゴシック" panose="020B0609070205080204" pitchFamily="49" charset="-128"/>
              <a:ea typeface="ＭＳ ゴシック" panose="020B0609070205080204" pitchFamily="49"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ＭＳ ゴシック" panose="020B0609070205080204" pitchFamily="49" charset="-128"/>
                <a:ea typeface="ＭＳ ゴシック" panose="020B0609070205080204" pitchFamily="49" charset="-128"/>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監査</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問題の解決</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レビュー</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承認</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登録</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ＭＳ ゴシック" panose="020B0609070205080204" pitchFamily="49" charset="-128"/>
                <a:ea typeface="ＭＳ ゴシック" panose="020B0609070205080204" pitchFamily="49" charset="-128"/>
              </a:rPr>
              <a:t>告知／通知</a:t>
            </a:r>
            <a:r>
              <a:rPr lang="en-US" sz="1300" b="1">
                <a:solidFill>
                  <a:srgbClr val="FFFFFF"/>
                </a:solidFill>
                <a:latin typeface="ＭＳ ゴシック" panose="020B0609070205080204" pitchFamily="49" charset="-128"/>
                <a:ea typeface="ＭＳ ゴシック" panose="020B0609070205080204" pitchFamily="49" charset="-128"/>
              </a:rPr>
              <a:t>／</a:t>
            </a:r>
            <a:r>
              <a:rPr lang="en-US" sz="1300" b="1" smtClean="0">
                <a:solidFill>
                  <a:srgbClr val="FFFFFF"/>
                </a:solidFill>
                <a:latin typeface="ＭＳ ゴシック" panose="020B0609070205080204" pitchFamily="49" charset="-128"/>
                <a:ea typeface="ＭＳ ゴシック" panose="020B0609070205080204" pitchFamily="49" charset="-128"/>
              </a:rPr>
              <a:t>表示</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検証</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頒布</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ＭＳ ゴシック" panose="020B0609070205080204" pitchFamily="49" charset="-128"/>
                <a:ea typeface="ＭＳ ゴシック" panose="020B0609070205080204" pitchFamily="49" charset="-128"/>
              </a:rPr>
              <a:t>確認</a:t>
            </a:r>
          </a:p>
          <a:p>
            <a:pPr algn="ctr">
              <a:buFont typeface="Times New Roman" pitchFamily="16" charset="0"/>
              <a:buNone/>
              <a:defRPr/>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Identification）</a:t>
            </a:r>
            <a:endParaRPr lang="en-US" sz="1300" b="1" i="1" dirty="0">
              <a:solidFill>
                <a:srgbClr val="FFFFFF"/>
              </a:solidFill>
              <a:latin typeface="ＭＳ ゴシック" panose="020B0609070205080204" pitchFamily="49" charset="-128"/>
              <a:ea typeface="ＭＳ ゴシック" panose="020B0609070205080204" pitchFamily="49"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検証</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（Verification</a:t>
            </a:r>
            <a:r>
              <a:rPr lang="en-US" sz="1300" b="1" dirty="0">
                <a:solidFill>
                  <a:srgbClr val="FFFFFF"/>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ＭＳ ゴシック" panose="020B0609070205080204" pitchFamily="49" charset="-128"/>
                <a:ea typeface="ＭＳ ゴシック" panose="020B0609070205080204" pitchFamily="49" charset="-128"/>
              </a:rPr>
              <a:t>前提条件</a:t>
            </a:r>
            <a:r>
              <a:rPr lang="en-US" b="0" u="sng" dirty="0">
                <a:solidFill>
                  <a:srgbClr val="0070C0"/>
                </a:solidFill>
                <a:latin typeface="ＭＳ ゴシック" panose="020B0609070205080204" pitchFamily="49" charset="-128"/>
                <a:ea typeface="ＭＳ ゴシック" panose="020B0609070205080204" pitchFamily="49" charset="-128"/>
              </a:rPr>
              <a:t>：</a:t>
            </a:r>
          </a:p>
          <a:p>
            <a:pPr marL="457200" lvl="1" indent="-182880">
              <a:lnSpc>
                <a:spcPct val="90000"/>
              </a:lnSpc>
              <a:buSzPct val="85000"/>
              <a:buFont typeface="Arial" pitchFamily="34" charset="0"/>
              <a:buChar char="•"/>
              <a:defRPr/>
            </a:pPr>
            <a:r>
              <a:rPr lang="en-US" sz="1600" smtClean="0">
                <a:latin typeface="ＭＳ ゴシック" panose="020B0609070205080204" pitchFamily="49" charset="-128"/>
                <a:ea typeface="ＭＳ ゴシック" panose="020B0609070205080204" pitchFamily="49" charset="-128"/>
              </a:rPr>
              <a:t>このプロセスは以下のイベント</a:t>
            </a:r>
            <a:br>
              <a:rPr lang="en-US" sz="1600" smtClean="0">
                <a:latin typeface="ＭＳ ゴシック" panose="020B0609070205080204" pitchFamily="49" charset="-128"/>
                <a:ea typeface="ＭＳ ゴシック" panose="020B0609070205080204" pitchFamily="49" charset="-128"/>
              </a:rPr>
            </a:br>
            <a:r>
              <a:rPr lang="en-US" sz="1600" smtClean="0">
                <a:latin typeface="ＭＳ ゴシック" panose="020B0609070205080204" pitchFamily="49" charset="-128"/>
                <a:ea typeface="ＭＳ ゴシック" panose="020B0609070205080204" pitchFamily="49" charset="-128"/>
              </a:rPr>
              <a:t>のうちの</a:t>
            </a:r>
            <a:r>
              <a:rPr lang="en-US" altLang="ja-JP" sz="1600" dirty="0">
                <a:latin typeface="ＭＳ ゴシック" panose="020B0609070205080204" pitchFamily="49" charset="-128"/>
                <a:ea typeface="ＭＳ ゴシック" panose="020B0609070205080204" pitchFamily="49" charset="-128"/>
              </a:rPr>
              <a:t>1</a:t>
            </a:r>
            <a:r>
              <a:rPr lang="en-US" sz="1600" dirty="0">
                <a:latin typeface="ＭＳ ゴシック" panose="020B0609070205080204" pitchFamily="49" charset="-128"/>
                <a:ea typeface="ＭＳ ゴシック" panose="020B0609070205080204" pitchFamily="49" charset="-128"/>
              </a:rPr>
              <a:t>つで開始され</a:t>
            </a:r>
            <a:r>
              <a:rPr lang="ja-JP" altLang="en-US" sz="1600" dirty="0">
                <a:latin typeface="ＭＳ ゴシック" panose="020B0609070205080204" pitchFamily="49" charset="-128"/>
                <a:ea typeface="ＭＳ ゴシック" panose="020B0609070205080204" pitchFamily="49" charset="-128"/>
              </a:rPr>
              <a:t>る</a:t>
            </a:r>
            <a:r>
              <a:rPr lang="en-US" sz="1600"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400" dirty="0">
                <a:latin typeface="ＭＳ ゴシック" panose="020B0609070205080204" pitchFamily="49" charset="-128"/>
                <a:ea typeface="ＭＳ ゴシック" panose="020B0609070205080204" pitchFamily="49" charset="-128"/>
              </a:rPr>
              <a:t>開発チームがFOSSコンポーネントのレビューや外部向けのリリースを要望する</a:t>
            </a:r>
          </a:p>
          <a:p>
            <a:pPr lvl="1">
              <a:buFont typeface="Wingdings" panose="05000000000000000000" pitchFamily="2" charset="2"/>
              <a:buChar char="Ø"/>
            </a:pPr>
            <a:r>
              <a:rPr lang="en-US" sz="1400" dirty="0" err="1" smtClean="0">
                <a:latin typeface="ＭＳ ゴシック" panose="020B0609070205080204" pitchFamily="49" charset="-128"/>
                <a:ea typeface="ＭＳ ゴシック" panose="020B0609070205080204" pitchFamily="49" charset="-128"/>
              </a:rPr>
              <a:t>適切な承認</a:t>
            </a:r>
            <a:r>
              <a:rPr lang="ja-JP" altLang="en-US" sz="1400" dirty="0" smtClean="0">
                <a:latin typeface="ＭＳ ゴシック" panose="020B0609070205080204" pitchFamily="49" charset="-128"/>
                <a:ea typeface="ＭＳ ゴシック" panose="020B0609070205080204" pitchFamily="49" charset="-128"/>
              </a:rPr>
              <a:t>がなく</a:t>
            </a:r>
            <a:r>
              <a:rPr lang="en-US" sz="1400" dirty="0" err="1" smtClean="0">
                <a:latin typeface="ＭＳ ゴシック" panose="020B0609070205080204" pitchFamily="49" charset="-128"/>
                <a:ea typeface="ＭＳ ゴシック" panose="020B0609070205080204" pitchFamily="49" charset="-128"/>
              </a:rPr>
              <a:t>使用されている</a:t>
            </a:r>
            <a:r>
              <a:rPr lang="en-US" sz="1400" dirty="0" err="1">
                <a:latin typeface="ＭＳ ゴシック" panose="020B0609070205080204" pitchFamily="49" charset="-128"/>
                <a:ea typeface="ＭＳ ゴシック" panose="020B0609070205080204" pitchFamily="49" charset="-128"/>
              </a:rPr>
              <a:t>FOSSを発見する</a:t>
            </a:r>
            <a:endParaRPr lang="en-US" sz="1400"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400" dirty="0">
                <a:latin typeface="ＭＳ ゴシック" panose="020B0609070205080204" pitchFamily="49" charset="-128"/>
                <a:ea typeface="ＭＳ ゴシック" panose="020B0609070205080204" pitchFamily="49" charset="-128"/>
              </a:rPr>
              <a:t>サード パーティのソフトウェアの一部に使用されているFOSSを発見する </a:t>
            </a:r>
          </a:p>
          <a:p>
            <a:pPr eaLnBrk="1" hangingPunct="1">
              <a:buFont typeface="Arial"/>
              <a:buChar char="•"/>
            </a:pPr>
            <a:endParaRPr lang="en-US" dirty="0">
              <a:latin typeface="ＭＳ ゴシック" panose="020B0609070205080204" pitchFamily="49" charset="-128"/>
              <a:ea typeface="ＭＳ ゴシック" panose="020B0609070205080204" pitchFamily="49" charset="-128"/>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ＭＳ ゴシック" panose="020B0609070205080204" pitchFamily="49" charset="-128"/>
                <a:ea typeface="ＭＳ ゴシック" panose="020B0609070205080204" pitchFamily="49" charset="-128"/>
              </a:rPr>
              <a:t>成果</a:t>
            </a:r>
            <a:r>
              <a:rPr lang="en-US" sz="1800" u="sng" dirty="0">
                <a:solidFill>
                  <a:srgbClr val="0070C0"/>
                </a:solidFill>
                <a:latin typeface="ＭＳ ゴシック" panose="020B0609070205080204" pitchFamily="49" charset="-128"/>
                <a:ea typeface="ＭＳ ゴシック" panose="020B0609070205080204" pitchFamily="49" charset="-128"/>
              </a:rPr>
              <a:t>： </a:t>
            </a:r>
          </a:p>
          <a:p>
            <a:pPr lvl="1" eaLnBrk="1" hangingPunct="1"/>
            <a:r>
              <a:rPr lang="en-US" sz="1600" dirty="0" err="1">
                <a:latin typeface="ＭＳ ゴシック" panose="020B0609070205080204" pitchFamily="49" charset="-128"/>
                <a:ea typeface="ＭＳ ゴシック" panose="020B0609070205080204" pitchFamily="49" charset="-128"/>
              </a:rPr>
              <a:t>そのFOSSについてコンプライアンスの記録が作成</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また</a:t>
            </a:r>
            <a:r>
              <a:rPr lang="en-US" sz="1600" dirty="0" err="1">
                <a:latin typeface="ＭＳ ゴシック" panose="020B0609070205080204" pitchFamily="49" charset="-128"/>
                <a:ea typeface="ＭＳ ゴシック" panose="020B0609070205080204" pitchFamily="49" charset="-128"/>
              </a:rPr>
              <a:t>はアップデート）される</a:t>
            </a:r>
            <a:r>
              <a:rPr lang="en-US" sz="1600" dirty="0">
                <a:latin typeface="ＭＳ ゴシック" panose="020B0609070205080204" pitchFamily="49" charset="-128"/>
                <a:ea typeface="ＭＳ ゴシック" panose="020B0609070205080204" pitchFamily="49" charset="-128"/>
              </a:rPr>
              <a:t> </a:t>
            </a:r>
          </a:p>
          <a:p>
            <a:pPr lvl="1" eaLnBrk="1" hangingPunct="1"/>
            <a:r>
              <a:rPr lang="en-US" sz="1600" dirty="0" err="1">
                <a:latin typeface="ＭＳ ゴシック" panose="020B0609070205080204" pitchFamily="49" charset="-128"/>
                <a:ea typeface="ＭＳ ゴシック" panose="020B0609070205080204" pitchFamily="49" charset="-128"/>
              </a:rPr>
              <a:t>ソースコードのスキャン</a:t>
            </a:r>
            <a:r>
              <a:rPr lang="ja-JP" altLang="en-US" sz="1600" dirty="0">
                <a:latin typeface="ＭＳ ゴシック" panose="020B0609070205080204" pitchFamily="49" charset="-128"/>
                <a:ea typeface="ＭＳ ゴシック" panose="020B0609070205080204" pitchFamily="49" charset="-128"/>
              </a:rPr>
              <a:t>また</a:t>
            </a:r>
            <a:r>
              <a:rPr lang="en-US" sz="1600" dirty="0" err="1" smtClean="0">
                <a:latin typeface="ＭＳ ゴシック" panose="020B0609070205080204" pitchFamily="49" charset="-128"/>
                <a:ea typeface="ＭＳ ゴシック" panose="020B0609070205080204" pitchFamily="49" charset="-128"/>
              </a:rPr>
              <a:t>はレビュ</a:t>
            </a:r>
            <a:r>
              <a:rPr lang="en-US" sz="1600" dirty="0" smtClean="0">
                <a:latin typeface="ＭＳ ゴシック" panose="020B0609070205080204" pitchFamily="49" charset="-128"/>
                <a:ea typeface="ＭＳ ゴシック" panose="020B0609070205080204" pitchFamily="49" charset="-128"/>
              </a:rPr>
              <a:t>ー</a:t>
            </a:r>
            <a:r>
              <a:rPr lang="ja-JP" altLang="en-US" sz="1600" dirty="0" smtClean="0">
                <a:latin typeface="ＭＳ ゴシック" panose="020B0609070205080204" pitchFamily="49" charset="-128"/>
                <a:ea typeface="ＭＳ ゴシック" panose="020B0609070205080204" pitchFamily="49" charset="-128"/>
              </a:rPr>
              <a:t>のための（次のステップとなる）</a:t>
            </a:r>
            <a:r>
              <a:rPr lang="en-US" sz="1600" dirty="0" err="1" smtClean="0">
                <a:latin typeface="ＭＳ ゴシック" panose="020B0609070205080204" pitchFamily="49" charset="-128"/>
                <a:ea typeface="ＭＳ ゴシック" panose="020B0609070205080204" pitchFamily="49" charset="-128"/>
              </a:rPr>
              <a:t>監査が要請される</a:t>
            </a:r>
            <a:endParaRPr lang="en-US" sz="1600" dirty="0">
              <a:latin typeface="ＭＳ ゴシック" panose="020B0609070205080204" pitchFamily="49" charset="-128"/>
              <a:ea typeface="ＭＳ ゴシック" panose="020B0609070205080204" pitchFamily="49"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0788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ＭＳ ゴシック" panose="020B0609070205080204" pitchFamily="49" charset="-128"/>
                <a:ea typeface="ＭＳ ゴシック" panose="020B0609070205080204" pitchFamily="49" charset="-128"/>
              </a:rPr>
              <a:t>入力</a:t>
            </a:r>
            <a:r>
              <a:rPr lang="en-US" sz="1600" dirty="0" err="1">
                <a:latin typeface="ＭＳ ゴシック" panose="020B0609070205080204" pitchFamily="49" charset="-128"/>
                <a:ea typeface="ＭＳ ゴシック" panose="020B0609070205080204" pitchFamily="49" charset="-128"/>
              </a:rPr>
              <a:t>リクエストが登録される</a:t>
            </a:r>
            <a:endParaRPr lang="en-US" sz="1600" dirty="0">
              <a:latin typeface="ＭＳ ゴシック" panose="020B0609070205080204" pitchFamily="49" charset="-128"/>
              <a:ea typeface="ＭＳ ゴシック" panose="020B0609070205080204" pitchFamily="49"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ＭＳ ゴシック" panose="020B0609070205080204" pitchFamily="49" charset="-128"/>
                <a:ea typeface="ＭＳ ゴシック" panose="020B0609070205080204" pitchFamily="49" charset="-128"/>
              </a:rPr>
              <a:t>サードパーティ提供のソフトウェアに対</a:t>
            </a:r>
            <a:r>
              <a:rPr lang="ja-JP" altLang="en-US" sz="1600" dirty="0">
                <a:latin typeface="ＭＳ ゴシック" panose="020B0609070205080204" pitchFamily="49" charset="-128"/>
                <a:ea typeface="ＭＳ ゴシック" panose="020B0609070205080204" pitchFamily="49" charset="-128"/>
              </a:rPr>
              <a:t>する</a:t>
            </a:r>
            <a:r>
              <a:rPr lang="ja-JP" altLang="en-US" sz="1600" dirty="0" smtClean="0">
                <a:latin typeface="ＭＳ ゴシック" panose="020B0609070205080204" pitchFamily="49" charset="-128"/>
                <a:ea typeface="ＭＳ ゴシック" panose="020B0609070205080204" pitchFamily="49" charset="-128"/>
              </a:rPr>
              <a:t>精査</a:t>
            </a:r>
            <a:r>
              <a:rPr lang="en-US" sz="1600" dirty="0" err="1" smtClean="0">
                <a:latin typeface="ＭＳ ゴシック" panose="020B0609070205080204" pitchFamily="49" charset="-128"/>
                <a:ea typeface="ＭＳ ゴシック" panose="020B0609070205080204" pitchFamily="49" charset="-128"/>
              </a:rPr>
              <a:t>を実施する</a:t>
            </a:r>
            <a:r>
              <a:rPr lang="en-US" sz="1600" dirty="0" smtClean="0">
                <a:latin typeface="ＭＳ ゴシック" panose="020B0609070205080204" pitchFamily="49" charset="-128"/>
                <a:ea typeface="ＭＳ ゴシック" panose="020B0609070205080204" pitchFamily="49" charset="-128"/>
              </a:rPr>
              <a:t> </a:t>
            </a:r>
            <a:endParaRPr lang="en-US" sz="1600" dirty="0">
              <a:latin typeface="ＭＳ ゴシック" panose="020B0609070205080204" pitchFamily="49" charset="-128"/>
              <a:ea typeface="ＭＳ ゴシック" panose="020B0609070205080204" pitchFamily="49"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ＭＳ ゴシック" panose="020B0609070205080204" pitchFamily="49" charset="-128"/>
                <a:ea typeface="ＭＳ ゴシック" panose="020B0609070205080204" pitchFamily="49" charset="-128"/>
              </a:rPr>
              <a:t>ソース </a:t>
            </a:r>
            <a:r>
              <a:rPr lang="en-US" sz="1600" dirty="0" err="1">
                <a:latin typeface="ＭＳ ゴシック" panose="020B0609070205080204" pitchFamily="49" charset="-128"/>
                <a:ea typeface="ＭＳ ゴシック" panose="020B0609070205080204" pitchFamily="49" charset="-128"/>
              </a:rPr>
              <a:t>リポジトリに追加され</a:t>
            </a:r>
            <a:r>
              <a:rPr lang="ja-JP" altLang="en-US" sz="1600" dirty="0">
                <a:latin typeface="ＭＳ ゴシック" panose="020B0609070205080204" pitchFamily="49" charset="-128"/>
                <a:ea typeface="ＭＳ ゴシック" panose="020B0609070205080204" pitchFamily="49" charset="-128"/>
              </a:rPr>
              <a:t>ているが、</a:t>
            </a:r>
            <a:r>
              <a:rPr lang="en-US" sz="1600" dirty="0" err="1">
                <a:latin typeface="ＭＳ ゴシック" panose="020B0609070205080204" pitchFamily="49" charset="-128"/>
                <a:ea typeface="ＭＳ ゴシック" panose="020B0609070205080204" pitchFamily="49" charset="-128"/>
              </a:rPr>
              <a:t>入力リクエストのないすべてのFOSSコンポーネントを識別し、レビューを実施する</a:t>
            </a:r>
            <a:endParaRPr lang="en-US" sz="1600" dirty="0">
              <a:latin typeface="ＭＳ ゴシック" panose="020B0609070205080204" pitchFamily="49" charset="-128"/>
              <a:ea typeface="ＭＳ ゴシック" panose="020B0609070205080204" pitchFamily="49" charset="-128"/>
            </a:endParaRPr>
          </a:p>
        </p:txBody>
      </p:sp>
      <p:sp>
        <p:nvSpPr>
          <p:cNvPr id="22" name="Rectangle 21"/>
          <p:cNvSpPr/>
          <p:nvPr/>
        </p:nvSpPr>
        <p:spPr>
          <a:xfrm>
            <a:off x="252000" y="3240000"/>
            <a:ext cx="6231193" cy="369332"/>
          </a:xfrm>
          <a:prstGeom prst="rect">
            <a:avLst/>
          </a:prstGeom>
        </p:spPr>
        <p:txBody>
          <a:bodyPr wrap="none" anchor="t">
            <a:spAutoFit/>
          </a:bodyPr>
          <a:lstStyle/>
          <a:p>
            <a:r>
              <a:rPr lang="ja-JP" altLang="en-US" b="1" dirty="0">
                <a:latin typeface="ＭＳ ゴシック" panose="020B0609070205080204" pitchFamily="49" charset="-128"/>
                <a:ea typeface="ＭＳ ゴシック" panose="020B0609070205080204" pitchFamily="49" charset="-128"/>
              </a:rPr>
              <a:t>すべて</a:t>
            </a:r>
            <a:r>
              <a:rPr lang="en-US" b="1" dirty="0" err="1">
                <a:latin typeface="ＭＳ ゴシック" panose="020B0609070205080204" pitchFamily="49" charset="-128"/>
                <a:ea typeface="ＭＳ ゴシック" panose="020B0609070205080204" pitchFamily="49" charset="-128"/>
              </a:rPr>
              <a:t>のソース</a:t>
            </a:r>
            <a:r>
              <a:rPr lang="ja-JP" altLang="en-US" b="1" dirty="0">
                <a:latin typeface="ＭＳ ゴシック" panose="020B0609070205080204" pitchFamily="49" charset="-128"/>
                <a:ea typeface="ＭＳ ゴシック" panose="020B0609070205080204" pitchFamily="49" charset="-128"/>
              </a:rPr>
              <a:t>に含まれる</a:t>
            </a:r>
            <a:r>
              <a:rPr lang="en-US" b="1" dirty="0" err="1">
                <a:latin typeface="ＭＳ ゴシック" panose="020B0609070205080204" pitchFamily="49" charset="-128"/>
                <a:ea typeface="ＭＳ ゴシック" panose="020B0609070205080204" pitchFamily="49" charset="-128"/>
              </a:rPr>
              <a:t>FOSSを確認し、追跡を開始する</a:t>
            </a:r>
            <a:endParaRPr lang="en-US" b="1" dirty="0">
              <a:latin typeface="ＭＳ ゴシック" panose="020B0609070205080204" pitchFamily="49" charset="-128"/>
              <a:ea typeface="ＭＳ ゴシック" panose="020B0609070205080204" pitchFamily="49" charset="-128"/>
            </a:endParaRPr>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FOSSの</a:t>
            </a:r>
            <a:r>
              <a:rPr lang="en-US" alt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使用を</a:t>
            </a:r>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確認し、追跡する</a:t>
            </a:r>
            <a:endParaRPr 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panose="020F0502020204030204" pitchFamily="34" charset="0"/>
                <a:ea typeface="ＭＳ ゴシック" panose="020B0609070205080204" pitchFamily="49" charset="-128"/>
              </a:rPr>
              <a:t>入</a:t>
            </a:r>
            <a:r>
              <a:rPr lang="ja-JP" altLang="en-US" sz="1100" b="1">
                <a:latin typeface="Calibri" panose="020F0502020204030204" pitchFamily="34" charset="0"/>
                <a:ea typeface="ＭＳ ゴシック" panose="020B0609070205080204" pitchFamily="49" charset="-128"/>
              </a:rPr>
              <a:t>力</a:t>
            </a:r>
            <a:r>
              <a:rPr lang="en-US" sz="1100" b="1" smtClean="0">
                <a:solidFill>
                  <a:srgbClr val="000000"/>
                </a:solidFill>
                <a:latin typeface="Calibri" panose="020F0502020204030204" pitchFamily="34" charset="0"/>
                <a:ea typeface="ＭＳ ゴシック" panose="020B0609070205080204" pitchFamily="49" charset="-128"/>
              </a:rPr>
              <a:t>：FOSS</a:t>
            </a:r>
            <a:endParaRPr lang="en-US" sz="1100" b="1" i="1" dirty="0">
              <a:solidFill>
                <a:srgbClr val="000000"/>
              </a:solidFill>
              <a:latin typeface="Calibri" panose="020F0502020204030204" pitchFamily="34" charset="0"/>
              <a:ea typeface="ＭＳ ゴシック" panose="020B0609070205080204" pitchFamily="49"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panose="020F0502020204030204" pitchFamily="34" charset="0"/>
                <a:ea typeface="ＭＳ ゴシック" panose="020B0609070205080204" pitchFamily="49" charset="-128"/>
              </a:rPr>
              <a:t>出</a:t>
            </a:r>
            <a:r>
              <a:rPr lang="ja-JP" altLang="en-US" sz="1100" b="1" dirty="0">
                <a:latin typeface="Calibri" panose="020F0502020204030204" pitchFamily="34" charset="0"/>
                <a:ea typeface="ＭＳ ゴシック" panose="020B0609070205080204" pitchFamily="49" charset="-128"/>
              </a:rPr>
              <a:t>力：</a:t>
            </a:r>
            <a:r>
              <a:rPr lang="en-US" sz="1100" b="1" dirty="0">
                <a:solidFill>
                  <a:srgbClr val="000000"/>
                </a:solidFill>
                <a:latin typeface="Calibri" panose="020F0502020204030204" pitchFamily="34" charset="0"/>
                <a:ea typeface="ＭＳ ゴシック" panose="020B0609070205080204" pitchFamily="49" charset="-128"/>
              </a:rPr>
              <a:t> </a:t>
            </a:r>
          </a:p>
          <a:p>
            <a:pPr algn="ctr">
              <a:lnSpc>
                <a:spcPct val="70000"/>
              </a:lnSpc>
            </a:pPr>
            <a:r>
              <a:rPr lang="en-US" sz="1100" b="1" dirty="0">
                <a:solidFill>
                  <a:srgbClr val="000000"/>
                </a:solidFill>
                <a:latin typeface="Calibri" panose="020F0502020204030204" pitchFamily="34" charset="0"/>
                <a:ea typeface="ＭＳ ゴシック" panose="020B0609070205080204" pitchFamily="49" charset="-128"/>
              </a:rPr>
              <a:t>FOSS </a:t>
            </a:r>
            <a:r>
              <a:rPr lang="en-US" sz="1100" b="1">
                <a:solidFill>
                  <a:srgbClr val="000000"/>
                </a:solidFill>
                <a:latin typeface="Calibri" panose="020F0502020204030204" pitchFamily="34" charset="0"/>
                <a:ea typeface="ＭＳ ゴシック" panose="020B0609070205080204" pitchFamily="49" charset="-128"/>
              </a:rPr>
              <a:t>+ </a:t>
            </a:r>
            <a:r>
              <a:rPr lang="en-US" sz="1100" b="1" smtClean="0">
                <a:solidFill>
                  <a:srgbClr val="000000"/>
                </a:solidFill>
                <a:latin typeface="Calibri" panose="020F0502020204030204" pitchFamily="34" charset="0"/>
                <a:ea typeface="ＭＳ ゴシック" panose="020B0609070205080204" pitchFamily="49" charset="-128"/>
              </a:rPr>
              <a:t>改変</a:t>
            </a:r>
            <a:endParaRPr lang="en-US" sz="1100" b="1" dirty="0">
              <a:solidFill>
                <a:srgbClr val="000000"/>
              </a:solidFill>
              <a:latin typeface="Calibri" panose="020F0502020204030204" pitchFamily="34" charset="0"/>
              <a:ea typeface="ＭＳ ゴシック" panose="020B0609070205080204" pitchFamily="49"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監査</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Audit）</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問題の解決</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Resolve Issue）</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レビュー</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Review）</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承認</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Approval）</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登録</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Registration）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panose="020F0502020204030204" pitchFamily="34" charset="0"/>
                <a:ea typeface="ＭＳ ゴシック" panose="020B0609070205080204" pitchFamily="49" charset="-128"/>
              </a:rPr>
              <a:t>告知／通知／表示（Notice）</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検証</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Verification）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頒布</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Distribution）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検証</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Verification）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72" name="Rectangle 78"/>
          <p:cNvSpPr>
            <a:spLocks noChangeArrowheads="1"/>
          </p:cNvSpPr>
          <p:nvPr/>
        </p:nvSpPr>
        <p:spPr bwMode="auto">
          <a:xfrm rot="10800000">
            <a:off x="3317357" y="1476962"/>
            <a:ext cx="492443"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latin typeface="Calibri" panose="020F0502020204030204" pitchFamily="34" charset="0"/>
                <a:ea typeface="ＭＳ ゴシック" panose="020B0609070205080204" pitchFamily="49" charset="-128"/>
              </a:rPr>
              <a:t>確認</a:t>
            </a:r>
          </a:p>
          <a:p>
            <a:pPr algn="ctr">
              <a:defRPr/>
            </a:pPr>
            <a:r>
              <a:rPr lang="en-US" sz="1000" b="1" smtClean="0">
                <a:solidFill>
                  <a:srgbClr val="000000"/>
                </a:solidFill>
                <a:latin typeface="Calibri" panose="020F0502020204030204" pitchFamily="34" charset="0"/>
                <a:ea typeface="ＭＳ ゴシック" panose="020B0609070205080204" pitchFamily="49" charset="-128"/>
              </a:rPr>
              <a:t>（</a:t>
            </a:r>
            <a:r>
              <a:rPr lang="en-US" sz="1000" b="1" dirty="0" err="1">
                <a:solidFill>
                  <a:srgbClr val="000000"/>
                </a:solidFill>
                <a:latin typeface="Calibri" panose="020F0502020204030204" pitchFamily="34" charset="0"/>
                <a:ea typeface="ＭＳ ゴシック" panose="020B0609070205080204" pitchFamily="49" charset="-128"/>
              </a:rPr>
              <a:t>Identification</a:t>
            </a:r>
            <a:r>
              <a:rPr lang="en-US" sz="1000" b="1" dirty="0">
                <a:solidFill>
                  <a:srgbClr val="000000"/>
                </a:solidFill>
                <a:latin typeface="Calibri" panose="020F0502020204030204" pitchFamily="34" charset="0"/>
                <a:ea typeface="ＭＳ ゴシック" panose="020B0609070205080204" pitchFamily="49" charset="-128"/>
              </a:rPr>
              <a:t>）</a:t>
            </a:r>
            <a:endParaRPr lang="en-US" sz="1000" b="1" i="1" dirty="0">
              <a:solidFill>
                <a:srgbClr val="000000"/>
              </a:solidFill>
              <a:latin typeface="Calibri" panose="020F0502020204030204" pitchFamily="34" charset="0"/>
              <a:ea typeface="ＭＳ ゴシック" panose="020B0609070205080204" pitchFamily="49"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ＭＳ ゴシック" panose="020B0609070205080204" pitchFamily="49" charset="-128"/>
                <a:ea typeface="ＭＳ ゴシック" panose="020B0609070205080204" pitchFamily="49" charset="-128"/>
              </a:rPr>
              <a:t>開発チーム</a:t>
            </a:r>
            <a:r>
              <a:rPr lang="ja-JP" altLang="en-US" sz="1600" dirty="0">
                <a:latin typeface="ＭＳ ゴシック" panose="020B0609070205080204" pitchFamily="49" charset="-128"/>
                <a:ea typeface="ＭＳ ゴシック" panose="020B0609070205080204" pitchFamily="49" charset="-128"/>
              </a:rPr>
              <a:t>が</a:t>
            </a:r>
            <a:r>
              <a:rPr lang="en-US" altLang="ja-JP" sz="1600" dirty="0" err="1" smtClean="0">
                <a:latin typeface="ＭＳ ゴシック" panose="020B0609070205080204" pitchFamily="49" charset="-128"/>
                <a:ea typeface="ＭＳ ゴシック" panose="020B0609070205080204" pitchFamily="49" charset="-128"/>
              </a:rPr>
              <a:t>コンプライアンスの記録</a:t>
            </a:r>
            <a:r>
              <a:rPr lang="ja-JP" altLang="en-US" sz="1600" dirty="0">
                <a:latin typeface="ＭＳ ゴシック" panose="020B0609070205080204" pitchFamily="49" charset="-128"/>
                <a:ea typeface="ＭＳ ゴシック" panose="020B0609070205080204" pitchFamily="49" charset="-128"/>
              </a:rPr>
              <a:t>を</a:t>
            </a:r>
            <a:r>
              <a:rPr lang="en-US" sz="1600" dirty="0" err="1" smtClean="0">
                <a:latin typeface="ＭＳ ゴシック" panose="020B0609070205080204" pitchFamily="49" charset="-128"/>
                <a:ea typeface="ＭＳ ゴシック" panose="020B0609070205080204" pitchFamily="49" charset="-128"/>
              </a:rPr>
              <a:t>FOSS</a:t>
            </a:r>
            <a:r>
              <a:rPr lang="en-US" sz="1600" dirty="0" err="1">
                <a:latin typeface="ＭＳ ゴシック" panose="020B0609070205080204" pitchFamily="49" charset="-128"/>
                <a:ea typeface="ＭＳ ゴシック" panose="020B0609070205080204" pitchFamily="49" charset="-128"/>
              </a:rPr>
              <a:t>の使用</a:t>
            </a:r>
            <a:r>
              <a:rPr lang="ja-JP" altLang="en-US" sz="1600" dirty="0">
                <a:latin typeface="ＭＳ ゴシック" panose="020B0609070205080204" pitchFamily="49" charset="-128"/>
                <a:ea typeface="ＭＳ ゴシック" panose="020B0609070205080204" pitchFamily="49" charset="-128"/>
              </a:rPr>
              <a:t>方法に関する</a:t>
            </a:r>
            <a:r>
              <a:rPr lang="en-US" sz="1600" dirty="0" err="1">
                <a:latin typeface="ＭＳ ゴシック" panose="020B0609070205080204" pitchFamily="49" charset="-128"/>
                <a:ea typeface="ＭＳ ゴシック" panose="020B0609070205080204" pitchFamily="49" charset="-128"/>
              </a:rPr>
              <a:t>情報</a:t>
            </a:r>
            <a:r>
              <a:rPr lang="ja-JP" altLang="en-US" sz="1600" dirty="0">
                <a:latin typeface="ＭＳ ゴシック" panose="020B0609070205080204" pitchFamily="49" charset="-128"/>
                <a:ea typeface="ＭＳ ゴシック" panose="020B0609070205080204" pitchFamily="49" charset="-128"/>
              </a:rPr>
              <a:t>と併せ</a:t>
            </a:r>
            <a:r>
              <a:rPr lang="en-US" sz="1600" dirty="0" err="1">
                <a:latin typeface="ＭＳ ゴシック" panose="020B0609070205080204" pitchFamily="49" charset="-128"/>
                <a:ea typeface="ＭＳ ゴシック" panose="020B0609070205080204" pitchFamily="49" charset="-128"/>
              </a:rPr>
              <a:t>提供する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開発チームから提供される記録がない場合、FOSSコンポーネント</a:t>
            </a:r>
            <a:r>
              <a:rPr lang="ja-JP" altLang="en-US" sz="1600" dirty="0">
                <a:latin typeface="ＭＳ ゴシック" panose="020B0609070205080204" pitchFamily="49" charset="-128"/>
                <a:ea typeface="ＭＳ ゴシック" panose="020B0609070205080204" pitchFamily="49" charset="-128"/>
              </a:rPr>
              <a:t>発見時</a:t>
            </a:r>
            <a:r>
              <a:rPr lang="en-US" sz="1600" dirty="0" err="1">
                <a:latin typeface="ＭＳ ゴシック" panose="020B0609070205080204" pitchFamily="49" charset="-128"/>
                <a:ea typeface="ＭＳ ゴシック" panose="020B0609070205080204" pitchFamily="49" charset="-128"/>
              </a:rPr>
              <a:t>に記録が生成される</a:t>
            </a:r>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成果</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ソースコードの起源とライセンス</a:t>
            </a:r>
            <a:r>
              <a:rPr lang="ja-JP" altLang="en-US" sz="1600" dirty="0">
                <a:latin typeface="ＭＳ ゴシック" panose="020B0609070205080204" pitchFamily="49" charset="-128"/>
                <a:ea typeface="ＭＳ ゴシック" panose="020B0609070205080204" pitchFamily="49" charset="-128"/>
              </a:rPr>
              <a:t>を</a:t>
            </a:r>
            <a:r>
              <a:rPr lang="en-US" sz="1600" dirty="0" err="1">
                <a:latin typeface="ＭＳ ゴシック" panose="020B0609070205080204" pitchFamily="49" charset="-128"/>
                <a:ea typeface="ＭＳ ゴシック" panose="020B0609070205080204" pitchFamily="49" charset="-128"/>
              </a:rPr>
              <a:t>確認した監査レポートが生成される</a:t>
            </a:r>
            <a:r>
              <a:rPr lang="en-US" sz="1600" dirty="0">
                <a:latin typeface="ＭＳ ゴシック" panose="020B0609070205080204" pitchFamily="49" charset="-128"/>
                <a:ea typeface="ＭＳ ゴシック" panose="020B0609070205080204" pitchFamily="49" charset="-128"/>
              </a:rPr>
              <a:t> </a:t>
            </a:r>
          </a:p>
        </p:txBody>
      </p:sp>
      <p:sp>
        <p:nvSpPr>
          <p:cNvPr id="23" name="Rectangle 25"/>
          <p:cNvSpPr txBox="1">
            <a:spLocks/>
          </p:cNvSpPr>
          <p:nvPr/>
        </p:nvSpPr>
        <p:spPr>
          <a:xfrm>
            <a:off x="4248000" y="3780000"/>
            <a:ext cx="4038600" cy="2619056"/>
          </a:xfrm>
          <a:prstGeom prst="rect">
            <a:avLst/>
          </a:prstGeom>
        </p:spPr>
        <p:txBody>
          <a:bodyPr vert="horz" lIns="91440" tIns="4680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a:latin typeface="ＭＳ ゴシック" panose="020B0609070205080204" pitchFamily="49" charset="-128"/>
                <a:ea typeface="ＭＳ ゴシック" panose="020B0609070205080204" pitchFamily="49"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ソフトウェア</a:t>
            </a:r>
            <a:r>
              <a:rPr lang="ja-JP" altLang="en-US" sz="1600" dirty="0">
                <a:latin typeface="ＭＳ ゴシック" panose="020B0609070205080204" pitchFamily="49" charset="-128"/>
                <a:ea typeface="ＭＳ ゴシック" panose="020B0609070205080204" pitchFamily="49" charset="-128"/>
              </a:rPr>
              <a:t> </a:t>
            </a:r>
            <a:r>
              <a:rPr lang="en-US" sz="1600" dirty="0" err="1">
                <a:latin typeface="ＭＳ ゴシック" panose="020B0609070205080204" pitchFamily="49" charset="-128"/>
                <a:ea typeface="ＭＳ ゴシック" panose="020B0609070205080204" pitchFamily="49" charset="-128"/>
              </a:rPr>
              <a:t>ツールによってソースがスキャンされる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ＭＳ ゴシック" panose="020B0609070205080204" pitchFamily="49" charset="-128"/>
                <a:ea typeface="ＭＳ ゴシック" panose="020B0609070205080204" pitchFamily="49" charset="-128"/>
              </a:rPr>
              <a:t>監査やスキャンによって</a:t>
            </a:r>
            <a:r>
              <a:rPr lang="en-US" sz="1600" noProof="0" dirty="0">
                <a:latin typeface="ＭＳ ゴシック" panose="020B0609070205080204" pitchFamily="49" charset="-128"/>
                <a:ea typeface="ＭＳ ゴシック" panose="020B0609070205080204" pitchFamily="49"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ＭＳ ゴシック" panose="020B0609070205080204" pitchFamily="49" charset="-128"/>
                <a:ea typeface="ＭＳ ゴシック" panose="020B0609070205080204" pitchFamily="49" charset="-128"/>
              </a:rPr>
              <a:t>ソフトウェア</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開発</a:t>
            </a:r>
            <a:r>
              <a:rPr lang="ja-JP" altLang="en-US" sz="1600" dirty="0">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リリース</a:t>
            </a:r>
            <a:r>
              <a:rPr lang="ja-JP" altLang="en-US" sz="1600" dirty="0">
                <a:latin typeface="ＭＳ ゴシック" panose="020B0609070205080204" pitchFamily="49" charset="-128"/>
                <a:ea typeface="ＭＳ ゴシック" panose="020B0609070205080204" pitchFamily="49" charset="-128"/>
              </a:rPr>
              <a:t>の</a:t>
            </a:r>
            <a:r>
              <a:rPr lang="en-US" sz="1600" dirty="0">
                <a:latin typeface="ＭＳ ゴシック" panose="020B0609070205080204" pitchFamily="49" charset="-128"/>
                <a:ea typeface="ＭＳ ゴシック" panose="020B0609070205080204" pitchFamily="49" charset="-128"/>
              </a:rPr>
              <a:t> ライフサイクルをベースに監査もしくはスキャンが繰り返し実施される</a:t>
            </a:r>
          </a:p>
        </p:txBody>
      </p:sp>
      <p:sp>
        <p:nvSpPr>
          <p:cNvPr id="24" name="Rectangle 23"/>
          <p:cNvSpPr/>
          <p:nvPr/>
        </p:nvSpPr>
        <p:spPr>
          <a:xfrm>
            <a:off x="252000" y="3240000"/>
            <a:ext cx="6696064" cy="369332"/>
          </a:xfrm>
          <a:prstGeom prst="rect">
            <a:avLst/>
          </a:prstGeom>
        </p:spPr>
        <p:txBody>
          <a:bodyPr wrap="none" anchor="t">
            <a:spAutoFit/>
          </a:bodyPr>
          <a:lstStyle/>
          <a:p>
            <a:r>
              <a:rPr lang="en-US" b="1" dirty="0" err="1">
                <a:latin typeface="ＭＳ ゴシック" panose="020B0609070205080204" pitchFamily="49" charset="-128"/>
                <a:ea typeface="ＭＳ ゴシック" panose="020B0609070205080204" pitchFamily="49" charset="-128"/>
              </a:rPr>
              <a:t>FOSSコンポーネント</a:t>
            </a:r>
            <a:r>
              <a:rPr lang="en-US"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および</a:t>
            </a:r>
            <a:r>
              <a:rPr lang="en-US" b="1" dirty="0" err="1" smtClean="0">
                <a:latin typeface="ＭＳ ゴシック" panose="020B0609070205080204" pitchFamily="49" charset="-128"/>
                <a:ea typeface="ＭＳ ゴシック" panose="020B0609070205080204" pitchFamily="49" charset="-128"/>
              </a:rPr>
              <a:t>その起源とライセンス</a:t>
            </a:r>
            <a:r>
              <a:rPr lang="ja-JP" altLang="en-US" b="1" dirty="0" smtClean="0">
                <a:latin typeface="ＭＳ ゴシック" panose="020B0609070205080204" pitchFamily="49" charset="-128"/>
                <a:ea typeface="ＭＳ ゴシック" panose="020B0609070205080204" pitchFamily="49" charset="-128"/>
              </a:rPr>
              <a:t>を</a:t>
            </a:r>
            <a:r>
              <a:rPr lang="en-US" b="1" dirty="0" err="1" smtClean="0">
                <a:latin typeface="ＭＳ ゴシック" panose="020B0609070205080204" pitchFamily="49" charset="-128"/>
                <a:ea typeface="ＭＳ ゴシック" panose="020B0609070205080204" pitchFamily="49" charset="-128"/>
              </a:rPr>
              <a:t>確認</a:t>
            </a:r>
            <a:r>
              <a:rPr lang="ja-JP" altLang="en-US" b="1" dirty="0" smtClean="0">
                <a:latin typeface="ＭＳ ゴシック" panose="020B0609070205080204" pitchFamily="49" charset="-128"/>
                <a:ea typeface="ＭＳ ゴシック" panose="020B0609070205080204" pitchFamily="49" charset="-128"/>
              </a:rPr>
              <a:t>する</a:t>
            </a:r>
            <a:endParaRPr lang="en-US" b="1" dirty="0">
              <a:latin typeface="ＭＳ ゴシック" panose="020B0609070205080204" pitchFamily="49" charset="-128"/>
              <a:ea typeface="ＭＳ ゴシック" panose="020B0609070205080204" pitchFamily="49" charset="-128"/>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監査</a:t>
            </a:r>
            <a:r>
              <a:rPr lang="ja-JP" altLang="en-US" sz="1600" dirty="0">
                <a:latin typeface="ＭＳ ゴシック" panose="020B0609070205080204" pitchFamily="49" charset="-128"/>
                <a:ea typeface="ＭＳ ゴシック" panose="020B0609070205080204" pitchFamily="49" charset="-128"/>
              </a:rPr>
              <a:t>や</a:t>
            </a:r>
            <a:r>
              <a:rPr lang="en-US" sz="1600" dirty="0" err="1">
                <a:latin typeface="ＭＳ ゴシック" panose="020B0609070205080204" pitchFamily="49" charset="-128"/>
                <a:ea typeface="ＭＳ ゴシック" panose="020B0609070205080204" pitchFamily="49" charset="-128"/>
              </a:rPr>
              <a:t>スキャンが完了している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監査レポートがソースコードの起源とライセンスを特定し、さらなる</a:t>
            </a:r>
            <a:r>
              <a:rPr lang="ja-JP" altLang="en-US" sz="1600" dirty="0">
                <a:latin typeface="ＭＳ ゴシック" panose="020B0609070205080204" pitchFamily="49" charset="-128"/>
                <a:ea typeface="ＭＳ ゴシック" panose="020B0609070205080204" pitchFamily="49" charset="-128"/>
              </a:rPr>
              <a:t>調査が</a:t>
            </a:r>
            <a:r>
              <a:rPr lang="en-US" sz="1600" dirty="0" err="1">
                <a:latin typeface="ＭＳ ゴシック" panose="020B0609070205080204" pitchFamily="49" charset="-128"/>
                <a:ea typeface="ＭＳ ゴシック" panose="020B0609070205080204" pitchFamily="49" charset="-128"/>
              </a:rPr>
              <a:t>必要</a:t>
            </a:r>
            <a:r>
              <a:rPr lang="ja-JP" altLang="en-US" sz="1600" dirty="0">
                <a:latin typeface="ＭＳ ゴシック" panose="020B0609070205080204" pitchFamily="49" charset="-128"/>
                <a:ea typeface="ＭＳ ゴシック" panose="020B0609070205080204" pitchFamily="49" charset="-128"/>
              </a:rPr>
              <a:t>な</a:t>
            </a:r>
            <a:r>
              <a:rPr lang="en-US" sz="1600" dirty="0" err="1" smtClean="0">
                <a:latin typeface="ＭＳ ゴシック" panose="020B0609070205080204" pitchFamily="49" charset="-128"/>
                <a:ea typeface="ＭＳ ゴシック" panose="020B0609070205080204" pitchFamily="49" charset="-128"/>
              </a:rPr>
              <a:t>ファイルにフラグが立てられている</a:t>
            </a: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成果</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レポートでフラグ</a:t>
            </a:r>
            <a:r>
              <a:rPr lang="ja-JP" altLang="en-US" sz="1600">
                <a:latin typeface="ＭＳ ゴシック" panose="020B0609070205080204" pitchFamily="49" charset="-128"/>
                <a:ea typeface="ＭＳ ゴシック" panose="020B0609070205080204" pitchFamily="49" charset="-128"/>
              </a:rPr>
              <a:t>を</a:t>
            </a:r>
            <a:r>
              <a:rPr lang="en-US" sz="1600" smtClean="0">
                <a:latin typeface="ＭＳ ゴシック" panose="020B0609070205080204" pitchFamily="49" charset="-128"/>
                <a:ea typeface="ＭＳ ゴシック" panose="020B0609070205080204" pitchFamily="49" charset="-128"/>
              </a:rPr>
              <a:t>立てられたそれぞれのファイル</a:t>
            </a:r>
            <a:r>
              <a:rPr lang="ja-JP" altLang="en-US" sz="1600" smtClean="0">
                <a:latin typeface="ＭＳ ゴシック" panose="020B0609070205080204" pitchFamily="49" charset="-128"/>
                <a:ea typeface="ＭＳ ゴシック" panose="020B0609070205080204" pitchFamily="49" charset="-128"/>
              </a:rPr>
              <a:t>に対する問題</a:t>
            </a:r>
            <a:r>
              <a:rPr lang="ja-JP" altLang="en-US" sz="1600" dirty="0">
                <a:latin typeface="ＭＳ ゴシック" panose="020B0609070205080204" pitchFamily="49" charset="-128"/>
                <a:ea typeface="ＭＳ ゴシック" panose="020B0609070205080204" pitchFamily="49" charset="-128"/>
              </a:rPr>
              <a:t>の解消、およびフラグの立てられたすべて</a:t>
            </a:r>
            <a:r>
              <a:rPr lang="ja-JP" altLang="en-US" sz="1600">
                <a:latin typeface="ＭＳ ゴシック" panose="020B0609070205080204" pitchFamily="49" charset="-128"/>
                <a:ea typeface="ＭＳ ゴシック" panose="020B0609070205080204" pitchFamily="49" charset="-128"/>
              </a:rPr>
              <a:t>の</a:t>
            </a:r>
            <a:r>
              <a:rPr lang="en-US" sz="1600" smtClean="0">
                <a:latin typeface="ＭＳ ゴシック" panose="020B0609070205080204" pitchFamily="49" charset="-128"/>
                <a:ea typeface="ＭＳ ゴシック" panose="020B0609070205080204" pitchFamily="49" charset="-128"/>
              </a:rPr>
              <a:t>ライセンス</a:t>
            </a:r>
            <a:r>
              <a:rPr lang="ja-JP" altLang="en-US" sz="1600" smtClean="0">
                <a:latin typeface="ＭＳ ゴシック" panose="020B0609070205080204" pitchFamily="49" charset="-128"/>
                <a:ea typeface="ＭＳ ゴシック" panose="020B0609070205080204" pitchFamily="49" charset="-128"/>
              </a:rPr>
              <a:t>に関する矛盾</a:t>
            </a:r>
            <a:r>
              <a:rPr lang="ja-JP" altLang="en-US" sz="1600" dirty="0">
                <a:latin typeface="ＭＳ ゴシック" panose="020B0609070205080204" pitchFamily="49" charset="-128"/>
                <a:ea typeface="ＭＳ ゴシック" panose="020B0609070205080204" pitchFamily="49" charset="-128"/>
              </a:rPr>
              <a:t>の解決</a:t>
            </a:r>
            <a:r>
              <a:rPr lang="en-US" sz="1600" dirty="0">
                <a:latin typeface="ＭＳ ゴシック" panose="020B0609070205080204" pitchFamily="49" charset="-128"/>
                <a:ea typeface="ＭＳ ゴシック" panose="020B0609070205080204" pitchFamily="49" charset="-128"/>
              </a:rPr>
              <a:t> </a:t>
            </a:r>
          </a:p>
          <a:p>
            <a:pPr marL="685800"/>
            <a:endParaRPr lang="en-US" sz="1600" dirty="0">
              <a:latin typeface="ＭＳ ゴシック" panose="020B0609070205080204" pitchFamily="49" charset="-128"/>
              <a:ea typeface="ＭＳ ゴシック" panose="020B0609070205080204" pitchFamily="49" charset="-128"/>
            </a:endParaRPr>
          </a:p>
        </p:txBody>
      </p:sp>
      <p:sp>
        <p:nvSpPr>
          <p:cNvPr id="25" name="Rectangle 25"/>
          <p:cNvSpPr txBox="1">
            <a:spLocks/>
          </p:cNvSpPr>
          <p:nvPr/>
        </p:nvSpPr>
        <p:spPr>
          <a:xfrm>
            <a:off x="40788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監査レポート</a:t>
            </a:r>
            <a:r>
              <a:rPr lang="ja-JP" altLang="en-US" sz="1600" dirty="0">
                <a:latin typeface="ＭＳ ゴシック" panose="020B0609070205080204" pitchFamily="49" charset="-128"/>
                <a:ea typeface="ＭＳ ゴシック" panose="020B0609070205080204" pitchFamily="49" charset="-128"/>
              </a:rPr>
              <a:t>で指摘された</a:t>
            </a:r>
            <a:r>
              <a:rPr lang="en-US" sz="1600" dirty="0" err="1">
                <a:latin typeface="ＭＳ ゴシック" panose="020B0609070205080204" pitchFamily="49" charset="-128"/>
                <a:ea typeface="ＭＳ ゴシック" panose="020B0609070205080204" pitchFamily="49" charset="-128"/>
              </a:rPr>
              <a:t>FOSSポリシ</a:t>
            </a:r>
            <a:r>
              <a:rPr lang="en-US" sz="1600" dirty="0">
                <a:latin typeface="ＭＳ ゴシック" panose="020B0609070205080204" pitchFamily="49" charset="-128"/>
                <a:ea typeface="ＭＳ ゴシック" panose="020B0609070205080204" pitchFamily="49" charset="-128"/>
              </a:rPr>
              <a:t>ー</a:t>
            </a:r>
            <a:r>
              <a:rPr lang="ja-JP" altLang="en-US" sz="1600" dirty="0">
                <a:latin typeface="ＭＳ ゴシック" panose="020B0609070205080204" pitchFamily="49" charset="-128"/>
                <a:ea typeface="ＭＳ ゴシック" panose="020B0609070205080204" pitchFamily="49" charset="-128"/>
              </a:rPr>
              <a:t>に反する問</a:t>
            </a:r>
            <a:r>
              <a:rPr lang="en-US" sz="1600" dirty="0" err="1">
                <a:latin typeface="ＭＳ ゴシック" panose="020B0609070205080204" pitchFamily="49" charset="-128"/>
                <a:ea typeface="ＭＳ ゴシック" panose="020B0609070205080204" pitchFamily="49" charset="-128"/>
              </a:rPr>
              <a:t>題を解決するために</a:t>
            </a:r>
            <a:r>
              <a:rPr lang="ja-JP" altLang="en-US" sz="1600" dirty="0" err="1">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適切なエンジニアにフィードバックを提供する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問題</a:t>
            </a:r>
            <a:r>
              <a:rPr lang="en-US" sz="1600" dirty="0" err="1">
                <a:latin typeface="ＭＳ ゴシック" panose="020B0609070205080204" pitchFamily="49" charset="-128"/>
                <a:ea typeface="ＭＳ ゴシック" panose="020B0609070205080204" pitchFamily="49" charset="-128"/>
              </a:rPr>
              <a:t>が解決されたことをエンジニアとともに確認する</a:t>
            </a:r>
            <a:endParaRPr lang="en-US" sz="1600" dirty="0">
              <a:latin typeface="ＭＳ ゴシック" panose="020B0609070205080204" pitchFamily="49" charset="-128"/>
              <a:ea typeface="ＭＳ ゴシック" panose="020B0609070205080204" pitchFamily="49" charset="-128"/>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Calibri" charset="0"/>
                <a:ea typeface="MS PGothic" charset="0"/>
              </a:rPr>
              <a:t>監査で確認された</a:t>
            </a:r>
            <a:r>
              <a:rPr lang="ja-JP" altLang="en-US" b="1" dirty="0" smtClean="0">
                <a:latin typeface="Calibri" charset="0"/>
                <a:ea typeface="MS PGothic" charset="0"/>
              </a:rPr>
              <a:t>すべての問</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ＭＳ ゴシック" panose="020B0609070205080204" pitchFamily="49" charset="-128"/>
                <a:ea typeface="ＭＳ ゴシック" panose="020B0609070205080204" pitchFamily="49" charset="-128"/>
                <a:cs typeface="ＭＳ Ｐゴシック" charset="0"/>
              </a:rPr>
              <a:t>問題</a:t>
            </a:r>
            <a:r>
              <a:rPr lang="en-US" dirty="0" err="1" smtClean="0">
                <a:solidFill>
                  <a:schemeClr val="tx2"/>
                </a:solidFill>
                <a:latin typeface="ＭＳ ゴシック" panose="020B0609070205080204" pitchFamily="49" charset="-128"/>
                <a:ea typeface="ＭＳ ゴシック" panose="020B0609070205080204" pitchFamily="49" charset="-128"/>
                <a:cs typeface="ＭＳ Ｐゴシック" charset="0"/>
              </a:rPr>
              <a:t>を解決する</a:t>
            </a:r>
            <a:endParaRPr 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すべて</a:t>
            </a:r>
            <a:r>
              <a:rPr lang="en-US" sz="1600" dirty="0">
                <a:latin typeface="ＭＳ ゴシック" panose="020B0609070205080204" pitchFamily="49" charset="-128"/>
                <a:ea typeface="ＭＳ ゴシック" panose="020B0609070205080204" pitchFamily="49" charset="-128"/>
              </a:rPr>
              <a:t>の</a:t>
            </a:r>
            <a:r>
              <a:rPr lang="ja-JP" altLang="en-US" sz="1600" dirty="0">
                <a:latin typeface="ＭＳ ゴシック" panose="020B0609070205080204" pitchFamily="49" charset="-128"/>
                <a:ea typeface="ＭＳ ゴシック" panose="020B0609070205080204" pitchFamily="49" charset="-128"/>
              </a:rPr>
              <a:t>指摘</a:t>
            </a:r>
            <a:r>
              <a:rPr lang="en-US" sz="1600" dirty="0" err="1">
                <a:latin typeface="ＭＳ ゴシック" panose="020B0609070205080204" pitchFamily="49" charset="-128"/>
                <a:ea typeface="ＭＳ ゴシック" panose="020B0609070205080204" pitchFamily="49" charset="-128"/>
              </a:rPr>
              <a:t>された</a:t>
            </a:r>
            <a:r>
              <a:rPr lang="ja-JP" altLang="en-US" sz="1600" dirty="0">
                <a:latin typeface="ＭＳ ゴシック" panose="020B0609070205080204" pitchFamily="49" charset="-128"/>
                <a:ea typeface="ＭＳ ゴシック" panose="020B0609070205080204" pitchFamily="49" charset="-128"/>
              </a:rPr>
              <a:t>問</a:t>
            </a:r>
            <a:r>
              <a:rPr lang="en-US" sz="1600" dirty="0" err="1">
                <a:latin typeface="ＭＳ ゴシック" panose="020B0609070205080204" pitchFamily="49" charset="-128"/>
                <a:ea typeface="ＭＳ ゴシック" panose="020B0609070205080204" pitchFamily="49" charset="-128"/>
              </a:rPr>
              <a:t>題が解決されている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ＭＳ ゴシック" panose="020B0609070205080204" pitchFamily="49" charset="-128"/>
              <a:ea typeface="ＭＳ ゴシック" panose="020B0609070205080204" pitchFamily="49" charset="-128"/>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成果</a:t>
            </a:r>
            <a:r>
              <a:rPr lang="en-US" u="sng" dirty="0">
                <a:solidFill>
                  <a:srgbClr val="0070C0"/>
                </a:solidFill>
                <a:latin typeface="ＭＳ ゴシック" panose="020B0609070205080204" pitchFamily="49" charset="-128"/>
                <a:ea typeface="ＭＳ ゴシック" panose="020B0609070205080204" pitchFamily="49"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監査レポートで発見</a:t>
            </a:r>
            <a:r>
              <a:rPr lang="ja-JP" altLang="en-US" sz="1600" dirty="0">
                <a:latin typeface="ＭＳ ゴシック" panose="020B0609070205080204" pitchFamily="49" charset="-128"/>
                <a:ea typeface="ＭＳ ゴシック" panose="020B0609070205080204" pitchFamily="49" charset="-128"/>
              </a:rPr>
              <a:t>され</a:t>
            </a:r>
            <a:r>
              <a:rPr lang="en-US" sz="1600" dirty="0" err="1">
                <a:latin typeface="ＭＳ ゴシック" panose="020B0609070205080204" pitchFamily="49" charset="-128"/>
                <a:ea typeface="ＭＳ ゴシック" panose="020B0609070205080204" pitchFamily="49" charset="-128"/>
              </a:rPr>
              <a:t>たことを保存し、解決された</a:t>
            </a:r>
            <a:r>
              <a:rPr lang="ja-JP" altLang="en-US" sz="1600" dirty="0">
                <a:latin typeface="ＭＳ ゴシック" panose="020B0609070205080204" pitchFamily="49" charset="-128"/>
                <a:ea typeface="ＭＳ ゴシック" panose="020B0609070205080204" pitchFamily="49" charset="-128"/>
              </a:rPr>
              <a:t>問</a:t>
            </a:r>
            <a:r>
              <a:rPr lang="en-US" sz="1600" dirty="0" err="1">
                <a:latin typeface="ＭＳ ゴシック" panose="020B0609070205080204" pitchFamily="49" charset="-128"/>
                <a:ea typeface="ＭＳ ゴシック" panose="020B0609070205080204" pitchFamily="49" charset="-128"/>
              </a:rPr>
              <a:t>題を次のステップへの準備ができた</a:t>
            </a:r>
            <a:r>
              <a:rPr lang="ja-JP" altLang="en-US" sz="1600" dirty="0">
                <a:latin typeface="ＭＳ ゴシック" panose="020B0609070205080204" pitchFamily="49" charset="-128"/>
                <a:ea typeface="ＭＳ ゴシック" panose="020B0609070205080204" pitchFamily="49" charset="-128"/>
              </a:rPr>
              <a:t>（つまり承認された） </a:t>
            </a:r>
            <a:r>
              <a:rPr lang="en-US" sz="1600" dirty="0" err="1">
                <a:latin typeface="ＭＳ ゴシック" panose="020B0609070205080204" pitchFamily="49" charset="-128"/>
                <a:ea typeface="ＭＳ ゴシック" panose="020B0609070205080204" pitchFamily="49" charset="-128"/>
              </a:rPr>
              <a:t>ものとして示</a:t>
            </a:r>
            <a:r>
              <a:rPr lang="ja-JP" altLang="en-US" sz="1600" dirty="0">
                <a:latin typeface="ＭＳ ゴシック" panose="020B0609070205080204" pitchFamily="49" charset="-128"/>
                <a:ea typeface="ＭＳ ゴシック" panose="020B0609070205080204" pitchFamily="49" charset="-128"/>
              </a:rPr>
              <a:t>される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5" name="Rectangle 25"/>
          <p:cNvSpPr txBox="1">
            <a:spLocks/>
          </p:cNvSpPr>
          <p:nvPr/>
        </p:nvSpPr>
        <p:spPr>
          <a:xfrm>
            <a:off x="40788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ステップ</a:t>
            </a:r>
            <a:r>
              <a:rPr lang="en-US" u="sng" dirty="0">
                <a:solidFill>
                  <a:srgbClr val="0070C0"/>
                </a:solidFill>
                <a:latin typeface="ＭＳ ゴシック" panose="020B0609070205080204" pitchFamily="49" charset="-128"/>
                <a:ea typeface="ＭＳ ゴシック" panose="020B0609070205080204" pitchFamily="49"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ＭＳ ゴシック" panose="020B0609070205080204" pitchFamily="49" charset="-128"/>
                <a:ea typeface="ＭＳ ゴシック" panose="020B0609070205080204" pitchFamily="49" charset="-128"/>
              </a:rPr>
              <a:t>レビュ</a:t>
            </a:r>
            <a:r>
              <a:rPr lang="en-US" sz="1600" dirty="0">
                <a:latin typeface="ＭＳ ゴシック" panose="020B0609070205080204" pitchFamily="49" charset="-128"/>
                <a:ea typeface="ＭＳ ゴシック" panose="020B0609070205080204" pitchFamily="49" charset="-128"/>
              </a:rPr>
              <a:t>ー </a:t>
            </a:r>
            <a:r>
              <a:rPr lang="en-US" sz="1600" dirty="0" err="1">
                <a:latin typeface="ＭＳ ゴシック" panose="020B0609070205080204" pitchFamily="49" charset="-128"/>
                <a:ea typeface="ＭＳ ゴシック" panose="020B0609070205080204" pitchFamily="49" charset="-128"/>
              </a:rPr>
              <a:t>スタッフに適切な職権レベルを含める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監査されたソースコード、ソフトウェア</a:t>
            </a:r>
            <a:r>
              <a:rPr lang="en-US" sz="1600" dirty="0">
                <a:latin typeface="ＭＳ ゴシック" panose="020B0609070205080204" pitchFamily="49" charset="-128"/>
                <a:ea typeface="ＭＳ ゴシック" panose="020B0609070205080204" pitchFamily="49" charset="-128"/>
              </a:rPr>
              <a:t> </a:t>
            </a:r>
            <a:r>
              <a:rPr lang="en-US" sz="1600" dirty="0" err="1">
                <a:latin typeface="ＭＳ ゴシック" panose="020B0609070205080204" pitchFamily="49" charset="-128"/>
                <a:ea typeface="ＭＳ ゴシック" panose="020B0609070205080204" pitchFamily="49" charset="-128"/>
              </a:rPr>
              <a:t>アーキテクチャ、およびFOSSの利用方法についてFOSSレビューを実施する</a:t>
            </a:r>
            <a:r>
              <a:rPr lang="en-US" altLang="ja-JP" sz="1600" dirty="0">
                <a:latin typeface="ＭＳ ゴシック" panose="020B0609070205080204" pitchFamily="49" charset="-128"/>
                <a:ea typeface="ＭＳ ゴシック" panose="020B0609070205080204" pitchFamily="49" charset="-128"/>
              </a:rPr>
              <a:t> （次</a:t>
            </a:r>
            <a:r>
              <a:rPr lang="ja-JP" altLang="en-US" sz="1600" dirty="0">
                <a:latin typeface="ＭＳ ゴシック" panose="020B0609070205080204" pitchFamily="49" charset="-128"/>
                <a:ea typeface="ＭＳ ゴシック" panose="020B0609070205080204" pitchFamily="49" charset="-128"/>
              </a:rPr>
              <a:t>スライドの</a:t>
            </a:r>
            <a:r>
              <a:rPr lang="en-US" altLang="ja-JP" sz="1600" dirty="0" err="1">
                <a:latin typeface="ＭＳ ゴシック" panose="020B0609070205080204" pitchFamily="49" charset="-128"/>
                <a:ea typeface="ＭＳ ゴシック" panose="020B0609070205080204" pitchFamily="49" charset="-128"/>
              </a:rPr>
              <a:t>テンプレート参照</a:t>
            </a:r>
            <a:r>
              <a:rPr lang="en-US" altLang="ja-JP" sz="1600" dirty="0">
                <a:latin typeface="ＭＳ ゴシック" panose="020B0609070205080204" pitchFamily="49" charset="-128"/>
                <a:ea typeface="ＭＳ ゴシック" panose="020B0609070205080204" pitchFamily="49" charset="-128"/>
              </a:rPr>
              <a:t>）</a:t>
            </a:r>
            <a:endParaRPr lang="en-US" sz="1600" dirty="0">
              <a:latin typeface="ＭＳ ゴシック" panose="020B0609070205080204" pitchFamily="49" charset="-128"/>
              <a:ea typeface="ＭＳ ゴシック" panose="020B0609070205080204" pitchFamily="49"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ＭＳ ゴシック" panose="020B0609070205080204" pitchFamily="49" charset="-128"/>
                <a:ea typeface="ＭＳ ゴシック" panose="020B0609070205080204" pitchFamily="49" charset="-128"/>
              </a:rPr>
              <a:t>監査レポートをレビューし、</a:t>
            </a:r>
            <a:r>
              <a:rPr lang="en-US" b="1" dirty="0" err="1" smtClean="0">
                <a:latin typeface="ＭＳ ゴシック" panose="020B0609070205080204" pitchFamily="49" charset="-128"/>
                <a:ea typeface="ＭＳ ゴシック" panose="020B0609070205080204" pitchFamily="49" charset="-128"/>
              </a:rPr>
              <a:t>発見されたすべての</a:t>
            </a:r>
            <a:r>
              <a:rPr lang="ja-JP" altLang="en-US" b="1" dirty="0" smtClean="0">
                <a:latin typeface="ＭＳ ゴシック" panose="020B0609070205080204" pitchFamily="49" charset="-128"/>
                <a:ea typeface="ＭＳ ゴシック" panose="020B0609070205080204" pitchFamily="49" charset="-128"/>
              </a:rPr>
              <a:t>問</a:t>
            </a:r>
            <a:r>
              <a:rPr lang="en-US" b="1" dirty="0" smtClean="0">
                <a:latin typeface="ＭＳ ゴシック" panose="020B0609070205080204" pitchFamily="49" charset="-128"/>
                <a:ea typeface="ＭＳ ゴシック" panose="020B0609070205080204" pitchFamily="49" charset="-128"/>
              </a:rPr>
              <a:t>題</a:t>
            </a:r>
            <a:r>
              <a:rPr lang="ja-JP" altLang="en-US" b="1" dirty="0">
                <a:latin typeface="ＭＳ ゴシック" panose="020B0609070205080204" pitchFamily="49" charset="-128"/>
                <a:ea typeface="ＭＳ ゴシック" panose="020B0609070205080204" pitchFamily="49" charset="-128"/>
              </a:rPr>
              <a:t>が</a:t>
            </a:r>
            <a:r>
              <a:rPr lang="en-US" b="1" dirty="0" err="1">
                <a:latin typeface="ＭＳ ゴシック" panose="020B0609070205080204" pitchFamily="49" charset="-128"/>
                <a:ea typeface="ＭＳ ゴシック" panose="020B0609070205080204" pitchFamily="49" charset="-128"/>
              </a:rPr>
              <a:t>解決</a:t>
            </a:r>
            <a:r>
              <a:rPr lang="ja-JP" altLang="en-US" b="1" dirty="0">
                <a:latin typeface="ＭＳ ゴシック" panose="020B0609070205080204" pitchFamily="49" charset="-128"/>
                <a:ea typeface="ＭＳ ゴシック" panose="020B0609070205080204" pitchFamily="49" charset="-128"/>
              </a:rPr>
              <a:t>していることを確認</a:t>
            </a:r>
            <a:r>
              <a:rPr lang="en-US" b="1" dirty="0" err="1">
                <a:latin typeface="ＭＳ ゴシック" panose="020B0609070205080204" pitchFamily="49" charset="-128"/>
                <a:ea typeface="ＭＳ ゴシック" panose="020B0609070205080204" pitchFamily="49" charset="-128"/>
              </a:rPr>
              <a:t>する</a:t>
            </a:r>
            <a:endParaRPr lang="en-US" b="1" dirty="0">
              <a:latin typeface="ＭＳ ゴシック" panose="020B0609070205080204" pitchFamily="49" charset="-128"/>
              <a:ea typeface="ＭＳ ゴシック" panose="020B0609070205080204" pitchFamily="49"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サード パーティの商用</a:t>
            </a:r>
          </a:p>
        </p:txBody>
      </p:sp>
      <p:sp>
        <p:nvSpPr>
          <p:cNvPr id="35851" name="Text Box 14"/>
          <p:cNvSpPr txBox="1">
            <a:spLocks noChangeArrowheads="1"/>
          </p:cNvSpPr>
          <p:nvPr/>
        </p:nvSpPr>
        <p:spPr bwMode="auto">
          <a:xfrm>
            <a:off x="3346450" y="2910700"/>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GPL</a:t>
            </a:r>
          </a:p>
        </p:txBody>
      </p:sp>
      <p:sp>
        <p:nvSpPr>
          <p:cNvPr id="35852" name="Text Box 15"/>
          <p:cNvSpPr txBox="1">
            <a:spLocks noChangeArrowheads="1"/>
          </p:cNvSpPr>
          <p:nvPr/>
        </p:nvSpPr>
        <p:spPr bwMode="auto">
          <a:xfrm>
            <a:off x="3346450" y="3265318"/>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LGPL</a:t>
            </a:r>
          </a:p>
        </p:txBody>
      </p:sp>
      <p:sp>
        <p:nvSpPr>
          <p:cNvPr id="35853" name="Text Box 16"/>
          <p:cNvSpPr txBox="1">
            <a:spLocks noChangeArrowheads="1"/>
          </p:cNvSpPr>
          <p:nvPr/>
        </p:nvSpPr>
        <p:spPr bwMode="auto">
          <a:xfrm>
            <a:off x="3346450" y="3622299"/>
            <a:ext cx="14927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ＭＳ ゴシック" panose="020B0609070205080204" pitchFamily="49" charset="-128"/>
                <a:ea typeface="ＭＳ ゴシック" panose="020B0609070205080204" pitchFamily="49"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ＭＳ ゴシック" panose="020B0609070205080204" pitchFamily="49" charset="-128"/>
                <a:ea typeface="ＭＳ ゴシック" panose="020B0609070205080204" pitchFamily="49" charset="-128"/>
              </a:rPr>
              <a:t>関数呼び出し</a:t>
            </a:r>
            <a:endParaRPr lang="en-US" dirty="0">
              <a:latin typeface="ＭＳ ゴシック" panose="020B0609070205080204" pitchFamily="49" charset="-128"/>
              <a:ea typeface="ＭＳ ゴシック" panose="020B0609070205080204" pitchFamily="49"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ＭＳ ゴシック" panose="020B0609070205080204" pitchFamily="49" charset="-128"/>
                <a:ea typeface="ＭＳ ゴシック" panose="020B0609070205080204" pitchFamily="49" charset="-128"/>
              </a:rPr>
              <a:t>ソケット インターフェース</a:t>
            </a:r>
          </a:p>
        </p:txBody>
      </p:sp>
      <p:sp>
        <p:nvSpPr>
          <p:cNvPr id="35858" name="Text Box 27"/>
          <p:cNvSpPr txBox="1">
            <a:spLocks noChangeArrowheads="1"/>
          </p:cNvSpPr>
          <p:nvPr/>
        </p:nvSpPr>
        <p:spPr bwMode="auto">
          <a:xfrm>
            <a:off x="3162301" y="4656742"/>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28092"/>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ＭＳ ゴシック" panose="020B0609070205080204" pitchFamily="49" charset="-128"/>
                <a:ea typeface="ＭＳ ゴシック" panose="020B0609070205080204" pitchFamily="49" charset="-128"/>
              </a:rPr>
              <a:t>システム コール</a:t>
            </a:r>
          </a:p>
        </p:txBody>
      </p:sp>
      <p:sp>
        <p:nvSpPr>
          <p:cNvPr id="35862" name="Text Box 31"/>
          <p:cNvSpPr txBox="1">
            <a:spLocks noChangeArrowheads="1"/>
          </p:cNvSpPr>
          <p:nvPr/>
        </p:nvSpPr>
        <p:spPr bwMode="auto">
          <a:xfrm>
            <a:off x="3143250" y="5197854"/>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ＭＳ ゴシック" panose="020B0609070205080204" pitchFamily="49" charset="-128"/>
                <a:ea typeface="ＭＳ ゴシック" panose="020B0609070205080204" pitchFamily="49" charset="-128"/>
              </a:rPr>
              <a:t>共通ヘッダ</a:t>
            </a:r>
          </a:p>
        </p:txBody>
      </p:sp>
      <p:sp>
        <p:nvSpPr>
          <p:cNvPr id="35865" name="Text Box 34"/>
          <p:cNvSpPr txBox="1">
            <a:spLocks noChangeArrowheads="1"/>
          </p:cNvSpPr>
          <p:nvPr/>
        </p:nvSpPr>
        <p:spPr bwMode="auto">
          <a:xfrm>
            <a:off x="3143250" y="5469361"/>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a:latin typeface="Calibri" charset="0"/>
              </a:rPr>
              <a:t>sh</a:t>
            </a:r>
            <a:r>
              <a:rPr lang="en-US" dirty="0">
                <a:latin typeface="Calibri" charset="0"/>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ＭＳ ゴシック" panose="020B0609070205080204" pitchFamily="49" charset="-128"/>
                <a:ea typeface="ＭＳ ゴシック" panose="020B0609070205080204" pitchFamily="49" charset="-128"/>
              </a:rPr>
              <a:t>ユーザ</a:t>
            </a:r>
            <a:r>
              <a:rPr lang="ja-JP" altLang="en-US" sz="1200" b="1" dirty="0" err="1">
                <a:latin typeface="ＭＳ ゴシック" panose="020B0609070205080204" pitchFamily="49" charset="-128"/>
                <a:ea typeface="ＭＳ ゴシック" panose="020B0609070205080204" pitchFamily="49" charset="-128"/>
              </a:rPr>
              <a:t>ー</a:t>
            </a:r>
            <a:r>
              <a:rPr lang="en-US" sz="1200" b="1" dirty="0" err="1">
                <a:latin typeface="ＭＳ ゴシック" panose="020B0609070205080204" pitchFamily="49" charset="-128"/>
                <a:ea typeface="ＭＳ ゴシック" panose="020B0609070205080204" pitchFamily="49" charset="-128"/>
              </a:rPr>
              <a:t>空間</a:t>
            </a:r>
            <a:endParaRPr lang="en-US" sz="1200" b="1" dirty="0">
              <a:latin typeface="ＭＳ ゴシック" panose="020B0609070205080204" pitchFamily="49" charset="-128"/>
              <a:ea typeface="ＭＳ ゴシック" panose="020B0609070205080204" pitchFamily="49"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ＭＳ ゴシック" panose="020B0609070205080204" pitchFamily="49" charset="-128"/>
                <a:ea typeface="ＭＳ ゴシック" panose="020B0609070205080204" pitchFamily="49" charset="-128"/>
              </a:rPr>
              <a:t>カーネル空間</a:t>
            </a:r>
            <a:endParaRPr lang="en-US" sz="1200" b="1" dirty="0">
              <a:latin typeface="ＭＳ ゴシック" panose="020B0609070205080204" pitchFamily="49" charset="-128"/>
              <a:ea typeface="ＭＳ ゴシック" panose="020B0609070205080204" pitchFamily="49"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ＭＳ ゴシック" panose="020B0609070205080204" pitchFamily="49" charset="-128"/>
                <a:ea typeface="ＭＳ ゴシック" panose="020B0609070205080204" pitchFamily="49" charset="-128"/>
              </a:rPr>
              <a:t>ハードウェア</a:t>
            </a:r>
            <a:endParaRPr lang="en-US" sz="1200" b="1" dirty="0">
              <a:latin typeface="ＭＳ ゴシック" panose="020B0609070205080204" pitchFamily="49" charset="-128"/>
              <a:ea typeface="ＭＳ ゴシック" panose="020B0609070205080204" pitchFamily="49"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 </a:t>
            </a:r>
            <a:r>
              <a:rPr lang="en-US" sz="1400" dirty="0" err="1" smtClean="0">
                <a:latin typeface="ＭＳ ゴシック" panose="020B0609070205080204" pitchFamily="49" charset="-128"/>
                <a:ea typeface="ＭＳ ゴシック" panose="020B0609070205080204" pitchFamily="49" charset="-128"/>
              </a:rPr>
              <a:t>コンポーネント名を</a:t>
            </a:r>
            <a:r>
              <a:rPr lang="ja-JP" altLang="en-US" sz="1400" dirty="0" smtClean="0">
                <a:latin typeface="ＭＳ ゴシック" panose="020B0609070205080204" pitchFamily="49" charset="-128"/>
                <a:ea typeface="ＭＳ ゴシック" panose="020B0609070205080204" pitchFamily="49" charset="-128"/>
              </a:rPr>
              <a:t>記入</a:t>
            </a:r>
            <a:r>
              <a:rPr lang="ja-JP" altLang="en-US" sz="1400" dirty="0">
                <a:latin typeface="ＭＳ ゴシック" panose="020B0609070205080204" pitchFamily="49" charset="-128"/>
                <a:ea typeface="ＭＳ ゴシック" panose="020B0609070205080204" pitchFamily="49" charset="-128"/>
              </a:rPr>
              <a:t>し</a:t>
            </a:r>
            <a:r>
              <a:rPr lang="en-US" sz="1400" dirty="0" err="1" smtClean="0">
                <a:latin typeface="ＭＳ ゴシック" panose="020B0609070205080204" pitchFamily="49" charset="-128"/>
                <a:ea typeface="ＭＳ ゴシック" panose="020B0609070205080204" pitchFamily="49" charset="-128"/>
              </a:rPr>
              <a:t>てください</a:t>
            </a:r>
            <a:r>
              <a:rPr lang="en-US" sz="1400" dirty="0" smtClean="0">
                <a:latin typeface="ＭＳ ゴシック" panose="020B0609070205080204" pitchFamily="49" charset="-128"/>
                <a:ea typeface="ＭＳ ゴシック" panose="020B0609070205080204" pitchFamily="49" charset="-128"/>
              </a:rPr>
              <a:t> ]</a:t>
            </a:r>
            <a:endParaRPr lang="en-US" sz="1400" dirty="0">
              <a:latin typeface="ＭＳ ゴシック" panose="020B0609070205080204" pitchFamily="49" charset="-128"/>
              <a:ea typeface="ＭＳ ゴシック" panose="020B0609070205080204" pitchFamily="49"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ＭＳ ゴシック" panose="020B0609070205080204" pitchFamily="49" charset="-128"/>
                <a:ea typeface="ＭＳ ゴシック" panose="020B0609070205080204" pitchFamily="49" charset="-128"/>
              </a:rPr>
              <a:t>[ </a:t>
            </a:r>
            <a:r>
              <a:rPr lang="en-US" sz="1400" dirty="0" err="1" smtClean="0">
                <a:latin typeface="ＭＳ ゴシック" panose="020B0609070205080204" pitchFamily="49" charset="-128"/>
                <a:ea typeface="ＭＳ ゴシック" panose="020B0609070205080204" pitchFamily="49" charset="-128"/>
              </a:rPr>
              <a:t>コンポーネント名を</a:t>
            </a:r>
            <a:r>
              <a:rPr lang="ja-JP" altLang="en-US" sz="1400" dirty="0" smtClean="0">
                <a:latin typeface="ＭＳ ゴシック" panose="020B0609070205080204" pitchFamily="49" charset="-128"/>
                <a:ea typeface="ＭＳ ゴシック" panose="020B0609070205080204" pitchFamily="49" charset="-128"/>
              </a:rPr>
              <a:t>記入</a:t>
            </a:r>
            <a:r>
              <a:rPr lang="ja-JP" altLang="en-US" sz="1400" dirty="0">
                <a:latin typeface="ＭＳ ゴシック" panose="020B0609070205080204" pitchFamily="49" charset="-128"/>
                <a:ea typeface="ＭＳ ゴシック" panose="020B0609070205080204" pitchFamily="49" charset="-128"/>
              </a:rPr>
              <a:t>し</a:t>
            </a:r>
            <a:r>
              <a:rPr lang="en-US" sz="1400" dirty="0" err="1" smtClean="0">
                <a:latin typeface="ＭＳ ゴシック" panose="020B0609070205080204" pitchFamily="49" charset="-128"/>
                <a:ea typeface="ＭＳ ゴシック" panose="020B0609070205080204" pitchFamily="49" charset="-128"/>
              </a:rPr>
              <a:t>てください</a:t>
            </a:r>
            <a:r>
              <a:rPr lang="en-US" sz="1400" dirty="0" smtClean="0">
                <a:latin typeface="ＭＳ ゴシック" panose="020B0609070205080204" pitchFamily="49" charset="-128"/>
                <a:ea typeface="ＭＳ ゴシック" panose="020B0609070205080204" pitchFamily="49" charset="-128"/>
              </a:rPr>
              <a:t> ]</a:t>
            </a:r>
            <a:endParaRPr lang="en-US" sz="1400" dirty="0">
              <a:latin typeface="ＭＳ ゴシック" panose="020B0609070205080204" pitchFamily="49" charset="-128"/>
              <a:ea typeface="ＭＳ ゴシック" panose="020B0609070205080204" pitchFamily="49"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ＭＳ ゴシック" panose="020B0609070205080204" pitchFamily="49" charset="-128"/>
                <a:ea typeface="ＭＳ ゴシック" panose="020B0609070205080204" pitchFamily="49" charset="-128"/>
              </a:rPr>
              <a:t>[ </a:t>
            </a:r>
            <a:r>
              <a:rPr lang="en-US" sz="1400" dirty="0" err="1" smtClean="0">
                <a:latin typeface="ＭＳ ゴシック" panose="020B0609070205080204" pitchFamily="49" charset="-128"/>
                <a:ea typeface="ＭＳ ゴシック" panose="020B0609070205080204" pitchFamily="49" charset="-128"/>
              </a:rPr>
              <a:t>コンポーネント名を</a:t>
            </a:r>
            <a:r>
              <a:rPr lang="ja-JP" altLang="en-US" sz="1400" dirty="0" smtClean="0">
                <a:latin typeface="ＭＳ ゴシック" panose="020B0609070205080204" pitchFamily="49" charset="-128"/>
                <a:ea typeface="ＭＳ ゴシック" panose="020B0609070205080204" pitchFamily="49" charset="-128"/>
              </a:rPr>
              <a:t>記入し</a:t>
            </a:r>
            <a:r>
              <a:rPr lang="en-US" sz="1400" dirty="0" err="1" smtClean="0">
                <a:latin typeface="ＭＳ ゴシック" panose="020B0609070205080204" pitchFamily="49" charset="-128"/>
                <a:ea typeface="ＭＳ ゴシック" panose="020B0609070205080204" pitchFamily="49" charset="-128"/>
              </a:rPr>
              <a:t>てください</a:t>
            </a:r>
            <a:r>
              <a:rPr lang="en-US" sz="1400" dirty="0" smtClean="0">
                <a:latin typeface="ＭＳ ゴシック" panose="020B0609070205080204" pitchFamily="49" charset="-128"/>
                <a:ea typeface="ＭＳ ゴシック" panose="020B0609070205080204" pitchFamily="49" charset="-128"/>
              </a:rPr>
              <a:t> ]</a:t>
            </a:r>
            <a:endParaRPr lang="en-US" sz="1400" dirty="0">
              <a:latin typeface="ＭＳ ゴシック" panose="020B0609070205080204" pitchFamily="49" charset="-128"/>
              <a:ea typeface="ＭＳ ゴシック" panose="020B0609070205080204" pitchFamily="49"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ＭＳ ゴシック" panose="020B0609070205080204" pitchFamily="49" charset="-128"/>
                <a:ea typeface="ＭＳ ゴシック" panose="020B0609070205080204" pitchFamily="49" charset="-128"/>
              </a:rPr>
              <a:t>[</a:t>
            </a:r>
            <a:r>
              <a:rPr lang="en-US" sz="900" dirty="0" err="1" smtClean="0">
                <a:latin typeface="ＭＳ ゴシック" panose="020B0609070205080204" pitchFamily="49" charset="-128"/>
                <a:ea typeface="ＭＳ ゴシック" panose="020B0609070205080204" pitchFamily="49" charset="-128"/>
              </a:rPr>
              <a:t>相互作用</a:t>
            </a:r>
            <a:r>
              <a:rPr lang="ja-JP" altLang="en-US" sz="900" dirty="0" smtClean="0">
                <a:latin typeface="ＭＳ ゴシック" panose="020B0609070205080204" pitchFamily="49" charset="-128"/>
                <a:ea typeface="ＭＳ ゴシック" panose="020B0609070205080204" pitchFamily="49" charset="-128"/>
              </a:rPr>
              <a:t>の仕方を記入して</a:t>
            </a:r>
            <a:r>
              <a:rPr lang="en-US" sz="900" dirty="0" err="1" smtClean="0">
                <a:latin typeface="ＭＳ ゴシック" panose="020B0609070205080204" pitchFamily="49" charset="-128"/>
                <a:ea typeface="ＭＳ ゴシック" panose="020B0609070205080204" pitchFamily="49" charset="-128"/>
              </a:rPr>
              <a:t>ください</a:t>
            </a:r>
            <a:r>
              <a:rPr lang="en-US" sz="900" dirty="0" smtClean="0">
                <a:latin typeface="ＭＳ ゴシック" panose="020B0609070205080204" pitchFamily="49" charset="-128"/>
                <a:ea typeface="ＭＳ ゴシック" panose="020B0609070205080204" pitchFamily="49" charset="-128"/>
              </a:rPr>
              <a:t> ]</a:t>
            </a:r>
            <a:endParaRPr lang="en-US" sz="900" dirty="0">
              <a:latin typeface="ＭＳ ゴシック" panose="020B0609070205080204" pitchFamily="49" charset="-128"/>
              <a:ea typeface="ＭＳ ゴシック" panose="020B0609070205080204" pitchFamily="49" charset="-128"/>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アーキテクチャ</a:t>
            </a:r>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 </a:t>
            </a:r>
            <a:r>
              <a:rPr 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 </a:t>
            </a:r>
            <a:r>
              <a:rPr lang="en-US" dirty="0" err="1" smtClean="0">
                <a:solidFill>
                  <a:schemeClr val="tx2"/>
                </a:solidFill>
                <a:latin typeface="ＭＳ ゴシック" panose="020B0609070205080204" pitchFamily="49" charset="-128"/>
                <a:ea typeface="ＭＳ ゴシック" panose="020B0609070205080204" pitchFamily="49" charset="-128"/>
                <a:cs typeface="ＭＳ Ｐゴシック" charset="0"/>
              </a:rPr>
              <a:t>レビュ</a:t>
            </a:r>
            <a:r>
              <a:rPr 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ー</a:t>
            </a:r>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a:t>
            </a:r>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テンプレートの例</a:t>
            </a:r>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ＭＳ ゴシック" panose="020B0609070205080204" pitchFamily="49" charset="-128"/>
                <a:ea typeface="ＭＳ ゴシック" panose="020B0609070205080204" pitchFamily="49" charset="-128"/>
              </a:rPr>
              <a:t>[</a:t>
            </a:r>
            <a:r>
              <a:rPr lang="en-US" sz="900" dirty="0" err="1" smtClean="0">
                <a:latin typeface="ＭＳ ゴシック" panose="020B0609070205080204" pitchFamily="49" charset="-128"/>
                <a:ea typeface="ＭＳ ゴシック" panose="020B0609070205080204" pitchFamily="49" charset="-128"/>
              </a:rPr>
              <a:t>相互作用</a:t>
            </a:r>
            <a:r>
              <a:rPr lang="ja-JP" altLang="en-US" sz="900" dirty="0" smtClean="0">
                <a:latin typeface="ＭＳ ゴシック" panose="020B0609070205080204" pitchFamily="49" charset="-128"/>
                <a:ea typeface="ＭＳ ゴシック" panose="020B0609070205080204" pitchFamily="49" charset="-128"/>
              </a:rPr>
              <a:t>の仕方を記入して</a:t>
            </a:r>
            <a:r>
              <a:rPr lang="en-US" sz="900" dirty="0" err="1" smtClean="0">
                <a:latin typeface="ＭＳ ゴシック" panose="020B0609070205080204" pitchFamily="49" charset="-128"/>
                <a:ea typeface="ＭＳ ゴシック" panose="020B0609070205080204" pitchFamily="49" charset="-128"/>
              </a:rPr>
              <a:t>ください</a:t>
            </a:r>
            <a:r>
              <a:rPr lang="en-US" sz="900" dirty="0" smtClean="0">
                <a:latin typeface="ＭＳ ゴシック" panose="020B0609070205080204" pitchFamily="49" charset="-128"/>
                <a:ea typeface="ＭＳ ゴシック" panose="020B0609070205080204" pitchFamily="49" charset="-128"/>
              </a:rPr>
              <a:t> ]</a:t>
            </a:r>
            <a:endParaRPr lang="en-US" sz="9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ＭＳ ゴシック" panose="020B0609070205080204" pitchFamily="49" charset="-128"/>
                <a:ea typeface="ＭＳ ゴシック" panose="020B0609070205080204" pitchFamily="49" charset="-128"/>
              </a:rPr>
              <a:t>前ステップの</a:t>
            </a:r>
            <a:r>
              <a:rPr lang="ja-JP" altLang="en-US" sz="2000" b="0" dirty="0">
                <a:latin typeface="ＭＳ ゴシック" panose="020B0609070205080204" pitchFamily="49" charset="-128"/>
                <a:ea typeface="ＭＳ ゴシック" panose="020B0609070205080204" pitchFamily="49" charset="-128"/>
              </a:rPr>
              <a:t>ソースコード</a:t>
            </a:r>
            <a:r>
              <a:rPr lang="en-US" sz="2000" b="0" dirty="0" err="1">
                <a:latin typeface="ＭＳ ゴシック" panose="020B0609070205080204" pitchFamily="49" charset="-128"/>
                <a:ea typeface="ＭＳ ゴシック" panose="020B0609070205080204" pitchFamily="49" charset="-128"/>
              </a:rPr>
              <a:t>監査およびレビューの結果に基づき、ソフトウェアの使用が承認</a:t>
            </a:r>
            <a:r>
              <a:rPr lang="en-US" sz="2000" b="0" dirty="0">
                <a:latin typeface="ＭＳ ゴシック" panose="020B0609070205080204" pitchFamily="49" charset="-128"/>
                <a:ea typeface="ＭＳ ゴシック" panose="020B0609070205080204" pitchFamily="49" charset="-128"/>
              </a:rPr>
              <a:t>、</a:t>
            </a:r>
            <a:r>
              <a:rPr lang="ja-JP" altLang="en-US" sz="2000" b="0" dirty="0">
                <a:latin typeface="ＭＳ ゴシック" panose="020B0609070205080204" pitchFamily="49" charset="-128"/>
                <a:ea typeface="ＭＳ ゴシック" panose="020B0609070205080204" pitchFamily="49" charset="-128"/>
              </a:rPr>
              <a:t>却下</a:t>
            </a:r>
            <a:r>
              <a:rPr lang="en-US" sz="2000" b="0" dirty="0" err="1">
                <a:latin typeface="ＭＳ ゴシック" panose="020B0609070205080204" pitchFamily="49" charset="-128"/>
                <a:ea typeface="ＭＳ ゴシック" panose="020B0609070205080204" pitchFamily="49" charset="-128"/>
              </a:rPr>
              <a:t>され</a:t>
            </a:r>
            <a:r>
              <a:rPr lang="ja-JP" altLang="en-US" sz="2000" b="0" dirty="0">
                <a:latin typeface="ＭＳ ゴシック" panose="020B0609070205080204" pitchFamily="49" charset="-128"/>
                <a:ea typeface="ＭＳ ゴシック" panose="020B0609070205080204" pitchFamily="49" charset="-128"/>
              </a:rPr>
              <a:t>る</a:t>
            </a:r>
            <a:endParaRPr lang="en-US" sz="2000" b="0" dirty="0">
              <a:latin typeface="ＭＳ ゴシック" panose="020B0609070205080204" pitchFamily="49" charset="-128"/>
              <a:ea typeface="ＭＳ ゴシック" panose="020B0609070205080204" pitchFamily="49" charset="-128"/>
            </a:endParaRPr>
          </a:p>
          <a:p>
            <a:pPr eaLnBrk="1" hangingPunct="1">
              <a:buFont typeface="Arial"/>
              <a:buChar char="•"/>
            </a:pPr>
            <a:r>
              <a:rPr lang="en-US" sz="2000" b="0" dirty="0" err="1">
                <a:latin typeface="ＭＳ ゴシック" panose="020B0609070205080204" pitchFamily="49" charset="-128"/>
                <a:ea typeface="ＭＳ ゴシック" panose="020B0609070205080204" pitchFamily="49" charset="-128"/>
              </a:rPr>
              <a:t>この承認で、承認対象のFOSS</a:t>
            </a:r>
            <a:r>
              <a:rPr lang="en-US" sz="2000" b="0" dirty="0" err="1" smtClean="0">
                <a:latin typeface="ＭＳ ゴシック" panose="020B0609070205080204" pitchFamily="49" charset="-128"/>
                <a:ea typeface="ＭＳ ゴシック" panose="020B0609070205080204" pitchFamily="49" charset="-128"/>
              </a:rPr>
              <a:t>コンポーネントの</a:t>
            </a:r>
            <a:r>
              <a:rPr lang="ja-JP" altLang="en-US" sz="2000" b="0" dirty="0" smtClean="0">
                <a:latin typeface="ＭＳ ゴシック" panose="020B0609070205080204" pitchFamily="49" charset="-128"/>
                <a:ea typeface="ＭＳ ゴシック" panose="020B0609070205080204" pitchFamily="49" charset="-128"/>
              </a:rPr>
              <a:t>バージョン</a:t>
            </a:r>
            <a:r>
              <a:rPr lang="en-US" sz="2000" b="0" dirty="0" smtClean="0">
                <a:latin typeface="ＭＳ ゴシック" panose="020B0609070205080204" pitchFamily="49" charset="-128"/>
                <a:ea typeface="ＭＳ ゴシック" panose="020B0609070205080204" pitchFamily="49" charset="-128"/>
              </a:rPr>
              <a:t>、</a:t>
            </a:r>
            <a:r>
              <a:rPr lang="en-US" sz="2000" b="0" dirty="0" err="1">
                <a:latin typeface="ＭＳ ゴシック" panose="020B0609070205080204" pitchFamily="49" charset="-128"/>
                <a:ea typeface="ＭＳ ゴシック" panose="020B0609070205080204" pitchFamily="49" charset="-128"/>
              </a:rPr>
              <a:t>使用</a:t>
            </a:r>
            <a:r>
              <a:rPr lang="ja-JP" altLang="en-US" sz="2000" b="0" dirty="0">
                <a:latin typeface="ＭＳ ゴシック" panose="020B0609070205080204" pitchFamily="49" charset="-128"/>
                <a:ea typeface="ＭＳ ゴシック" panose="020B0609070205080204" pitchFamily="49" charset="-128"/>
              </a:rPr>
              <a:t>方法</a:t>
            </a:r>
            <a:r>
              <a:rPr lang="en-US" sz="2000" b="0" dirty="0">
                <a:latin typeface="ＭＳ ゴシック" panose="020B0609070205080204" pitchFamily="49" charset="-128"/>
                <a:ea typeface="ＭＳ ゴシック" panose="020B0609070205080204" pitchFamily="49" charset="-128"/>
              </a:rPr>
              <a:t>、</a:t>
            </a:r>
            <a:r>
              <a:rPr lang="en-US" sz="2000" b="0" dirty="0" err="1">
                <a:latin typeface="ＭＳ ゴシック" panose="020B0609070205080204" pitchFamily="49" charset="-128"/>
                <a:ea typeface="ＭＳ ゴシック" panose="020B0609070205080204" pitchFamily="49" charset="-128"/>
              </a:rPr>
              <a:t>およびFOSSライセンス下で</a:t>
            </a:r>
            <a:r>
              <a:rPr lang="ja-JP" altLang="en-US" sz="2000" b="0" dirty="0">
                <a:latin typeface="ＭＳ ゴシック" panose="020B0609070205080204" pitchFamily="49" charset="-128"/>
                <a:ea typeface="ＭＳ ゴシック" panose="020B0609070205080204" pitchFamily="49" charset="-128"/>
              </a:rPr>
              <a:t>適用される</a:t>
            </a:r>
            <a:r>
              <a:rPr lang="ja-JP" altLang="en-US" sz="2000" b="0" dirty="0" smtClean="0">
                <a:latin typeface="ＭＳ ゴシック" panose="020B0609070205080204" pitchFamily="49" charset="-128"/>
                <a:ea typeface="ＭＳ ゴシック" panose="020B0609070205080204" pitchFamily="49" charset="-128"/>
              </a:rPr>
              <a:t>その他すべて</a:t>
            </a:r>
            <a:r>
              <a:rPr lang="ja-JP" altLang="en-US" sz="2000" b="0" dirty="0">
                <a:latin typeface="ＭＳ ゴシック" panose="020B0609070205080204" pitchFamily="49" charset="-128"/>
                <a:ea typeface="ＭＳ ゴシック" panose="020B0609070205080204" pitchFamily="49" charset="-128"/>
              </a:rPr>
              <a:t>の</a:t>
            </a:r>
            <a:r>
              <a:rPr lang="en-US" sz="2000" b="0" dirty="0" err="1">
                <a:latin typeface="ＭＳ ゴシック" panose="020B0609070205080204" pitchFamily="49" charset="-128"/>
                <a:ea typeface="ＭＳ ゴシック" panose="020B0609070205080204" pitchFamily="49" charset="-128"/>
              </a:rPr>
              <a:t>義務などを明確にする</a:t>
            </a:r>
            <a:endParaRPr lang="en-US" sz="2000" dirty="0">
              <a:latin typeface="ＭＳ ゴシック" panose="020B0609070205080204" pitchFamily="49" charset="-128"/>
              <a:ea typeface="ＭＳ ゴシック" panose="020B0609070205080204" pitchFamily="49" charset="-128"/>
            </a:endParaRPr>
          </a:p>
          <a:p>
            <a:pPr eaLnBrk="1" hangingPunct="1">
              <a:buFont typeface="Arial"/>
              <a:buChar char="•"/>
            </a:pPr>
            <a:r>
              <a:rPr lang="en-US" sz="2000" b="0" dirty="0" err="1">
                <a:latin typeface="ＭＳ ゴシック" panose="020B0609070205080204" pitchFamily="49" charset="-128"/>
                <a:ea typeface="ＭＳ ゴシック" panose="020B0609070205080204" pitchFamily="49" charset="-128"/>
              </a:rPr>
              <a:t>承認は適切な職権レベルで行われる必要があ</a:t>
            </a:r>
            <a:r>
              <a:rPr lang="ja-JP" altLang="en-US" sz="2000" b="0" dirty="0">
                <a:latin typeface="ＭＳ ゴシック" panose="020B0609070205080204" pitchFamily="49" charset="-128"/>
                <a:ea typeface="ＭＳ ゴシック" panose="020B0609070205080204" pitchFamily="49" charset="-128"/>
              </a:rPr>
              <a:t>る</a:t>
            </a:r>
            <a:endParaRPr lang="en-US" sz="2000" b="0" dirty="0">
              <a:latin typeface="ＭＳ ゴシック" panose="020B0609070205080204" pitchFamily="49" charset="-128"/>
              <a:ea typeface="ＭＳ ゴシック" panose="020B0609070205080204" pitchFamily="49" charset="-128"/>
            </a:endParaRPr>
          </a:p>
          <a:p>
            <a:pPr eaLnBrk="1" hangingPunct="1">
              <a:buFont typeface="Arial"/>
              <a:buChar char="•"/>
            </a:pPr>
            <a:endParaRPr lang="en-US" sz="2000" dirty="0">
              <a:latin typeface="ＭＳ ゴシック" panose="020B0609070205080204" pitchFamily="49" charset="-128"/>
              <a:ea typeface="ＭＳ ゴシック" panose="020B0609070205080204" pitchFamily="49" charset="-128"/>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"知的財産”とは何か？</a:t>
            </a:r>
            <a:endParaRPr lang="en-GB"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著作権（コピーライト</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作者</a:t>
            </a:r>
            <a:r>
              <a:rPr lang="ja-JP" altLang="en-US" dirty="0">
                <a:latin typeface="ＭＳ ゴシック" panose="020B0609070205080204" pitchFamily="49" charset="-128"/>
                <a:ea typeface="ＭＳ ゴシック" panose="020B0609070205080204" pitchFamily="49" charset="-128"/>
              </a:rPr>
              <a:t>が著した</a:t>
            </a:r>
            <a:r>
              <a:rPr lang="en-US" dirty="0" err="1">
                <a:latin typeface="ＭＳ ゴシック" panose="020B0609070205080204" pitchFamily="49" charset="-128"/>
                <a:ea typeface="ＭＳ ゴシック" panose="020B0609070205080204" pitchFamily="49" charset="-128"/>
              </a:rPr>
              <a:t>原作を保護</a:t>
            </a:r>
            <a:r>
              <a:rPr lang="ja-JP" altLang="en-US" dirty="0" smtClean="0">
                <a:latin typeface="ＭＳ ゴシック" panose="020B0609070205080204" pitchFamily="49" charset="-128"/>
                <a:ea typeface="ＭＳ ゴシック" panose="020B0609070205080204" pitchFamily="49" charset="-128"/>
              </a:rPr>
              <a:t>する</a:t>
            </a:r>
            <a:r>
              <a:rPr lang="en-US" dirty="0" smtClean="0">
                <a:latin typeface="ＭＳ ゴシック" panose="020B0609070205080204" pitchFamily="49" charset="-128"/>
                <a:ea typeface="ＭＳ ゴシック" panose="020B0609070205080204" pitchFamily="49" charset="-128"/>
              </a:rPr>
              <a:t> </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（根底のアイデアではなく）表現を保護 </a:t>
            </a: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ソフトウェア、書物、音響・映像作品、半導体マスク（回路パターンの原版）</a:t>
            </a:r>
          </a:p>
          <a:p>
            <a:r>
              <a:rPr lang="en-US" dirty="0" err="1">
                <a:latin typeface="ＭＳ ゴシック" panose="020B0609070205080204" pitchFamily="49" charset="-128"/>
                <a:ea typeface="ＭＳ ゴシック" panose="020B0609070205080204" pitchFamily="49" charset="-128"/>
              </a:rPr>
              <a:t>特許権（パテント</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新規性、有用性</a:t>
            </a:r>
            <a:r>
              <a:rPr lang="en-US" err="1">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非自明性を</a:t>
            </a:r>
            <a:r>
              <a:rPr lang="ja-JP" altLang="en-US" smtClean="0">
                <a:latin typeface="ＭＳ ゴシック" panose="020B0609070205080204" pitchFamily="49" charset="-128"/>
                <a:ea typeface="ＭＳ ゴシック" panose="020B0609070205080204" pitchFamily="49" charset="-128"/>
              </a:rPr>
              <a:t>持つ</a:t>
            </a:r>
            <a:r>
              <a:rPr lang="en-US" smtClean="0">
                <a:latin typeface="ＭＳ ゴシック" panose="020B0609070205080204" pitchFamily="49" charset="-128"/>
                <a:ea typeface="ＭＳ ゴシック" panose="020B0609070205080204" pitchFamily="49" charset="-128"/>
              </a:rPr>
              <a:t>発明</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イノベーションを奨励するための限定</a:t>
            </a:r>
            <a:r>
              <a:rPr lang="ja-JP" altLang="en-US" dirty="0">
                <a:latin typeface="ＭＳ ゴシック" panose="020B0609070205080204" pitchFamily="49" charset="-128"/>
                <a:ea typeface="ＭＳ ゴシック" panose="020B0609070205080204" pitchFamily="49" charset="-128"/>
              </a:rPr>
              <a:t>的な</a:t>
            </a:r>
            <a:r>
              <a:rPr lang="en-US" dirty="0" err="1">
                <a:latin typeface="ＭＳ ゴシック" panose="020B0609070205080204" pitchFamily="49" charset="-128"/>
                <a:ea typeface="ＭＳ ゴシック" panose="020B0609070205080204" pitchFamily="49" charset="-128"/>
              </a:rPr>
              <a:t>独占権</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営業秘密</a:t>
            </a:r>
            <a:r>
              <a:rPr lang="en-GB" dirty="0">
                <a:latin typeface="ＭＳ ゴシック" panose="020B0609070205080204" pitchFamily="49" charset="-128"/>
                <a:ea typeface="ＭＳ ゴシック" panose="020B0609070205080204" pitchFamily="49" charset="-128"/>
              </a:rPr>
              <a:t>：</a:t>
            </a:r>
            <a:r>
              <a:rPr lang="en-GB" dirty="0" err="1">
                <a:latin typeface="ＭＳ ゴシック" panose="020B0609070205080204" pitchFamily="49" charset="-128"/>
                <a:ea typeface="ＭＳ ゴシック" panose="020B0609070205080204" pitchFamily="49" charset="-128"/>
              </a:rPr>
              <a:t>価値ある機密情報を保護</a:t>
            </a:r>
            <a:r>
              <a:rPr lang="ja-JP" altLang="en-US" dirty="0" smtClean="0">
                <a:latin typeface="ＭＳ ゴシック" panose="020B0609070205080204" pitchFamily="49" charset="-128"/>
                <a:ea typeface="ＭＳ ゴシック" panose="020B0609070205080204" pitchFamily="49" charset="-128"/>
              </a:rPr>
              <a:t>する</a:t>
            </a:r>
            <a:endParaRPr lang="en-GB" strike="sngStrike" dirty="0" smtClean="0">
              <a:latin typeface="ＭＳ ゴシック" panose="020B0609070205080204" pitchFamily="49" charset="-128"/>
              <a:ea typeface="ＭＳ ゴシック" panose="020B0609070205080204" pitchFamily="49" charset="-128"/>
            </a:endParaRPr>
          </a:p>
          <a:p>
            <a:r>
              <a:rPr lang="en-US" dirty="0" err="1" smtClean="0">
                <a:latin typeface="ＭＳ ゴシック" panose="020B0609070205080204" pitchFamily="49" charset="-128"/>
                <a:ea typeface="ＭＳ ゴシック" panose="020B0609070205080204" pitchFamily="49" charset="-128"/>
              </a:rPr>
              <a:t>商標</a:t>
            </a:r>
            <a:r>
              <a:rPr 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言葉、ロゴ、標語、色などの</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製品</a:t>
            </a:r>
            <a:r>
              <a:rPr lang="en-US" dirty="0" err="1" smtClean="0">
                <a:latin typeface="ＭＳ ゴシック" panose="020B0609070205080204" pitchFamily="49" charset="-128"/>
                <a:ea typeface="ＭＳ ゴシック" panose="020B0609070205080204" pitchFamily="49" charset="-128"/>
              </a:rPr>
              <a:t>の出所を識別する標識を保護</a:t>
            </a:r>
            <a:r>
              <a:rPr lang="ja-JP" altLang="en-US" dirty="0" smtClean="0">
                <a:latin typeface="ＭＳ ゴシック" panose="020B0609070205080204" pitchFamily="49" charset="-128"/>
                <a:ea typeface="ＭＳ ゴシック" panose="020B0609070205080204" pitchFamily="49" charset="-128"/>
              </a:rPr>
              <a:t>する</a:t>
            </a:r>
            <a:endParaRPr lang="en-US" dirty="0" smtClean="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smtClean="0">
                <a:latin typeface="ＭＳ ゴシック" panose="020B0609070205080204" pitchFamily="49" charset="-128"/>
                <a:ea typeface="ＭＳ ゴシック" panose="020B0609070205080204" pitchFamily="49" charset="-128"/>
              </a:rPr>
              <a:t>消費者とブランドを</a:t>
            </a:r>
            <a:r>
              <a:rPr lang="ja-JP" altLang="en-US" dirty="0">
                <a:latin typeface="ＭＳ ゴシック" panose="020B0609070205080204" pitchFamily="49" charset="-128"/>
                <a:ea typeface="ＭＳ ゴシック" panose="020B0609070205080204" pitchFamily="49" charset="-128"/>
              </a:rPr>
              <a:t>保護</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消費者の混乱やブランドの希薄化を回避</a:t>
            </a:r>
            <a:r>
              <a:rPr lang="ja-JP" altLang="en-US" dirty="0" smtClean="0">
                <a:latin typeface="ＭＳ ゴシック" panose="020B0609070205080204" pitchFamily="49" charset="-128"/>
                <a:ea typeface="ＭＳ ゴシック" panose="020B0609070205080204" pitchFamily="49" charset="-128"/>
              </a:rPr>
              <a:t>する</a:t>
            </a:r>
            <a:endParaRPr lang="en-US" strike="sngStrike"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a:p>
            <a:pPr marL="0" indent="0" algn="ctr">
              <a:buNone/>
            </a:pPr>
            <a:r>
              <a:rPr lang="en-US" u="sng" dirty="0" err="1">
                <a:latin typeface="ＭＳ ゴシック" panose="020B0609070205080204" pitchFamily="49" charset="-128"/>
                <a:ea typeface="ＭＳ ゴシック" panose="020B0609070205080204" pitchFamily="49" charset="-128"/>
              </a:rPr>
              <a:t>本章では</a:t>
            </a:r>
            <a:r>
              <a:rPr lang="ja-JP" altLang="en-US" u="sng" dirty="0" err="1">
                <a:latin typeface="ＭＳ ゴシック" panose="020B0609070205080204" pitchFamily="49" charset="-128"/>
                <a:ea typeface="ＭＳ ゴシック" panose="020B0609070205080204" pitchFamily="49" charset="-128"/>
              </a:rPr>
              <a:t>、</a:t>
            </a:r>
            <a:r>
              <a:rPr lang="en-US" u="sng" dirty="0" err="1">
                <a:latin typeface="ＭＳ ゴシック" panose="020B0609070205080204" pitchFamily="49" charset="-128"/>
                <a:ea typeface="ＭＳ ゴシック" panose="020B0609070205080204" pitchFamily="49" charset="-128"/>
              </a:rPr>
              <a:t>FOSS</a:t>
            </a:r>
            <a:r>
              <a:rPr lang="en-US" u="sng" err="1">
                <a:latin typeface="ＭＳ ゴシック" panose="020B0609070205080204" pitchFamily="49" charset="-128"/>
                <a:ea typeface="ＭＳ ゴシック" panose="020B0609070205080204" pitchFamily="49" charset="-128"/>
              </a:rPr>
              <a:t>コンプライアンスに最も関係する</a:t>
            </a:r>
            <a:r>
              <a:rPr lang="en-US" u="sng" smtClean="0">
                <a:latin typeface="ＭＳ ゴシック" panose="020B0609070205080204" pitchFamily="49" charset="-128"/>
                <a:ea typeface="ＭＳ ゴシック" panose="020B0609070205080204" pitchFamily="49" charset="-128"/>
              </a:rPr>
              <a:t>、</a:t>
            </a:r>
            <a:br>
              <a:rPr lang="en-US" u="sng" smtClean="0">
                <a:latin typeface="ＭＳ ゴシック" panose="020B0609070205080204" pitchFamily="49" charset="-128"/>
                <a:ea typeface="ＭＳ ゴシック" panose="020B0609070205080204" pitchFamily="49" charset="-128"/>
              </a:rPr>
            </a:br>
            <a:r>
              <a:rPr lang="en-US" u="sng" smtClean="0">
                <a:latin typeface="ＭＳ ゴシック" panose="020B0609070205080204" pitchFamily="49" charset="-128"/>
                <a:ea typeface="ＭＳ ゴシック" panose="020B0609070205080204" pitchFamily="49" charset="-128"/>
              </a:rPr>
              <a:t>著作権と特許権に焦点を当て</a:t>
            </a:r>
            <a:r>
              <a:rPr lang="ja-JP" altLang="en-US" u="sng" dirty="0" smtClean="0">
                <a:latin typeface="ＭＳ ゴシック" panose="020B0609070205080204" pitchFamily="49" charset="-128"/>
                <a:ea typeface="ＭＳ ゴシック" panose="020B0609070205080204" pitchFamily="49" charset="-128"/>
              </a:rPr>
              <a:t>る</a:t>
            </a:r>
            <a:endParaRPr lang="en-US" u="sng" strike="sngStrike" dirty="0">
              <a:latin typeface="ＭＳ ゴシック" panose="020B0609070205080204" pitchFamily="49" charset="-128"/>
              <a:ea typeface="ＭＳ ゴシック" panose="020B0609070205080204" pitchFamily="49" charset="-128"/>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ＭＳ ゴシック" panose="020B0609070205080204" pitchFamily="49" charset="-128"/>
                <a:ea typeface="ＭＳ ゴシック" panose="020B0609070205080204" pitchFamily="49" charset="-128"/>
              </a:rPr>
              <a:t>製品内での使用に</a:t>
            </a:r>
            <a:r>
              <a:rPr lang="ja-JP" altLang="en-US" sz="2000" b="0" dirty="0">
                <a:latin typeface="ＭＳ ゴシック" panose="020B0609070205080204" pitchFamily="49" charset="-128"/>
                <a:ea typeface="ＭＳ ゴシック" panose="020B0609070205080204" pitchFamily="49" charset="-128"/>
              </a:rPr>
              <a:t>ついて</a:t>
            </a:r>
            <a:r>
              <a:rPr lang="en-US" sz="2000" b="0" dirty="0">
                <a:latin typeface="ＭＳ ゴシック" panose="020B0609070205080204" pitchFamily="49" charset="-128"/>
                <a:ea typeface="ＭＳ ゴシック" panose="020B0609070205080204" pitchFamily="49" charset="-128"/>
              </a:rPr>
              <a:t>FOSS</a:t>
            </a:r>
            <a:r>
              <a:rPr lang="ja-JP" altLang="en-US" sz="2000" b="0" dirty="0">
                <a:latin typeface="ＭＳ ゴシック" panose="020B0609070205080204" pitchFamily="49" charset="-128"/>
                <a:ea typeface="ＭＳ ゴシック" panose="020B0609070205080204" pitchFamily="49" charset="-128"/>
              </a:rPr>
              <a:t>コンポーネント</a:t>
            </a:r>
            <a:r>
              <a:rPr lang="en-US" sz="2000" b="0" dirty="0" err="1" smtClean="0">
                <a:latin typeface="ＭＳ ゴシック" panose="020B0609070205080204" pitchFamily="49" charset="-128"/>
                <a:ea typeface="ＭＳ ゴシック" panose="020B0609070205080204" pitchFamily="49" charset="-128"/>
              </a:rPr>
              <a:t>が承認された</a:t>
            </a:r>
            <a:r>
              <a:rPr lang="ja-JP" altLang="en-US" sz="2000" b="0" dirty="0" smtClean="0">
                <a:latin typeface="ＭＳ ゴシック" panose="020B0609070205080204" pitchFamily="49" charset="-128"/>
                <a:ea typeface="ＭＳ ゴシック" panose="020B0609070205080204" pitchFamily="49" charset="-128"/>
              </a:rPr>
              <a:t>場合</a:t>
            </a:r>
            <a:r>
              <a:rPr lang="en-US" sz="2000" b="0" dirty="0" smtClean="0">
                <a:latin typeface="ＭＳ ゴシック" panose="020B0609070205080204" pitchFamily="49" charset="-128"/>
                <a:ea typeface="ＭＳ ゴシック" panose="020B0609070205080204" pitchFamily="49" charset="-128"/>
              </a:rPr>
              <a:t>、</a:t>
            </a:r>
            <a:r>
              <a:rPr lang="ja-JP" altLang="en-US" sz="2000" b="0" dirty="0">
                <a:latin typeface="ＭＳ ゴシック" panose="020B0609070205080204" pitchFamily="49" charset="-128"/>
                <a:ea typeface="ＭＳ ゴシック" panose="020B0609070205080204" pitchFamily="49" charset="-128"/>
              </a:rPr>
              <a:t>それが</a:t>
            </a:r>
            <a:r>
              <a:rPr lang="en-US" sz="2000" b="0" dirty="0" err="1">
                <a:latin typeface="ＭＳ ゴシック" panose="020B0609070205080204" pitchFamily="49" charset="-128"/>
                <a:ea typeface="ＭＳ ゴシック" panose="020B0609070205080204" pitchFamily="49" charset="-128"/>
              </a:rPr>
              <a:t>その製品</a:t>
            </a:r>
            <a:r>
              <a:rPr lang="ja-JP" altLang="en-US" sz="2000" b="0" dirty="0">
                <a:latin typeface="ＭＳ ゴシック" panose="020B0609070205080204" pitchFamily="49" charset="-128"/>
                <a:ea typeface="ＭＳ ゴシック" panose="020B0609070205080204" pitchFamily="49" charset="-128"/>
              </a:rPr>
              <a:t>の</a:t>
            </a:r>
            <a:r>
              <a:rPr lang="en-US" sz="2000" b="0" dirty="0" err="1">
                <a:latin typeface="ＭＳ ゴシック" panose="020B0609070205080204" pitchFamily="49" charset="-128"/>
                <a:ea typeface="ＭＳ ゴシック" panose="020B0609070205080204" pitchFamily="49" charset="-128"/>
              </a:rPr>
              <a:t>ソフトウェア一覧</a:t>
            </a:r>
            <a:r>
              <a:rPr lang="ja-JP" altLang="en-US" sz="2000" b="0" dirty="0">
                <a:latin typeface="ＭＳ ゴシック" panose="020B0609070205080204" pitchFamily="49" charset="-128"/>
                <a:ea typeface="ＭＳ ゴシック" panose="020B0609070205080204" pitchFamily="49" charset="-128"/>
              </a:rPr>
              <a:t>表</a:t>
            </a:r>
            <a:r>
              <a:rPr lang="en-US" sz="2000" b="0" dirty="0" err="1">
                <a:latin typeface="ＭＳ ゴシック" panose="020B0609070205080204" pitchFamily="49" charset="-128"/>
                <a:ea typeface="ＭＳ ゴシック" panose="020B0609070205080204" pitchFamily="49" charset="-128"/>
              </a:rPr>
              <a:t>に追加</a:t>
            </a:r>
            <a:r>
              <a:rPr lang="ja-JP" altLang="en-US" sz="2000" b="0" dirty="0" smtClean="0">
                <a:latin typeface="ＭＳ ゴシック" panose="020B0609070205080204" pitchFamily="49" charset="-128"/>
                <a:ea typeface="ＭＳ ゴシック" panose="020B0609070205080204" pitchFamily="49" charset="-128"/>
              </a:rPr>
              <a:t>される</a:t>
            </a:r>
            <a:r>
              <a:rPr lang="en-US" sz="2000" b="0" dirty="0" smtClean="0">
                <a:latin typeface="ＭＳ ゴシック" panose="020B0609070205080204" pitchFamily="49" charset="-128"/>
                <a:ea typeface="ＭＳ ゴシック" panose="020B0609070205080204" pitchFamily="49" charset="-128"/>
              </a:rPr>
              <a:t> </a:t>
            </a:r>
            <a:endParaRPr lang="en-US" sz="2000" b="0" dirty="0">
              <a:latin typeface="ＭＳ ゴシック" panose="020B0609070205080204" pitchFamily="49" charset="-128"/>
              <a:ea typeface="ＭＳ ゴシック" panose="020B0609070205080204" pitchFamily="49" charset="-128"/>
            </a:endParaRPr>
          </a:p>
          <a:p>
            <a:pPr eaLnBrk="1" hangingPunct="1">
              <a:buFont typeface="Arial" panose="020B0604020202020204" pitchFamily="34" charset="0"/>
              <a:buChar char="•"/>
            </a:pPr>
            <a:r>
              <a:rPr lang="en-US" sz="2000" b="0" dirty="0" err="1">
                <a:latin typeface="ＭＳ ゴシック" panose="020B0609070205080204" pitchFamily="49" charset="-128"/>
                <a:ea typeface="ＭＳ ゴシック" panose="020B0609070205080204" pitchFamily="49" charset="-128"/>
              </a:rPr>
              <a:t>承認内容とその条件</a:t>
            </a:r>
            <a:r>
              <a:rPr lang="ja-JP" altLang="en-US" sz="2000" b="0" dirty="0">
                <a:latin typeface="ＭＳ ゴシック" panose="020B0609070205080204" pitchFamily="49" charset="-128"/>
                <a:ea typeface="ＭＳ ゴシック" panose="020B0609070205080204" pitchFamily="49" charset="-128"/>
              </a:rPr>
              <a:t>が</a:t>
            </a:r>
            <a:r>
              <a:rPr lang="en-US" sz="2000" b="0" dirty="0" err="1">
                <a:latin typeface="ＭＳ ゴシック" panose="020B0609070205080204" pitchFamily="49" charset="-128"/>
                <a:ea typeface="ＭＳ ゴシック" panose="020B0609070205080204" pitchFamily="49" charset="-128"/>
              </a:rPr>
              <a:t>追跡システムに登録</a:t>
            </a:r>
            <a:r>
              <a:rPr lang="ja-JP" altLang="en-US" sz="2000" b="0" dirty="0" smtClean="0">
                <a:latin typeface="ＭＳ ゴシック" panose="020B0609070205080204" pitchFamily="49" charset="-128"/>
                <a:ea typeface="ＭＳ ゴシック" panose="020B0609070205080204" pitchFamily="49" charset="-128"/>
              </a:rPr>
              <a:t>される</a:t>
            </a:r>
            <a:r>
              <a:rPr lang="en-US" sz="2000" b="0" dirty="0" smtClean="0">
                <a:latin typeface="ＭＳ ゴシック" panose="020B0609070205080204" pitchFamily="49" charset="-128"/>
                <a:ea typeface="ＭＳ ゴシック" panose="020B0609070205080204" pitchFamily="49" charset="-128"/>
              </a:rPr>
              <a:t> </a:t>
            </a:r>
            <a:endParaRPr lang="en-US" sz="2000" b="0" dirty="0">
              <a:latin typeface="ＭＳ ゴシック" panose="020B0609070205080204" pitchFamily="49" charset="-128"/>
              <a:ea typeface="ＭＳ ゴシック" panose="020B0609070205080204" pitchFamily="49" charset="-128"/>
            </a:endParaRPr>
          </a:p>
          <a:p>
            <a:pPr>
              <a:buFont typeface="Arial" panose="020B0604020202020204" pitchFamily="34" charset="0"/>
              <a:buChar char="•"/>
            </a:pPr>
            <a:r>
              <a:rPr lang="en-US" sz="2000" b="0" dirty="0" err="1" smtClean="0">
                <a:latin typeface="ＭＳ ゴシック" panose="020B0609070205080204" pitchFamily="49" charset="-128"/>
                <a:ea typeface="ＭＳ ゴシック" panose="020B0609070205080204" pitchFamily="49" charset="-128"/>
              </a:rPr>
              <a:t>新しい</a:t>
            </a:r>
            <a:r>
              <a:rPr lang="ja-JP" altLang="en-US" sz="2000" b="0" dirty="0" smtClean="0">
                <a:latin typeface="ＭＳ ゴシック" panose="020B0609070205080204" pitchFamily="49" charset="-128"/>
                <a:ea typeface="ＭＳ ゴシック" panose="020B0609070205080204" pitchFamily="49" charset="-128"/>
              </a:rPr>
              <a:t>バージョン</a:t>
            </a:r>
            <a:r>
              <a:rPr lang="en-US" sz="2000" b="0" dirty="0" err="1" smtClean="0">
                <a:latin typeface="ＭＳ ゴシック" panose="020B0609070205080204" pitchFamily="49" charset="-128"/>
                <a:ea typeface="ＭＳ ゴシック" panose="020B0609070205080204" pitchFamily="49" charset="-128"/>
              </a:rPr>
              <a:t>の</a:t>
            </a:r>
            <a:r>
              <a:rPr lang="en-US" sz="2000" b="0" dirty="0" err="1">
                <a:latin typeface="ＭＳ ゴシック" panose="020B0609070205080204" pitchFamily="49" charset="-128"/>
                <a:ea typeface="ＭＳ ゴシック" panose="020B0609070205080204" pitchFamily="49" charset="-128"/>
              </a:rPr>
              <a:t>FOSSコンポーネントや新しい使用</a:t>
            </a:r>
            <a:r>
              <a:rPr lang="ja-JP" altLang="en-US" sz="2000" b="0" dirty="0">
                <a:latin typeface="ＭＳ ゴシック" panose="020B0609070205080204" pitchFamily="49" charset="-128"/>
                <a:ea typeface="ＭＳ ゴシック" panose="020B0609070205080204" pitchFamily="49" charset="-128"/>
              </a:rPr>
              <a:t>方法</a:t>
            </a:r>
            <a:r>
              <a:rPr lang="en-US" sz="2000" b="0" dirty="0" err="1">
                <a:latin typeface="ＭＳ ゴシック" panose="020B0609070205080204" pitchFamily="49" charset="-128"/>
                <a:ea typeface="ＭＳ ゴシック" panose="020B0609070205080204" pitchFamily="49" charset="-128"/>
              </a:rPr>
              <a:t>が提案された場合には</a:t>
            </a:r>
            <a:r>
              <a:rPr lang="ja-JP" altLang="en-US" sz="2000" b="0" dirty="0" err="1">
                <a:latin typeface="ＭＳ ゴシック" panose="020B0609070205080204" pitchFamily="49" charset="-128"/>
                <a:ea typeface="ＭＳ ゴシック" panose="020B0609070205080204" pitchFamily="49" charset="-128"/>
              </a:rPr>
              <a:t>、</a:t>
            </a:r>
            <a:r>
              <a:rPr lang="en-US" sz="2000" b="0" dirty="0" err="1" smtClean="0">
                <a:latin typeface="ＭＳ ゴシック" panose="020B0609070205080204" pitchFamily="49" charset="-128"/>
                <a:ea typeface="ＭＳ ゴシック" panose="020B0609070205080204" pitchFamily="49" charset="-128"/>
              </a:rPr>
              <a:t>新たな承認が必要となることを</a:t>
            </a:r>
            <a:r>
              <a:rPr lang="ja-JP" altLang="en-US" sz="2000" b="0" dirty="0">
                <a:latin typeface="ＭＳ ゴシック" panose="020B0609070205080204" pitchFamily="49" charset="-128"/>
                <a:ea typeface="ＭＳ ゴシック" panose="020B0609070205080204" pitchFamily="49" charset="-128"/>
              </a:rPr>
              <a:t>追跡</a:t>
            </a:r>
            <a:r>
              <a:rPr lang="en-US" altLang="ja-JP" sz="2000" b="0" dirty="0" err="1" smtClean="0">
                <a:latin typeface="ＭＳ ゴシック" panose="020B0609070205080204" pitchFamily="49" charset="-128"/>
                <a:ea typeface="ＭＳ ゴシック" panose="020B0609070205080204" pitchFamily="49" charset="-128"/>
              </a:rPr>
              <a:t>システム</a:t>
            </a:r>
            <a:r>
              <a:rPr lang="ja-JP" altLang="en-US" sz="2000" b="0" dirty="0" smtClean="0">
                <a:latin typeface="ＭＳ ゴシック" panose="020B0609070205080204" pitchFamily="49" charset="-128"/>
                <a:ea typeface="ＭＳ ゴシック" panose="020B0609070205080204" pitchFamily="49" charset="-128"/>
              </a:rPr>
              <a:t>で</a:t>
            </a:r>
            <a:r>
              <a:rPr lang="en-US" sz="2000" b="0" dirty="0" err="1" smtClean="0">
                <a:latin typeface="ＭＳ ゴシック" panose="020B0609070205080204" pitchFamily="49" charset="-128"/>
                <a:ea typeface="ＭＳ ゴシック" panose="020B0609070205080204" pitchFamily="49" charset="-128"/>
              </a:rPr>
              <a:t>明確にする</a:t>
            </a:r>
            <a:r>
              <a:rPr lang="en-US" sz="2000" b="0" dirty="0" smtClean="0">
                <a:latin typeface="ＭＳ ゴシック" panose="020B0609070205080204" pitchFamily="49" charset="-128"/>
                <a:ea typeface="ＭＳ ゴシック" panose="020B0609070205080204" pitchFamily="49" charset="-128"/>
              </a:rPr>
              <a:t> </a:t>
            </a:r>
            <a:endParaRPr lang="en-US" sz="2000" b="0" dirty="0">
              <a:latin typeface="ＭＳ ゴシック" panose="020B0609070205080204" pitchFamily="49" charset="-128"/>
              <a:ea typeface="ＭＳ ゴシック" panose="020B0609070205080204" pitchFamily="49"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ＭＳ ゴシック" panose="020B0609070205080204" pitchFamily="49" charset="-128"/>
                <a:ea typeface="ＭＳ ゴシック" panose="020B0609070205080204" pitchFamily="49" charset="-128"/>
                <a:cs typeface="ＭＳ Ｐゴシック" charset="0"/>
              </a:rPr>
              <a:t>登録／承認の追跡</a:t>
            </a:r>
            <a:endParaRPr lang="en-US">
              <a:latin typeface="ＭＳ ゴシック" panose="020B0609070205080204" pitchFamily="49" charset="-128"/>
              <a:ea typeface="ＭＳ ゴシック" panose="020B0609070205080204" pitchFamily="49" charset="-128"/>
              <a:cs typeface="ＭＳ Ｐゴシック"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698625" y="3602457"/>
            <a:ext cx="8817633"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ＭＳ ゴシック" panose="020B0609070205080204" pitchFamily="49" charset="-128"/>
                <a:ea typeface="ＭＳ ゴシック" panose="020B0609070205080204" pitchFamily="49" charset="-128"/>
              </a:rPr>
              <a:t>著作権表示と帰属</a:t>
            </a:r>
            <a:r>
              <a:rPr lang="ja-JP" altLang="en-US" sz="2000" dirty="0">
                <a:latin typeface="ＭＳ ゴシック" panose="020B0609070205080204" pitchFamily="49" charset="-128"/>
                <a:ea typeface="ＭＳ ゴシック" panose="020B0609070205080204" pitchFamily="49" charset="-128"/>
              </a:rPr>
              <a:t>表示</a:t>
            </a:r>
            <a:r>
              <a:rPr lang="en-US" sz="2000" dirty="0">
                <a:latin typeface="ＭＳ ゴシック" panose="020B0609070205080204" pitchFamily="49" charset="-128"/>
                <a:ea typeface="ＭＳ ゴシック" panose="020B0609070205080204" pitchFamily="49" charset="-128"/>
              </a:rPr>
              <a:t>の</a:t>
            </a:r>
            <a:r>
              <a:rPr lang="ja-JP" altLang="en-US" sz="2000" dirty="0">
                <a:latin typeface="ＭＳ ゴシック" panose="020B0609070205080204" pitchFamily="49" charset="-128"/>
                <a:ea typeface="ＭＳ ゴシック" panose="020B0609070205080204" pitchFamily="49" charset="-128"/>
              </a:rPr>
              <a:t>すべて</a:t>
            </a:r>
            <a:r>
              <a:rPr lang="en-US" sz="2000" dirty="0" err="1">
                <a:latin typeface="ＭＳ ゴシック" panose="020B0609070205080204" pitchFamily="49" charset="-128"/>
                <a:ea typeface="ＭＳ ゴシック" panose="020B0609070205080204" pitchFamily="49" charset="-128"/>
              </a:rPr>
              <a:t>を提供することで、FOSS</a:t>
            </a:r>
            <a:r>
              <a:rPr lang="ja-JP" altLang="en-US" sz="2000" dirty="0">
                <a:latin typeface="ＭＳ ゴシック" panose="020B0609070205080204" pitchFamily="49" charset="-128"/>
                <a:ea typeface="ＭＳ ゴシック" panose="020B0609070205080204" pitchFamily="49" charset="-128"/>
              </a:rPr>
              <a:t>が</a:t>
            </a:r>
            <a:r>
              <a:rPr lang="en-US" sz="2000" dirty="0" err="1">
                <a:latin typeface="ＭＳ ゴシック" panose="020B0609070205080204" pitchFamily="49" charset="-128"/>
                <a:ea typeface="ＭＳ ゴシック" panose="020B0609070205080204" pitchFamily="49" charset="-128"/>
              </a:rPr>
              <a:t>使用</a:t>
            </a:r>
            <a:r>
              <a:rPr lang="ja-JP" altLang="en-US" sz="2000" dirty="0">
                <a:latin typeface="ＭＳ ゴシック" panose="020B0609070205080204" pitchFamily="49" charset="-128"/>
                <a:ea typeface="ＭＳ ゴシック" panose="020B0609070205080204" pitchFamily="49" charset="-128"/>
              </a:rPr>
              <a:t>されていること</a:t>
            </a:r>
            <a:r>
              <a:rPr lang="en-US" sz="2000" dirty="0">
                <a:latin typeface="ＭＳ ゴシック" panose="020B0609070205080204" pitchFamily="49" charset="-128"/>
                <a:ea typeface="ＭＳ ゴシック" panose="020B0609070205080204" pitchFamily="49" charset="-128"/>
              </a:rPr>
              <a:t>を</a:t>
            </a:r>
            <a:r>
              <a:rPr lang="ja-JP" altLang="en-US" sz="2000" dirty="0">
                <a:latin typeface="ＭＳ ゴシック" panose="020B0609070205080204" pitchFamily="49" charset="-128"/>
                <a:ea typeface="ＭＳ ゴシック" panose="020B0609070205080204" pitchFamily="49" charset="-128"/>
              </a:rPr>
              <a:t>表明する</a:t>
            </a:r>
            <a:r>
              <a:rPr lang="en-US" sz="2000" dirty="0">
                <a:latin typeface="ＭＳ ゴシック" panose="020B0609070205080204" pitchFamily="49" charset="-128"/>
                <a:ea typeface="ＭＳ ゴシック" panose="020B0609070205080204" pitchFamily="49" charset="-128"/>
              </a:rPr>
              <a:t> </a:t>
            </a:r>
          </a:p>
          <a:p>
            <a:pPr marL="271463" lvl="1" indent="-271463">
              <a:lnSpc>
                <a:spcPct val="150000"/>
              </a:lnSpc>
              <a:buSzPct val="90000"/>
              <a:buFont typeface="Arial" panose="020B0604020202020204" pitchFamily="34" charset="0"/>
              <a:buChar char="•"/>
            </a:pPr>
            <a:r>
              <a:rPr lang="en-US" sz="2000" dirty="0" err="1">
                <a:latin typeface="ＭＳ ゴシック" panose="020B0609070205080204" pitchFamily="49" charset="-128"/>
                <a:ea typeface="ＭＳ ゴシック" panose="020B0609070205080204" pitchFamily="49" charset="-128"/>
              </a:rPr>
              <a:t>製品のエンドユーザ</a:t>
            </a:r>
            <a:r>
              <a:rPr lang="ja-JP" altLang="en-US" sz="2000" dirty="0" err="1">
                <a:latin typeface="ＭＳ ゴシック" panose="020B0609070205080204" pitchFamily="49" charset="-128"/>
                <a:ea typeface="ＭＳ ゴシック" panose="020B0609070205080204" pitchFamily="49" charset="-128"/>
              </a:rPr>
              <a:t>ー</a:t>
            </a:r>
            <a:r>
              <a:rPr lang="en-US" sz="2000" err="1">
                <a:latin typeface="ＭＳ ゴシック" panose="020B0609070205080204" pitchFamily="49" charset="-128"/>
                <a:ea typeface="ＭＳ ゴシック" panose="020B0609070205080204" pitchFamily="49" charset="-128"/>
              </a:rPr>
              <a:t>に</a:t>
            </a:r>
            <a:r>
              <a:rPr lang="en-US" sz="2000" smtClean="0">
                <a:latin typeface="ＭＳ ゴシック" panose="020B0609070205080204" pitchFamily="49" charset="-128"/>
                <a:ea typeface="ＭＳ ゴシック" panose="020B0609070205080204" pitchFamily="49" charset="-128"/>
              </a:rPr>
              <a:t>FOSSソースコードの写しの入手方法に</a:t>
            </a:r>
            <a:r>
              <a:rPr lang="ja-JP" altLang="en-US" sz="2000" dirty="0">
                <a:latin typeface="ＭＳ ゴシック" panose="020B0609070205080204" pitchFamily="49" charset="-128"/>
                <a:ea typeface="ＭＳ ゴシック" panose="020B0609070205080204" pitchFamily="49" charset="-128"/>
              </a:rPr>
              <a:t>関する</a:t>
            </a:r>
            <a:r>
              <a:rPr lang="en-US" sz="2000" dirty="0" err="1">
                <a:latin typeface="ＭＳ ゴシック" panose="020B0609070205080204" pitchFamily="49" charset="-128"/>
                <a:ea typeface="ＭＳ ゴシック" panose="020B0609070205080204" pitchFamily="49" charset="-128"/>
              </a:rPr>
              <a:t>情報</a:t>
            </a:r>
            <a:r>
              <a:rPr lang="ja-JP" altLang="en-US" sz="2000" dirty="0">
                <a:latin typeface="ＭＳ ゴシック" panose="020B0609070205080204" pitchFamily="49" charset="-128"/>
                <a:ea typeface="ＭＳ ゴシック" panose="020B0609070205080204" pitchFamily="49" charset="-128"/>
              </a:rPr>
              <a:t>を</a:t>
            </a:r>
            <a:r>
              <a:rPr lang="en-US" sz="2000" dirty="0" err="1">
                <a:latin typeface="ＭＳ ゴシック" panose="020B0609070205080204" pitchFamily="49" charset="-128"/>
                <a:ea typeface="ＭＳ ゴシック" panose="020B0609070205080204" pitchFamily="49" charset="-128"/>
              </a:rPr>
              <a:t>提供</a:t>
            </a:r>
            <a:r>
              <a:rPr lang="ja-JP" altLang="en-US" sz="2000" dirty="0">
                <a:latin typeface="ＭＳ ゴシック" panose="020B0609070205080204" pitchFamily="49" charset="-128"/>
                <a:ea typeface="ＭＳ ゴシック" panose="020B0609070205080204" pitchFamily="49" charset="-128"/>
              </a:rPr>
              <a:t>する</a:t>
            </a:r>
            <a:r>
              <a:rPr lang="en-US" sz="2000" dirty="0">
                <a:latin typeface="ＭＳ ゴシック" panose="020B0609070205080204" pitchFamily="49" charset="-128"/>
                <a:ea typeface="ＭＳ ゴシック" panose="020B0609070205080204" pitchFamily="49" charset="-128"/>
              </a:rPr>
              <a:t>（</a:t>
            </a:r>
            <a:r>
              <a:rPr lang="en-US" sz="2000" dirty="0" err="1">
                <a:latin typeface="ＭＳ ゴシック" panose="020B0609070205080204" pitchFamily="49" charset="-128"/>
                <a:ea typeface="ＭＳ ゴシック" panose="020B0609070205080204" pitchFamily="49" charset="-128"/>
              </a:rPr>
              <a:t>GPLやLGPLのケースのよう</a:t>
            </a:r>
            <a:r>
              <a:rPr lang="ja-JP" altLang="en-US" sz="2000" dirty="0">
                <a:latin typeface="ＭＳ ゴシック" panose="020B0609070205080204" pitchFamily="49" charset="-128"/>
                <a:ea typeface="ＭＳ ゴシック" panose="020B0609070205080204" pitchFamily="49" charset="-128"/>
              </a:rPr>
              <a:t>に、その必要がある</a:t>
            </a:r>
            <a:r>
              <a:rPr lang="en-US" sz="2000" dirty="0" err="1">
                <a:latin typeface="ＭＳ ゴシック" panose="020B0609070205080204" pitchFamily="49" charset="-128"/>
                <a:ea typeface="ＭＳ ゴシック" panose="020B0609070205080204" pitchFamily="49" charset="-128"/>
              </a:rPr>
              <a:t>場合</a:t>
            </a:r>
            <a:r>
              <a:rPr lang="en-US" sz="2000" dirty="0">
                <a:latin typeface="ＭＳ ゴシック" panose="020B0609070205080204" pitchFamily="49" charset="-128"/>
                <a:ea typeface="ＭＳ ゴシック" panose="020B0609070205080204" pitchFamily="49" charset="-128"/>
              </a:rPr>
              <a:t>）</a:t>
            </a:r>
          </a:p>
          <a:p>
            <a:pPr marL="271463" lvl="1" indent="-271463">
              <a:lnSpc>
                <a:spcPct val="150000"/>
              </a:lnSpc>
              <a:buSzPct val="90000"/>
              <a:buFont typeface="Arial" panose="020B0604020202020204" pitchFamily="34" charset="0"/>
              <a:buChar char="•"/>
            </a:pPr>
            <a:r>
              <a:rPr lang="en-US" sz="2000" dirty="0" err="1">
                <a:latin typeface="ＭＳ ゴシック" panose="020B0609070205080204" pitchFamily="49" charset="-128"/>
                <a:ea typeface="ＭＳ ゴシック" panose="020B0609070205080204" pitchFamily="49" charset="-128"/>
              </a:rPr>
              <a:t>必要に応じ製品に含まれるFOSS</a:t>
            </a:r>
            <a:r>
              <a:rPr lang="ja-JP" altLang="en-US" sz="2000" dirty="0">
                <a:latin typeface="ＭＳ ゴシック" panose="020B0609070205080204" pitchFamily="49" charset="-128"/>
                <a:ea typeface="ＭＳ ゴシック" panose="020B0609070205080204" pitchFamily="49" charset="-128"/>
              </a:rPr>
              <a:t>について</a:t>
            </a:r>
            <a:r>
              <a:rPr lang="en-US" sz="2000" dirty="0" err="1">
                <a:latin typeface="ＭＳ ゴシック" panose="020B0609070205080204" pitchFamily="49" charset="-128"/>
                <a:ea typeface="ＭＳ ゴシック" panose="020B0609070205080204" pitchFamily="49" charset="-128"/>
              </a:rPr>
              <a:t>ライセンス同意書全文</a:t>
            </a:r>
            <a:r>
              <a:rPr lang="ja-JP" altLang="en-US" sz="2000" dirty="0">
                <a:latin typeface="ＭＳ ゴシック" panose="020B0609070205080204" pitchFamily="49" charset="-128"/>
                <a:ea typeface="ＭＳ ゴシック" panose="020B0609070205080204" pitchFamily="49" charset="-128"/>
              </a:rPr>
              <a:t>の</a:t>
            </a:r>
            <a:r>
              <a:rPr lang="en-US" sz="2000" dirty="0" err="1">
                <a:latin typeface="ＭＳ ゴシック" panose="020B0609070205080204" pitchFamily="49" charset="-128"/>
                <a:ea typeface="ＭＳ ゴシック" panose="020B0609070205080204" pitchFamily="49" charset="-128"/>
              </a:rPr>
              <a:t>コピ</a:t>
            </a:r>
            <a:r>
              <a:rPr lang="en-US" sz="2000" dirty="0">
                <a:latin typeface="ＭＳ ゴシック" panose="020B0609070205080204" pitchFamily="49" charset="-128"/>
                <a:ea typeface="ＭＳ ゴシック" panose="020B0609070205080204" pitchFamily="49" charset="-128"/>
              </a:rPr>
              <a:t>ー</a:t>
            </a:r>
            <a:r>
              <a:rPr lang="ja-JP" altLang="en-US" sz="2000" dirty="0">
                <a:latin typeface="ＭＳ ゴシック" panose="020B0609070205080204" pitchFamily="49" charset="-128"/>
                <a:ea typeface="ＭＳ ゴシック" panose="020B0609070205080204" pitchFamily="49" charset="-128"/>
              </a:rPr>
              <a:t>を用意する</a:t>
            </a:r>
            <a:r>
              <a:rPr lang="en-US" sz="2000" dirty="0">
                <a:latin typeface="ＭＳ ゴシック" panose="020B0609070205080204" pitchFamily="49" charset="-128"/>
                <a:ea typeface="ＭＳ ゴシック" panose="020B0609070205080204" pitchFamily="49" charset="-128"/>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告知</a:t>
            </a:r>
            <a:r>
              <a:rPr lang="en-US" alt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a:t>
            </a:r>
            <a:r>
              <a:rPr lang="ja-JP" alt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通知</a:t>
            </a:r>
            <a:r>
              <a:rPr lang="ja-JP" altLang="en-US" dirty="0">
                <a:solidFill>
                  <a:schemeClr val="tx2"/>
                </a:solidFill>
                <a:latin typeface="ＭＳ ゴシック" panose="020B0609070205080204" pitchFamily="49" charset="-128"/>
                <a:ea typeface="ＭＳ ゴシック" panose="020B0609070205080204" pitchFamily="49" charset="-128"/>
                <a:cs typeface="ＭＳ Ｐゴシック" charset="0"/>
              </a:rPr>
              <a:t>／</a:t>
            </a:r>
            <a:r>
              <a:rPr lang="en-US" altLang="en-US" dirty="0" err="1" smtClean="0">
                <a:solidFill>
                  <a:schemeClr val="tx2"/>
                </a:solidFill>
                <a:latin typeface="ＭＳ ゴシック" panose="020B0609070205080204" pitchFamily="49" charset="-128"/>
                <a:ea typeface="ＭＳ ゴシック" panose="020B0609070205080204" pitchFamily="49" charset="-128"/>
                <a:cs typeface="ＭＳ Ｐゴシック" charset="0"/>
              </a:rPr>
              <a:t>表示</a:t>
            </a:r>
            <a:endParaRPr lang="en-US" alt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ＭＳ ゴシック" panose="020B0609070205080204" pitchFamily="49" charset="-128"/>
                <a:ea typeface="ＭＳ ゴシック" panose="020B0609070205080204" pitchFamily="49" charset="-128"/>
              </a:rPr>
              <a:t>製品リリース時に用いる適切な告知／表示を準備</a:t>
            </a:r>
            <a:r>
              <a:rPr lang="ja-JP" altLang="en-US" b="1" dirty="0" smtClean="0">
                <a:latin typeface="ＭＳ ゴシック" panose="020B0609070205080204" pitchFamily="49" charset="-128"/>
                <a:ea typeface="ＭＳ ゴシック" panose="020B0609070205080204" pitchFamily="49" charset="-128"/>
              </a:rPr>
              <a:t>する</a:t>
            </a:r>
            <a:endParaRPr lang="ja-JP" altLang="en-US" b="1"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FOSSコンポーネントの使用が承認され</a:t>
            </a:r>
            <a:r>
              <a:rPr lang="ja-JP" altLang="en-US" sz="1600" dirty="0">
                <a:latin typeface="ＭＳ ゴシック" panose="020B0609070205080204" pitchFamily="49" charset="-128"/>
                <a:ea typeface="ＭＳ ゴシック" panose="020B0609070205080204" pitchFamily="49" charset="-128"/>
              </a:rPr>
              <a:t>ている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FOSSコンポーネントがそのリリース</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ソフトウェア一覧</a:t>
            </a:r>
            <a:r>
              <a:rPr lang="ja-JP" altLang="en-US" sz="1600" dirty="0">
                <a:latin typeface="ＭＳ ゴシック" panose="020B0609070205080204" pitchFamily="49" charset="-128"/>
                <a:ea typeface="ＭＳ ゴシック" panose="020B0609070205080204" pitchFamily="49" charset="-128"/>
              </a:rPr>
              <a:t>表</a:t>
            </a:r>
            <a:r>
              <a:rPr lang="en-US" sz="1600" dirty="0" err="1">
                <a:latin typeface="ＭＳ ゴシック" panose="020B0609070205080204" pitchFamily="49" charset="-128"/>
                <a:ea typeface="ＭＳ ゴシック" panose="020B0609070205080204" pitchFamily="49" charset="-128"/>
              </a:rPr>
              <a:t>に登録され</a:t>
            </a:r>
            <a:r>
              <a:rPr lang="ja-JP" altLang="en-US" sz="1600" dirty="0">
                <a:latin typeface="ＭＳ ゴシック" panose="020B0609070205080204" pitchFamily="49" charset="-128"/>
                <a:ea typeface="ＭＳ ゴシック" panose="020B0609070205080204" pitchFamily="49" charset="-128"/>
              </a:rPr>
              <a:t>ている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適切な告知／表示が準備された</a:t>
            </a:r>
            <a:r>
              <a:rPr lang="ja-JP" altLang="en-US" sz="1600" dirty="0">
                <a:latin typeface="ＭＳ ゴシック" panose="020B0609070205080204" pitchFamily="49" charset="-128"/>
                <a:ea typeface="ＭＳ ゴシック" panose="020B0609070205080204" pitchFamily="49" charset="-128"/>
              </a:rPr>
              <a:t>ている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成果</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頒布パッケージ</a:t>
            </a:r>
            <a:r>
              <a:rPr lang="ja-JP" altLang="en-US" sz="1600" dirty="0">
                <a:latin typeface="ＭＳ ゴシック" panose="020B0609070205080204" pitchFamily="49" charset="-128"/>
                <a:ea typeface="ＭＳ ゴシック" panose="020B0609070205080204" pitchFamily="49" charset="-128"/>
              </a:rPr>
              <a:t>には、</a:t>
            </a:r>
            <a:r>
              <a:rPr lang="en-US" sz="1600" dirty="0" err="1">
                <a:latin typeface="ＭＳ ゴシック" panose="020B0609070205080204" pitchFamily="49" charset="-128"/>
                <a:ea typeface="ＭＳ ゴシック" panose="020B0609070205080204" pitchFamily="49" charset="-128"/>
              </a:rPr>
              <a:t>レビューされ承認されたソフトウェアだけ</a:t>
            </a:r>
            <a:r>
              <a:rPr lang="ja-JP" altLang="en-US" sz="1600" dirty="0">
                <a:latin typeface="ＭＳ ゴシック" panose="020B0609070205080204" pitchFamily="49" charset="-128"/>
                <a:ea typeface="ＭＳ ゴシック" panose="020B0609070205080204" pitchFamily="49" charset="-128"/>
              </a:rPr>
              <a:t>が</a:t>
            </a:r>
            <a:r>
              <a:rPr lang="en-US" sz="1600" dirty="0">
                <a:latin typeface="ＭＳ ゴシック" panose="020B0609070205080204" pitchFamily="49" charset="-128"/>
                <a:ea typeface="ＭＳ ゴシック" panose="020B0609070205080204" pitchFamily="49" charset="-128"/>
              </a:rPr>
              <a:t>含</a:t>
            </a:r>
            <a:r>
              <a:rPr lang="ja-JP" altLang="en-US" sz="1600" dirty="0">
                <a:latin typeface="ＭＳ ゴシック" panose="020B0609070205080204" pitchFamily="49" charset="-128"/>
                <a:ea typeface="ＭＳ ゴシック" panose="020B0609070205080204" pitchFamily="49" charset="-128"/>
              </a:rPr>
              <a:t>まれ</a:t>
            </a:r>
            <a:r>
              <a:rPr lang="ja-JP" altLang="en-US" sz="1600" dirty="0" err="1">
                <a:latin typeface="ＭＳ ゴシック" panose="020B0609070205080204" pitchFamily="49" charset="-128"/>
                <a:ea typeface="ＭＳ ゴシック" panose="020B0609070205080204" pitchFamily="49" charset="-128"/>
              </a:rPr>
              <a:t>て</a:t>
            </a:r>
            <a:r>
              <a:rPr lang="en-US" sz="1600" dirty="0" err="1">
                <a:latin typeface="ＭＳ ゴシック" panose="020B0609070205080204" pitchFamily="49" charset="-128"/>
                <a:ea typeface="ＭＳ ゴシック" panose="020B0609070205080204" pitchFamily="49" charset="-128"/>
              </a:rPr>
              <a:t>いる</a:t>
            </a:r>
            <a:endParaRPr lang="en-US" sz="1600" dirty="0">
              <a:latin typeface="ＭＳ ゴシック" panose="020B0609070205080204" pitchFamily="49" charset="-128"/>
              <a:ea typeface="ＭＳ ゴシック" panose="020B0609070205080204" pitchFamily="49" charset="-128"/>
            </a:endParaRPr>
          </a:p>
          <a:p>
            <a:pPr lvl="1" indent="-182880">
              <a:lnSpc>
                <a:spcPct val="80000"/>
              </a:lnSpc>
              <a:spcBef>
                <a:spcPct val="20000"/>
              </a:spcBef>
              <a:buClr>
                <a:schemeClr val="accent1"/>
              </a:buClr>
              <a:buSzPct val="85000"/>
              <a:buFont typeface="Arial" pitchFamily="34" charset="0"/>
              <a:buChar char="•"/>
              <a:defRPr/>
            </a:pPr>
            <a:r>
              <a:rPr lang="en-US" sz="1600">
                <a:latin typeface="ＭＳ ゴシック" panose="020B0609070205080204" pitchFamily="49" charset="-128"/>
                <a:ea typeface="ＭＳ ゴシック" panose="020B0609070205080204" pitchFamily="49" charset="-128"/>
              </a:rPr>
              <a:t>（ </a:t>
            </a:r>
            <a:r>
              <a:rPr lang="en-US" sz="1600" smtClean="0">
                <a:latin typeface="ＭＳ ゴシック" panose="020B0609070205080204" pitchFamily="49" charset="-128"/>
                <a:ea typeface="ＭＳ ゴシック" panose="020B0609070205080204" pitchFamily="49" charset="-128"/>
              </a:rPr>
              <a:t>OpenChain仕様書で定義</a:t>
            </a:r>
            <a:r>
              <a:rPr lang="ja-JP" altLang="en-US" sz="1600" dirty="0">
                <a:latin typeface="ＭＳ ゴシック" panose="020B0609070205080204" pitchFamily="49" charset="-128"/>
                <a:ea typeface="ＭＳ ゴシック" panose="020B0609070205080204" pitchFamily="49" charset="-128"/>
              </a:rPr>
              <a:t>され</a:t>
            </a:r>
            <a:r>
              <a:rPr lang="en-US" sz="1600" dirty="0">
                <a:latin typeface="ＭＳ ゴシック" panose="020B0609070205080204" pitchFamily="49" charset="-128"/>
                <a:ea typeface="ＭＳ ゴシック" panose="020B0609070205080204" pitchFamily="49" charset="-128"/>
              </a:rPr>
              <a:t>る）「</a:t>
            </a:r>
            <a:r>
              <a:rPr lang="en-US" sz="1600" dirty="0" err="1">
                <a:latin typeface="ＭＳ ゴシック" panose="020B0609070205080204" pitchFamily="49" charset="-128"/>
                <a:ea typeface="ＭＳ ゴシック" panose="020B0609070205080204" pitchFamily="49" charset="-128"/>
              </a:rPr>
              <a:t>頒布コンプライアンス関連資料</a:t>
            </a:r>
            <a:r>
              <a:rPr lang="ja-JP" altLang="en-US" sz="1600" dirty="0">
                <a:latin typeface="ＭＳ ゴシック" panose="020B0609070205080204" pitchFamily="49" charset="-128"/>
                <a:ea typeface="ＭＳ ゴシック" panose="020B0609070205080204" pitchFamily="49" charset="-128"/>
              </a:rPr>
              <a:t>」として</a:t>
            </a:r>
            <a:r>
              <a:rPr lang="en-US" sz="1600" dirty="0">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頒布パッケージ</a:t>
            </a:r>
            <a:r>
              <a:rPr lang="ja-JP" altLang="en-US" sz="1600" dirty="0">
                <a:latin typeface="ＭＳ ゴシック" panose="020B0609070205080204" pitchFamily="49" charset="-128"/>
                <a:ea typeface="ＭＳ ゴシック" panose="020B0609070205080204" pitchFamily="49" charset="-128"/>
              </a:rPr>
              <a:t>やその他頒布</a:t>
            </a:r>
            <a:r>
              <a:rPr lang="en-US" sz="1600" dirty="0" err="1">
                <a:latin typeface="ＭＳ ゴシック" panose="020B0609070205080204" pitchFamily="49" charset="-128"/>
                <a:ea typeface="ＭＳ ゴシック" panose="020B0609070205080204" pitchFamily="49" charset="-128"/>
              </a:rPr>
              <a:t>形態に</a:t>
            </a:r>
            <a:r>
              <a:rPr lang="en-US" altLang="ja-JP" sz="1600" dirty="0" err="1">
                <a:latin typeface="ＭＳ ゴシック" panose="020B0609070205080204" pitchFamily="49" charset="-128"/>
                <a:ea typeface="ＭＳ ゴシック" panose="020B0609070205080204" pitchFamily="49" charset="-128"/>
              </a:rPr>
              <a:t>適切な告知／表示</a:t>
            </a:r>
            <a:r>
              <a:rPr lang="ja-JP" altLang="en-US" sz="1600" dirty="0">
                <a:latin typeface="ＭＳ ゴシック" panose="020B0609070205080204" pitchFamily="49" charset="-128"/>
                <a:ea typeface="ＭＳ ゴシック" panose="020B0609070205080204" pitchFamily="49" charset="-128"/>
              </a:rPr>
              <a:t>が</a:t>
            </a:r>
            <a:r>
              <a:rPr lang="en-US" altLang="ja-JP" sz="1600" dirty="0" err="1">
                <a:latin typeface="ＭＳ ゴシック" panose="020B0609070205080204" pitchFamily="49" charset="-128"/>
                <a:ea typeface="ＭＳ ゴシック" panose="020B0609070205080204" pitchFamily="49" charset="-128"/>
              </a:rPr>
              <a:t>盛り込</a:t>
            </a:r>
            <a:r>
              <a:rPr lang="ja-JP" altLang="en-US" sz="1600" dirty="0">
                <a:latin typeface="ＭＳ ゴシック" panose="020B0609070205080204" pitchFamily="49" charset="-128"/>
                <a:ea typeface="ＭＳ ゴシック" panose="020B0609070205080204" pitchFamily="49" charset="-128"/>
              </a:rPr>
              <a:t>まれ</a:t>
            </a:r>
            <a:r>
              <a:rPr lang="ja-JP" altLang="en-US" sz="1600" dirty="0" err="1">
                <a:latin typeface="ＭＳ ゴシック" panose="020B0609070205080204" pitchFamily="49" charset="-128"/>
                <a:ea typeface="ＭＳ ゴシック" panose="020B0609070205080204" pitchFamily="49" charset="-128"/>
              </a:rPr>
              <a:t>て</a:t>
            </a:r>
            <a:r>
              <a:rPr lang="ja-JP" altLang="en-US" sz="1600" dirty="0">
                <a:latin typeface="ＭＳ ゴシック" panose="020B0609070205080204" pitchFamily="49" charset="-128"/>
                <a:ea typeface="ＭＳ ゴシック" panose="020B0609070205080204" pitchFamily="49" charset="-128"/>
              </a:rPr>
              <a:t>いる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3" name="Rectangle 25"/>
          <p:cNvSpPr txBox="1">
            <a:spLocks/>
          </p:cNvSpPr>
          <p:nvPr/>
        </p:nvSpPr>
        <p:spPr>
          <a:xfrm>
            <a:off x="3930883" y="3699318"/>
            <a:ext cx="4344671"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ステップ</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頒布</a:t>
            </a:r>
            <a:r>
              <a:rPr lang="ja-JP" altLang="en-US" sz="1600" dirty="0">
                <a:latin typeface="ＭＳ ゴシック" panose="020B0609070205080204" pitchFamily="49" charset="-128"/>
                <a:ea typeface="ＭＳ ゴシック" panose="020B0609070205080204" pitchFamily="49" charset="-128"/>
              </a:rPr>
              <a:t>用</a:t>
            </a:r>
            <a:r>
              <a:rPr lang="en-US" sz="1600" dirty="0" err="1">
                <a:latin typeface="ＭＳ ゴシック" panose="020B0609070205080204" pitchFamily="49" charset="-128"/>
                <a:ea typeface="ＭＳ ゴシック" panose="020B0609070205080204" pitchFamily="49" charset="-128"/>
              </a:rPr>
              <a:t>のFOSSパッケージが明確になっていて</a:t>
            </a:r>
            <a:r>
              <a:rPr lang="ja-JP" altLang="en-US" sz="1600" dirty="0" err="1">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承認されていることを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レビューされたソースコードが製品として出荷されるバイナリ形態の同等物と合致していることを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エンドユーザ</a:t>
            </a:r>
            <a:r>
              <a:rPr lang="ja-JP" altLang="en-US" sz="1600" dirty="0" err="1">
                <a:latin typeface="ＭＳ ゴシック" panose="020B0609070205080204" pitchFamily="49" charset="-128"/>
                <a:ea typeface="ＭＳ ゴシック" panose="020B0609070205080204" pitchFamily="49" charset="-128"/>
              </a:rPr>
              <a:t>ー</a:t>
            </a:r>
            <a:r>
              <a:rPr lang="en-US" sz="1600" dirty="0" err="1">
                <a:latin typeface="ＭＳ ゴシック" panose="020B0609070205080204" pitchFamily="49" charset="-128"/>
                <a:ea typeface="ＭＳ ゴシック" panose="020B0609070205080204" pitchFamily="49" charset="-128"/>
              </a:rPr>
              <a:t>向けに当該FOSSのソースコードをリクエストできる権利について情報提供するため</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適切な告知</a:t>
            </a:r>
            <a:r>
              <a:rPr lang="ja-JP" altLang="en-US" sz="1600" dirty="0">
                <a:latin typeface="ＭＳ ゴシック" panose="020B0609070205080204" pitchFamily="49" charset="-128"/>
                <a:ea typeface="ＭＳ ゴシック" panose="020B0609070205080204" pitchFamily="49" charset="-128"/>
              </a:rPr>
              <a:t>文</a:t>
            </a:r>
            <a:r>
              <a:rPr lang="en-US" sz="1600" dirty="0">
                <a:latin typeface="ＭＳ ゴシック" panose="020B0609070205080204" pitchFamily="49" charset="-128"/>
                <a:ea typeface="ＭＳ ゴシック" panose="020B0609070205080204" pitchFamily="49" charset="-128"/>
              </a:rPr>
              <a:t>が</a:t>
            </a:r>
            <a:r>
              <a:rPr lang="ja-JP" altLang="en-US" sz="1600" dirty="0">
                <a:latin typeface="ＭＳ ゴシック" panose="020B0609070205080204" pitchFamily="49" charset="-128"/>
                <a:ea typeface="ＭＳ ゴシック" panose="020B0609070205080204" pitchFamily="49" charset="-128"/>
              </a:rPr>
              <a:t>すべて用意さ</a:t>
            </a:r>
            <a:r>
              <a:rPr lang="en-US" sz="1600" dirty="0" err="1">
                <a:latin typeface="ＭＳ ゴシック" panose="020B0609070205080204" pitchFamily="49" charset="-128"/>
                <a:ea typeface="ＭＳ ゴシック" panose="020B0609070205080204" pitchFamily="49" charset="-128"/>
              </a:rPr>
              <a:t>れていることを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確認された</a:t>
            </a:r>
            <a:r>
              <a:rPr lang="ja-JP" altLang="en-US" sz="1600" dirty="0">
                <a:latin typeface="ＭＳ ゴシック" panose="020B0609070205080204" pitchFamily="49" charset="-128"/>
                <a:ea typeface="ＭＳ ゴシック" panose="020B0609070205080204" pitchFamily="49" charset="-128"/>
              </a:rPr>
              <a:t>その他</a:t>
            </a:r>
            <a:r>
              <a:rPr lang="en-US" sz="1600" dirty="0" err="1">
                <a:latin typeface="ＭＳ ゴシック" panose="020B0609070205080204" pitchFamily="49" charset="-128"/>
                <a:ea typeface="ＭＳ ゴシック" panose="020B0609070205080204" pitchFamily="49" charset="-128"/>
              </a:rPr>
              <a:t>義務の履行を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r>
              <a:rPr lang="en-US" sz="1600" dirty="0">
                <a:latin typeface="ＭＳ ゴシック" panose="020B0609070205080204" pitchFamily="49" charset="-128"/>
                <a:ea typeface="ＭＳ ゴシック" panose="020B0609070205080204" pitchFamily="49" charset="-128"/>
              </a:rPr>
              <a:t> </a:t>
            </a: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ＭＳ ゴシック" panose="020B0609070205080204" pitchFamily="49" charset="-128"/>
                <a:ea typeface="ＭＳ ゴシック" panose="020B0609070205080204" pitchFamily="49" charset="-128"/>
              </a:rPr>
              <a:t>頒布されるソフトウェアがレビューされ承認されたことを</a:t>
            </a:r>
            <a:r>
              <a:rPr lang="ja-JP" altLang="en-US" b="1" dirty="0">
                <a:latin typeface="ＭＳ ゴシック" panose="020B0609070205080204" pitchFamily="49" charset="-128"/>
                <a:ea typeface="ＭＳ ゴシック" panose="020B0609070205080204" pitchFamily="49" charset="-128"/>
              </a:rPr>
              <a:t>検証</a:t>
            </a:r>
            <a:r>
              <a:rPr lang="en-US" b="1" dirty="0" err="1">
                <a:latin typeface="ＭＳ ゴシック" panose="020B0609070205080204" pitchFamily="49" charset="-128"/>
                <a:ea typeface="ＭＳ ゴシック" panose="020B0609070205080204" pitchFamily="49" charset="-128"/>
              </a:rPr>
              <a:t>する</a:t>
            </a:r>
            <a:r>
              <a:rPr lang="en-US" b="1" dirty="0">
                <a:latin typeface="ＭＳ ゴシック" panose="020B0609070205080204" pitchFamily="49" charset="-128"/>
                <a:ea typeface="ＭＳ ゴシック" panose="020B0609070205080204" pitchFamily="49" charset="-128"/>
              </a:rPr>
              <a:t> </a:t>
            </a:r>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a:latin typeface="ＭＳ ゴシック" panose="020B0609070205080204" pitchFamily="49" charset="-128"/>
                <a:ea typeface="ＭＳ ゴシック" panose="020B0609070205080204" pitchFamily="49" charset="-128"/>
              </a:rPr>
              <a:t>すべての頒布前検証が完了し</a:t>
            </a:r>
            <a:r>
              <a:rPr lang="en-US" sz="1600" smtClean="0">
                <a:latin typeface="ＭＳ ゴシック" panose="020B0609070205080204" pitchFamily="49" charset="-128"/>
                <a:ea typeface="ＭＳ ゴシック" panose="020B0609070205080204" pitchFamily="49" charset="-128"/>
              </a:rPr>
              <a:t>、</a:t>
            </a:r>
            <a:br>
              <a:rPr lang="en-US" sz="1600" smtClean="0">
                <a:latin typeface="ＭＳ ゴシック" panose="020B0609070205080204" pitchFamily="49" charset="-128"/>
                <a:ea typeface="ＭＳ ゴシック" panose="020B0609070205080204" pitchFamily="49" charset="-128"/>
              </a:rPr>
            </a:br>
            <a:r>
              <a:rPr lang="en-US" sz="1600" smtClean="0">
                <a:latin typeface="ＭＳ ゴシック" panose="020B0609070205080204" pitchFamily="49" charset="-128"/>
                <a:ea typeface="ＭＳ ゴシック" panose="020B0609070205080204" pitchFamily="49" charset="-128"/>
              </a:rPr>
              <a:t>問題が発見されていない</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成果</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a:t>
            </a:r>
            <a:r>
              <a:rPr lang="ja-JP" altLang="en-US" sz="1600" dirty="0">
                <a:latin typeface="ＭＳ ゴシック" panose="020B0609070205080204" pitchFamily="49" charset="-128"/>
                <a:ea typeface="ＭＳ ゴシック" panose="020B0609070205080204" pitchFamily="49" charset="-128"/>
              </a:rPr>
              <a:t>を</a:t>
            </a:r>
            <a:r>
              <a:rPr lang="en-US" sz="1600" dirty="0" err="1">
                <a:latin typeface="ＭＳ ゴシック" panose="020B0609070205080204" pitchFamily="49" charset="-128"/>
                <a:ea typeface="ＭＳ ゴシック" panose="020B0609070205080204" pitchFamily="49" charset="-128"/>
              </a:rPr>
              <a:t>提供</a:t>
            </a:r>
            <a:r>
              <a:rPr lang="ja-JP" altLang="en-US" sz="1600" dirty="0">
                <a:latin typeface="ＭＳ ゴシック" panose="020B0609070205080204" pitchFamily="49" charset="-128"/>
                <a:ea typeface="ＭＳ ゴシック" panose="020B0609070205080204" pitchFamily="49" charset="-128"/>
              </a:rPr>
              <a:t>する</a:t>
            </a:r>
            <a:r>
              <a:rPr lang="en-US" sz="1600" dirty="0" err="1">
                <a:latin typeface="ＭＳ ゴシック" panose="020B0609070205080204" pitchFamily="49" charset="-128"/>
                <a:ea typeface="ＭＳ ゴシック" panose="020B0609070205080204" pitchFamily="49" charset="-128"/>
              </a:rPr>
              <a:t>義務が履行される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ステップ</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製品に対応</a:t>
            </a:r>
            <a:r>
              <a:rPr lang="ja-JP" altLang="en-US" sz="1600">
                <a:latin typeface="ＭＳ ゴシック" panose="020B0609070205080204" pitchFamily="49" charset="-128"/>
                <a:ea typeface="ＭＳ ゴシック" panose="020B0609070205080204" pitchFamily="49" charset="-128"/>
              </a:rPr>
              <a:t>した</a:t>
            </a:r>
            <a:r>
              <a:rPr lang="en-US" sz="1600" smtClean="0">
                <a:latin typeface="ＭＳ ゴシック" panose="020B0609070205080204" pitchFamily="49" charset="-128"/>
                <a:ea typeface="ＭＳ ゴシック" panose="020B0609070205080204" pitchFamily="49" charset="-128"/>
              </a:rPr>
              <a:t>ソースコードを関連ビルドツールや文書類とともに提供する（</a:t>
            </a:r>
            <a:r>
              <a:rPr lang="en-US" sz="1600" dirty="0" err="1">
                <a:latin typeface="ＭＳ ゴシック" panose="020B0609070205080204" pitchFamily="49" charset="-128"/>
                <a:ea typeface="ＭＳ ゴシック" panose="020B0609070205080204" pitchFamily="49" charset="-128"/>
              </a:rPr>
              <a:t>例：頒布Webサイトへアップロードする、頒布パッケージに含める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ソースコードが</a:t>
            </a:r>
            <a:r>
              <a:rPr lang="ja-JP" altLang="en-US" sz="1600" dirty="0" err="1">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製品と</a:t>
            </a:r>
            <a:r>
              <a:rPr lang="ja-JP" altLang="en-US" sz="1600" dirty="0">
                <a:latin typeface="ＭＳ ゴシック" panose="020B0609070205080204" pitchFamily="49" charset="-128"/>
                <a:ea typeface="ＭＳ ゴシック" panose="020B0609070205080204" pitchFamily="49" charset="-128"/>
              </a:rPr>
              <a:t>バージョン</a:t>
            </a:r>
            <a:r>
              <a:rPr lang="en-US" sz="1600" dirty="0" err="1">
                <a:latin typeface="ＭＳ ゴシック" panose="020B0609070205080204" pitchFamily="49" charset="-128"/>
                <a:ea typeface="ＭＳ ゴシック" panose="020B0609070205080204" pitchFamily="49" charset="-128"/>
              </a:rPr>
              <a:t>に対応し</a:t>
            </a:r>
            <a:r>
              <a:rPr lang="ja-JP" altLang="en-US" sz="1600" dirty="0">
                <a:latin typeface="ＭＳ ゴシック" panose="020B0609070205080204" pitchFamily="49" charset="-128"/>
                <a:ea typeface="ＭＳ ゴシック" panose="020B0609070205080204" pitchFamily="49" charset="-128"/>
              </a:rPr>
              <a:t>たラベルで</a:t>
            </a:r>
            <a:r>
              <a:rPr lang="en-US" sz="1600" dirty="0" err="1">
                <a:latin typeface="ＭＳ ゴシック" panose="020B0609070205080204" pitchFamily="49" charset="-128"/>
                <a:ea typeface="ＭＳ ゴシック" panose="020B0609070205080204" pitchFamily="49" charset="-128"/>
              </a:rPr>
              <a:t>識別される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ＭＳ ゴシック" panose="020B0609070205080204" pitchFamily="49" charset="-128"/>
                <a:ea typeface="ＭＳ ゴシック" panose="020B0609070205080204" pitchFamily="49" charset="-128"/>
              </a:rPr>
              <a:t>添付</a:t>
            </a:r>
            <a:r>
              <a:rPr lang="en-US" b="1" dirty="0" err="1" smtClean="0">
                <a:latin typeface="ＭＳ ゴシック" panose="020B0609070205080204" pitchFamily="49" charset="-128"/>
                <a:ea typeface="ＭＳ ゴシック" panose="020B0609070205080204" pitchFamily="49" charset="-128"/>
              </a:rPr>
              <a:t>ソースコードを要求され</a:t>
            </a:r>
            <a:r>
              <a:rPr lang="ja-JP" altLang="en-US" b="1" dirty="0" smtClean="0">
                <a:latin typeface="ＭＳ ゴシック" panose="020B0609070205080204" pitchFamily="49" charset="-128"/>
                <a:ea typeface="ＭＳ ゴシック" panose="020B0609070205080204" pitchFamily="49" charset="-128"/>
              </a:rPr>
              <a:t>た</a:t>
            </a:r>
            <a:r>
              <a:rPr lang="en-US" b="1" dirty="0" err="1" smtClean="0">
                <a:latin typeface="ＭＳ ゴシック" panose="020B0609070205080204" pitchFamily="49" charset="-128"/>
                <a:ea typeface="ＭＳ ゴシック" panose="020B0609070205080204" pitchFamily="49" charset="-128"/>
              </a:rPr>
              <a:t>形で提供する</a:t>
            </a:r>
            <a:r>
              <a:rPr lang="en-US" b="1" dirty="0" smtClean="0">
                <a:latin typeface="ＭＳ ゴシック" panose="020B0609070205080204" pitchFamily="49" charset="-128"/>
                <a:ea typeface="ＭＳ ゴシック" panose="020B0609070205080204" pitchFamily="49" charset="-128"/>
              </a:rPr>
              <a:t> </a:t>
            </a:r>
            <a:endParaRPr lang="en-US" b="1" dirty="0">
              <a:latin typeface="ＭＳ ゴシック" panose="020B0609070205080204" pitchFamily="49" charset="-128"/>
              <a:ea typeface="ＭＳ ゴシック" panose="020B0609070205080204" pitchFamily="49"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ＭＳ ゴシック" panose="020B0609070205080204" pitchFamily="49" charset="-128"/>
                <a:ea typeface="ＭＳ ゴシック" panose="020B0609070205080204" pitchFamily="49" charset="-128"/>
                <a:cs typeface="ＭＳ Ｐゴシック" charset="0"/>
              </a:rPr>
              <a:t>添付</a:t>
            </a:r>
            <a:r>
              <a:rPr lang="en-US" smtClean="0">
                <a:solidFill>
                  <a:schemeClr val="tx2"/>
                </a:solidFill>
                <a:latin typeface="ＭＳ ゴシック" panose="020B0609070205080204" pitchFamily="49" charset="-128"/>
                <a:ea typeface="ＭＳ ゴシック" panose="020B0609070205080204" pitchFamily="49" charset="-128"/>
                <a:cs typeface="ＭＳ Ｐゴシック" charset="0"/>
              </a:rPr>
              <a:t>ソースコード</a:t>
            </a:r>
            <a:r>
              <a:rPr lang="en-US" altLang="ja-JP" sz="4000" baseline="30000" dirty="0">
                <a:solidFill>
                  <a:schemeClr val="tx2"/>
                </a:solidFill>
                <a:latin typeface="ＭＳ ゴシック" panose="020B0609070205080204" pitchFamily="49" charset="-128"/>
                <a:ea typeface="ＭＳ ゴシック" panose="020B0609070205080204" pitchFamily="49" charset="-128"/>
                <a:cs typeface="ＭＳ Ｐゴシック" charset="0"/>
              </a:rPr>
              <a:t> ※ </a:t>
            </a:r>
            <a:r>
              <a:rPr lang="en-US" smtClean="0">
                <a:solidFill>
                  <a:schemeClr val="tx2"/>
                </a:solidFill>
                <a:latin typeface="ＭＳ ゴシック" panose="020B0609070205080204" pitchFamily="49" charset="-128"/>
                <a:ea typeface="ＭＳ ゴシック" panose="020B0609070205080204" pitchFamily="49" charset="-128"/>
                <a:cs typeface="ＭＳ Ｐゴシック" charset="0"/>
              </a:rPr>
              <a:t>を頒布する</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
        <p:nvSpPr>
          <p:cNvPr id="2" name="テキスト ボックス 1"/>
          <p:cNvSpPr txBox="1"/>
          <p:nvPr/>
        </p:nvSpPr>
        <p:spPr>
          <a:xfrm>
            <a:off x="246509" y="6351877"/>
            <a:ext cx="3331361" cy="338554"/>
          </a:xfrm>
          <a:prstGeom prst="rect">
            <a:avLst/>
          </a:prstGeom>
          <a:noFill/>
        </p:spPr>
        <p:txBody>
          <a:bodyPr wrap="none" rtlCol="0">
            <a:spAutoFit/>
          </a:bodyPr>
          <a:lstStyle/>
          <a:p>
            <a:r>
              <a:rPr kumimoji="1" lang="en-US" altLang="ja-JP" sz="1600" smtClean="0"/>
              <a:t>※</a:t>
            </a:r>
            <a:r>
              <a:rPr kumimoji="1" lang="ja-JP" altLang="en-US" sz="1600" smtClean="0"/>
              <a:t>製品に対応したソースコードのこと</a:t>
            </a:r>
            <a:endParaRPr kumimoji="1" lang="en-US" altLang="ja-JP" sz="1600" dirty="0" smtClean="0"/>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添付</a:t>
            </a:r>
            <a:r>
              <a:rPr lang="en-US" sz="1600" dirty="0" err="1">
                <a:latin typeface="ＭＳ ゴシック" panose="020B0609070205080204" pitchFamily="49" charset="-128"/>
                <a:ea typeface="ＭＳ ゴシック" panose="020B0609070205080204" pitchFamily="49" charset="-128"/>
              </a:rPr>
              <a:t>ソースコードが要求された通りに提供されている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適切な告知</a:t>
            </a:r>
            <a:r>
              <a:rPr lang="ja-JP" altLang="en-US" sz="1600" dirty="0">
                <a:latin typeface="ＭＳ ゴシック" panose="020B0609070205080204" pitchFamily="49" charset="-128"/>
                <a:ea typeface="ＭＳ ゴシック" panose="020B0609070205080204" pitchFamily="49" charset="-128"/>
              </a:rPr>
              <a:t>文</a:t>
            </a:r>
            <a:r>
              <a:rPr lang="en-US" sz="1600" dirty="0" err="1">
                <a:latin typeface="ＭＳ ゴシック" panose="020B0609070205080204" pitchFamily="49" charset="-128"/>
                <a:ea typeface="ＭＳ ゴシック" panose="020B0609070205080204" pitchFamily="49" charset="-128"/>
              </a:rPr>
              <a:t>が準備された</a:t>
            </a:r>
            <a:r>
              <a:rPr lang="en-US" sz="1600" dirty="0">
                <a:latin typeface="ＭＳ ゴシック" panose="020B0609070205080204" pitchFamily="49" charset="-128"/>
                <a:ea typeface="ＭＳ ゴシック" panose="020B0609070205080204" pitchFamily="49" charset="-128"/>
              </a:rPr>
              <a:t> </a:t>
            </a: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成果</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検証済みの</a:t>
            </a:r>
            <a:r>
              <a:rPr lang="en-US" sz="1600" dirty="0" err="1">
                <a:latin typeface="ＭＳ ゴシック" panose="020B0609070205080204" pitchFamily="49" charset="-128"/>
                <a:ea typeface="ＭＳ ゴシック" panose="020B0609070205080204" pitchFamily="49" charset="-128"/>
              </a:rPr>
              <a:t>頒布コンプライアンス関連資料が適切に提供され</a:t>
            </a:r>
            <a:r>
              <a:rPr lang="ja-JP" altLang="en-US" sz="1600" dirty="0">
                <a:latin typeface="ＭＳ ゴシック" panose="020B0609070205080204" pitchFamily="49" charset="-128"/>
                <a:ea typeface="ＭＳ ゴシック" panose="020B0609070205080204" pitchFamily="49" charset="-128"/>
              </a:rPr>
              <a:t>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3840762" y="3780000"/>
            <a:ext cx="4511076"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添付</a:t>
            </a:r>
            <a:r>
              <a:rPr lang="en-US" sz="1600" dirty="0" err="1">
                <a:latin typeface="ＭＳ ゴシック" panose="020B0609070205080204" pitchFamily="49" charset="-128"/>
                <a:ea typeface="ＭＳ ゴシック" panose="020B0609070205080204" pitchFamily="49" charset="-128"/>
              </a:rPr>
              <a:t>ソースコードが（あるならば</a:t>
            </a:r>
            <a:r>
              <a:rPr lang="ja-JP" altLang="en-US" sz="1600" dirty="0">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適切にアップロードされたか</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または</a:t>
            </a:r>
            <a:r>
              <a:rPr lang="en-US" sz="1600" dirty="0" err="1">
                <a:latin typeface="ＭＳ ゴシック" panose="020B0609070205080204" pitchFamily="49" charset="-128"/>
                <a:ea typeface="ＭＳ ゴシック" panose="020B0609070205080204" pitchFamily="49" charset="-128"/>
              </a:rPr>
              <a:t>頒布されたかを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r>
              <a:rPr lang="en-US" sz="1600" dirty="0">
                <a:latin typeface="ＭＳ ゴシック" panose="020B0609070205080204" pitchFamily="49" charset="-128"/>
                <a:ea typeface="ＭＳ ゴシック" panose="020B0609070205080204" pitchFamily="49" charset="-128"/>
              </a:rPr>
              <a:t>  </a:t>
            </a: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アップロードされた</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または</a:t>
            </a:r>
            <a:r>
              <a:rPr lang="en-US" sz="1600" dirty="0" err="1">
                <a:latin typeface="ＭＳ ゴシック" panose="020B0609070205080204" pitchFamily="49" charset="-128"/>
                <a:ea typeface="ＭＳ ゴシック" panose="020B0609070205080204" pitchFamily="49" charset="-128"/>
              </a:rPr>
              <a:t>頒布されたソースコードが承認されたものと同じ</a:t>
            </a:r>
            <a:r>
              <a:rPr lang="ja-JP" altLang="en-US" sz="1600" dirty="0">
                <a:latin typeface="ＭＳ ゴシック" panose="020B0609070205080204" pitchFamily="49" charset="-128"/>
                <a:ea typeface="ＭＳ ゴシック" panose="020B0609070205080204" pitchFamily="49" charset="-128"/>
              </a:rPr>
              <a:t>バージョン</a:t>
            </a:r>
            <a:r>
              <a:rPr lang="en-US" sz="1600" dirty="0" err="1">
                <a:latin typeface="ＭＳ ゴシック" panose="020B0609070205080204" pitchFamily="49" charset="-128"/>
                <a:ea typeface="ＭＳ ゴシック" panose="020B0609070205080204" pitchFamily="49" charset="-128"/>
              </a:rPr>
              <a:t>となっていることを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r>
              <a:rPr lang="en-US" sz="1600" dirty="0">
                <a:latin typeface="ＭＳ ゴシック" panose="020B0609070205080204" pitchFamily="49" charset="-128"/>
                <a:ea typeface="ＭＳ ゴシック" panose="020B0609070205080204" pitchFamily="49" charset="-128"/>
              </a:rPr>
              <a:t> </a:t>
            </a: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告知</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通知</a:t>
            </a:r>
            <a:r>
              <a:rPr lang="en-US" altLang="ja-JP"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表示</a:t>
            </a:r>
            <a:r>
              <a:rPr lang="en-US" sz="1600" dirty="0" err="1">
                <a:latin typeface="ＭＳ ゴシック" panose="020B0609070205080204" pitchFamily="49" charset="-128"/>
                <a:ea typeface="ＭＳ ゴシック" panose="020B0609070205080204" pitchFamily="49" charset="-128"/>
              </a:rPr>
              <a:t>が適切に公開され</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入手可能となっている</a:t>
            </a:r>
            <a:r>
              <a:rPr lang="en-US" sz="1600" dirty="0" err="1">
                <a:latin typeface="ＭＳ ゴシック" panose="020B0609070205080204" pitchFamily="49" charset="-128"/>
                <a:ea typeface="ＭＳ ゴシック" panose="020B0609070205080204" pitchFamily="49" charset="-128"/>
              </a:rPr>
              <a:t>かを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a:latin typeface="ＭＳ ゴシック" panose="020B0609070205080204" pitchFamily="49" charset="-128"/>
                <a:ea typeface="ＭＳ ゴシック" panose="020B0609070205080204" pitchFamily="49" charset="-128"/>
              </a:rPr>
              <a:t> </a:t>
            </a:r>
            <a:r>
              <a:rPr lang="en-US" sz="1600" dirty="0" err="1">
                <a:latin typeface="ＭＳ ゴシック" panose="020B0609070205080204" pitchFamily="49" charset="-128"/>
                <a:ea typeface="ＭＳ ゴシック" panose="020B0609070205080204" pitchFamily="49" charset="-128"/>
              </a:rPr>
              <a:t>その他確認された義務が履行されているかを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ＭＳ ゴシック" panose="020B0609070205080204" pitchFamily="49" charset="-128"/>
                <a:ea typeface="ＭＳ ゴシック" panose="020B0609070205080204" pitchFamily="49" charset="-128"/>
              </a:rPr>
              <a:t>ライセンス義務のコンプライアンスを</a:t>
            </a:r>
            <a:r>
              <a:rPr lang="ja-JP" altLang="en-US" b="1" dirty="0">
                <a:latin typeface="ＭＳ ゴシック" panose="020B0609070205080204" pitchFamily="49" charset="-128"/>
                <a:ea typeface="ＭＳ ゴシック" panose="020B0609070205080204" pitchFamily="49" charset="-128"/>
              </a:rPr>
              <a:t>検証</a:t>
            </a:r>
            <a:r>
              <a:rPr lang="en-US" b="1" dirty="0" err="1">
                <a:latin typeface="ＭＳ ゴシック" panose="020B0609070205080204" pitchFamily="49" charset="-128"/>
                <a:ea typeface="ＭＳ ゴシック" panose="020B0609070205080204" pitchFamily="49" charset="-128"/>
              </a:rPr>
              <a:t>する</a:t>
            </a:r>
            <a:endParaRPr lang="en-US" b="1" dirty="0">
              <a:latin typeface="ＭＳ ゴシック" panose="020B0609070205080204" pitchFamily="49" charset="-128"/>
              <a:ea typeface="ＭＳ ゴシック" panose="020B0609070205080204" pitchFamily="49"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最終</a:t>
            </a:r>
            <a:r>
              <a:rPr lang="ja-JP" altLang="en-US" dirty="0">
                <a:solidFill>
                  <a:schemeClr val="tx2"/>
                </a:solidFill>
                <a:latin typeface="ＭＳ ゴシック" panose="020B0609070205080204" pitchFamily="49" charset="-128"/>
                <a:ea typeface="ＭＳ ゴシック" panose="020B0609070205080204" pitchFamily="49" charset="-128"/>
                <a:cs typeface="ＭＳ Ｐゴシック" charset="0"/>
              </a:rPr>
              <a:t>検証</a:t>
            </a:r>
            <a:endParaRPr lang="en-US" alt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ＭＳ ゴシック" panose="020B0609070205080204" pitchFamily="49" charset="-128"/>
                <a:ea typeface="ＭＳ ゴシック" panose="020B0609070205080204" pitchFamily="49" charset="-128"/>
              </a:rPr>
              <a:t>コンプライアンスの適正努力（</a:t>
            </a:r>
            <a:r>
              <a:rPr lang="en-US" altLang="ja-JP" dirty="0">
                <a:latin typeface="ＭＳ ゴシック" panose="020B0609070205080204" pitchFamily="49" charset="-128"/>
                <a:ea typeface="ＭＳ ゴシック" panose="020B0609070205080204" pitchFamily="49" charset="-128"/>
              </a:rPr>
              <a:t>Compliance due diligence</a:t>
            </a:r>
            <a:r>
              <a:rPr lang="ja-JP" altLang="en-US" dirty="0">
                <a:latin typeface="ＭＳ ゴシック" panose="020B0609070205080204" pitchFamily="49" charset="-128"/>
                <a:ea typeface="ＭＳ ゴシック" panose="020B0609070205080204" pitchFamily="49" charset="-128"/>
              </a:rPr>
              <a:t>）と</a:t>
            </a:r>
            <a:r>
              <a:rPr lang="ja-JP" altLang="en-US" dirty="0" smtClean="0">
                <a:latin typeface="ＭＳ ゴシック" panose="020B0609070205080204" pitchFamily="49" charset="-128"/>
                <a:ea typeface="ＭＳ ゴシック" panose="020B0609070205080204" pitchFamily="49" charset="-128"/>
              </a:rPr>
              <a:t>してどの</a:t>
            </a:r>
            <a:r>
              <a:rPr lang="ja-JP" altLang="en-US" dirty="0">
                <a:latin typeface="ＭＳ ゴシック" panose="020B0609070205080204" pitchFamily="49" charset="-128"/>
                <a:ea typeface="ＭＳ ゴシック" panose="020B0609070205080204" pitchFamily="49" charset="-128"/>
              </a:rPr>
              <a:t>ようなもの</a:t>
            </a:r>
            <a:r>
              <a:rPr lang="x-none" dirty="0">
                <a:latin typeface="ＭＳ ゴシック" panose="020B0609070205080204" pitchFamily="49" charset="-128"/>
                <a:ea typeface="ＭＳ ゴシック" panose="020B0609070205080204" pitchFamily="49" charset="-128"/>
              </a:rPr>
              <a:t>が関係しますか？（</a:t>
            </a:r>
            <a:r>
              <a:rPr lang="ja-JP" altLang="en-US" dirty="0">
                <a:latin typeface="ＭＳ ゴシック" panose="020B0609070205080204" pitchFamily="49" charset="-128"/>
                <a:ea typeface="ＭＳ ゴシック" panose="020B0609070205080204" pitchFamily="49" charset="-128"/>
              </a:rPr>
              <a:t>本カリキュラムの</a:t>
            </a:r>
            <a:r>
              <a:rPr lang="x-none" dirty="0">
                <a:latin typeface="ＭＳ ゴシック" panose="020B0609070205080204" pitchFamily="49" charset="-128"/>
                <a:ea typeface="ＭＳ ゴシック" panose="020B0609070205080204" pitchFamily="49" charset="-128"/>
              </a:rPr>
              <a:t>プロセス例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挙げた</a:t>
            </a:r>
            <a:r>
              <a:rPr lang="ja-JP" altLang="en-US" dirty="0">
                <a:latin typeface="ＭＳ ゴシック" panose="020B0609070205080204" pitchFamily="49" charset="-128"/>
                <a:ea typeface="ＭＳ ゴシック" panose="020B0609070205080204" pitchFamily="49" charset="-128"/>
              </a:rPr>
              <a:t>各</a:t>
            </a:r>
            <a:r>
              <a:rPr lang="x-none" dirty="0">
                <a:latin typeface="ＭＳ ゴシック" panose="020B0609070205080204" pitchFamily="49" charset="-128"/>
                <a:ea typeface="ＭＳ ゴシック" panose="020B0609070205080204" pitchFamily="49" charset="-128"/>
              </a:rPr>
              <a:t>ステップについて</a:t>
            </a:r>
            <a:r>
              <a:rPr lang="ja-JP" altLang="en-US" dirty="0">
                <a:latin typeface="ＭＳ ゴシック" panose="020B0609070205080204" pitchFamily="49" charset="-128"/>
                <a:ea typeface="ＭＳ ゴシック" panose="020B0609070205080204" pitchFamily="49" charset="-128"/>
              </a:rPr>
              <a:t>概要を</a:t>
            </a:r>
            <a:r>
              <a:rPr lang="x-none" dirty="0">
                <a:latin typeface="ＭＳ ゴシック" panose="020B0609070205080204" pitchFamily="49" charset="-128"/>
                <a:ea typeface="ＭＳ ゴシック" panose="020B0609070205080204" pitchFamily="49" charset="-128"/>
              </a:rPr>
              <a:t>述べてください）</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確認</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ソースコードの監査</a:t>
            </a:r>
          </a:p>
          <a:p>
            <a:pPr lvl="1">
              <a:buFont typeface="Wingdings" panose="05000000000000000000" pitchFamily="2" charset="2"/>
              <a:buChar char="Ø"/>
            </a:pPr>
            <a:r>
              <a:rPr lang="ja-JP" altLang="en-US" dirty="0" smtClean="0">
                <a:latin typeface="ＭＳ ゴシック" panose="020B0609070205080204" pitchFamily="49" charset="-128"/>
                <a:ea typeface="ＭＳ ゴシック" panose="020B0609070205080204" pitchFamily="49" charset="-128"/>
              </a:rPr>
              <a:t>問題</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解決</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レビューの実施</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承認</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登録／承認の追跡</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altLang="ja-JP"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表示</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検証</a:t>
            </a:r>
          </a:p>
          <a:p>
            <a:r>
              <a:rPr lang="x-none" dirty="0">
                <a:latin typeface="ＭＳ ゴシック" panose="020B0609070205080204" pitchFamily="49" charset="-128"/>
                <a:ea typeface="ＭＳ ゴシック" panose="020B0609070205080204" pitchFamily="49" charset="-128"/>
              </a:rPr>
              <a:t>アーキテクチャ </a:t>
            </a:r>
            <a:r>
              <a:rPr lang="x-none" dirty="0" smtClean="0">
                <a:latin typeface="ＭＳ ゴシック" panose="020B0609070205080204" pitchFamily="49" charset="-128"/>
                <a:ea typeface="ＭＳ ゴシック" panose="020B0609070205080204" pitchFamily="49" charset="-128"/>
              </a:rPr>
              <a:t>レビューでは</a:t>
            </a:r>
            <a:r>
              <a:rPr lang="ja-JP" altLang="en-US" dirty="0">
                <a:latin typeface="ＭＳ ゴシック" panose="020B0609070205080204" pitchFamily="49" charset="-128"/>
                <a:ea typeface="ＭＳ ゴシック" panose="020B0609070205080204" pitchFamily="49" charset="-128"/>
              </a:rPr>
              <a:t>どういったことを</a:t>
            </a:r>
            <a:r>
              <a:rPr lang="x-none" dirty="0" smtClean="0">
                <a:latin typeface="ＭＳ ゴシック" panose="020B0609070205080204" pitchFamily="49" charset="-128"/>
                <a:ea typeface="ＭＳ ゴシック" panose="020B0609070205080204" pitchFamily="49" charset="-128"/>
              </a:rPr>
              <a:t>期待しますか</a:t>
            </a:r>
            <a:r>
              <a:rPr lang="x-none"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第7章</a:t>
            </a:r>
          </a:p>
        </p:txBody>
      </p:sp>
      <p:sp>
        <p:nvSpPr>
          <p:cNvPr id="5" name="Text Placeholder 4"/>
          <p:cNvSpPr>
            <a:spLocks noGrp="1"/>
          </p:cNvSpPr>
          <p:nvPr>
            <p:ph type="body" idx="1"/>
          </p:nvPr>
        </p:nvSpPr>
        <p:spPr/>
        <p:txBody>
          <a:bodyPr/>
          <a:lstStyle/>
          <a:p>
            <a:r>
              <a:rPr lang="ja-JP" altLang="en-US" dirty="0">
                <a:latin typeface="ＭＳ ゴシック" panose="020B0609070205080204" pitchFamily="49" charset="-128"/>
                <a:ea typeface="ＭＳ ゴシック" panose="020B0609070205080204" pitchFamily="49" charset="-128"/>
              </a:rPr>
              <a:t>コンプライアンスでの落とし穴とその回避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コンプライアンスの落とし穴</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本章は、コンプライアンス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プロセスで回避</a:t>
            </a:r>
            <a:r>
              <a:rPr lang="ja-JP" altLang="en-US" dirty="0">
                <a:latin typeface="ＭＳ ゴシック" panose="020B0609070205080204" pitchFamily="49" charset="-128"/>
                <a:ea typeface="ＭＳ ゴシック" panose="020B0609070205080204" pitchFamily="49" charset="-128"/>
              </a:rPr>
              <a:t>すべき</a:t>
            </a:r>
            <a:r>
              <a:rPr lang="en-US" dirty="0" err="1">
                <a:latin typeface="ＭＳ ゴシック" panose="020B0609070205080204" pitchFamily="49" charset="-128"/>
                <a:ea typeface="ＭＳ ゴシック" panose="020B0609070205080204" pitchFamily="49" charset="-128"/>
              </a:rPr>
              <a:t>潜在的な落とし穴について説明</a:t>
            </a:r>
            <a:r>
              <a:rPr lang="ja-JP" altLang="en-US" dirty="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lang="en-US" dirty="0" err="1">
                <a:latin typeface="ＭＳ ゴシック" panose="020B0609070205080204" pitchFamily="49" charset="-128"/>
                <a:ea typeface="ＭＳ ゴシック" panose="020B0609070205080204" pitchFamily="49" charset="-128"/>
              </a:rPr>
              <a:t>知的財産（IP</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rPr>
              <a:t>知的財産</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2311335770"/>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発見のされ方</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コピーレフト</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型の</a:t>
                      </a:r>
                      <a:r>
                        <a:rPr kumimoji="0" lang="en-US" altLang="ja-JP"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が</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プロプライエタリ</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 コードや</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サード</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パーティのコード</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に意図せずに</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取り込まれてしまう：</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a:t>
                      </a:r>
                      <a:r>
                        <a:rPr kumimoji="0" lang="ja-JP" alt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開発プロセス</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において</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エンジニアが</a:t>
                      </a:r>
                      <a:r>
                        <a:rPr kumimoji="0" lang="en-US" altLang="ja-JP"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パーティにとって</a:t>
                      </a:r>
                      <a:r>
                        <a:rPr kumimoji="0" lang="en-US" sz="1600" b="0" i="0" u="none" strike="noStrike" cap="none" normalizeH="0" baseline="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プロプラ</a:t>
                      </a:r>
                      <a:r>
                        <a:rPr kumimoji="0" lang="ja-JP" altLang="en-US" sz="16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イ</a:t>
                      </a:r>
                      <a:r>
                        <a:rPr kumimoji="0" lang="en-US" sz="16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エタリ</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な</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または</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カット＆ペースト）する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時</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に起こ</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、ソースコードをスキャン</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や</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監査実施の結果</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として</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以下と合致可能性があるものとして発見され</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ソースコード自動スキャン</a:t>
                      </a:r>
                      <a:r>
                        <a:rPr kumimoji="0" lang="ja-JP" altLang="en-US" sz="1600" b="0" i="0" u="none" strike="noStrike" kern="1200" cap="none" normalizeH="0" baseline="0" dirty="0"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ツール</a:t>
                      </a:r>
                      <a:r>
                        <a:rPr kumimoji="0" lang="ja-JP" altLang="en-US" sz="1600" b="0" i="0" u="none" strike="noStrike" kern="1200" cap="none" normalizeH="0" baseline="0" dirty="0"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は</a:t>
                      </a: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この目的</a:t>
                      </a:r>
                      <a:r>
                        <a:rPr kumimoji="0" lang="ja-JP" alt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のために</a:t>
                      </a: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使用</a:t>
                      </a:r>
                      <a:r>
                        <a:rPr kumimoji="0" lang="ja-JP" altLang="en-US" sz="1600" b="0" i="0" u="none" strike="noStrike" kern="1200" cap="none" normalizeH="0" baseline="0" dirty="0"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することができる</a:t>
                      </a:r>
                      <a:endParaRPr kumimoji="0" 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の失敗は以下の対策によって回避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コンプライアンス</a:t>
                      </a:r>
                      <a:r>
                        <a:rPr kumimoji="0" lang="ja-JP" alt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での</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問題</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各種タイプ</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／カテゴリーの</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FOSSライセンス</a:t>
                      </a:r>
                      <a:r>
                        <a:rPr kumimoji="0" lang="ja-JP" alt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および</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ソースコードにFOSSソースコードを</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取り込むことの意味</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を意識</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される</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よう</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に</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ビルド環境にお</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いて</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すべてのソースコード（プロプライエタリ、サード</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パーティ、FOSS）に対し</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定期的にソースコード</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スキャンや監査を実施する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rPr>
              <a:t>知的財産</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3773989063"/>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発見のされ方</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コピーレフト</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型の</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が</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プロプライエタリ</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なソフトウェアに意図せずに</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リンク</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されてしまう</a:t>
                      </a:r>
                      <a:r>
                        <a:rPr kumimoji="0" 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逆もまた同様</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ＭＳ ゴシック" panose="020B0609070205080204" pitchFamily="49" charset="-128"/>
                        <a:ea typeface="ＭＳ ゴシック" panose="020B0609070205080204" pitchFamily="49" charset="-128"/>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ライセンスが</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相互に矛盾するか</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パーティ</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リンクした結果起こ</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リンクの法的効果についてはFOSS</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コミュニティで議論</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の対象となる</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の失敗は異なるソフトウェア</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コンポーネント間の</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に対し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依存</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性</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追跡ツールを使うことで発見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 スタッフをトレーニングし</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FOSSポリシ</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ー</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の法的見解</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反した</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ライセンスを</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持つ</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へ</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すること</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を回避</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ビルド環境全体に対し</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継続的に依存性追跡ツールを実行する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ソースコードの改変</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を通じて</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プロプライエタリのコードが</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コピーレフト型の</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FOSSに組み</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込まれてしまう</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の失敗は、FOSS</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コンポーネントに</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組み入れた</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ソースコードを確認</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・分析する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ための</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監査やスキャンに</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発見されることがあ</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ソフトウェアにおける著作権の概念</a:t>
            </a:r>
            <a:endParaRPr lang="en-US" dirty="0">
              <a:solidFill>
                <a:srgbClr val="FF0000"/>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基本ルール＝著作権は独創的作品を保護</a:t>
            </a:r>
            <a:r>
              <a:rPr lang="ja-JP" altLang="en-US" dirty="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一般的に著作権は、書</a:t>
            </a:r>
            <a:r>
              <a:rPr lang="ja-JP" altLang="en-US" dirty="0">
                <a:latin typeface="ＭＳ ゴシック" panose="020B0609070205080204" pitchFamily="49" charset="-128"/>
                <a:ea typeface="ＭＳ ゴシック" panose="020B0609070205080204" pitchFamily="49" charset="-128"/>
              </a:rPr>
              <a:t>物</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動画、絵画、音楽、地図などの</a:t>
            </a:r>
            <a:r>
              <a:rPr lang="ja-JP" altLang="en-US" dirty="0">
                <a:latin typeface="ＭＳ ゴシック" panose="020B0609070205080204" pitchFamily="49" charset="-128"/>
                <a:ea typeface="ＭＳ ゴシック" panose="020B0609070205080204" pitchFamily="49" charset="-128"/>
              </a:rPr>
              <a:t>著作物に適用される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ソフトウェアは、</a:t>
            </a:r>
            <a:r>
              <a:rPr lang="en-US" dirty="0" err="1" smtClean="0">
                <a:latin typeface="ＭＳ ゴシック" panose="020B0609070205080204" pitchFamily="49" charset="-128"/>
                <a:ea typeface="ＭＳ ゴシック" panose="020B0609070205080204" pitchFamily="49" charset="-128"/>
              </a:rPr>
              <a:t>著作権によって保護さ</a:t>
            </a:r>
            <a:r>
              <a:rPr lang="ja-JP" altLang="en-US" dirty="0" err="1" smtClean="0">
                <a:latin typeface="ＭＳ ゴシック" panose="020B0609070205080204" pitchFamily="49" charset="-128"/>
                <a:ea typeface="ＭＳ ゴシック" panose="020B0609070205080204" pitchFamily="49" charset="-128"/>
              </a:rPr>
              <a:t>れる</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特許権で保護される</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機能</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ではなく</a:t>
            </a:r>
            <a:r>
              <a:rPr lang="ja-JP" altLang="en-US" dirty="0" err="1"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表現</a:t>
            </a:r>
            <a:r>
              <a:rPr lang="ja-JP" altLang="en-US" dirty="0" smtClean="0">
                <a:latin typeface="ＭＳ ゴシック" panose="020B0609070205080204" pitchFamily="49" charset="-128"/>
                <a:ea typeface="ＭＳ ゴシック" panose="020B0609070205080204" pitchFamily="49" charset="-128"/>
              </a:rPr>
              <a:t>」</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実装の細部における独創性</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が保護される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その作品の著作権保有者</a:t>
            </a:r>
            <a:r>
              <a:rPr lang="ja-JP" altLang="en-US" dirty="0">
                <a:latin typeface="ＭＳ ゴシック" panose="020B0609070205080204" pitchFamily="49" charset="-128"/>
                <a:ea typeface="ＭＳ ゴシック" panose="020B0609070205080204" pitchFamily="49" charset="-128"/>
              </a:rPr>
              <a:t>は</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自らが創</a:t>
            </a:r>
            <a:r>
              <a:rPr lang="ja-JP" altLang="en-US" dirty="0">
                <a:latin typeface="ＭＳ ゴシック" panose="020B0609070205080204" pitchFamily="49" charset="-128"/>
                <a:ea typeface="ＭＳ ゴシック" panose="020B0609070205080204" pitchFamily="49" charset="-128"/>
              </a:rPr>
              <a:t>作</a:t>
            </a:r>
            <a:r>
              <a:rPr lang="en-US" dirty="0" err="1">
                <a:latin typeface="ＭＳ ゴシック" panose="020B0609070205080204" pitchFamily="49" charset="-128"/>
                <a:ea typeface="ＭＳ ゴシック" panose="020B0609070205080204" pitchFamily="49" charset="-128"/>
              </a:rPr>
              <a:t>した作品</a:t>
            </a:r>
            <a:r>
              <a:rPr lang="ja-JP" altLang="en-US" dirty="0" err="1">
                <a:latin typeface="ＭＳ ゴシック" panose="020B0609070205080204" pitchFamily="49" charset="-128"/>
                <a:ea typeface="ＭＳ ゴシック" panose="020B0609070205080204" pitchFamily="49" charset="-128"/>
              </a:rPr>
              <a:t>だけを</a:t>
            </a:r>
            <a:r>
              <a:rPr lang="en-US" dirty="0" err="1">
                <a:latin typeface="ＭＳ ゴシック" panose="020B0609070205080204" pitchFamily="49" charset="-128"/>
                <a:ea typeface="ＭＳ ゴシック" panose="020B0609070205080204" pitchFamily="49" charset="-128"/>
              </a:rPr>
              <a:t>コントロールでき</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他の誰かの独立した創作物はコントロールできない</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4076838524"/>
              </p:ext>
            </p:extLst>
          </p:nvPr>
        </p:nvGraphicFramePr>
        <p:xfrm>
          <a:off x="696000" y="1584000"/>
          <a:ext cx="10800000" cy="4818041"/>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添付</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ソースコードを提供</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しない</a:t>
                      </a:r>
                      <a:r>
                        <a:rPr kumimoji="0" 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の失敗は、製品</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市場に出す前の段階で</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ソースコード</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ごとの</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チェックリスト項目を</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することで回避でき</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間違った</a:t>
                      </a: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バージョン</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バイナリの</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バージョン</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に対応した</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ソースコード</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が確実に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される</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よう</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コンプライアンス</a:t>
                      </a:r>
                      <a:r>
                        <a:rPr kumimoji="0" lang="en-US" altLang="ja-JP"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プロセスに検証ステップを加え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ることで回避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しない</a:t>
                      </a:r>
                      <a:endParaRPr kumimoji="0" lang="en-US" sz="1800" b="1" i="0" u="none" strike="noStrike" cap="none" normalizeH="0" baseline="0" dirty="0">
                        <a:ln>
                          <a:noFill/>
                        </a:ln>
                        <a:solidFill>
                          <a:srgbClr val="00B0F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コンポーネントに対応した</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原作のソースコード</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に加え</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改変に対応したソースコード</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が確実に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公開される</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ようコンプライアンス プロセスに</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検証ステップを加え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ることで回避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096280661"/>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28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x-none"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ソースコードの改変に</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印付け</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がされて</a:t>
                      </a:r>
                      <a:r>
                        <a:rPr kumimoji="0" lang="x-none"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いない</a:t>
                      </a:r>
                      <a:r>
                        <a:rPr kumimoji="0" lang="x-none"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x-none" altLang="ja-JP"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FOSSライセンス</a:t>
                      </a:r>
                      <a:r>
                        <a:rPr kumimoji="0" lang="ja-JP" alt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が</a:t>
                      </a:r>
                      <a:r>
                        <a:rPr kumimoji="0" lang="x-none" altLang="ja-JP"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要求</a:t>
                      </a:r>
                      <a:r>
                        <a:rPr kumimoji="0" lang="ja-JP" alt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する印付け</a:t>
                      </a:r>
                      <a:r>
                        <a:rPr kumimoji="0" lang="x-none"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の失敗は、以下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回避でき</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リリース前の検証ステップでソースコード改変の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印付けを</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行う</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スタッフにトレーニングを実施</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し</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公開される</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すべての</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ソフトウェアや</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プロプライエタリ</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altLang="ja-JP"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a:t>
                      </a:r>
                      <a:r>
                        <a:rPr kumimoji="0" lang="en-US" altLang="ja-JP"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が確実</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に更新できるようにする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おける</a:t>
            </a:r>
            <a:r>
              <a:rPr lang="en-US" dirty="0" err="1" smtClean="0">
                <a:latin typeface="ＭＳ ゴシック" panose="020B0609070205080204" pitchFamily="49" charset="-128"/>
                <a:ea typeface="ＭＳ ゴシック" panose="020B0609070205080204" pitchFamily="49" charset="-128"/>
              </a:rPr>
              <a:t>失敗</a:t>
            </a:r>
            <a:endParaRPr lang="en-US" dirty="0">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7" name="Group 26"/>
          <p:cNvGraphicFramePr>
            <a:graphicFrameLocks/>
          </p:cNvGraphicFramePr>
          <p:nvPr>
            <p:extLst>
              <p:ext uri="{D42A27DB-BD31-4B8C-83A1-F6EECF244321}">
                <p14:modId xmlns:p14="http://schemas.microsoft.com/office/powerpoint/2010/main" val="3074632676"/>
              </p:ext>
            </p:extLst>
          </p:nvPr>
        </p:nvGraphicFramePr>
        <p:xfrm>
          <a:off x="696000" y="1584000"/>
          <a:ext cx="10800000" cy="49844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予防策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開発者がFOSS</a:t>
                      </a: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の使用について承認を求めない</a:t>
                      </a:r>
                      <a:endParaRPr kumimoji="0" lang="en-US" sz="32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の失敗はその企業の</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FOSSポリシーやプロセスに従事するエンジニアリング</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スタッフへの</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トレーニングの提供によって</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以下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の対策によって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予防</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a:t>
                      </a:r>
                      <a: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実施</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し、</a:t>
                      </a:r>
                      <a: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r>
                      <a:b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br>
                      <a:r>
                        <a:rPr kumimoji="0" lang="en-US" altLang="ja-JP"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宣言</a:t>
                      </a:r>
                      <a:r>
                        <a:rPr kumimoji="0" lang="en-US" altLang="ja-JP"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されていない</a:t>
                      </a:r>
                      <a:r>
                        <a:rPr kumimoji="0" lang="ja-JP" altLang="x-none"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の使用を検出する</a:t>
                      </a:r>
                      <a:endPar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企業のFOSSポリシーやプロセスに</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従事する</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トレーニング</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提供</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FOSSトレーニングが</a:t>
                      </a:r>
                      <a:r>
                        <a:rPr kumimoji="0" lang="en-US"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受講されない</a:t>
                      </a:r>
                      <a:endParaRPr kumimoji="0" lang="en-US" sz="32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の失敗はFOSS</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トレーニングの修了</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従業員</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の専門性開発計画の一部</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とし</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人事考課の管理対象に</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ることで</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指定</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期日</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まで</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FOSSトレーニング受講を</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 スタッフに義務付ける</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ことで予防でき</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における</a:t>
            </a:r>
            <a:r>
              <a:rPr lang="en-US" dirty="0" err="1" smtClean="0">
                <a:latin typeface="ＭＳ ゴシック" panose="020B0609070205080204" pitchFamily="49" charset="-128"/>
                <a:ea typeface="ＭＳ ゴシック" panose="020B0609070205080204" pitchFamily="49" charset="-128"/>
              </a:rPr>
              <a:t>失敗</a:t>
            </a:r>
            <a:endParaRPr lang="en-US" dirty="0">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034384846"/>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予防策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ソースコードの</a:t>
                      </a:r>
                      <a:r>
                        <a:rPr kumimoji="0" lang="en-US"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監査が実施されない</a:t>
                      </a:r>
                      <a:endParaRPr kumimoji="0" lang="en-US" sz="18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の失敗は、以下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の対策によって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回避でき</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周期的なソースコード</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スキャン／監査の実施</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定常的に</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監査を</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反復的</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開発プロセス</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における</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マイルストーンと位置付ける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以下</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の対策</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によって予防</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定</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期的</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な</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監査を</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確実に実行</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監査で発見された</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問題（スキャン</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ツールや監査</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レポートで「</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ヒット</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」したもの</a:t>
                      </a:r>
                      <a:r>
                        <a:rPr kumimoji="0" 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a:t>
                      </a:r>
                      <a:r>
                        <a:rPr kumimoji="0" lang="en-US" altLang="ja-JP"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を解決できな</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い</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監査レポート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が未完了の場合に</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コンプライアンス</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チケット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解決</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（つまりクローズ</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を許可しないこと</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コンプライアンス</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プロセス</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承認ステップ</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にブロック機能を実装する</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ことで予防</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レビューがタイムリーに</a:t>
                      </a: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求められ</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ない</a:t>
                      </a:r>
                      <a:endParaRPr kumimoji="0" lang="en-US" sz="18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の失敗は、エンジニアリング</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い場合でも、それより</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早期に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FOSSレビュ</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ー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リクエストを</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開始</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することで回避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の失敗は教育を通じて予防</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製品出荷</a:t>
            </a:r>
            <a:r>
              <a:rPr lang="ja-JP" altLang="en-US" dirty="0">
                <a:latin typeface="ＭＳ ゴシック" panose="020B0609070205080204" pitchFamily="49" charset="-128"/>
                <a:ea typeface="ＭＳ ゴシック" panose="020B0609070205080204" pitchFamily="49" charset="-128"/>
              </a:rPr>
              <a:t>前に</a:t>
            </a:r>
            <a:r>
              <a:rPr lang="en-US" dirty="0" err="1">
                <a:latin typeface="ＭＳ ゴシック" panose="020B0609070205080204" pitchFamily="49" charset="-128"/>
                <a:ea typeface="ＭＳ ゴシック" panose="020B0609070205080204" pitchFamily="49" charset="-128"/>
              </a:rPr>
              <a:t>コンプライアンスを</a:t>
            </a:r>
            <a:r>
              <a:rPr lang="ja-JP" altLang="en-US" dirty="0">
                <a:latin typeface="ＭＳ ゴシック" panose="020B0609070205080204" pitchFamily="49" charset="-128"/>
                <a:ea typeface="ＭＳ ゴシック" panose="020B0609070205080204" pitchFamily="49" charset="-128"/>
              </a:rPr>
              <a:t>確認</a:t>
            </a:r>
            <a:r>
              <a:rPr lang="en-US" dirty="0" err="1">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ＭＳ ゴシック" panose="020B0609070205080204" pitchFamily="49" charset="-128"/>
                <a:ea typeface="ＭＳ ゴシック" panose="020B0609070205080204" pitchFamily="49" charset="-128"/>
              </a:rPr>
              <a:t>企業は製品が</a:t>
            </a:r>
            <a:r>
              <a:rPr lang="en-US" altLang="ja-JP" sz="2800" dirty="0">
                <a:latin typeface="ＭＳ ゴシック" panose="020B0609070205080204" pitchFamily="49" charset="-128"/>
                <a:ea typeface="ＭＳ ゴシック" panose="020B0609070205080204" pitchFamily="49" charset="-128"/>
              </a:rPr>
              <a:t> （</a:t>
            </a:r>
            <a:r>
              <a:rPr lang="en-US" altLang="ja-JP" sz="2800" dirty="0" err="1">
                <a:latin typeface="ＭＳ ゴシック" panose="020B0609070205080204" pitchFamily="49" charset="-128"/>
                <a:ea typeface="ＭＳ ゴシック" panose="020B0609070205080204" pitchFamily="49" charset="-128"/>
              </a:rPr>
              <a:t>どのような形態であれ</a:t>
            </a:r>
            <a:r>
              <a:rPr lang="en-US" altLang="ja-JP" sz="2800" dirty="0">
                <a:latin typeface="ＭＳ ゴシック" panose="020B0609070205080204" pitchFamily="49" charset="-128"/>
                <a:ea typeface="ＭＳ ゴシック" panose="020B0609070205080204" pitchFamily="49" charset="-128"/>
              </a:rPr>
              <a:t>） </a:t>
            </a:r>
            <a:r>
              <a:rPr lang="en-US" sz="2800" dirty="0" err="1" smtClean="0">
                <a:latin typeface="ＭＳ ゴシック" panose="020B0609070205080204" pitchFamily="49" charset="-128"/>
                <a:ea typeface="ＭＳ ゴシック" panose="020B0609070205080204" pitchFamily="49" charset="-128"/>
              </a:rPr>
              <a:t>出荷される前にコンプライアンスを優先</a:t>
            </a:r>
            <a:r>
              <a:rPr lang="ja-JP" altLang="en-US" sz="2800" dirty="0" smtClean="0">
                <a:latin typeface="ＭＳ ゴシック" panose="020B0609070205080204" pitchFamily="49" charset="-128"/>
                <a:ea typeface="ＭＳ ゴシック" panose="020B0609070205080204" pitchFamily="49" charset="-128"/>
              </a:rPr>
              <a:t>して実行</a:t>
            </a:r>
            <a:r>
              <a:rPr lang="en-US" sz="2800" dirty="0" err="1">
                <a:latin typeface="ＭＳ ゴシック" panose="020B0609070205080204" pitchFamily="49" charset="-128"/>
                <a:ea typeface="ＭＳ ゴシック" panose="020B0609070205080204" pitchFamily="49" charset="-128"/>
              </a:rPr>
              <a:t>しなければな</a:t>
            </a:r>
            <a:r>
              <a:rPr lang="ja-JP" altLang="en-US" sz="2800" dirty="0">
                <a:latin typeface="ＭＳ ゴシック" panose="020B0609070205080204" pitchFamily="49" charset="-128"/>
                <a:ea typeface="ＭＳ ゴシック" panose="020B0609070205080204" pitchFamily="49" charset="-128"/>
              </a:rPr>
              <a:t>らない</a:t>
            </a:r>
            <a:endParaRPr lang="en-US" sz="2800" dirty="0">
              <a:latin typeface="ＭＳ ゴシック" panose="020B0609070205080204" pitchFamily="49" charset="-128"/>
              <a:ea typeface="ＭＳ ゴシック" panose="020B0609070205080204" pitchFamily="49" charset="-128"/>
            </a:endParaRPr>
          </a:p>
          <a:p>
            <a:pPr>
              <a:buFont typeface="Arial"/>
              <a:buChar char="•"/>
            </a:pPr>
            <a:r>
              <a:rPr lang="en-US" sz="2800" dirty="0" err="1">
                <a:latin typeface="ＭＳ ゴシック" panose="020B0609070205080204" pitchFamily="49" charset="-128"/>
                <a:ea typeface="ＭＳ ゴシック" panose="020B0609070205080204" pitchFamily="49" charset="-128"/>
              </a:rPr>
              <a:t>コンプライアンスを優先すること</a:t>
            </a:r>
            <a:r>
              <a:rPr lang="ja-JP" altLang="en-US" sz="2800" dirty="0" smtClean="0">
                <a:latin typeface="ＭＳ ゴシック" panose="020B0609070205080204" pitchFamily="49" charset="-128"/>
                <a:ea typeface="ＭＳ ゴシック" panose="020B0609070205080204" pitchFamily="49" charset="-128"/>
              </a:rPr>
              <a:t>で以下が</a:t>
            </a:r>
            <a:r>
              <a:rPr lang="en-US" sz="2800" dirty="0" err="1" smtClean="0">
                <a:latin typeface="ＭＳ ゴシック" panose="020B0609070205080204" pitchFamily="49" charset="-128"/>
                <a:ea typeface="ＭＳ ゴシック" panose="020B0609070205080204" pitchFamily="49" charset="-128"/>
              </a:rPr>
              <a:t>促進</a:t>
            </a:r>
            <a:r>
              <a:rPr lang="ja-JP" altLang="en-US" sz="2800" dirty="0" smtClean="0">
                <a:latin typeface="ＭＳ ゴシック" panose="020B0609070205080204" pitchFamily="49" charset="-128"/>
                <a:ea typeface="ＭＳ ゴシック" panose="020B0609070205080204" pitchFamily="49" charset="-128"/>
              </a:rPr>
              <a:t>される</a:t>
            </a:r>
            <a:r>
              <a:rPr lang="en-US" sz="2800" dirty="0" smtClean="0">
                <a:latin typeface="ＭＳ ゴシック" panose="020B0609070205080204" pitchFamily="49" charset="-128"/>
                <a:ea typeface="ＭＳ ゴシック" panose="020B0609070205080204" pitchFamily="49" charset="-128"/>
              </a:rPr>
              <a:t>：</a:t>
            </a:r>
            <a:endParaRPr lang="en-US" sz="2800" dirty="0">
              <a:latin typeface="ＭＳ ゴシック" panose="020B0609070205080204" pitchFamily="49" charset="-128"/>
              <a:ea typeface="ＭＳ ゴシック" panose="020B0609070205080204" pitchFamily="49" charset="-128"/>
            </a:endParaRPr>
          </a:p>
          <a:p>
            <a:pPr lvl="1">
              <a:buFont typeface="Arial"/>
              <a:buChar char="•"/>
            </a:pPr>
            <a:r>
              <a:rPr lang="en-US" sz="2500" dirty="0" err="1">
                <a:latin typeface="ＭＳ ゴシック" panose="020B0609070205080204" pitchFamily="49" charset="-128"/>
                <a:ea typeface="ＭＳ ゴシック" panose="020B0609070205080204" pitchFamily="49" charset="-128"/>
              </a:rPr>
              <a:t>組織内でのFOSSの</a:t>
            </a:r>
            <a:r>
              <a:rPr lang="ja-JP" altLang="en-US" sz="2500" dirty="0">
                <a:latin typeface="ＭＳ ゴシック" panose="020B0609070205080204" pitchFamily="49" charset="-128"/>
                <a:ea typeface="ＭＳ ゴシック" panose="020B0609070205080204" pitchFamily="49" charset="-128"/>
              </a:rPr>
              <a:t>効果的な</a:t>
            </a:r>
            <a:r>
              <a:rPr lang="en-US" sz="2500" dirty="0" err="1">
                <a:latin typeface="ＭＳ ゴシック" panose="020B0609070205080204" pitchFamily="49" charset="-128"/>
                <a:ea typeface="ＭＳ ゴシック" panose="020B0609070205080204" pitchFamily="49" charset="-128"/>
              </a:rPr>
              <a:t>使用</a:t>
            </a:r>
            <a:endParaRPr lang="en-US" sz="2500" dirty="0">
              <a:latin typeface="ＭＳ ゴシック" panose="020B0609070205080204" pitchFamily="49" charset="-128"/>
              <a:ea typeface="ＭＳ ゴシック" panose="020B0609070205080204" pitchFamily="49" charset="-128"/>
            </a:endParaRPr>
          </a:p>
          <a:p>
            <a:pPr lvl="1">
              <a:buFont typeface="Arial"/>
              <a:buChar char="•"/>
            </a:pPr>
            <a:r>
              <a:rPr lang="en-US" sz="2500" dirty="0" err="1">
                <a:latin typeface="ＭＳ ゴシック" panose="020B0609070205080204" pitchFamily="49" charset="-128"/>
                <a:ea typeface="ＭＳ ゴシック" panose="020B0609070205080204" pitchFamily="49" charset="-128"/>
              </a:rPr>
              <a:t>FOSSコミュニティやFOSS関連組織と</a:t>
            </a:r>
            <a:r>
              <a:rPr lang="ja-JP" altLang="en-US" sz="2500" dirty="0">
                <a:latin typeface="ＭＳ ゴシック" panose="020B0609070205080204" pitchFamily="49" charset="-128"/>
                <a:ea typeface="ＭＳ ゴシック" panose="020B0609070205080204" pitchFamily="49" charset="-128"/>
              </a:rPr>
              <a:t>のより良い</a:t>
            </a:r>
            <a:r>
              <a:rPr lang="en-US" sz="2500" dirty="0" err="1">
                <a:latin typeface="ＭＳ ゴシック" panose="020B0609070205080204" pitchFamily="49" charset="-128"/>
                <a:ea typeface="ＭＳ ゴシック" panose="020B0609070205080204" pitchFamily="49" charset="-128"/>
              </a:rPr>
              <a:t>関係</a:t>
            </a:r>
            <a:endParaRPr lang="en-US" sz="2500" dirty="0">
              <a:latin typeface="ＭＳ ゴシック" panose="020B0609070205080204" pitchFamily="49" charset="-128"/>
              <a:ea typeface="ＭＳ ゴシック" panose="020B0609070205080204" pitchFamily="49" charset="-128"/>
            </a:endParaRPr>
          </a:p>
          <a:p>
            <a:pPr marL="0" indent="0">
              <a:buNone/>
            </a:pPr>
            <a:endParaRPr lang="x-none" sz="2000" dirty="0">
              <a:latin typeface="ＭＳ ゴシック" panose="020B0609070205080204" pitchFamily="49" charset="-128"/>
              <a:ea typeface="ＭＳ ゴシック" panose="020B0609070205080204" pitchFamily="49" charset="-128"/>
            </a:endParaRPr>
          </a:p>
          <a:p>
            <a:pPr marL="0" indent="0">
              <a:buNone/>
            </a:pPr>
            <a:endParaRPr lang="x-none" sz="20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ＭＳ ゴシック" panose="020B0609070205080204" pitchFamily="49" charset="-128"/>
                <a:ea typeface="ＭＳ ゴシック" panose="020B0609070205080204" pitchFamily="49"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ＭＳ ゴシック" panose="020B0609070205080204" pitchFamily="49" charset="-128"/>
              <a:ea typeface="ＭＳ ゴシック" panose="020B0609070205080204" pitchFamily="49" charset="-128"/>
            </a:endParaRPr>
          </a:p>
          <a:p>
            <a:pPr marL="0" indent="0">
              <a:buNone/>
            </a:pPr>
            <a:endParaRPr lang="en-US" sz="2000" dirty="0">
              <a:latin typeface="ＭＳ ゴシック" panose="020B0609070205080204" pitchFamily="49" charset="-128"/>
              <a:ea typeface="ＭＳ ゴシック" panose="020B0609070205080204" pitchFamily="49" charset="-128"/>
            </a:endParaRPr>
          </a:p>
          <a:p>
            <a:endParaRPr lang="en-US" sz="2000" dirty="0">
              <a:latin typeface="ＭＳ ゴシック" panose="020B0609070205080204" pitchFamily="49" charset="-128"/>
              <a:ea typeface="ＭＳ ゴシック" panose="020B0609070205080204" pitchFamily="49"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ＭＳ ゴシック" panose="020B0609070205080204" pitchFamily="49" charset="-128"/>
                <a:ea typeface="ＭＳ ゴシック" panose="020B0609070205080204" pitchFamily="49" charset="-128"/>
              </a:rPr>
              <a:t>さらに</a:t>
            </a:r>
            <a:r>
              <a:rPr lang="x-none" sz="2000" dirty="0">
                <a:latin typeface="ＭＳ ゴシック" panose="020B0609070205080204" pitchFamily="49" charset="-128"/>
                <a:ea typeface="ＭＳ ゴシック" panose="020B0609070205080204" pitchFamily="49" charset="-128"/>
              </a:rPr>
              <a:t>、FOSS関連</a:t>
            </a:r>
            <a:r>
              <a:rPr lang="ja-JP" altLang="en-US" sz="2000" dirty="0" smtClean="0">
                <a:latin typeface="ＭＳ ゴシック" panose="020B0609070205080204" pitchFamily="49" charset="-128"/>
                <a:ea typeface="ＭＳ ゴシック" panose="020B0609070205080204" pitchFamily="49" charset="-128"/>
              </a:rPr>
              <a:t>組織や団体</a:t>
            </a:r>
            <a:r>
              <a:rPr lang="x-none" sz="2000" dirty="0" smtClean="0">
                <a:latin typeface="ＭＳ ゴシック" panose="020B0609070205080204" pitchFamily="49" charset="-128"/>
                <a:ea typeface="ＭＳ ゴシック" panose="020B0609070205080204" pitchFamily="49" charset="-128"/>
              </a:rPr>
              <a:t>との良好な関係は</a:t>
            </a:r>
            <a:r>
              <a:rPr lang="ja-JP" altLang="en-US" sz="2000" dirty="0" err="1">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コンプライアンスを履行</a:t>
            </a:r>
            <a:r>
              <a:rPr lang="x-none" sz="2000" dirty="0">
                <a:latin typeface="ＭＳ ゴシック" panose="020B0609070205080204" pitchFamily="49" charset="-128"/>
                <a:ea typeface="ＭＳ ゴシック" panose="020B0609070205080204" pitchFamily="49" charset="-128"/>
              </a:rPr>
              <a:t>する</a:t>
            </a:r>
            <a:r>
              <a:rPr lang="ja-JP" altLang="en-US" sz="2000" dirty="0">
                <a:latin typeface="ＭＳ ゴシック" panose="020B0609070205080204" pitchFamily="49" charset="-128"/>
                <a:ea typeface="ＭＳ ゴシック" panose="020B0609070205080204" pitchFamily="49" charset="-128"/>
              </a:rPr>
              <a:t>最良の</a:t>
            </a:r>
            <a:r>
              <a:rPr lang="x-none" sz="2000" dirty="0">
                <a:latin typeface="ＭＳ ゴシック" panose="020B0609070205080204" pitchFamily="49" charset="-128"/>
                <a:ea typeface="ＭＳ ゴシック" panose="020B0609070205080204" pitchFamily="49" charset="-128"/>
              </a:rPr>
              <a:t>方法について助言を得</a:t>
            </a:r>
            <a:r>
              <a:rPr lang="ja-JP" altLang="en-US" sz="2000" dirty="0">
                <a:latin typeface="ＭＳ ゴシック" panose="020B0609070205080204" pitchFamily="49" charset="-128"/>
                <a:ea typeface="ＭＳ ゴシック" panose="020B0609070205080204" pitchFamily="49" charset="-128"/>
              </a:rPr>
              <a:t>る上で、大いに</a:t>
            </a:r>
            <a:r>
              <a:rPr lang="x-none" sz="2000" dirty="0">
                <a:latin typeface="ＭＳ ゴシック" panose="020B0609070205080204" pitchFamily="49" charset="-128"/>
                <a:ea typeface="ＭＳ ゴシック" panose="020B0609070205080204" pitchFamily="49" charset="-128"/>
              </a:rPr>
              <a:t>助けになる</a:t>
            </a:r>
            <a:r>
              <a:rPr lang="ja-JP" altLang="en-US" sz="2000" dirty="0">
                <a:latin typeface="ＭＳ ゴシック" panose="020B0609070205080204" pitchFamily="49" charset="-128"/>
                <a:ea typeface="ＭＳ ゴシック" panose="020B0609070205080204" pitchFamily="49" charset="-128"/>
              </a:rPr>
              <a:t>でしょう。</a:t>
            </a:r>
            <a:r>
              <a:rPr lang="x-none" sz="2000" dirty="0">
                <a:latin typeface="ＭＳ ゴシック" panose="020B0609070205080204" pitchFamily="49" charset="-128"/>
                <a:ea typeface="ＭＳ ゴシック" panose="020B0609070205080204" pitchFamily="49" charset="-128"/>
              </a:rPr>
              <a:t>また、コンプライアンス上の問題についても助けてくれるでしょう。</a:t>
            </a:r>
            <a:endParaRPr lang="en-US" sz="2000" dirty="0">
              <a:latin typeface="ＭＳ ゴシック" panose="020B0609070205080204" pitchFamily="49" charset="-128"/>
              <a:ea typeface="ＭＳ ゴシック" panose="020B0609070205080204" pitchFamily="49" charset="-128"/>
            </a:endParaRPr>
          </a:p>
          <a:p>
            <a:pPr marL="0" indent="0">
              <a:buNone/>
            </a:pPr>
            <a:endParaRPr lang="en-US" sz="2000" dirty="0">
              <a:latin typeface="ＭＳ ゴシック" panose="020B0609070205080204" pitchFamily="49" charset="-128"/>
              <a:ea typeface="ＭＳ ゴシック" panose="020B0609070205080204" pitchFamily="49" charset="-128"/>
            </a:endParaRPr>
          </a:p>
          <a:p>
            <a:pPr marL="0" indent="0">
              <a:buNone/>
            </a:pPr>
            <a:r>
              <a:rPr lang="x-none" sz="2000" dirty="0">
                <a:latin typeface="ＭＳ ゴシック" panose="020B0609070205080204" pitchFamily="49" charset="-128"/>
                <a:ea typeface="ＭＳ ゴシック" panose="020B0609070205080204" pitchFamily="49" charset="-128"/>
              </a:rPr>
              <a:t>ソフトウェア コミュニティとの</a:t>
            </a:r>
            <a:r>
              <a:rPr lang="ja-JP" altLang="en-US" sz="2000" dirty="0">
                <a:latin typeface="ＭＳ ゴシック" panose="020B0609070205080204" pitchFamily="49" charset="-128"/>
                <a:ea typeface="ＭＳ ゴシック" panose="020B0609070205080204" pitchFamily="49" charset="-128"/>
              </a:rPr>
              <a:t>良好な</a:t>
            </a:r>
            <a:r>
              <a:rPr lang="x-none" sz="2000" dirty="0">
                <a:latin typeface="ＭＳ ゴシック" panose="020B0609070205080204" pitchFamily="49" charset="-128"/>
                <a:ea typeface="ＭＳ ゴシック" panose="020B0609070205080204" pitchFamily="49" charset="-128"/>
              </a:rPr>
              <a:t>関係</a:t>
            </a:r>
            <a:r>
              <a:rPr lang="ja-JP" altLang="en-US" sz="2000" dirty="0" smtClean="0">
                <a:latin typeface="ＭＳ ゴシック" panose="020B0609070205080204" pitchFamily="49" charset="-128"/>
                <a:ea typeface="ＭＳ ゴシック" panose="020B0609070205080204" pitchFamily="49" charset="-128"/>
              </a:rPr>
              <a:t>もまた、</a:t>
            </a:r>
            <a:r>
              <a:rPr lang="x-none" sz="2000" dirty="0" smtClean="0">
                <a:latin typeface="ＭＳ ゴシック" panose="020B0609070205080204" pitchFamily="49" charset="-128"/>
                <a:ea typeface="ＭＳ ゴシック" panose="020B0609070205080204" pitchFamily="49" charset="-128"/>
              </a:rPr>
              <a:t>双方向コミュニケーション</a:t>
            </a:r>
            <a:r>
              <a:rPr lang="ja-JP" altLang="en-US" sz="2000" dirty="0" smtClean="0">
                <a:latin typeface="ＭＳ ゴシック" panose="020B0609070205080204" pitchFamily="49" charset="-128"/>
                <a:ea typeface="ＭＳ ゴシック" panose="020B0609070205080204" pitchFamily="49" charset="-128"/>
              </a:rPr>
              <a:t>に</a:t>
            </a:r>
            <a:r>
              <a:rPr lang="ja-JP" altLang="en-US" sz="2000" dirty="0">
                <a:latin typeface="ＭＳ ゴシック" panose="020B0609070205080204" pitchFamily="49" charset="-128"/>
                <a:ea typeface="ＭＳ ゴシック" panose="020B0609070205080204" pitchFamily="49" charset="-128"/>
              </a:rPr>
              <a:t>役立つことでしょう。 （たとえばソフトウェアの</a:t>
            </a:r>
            <a:r>
              <a:rPr lang="x-none" altLang="ja-JP" sz="2000" dirty="0">
                <a:latin typeface="ＭＳ ゴシック" panose="020B0609070205080204" pitchFamily="49" charset="-128"/>
                <a:ea typeface="ＭＳ ゴシック" panose="020B0609070205080204" pitchFamily="49" charset="-128"/>
              </a:rPr>
              <a:t>改良を</a:t>
            </a:r>
            <a:r>
              <a:rPr lang="ja-JP" altLang="en-US" sz="2000" dirty="0">
                <a:latin typeface="ＭＳ ゴシック" panose="020B0609070205080204" pitchFamily="49" charset="-128"/>
                <a:ea typeface="ＭＳ ゴシック" panose="020B0609070205080204" pitchFamily="49" charset="-128"/>
              </a:rPr>
              <a:t>アップストリームに</a:t>
            </a:r>
            <a:r>
              <a:rPr lang="x-none" altLang="ja-JP" sz="2000" dirty="0">
                <a:latin typeface="ＭＳ ゴシック" panose="020B0609070205080204" pitchFamily="49" charset="-128"/>
                <a:ea typeface="ＭＳ ゴシック" panose="020B0609070205080204" pitchFamily="49" charset="-128"/>
              </a:rPr>
              <a:t>提供</a:t>
            </a:r>
            <a:r>
              <a:rPr lang="ja-JP" altLang="en-US" sz="2000" dirty="0">
                <a:latin typeface="ＭＳ ゴシック" panose="020B0609070205080204" pitchFamily="49" charset="-128"/>
                <a:ea typeface="ＭＳ ゴシック" panose="020B0609070205080204" pitchFamily="49" charset="-128"/>
              </a:rPr>
              <a:t>し、</a:t>
            </a:r>
            <a:r>
              <a:rPr lang="x-none" altLang="ja-JP" sz="2000" dirty="0">
                <a:latin typeface="ＭＳ ゴシック" panose="020B0609070205080204" pitchFamily="49" charset="-128"/>
                <a:ea typeface="ＭＳ ゴシック" panose="020B0609070205080204" pitchFamily="49" charset="-128"/>
              </a:rPr>
              <a:t>コミュニティのソフトウェア開発者からサポートを</a:t>
            </a:r>
            <a:r>
              <a:rPr lang="ja-JP" altLang="en-US" sz="2000" dirty="0">
                <a:latin typeface="ＭＳ ゴシック" panose="020B0609070205080204" pitchFamily="49" charset="-128"/>
                <a:ea typeface="ＭＳ ゴシック" panose="020B0609070205080204" pitchFamily="49" charset="-128"/>
              </a:rPr>
              <a:t>受けると</a:t>
            </a:r>
            <a:r>
              <a:rPr lang="ja-JP" altLang="en-US" sz="2000">
                <a:latin typeface="ＭＳ ゴシック" panose="020B0609070205080204" pitchFamily="49" charset="-128"/>
                <a:ea typeface="ＭＳ ゴシック" panose="020B0609070205080204" pitchFamily="49" charset="-128"/>
              </a:rPr>
              <a:t>いった</a:t>
            </a:r>
            <a:r>
              <a:rPr lang="ja-JP" altLang="en-US" sz="2000" smtClean="0">
                <a:latin typeface="ＭＳ ゴシック" panose="020B0609070205080204" pitchFamily="49" charset="-128"/>
                <a:ea typeface="ＭＳ ゴシック" panose="020B0609070205080204" pitchFamily="49" charset="-128"/>
              </a:rPr>
              <a:t>こと</a:t>
            </a:r>
            <a:r>
              <a:rPr lang="ja-JP" altLang="en-US" sz="2000" dirty="0">
                <a:latin typeface="ＭＳ ゴシック" panose="020B0609070205080204" pitchFamily="49" charset="-128"/>
                <a:ea typeface="ＭＳ ゴシック" panose="020B0609070205080204" pitchFamily="49" charset="-128"/>
              </a:rPr>
              <a:t>）</a:t>
            </a:r>
            <a:endParaRPr lang="x-none" sz="2000" dirty="0">
              <a:latin typeface="ＭＳ ゴシック" panose="020B0609070205080204" pitchFamily="49" charset="-128"/>
              <a:ea typeface="ＭＳ ゴシック" panose="020B0609070205080204" pitchFamily="49" charset="-128"/>
            </a:endParaRPr>
          </a:p>
          <a:p>
            <a:pPr marL="0" indent="0">
              <a:buNone/>
            </a:pPr>
            <a:endParaRPr lang="en-US" sz="2000" dirty="0">
              <a:latin typeface="ＭＳ ゴシック" panose="020B0609070205080204" pitchFamily="49" charset="-128"/>
              <a:ea typeface="ＭＳ ゴシック" panose="020B0609070205080204" pitchFamily="49" charset="-128"/>
            </a:endParaRPr>
          </a:p>
          <a:p>
            <a:endParaRPr lang="en-US" sz="20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理解度チェック</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ＭＳ ゴシック" panose="020B0609070205080204" pitchFamily="49" charset="-128"/>
                <a:ea typeface="ＭＳ ゴシック" panose="020B0609070205080204" pitchFamily="49" charset="-128"/>
              </a:rPr>
              <a:t>FOSSコンプライアンスではどのような</a:t>
            </a:r>
            <a:r>
              <a:rPr lang="ja-JP" altLang="en-US" sz="2800" dirty="0">
                <a:latin typeface="ＭＳ ゴシック" panose="020B0609070205080204" pitchFamily="49" charset="-128"/>
                <a:ea typeface="ＭＳ ゴシック" panose="020B0609070205080204" pitchFamily="49" charset="-128"/>
              </a:rPr>
              <a:t>タイプ</a:t>
            </a:r>
            <a:r>
              <a:rPr lang="en-US" sz="2800" dirty="0" err="1">
                <a:latin typeface="ＭＳ ゴシック" panose="020B0609070205080204" pitchFamily="49" charset="-128"/>
                <a:ea typeface="ＭＳ ゴシック" panose="020B0609070205080204" pitchFamily="49" charset="-128"/>
              </a:rPr>
              <a:t>の落とし穴がありますか</a:t>
            </a:r>
            <a:r>
              <a:rPr lang="en-US" sz="2800" dirty="0">
                <a:latin typeface="ＭＳ ゴシック" panose="020B0609070205080204" pitchFamily="49" charset="-128"/>
                <a:ea typeface="ＭＳ ゴシック" panose="020B0609070205080204" pitchFamily="49" charset="-128"/>
              </a:rPr>
              <a:t>？ </a:t>
            </a:r>
          </a:p>
          <a:p>
            <a:pPr>
              <a:buFont typeface="Arial"/>
              <a:buChar char="•"/>
            </a:pPr>
            <a:r>
              <a:rPr lang="en-US" sz="2800" dirty="0" err="1" smtClean="0">
                <a:latin typeface="ＭＳ ゴシック" panose="020B0609070205080204" pitchFamily="49" charset="-128"/>
                <a:ea typeface="ＭＳ ゴシック" panose="020B0609070205080204" pitchFamily="49" charset="-128"/>
              </a:rPr>
              <a:t>知的財産</a:t>
            </a:r>
            <a:r>
              <a:rPr lang="ja-JP" altLang="en-US" sz="2800" dirty="0" smtClean="0">
                <a:latin typeface="ＭＳ ゴシック" panose="020B0609070205080204" pitchFamily="49" charset="-128"/>
                <a:ea typeface="ＭＳ ゴシック" panose="020B0609070205080204" pitchFamily="49" charset="-128"/>
              </a:rPr>
              <a:t>に</a:t>
            </a:r>
            <a:r>
              <a:rPr lang="ja-JP" altLang="en-US" sz="2800" smtClean="0">
                <a:latin typeface="ＭＳ ゴシック" panose="020B0609070205080204" pitchFamily="49" charset="-128"/>
                <a:ea typeface="ＭＳ ゴシック" panose="020B0609070205080204" pitchFamily="49" charset="-128"/>
              </a:rPr>
              <a:t>関する</a:t>
            </a:r>
            <a:r>
              <a:rPr lang="en-US" sz="2800" smtClean="0">
                <a:latin typeface="ＭＳ ゴシック" panose="020B0609070205080204" pitchFamily="49" charset="-128"/>
                <a:ea typeface="ＭＳ ゴシック" panose="020B0609070205080204" pitchFamily="49" charset="-128"/>
              </a:rPr>
              <a:t>失敗例を</a:t>
            </a:r>
            <a:r>
              <a:rPr lang="en-US" sz="2800" dirty="0">
                <a:latin typeface="ＭＳ ゴシック" panose="020B0609070205080204" pitchFamily="49" charset="-128"/>
                <a:ea typeface="ＭＳ ゴシック" panose="020B0609070205080204" pitchFamily="49" charset="-128"/>
              </a:rPr>
              <a:t>1</a:t>
            </a:r>
            <a:r>
              <a:rPr lang="ja-JP" altLang="en-US" sz="2800" smtClean="0">
                <a:latin typeface="ＭＳ ゴシック" panose="020B0609070205080204" pitchFamily="49" charset="-128"/>
                <a:ea typeface="ＭＳ ゴシック" panose="020B0609070205080204" pitchFamily="49" charset="-128"/>
              </a:rPr>
              <a:t>つ</a:t>
            </a:r>
            <a:r>
              <a:rPr lang="en-US" sz="2800" dirty="0" err="1" smtClean="0">
                <a:latin typeface="ＭＳ ゴシック" panose="020B0609070205080204" pitchFamily="49" charset="-128"/>
                <a:ea typeface="ＭＳ ゴシック" panose="020B0609070205080204" pitchFamily="49" charset="-128"/>
              </a:rPr>
              <a:t>挙げてください</a:t>
            </a:r>
            <a:r>
              <a:rPr lang="en-US" sz="2800" dirty="0">
                <a:latin typeface="ＭＳ ゴシック" panose="020B0609070205080204" pitchFamily="49" charset="-128"/>
                <a:ea typeface="ＭＳ ゴシック" panose="020B0609070205080204" pitchFamily="49" charset="-128"/>
              </a:rPr>
              <a:t>。</a:t>
            </a:r>
          </a:p>
          <a:p>
            <a:pPr>
              <a:buFont typeface="Arial"/>
              <a:buChar char="•"/>
            </a:pPr>
            <a:r>
              <a:rPr lang="en-US" sz="2800" err="1">
                <a:latin typeface="ＭＳ ゴシック" panose="020B0609070205080204" pitchFamily="49" charset="-128"/>
                <a:ea typeface="ＭＳ ゴシック" panose="020B0609070205080204" pitchFamily="49" charset="-128"/>
              </a:rPr>
              <a:t>ライセンス</a:t>
            </a:r>
            <a:r>
              <a:rPr lang="en-US" sz="2800">
                <a:latin typeface="ＭＳ ゴシック" panose="020B0609070205080204" pitchFamily="49" charset="-128"/>
                <a:ea typeface="ＭＳ ゴシック" panose="020B0609070205080204" pitchFamily="49" charset="-128"/>
              </a:rPr>
              <a:t> </a:t>
            </a:r>
            <a:r>
              <a:rPr lang="en-US" sz="2800" smtClean="0">
                <a:latin typeface="ＭＳ ゴシック" panose="020B0609070205080204" pitchFamily="49" charset="-128"/>
                <a:ea typeface="ＭＳ ゴシック" panose="020B0609070205080204" pitchFamily="49" charset="-128"/>
              </a:rPr>
              <a:t>コンプライアンスでの失敗例を</a:t>
            </a:r>
            <a:r>
              <a:rPr lang="en-US" sz="2800" dirty="0">
                <a:latin typeface="ＭＳ ゴシック" panose="020B0609070205080204" pitchFamily="49" charset="-128"/>
                <a:ea typeface="ＭＳ ゴシック" panose="020B0609070205080204" pitchFamily="49" charset="-128"/>
              </a:rPr>
              <a:t>1</a:t>
            </a:r>
            <a:r>
              <a:rPr lang="ja-JP" altLang="en-US" sz="2800" smtClean="0">
                <a:latin typeface="ＭＳ ゴシック" panose="020B0609070205080204" pitchFamily="49" charset="-128"/>
                <a:ea typeface="ＭＳ ゴシック" panose="020B0609070205080204" pitchFamily="49" charset="-128"/>
              </a:rPr>
              <a:t>つ</a:t>
            </a:r>
            <a:r>
              <a:rPr lang="en-US" sz="2800" dirty="0" err="1" smtClean="0">
                <a:latin typeface="ＭＳ ゴシック" panose="020B0609070205080204" pitchFamily="49" charset="-128"/>
                <a:ea typeface="ＭＳ ゴシック" panose="020B0609070205080204" pitchFamily="49" charset="-128"/>
              </a:rPr>
              <a:t>挙げてください</a:t>
            </a:r>
            <a:r>
              <a:rPr lang="en-US" sz="2800" dirty="0">
                <a:latin typeface="ＭＳ ゴシック" panose="020B0609070205080204" pitchFamily="49" charset="-128"/>
                <a:ea typeface="ＭＳ ゴシック" panose="020B0609070205080204" pitchFamily="49" charset="-128"/>
              </a:rPr>
              <a:t>。</a:t>
            </a:r>
          </a:p>
          <a:p>
            <a:pPr>
              <a:buFont typeface="Arial"/>
              <a:buChar char="•"/>
            </a:pPr>
            <a:r>
              <a:rPr lang="en-US" sz="2800" err="1">
                <a:latin typeface="ＭＳ ゴシック" panose="020B0609070205080204" pitchFamily="49" charset="-128"/>
                <a:ea typeface="ＭＳ ゴシック" panose="020B0609070205080204" pitchFamily="49" charset="-128"/>
              </a:rPr>
              <a:t>コンプライアンス</a:t>
            </a:r>
            <a:r>
              <a:rPr lang="en-US" sz="2800">
                <a:latin typeface="ＭＳ ゴシック" panose="020B0609070205080204" pitchFamily="49" charset="-128"/>
                <a:ea typeface="ＭＳ ゴシック" panose="020B0609070205080204" pitchFamily="49" charset="-128"/>
              </a:rPr>
              <a:t> </a:t>
            </a:r>
            <a:r>
              <a:rPr lang="en-US" sz="2800" smtClean="0">
                <a:latin typeface="ＭＳ ゴシック" panose="020B0609070205080204" pitchFamily="49" charset="-128"/>
                <a:ea typeface="ＭＳ ゴシック" panose="020B0609070205080204" pitchFamily="49" charset="-128"/>
              </a:rPr>
              <a:t>プロセスでの失敗例を</a:t>
            </a:r>
            <a:r>
              <a:rPr lang="en-US" sz="2800" dirty="0">
                <a:latin typeface="ＭＳ ゴシック" panose="020B0609070205080204" pitchFamily="49" charset="-128"/>
                <a:ea typeface="ＭＳ ゴシック" panose="020B0609070205080204" pitchFamily="49" charset="-128"/>
              </a:rPr>
              <a:t>1</a:t>
            </a:r>
            <a:r>
              <a:rPr lang="ja-JP" altLang="en-US" sz="2800" smtClean="0">
                <a:latin typeface="ＭＳ ゴシック" panose="020B0609070205080204" pitchFamily="49" charset="-128"/>
                <a:ea typeface="ＭＳ ゴシック" panose="020B0609070205080204" pitchFamily="49" charset="-128"/>
              </a:rPr>
              <a:t>つ</a:t>
            </a:r>
            <a:r>
              <a:rPr lang="en-US" sz="2800" dirty="0" err="1" smtClean="0">
                <a:latin typeface="ＭＳ ゴシック" panose="020B0609070205080204" pitchFamily="49" charset="-128"/>
                <a:ea typeface="ＭＳ ゴシック" panose="020B0609070205080204" pitchFamily="49" charset="-128"/>
              </a:rPr>
              <a:t>挙げてください</a:t>
            </a:r>
            <a:r>
              <a:rPr lang="en-US" sz="2800" dirty="0">
                <a:latin typeface="ＭＳ ゴシック" panose="020B0609070205080204" pitchFamily="49" charset="-128"/>
                <a:ea typeface="ＭＳ ゴシック" panose="020B0609070205080204" pitchFamily="49" charset="-128"/>
              </a:rPr>
              <a:t>。</a:t>
            </a:r>
          </a:p>
          <a:p>
            <a:r>
              <a:rPr lang="en-US" sz="2800" dirty="0" err="1" smtClean="0">
                <a:latin typeface="ＭＳ ゴシック" panose="020B0609070205080204" pitchFamily="49" charset="-128"/>
                <a:ea typeface="ＭＳ ゴシック" panose="020B0609070205080204" pitchFamily="49" charset="-128"/>
              </a:rPr>
              <a:t>コンプライアンス</a:t>
            </a:r>
            <a:r>
              <a:rPr lang="ja-JP" altLang="en-US" sz="2800" dirty="0">
                <a:latin typeface="ＭＳ ゴシック" panose="020B0609070205080204" pitchFamily="49" charset="-128"/>
                <a:ea typeface="ＭＳ ゴシック" panose="020B0609070205080204" pitchFamily="49" charset="-128"/>
              </a:rPr>
              <a:t>を</a:t>
            </a:r>
            <a:r>
              <a:rPr lang="en-US" sz="2800" dirty="0" err="1" smtClean="0">
                <a:latin typeface="ＭＳ ゴシック" panose="020B0609070205080204" pitchFamily="49" charset="-128"/>
                <a:ea typeface="ＭＳ ゴシック" panose="020B0609070205080204" pitchFamily="49" charset="-128"/>
              </a:rPr>
              <a:t>優先</a:t>
            </a:r>
            <a:r>
              <a:rPr lang="ja-JP" altLang="en-US" sz="2800" dirty="0">
                <a:latin typeface="ＭＳ ゴシック" panose="020B0609070205080204" pitchFamily="49" charset="-128"/>
                <a:ea typeface="ＭＳ ゴシック" panose="020B0609070205080204" pitchFamily="49" charset="-128"/>
              </a:rPr>
              <a:t>する</a:t>
            </a:r>
            <a:r>
              <a:rPr lang="en-US" sz="2800" dirty="0" err="1" smtClean="0">
                <a:latin typeface="ＭＳ ゴシック" panose="020B0609070205080204" pitchFamily="49" charset="-128"/>
                <a:ea typeface="ＭＳ ゴシック" panose="020B0609070205080204" pitchFamily="49" charset="-128"/>
              </a:rPr>
              <a:t>ことのメリット</a:t>
            </a:r>
            <a:r>
              <a:rPr lang="ja-JP" altLang="en-US" sz="2800" dirty="0" err="1">
                <a:latin typeface="ＭＳ ゴシック" panose="020B0609070205080204" pitchFamily="49" charset="-128"/>
                <a:ea typeface="ＭＳ ゴシック" panose="020B0609070205080204" pitchFamily="49" charset="-128"/>
              </a:rPr>
              <a:t>には</a:t>
            </a:r>
            <a:r>
              <a:rPr lang="en-US" sz="2800" dirty="0">
                <a:latin typeface="ＭＳ ゴシック" panose="020B0609070205080204" pitchFamily="49" charset="-128"/>
                <a:ea typeface="ＭＳ ゴシック" panose="020B0609070205080204" pitchFamily="49" charset="-128"/>
              </a:rPr>
              <a:t>ど</a:t>
            </a:r>
            <a:r>
              <a:rPr lang="ja-JP" altLang="en-US" sz="2800" dirty="0" err="1">
                <a:latin typeface="ＭＳ ゴシック" panose="020B0609070205080204" pitchFamily="49" charset="-128"/>
                <a:ea typeface="ＭＳ ゴシック" panose="020B0609070205080204" pitchFamily="49" charset="-128"/>
              </a:rPr>
              <a:t>のような</a:t>
            </a:r>
            <a:r>
              <a:rPr lang="en-US" sz="2800" dirty="0" err="1">
                <a:latin typeface="ＭＳ ゴシック" panose="020B0609070205080204" pitchFamily="49" charset="-128"/>
                <a:ea typeface="ＭＳ ゴシック" panose="020B0609070205080204" pitchFamily="49" charset="-128"/>
              </a:rPr>
              <a:t>ものがありますか</a:t>
            </a:r>
            <a:r>
              <a:rPr lang="en-US" sz="2800" dirty="0">
                <a:latin typeface="ＭＳ ゴシック" panose="020B0609070205080204" pitchFamily="49" charset="-128"/>
                <a:ea typeface="ＭＳ ゴシック" panose="020B0609070205080204" pitchFamily="49" charset="-128"/>
              </a:rPr>
              <a:t>？</a:t>
            </a:r>
          </a:p>
          <a:p>
            <a:r>
              <a:rPr lang="en-US" sz="2800" dirty="0" err="1">
                <a:latin typeface="ＭＳ ゴシック" panose="020B0609070205080204" pitchFamily="49" charset="-128"/>
                <a:ea typeface="ＭＳ ゴシック" panose="020B0609070205080204" pitchFamily="49" charset="-128"/>
              </a:rPr>
              <a:t>コミュニティとの良好な関係を維持するメリットにはど</a:t>
            </a:r>
            <a:r>
              <a:rPr lang="ja-JP" altLang="en-US" sz="2800" dirty="0" err="1">
                <a:latin typeface="ＭＳ ゴシック" panose="020B0609070205080204" pitchFamily="49" charset="-128"/>
                <a:ea typeface="ＭＳ ゴシック" panose="020B0609070205080204" pitchFamily="49" charset="-128"/>
              </a:rPr>
              <a:t>のような</a:t>
            </a:r>
            <a:r>
              <a:rPr lang="en-US" sz="2800" dirty="0" err="1">
                <a:latin typeface="ＭＳ ゴシック" panose="020B0609070205080204" pitchFamily="49" charset="-128"/>
                <a:ea typeface="ＭＳ ゴシック" panose="020B0609070205080204" pitchFamily="49" charset="-128"/>
              </a:rPr>
              <a:t>ものがありますか</a:t>
            </a:r>
            <a:r>
              <a:rPr lang="en-US" sz="2800"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ＭＳ ゴシック" panose="020B0609070205080204" pitchFamily="49" charset="-128"/>
                <a:ea typeface="ＭＳ ゴシック" panose="020B0609070205080204" pitchFamily="49" charset="-128"/>
              </a:rPr>
              <a:t>著作権の中でソフトウェアに最も関係する「権利」</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lnSpcReduction="10000"/>
          </a:bodyPr>
          <a:lstStyle/>
          <a:p>
            <a:r>
              <a:rPr lang="en-US" dirty="0" err="1">
                <a:latin typeface="ＭＳ ゴシック" panose="020B0609070205080204" pitchFamily="49" charset="-128"/>
                <a:ea typeface="ＭＳ ゴシック" panose="020B0609070205080204" pitchFamily="49" charset="-128"/>
              </a:rPr>
              <a:t>ソフトウェアを</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複製</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 権利 – </a:t>
            </a:r>
            <a:r>
              <a:rPr lang="en-US" dirty="0" err="1">
                <a:latin typeface="ＭＳ ゴシック" panose="020B0609070205080204" pitchFamily="49" charset="-128"/>
                <a:ea typeface="ＭＳ ゴシック" panose="020B0609070205080204" pitchFamily="49" charset="-128"/>
              </a:rPr>
              <a:t>コピーを作成する</a:t>
            </a:r>
            <a:r>
              <a:rPr lang="ja-JP" altLang="en-US" dirty="0">
                <a:latin typeface="ＭＳ ゴシック" panose="020B0609070205080204" pitchFamily="49" charset="-128"/>
                <a:ea typeface="ＭＳ ゴシック" panose="020B0609070205080204" pitchFamily="49" charset="-128"/>
              </a:rPr>
              <a:t>ことができる</a:t>
            </a:r>
            <a:endParaRPr lang="en-US" dirty="0">
              <a:latin typeface="ＭＳ ゴシック" panose="020B0609070205080204" pitchFamily="49" charset="-128"/>
              <a:ea typeface="ＭＳ ゴシック" panose="020B0609070205080204" pitchFamily="49" charset="-128"/>
            </a:endParaRPr>
          </a:p>
          <a:p>
            <a:r>
              <a:rPr lang="en-US"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派生的</a:t>
            </a:r>
            <a:r>
              <a:rPr lang="ja-JP" altLang="en-US" dirty="0" smtClean="0">
                <a:latin typeface="ＭＳ ゴシック" panose="020B0609070205080204" pitchFamily="49" charset="-128"/>
                <a:ea typeface="ＭＳ ゴシック" panose="020B0609070205080204" pitchFamily="49" charset="-128"/>
              </a:rPr>
              <a:t>著作物</a:t>
            </a:r>
            <a:r>
              <a:rPr lang="en-US" altLang="ja-JP" baseline="30000" dirty="0" smtClean="0">
                <a:latin typeface="ＭＳ ゴシック" panose="020B0609070205080204" pitchFamily="49" charset="-128"/>
                <a:ea typeface="ＭＳ ゴシック" panose="020B0609070205080204" pitchFamily="49" charset="-128"/>
              </a:rPr>
              <a:t>※</a:t>
            </a:r>
            <a:r>
              <a:rPr lang="en-US"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を作る権利– </a:t>
            </a:r>
            <a:r>
              <a:rPr lang="en-US" dirty="0" err="1">
                <a:latin typeface="ＭＳ ゴシック" panose="020B0609070205080204" pitchFamily="49" charset="-128"/>
                <a:ea typeface="ＭＳ ゴシック" panose="020B0609070205080204" pitchFamily="49" charset="-128"/>
              </a:rPr>
              <a:t>修正を加える</a:t>
            </a:r>
            <a:r>
              <a:rPr lang="ja-JP" altLang="en-US" dirty="0">
                <a:latin typeface="ＭＳ ゴシック" panose="020B0609070205080204" pitchFamily="49" charset="-128"/>
                <a:ea typeface="ＭＳ ゴシック" panose="020B0609070205080204" pitchFamily="49" charset="-128"/>
              </a:rPr>
              <a:t>ことができる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ja-JP" altLang="en-US" dirty="0" smtClean="0">
                <a:latin typeface="ＭＳ ゴシック" panose="020B0609070205080204" pitchFamily="49" charset="-128"/>
                <a:ea typeface="ＭＳ ゴシック" panose="020B0609070205080204" pitchFamily="49" charset="-128"/>
              </a:rPr>
              <a:t>派生的著作物</a:t>
            </a:r>
            <a:r>
              <a:rPr lang="en-US" dirty="0" err="1">
                <a:latin typeface="ＭＳ ゴシック" panose="020B0609070205080204" pitchFamily="49" charset="-128"/>
                <a:ea typeface="ＭＳ ゴシック" panose="020B0609070205080204" pitchFamily="49" charset="-128"/>
              </a:rPr>
              <a:t>という用語は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原作に基づいてはいるものの、</a:t>
            </a:r>
            <a:r>
              <a:rPr lang="en-US" dirty="0" err="1">
                <a:latin typeface="ＭＳ ゴシック" panose="020B0609070205080204" pitchFamily="49" charset="-128"/>
                <a:ea typeface="ＭＳ ゴシック" panose="020B0609070205080204" pitchFamily="49" charset="-128"/>
              </a:rPr>
              <a:t>その新しい著作物が原作</a:t>
            </a:r>
            <a:r>
              <a:rPr lang="ja-JP" altLang="en-US" dirty="0">
                <a:latin typeface="ＭＳ ゴシック" panose="020B0609070205080204" pitchFamily="49" charset="-128"/>
                <a:ea typeface="ＭＳ ゴシック" panose="020B0609070205080204" pitchFamily="49" charset="-128"/>
              </a:rPr>
              <a:t>のコピーではなく</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原作に対し</a:t>
            </a:r>
            <a:r>
              <a:rPr lang="ja-JP" altLang="en-US" dirty="0">
                <a:latin typeface="ＭＳ ゴシック" panose="020B0609070205080204" pitchFamily="49" charset="-128"/>
                <a:ea typeface="ＭＳ ゴシック" panose="020B0609070205080204" pitchFamily="49" charset="-128"/>
              </a:rPr>
              <a:t>独自に</a:t>
            </a:r>
            <a:r>
              <a:rPr lang="en-US" dirty="0" err="1">
                <a:latin typeface="ＭＳ ゴシック" panose="020B0609070205080204" pitchFamily="49" charset="-128"/>
                <a:ea typeface="ＭＳ ゴシック" panose="020B0609070205080204" pitchFamily="49" charset="-128"/>
              </a:rPr>
              <a:t>創造的な作業が加え</a:t>
            </a:r>
            <a:r>
              <a:rPr lang="ja-JP" altLang="en-US" dirty="0" err="1">
                <a:latin typeface="ＭＳ ゴシック" panose="020B0609070205080204" pitchFamily="49" charset="-128"/>
                <a:ea typeface="ＭＳ ゴシック" panose="020B0609070205080204" pitchFamily="49" charset="-128"/>
              </a:rPr>
              <a:t>られたと</a:t>
            </a:r>
            <a:r>
              <a:rPr lang="ja-JP" altLang="en-US" dirty="0">
                <a:latin typeface="ＭＳ ゴシック" panose="020B0609070205080204" pitchFamily="49" charset="-128"/>
                <a:ea typeface="ＭＳ ゴシック" panose="020B0609070205080204" pitchFamily="49" charset="-128"/>
              </a:rPr>
              <a:t>主張できるレベルの</a:t>
            </a:r>
            <a:r>
              <a:rPr lang="en-US" dirty="0" err="1">
                <a:latin typeface="ＭＳ ゴシック" panose="020B0609070205080204" pitchFamily="49" charset="-128"/>
                <a:ea typeface="ＭＳ ゴシック" panose="020B0609070205080204" pitchFamily="49" charset="-128"/>
              </a:rPr>
              <a:t>作品を言</a:t>
            </a:r>
            <a:r>
              <a:rPr lang="ja-JP" altLang="en-US" dirty="0">
                <a:latin typeface="ＭＳ ゴシック" panose="020B0609070205080204" pitchFamily="49" charset="-128"/>
                <a:ea typeface="ＭＳ ゴシック" panose="020B0609070205080204" pitchFamily="49" charset="-128"/>
              </a:rPr>
              <a:t>う（</a:t>
            </a:r>
            <a:r>
              <a:rPr lang="en-US" dirty="0" err="1" smtClean="0">
                <a:latin typeface="ＭＳ ゴシック" panose="020B0609070205080204" pitchFamily="49" charset="-128"/>
                <a:ea typeface="ＭＳ ゴシック" panose="020B0609070205080204" pitchFamily="49" charset="-128"/>
              </a:rPr>
              <a:t>この用語は米国法令に基づいているの</a:t>
            </a:r>
            <a:r>
              <a:rPr lang="ja-JP" altLang="en-US" dirty="0" smtClean="0">
                <a:latin typeface="ＭＳ ゴシック" panose="020B0609070205080204" pitchFamily="49" charset="-128"/>
                <a:ea typeface="ＭＳ ゴシック" panose="020B0609070205080204" pitchFamily="49" charset="-128"/>
              </a:rPr>
              <a:t>要</a:t>
            </a:r>
            <a:r>
              <a:rPr lang="en-US" dirty="0" err="1" smtClean="0">
                <a:latin typeface="ＭＳ ゴシック" panose="020B0609070205080204" pitchFamily="49" charset="-128"/>
                <a:ea typeface="ＭＳ ゴシック" panose="020B0609070205080204" pitchFamily="49" charset="-128"/>
              </a:rPr>
              <a:t>留意</a:t>
            </a:r>
            <a:r>
              <a:rPr lang="en-US"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頒布</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する権利</a:t>
            </a:r>
            <a:endParaRPr lang="en-US" dirty="0">
              <a:latin typeface="ＭＳ ゴシック" panose="020B0609070205080204" pitchFamily="49" charset="-128"/>
              <a:ea typeface="ＭＳ ゴシック" panose="020B0609070205080204" pitchFamily="49" charset="-128"/>
            </a:endParaRPr>
          </a:p>
          <a:p>
            <a:pPr lvl="1">
              <a:lnSpc>
                <a:spcPct val="110000"/>
              </a:lnSpc>
              <a:buFont typeface="Wingdings" panose="05000000000000000000" pitchFamily="2" charset="2"/>
              <a:buChar char="Ø"/>
            </a:pPr>
            <a:r>
              <a:rPr lang="ja-JP" altLang="en-US" dirty="0">
                <a:latin typeface="ＭＳ ゴシック" panose="020B0609070205080204" pitchFamily="49" charset="-128"/>
                <a:ea typeface="ＭＳ ゴシック" panose="020B0609070205080204" pitchFamily="49" charset="-128"/>
              </a:rPr>
              <a:t>頒布</a:t>
            </a:r>
            <a:r>
              <a:rPr lang="en-US" dirty="0" err="1">
                <a:latin typeface="ＭＳ ゴシック" panose="020B0609070205080204" pitchFamily="49" charset="-128"/>
                <a:ea typeface="ＭＳ ゴシック" panose="020B0609070205080204" pitchFamily="49" charset="-128"/>
              </a:rPr>
              <a:t>とは、一般的に、ソフトウェア部品のコピーをバイナリ</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はソースコードの形態で</a:t>
            </a:r>
            <a:r>
              <a:rPr lang="ja-JP" altLang="en-US" dirty="0">
                <a:latin typeface="ＭＳ ゴシック" panose="020B0609070205080204" pitchFamily="49" charset="-128"/>
                <a:ea typeface="ＭＳ ゴシック" panose="020B0609070205080204" pitchFamily="49" charset="-128"/>
              </a:rPr>
              <a:t>他のエンティティ</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個人や</a:t>
            </a:r>
            <a:r>
              <a:rPr lang="ja-JP" altLang="en-US" dirty="0">
                <a:latin typeface="ＭＳ ゴシック" panose="020B0609070205080204" pitchFamily="49" charset="-128"/>
                <a:ea typeface="ＭＳ ゴシック" panose="020B0609070205080204" pitchFamily="49" charset="-128"/>
              </a:rPr>
              <a:t>外部の</a:t>
            </a:r>
            <a:r>
              <a:rPr lang="en-US" dirty="0" err="1">
                <a:latin typeface="ＭＳ ゴシック" panose="020B0609070205080204" pitchFamily="49" charset="-128"/>
                <a:ea typeface="ＭＳ ゴシック" panose="020B0609070205080204" pitchFamily="49" charset="-128"/>
              </a:rPr>
              <a:t>企業</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組織</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に</a:t>
            </a:r>
            <a:r>
              <a:rPr lang="en-US" dirty="0" err="1">
                <a:latin typeface="ＭＳ ゴシック" panose="020B0609070205080204" pitchFamily="49" charset="-128"/>
                <a:ea typeface="ＭＳ ゴシック" panose="020B0609070205080204" pitchFamily="49" charset="-128"/>
              </a:rPr>
              <a:t>提供する行為とみなされ</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marL="0" indent="0">
              <a:buNone/>
            </a:pPr>
            <a:endParaRPr lang="en-US" dirty="0">
              <a:latin typeface="ＭＳ ゴシック" panose="020B0609070205080204" pitchFamily="49" charset="-128"/>
              <a:ea typeface="ＭＳ ゴシック" panose="020B0609070205080204" pitchFamily="49" charset="-128"/>
            </a:endParaRPr>
          </a:p>
          <a:p>
            <a:pPr marL="539750" indent="-360000">
              <a:spcBef>
                <a:spcPts val="600"/>
              </a:spcBef>
              <a:buNone/>
            </a:pPr>
            <a:r>
              <a:rPr lang="en-US" dirty="0" smtClean="0">
                <a:latin typeface="ＭＳ ゴシック" panose="020B0609070205080204" pitchFamily="49" charset="-128"/>
                <a:ea typeface="ＭＳ ゴシック" panose="020B0609070205080204" pitchFamily="49" charset="-128"/>
              </a:rPr>
              <a:t>注</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何をもって</a:t>
            </a:r>
            <a:r>
              <a:rPr 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頒布」とするかの解釈はFOSSコミュニティ</a:t>
            </a:r>
            <a:r>
              <a:rPr lang="ja-JP" altLang="en-US" dirty="0">
                <a:latin typeface="ＭＳ ゴシック" panose="020B0609070205080204" pitchFamily="49" charset="-128"/>
                <a:ea typeface="ＭＳ ゴシック" panose="020B0609070205080204" pitchFamily="49" charset="-128"/>
              </a:rPr>
              <a:t>の中</a:t>
            </a:r>
            <a:r>
              <a:rPr lang="ja-JP" altLang="en-US" dirty="0" smtClean="0">
                <a:latin typeface="ＭＳ ゴシック" panose="020B0609070205080204" pitchFamily="49" charset="-128"/>
                <a:ea typeface="ＭＳ ゴシック" panose="020B0609070205080204" pitchFamily="49" charset="-128"/>
              </a:rPr>
              <a:t>に　</a:t>
            </a:r>
            <a:r>
              <a:rPr lang="en-US" altLang="ja-JP" dirty="0">
                <a:latin typeface="ＭＳ ゴシック" panose="020B0609070205080204" pitchFamily="49" charset="-128"/>
                <a:ea typeface="ＭＳ ゴシック" panose="020B0609070205080204" pitchFamily="49" charset="-128"/>
              </a:rPr>
              <a:t> </a:t>
            </a:r>
            <a:r>
              <a:rPr lang="en-US" altLang="ja-JP" dirty="0" smtClean="0">
                <a:latin typeface="ＭＳ ゴシック" panose="020B0609070205080204" pitchFamily="49" charset="-128"/>
                <a:ea typeface="ＭＳ ゴシック" panose="020B0609070205080204" pitchFamily="49" charset="-128"/>
              </a:rPr>
              <a:t> </a:t>
            </a:r>
            <a:r>
              <a:rPr lang="ja-JP" altLang="en-US" dirty="0" smtClean="0">
                <a:latin typeface="ＭＳ ゴシック" panose="020B0609070205080204" pitchFamily="49" charset="-128"/>
                <a:ea typeface="ＭＳ ゴシック" panose="020B0609070205080204" pitchFamily="49" charset="-128"/>
              </a:rPr>
              <a:t>おいて</a:t>
            </a:r>
            <a:r>
              <a:rPr lang="ja-JP" altLang="en-US" dirty="0">
                <a:latin typeface="ＭＳ ゴシック" panose="020B0609070205080204" pitchFamily="49" charset="-128"/>
                <a:ea typeface="ＭＳ ゴシック" panose="020B0609070205080204" pitchFamily="49" charset="-128"/>
              </a:rPr>
              <a:t>も、関連した法務関係者の間においても</a:t>
            </a:r>
            <a:r>
              <a:rPr lang="en-US" dirty="0" err="1" smtClean="0">
                <a:latin typeface="ＭＳ ゴシック" panose="020B0609070205080204" pitchFamily="49" charset="-128"/>
                <a:ea typeface="ＭＳ ゴシック" panose="020B0609070205080204" pitchFamily="49" charset="-128"/>
              </a:rPr>
              <a:t>議論</a:t>
            </a:r>
            <a:r>
              <a:rPr lang="ja-JP" altLang="en-US" dirty="0" smtClean="0">
                <a:latin typeface="ＭＳ ゴシック" panose="020B0609070205080204" pitchFamily="49" charset="-128"/>
                <a:ea typeface="ＭＳ ゴシック" panose="020B0609070205080204" pitchFamily="49" charset="-128"/>
              </a:rPr>
              <a:t>の対象となっている</a:t>
            </a:r>
            <a:endParaRPr lang="en-US" i="1"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ＭＳ ゴシック" panose="020B0609070205080204" pitchFamily="49" charset="-128"/>
                <a:ea typeface="ＭＳ ゴシック" panose="020B0609070205080204" pitchFamily="49" charset="-128"/>
              </a:rPr>
              <a:t>ソフトウェアにおける特許の概念</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特許は、機能を保護する－これには</a:t>
            </a:r>
            <a:r>
              <a:rPr lang="en-US" err="1">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コンピュータ</a:t>
            </a:r>
            <a:r>
              <a:rPr lang="ja-JP" altLang="en-US" smtClean="0">
                <a:latin typeface="ＭＳ ゴシック" panose="020B0609070205080204" pitchFamily="49" charset="-128"/>
                <a:ea typeface="ＭＳ ゴシック" panose="020B0609070205080204" pitchFamily="49" charset="-128"/>
              </a:rPr>
              <a:t>ー</a:t>
            </a:r>
            <a:r>
              <a:rPr lang="en-US" smtClean="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プログラムのような演算方法が含まれ</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抽象的なアイデアや自然法則は保護し</a:t>
            </a:r>
            <a:r>
              <a:rPr lang="ja-JP" altLang="en-US" dirty="0">
                <a:latin typeface="ＭＳ ゴシック" panose="020B0609070205080204" pitchFamily="49" charset="-128"/>
                <a:ea typeface="ＭＳ ゴシック" panose="020B0609070205080204" pitchFamily="49" charset="-128"/>
              </a:rPr>
              <a:t>ない</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特許保有者は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他者の</a:t>
            </a:r>
            <a:r>
              <a:rPr lang="en-US" dirty="0" err="1">
                <a:latin typeface="ＭＳ ゴシック" panose="020B0609070205080204" pitchFamily="49" charset="-128"/>
                <a:ea typeface="ＭＳ ゴシック" panose="020B0609070205080204" pitchFamily="49" charset="-128"/>
              </a:rPr>
              <a:t>独立</a:t>
            </a:r>
            <a:r>
              <a:rPr lang="ja-JP" altLang="en-US" dirty="0">
                <a:latin typeface="ＭＳ ゴシック" panose="020B0609070205080204" pitchFamily="49" charset="-128"/>
                <a:ea typeface="ＭＳ ゴシック" panose="020B0609070205080204" pitchFamily="49" charset="-128"/>
              </a:rPr>
              <a:t>した</a:t>
            </a:r>
            <a:r>
              <a:rPr lang="en-US" dirty="0" err="1">
                <a:latin typeface="ＭＳ ゴシック" panose="020B0609070205080204" pitchFamily="49" charset="-128"/>
                <a:ea typeface="ＭＳ ゴシック" panose="020B0609070205080204" pitchFamily="49" charset="-128"/>
              </a:rPr>
              <a:t>創作</a:t>
            </a:r>
            <a:r>
              <a:rPr lang="ja-JP" altLang="en-US" dirty="0">
                <a:latin typeface="ＭＳ ゴシック" panose="020B0609070205080204" pitchFamily="49" charset="-128"/>
                <a:ea typeface="ＭＳ ゴシック" panose="020B0609070205080204" pitchFamily="49" charset="-128"/>
              </a:rPr>
              <a:t>であっても</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あらゆる人に対しその機能の使用を停止</a:t>
            </a:r>
            <a:r>
              <a:rPr lang="ja-JP" altLang="en-US" dirty="0">
                <a:latin typeface="ＭＳ ゴシック" panose="020B0609070205080204" pitchFamily="49" charset="-128"/>
                <a:ea typeface="ＭＳ ゴシック" panose="020B0609070205080204" pitchFamily="49" charset="-128"/>
              </a:rPr>
              <a:t>させる</a:t>
            </a:r>
            <a:r>
              <a:rPr lang="en-US" dirty="0" err="1">
                <a:latin typeface="ＭＳ ゴシック" panose="020B0609070205080204" pitchFamily="49" charset="-128"/>
                <a:ea typeface="ＭＳ ゴシック" panose="020B0609070205080204" pitchFamily="49" charset="-128"/>
              </a:rPr>
              <a:t>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他者がその</a:t>
            </a:r>
            <a:r>
              <a:rPr lang="ja-JP" altLang="en-US" dirty="0">
                <a:latin typeface="ＭＳ ゴシック" panose="020B0609070205080204" pitchFamily="49" charset="-128"/>
                <a:ea typeface="ＭＳ ゴシック" panose="020B0609070205080204" pitchFamily="49" charset="-128"/>
              </a:rPr>
              <a:t>技術</a:t>
            </a:r>
            <a:r>
              <a:rPr lang="en-US" dirty="0" err="1">
                <a:latin typeface="ＭＳ ゴシック" panose="020B0609070205080204" pitchFamily="49" charset="-128"/>
                <a:ea typeface="ＭＳ ゴシック" panose="020B0609070205080204" pitchFamily="49" charset="-128"/>
              </a:rPr>
              <a:t>を使いたい場合、特許ライセンス</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その技術の</a:t>
            </a:r>
            <a:r>
              <a:rPr lang="en-US" dirty="0" err="1">
                <a:latin typeface="ＭＳ ゴシック" panose="020B0609070205080204" pitchFamily="49" charset="-128"/>
                <a:ea typeface="ＭＳ ゴシック" panose="020B0609070205080204" pitchFamily="49" charset="-128"/>
              </a:rPr>
              <a:t>使用</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製造、製造</a:t>
            </a:r>
            <a:r>
              <a:rPr lang="ja-JP" altLang="en-US" dirty="0" smtClean="0">
                <a:latin typeface="ＭＳ ゴシック" panose="020B0609070205080204" pitchFamily="49" charset="-128"/>
                <a:ea typeface="ＭＳ ゴシック" panose="020B0609070205080204" pitchFamily="49" charset="-128"/>
              </a:rPr>
              <a:t>委託</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販売</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販売の提示、</a:t>
            </a:r>
            <a:r>
              <a:rPr lang="en-US" dirty="0" err="1">
                <a:latin typeface="ＭＳ ゴシック" panose="020B0609070205080204" pitchFamily="49" charset="-128"/>
                <a:ea typeface="ＭＳ ゴシック" panose="020B0609070205080204" pitchFamily="49" charset="-128"/>
              </a:rPr>
              <a:t>および輸入</a:t>
            </a:r>
            <a:r>
              <a:rPr lang="ja-JP" altLang="en-US" dirty="0">
                <a:latin typeface="ＭＳ ゴシック" panose="020B0609070205080204" pitchFamily="49" charset="-128"/>
                <a:ea typeface="ＭＳ ゴシック" panose="020B0609070205080204" pitchFamily="49" charset="-128"/>
              </a:rPr>
              <a:t>に関する</a:t>
            </a:r>
            <a:r>
              <a:rPr lang="ja-JP" altLang="en-US" dirty="0" smtClean="0">
                <a:latin typeface="ＭＳ ゴシック" panose="020B0609070205080204" pitchFamily="49" charset="-128"/>
                <a:ea typeface="ＭＳ ゴシック" panose="020B0609070205080204" pitchFamily="49" charset="-128"/>
              </a:rPr>
              <a:t>権利</a:t>
            </a:r>
            <a:r>
              <a:rPr lang="en-US" altLang="ja-JP" baseline="30000"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許諾）</a:t>
            </a:r>
            <a:r>
              <a:rPr lang="en-US" dirty="0" err="1">
                <a:latin typeface="ＭＳ ゴシック" panose="020B0609070205080204" pitchFamily="49" charset="-128"/>
                <a:ea typeface="ＭＳ ゴシック" panose="020B0609070205080204" pitchFamily="49" charset="-128"/>
              </a:rPr>
              <a:t>を求めることができ</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17927</TotalTime>
  <Words>9386</Words>
  <Application>Microsoft Office PowerPoint</Application>
  <PresentationFormat>ワイド画面</PresentationFormat>
  <Paragraphs>1606</Paragraphs>
  <Slides>76</Slides>
  <Notes>76</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76</vt:i4>
      </vt:variant>
    </vt:vector>
  </HeadingPairs>
  <TitlesOfParts>
    <vt:vector size="91" baseType="lpstr">
      <vt:lpstr>돋움</vt:lpstr>
      <vt:lpstr>맑은 고딕</vt:lpstr>
      <vt:lpstr>ＭＳ Ｐゴシック</vt:lpstr>
      <vt:lpstr>ＭＳ Ｐゴシック</vt:lpstr>
      <vt:lpstr>ＭＳ ゴシック</vt:lpstr>
      <vt:lpstr>メイリオ</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 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721</cp:revision>
  <cp:lastPrinted>2017-05-13T02:23:06Z</cp:lastPrinted>
  <dcterms:created xsi:type="dcterms:W3CDTF">2013-07-15T20:26:40Z</dcterms:created>
  <dcterms:modified xsi:type="dcterms:W3CDTF">2017-10-24T02:27:42Z</dcterms:modified>
</cp:coreProperties>
</file>