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8.xml" ContentType="application/vnd.openxmlformats-officedocument.presentationml.comments+xml"/>
  <Override PartName="/ppt/notesSlides/notesSlide14.xml" ContentType="application/vnd.openxmlformats-officedocument.presentationml.notesSlide+xml"/>
  <Override PartName="/ppt/comments/comment9.xml" ContentType="application/vnd.openxmlformats-officedocument.presentationml.comments+xml"/>
  <Override PartName="/ppt/notesSlides/notesSlide15.xml" ContentType="application/vnd.openxmlformats-officedocument.presentationml.notesSlide+xml"/>
  <Override PartName="/ppt/comments/comment10.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2.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3.xml" ContentType="application/vnd.openxmlformats-officedocument.presentationml.comments+xml"/>
  <Override PartName="/ppt/notesSlides/notesSlide31.xml" ContentType="application/vnd.openxmlformats-officedocument.presentationml.notesSlide+xml"/>
  <Override PartName="/ppt/comments/comment14.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5.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16.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omments/comment17.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18.xml" ContentType="application/vnd.openxmlformats-officedocument.presentationml.comments+xml"/>
  <Override PartName="/ppt/notesSlides/notesSlide48.xml" ContentType="application/vnd.openxmlformats-officedocument.presentationml.notesSlide+xml"/>
  <Override PartName="/ppt/comments/comment19.xml" ContentType="application/vnd.openxmlformats-officedocument.presentationml.comments+xml"/>
  <Override PartName="/ppt/notesSlides/notesSlide49.xml" ContentType="application/vnd.openxmlformats-officedocument.presentationml.notesSlide+xml"/>
  <Override PartName="/ppt/comments/comment20.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omments/comment21.xml" ContentType="application/vnd.openxmlformats-officedocument.presentationml.comment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comment22.xml" ContentType="application/vnd.openxmlformats-officedocument.presentationml.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comment23.xml" ContentType="application/vnd.openxmlformats-officedocument.presentationml.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omments/comment24.xml" ContentType="application/vnd.openxmlformats-officedocument.presentationml.comment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omments/comment25.xml" ContentType="application/vnd.openxmlformats-officedocument.presentationml.comment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omments/comment26.xml" ContentType="application/vnd.openxmlformats-officedocument.presentationml.comment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27.xml" ContentType="application/vnd.openxmlformats-officedocument.presentationml.comments+xml"/>
  <Override PartName="/ppt/notesSlides/notesSlide68.xml" ContentType="application/vnd.openxmlformats-officedocument.presentationml.notesSlide+xml"/>
  <Override PartName="/ppt/comments/comment28.xml" ContentType="application/vnd.openxmlformats-officedocument.presentationml.comments+xml"/>
  <Override PartName="/ppt/notesSlides/notesSlide69.xml" ContentType="application/vnd.openxmlformats-officedocument.presentationml.notesSlide+xml"/>
  <Override PartName="/ppt/comments/comment29.xml" ContentType="application/vnd.openxmlformats-officedocument.presentationml.comments+xml"/>
  <Override PartName="/ppt/notesSlides/notesSlide70.xml" ContentType="application/vnd.openxmlformats-officedocument.presentationml.notesSlide+xml"/>
  <Override PartName="/ppt/comments/comment30.xml" ContentType="application/vnd.openxmlformats-officedocument.presentationml.comment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omments/comment31.xml" ContentType="application/vnd.openxmlformats-officedocument.presentationml.comments+xml"/>
  <Override PartName="/ppt/notesSlides/notesSlide74.xml" ContentType="application/vnd.openxmlformats-officedocument.presentationml.notesSlide+xml"/>
  <Override PartName="/ppt/comments/comment32.xml" ContentType="application/vnd.openxmlformats-officedocument.presentationml.comments+xml"/>
  <Override PartName="/ppt/notesSlides/notesSlide75.xml" ContentType="application/vnd.openxmlformats-officedocument.presentationml.notesSlide+xml"/>
  <Override PartName="/ppt/comments/comment33.xml" ContentType="application/vnd.openxmlformats-officedocument.presentationml.comments+xml"/>
  <Override PartName="/ppt/notesSlides/notesSlide76.xml" ContentType="application/vnd.openxmlformats-officedocument.presentationml.notesSlide+xml"/>
  <Override PartName="/ppt/comments/comment3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78"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77"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75908" autoAdjust="0"/>
  </p:normalViewPr>
  <p:slideViewPr>
    <p:cSldViewPr snapToGrid="0">
      <p:cViewPr varScale="1">
        <p:scale>
          <a:sx n="80" d="100"/>
          <a:sy n="80" d="100"/>
        </p:scale>
        <p:origin x="1392" y="78"/>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15T10:57:53.935" idx="40">
    <p:pos x="10" y="10"/>
    <p:text>佐藤さん、以下を重点的に見ていただけると助かります
①箇条書きの構造（一応当方案で直しています）
②フォントを整える（こちらは何もしていません）
ちなみに以下は実施しました。
・ノート部分に英語原文を付記
・図を整える
・表を整える（表中段落の乱れも含め）
・スライドの見栄えを合せる
・アニメーションの順番の適正化</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17-05-15T15:04:37.754" idx="5">
    <p:pos x="6768" y="1839"/>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15:32.363" idx="15">
    <p:pos x="6375" y="2831"/>
    <p:text>佐藤さん、この訳で合っていると思います。
</p:text>
  </p:cm>
  <p:cm authorId="3" dt="2017-10-10T09:28:34.725" idx="14">
    <p:pos x="7000" y="1818"/>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 authorId="4" dt="2017-10-18T07:59:18.504" idx="4">
    <p:pos x="7248" y="1824"/>
    <p:text>協議の結果、次版[*]で修正されたため、バックポートすることで対応することになりました。
[*]
https://wiki.linuxfoundation.org/_media/openchain/openchain-curriculum-for-1-1.pdf）</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17-06-06T13:15:49.655" idx="3">
    <p:pos x="2527" y="559"/>
    <p:text>すべてのプロセスが重要な要素だと思うので、敢えて「鍵となる」にしました。</p:text>
    <p:extLst mod="1">
      <p:ext uri="{C676402C-5697-4E1C-873F-D02D1690AC5C}">
        <p15:threadingInfo xmlns:p15="http://schemas.microsoft.com/office/powerpoint/2012/main" timeZoneBias="-540"/>
      </p:ext>
    </p:extLst>
  </p:cm>
  <p:cm authorId="3" dt="2017-10-12T05:40:51.496" idx="19">
    <p:pos x="3053" y="557"/>
    <p:text>佐藤さん承知しました。
工内さんのguidance、指導、
福地さんのobjective、目標についても承知いたしました</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17-06-05T22:57:26.368" idx="1">
    <p:pos x="86" y="3962"/>
    <p:text>「依存性関係」には違和感あり。「依存関係」または「依存状態」がよいかと。</p:text>
    <p:extLst mod="1">
      <p:ext uri="{C676402C-5697-4E1C-873F-D02D1690AC5C}">
        <p15:threadingInfo xmlns:p15="http://schemas.microsoft.com/office/powerpoint/2012/main" timeZoneBias="-540"/>
      </p:ext>
    </p:extLst>
  </p:cm>
  <p:cm authorId="3" dt="2017-10-12T05:46:25.877" idx="20">
    <p:pos x="630" y="3983"/>
    <p:text>佐藤さん、そうですね。
ソフトウェアの依存性を強調したつもりですが
逆に日本語が変になってしまいました＾＾；）
直してくれたのは福地さん？
Attributionは帰属表示で統一したいと思います。
</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13T05:09:32.071" idx="21">
    <p:pos x="10" y="10"/>
    <p:text>日本語としてわかりづらいところをすこし文言を修正しました。
</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13T05:30:40.414" idx="22">
    <p:pos x="10" y="10"/>
    <p:text>工内さん、図中「Work」を「遂行」とした部分を少し変えました。
これはレビューチームが必要とする情報を提供するための「作業」という感覚です。
</p:text>
  </p:cm>
</p:cmLst>
</file>

<file path=ppt/comments/comment2.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20.xml><?xml version="1.0" encoding="utf-8"?>
<p:cmLst xmlns:a="http://schemas.openxmlformats.org/drawingml/2006/main" xmlns:r="http://schemas.openxmlformats.org/officeDocument/2006/relationships" xmlns:p="http://schemas.openxmlformats.org/presentationml/2006/main">
  <p:cm authorId="3" dt="2017-10-13T05:37:47.331" idx="23">
    <p:pos x="72" y="22"/>
    <p:text>福地さん、「上級マネジメントレビュー委員会」のところは「幹部レベルのレビュー委員会」
下部文面「上級監督機能が必要となる」とありましたが、原文に「上級」については書かれてなかったので削除しました</p:text>
  </p:cm>
</p:cmLst>
</file>

<file path=ppt/comments/comment21.xml><?xml version="1.0" encoding="utf-8"?>
<p:cmLst xmlns:a="http://schemas.openxmlformats.org/drawingml/2006/main" xmlns:r="http://schemas.openxmlformats.org/officeDocument/2006/relationships" xmlns:p="http://schemas.openxmlformats.org/presentationml/2006/main">
  <p:cm authorId="3" dt="2017-10-14T18:00:09.421" idx="26">
    <p:pos x="31" y="30"/>
    <p:text>工内さん、「a set of action」について「一連の業務活動」としたところ、少し読みづらいので、普通に「一連のアクション」にしました。
福地さん、「Due dilligence」部分を「精査」とした部分ですが、やはりここは「やるべきことをやっている」という意味を残すべきと思うので「適正努力（due dilligence)」とさせてください</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17-05-16T17:40:10.665" idx="8">
    <p:pos x="40" y="37"/>
    <p:text>使用している事実を確認する</p:text>
    <p:extLst mod="1">
      <p:ext uri="{C676402C-5697-4E1C-873F-D02D1690AC5C}">
        <p15:threadingInfo xmlns:p15="http://schemas.microsoft.com/office/powerpoint/2012/main" timeZoneBias="-540"/>
      </p:ext>
    </p:extLst>
  </p:cm>
  <p:cm authorId="3" dt="2017-10-14T17:52:25.883" idx="24">
    <p:pos x="630" y="2"/>
    <p:text>趣旨はそうですね。表記は変更しませんでした。</p:text>
  </p:cm>
</p:cmLst>
</file>

<file path=ppt/comments/comment23.xml><?xml version="1.0" encoding="utf-8"?>
<p:cmLst xmlns:a="http://schemas.openxmlformats.org/drawingml/2006/main" xmlns:r="http://schemas.openxmlformats.org/officeDocument/2006/relationships" xmlns:p="http://schemas.openxmlformats.org/presentationml/2006/main">
  <p:cm authorId="3" dt="2017-10-14T19:28:37.079" idx="27">
    <p:pos x="50" y="29"/>
    <p:text>工内さん、「FOSSポリシーに違反」という表現は意図的にきつめに訳されたと思いますが、実際のところはさておき原文conflict with FOSS policyは違反までの意味にはならないと思うので、「反する」という表現にさせてください。
福地さん、issueは「問題」統一させてください。問題と課題は同じ意味で使うことがありますが、ここでは以下に分けて考えてたいと思います
 ・ 「問題」 ： 発生している状況を示す。組織にネガティブな影響を及ぼすもの。
 ・ 「課題」 ： 組織目標を達成するためにこれから成すべきこと。ポジティブに表現される。
参考：http://www.kiji-check.com/japanese/problem/</p:text>
  </p:cm>
</p:cmLst>
</file>

<file path=ppt/comments/comment24.xml><?xml version="1.0" encoding="utf-8"?>
<p:cmLst xmlns:a="http://schemas.openxmlformats.org/drawingml/2006/main" xmlns:r="http://schemas.openxmlformats.org/officeDocument/2006/relationships" xmlns:p="http://schemas.openxmlformats.org/presentationml/2006/main">
  <p:cm authorId="3" dt="2017-10-14T20:20:15.179" idx="28">
    <p:pos x="108" y="24"/>
    <p:text>工内さん、「帰属告知」とあった箇所は、OpenChain Specとの用語統一の意味でも「帰属表示」とさせてください。</p:text>
  </p:cm>
</p:cmLst>
</file>

<file path=ppt/comments/comment25.xml><?xml version="1.0" encoding="utf-8"?>
<p:cmLst xmlns:a="http://schemas.openxmlformats.org/drawingml/2006/main" xmlns:r="http://schemas.openxmlformats.org/officeDocument/2006/relationships" xmlns:p="http://schemas.openxmlformats.org/presentationml/2006/main">
  <p:cm authorId="3" dt="2017-10-15T06:48:18.480" idx="29">
    <p:pos x="10" y="10"/>
    <p:text>工内さん、確かに製品に対応させる、という趣旨が大事ですね。ありがとうございます。
ただ、「バイナリに対応したソースコード」とまでは原文に書いていないので気になりました。
「製品に対応した」にしようと思いましたが直訳に近い
「添付ソースコード」にして、法的な表現であることで対応しました。いかがでしょうか。</p:text>
  </p:cm>
</p:cmLst>
</file>

<file path=ppt/comments/comment26.xml><?xml version="1.0" encoding="utf-8"?>
<p:cmLst xmlns:a="http://schemas.openxmlformats.org/drawingml/2006/main" xmlns:r="http://schemas.openxmlformats.org/officeDocument/2006/relationships" xmlns:p="http://schemas.openxmlformats.org/presentationml/2006/main">
  <p:cm authorId="2" dt="2017-06-30T19:39:55.439" idx="13">
    <p:pos x="90" y="55"/>
    <p:text>問題？ 課題？
どちらかに。</p:text>
    <p:extLst mod="1">
      <p:ext uri="{C676402C-5697-4E1C-873F-D02D1690AC5C}">
        <p15:threadingInfo xmlns:p15="http://schemas.microsoft.com/office/powerpoint/2012/main" timeZoneBias="-540"/>
      </p:ext>
    </p:extLst>
  </p:cm>
  <p:cm authorId="3" dt="2017-10-14T17:59:48.530" idx="25">
    <p:pos x="537" y="68"/>
    <p:text>「問題」で統一したいと思います。
</p:text>
  </p:cm>
</p:cmLst>
</file>

<file path=ppt/comments/comment27.xml><?xml version="1.0" encoding="utf-8"?>
<p:cmLst xmlns:a="http://schemas.openxmlformats.org/drawingml/2006/main" xmlns:r="http://schemas.openxmlformats.org/officeDocument/2006/relationships" xmlns:p="http://schemas.openxmlformats.org/presentationml/2006/main">
  <p:cm authorId="3" dt="2017-10-15T09:28:47.353" idx="30">
    <p:pos x="96" y="36"/>
    <p:text>「知的財産の落とし穴」がしっくりこないので、「知的財産に関する落とし穴」としました。（以降同様）
p72のタイトルと合わなくなっていますが、それは原文がそうなのでそのままにします</p:text>
  </p:cm>
</p:cmLst>
</file>

<file path=ppt/comments/comment28.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754" y="22"/>
    <p:text>「この種類の」が不自然に感じたので、「タイプ」に統一しました。</p:text>
    <p:extLst mod="1">
      <p:ext uri="{C676402C-5697-4E1C-873F-D02D1690AC5C}">
        <p15:threadingInfo xmlns:p15="http://schemas.microsoft.com/office/powerpoint/2012/main" timeZoneBias="-540">
          <p15:parentCm authorId="1" idx="9"/>
        </p15:threadingInfo>
      </p:ext>
    </p:extLst>
  </p:cm>
  <p:cm authorId="2" dt="2017-06-30T20:01:19.028" idx="15">
    <p:pos x="1303" y="29"/>
    <p:text>次のスライドの表現に合わせました。</p:text>
    <p:extLst mod="1">
      <p:ext uri="{C676402C-5697-4E1C-873F-D02D1690AC5C}">
        <p15:threadingInfo xmlns:p15="http://schemas.microsoft.com/office/powerpoint/2012/main" timeZoneBias="-540"/>
      </p:ext>
    </p:extLst>
  </p:cm>
  <p:cm authorId="3" dt="2017-10-15T08:21:08.107" idx="31">
    <p:pos x="1846" y="10"/>
    <p:text>読者により読みやすく、落とし穴らしく「～しまう」という表記にしたいと思います（後続ページも同様）
</p:text>
  </p:cm>
</p:cmLst>
</file>

<file path=ppt/comments/comment29.xml><?xml version="1.0" encoding="utf-8"?>
<p:cmLst xmlns:a="http://schemas.openxmlformats.org/drawingml/2006/main" xmlns:r="http://schemas.openxmlformats.org/officeDocument/2006/relationships" xmlns:p="http://schemas.openxmlformats.org/presentationml/2006/main">
  <p:cm authorId="1" dt="2017-05-17T12:02:38.958" idx="10">
    <p:pos x="-24" y="37"/>
    <p:text>in certain casesの訳は不要でしょう</p:text>
    <p:extLst mod="1">
      <p:ext uri="{C676402C-5697-4E1C-873F-D02D1690AC5C}">
        <p15:threadingInfo xmlns:p15="http://schemas.microsoft.com/office/powerpoint/2012/main" timeZoneBias="-540"/>
      </p:ext>
    </p:extLst>
  </p:cm>
  <p:cm authorId="1" dt="2017-05-17T13:18:00.245" idx="11">
    <p:pos x="744" y="29"/>
    <p:text>ソースコードにリンクするのはヘン</p:text>
    <p:extLst mod="1">
      <p:ext uri="{C676402C-5697-4E1C-873F-D02D1690AC5C}">
        <p15:threadingInfo xmlns:p15="http://schemas.microsoft.com/office/powerpoint/2012/main" timeZoneBias="-540"/>
      </p:ext>
    </p:extLst>
  </p:cm>
  <p:cm authorId="2" dt="2017-06-30T23:29:53.711" idx="16">
    <p:pos x="1496" y="27"/>
    <p:text>他の場所に合わせて「依存関係」を「依存性」に変えました。</p:text>
    <p:extLst mod="1">
      <p:ext uri="{C676402C-5697-4E1C-873F-D02D1690AC5C}">
        <p15:threadingInfo xmlns:p15="http://schemas.microsoft.com/office/powerpoint/2012/main" timeZoneBias="-540"/>
      </p:ext>
    </p:extLst>
  </p:cm>
  <p:cm authorId="3" dt="2017-10-15T08:45:48.783" idx="32">
    <p:pos x="2050" y="22"/>
    <p:text>工内さん、佐藤さん承知しました。
福地さん、下段真ん中、「FOSSコンポーネントに導入したソースコードを」とあった点ですが若干違和感があったので「取り込んだ」とさせてください。「introduce」と違う言葉にはなっているのですが、日本語でののどごしを優先したいと思い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13T05:41:14.541"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②６については「一貫した」とありましたが、工内さん案の「初めから終わりまで」にしました
⑦については体言止めとして表記を変えました</p:text>
  </p:cm>
</p:cmLst>
</file>

<file path=ppt/comments/comment30.xml><?xml version="1.0" encoding="utf-8"?>
<p:cmLst xmlns:a="http://schemas.openxmlformats.org/drawingml/2006/main" xmlns:r="http://schemas.openxmlformats.org/officeDocument/2006/relationships" xmlns:p="http://schemas.openxmlformats.org/presentationml/2006/main">
  <p:cm authorId="3" dt="2017-10-15T09:13:23.801" idx="33">
    <p:pos x="60" y="12"/>
    <p:text>工内さん、上段の回避策で「チェックリスト項目を用意する」ですが、内容の正否はさておき、ここは原文「publishing a checklist item 」に忠実に「公開する」にしておきます。
佐藤さん、中段、下段の回避策は、節の順番を変えました。（流れを意識しました）</p:text>
  </p:cm>
</p:cmLst>
</file>

<file path=ppt/comments/comment31.xml><?xml version="1.0" encoding="utf-8"?>
<p:cmLst xmlns:a="http://schemas.openxmlformats.org/drawingml/2006/main" xmlns:r="http://schemas.openxmlformats.org/officeDocument/2006/relationships" xmlns:p="http://schemas.openxmlformats.org/presentationml/2006/main">
  <p:cm authorId="3" dt="2017-10-15T09:55:08.474" idx="35">
    <p:pos x="10" y="10"/>
    <p:text>工内さん、上段真ん中の「定常的に」が原文にはありませんが、ニュアンスとしてはそうだと思いますのでそのまま残したいと思います。
中段の予防策は、そのまま採用しました。3人分のレビューが混ざっているので念のため見ておいてください</p:text>
  </p:cm>
</p:cmLst>
</file>

<file path=ppt/comments/comment32.xml><?xml version="1.0" encoding="utf-8"?>
<p:cmLst xmlns:a="http://schemas.openxmlformats.org/drawingml/2006/main" xmlns:r="http://schemas.openxmlformats.org/officeDocument/2006/relationships" xmlns:p="http://schemas.openxmlformats.org/presentationml/2006/main">
  <p:cm authorId="3" dt="2017-10-15T09:59:23.324" idx="37">
    <p:pos x="10" y="10"/>
    <p:text>少しだけ文言を直しました
「高い優先度で」→「優先して」
「促進されるもの：」→「以下が促進される」</p:text>
  </p:cm>
</p:cmLst>
</file>

<file path=ppt/comments/comment33.xml><?xml version="1.0" encoding="utf-8"?>
<p:cmLst xmlns:a="http://schemas.openxmlformats.org/drawingml/2006/main" xmlns:r="http://schemas.openxmlformats.org/officeDocument/2006/relationships" xmlns:p="http://schemas.openxmlformats.org/presentationml/2006/main">
  <p:cm authorId="3" dt="2017-10-15T10:07:02.512" idx="38">
    <p:pos x="216" y="96"/>
    <p:text>佐藤さん、「双方向コミュニケーション（つまり・・・」と合ったところは、「双方向コミュニケーション（たとえば・・・」としました。
併せて括弧を最後に持ってきて読みやすくしました
工内さん
FOSS関連「組織」に「団体も加えました。組織は企業の印象が強いので、LFなどファンデーション機構のようなところをイメージしてもらうためです</p:text>
  </p:cm>
</p:cmLst>
</file>

<file path=ppt/comments/comment34.xml><?xml version="1.0" encoding="utf-8"?>
<p:cmLst xmlns:a="http://schemas.openxmlformats.org/drawingml/2006/main" xmlns:r="http://schemas.openxmlformats.org/officeDocument/2006/relationships" xmlns:p="http://schemas.openxmlformats.org/presentationml/2006/main">
  <p:cm authorId="3" dt="2017-10-15T10:08:17.751" idx="39">
    <p:pos x="84" y="60"/>
    <p:text>佐藤さん、「失敗の一例を」を「失敗例を一つ」としました。</p:text>
  </p:cm>
</p:cmLst>
</file>

<file path=ppt/comments/comment4.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2:15:26.625" idx="2">
    <p:pos x="591" y="4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88" y="37"/>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15T10:15:25.245" idx="10">
    <p:pos x="1326" y="6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9.xml><?xml version="1.0" encoding="utf-8"?>
<p:cmLst xmlns:a="http://schemas.openxmlformats.org/drawingml/2006/main" xmlns:r="http://schemas.openxmlformats.org/officeDocument/2006/relationships" xmlns:p="http://schemas.openxmlformats.org/presentationml/2006/main">
  <p:cm authorId="3" dt="2017-10-15T10:20:52.611" idx="41">
    <p:pos x="10" y="10"/>
    <p:text>福地さん、「三項型」を「3条項」と修正しました</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10/18/2017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10/18/2017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もしくは開発者の方にとって有用です</a:t>
            </a:r>
            <a:r>
              <a:rPr lang="en-US" dirty="0" smtClean="0"/>
              <a:t>。</a:t>
            </a:r>
          </a:p>
          <a:p>
            <a:endParaRPr lang="en-US" dirty="0" smtClean="0"/>
          </a:p>
          <a:p>
            <a:r>
              <a:rPr lang="en-US" dirty="0" smtClean="0"/>
              <a:t>---</a:t>
            </a:r>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dirty="0">
                <a:latin typeface="Calibri"/>
              </a:rPr>
              <a:t>1</a:t>
            </a:r>
            <a:r>
              <a:rPr lang="en-US" dirty="0">
                <a:latin typeface="Calibri"/>
              </a:rPr>
              <a:t>つといえます。米国ではパブリック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software.</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and pejoratively"viral."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a:t>プロセスをもつことです。もう</a:t>
            </a:r>
            <a:r>
              <a:rPr lang="en-US" altLang="ja-JP" baseline="0" dirty="0"/>
              <a:t>1</a:t>
            </a:r>
            <a:r>
              <a:rPr lang="en-US" baseline="0" dirty="0"/>
              <a:t>つは、ライセンスの義務を果たすことです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a:t>
            </a:r>
            <a:r>
              <a:rPr lang="en-US" baseline="0" dirty="0" err="1">
                <a:latin typeface="Calibri"/>
              </a:rPr>
              <a:t>頒布するときです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smtClean="0"/>
              <a:t>セッション</a:t>
            </a:r>
            <a:r>
              <a:rPr lang="ja-JP" altLang="en-US" i="0" baseline="0" dirty="0" err="1" smtClean="0"/>
              <a:t>、</a:t>
            </a:r>
            <a:r>
              <a:rPr lang="ja-JP" altLang="en-US" i="0" baseline="0" dirty="0" smtClean="0"/>
              <a:t>もしくは短めのセッションに分け章単位で重点を置いたトレーニングとして実施する場合において、その進め方の説明に用います</a:t>
            </a:r>
            <a:r>
              <a:rPr lang="en-US" i="0" baseline="0" dirty="0" smtClean="0"/>
              <a:t>。</a:t>
            </a:r>
            <a:r>
              <a:rPr lang="en-US" i="0" dirty="0" smtClean="0"/>
              <a:t> </a:t>
            </a:r>
            <a:r>
              <a:rPr lang="en-US" dirty="0"/>
              <a:t/>
            </a:r>
            <a:br>
              <a:rPr lang="en-US" dirty="0"/>
            </a:br>
            <a:endParaRPr lang="en-US" dirty="0" smtClean="0"/>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err="1"/>
              <a:t>FOSSコンプライアンスプログラムの</a:t>
            </a:r>
            <a:r>
              <a:rPr lang="ja-JP" altLang="en-US" dirty="0"/>
              <a:t>２</a:t>
            </a:r>
            <a:r>
              <a:rPr lang="en-US" dirty="0" err="1"/>
              <a:t>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indent="0"/>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indent="-226428"/>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indent="-226428"/>
            <a:r>
              <a:rPr lang="en-US" b="1"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smtClean="0">
                <a:latin typeface="Times" charset="0"/>
              </a:rPr>
              <a:t>。</a:t>
            </a:r>
          </a:p>
          <a:p>
            <a:pPr marL="0" indent="0"/>
            <a:endParaRPr lang="en-US" b="0" baseline="0" dirty="0" smtClean="0">
              <a:latin typeface="Times" charset="0"/>
            </a:endParaRPr>
          </a:p>
          <a:p>
            <a:pPr marL="0" indent="0"/>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 explains</a:t>
            </a:r>
            <a:r>
              <a:rPr lang="en-US" altLang="ja-JP" b="0" baseline="0" dirty="0" smtClean="0">
                <a:latin typeface="Times" charset="0"/>
              </a:rPr>
              <a:t> some of the concepts behind distribution. Because FOSS licenses usually apply during distribution, this is a key point to consider in a compliance program.</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a:t>
            </a:r>
            <a:r>
              <a:rPr lang="en-US" b="0" baseline="0" dirty="0" err="1" smtClean="0">
                <a:latin typeface="Times" charset="0"/>
              </a:rPr>
              <a:t>コンポーネントの一部を自身のソフトウェア</a:t>
            </a:r>
            <a:r>
              <a:rPr lang="ja-JP" altLang="en-US" b="0" baseline="0" dirty="0" smtClean="0">
                <a:latin typeface="Times" charset="0"/>
              </a:rPr>
              <a:t>製品に</a:t>
            </a:r>
            <a:r>
              <a:rPr lang="en-US" b="0" baseline="0" dirty="0" err="1" smtClean="0">
                <a:latin typeface="Times" charset="0"/>
              </a:rPr>
              <a:t>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smtClean="0"/>
              <a:t>プレインストール</a:t>
            </a:r>
            <a:endParaRPr lang="en-US" altLang="ja-JP" sz="2400" dirty="0" smtClean="0"/>
          </a:p>
          <a:p>
            <a:pPr marL="0" indent="0"/>
            <a:endParaRPr lang="en-US" altLang="ja-JP" b="0" baseline="0" dirty="0" smtClean="0">
              <a:latin typeface="Times" charset="0"/>
            </a:endParaRPr>
          </a:p>
          <a:p>
            <a:pPr marL="0" indent="0"/>
            <a:r>
              <a:rPr lang="en-US" altLang="ja-JP" b="0" baseline="0" dirty="0" smtClean="0">
                <a:latin typeface="Times" charset="0"/>
              </a:rPr>
              <a:t>---</a:t>
            </a:r>
          </a:p>
          <a:p>
            <a:pPr marL="0" indent="0"/>
            <a:r>
              <a:rPr lang="en-US" altLang="ja-JP" b="0" baseline="0" dirty="0" smtClean="0">
                <a:latin typeface="Times" charset="0"/>
              </a:rPr>
              <a:t>Incorporation is when you copy portions of a FOSS component into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Linking is when you link or join a FOSS component with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Modification is when you make changes to a FOSS component.</a:t>
            </a:r>
          </a:p>
          <a:p>
            <a:pPr marL="0" indent="0"/>
            <a:endParaRPr lang="en-US" altLang="ja-JP" b="0" baseline="0" dirty="0" smtClean="0">
              <a:latin typeface="Times" charset="0"/>
            </a:endParaRPr>
          </a:p>
          <a:p>
            <a:pPr marL="0" indent="0"/>
            <a:r>
              <a:rPr lang="en-US" altLang="ja-JP" b="0" baseline="0" dirty="0" smtClean="0">
                <a:latin typeface="Times" charset="0"/>
              </a:rPr>
              <a:t>Translation is when you transform the code from one state to another.</a:t>
            </a:r>
          </a:p>
          <a:p>
            <a:pPr marL="0" indent="0"/>
            <a:endParaRPr lang="en-US" altLang="ja-JP" b="0" baseline="0" dirty="0" smtClean="0">
              <a:latin typeface="Times" charset="0"/>
            </a:endParaRPr>
          </a:p>
          <a:p>
            <a:pPr marL="0" indent="0"/>
            <a:r>
              <a:rPr lang="en-US" altLang="ja-JP" b="0" baseline="0" dirty="0" smtClean="0">
                <a:latin typeface="Times" charset="0"/>
              </a:rPr>
              <a:t>When thinking about distribution of Open Source you should consider two things:</a:t>
            </a:r>
          </a:p>
          <a:p>
            <a:pPr defTabSz="929579">
              <a:defRPr/>
            </a:pPr>
            <a:r>
              <a:rPr lang="en-US" altLang="ja-JP" dirty="0" smtClean="0"/>
              <a:t>Who receives the software?</a:t>
            </a:r>
          </a:p>
          <a:p>
            <a:pPr marL="617220" lvl="1" indent="-342900">
              <a:buFont typeface="Arial" charset="0"/>
              <a:buChar char="•"/>
            </a:pPr>
            <a:r>
              <a:rPr lang="en-US" altLang="ja-JP" sz="2400" dirty="0" smtClean="0"/>
              <a:t>Customer/Partner</a:t>
            </a:r>
          </a:p>
          <a:p>
            <a:pPr marL="617220" lvl="1" indent="-342900">
              <a:buFont typeface="Arial" charset="0"/>
              <a:buChar char="•"/>
            </a:pPr>
            <a:r>
              <a:rPr lang="en-US" altLang="ja-JP" sz="2400" dirty="0" smtClean="0"/>
              <a:t>Community project</a:t>
            </a:r>
            <a:endParaRPr lang="en-US" altLang="ja-JP" dirty="0" smtClean="0"/>
          </a:p>
          <a:p>
            <a:r>
              <a:rPr lang="en-US" altLang="ja-JP" dirty="0" smtClean="0"/>
              <a:t>What is the format for delivery?</a:t>
            </a:r>
          </a:p>
          <a:p>
            <a:pPr marL="617220" lvl="1" indent="-342900">
              <a:buFont typeface="Arial" charset="0"/>
              <a:buChar char="•"/>
            </a:pPr>
            <a:r>
              <a:rPr lang="en-US" altLang="ja-JP" sz="2400" dirty="0" smtClean="0"/>
              <a:t>Source code delivery</a:t>
            </a:r>
          </a:p>
          <a:p>
            <a:pPr marL="617220" lvl="1" indent="-342900">
              <a:buFont typeface="Arial" charset="0"/>
              <a:buChar char="•"/>
            </a:pPr>
            <a:r>
              <a:rPr lang="en-US" altLang="ja-JP" sz="2400" dirty="0" smtClean="0"/>
              <a:t>Binary delivery</a:t>
            </a:r>
          </a:p>
          <a:p>
            <a:pPr marL="617220" lvl="1" indent="-342900">
              <a:buFont typeface="Arial" charset="0"/>
              <a:buChar char="•"/>
            </a:pPr>
            <a:r>
              <a:rPr lang="en-US" altLang="ja-JP" sz="2400" dirty="0" smtClean="0"/>
              <a:t>Pre-loaded onto hardware</a:t>
            </a:r>
          </a:p>
          <a:p>
            <a:pPr marL="617220" lvl="1" indent="-342900">
              <a:buFont typeface="Arial" charset="0"/>
              <a:buChar char="•"/>
            </a:pPr>
            <a:endParaRPr lang="en-US" sz="2400" dirty="0" smtClean="0"/>
          </a:p>
          <a:p>
            <a:pPr marL="445770" lvl="1" indent="-171450">
              <a:buFont typeface="Arial" panose="020B0604020202020204" pitchFamily="34" charset="0"/>
              <a:buChar char="•"/>
            </a:pPr>
            <a:endParaRPr lang="en-US"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a:t>
            </a:r>
            <a:r>
              <a:rPr lang="x-none" dirty="0" smtClean="0"/>
              <a:t>について述べ</a:t>
            </a:r>
            <a:r>
              <a:rPr lang="ja-JP" altLang="en-US" dirty="0" smtClean="0"/>
              <a:t>ていき</a:t>
            </a:r>
            <a:r>
              <a:rPr lang="x-none" dirty="0" smtClean="0"/>
              <a:t>ます</a:t>
            </a:r>
            <a:r>
              <a:rPr lang="x-none" dirty="0"/>
              <a:t>。FOSSの使用方法が分析され、関連する義務が決定されます。</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r>
              <a:rPr lang="x-none" dirty="0" smtClean="0"/>
              <a:t>。</a:t>
            </a:r>
            <a:endParaRPr lang="en-US" dirty="0" smtClean="0"/>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r>
              <a:rPr lang="x-none" dirty="0" smtClean="0"/>
              <a:t>？</a:t>
            </a:r>
            <a:endParaRPr lang="en-US" dirty="0" smtClean="0"/>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r>
              <a:rPr lang="x-none"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a:t>
            </a:r>
            <a:r>
              <a:rPr lang="x-none" dirty="0" smtClean="0"/>
              <a:t>。FOSSの使用</a:t>
            </a:r>
            <a:r>
              <a:rPr lang="ja-JP" altLang="en-US" dirty="0" smtClean="0"/>
              <a:t>案</a:t>
            </a:r>
            <a:r>
              <a:rPr lang="x-none" dirty="0" smtClean="0"/>
              <a:t>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smtClean="0"/>
              <a:t>FOSSの使用</a:t>
            </a:r>
            <a:r>
              <a:rPr lang="ja-JP" altLang="en-US" dirty="0" smtClean="0"/>
              <a:t>案</a:t>
            </a:r>
            <a:r>
              <a:rPr lang="x-none" dirty="0" smtClean="0"/>
              <a:t>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a:t>
            </a:r>
            <a:r>
              <a:rPr lang="x-none" dirty="0" smtClean="0"/>
              <a:t>この図では</a:t>
            </a:r>
            <a:r>
              <a:rPr lang="ja-JP" altLang="en-US" dirty="0" smtClean="0"/>
              <a:t>幹部レベル</a:t>
            </a:r>
            <a:r>
              <a:rPr lang="ja-JP" altLang="en-US" dirty="0"/>
              <a:t>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process.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。著作権法、特許法、商標法の基礎について明確に理解していない可能性のある</a:t>
            </a:r>
            <a:r>
              <a:rPr lang="ja-JP" altLang="en-US" baseline="0" dirty="0"/>
              <a:t>マネジャー</a:t>
            </a:r>
            <a:r>
              <a:rPr lang="en-US" baseline="0" dirty="0" err="1"/>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発生し得る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a:t>
            </a:r>
            <a:r>
              <a:rPr lang="x-none" dirty="0" smtClean="0"/>
              <a:t>帰属</a:t>
            </a:r>
            <a:r>
              <a:rPr lang="ja-JP" altLang="en-US" dirty="0" smtClean="0"/>
              <a:t>表示、</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endParaRPr lang="en-US" dirty="0" smtClean="0"/>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t>本章</a:t>
            </a:r>
            <a:r>
              <a:rPr lang="ja-JP" altLang="en-US" dirty="0" smtClean="0"/>
              <a:t>で</a:t>
            </a:r>
            <a:r>
              <a:rPr lang="x-none" dirty="0" smtClean="0"/>
              <a:t>は</a:t>
            </a:r>
            <a:r>
              <a:rPr lang="x-none" dirty="0"/>
              <a:t>、コンプライアンス マネジメント プロセスの</a:t>
            </a:r>
            <a:r>
              <a:rPr lang="ja-JP" altLang="en-US" dirty="0">
                <a:solidFill>
                  <a:srgbClr val="FF0000"/>
                </a:solidFill>
              </a:rPr>
              <a:t>始めから終わりまでを、</a:t>
            </a:r>
            <a:r>
              <a:rPr lang="x-none" dirty="0" smtClean="0">
                <a:solidFill>
                  <a:srgbClr val="FF0000"/>
                </a:solidFill>
              </a:rPr>
              <a:t>具体例</a:t>
            </a:r>
            <a:r>
              <a:rPr lang="ja-JP" altLang="en-US" dirty="0" smtClean="0">
                <a:solidFill>
                  <a:srgbClr val="FF0000"/>
                </a:solidFill>
              </a:rPr>
              <a:t>を用いて説明</a:t>
            </a:r>
            <a:r>
              <a:rPr lang="x-none" dirty="0" smtClean="0">
                <a:solidFill>
                  <a:srgbClr val="FF0000"/>
                </a:solidFill>
              </a:rPr>
              <a:t>し</a:t>
            </a:r>
            <a:r>
              <a:rPr lang="x-none" dirty="0" smtClean="0"/>
              <a:t>て</a:t>
            </a:r>
            <a:r>
              <a:rPr lang="ja-JP" altLang="en-US" dirty="0" smtClean="0"/>
              <a:t>いき</a:t>
            </a:r>
            <a:r>
              <a:rPr lang="x-none" dirty="0" smtClean="0"/>
              <a:t>ます</a:t>
            </a:r>
            <a:r>
              <a:rPr lang="x-none" dirty="0"/>
              <a:t>。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 </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0" indent="0"/>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dirty="0">
                <a:latin typeface="Times" charset="0"/>
              </a:rPr>
              <a:t>しょう</a:t>
            </a:r>
            <a:r>
              <a:rPr lang="x-none" dirty="0" smtClean="0">
                <a:latin typeface="Times" charset="0"/>
              </a:rPr>
              <a:t>。</a:t>
            </a:r>
            <a:endParaRPr lang="en-US" dirty="0" smtClean="0">
              <a:latin typeface="Times" charset="0"/>
            </a:endParaRPr>
          </a:p>
          <a:p>
            <a:pPr marL="226428" indent="-226428"/>
            <a:endParaRPr lang="en-US" dirty="0" smtClean="0">
              <a:latin typeface="Times" charset="0"/>
            </a:endParaRPr>
          </a:p>
          <a:p>
            <a:pPr marL="226428" indent="-226428"/>
            <a:r>
              <a:rPr lang="en-US" dirty="0" smtClean="0">
                <a:latin typeface="Times" charset="0"/>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Calibri"/>
              </a:rPr>
              <a:t>本</a:t>
            </a:r>
            <a:r>
              <a:rPr lang="x-none" dirty="0" smtClean="0">
                <a:latin typeface="Calibri"/>
              </a:rPr>
              <a:t>スライドは</a:t>
            </a:r>
            <a:r>
              <a:rPr lang="x-none" dirty="0">
                <a:latin typeface="Calibri"/>
              </a:rPr>
              <a:t>、本章で述べる各ステップの全体像です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chapter.</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a:t>
            </a:r>
            <a:r>
              <a:rPr lang="x-none">
                <a:latin typeface="Calibri"/>
              </a:rPr>
              <a:t>ステップに進みます</a:t>
            </a:r>
            <a:r>
              <a:rPr lang="x-none" smtClean="0">
                <a:latin typeface="Calibri"/>
              </a:rPr>
              <a:t>。</a:t>
            </a:r>
            <a:endParaRPr lang="en-US" smtClean="0">
              <a:latin typeface="Calibri"/>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x-none" dirty="0" smtClean="0">
                <a:latin typeface="Calibri"/>
              </a:rPr>
              <a:t>、</a:t>
            </a:r>
            <a:r>
              <a:rPr lang="ja-JP" altLang="en-US" dirty="0" smtClean="0">
                <a:solidFill>
                  <a:srgbClr val="FF0000"/>
                </a:solidFill>
                <a:latin typeface="Calibri"/>
              </a:rPr>
              <a:t>宣言</a:t>
            </a:r>
            <a:r>
              <a:rPr lang="x-none" dirty="0" smtClean="0">
                <a:latin typeface="Calibri"/>
              </a:rPr>
              <a:t>され</a:t>
            </a:r>
            <a:r>
              <a:rPr lang="ja-JP" altLang="en-US" dirty="0" smtClean="0">
                <a:latin typeface="Calibri"/>
              </a:rPr>
              <a:t>ている</a:t>
            </a:r>
            <a:r>
              <a:rPr lang="x-none" dirty="0" smtClean="0">
                <a:latin typeface="Calibri"/>
              </a:rPr>
              <a:t>ライセンスのレビューや</a:t>
            </a:r>
            <a:r>
              <a:rPr lang="x-none" dirty="0">
                <a:latin typeface="Calibri"/>
              </a:rPr>
              <a:t>、FOSSコンポーネントの起源の調査など）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smtClean="0">
                <a:latin typeface="Calibri"/>
              </a:rPr>
              <a:t>ソースコードの起源とライセンスに関して結論づけた監査レポートを</a:t>
            </a:r>
            <a:r>
              <a:rPr lang="ja-JP" altLang="en-US" dirty="0" smtClean="0">
                <a:latin typeface="Calibri"/>
              </a:rPr>
              <a:t>作成</a:t>
            </a:r>
            <a:r>
              <a:rPr lang="x-none" dirty="0" smtClean="0">
                <a:latin typeface="Calibri"/>
              </a:rPr>
              <a:t>します。</a:t>
            </a:r>
            <a:endParaRPr lang="en-US" dirty="0" smtClean="0">
              <a:latin typeface="Calibri"/>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a:t>
            </a:r>
            <a:r>
              <a:rPr lang="ja-JP" altLang="en-US" dirty="0" smtClean="0">
                <a:latin typeface="Calibri"/>
              </a:rPr>
              <a:t>、すべての</a:t>
            </a:r>
            <a:r>
              <a:rPr lang="x-none" dirty="0" smtClean="0">
                <a:latin typeface="Calibri"/>
              </a:rPr>
              <a:t>問題にフラグをつけ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r>
              <a:rPr lang="x-none" dirty="0" smtClean="0">
                <a:latin typeface="Calibri"/>
              </a:rPr>
              <a:t>。</a:t>
            </a:r>
            <a:endParaRPr lang="en-US" strike="sngStrike"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a:t>
            </a:r>
            <a:r>
              <a:rPr lang="x-none" dirty="0" smtClean="0">
                <a:latin typeface="Calibri"/>
              </a:rPr>
              <a:t>監査で</a:t>
            </a:r>
            <a:r>
              <a:rPr lang="ja-JP" altLang="en-US" dirty="0" smtClean="0">
                <a:latin typeface="Calibri"/>
              </a:rPr>
              <a:t>の</a:t>
            </a:r>
            <a:r>
              <a:rPr lang="x-none" dirty="0" smtClean="0">
                <a:latin typeface="Calibri"/>
              </a:rPr>
              <a:t>問題を解決する</a:t>
            </a:r>
            <a:r>
              <a:rPr lang="x-none" dirty="0">
                <a:latin typeface="Calibri"/>
              </a:rPr>
              <a:t>）と密接に関係しています。直前のステップでは企業のポリシーと合致しないFOSSの使用を取り除きました。</a:t>
            </a:r>
            <a:r>
              <a:rPr lang="x-none" dirty="0" smtClean="0">
                <a:latin typeface="Calibri"/>
              </a:rPr>
              <a:t>このステップでは使用</a:t>
            </a:r>
            <a:r>
              <a:rPr lang="ja-JP" altLang="en-US" dirty="0" smtClean="0">
                <a:latin typeface="Calibri"/>
              </a:rPr>
              <a:t>していくことになった</a:t>
            </a:r>
            <a:r>
              <a:rPr lang="x-none" dirty="0" smtClean="0">
                <a:latin typeface="Calibri"/>
              </a:rPr>
              <a:t>FOSS</a:t>
            </a:r>
            <a:r>
              <a:rPr lang="x-none" dirty="0">
                <a:latin typeface="Calibri"/>
              </a:rPr>
              <a:t>のライセンス義務を評価し、確認します</a:t>
            </a:r>
            <a:r>
              <a:rPr lang="x-none" dirty="0" smtClean="0">
                <a:latin typeface="Calibri"/>
              </a:rPr>
              <a:t>。</a:t>
            </a:r>
            <a:endParaRPr lang="en-US" strike="sngStrike" dirty="0" smtClean="0">
              <a:latin typeface="Calibri"/>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t>このスライド</a:t>
            </a:r>
            <a:r>
              <a:rPr lang="ja-JP" altLang="en-US" dirty="0" smtClean="0"/>
              <a:t>で</a:t>
            </a:r>
            <a:r>
              <a:rPr lang="x-none" dirty="0" smtClean="0"/>
              <a:t>は</a:t>
            </a:r>
            <a:r>
              <a:rPr lang="x-none" dirty="0"/>
              <a:t>、FOSSの使用と企業のソフトウェアとの関係を説明するために使うテンプレートを掲載しています。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a:t>
            </a:r>
            <a:r>
              <a:rPr lang="x-none" dirty="0" smtClean="0"/>
              <a:t>このようなテンプレートは</a:t>
            </a:r>
            <a:r>
              <a:rPr lang="ja-JP" altLang="en-US" dirty="0" err="1" smtClean="0"/>
              <a:t>、</a:t>
            </a:r>
            <a:r>
              <a:rPr lang="x-none" dirty="0" smtClean="0"/>
              <a:t>計画</a:t>
            </a:r>
            <a:r>
              <a:rPr lang="ja-JP" altLang="en-US" dirty="0"/>
              <a:t>された</a:t>
            </a:r>
            <a:r>
              <a:rPr lang="x-none" dirty="0"/>
              <a:t>FOSS</a:t>
            </a:r>
            <a:r>
              <a:rPr lang="x-none" dirty="0" smtClean="0"/>
              <a:t>の使用に</a:t>
            </a:r>
            <a:r>
              <a:rPr lang="ja-JP" altLang="en-US" dirty="0" smtClean="0"/>
              <a:t>ついて</a:t>
            </a:r>
            <a:r>
              <a:rPr lang="x-none" dirty="0" smtClean="0"/>
              <a:t>FOSS</a:t>
            </a:r>
            <a:r>
              <a:rPr lang="x-none" dirty="0"/>
              <a:t>レビューチームの</a:t>
            </a:r>
            <a:r>
              <a:rPr lang="ja-JP" altLang="en-US" dirty="0"/>
              <a:t>理解を助ける</a:t>
            </a:r>
            <a:r>
              <a:rPr lang="x-none" dirty="0" smtClean="0"/>
              <a:t>ためにエンジニアリング</a:t>
            </a:r>
            <a:r>
              <a:rPr lang="en-US" dirty="0" smtClean="0"/>
              <a:t> </a:t>
            </a:r>
            <a:r>
              <a:rPr lang="x-none" dirty="0" smtClean="0"/>
              <a:t>チームによって作成されることもあります。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smtClean="0"/>
              <a:t>帰属表示</a:t>
            </a:r>
            <a:r>
              <a:rPr lang="x-none" dirty="0" smtClean="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Calibri"/>
              </a:rPr>
              <a:t>ソースコードを入手可能</a:t>
            </a:r>
            <a:r>
              <a:rPr lang="ja-JP" altLang="en-US" dirty="0" smtClean="0">
                <a:latin typeface="Calibri"/>
              </a:rPr>
              <a:t>にする際、</a:t>
            </a:r>
            <a:r>
              <a:rPr lang="x-none" altLang="ja-JP" dirty="0" smtClean="0">
                <a:latin typeface="+mn-lt"/>
              </a:rPr>
              <a:t>企業は</a:t>
            </a:r>
            <a:r>
              <a:rPr lang="ja-JP" altLang="en-US" dirty="0" smtClean="0">
                <a:latin typeface="+mn-lt"/>
              </a:rPr>
              <a:t>製品に対応した</a:t>
            </a:r>
            <a:r>
              <a:rPr lang="x-none" altLang="ja-JP" dirty="0" smtClean="0">
                <a:latin typeface="+mn-lt"/>
              </a:rPr>
              <a:t>ソースコードをFOSSライセンス</a:t>
            </a:r>
            <a:r>
              <a:rPr lang="ja-JP" altLang="en-US" dirty="0" smtClean="0">
                <a:latin typeface="+mn-lt"/>
              </a:rPr>
              <a:t>が</a:t>
            </a:r>
            <a:r>
              <a:rPr lang="x-none" altLang="ja-JP" dirty="0" smtClean="0">
                <a:latin typeface="+mn-lt"/>
              </a:rPr>
              <a:t>許可</a:t>
            </a:r>
            <a:r>
              <a:rPr lang="ja-JP" altLang="en-US" dirty="0" smtClean="0">
                <a:latin typeface="+mn-lt"/>
              </a:rPr>
              <a:t>する</a:t>
            </a:r>
            <a:r>
              <a:rPr lang="x-none" altLang="ja-JP" dirty="0" smtClean="0">
                <a:latin typeface="+mn-lt"/>
              </a:rPr>
              <a:t>仕組み</a:t>
            </a:r>
            <a:r>
              <a:rPr lang="ja-JP" altLang="en-US" dirty="0" smtClean="0">
                <a:latin typeface="+mn-lt"/>
              </a:rPr>
              <a:t>で</a:t>
            </a:r>
            <a:r>
              <a:rPr lang="x-none" dirty="0" smtClean="0">
                <a:latin typeface="Calibri"/>
              </a:rPr>
              <a:t>提供します</a:t>
            </a:r>
            <a:r>
              <a:rPr lang="x-none" dirty="0">
                <a:latin typeface="Calibri"/>
              </a:rPr>
              <a:t>。このことは、</a:t>
            </a:r>
            <a:r>
              <a:rPr lang="x-none" dirty="0" smtClean="0">
                <a:latin typeface="Calibri"/>
              </a:rPr>
              <a:t>ソースコードをソフトウェア</a:t>
            </a:r>
            <a:r>
              <a:rPr lang="ja-JP" altLang="en-US" dirty="0" smtClean="0">
                <a:latin typeface="Calibri"/>
              </a:rPr>
              <a:t>の</a:t>
            </a:r>
            <a:r>
              <a:rPr lang="x-none" dirty="0" smtClean="0">
                <a:latin typeface="Calibri"/>
              </a:rPr>
              <a:t>頒布にともに提供、</a:t>
            </a:r>
            <a:r>
              <a:rPr lang="ja-JP" altLang="en-US" dirty="0" smtClean="0">
                <a:latin typeface="Calibri"/>
              </a:rPr>
              <a:t>または</a:t>
            </a:r>
            <a:r>
              <a:rPr lang="x-none" dirty="0" smtClean="0">
                <a:latin typeface="Calibri"/>
              </a:rPr>
              <a:t>それを書面による申し出を通じ入手可能とすること</a:t>
            </a:r>
            <a:r>
              <a:rPr lang="x-none" dirty="0">
                <a:latin typeface="Calibri"/>
              </a:rPr>
              <a:t>、もしくはWebサイトでソースコードのアーカイブを公開することを意味します。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smtClean="0">
                <a:latin typeface="Calibri"/>
              </a:rPr>
              <a:t>頒布</a:t>
            </a:r>
            <a:r>
              <a:rPr lang="ja-JP" altLang="en-US" dirty="0" smtClean="0">
                <a:latin typeface="Calibri"/>
              </a:rPr>
              <a:t>行為</a:t>
            </a:r>
            <a:r>
              <a:rPr lang="x-none" dirty="0" smtClean="0">
                <a:latin typeface="Calibri"/>
              </a:rPr>
              <a:t>が</a:t>
            </a:r>
            <a:r>
              <a:rPr lang="x-none" dirty="0">
                <a:latin typeface="Calibri"/>
              </a:rPr>
              <a:t>FOSSライセンスの義務を履行していることを</a:t>
            </a:r>
            <a:r>
              <a:rPr lang="ja-JP" altLang="en-US" dirty="0">
                <a:latin typeface="Calibri"/>
              </a:rPr>
              <a:t>検証</a:t>
            </a:r>
            <a:r>
              <a:rPr lang="x-none" dirty="0">
                <a:latin typeface="Calibri"/>
              </a:rPr>
              <a:t>します。</a:t>
            </a:r>
            <a:r>
              <a:rPr lang="x-none" dirty="0" smtClean="0">
                <a:latin typeface="Calibri"/>
              </a:rPr>
              <a:t>このステップは</a:t>
            </a:r>
            <a:r>
              <a:rPr lang="x-none" altLang="ja-JP" dirty="0" smtClean="0">
                <a:latin typeface="+mn-lt"/>
              </a:rPr>
              <a:t>一組織体</a:t>
            </a:r>
            <a:r>
              <a:rPr lang="ja-JP" altLang="en-US" dirty="0" smtClean="0">
                <a:latin typeface="+mn-lt"/>
              </a:rPr>
              <a:t>として</a:t>
            </a:r>
            <a:r>
              <a:rPr lang="x-none" dirty="0" smtClean="0">
                <a:latin typeface="Calibri"/>
              </a:rPr>
              <a:t>FOSSレビュープロセス全体を監督する機能</a:t>
            </a:r>
            <a:r>
              <a:rPr lang="ja-JP" altLang="en-US" dirty="0" smtClean="0">
                <a:latin typeface="Calibri"/>
              </a:rPr>
              <a:t>になりえるものです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a:t>
            </a:r>
            <a:r>
              <a:rPr lang="x-none" dirty="0" smtClean="0">
                <a:latin typeface="Times" charset="0"/>
              </a:rPr>
              <a:t>パーティ</a:t>
            </a:r>
            <a:r>
              <a:rPr lang="ja-JP" altLang="en-US" dirty="0" smtClean="0">
                <a:latin typeface="Times" charset="0"/>
              </a:rPr>
              <a:t>による</a:t>
            </a:r>
            <a:r>
              <a:rPr lang="x-none" dirty="0" smtClean="0">
                <a:latin typeface="Times" charset="0"/>
              </a:rPr>
              <a:t>開示</a:t>
            </a:r>
            <a:r>
              <a:rPr lang="x-none" dirty="0">
                <a:latin typeface="Times" charset="0"/>
              </a:rPr>
              <a:t>、もしくはコード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a:t>
            </a:r>
            <a:r>
              <a:rPr lang="x-none" dirty="0" smtClean="0">
                <a:latin typeface="Times" charset="0"/>
              </a:rPr>
              <a:t>ポリシーに</a:t>
            </a:r>
            <a:r>
              <a:rPr lang="ja-JP" altLang="en-US" dirty="0" smtClean="0">
                <a:latin typeface="Times" charset="0"/>
              </a:rPr>
              <a:t>反した</a:t>
            </a:r>
            <a:r>
              <a:rPr lang="x-none" dirty="0" smtClean="0">
                <a:latin typeface="Times" charset="0"/>
              </a:rPr>
              <a:t>FOSS</a:t>
            </a:r>
            <a:r>
              <a:rPr lang="x-none" dirty="0">
                <a:latin typeface="Times" charset="0"/>
              </a:rPr>
              <a:t>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a:t>
            </a:r>
            <a:r>
              <a:rPr lang="x-none" dirty="0" smtClean="0">
                <a:latin typeface="Times" charset="0"/>
              </a:rPr>
              <a:t>／</a:t>
            </a:r>
            <a:r>
              <a:rPr lang="ja-JP" altLang="en-US" dirty="0" smtClean="0">
                <a:latin typeface="Times" charset="0"/>
              </a:rPr>
              <a:t>通知／</a:t>
            </a:r>
            <a:r>
              <a:rPr lang="x-none" dirty="0" smtClean="0">
                <a:latin typeface="Times" charset="0"/>
              </a:rPr>
              <a:t>表示</a:t>
            </a:r>
            <a:r>
              <a:rPr lang="x-none" dirty="0">
                <a:latin typeface="Times" charset="0"/>
              </a:rPr>
              <a:t>－FOSSライセンスで求められる形で告知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smtClean="0">
                <a:latin typeface="Times" charset="0"/>
              </a:rPr>
              <a:t>添付</a:t>
            </a:r>
            <a:r>
              <a:rPr lang="x-none" dirty="0" smtClean="0">
                <a:latin typeface="Times" charset="0"/>
              </a:rPr>
              <a:t>ソースコードの頒布</a:t>
            </a:r>
            <a:r>
              <a:rPr lang="x-none" dirty="0">
                <a:latin typeface="Times" charset="0"/>
              </a:rPr>
              <a:t>－ソースコードを必要に応じて入手可能にします。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a:t>
            </a:r>
            <a:r>
              <a:rPr lang="x-none" dirty="0" smtClean="0">
                <a:latin typeface="Times" charset="0"/>
              </a:rPr>
              <a:t>コンポーネントと企業のソフトウェア間の関係を検査します</a:t>
            </a:r>
            <a:r>
              <a:rPr lang="x-none" dirty="0">
                <a:latin typeface="Times" charset="0"/>
              </a:rPr>
              <a:t>。</a:t>
            </a:r>
            <a:r>
              <a:rPr lang="ja-JP" altLang="en-US" dirty="0">
                <a:latin typeface="Times" charset="0"/>
              </a:rPr>
              <a:t>たとえば</a:t>
            </a:r>
            <a:r>
              <a:rPr lang="x-none" dirty="0">
                <a:latin typeface="Times" charset="0"/>
              </a:rPr>
              <a:t>、FOSS</a:t>
            </a:r>
            <a:r>
              <a:rPr lang="x-none" dirty="0" smtClean="0">
                <a:latin typeface="Times" charset="0"/>
              </a:rPr>
              <a:t>と企業のコンポーネントがどのように互いにリンクするか</a:t>
            </a:r>
            <a:r>
              <a:rPr lang="ja-JP" altLang="en-US" dirty="0" smtClean="0">
                <a:latin typeface="Times" charset="0"/>
              </a:rPr>
              <a:t>といったことを検査します</a:t>
            </a:r>
            <a:r>
              <a:rPr lang="x-none" dirty="0" smtClean="0">
                <a:latin typeface="Times" charset="0"/>
              </a:rPr>
              <a:t>。</a:t>
            </a:r>
            <a:endParaRPr lang="en-US" dirty="0" smtClean="0">
              <a:latin typeface="Times" charset="0"/>
            </a:endParaRPr>
          </a:p>
          <a:p>
            <a:endParaRPr lang="en-US" dirty="0" smtClean="0">
              <a:latin typeface="Times" charset="0"/>
            </a:endParaRPr>
          </a:p>
          <a:p>
            <a:r>
              <a:rPr lang="en-US" dirty="0" smtClean="0">
                <a:latin typeface="Times" charset="0"/>
              </a:rPr>
              <a:t>---</a:t>
            </a:r>
          </a:p>
          <a:p>
            <a:pPr marL="226428" indent="-226428"/>
            <a:r>
              <a:rPr lang="x-none" altLang="ja-JP" dirty="0" smtClean="0">
                <a:latin typeface="Times" charset="0"/>
              </a:rPr>
              <a:t>For our example process, the steps include:</a:t>
            </a:r>
            <a:endParaRPr lang="en-US" altLang="ja-JP" dirty="0" smtClean="0">
              <a:latin typeface="Times" charset="0"/>
            </a:endParaRPr>
          </a:p>
          <a:p>
            <a:pPr marL="226428" indent="-226428">
              <a:buFont typeface="Arial" panose="020B0604020202020204" pitchFamily="34" charset="0"/>
              <a:buChar char="•"/>
            </a:pPr>
            <a:r>
              <a:rPr lang="x-none" altLang="ja-JP" dirty="0" smtClean="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Times" charset="0"/>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Times" charset="0"/>
              </a:rPr>
              <a:t>Resolving issues - Remove FOSS usage that is incompatible with FOSS policies.</a:t>
            </a:r>
          </a:p>
          <a:p>
            <a:pPr marL="226428" indent="-226428">
              <a:buFont typeface="Arial" panose="020B0604020202020204" pitchFamily="34" charset="0"/>
              <a:buChar char="•"/>
            </a:pPr>
            <a:r>
              <a:rPr lang="x-none" altLang="ja-JP" dirty="0" smtClean="0">
                <a:latin typeface="Times" charset="0"/>
              </a:rPr>
              <a:t>Performing reviews - Assess and determine obligations for FOSS usage.</a:t>
            </a:r>
          </a:p>
          <a:p>
            <a:pPr marL="226428" indent="-226428">
              <a:buFont typeface="Arial" panose="020B0604020202020204" pitchFamily="34" charset="0"/>
              <a:buChar char="•"/>
            </a:pPr>
            <a:r>
              <a:rPr lang="x-none" altLang="ja-JP" dirty="0" smtClean="0">
                <a:latin typeface="Times" charset="0"/>
              </a:rPr>
              <a:t>Approvals - Communicate approval conditions and license obligations.</a:t>
            </a:r>
          </a:p>
          <a:p>
            <a:pPr marL="226428" indent="-226428">
              <a:buFont typeface="Arial" panose="020B0604020202020204" pitchFamily="34" charset="0"/>
              <a:buChar char="•"/>
            </a:pPr>
            <a:r>
              <a:rPr lang="x-none" altLang="ja-JP" dirty="0" smtClean="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Times" charset="0"/>
              </a:rPr>
              <a:t>Notices - Prepare notices as required by FOSS licenses.</a:t>
            </a:r>
          </a:p>
          <a:p>
            <a:pPr marL="226428" indent="-226428">
              <a:buFont typeface="Arial" panose="020B0604020202020204" pitchFamily="34" charset="0"/>
              <a:buChar char="•"/>
            </a:pPr>
            <a:r>
              <a:rPr lang="x-none" altLang="ja-JP" dirty="0" smtClean="0">
                <a:latin typeface="Times" charset="0"/>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Times" charset="0"/>
              </a:rPr>
              <a:t>Accompanying Source Code Distribution – Make source code available as needed.</a:t>
            </a:r>
          </a:p>
          <a:p>
            <a:pPr marL="226428" indent="-226428">
              <a:buFont typeface="Arial" panose="020B0604020202020204" pitchFamily="34" charset="0"/>
              <a:buChar char="•"/>
            </a:pPr>
            <a:r>
              <a:rPr lang="x-none" altLang="ja-JP" dirty="0" smtClean="0">
                <a:latin typeface="Times" charset="0"/>
              </a:rPr>
              <a:t>Verification – Provide oversight for compliance process.</a:t>
            </a:r>
          </a:p>
          <a:p>
            <a:endParaRPr lang="x-none" altLang="ja-JP" dirty="0" smtClean="0">
              <a:latin typeface="Times" charset="0"/>
            </a:endParaRPr>
          </a:p>
          <a:p>
            <a:r>
              <a:rPr lang="x-none" altLang="ja-JP" dirty="0" smtClean="0">
                <a:latin typeface="Times" charset="0"/>
              </a:rPr>
              <a:t>Architecture reviews examine the relationships between FOSS components and company software. For example, how are FOSS and company components linked together?</a:t>
            </a:r>
          </a:p>
          <a:p>
            <a:endParaRPr lang="x-none" dirty="0">
              <a:latin typeface="Times" charset="0"/>
            </a:endParaRP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a:t>
            </a:r>
            <a:r>
              <a:rPr lang="x-none" dirty="0" smtClean="0"/>
              <a:t>併せてそういった落とし穴を回避するアプローチについて考察し</a:t>
            </a:r>
            <a:r>
              <a:rPr lang="ja-JP" altLang="en-US" dirty="0" smtClean="0"/>
              <a:t>ていき</a:t>
            </a:r>
            <a:r>
              <a:rPr lang="x-none" dirty="0" smtClean="0"/>
              <a:t>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common pitfalls in FOSS compliance processes, and discusses approaches to avoiding these pitfalls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0" indent="-226428"/>
            <a:r>
              <a:rPr lang="x-none" dirty="0">
                <a:latin typeface="Times"/>
                <a:cs typeface="Times"/>
              </a:rPr>
              <a:t>この状況はライセンスの告知</a:t>
            </a:r>
            <a:r>
              <a:rPr lang="x-none" dirty="0" smtClean="0">
                <a:latin typeface="Times"/>
                <a:cs typeface="Times"/>
              </a:rPr>
              <a:t>／</a:t>
            </a:r>
            <a:r>
              <a:rPr lang="ja-JP" altLang="en-US" dirty="0" smtClean="0">
                <a:latin typeface="Times"/>
                <a:cs typeface="Times"/>
              </a:rPr>
              <a:t>通知／</a:t>
            </a:r>
            <a:r>
              <a:rPr lang="x-none" dirty="0" smtClean="0">
                <a:latin typeface="Times"/>
                <a:cs typeface="Times"/>
              </a:rPr>
              <a:t>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0" indent="-226428"/>
            <a:endParaRPr lang="x-none" dirty="0">
              <a:latin typeface="Times"/>
              <a:cs typeface="Times"/>
            </a:endParaRPr>
          </a:p>
          <a:p>
            <a:pPr marL="0"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r>
              <a:rPr lang="x-none" dirty="0" smtClean="0">
                <a:latin typeface="Times"/>
                <a:cs typeface="Times"/>
              </a:rPr>
              <a:t>。</a:t>
            </a:r>
            <a:endParaRPr lang="en-US" dirty="0" smtClean="0">
              <a:latin typeface="Times"/>
              <a:cs typeface="Times"/>
            </a:endParaRPr>
          </a:p>
          <a:p>
            <a:pPr marL="226428" indent="-226428"/>
            <a:endParaRPr lang="en-US" dirty="0" smtClean="0">
              <a:latin typeface="Times"/>
              <a:cs typeface="Times"/>
            </a:endParaRPr>
          </a:p>
          <a:p>
            <a:pPr marL="226428" indent="-226428"/>
            <a:r>
              <a:rPr lang="en-US" dirty="0" smtClean="0">
                <a:latin typeface="Times"/>
                <a:cs typeface="Times"/>
              </a:rPr>
              <a:t>---</a:t>
            </a:r>
          </a:p>
          <a:p>
            <a:pPr marL="226428" indent="-226428"/>
            <a:r>
              <a:rPr lang="x-none" altLang="ja-JP" dirty="0" smtClean="0">
                <a:latin typeface="Times"/>
                <a:cs typeface="Times"/>
              </a:rPr>
              <a:t>The </a:t>
            </a:r>
            <a:r>
              <a:rPr lang="en-US" altLang="ja-JP" dirty="0" smtClean="0">
                <a:latin typeface="Times"/>
                <a:cs typeface="Times"/>
              </a:rPr>
              <a:t>first </a:t>
            </a:r>
            <a:r>
              <a:rPr lang="x-none" altLang="ja-JP" dirty="0" smtClean="0">
                <a:latin typeface="Times"/>
                <a:cs typeface="Times"/>
              </a:rPr>
              <a:t>pitfall described in this slide arises where copyleft-style licensed FOSS is inadvertently mixed with proprietary code. </a:t>
            </a:r>
          </a:p>
          <a:p>
            <a:pPr marL="226428" indent="-226428"/>
            <a:endParaRPr lang="x-none" altLang="ja-JP" dirty="0" smtClean="0">
              <a:latin typeface="Times"/>
              <a:cs typeface="Times"/>
            </a:endParaRPr>
          </a:p>
          <a:p>
            <a:pPr marL="226428" indent="-226428"/>
            <a:r>
              <a:rPr lang="x-none" altLang="ja-JP" dirty="0" smtClean="0">
                <a:latin typeface="Times"/>
                <a:cs typeface="Times"/>
              </a:rPr>
              <a:t>This may be discovered through auditing source code for license notices or using code scanning tools.</a:t>
            </a:r>
          </a:p>
          <a:p>
            <a:pPr marL="226428" indent="-226428"/>
            <a:endParaRPr lang="x-none" altLang="ja-JP" dirty="0" smtClean="0">
              <a:latin typeface="Times"/>
              <a:cs typeface="Times"/>
            </a:endParaRPr>
          </a:p>
          <a:p>
            <a:pPr marL="226428" indent="-226428"/>
            <a:r>
              <a:rPr lang="x-none" altLang="ja-JP" dirty="0" smtClean="0">
                <a:latin typeface="Times"/>
                <a:cs typeface="Times"/>
              </a:rPr>
              <a:t>Preventative measures include training of engineering staff, and building regular audits or scans into the development process.</a:t>
            </a:r>
          </a:p>
          <a:p>
            <a:pPr marL="226428" indent="-226428"/>
            <a:endParaRPr lang="x-none" dirty="0">
              <a:latin typeface="Times"/>
              <a:cs typeface="Times"/>
            </a:endParaRP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dirty="0">
                <a:latin typeface="Times"/>
                <a:cs typeface="Times"/>
              </a:rPr>
              <a:t>て</a:t>
            </a:r>
            <a:r>
              <a:rPr lang="x-none" b="0" dirty="0">
                <a:latin typeface="Times"/>
                <a:cs typeface="Times"/>
              </a:rPr>
              <a:t>行なった改変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smtClean="0">
                <a:latin typeface="Times"/>
                <a:cs typeface="Times"/>
              </a:rPr>
              <a:t>予防策</a:t>
            </a:r>
            <a:r>
              <a:rPr lang="ja-JP" altLang="en-US" b="0" dirty="0" smtClean="0">
                <a:latin typeface="Times"/>
                <a:cs typeface="Times"/>
              </a:rPr>
              <a:t>としては</a:t>
            </a:r>
            <a:r>
              <a:rPr lang="ja-JP" altLang="en-US" b="0" dirty="0">
                <a:latin typeface="Times"/>
                <a:cs typeface="Times"/>
              </a:rPr>
              <a:t>、</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smtClean="0">
                <a:latin typeface="Times"/>
                <a:cs typeface="Times"/>
              </a:rPr>
              <a:t>定期的な監査</a:t>
            </a:r>
            <a:r>
              <a:rPr lang="ja-JP" altLang="en-US" b="0" dirty="0" smtClean="0">
                <a:latin typeface="Times"/>
                <a:cs typeface="Times"/>
              </a:rPr>
              <a:t>を</a:t>
            </a:r>
            <a:r>
              <a:rPr lang="x-none" b="0" dirty="0" smtClean="0">
                <a:latin typeface="Times"/>
                <a:cs typeface="Times"/>
              </a:rPr>
              <a:t>組み込</a:t>
            </a:r>
            <a:r>
              <a:rPr lang="ja-JP" altLang="en-US" b="0" dirty="0" err="1" smtClean="0">
                <a:latin typeface="Times"/>
                <a:cs typeface="Times"/>
              </a:rPr>
              <a:t>れる</a:t>
            </a:r>
            <a:r>
              <a:rPr lang="ja-JP" altLang="en-US" b="0" dirty="0" smtClean="0">
                <a:latin typeface="Times"/>
                <a:cs typeface="Times"/>
              </a:rPr>
              <a:t>ことなどがあります</a:t>
            </a:r>
            <a:r>
              <a:rPr lang="x-none" b="0" dirty="0" smtClean="0">
                <a:latin typeface="Times"/>
                <a:cs typeface="Times"/>
              </a:rPr>
              <a:t>。</a:t>
            </a:r>
            <a:endParaRPr lang="en-US" b="0" dirty="0" smtClean="0">
              <a:latin typeface="Times"/>
              <a:cs typeface="Times"/>
            </a:endParaRPr>
          </a:p>
          <a:p>
            <a:pPr marL="0" indent="0"/>
            <a:endParaRPr lang="en-US" b="0" dirty="0" smtClean="0">
              <a:latin typeface="Times"/>
              <a:cs typeface="Times"/>
            </a:endParaRPr>
          </a:p>
          <a:p>
            <a:pPr marL="0" indent="0"/>
            <a:r>
              <a:rPr lang="en-US" b="0" dirty="0" smtClean="0">
                <a:latin typeface="Times"/>
                <a:cs typeface="Times"/>
              </a:rPr>
              <a:t>---</a:t>
            </a:r>
          </a:p>
          <a:p>
            <a:pPr marL="0" indent="0"/>
            <a:r>
              <a:rPr lang="x-none" altLang="ja-JP" b="0" dirty="0" smtClean="0">
                <a:latin typeface="Times"/>
                <a:cs typeface="Times"/>
              </a:rPr>
              <a:t>The first pitfall in this slide arises where copyleft-style licensed FOSS is inadvertently linked to proprietary code. </a:t>
            </a:r>
          </a:p>
          <a:p>
            <a:pPr marL="0" indent="0"/>
            <a:endParaRPr lang="x-none" altLang="ja-JP" b="0" dirty="0" smtClean="0">
              <a:latin typeface="Times"/>
              <a:cs typeface="Times"/>
            </a:endParaRPr>
          </a:p>
          <a:p>
            <a:pPr marL="0" indent="0"/>
            <a:r>
              <a:rPr lang="x-none" altLang="ja-JP" b="0" dirty="0" smtClean="0">
                <a:latin typeface="Times"/>
                <a:cs typeface="Times"/>
              </a:rPr>
              <a:t>This type of failure may be detected using dependency tracking tools or reviews of architecture.</a:t>
            </a:r>
          </a:p>
          <a:p>
            <a:pPr marL="0" indent="0"/>
            <a:endParaRPr lang="x-none" altLang="ja-JP" b="0" dirty="0" smtClean="0">
              <a:latin typeface="Times"/>
              <a:cs typeface="Times"/>
            </a:endParaRPr>
          </a:p>
          <a:p>
            <a:pPr marL="0" indent="0"/>
            <a:r>
              <a:rPr lang="x-none" altLang="ja-JP" b="0" dirty="0" smtClean="0">
                <a:latin typeface="Times"/>
                <a:cs typeface="Times"/>
              </a:rPr>
              <a:t>Preventative measures include training of engineering staff, and building architectural reviews into the development process.</a:t>
            </a:r>
          </a:p>
          <a:p>
            <a:pPr marL="0" indent="0"/>
            <a:endParaRPr lang="x-none" altLang="ja-JP" b="0" dirty="0" smtClean="0">
              <a:latin typeface="Times"/>
              <a:cs typeface="Times"/>
            </a:endParaRPr>
          </a:p>
          <a:p>
            <a:pPr marL="0" indent="0"/>
            <a:r>
              <a:rPr lang="x-none" altLang="ja-JP" b="0" dirty="0" smtClean="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Times"/>
              <a:cs typeface="Times"/>
            </a:endParaRPr>
          </a:p>
          <a:p>
            <a:pPr marL="0" indent="0"/>
            <a:r>
              <a:rPr lang="x-none" altLang="ja-JP" b="0" dirty="0" smtClean="0">
                <a:latin typeface="Times"/>
                <a:cs typeface="Times"/>
              </a:rPr>
              <a:t>This type of failure may be discovered through auditing source code introduced into the FOSS component.</a:t>
            </a:r>
          </a:p>
          <a:p>
            <a:pPr marL="0" indent="0"/>
            <a:endParaRPr lang="x-none" altLang="ja-JP" b="0" dirty="0" smtClean="0">
              <a:latin typeface="Times"/>
              <a:cs typeface="Times"/>
            </a:endParaRPr>
          </a:p>
          <a:p>
            <a:pPr marL="0" indent="0"/>
            <a:r>
              <a:rPr lang="x-none" altLang="ja-JP" b="0" dirty="0" smtClean="0">
                <a:latin typeface="Times"/>
                <a:cs typeface="Times"/>
              </a:rPr>
              <a:t>Preventative measures include training of engineering staff and building regular audits into the development process.</a:t>
            </a:r>
          </a:p>
          <a:p>
            <a:pPr marL="0" indent="0"/>
            <a:endParaRPr lang="x-none" altLang="ja-JP" b="0" dirty="0" smtClean="0">
              <a:latin typeface="Times"/>
              <a:cs typeface="Times"/>
            </a:endParaRPr>
          </a:p>
          <a:p>
            <a:pPr marL="0" indent="0"/>
            <a:endParaRPr lang="x-none" b="0" dirty="0">
              <a:latin typeface="Times"/>
              <a:cs typeface="Times"/>
            </a:endParaRP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r>
              <a:rPr lang="x-none" b="0" dirty="0" smtClean="0">
                <a:latin typeface="Times"/>
                <a:cs typeface="Times"/>
              </a:rPr>
              <a:t>。</a:t>
            </a:r>
            <a:endParaRPr lang="en-US" b="0" dirty="0" smtClean="0">
              <a:latin typeface="Times"/>
              <a:cs typeface="Times"/>
            </a:endParaRPr>
          </a:p>
          <a:p>
            <a:pPr marL="0" indent="0"/>
            <a:endParaRPr lang="en-US" b="0" dirty="0" smtClean="0">
              <a:latin typeface="Times"/>
              <a:cs typeface="Times"/>
            </a:endParaRPr>
          </a:p>
          <a:p>
            <a:pPr marL="0" indent="0"/>
            <a:r>
              <a:rPr lang="en-US" b="0" dirty="0" smtClean="0">
                <a:latin typeface="Times"/>
                <a:cs typeface="Times"/>
              </a:rPr>
              <a:t>---</a:t>
            </a:r>
          </a:p>
          <a:p>
            <a:pPr marL="0" indent="0"/>
            <a:r>
              <a:rPr lang="x-none" altLang="ja-JP" b="0" dirty="0" smtClean="0">
                <a:latin typeface="Times"/>
                <a:cs typeface="Times"/>
              </a:rPr>
              <a:t>The first pitfall in this slide arises where a company has an obligation to provide accompanying source code, but fails to do so. </a:t>
            </a:r>
          </a:p>
          <a:p>
            <a:pPr marL="0" indent="0"/>
            <a:endParaRPr lang="x-none" altLang="ja-JP" b="0" dirty="0" smtClean="0">
              <a:latin typeface="Times"/>
              <a:cs typeface="Times"/>
            </a:endParaRPr>
          </a:p>
          <a:p>
            <a:pPr marL="0" indent="0"/>
            <a:r>
              <a:rPr lang="x-none" altLang="ja-JP" b="0" dirty="0" smtClean="0">
                <a:latin typeface="Times"/>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Times"/>
              <a:cs typeface="Times"/>
            </a:endParaRPr>
          </a:p>
          <a:p>
            <a:pPr marL="0" indent="0"/>
            <a:r>
              <a:rPr lang="x-none" altLang="ja-JP" b="0" dirty="0" smtClean="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Times"/>
              <a:cs typeface="Times"/>
            </a:endParaRPr>
          </a:p>
          <a:p>
            <a:pPr marL="0" indent="0"/>
            <a:r>
              <a:rPr lang="x-none" altLang="ja-JP" b="0" dirty="0" smtClean="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altLang="ja-JP" b="0" dirty="0" smtClean="0">
              <a:latin typeface="Times"/>
              <a:cs typeface="Times"/>
            </a:endParaRPr>
          </a:p>
          <a:p>
            <a:pPr marL="0" indent="0"/>
            <a:endParaRPr lang="x-none" b="0" dirty="0">
              <a:latin typeface="Times"/>
              <a:cs typeface="Times"/>
            </a:endParaRP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r>
              <a:rPr lang="x-none" dirty="0" smtClean="0">
                <a:latin typeface="Times" charset="0"/>
              </a:rPr>
              <a:t>。</a:t>
            </a:r>
            <a:endParaRPr lang="en-US" dirty="0" smtClean="0">
              <a:latin typeface="Times" charset="0"/>
            </a:endParaRPr>
          </a:p>
          <a:p>
            <a:pPr marL="0" indent="0"/>
            <a:r>
              <a:rPr lang="en-US" dirty="0" smtClean="0">
                <a:latin typeface="Times" charset="0"/>
              </a:rPr>
              <a:t>---</a:t>
            </a:r>
          </a:p>
          <a:p>
            <a:pPr marL="0" indent="0"/>
            <a:r>
              <a:rPr lang="x-none" altLang="ja-JP" dirty="0" smtClean="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Times"/>
            </a:endParaRPr>
          </a:p>
          <a:p>
            <a:pPr marL="0" indent="0"/>
            <a:r>
              <a:rPr lang="x-none" altLang="ja-JP" dirty="0" smtClean="0">
                <a:latin typeface="Times" charset="0"/>
              </a:rPr>
              <a:t>Preventative measures include monitoring of engineering training, and also making the compliance process easily accessible to the engineering team.</a:t>
            </a:r>
          </a:p>
          <a:p>
            <a:pPr marL="0" indent="0"/>
            <a:endParaRPr lang="x-none"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smtClean="0">
                <a:latin typeface="Times" charset="0"/>
              </a:rPr>
              <a:t>プロセス</a:t>
            </a:r>
            <a:r>
              <a:rPr lang="ja-JP" altLang="en-US" dirty="0" smtClean="0">
                <a:latin typeface="Times" charset="0"/>
              </a:rPr>
              <a:t>を</a:t>
            </a:r>
            <a:r>
              <a:rPr lang="x-none" dirty="0" smtClean="0">
                <a:latin typeface="Times" charset="0"/>
              </a:rPr>
              <a:t>優先</a:t>
            </a:r>
            <a:r>
              <a:rPr lang="ja-JP" altLang="en-US" dirty="0" smtClean="0">
                <a:latin typeface="Times" charset="0"/>
              </a:rPr>
              <a:t>する</a:t>
            </a:r>
            <a:r>
              <a:rPr lang="x-none" dirty="0" smtClean="0">
                <a:latin typeface="Times" charset="0"/>
              </a:rPr>
              <a:t>ことは重要なことです</a:t>
            </a:r>
            <a:r>
              <a:rPr lang="x-none" dirty="0">
                <a:latin typeface="Times" charset="0"/>
              </a:rPr>
              <a:t>。そうすることで、開発プロセスにおけるFOSSの使用を効果的なものに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smtClean="0">
                <a:latin typeface="Times" charset="0"/>
              </a:rPr>
              <a:t>役立つことになります。</a:t>
            </a:r>
            <a:endParaRPr lang="en-US" altLang="ja-JP"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community.</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smtClean="0">
                <a:latin typeface="Times" charset="0"/>
              </a:rPr>
              <a:t>コンプライアンス</a:t>
            </a:r>
            <a:r>
              <a:rPr lang="ja-JP" altLang="en-US" dirty="0" smtClean="0">
                <a:latin typeface="Times" charset="0"/>
              </a:rPr>
              <a:t>を</a:t>
            </a:r>
            <a:r>
              <a:rPr lang="x-none" dirty="0" smtClean="0">
                <a:latin typeface="Times" charset="0"/>
              </a:rPr>
              <a:t>優先</a:t>
            </a:r>
            <a:r>
              <a:rPr lang="ja-JP" altLang="en-US" dirty="0" smtClean="0">
                <a:latin typeface="Times" charset="0"/>
              </a:rPr>
              <a:t>すること</a:t>
            </a:r>
            <a:r>
              <a:rPr lang="ja-JP" altLang="en-US" dirty="0">
                <a:latin typeface="Times" charset="0"/>
              </a:rPr>
              <a:t>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コミュニティとの良好な関係を維持するメリットには、FOSSライセンスの要求への対応をより</a:t>
            </a:r>
            <a:r>
              <a:rPr lang="ja-JP" altLang="en-US" dirty="0">
                <a:latin typeface="Times" charset="0"/>
              </a:rPr>
              <a:t>良く評価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dirty="0">
                <a:latin typeface="Times" charset="0"/>
              </a:rPr>
              <a:t>など</a:t>
            </a:r>
            <a:r>
              <a:rPr lang="x-none" dirty="0">
                <a:latin typeface="Times" charset="0"/>
              </a:rPr>
              <a:t>があります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indent="0"/>
            <a:r>
              <a:rPr lang="x-none" altLang="ja-JP" dirty="0" smtClean="0">
                <a:latin typeface="Times" charset="0"/>
              </a:rPr>
              <a:t>Pitfalls can occur under the following categories:</a:t>
            </a:r>
            <a:r>
              <a:rPr lang="en-US" altLang="ja-JP" dirty="0" smtClean="0">
                <a:latin typeface="Times" charset="0"/>
              </a:rPr>
              <a:t> </a:t>
            </a:r>
            <a:r>
              <a:rPr lang="x-none" altLang="ja-JP" dirty="0" smtClean="0">
                <a:latin typeface="Times" charset="0"/>
              </a:rPr>
              <a:t>IP failure, license compliance failure, and compliance process failure.</a:t>
            </a:r>
          </a:p>
          <a:p>
            <a:pPr marL="0" indent="0"/>
            <a:endParaRPr lang="en-US" altLang="ja-JP" dirty="0" smtClean="0">
              <a:latin typeface="Times" charset="0"/>
            </a:endParaRPr>
          </a:p>
          <a:p>
            <a:pPr marL="0" indent="0"/>
            <a:r>
              <a:rPr lang="x-none" altLang="ja-JP" dirty="0" smtClean="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Times" charset="0"/>
            </a:endParaRPr>
          </a:p>
          <a:p>
            <a:pPr marL="0" indent="0"/>
            <a:r>
              <a:rPr lang="x-none" altLang="ja-JP" dirty="0" smtClean="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Times" charset="0"/>
            </a:endParaRPr>
          </a:p>
          <a:p>
            <a:pPr marL="0" indent="0"/>
            <a:r>
              <a:rPr lang="x-none" altLang="ja-JP" dirty="0" smtClean="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Times" charset="0"/>
            </a:endParaRPr>
          </a:p>
          <a:p>
            <a:pPr marL="0" indent="0"/>
            <a:r>
              <a:rPr lang="x-none" altLang="ja-JP" dirty="0" smtClean="0">
                <a:latin typeface="Times" charset="0"/>
              </a:rPr>
              <a:t>The benefits of prioritizing compliance are that you become more efficient in your use of FOSS,</a:t>
            </a:r>
            <a:r>
              <a:rPr lang="en-US" altLang="ja-JP" dirty="0" smtClean="0">
                <a:latin typeface="Times" charset="0"/>
              </a:rPr>
              <a:t> </a:t>
            </a:r>
            <a:r>
              <a:rPr lang="x-none" altLang="ja-JP" dirty="0" smtClean="0">
                <a:latin typeface="Times" charset="0"/>
              </a:rPr>
              <a:t>and that you build a better relationship with the open source community.</a:t>
            </a:r>
          </a:p>
          <a:p>
            <a:pPr marL="0" indent="0"/>
            <a:endParaRPr lang="en-US" altLang="ja-JP" dirty="0" smtClean="0">
              <a:latin typeface="Times" charset="0"/>
            </a:endParaRPr>
          </a:p>
          <a:p>
            <a:pPr marL="0" indent="0"/>
            <a:r>
              <a:rPr lang="x-none" altLang="ja-JP" dirty="0" smtClean="0">
                <a:latin typeface="Times" charset="0"/>
              </a:rPr>
              <a:t>The benefits of maintaining a good community relationship are that you can better assess how you can comply with the FOSS license requirements, and you have a better two-way communication with regard to contribution and use of the FOSS.</a:t>
            </a:r>
            <a:endParaRPr lang="x-none"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10/18/2017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10/18/2017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10/18/2017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10/18/2017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10/18/2017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10/18/2017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10/18/2017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10/18/2017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10/18/2017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10/18/2017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comments" Target="../comments/comment1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comments" Target="../comments/comment18.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9.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comments" Target="../comments/comment20.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smtClean="0">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buFont typeface="Wingdings" panose="05000000000000000000" pitchFamily="2" charset="2"/>
              <a:buChar char="Ø"/>
            </a:pPr>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buFont typeface="Wingdings" panose="05000000000000000000" pitchFamily="2" charset="2"/>
              <a:buChar char="Ø"/>
            </a:pPr>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buFont typeface="Wingdings" panose="05000000000000000000" pitchFamily="2" charset="2"/>
              <a:buChar char="Ø"/>
            </a:pPr>
            <a:r>
              <a:rPr lang="en-US" dirty="0">
                <a:solidFill>
                  <a:srgbClr val="000000"/>
                </a:solidFill>
              </a:rPr>
              <a:t>地理的な範囲</a:t>
            </a:r>
            <a:endParaRPr lang="en-US" dirty="0"/>
          </a:p>
          <a:p>
            <a:pPr lvl="1">
              <a:buFont typeface="Wingdings" panose="05000000000000000000" pitchFamily="2" charset="2"/>
              <a:buChar char="Ø"/>
            </a:pPr>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buFont typeface="Wingdings" panose="05000000000000000000" pitchFamily="2" charset="2"/>
              <a:buChar char="Ø"/>
            </a:pPr>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buFont typeface="Wingdings" panose="05000000000000000000" pitchFamily="2" charset="2"/>
              <a:buChar char="Ø"/>
            </a:pPr>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buFont typeface="Wingdings" panose="05000000000000000000" pitchFamily="2" charset="2"/>
              <a:buChar char="Ø"/>
            </a:pPr>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dirty="0">
                <a:latin typeface="Calibri" charset="0"/>
                <a:ea typeface="MS PGothic" charset="0"/>
              </a:rPr>
              <a:t>入手</a:t>
            </a:r>
            <a:r>
              <a:rPr lang="x-none" altLang="x-none" dirty="0">
                <a:latin typeface="Calibri" charset="0"/>
                <a:ea typeface="MS PGothic" charset="0"/>
              </a:rPr>
              <a:t>できる状態にあることを義務づける場合があ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金銭の</a:t>
            </a:r>
            <a:r>
              <a:rPr lang="en-US" dirty="0" err="1">
                <a:latin typeface="Calibri" charset="0"/>
                <a:ea typeface="MS PGothic" charset="0"/>
              </a:rPr>
              <a:t>支払やライセンス料を伴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latin typeface="Calibri" charset="0"/>
                <a:ea typeface="MS PGothic" charset="0"/>
              </a:rPr>
              <a:t>ス</a:t>
            </a:r>
            <a:endParaRPr lang="en-US" dirty="0">
              <a:latin typeface="Calibri" charset="0"/>
              <a:ea typeface="MS PGothic" charset="0"/>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buFont typeface="Wingdings" panose="05000000000000000000" pitchFamily="2" charset="2"/>
              <a:buChar char="Ø"/>
            </a:pPr>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buFont typeface="Wingdings" panose="05000000000000000000" pitchFamily="2" charset="2"/>
              <a:buChar char="Ø"/>
            </a:pPr>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buFont typeface="Wingdings" panose="05000000000000000000" pitchFamily="2" charset="2"/>
              <a:buChar char="Ø"/>
            </a:pPr>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buFont typeface="Wingdings" panose="05000000000000000000" pitchFamily="2" charset="2"/>
              <a:buChar char="Ø"/>
            </a:pPr>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buFont typeface="Wingdings" panose="05000000000000000000" pitchFamily="2" charset="2"/>
              <a:buChar char="Ø"/>
            </a:pPr>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料の</a:t>
            </a:r>
            <a:r>
              <a:rPr lang="en-US" dirty="0" err="1" smtClean="0">
                <a:latin typeface="Calibri" charset="0"/>
                <a:ea typeface="MS PGothic" charset="0"/>
              </a:rPr>
              <a:t>支払いを迫ることがしばしばある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buFont typeface="Wingdings" panose="05000000000000000000" pitchFamily="2" charset="2"/>
              <a:buChar char="Ø"/>
            </a:pPr>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buFont typeface="Wingdings" panose="05000000000000000000" pitchFamily="2" charset="2"/>
              <a:buChar char="Ø"/>
            </a:pP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pPr marL="622300" indent="-182563">
              <a:spcBef>
                <a:spcPts val="1200"/>
              </a:spcBef>
              <a:buFont typeface="Wingdings" panose="05000000000000000000" pitchFamily="2" charset="2"/>
              <a:buChar char="Ø"/>
            </a:pPr>
            <a:r>
              <a:rPr lang="en-US" altLang="ja-JP" sz="2000" smtClean="0">
                <a:latin typeface="Calibri" charset="0"/>
                <a:ea typeface="MS PGothic" charset="0"/>
              </a:rPr>
              <a:t>GPL-2.0</a:t>
            </a:r>
            <a:r>
              <a:rPr lang="ja-JP" altLang="en-US" sz="2000" smtClean="0">
                <a:latin typeface="Calibri" charset="0"/>
                <a:ea typeface="MS PGothic" charset="0"/>
              </a:rPr>
              <a:t>と</a:t>
            </a:r>
            <a:r>
              <a:rPr lang="en-US" altLang="ja-JP" sz="2000" smtClean="0">
                <a:latin typeface="Calibri" charset="0"/>
                <a:ea typeface="MS PGothic" charset="0"/>
              </a:rPr>
              <a:t>EPL-1.0</a:t>
            </a:r>
            <a:r>
              <a:rPr lang="ja-JP" altLang="en-US" sz="2000" smtClean="0">
                <a:latin typeface="Calibri" charset="0"/>
                <a:ea typeface="MS PGothic" charset="0"/>
              </a:rPr>
              <a:t>はそれぞれ、</a:t>
            </a:r>
            <a:r>
              <a:rPr lang="en-US" altLang="ja-JP" sz="2000" smtClean="0">
                <a:latin typeface="Calibri" charset="0"/>
                <a:ea typeface="MS PGothic" charset="0"/>
              </a:rPr>
              <a:t> </a:t>
            </a:r>
            <a:r>
              <a:rPr lang="ja-JP" altLang="en-US" sz="2000" smtClean="0">
                <a:latin typeface="Calibri" charset="0"/>
                <a:ea typeface="MS PGothic" charset="0"/>
              </a:rPr>
              <a:t>頒布される「派生的著作物」に対し義務を拡張している</a:t>
            </a:r>
            <a:endParaRPr lang="en-US" altLang="ja-JP" sz="2000" smtClean="0">
              <a:latin typeface="Calibri" charset="0"/>
              <a:ea typeface="MS PGothic" charset="0"/>
            </a:endParaRPr>
          </a:p>
          <a:p>
            <a:pPr marL="622300" indent="-182563">
              <a:spcBef>
                <a:spcPts val="1200"/>
              </a:spcBef>
              <a:buFont typeface="Wingdings" panose="05000000000000000000" pitchFamily="2" charset="2"/>
              <a:buChar char="Ø"/>
            </a:pPr>
            <a:r>
              <a:rPr lang="en-US" altLang="ja-JP" sz="2000" smtClean="0">
                <a:latin typeface="Calibri" charset="0"/>
                <a:ea typeface="MS PGothic" charset="0"/>
              </a:rPr>
              <a:t>GPL-2.0</a:t>
            </a:r>
            <a:r>
              <a:rPr lang="ja-JP" altLang="en-US" sz="2000" smtClean="0">
                <a:latin typeface="Calibri" charset="0"/>
                <a:ea typeface="MS PGothic" charset="0"/>
              </a:rPr>
              <a:t>のモジュールが、</a:t>
            </a:r>
            <a:r>
              <a:rPr lang="en-US" altLang="ja-JP" sz="2000" smtClean="0">
                <a:latin typeface="Calibri" charset="0"/>
                <a:ea typeface="MS PGothic" charset="0"/>
              </a:rPr>
              <a:t>EPL-1.0</a:t>
            </a:r>
            <a:r>
              <a:rPr lang="ja-JP" altLang="en-US" sz="2000" smtClean="0">
                <a:latin typeface="Calibri" charset="0"/>
                <a:ea typeface="MS PGothic" charset="0"/>
              </a:rPr>
              <a:t>のモジュールに結合（</a:t>
            </a:r>
            <a:r>
              <a:rPr lang="en-US" altLang="ja-JP" sz="2000" smtClean="0">
                <a:latin typeface="Calibri" charset="0"/>
                <a:ea typeface="MS PGothic" charset="0"/>
              </a:rPr>
              <a:t>Combine</a:t>
            </a:r>
            <a:r>
              <a:rPr lang="ja-JP" altLang="en-US" sz="2000" smtClean="0">
                <a:latin typeface="Calibri" charset="0"/>
                <a:ea typeface="MS PGothic" charset="0"/>
              </a:rPr>
              <a:t>）され、統合されたモジュールが頒布される場合、そのモジュールは；</a:t>
            </a:r>
            <a:endParaRPr lang="en-US" altLang="ja-JP" sz="2000" smtClean="0">
              <a:latin typeface="Calibri" charset="0"/>
              <a:ea typeface="MS PGothic" charset="0"/>
            </a:endParaRPr>
          </a:p>
          <a:p>
            <a:pPr lvl="2">
              <a:buFont typeface="Wingdings" panose="05000000000000000000" pitchFamily="2" charset="2"/>
              <a:buChar char="ü"/>
            </a:pPr>
            <a:r>
              <a:rPr lang="ja-JP" altLang="en-US">
                <a:latin typeface="Calibri" charset="0"/>
                <a:ea typeface="MS PGothic" charset="0"/>
              </a:rPr>
              <a:t>（</a:t>
            </a:r>
            <a:r>
              <a:rPr lang="en-US" altLang="ja-JP" smtClean="0">
                <a:latin typeface="Calibri" charset="0"/>
                <a:ea typeface="MS PGothic" charset="0"/>
              </a:rPr>
              <a:t>GPL-2.0</a:t>
            </a:r>
            <a:r>
              <a:rPr lang="ja-JP" altLang="en-US" smtClean="0">
                <a:latin typeface="Calibri" charset="0"/>
                <a:ea typeface="MS PGothic" charset="0"/>
              </a:rPr>
              <a:t>に従い）、</a:t>
            </a:r>
            <a:r>
              <a:rPr lang="en-US" altLang="ja-JP" smtClean="0">
                <a:latin typeface="Calibri" charset="0"/>
                <a:ea typeface="MS PGothic" charset="0"/>
              </a:rPr>
              <a:t>GPL-2.0</a:t>
            </a:r>
            <a:r>
              <a:rPr lang="ja-JP" altLang="en-US" smtClean="0">
                <a:latin typeface="Calibri" charset="0"/>
                <a:ea typeface="MS PGothic" charset="0"/>
              </a:rPr>
              <a:t>のみで頒布されなければならないことになる、そして</a:t>
            </a:r>
            <a:endParaRPr lang="en-US" altLang="ja-JP" smtClean="0">
              <a:latin typeface="Calibri" charset="0"/>
              <a:ea typeface="MS PGothic" charset="0"/>
            </a:endParaRPr>
          </a:p>
          <a:p>
            <a:pPr lvl="2">
              <a:buFont typeface="Wingdings" panose="05000000000000000000" pitchFamily="2" charset="2"/>
              <a:buChar char="ü"/>
            </a:pPr>
            <a:r>
              <a:rPr lang="ja-JP" altLang="en-US" smtClean="0">
                <a:latin typeface="Calibri" charset="0"/>
                <a:ea typeface="MS PGothic" charset="0"/>
              </a:rPr>
              <a:t>（</a:t>
            </a:r>
            <a:r>
              <a:rPr lang="en-US" altLang="ja-JP" smtClean="0">
                <a:latin typeface="Calibri" charset="0"/>
                <a:ea typeface="MS PGothic" charset="0"/>
              </a:rPr>
              <a:t>EPL-1.0</a:t>
            </a:r>
            <a:r>
              <a:rPr lang="ja-JP" altLang="en-US">
                <a:latin typeface="Calibri" charset="0"/>
                <a:ea typeface="MS PGothic" charset="0"/>
              </a:rPr>
              <a:t>に従い）</a:t>
            </a:r>
            <a:r>
              <a:rPr lang="ja-JP" altLang="en-US" smtClean="0">
                <a:latin typeface="Calibri" charset="0"/>
                <a:ea typeface="MS PGothic" charset="0"/>
              </a:rPr>
              <a:t>、</a:t>
            </a:r>
            <a:r>
              <a:rPr lang="en-US" altLang="ja-JP" smtClean="0">
                <a:latin typeface="Calibri" charset="0"/>
                <a:ea typeface="MS PGothic" charset="0"/>
              </a:rPr>
              <a:t>EPL-1.0</a:t>
            </a:r>
            <a:r>
              <a:rPr lang="ja-JP" altLang="en-US">
                <a:latin typeface="Calibri" charset="0"/>
                <a:ea typeface="MS PGothic" charset="0"/>
              </a:rPr>
              <a:t>のみで頒布されなければ</a:t>
            </a:r>
            <a:r>
              <a:rPr lang="ja-JP" altLang="en-US" smtClean="0">
                <a:latin typeface="Calibri" charset="0"/>
                <a:ea typeface="MS PGothic" charset="0"/>
              </a:rPr>
              <a:t>ならないことになる</a:t>
            </a:r>
            <a:r>
              <a:rPr lang="ja-JP" altLang="en-US">
                <a:latin typeface="Calibri" charset="0"/>
                <a:ea typeface="MS PGothic" charset="0"/>
              </a:rPr>
              <a:t>。</a:t>
            </a:r>
            <a:endParaRPr lang="en-US" altLang="ja-JP" smtClean="0">
              <a:latin typeface="Calibri" charset="0"/>
              <a:ea typeface="MS PGothic" charset="0"/>
            </a:endParaRPr>
          </a:p>
          <a:p>
            <a:pPr lvl="2">
              <a:buFont typeface="Wingdings" panose="05000000000000000000" pitchFamily="2" charset="2"/>
              <a:buChar char="ü"/>
            </a:pPr>
            <a:r>
              <a:rPr lang="ja-JP" altLang="en-US" smtClean="0">
                <a:latin typeface="Calibri" charset="0"/>
                <a:ea typeface="MS PGothic" charset="0"/>
              </a:rPr>
              <a:t>頒布</a:t>
            </a:r>
            <a:r>
              <a:rPr lang="ja-JP" altLang="en-US">
                <a:latin typeface="Calibri" charset="0"/>
                <a:ea typeface="MS PGothic" charset="0"/>
              </a:rPr>
              <a:t>者</a:t>
            </a:r>
            <a:r>
              <a:rPr lang="ja-JP" altLang="en-US" smtClean="0">
                <a:latin typeface="Calibri" charset="0"/>
                <a:ea typeface="MS PGothic" charset="0"/>
              </a:rPr>
              <a:t>は二つの条件を同時に満足することはできないので、このモジュールは頒布できない</a:t>
            </a:r>
            <a:endParaRPr lang="en-US" altLang="ja-JP" smtClean="0">
              <a:latin typeface="Calibri" charset="0"/>
              <a:ea typeface="MS PGothic" charset="0"/>
            </a:endParaRPr>
          </a:p>
          <a:p>
            <a:pPr lvl="2">
              <a:buFont typeface="Wingdings" panose="05000000000000000000" pitchFamily="2" charset="2"/>
              <a:buChar char="ü"/>
            </a:pPr>
            <a:r>
              <a:rPr lang="ja-JP" altLang="en-US">
                <a:latin typeface="Calibri" charset="0"/>
                <a:ea typeface="MS PGothic" charset="0"/>
              </a:rPr>
              <a:t>上記</a:t>
            </a:r>
            <a:r>
              <a:rPr lang="ja-JP" altLang="en-US" smtClean="0">
                <a:latin typeface="Calibri" charset="0"/>
                <a:ea typeface="MS PGothic" charset="0"/>
              </a:rPr>
              <a:t>はライセンスが両立しないひとつの例</a:t>
            </a:r>
            <a:endParaRPr lang="en-US" altLang="ja-JP">
              <a:latin typeface="Calibri" charset="0"/>
              <a:ea typeface="MS PGothic" charset="0"/>
            </a:endParaRPr>
          </a:p>
          <a:p>
            <a:pPr marL="0" indent="0">
              <a:spcBef>
                <a:spcPts val="1200"/>
              </a:spcBef>
              <a:buNone/>
            </a:pPr>
            <a:r>
              <a:rPr lang="en-US" altLang="ja-JP" sz="2000" smtClean="0">
                <a:latin typeface="Calibri" charset="0"/>
                <a:ea typeface="MS PGothic" charset="0"/>
              </a:rPr>
              <a:t>「</a:t>
            </a:r>
            <a:r>
              <a:rPr lang="ja-JP" altLang="en-US" sz="2000">
                <a:latin typeface="Calibri" charset="0"/>
                <a:ea typeface="MS PGothic" charset="0"/>
              </a:rPr>
              <a:t>派生的著作物</a:t>
            </a:r>
            <a:r>
              <a:rPr lang="en-US" altLang="ja-JP" sz="2000">
                <a:latin typeface="Calibri" charset="0"/>
                <a:ea typeface="MS PGothic" charset="0"/>
              </a:rPr>
              <a:t>」の定義はFOSSコミュニティでもその見解が</a:t>
            </a:r>
            <a:r>
              <a:rPr lang="ja-JP" altLang="en-US" sz="2000">
                <a:latin typeface="Calibri" charset="0"/>
                <a:ea typeface="MS PGothic" charset="0"/>
              </a:rPr>
              <a:t>分かれる傾向にある</a:t>
            </a:r>
            <a:endParaRPr lang="en-US" altLang="ja-JP" sz="2000">
              <a:latin typeface="Calibri" charset="0"/>
              <a:ea typeface="MS PGothic" charset="0"/>
            </a:endParaRPr>
          </a:p>
          <a:p>
            <a:endParaRPr lang="en-US" sz="2000" smtClean="0">
              <a:latin typeface="Calibri" charset="0"/>
              <a:ea typeface="MS PGothic" charset="0"/>
            </a:endParaRPr>
          </a:p>
          <a:p>
            <a:pPr marL="0" indent="0">
              <a:buNone/>
            </a:pPr>
            <a:endParaRPr lang="en-US" sz="2000">
              <a:latin typeface="Calibri" charset="0"/>
              <a:ea typeface="MS PGothic" charset="0"/>
            </a:endParaRPr>
          </a:p>
          <a:p>
            <a:pPr marL="0" indent="0">
              <a:buNone/>
            </a:pPr>
            <a:endParaRPr lang="en-US" sz="2000" smtClean="0">
              <a:latin typeface="Calibri" charset="0"/>
              <a:ea typeface="MS PGothic" charset="0"/>
            </a:endParaRPr>
          </a:p>
          <a:p>
            <a:pPr marL="0" indent="0">
              <a:buNone/>
            </a:pPr>
            <a:r>
              <a:rPr lang="en-US" sz="200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168442" cy="369332"/>
          </a:xfrm>
          <a:prstGeom prst="rect">
            <a:avLst/>
          </a:prstGeom>
          <a:noFill/>
        </p:spPr>
        <p:txBody>
          <a:bodyPr wrap="none" rtlCol="0">
            <a:spAutoFit/>
          </a:bodyPr>
          <a:lstStyle/>
          <a:p>
            <a:r>
              <a:rPr kumimoji="1" lang="en-US" altLang="ja-JP" dirty="0" smtClean="0"/>
              <a:t>※</a:t>
            </a:r>
            <a:r>
              <a:rPr kumimoji="1" lang="ja-JP" altLang="en-US" dirty="0" smtClean="0"/>
              <a:t>Ｆ</a:t>
            </a:r>
            <a:r>
              <a:rPr kumimoji="1" lang="en-US" altLang="ja-JP" dirty="0" smtClean="0"/>
              <a:t>OSS</a:t>
            </a:r>
            <a:r>
              <a:rPr kumimoji="1" lang="ja-JP" altLang="en-US" dirty="0" smtClean="0"/>
              <a:t>ライセンスに係る「</a:t>
            </a:r>
            <a:r>
              <a:rPr kumimoji="1" lang="en-US" altLang="ja-JP" dirty="0" err="1" smtClean="0"/>
              <a:t>Comaptibility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Disclaimer</a:t>
            </a:r>
            <a:r>
              <a:rPr lang="ja-JP" altLang="en-US" dirty="0"/>
              <a:t>　（免責事項）</a:t>
            </a: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a:t>
            </a:r>
            <a:r>
              <a:rPr lang="ja-JP" altLang="en-US" dirty="0" smtClean="0"/>
              <a:t>検討が不可欠です。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する。たとえば</a:t>
            </a:r>
            <a:r>
              <a:rPr lang="ja-JP" altLang="en-US" dirty="0">
                <a:latin typeface="Calibri" charset="0"/>
                <a:ea typeface="MS PGothic" charset="0"/>
              </a:rPr>
              <a:t>ファイルの先頭のコメント行の文字列などの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smtClean="0">
                <a:latin typeface="Calibri" charset="0"/>
                <a:ea typeface="ＭＳ Ｐゴシック" charset="0"/>
              </a:rPr>
              <a:t>ライセンスの互恵性とはどういったことを意味していますか</a:t>
            </a:r>
            <a:r>
              <a:rPr lang="x-none" dirty="0">
                <a:latin typeface="Calibri" charset="0"/>
                <a:ea typeface="ＭＳ Ｐゴシック" charset="0"/>
              </a:rPr>
              <a:t>？</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Calibri" charset="0"/>
                <a:ea typeface="ＭＳ Ｐゴシック" charset="0"/>
              </a:rPr>
              <a:t>履行</a:t>
            </a:r>
            <a:r>
              <a:rPr lang="en-US" dirty="0" err="1" smtClean="0">
                <a:latin typeface="Calibri" charset="0"/>
                <a:ea typeface="ＭＳ Ｐゴシック" charset="0"/>
              </a:rPr>
              <a:t>すべきコンプライアンスの義務には</a:t>
            </a:r>
            <a:r>
              <a:rPr lang="en-US" dirty="0" smtClean="0">
                <a:latin typeface="Calibri" charset="0"/>
                <a:ea typeface="ＭＳ Ｐゴシック" charset="0"/>
              </a:rPr>
              <a:t/>
            </a:r>
            <a:br>
              <a:rPr lang="en-US" dirty="0" smtClean="0">
                <a:latin typeface="Calibri" charset="0"/>
                <a:ea typeface="ＭＳ Ｐゴシック" charset="0"/>
              </a:rPr>
            </a:br>
            <a:r>
              <a:rPr lang="en-US" dirty="0" err="1" smtClean="0">
                <a:latin typeface="Calibri" charset="0"/>
                <a:ea typeface="ＭＳ Ｐゴシック" charset="0"/>
              </a:rPr>
              <a:t>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buFont typeface="Wingdings" panose="05000000000000000000" pitchFamily="2" charset="2"/>
              <a:buChar char="Ø"/>
            </a:pPr>
            <a:r>
              <a:rPr lang="en-US" dirty="0" err="1"/>
              <a:t>ユーザ</a:t>
            </a:r>
            <a:r>
              <a:rPr lang="ja-JP" altLang="en-US" dirty="0" err="1"/>
              <a:t>ー</a:t>
            </a:r>
            <a:r>
              <a:rPr lang="en-US" dirty="0" err="1"/>
              <a:t>機器やモバイル</a:t>
            </a:r>
            <a:r>
              <a:rPr lang="ja-JP" altLang="en-US" dirty="0"/>
              <a:t> </a:t>
            </a:r>
            <a:r>
              <a:rPr lang="en-US" dirty="0" err="1"/>
              <a:t>デバイスにダウンロードされるアプリケーション</a:t>
            </a:r>
            <a:endParaRPr lang="en-US" dirty="0"/>
          </a:p>
          <a:p>
            <a:pPr lvl="1">
              <a:buFont typeface="Wingdings" panose="05000000000000000000" pitchFamily="2" charset="2"/>
              <a:buChar char="Ø"/>
            </a:pPr>
            <a:r>
              <a:rPr lang="en-US" dirty="0"/>
              <a:t>JavaScript、 Web </a:t>
            </a:r>
            <a:r>
              <a:rPr lang="en-US" dirty="0" err="1"/>
              <a:t>クライアント</a:t>
            </a:r>
            <a:r>
              <a:rPr lang="ja-JP" altLang="en-US" dirty="0" err="1"/>
              <a:t>、</a:t>
            </a:r>
            <a:r>
              <a:rPr lang="en-US" dirty="0" err="1"/>
              <a:t>ユーザ</a:t>
            </a:r>
            <a:r>
              <a:rPr lang="ja-JP" altLang="en-US" dirty="0" err="1"/>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イベント」となり得</a:t>
            </a:r>
            <a:r>
              <a:rPr lang="ja-JP" altLang="en-US" dirty="0"/>
              <a:t>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buFont typeface="Wingdings" panose="05000000000000000000" pitchFamily="2" charset="2"/>
              <a:buChar char="Ø"/>
            </a:pPr>
            <a:r>
              <a:rPr lang="en-US" dirty="0" err="1"/>
              <a:t>いくつかのライセンスがサーバ</a:t>
            </a:r>
            <a:r>
              <a:rPr lang="ja-JP" altLang="en-US" dirty="0" err="1"/>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dirty="0" err="1"/>
              <a:t>GPLのすべての版のソフトウェアを改変した場合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buFont typeface="Wingdings" panose="05000000000000000000" pitchFamily="2" charset="2"/>
              <a:buChar char="Ø"/>
            </a:pPr>
            <a:r>
              <a:rPr lang="en-US" dirty="0"/>
              <a:t>改変の告知</a:t>
            </a:r>
          </a:p>
          <a:p>
            <a:pPr lvl="1">
              <a:buFont typeface="Wingdings" panose="05000000000000000000" pitchFamily="2" charset="2"/>
              <a:buChar char="Ø"/>
            </a:pPr>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723900" indent="-457200">
              <a:spcBef>
                <a:spcPts val="1200"/>
              </a:spcBef>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723900" indent="-457200">
              <a:buFont typeface="+mj-lt"/>
              <a:buAutoNum type="arabicPeriod"/>
            </a:pPr>
            <a:r>
              <a:rPr lang="en-US" dirty="0">
                <a:latin typeface="Calibri" charset="0"/>
                <a:ea typeface="ＭＳ Ｐゴシック" charset="0"/>
              </a:rPr>
              <a:t>FOSS開発者の権利を尊重し、ライセンス義務を果たす</a:t>
            </a:r>
          </a:p>
          <a:p>
            <a:pPr marL="723900" indent="-457200">
              <a:buFont typeface="+mj-lt"/>
              <a:buAutoNum type="arabicPeriod"/>
            </a:pPr>
            <a:r>
              <a:rPr lang="en-US" dirty="0" err="1" smtClean="0">
                <a:latin typeface="Calibri" charset="0"/>
                <a:ea typeface="ＭＳ Ｐゴシック" charset="0"/>
              </a:rPr>
              <a:t>オープンコミュニティに参加し</a:t>
            </a:r>
            <a:r>
              <a:rPr lang="en-US" dirty="0" err="1">
                <a:latin typeface="Calibri" charset="0"/>
                <a:ea typeface="ＭＳ Ｐゴシック" charset="0"/>
              </a:rPr>
              <a:t>、コントリビュートする</a:t>
            </a:r>
            <a:endParaRPr lang="en-US" dirty="0">
              <a:latin typeface="Calibri" charset="0"/>
              <a:ea typeface="ＭＳ Ｐゴシック" charset="0"/>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x-none" dirty="0" smtClean="0"/>
              <a:t>コンプライアンスマネジメント</a:t>
            </a:r>
            <a:r>
              <a:rPr lang="ja-JP" altLang="en-US" dirty="0" smtClean="0"/>
              <a:t>の始めから終わりまで</a:t>
            </a:r>
            <a:r>
              <a:rPr lang="x-none" dirty="0" smtClean="0"/>
              <a:t>（</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における</a:t>
            </a:r>
            <a:r>
              <a:rPr lang="en-US" dirty="0" err="1">
                <a:latin typeface="Calibri" charset="0"/>
                <a:ea typeface="ＭＳ Ｐゴシック" charset="0"/>
              </a:rPr>
              <a:t>ライセンスの義務の履行</a:t>
            </a:r>
            <a:r>
              <a:rPr lang="en-US" dirty="0">
                <a:latin typeface="Calibri" charset="0"/>
                <a:ea typeface="ＭＳ Ｐゴシック" charset="0"/>
              </a:rPr>
              <a:t> </a:t>
            </a: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pPr marL="0" indent="0">
              <a:buNone/>
            </a:pPr>
            <a:endParaRPr lang="en-US" dirty="0"/>
          </a:p>
          <a:p>
            <a:r>
              <a:rPr lang="en-US" dirty="0" err="1"/>
              <a:t>FOSSコンポーネント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err="1" smtClean="0"/>
              <a:t>本スライドは</a:t>
            </a:r>
            <a:r>
              <a:rPr lang="ja-JP" altLang="en-US" smtClean="0"/>
              <a:t>、</a:t>
            </a:r>
            <a:r>
              <a:rPr lang="en-US" altLang="ja-JP" smtClean="0"/>
              <a:t>FOSS</a:t>
            </a:r>
            <a:r>
              <a:rPr lang="ja-JP" altLang="en-US"/>
              <a:t>ポリシー</a:t>
            </a:r>
            <a:r>
              <a:rPr lang="ja-JP" altLang="en-US" smtClean="0"/>
              <a:t>が企業内のどこ</a:t>
            </a:r>
            <a:r>
              <a:rPr lang="ja-JP" altLang="en-US"/>
              <a:t>に置かれているかを周知する</a:t>
            </a:r>
            <a:r>
              <a:rPr lang="ja-JP" altLang="en-US" smtClean="0"/>
              <a:t>ためにご使用ください</a:t>
            </a:r>
            <a:r>
              <a:rPr lang="en-US" smtClean="0"/>
              <a:t>（</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t>誰が</a:t>
            </a:r>
            <a:r>
              <a:rPr lang="en-US" dirty="0" err="1"/>
              <a:t>ソフトウェアを受け取るのか</a:t>
            </a:r>
            <a:r>
              <a:rPr lang="en-US" dirty="0"/>
              <a:t>？</a:t>
            </a:r>
          </a:p>
          <a:p>
            <a:pPr lvl="1">
              <a:buFont typeface="Wingdings" panose="05000000000000000000" pitchFamily="2" charset="2"/>
              <a:buChar char="Ø"/>
            </a:pPr>
            <a:r>
              <a:rPr lang="en-US" sz="2400" dirty="0"/>
              <a:t>顧客／パートナー</a:t>
            </a:r>
          </a:p>
          <a:p>
            <a:pPr lvl="1">
              <a:buFont typeface="Wingdings" panose="05000000000000000000" pitchFamily="2" charset="2"/>
              <a:buChar char="Ø"/>
            </a:pPr>
            <a:r>
              <a:rPr lang="en-US" sz="2400" dirty="0"/>
              <a:t>コミュニティ プロジェクト</a:t>
            </a:r>
          </a:p>
          <a:p>
            <a:endParaRPr lang="en-US" dirty="0"/>
          </a:p>
          <a:p>
            <a:r>
              <a:rPr lang="ja-JP" altLang="en-US" dirty="0"/>
              <a:t>頒布</a:t>
            </a:r>
            <a:r>
              <a:rPr lang="en-US" dirty="0" err="1"/>
              <a:t>用のフォーマットは何か</a:t>
            </a:r>
            <a:r>
              <a:rPr lang="en-US" dirty="0"/>
              <a:t>？</a:t>
            </a:r>
          </a:p>
          <a:p>
            <a:pPr lvl="1">
              <a:buFont typeface="Wingdings" panose="05000000000000000000" pitchFamily="2" charset="2"/>
              <a:buChar char="Ø"/>
            </a:pPr>
            <a:r>
              <a:rPr lang="en-US" sz="2400" dirty="0" err="1"/>
              <a:t>ソースコードでの</a:t>
            </a:r>
            <a:r>
              <a:rPr lang="ja-JP" altLang="en-US" sz="2400" dirty="0"/>
              <a:t>頒布</a:t>
            </a:r>
            <a:endParaRPr lang="en-US" sz="2400" dirty="0"/>
          </a:p>
          <a:p>
            <a:pPr lvl="1">
              <a:buFont typeface="Wingdings" panose="05000000000000000000" pitchFamily="2" charset="2"/>
              <a:buChar char="Ø"/>
            </a:pPr>
            <a:r>
              <a:rPr lang="en-US" sz="2400" dirty="0" err="1"/>
              <a:t>バイナリでの</a:t>
            </a:r>
            <a:r>
              <a:rPr lang="ja-JP" altLang="en-US" sz="2400" dirty="0"/>
              <a:t>頒布</a:t>
            </a:r>
            <a:endParaRPr lang="en-US" sz="2400" dirty="0"/>
          </a:p>
          <a:p>
            <a:pPr lvl="1">
              <a:buFont typeface="Wingdings" panose="05000000000000000000" pitchFamily="2" charset="2"/>
              <a:buChar char="Ø"/>
            </a:pPr>
            <a:r>
              <a:rPr lang="en-US" sz="2400" dirty="0" err="1"/>
              <a:t>ハードウェアに</a:t>
            </a:r>
            <a:r>
              <a:rPr lang="ja-JP" altLang="en-US" sz="2400" dirty="0"/>
              <a:t>プレインストール</a:t>
            </a:r>
            <a:endParaRPr lang="en-US" sz="2400" dirty="0"/>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取り込むとはど</a:t>
            </a:r>
            <a:r>
              <a:rPr lang="ja-JP" altLang="en-US" dirty="0">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dirty="0" err="1"/>
              <a:t>FOSS</a:t>
            </a:r>
            <a:r>
              <a:rPr lang="en-US" dirty="0" err="1" smtClean="0"/>
              <a:t>レビュ</a:t>
            </a:r>
            <a:r>
              <a:rPr lang="en-US" dirty="0" smtClean="0"/>
              <a:t>ー</a:t>
            </a:r>
            <a:r>
              <a:rPr lang="ja-JP" altLang="en-US" dirty="0" smtClean="0"/>
              <a:t>の</a:t>
            </a:r>
            <a:r>
              <a:rPr lang="en-US" dirty="0" err="1" smtClean="0"/>
              <a:t>実施</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プログラムに</a:t>
            </a:r>
            <a:r>
              <a:rPr lang="ja-JP" altLang="en-US" dirty="0">
                <a:latin typeface="Calibri" charset="0"/>
                <a:ea typeface="ＭＳ Ｐゴシック" charset="0"/>
              </a:rPr>
              <a:t>とって鍵となる</a:t>
            </a:r>
            <a:r>
              <a:rPr lang="en-US" dirty="0" err="1">
                <a:latin typeface="Calibri" charset="0"/>
                <a:ea typeface="ＭＳ Ｐゴシック" charset="0"/>
              </a:rPr>
              <a:t>要素</a:t>
            </a:r>
            <a:r>
              <a:rPr lang="ja-JP" altLang="en-US" dirty="0">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レビューのプロセスで</a:t>
            </a:r>
            <a:r>
              <a:rPr lang="ja-JP" altLang="en-US" dirty="0">
                <a:latin typeface="Calibri" charset="0"/>
                <a:ea typeface="ＭＳ Ｐゴシック" charset="0"/>
              </a:rPr>
              <a:t>あり、</a:t>
            </a:r>
            <a:r>
              <a:rPr lang="en-US" dirty="0" err="1">
                <a:latin typeface="Calibri" charset="0"/>
                <a:ea typeface="ＭＳ Ｐゴシック" charset="0"/>
              </a:rPr>
              <a:t>これ</a:t>
            </a:r>
            <a:r>
              <a:rPr lang="ja-JP" altLang="en-US" dirty="0">
                <a:latin typeface="Calibri" charset="0"/>
                <a:ea typeface="ＭＳ Ｐゴシック" charset="0"/>
              </a:rPr>
              <a:t>により</a:t>
            </a:r>
            <a:r>
              <a:rPr lang="en-US" dirty="0" err="1">
                <a:latin typeface="Calibri" charset="0"/>
                <a:ea typeface="ＭＳ Ｐゴシック" charset="0"/>
              </a:rPr>
              <a:t>企業はFOSSに関する義務を分析し決定することができ</a:t>
            </a:r>
            <a:r>
              <a:rPr lang="ja-JP" altLang="en-US" dirty="0">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FOSSレビューのプロセスには以下のステップがあ</a:t>
            </a:r>
            <a:r>
              <a:rPr lang="ja-JP" altLang="en-US" dirty="0">
                <a:latin typeface="Calibri" charset="0"/>
                <a:ea typeface="ＭＳ Ｐゴシック" charset="0"/>
              </a:rPr>
              <a:t>る：</a:t>
            </a:r>
            <a:endParaRPr lang="en-US" dirty="0">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latin typeface="Calibri" charset="0"/>
                <a:ea typeface="ＭＳ Ｐゴシック" charset="0"/>
              </a:rPr>
              <a:t>目標</a:t>
            </a:r>
            <a:r>
              <a:rPr lang="en-US" dirty="0" err="1">
                <a:latin typeface="Calibri" charset="0"/>
                <a:ea typeface="ＭＳ Ｐゴシック" charset="0"/>
              </a:rPr>
              <a:t>の観点からの</a:t>
            </a:r>
            <a:r>
              <a:rPr lang="ja-JP" altLang="en-US" dirty="0">
                <a:latin typeface="Calibri" charset="0"/>
                <a:ea typeface="ＭＳ Ｐゴシック" charset="0"/>
              </a:rPr>
              <a:t>指導</a:t>
            </a: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、エンジニアなどの参加</a:t>
            </a:r>
            <a:r>
              <a:rPr lang="en-US" dirty="0" err="1">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latin typeface="Calibri" charset="0"/>
                <a:ea typeface="ＭＳ Ｐゴシック" charset="0"/>
              </a:rPr>
              <a:t>も</a:t>
            </a:r>
            <a:r>
              <a:rPr lang="en-US" dirty="0">
                <a:latin typeface="Calibri" charset="0"/>
                <a:ea typeface="ＭＳ Ｐゴシック" charset="0"/>
              </a:rPr>
              <a:t>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a:t>
            </a:r>
            <a:r>
              <a:rPr lang="ja-JP" altLang="en-US" dirty="0" err="1">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FOSSの使用分析にあたり、FOSSコンポーネント</a:t>
            </a:r>
            <a:r>
              <a:rPr lang="ja-JP" altLang="en-US" dirty="0">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latin typeface="Calibri" charset="0"/>
                <a:ea typeface="ＭＳ Ｐゴシック" charset="0"/>
              </a:rPr>
              <a:t>方法などの情報</a:t>
            </a:r>
            <a:r>
              <a:rPr lang="en-US" dirty="0" err="1">
                <a:latin typeface="Calibri" charset="0"/>
                <a:ea typeface="ＭＳ Ｐゴシック" charset="0"/>
              </a:rPr>
              <a:t>を集め</a:t>
            </a:r>
            <a:r>
              <a:rPr lang="ja-JP" altLang="en-US" dirty="0">
                <a:latin typeface="Calibri" charset="0"/>
                <a:ea typeface="ＭＳ Ｐゴシック" charset="0"/>
              </a:rPr>
              <a:t>る</a:t>
            </a:r>
            <a:r>
              <a:rPr lang="en-US" dirty="0">
                <a:latin typeface="Calibri" charset="0"/>
                <a:ea typeface="ＭＳ Ｐゴシック" charset="0"/>
              </a:rPr>
              <a:t>。</a:t>
            </a:r>
            <a:r>
              <a:rPr lang="ja-JP" altLang="en-US" dirty="0">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latin typeface="Calibri" charset="0"/>
                <a:ea typeface="ＭＳ Ｐゴシック" charset="0"/>
              </a:rPr>
              <a:t>版名（</a:t>
            </a:r>
            <a:r>
              <a:rPr lang="en-US" sz="2000" b="0" dirty="0" err="1">
                <a:latin typeface="Calibri" charset="0"/>
                <a:ea typeface="ＭＳ Ｐゴシック" charset="0"/>
              </a:rPr>
              <a:t>バージョン</a:t>
            </a:r>
            <a:r>
              <a:rPr lang="ja-JP" altLang="en-US" sz="2000" b="0" dirty="0">
                <a:latin typeface="Calibri" charset="0"/>
                <a:ea typeface="ＭＳ Ｐゴシック" charset="0"/>
              </a:rPr>
              <a:t>番号）</a:t>
            </a:r>
            <a:endParaRPr lang="en-US" sz="2000" b="0" dirty="0">
              <a:latin typeface="Calibri" charset="0"/>
              <a:ea typeface="ＭＳ Ｐゴシック" charset="0"/>
            </a:endParaRPr>
          </a:p>
          <a:p>
            <a:pPr>
              <a:lnSpc>
                <a:spcPct val="110000"/>
              </a:lnSpc>
              <a:buFont typeface="Arial"/>
              <a:buChar char="•"/>
            </a:pPr>
            <a:r>
              <a:rPr lang="ja-JP" altLang="en-US" sz="2000" b="0" dirty="0">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製品で意図している使用</a:t>
            </a:r>
            <a:r>
              <a:rPr lang="ja-JP" altLang="en-US" sz="2000" b="0" dirty="0">
                <a:latin typeface="Calibri" charset="0"/>
                <a:ea typeface="ＭＳ Ｐゴシック" charset="0"/>
              </a:rPr>
              <a:t>方法</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latin typeface="Calibri" charset="0"/>
                <a:ea typeface="ＭＳ Ｐゴシック" charset="0"/>
              </a:rPr>
              <a:t>を</a:t>
            </a:r>
            <a:r>
              <a:rPr lang="en-US" sz="2000" b="0" dirty="0" err="1">
                <a:latin typeface="Calibri" charset="0"/>
                <a:ea typeface="ＭＳ Ｐゴシック" charset="0"/>
              </a:rPr>
              <a:t>入手</a:t>
            </a:r>
            <a:r>
              <a:rPr lang="ja-JP" altLang="en-US" sz="2000" b="0" dirty="0">
                <a:latin typeface="Calibri" charset="0"/>
                <a:ea typeface="ＭＳ Ｐゴシック" charset="0"/>
              </a:rPr>
              <a:t>できるか</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外部ベンダーからの提供物の場合</a:t>
            </a:r>
            <a:r>
              <a:rPr lang="en-US" sz="2000" b="0" dirty="0">
                <a:latin typeface="Calibri" charset="0"/>
                <a:ea typeface="ＭＳ Ｐゴシック" charset="0"/>
              </a:rPr>
              <a:t>： </a:t>
            </a:r>
          </a:p>
          <a:p>
            <a:pPr lvl="1">
              <a:lnSpc>
                <a:spcPct val="110000"/>
              </a:lnSpc>
              <a:buFont typeface="Wingdings" panose="05000000000000000000" pitchFamily="2" charset="2"/>
              <a:buChar char="Ø"/>
            </a:pPr>
            <a:r>
              <a:rPr lang="en-US" sz="1700" b="0" dirty="0">
                <a:latin typeface="Calibri" charset="0"/>
                <a:ea typeface="ＭＳ Ｐゴシック" charset="0"/>
              </a:rPr>
              <a:t>開発チームのコンタクト ポイント</a:t>
            </a:r>
          </a:p>
          <a:p>
            <a:pPr lvl="1">
              <a:lnSpc>
                <a:spcPct val="110000"/>
              </a:lnSpc>
              <a:buFont typeface="Wingdings" panose="05000000000000000000" pitchFamily="2" charset="2"/>
              <a:buChar char="Ø"/>
            </a:pPr>
            <a:r>
              <a:rPr lang="en-US" sz="1700" dirty="0" err="1">
                <a:latin typeface="Calibri" charset="0"/>
                <a:ea typeface="ＭＳ Ｐゴシック" charset="0"/>
              </a:rPr>
              <a:t>著作権表示、</a:t>
            </a:r>
            <a:r>
              <a:rPr lang="en-US" sz="1700" dirty="0" err="1" smtClean="0">
                <a:latin typeface="Calibri" charset="0"/>
                <a:ea typeface="ＭＳ Ｐゴシック" charset="0"/>
              </a:rPr>
              <a:t>帰属</a:t>
            </a:r>
            <a:r>
              <a:rPr lang="ja-JP" altLang="en-US" sz="1700" dirty="0">
                <a:latin typeface="Calibri" charset="0"/>
                <a:ea typeface="ＭＳ Ｐゴシック" charset="0"/>
              </a:rPr>
              <a:t>表示</a:t>
            </a:r>
            <a:r>
              <a:rPr lang="en-US" sz="1700" dirty="0" smtClean="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latin typeface="Calibri" charset="0"/>
                <a:ea typeface="ＭＳ Ｐゴシック" charset="0"/>
              </a:rPr>
              <a:t>履行に</a:t>
            </a:r>
            <a:r>
              <a:rPr lang="en-US" sz="1700" dirty="0" err="1">
                <a:latin typeface="Calibri" charset="0"/>
                <a:ea typeface="ＭＳ Ｐゴシック" charset="0"/>
              </a:rPr>
              <a:t>必要</a:t>
            </a:r>
            <a:r>
              <a:rPr lang="ja-JP" altLang="en-US" sz="1700" dirty="0">
                <a:latin typeface="Calibri" charset="0"/>
                <a:ea typeface="ＭＳ Ｐゴシック" charset="0"/>
              </a:rPr>
              <a:t>な</a:t>
            </a:r>
            <a:r>
              <a:rPr lang="en-US" sz="1700" dirty="0" err="1">
                <a:latin typeface="Calibri" charset="0"/>
                <a:ea typeface="ＭＳ Ｐゴシック" charset="0"/>
              </a:rPr>
              <a:t>ベンダー改変ソースコード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latin typeface="Calibri" charset="0"/>
                <a:ea typeface="ＭＳ Ｐゴシック" charset="0"/>
              </a:rPr>
              <a:t>協力して</a:t>
            </a:r>
            <a:r>
              <a:rPr lang="ja-JP" altLang="en-US" sz="2000" dirty="0">
                <a:latin typeface="Calibri" charset="0"/>
                <a:ea typeface="ＭＳ Ｐゴシック" charset="0"/>
              </a:rPr>
              <a:t>行う</a:t>
            </a:r>
            <a:r>
              <a:rPr lang="en-US" sz="2000" dirty="0">
                <a:latin typeface="Calibri" charset="0"/>
                <a:ea typeface="ＭＳ Ｐゴシック" charset="0"/>
              </a:rPr>
              <a:t>。</a:t>
            </a:r>
            <a:r>
              <a:rPr lang="ja-JP" altLang="en-US" sz="2000" dirty="0">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en-US" sz="2000" dirty="0" err="1">
                <a:latin typeface="Calibri" charset="0"/>
                <a:ea typeface="ＭＳ Ｐゴシック" charset="0"/>
              </a:rPr>
              <a:t>以下の</a:t>
            </a:r>
            <a:r>
              <a:rPr lang="ja-JP" altLang="en-US" sz="2000" dirty="0">
                <a:latin typeface="Calibri" charset="0"/>
                <a:ea typeface="ＭＳ Ｐゴシック" charset="0"/>
              </a:rPr>
              <a:t>複数のチームが含まれる。</a:t>
            </a:r>
            <a:endParaRPr lang="en-US" sz="200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a:t>
            </a:r>
            <a:r>
              <a:rPr lang="ja-JP" altLang="en-US" sz="1600" b="0" dirty="0">
                <a:latin typeface="Calibri" charset="0"/>
                <a:ea typeface="ＭＳ Ｐゴシック" charset="0"/>
              </a:rPr>
              <a:t>の</a:t>
            </a:r>
            <a:r>
              <a:rPr lang="en-US" sz="1600" b="0" dirty="0" err="1">
                <a:latin typeface="Calibri" charset="0"/>
                <a:ea typeface="ＭＳ Ｐゴシック" charset="0"/>
              </a:rPr>
              <a:t>確認</a:t>
            </a:r>
            <a:r>
              <a:rPr lang="ja-JP" altLang="en-US" sz="1600" b="0" dirty="0">
                <a:latin typeface="Calibri" charset="0"/>
                <a:ea typeface="ＭＳ Ｐゴシック" charset="0"/>
              </a:rPr>
              <a:t>と</a:t>
            </a:r>
            <a:r>
              <a:rPr lang="en-US" sz="1600" b="0" dirty="0" err="1">
                <a:latin typeface="Calibri" charset="0"/>
                <a:ea typeface="ＭＳ Ｐゴシック" charset="0"/>
              </a:rPr>
              <a:t>追跡を支援する</a:t>
            </a:r>
            <a:r>
              <a:rPr lang="ja-JP" altLang="en-US" sz="1600" b="0" dirty="0">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latin typeface="Calibri" charset="0"/>
                <a:ea typeface="ＭＳ Ｐゴシック" charset="0"/>
              </a:rPr>
              <a:t>い、</a:t>
            </a:r>
            <a:r>
              <a:rPr lang="en-US" altLang="ja-JP" sz="1600" dirty="0">
                <a:latin typeface="Calibri" charset="0"/>
                <a:ea typeface="ＭＳ Ｐゴシック" charset="0"/>
              </a:rPr>
              <a:t> </a:t>
            </a:r>
            <a:r>
              <a:rPr lang="en-US" altLang="ja-JP" sz="1600" dirty="0" err="1">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6" name="TextBox 25"/>
          <p:cNvSpPr txBox="1"/>
          <p:nvPr/>
        </p:nvSpPr>
        <p:spPr>
          <a:xfrm>
            <a:off x="8417871" y="412353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latin typeface="Calibri" charset="0"/>
                <a:ea typeface="ＭＳ Ｐゴシック" charset="0"/>
              </a:rPr>
              <a:t>開示</a:t>
            </a:r>
            <a:r>
              <a:rPr lang="en-US" sz="2000" b="0" dirty="0" err="1">
                <a:latin typeface="Calibri" charset="0"/>
                <a:ea typeface="ＭＳ Ｐゴシック" charset="0"/>
              </a:rPr>
              <a:t>されていない</a:t>
            </a:r>
            <a:r>
              <a:rPr lang="en-US" sz="2000" b="0" dirty="0" err="1" smtClean="0">
                <a:latin typeface="Calibri" charset="0"/>
                <a:ea typeface="ＭＳ Ｐゴシック" charset="0"/>
              </a:rPr>
              <a:t>FOSS</a:t>
            </a:r>
            <a:r>
              <a:rPr lang="ja-JP" altLang="en-US" sz="2000" b="0" dirty="0" smtClean="0">
                <a:latin typeface="Calibri" charset="0"/>
                <a:ea typeface="ＭＳ Ｐゴシック" charset="0"/>
              </a:rPr>
              <a:t>が</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されている場合</a:t>
            </a:r>
            <a:r>
              <a:rPr lang="ja-JP" altLang="en-US" sz="2000" dirty="0">
                <a:latin typeface="Calibri" charset="0"/>
                <a:ea typeface="ＭＳ Ｐゴシック" charset="0"/>
              </a:rPr>
              <a:t>、</a:t>
            </a:r>
            <a:r>
              <a:rPr lang="en-US" sz="2000" b="0" dirty="0" err="1" smtClean="0">
                <a:latin typeface="Calibri" charset="0"/>
                <a:ea typeface="ＭＳ Ｐゴシック" charset="0"/>
              </a:rPr>
              <a:t>コード</a:t>
            </a:r>
            <a:r>
              <a:rPr lang="en-US" sz="2000" b="0" dirty="0" smtClean="0">
                <a:latin typeface="Calibri" charset="0"/>
                <a:ea typeface="ＭＳ Ｐゴシック" charset="0"/>
              </a:rPr>
              <a:t> </a:t>
            </a:r>
            <a:r>
              <a:rPr lang="ja-JP" altLang="en-US" sz="2000" b="0" dirty="0">
                <a:latin typeface="Calibri" charset="0"/>
                <a:ea typeface="ＭＳ Ｐゴシック" charset="0"/>
              </a:rPr>
              <a:t>スキャンツールが使われることがある）</a:t>
            </a:r>
            <a:endParaRPr lang="en-US" sz="1800" dirty="0">
              <a:latin typeface="+mn-ea"/>
            </a:endParaRPr>
          </a:p>
          <a:p>
            <a:pPr>
              <a:buFont typeface="Arial"/>
              <a:buChar char="•"/>
            </a:pPr>
            <a:r>
              <a:rPr lang="ja-JP" altLang="en-US" sz="2000" b="0" dirty="0" smtClean="0">
                <a:latin typeface="Calibri" charset="0"/>
                <a:ea typeface="ＭＳ Ｐゴシック" charset="0"/>
              </a:rPr>
              <a:t>宣言</a:t>
            </a:r>
            <a:r>
              <a:rPr lang="en-US" sz="2000" b="0" dirty="0" err="1" smtClean="0">
                <a:latin typeface="Calibri" charset="0"/>
                <a:ea typeface="ＭＳ Ｐゴシック" charset="0"/>
              </a:rPr>
              <a:t>されたライセンスがコードファイルにある内容と</a:t>
            </a:r>
            <a:r>
              <a:rPr lang="ja-JP" altLang="en-US" sz="2000" b="0" dirty="0">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ja-JP" altLang="en-US" sz="2000" b="0" dirty="0" smtClean="0">
                <a:latin typeface="Calibri" charset="0"/>
                <a:ea typeface="ＭＳ Ｐゴシック" charset="0"/>
              </a:rPr>
              <a:t>そのソフトウェアの</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案</a:t>
            </a:r>
            <a:r>
              <a:rPr lang="en-US" sz="2000" b="0" dirty="0" smtClean="0">
                <a:latin typeface="Calibri" charset="0"/>
                <a:ea typeface="ＭＳ Ｐゴシック" charset="0"/>
              </a:rPr>
              <a:t>を</a:t>
            </a:r>
            <a:r>
              <a:rPr lang="en-US" altLang="ja-JP" sz="2000" dirty="0">
                <a:latin typeface="Calibri" charset="0"/>
                <a:ea typeface="ＭＳ Ｐゴシック" charset="0"/>
              </a:rPr>
              <a:t> </a:t>
            </a:r>
            <a:r>
              <a:rPr lang="en-US" altLang="ja-JP" sz="2000" dirty="0" err="1" smtClean="0">
                <a:latin typeface="Calibri" charset="0"/>
                <a:ea typeface="ＭＳ Ｐゴシック" charset="0"/>
              </a:rPr>
              <a:t>ライセンスが</a:t>
            </a:r>
            <a:r>
              <a:rPr lang="en-US" sz="2000" b="0" dirty="0" err="1" smtClean="0">
                <a:latin typeface="Calibri" charset="0"/>
                <a:ea typeface="ＭＳ Ｐゴシック" charset="0"/>
              </a:rPr>
              <a:t>本当に許容しているか</a:t>
            </a:r>
            <a:r>
              <a:rPr lang="en-US" sz="2000" b="0" dirty="0">
                <a:latin typeface="Calibri" charset="0"/>
                <a:ea typeface="ＭＳ Ｐゴシック" charset="0"/>
              </a:rPr>
              <a:t>？  </a:t>
            </a: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latin typeface="Calibri" charset="0"/>
                <a:ea typeface="ＭＳ Ｐゴシック" charset="0"/>
              </a:rPr>
              <a:t>の遂行</a:t>
            </a:r>
            <a:endParaRPr lang="en-US" dirty="0">
              <a:latin typeface="Calibri" charset="0"/>
              <a:ea typeface="ＭＳ Ｐゴシック" charset="0"/>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a:t>
            </a:r>
            <a:r>
              <a:rPr lang="en-US" sz="1800" dirty="0" err="1" smtClean="0">
                <a:latin typeface="Calibri" charset="0"/>
                <a:ea typeface="ＭＳ Ｐゴシック" charset="0"/>
              </a:rPr>
              <a:t>インタラクティブ</a:t>
            </a:r>
            <a:r>
              <a:rPr lang="ja-JP" altLang="en-US" sz="1800" dirty="0" smtClean="0">
                <a:latin typeface="Calibri" charset="0"/>
                <a:ea typeface="ＭＳ Ｐゴシック" charset="0"/>
              </a:rPr>
              <a:t>に</a:t>
            </a:r>
            <a:r>
              <a:rPr lang="en-US" sz="1800" dirty="0" smtClean="0">
                <a:latin typeface="Calibri" charset="0"/>
                <a:ea typeface="ＭＳ Ｐゴシック" charset="0"/>
              </a:rPr>
              <a:t>取</a:t>
            </a:r>
            <a:r>
              <a:rPr lang="ja-JP" altLang="en-US" sz="1800" dirty="0">
                <a:latin typeface="Calibri" charset="0"/>
                <a:ea typeface="ＭＳ Ｐゴシック" charset="0"/>
              </a:rPr>
              <a:t>り</a:t>
            </a:r>
            <a:r>
              <a:rPr lang="en-US" sz="1800" dirty="0" smtClean="0">
                <a:latin typeface="Calibri" charset="0"/>
                <a:ea typeface="ＭＳ Ｐゴシック" charset="0"/>
              </a:rPr>
              <a:t>組</a:t>
            </a:r>
            <a:r>
              <a:rPr lang="ja-JP" altLang="en-US" sz="1800" dirty="0" smtClean="0">
                <a:latin typeface="Calibri" charset="0"/>
                <a:ea typeface="ＭＳ Ｐゴシック" charset="0"/>
              </a:rPr>
              <a:t>む</a:t>
            </a:r>
            <a:r>
              <a:rPr lang="ja-JP" altLang="en-US" sz="1800" smtClean="0">
                <a:latin typeface="Calibri" charset="0"/>
                <a:ea typeface="ＭＳ Ｐゴシック" charset="0"/>
              </a:rPr>
              <a:t>ものとなる。この作業</a:t>
            </a:r>
            <a:r>
              <a:rPr lang="ja-JP" altLang="en-US" sz="1800">
                <a:latin typeface="Calibri" charset="0"/>
                <a:ea typeface="ＭＳ Ｐゴシック" charset="0"/>
              </a:rPr>
              <a:t>ではエンジニアリング チーム、ビジネス チーム、法務チーム</a:t>
            </a:r>
            <a:r>
              <a:rPr lang="ja-JP" altLang="en-US" sz="1800" smtClean="0">
                <a:latin typeface="Calibri" charset="0"/>
                <a:ea typeface="ＭＳ Ｐゴシック" charset="0"/>
              </a:rPr>
              <a:t>など分野をまたぐ形となる</a:t>
            </a:r>
            <a:r>
              <a:rPr lang="ja-JP" altLang="en-US" sz="1800">
                <a:latin typeface="Calibri" charset="0"/>
                <a:ea typeface="ＭＳ Ｐゴシック" charset="0"/>
              </a:rPr>
              <a:t>ため、フォローアップでの議論では内在する問題を</a:t>
            </a:r>
            <a:r>
              <a:rPr lang="ja-JP" altLang="en-US" sz="1800" smtClean="0">
                <a:latin typeface="Calibri" charset="0"/>
                <a:ea typeface="ＭＳ Ｐゴシック" charset="0"/>
              </a:rPr>
              <a:t>すべての</a:t>
            </a:r>
            <a:r>
              <a:rPr lang="ja-JP" altLang="en-US" sz="1800">
                <a:latin typeface="Calibri" charset="0"/>
                <a:ea typeface="ＭＳ Ｐゴシック" charset="0"/>
              </a:rPr>
              <a:t>参加者が理解することが求められる。最終的に本プロセスでは</a:t>
            </a:r>
            <a:r>
              <a:rPr lang="en-US" altLang="ja-JP" sz="1800">
                <a:latin typeface="Calibri" charset="0"/>
                <a:ea typeface="ＭＳ Ｐゴシック" charset="0"/>
              </a:rPr>
              <a:t>FOSS</a:t>
            </a:r>
            <a:r>
              <a:rPr lang="ja-JP" altLang="en-US" sz="1800">
                <a:latin typeface="Calibri" charset="0"/>
                <a:ea typeface="ＭＳ Ｐゴシック" charset="0"/>
              </a:rPr>
              <a:t>の使用</a:t>
            </a:r>
            <a:r>
              <a:rPr lang="ja-JP" altLang="en-US" sz="1800" smtClean="0">
                <a:latin typeface="Calibri" charset="0"/>
                <a:ea typeface="ＭＳ Ｐゴシック" charset="0"/>
              </a:rPr>
              <a:t>について</a:t>
            </a:r>
            <a:r>
              <a:rPr lang="ja-JP" altLang="en-US" sz="1800">
                <a:latin typeface="Calibri" charset="0"/>
                <a:ea typeface="ＭＳ Ｐゴシック" charset="0"/>
              </a:rPr>
              <a:t>の確実な指導を行う。</a:t>
            </a:r>
            <a:endParaRPr lang="en-US" sz="18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92611" y="3130915"/>
            <a:ext cx="1914299" cy="1120968"/>
            <a:chOff x="-129656" y="2503793"/>
            <a:chExt cx="1914299" cy="1120968"/>
          </a:xfrm>
        </p:grpSpPr>
        <p:grpSp>
          <p:nvGrpSpPr>
            <p:cNvPr id="16" name="Group 15"/>
            <p:cNvGrpSpPr/>
            <p:nvPr/>
          </p:nvGrpSpPr>
          <p:grpSpPr>
            <a:xfrm>
              <a:off x="-129656" y="2503793"/>
              <a:ext cx="1914299" cy="744702"/>
              <a:chOff x="-129656" y="2503793"/>
              <a:chExt cx="1914299" cy="744702"/>
            </a:xfrm>
          </p:grpSpPr>
          <p:sp>
            <p:nvSpPr>
              <p:cNvPr id="18" name="TextBox 17"/>
              <p:cNvSpPr txBox="1"/>
              <p:nvPr/>
            </p:nvSpPr>
            <p:spPr>
              <a:xfrm>
                <a:off x="-129656" y="2971498"/>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19" name="TextBox 18"/>
              <p:cNvSpPr txBox="1"/>
              <p:nvPr/>
            </p:nvSpPr>
            <p:spPr>
              <a:xfrm>
                <a:off x="-129656" y="250379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7" name="TextBox 16"/>
            <p:cNvSpPr txBox="1"/>
            <p:nvPr/>
          </p:nvSpPr>
          <p:spPr>
            <a:xfrm>
              <a:off x="787262" y="3347764"/>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406362" y="3321842"/>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40" name="TextBox 39"/>
          <p:cNvSpPr txBox="1"/>
          <p:nvPr/>
        </p:nvSpPr>
        <p:spPr>
          <a:xfrm>
            <a:off x="1363082" y="2895699"/>
            <a:ext cx="195757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sp>
        <p:nvSpPr>
          <p:cNvPr id="38" name="TextBox 37"/>
          <p:cNvSpPr txBox="1"/>
          <p:nvPr/>
        </p:nvSpPr>
        <p:spPr>
          <a:xfrm>
            <a:off x="2323280" y="3747985"/>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45" name="TextBox 44"/>
          <p:cNvSpPr txBox="1"/>
          <p:nvPr/>
        </p:nvSpPr>
        <p:spPr>
          <a:xfrm>
            <a:off x="843167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latin typeface="Calibri" charset="0"/>
                <a:ea typeface="ＭＳ Ｐゴシック" charset="0"/>
              </a:rPr>
              <a:t>時に</a:t>
            </a:r>
            <a:r>
              <a:rPr lang="x-none" dirty="0">
                <a:latin typeface="Calibri" charset="0"/>
                <a:ea typeface="ＭＳ Ｐゴシック" charset="0"/>
              </a:rPr>
              <a:t>最初に行うべきアクションは</a:t>
            </a:r>
            <a:r>
              <a:rPr lang="ja-JP" altLang="en-US" dirty="0">
                <a:latin typeface="Calibri" charset="0"/>
                <a:ea typeface="ＭＳ Ｐゴシック" charset="0"/>
              </a:rPr>
              <a:t>何</a:t>
            </a:r>
            <a:r>
              <a:rPr lang="x-none" dirty="0">
                <a:latin typeface="Calibri" charset="0"/>
                <a:ea typeface="ＭＳ Ｐゴシック" charset="0"/>
              </a:rPr>
              <a:t>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latin typeface="Calibri" charset="0"/>
                <a:ea typeface="ＭＳ Ｐゴシック" charset="0"/>
              </a:rPr>
              <a:t>の使用</a:t>
            </a:r>
            <a:r>
              <a:rPr lang="x-none" dirty="0">
                <a:latin typeface="Calibri" charset="0"/>
                <a:ea typeface="ＭＳ Ｐゴシック" charset="0"/>
              </a:rPr>
              <a:t>に</a:t>
            </a:r>
            <a:r>
              <a:rPr lang="ja-JP" altLang="en-US" dirty="0">
                <a:latin typeface="Calibri" charset="0"/>
                <a:ea typeface="ＭＳ Ｐゴシック" charset="0"/>
              </a:rPr>
              <a:t>関する</a:t>
            </a:r>
            <a:r>
              <a:rPr lang="x-none" dirty="0">
                <a:latin typeface="Calibri" charset="0"/>
                <a:ea typeface="ＭＳ Ｐゴシック" charset="0"/>
              </a:rPr>
              <a:t>質問や疑問があ</a:t>
            </a:r>
            <a:r>
              <a:rPr lang="ja-JP" altLang="en-US" dirty="0">
                <a:latin typeface="Calibri" charset="0"/>
                <a:ea typeface="ＭＳ Ｐゴシック" charset="0"/>
              </a:rPr>
              <a:t>る</a:t>
            </a:r>
            <a:r>
              <a:rPr lang="x-none" dirty="0">
                <a:latin typeface="Calibri" charset="0"/>
                <a:ea typeface="ＭＳ Ｐゴシック" charset="0"/>
              </a:rPr>
              <a:t>場合、何をす</a:t>
            </a:r>
            <a:r>
              <a:rPr lang="ja-JP" altLang="en-US" dirty="0">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latin typeface="Calibri" charset="0"/>
                <a:ea typeface="ＭＳ Ｐゴシック" charset="0"/>
              </a:rPr>
              <a:t>の</a:t>
            </a:r>
            <a:r>
              <a:rPr lang="x-none" dirty="0">
                <a:latin typeface="Calibri" charset="0"/>
                <a:ea typeface="ＭＳ Ｐゴシック" charset="0"/>
              </a:rPr>
              <a:t>かを</a:t>
            </a:r>
            <a:r>
              <a:rPr lang="ja-JP" altLang="en-US" dirty="0">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latin typeface="Calibri" charset="0"/>
                <a:ea typeface="ＭＳ Ｐゴシック" charset="0"/>
              </a:rPr>
              <a:t>ど</a:t>
            </a:r>
            <a:r>
              <a:rPr lang="ja-JP" altLang="en-US" dirty="0" err="1">
                <a:latin typeface="Calibri" charset="0"/>
                <a:ea typeface="ＭＳ Ｐゴシック" charset="0"/>
              </a:rPr>
              <a:t>のような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a:t>
            </a:r>
            <a:r>
              <a:rPr lang="ja-JP" altLang="en-US" dirty="0" err="1">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solidFill>
                  <a:schemeClr val="tx1"/>
                </a:solidFill>
              </a:rPr>
              <a:t>マネジメント</a:t>
            </a:r>
            <a:r>
              <a:rPr lang="ja-JP" altLang="en-US" dirty="0">
                <a:solidFill>
                  <a:schemeClr val="tx1"/>
                </a:solidFill>
              </a:rPr>
              <a:t>の始めから終わりまで</a:t>
            </a:r>
            <a:r>
              <a:rPr lang="en-US" dirty="0">
                <a:solidFill>
                  <a:schemeClr val="tx1"/>
                </a:solidFill>
              </a:rPr>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latin typeface="Calibri" charset="0"/>
                <a:ea typeface="MS PGothic" charset="0"/>
              </a:rPr>
              <a:t>もしくはOpenChain</a:t>
            </a:r>
            <a:r>
              <a:rPr lang="en-US" altLang="ja-JP" dirty="0">
                <a:latin typeface="Calibri" charset="0"/>
                <a:ea typeface="MS PGothic" charset="0"/>
              </a:rPr>
              <a:t> </a:t>
            </a:r>
            <a:r>
              <a:rPr lang="en-US" altLang="ja-JP" dirty="0" err="1">
                <a:latin typeface="Calibri" charset="0"/>
                <a:ea typeface="MS PGothic" charset="0"/>
              </a:rPr>
              <a:t>仕様書</a:t>
            </a:r>
            <a:r>
              <a:rPr lang="ja-JP" altLang="en-US" dirty="0">
                <a:latin typeface="Calibri" charset="0"/>
                <a:ea typeface="MS PGothic" charset="0"/>
              </a:rPr>
              <a:t>で</a:t>
            </a:r>
            <a:r>
              <a:rPr lang="ja-JP" altLang="en-US" dirty="0" smtClean="0">
                <a:latin typeface="Calibri" charset="0"/>
                <a:ea typeface="MS PGothic" charset="0"/>
              </a:rPr>
              <a:t>定義</a:t>
            </a:r>
            <a:r>
              <a:rPr lang="ja-JP" altLang="en-US" dirty="0">
                <a:latin typeface="Calibri" charset="0"/>
                <a:ea typeface="MS PGothic" charset="0"/>
              </a:rPr>
              <a:t>の</a:t>
            </a:r>
            <a:r>
              <a:rPr lang="en-US" altLang="ja-JP" dirty="0" smtClean="0">
                <a:latin typeface="Calibri" charset="0"/>
                <a:ea typeface="MS PGothic" charset="0"/>
              </a:rPr>
              <a:t>「</a:t>
            </a:r>
            <a:r>
              <a:rPr lang="en-US" altLang="ja-JP" dirty="0" err="1">
                <a:latin typeface="Calibri" charset="0"/>
                <a:ea typeface="MS PGothic" charset="0"/>
              </a:rPr>
              <a:t>供給ソフトウェア</a:t>
            </a:r>
            <a:r>
              <a:rPr lang="en-US" altLang="ja-JP" dirty="0">
                <a:latin typeface="Calibri" charset="0"/>
                <a:ea typeface="MS PGothic" charset="0"/>
              </a:rPr>
              <a:t>」） </a:t>
            </a:r>
            <a:r>
              <a:rPr lang="en-US" dirty="0" err="1">
                <a:latin typeface="Calibri" charset="0"/>
                <a:ea typeface="MS PGothic" charset="0"/>
              </a:rPr>
              <a:t>の中で使われるFOSSの取込みと頒布をコントロールする</a:t>
            </a:r>
            <a:r>
              <a:rPr lang="ja-JP" altLang="en-US" dirty="0">
                <a:latin typeface="Calibri" charset="0"/>
                <a:ea typeface="MS PGothic" charset="0"/>
              </a:rPr>
              <a:t>一連</a:t>
            </a:r>
            <a:r>
              <a:rPr lang="ja-JP" altLang="en-US" dirty="0" smtClean="0">
                <a:latin typeface="Calibri" charset="0"/>
                <a:ea typeface="MS PGothic" charset="0"/>
              </a:rPr>
              <a:t>のアクション</a:t>
            </a:r>
            <a:r>
              <a:rPr lang="en-US" dirty="0" err="1" smtClean="0">
                <a:latin typeface="Calibri" charset="0"/>
                <a:ea typeface="MS PGothic" charset="0"/>
              </a:rPr>
              <a:t>で構成され</a:t>
            </a:r>
            <a:r>
              <a:rPr lang="ja-JP" altLang="en-US" dirty="0">
                <a:latin typeface="Calibri" charset="0"/>
                <a:ea typeface="MS PGothic" charset="0"/>
              </a:rPr>
              <a:t>る</a:t>
            </a:r>
            <a:r>
              <a:rPr lang="en-US" dirty="0">
                <a:latin typeface="Calibri" charset="0"/>
                <a:ea typeface="MS PGothic" charset="0"/>
              </a:rPr>
              <a:t>  </a:t>
            </a:r>
          </a:p>
          <a:p>
            <a:pPr>
              <a:buFont typeface="Arial"/>
              <a:buChar char="•"/>
            </a:pPr>
            <a:r>
              <a:rPr lang="en-US" dirty="0" err="1" smtClean="0">
                <a:latin typeface="Calibri" charset="0"/>
                <a:ea typeface="MS PGothic" charset="0"/>
              </a:rPr>
              <a:t>コンプライアンス</a:t>
            </a:r>
            <a:r>
              <a:rPr lang="ja-JP" altLang="en-US" dirty="0" smtClean="0">
                <a:latin typeface="Calibri" charset="0"/>
                <a:ea typeface="MS PGothic" charset="0"/>
              </a:rPr>
              <a:t>の適正努力（</a:t>
            </a:r>
            <a:r>
              <a:rPr lang="en-US" altLang="ja-JP" dirty="0" smtClean="0">
                <a:latin typeface="Calibri" charset="0"/>
                <a:ea typeface="MS PGothic" charset="0"/>
              </a:rPr>
              <a:t>Compliance due diligence</a:t>
            </a:r>
            <a:r>
              <a:rPr lang="ja-JP" altLang="en-US" dirty="0" smtClean="0">
                <a:latin typeface="Calibri" charset="0"/>
                <a:ea typeface="MS PGothic" charset="0"/>
              </a:rPr>
              <a:t>）</a:t>
            </a:r>
            <a:r>
              <a:rPr lang="en-US" dirty="0" err="1" smtClean="0">
                <a:latin typeface="Calibri" charset="0"/>
                <a:ea typeface="MS PGothic" charset="0"/>
              </a:rPr>
              <a:t>の結果</a:t>
            </a:r>
            <a:r>
              <a:rPr lang="ja-JP" altLang="en-US" dirty="0" smtClean="0">
                <a:latin typeface="Calibri" charset="0"/>
                <a:ea typeface="MS PGothic" charset="0"/>
              </a:rPr>
              <a:t>として</a:t>
            </a:r>
            <a:r>
              <a:rPr lang="en-US" dirty="0" smtClean="0">
                <a:latin typeface="Calibri" charset="0"/>
                <a:ea typeface="MS PGothic" charset="0"/>
              </a:rPr>
              <a:t>、</a:t>
            </a:r>
            <a:r>
              <a:rPr lang="en-US" dirty="0" err="1">
                <a:latin typeface="Calibri" charset="0"/>
                <a:ea typeface="MS PGothic" charset="0"/>
              </a:rPr>
              <a:t>供給ソフトウェアで使用されている</a:t>
            </a:r>
            <a:r>
              <a:rPr lang="ja-JP" altLang="en-US" dirty="0">
                <a:latin typeface="Calibri" charset="0"/>
                <a:ea typeface="MS PGothic" charset="0"/>
              </a:rPr>
              <a:t>すべて</a:t>
            </a:r>
            <a:r>
              <a:rPr lang="en-US" dirty="0" err="1">
                <a:latin typeface="Calibri" charset="0"/>
                <a:ea typeface="MS PGothic" charset="0"/>
              </a:rPr>
              <a:t>のFOSS</a:t>
            </a:r>
            <a:r>
              <a:rPr lang="ja-JP" altLang="en-US" dirty="0">
                <a:latin typeface="Calibri" charset="0"/>
                <a:ea typeface="MS PGothic" charset="0"/>
              </a:rPr>
              <a:t>が</a:t>
            </a:r>
            <a:r>
              <a:rPr lang="en-US" dirty="0" err="1">
                <a:latin typeface="Calibri" charset="0"/>
                <a:ea typeface="MS PGothic" charset="0"/>
              </a:rPr>
              <a:t>特定</a:t>
            </a:r>
            <a:r>
              <a:rPr lang="ja-JP" altLang="en-US" dirty="0">
                <a:latin typeface="Calibri" charset="0"/>
                <a:ea typeface="MS PGothic" charset="0"/>
              </a:rPr>
              <a:t>できる</a:t>
            </a:r>
            <a:r>
              <a:rPr lang="en-US" dirty="0" smtClean="0">
                <a:latin typeface="Calibri" charset="0"/>
                <a:ea typeface="MS PGothic" charset="0"/>
              </a:rPr>
              <a:t>。</a:t>
            </a:r>
            <a:r>
              <a:rPr lang="ja-JP" altLang="en-US" dirty="0">
                <a:latin typeface="Calibri" charset="0"/>
                <a:ea typeface="MS PGothic" charset="0"/>
              </a:rPr>
              <a:t>こ</a:t>
            </a:r>
            <a:r>
              <a:rPr lang="ja-JP" altLang="en-US" dirty="0" smtClean="0">
                <a:latin typeface="Calibri" charset="0"/>
                <a:ea typeface="MS PGothic" charset="0"/>
              </a:rPr>
              <a:t>れにより、</a:t>
            </a:r>
            <a:r>
              <a:rPr lang="en-US" dirty="0" err="1">
                <a:latin typeface="Calibri" charset="0"/>
                <a:ea typeface="MS PGothic" charset="0"/>
              </a:rPr>
              <a:t>すべてのFOSSライセンスの義務</a:t>
            </a:r>
            <a:r>
              <a:rPr lang="ja-JP" altLang="en-US" dirty="0">
                <a:latin typeface="Calibri" charset="0"/>
                <a:ea typeface="MS PGothic" charset="0"/>
              </a:rPr>
              <a:t>が</a:t>
            </a:r>
            <a:r>
              <a:rPr lang="en-US" dirty="0" err="1" smtClean="0">
                <a:latin typeface="Calibri" charset="0"/>
                <a:ea typeface="MS PGothic" charset="0"/>
              </a:rPr>
              <a:t>履行され</a:t>
            </a:r>
            <a:r>
              <a:rPr lang="en-US" dirty="0" smtClean="0">
                <a:latin typeface="Calibri" charset="0"/>
                <a:ea typeface="MS PGothic" charset="0"/>
              </a:rPr>
              <a:t>、</a:t>
            </a:r>
            <a:r>
              <a:rPr lang="ja-JP" altLang="en-US" dirty="0" smtClean="0">
                <a:latin typeface="Calibri" charset="0"/>
                <a:ea typeface="MS PGothic" charset="0"/>
              </a:rPr>
              <a:t>将来にわたり</a:t>
            </a:r>
            <a:r>
              <a:rPr lang="en-US" dirty="0" err="1" smtClean="0">
                <a:latin typeface="Calibri" charset="0"/>
                <a:ea typeface="MS PGothic" charset="0"/>
              </a:rPr>
              <a:t>履行されることを確</a:t>
            </a:r>
            <a:r>
              <a:rPr lang="ja-JP" altLang="en-US" dirty="0" err="1">
                <a:latin typeface="Calibri" charset="0"/>
                <a:ea typeface="MS PGothic" charset="0"/>
              </a:rPr>
              <a:t>かな</a:t>
            </a:r>
            <a:r>
              <a:rPr lang="ja-JP" altLang="en-US" dirty="0">
                <a:latin typeface="Calibri" charset="0"/>
                <a:ea typeface="MS PGothic" charset="0"/>
              </a:rPr>
              <a:t>ものに</a:t>
            </a:r>
            <a:r>
              <a:rPr lang="ja-JP" altLang="en-US" dirty="0" smtClean="0">
                <a:latin typeface="Calibri" charset="0"/>
                <a:ea typeface="MS PGothic" charset="0"/>
              </a:rPr>
              <a:t>する</a:t>
            </a:r>
            <a:endParaRPr lang="en-US" dirty="0">
              <a:latin typeface="Calibri" charset="0"/>
              <a:ea typeface="MS PGothic" charset="0"/>
            </a:endParaRPr>
          </a:p>
          <a:p>
            <a:pPr>
              <a:buFont typeface="Arial"/>
              <a:buChar char="•"/>
            </a:pPr>
            <a:r>
              <a:rPr lang="en-US" dirty="0" err="1">
                <a:latin typeface="Calibri" charset="0"/>
                <a:ea typeface="MS PGothic" charset="0"/>
              </a:rPr>
              <a:t>大企業が詳細なプロセスを保有する一方で</a:t>
            </a:r>
            <a:r>
              <a:rPr lang="ja-JP" altLang="en-US" dirty="0" err="1">
                <a:latin typeface="Calibri" charset="0"/>
                <a:ea typeface="MS PGothic" charset="0"/>
              </a:rPr>
              <a:t>、</a:t>
            </a:r>
            <a:r>
              <a:rPr lang="en-US" dirty="0" err="1" smtClean="0">
                <a:latin typeface="Calibri" charset="0"/>
                <a:ea typeface="MS PGothic" charset="0"/>
              </a:rPr>
              <a:t>小規模の企業では</a:t>
            </a:r>
            <a:r>
              <a:rPr lang="ja-JP" altLang="en-US" dirty="0" smtClean="0">
                <a:latin typeface="Calibri" charset="0"/>
                <a:ea typeface="MS PGothic" charset="0"/>
              </a:rPr>
              <a:t>単に</a:t>
            </a:r>
            <a:r>
              <a:rPr lang="en-US" dirty="0" err="1" smtClean="0">
                <a:latin typeface="Calibri" charset="0"/>
                <a:ea typeface="MS PGothic" charset="0"/>
              </a:rPr>
              <a:t>チェック</a:t>
            </a:r>
            <a:r>
              <a:rPr lang="ja-JP" altLang="en-US" dirty="0" smtClean="0">
                <a:latin typeface="Calibri" charset="0"/>
                <a:ea typeface="MS PGothic" charset="0"/>
              </a:rPr>
              <a:t> </a:t>
            </a:r>
            <a:r>
              <a:rPr lang="en-US" dirty="0" err="1" smtClean="0">
                <a:latin typeface="Calibri" charset="0"/>
                <a:ea typeface="MS PGothic" charset="0"/>
              </a:rPr>
              <a:t>リストを使うだけの場合があ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本章では大企業のプロセス</a:t>
            </a:r>
            <a:r>
              <a:rPr lang="ja-JP" altLang="en-US" dirty="0">
                <a:latin typeface="Calibri" charset="0"/>
                <a:ea typeface="MS PGothic" charset="0"/>
              </a:rPr>
              <a:t>の一</a:t>
            </a:r>
            <a:r>
              <a:rPr lang="en-US" dirty="0" err="1" smtClean="0">
                <a:latin typeface="Calibri" charset="0"/>
                <a:ea typeface="MS PGothic" charset="0"/>
              </a:rPr>
              <a:t>例を</a:t>
            </a:r>
            <a:r>
              <a:rPr lang="ja-JP" altLang="en-US" dirty="0" smtClean="0">
                <a:latin typeface="Calibri" charset="0"/>
                <a:ea typeface="MS PGothic" charset="0"/>
              </a:rPr>
              <a:t>紹介する</a:t>
            </a:r>
            <a:r>
              <a:rPr lang="en-US" dirty="0" smtClean="0">
                <a:latin typeface="Calibri" charset="0"/>
                <a:ea typeface="MS PGothic" charset="0"/>
              </a:rPr>
              <a:t> </a:t>
            </a:r>
            <a:endParaRPr lang="en-US" dirty="0">
              <a:latin typeface="Calibri" charset="0"/>
              <a:ea typeface="MS PGothic" charset="0"/>
            </a:endParaRP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rPr>
              <a:t>各種告知／表示および帰属</a:t>
            </a:r>
            <a:r>
              <a:rPr lang="ja-JP" altLang="en-US" sz="1100" b="1" dirty="0">
                <a:solidFill>
                  <a:schemeClr val="bg1"/>
                </a:solidFill>
              </a:rPr>
              <a:t>情報</a:t>
            </a:r>
            <a:endParaRPr lang="en-US" sz="1100" b="1" dirty="0">
              <a:solidFill>
                <a:schemeClr val="bg1"/>
              </a:solidFill>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rPr>
              <a:t>書面による申し出</a:t>
            </a:r>
          </a:p>
          <a:p>
            <a:pPr algn="ctr">
              <a:buFont typeface="Times New Roman" pitchFamily="16" charset="0"/>
              <a:buNone/>
              <a:defRPr/>
            </a:pPr>
            <a:r>
              <a:rPr lang="ja-JP" altLang="en-US" sz="1100" b="1" smtClean="0">
                <a:solidFill>
                  <a:schemeClr val="bg1"/>
                </a:solidFill>
              </a:rPr>
              <a:t>（</a:t>
            </a:r>
            <a:r>
              <a:rPr lang="en-US" altLang="ja-JP" sz="1100" b="1" smtClean="0">
                <a:solidFill>
                  <a:schemeClr val="bg1"/>
                </a:solidFill>
              </a:rPr>
              <a:t>Wrttten offer)</a:t>
            </a:r>
            <a:endParaRPr lang="en-US" sz="1100" b="1" dirty="0">
              <a:solidFill>
                <a:schemeClr val="bg1"/>
              </a:solidFill>
            </a:endParaRPr>
          </a:p>
        </p:txBody>
      </p:sp>
      <p:sp>
        <p:nvSpPr>
          <p:cNvPr id="21525" name="TextBox 23"/>
          <p:cNvSpPr txBox="1">
            <a:spLocks noChangeArrowheads="1"/>
          </p:cNvSpPr>
          <p:nvPr/>
        </p:nvSpPr>
        <p:spPr bwMode="auto">
          <a:xfrm>
            <a:off x="2225851" y="4961264"/>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3649966" y="4613450"/>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cs typeface="Arial" charset="0"/>
              </a:rPr>
              <a:t>に添って監査で</a:t>
            </a:r>
            <a:r>
              <a:rPr lang="ja-JP" altLang="en-US" sz="1100" dirty="0">
                <a:cs typeface="Arial" charset="0"/>
              </a:rPr>
              <a:t>見つけた</a:t>
            </a:r>
            <a:endParaRPr lang="en-US" sz="1100" dirty="0">
              <a:cs typeface="Arial" charset="0"/>
            </a:endParaRPr>
          </a:p>
          <a:p>
            <a:pPr algn="ctr"/>
            <a:r>
              <a:rPr lang="en-US" sz="1100" smtClean="0">
                <a:cs typeface="Arial" charset="0"/>
              </a:rPr>
              <a:t>全</a:t>
            </a:r>
            <a:r>
              <a:rPr lang="ja-JP" altLang="en-US" sz="1100">
                <a:cs typeface="Arial" charset="0"/>
              </a:rPr>
              <a:t>問題</a:t>
            </a:r>
            <a:r>
              <a:rPr lang="en-US" sz="1100" smtClean="0">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cs typeface="Arial" charset="0"/>
              </a:rPr>
              <a:t>レビュー対象の</a:t>
            </a:r>
          </a:p>
          <a:p>
            <a:pPr algn="ctr"/>
            <a:r>
              <a:rPr lang="en-US" sz="1100" smtClean="0">
                <a:cs typeface="Arial" charset="0"/>
              </a:rPr>
              <a:t>FOSS</a:t>
            </a:r>
            <a:r>
              <a:rPr lang="en-US" sz="1100" dirty="0">
                <a:cs typeface="Arial" charset="0"/>
              </a:rPr>
              <a:t>コンポ―ネントを特定する</a:t>
            </a: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endParaRPr lang="en-US" sz="1100" smtClean="0">
              <a:cs typeface="Arial" charset="0"/>
            </a:endParaRPr>
          </a:p>
          <a:p>
            <a:pPr algn="ctr"/>
            <a:r>
              <a:rPr lang="en-US" sz="1100" smtClean="0">
                <a:cs typeface="Arial" charset="0"/>
              </a:rPr>
              <a:t>適切な告知</a:t>
            </a:r>
            <a:r>
              <a:rPr lang="en-US" sz="1100" err="1">
                <a:cs typeface="Arial" charset="0"/>
              </a:rPr>
              <a:t>／</a:t>
            </a:r>
            <a:r>
              <a:rPr lang="en-US" sz="1100" smtClean="0">
                <a:cs typeface="Arial" charset="0"/>
              </a:rPr>
              <a:t>表示が提供されていることを検証する</a:t>
            </a:r>
            <a:endParaRPr lang="en-US" sz="1100" dirty="0">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147040" y="5069713"/>
            <a:ext cx="2448086"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cs typeface="Arial" charset="0"/>
              </a:rPr>
              <a:t>名</a:t>
            </a:r>
            <a:r>
              <a:rPr lang="en-US" sz="1100" dirty="0">
                <a:cs typeface="Arial" charset="0"/>
              </a:rPr>
              <a:t>（</a:t>
            </a:r>
            <a:r>
              <a:rPr lang="en-US" sz="1100" dirty="0" err="1">
                <a:cs typeface="Arial" charset="0"/>
              </a:rPr>
              <a:t>バージョン</a:t>
            </a:r>
            <a:r>
              <a:rPr lang="ja-JP" altLang="en-US" sz="1100" dirty="0">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smtClean="0">
                <a:cs typeface="Arial" charset="0"/>
              </a:rPr>
              <a:t>一覧表に記録する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ソースコード、告知／</a:t>
            </a:r>
            <a:r>
              <a:rPr lang="en-US" sz="1100" err="1">
                <a:cs typeface="Arial" charset="0"/>
              </a:rPr>
              <a:t>表示</a:t>
            </a:r>
            <a:r>
              <a:rPr lang="en-US" sz="1100" smtClean="0">
                <a:cs typeface="Arial" charset="0"/>
              </a:rPr>
              <a:t>、</a:t>
            </a:r>
          </a:p>
          <a:p>
            <a:pPr algn="ctr"/>
            <a:r>
              <a:rPr lang="en-US" sz="1100" smtClean="0">
                <a:cs typeface="Arial" charset="0"/>
              </a:rPr>
              <a:t>書面による申し出</a:t>
            </a:r>
            <a:endParaRPr lang="en-US" sz="1100" dirty="0">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FOSS </a:t>
            </a:r>
            <a:r>
              <a:rPr lang="en-US" sz="1100" smtClean="0">
                <a:solidFill>
                  <a:srgbClr val="000000"/>
                </a:solidFill>
                <a:latin typeface="+mj-lt"/>
                <a:cs typeface="Arial" charset="0"/>
              </a:rPr>
              <a:t>ソフトウェア</a:t>
            </a:r>
          </a:p>
          <a:p>
            <a:pPr algn="ctr">
              <a:defRPr/>
            </a:pPr>
            <a:r>
              <a:rPr lang="en-US" sz="1100" smtClean="0">
                <a:solidFill>
                  <a:srgbClr val="000000"/>
                </a:solidFill>
                <a:latin typeface="+mj-lt"/>
                <a:cs typeface="Arial" charset="0"/>
              </a:rPr>
              <a:t> </a:t>
            </a:r>
            <a:r>
              <a:rPr lang="en-US" sz="1100" dirty="0">
                <a:solidFill>
                  <a:srgbClr val="000000"/>
                </a:solidFill>
                <a:latin typeface="+mj-lt"/>
                <a:cs typeface="Arial" charset="0"/>
              </a:rPr>
              <a:t>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mj-lt"/>
                <a:cs typeface="Arial" charset="0"/>
              </a:rPr>
              <a:t>公開に向けて</a:t>
            </a:r>
            <a:endParaRPr lang="en-US" sz="1100" dirty="0">
              <a:latin typeface="+mj-lt"/>
              <a:cs typeface="Arial" charset="0"/>
            </a:endParaRPr>
          </a:p>
          <a:p>
            <a:pPr algn="ctr">
              <a:defRPr/>
            </a:pPr>
            <a:r>
              <a:rPr lang="en-US" sz="1100" dirty="0" err="1">
                <a:latin typeface="+mj-lt"/>
                <a:cs typeface="Arial" charset="0"/>
              </a:rPr>
              <a:t>告知／表示をまとめる</a:t>
            </a:r>
            <a:endParaRPr lang="en-US" sz="1100" dirty="0">
              <a:latin typeface="+mj-lt"/>
              <a:cs typeface="Arial" charset="0"/>
            </a:endParaRPr>
          </a:p>
        </p:txBody>
      </p:sp>
      <p:cxnSp>
        <p:nvCxnSpPr>
          <p:cNvPr id="66" name="Straight Arrow Connector 65"/>
          <p:cNvCxnSpPr>
            <a:cxnSpLocks noChangeShapeType="1"/>
            <a:stCxn id="19499" idx="2"/>
            <a:endCxn id="61" idx="1"/>
          </p:cNvCxnSpPr>
          <p:nvPr/>
        </p:nvCxnSpPr>
        <p:spPr bwMode="auto">
          <a:xfrm>
            <a:off x="4881255" y="1409320"/>
            <a:ext cx="698969" cy="32858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039212"/>
            <a:ext cx="353862" cy="69869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mj-lt"/>
                <a:cs typeface="Arial" charset="0"/>
              </a:rPr>
              <a:t>公開後の検証</a:t>
            </a:r>
            <a:endParaRPr lang="en-US" sz="1100">
              <a:solidFill>
                <a:srgbClr val="000000"/>
              </a:solidFill>
              <a:latin typeface="+mj-lt"/>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rgbClr val="FFFFFF"/>
                </a:solidFill>
                <a:latin typeface="+mj-lt"/>
                <a:ea typeface="MS PGothic" pitchFamily="34" charset="-128"/>
                <a:cs typeface="DejaVu Sans" charset="0"/>
              </a:rPr>
              <a:t>マネジメントの</a:t>
            </a:r>
            <a:r>
              <a:rPr lang="ja-JP" altLang="en-US" sz="1300" b="1" dirty="0">
                <a:solidFill>
                  <a:srgbClr val="FFFFFF"/>
                </a:solidFill>
                <a:latin typeface="+mj-lt"/>
                <a:ea typeface="MS PGothic" pitchFamily="34" charset="-128"/>
                <a:cs typeface="DejaVu Sans" charset="0"/>
              </a:rPr>
              <a:t>始めから終わりまで</a:t>
            </a:r>
            <a:r>
              <a:rPr lang="ja-JP" altLang="en-US" sz="1300" b="1">
                <a:solidFill>
                  <a:srgbClr val="FFFFFF"/>
                </a:solidFill>
                <a:latin typeface="+mj-lt"/>
                <a:ea typeface="MS PGothic" pitchFamily="34" charset="-128"/>
                <a:cs typeface="DejaVu Sans" charset="0"/>
              </a:rPr>
              <a:t>の</a:t>
            </a:r>
            <a:r>
              <a:rPr lang="en-US" sz="1300" b="1" smtClean="0">
                <a:solidFill>
                  <a:srgbClr val="FFFFFF"/>
                </a:solidFill>
                <a:latin typeface="+mj-lt"/>
                <a:ea typeface="MS PGothic" pitchFamily="34" charset="-128"/>
                <a:cs typeface="DejaVu Sans" charset="0"/>
              </a:rPr>
              <a:t>プロセス例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監査</a:t>
            </a:r>
          </a:p>
          <a:p>
            <a:pPr algn="ctr">
              <a:buFont typeface="Times New Roman" pitchFamily="16" charset="0"/>
              <a:buNone/>
            </a:pPr>
            <a:r>
              <a:rPr lang="en-US" sz="1300" b="1" smtClean="0">
                <a:solidFill>
                  <a:srgbClr val="FFFFFF"/>
                </a:solidFill>
              </a:rPr>
              <a:t>（</a:t>
            </a:r>
            <a:r>
              <a:rPr lang="en-US" sz="1300" b="1" dirty="0">
                <a:solidFill>
                  <a:srgbClr val="FFFFFF"/>
                </a:solidFill>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問題の解決</a:t>
            </a:r>
          </a:p>
          <a:p>
            <a:pPr algn="ctr">
              <a:buFont typeface="Times New Roman" pitchFamily="16" charset="0"/>
              <a:buNone/>
            </a:pPr>
            <a:r>
              <a:rPr lang="en-US" sz="1300" b="1" smtClean="0">
                <a:solidFill>
                  <a:srgbClr val="FFFFFF"/>
                </a:solidFill>
              </a:rPr>
              <a:t>（</a:t>
            </a:r>
            <a:r>
              <a:rPr lang="en-US" sz="1300" b="1" dirty="0">
                <a:solidFill>
                  <a:srgbClr val="FFFFFF"/>
                </a:solidFill>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レビュー</a:t>
            </a:r>
          </a:p>
          <a:p>
            <a:pPr algn="ctr">
              <a:buFont typeface="Times New Roman" pitchFamily="16" charset="0"/>
              <a:buNone/>
            </a:pPr>
            <a:r>
              <a:rPr lang="en-US" sz="1300" b="1" smtClean="0">
                <a:solidFill>
                  <a:srgbClr val="FFFFFF"/>
                </a:solidFill>
              </a:rPr>
              <a:t>（</a:t>
            </a:r>
            <a:r>
              <a:rPr lang="en-US" sz="1300" b="1" dirty="0">
                <a:solidFill>
                  <a:srgbClr val="FFFFFF"/>
                </a:solidFill>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承認</a:t>
            </a:r>
          </a:p>
          <a:p>
            <a:pPr algn="ctr">
              <a:buFont typeface="Times New Roman" pitchFamily="16" charset="0"/>
              <a:buNone/>
            </a:pPr>
            <a:r>
              <a:rPr lang="en-US" sz="1300" b="1" smtClean="0">
                <a:solidFill>
                  <a:srgbClr val="FFFFFF"/>
                </a:solidFill>
              </a:rPr>
              <a:t>（</a:t>
            </a:r>
            <a:r>
              <a:rPr lang="en-US" sz="1300" b="1" dirty="0">
                <a:solidFill>
                  <a:srgbClr val="FFFFFF"/>
                </a:solidFill>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登録</a:t>
            </a:r>
          </a:p>
          <a:p>
            <a:pPr algn="ctr">
              <a:buFont typeface="Times New Roman" pitchFamily="16" charset="0"/>
              <a:buNone/>
            </a:pPr>
            <a:r>
              <a:rPr lang="en-US" sz="1300" b="1" smtClean="0">
                <a:solidFill>
                  <a:srgbClr val="FFFFFF"/>
                </a:solidFill>
              </a:rPr>
              <a:t>（</a:t>
            </a:r>
            <a:r>
              <a:rPr lang="en-US" sz="1300" b="1" dirty="0">
                <a:solidFill>
                  <a:srgbClr val="FFFFFF"/>
                </a:solidFill>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rPr>
              <a:t>告知／通知</a:t>
            </a:r>
            <a:r>
              <a:rPr lang="en-US" sz="1300" b="1">
                <a:solidFill>
                  <a:srgbClr val="FFFFFF"/>
                </a:solidFill>
              </a:rPr>
              <a:t>／</a:t>
            </a:r>
            <a:r>
              <a:rPr lang="en-US" sz="1300" b="1" smtClean="0">
                <a:solidFill>
                  <a:srgbClr val="FFFFFF"/>
                </a:solidFill>
              </a:rPr>
              <a:t>表示</a:t>
            </a:r>
          </a:p>
          <a:p>
            <a:pPr algn="ctr">
              <a:buFont typeface="Times New Roman" pitchFamily="16" charset="0"/>
              <a:buNone/>
            </a:pPr>
            <a:r>
              <a:rPr lang="en-US" sz="1300" b="1" smtClean="0">
                <a:solidFill>
                  <a:srgbClr val="FFFFFF"/>
                </a:solidFill>
              </a:rPr>
              <a:t>（</a:t>
            </a:r>
            <a:r>
              <a:rPr lang="en-US" sz="1300" b="1" dirty="0">
                <a:solidFill>
                  <a:srgbClr val="FFFFFF"/>
                </a:solidFill>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a:t>
            </a:r>
            <a:r>
              <a:rPr lang="en-US" sz="1300" b="1" dirty="0">
                <a:solidFill>
                  <a:srgbClr val="FFFFFF"/>
                </a:solidFill>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頒布</a:t>
            </a:r>
          </a:p>
          <a:p>
            <a:pPr algn="ctr">
              <a:buFont typeface="Times New Roman" pitchFamily="16" charset="0"/>
              <a:buNone/>
            </a:pPr>
            <a:r>
              <a:rPr lang="en-US" sz="1300" b="1" smtClean="0">
                <a:solidFill>
                  <a:srgbClr val="FFFFFF"/>
                </a:solidFill>
              </a:rPr>
              <a:t>（</a:t>
            </a:r>
            <a:r>
              <a:rPr lang="en-US" sz="1300" b="1" dirty="0">
                <a:solidFill>
                  <a:srgbClr val="FFFFFF"/>
                </a:solidFill>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rPr>
              <a:t>確認</a:t>
            </a:r>
          </a:p>
          <a:p>
            <a:pPr algn="ctr">
              <a:buFont typeface="Times New Roman" pitchFamily="16" charset="0"/>
              <a:buNone/>
              <a:defRPr/>
            </a:pPr>
            <a:r>
              <a:rPr lang="en-US" sz="1300" b="1" smtClean="0">
                <a:solidFill>
                  <a:srgbClr val="FFFFFF"/>
                </a:solidFill>
              </a:rPr>
              <a:t>（</a:t>
            </a:r>
            <a:r>
              <a:rPr lang="en-US" sz="1300" b="1" dirty="0">
                <a:solidFill>
                  <a:srgbClr val="FFFFFF"/>
                </a:solidFill>
              </a:rPr>
              <a:t>Identification）</a:t>
            </a:r>
            <a:endParaRPr lang="en-US" sz="1300" b="1" i="1" dirty="0">
              <a:solidFill>
                <a:srgbClr val="FFFFFF"/>
              </a:solidFill>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（Verification</a:t>
            </a:r>
            <a:r>
              <a:rPr lang="en-US" sz="1300" b="1" dirty="0">
                <a:solidFill>
                  <a:srgbClr val="FFFFFF"/>
                </a:solidFill>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p>
          <a:p>
            <a:pPr marL="457200" lvl="1" indent="-182880">
              <a:lnSpc>
                <a:spcPct val="90000"/>
              </a:lnSpc>
              <a:buSzPct val="85000"/>
              <a:buFont typeface="Arial" pitchFamily="34" charset="0"/>
              <a:buChar char="•"/>
              <a:defRPr/>
            </a:pPr>
            <a:r>
              <a:rPr lang="en-US" sz="1600" dirty="0">
                <a:latin typeface="Calibri" charset="0"/>
                <a:ea typeface="MS PGothic" charset="0"/>
              </a:rPr>
              <a:t>このプロセスは以下のイベントのうちの</a:t>
            </a:r>
            <a:r>
              <a:rPr lang="en-US" altLang="ja-JP" sz="1600" dirty="0">
                <a:latin typeface="Calibri" charset="0"/>
                <a:ea typeface="MS PGothic" charset="0"/>
              </a:rPr>
              <a:t>1</a:t>
            </a:r>
            <a:r>
              <a:rPr lang="en-US" sz="1600" dirty="0">
                <a:latin typeface="Calibri" charset="0"/>
                <a:ea typeface="MS PGothic" charset="0"/>
              </a:rPr>
              <a:t>つで開始され</a:t>
            </a:r>
            <a:r>
              <a:rPr lang="ja-JP" altLang="en-US" sz="1600" dirty="0">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smtClean="0">
                <a:latin typeface="Calibri" charset="0"/>
                <a:ea typeface="MS PGothic" charset="0"/>
              </a:rPr>
              <a:t>適切な承認</a:t>
            </a:r>
            <a:r>
              <a:rPr lang="ja-JP" altLang="en-US" sz="1600" dirty="0" smtClean="0">
                <a:latin typeface="Calibri" charset="0"/>
                <a:ea typeface="MS PGothic" charset="0"/>
              </a:rPr>
              <a:t>がなく</a:t>
            </a:r>
            <a:r>
              <a:rPr lang="en-US" sz="1600" dirty="0" err="1" smtClean="0">
                <a:latin typeface="Calibri" charset="0"/>
                <a:ea typeface="MS PGothic" charset="0"/>
              </a:rPr>
              <a:t>使用されている</a:t>
            </a:r>
            <a:r>
              <a:rPr lang="en-US" sz="1600" dirty="0" err="1">
                <a:latin typeface="Calibri" charset="0"/>
                <a:ea typeface="MS PGothic" charset="0"/>
              </a:rPr>
              <a:t>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latin typeface="Calibri" charset="0"/>
                <a:ea typeface="MS PGothic" charset="0"/>
              </a:rPr>
              <a:t>また</a:t>
            </a:r>
            <a:r>
              <a:rPr lang="en-US" sz="1600" dirty="0" err="1" smtClean="0">
                <a:latin typeface="Calibri" charset="0"/>
                <a:ea typeface="MS PGothic" charset="0"/>
              </a:rPr>
              <a:t>はレビュ</a:t>
            </a:r>
            <a:r>
              <a:rPr lang="en-US" sz="1600" dirty="0" smtClean="0">
                <a:latin typeface="Calibri" charset="0"/>
                <a:ea typeface="MS PGothic" charset="0"/>
              </a:rPr>
              <a:t>ー</a:t>
            </a:r>
            <a:r>
              <a:rPr lang="ja-JP" altLang="en-US" sz="1600" dirty="0" smtClean="0">
                <a:latin typeface="Calibri" charset="0"/>
                <a:ea typeface="MS PGothic" charset="0"/>
              </a:rPr>
              <a:t>のための（次のステップとなる）</a:t>
            </a:r>
            <a:r>
              <a:rPr lang="en-US" sz="1600" dirty="0" err="1" smtClean="0">
                <a:latin typeface="Calibri" charset="0"/>
                <a:ea typeface="MS PGothic" charset="0"/>
              </a:rPr>
              <a:t>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2480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入力</a:t>
            </a:r>
            <a:r>
              <a:rPr lang="en-US" sz="1600" dirty="0" err="1">
                <a:latin typeface="Calibri" charset="0"/>
                <a:ea typeface="MS PGothic" charset="0"/>
              </a:rPr>
              <a:t>リクエストが登録される</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サードパーティ提供のソフトウェアに対</a:t>
            </a:r>
            <a:r>
              <a:rPr lang="ja-JP" altLang="en-US" sz="1600" dirty="0">
                <a:latin typeface="Calibri" charset="0"/>
                <a:ea typeface="MS PGothic" charset="0"/>
              </a:rPr>
              <a:t>する</a:t>
            </a:r>
            <a:r>
              <a:rPr lang="ja-JP" altLang="en-US" sz="1600" dirty="0" smtClean="0">
                <a:latin typeface="Calibri" charset="0"/>
                <a:ea typeface="MS PGothic" charset="0"/>
              </a:rPr>
              <a:t>精査</a:t>
            </a:r>
            <a:r>
              <a:rPr lang="en-US" sz="1600" dirty="0" err="1" smtClean="0">
                <a:latin typeface="Calibri" charset="0"/>
                <a:ea typeface="MS PGothic" charset="0"/>
              </a:rPr>
              <a:t>を実施する</a:t>
            </a:r>
            <a:r>
              <a:rPr lang="en-US" sz="1600" dirty="0" smtClean="0">
                <a:latin typeface="Calibri" charset="0"/>
                <a:ea typeface="MS PGothic" charset="0"/>
              </a:rPr>
              <a:t> </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ているが、</a:t>
            </a:r>
            <a:r>
              <a:rPr lang="en-US" sz="1600" dirty="0" err="1">
                <a:latin typeface="Calibri" charset="0"/>
                <a:ea typeface="MS PGothic" charset="0"/>
              </a:rPr>
              <a:t>入力リクエストのないすべてのFOSSコンポーネントを識別し、レビューを実施する</a:t>
            </a:r>
            <a:endParaRPr lang="en-US" sz="1600" dirty="0">
              <a:latin typeface="Calibri" charset="0"/>
              <a:ea typeface="MS PGothic" charset="0"/>
            </a:endParaRPr>
          </a:p>
        </p:txBody>
      </p:sp>
      <p:sp>
        <p:nvSpPr>
          <p:cNvPr id="22" name="Rectangle 21"/>
          <p:cNvSpPr/>
          <p:nvPr/>
        </p:nvSpPr>
        <p:spPr>
          <a:xfrm>
            <a:off x="252000" y="3240000"/>
            <a:ext cx="5953809" cy="369332"/>
          </a:xfrm>
          <a:prstGeom prst="rect">
            <a:avLst/>
          </a:prstGeom>
        </p:spPr>
        <p:txBody>
          <a:bodyPr wrap="none" anchor="t">
            <a:spAutoFit/>
          </a:bodyPr>
          <a:lstStyle/>
          <a:p>
            <a:r>
              <a:rPr lang="ja-JP" altLang="en-US" b="1" dirty="0">
                <a:latin typeface="Calibri" charset="0"/>
                <a:ea typeface="MS PGothic" charset="0"/>
              </a:rPr>
              <a:t>すべて</a:t>
            </a:r>
            <a:r>
              <a:rPr lang="en-US" b="1" dirty="0" err="1">
                <a:latin typeface="Calibri" charset="0"/>
                <a:ea typeface="MS PGothic" charset="0"/>
              </a:rPr>
              <a:t>のソース</a:t>
            </a:r>
            <a:r>
              <a:rPr lang="ja-JP" altLang="en-US" b="1" dirty="0">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altLang="en-US" dirty="0" err="1">
                <a:solidFill>
                  <a:schemeClr val="tx2"/>
                </a:solidFill>
                <a:latin typeface="+mj-lt"/>
                <a:ea typeface="ＭＳ Ｐゴシック" charset="0"/>
                <a:cs typeface="ＭＳ Ｐゴシック" charset="0"/>
              </a:rPr>
              <a:t>使用を</a:t>
            </a:r>
            <a:r>
              <a:rPr lang="en-US" dirty="0" err="1">
                <a:solidFill>
                  <a:schemeClr val="tx2"/>
                </a:solidFill>
                <a:latin typeface="+mj-lt"/>
                <a:ea typeface="ＭＳ Ｐゴシック" charset="0"/>
                <a:cs typeface="ＭＳ Ｐゴシック" charset="0"/>
              </a:rPr>
              <a:t>確認し、追跡する</a:t>
            </a:r>
            <a:endParaRPr lang="en-US" dirty="0">
              <a:solidFill>
                <a:schemeClr val="tx2"/>
              </a:solidFill>
              <a:latin typeface="+mj-lt"/>
              <a:ea typeface="ＭＳ Ｐゴシック" charset="0"/>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72" name="Rectangle 78"/>
          <p:cNvSpPr>
            <a:spLocks noChangeArrowheads="1"/>
          </p:cNvSpPr>
          <p:nvPr/>
        </p:nvSpPr>
        <p:spPr bwMode="auto">
          <a:xfrm rot="10800000">
            <a:off x="3302578" y="1476962"/>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rPr>
              <a:t>確認</a:t>
            </a:r>
          </a:p>
          <a:p>
            <a:pPr algn="ctr">
              <a:defRPr/>
            </a:pPr>
            <a:r>
              <a:rPr lang="en-US" sz="1000" b="1" smtClean="0">
                <a:solidFill>
                  <a:srgbClr val="000000"/>
                </a:solidFill>
              </a:rPr>
              <a:t>（</a:t>
            </a:r>
            <a:r>
              <a:rPr lang="en-US" sz="1000" b="1" dirty="0" err="1">
                <a:solidFill>
                  <a:srgbClr val="000000"/>
                </a:solidFill>
              </a:rPr>
              <a:t>Identification</a:t>
            </a:r>
            <a:r>
              <a:rPr lang="en-US" sz="1000" b="1" dirty="0">
                <a:solidFill>
                  <a:srgbClr val="000000"/>
                </a:solidFill>
              </a:rPr>
              <a:t>）</a:t>
            </a:r>
            <a:endParaRPr lang="en-US" sz="1000" b="1" i="1" dirty="0">
              <a:solidFill>
                <a:srgbClr val="000000"/>
              </a:solidFill>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Calibri" charset="0"/>
                <a:ea typeface="MS PGothic" charset="0"/>
              </a:rPr>
              <a:t>開発チーム</a:t>
            </a:r>
            <a:r>
              <a:rPr lang="ja-JP" altLang="en-US" sz="1600" dirty="0">
                <a:latin typeface="Calibri" charset="0"/>
                <a:ea typeface="MS PGothic" charset="0"/>
              </a:rPr>
              <a:t>が</a:t>
            </a:r>
            <a:r>
              <a:rPr lang="en-US" altLang="ja-JP" sz="1600" dirty="0" err="1" smtClean="0">
                <a:latin typeface="Calibri" charset="0"/>
                <a:ea typeface="MS PGothic" charset="0"/>
              </a:rPr>
              <a:t>コンプライアンスの記録</a:t>
            </a:r>
            <a:r>
              <a:rPr lang="ja-JP" altLang="en-US" sz="1600" dirty="0">
                <a:latin typeface="Calibri" charset="0"/>
                <a:ea typeface="MS PGothic" charset="0"/>
              </a:rPr>
              <a:t>を</a:t>
            </a:r>
            <a:r>
              <a:rPr lang="en-US" sz="1600" dirty="0" err="1" smtClean="0">
                <a:latin typeface="Calibri" charset="0"/>
                <a:ea typeface="MS PGothic" charset="0"/>
              </a:rPr>
              <a:t>FOSS</a:t>
            </a:r>
            <a:r>
              <a:rPr lang="en-US" sz="1600" dirty="0" err="1">
                <a:latin typeface="Calibri" charset="0"/>
                <a:ea typeface="MS PGothic" charset="0"/>
              </a:rPr>
              <a:t>の使用</a:t>
            </a:r>
            <a:r>
              <a:rPr lang="ja-JP" altLang="en-US" sz="1600" dirty="0">
                <a:latin typeface="Calibri" charset="0"/>
                <a:ea typeface="MS PGothic" charset="0"/>
              </a:rPr>
              <a:t>方法に関する</a:t>
            </a:r>
            <a:r>
              <a:rPr lang="en-US" sz="1600" dirty="0" err="1">
                <a:latin typeface="Calibri" charset="0"/>
                <a:ea typeface="MS PGothic" charset="0"/>
              </a:rPr>
              <a:t>情報</a:t>
            </a:r>
            <a:r>
              <a:rPr lang="ja-JP" altLang="en-US" sz="1600" dirty="0">
                <a:latin typeface="Calibri" charset="0"/>
                <a:ea typeface="MS PGothic" charset="0"/>
              </a:rPr>
              <a:t>と併せ</a:t>
            </a:r>
            <a:r>
              <a:rPr lang="en-US" sz="1600" dirty="0" err="1">
                <a:latin typeface="Calibri" charset="0"/>
                <a:ea typeface="MS PGothic" charset="0"/>
              </a:rPr>
              <a:t>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開発チームから提供される記録がない場合、FOSSコンポーネント</a:t>
            </a:r>
            <a:r>
              <a:rPr lang="ja-JP" altLang="en-US" sz="1600" dirty="0">
                <a:latin typeface="Calibri" charset="0"/>
                <a:ea typeface="MS PGothic" charset="0"/>
              </a:rPr>
              <a:t>発見時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ソースコードの起源とライセンス</a:t>
            </a:r>
            <a:r>
              <a:rPr lang="ja-JP" altLang="en-US" sz="1600" dirty="0">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4077300" y="3780000"/>
            <a:ext cx="40386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ソフトウェア</a:t>
            </a:r>
            <a:r>
              <a:rPr lang="ja-JP" altLang="en-US" sz="1600" dirty="0">
                <a:latin typeface="Calibri" charset="0"/>
                <a:ea typeface="MS PGothic" charset="0"/>
              </a:rPr>
              <a:t> </a:t>
            </a:r>
            <a:r>
              <a:rPr lang="en-US" sz="1600" dirty="0" err="1">
                <a:latin typeface="Calibri" charset="0"/>
                <a:ea typeface="MS PGothic" charset="0"/>
              </a:rPr>
              <a:t>ツールによってソースがスキャンされる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監査やスキャンによって</a:t>
            </a:r>
            <a:r>
              <a:rPr lang="en-US" sz="1600" noProof="0" dirty="0">
                <a:latin typeface="Calibri" charset="0"/>
                <a:ea typeface="MS PGothic" charset="0"/>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ソフトウェア</a:t>
            </a:r>
            <a:r>
              <a:rPr lang="ja-JP" altLang="en-US" sz="1600" dirty="0">
                <a:latin typeface="Calibri" charset="0"/>
                <a:ea typeface="MS PGothic" charset="0"/>
              </a:rPr>
              <a:t>の</a:t>
            </a:r>
            <a:r>
              <a:rPr lang="en-US" sz="1600" dirty="0" err="1">
                <a:latin typeface="Calibri" charset="0"/>
                <a:ea typeface="MS PGothic" charset="0"/>
              </a:rPr>
              <a:t>開発</a:t>
            </a:r>
            <a:r>
              <a:rPr lang="ja-JP" altLang="en-US" sz="1600" dirty="0">
                <a:latin typeface="Calibri" charset="0"/>
                <a:ea typeface="MS PGothic" charset="0"/>
              </a:rPr>
              <a:t>／</a:t>
            </a:r>
            <a:r>
              <a:rPr lang="en-US" sz="1600" dirty="0" err="1">
                <a:latin typeface="Calibri" charset="0"/>
                <a:ea typeface="MS PGothic" charset="0"/>
              </a:rPr>
              <a:t>リリース</a:t>
            </a:r>
            <a:r>
              <a:rPr lang="ja-JP" altLang="en-US" sz="1600" dirty="0">
                <a:latin typeface="Calibri" charset="0"/>
                <a:ea typeface="MS PGothic" charset="0"/>
              </a:rPr>
              <a:t>の</a:t>
            </a:r>
            <a:r>
              <a:rPr lang="en-US" sz="1600" dirty="0">
                <a:latin typeface="Calibri" charset="0"/>
                <a:ea typeface="MS PGothic" charset="0"/>
              </a:rPr>
              <a:t> ライフサイクルをベースに監査もしくはスキャンが繰り返し実施される</a:t>
            </a:r>
          </a:p>
        </p:txBody>
      </p:sp>
      <p:sp>
        <p:nvSpPr>
          <p:cNvPr id="24" name="Rectangle 23"/>
          <p:cNvSpPr/>
          <p:nvPr/>
        </p:nvSpPr>
        <p:spPr>
          <a:xfrm>
            <a:off x="252000" y="3240000"/>
            <a:ext cx="6207084"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latin typeface="Calibri" charset="0"/>
                <a:ea typeface="MS PGothic" charset="0"/>
              </a:rPr>
              <a:t>および</a:t>
            </a:r>
            <a:r>
              <a:rPr lang="en-US" b="1" dirty="0" err="1" smtClean="0">
                <a:latin typeface="Calibri" charset="0"/>
                <a:ea typeface="MS PGothic" charset="0"/>
              </a:rPr>
              <a:t>その起源とライセンス</a:t>
            </a:r>
            <a:r>
              <a:rPr lang="ja-JP" altLang="en-US" b="1" dirty="0" smtClean="0">
                <a:latin typeface="Calibri" charset="0"/>
                <a:ea typeface="MS PGothic" charset="0"/>
              </a:rPr>
              <a:t>を</a:t>
            </a:r>
            <a:r>
              <a:rPr lang="en-US" b="1" dirty="0" err="1" smtClean="0">
                <a:latin typeface="Calibri" charset="0"/>
                <a:ea typeface="MS PGothic" charset="0"/>
              </a:rPr>
              <a:t>確認</a:t>
            </a:r>
            <a:r>
              <a:rPr lang="ja-JP" altLang="en-US" b="1" dirty="0" smtClean="0">
                <a:latin typeface="Calibri" charset="0"/>
                <a:ea typeface="MS PGothic" charset="0"/>
              </a:rPr>
              <a:t>する</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の</a:t>
            </a:r>
            <a:r>
              <a:rPr lang="en-US" sz="1600" dirty="0" err="1">
                <a:latin typeface="Calibri" charset="0"/>
                <a:ea typeface="MS PGothic" charset="0"/>
              </a:rPr>
              <a:t>監査</a:t>
            </a:r>
            <a:r>
              <a:rPr lang="ja-JP" altLang="en-US" sz="1600" dirty="0">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監査レポートがソースコードの起源とライセンスを特定し、さらなる</a:t>
            </a:r>
            <a:r>
              <a:rPr lang="ja-JP" altLang="en-US" sz="1600" dirty="0">
                <a:latin typeface="Calibri" charset="0"/>
                <a:ea typeface="MS PGothic" charset="0"/>
              </a:rPr>
              <a:t>調査が</a:t>
            </a:r>
            <a:r>
              <a:rPr lang="en-US" sz="1600" dirty="0" err="1">
                <a:latin typeface="Calibri" charset="0"/>
                <a:ea typeface="MS PGothic" charset="0"/>
              </a:rPr>
              <a:t>必要</a:t>
            </a:r>
            <a:r>
              <a:rPr lang="ja-JP" altLang="en-US" sz="1600" dirty="0">
                <a:latin typeface="Calibri" charset="0"/>
                <a:ea typeface="MS PGothic" charset="0"/>
              </a:rPr>
              <a:t>な</a:t>
            </a:r>
            <a:r>
              <a:rPr lang="en-US" sz="1600" dirty="0" err="1" smtClean="0">
                <a:latin typeface="Calibri" charset="0"/>
                <a:ea typeface="MS PGothic" charset="0"/>
              </a:rPr>
              <a:t>ファイルにフラグが立てられている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レポートでフラグ</a:t>
            </a:r>
            <a:r>
              <a:rPr lang="ja-JP" altLang="en-US" sz="1600" dirty="0">
                <a:latin typeface="Calibri" charset="0"/>
                <a:ea typeface="MS PGothic" charset="0"/>
              </a:rPr>
              <a:t>を</a:t>
            </a:r>
            <a:r>
              <a:rPr lang="en-US" sz="1600" dirty="0" err="1">
                <a:latin typeface="Calibri" charset="0"/>
                <a:ea typeface="MS PGothic" charset="0"/>
              </a:rPr>
              <a:t>立てられたそれぞれのファイル</a:t>
            </a:r>
            <a:r>
              <a:rPr lang="ja-JP" altLang="en-US" sz="1600" dirty="0" err="1">
                <a:latin typeface="Calibri" charset="0"/>
                <a:ea typeface="MS PGothic" charset="0"/>
              </a:rPr>
              <a:t>での</a:t>
            </a:r>
            <a:r>
              <a:rPr lang="ja-JP" altLang="en-US" sz="1600" dirty="0">
                <a:latin typeface="Calibri" charset="0"/>
                <a:ea typeface="MS PGothic" charset="0"/>
              </a:rPr>
              <a:t>問題の解消、およびフラグの立てられたすべての</a:t>
            </a:r>
            <a:r>
              <a:rPr lang="en-US" sz="1600" dirty="0" err="1">
                <a:latin typeface="Calibri" charset="0"/>
                <a:ea typeface="MS PGothic" charset="0"/>
              </a:rPr>
              <a:t>ライセンス</a:t>
            </a:r>
            <a:r>
              <a:rPr lang="ja-JP" altLang="en-US" sz="1600" dirty="0">
                <a:latin typeface="Calibri" charset="0"/>
                <a:ea typeface="MS PGothic" charset="0"/>
              </a:rPr>
              <a:t>上の矛盾の解決</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a:t>
            </a:r>
            <a:r>
              <a:rPr lang="ja-JP" altLang="en-US" sz="1600" dirty="0">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latin typeface="Calibri" charset="0"/>
                <a:ea typeface="MS PGothic" charset="0"/>
              </a:rPr>
              <a:t>に反する問</a:t>
            </a:r>
            <a:r>
              <a:rPr lang="en-US" sz="1600" dirty="0" err="1">
                <a:latin typeface="Calibri" charset="0"/>
                <a:ea typeface="MS PGothic" charset="0"/>
              </a:rPr>
              <a:t>題を解決するために</a:t>
            </a:r>
            <a:r>
              <a:rPr lang="ja-JP" altLang="en-US" sz="1600" dirty="0" err="1">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問題</a:t>
            </a:r>
            <a:r>
              <a:rPr lang="en-US" sz="1600" dirty="0" err="1">
                <a:latin typeface="Calibri" charset="0"/>
                <a:ea typeface="MS PGothic" charset="0"/>
              </a:rPr>
              <a:t>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Calibri" charset="0"/>
                <a:ea typeface="MS PGothic" charset="0"/>
              </a:rPr>
              <a:t>監査で確認された</a:t>
            </a:r>
            <a:r>
              <a:rPr lang="ja-JP" altLang="en-US" b="1" dirty="0" smtClean="0">
                <a:latin typeface="Calibri" charset="0"/>
                <a:ea typeface="MS PGothic" charset="0"/>
              </a:rPr>
              <a:t>すべての問</a:t>
            </a:r>
            <a:r>
              <a:rPr lang="en-US" b="1" dirty="0" err="1" smtClean="0">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mj-lt"/>
                <a:ea typeface="ＭＳ Ｐゴシック" charset="0"/>
                <a:cs typeface="ＭＳ Ｐゴシック" charset="0"/>
              </a:rPr>
              <a:t>問題</a:t>
            </a:r>
            <a:r>
              <a:rPr lang="en-US" dirty="0" err="1" smtClean="0">
                <a:solidFill>
                  <a:schemeClr val="tx2"/>
                </a:solidFill>
                <a:latin typeface="+mj-lt"/>
                <a:ea typeface="ＭＳ Ｐゴシック" charset="0"/>
                <a:cs typeface="ＭＳ Ｐゴシック" charset="0"/>
              </a:rPr>
              <a:t>を解決する</a:t>
            </a:r>
            <a:endParaRPr lang="en-US" dirty="0">
              <a:solidFill>
                <a:schemeClr val="tx2"/>
              </a:solidFill>
              <a:latin typeface="+mj-lt"/>
              <a:ea typeface="ＭＳ Ｐゴシック" charset="0"/>
              <a:cs typeface="ＭＳ Ｐゴシック"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すべて</a:t>
            </a:r>
            <a:r>
              <a:rPr lang="en-US" sz="1600" dirty="0">
                <a:latin typeface="Calibri" charset="0"/>
                <a:ea typeface="MS PGothic" charset="0"/>
              </a:rPr>
              <a:t>の</a:t>
            </a:r>
            <a:r>
              <a:rPr lang="ja-JP" altLang="en-US" sz="1600" dirty="0">
                <a:latin typeface="Calibri" charset="0"/>
                <a:ea typeface="MS PGothic" charset="0"/>
              </a:rPr>
              <a:t>指摘</a:t>
            </a:r>
            <a:r>
              <a:rPr lang="en-US" sz="1600" dirty="0" err="1">
                <a:latin typeface="Calibri" charset="0"/>
                <a:ea typeface="MS PGothic" charset="0"/>
              </a:rPr>
              <a:t>された</a:t>
            </a:r>
            <a:r>
              <a:rPr lang="ja-JP" altLang="en-US" sz="1600" dirty="0">
                <a:latin typeface="Calibri" charset="0"/>
                <a:ea typeface="MS PGothic" charset="0"/>
              </a:rPr>
              <a:t>問</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監査レポートで発見</a:t>
            </a:r>
            <a:r>
              <a:rPr lang="ja-JP" altLang="en-US" sz="1600" dirty="0">
                <a:latin typeface="Calibri" charset="0"/>
                <a:ea typeface="MS PGothic" charset="0"/>
              </a:rPr>
              <a:t>され</a:t>
            </a:r>
            <a:r>
              <a:rPr lang="en-US" sz="1600" dirty="0" err="1">
                <a:latin typeface="Calibri" charset="0"/>
                <a:ea typeface="MS PGothic" charset="0"/>
              </a:rPr>
              <a:t>たことを保存し、解決された</a:t>
            </a:r>
            <a:r>
              <a:rPr lang="ja-JP" altLang="en-US" sz="1600" dirty="0">
                <a:latin typeface="Calibri" charset="0"/>
                <a:ea typeface="MS PGothic" charset="0"/>
              </a:rPr>
              <a:t>問</a:t>
            </a:r>
            <a:r>
              <a:rPr lang="en-US" sz="1600" dirty="0" err="1">
                <a:latin typeface="Calibri" charset="0"/>
                <a:ea typeface="MS PGothic" charset="0"/>
              </a:rPr>
              <a:t>題を次のステップへの準備ができた</a:t>
            </a:r>
            <a:r>
              <a:rPr lang="ja-JP" altLang="en-US" sz="1600" dirty="0">
                <a:latin typeface="Calibri" charset="0"/>
                <a:ea typeface="MS PGothic" charset="0"/>
              </a:rPr>
              <a:t>（つまり承認された） </a:t>
            </a:r>
            <a:r>
              <a:rPr lang="en-US" sz="1600" dirty="0" err="1">
                <a:latin typeface="Calibri" charset="0"/>
                <a:ea typeface="MS PGothic" charset="0"/>
              </a:rPr>
              <a:t>ものとして示</a:t>
            </a:r>
            <a:r>
              <a:rPr lang="ja-JP" altLang="en-US" sz="1600" dirty="0">
                <a:latin typeface="Calibri" charset="0"/>
                <a:ea typeface="MS PGothic" charset="0"/>
              </a:rPr>
              <a:t>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スタッフに適切な職権レベルを含める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監査されたソースコード、ソフトウェア</a:t>
            </a:r>
            <a:r>
              <a:rPr lang="en-US" sz="1600" dirty="0">
                <a:latin typeface="Calibri" charset="0"/>
                <a:ea typeface="MS PGothic" charset="0"/>
              </a:rPr>
              <a:t> </a:t>
            </a:r>
            <a:r>
              <a:rPr lang="en-US" sz="1600" dirty="0" err="1">
                <a:latin typeface="Calibri" charset="0"/>
                <a:ea typeface="MS PGothic" charset="0"/>
              </a:rPr>
              <a:t>アーキテクチャ、およびFOSSの利用方法についてFOSSレビューを実施する</a:t>
            </a:r>
            <a:r>
              <a:rPr lang="en-US" altLang="ja-JP" sz="1600" dirty="0">
                <a:latin typeface="Calibri" charset="0"/>
                <a:ea typeface="MS PGothic" charset="0"/>
              </a:rPr>
              <a:t> （次</a:t>
            </a:r>
            <a:r>
              <a:rPr lang="ja-JP" altLang="en-US" sz="1600" dirty="0">
                <a:latin typeface="Calibri" charset="0"/>
                <a:ea typeface="MS PGothic" charset="0"/>
              </a:rPr>
              <a:t>スライドの</a:t>
            </a:r>
            <a:r>
              <a:rPr lang="en-US" altLang="ja-JP" sz="1600" dirty="0" err="1">
                <a:latin typeface="Calibri" charset="0"/>
                <a:ea typeface="MS PGothic" charset="0"/>
              </a:rPr>
              <a:t>テンプレート参照</a:t>
            </a:r>
            <a:r>
              <a:rPr lang="en-US" altLang="ja-JP" sz="1600" dirty="0">
                <a:latin typeface="Calibri" charset="0"/>
                <a:ea typeface="MS PGothic" charset="0"/>
              </a:rPr>
              <a:t>）</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a:t>
            </a:r>
            <a:r>
              <a:rPr lang="en-US" b="1" dirty="0" err="1" smtClean="0">
                <a:latin typeface="Calibri" charset="0"/>
                <a:ea typeface="MS PGothic" charset="0"/>
              </a:rPr>
              <a:t>発見されたすべての</a:t>
            </a:r>
            <a:r>
              <a:rPr lang="ja-JP" altLang="en-US" b="1" dirty="0" smtClean="0">
                <a:latin typeface="Calibri" charset="0"/>
                <a:ea typeface="MS PGothic" charset="0"/>
              </a:rPr>
              <a:t>問</a:t>
            </a:r>
            <a:r>
              <a:rPr lang="en-US" b="1" dirty="0" smtClean="0">
                <a:latin typeface="Calibri" charset="0"/>
                <a:ea typeface="MS PGothic" charset="0"/>
              </a:rPr>
              <a:t>題</a:t>
            </a:r>
            <a:r>
              <a:rPr lang="ja-JP" altLang="en-US" b="1" dirty="0">
                <a:latin typeface="Calibri" charset="0"/>
                <a:ea typeface="MS PGothic" charset="0"/>
              </a:rPr>
              <a:t>が</a:t>
            </a:r>
            <a:r>
              <a:rPr lang="en-US" b="1" dirty="0" err="1">
                <a:latin typeface="Calibri" charset="0"/>
                <a:ea typeface="MS PGothic" charset="0"/>
              </a:rPr>
              <a:t>解決</a:t>
            </a:r>
            <a:r>
              <a:rPr lang="ja-JP" altLang="en-US" b="1" dirty="0">
                <a:latin typeface="Calibri" charset="0"/>
                <a:ea typeface="MS PGothic" charset="0"/>
              </a:rPr>
              <a:t>していることを確認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49" y="1675715"/>
            <a:ext cx="2430465"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556082"/>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0" y="2910700"/>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0" y="3265318"/>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622299"/>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660989" y="4744204"/>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err="1">
                <a:latin typeface="Calibri" charset="0"/>
              </a:rPr>
              <a:t>関数呼び出し</a:t>
            </a:r>
            <a:endParaRPr lang="en-US" sz="1200" dirty="0">
              <a:latin typeface="Calibri" charset="0"/>
            </a:endParaRPr>
          </a:p>
        </p:txBody>
      </p:sp>
      <p:sp>
        <p:nvSpPr>
          <p:cNvPr id="35857" name="Text Box 26"/>
          <p:cNvSpPr txBox="1">
            <a:spLocks noChangeArrowheads="1"/>
          </p:cNvSpPr>
          <p:nvPr/>
        </p:nvSpPr>
        <p:spPr bwMode="auto">
          <a:xfrm>
            <a:off x="3660989" y="5000307"/>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656742"/>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28092"/>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660989" y="5254049"/>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97854"/>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660989" y="5509379"/>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69361"/>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a:latin typeface="Calibri" charset="0"/>
              </a:rPr>
              <a:t>sh</a:t>
            </a:r>
            <a:r>
              <a:rPr lang="en-US" dirty="0">
                <a:latin typeface="Calibri" charset="0"/>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54511" y="2333281"/>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401233" y="378232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94902"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433237" y="1678890"/>
            <a:ext cx="4311264"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828393" y="2853639"/>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a:t>
            </a:r>
            <a:r>
              <a:rPr lang="ja-JP" altLang="en-US" sz="1600" dirty="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3" name="Text Box 44"/>
          <p:cNvSpPr txBox="1">
            <a:spLocks noChangeArrowheads="1"/>
          </p:cNvSpPr>
          <p:nvPr/>
        </p:nvSpPr>
        <p:spPr bwMode="auto">
          <a:xfrm>
            <a:off x="5828393" y="4082364"/>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4" name="Text Box 45"/>
          <p:cNvSpPr txBox="1">
            <a:spLocks noChangeArrowheads="1"/>
          </p:cNvSpPr>
          <p:nvPr/>
        </p:nvSpPr>
        <p:spPr bwMode="auto">
          <a:xfrm>
            <a:off x="5828393" y="5385988"/>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7025567" y="3382279"/>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smtClean="0">
                <a:latin typeface="Calibri" charset="0"/>
              </a:rPr>
              <a:t>相互作用</a:t>
            </a:r>
            <a:r>
              <a:rPr lang="ja-JP" altLang="en-US" dirty="0" smtClean="0">
                <a:latin typeface="Calibri" charset="0"/>
              </a:rPr>
              <a:t>の仕方を記入して</a:t>
            </a:r>
            <a:r>
              <a:rPr lang="en-US" dirty="0" err="1" smtClean="0">
                <a:latin typeface="Calibri" charset="0"/>
              </a:rPr>
              <a:t>ください</a:t>
            </a:r>
            <a:r>
              <a:rPr lang="en-US" dirty="0" smtClean="0">
                <a:latin typeface="Calibri" charset="0"/>
              </a:rPr>
              <a:t> ]</a:t>
            </a:r>
            <a:endParaRPr lang="en-US" dirty="0">
              <a:latin typeface="Calibri" charset="0"/>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アーキテクチャ</a:t>
            </a:r>
            <a:r>
              <a:rPr lang="en-US" dirty="0">
                <a:solidFill>
                  <a:schemeClr val="tx2"/>
                </a:solidFill>
                <a:latin typeface="+mj-lt"/>
                <a:ea typeface="ＭＳ Ｐゴシック" charset="0"/>
                <a:cs typeface="ＭＳ Ｐゴシック" charset="0"/>
              </a:rPr>
              <a:t> </a:t>
            </a:r>
            <a:r>
              <a:rPr lang="en-US" dirty="0" smtClean="0">
                <a:solidFill>
                  <a:schemeClr val="tx2"/>
                </a:solidFill>
                <a:latin typeface="+mj-lt"/>
                <a:ea typeface="ＭＳ Ｐゴシック" charset="0"/>
                <a:cs typeface="ＭＳ Ｐゴシック" charset="0"/>
              </a:rPr>
              <a:t> </a:t>
            </a:r>
            <a:r>
              <a:rPr lang="en-US" dirty="0" err="1" smtClean="0">
                <a:solidFill>
                  <a:schemeClr val="tx2"/>
                </a:solidFill>
                <a:latin typeface="+mj-lt"/>
                <a:ea typeface="ＭＳ Ｐゴシック" charset="0"/>
                <a:cs typeface="ＭＳ Ｐゴシック" charset="0"/>
              </a:rPr>
              <a:t>レビュ</a:t>
            </a:r>
            <a:r>
              <a:rPr lang="en-US" dirty="0" smtClean="0">
                <a:solidFill>
                  <a:schemeClr val="tx2"/>
                </a:solidFill>
                <a:latin typeface="+mj-lt"/>
                <a:ea typeface="ＭＳ Ｐゴシック" charset="0"/>
                <a:cs typeface="ＭＳ Ｐゴシック" charset="0"/>
              </a:rPr>
              <a:t>ー</a:t>
            </a:r>
            <a:r>
              <a:rPr lang="en-US" dirty="0">
                <a:solidFill>
                  <a:schemeClr val="tx2"/>
                </a:solidFill>
                <a:latin typeface="+mj-lt"/>
                <a:ea typeface="ＭＳ Ｐゴシック" charset="0"/>
                <a:cs typeface="ＭＳ Ｐゴシック" charset="0"/>
              </a:rPr>
              <a:t>（</a:t>
            </a:r>
            <a:r>
              <a:rPr lang="en-US" dirty="0" err="1">
                <a:solidFill>
                  <a:schemeClr val="tx2"/>
                </a:solidFill>
                <a:latin typeface="+mj-lt"/>
                <a:ea typeface="ＭＳ Ｐゴシック" charset="0"/>
                <a:cs typeface="ＭＳ Ｐゴシック" charset="0"/>
              </a:rPr>
              <a:t>テンプレートの例</a:t>
            </a:r>
            <a:r>
              <a:rPr lang="en-US" dirty="0">
                <a:solidFill>
                  <a:schemeClr val="tx2"/>
                </a:solidFill>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41" name="Text Box 48"/>
          <p:cNvSpPr txBox="1">
            <a:spLocks noChangeArrowheads="1"/>
          </p:cNvSpPr>
          <p:nvPr/>
        </p:nvSpPr>
        <p:spPr bwMode="auto">
          <a:xfrm>
            <a:off x="7025568" y="4628914"/>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smtClean="0">
                <a:latin typeface="Calibri" charset="0"/>
              </a:rPr>
              <a:t>相互作用</a:t>
            </a:r>
            <a:r>
              <a:rPr lang="ja-JP" altLang="en-US" dirty="0" smtClean="0">
                <a:latin typeface="Calibri" charset="0"/>
              </a:rPr>
              <a:t>の仕方を記入して</a:t>
            </a:r>
            <a:r>
              <a:rPr lang="en-US" dirty="0" err="1" smtClean="0">
                <a:latin typeface="Calibri" charset="0"/>
              </a:rPr>
              <a:t>ください</a:t>
            </a:r>
            <a:r>
              <a:rPr lang="en-US" dirty="0" smtClean="0">
                <a:latin typeface="Calibri" charset="0"/>
              </a:rPr>
              <a:t> ]</a:t>
            </a:r>
            <a:endParaRPr lang="en-US" dirty="0">
              <a:latin typeface="Calibri" charset="0"/>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a:t>
            </a:r>
            <a:r>
              <a:rPr lang="en-US" sz="2000" b="0" dirty="0" err="1" smtClean="0">
                <a:latin typeface="Calibri" charset="0"/>
                <a:ea typeface="MS PGothic" charset="0"/>
              </a:rPr>
              <a:t>コンポーネントの</a:t>
            </a:r>
            <a:r>
              <a:rPr lang="ja-JP" altLang="en-US" sz="2000" b="0" dirty="0" smtClean="0">
                <a:latin typeface="Calibri" charset="0"/>
                <a:ea typeface="MS PGothic" charset="0"/>
              </a:rPr>
              <a:t>バージョン</a:t>
            </a:r>
            <a:r>
              <a:rPr lang="en-US" sz="2000" b="0" dirty="0" smtClean="0">
                <a:latin typeface="Calibri" charset="0"/>
                <a:ea typeface="MS PGothic" charset="0"/>
              </a:rPr>
              <a:t>、</a:t>
            </a:r>
            <a:r>
              <a:rPr lang="en-US" sz="2000" b="0" dirty="0" err="1">
                <a:latin typeface="Calibri" charset="0"/>
                <a:ea typeface="MS PGothic" charset="0"/>
              </a:rPr>
              <a:t>使用</a:t>
            </a:r>
            <a:r>
              <a:rPr lang="ja-JP" altLang="en-US" sz="2000" b="0" dirty="0">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latin typeface="Calibri" charset="0"/>
                <a:ea typeface="MS PGothic" charset="0"/>
              </a:rPr>
              <a:t>適用される</a:t>
            </a:r>
            <a:r>
              <a:rPr lang="ja-JP" altLang="en-US" sz="2000" b="0" dirty="0" smtClean="0">
                <a:latin typeface="Calibri" charset="0"/>
                <a:ea typeface="MS PGothic" charset="0"/>
              </a:rPr>
              <a:t>その他すべて</a:t>
            </a:r>
            <a:r>
              <a:rPr lang="ja-JP" altLang="en-US" sz="2000" b="0" dirty="0">
                <a:latin typeface="Calibri" charset="0"/>
                <a:ea typeface="MS PGothic" charset="0"/>
              </a:rPr>
              <a:t>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承認は適切な職権レベルで行われる必要があ</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buFont typeface="Wingdings" panose="05000000000000000000" pitchFamily="2" charset="2"/>
              <a:buChar char="Ø"/>
            </a:pPr>
            <a:r>
              <a:rPr lang="en-US" dirty="0">
                <a:latin typeface="Arial"/>
              </a:rPr>
              <a:t>（根底のアイデアではなく）表現を保護 </a:t>
            </a:r>
          </a:p>
          <a:p>
            <a:pPr lvl="1">
              <a:buFont typeface="Wingdings" panose="05000000000000000000" pitchFamily="2" charset="2"/>
              <a:buChar char="Ø"/>
            </a:pPr>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dirty="0" err="1" smtClean="0">
                <a:latin typeface="Arial"/>
              </a:rPr>
              <a:t>非自明性をもつ発明</a:t>
            </a:r>
            <a:endParaRPr lang="en-US" dirty="0">
              <a:latin typeface="Arial"/>
            </a:endParaRPr>
          </a:p>
          <a:p>
            <a:pPr lvl="1">
              <a:buFont typeface="Wingdings" panose="05000000000000000000" pitchFamily="2" charset="2"/>
              <a:buChar char="Ø"/>
            </a:pPr>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buFont typeface="Wingdings" panose="05000000000000000000" pitchFamily="2" charset="2"/>
              <a:buChar char="Ø"/>
            </a:pPr>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lnSpcReduction="100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smtClean="0">
                <a:latin typeface="Calibri" charset="0"/>
                <a:ea typeface="MS PGothic" charset="0"/>
              </a:rPr>
              <a:t>が承認された</a:t>
            </a:r>
            <a:r>
              <a:rPr lang="ja-JP" altLang="en-US" sz="2000" b="0" dirty="0" smtClean="0">
                <a:latin typeface="Calibri" charset="0"/>
                <a:ea typeface="MS PGothic" charset="0"/>
              </a:rPr>
              <a:t>場合</a:t>
            </a:r>
            <a:r>
              <a:rPr lang="en-US" sz="2000" b="0" dirty="0" smtClean="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latin typeface="Calibri" charset="0"/>
                <a:ea typeface="MS PGothic" charset="0"/>
              </a:rPr>
              <a:t>表</a:t>
            </a:r>
            <a:r>
              <a:rPr lang="en-US" sz="2000" b="0" dirty="0" err="1">
                <a:latin typeface="Calibri" charset="0"/>
                <a:ea typeface="MS PGothic" charset="0"/>
              </a:rPr>
              <a:t>に追加</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latin typeface="Calibri" charset="0"/>
                <a:ea typeface="MS PGothic" charset="0"/>
              </a:rPr>
              <a:t>追跡システムに登録</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a:buFont typeface="Arial" panose="020B0604020202020204" pitchFamily="34" charset="0"/>
              <a:buChar char="•"/>
            </a:pPr>
            <a:r>
              <a:rPr lang="en-US" sz="2000" b="0" dirty="0" err="1" smtClean="0">
                <a:latin typeface="Calibri" charset="0"/>
                <a:ea typeface="MS PGothic" charset="0"/>
              </a:rPr>
              <a:t>新しい</a:t>
            </a:r>
            <a:r>
              <a:rPr lang="ja-JP" altLang="en-US" sz="2000" b="0" dirty="0" smtClean="0">
                <a:latin typeface="Calibri" charset="0"/>
                <a:ea typeface="MS PGothic" charset="0"/>
              </a:rPr>
              <a:t>バージョン</a:t>
            </a:r>
            <a:r>
              <a:rPr lang="en-US" sz="2000" b="0" dirty="0" err="1" smtClean="0">
                <a:latin typeface="Calibri" charset="0"/>
                <a:ea typeface="MS PGothic" charset="0"/>
              </a:rPr>
              <a:t>の</a:t>
            </a:r>
            <a:r>
              <a:rPr lang="en-US" sz="2000" b="0" dirty="0" err="1">
                <a:latin typeface="Calibri" charset="0"/>
                <a:ea typeface="MS PGothic" charset="0"/>
              </a:rPr>
              <a:t>FOSSコンポーネントや新しい使用</a:t>
            </a:r>
            <a:r>
              <a:rPr lang="ja-JP" altLang="en-US" sz="2000" b="0" dirty="0">
                <a:latin typeface="Calibri" charset="0"/>
                <a:ea typeface="MS PGothic" charset="0"/>
              </a:rPr>
              <a:t>方法</a:t>
            </a:r>
            <a:r>
              <a:rPr lang="en-US" sz="2000" b="0" dirty="0" err="1">
                <a:latin typeface="Calibri" charset="0"/>
                <a:ea typeface="MS PGothic" charset="0"/>
              </a:rPr>
              <a:t>が提案された場合には</a:t>
            </a:r>
            <a:r>
              <a:rPr lang="ja-JP" altLang="en-US" sz="2000" b="0" dirty="0" err="1">
                <a:latin typeface="Calibri" charset="0"/>
                <a:ea typeface="MS PGothic" charset="0"/>
              </a:rPr>
              <a:t>、</a:t>
            </a:r>
            <a:r>
              <a:rPr lang="en-US" sz="2000" b="0" dirty="0" err="1" smtClean="0">
                <a:latin typeface="Calibri" charset="0"/>
                <a:ea typeface="MS PGothic" charset="0"/>
              </a:rPr>
              <a:t>新たな承認が必要となることを</a:t>
            </a:r>
            <a:r>
              <a:rPr lang="ja-JP" altLang="en-US" sz="2000" b="0" dirty="0">
                <a:latin typeface="Calibri" charset="0"/>
                <a:ea typeface="MS PGothic" charset="0"/>
              </a:rPr>
              <a:t>追跡</a:t>
            </a:r>
            <a:r>
              <a:rPr lang="en-US" altLang="ja-JP" sz="2000" b="0" dirty="0" err="1" smtClean="0">
                <a:latin typeface="Calibri" charset="0"/>
                <a:ea typeface="MS PGothic" charset="0"/>
              </a:rPr>
              <a:t>システム</a:t>
            </a:r>
            <a:r>
              <a:rPr lang="ja-JP" altLang="en-US" sz="2000" b="0" dirty="0" smtClean="0">
                <a:latin typeface="Calibri" charset="0"/>
                <a:ea typeface="MS PGothic" charset="0"/>
              </a:rPr>
              <a:t>で</a:t>
            </a:r>
            <a:r>
              <a:rPr lang="en-US" sz="2000" b="0" dirty="0" err="1" smtClean="0">
                <a:latin typeface="Calibri" charset="0"/>
                <a:ea typeface="MS PGothic" charset="0"/>
              </a:rPr>
              <a:t>明確にする</a:t>
            </a:r>
            <a:r>
              <a:rPr lang="en-US" sz="2000" b="0" dirty="0" smtClean="0">
                <a:latin typeface="Calibri" charset="0"/>
                <a:ea typeface="MS PGothic" charset="0"/>
              </a:rPr>
              <a:t> </a:t>
            </a:r>
            <a:endParaRPr lang="en-US" sz="2000" b="0" dirty="0">
              <a:latin typeface="Calibri" charset="0"/>
              <a:ea typeface="MS PGothic" charset="0"/>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698625" y="3602457"/>
            <a:ext cx="8817633" cy="3240260"/>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著作権表示と帰属</a:t>
            </a:r>
            <a:r>
              <a:rPr lang="ja-JP" altLang="en-US" sz="2000" dirty="0">
                <a:latin typeface="Calibri" charset="0"/>
                <a:ea typeface="MS PGothic" charset="0"/>
              </a:rPr>
              <a:t>表示</a:t>
            </a:r>
            <a:r>
              <a:rPr lang="en-US" sz="2000" dirty="0">
                <a:latin typeface="Calibri" charset="0"/>
                <a:ea typeface="MS PGothic" charset="0"/>
              </a:rPr>
              <a:t>の</a:t>
            </a:r>
            <a:r>
              <a:rPr lang="ja-JP" altLang="en-US" sz="2000" dirty="0">
                <a:latin typeface="Calibri" charset="0"/>
                <a:ea typeface="MS PGothic" charset="0"/>
              </a:rPr>
              <a:t>すべて</a:t>
            </a:r>
            <a:r>
              <a:rPr lang="en-US" sz="2000" dirty="0" err="1">
                <a:latin typeface="Calibri" charset="0"/>
                <a:ea typeface="MS PGothic" charset="0"/>
              </a:rPr>
              <a:t>を提供することで、FOSS</a:t>
            </a:r>
            <a:r>
              <a:rPr lang="ja-JP" altLang="en-US" sz="2000" dirty="0">
                <a:latin typeface="Calibri" charset="0"/>
                <a:ea typeface="MS PGothic" charset="0"/>
              </a:rPr>
              <a:t>が</a:t>
            </a:r>
            <a:r>
              <a:rPr lang="en-US" sz="2000" dirty="0" err="1">
                <a:latin typeface="Calibri" charset="0"/>
                <a:ea typeface="MS PGothic" charset="0"/>
              </a:rPr>
              <a:t>使用</a:t>
            </a:r>
            <a:r>
              <a:rPr lang="ja-JP" altLang="en-US" sz="2000" dirty="0">
                <a:latin typeface="Calibri" charset="0"/>
                <a:ea typeface="MS PGothic" charset="0"/>
              </a:rPr>
              <a:t>されていること</a:t>
            </a:r>
            <a:r>
              <a:rPr lang="en-US" sz="2000" dirty="0">
                <a:latin typeface="Calibri" charset="0"/>
                <a:ea typeface="MS PGothic" charset="0"/>
              </a:rPr>
              <a:t>を</a:t>
            </a:r>
            <a:r>
              <a:rPr lang="ja-JP" altLang="en-US" sz="2000" dirty="0">
                <a:latin typeface="Calibri" charset="0"/>
                <a:ea typeface="MS PGothic" charset="0"/>
              </a:rPr>
              <a:t>表明する</a:t>
            </a:r>
            <a:r>
              <a:rPr lang="en-US" sz="2000" dirty="0">
                <a:latin typeface="Calibri" charset="0"/>
                <a:ea typeface="MS PGothic" charset="0"/>
              </a:rPr>
              <a:t> </a:t>
            </a:r>
          </a:p>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製品のエンドユーザ</a:t>
            </a:r>
            <a:r>
              <a:rPr lang="ja-JP" altLang="en-US" sz="2000" dirty="0" err="1">
                <a:latin typeface="Calibri" charset="0"/>
                <a:ea typeface="MS PGothic" charset="0"/>
              </a:rPr>
              <a:t>ー</a:t>
            </a:r>
            <a:r>
              <a:rPr lang="en-US" sz="2000" dirty="0" err="1">
                <a:latin typeface="Calibri" charset="0"/>
                <a:ea typeface="MS PGothic" charset="0"/>
              </a:rPr>
              <a:t>にFOSSのソースコードの写しの入手方法に</a:t>
            </a:r>
            <a:r>
              <a:rPr lang="ja-JP" altLang="en-US" sz="2000" dirty="0">
                <a:latin typeface="Calibri" charset="0"/>
                <a:ea typeface="MS PGothic" charset="0"/>
              </a:rPr>
              <a:t>関する</a:t>
            </a:r>
            <a:r>
              <a:rPr lang="en-US" sz="2000" dirty="0" err="1">
                <a:latin typeface="Calibri" charset="0"/>
                <a:ea typeface="MS PGothic" charset="0"/>
              </a:rPr>
              <a:t>情報</a:t>
            </a:r>
            <a:r>
              <a:rPr lang="ja-JP" altLang="en-US" sz="2000" dirty="0">
                <a:latin typeface="Calibri" charset="0"/>
                <a:ea typeface="MS PGothic" charset="0"/>
              </a:rPr>
              <a:t>を</a:t>
            </a:r>
            <a:r>
              <a:rPr lang="en-US" sz="2000" dirty="0" err="1">
                <a:latin typeface="Calibri" charset="0"/>
                <a:ea typeface="MS PGothic" charset="0"/>
              </a:rPr>
              <a:t>提供</a:t>
            </a:r>
            <a:r>
              <a:rPr lang="ja-JP" altLang="en-US" sz="2000" dirty="0">
                <a:latin typeface="Calibri" charset="0"/>
                <a:ea typeface="MS PGothic" charset="0"/>
              </a:rPr>
              <a:t>する</a:t>
            </a:r>
            <a:r>
              <a:rPr lang="en-US" sz="2000" dirty="0">
                <a:latin typeface="Calibri" charset="0"/>
                <a:ea typeface="MS PGothic" charset="0"/>
              </a:rPr>
              <a:t>（</a:t>
            </a:r>
            <a:r>
              <a:rPr lang="en-US" sz="2000" dirty="0" err="1">
                <a:latin typeface="Calibri" charset="0"/>
                <a:ea typeface="MS PGothic" charset="0"/>
              </a:rPr>
              <a:t>GPLやLGPLのケースのよう</a:t>
            </a:r>
            <a:r>
              <a:rPr lang="ja-JP" altLang="en-US" sz="2000" dirty="0">
                <a:latin typeface="Calibri" charset="0"/>
                <a:ea typeface="MS PGothic" charset="0"/>
              </a:rPr>
              <a:t>に、その必要がある</a:t>
            </a:r>
            <a:r>
              <a:rPr lang="en-US" sz="2000" dirty="0" err="1">
                <a:latin typeface="Calibri" charset="0"/>
                <a:ea typeface="MS PGothic" charset="0"/>
              </a:rPr>
              <a:t>場合</a:t>
            </a:r>
            <a:r>
              <a:rPr lang="en-US" sz="2000" dirty="0">
                <a:latin typeface="Calibri" charset="0"/>
                <a:ea typeface="MS PGothic" charset="0"/>
              </a:rPr>
              <a:t>）</a:t>
            </a:r>
          </a:p>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必要に応じ製品に含まれるFOSS</a:t>
            </a:r>
            <a:r>
              <a:rPr lang="ja-JP" altLang="en-US" sz="2000" dirty="0">
                <a:latin typeface="Calibri" charset="0"/>
                <a:ea typeface="MS PGothic" charset="0"/>
              </a:rPr>
              <a:t>について</a:t>
            </a:r>
            <a:r>
              <a:rPr lang="en-US" sz="2000" dirty="0" err="1">
                <a:latin typeface="Calibri" charset="0"/>
                <a:ea typeface="MS PGothic" charset="0"/>
              </a:rPr>
              <a:t>ライセンス同意書全文</a:t>
            </a:r>
            <a:r>
              <a:rPr lang="ja-JP" altLang="en-US" sz="2000" dirty="0">
                <a:latin typeface="Calibri" charset="0"/>
                <a:ea typeface="MS PGothic" charset="0"/>
              </a:rPr>
              <a:t>の</a:t>
            </a:r>
            <a:r>
              <a:rPr lang="en-US" sz="2000" dirty="0" err="1">
                <a:latin typeface="Calibri" charset="0"/>
                <a:ea typeface="MS PGothic" charset="0"/>
              </a:rPr>
              <a:t>コピ</a:t>
            </a:r>
            <a:r>
              <a:rPr lang="en-US" sz="2000" dirty="0">
                <a:latin typeface="Calibri" charset="0"/>
                <a:ea typeface="MS PGothic" charset="0"/>
              </a:rPr>
              <a:t>ー</a:t>
            </a:r>
            <a:r>
              <a:rPr lang="ja-JP" altLang="en-US" sz="2000" dirty="0">
                <a:latin typeface="Calibri" charset="0"/>
                <a:ea typeface="MS PGothic" charset="0"/>
              </a:rPr>
              <a:t>を用意する</a:t>
            </a:r>
            <a:r>
              <a:rPr lang="en-US" sz="2000" dirty="0">
                <a:latin typeface="Calibri" charset="0"/>
                <a:ea typeface="MS PGothic" charset="0"/>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altLang="en-US" dirty="0" smtClean="0">
                <a:solidFill>
                  <a:schemeClr val="tx2"/>
                </a:solidFill>
                <a:latin typeface="+mj-lt"/>
                <a:ea typeface="ＭＳ Ｐゴシック" charset="0"/>
                <a:cs typeface="ＭＳ Ｐゴシック" charset="0"/>
              </a:rPr>
              <a:t>／</a:t>
            </a:r>
            <a:r>
              <a:rPr lang="ja-JP" altLang="en-US" dirty="0" smtClean="0">
                <a:solidFill>
                  <a:schemeClr val="tx2"/>
                </a:solidFill>
                <a:latin typeface="+mj-lt"/>
                <a:ea typeface="ＭＳ Ｐゴシック" charset="0"/>
                <a:cs typeface="ＭＳ Ｐゴシック" charset="0"/>
              </a:rPr>
              <a:t>通知</a:t>
            </a:r>
            <a:r>
              <a:rPr lang="ja-JP" altLang="en-US" dirty="0">
                <a:solidFill>
                  <a:schemeClr val="tx2"/>
                </a:solidFill>
                <a:latin typeface="+mj-lt"/>
                <a:ea typeface="ＭＳ Ｐゴシック" charset="0"/>
                <a:cs typeface="ＭＳ Ｐゴシック" charset="0"/>
              </a:rPr>
              <a:t>／</a:t>
            </a:r>
            <a:r>
              <a:rPr lang="en-US" altLang="en-US" dirty="0" err="1" smtClean="0">
                <a:solidFill>
                  <a:schemeClr val="tx2"/>
                </a:solidFill>
                <a:latin typeface="+mj-lt"/>
                <a:ea typeface="ＭＳ Ｐゴシック" charset="0"/>
                <a:cs typeface="ＭＳ Ｐゴシック" charset="0"/>
              </a:rPr>
              <a:t>表示</a:t>
            </a:r>
            <a:endParaRPr lang="en-US" altLang="en-US" dirty="0">
              <a:solidFill>
                <a:schemeClr val="tx2"/>
              </a:solidFill>
              <a:latin typeface="+mj-lt"/>
              <a:ea typeface="ＭＳ Ｐゴシック" charset="0"/>
              <a:cs typeface="ＭＳ Ｐゴシック"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Calibri" charset="0"/>
                <a:ea typeface="MS PGothic" charset="0"/>
              </a:rPr>
              <a:t>製品リリース時に用いる適切な告知／表示を準備</a:t>
            </a:r>
            <a:r>
              <a:rPr lang="ja-JP" altLang="en-US" b="1" dirty="0" smtClean="0">
                <a:latin typeface="Calibri" charset="0"/>
                <a:ea typeface="MS PGothic" charset="0"/>
              </a:rPr>
              <a:t>する</a:t>
            </a:r>
            <a:endParaRPr lang="ja-JP" altLang="en-US" b="1" dirty="0">
              <a:latin typeface="Calibri" charset="0"/>
              <a:ea typeface="MS PGothic" charset="0"/>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FOSSコンポーネントの使用が承認され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FOSSコンポーネントがそのリリース</a:t>
            </a:r>
            <a:r>
              <a:rPr lang="ja-JP" altLang="en-US" sz="1600" dirty="0">
                <a:latin typeface="Calibri" charset="0"/>
                <a:ea typeface="MS PGothic" charset="0"/>
              </a:rPr>
              <a:t>の</a:t>
            </a:r>
            <a:r>
              <a:rPr lang="en-US" sz="1600" dirty="0" err="1">
                <a:latin typeface="Calibri" charset="0"/>
                <a:ea typeface="MS PGothic" charset="0"/>
              </a:rPr>
              <a:t>ソフトウェア一覧</a:t>
            </a:r>
            <a:r>
              <a:rPr lang="ja-JP" altLang="en-US" sz="1600" dirty="0">
                <a:latin typeface="Calibri" charset="0"/>
                <a:ea typeface="MS PGothic" charset="0"/>
              </a:rPr>
              <a:t>表</a:t>
            </a:r>
            <a:r>
              <a:rPr lang="en-US" sz="1600" dirty="0" err="1">
                <a:latin typeface="Calibri" charset="0"/>
                <a:ea typeface="MS PGothic" charset="0"/>
              </a:rPr>
              <a:t>に登録され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適切な告知／表示が準備された</a:t>
            </a:r>
            <a:r>
              <a:rPr lang="ja-JP" altLang="en-US" sz="1600" dirty="0">
                <a:latin typeface="Calibri" charset="0"/>
                <a:ea typeface="MS PGothic" charset="0"/>
              </a:rPr>
              <a:t>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Calibri" charset="0"/>
                <a:ea typeface="MS PGothic" charset="0"/>
              </a:rPr>
              <a:t>頒布パッケージ</a:t>
            </a:r>
            <a:r>
              <a:rPr lang="ja-JP" altLang="en-US" sz="1600" dirty="0">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latin typeface="Calibri" charset="0"/>
                <a:ea typeface="MS PGothic" charset="0"/>
              </a:rPr>
              <a:t>まれ</a:t>
            </a:r>
            <a:r>
              <a:rPr lang="ja-JP" altLang="en-US" sz="1600" dirty="0" err="1">
                <a:latin typeface="Calibri" charset="0"/>
                <a:ea typeface="MS PGothic" charset="0"/>
              </a:rPr>
              <a:t>て</a:t>
            </a:r>
            <a:r>
              <a:rPr lang="en-US" sz="1600" dirty="0" err="1">
                <a:latin typeface="Calibri" charset="0"/>
                <a:ea typeface="MS PGothic" charset="0"/>
              </a:rPr>
              <a:t>いる</a:t>
            </a:r>
            <a:endParaRPr lang="en-US" sz="1600" dirty="0">
              <a:latin typeface="Calibri" charset="0"/>
              <a:ea typeface="MS PGothic" charset="0"/>
            </a:endParaRPr>
          </a:p>
          <a:p>
            <a:pPr lvl="1" indent="-182880">
              <a:lnSpc>
                <a:spcPct val="80000"/>
              </a:lnSpc>
              <a:spcBef>
                <a:spcPct val="20000"/>
              </a:spcBef>
              <a:buClr>
                <a:schemeClr val="accent1"/>
              </a:buClr>
              <a:buSzPct val="85000"/>
              <a:buFont typeface="Arial" pitchFamily="34" charset="0"/>
              <a:buChar char="•"/>
              <a:defRPr/>
            </a:pPr>
            <a:r>
              <a:rPr lang="en-US" sz="1600" dirty="0">
                <a:latin typeface="Calibri" charset="0"/>
                <a:ea typeface="MS PGothic" charset="0"/>
              </a:rPr>
              <a:t>（ </a:t>
            </a:r>
            <a:r>
              <a:rPr lang="en-US" sz="1600" dirty="0" err="1">
                <a:latin typeface="Calibri" charset="0"/>
                <a:ea typeface="MS PGothic" charset="0"/>
              </a:rPr>
              <a:t>OpenChaint仕様書で定義</a:t>
            </a:r>
            <a:r>
              <a:rPr lang="ja-JP" altLang="en-US" sz="1600" dirty="0">
                <a:latin typeface="Calibri" charset="0"/>
                <a:ea typeface="MS PGothic" charset="0"/>
              </a:rPr>
              <a:t>され</a:t>
            </a:r>
            <a:r>
              <a:rPr lang="en-US" sz="1600" dirty="0">
                <a:latin typeface="Calibri" charset="0"/>
                <a:ea typeface="MS PGothic" charset="0"/>
              </a:rPr>
              <a:t>る）「</a:t>
            </a:r>
            <a:r>
              <a:rPr lang="en-US" sz="1600" dirty="0" err="1">
                <a:latin typeface="Calibri" charset="0"/>
                <a:ea typeface="MS PGothic" charset="0"/>
              </a:rPr>
              <a:t>頒布コンプライアンス関連資料</a:t>
            </a:r>
            <a:r>
              <a:rPr lang="ja-JP" altLang="en-US" sz="1600" dirty="0">
                <a:latin typeface="Calibri" charset="0"/>
                <a:ea typeface="MS PGothic" charset="0"/>
              </a:rPr>
              <a:t>」として</a:t>
            </a:r>
            <a:r>
              <a:rPr lang="en-US" sz="1600" dirty="0">
                <a:latin typeface="Calibri" charset="0"/>
                <a:ea typeface="MS PGothic" charset="0"/>
              </a:rPr>
              <a:t>、</a:t>
            </a:r>
            <a:r>
              <a:rPr lang="en-US" sz="1600" dirty="0" err="1">
                <a:latin typeface="Calibri" charset="0"/>
                <a:ea typeface="MS PGothic" charset="0"/>
              </a:rPr>
              <a:t>頒布パッケージ</a:t>
            </a:r>
            <a:r>
              <a:rPr lang="ja-JP" altLang="en-US" sz="1600" dirty="0">
                <a:latin typeface="Calibri" charset="0"/>
                <a:ea typeface="MS PGothic" charset="0"/>
              </a:rPr>
              <a:t>やその他頒布</a:t>
            </a:r>
            <a:r>
              <a:rPr lang="en-US" sz="1600" dirty="0" err="1">
                <a:latin typeface="Calibri" charset="0"/>
                <a:ea typeface="MS PGothic" charset="0"/>
              </a:rPr>
              <a:t>形態に</a:t>
            </a:r>
            <a:r>
              <a:rPr lang="en-US" altLang="ja-JP" sz="1600" dirty="0" err="1">
                <a:latin typeface="Calibri" charset="0"/>
                <a:ea typeface="MS PGothic" charset="0"/>
              </a:rPr>
              <a:t>適切な告知／表示</a:t>
            </a:r>
            <a:r>
              <a:rPr lang="ja-JP" altLang="en-US" sz="1600" dirty="0">
                <a:latin typeface="Calibri" charset="0"/>
                <a:ea typeface="MS PGothic" charset="0"/>
              </a:rPr>
              <a:t>が</a:t>
            </a:r>
            <a:r>
              <a:rPr lang="en-US" altLang="ja-JP" sz="1600" dirty="0" err="1">
                <a:latin typeface="Calibri" charset="0"/>
                <a:ea typeface="MS PGothic" charset="0"/>
              </a:rPr>
              <a:t>盛り込</a:t>
            </a:r>
            <a:r>
              <a:rPr lang="ja-JP" altLang="en-US" sz="1600" dirty="0">
                <a:latin typeface="Calibri" charset="0"/>
                <a:ea typeface="MS PGothic" charset="0"/>
              </a:rPr>
              <a:t>まれ</a:t>
            </a:r>
            <a:r>
              <a:rPr lang="ja-JP" altLang="en-US" sz="1600" dirty="0" err="1">
                <a:latin typeface="Calibri" charset="0"/>
                <a:ea typeface="MS PGothic" charset="0"/>
              </a:rPr>
              <a:t>て</a:t>
            </a:r>
            <a:r>
              <a:rPr lang="ja-JP" altLang="en-US" sz="1600" dirty="0">
                <a:latin typeface="Calibri" charset="0"/>
                <a:ea typeface="MS PGothic" charset="0"/>
              </a:rPr>
              <a:t>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4076700" y="3780000"/>
            <a:ext cx="4038600" cy="2771456"/>
          </a:xfrm>
          <a:prstGeom prst="rect">
            <a:avLst/>
          </a:prstGeom>
        </p:spPr>
        <p:txBody>
          <a:bodyPr vert="horz" lIns="91440" tIns="45720" rIns="91440" bIns="45720" rtlCol="0" anchor="t">
            <a:normAutofit fontScale="92500" lnSpcReduction="20000"/>
          </a:bodyPr>
          <a:lstStyle/>
          <a:p>
            <a:pPr marL="228600" indent="-228600">
              <a:lnSpc>
                <a:spcPct val="110000"/>
              </a:lnSpc>
              <a:spcBef>
                <a:spcPts val="1000"/>
              </a:spcBef>
              <a:buSzPct val="90000"/>
              <a:buFont typeface="Arial" panose="020B0604020202020204" pitchFamily="34" charset="0"/>
              <a:buChar char="•"/>
              <a:defRPr/>
            </a:pPr>
            <a:r>
              <a:rPr lang="en-US" sz="1900" u="sng" dirty="0" err="1">
                <a:solidFill>
                  <a:srgbClr val="0070C0"/>
                </a:solidFill>
                <a:latin typeface="Calibri" charset="0"/>
                <a:ea typeface="MS PGothic" charset="0"/>
              </a:rPr>
              <a:t>ステップ</a:t>
            </a:r>
            <a:r>
              <a:rPr lang="en-US" sz="1900" u="sng" dirty="0">
                <a:solidFill>
                  <a:srgbClr val="0070C0"/>
                </a:solidFill>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頒布</a:t>
            </a:r>
            <a:r>
              <a:rPr lang="ja-JP" altLang="en-US" sz="1700" dirty="0">
                <a:latin typeface="Calibri" charset="0"/>
                <a:ea typeface="MS PGothic" charset="0"/>
              </a:rPr>
              <a:t>用</a:t>
            </a:r>
            <a:r>
              <a:rPr lang="en-US" sz="1700" dirty="0" err="1">
                <a:latin typeface="Calibri" charset="0"/>
                <a:ea typeface="MS PGothic" charset="0"/>
              </a:rPr>
              <a:t>のFOSSパッケージが明確になっていて</a:t>
            </a:r>
            <a:r>
              <a:rPr lang="ja-JP" altLang="en-US" sz="1700" dirty="0" err="1">
                <a:latin typeface="Calibri" charset="0"/>
                <a:ea typeface="MS PGothic" charset="0"/>
              </a:rPr>
              <a:t>、</a:t>
            </a:r>
            <a:r>
              <a:rPr lang="en-US" sz="1700" dirty="0" err="1">
                <a:latin typeface="Calibri" charset="0"/>
                <a:ea typeface="MS PGothic" charset="0"/>
              </a:rPr>
              <a:t>承認されていることを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レビューされたソースコードが製品として出荷されるバイナリ形態の同等物と合致していることを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エンドユーザ</a:t>
            </a:r>
            <a:r>
              <a:rPr lang="ja-JP" altLang="en-US" sz="1700" dirty="0" err="1">
                <a:latin typeface="Calibri" charset="0"/>
                <a:ea typeface="MS PGothic" charset="0"/>
              </a:rPr>
              <a:t>ー</a:t>
            </a:r>
            <a:r>
              <a:rPr lang="en-US" sz="1700" dirty="0" err="1">
                <a:latin typeface="Calibri" charset="0"/>
                <a:ea typeface="MS PGothic" charset="0"/>
              </a:rPr>
              <a:t>向けに当該FOSSのソースコードをリクエストできる権利について情報提供するため</a:t>
            </a:r>
            <a:r>
              <a:rPr lang="ja-JP" altLang="en-US" sz="1700" dirty="0">
                <a:latin typeface="Calibri" charset="0"/>
                <a:ea typeface="MS PGothic" charset="0"/>
              </a:rPr>
              <a:t>の</a:t>
            </a:r>
            <a:r>
              <a:rPr lang="en-US" sz="1700" dirty="0" err="1">
                <a:latin typeface="Calibri" charset="0"/>
                <a:ea typeface="MS PGothic" charset="0"/>
              </a:rPr>
              <a:t>適切な告知</a:t>
            </a:r>
            <a:r>
              <a:rPr lang="ja-JP" altLang="en-US" sz="1700" dirty="0">
                <a:latin typeface="Calibri" charset="0"/>
                <a:ea typeface="MS PGothic" charset="0"/>
              </a:rPr>
              <a:t>文</a:t>
            </a:r>
            <a:r>
              <a:rPr lang="en-US" sz="1700" dirty="0">
                <a:latin typeface="Calibri" charset="0"/>
                <a:ea typeface="MS PGothic" charset="0"/>
              </a:rPr>
              <a:t>が</a:t>
            </a:r>
            <a:r>
              <a:rPr lang="ja-JP" altLang="en-US" sz="1700" dirty="0">
                <a:latin typeface="Calibri" charset="0"/>
                <a:ea typeface="MS PGothic" charset="0"/>
              </a:rPr>
              <a:t>すべて用意さ</a:t>
            </a:r>
            <a:r>
              <a:rPr lang="en-US" sz="1700" dirty="0" err="1">
                <a:latin typeface="Calibri" charset="0"/>
                <a:ea typeface="MS PGothic" charset="0"/>
              </a:rPr>
              <a:t>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確認された</a:t>
            </a:r>
            <a:r>
              <a:rPr lang="ja-JP" altLang="en-US" sz="1700" dirty="0">
                <a:latin typeface="Calibri" charset="0"/>
                <a:ea typeface="MS PGothic" charset="0"/>
              </a:rPr>
              <a:t>その他</a:t>
            </a:r>
            <a:r>
              <a:rPr lang="en-US" sz="1700" dirty="0" err="1">
                <a:latin typeface="Calibri" charset="0"/>
                <a:ea typeface="MS PGothic" charset="0"/>
              </a:rPr>
              <a:t>義務の履行を</a:t>
            </a:r>
            <a:r>
              <a:rPr lang="ja-JP" altLang="en-US" sz="1700" dirty="0">
                <a:latin typeface="Calibri" charset="0"/>
                <a:ea typeface="MS PGothic" charset="0"/>
              </a:rPr>
              <a:t>検証</a:t>
            </a:r>
            <a:r>
              <a:rPr lang="en-US" sz="1700" dirty="0" err="1">
                <a:latin typeface="Calibri" charset="0"/>
                <a:ea typeface="MS PGothic" charset="0"/>
              </a:rPr>
              <a:t>する</a:t>
            </a:r>
            <a:r>
              <a:rPr lang="en-US" sz="17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を</a:t>
            </a:r>
            <a:r>
              <a:rPr lang="en-US" sz="1600" dirty="0" err="1">
                <a:latin typeface="Calibri" charset="0"/>
                <a:ea typeface="MS PGothic" charset="0"/>
              </a:rPr>
              <a:t>提供</a:t>
            </a:r>
            <a:r>
              <a:rPr lang="ja-JP" altLang="en-US" sz="1600" dirty="0">
                <a:latin typeface="Calibri" charset="0"/>
                <a:ea typeface="MS PGothic" charset="0"/>
              </a:rPr>
              <a:t>する</a:t>
            </a:r>
            <a:r>
              <a:rPr lang="en-US" sz="1600" dirty="0" err="1">
                <a:latin typeface="Calibri" charset="0"/>
                <a:ea typeface="MS PGothic" charset="0"/>
              </a:rPr>
              <a:t>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製品に対応した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a:t>
            </a:r>
            <a:r>
              <a:rPr lang="ja-JP" altLang="en-US" sz="1600" dirty="0">
                <a:latin typeface="Calibri" charset="0"/>
                <a:ea typeface="MS PGothic" charset="0"/>
              </a:rPr>
              <a:t>バージョン</a:t>
            </a:r>
            <a:r>
              <a:rPr lang="en-US" sz="1600" dirty="0" err="1">
                <a:latin typeface="Calibri" charset="0"/>
                <a:ea typeface="MS PGothic" charset="0"/>
              </a:rPr>
              <a:t>に対応し</a:t>
            </a:r>
            <a:r>
              <a:rPr lang="ja-JP" altLang="en-US" sz="1600" dirty="0">
                <a:latin typeface="Calibri" charset="0"/>
                <a:ea typeface="MS PGothic" charset="0"/>
              </a:rPr>
              <a:t>たラベルで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Calibri"/>
              </a:rPr>
              <a:t>添付</a:t>
            </a:r>
            <a:r>
              <a:rPr lang="en-US" b="1" dirty="0" err="1" smtClean="0">
                <a:latin typeface="Calibri"/>
              </a:rPr>
              <a:t>ソースコードを要求され</a:t>
            </a:r>
            <a:r>
              <a:rPr lang="ja-JP" altLang="en-US" b="1" dirty="0" smtClean="0">
                <a:latin typeface="Calibri"/>
              </a:rPr>
              <a:t>た</a:t>
            </a:r>
            <a:r>
              <a:rPr lang="en-US" b="1" dirty="0" err="1" smtClean="0">
                <a:latin typeface="Calibri"/>
              </a:rPr>
              <a:t>形で提供する</a:t>
            </a:r>
            <a:r>
              <a:rPr lang="en-US" b="1" dirty="0" smtClean="0">
                <a:latin typeface="Calibri"/>
              </a:rPr>
              <a:t> </a:t>
            </a:r>
            <a:endParaRPr lang="en-US" b="1" dirty="0">
              <a:latin typeface="Calibri"/>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mj-lt"/>
                <a:ea typeface="ＭＳ Ｐゴシック" charset="0"/>
                <a:cs typeface="ＭＳ Ｐゴシック" charset="0"/>
              </a:rPr>
              <a:t>添付</a:t>
            </a:r>
            <a:r>
              <a:rPr lang="en-US" smtClean="0">
                <a:solidFill>
                  <a:schemeClr val="tx2"/>
                </a:solidFill>
                <a:latin typeface="+mj-lt"/>
                <a:ea typeface="ＭＳ Ｐゴシック" charset="0"/>
                <a:cs typeface="ＭＳ Ｐゴシック" charset="0"/>
              </a:rPr>
              <a:t>ソースコード</a:t>
            </a:r>
            <a:r>
              <a:rPr lang="en-US" altLang="ja-JP" sz="4000" baseline="30000" dirty="0">
                <a:solidFill>
                  <a:schemeClr val="tx2"/>
                </a:solidFill>
                <a:ea typeface="ＭＳ Ｐゴシック" charset="0"/>
                <a:cs typeface="ＭＳ Ｐゴシック" charset="0"/>
              </a:rPr>
              <a:t> ※ </a:t>
            </a:r>
            <a:r>
              <a:rPr lang="en-US" smtClean="0">
                <a:solidFill>
                  <a:schemeClr val="tx2"/>
                </a:solidFill>
                <a:latin typeface="+mj-lt"/>
                <a:ea typeface="ＭＳ Ｐゴシック" charset="0"/>
                <a:cs typeface="ＭＳ Ｐゴシック" charset="0"/>
              </a:rPr>
              <a:t>を頒布する</a:t>
            </a:r>
            <a:endParaRPr lang="en-US" dirty="0">
              <a:latin typeface="+mj-lt"/>
              <a:ea typeface="ＭＳ Ｐゴシック" charset="0"/>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
        <p:nvSpPr>
          <p:cNvPr id="2" name="テキスト ボックス 1"/>
          <p:cNvSpPr txBox="1"/>
          <p:nvPr/>
        </p:nvSpPr>
        <p:spPr>
          <a:xfrm>
            <a:off x="246509" y="6351877"/>
            <a:ext cx="3331361" cy="338554"/>
          </a:xfrm>
          <a:prstGeom prst="rect">
            <a:avLst/>
          </a:prstGeom>
          <a:noFill/>
        </p:spPr>
        <p:txBody>
          <a:bodyPr wrap="none" rtlCol="0">
            <a:spAutoFit/>
          </a:bodyPr>
          <a:lstStyle/>
          <a:p>
            <a:r>
              <a:rPr kumimoji="1" lang="en-US" altLang="ja-JP" sz="1600" smtClean="0"/>
              <a:t>※</a:t>
            </a:r>
            <a:r>
              <a:rPr kumimoji="1" lang="ja-JP" altLang="en-US" sz="1600" smtClean="0"/>
              <a:t>製品に対応したソースコードのこと</a:t>
            </a:r>
            <a:endParaRPr kumimoji="1" lang="en-US" altLang="ja-JP" sz="1600" dirty="0" smtClean="0"/>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latin typeface="Calibri" charset="0"/>
                <a:ea typeface="MS PGothic" charset="0"/>
              </a:rPr>
              <a:t>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ソースコードが（あるならば</a:t>
            </a:r>
            <a:r>
              <a:rPr lang="ja-JP" altLang="en-US" sz="1600" dirty="0">
                <a:latin typeface="Calibri" charset="0"/>
                <a:ea typeface="MS PGothic" charset="0"/>
              </a:rPr>
              <a:t>）</a:t>
            </a:r>
            <a:r>
              <a:rPr lang="en-US" sz="1600" dirty="0" err="1">
                <a:latin typeface="Calibri" charset="0"/>
                <a:ea typeface="MS PGothic" charset="0"/>
              </a:rPr>
              <a:t>適切にアップロードされたか</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頒布されたかを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頒布されたソースコードが承認されたものと同じ</a:t>
            </a:r>
            <a:r>
              <a:rPr lang="ja-JP" altLang="en-US" sz="1600" dirty="0">
                <a:latin typeface="Calibri" charset="0"/>
                <a:ea typeface="MS PGothic" charset="0"/>
              </a:rPr>
              <a:t>バージョン</a:t>
            </a:r>
            <a:r>
              <a:rPr lang="en-US" sz="1600" dirty="0" err="1">
                <a:latin typeface="Calibri" charset="0"/>
                <a:ea typeface="MS PGothic" charset="0"/>
              </a:rPr>
              <a:t>となっていることを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告知</a:t>
            </a:r>
            <a:r>
              <a:rPr lang="en-US" sz="1600" dirty="0">
                <a:latin typeface="Calibri" charset="0"/>
                <a:ea typeface="MS PGothic" charset="0"/>
              </a:rPr>
              <a:t>/</a:t>
            </a:r>
            <a:r>
              <a:rPr lang="ja-JP" altLang="en-US" sz="1600" dirty="0">
                <a:latin typeface="Calibri" charset="0"/>
                <a:ea typeface="MS PGothic" charset="0"/>
              </a:rPr>
              <a:t>通知</a:t>
            </a:r>
            <a:r>
              <a:rPr lang="en-US" altLang="ja-JP" sz="1600" dirty="0">
                <a:latin typeface="Calibri" charset="0"/>
                <a:ea typeface="MS PGothic" charset="0"/>
              </a:rPr>
              <a:t>/</a:t>
            </a:r>
            <a:r>
              <a:rPr lang="ja-JP" altLang="en-US" sz="1600" dirty="0">
                <a:latin typeface="Calibri" charset="0"/>
                <a:ea typeface="MS PGothic" charset="0"/>
              </a:rPr>
              <a:t>表示</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latin typeface="Calibri" charset="0"/>
                <a:ea typeface="MS PGothic" charset="0"/>
              </a:rPr>
              <a:t>入手可能となっている</a:t>
            </a:r>
            <a:r>
              <a:rPr lang="en-US" sz="1600" dirty="0" err="1">
                <a:latin typeface="Calibri" charset="0"/>
                <a:ea typeface="MS PGothic" charset="0"/>
              </a:rPr>
              <a:t>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chemeClr val="tx2"/>
                </a:solidFill>
                <a:latin typeface="+mj-lt"/>
                <a:ea typeface="ＭＳ Ｐゴシック" charset="0"/>
                <a:cs typeface="ＭＳ Ｐゴシック" charset="0"/>
              </a:rPr>
              <a:t>検証</a:t>
            </a:r>
            <a:endParaRPr lang="en-US" altLang="en-US" dirty="0">
              <a:solidFill>
                <a:schemeClr val="tx2"/>
              </a:solidFill>
              <a:latin typeface="+mj-lt"/>
              <a:ea typeface="ＭＳ Ｐゴシック" charset="0"/>
              <a:cs typeface="ＭＳ Ｐゴシック"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Calibri" charset="0"/>
                <a:ea typeface="MS PGothic" charset="0"/>
              </a:rPr>
              <a:t>コンプライアンスの適正努力（</a:t>
            </a:r>
            <a:r>
              <a:rPr lang="en-US" altLang="ja-JP" dirty="0">
                <a:latin typeface="Calibri" charset="0"/>
                <a:ea typeface="MS PGothic" charset="0"/>
              </a:rPr>
              <a:t>Compliance due diligence</a:t>
            </a:r>
            <a:r>
              <a:rPr lang="ja-JP" altLang="en-US" dirty="0">
                <a:latin typeface="Calibri" charset="0"/>
                <a:ea typeface="MS PGothic" charset="0"/>
              </a:rPr>
              <a:t>）と</a:t>
            </a:r>
            <a:r>
              <a:rPr lang="ja-JP" altLang="en-US" dirty="0" smtClean="0">
                <a:latin typeface="Calibri" charset="0"/>
                <a:ea typeface="MS PGothic" charset="0"/>
              </a:rPr>
              <a:t>して</a:t>
            </a:r>
            <a:r>
              <a:rPr lang="ja-JP" altLang="en-US" dirty="0" smtClean="0">
                <a:latin typeface="Calibri" charset="0"/>
                <a:ea typeface="ＭＳ Ｐゴシック" charset="0"/>
              </a:rPr>
              <a:t>どの</a:t>
            </a:r>
            <a:r>
              <a:rPr lang="ja-JP" altLang="en-US" dirty="0">
                <a:latin typeface="Calibri" charset="0"/>
                <a:ea typeface="ＭＳ Ｐゴシック" charset="0"/>
              </a:rPr>
              <a:t>ようなもの</a:t>
            </a:r>
            <a:r>
              <a:rPr lang="x-none" dirty="0">
                <a:latin typeface="Calibri" charset="0"/>
                <a:ea typeface="ＭＳ Ｐゴシック" charset="0"/>
              </a:rPr>
              <a:t>が関係しますか？（</a:t>
            </a:r>
            <a:r>
              <a:rPr lang="ja-JP" altLang="en-US" dirty="0">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latin typeface="Calibri" charset="0"/>
                <a:ea typeface="ＭＳ Ｐゴシック" charset="0"/>
              </a:rPr>
              <a:t>に</a:t>
            </a:r>
            <a:r>
              <a:rPr lang="x-none" dirty="0">
                <a:latin typeface="Calibri" charset="0"/>
                <a:ea typeface="ＭＳ Ｐゴシック" charset="0"/>
              </a:rPr>
              <a:t>挙げた</a:t>
            </a:r>
            <a:r>
              <a:rPr lang="ja-JP" altLang="en-US" dirty="0">
                <a:latin typeface="Calibri" charset="0"/>
                <a:ea typeface="ＭＳ Ｐゴシック" charset="0"/>
              </a:rPr>
              <a:t>各</a:t>
            </a:r>
            <a:r>
              <a:rPr lang="x-none" dirty="0">
                <a:latin typeface="Calibri" charset="0"/>
                <a:ea typeface="ＭＳ Ｐゴシック" charset="0"/>
              </a:rPr>
              <a:t>ステップについて</a:t>
            </a:r>
            <a:r>
              <a:rPr lang="ja-JP" altLang="en-US" dirty="0">
                <a:latin typeface="Calibri" charset="0"/>
                <a:ea typeface="ＭＳ Ｐゴシック" charset="0"/>
              </a:rPr>
              <a:t>概要を</a:t>
            </a:r>
            <a:r>
              <a:rPr lang="x-none" dirty="0">
                <a:latin typeface="Calibri" charset="0"/>
                <a:ea typeface="ＭＳ Ｐゴシック" charset="0"/>
              </a:rPr>
              <a:t>述べてください）</a:t>
            </a:r>
            <a:endParaRPr lang="x-none" dirty="0">
              <a:latin typeface="Calibri"/>
              <a:ea typeface="ＭＳ Ｐゴシック" charset="0"/>
            </a:endParaRPr>
          </a:p>
          <a:p>
            <a:pPr lvl="1">
              <a:buFont typeface="Wingdings" panose="05000000000000000000" pitchFamily="2" charset="2"/>
              <a:buChar char="Ø"/>
            </a:pPr>
            <a:r>
              <a:rPr lang="x-none" dirty="0">
                <a:latin typeface="Calibri" charset="0"/>
                <a:ea typeface="ＭＳ Ｐゴシック" charset="0"/>
              </a:rPr>
              <a:t>確認</a:t>
            </a:r>
          </a:p>
          <a:p>
            <a:pPr lvl="1">
              <a:buFont typeface="Wingdings" panose="05000000000000000000" pitchFamily="2" charset="2"/>
              <a:buChar char="Ø"/>
            </a:pPr>
            <a:r>
              <a:rPr lang="x-none" dirty="0">
                <a:latin typeface="Calibri" charset="0"/>
                <a:ea typeface="ＭＳ Ｐゴシック" charset="0"/>
              </a:rPr>
              <a:t>ソースコードの監査</a:t>
            </a:r>
          </a:p>
          <a:p>
            <a:pPr lvl="1">
              <a:buFont typeface="Wingdings" panose="05000000000000000000" pitchFamily="2" charset="2"/>
              <a:buChar char="Ø"/>
            </a:pPr>
            <a:r>
              <a:rPr lang="ja-JP" altLang="en-US" dirty="0" smtClean="0">
                <a:latin typeface="Calibri" charset="0"/>
                <a:ea typeface="ＭＳ Ｐゴシック" charset="0"/>
              </a:rPr>
              <a:t>問題</a:t>
            </a:r>
            <a:r>
              <a:rPr lang="ja-JP" altLang="en-US" dirty="0">
                <a:latin typeface="Calibri" charset="0"/>
                <a:ea typeface="ＭＳ Ｐゴシック" charset="0"/>
              </a:rPr>
              <a:t>の</a:t>
            </a:r>
            <a:r>
              <a:rPr lang="x-none" dirty="0" smtClean="0">
                <a:latin typeface="Calibri" charset="0"/>
                <a:ea typeface="ＭＳ Ｐゴシック" charset="0"/>
              </a:rPr>
              <a:t>解決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レビューの実施</a:t>
            </a:r>
          </a:p>
          <a:p>
            <a:pPr lvl="1">
              <a:buFont typeface="Wingdings" panose="05000000000000000000" pitchFamily="2" charset="2"/>
              <a:buChar char="Ø"/>
            </a:pPr>
            <a:r>
              <a:rPr lang="x-none" dirty="0">
                <a:latin typeface="Calibri" charset="0"/>
                <a:ea typeface="ＭＳ Ｐゴシック" charset="0"/>
              </a:rPr>
              <a:t>承認</a:t>
            </a:r>
          </a:p>
          <a:p>
            <a:pPr lvl="1">
              <a:buFont typeface="Wingdings" panose="05000000000000000000" pitchFamily="2" charset="2"/>
              <a:buChar char="Ø"/>
            </a:pPr>
            <a:r>
              <a:rPr lang="x-none" dirty="0">
                <a:latin typeface="Calibri" charset="0"/>
                <a:ea typeface="ＭＳ Ｐゴシック" charset="0"/>
              </a:rPr>
              <a:t>登録／承認の追跡</a:t>
            </a:r>
          </a:p>
          <a:p>
            <a:pPr lvl="1">
              <a:buFont typeface="Wingdings" panose="05000000000000000000" pitchFamily="2" charset="2"/>
              <a:buChar char="Ø"/>
            </a:pPr>
            <a:r>
              <a:rPr lang="x-none" dirty="0">
                <a:latin typeface="Calibri" charset="0"/>
                <a:ea typeface="ＭＳ Ｐゴシック" charset="0"/>
              </a:rPr>
              <a:t>告知</a:t>
            </a:r>
            <a:r>
              <a:rPr lang="x-none" dirty="0" smtClean="0">
                <a:latin typeface="Calibri" charset="0"/>
                <a:ea typeface="ＭＳ Ｐゴシック" charset="0"/>
              </a:rPr>
              <a:t>／</a:t>
            </a:r>
            <a:r>
              <a:rPr lang="ja-JP" altLang="en-US" dirty="0" smtClean="0">
                <a:latin typeface="Calibri" charset="0"/>
                <a:ea typeface="ＭＳ Ｐゴシック" charset="0"/>
              </a:rPr>
              <a:t>通知</a:t>
            </a:r>
            <a:r>
              <a:rPr lang="x-none" altLang="ja-JP" dirty="0">
                <a:latin typeface="Calibri" charset="0"/>
                <a:ea typeface="ＭＳ Ｐゴシック" charset="0"/>
              </a:rPr>
              <a:t>／ </a:t>
            </a:r>
            <a:r>
              <a:rPr lang="x-none" dirty="0" smtClean="0">
                <a:latin typeface="Calibri" charset="0"/>
                <a:ea typeface="ＭＳ Ｐゴシック" charset="0"/>
              </a:rPr>
              <a:t>表示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頒布前の</a:t>
            </a:r>
            <a:r>
              <a:rPr lang="ja-JP" altLang="en-US" dirty="0">
                <a:latin typeface="Calibri" charset="0"/>
                <a:ea typeface="ＭＳ Ｐゴシック" charset="0"/>
              </a:rPr>
              <a:t>検証</a:t>
            </a:r>
            <a:endParaRPr lang="x-none" dirty="0">
              <a:latin typeface="Calibri" charset="0"/>
              <a:ea typeface="ＭＳ Ｐゴシック" charset="0"/>
            </a:endParaRPr>
          </a:p>
          <a:p>
            <a:pPr lvl="1">
              <a:buFont typeface="Wingdings" panose="05000000000000000000" pitchFamily="2" charset="2"/>
              <a:buChar char="Ø"/>
            </a:pPr>
            <a:r>
              <a:rPr lang="ja-JP" altLang="en-US" dirty="0" smtClean="0">
                <a:latin typeface="Calibri" charset="0"/>
                <a:ea typeface="ＭＳ Ｐゴシック" charset="0"/>
              </a:rPr>
              <a:t>添付</a:t>
            </a:r>
            <a:r>
              <a:rPr lang="x-none" dirty="0" smtClean="0">
                <a:latin typeface="Calibri" charset="0"/>
                <a:ea typeface="ＭＳ Ｐゴシック" charset="0"/>
              </a:rPr>
              <a:t>ソースコードの頒布</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検証</a:t>
            </a:r>
          </a:p>
          <a:p>
            <a:r>
              <a:rPr lang="x-none" dirty="0">
                <a:latin typeface="Calibri" charset="0"/>
                <a:ea typeface="ＭＳ Ｐゴシック" charset="0"/>
              </a:rPr>
              <a:t>アーキテクチャ </a:t>
            </a:r>
            <a:r>
              <a:rPr lang="x-none" dirty="0" smtClean="0">
                <a:latin typeface="Calibri" charset="0"/>
                <a:ea typeface="ＭＳ Ｐゴシック" charset="0"/>
              </a:rPr>
              <a:t>レビューでは</a:t>
            </a:r>
            <a:r>
              <a:rPr lang="ja-JP" altLang="en-US" dirty="0">
                <a:latin typeface="Calibri" charset="0"/>
                <a:ea typeface="ＭＳ Ｐゴシック" charset="0"/>
              </a:rPr>
              <a:t>どういったことを</a:t>
            </a:r>
            <a:r>
              <a:rPr lang="x-none" dirty="0" smtClean="0">
                <a:latin typeface="Calibri" charset="0"/>
                <a:ea typeface="ＭＳ Ｐゴシック" charset="0"/>
              </a:rPr>
              <a:t>期待しますか</a:t>
            </a:r>
            <a:r>
              <a:rPr lang="x-none" dirty="0">
                <a:latin typeface="Calibri" charset="0"/>
                <a:ea typeface="ＭＳ Ｐゴシック" charset="0"/>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ja-JP" altLang="en-US" dirty="0"/>
              <a:t>コンプライアンスでの落とし穴とその回避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smtClean="0">
                <a:latin typeface="Calibri" charset="0"/>
                <a:ea typeface="ＭＳ Ｐゴシック" charset="0"/>
              </a:rPr>
              <a:t>）</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406248966"/>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型の</a:t>
                      </a:r>
                      <a:r>
                        <a:rPr kumimoji="0" lang="en-US" altLang="ja-JP"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FOSS</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が</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 コードや</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に意図せずに</a:t>
                      </a:r>
                      <a:r>
                        <a:rPr kumimoji="0" lang="ja-JP" altLang="en-US"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取り込まれてしまう：</a:t>
                      </a:r>
                      <a:endParaRPr kumimoji="0" 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、ソースコードをスキャン</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や</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監査実施の結果</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として</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以下と合致可能性があるものとして発見され</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の</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ソースコード</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ソースコード自動スキャン</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ツール</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は</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この目的</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のために</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使用</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することができる</a:t>
                      </a:r>
                      <a:endParaRPr kumimoji="0" 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の失敗は以下の対策によって回避</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できる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コンプライアンス</a:t>
                      </a:r>
                      <a:r>
                        <a:rPr kumimoji="0" lang="ja-JP" alt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での</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問題</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各種タイプ</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ソースコードにFOSSソースコードを</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を意識</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される</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よう</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いて</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990214653"/>
              </p:ext>
            </p:extLst>
          </p:nvPr>
        </p:nvGraphicFramePr>
        <p:xfrm>
          <a:off x="696000" y="1584000"/>
          <a:ext cx="10800000" cy="493846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型の</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が</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なソフトウェアに意図せずに</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されてしまう</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相互に矛盾するか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リンクの法的効果についてはFOSS</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コミュニティで議論</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の対象となる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の失敗は異なるソフトウェア</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コンポーネント間の</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リンク</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に対し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依存</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追跡ツールを使うことで発見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スタッフをトレーニングし</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FOSSポリシ</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ー</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の法的見解</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反した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ライセンスを</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持つ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コンポーネント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へ</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リンク</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すること</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を回避</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継続的に依存性追跡ツールを実行する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5402">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を通じて</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コピーレフト型の</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込まれてしまう</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の失敗は、FOSS</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コンポーネントに</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組み入れた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ソースコードを確認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・分析する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2262902901"/>
              </p:ext>
            </p:extLst>
          </p:nvPr>
        </p:nvGraphicFramePr>
        <p:xfrm>
          <a:off x="696000" y="1584000"/>
          <a:ext cx="10800000" cy="4818041"/>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添付</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しない</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 </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ごとの</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公開</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することで回避でき</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間違った</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バージョン</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バイナリの</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バージョン</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に対応した</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が確実に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される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よう</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コンプライアンス</a:t>
                      </a:r>
                      <a:r>
                        <a:rPr kumimoji="0" lang="en-US" altLang="ja-JP"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プロセスに検証ステップを加え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しない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cap="none" normalizeH="0" baseline="0" dirty="0" smtClean="0">
                          <a:ln>
                            <a:noFill/>
                          </a:ln>
                          <a:solidFill>
                            <a:schemeClr val="tx1"/>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に加え</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が確実に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公開される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ようコンプライアンス プロセスに</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514424496"/>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1"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1"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FOSS</a:t>
                      </a:r>
                      <a:r>
                        <a:rPr kumimoji="0" lang="x-none"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ソースコードの改変に</a:t>
                      </a:r>
                      <a:r>
                        <a:rPr kumimoji="0" lang="ja-JP" altLang="en-US"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印付け</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がされて</a:t>
                      </a:r>
                      <a:r>
                        <a:rPr kumimoji="0" lang="x-none"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が</a:t>
                      </a:r>
                      <a:r>
                        <a:rPr kumimoji="0" lang="x-none" altLang="ja-JP"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要求</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する印付け</a:t>
                      </a:r>
                      <a:r>
                        <a:rPr kumimoji="0" lang="x-none"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回避でき</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リリース前の検証ステップでソースコード改変の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印付けを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行う</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スタッフにトレーニングを実施</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し</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公開される</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すべての</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FOSS</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ソフトウェアや</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プロプライエタリ</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を</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エンジニアリング</a:t>
                      </a:r>
                      <a:r>
                        <a:rPr kumimoji="0" lang="en-US" altLang="ja-JP" sz="1600" b="0" i="0" u="none" strike="noStrike" kern="1200" cap="none" normalizeH="0" baseline="0" dirty="0" smtClean="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スタッフ</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が確実</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に更新できるようにする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a:latin typeface="Calibri" charset="0"/>
                <a:ea typeface="ＭＳ Ｐゴシック" charset="0"/>
              </a:rPr>
              <a:t>に</a:t>
            </a:r>
            <a:r>
              <a:rPr lang="ja-JP" altLang="en-US" dirty="0" smtClean="0">
                <a:latin typeface="Calibri" charset="0"/>
                <a:ea typeface="ＭＳ Ｐゴシック" charset="0"/>
              </a:rPr>
              <a:t>おける</a:t>
            </a:r>
            <a:r>
              <a:rPr lang="en-US" dirty="0" err="1" smtClean="0">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7" name="Group 26"/>
          <p:cNvGraphicFramePr>
            <a:graphicFrameLocks/>
          </p:cNvGraphicFramePr>
          <p:nvPr>
            <p:extLst>
              <p:ext uri="{D42A27DB-BD31-4B8C-83A1-F6EECF244321}">
                <p14:modId xmlns:p14="http://schemas.microsoft.com/office/powerpoint/2010/main" val="3456190493"/>
              </p:ext>
            </p:extLst>
          </p:nvPr>
        </p:nvGraphicFramePr>
        <p:xfrm>
          <a:off x="696000" y="1584000"/>
          <a:ext cx="10800000" cy="474060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libri" charset="0"/>
                          <a:ea typeface="ＭＳ Ｐゴシック" charset="0"/>
                          <a:cs typeface="Times New Roman" charset="0"/>
                        </a:rPr>
                        <a:t>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alibri" charset="0"/>
                          <a:ea typeface="ＭＳ Ｐゴシック" charset="0"/>
                          <a:cs typeface="Times New Roman" charset="0"/>
                        </a:rPr>
                        <a:t>予防策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開発者がFOSS</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の失敗はその企業の</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FOSSポリシーやプロセスに従事するエンジニアリング</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スタッフへの</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トレーニングの提供によって</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ソフトウェア</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実施</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し、</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
                      </a:r>
                      <a:b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br>
                      <a:r>
                        <a:rPr kumimoji="0" lang="en-US" altLang="ja-JP" sz="1600" b="0" i="0" u="none" strike="noStrike" kern="1200" cap="none" normalizeH="0" baseline="0" dirty="0" smtClean="0">
                          <a:ln>
                            <a:noFill/>
                          </a:ln>
                          <a:solidFill>
                            <a:schemeClr val="tx1"/>
                          </a:solidFill>
                          <a:effectLst/>
                          <a:latin typeface="Calibri" charset="0"/>
                          <a:ea typeface="ＭＳ Ｐゴシック" charset="0"/>
                          <a:cs typeface="Times New Roman" charset="0"/>
                        </a:rPr>
                        <a:t>「</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宣言</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されていない</a:t>
                      </a:r>
                      <a:r>
                        <a:rPr kumimoji="0" lang="ja-JP" altLang="x-none" sz="1600" b="0" i="0" u="none" strike="noStrike" kern="1200" cap="none" normalizeH="0" baseline="0" dirty="0">
                          <a:ln>
                            <a:noFill/>
                          </a:ln>
                          <a:solidFill>
                            <a:schemeClr val="tx1"/>
                          </a:solidFill>
                          <a:effectLst/>
                          <a:latin typeface="Calibri" charset="0"/>
                          <a:ea typeface="ＭＳ Ｐゴシック" charset="0"/>
                          <a:cs typeface="Times New Roman" charset="0"/>
                        </a:rPr>
                        <a:t>」</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FOSS</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の使用を検出する</a:t>
                      </a:r>
                      <a:endPar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従事する</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FOSSトレーニングが</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の失敗はFOSS</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トレーニングの修了</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従業員</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の専門性開発計画の一部</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とし</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人事考課の管理対象に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指定</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期日</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まで</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の</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FOSSトレーニング受講を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エンジニアリング スタッフに義務付ける</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ことで予防でき</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smtClean="0">
                <a:latin typeface="Calibri" charset="0"/>
                <a:ea typeface="ＭＳ Ｐゴシック" charset="0"/>
              </a:rPr>
              <a:t>における</a:t>
            </a:r>
            <a:r>
              <a:rPr lang="en-US" dirty="0" err="1" smtClean="0">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2377302622"/>
              </p:ext>
            </p:extLst>
          </p:nvPr>
        </p:nvGraphicFramePr>
        <p:xfrm>
          <a:off x="696000" y="1584000"/>
          <a:ext cx="10800000" cy="496920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alibri" charset="0"/>
                          <a:ea typeface="ＭＳ Ｐゴシック" charset="0"/>
                          <a:cs typeface="Times New Roman" charset="0"/>
                        </a:rPr>
                        <a:t>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定常的に</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反復的</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開発プロセス</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における</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の対策</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定</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期的</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確実に実行</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監査で発見された</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ツールや監査</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レポートで「</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ヒット</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」したもの</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a:t>
                      </a:r>
                      <a:r>
                        <a:rPr kumimoji="0" lang="en-US" altLang="ja-JP" sz="1800" b="1" i="0" u="none" strike="noStrike" kern="1200" cap="none" normalizeH="0" baseline="0" dirty="0" err="1">
                          <a:ln>
                            <a:noFill/>
                          </a:ln>
                          <a:solidFill>
                            <a:srgbClr val="0070C0"/>
                          </a:solidFill>
                          <a:effectLst/>
                          <a:latin typeface="Calibri" charset="0"/>
                          <a:ea typeface="ＭＳ Ｐゴシック" charset="0"/>
                          <a:cs typeface="Times New Roman" charset="0"/>
                        </a:rPr>
                        <a:t>を解決できな</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い</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監査レポート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が未完了の場合に</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解決</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を許可しないこと</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にブロック機能を実装する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レビューがタイムリーに</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求められ</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い場合でも、それより</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早期に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FOSSレビュ</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ー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リクエストを</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することで回避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の失敗は教育を通じて予防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latin typeface="Calibri" charset="0"/>
                <a:ea typeface="ＭＳ Ｐゴシック" charset="0"/>
              </a:rPr>
              <a:t>前に</a:t>
            </a:r>
            <a:r>
              <a:rPr lang="en-US" dirty="0" err="1">
                <a:latin typeface="Calibri" charset="0"/>
                <a:ea typeface="ＭＳ Ｐゴシック" charset="0"/>
              </a:rPr>
              <a:t>コンプライアンスを</a:t>
            </a:r>
            <a:r>
              <a:rPr lang="ja-JP" altLang="en-US" dirty="0">
                <a:latin typeface="Calibri" charset="0"/>
                <a:ea typeface="ＭＳ Ｐゴシック" charset="0"/>
              </a:rPr>
              <a:t>確認</a:t>
            </a:r>
            <a:r>
              <a:rPr lang="en-US" dirty="0" err="1">
                <a:latin typeface="Calibri" charset="0"/>
                <a:ea typeface="ＭＳ Ｐゴシック" charset="0"/>
              </a:rPr>
              <a:t>する</a:t>
            </a:r>
            <a:endParaRPr lang="en-US" dirty="0">
              <a:latin typeface="Calibri" charset="0"/>
              <a:ea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err="1">
                <a:latin typeface="Calibri" charset="0"/>
                <a:ea typeface="ＭＳ Ｐゴシック" charset="0"/>
              </a:rPr>
              <a:t>どのような形態であれ</a:t>
            </a:r>
            <a:r>
              <a:rPr lang="en-US" altLang="ja-JP" sz="2800" dirty="0">
                <a:latin typeface="Calibri" charset="0"/>
                <a:ea typeface="ＭＳ Ｐゴシック" charset="0"/>
              </a:rPr>
              <a:t>） </a:t>
            </a:r>
            <a:r>
              <a:rPr lang="en-US" sz="2800" dirty="0" err="1" smtClean="0">
                <a:latin typeface="Calibri" charset="0"/>
                <a:ea typeface="ＭＳ Ｐゴシック" charset="0"/>
              </a:rPr>
              <a:t>出荷される前にコンプライアンスを優先</a:t>
            </a:r>
            <a:r>
              <a:rPr lang="ja-JP" altLang="en-US" sz="2800" dirty="0" smtClean="0">
                <a:latin typeface="Calibri" charset="0"/>
                <a:ea typeface="ＭＳ Ｐゴシック" charset="0"/>
              </a:rPr>
              <a:t>して実行</a:t>
            </a:r>
            <a:r>
              <a:rPr lang="en-US" sz="2800" dirty="0" err="1">
                <a:latin typeface="Calibri" charset="0"/>
                <a:ea typeface="ＭＳ Ｐゴシック" charset="0"/>
              </a:rPr>
              <a:t>しなければな</a:t>
            </a:r>
            <a:r>
              <a:rPr lang="ja-JP" altLang="en-US" sz="2800" dirty="0">
                <a:latin typeface="Calibri" charset="0"/>
                <a:ea typeface="ＭＳ Ｐゴシック" charset="0"/>
              </a:rPr>
              <a:t>らない</a:t>
            </a:r>
            <a:endParaRPr lang="en-US" sz="2800" dirty="0">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smtClean="0">
                <a:latin typeface="Calibri" charset="0"/>
                <a:ea typeface="ＭＳ Ｐゴシック" charset="0"/>
              </a:rPr>
              <a:t>で以下が</a:t>
            </a:r>
            <a:r>
              <a:rPr lang="en-US" sz="2800" dirty="0" err="1" smtClean="0">
                <a:latin typeface="Calibri" charset="0"/>
                <a:ea typeface="ＭＳ Ｐゴシック" charset="0"/>
              </a:rPr>
              <a:t>促進</a:t>
            </a:r>
            <a:r>
              <a:rPr lang="ja-JP" altLang="en-US" sz="2800" dirty="0" smtClean="0">
                <a:latin typeface="Calibri" charset="0"/>
                <a:ea typeface="ＭＳ Ｐゴシック" charset="0"/>
              </a:rPr>
              <a:t>される</a:t>
            </a:r>
            <a:r>
              <a:rPr lang="en-US" sz="2800" dirty="0" smtClean="0">
                <a:latin typeface="Calibri" charset="0"/>
                <a:ea typeface="ＭＳ Ｐゴシック" charset="0"/>
              </a:rPr>
              <a:t>：</a:t>
            </a:r>
            <a:endParaRPr lang="en-US" sz="2800" dirty="0">
              <a:latin typeface="Calibri" charset="0"/>
              <a:ea typeface="ＭＳ Ｐゴシック" charset="0"/>
            </a:endParaRP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latin typeface="Calibri" charset="0"/>
                <a:ea typeface="ＭＳ Ｐゴシック" charset="0"/>
              </a:rPr>
              <a:t>のより良い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400"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400" dirty="0">
              <a:latin typeface="Calibri" charset="0"/>
              <a:ea typeface="ＭＳ Ｐゴシック" charset="0"/>
            </a:endParaRPr>
          </a:p>
          <a:p>
            <a:pPr marL="0" indent="0">
              <a:buNone/>
            </a:pPr>
            <a:endParaRPr lang="en-US" sz="2400" dirty="0">
              <a:latin typeface="Calibri" charset="0"/>
              <a:ea typeface="ＭＳ Ｐゴシック" charset="0"/>
            </a:endParaRPr>
          </a:p>
          <a:p>
            <a:endParaRPr lang="en-US" sz="2400"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400" dirty="0">
                <a:latin typeface="Calibri" charset="0"/>
                <a:ea typeface="ＭＳ Ｐゴシック" charset="0"/>
              </a:rPr>
              <a:t>さらに</a:t>
            </a:r>
            <a:r>
              <a:rPr lang="x-none" sz="2400" dirty="0">
                <a:latin typeface="Calibri" charset="0"/>
                <a:ea typeface="ＭＳ Ｐゴシック" charset="0"/>
              </a:rPr>
              <a:t>、FOSS関連</a:t>
            </a:r>
            <a:r>
              <a:rPr lang="ja-JP" altLang="en-US" sz="2400" dirty="0" smtClean="0">
                <a:latin typeface="Calibri" charset="0"/>
                <a:ea typeface="ＭＳ Ｐゴシック" charset="0"/>
              </a:rPr>
              <a:t>組織や団体</a:t>
            </a:r>
            <a:r>
              <a:rPr lang="x-none" sz="2400" dirty="0" smtClean="0">
                <a:latin typeface="Calibri" charset="0"/>
                <a:ea typeface="ＭＳ Ｐゴシック" charset="0"/>
              </a:rPr>
              <a:t>との良好な関係は</a:t>
            </a:r>
            <a:r>
              <a:rPr lang="ja-JP" altLang="en-US" sz="2400" dirty="0" err="1">
                <a:latin typeface="Calibri" charset="0"/>
                <a:ea typeface="ＭＳ Ｐゴシック" charset="0"/>
              </a:rPr>
              <a:t>、</a:t>
            </a:r>
            <a:r>
              <a:rPr lang="ja-JP" altLang="en-US" sz="2400" dirty="0">
                <a:latin typeface="Calibri" charset="0"/>
                <a:ea typeface="ＭＳ Ｐゴシック" charset="0"/>
              </a:rPr>
              <a:t>コンプライアンスを履行</a:t>
            </a:r>
            <a:r>
              <a:rPr lang="x-none" sz="2400" dirty="0">
                <a:latin typeface="Calibri" charset="0"/>
                <a:ea typeface="ＭＳ Ｐゴシック" charset="0"/>
              </a:rPr>
              <a:t>する</a:t>
            </a:r>
            <a:r>
              <a:rPr lang="ja-JP" altLang="en-US" sz="2400" dirty="0">
                <a:latin typeface="Calibri" charset="0"/>
                <a:ea typeface="ＭＳ Ｐゴシック" charset="0"/>
              </a:rPr>
              <a:t>最良の</a:t>
            </a:r>
            <a:r>
              <a:rPr lang="x-none" sz="2400" dirty="0">
                <a:latin typeface="Calibri" charset="0"/>
                <a:ea typeface="ＭＳ Ｐゴシック" charset="0"/>
              </a:rPr>
              <a:t>方法について助言を得</a:t>
            </a:r>
            <a:r>
              <a:rPr lang="ja-JP" altLang="en-US" sz="2400" dirty="0">
                <a:latin typeface="Calibri" charset="0"/>
                <a:ea typeface="ＭＳ Ｐゴシック" charset="0"/>
              </a:rPr>
              <a:t>る上で、大いに</a:t>
            </a:r>
            <a:r>
              <a:rPr lang="x-none" sz="2400" dirty="0">
                <a:latin typeface="Calibri" charset="0"/>
                <a:ea typeface="ＭＳ Ｐゴシック" charset="0"/>
              </a:rPr>
              <a:t>助けになる</a:t>
            </a:r>
            <a:r>
              <a:rPr lang="ja-JP" altLang="en-US" sz="2400" dirty="0">
                <a:latin typeface="Calibri" charset="0"/>
                <a:ea typeface="ＭＳ Ｐゴシック" charset="0"/>
              </a:rPr>
              <a:t>でしょう。</a:t>
            </a:r>
            <a:r>
              <a:rPr lang="x-none" sz="2400" dirty="0">
                <a:latin typeface="Calibri" charset="0"/>
                <a:ea typeface="ＭＳ Ｐゴシック" charset="0"/>
              </a:rPr>
              <a:t>また、コンプライアンス上の問題についても助けてくれるでしょう。</a:t>
            </a:r>
            <a:endParaRPr lang="en-US" sz="2400" dirty="0">
              <a:latin typeface="Calibri" charset="0"/>
              <a:ea typeface="ＭＳ Ｐゴシック" charset="0"/>
            </a:endParaRPr>
          </a:p>
          <a:p>
            <a:pPr marL="0" indent="0">
              <a:buNone/>
            </a:pPr>
            <a:endParaRPr lang="en-US" sz="2400" dirty="0">
              <a:latin typeface="Calibri" charset="0"/>
              <a:ea typeface="ＭＳ Ｐゴシック" charset="0"/>
            </a:endParaRPr>
          </a:p>
          <a:p>
            <a:pPr marL="0" indent="0">
              <a:buNone/>
            </a:pPr>
            <a:r>
              <a:rPr lang="x-none" sz="2400" dirty="0">
                <a:latin typeface="Calibri" charset="0"/>
                <a:ea typeface="ＭＳ Ｐゴシック" charset="0"/>
              </a:rPr>
              <a:t>ソフトウェア コミュニティとの</a:t>
            </a:r>
            <a:r>
              <a:rPr lang="ja-JP" altLang="en-US" sz="2400" dirty="0">
                <a:latin typeface="Calibri" charset="0"/>
                <a:ea typeface="ＭＳ Ｐゴシック" charset="0"/>
              </a:rPr>
              <a:t>良好な</a:t>
            </a:r>
            <a:r>
              <a:rPr lang="x-none" sz="2400" dirty="0">
                <a:latin typeface="Calibri" charset="0"/>
                <a:ea typeface="ＭＳ Ｐゴシック" charset="0"/>
              </a:rPr>
              <a:t>関係</a:t>
            </a:r>
            <a:r>
              <a:rPr lang="ja-JP" altLang="en-US" sz="2400" dirty="0" smtClean="0">
                <a:latin typeface="Calibri" charset="0"/>
                <a:ea typeface="ＭＳ Ｐゴシック" charset="0"/>
              </a:rPr>
              <a:t>もまた、</a:t>
            </a:r>
            <a:r>
              <a:rPr lang="x-none" sz="2400" dirty="0" smtClean="0">
                <a:latin typeface="Calibri" charset="0"/>
                <a:ea typeface="ＭＳ Ｐゴシック" charset="0"/>
              </a:rPr>
              <a:t>双方向コミュニケーション</a:t>
            </a:r>
            <a:r>
              <a:rPr lang="ja-JP" altLang="en-US" sz="2400" dirty="0" smtClean="0">
                <a:latin typeface="Calibri" charset="0"/>
                <a:ea typeface="ＭＳ Ｐゴシック" charset="0"/>
              </a:rPr>
              <a:t>に</a:t>
            </a:r>
            <a:r>
              <a:rPr lang="ja-JP" altLang="en-US" sz="2400" dirty="0">
                <a:latin typeface="Calibri" charset="0"/>
                <a:ea typeface="ＭＳ Ｐゴシック" charset="0"/>
              </a:rPr>
              <a:t>役立つことでしょう。 （たとえばソフトウェアの</a:t>
            </a:r>
            <a:r>
              <a:rPr lang="x-none" altLang="ja-JP" sz="2400" dirty="0">
                <a:latin typeface="Calibri" charset="0"/>
                <a:ea typeface="ＭＳ Ｐゴシック" charset="0"/>
              </a:rPr>
              <a:t>改良を</a:t>
            </a:r>
            <a:r>
              <a:rPr lang="ja-JP" altLang="en-US" sz="2400" dirty="0">
                <a:latin typeface="Calibri" charset="0"/>
                <a:ea typeface="ＭＳ Ｐゴシック" charset="0"/>
              </a:rPr>
              <a:t>アップストリームに</a:t>
            </a:r>
            <a:r>
              <a:rPr lang="x-none" altLang="ja-JP" sz="2400" dirty="0">
                <a:latin typeface="Calibri" charset="0"/>
                <a:ea typeface="ＭＳ Ｐゴシック" charset="0"/>
              </a:rPr>
              <a:t>提供</a:t>
            </a:r>
            <a:r>
              <a:rPr lang="ja-JP" altLang="en-US" sz="2400" dirty="0">
                <a:latin typeface="Calibri" charset="0"/>
                <a:ea typeface="ＭＳ Ｐゴシック" charset="0"/>
              </a:rPr>
              <a:t>し、</a:t>
            </a:r>
            <a:r>
              <a:rPr lang="x-none" altLang="ja-JP" sz="2400" dirty="0">
                <a:latin typeface="Calibri" charset="0"/>
                <a:ea typeface="ＭＳ Ｐゴシック" charset="0"/>
              </a:rPr>
              <a:t>コミュニティのソフトウェア開発者からサポートを</a:t>
            </a:r>
            <a:r>
              <a:rPr lang="ja-JP" altLang="en-US" sz="2400" dirty="0">
                <a:latin typeface="Calibri" charset="0"/>
                <a:ea typeface="ＭＳ Ｐゴシック" charset="0"/>
              </a:rPr>
              <a:t>受けるといったこと</a:t>
            </a:r>
            <a:r>
              <a:rPr lang="en-US" altLang="ja-JP" sz="2400" dirty="0">
                <a:latin typeface="Calibri" charset="0"/>
                <a:ea typeface="ＭＳ Ｐゴシック" charset="0"/>
              </a:rPr>
              <a:t>)</a:t>
            </a:r>
            <a:endParaRPr lang="x-none" sz="2400" dirty="0">
              <a:latin typeface="Calibri" charset="0"/>
              <a:ea typeface="ＭＳ Ｐゴシック" charset="0"/>
            </a:endParaRPr>
          </a:p>
          <a:p>
            <a:pPr marL="0" indent="0">
              <a:buNone/>
            </a:pPr>
            <a:endParaRPr lang="en-US" sz="2400" dirty="0">
              <a:latin typeface="Calibri" charset="0"/>
              <a:ea typeface="ＭＳ Ｐゴシック" charset="0"/>
            </a:endParaRPr>
          </a:p>
          <a:p>
            <a:endParaRPr lang="en-US" sz="2400" dirty="0"/>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smtClean="0">
                <a:latin typeface="Calibri" charset="0"/>
                <a:ea typeface="ＭＳ Ｐゴシック" charset="0"/>
              </a:rPr>
              <a:t>知的財産</a:t>
            </a:r>
            <a:r>
              <a:rPr lang="ja-JP" altLang="en-US" sz="2800" dirty="0" smtClean="0">
                <a:latin typeface="Calibri" charset="0"/>
                <a:ea typeface="ＭＳ Ｐゴシック" charset="0"/>
              </a:rPr>
              <a:t>に関する</a:t>
            </a:r>
            <a:r>
              <a:rPr lang="en-US" sz="2800" dirty="0" err="1" smtClean="0">
                <a:latin typeface="Calibri" charset="0"/>
                <a:ea typeface="ＭＳ Ｐゴシック" charset="0"/>
              </a:rPr>
              <a:t>失敗例を</a:t>
            </a:r>
            <a:r>
              <a:rPr lang="ja-JP" altLang="en-US" sz="2800" dirty="0" smtClean="0">
                <a:latin typeface="Calibri" charset="0"/>
                <a:ea typeface="ＭＳ Ｐゴシック" charset="0"/>
              </a:rPr>
              <a:t>一つ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ライセンス</a:t>
            </a:r>
            <a:r>
              <a:rPr lang="en-US" sz="2800" dirty="0">
                <a:latin typeface="Calibri" charset="0"/>
                <a:ea typeface="ＭＳ Ｐゴシック" charset="0"/>
              </a:rPr>
              <a:t> </a:t>
            </a:r>
            <a:r>
              <a:rPr lang="en-US" sz="2800" dirty="0" err="1" smtClean="0">
                <a:latin typeface="Calibri" charset="0"/>
                <a:ea typeface="ＭＳ Ｐゴシック" charset="0"/>
              </a:rPr>
              <a:t>コンプライアンスでの失敗例を</a:t>
            </a:r>
            <a:r>
              <a:rPr lang="ja-JP" altLang="en-US" sz="2800" dirty="0" smtClean="0">
                <a:latin typeface="Calibri" charset="0"/>
                <a:ea typeface="ＭＳ Ｐゴシック" charset="0"/>
              </a:rPr>
              <a:t>一つ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コンプライアンス</a:t>
            </a:r>
            <a:r>
              <a:rPr lang="en-US" sz="2800" dirty="0">
                <a:latin typeface="Calibri" charset="0"/>
                <a:ea typeface="ＭＳ Ｐゴシック" charset="0"/>
              </a:rPr>
              <a:t> </a:t>
            </a:r>
            <a:r>
              <a:rPr lang="en-US" sz="2800" dirty="0" err="1" smtClean="0">
                <a:latin typeface="Calibri" charset="0"/>
                <a:ea typeface="ＭＳ Ｐゴシック" charset="0"/>
              </a:rPr>
              <a:t>プロセスでの失敗例を</a:t>
            </a:r>
            <a:r>
              <a:rPr lang="ja-JP" altLang="en-US" sz="2800" dirty="0" smtClean="0">
                <a:latin typeface="Calibri" charset="0"/>
                <a:ea typeface="ＭＳ Ｐゴシック" charset="0"/>
              </a:rPr>
              <a:t>一つ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r>
              <a:rPr lang="en-US" sz="2800" dirty="0" err="1" smtClean="0">
                <a:latin typeface="Calibri" charset="0"/>
                <a:ea typeface="ＭＳ Ｐゴシック" charset="0"/>
              </a:rPr>
              <a:t>コンプライアンス</a:t>
            </a:r>
            <a:r>
              <a:rPr lang="ja-JP" altLang="en-US" sz="2800" dirty="0">
                <a:latin typeface="Calibri" charset="0"/>
                <a:ea typeface="ＭＳ Ｐゴシック" charset="0"/>
              </a:rPr>
              <a:t>を</a:t>
            </a:r>
            <a:r>
              <a:rPr lang="en-US" sz="2800" dirty="0" err="1" smtClean="0">
                <a:latin typeface="Calibri" charset="0"/>
                <a:ea typeface="ＭＳ Ｐゴシック" charset="0"/>
              </a:rPr>
              <a:t>優先</a:t>
            </a:r>
            <a:r>
              <a:rPr lang="ja-JP" altLang="en-US" sz="2800" dirty="0">
                <a:latin typeface="Calibri" charset="0"/>
                <a:ea typeface="ＭＳ Ｐゴシック" charset="0"/>
              </a:rPr>
              <a:t>する</a:t>
            </a:r>
            <a:r>
              <a:rPr lang="en-US" sz="2800" dirty="0" err="1" smtClean="0">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著作権の中でソフトウェアに最も関係する「権利」</a:t>
            </a:r>
            <a:endParaRPr lang="en-US" dirty="0"/>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buFont typeface="Wingdings" panose="05000000000000000000" pitchFamily="2" charset="2"/>
              <a:buChar char="Ø"/>
            </a:pPr>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buFont typeface="Wingdings" panose="05000000000000000000" pitchFamily="2" charset="2"/>
              <a:buChar char="Ø"/>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特許は、機能を保護する－これには、コンピュータ</a:t>
            </a:r>
            <a:r>
              <a:rPr lang="en-US" dirty="0"/>
              <a:t> </a:t>
            </a:r>
            <a:r>
              <a:rPr lang="en-US" dirty="0" err="1"/>
              <a:t>プログラムのような演算方法が含まれ</a:t>
            </a:r>
            <a:r>
              <a:rPr lang="ja-JP" altLang="en-US" dirty="0"/>
              <a:t>る</a:t>
            </a:r>
            <a:endParaRPr lang="en-US" dirty="0"/>
          </a:p>
          <a:p>
            <a:pPr lvl="1">
              <a:buFont typeface="Wingdings" panose="05000000000000000000" pitchFamily="2" charset="2"/>
              <a:buChar char="Ø"/>
            </a:pPr>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211738"/>
            <a:ext cx="10197663"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rights </a:t>
            </a:r>
            <a:r>
              <a:rPr lang="en-US" altLang="ja-JP" dirty="0"/>
              <a:t>to </a:t>
            </a:r>
            <a:r>
              <a:rPr lang="ja-JP" altLang="en-US" dirty="0" smtClean="0"/>
              <a:t>「</a:t>
            </a:r>
            <a:r>
              <a:rPr lang="en-US" altLang="ja-JP" dirty="0" smtClean="0"/>
              <a:t>use</a:t>
            </a:r>
            <a:r>
              <a:rPr lang="ja-JP" altLang="en-US" dirty="0" smtClean="0"/>
              <a:t>」</a:t>
            </a:r>
            <a:r>
              <a:rPr lang="en-US" altLang="ja-JP" dirty="0" smtClean="0"/>
              <a:t>, </a:t>
            </a:r>
            <a:r>
              <a:rPr lang="ja-JP" altLang="en-US" dirty="0" smtClean="0"/>
              <a:t>「</a:t>
            </a:r>
            <a:r>
              <a:rPr lang="en-US" altLang="ja-JP" dirty="0" smtClean="0"/>
              <a:t>make</a:t>
            </a:r>
            <a:r>
              <a:rPr lang="ja-JP" altLang="en-US" dirty="0" smtClean="0"/>
              <a:t>」</a:t>
            </a:r>
            <a:r>
              <a:rPr lang="en-US" altLang="ja-JP" dirty="0" smtClean="0"/>
              <a:t>, </a:t>
            </a:r>
            <a:r>
              <a:rPr lang="ja-JP" altLang="en-US" dirty="0" smtClean="0"/>
              <a:t>「</a:t>
            </a:r>
            <a:r>
              <a:rPr lang="en-US" altLang="ja-JP" dirty="0" smtClean="0"/>
              <a:t>have made</a:t>
            </a:r>
            <a:r>
              <a:rPr lang="ja-JP" altLang="en-US" dirty="0" smtClean="0"/>
              <a:t>」</a:t>
            </a:r>
            <a:r>
              <a:rPr lang="en-US" altLang="ja-JP" dirty="0" smtClean="0"/>
              <a:t>, </a:t>
            </a:r>
            <a:r>
              <a:rPr lang="ja-JP" altLang="en-US" dirty="0" smtClean="0"/>
              <a:t>「</a:t>
            </a:r>
            <a:r>
              <a:rPr lang="en-US" altLang="ja-JP" dirty="0" smtClean="0"/>
              <a:t>sell</a:t>
            </a:r>
            <a:r>
              <a:rPr lang="ja-JP" altLang="en-US" dirty="0" smtClean="0"/>
              <a:t>」</a:t>
            </a:r>
            <a:r>
              <a:rPr lang="en-US" altLang="ja-JP" dirty="0" smtClean="0"/>
              <a:t>, </a:t>
            </a:r>
            <a:r>
              <a:rPr lang="ja-JP" altLang="en-US" dirty="0" smtClean="0"/>
              <a:t>「</a:t>
            </a:r>
            <a:r>
              <a:rPr lang="en-US" altLang="ja-JP" dirty="0" smtClean="0"/>
              <a:t>offer </a:t>
            </a:r>
            <a:r>
              <a:rPr lang="en-US" altLang="ja-JP" dirty="0"/>
              <a:t>for </a:t>
            </a:r>
            <a:r>
              <a:rPr lang="en-US" altLang="ja-JP" dirty="0" smtClean="0"/>
              <a:t>sale</a:t>
            </a:r>
            <a:r>
              <a:rPr lang="ja-JP" altLang="en-US" dirty="0" smtClean="0"/>
              <a:t>」</a:t>
            </a:r>
            <a:r>
              <a:rPr lang="en-US" altLang="ja-JP" dirty="0" smtClean="0"/>
              <a:t>,and </a:t>
            </a:r>
            <a:r>
              <a:rPr lang="ja-JP" altLang="en-US" smtClean="0"/>
              <a:t>「</a:t>
            </a:r>
            <a:r>
              <a:rPr lang="en-US" altLang="ja-JP" smtClean="0"/>
              <a:t>import</a:t>
            </a:r>
            <a:r>
              <a:rPr lang="ja-JP" altLang="en-US" smtClean="0"/>
              <a:t>」</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17638</TotalTime>
  <Words>9350</Words>
  <Application>Microsoft Office PowerPoint</Application>
  <PresentationFormat>ワイド画面</PresentationFormat>
  <Paragraphs>1606</Paragraphs>
  <Slides>76</Slides>
  <Notes>76</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76</vt:i4>
      </vt:variant>
    </vt:vector>
  </HeadingPairs>
  <TitlesOfParts>
    <vt:vector size="89" baseType="lpstr">
      <vt:lpstr>돋움</vt:lpstr>
      <vt:lpstr>맑은 고딕</vt:lpstr>
      <vt:lpstr>MS PGothic</vt:lpstr>
      <vt:lpstr>MS PGothic</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649</cp:revision>
  <cp:lastPrinted>2017-05-13T02:23:06Z</cp:lastPrinted>
  <dcterms:created xsi:type="dcterms:W3CDTF">2013-07-15T20:26:40Z</dcterms:created>
  <dcterms:modified xsi:type="dcterms:W3CDTF">2017-10-17T23:26:46Z</dcterms:modified>
</cp:coreProperties>
</file>