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Welcome to the OpenChain Curriculum Slides. These slides can be used</a:t>
            </a:r>
            <a:r>
              <a:rPr lang="en-US" strike="noStrike" baseline="0" dirty="0" smtClean="0"/>
              <a:t> to help train internal teams about FOSS compliance issues and to conform with the OpenChain Specification.</a:t>
            </a:r>
            <a:endParaRPr lang="x-none" strike="noStrike" dirty="0" smtClean="0"/>
          </a:p>
          <a:p>
            <a:endParaRPr lang="en-US" strike="noStrike" dirty="0" smtClean="0"/>
          </a:p>
          <a:p>
            <a:r>
              <a:rPr lang="en-US" strike="noStrike" dirty="0" smtClean="0"/>
              <a:t>You can deliver these slides as one half-day training session or you</a:t>
            </a:r>
            <a:r>
              <a:rPr lang="en-US" strike="noStrike" baseline="0" dirty="0" smtClean="0"/>
              <a:t> can deliver each chapter as a separate module. Please note that each chapter has “Check Your Understanding” slides with questions and answers in the slide notes. These can be used as the basis for in-house tests for FOSS compliance.</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Copyright protects original works of authorship.It's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Software can be subject to a patent. Patent protects method of operation, such as computer program. However,</a:t>
            </a:r>
            <a:r>
              <a:rPr lang="x-none" dirty="0">
                <a:latin typeface="Calibri"/>
              </a:rPr>
              <a:t> </a:t>
            </a:r>
            <a:r>
              <a:rPr lang="x-none">
                <a:latin typeface="Calibri"/>
              </a:rPr>
              <a:t>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a:t>
            </a:r>
            <a:r>
              <a:rPr lang="x-none" dirty="0">
                <a:latin typeface="Calibri"/>
              </a:rPr>
              <a:t> </a:t>
            </a:r>
            <a:r>
              <a:rPr lang="x-none">
                <a:latin typeface="Calibri"/>
              </a:rPr>
              <a:t>which is a free software project that provides the codecs for encoding and decoding videos. However, you would still need a patent license to encode and decode a certain format.</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 is useful for lawyers, managers or developers who may not be familiar with FOSS licenses.</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This slide provides the</a:t>
            </a:r>
            <a:r>
              <a:rPr lang="en-US" baseline="0" dirty="0">
                <a:latin typeface="Calibri"/>
                <a:ea typeface="MS PGothic" charset="0"/>
              </a:rPr>
              <a:t>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”permissive” FOSS licenses, the most basic type of FOSS license, which usually have minimal requirements. The most basic requirement is to include</a:t>
            </a:r>
            <a:r>
              <a:rPr lang="en-US" baseline="0" dirty="0"/>
              <a:t> a copyright notice.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reciprocity and Copyleft,</a:t>
            </a:r>
            <a:r>
              <a:rPr lang="en-US" baseline="0" dirty="0">
                <a:latin typeface="Calibri"/>
              </a:rPr>
              <a:t> a more complex type of FOSS license that have additional requirements above permissive licenses. They require distribution of the original work and derivative works under the same terms as the original work.</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proprietary or closed source licenses. These licenses often have very different requirements and rules</a:t>
            </a:r>
            <a:r>
              <a:rPr lang="en-US" baseline="0" dirty="0">
                <a:latin typeface="Calibri"/>
              </a:rPr>
              <a:t> compared to FOSS licenses.</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There are other types of license used. Sometimes these are confused with FOSS but their requirements are</a:t>
            </a:r>
            <a:r>
              <a:rPr lang="en-US" baseline="0" dirty="0">
                <a:latin typeface="Calibri"/>
              </a:rPr>
              <a:t> actually different. Freeware or Shareware licensing should not be regarded as the same or compatible with FOSS licensing.</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public domain, a type of release that means the work is released without any restrictions whatsoever by the authors. In the US public domain software can be included in</a:t>
            </a:r>
            <a:r>
              <a:rPr lang="en-US" baseline="0" dirty="0">
                <a:latin typeface="Calibri"/>
              </a:rPr>
              <a:t> FOSS code, but it should be noted that not all legal jurisdictions recognize the existence or permit the release of authorship under public domain. Germany is one example.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license compatibility, the way of understanding what licenses can</a:t>
            </a:r>
            <a:r>
              <a:rPr lang="en-US" baseline="0" dirty="0"/>
              <a:t> be used together. Some FOSS licenses are compatible with each other. Some are incompatible. This is an important consideration when choosing code and choosing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notices, the text</a:t>
            </a:r>
            <a:r>
              <a:rPr lang="en-US" baseline="0" dirty="0"/>
              <a:t> comments in files that explain authorship and licensing, and which are often regarded as the most important way of knowing what license applies to a file.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This</a:t>
            </a:r>
            <a:r>
              <a:rPr lang="en-US" i="0" baseline="0" dirty="0"/>
              <a:t> slide is relevant to providing either a single three hour training session or explaining how a series of shorter sessions focused on “per chapter” training will work.</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slides explains</a:t>
            </a:r>
            <a:r>
              <a:rPr lang="en-US" baseline="0" dirty="0">
                <a:latin typeface="Calibri"/>
              </a:rPr>
              <a:t> multi-licensing. This is the situation where more than set of license terms can apply to a piece of software.</a:t>
            </a:r>
            <a:br>
              <a:rPr lang="en-US" baseline="0" dirty="0">
                <a:latin typeface="Calibri"/>
              </a:rPr>
            </a:br>
            <a:r>
              <a:rPr lang="en-US" baseline="0" dirty="0">
                <a:latin typeface="Calibri"/>
              </a:rPr>
              <a:t/>
            </a:r>
            <a:br>
              <a:rPr lang="en-US" baseline="0" dirty="0">
                <a:latin typeface="Calibri"/>
              </a:rPr>
            </a:br>
            <a:r>
              <a:rPr lang="en-US" b="1" dirty="0"/>
              <a:t>Conjunctive</a:t>
            </a:r>
            <a:r>
              <a:rPr lang="en-US" dirty="0"/>
              <a:t> = Multiple licenses apply</a:t>
            </a:r>
          </a:p>
          <a:p>
            <a:pPr lvl="1"/>
            <a:r>
              <a:rPr lang="en-US" dirty="0"/>
              <a:t>GPL-2.0 project also includes code under BSD-3-Clause </a:t>
            </a:r>
          </a:p>
          <a:p>
            <a:pPr marL="596376" lvl="1" indent="0">
              <a:buNone/>
            </a:pPr>
            <a:r>
              <a:rPr lang="en-US" dirty="0">
                <a:sym typeface="Wingdings"/>
              </a:rPr>
              <a:t>In</a:t>
            </a:r>
            <a:r>
              <a:rPr lang="en-US" baseline="0" dirty="0">
                <a:sym typeface="Wingdings"/>
              </a:rPr>
              <a:t> this situation you h</a:t>
            </a:r>
            <a:r>
              <a:rPr lang="en-US" dirty="0"/>
              <a:t>ave to comply with both sets of license terms</a:t>
            </a:r>
          </a:p>
          <a:p>
            <a:r>
              <a:rPr lang="en-US" b="1" dirty="0"/>
              <a:t>Disjunctive</a:t>
            </a:r>
            <a:r>
              <a:rPr lang="en-US" dirty="0"/>
              <a:t> = Choice of one open source license or another</a:t>
            </a:r>
          </a:p>
          <a:p>
            <a:pPr lvl="1"/>
            <a:r>
              <a:rPr lang="en-US" dirty="0"/>
              <a:t>Mozilla 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Disjunctive licensing may be something important to explore more deeply</a:t>
            </a:r>
            <a:r>
              <a:rPr lang="en-US" baseline="0" dirty="0">
                <a:latin typeface="Calibri"/>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Under disjunctive licensing you have a choice of licensing, i.e. GPL and a more permissive license option, you may choose which license</a:t>
            </a:r>
            <a:r>
              <a:rPr lang="en-US" sz="1200" baseline="0" dirty="0">
                <a:latin typeface="Arial"/>
                <a:cs typeface="Arial"/>
              </a:rPr>
              <a:t> </a:t>
            </a:r>
            <a:r>
              <a:rPr lang="en-US" sz="1200" dirty="0">
                <a:latin typeface="Arial"/>
                <a:cs typeface="Arial"/>
              </a:rPr>
              <a:t>you are going to distribute under depending on license</a:t>
            </a:r>
            <a:r>
              <a:rPr lang="en-US" sz="1200" baseline="0" dirty="0">
                <a:latin typeface="Arial"/>
                <a:cs typeface="Arial"/>
              </a:rPr>
              <a:t> compatibility, </a:t>
            </a:r>
            <a:r>
              <a:rPr lang="en-US" sz="1200" dirty="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sz="1200" dirty="0" err="1">
                <a:latin typeface="Arial"/>
                <a:cs typeface="Arial"/>
              </a:rPr>
              <a:t>weren</a:t>
            </a:r>
            <a:r>
              <a:rPr lang="ja-JP" altLang="en-US" sz="1200" dirty="0">
                <a:latin typeface="Arial"/>
                <a:cs typeface="Arial"/>
              </a:rPr>
              <a:t>’</a:t>
            </a:r>
            <a:r>
              <a:rPr lang="en-US" sz="1200" dirty="0">
                <a:latin typeface="Arial"/>
                <a:cs typeface="Arial"/>
              </a:rPr>
              <a:t>t going to use, now you might have to consider if you should figure out who the original © holder is and get the code directly from them</a:t>
            </a:r>
          </a:p>
          <a:p>
            <a:endParaRPr lang="en-US" sz="1200" dirty="0">
              <a:latin typeface="Arial"/>
              <a:cs typeface="Arial"/>
            </a:endParaRPr>
          </a:p>
          <a:p>
            <a:r>
              <a:rPr lang="en-US" sz="1200" b="1" dirty="0">
                <a:latin typeface="Arial"/>
                <a:cs typeface="Arial"/>
              </a:rPr>
              <a:t>Example: </a:t>
            </a:r>
          </a:p>
          <a:p>
            <a:r>
              <a:rPr lang="en-US" sz="1200" dirty="0">
                <a:latin typeface="Arial"/>
                <a:cs typeface="Arial"/>
              </a:rPr>
              <a:t>MPL 1.1/GPL 2.0/LGPL 2.1 - - </a:t>
            </a:r>
          </a:p>
          <a:p>
            <a:r>
              <a:rPr lang="en-US" sz="1200" dirty="0">
                <a:latin typeface="Arial"/>
                <a:cs typeface="Arial"/>
              </a:rPr>
              <a:t>“The contents of this file are subject to the Mozilla Public License Version - 1.1 (the "License"); you may not use this file except in compliance with - the License.</a:t>
            </a:r>
          </a:p>
          <a:p>
            <a:r>
              <a:rPr lang="en-US" sz="1200" dirty="0">
                <a:latin typeface="Arial"/>
                <a:cs typeface="Arial"/>
              </a:rPr>
              <a:t> . . . </a:t>
            </a:r>
          </a:p>
          <a:p>
            <a:r>
              <a:rPr lang="en-US"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sz="1200" dirty="0">
              <a:latin typeface="Arial"/>
              <a:cs typeface="Arial"/>
            </a:endParaRPr>
          </a:p>
          <a:p>
            <a:r>
              <a:rPr lang="en-US"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sz="1200" dirty="0">
              <a:latin typeface="Arial"/>
              <a:cs typeface="Arial"/>
            </a:endParaRPr>
          </a:p>
          <a:p>
            <a:r>
              <a:rPr lang="en-US" sz="1200" dirty="0">
                <a:latin typeface="Arial"/>
                <a:cs typeface="Arial"/>
              </a:rPr>
              <a:t>“</a:t>
            </a:r>
            <a:r>
              <a:rPr lang="en-US" sz="1200" b="1" dirty="0">
                <a:latin typeface="Arial"/>
                <a:cs typeface="Arial"/>
              </a:rPr>
              <a:t>dual</a:t>
            </a:r>
            <a:r>
              <a:rPr lang="en-US" sz="1200" dirty="0">
                <a:latin typeface="Arial"/>
                <a:cs typeface="Arial"/>
              </a:rPr>
              <a:t>” = confusing term that may be used</a:t>
            </a:r>
            <a:r>
              <a:rPr lang="en-US" sz="1200" baseline="0" dirty="0">
                <a:latin typeface="Arial"/>
                <a:cs typeface="Arial"/>
              </a:rPr>
              <a:t> for any of these situations, but usually refers to business model of OSS license or commercial license choice</a:t>
            </a:r>
            <a:endParaRPr lang="en-US" sz="1200" dirty="0">
              <a:latin typeface="Arial"/>
              <a:cs typeface="Arial"/>
            </a:endParaRPr>
          </a:p>
          <a:p>
            <a:r>
              <a:rPr lang="en-US" sz="1200" dirty="0">
                <a:latin typeface="Arial"/>
                <a:cs typeface="Arial"/>
              </a:rPr>
              <a:t>For more on dual-licensing</a:t>
            </a:r>
            <a:r>
              <a:rPr lang="en-US" sz="1200" baseline="0" dirty="0">
                <a:latin typeface="Arial"/>
                <a:cs typeface="Arial"/>
              </a:rPr>
              <a:t> as a business model: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 licenses are Free and FOSS Software licenses generally make source code available under terms that allow for modification and redistribution.</a:t>
            </a:r>
          </a:p>
          <a:p>
            <a:endParaRPr lang="en-US" dirty="0">
              <a:latin typeface="Calibri"/>
            </a:endParaRPr>
          </a:p>
          <a:p>
            <a:r>
              <a:rPr lang="x-none" dirty="0">
                <a:latin typeface="Calibri"/>
              </a:rPr>
              <a:t>Typical obligations of a permissive FOSS license are that the copyright notice and warranty disclaimer are included with the software. Very often, the license would expressly prohibits users from using the author's name without permission.</a:t>
            </a:r>
          </a:p>
          <a:p>
            <a:endParaRPr lang="en-US" dirty="0">
              <a:latin typeface="Calibri"/>
            </a:endParaRPr>
          </a:p>
          <a:p>
            <a:r>
              <a:rPr lang="x-none" dirty="0">
                <a:latin typeface="Calibri"/>
              </a:rPr>
              <a:t>Examples of permissive FOSS licenses include MIT, BSD, and Apache.</a:t>
            </a:r>
          </a:p>
          <a:p>
            <a:endParaRPr lang="en-US" dirty="0">
              <a:latin typeface="Calibri"/>
            </a:endParaRPr>
          </a:p>
          <a:p>
            <a:r>
              <a:rPr lang="x-none" dirty="0">
                <a:latin typeface="Calibri"/>
              </a:rPr>
              <a:t>License reciprocity means that the derivative work of the copyrighted work must be made available under the same license. Other names being used include "hereditary", "copyleft", "share-alike", and pejoratively"viral."</a:t>
            </a:r>
          </a:p>
          <a:p>
            <a:endParaRPr lang="x-none" dirty="0">
              <a:latin typeface="Calibri"/>
            </a:endParaRPr>
          </a:p>
          <a:p>
            <a:r>
              <a:rPr lang="x-none">
                <a:latin typeface="Calibri"/>
              </a:rPr>
              <a:t>Examples of copyleft-style licenses include GPL and LGPL.  </a:t>
            </a:r>
          </a:p>
          <a:p>
            <a:endParaRPr lang="x-none" dirty="0">
              <a:latin typeface="Calibri"/>
            </a:endParaRPr>
          </a:p>
          <a:p>
            <a:r>
              <a:rPr lang="x-none">
                <a:latin typeface="Calibri"/>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dirty="0">
              <a:latin typeface="Calibri"/>
            </a:endParaRPr>
          </a:p>
          <a:p>
            <a:r>
              <a:rPr lang="x-none">
                <a:latin typeface="Calibri"/>
              </a:rPr>
              <a:t>Freeware and Shareware are not FOSS.The reason is that even though freeware and shareware are available without cost, they don't allow the users to make modifications to the software.In fact,</a:t>
            </a:r>
            <a:r>
              <a:rPr lang="x-none" dirty="0">
                <a:latin typeface="Calibri"/>
              </a:rPr>
              <a:t> </a:t>
            </a:r>
            <a:r>
              <a:rPr lang="x-none">
                <a:latin typeface="Calibri"/>
              </a:rPr>
              <a:t>many of the freeware and shareware contain similar license restrictions common in proprietary software.</a:t>
            </a:r>
          </a:p>
          <a:p>
            <a:endParaRPr lang="en-US" dirty="0">
              <a:latin typeface="Calibri"/>
            </a:endParaRPr>
          </a:p>
          <a:p>
            <a:r>
              <a:rPr lang="x-none">
                <a:latin typeface="Calibri"/>
              </a:rPr>
              <a:t>Multi-license refers to the practice where software is made available under multiple licenses. For example, an open source software can be dual-licensed under MIT and GPLv2. In that case, you are free to choose the license that suits your need.</a:t>
            </a:r>
          </a:p>
          <a:p>
            <a:endParaRPr lang="x-none" dirty="0">
              <a:latin typeface="Calibri"/>
            </a:endParaRPr>
          </a:p>
          <a:p>
            <a:r>
              <a:rPr lang="x-none">
                <a:latin typeface="Calibri"/>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a:t>
            </a:r>
            <a:r>
              <a:rPr lang="en-US" baseline="0" dirty="0"/>
              <a:t> covers the big picture of FOSS compliance. It explains how compliance works from first principles.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that FOSS compliance</a:t>
            </a:r>
            <a:r>
              <a:rPr lang="en-US" baseline="0" dirty="0"/>
              <a:t> is really a two-part goal. The first is to know your obligations and have a process to support this knowledge. The second is to satisfy the obligations.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expands on what compliance obligations must be satisfied in typical FOSS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slide explains some of the conditions or restrictions commonly encountered when using FOSS licenses. Remember, different licenses have different obligations.</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 when FOSS obligations are “triggered.” FOSS licenses are copyright licenses and the basic compliance trigger is when you distribute code to</a:t>
            </a:r>
            <a:r>
              <a:rPr lang="en-US" baseline="0" dirty="0">
                <a:latin typeface="Calibri"/>
              </a:rPr>
              <a:t> another legal entity.</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a:t>
            </a:r>
            <a:r>
              <a:rPr lang="en-US" baseline="0" dirty="0">
                <a:latin typeface="Calibri"/>
              </a:rPr>
              <a:t> that modifying code can impose obligations under FOSS licenses. It explains a little bit about derivative works.</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how FOSS compliance programs</a:t>
            </a:r>
            <a:r>
              <a:rPr lang="en-US" baseline="0" dirty="0">
                <a:latin typeface="Calibri"/>
              </a:rPr>
              <a:t> work in “broad stokes” (a basic overview).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more</a:t>
            </a:r>
            <a:r>
              <a:rPr lang="en-US" baseline="0" dirty="0"/>
              <a:t> about how FOSS compliance practices can work in an organization.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intended to help a company identify where their internal FOSS policy is located in the company documentation.</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some of the benefits that compliance</a:t>
            </a:r>
            <a:r>
              <a:rPr lang="en-US" baseline="0" dirty="0"/>
              <a:t> brings to an organization beyond the fact of fulfilling the legal obligations of the license.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 compliance means following the licensing terms of FOSS</a:t>
            </a:r>
            <a:r>
              <a:rPr lang="en-US" baseline="0" dirty="0"/>
              <a:t> licenses. It involves understanding the licenses, having processes to support the license terms, and having processes to address any oversights or errors.</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The two main goals of a FOSS compliance program are</a:t>
            </a:r>
            <a:r>
              <a:rPr lang="en-US" baseline="0" dirty="0"/>
              <a:t> </a:t>
            </a:r>
            <a:r>
              <a:rPr lang="en-US" b="1" baseline="0" dirty="0"/>
              <a:t>know your obligations</a:t>
            </a:r>
            <a:r>
              <a:rPr lang="en-US" baseline="0" dirty="0"/>
              <a:t> and to </a:t>
            </a:r>
            <a:r>
              <a:rPr lang="en-US" b="1" baseline="0" dirty="0"/>
              <a:t>satisfy your obligations</a:t>
            </a:r>
            <a:r>
              <a:rPr lang="en-US" baseline="0" dirty="0"/>
              <a:t>.</a:t>
            </a:r>
            <a:br>
              <a:rPr lang="en-US" baseline="0" dirty="0"/>
            </a:br>
            <a:r>
              <a:rPr lang="en-US" baseline="0" dirty="0"/>
              <a:t/>
            </a:r>
            <a:br>
              <a:rPr lang="en-US" baseline="0" dirty="0"/>
            </a:br>
            <a:r>
              <a:rPr lang="en-US" baseline="0" dirty="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Identification of the origin and license of FOSS software</a:t>
            </a:r>
          </a:p>
          <a:p>
            <a:pPr marL="171450" indent="-171450">
              <a:buFont typeface="Arial" charset="0"/>
              <a:buChar char="•"/>
            </a:pPr>
            <a:r>
              <a:rPr lang="en-US" dirty="0">
                <a:latin typeface="Calibri" charset="0"/>
                <a:ea typeface="ＭＳ Ｐゴシック" charset="0"/>
              </a:rPr>
              <a:t>Tracking FOSS software within the development process</a:t>
            </a:r>
          </a:p>
          <a:p>
            <a:pPr marL="171450" indent="-171450">
              <a:buFont typeface="Arial" charset="0"/>
              <a:buChar char="•"/>
            </a:pPr>
            <a:r>
              <a:rPr lang="en-US" dirty="0">
                <a:latin typeface="Calibri" charset="0"/>
                <a:ea typeface="ＭＳ Ｐゴシック" charset="0"/>
              </a:rPr>
              <a:t>Performing FOSS review and identifying license obligations</a:t>
            </a:r>
          </a:p>
          <a:p>
            <a:pPr marL="171450" indent="-171450">
              <a:buFont typeface="Arial" charset="0"/>
              <a:buChar char="•"/>
            </a:pPr>
            <a:r>
              <a:rPr lang="en-US" dirty="0">
                <a:latin typeface="Calibri" charset="0"/>
                <a:ea typeface="ＭＳ Ｐゴシック" charset="0"/>
              </a:rPr>
              <a:t>Fulfillment of license obligations when product ships </a:t>
            </a:r>
          </a:p>
          <a:p>
            <a:pPr marL="171450" indent="-171450">
              <a:buFont typeface="Arial" charset="0"/>
              <a:buChar char="•"/>
            </a:pPr>
            <a:r>
              <a:rPr lang="en-US" dirty="0">
                <a:latin typeface="Calibri" charset="0"/>
                <a:ea typeface="ＭＳ Ｐゴシック" charset="0"/>
              </a:rPr>
              <a:t>Oversight for FOSS Compliance Program, creation of policy, and compliance decisions</a:t>
            </a:r>
          </a:p>
          <a:p>
            <a:pPr marL="171450" indent="-171450">
              <a:buFont typeface="Arial" charset="0"/>
              <a:buChar char="•"/>
            </a:pPr>
            <a:r>
              <a:rPr lang="en-US" dirty="0">
                <a:latin typeface="Calibri" charset="0"/>
                <a:ea typeface="ＭＳ Ｐゴシック" charset="0"/>
              </a:rPr>
              <a:t>Training</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A</a:t>
            </a:r>
            <a:r>
              <a:rPr lang="en-US"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chapter is focused on the “big picture” of Intellectual Property. This chapter is probably most useful for managers or developers who might not understand clearly the fundamentals of copyright, patent and trademark law.</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This overview is not intended to cover all aspects of Intellectual Property.</a:t>
            </a:r>
            <a:r>
              <a:rPr lang="en-GB" baseline="0" dirty="0"/>
              <a:t> It is intended to provide context for the “big picture” and to establish that today we are only discussing copyright and patents, the areas most relevant to FOSS compliance.</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This slide explains the</a:t>
            </a:r>
            <a:r>
              <a:rPr lang="en-US" i="0" baseline="0" dirty="0">
                <a:latin typeface="Calibri"/>
              </a:rPr>
              <a:t> “big picture” of copyright in software.</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This slide clarifies the most important part</a:t>
            </a:r>
            <a:r>
              <a:rPr lang="en-US" i="0" baseline="0" dirty="0">
                <a:latin typeface="Calibri"/>
              </a:rPr>
              <a:t>s of copyright law to software.</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This slide explains</a:t>
            </a:r>
            <a:r>
              <a:rPr lang="en-US" i="0" baseline="0" dirty="0">
                <a:latin typeface="Calibri"/>
              </a:rPr>
              <a:t> patent concepts relevant to software.</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a:t>
            </a:r>
            <a:r>
              <a:rPr lang="en-US" baseline="0" dirty="0">
                <a:latin typeface="Calibri"/>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Curriculum</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 Training Reference Deck, Version 2 FINAL DRAFT</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Designed for the </a:t>
            </a:r>
            <a:r>
              <a:rPr lang="en-US" dirty="0">
                <a:solidFill>
                  <a:srgbClr val="000000"/>
                </a:solidFill>
                <a:latin typeface="Calibri" charset="0"/>
                <a:hlinkClick r:id=""/>
              </a:rPr>
              <a:t>OpenChain Specification 1.0</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Released under the </a:t>
            </a:r>
            <a:r>
              <a:rPr lang="en-US" dirty="0">
                <a:solidFill>
                  <a:srgbClr val="000000"/>
                </a:solidFill>
                <a:latin typeface="Calibri" charset="0"/>
                <a:hlinkClick r:id="rId3"/>
              </a:rPr>
              <a:t>Creative Commons CC0 1.0 Universal</a:t>
            </a:r>
            <a:r>
              <a:rPr lang="en-US" dirty="0">
                <a:solidFill>
                  <a:srgbClr val="000000"/>
                </a:solidFill>
                <a:latin typeface="Calibri" charset="0"/>
              </a:rPr>
              <a:t> license.</a:t>
            </a:r>
          </a:p>
          <a:p>
            <a:endParaRPr lang="en-US" dirty="0">
              <a:solidFill>
                <a:srgbClr val="000000"/>
              </a:solidFill>
              <a:latin typeface="Calibri" charset="0"/>
            </a:endParaRPr>
          </a:p>
          <a:p>
            <a:r>
              <a:rPr lang="en-US" dirty="0">
                <a:solidFill>
                  <a:srgbClr val="000000"/>
                </a:solidFill>
                <a:latin typeface="Calibri" charset="0"/>
              </a:rPr>
              <a:t>These slides follow US law. Different legal jurisdictions may have different legal requirements. This should be taken into account when using these slides as part of a compliance training program.</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Check Your Understanding</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What type of material does copyright law protect?</a:t>
            </a:r>
          </a:p>
          <a:p>
            <a:r>
              <a:rPr lang="en-US" dirty="0">
                <a:latin typeface="Calibri" charset="0"/>
                <a:ea typeface="ＭＳ Ｐゴシック" charset="0"/>
              </a:rPr>
              <a:t>What copyright rights are most important for software?</a:t>
            </a:r>
          </a:p>
          <a:p>
            <a:r>
              <a:rPr lang="en-US" dirty="0">
                <a:latin typeface="Calibri" charset="0"/>
                <a:ea typeface="ＭＳ Ｐゴシック" charset="0"/>
              </a:rPr>
              <a:t>Can software be subject to a patent? </a:t>
            </a:r>
          </a:p>
          <a:p>
            <a:r>
              <a:rPr lang="en-US" dirty="0">
                <a:latin typeface="Calibri" charset="0"/>
                <a:ea typeface="ＭＳ Ｐゴシック" charset="0"/>
              </a:rPr>
              <a:t>What rights does a patent give to the patent owner?</a:t>
            </a:r>
          </a:p>
          <a:p>
            <a:r>
              <a:rPr lang="en-US" dirty="0">
                <a:latin typeface="Calibri" charset="0"/>
                <a:ea typeface="ＭＳ Ｐゴシック" charset="0"/>
              </a:rPr>
              <a:t>If you independently develop your own software, is it possible that you might need a copyright license from a third party for that software? A patent license?</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Chapter 2</a:t>
            </a:r>
          </a:p>
        </p:txBody>
      </p:sp>
      <p:sp>
        <p:nvSpPr>
          <p:cNvPr id="2" name="Text Placeholder 1"/>
          <p:cNvSpPr>
            <a:spLocks noGrp="1"/>
          </p:cNvSpPr>
          <p:nvPr>
            <p:ph type="body" idx="1"/>
          </p:nvPr>
        </p:nvSpPr>
        <p:spPr/>
        <p:txBody>
          <a:bodyPr/>
          <a:lstStyle/>
          <a:p>
            <a:r>
              <a:rPr lang="en-US">
                <a:latin typeface="Calibri" charset="0"/>
                <a:ea typeface="MS PGothic" charset="0"/>
              </a:rPr>
              <a:t>Introduction to FOSS Licenses</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 Licenses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Free and </a:t>
            </a:r>
            <a:r>
              <a:rPr lang="en-US" dirty="0">
                <a:latin typeface="Calibri" charset="0"/>
                <a:ea typeface="MS PGothic" charset="0"/>
              </a:rPr>
              <a:t>FOSS</a:t>
            </a:r>
            <a:r>
              <a:rPr lang="x-none" dirty="0">
                <a:latin typeface="Calibri" charset="0"/>
                <a:ea typeface="MS PGothic" charset="0"/>
              </a:rPr>
              <a:t> Software licenses generally make source code available under terms that allow for modification and redistribution</a:t>
            </a:r>
          </a:p>
          <a:p>
            <a:r>
              <a:rPr lang="x-none" dirty="0">
                <a:latin typeface="Calibri" charset="0"/>
                <a:ea typeface="MS PGothic" charset="0"/>
              </a:rPr>
              <a:t>FOSS licenses may have conditions related to providing attributions, copyright statement preservation, or a written offer to make the source code available</a:t>
            </a:r>
          </a:p>
          <a:p>
            <a:r>
              <a:rPr lang="x-none" dirty="0">
                <a:latin typeface="Calibri" charset="0"/>
                <a:ea typeface="MS PGothic" charset="0"/>
              </a:rPr>
              <a:t>One popular set of licenses are those approved by the </a:t>
            </a:r>
            <a:r>
              <a:rPr lang="en-US" dirty="0">
                <a:latin typeface="Calibri" charset="0"/>
                <a:ea typeface="MS PGothic" charset="0"/>
              </a:rPr>
              <a:t>FOSS</a:t>
            </a:r>
            <a:r>
              <a:rPr lang="x-none" dirty="0">
                <a:latin typeface="Calibri" charset="0"/>
                <a:ea typeface="MS PGothic" charset="0"/>
              </a:rPr>
              <a:t> Initiative (OSI) based on their </a:t>
            </a:r>
            <a:r>
              <a:rPr lang="en-US" dirty="0">
                <a:latin typeface="Calibri" charset="0"/>
                <a:ea typeface="MS PGothic" charset="0"/>
              </a:rPr>
              <a:t>FOSS</a:t>
            </a:r>
            <a:r>
              <a:rPr lang="x-none" dirty="0">
                <a:latin typeface="Calibri" charset="0"/>
                <a:ea typeface="MS PGothic" charset="0"/>
              </a:rPr>
              <a:t> Definition (OSD). A complete list of OSI-approved licenses is available at </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Permissive FOSS Licenses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Permissive FOSS license - a term used often to describe minimally restrictive FOSS licenses</a:t>
            </a:r>
          </a:p>
          <a:p>
            <a:r>
              <a:rPr lang="en-US" dirty="0">
                <a:latin typeface="Calibri" charset="0"/>
                <a:ea typeface="MS PGothic" charset="0"/>
              </a:rPr>
              <a:t>Example: BSD-3-Clause</a:t>
            </a:r>
          </a:p>
          <a:p>
            <a:pPr lvl="1"/>
            <a:r>
              <a:rPr lang="en-US" sz="2100" dirty="0">
                <a:latin typeface="Calibri" charset="0"/>
                <a:ea typeface="MS PGothic" charset="0"/>
              </a:rPr>
              <a:t>The BSD license is an example of a permissive license that allows unlimited redistribution for any purpose as long as its copyright notices and the license's disclaimers of warranty are maintained </a:t>
            </a:r>
          </a:p>
          <a:p>
            <a:pPr lvl="1"/>
            <a:r>
              <a:rPr lang="en-US" sz="2100" dirty="0">
                <a:latin typeface="Calibri" charset="0"/>
                <a:ea typeface="MS PGothic" charset="0"/>
              </a:rPr>
              <a:t>The license contains a clause restricting use of the names of contributors for endorsement of a derived work without specific permission</a:t>
            </a:r>
          </a:p>
          <a:p>
            <a:r>
              <a:rPr lang="en-US" sz="2500" dirty="0">
                <a:latin typeface="Calibri" charset="0"/>
                <a:ea typeface="MS PGothic" charset="0"/>
              </a:rPr>
              <a:t>Other examples: MIT, Apache-2.0</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Reciprocity &amp; Copyleft Licenses</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Some licenses require the distribution of derivative works (or software in the same file, same program or other boundary) under the same terms as the original work</a:t>
            </a:r>
          </a:p>
          <a:p>
            <a:r>
              <a:rPr lang="x-none" dirty="0">
                <a:latin typeface="Calibri" charset="0"/>
                <a:ea typeface="MS PGothic" charset="0"/>
              </a:rPr>
              <a:t>This is referred to as a ”Copyleft", "reciprocal", or "hereditary" effect</a:t>
            </a:r>
          </a:p>
          <a:p>
            <a:r>
              <a:rPr lang="x-none" dirty="0">
                <a:latin typeface="Calibri" charset="0"/>
                <a:ea typeface="MS PGothic" charset="0"/>
              </a:rPr>
              <a:t>Example of license reciprocity from the GPL version 2.0:</a:t>
            </a:r>
          </a:p>
          <a:p>
            <a:pPr lvl="1" indent="0">
              <a:buNone/>
            </a:pPr>
            <a:r>
              <a:rPr lang="x-none" altLang="ja-JP" i="1" dirty="0">
                <a:latin typeface="Calibri" charset="0"/>
                <a:ea typeface="MS PGothic" charset="0"/>
              </a:rPr>
              <a:t>"You must cause any work that you distribute or publish, that in whole or in part contains or is derived from the Program or any part thereof, to be licensed...under the terms of this License."</a:t>
            </a:r>
          </a:p>
          <a:p>
            <a:r>
              <a:rPr lang="x-none" dirty="0">
                <a:latin typeface="Calibri" charset="0"/>
                <a:ea typeface="MS PGothic" charset="0"/>
              </a:rPr>
              <a:t>Licenses that include reciprocity or Copyleft clauses include all versions of the GPL, LGPL, AGPL, MPL and CDDL </a:t>
            </a:r>
            <a:endParaRPr lang="x-none" altLang="ja-JP" i="1" dirty="0">
              <a:latin typeface="Calibri" charset="0"/>
              <a:ea typeface="MS PGothic" charset="0"/>
            </a:endParaRPr>
          </a:p>
          <a:p>
            <a:r>
              <a:rPr lang="x-none" altLang="x-none" dirty="0">
                <a:latin typeface="Calibri" charset="0"/>
                <a:ea typeface="MS PGothic" charset="0"/>
              </a:rPr>
              <a:t>Copyleft licenses may include source availability obligations</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Proprietary License or Closed Source</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A proprietary software license (or commercial license or EULA) has restrictions on the usage, modification or distribution of the software</a:t>
            </a:r>
          </a:p>
          <a:p>
            <a:r>
              <a:rPr lang="en-US" dirty="0">
                <a:latin typeface="Calibri" charset="0"/>
                <a:ea typeface="MS PGothic" charset="0"/>
              </a:rPr>
              <a:t>Proprietary licenses often involve payment or a license fee </a:t>
            </a:r>
          </a:p>
          <a:p>
            <a:r>
              <a:rPr lang="en-US" dirty="0">
                <a:latin typeface="Calibri" charset="0"/>
                <a:ea typeface="MS PGothic" charset="0"/>
              </a:rPr>
              <a:t>Proprietary licenses are unique to each vendor - there are as many variations of proprietary licenses as there are vendors and each must be evaluated individually</a:t>
            </a:r>
          </a:p>
          <a:p>
            <a:r>
              <a:rPr lang="en-US" dirty="0">
                <a:latin typeface="Calibri" charset="0"/>
                <a:ea typeface="MS PGothic" charset="0"/>
              </a:rPr>
              <a:t>FOSS developers often use the term "</a:t>
            </a:r>
            <a:r>
              <a:rPr lang="en-US" altLang="ja-JP" dirty="0">
                <a:latin typeface="Calibri" charset="0"/>
                <a:ea typeface="MS PGothic" charset="0"/>
              </a:rPr>
              <a:t>proprietary" to describe a commercial non-FOSS license </a:t>
            </a:r>
            <a:r>
              <a:rPr lang="en-US" dirty="0">
                <a:latin typeface="Calibri"/>
              </a:rPr>
              <a:t>even though both FOSS and proprietary licenses are based on intellectual property and provide a license grant to that property</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Other Licensing Situations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Freeware - software distributed under a proprietary license at no or very low cost</a:t>
            </a:r>
          </a:p>
          <a:p>
            <a:pPr lvl="1"/>
            <a:r>
              <a:rPr lang="en-US" sz="1800" dirty="0">
                <a:latin typeface="Calibri" charset="0"/>
                <a:ea typeface="MS PGothic" charset="0"/>
              </a:rPr>
              <a:t>The source code may or may not be available, and creation of derivative works is usually restricted</a:t>
            </a:r>
          </a:p>
          <a:p>
            <a:pPr lvl="1"/>
            <a:r>
              <a:rPr lang="en-US" sz="1800" dirty="0">
                <a:latin typeface="Calibri" charset="0"/>
                <a:ea typeface="MS PGothic" charset="0"/>
              </a:rPr>
              <a:t>Freeware software is usually fully functional (no locked features) and available for unlimited use (no locking on days of usage) </a:t>
            </a:r>
          </a:p>
          <a:p>
            <a:pPr lvl="1"/>
            <a:r>
              <a:rPr lang="en-US" sz="1800" dirty="0">
                <a:latin typeface="Calibri" charset="0"/>
                <a:ea typeface="MS PGothic" charset="0"/>
              </a:rPr>
              <a:t>Freeware software licenses usually impose restrictions in relation to copying, distributing, and making derivative works of the software, as well as restrictions on the type of usage (personal, commercial, academic, etc.)</a:t>
            </a:r>
          </a:p>
          <a:p>
            <a:r>
              <a:rPr lang="en-US" dirty="0">
                <a:latin typeface="Calibri" charset="0"/>
                <a:ea typeface="MS PGothic" charset="0"/>
              </a:rPr>
              <a:t>Shareware - proprietary software provided to users on a trial basis, for a limited time, free of charge and with limited functionalities or features</a:t>
            </a:r>
          </a:p>
          <a:p>
            <a:pPr lvl="1"/>
            <a:r>
              <a:rPr lang="en-US" dirty="0">
                <a:latin typeface="Calibri" charset="0"/>
                <a:ea typeface="MS PGothic" charset="0"/>
              </a:rPr>
              <a:t>The goal of shareware is to give potential buyers the opportunity to use the program and judge its usefulness before purchasing a license for the full version of the software </a:t>
            </a:r>
          </a:p>
          <a:p>
            <a:pPr lvl="1"/>
            <a:r>
              <a:rPr lang="en-US" dirty="0">
                <a:latin typeface="Calibri" charset="0"/>
                <a:ea typeface="MS PGothic" charset="0"/>
              </a:rPr>
              <a:t>Most companies are very leery of Shareware, because Shareware vendors often approach companies for large license payments after the software has freely propagated within their organizations.</a:t>
            </a:r>
          </a:p>
          <a:p>
            <a:r>
              <a:rPr lang="en-US" dirty="0">
                <a:latin typeface="Calibri" charset="0"/>
                <a:ea typeface="MS PGothic" charset="0"/>
              </a:rPr>
              <a:t>Freeware and Shareware are not FOSS</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Public Domain</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The term public domain refers to intellectual property not protected by law and therefore usable by the public without requiring a license </a:t>
            </a:r>
          </a:p>
          <a:p>
            <a:r>
              <a:rPr lang="en-US" dirty="0">
                <a:latin typeface="Calibri" charset="0"/>
                <a:ea typeface="MS PGothic" charset="0"/>
              </a:rPr>
              <a:t>Developers may include a </a:t>
            </a:r>
            <a:r>
              <a:rPr lang="en-US" i="1" dirty="0">
                <a:latin typeface="Calibri" charset="0"/>
                <a:ea typeface="MS PGothic" charset="0"/>
              </a:rPr>
              <a:t>public domain declaration</a:t>
            </a:r>
            <a:r>
              <a:rPr lang="en-US" dirty="0">
                <a:latin typeface="Calibri" charset="0"/>
                <a:ea typeface="MS PGothic" charset="0"/>
              </a:rPr>
              <a:t> with their software </a:t>
            </a:r>
          </a:p>
          <a:p>
            <a:pPr lvl="1"/>
            <a:r>
              <a:rPr lang="en-US" dirty="0">
                <a:latin typeface="Calibri" charset="0"/>
                <a:ea typeface="MS PGothic" charset="0"/>
              </a:rPr>
              <a:t>E. g., "All of the code and documentation in this software has been dedicated to the public domain by the authors."</a:t>
            </a:r>
          </a:p>
          <a:p>
            <a:pPr lvl="1"/>
            <a:r>
              <a:rPr lang="en-US" dirty="0">
                <a:latin typeface="Calibri" charset="0"/>
                <a:ea typeface="MS PGothic" charset="0"/>
              </a:rPr>
              <a:t>The public domain declaration is not the same as a FOSS license</a:t>
            </a:r>
          </a:p>
          <a:p>
            <a:r>
              <a:rPr lang="en-US" dirty="0">
                <a:latin typeface="Calibri"/>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a:t>
            </a:r>
          </a:p>
          <a:p>
            <a:r>
              <a:rPr lang="en-US" dirty="0">
                <a:latin typeface="Calibri" charset="0"/>
                <a:ea typeface="MS PGothic" charset="0"/>
              </a:rPr>
              <a:t>Often the public domain declaration is accompanied by other terms, such as warranty disclaimers. In such cases, the software may be viewed as being under a license rather than being in the public domain</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Compatibility</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License compatibility is the process of ensuring that license terms do not conflict. </a:t>
            </a:r>
          </a:p>
          <a:p>
            <a:r>
              <a:rPr lang="en-US" sz="2000" dirty="0">
                <a:solidFill>
                  <a:srgbClr val="292934"/>
                </a:solidFill>
                <a:latin typeface="Calibri" charset="0"/>
                <a:ea typeface="MS PGothic" charset="0"/>
              </a:rPr>
              <a:t>If one license requires you to do something and another prohibits doing that, the licenses conflict and are not compatible</a:t>
            </a:r>
            <a:r>
              <a:rPr lang="en-US" sz="2000" dirty="0">
                <a:latin typeface="Calibri" charset="0"/>
                <a:ea typeface="MS PGothic" charset="0"/>
              </a:rPr>
              <a:t> if the combination of the two software modules trigger the obligations under a license.</a:t>
            </a:r>
          </a:p>
          <a:p>
            <a:r>
              <a:rPr lang="en-US" sz="2000" dirty="0">
                <a:latin typeface="Calibri" charset="0"/>
                <a:ea typeface="MS PGothic" charset="0"/>
              </a:rPr>
              <a:t>One example is that the GPLv2 extends its obligations to "derivative works." </a:t>
            </a:r>
          </a:p>
          <a:p>
            <a:r>
              <a:rPr lang="en-US" sz="2000" dirty="0">
                <a:latin typeface="Calibri" charset="0"/>
                <a:ea typeface="MS PGothic" charset="0"/>
              </a:rPr>
              <a:t>If a second software module is combined with a GPLv2 licensed module that is not a derivative work of the GPLv2 licensed module, the second software module is not subject to GPLv2.  </a:t>
            </a:r>
          </a:p>
          <a:p>
            <a:r>
              <a:rPr lang="en-US" sz="2000" dirty="0">
                <a:latin typeface="Calibri" charset="0"/>
                <a:ea typeface="MS PGothic" charset="0"/>
              </a:rPr>
              <a:t>The definition of "derivative work" is subject to different views in the FOSS community.</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Notices</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Notices, such as text in comments in file headers, often provide authorship and licensing information. FOSS licenses may also require the placement of notices in source code or documentation to give credit to the author (an attribution) or to make it clear the software includes modifications. </a:t>
            </a:r>
          </a:p>
          <a:p>
            <a:r>
              <a:rPr lang="en-US" b="1" dirty="0">
                <a:latin typeface="Calibri" charset="0"/>
                <a:ea typeface="MS PGothic" charset="0"/>
              </a:rPr>
              <a:t>Copyright notice </a:t>
            </a:r>
            <a:r>
              <a:rPr lang="en-US" dirty="0">
                <a:latin typeface="Calibri" charset="0"/>
                <a:ea typeface="MS PGothic" charset="0"/>
              </a:rPr>
              <a:t>- an identifier placed on copies of the work to inform the world of copyright ownership. </a:t>
            </a:r>
            <a:r>
              <a:rPr lang="en-US" dirty="0">
                <a:solidFill>
                  <a:prstClr val="black"/>
                </a:solidFill>
                <a:latin typeface="Calibri" charset="0"/>
                <a:ea typeface="MS PGothic" charset="0"/>
              </a:rPr>
              <a:t>Example: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License notice</a:t>
            </a:r>
            <a:r>
              <a:rPr lang="en-US" dirty="0">
                <a:latin typeface="Calibri" charset="0"/>
                <a:ea typeface="MS PGothic" charset="0"/>
              </a:rPr>
              <a:t> - a notice that acknowledges the license terms and conditions of the FOSS included in the product.</a:t>
            </a:r>
          </a:p>
          <a:p>
            <a:r>
              <a:rPr lang="en-US" b="1" dirty="0">
                <a:latin typeface="Calibri" charset="0"/>
                <a:ea typeface="MS PGothic" charset="0"/>
              </a:rPr>
              <a:t>Attribution notice </a:t>
            </a:r>
            <a:r>
              <a:rPr lang="en-US" dirty="0">
                <a:latin typeface="Calibri" charset="0"/>
                <a:ea typeface="MS PGothic" charset="0"/>
              </a:rPr>
              <a:t>- a notice included in the product release that acknowledges the identity of the original authors of the FOSS included in the product.</a:t>
            </a:r>
          </a:p>
          <a:p>
            <a:r>
              <a:rPr lang="en-US" b="1" dirty="0">
                <a:latin typeface="Calibri" charset="0"/>
                <a:ea typeface="MS PGothic" charset="0"/>
              </a:rPr>
              <a:t>Modification notice </a:t>
            </a:r>
            <a:r>
              <a:rPr lang="en-US" dirty="0">
                <a:latin typeface="Calibri" charset="0"/>
                <a:ea typeface="MS PGothic" charset="0"/>
              </a:rPr>
              <a:t>– a notice that you have made modifications to the source code of a file, such as adding your copyright notice to the top of the file.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What is Intellectual Property?</a:t>
            </a:r>
          </a:p>
          <a:p>
            <a:pPr marL="514350" indent="-514350">
              <a:buFont typeface="+mj-lt"/>
              <a:buAutoNum type="arabicPeriod"/>
            </a:pPr>
            <a:r>
              <a:rPr lang="en-US" dirty="0"/>
              <a:t>Introduction to FOSS Licenses</a:t>
            </a:r>
            <a:endParaRPr lang="x-none" dirty="0"/>
          </a:p>
          <a:p>
            <a:pPr marL="514350" indent="-514350">
              <a:buFont typeface="+mj-lt"/>
              <a:buAutoNum type="arabicPeriod"/>
            </a:pPr>
            <a:r>
              <a:rPr lang="x-none" dirty="0"/>
              <a:t>Introduction to FOSS Compliance</a:t>
            </a:r>
          </a:p>
          <a:p>
            <a:pPr marL="514350" indent="-514350">
              <a:buFont typeface="+mj-lt"/>
              <a:buAutoNum type="arabicPeriod"/>
            </a:pPr>
            <a:r>
              <a:rPr lang="en-US" dirty="0"/>
              <a:t>Key Software Concepts for FOSS</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Running a FOSS Review</a:t>
            </a:r>
          </a:p>
          <a:p>
            <a:pPr marL="514350" indent="-514350">
              <a:buFont typeface="+mj-lt"/>
              <a:buAutoNum type="arabicPeriod" startAt="5"/>
            </a:pPr>
            <a:r>
              <a:rPr lang="x-none" dirty="0"/>
              <a:t>End to End Compliance Management (Example Process)</a:t>
            </a:r>
          </a:p>
          <a:p>
            <a:pPr marL="514350" indent="-514350">
              <a:buFont typeface="+mj-lt"/>
              <a:buAutoNum type="arabicPeriod" startAt="5"/>
            </a:pPr>
            <a:r>
              <a:rPr lang="en-US" dirty="0"/>
              <a:t>Avoiding Compliance Pitfalls</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Multi-Licensing</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Multi-licensing refers to the practice of distributing software under two or more different sets of terms and conditions</a:t>
            </a:r>
          </a:p>
          <a:p>
            <a:pPr lvl="1"/>
            <a:r>
              <a:rPr lang="en-US" dirty="0">
                <a:latin typeface="Calibri" charset="0"/>
                <a:ea typeface="MS PGothic" charset="0"/>
              </a:rPr>
              <a:t>E.g., when software is “dual licensed,” recipients can choose to use or distribute the software under a choice of two licenses</a:t>
            </a:r>
          </a:p>
          <a:p>
            <a:r>
              <a:rPr lang="en-US" dirty="0">
                <a:latin typeface="Calibri" charset="0"/>
                <a:ea typeface="MS PGothic" charset="0"/>
              </a:rPr>
              <a:t>Note: This should not be confused for situations in which a licensor imposes more than one license, and you must comply with all of them</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Check Your Understanding</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What is a FOSS license?</a:t>
            </a:r>
          </a:p>
          <a:p>
            <a:r>
              <a:rPr lang="x-none" dirty="0">
                <a:latin typeface="Calibri" charset="0"/>
                <a:ea typeface="ＭＳ Ｐゴシック" charset="0"/>
              </a:rPr>
              <a:t>What are typical obligations of a permissive FOSS license?</a:t>
            </a:r>
          </a:p>
          <a:p>
            <a:r>
              <a:rPr lang="x-none" dirty="0">
                <a:latin typeface="Calibri" charset="0"/>
                <a:ea typeface="ＭＳ Ｐゴシック" charset="0"/>
              </a:rPr>
              <a:t>Name some permissive FOSS licenses.</a:t>
            </a:r>
          </a:p>
          <a:p>
            <a:r>
              <a:rPr lang="x-none" dirty="0">
                <a:latin typeface="Calibri" charset="0"/>
                <a:ea typeface="ＭＳ Ｐゴシック" charset="0"/>
              </a:rPr>
              <a:t>What does license reciprocity mean?</a:t>
            </a:r>
          </a:p>
          <a:p>
            <a:r>
              <a:rPr lang="x-none" dirty="0">
                <a:latin typeface="Calibri" charset="0"/>
                <a:ea typeface="ＭＳ Ｐゴシック" charset="0"/>
              </a:rPr>
              <a:t>Name some copyleft-style licenses.</a:t>
            </a:r>
          </a:p>
          <a:p>
            <a:r>
              <a:rPr lang="x-none" dirty="0">
                <a:latin typeface="Calibri" charset="0"/>
                <a:ea typeface="ＭＳ Ｐゴシック" charset="0"/>
              </a:rPr>
              <a:t>What needs to be distributed for code used under a copyleft license? </a:t>
            </a:r>
          </a:p>
          <a:p>
            <a:r>
              <a:rPr lang="x-none" dirty="0">
                <a:latin typeface="Calibri" charset="0"/>
                <a:ea typeface="ＭＳ Ｐゴシック" charset="0"/>
              </a:rPr>
              <a:t>Are Freeware and Shareware software considered FOSS?</a:t>
            </a:r>
          </a:p>
          <a:p>
            <a:r>
              <a:rPr lang="x-none" dirty="0">
                <a:latin typeface="Calibri" charset="0"/>
                <a:ea typeface="ＭＳ Ｐゴシック" charset="0"/>
              </a:rPr>
              <a:t>What is a multi-license?</a:t>
            </a:r>
          </a:p>
          <a:p>
            <a:r>
              <a:rPr lang="x-none" dirty="0">
                <a:latin typeface="Calibri" charset="0"/>
                <a:ea typeface="ＭＳ Ｐゴシック" charset="0"/>
              </a:rPr>
              <a:t>What information may you find in FOSS Notices, and how may the notices be used?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3</a:t>
            </a:r>
          </a:p>
        </p:txBody>
      </p:sp>
      <p:sp>
        <p:nvSpPr>
          <p:cNvPr id="2" name="Text Placeholder 1"/>
          <p:cNvSpPr>
            <a:spLocks noGrp="1"/>
          </p:cNvSpPr>
          <p:nvPr>
            <p:ph type="body" idx="1"/>
          </p:nvPr>
        </p:nvSpPr>
        <p:spPr/>
        <p:txBody>
          <a:bodyPr/>
          <a:lstStyle/>
          <a:p>
            <a:r>
              <a:rPr lang="en-US" dirty="0"/>
              <a:t>Introduction to FOSS Compliance</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Goals</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Know your obligations (detect and track use of FOSS). </a:t>
            </a:r>
            <a:r>
              <a:rPr lang="en-US" dirty="0">
                <a:latin typeface="Calibri" charset="0"/>
                <a:ea typeface="ＭＳ Ｐゴシック" charset="0"/>
              </a:rPr>
              <a:t>You should have a process for identifying, tracking and archiving a list of all FOSS components (and their respective identified licenses) from which your software is comprised.</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Satisfy all the license obligations for the FOSS that is used. </a:t>
            </a:r>
            <a:r>
              <a:rPr lang="en-US" dirty="0">
                <a:latin typeface="Calibri" charset="0"/>
                <a:ea typeface="ＭＳ Ｐゴシック" charset="0"/>
              </a:rPr>
              <a:t>Your program should identify and handle typical FOSS use cases that result from your organization’s business practices.</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Compliance Obligations Must Be Satisfied?</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Depending on the license(s) involved, obligations could consist of:</a:t>
            </a:r>
          </a:p>
          <a:p>
            <a:pPr>
              <a:buFont typeface="Arial"/>
              <a:buChar char="•"/>
            </a:pPr>
            <a:r>
              <a:rPr lang="en-US" b="1" dirty="0">
                <a:latin typeface="Calibri" charset="0"/>
                <a:ea typeface="ＭＳ Ｐゴシック" charset="0"/>
              </a:rPr>
              <a:t>Attribution and Notices.</a:t>
            </a:r>
            <a:r>
              <a:rPr lang="en-US" dirty="0">
                <a:latin typeface="Calibri" charset="0"/>
                <a:ea typeface="ＭＳ Ｐゴシック" charset="0"/>
              </a:rPr>
              <a:t> Inclusion of copyright and license text in the source code and/or product documentation or user interface, so that downstream users know the origin of the software and their rights under the licenses </a:t>
            </a:r>
          </a:p>
          <a:p>
            <a:pPr>
              <a:buFont typeface="Arial"/>
              <a:buChar char="•"/>
            </a:pPr>
            <a:r>
              <a:rPr lang="en-US" b="1" dirty="0">
                <a:latin typeface="Calibri" charset="0"/>
                <a:ea typeface="ＭＳ Ｐゴシック" charset="0"/>
              </a:rPr>
              <a:t>Source code availability. </a:t>
            </a:r>
            <a:r>
              <a:rPr lang="en-US" dirty="0">
                <a:latin typeface="Calibri" charset="0"/>
                <a:ea typeface="ＭＳ Ｐゴシック" charset="0"/>
              </a:rPr>
              <a:t>Providing source code for original work, for combined work or modifications, as well as build scripts (scripts that control the build process)</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These obligations may trigger upon key events, such as:</a:t>
            </a:r>
          </a:p>
          <a:p>
            <a:pPr>
              <a:buFont typeface="Arial"/>
              <a:buChar char="•"/>
            </a:pPr>
            <a:r>
              <a:rPr lang="en-US" dirty="0">
                <a:latin typeface="Calibri" charset="0"/>
                <a:ea typeface="ＭＳ Ｐゴシック" charset="0"/>
              </a:rPr>
              <a:t>External distribution </a:t>
            </a:r>
          </a:p>
          <a:p>
            <a:pPr>
              <a:buFont typeface="Arial"/>
              <a:buChar char="•"/>
            </a:pPr>
            <a:r>
              <a:rPr lang="en-US" dirty="0">
                <a:latin typeface="Calibri" charset="0"/>
                <a:ea typeface="ＭＳ Ｐゴシック" charset="0"/>
              </a:rPr>
              <a:t>Whether you have made modifications</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 Conditions &amp; Restrictions</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Depending on the FOSS license used, you may need to comply with one or more of the following types of conditions and restrictions:</a:t>
            </a:r>
            <a:endParaRPr lang="en-US" dirty="0"/>
          </a:p>
          <a:p>
            <a:r>
              <a:rPr lang="en-US" dirty="0">
                <a:solidFill>
                  <a:srgbClr val="292934"/>
                </a:solidFill>
              </a:rPr>
              <a:t>Retain copyright (and other) notices</a:t>
            </a:r>
            <a:endParaRPr lang="en-US" dirty="0"/>
          </a:p>
          <a:p>
            <a:r>
              <a:rPr lang="en-US" dirty="0">
                <a:solidFill>
                  <a:srgbClr val="292934"/>
                </a:solidFill>
              </a:rPr>
              <a:t>Provide a copy of the license</a:t>
            </a:r>
            <a:endParaRPr lang="en-US" dirty="0"/>
          </a:p>
          <a:p>
            <a:r>
              <a:rPr lang="en-US" dirty="0">
                <a:solidFill>
                  <a:srgbClr val="292934"/>
                </a:solidFill>
              </a:rPr>
              <a:t>Provide notice of modifications</a:t>
            </a:r>
            <a:endParaRPr lang="en-US" dirty="0"/>
          </a:p>
          <a:p>
            <a:r>
              <a:rPr lang="en-US" dirty="0">
                <a:solidFill>
                  <a:srgbClr val="292934"/>
                </a:solidFill>
              </a:rPr>
              <a:t>Modified versions must have a different name to avoid confusion</a:t>
            </a:r>
            <a:endParaRPr lang="en-US" dirty="0"/>
          </a:p>
          <a:p>
            <a:r>
              <a:rPr lang="en-US" dirty="0">
                <a:solidFill>
                  <a:srgbClr val="292934"/>
                </a:solidFill>
              </a:rPr>
              <a:t>Provide access to source code (whether you modified it or not)</a:t>
            </a:r>
            <a:endParaRPr lang="en-US" dirty="0"/>
          </a:p>
          <a:p>
            <a:r>
              <a:rPr lang="en-US" dirty="0">
                <a:solidFill>
                  <a:srgbClr val="292934"/>
                </a:solidFill>
              </a:rPr>
              <a:t>Maintain modified versions (derivative works) under the same license</a:t>
            </a:r>
            <a:endParaRPr lang="en-US" dirty="0"/>
          </a:p>
          <a:p>
            <a:r>
              <a:rPr lang="en-US" dirty="0"/>
              <a:t>Provide attribution</a:t>
            </a:r>
          </a:p>
          <a:p>
            <a:r>
              <a:rPr lang="en-US" dirty="0"/>
              <a:t>Do not use the project or copyright holder name or trademark </a:t>
            </a:r>
          </a:p>
          <a:p>
            <a:r>
              <a:rPr lang="en-US" dirty="0"/>
              <a:t>Do not restrict others of the rights granted under the original license</a:t>
            </a:r>
          </a:p>
          <a:p>
            <a:r>
              <a:rPr lang="en-US" dirty="0"/>
              <a:t>Termination clauses (if you breach, you lose license)</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 Compliance Triggers: Distribution</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Dissemination of material to an outside entity </a:t>
            </a:r>
          </a:p>
          <a:p>
            <a:pPr lvl="1"/>
            <a:r>
              <a:rPr lang="en-US" dirty="0"/>
              <a:t>Applications downloaded to a user’s machine or mobile device</a:t>
            </a:r>
          </a:p>
          <a:p>
            <a:pPr lvl="1"/>
            <a:r>
              <a:rPr lang="en-US"/>
              <a:t>JavaScript, </a:t>
            </a:r>
            <a:r>
              <a:rPr lang="en-US" dirty="0"/>
              <a:t>web client, or other code that is downloaded to the user’s machine </a:t>
            </a:r>
          </a:p>
          <a:p>
            <a:r>
              <a:rPr lang="en-US" dirty="0"/>
              <a:t>For some FOSS licenses, access via a computer network can be a “trigger event.” The trigger is</a:t>
            </a:r>
            <a:r>
              <a:rPr lang="en-US" dirty="0">
                <a:latin typeface="Arial" charset="0"/>
              </a:rPr>
              <a:t>"users interacting with it remotely through a computer network."</a:t>
            </a:r>
          </a:p>
          <a:p>
            <a:pPr lvl="1"/>
            <a:r>
              <a:rPr lang="en-US" dirty="0"/>
              <a:t>Some licenses define the trigger event to include permitting access to software running on a server (e.g., all versions of the </a:t>
            </a:r>
            <a:r>
              <a:rPr lang="en-US" dirty="0" err="1"/>
              <a:t>Affero</a:t>
            </a:r>
            <a:r>
              <a:rPr lang="en-US" dirty="0"/>
              <a:t> GPL if the software is modified)</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Modification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Changes to the existing program (e.g., additions, deletions of code in a file, combining components together)</a:t>
            </a:r>
          </a:p>
          <a:p>
            <a:r>
              <a:rPr lang="en-US" dirty="0">
                <a:latin typeface="Arial" charset="0"/>
              </a:rPr>
              <a:t>Modifications may constitute a derivative work, and FOSS </a:t>
            </a:r>
            <a:r>
              <a:rPr lang="en-US" dirty="0"/>
              <a:t>authors may limit or place obligations on modifications</a:t>
            </a:r>
          </a:p>
          <a:p>
            <a:r>
              <a:rPr lang="en-US" dirty="0"/>
              <a:t>Modifications may trigger FOSS obligations, such as:</a:t>
            </a:r>
          </a:p>
          <a:p>
            <a:pPr lvl="1"/>
            <a:r>
              <a:rPr lang="en-US" dirty="0"/>
              <a:t>Notice of modification</a:t>
            </a:r>
          </a:p>
          <a:p>
            <a:pPr lvl="1"/>
            <a:r>
              <a:rPr lang="en-US" dirty="0"/>
              <a:t>Providing accompanying source code</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Organizations that have been successful at FOSS compliance have created their own</a:t>
            </a:r>
            <a:r>
              <a:rPr lang="en-US" i="1" dirty="0">
                <a:latin typeface="Calibri" charset="0"/>
                <a:ea typeface="ＭＳ Ｐゴシック" charset="0"/>
              </a:rPr>
              <a:t> FOSS Compliance Programs</a:t>
            </a:r>
            <a:r>
              <a:rPr lang="en-US" dirty="0">
                <a:latin typeface="Calibri" charset="0"/>
                <a:ea typeface="ＭＳ Ｐゴシック" charset="0"/>
              </a:rPr>
              <a:t> (consisting of policies, processes, training and tools) to:</a:t>
            </a:r>
          </a:p>
          <a:p>
            <a:pPr marL="457200" indent="-457200">
              <a:buFont typeface="+mj-lt"/>
              <a:buAutoNum type="arabicPeriod"/>
            </a:pPr>
            <a:r>
              <a:rPr lang="en-US" dirty="0">
                <a:latin typeface="Calibri" charset="0"/>
                <a:ea typeface="ＭＳ Ｐゴシック" charset="0"/>
              </a:rPr>
              <a:t>Facilitate effective usage of FOSS in commercial products</a:t>
            </a:r>
          </a:p>
          <a:p>
            <a:pPr marL="457200" indent="-457200">
              <a:buFont typeface="+mj-lt"/>
              <a:buAutoNum type="arabicPeriod"/>
            </a:pPr>
            <a:r>
              <a:rPr lang="en-US" dirty="0">
                <a:latin typeface="Calibri" charset="0"/>
                <a:ea typeface="ＭＳ Ｐゴシック" charset="0"/>
              </a:rPr>
              <a:t>Respect FOSS developer rights and comply with license obligations</a:t>
            </a:r>
          </a:p>
          <a:p>
            <a:pPr marL="457200" indent="-457200">
              <a:buFont typeface="+mj-lt"/>
              <a:buAutoNum type="arabicPeriod"/>
            </a:pPr>
            <a:r>
              <a:rPr lang="en-US" dirty="0">
                <a:latin typeface="Calibri" charset="0"/>
                <a:ea typeface="ＭＳ Ｐゴシック" charset="0"/>
              </a:rPr>
              <a:t>Contribute and participate in open communities</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Implementing Compliance Practices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Prepare business processes and sufficient staff to handle:</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dirty="0">
                <a:latin typeface="Calibri" charset="0"/>
                <a:ea typeface="ＭＳ Ｐゴシック" charset="0"/>
              </a:rPr>
              <a:t>Oversight for FOSS Compliance Program, creation of policy, and compliance decisions</a:t>
            </a: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Policy</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&lt;&lt;placeholder slide to identify where the FOSS policy can be found (OpenChain Specification 1.0, section 1.1.1)&gt;&gt;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Check Your Understanding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Chapter 1</a:t>
            </a:r>
          </a:p>
        </p:txBody>
      </p:sp>
      <p:sp>
        <p:nvSpPr>
          <p:cNvPr id="3" name="Text Placeholder 2"/>
          <p:cNvSpPr>
            <a:spLocks noGrp="1"/>
          </p:cNvSpPr>
          <p:nvPr>
            <p:ph type="body" idx="1"/>
          </p:nvPr>
        </p:nvSpPr>
        <p:spPr/>
        <p:txBody>
          <a:bodyPr/>
          <a:lstStyle/>
          <a:p>
            <a:r>
              <a:rPr lang="en-US" dirty="0"/>
              <a:t>What is Intellectual Property?</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Check Your Understanding</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Running a FOSS Review</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Check Your Understanding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“Intellectual Property”?</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Copyright: protects original works of authorship </a:t>
            </a:r>
          </a:p>
          <a:p>
            <a:pPr lvl="1"/>
            <a:r>
              <a:rPr lang="en-US" dirty="0">
                <a:latin typeface="Arial"/>
              </a:rPr>
              <a:t>Protects expression (not the underlying idea) </a:t>
            </a:r>
          </a:p>
          <a:p>
            <a:pPr lvl="1"/>
            <a:r>
              <a:rPr lang="en-US" dirty="0">
                <a:latin typeface="Arial"/>
              </a:rPr>
              <a:t>Software, books, audiovisual materials, semiconductor masks</a:t>
            </a:r>
          </a:p>
          <a:p>
            <a:r>
              <a:rPr lang="en-US" dirty="0">
                <a:latin typeface="Arial"/>
              </a:rPr>
              <a:t>Patents: useful inventions that are novel, useful, non-obvious </a:t>
            </a:r>
          </a:p>
          <a:p>
            <a:pPr lvl="1"/>
            <a:r>
              <a:rPr lang="en-US" dirty="0">
                <a:latin typeface="Arial"/>
              </a:rPr>
              <a:t>Limited monopoly to incentivize innovation</a:t>
            </a:r>
          </a:p>
          <a:p>
            <a:r>
              <a:rPr lang="en-US" dirty="0"/>
              <a:t>Trade secrets</a:t>
            </a:r>
            <a:r>
              <a:rPr lang="en-GB" dirty="0"/>
              <a:t>: protects confidential and valuable information</a:t>
            </a:r>
          </a:p>
          <a:p>
            <a:r>
              <a:rPr lang="en-US" dirty="0"/>
              <a:t>Trademarks: protects marks (word, logos, slogans, color, etc.) that identify the source of the product	</a:t>
            </a:r>
          </a:p>
          <a:p>
            <a:pPr lvl="1"/>
            <a:r>
              <a:rPr lang="en-US" dirty="0"/>
              <a:t>Consumer and brand protection; avoid consumer confusion and brand dilution</a:t>
            </a:r>
          </a:p>
          <a:p>
            <a:endParaRPr lang="en-US" dirty="0"/>
          </a:p>
          <a:p>
            <a:pPr marL="0" indent="0">
              <a:buNone/>
            </a:pPr>
            <a:r>
              <a:rPr lang="en-US" u="sng" dirty="0">
                <a:latin typeface="Arial"/>
              </a:rPr>
              <a:t>This chapter will focus on copyright and patents, the areas most relevant to FOSS compliance</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Notices</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Notices</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Copyright concepts in software</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Basic rule = copyright protects creative works</a:t>
            </a:r>
          </a:p>
          <a:p>
            <a:r>
              <a:rPr lang="en-US" dirty="0"/>
              <a:t>Copyright generally applies to literary works, such as books, movies, pictures, music, maps</a:t>
            </a:r>
          </a:p>
          <a:p>
            <a:r>
              <a:rPr lang="en-US" dirty="0"/>
              <a:t>Software is protected by copyright, not the functionality (that’s protected by patents) but the expression (creativity in implementation details)</a:t>
            </a:r>
          </a:p>
          <a:p>
            <a:r>
              <a:rPr lang="en-US" dirty="0"/>
              <a:t>The copyright owner only has control over the work that he or she created, not someone else’s independent creation</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Notices</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Notices</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Check Your Understanding</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Notices</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Avoiding Compliance Pitfalls</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Copyright rights most relevant to software</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The right to </a:t>
            </a:r>
            <a:r>
              <a:rPr lang="en-US" i="1" dirty="0"/>
              <a:t>reproduce </a:t>
            </a:r>
            <a:r>
              <a:rPr lang="en-US" dirty="0"/>
              <a:t>the software – making copies</a:t>
            </a:r>
          </a:p>
          <a:p>
            <a:r>
              <a:rPr lang="en-US" dirty="0"/>
              <a:t>The right to create "</a:t>
            </a:r>
            <a:r>
              <a:rPr lang="en-US" i="1" dirty="0"/>
              <a:t>derivative works</a:t>
            </a:r>
            <a:r>
              <a:rPr lang="en-US" dirty="0"/>
              <a:t>" – making modifications</a:t>
            </a:r>
          </a:p>
          <a:p>
            <a:pPr lvl="1"/>
            <a:r>
              <a:rPr lang="en-US" dirty="0">
                <a:latin typeface="Calibri" charset="0"/>
                <a:ea typeface="MS PGothic" charset="0"/>
              </a:rPr>
              <a:t>The term derivative work refers to a new work based upon an original work to which enough original creative work has been added so that the new work represents an original work of authorship rather than a copy (note that this is a term of art under US law)</a:t>
            </a:r>
          </a:p>
          <a:p>
            <a:r>
              <a:rPr lang="en-US" dirty="0"/>
              <a:t>The right to </a:t>
            </a:r>
            <a:r>
              <a:rPr lang="en-US" i="1" dirty="0"/>
              <a:t>distribute</a:t>
            </a:r>
          </a:p>
          <a:p>
            <a:pPr lvl="1">
              <a:lnSpc>
                <a:spcPct val="110000"/>
              </a:lnSpc>
            </a:pPr>
            <a:r>
              <a:rPr lang="en-US" dirty="0">
                <a:latin typeface="Calibri" charset="0"/>
                <a:ea typeface="MS PGothic" charset="0"/>
              </a:rPr>
              <a:t>Distribution is generally viewed as the provision of a copy of a piece of software in binary or source code form to another entity (an individual or organization outside your company or organization)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Note: The interpretation of what constitutes a “derivative work” or a “distribution” is subject to debate in the FOSS community and within FOSS legal circles</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Check Your Understanding</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Patent concepts in software</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Patents protect functionality - this can include a method of operation, such as a computer program</a:t>
            </a:r>
          </a:p>
          <a:p>
            <a:pPr lvl="1"/>
            <a:r>
              <a:rPr lang="en-US" dirty="0"/>
              <a:t>Does not protect abstract ideas, laws of nature</a:t>
            </a:r>
          </a:p>
          <a:p>
            <a:r>
              <a:rPr lang="en-US" dirty="0"/>
              <a:t>The patent owner has the right to stop anybody from exercising that functionality, regardless of independent creation </a:t>
            </a:r>
          </a:p>
          <a:p>
            <a:r>
              <a:rPr lang="en-US" dirty="0"/>
              <a:t>Other parties who want to use the technology may seek a patent license (which may grant rights to use, make, have made, sell, offer for sale, and import the technology)</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Licenses</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A "license" is the way a copyright or patent holder gives permission or rights to someone else</a:t>
            </a:r>
          </a:p>
          <a:p>
            <a:r>
              <a:rPr lang="en-US" dirty="0">
                <a:solidFill>
                  <a:srgbClr val="000000"/>
                </a:solidFill>
              </a:rPr>
              <a:t>The license can be limited to:</a:t>
            </a:r>
            <a:endParaRPr lang="en-US" dirty="0"/>
          </a:p>
          <a:p>
            <a:pPr lvl="1"/>
            <a:r>
              <a:rPr lang="en-US" dirty="0">
                <a:solidFill>
                  <a:srgbClr val="000000"/>
                </a:solidFill>
              </a:rPr>
              <a:t>Types of use allowed (distribution, derivative works / to make, have made, manufacture)</a:t>
            </a:r>
            <a:endParaRPr lang="en-US" dirty="0"/>
          </a:p>
          <a:p>
            <a:pPr lvl="1"/>
            <a:r>
              <a:rPr lang="en-US" dirty="0">
                <a:solidFill>
                  <a:srgbClr val="000000"/>
                </a:solidFill>
              </a:rPr>
              <a:t>Exclusive or non-exclusive terms</a:t>
            </a:r>
            <a:endParaRPr lang="en-US" dirty="0"/>
          </a:p>
          <a:p>
            <a:pPr lvl="1"/>
            <a:r>
              <a:rPr lang="en-US" dirty="0">
                <a:solidFill>
                  <a:srgbClr val="000000"/>
                </a:solidFill>
              </a:rPr>
              <a:t>Geographical scope</a:t>
            </a:r>
            <a:endParaRPr lang="en-US" dirty="0"/>
          </a:p>
          <a:p>
            <a:pPr lvl="1"/>
            <a:r>
              <a:rPr lang="en-US" dirty="0">
                <a:solidFill>
                  <a:srgbClr val="000000"/>
                </a:solidFill>
              </a:rPr>
              <a:t>Perpetual or time limited duration</a:t>
            </a:r>
            <a:endParaRPr lang="en-US" dirty="0"/>
          </a:p>
          <a:p>
            <a:r>
              <a:rPr lang="en-US" dirty="0"/>
              <a:t>The license can have conditions on the grants, meaning you only get the license if you comply with certain obligations</a:t>
            </a:r>
          </a:p>
          <a:p>
            <a:pPr lvl="1"/>
            <a:r>
              <a:rPr lang="en-US" dirty="0"/>
              <a:t>E.g, provide attribution, give a reciprocal license</a:t>
            </a:r>
          </a:p>
          <a:p>
            <a:r>
              <a:rPr lang="en-US" dirty="0">
                <a:solidFill>
                  <a:srgbClr val="000000"/>
                </a:solidFill>
              </a:rPr>
              <a:t>May also include contractual terms regarding warranties, indemnification, support, upgrade, maintenance</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