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ライセンスの両立性について説明しています。両立性は、どのライセンスが一緒に使用できるかを理解する上での考え方です。FOSSにはお互いに両立できるものがあります。両立ができないものもあります。コードやライセンスを選択する際にこれは重要な検討事項となり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このスライドでは、告知／通知／表示（Notice)について説明しています。これは、ファイルにある文字列（テキスト）</a:t>
            </a:r>
            <a:r>
              <a:rPr lang="en-US" baseline="0" dirty="0"/>
              <a:t> のコメントで著作者やライセンスについて説明するものです。そして多くの場合、ファイルに対しどういったライセンスが適用されるかを知る、もっとも重要な方法として認識されています。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このスライドは</a:t>
            </a:r>
            <a:r>
              <a:rPr lang="en-US" baseline="0" dirty="0">
                <a:latin typeface="Calibri"/>
              </a:rPr>
              <a:t> マルチライセンスについて説明しています。これは、1セットより多くのライセンス条項がソフトウェアに適用される状況です。</a:t>
            </a:r>
            <a:br>
              <a:rPr lang="en-US" baseline="0" dirty="0">
                <a:latin typeface="Calibri"/>
              </a:rPr>
            </a:br>
            <a:r>
              <a:rPr lang="en-US" baseline="0" dirty="0">
                <a:latin typeface="Calibri"/>
              </a:rPr>
              <a:t/>
            </a:r>
            <a:br>
              <a:rPr lang="en-US" baseline="0" dirty="0">
                <a:latin typeface="Calibri"/>
              </a:rPr>
            </a:br>
            <a:r>
              <a:rPr lang="en-US" b="1" dirty="0"/>
              <a:t>結合的（Conjunctive）</a:t>
            </a:r>
            <a:r>
              <a:rPr lang="en-US" dirty="0"/>
              <a:t> ＝ 複数のライセンスを適用します。</a:t>
            </a:r>
          </a:p>
          <a:p>
            <a:pPr lvl="1"/>
            <a:r>
              <a:rPr lang="en-US" dirty="0"/>
              <a:t>GPL-2.0 プロジェクトはBSD三条項ライセンス下のコードも含みます。 </a:t>
            </a:r>
          </a:p>
          <a:p>
            <a:pPr marL="596376" lvl="1" indent="0">
              <a:buNone/>
            </a:pPr>
            <a:r>
              <a:rPr lang="en-US" dirty="0">
                <a:sym typeface="Wingdings"/>
              </a:rPr>
              <a:t/>
            </a:r>
            <a:r>
              <a:rPr lang="en-US" baseline="0" dirty="0">
                <a:sym typeface="Wingdings"/>
              </a:rPr>
              <a:t>この状況においては両方の条項を満たさなければいけません。</a:t>
            </a:r>
            <a:r>
              <a:rPr lang="en-US" dirty="0"/>
              <a:t/>
            </a:r>
          </a:p>
          <a:p>
            <a:r>
              <a:rPr lang="en-US" b="1" dirty="0"/>
              <a:t>離接的（Disjunctive）</a:t>
            </a:r>
            <a:r>
              <a:rPr lang="en-US" dirty="0"/>
              <a:t> ＝どちらから一つのオープンソース ライセンスを選択します。</a:t>
            </a:r>
          </a:p>
          <a:p>
            <a:pPr lvl="1"/>
            <a:r>
              <a:rPr lang="en-US" dirty="0"/>
              <a:t>Mozilla 3ライセンス（tri-license）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離接的なライセンスは、</a:t>
            </a:r>
            <a:r>
              <a:rPr lang="en-US" baseline="0" dirty="0">
                <a:latin typeface="Calibri"/>
              </a:rPr>
              <a:t> FOSSポリシーを策定する際により深く調査するべく、重要かもしれません。</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離接的なライセンスの下では、ライセンスを選択することができます。つまりGPLとよりパーミッシブなライセンスが選択肢にあった場合、どちらか</a:t>
            </a:r>
            <a:r>
              <a:rPr lang="en-US" sz="1200" baseline="0" dirty="0">
                <a:latin typeface="Arial"/>
                <a:cs typeface="Arial"/>
              </a:rPr>
              <a:t> </a:t>
            </a:r>
            <a:r>
              <a:rPr lang="en-US" sz="1200" dirty="0">
                <a:latin typeface="Arial"/>
                <a:cs typeface="Arial"/>
              </a:rPr>
              <a:t>をライセンスの</a:t>
            </a:r>
            <a:r>
              <a:rPr lang="en-US" sz="1200" baseline="0" dirty="0">
                <a:latin typeface="Arial"/>
                <a:cs typeface="Arial"/>
              </a:rPr>
              <a:t> 両立性と </a:t>
            </a:r>
            <a:r>
              <a:rPr lang="en-US" sz="1200" dirty="0">
                <a:latin typeface="Arial"/>
                <a:cs typeface="Arial"/>
              </a:rPr>
              <a:t>要求事項に依存してどちらのライセンスで頒布するか選択することができます。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時として、プロジェクトが離接的なライセンス下にあっても、自分のコードに組み入れられているのが一つのライセンスだけという場合、コード入手元がすでにこの選択をすでに実施したことなります。もし使おうとしていなかった</a:t>
            </a:r>
            <a:r>
              <a:rPr lang="en-US" sz="1200" dirty="0" err="1">
                <a:latin typeface="Arial"/>
                <a:cs typeface="Arial"/>
              </a:rPr>
              <a:t/>
            </a:r>
            <a:r>
              <a:rPr lang="ja-JP" altLang="en-US" sz="1200" dirty="0">
                <a:latin typeface="Arial"/>
                <a:cs typeface="Arial"/>
              </a:rPr>
              <a:t/>
            </a:r>
            <a:r>
              <a:rPr lang="en-US" sz="1200" dirty="0">
                <a:latin typeface="Arial"/>
                <a:cs typeface="Arial"/>
              </a:rPr>
              <a:t>ライセンスを選択するなら、原著作の著作権保有者が誰かを明確にしてそこから直接コードを入手すべきかどうかをすぐに検討しなければいけないかもしれません。</a:t>
            </a:r>
          </a:p>
          <a:p>
            <a:endParaRPr lang="en-US" sz="1200" dirty="0">
              <a:latin typeface="Arial"/>
              <a:cs typeface="Arial"/>
            </a:endParaRPr>
          </a:p>
          <a:p>
            <a:r>
              <a:rPr lang="en-US" sz="1200" b="1" dirty="0">
                <a:latin typeface="Arial"/>
                <a:cs typeface="Arial"/>
              </a:rPr>
              <a:t>例） </a:t>
            </a:r>
          </a:p>
          <a:p>
            <a:r>
              <a:rPr lang="en-US" sz="1200" dirty="0">
                <a:latin typeface="Arial"/>
                <a:cs typeface="Arial"/>
              </a:rPr>
              <a:t>MPL 1.1/GPL 2.0/LGPL 2.1 - - </a:t>
            </a:r>
          </a:p>
          <a:p>
            <a:r>
              <a:rPr lang="en-US" sz="1200" dirty="0">
                <a:latin typeface="Arial"/>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Arial"/>
                <a:cs typeface="Arial"/>
              </a:rPr>
              <a:t> . . . </a:t>
            </a:r>
          </a:p>
          <a:p>
            <a:r>
              <a:rPr lang="en-US" sz="1200" dirty="0">
                <a:latin typeface="Arial"/>
                <a:cs typeface="Arial"/>
              </a:rPr>
              <a:t>
このファイルの内容は、上記に代えて、GNU General Public License Version 2 以降 のライセンス（ 「GPL」ライセンス）、もしくは - GNU Lesser General Public License Version 2.1以降 のライセンス( 「LGPL」ライセンス) ライセンスの条件に従って使用することも可能です。この場合、このファイルの使用には上記の条項ではなく GPLもしくはLGPL ライセンスの条項が適用されます </a:t>
            </a:r>
          </a:p>
          <a:p>
            <a:endParaRPr lang="en-US" sz="1200" dirty="0">
              <a:latin typeface="Arial"/>
              <a:cs typeface="Arial"/>
            </a:endParaRPr>
          </a:p>
          <a:p>
            <a:r>
              <a:rPr lang="en-US" sz="1200" dirty="0">
                <a:latin typeface="Arial"/>
                <a:cs typeface="Arial"/>
              </a:rPr>
              <a:t>このファイルの他者による使用をGPLもしくはLGPLライセンスの条件によってのみ許可し、MPL による使用を許可したくない対象者は、上記の条項を削除することでその意思を示し、上記条項を GPLもしくはLGPL ライセンスで義務付けられている告知およびその他の条項に置き換えてください。対象者が上記の条項を削除しない場合、受領者は MPL または GPLもしくはLGPL ライセンスのいずれによってもこのファ
イルを使用することができます。」 </a:t>
            </a:r>
          </a:p>
          <a:p>
            <a:endParaRPr lang="en-US" sz="1200" dirty="0">
              <a:latin typeface="Arial"/>
              <a:cs typeface="Arial"/>
            </a:endParaRPr>
          </a:p>
          <a:p>
            <a:r>
              <a:rPr lang="en-US" sz="1200" dirty="0">
                <a:latin typeface="Arial"/>
                <a:cs typeface="Arial"/>
              </a:rPr>
              <a:t>「</a:t>
            </a:r>
            <a:r>
              <a:rPr lang="en-US" sz="1200" b="1" dirty="0">
                <a:latin typeface="Arial"/>
                <a:cs typeface="Arial"/>
              </a:rPr>
              <a:t>デュアル（Dual）</a:t>
            </a:r>
            <a:r>
              <a:rPr lang="en-US" sz="1200" dirty="0">
                <a:latin typeface="Arial"/>
                <a:cs typeface="Arial"/>
              </a:rPr>
              <a:t>」＝ここでかいた状況すべてで使われ売る、混乱を招く用語ですが</a:t>
            </a:r>
            <a:r>
              <a:rPr lang="en-US" sz="1200" baseline="0" dirty="0">
                <a:latin typeface="Arial"/>
                <a:cs typeface="Arial"/>
              </a:rPr>
              <a:t> 、通常この用語はOSSライセンスもしくは商用ライセンスの選択に関するビジネスモデルについて言及しています。</a:t>
            </a:r>
            <a:endParaRPr lang="en-US" sz="1200" dirty="0">
              <a:latin typeface="Arial"/>
              <a:cs typeface="Arial"/>
            </a:endParaRPr>
          </a:p>
          <a:p>
            <a:r>
              <a:rPr lang="en-US" sz="1200" dirty="0">
                <a:latin typeface="Arial"/>
                <a:cs typeface="Arial"/>
              </a:rPr>
              <a:t>ビジネスモデルとしてのデュアル ライセンス</a:t>
            </a:r>
            <a:r>
              <a:rPr lang="en-US" sz="1200" baseline="0" dirty="0">
                <a:latin typeface="Arial"/>
                <a:cs typeface="Arial"/>
              </a:rPr>
              <a:t>についての詳細はこちら：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FOSSライセンスはフリー、FOSSソフトウェア ライセンスで、一般に改変と再頒布を許容する条件の下でソースコードを取得可能にするものです。</a:t>
            </a:r>
          </a:p>
          <a:p>
            <a:endParaRPr lang="en-US" dirty="0">
              <a:latin typeface="Calibri"/>
            </a:endParaRPr>
          </a:p>
          <a:p>
            <a:r>
              <a:rPr lang="x-none" dirty="0">
                <a:latin typeface="Calibri"/>
              </a:rPr>
              <a:t>パーミッシブなライセンスの典型的な義務は、著作権表示と保証免責条項がソフトウェアに含まれることです。多くの場合、当該ライセンスでは許可なく著作者の名前を使用することを明確に禁止しています。</a:t>
            </a:r>
          </a:p>
          <a:p>
            <a:endParaRPr lang="en-US" dirty="0">
              <a:latin typeface="Calibri"/>
            </a:endParaRPr>
          </a:p>
          <a:p>
            <a:r>
              <a:rPr lang="x-none" dirty="0">
                <a:latin typeface="Calibri"/>
              </a:rPr>
              <a:t>パーミッシブなFOSSライセンスの例としてはMIT、BSD、Apacheライセンスがあります。</a:t>
            </a:r>
          </a:p>
          <a:p>
            <a:endParaRPr lang="en-US" dirty="0">
              <a:latin typeface="Calibri"/>
            </a:endParaRPr>
          </a:p>
          <a:p>
            <a:r>
              <a:rPr lang="x-none" dirty="0">
                <a:latin typeface="Calibri"/>
              </a:rPr>
              <a:t>ライセンスの互恵性は、著作権のある著作物の二次的著作物が同じライセンスの下で取得されなければならないことを意味しています。その他の言い方として、「遺伝的」、「コピーレフト」、「継承」そして非難的な意味で「ウィルス性」といったものがあります。</a:t>
            </a:r>
          </a:p>
          <a:p>
            <a:endParaRPr lang="x-none" dirty="0">
              <a:latin typeface="Calibri"/>
            </a:endParaRPr>
          </a:p>
          <a:p>
            <a:r>
              <a:rPr lang="x-none">
                <a:latin typeface="Calibri"/>
              </a:rPr>
              <a:t>コピーレフト スタイルのライセンスにはGPL、LGPLといったものがあります。  </a:t>
            </a:r>
          </a:p>
          <a:p>
            <a:endParaRPr lang="x-none" dirty="0">
              <a:latin typeface="Calibri"/>
            </a:endParaRPr>
          </a:p>
          <a:p>
            <a:r>
              <a:rPr lang="x-none">
                <a:latin typeface="Calibri"/>
              </a:rPr>
              <a:t>コピーレフト スタイルのライセンスには多くの場合、ソース取得についての義務があり、プログラムやライブラリのバイナリ版を頒布する場合にソースコードを添付することを求めます。ソースコードは同じ版数のものでなくてはならず、内容は頒布するバイナリ版に対応していなくてはいけません。</a:t>
            </a:r>
          </a:p>
          <a:p>
            <a:endParaRPr lang="x-none" dirty="0">
              <a:latin typeface="Calibri"/>
            </a:endParaRPr>
          </a:p>
          <a:p>
            <a:r>
              <a:rPr lang="x-none">
                <a:latin typeface="Calibri"/>
              </a:rPr>
              <a:t>フリーウェアとシェアウェアはFOSSではありません。フリーウェアもシェアウェアもコストがかからずに取得可能ですが、使用者に対しソフトウェアの改変を許容していないことがこの理由です。実際には、</a:t>
            </a:r>
            <a:r>
              <a:rPr lang="x-none" dirty="0">
                <a:latin typeface="Calibri"/>
              </a:rPr>
              <a:t> </a:t>
            </a:r>
            <a:r>
              <a:rPr lang="x-none">
                <a:latin typeface="Calibri"/>
              </a:rPr>
              <a:t>多くのフリーウェアとソフトウェアがプロプライエタリソフトウェアに共通する類似のライセンス制約を含んでいます。</a:t>
            </a:r>
          </a:p>
          <a:p>
            <a:endParaRPr lang="en-US" dirty="0">
              <a:latin typeface="Calibri"/>
            </a:endParaRPr>
          </a:p>
          <a:p>
            <a:r>
              <a:rPr lang="x-none">
                <a:latin typeface="Calibri"/>
              </a:rPr>
              <a:t>マルチライセンスはソフトウェアを複数のライセンスの下で使うことができる慣行のことを言います。例えば、あるオープンソース ソフトウェアはMITとGPLv2の2つのライセンスを付与することができます。そのようなケースでは、使用者がニーズに合わせてライセンスを事由に選択できます。</a:t>
            </a:r>
          </a:p>
          <a:p>
            <a:endParaRPr lang="x-none" dirty="0">
              <a:latin typeface="Calibri"/>
            </a:endParaRPr>
          </a:p>
          <a:p>
            <a:r>
              <a:rPr lang="x-none">
                <a:latin typeface="Calibri"/>
              </a:rPr>
              <a:t>FOSSの告知／通知／表示（Notice）は、著作権保有者の証や、そのソフトウェアをコントロールするライセンスについての情報を含む場合があります。FOSSの告知／通知／表示（Notice）が改版のついての告知を提供する場合もあります。FOSSの告知／通知／表示（Notice）を帰属表示の目的で、保持、再生成することを求めるライセンスもあります。</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本章では</a:t>
            </a:r>
            <a:r>
              <a:rPr lang="en-US" baseline="0" dirty="0"/>
              <a:t> FOSSコンプライアンスについての全体増を取り扱います。コンプライアンスがどのように機能するか基本原則から説明します。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このスライドではFOSSコンプライアンスには</a:t>
            </a:r>
            <a:r>
              <a:rPr lang="en-US" baseline="0" dirty="0"/>
              <a:t> 実際のところ目的が二つあることを説明しています。一つは、自身の義務（FOSSを発見し、追跡する）を知り、この知見を支えるプロセスをもつことです。もう一つは、ライセンスの義務を果たすことです。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代表的なFOSSライセンスにおいてコンプライス義務としてどういったことを果たされなければならないかについて話を広げています。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このスライドではFOSSライセンスの使用する際に出くわす共通的な条件や制約のいくつかについて説明しています。ライセンスが違えばその義務も変わってくることを覚えておいてください。</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このスライドでは、いつFOSSライセンスの義務が「発動(trigger)される」のかについて説明しています。FOSSライセンスは著作権ライセンスであり、基本的なトリガーはコードを</a:t>
            </a:r>
            <a:r>
              <a:rPr lang="en-US" baseline="0" dirty="0">
                <a:latin typeface="Calibri"/>
              </a:rPr>
              <a:t>他の法人（legal entity）に 頒布するときです。</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このスライドでは、</a:t>
            </a:r>
            <a:r>
              <a:rPr lang="en-US" baseline="0" dirty="0">
                <a:latin typeface="Calibri"/>
              </a:rPr>
              <a:t> コードの改変がFOSSライセンス下の義務を課すものとなりうることを説明しています。また、二次的著作物についても若干触れています。</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このスライドでは、コンプライアンス プログラムがどのように機能するかについて</a:t>
            </a:r>
            <a:r>
              <a:rPr lang="en-US" baseline="0" dirty="0">
                <a:latin typeface="Calibri"/>
              </a:rPr>
              <a:t>大まかに（基本的概要として）説明しています。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a:t>
            </a:r>
            <a:r>
              <a:rPr lang="en-US" baseline="0" dirty="0"/>
              <a:t> FOSSコンプライアンス実務が組織内でどのように機能するかについてさらに説明しています。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このスライドではコンプライアンス</a:t>
            </a:r>
            <a:r>
              <a:rPr lang="en-US" baseline="0" dirty="0"/>
              <a:t> がライセンスの法的義務の履行という事実ベースの域を越え、組織にもたらすメリットについて述べています。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FOSSコンプライアンスは、FOSSのライセンス</a:t>
            </a:r>
            <a:r>
              <a:rPr lang="en-US" baseline="0" dirty="0"/>
              <a:t> 条項に従うことを意味します。これは、ライセンスについての理解、ライセンス条項を支えるプロセスの具備、見落としや誤りに対して取り組むプロセスの具備といったことを伴います。</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FOSSコンプライアンスプログラムの二つの主要なゴールとは</a:t>
            </a:r>
            <a:r>
              <a:rPr lang="en-US" baseline="0" dirty="0"/>
              <a:t> </a:t>
            </a:r>
            <a:r>
              <a:rPr lang="en-US" b="1" baseline="0" dirty="0"/>
              <a:t>自身の義務を知ること</a:t>
            </a:r>
            <a:r>
              <a:rPr lang="en-US" baseline="0" dirty="0"/>
              <a:t> と</a:t>
            </a:r>
            <a:r>
              <a:rPr lang="en-US" b="1" baseline="0" dirty="0"/>
              <a:t>義務を果たすこと</a:t>
            </a:r>
            <a:r>
              <a:rPr lang="en-US" baseline="0" dirty="0"/>
              <a:t>です。</a:t>
            </a:r>
            <a:br>
              <a:rPr lang="en-US" baseline="0" dirty="0"/>
            </a:br>
            <a:r>
              <a:rPr lang="en-US" baseline="0" dirty="0"/>
              <a:t/>
            </a:r>
            <a:br>
              <a:rPr lang="en-US" baseline="0" dirty="0"/>
            </a:br>
            <a:r>
              <a:rPr lang="en-US" baseline="0" dirty="0"/>
              <a:t>FOSSコンプライアンス プログラムでの重要な業務としては以下が含まれます：</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FOSSソフトウェアの起源とライセンスの確認</a:t>
            </a:r>
          </a:p>
          <a:p>
            <a:pPr marL="171450" indent="-171450">
              <a:buFont typeface="Arial" charset="0"/>
              <a:buChar char="•"/>
            </a:pPr>
            <a:r>
              <a:rPr lang="en-US" dirty="0">
                <a:latin typeface="Calibri" charset="0"/>
                <a:ea typeface="ＭＳ Ｐゴシック" charset="0"/>
              </a:rPr>
              <a:t>開発プロセスでのFOSSソフトウェアの追跡</a:t>
            </a:r>
          </a:p>
          <a:p>
            <a:pPr marL="171450" indent="-171450">
              <a:buFont typeface="Arial" charset="0"/>
              <a:buChar char="•"/>
            </a:pPr>
            <a:r>
              <a:rPr lang="en-US" dirty="0">
                <a:latin typeface="Calibri" charset="0"/>
                <a:ea typeface="ＭＳ Ｐゴシック" charset="0"/>
              </a:rPr>
              <a:t>FOSSレビューの実施と、ライセンスの義務の確認</a:t>
            </a:r>
          </a:p>
          <a:p>
            <a:pPr marL="171450" indent="-171450">
              <a:buFont typeface="Arial" charset="0"/>
              <a:buChar char="•"/>
            </a:pPr>
            <a:r>
              <a:rPr lang="en-US" dirty="0">
                <a:latin typeface="Calibri" charset="0"/>
                <a:ea typeface="ＭＳ Ｐゴシック" charset="0"/>
              </a:rPr>
              <a:t>製品出荷時のライセンスの義務の履行 </a:t>
            </a:r>
          </a:p>
          <a:p>
            <a:pPr marL="171450" indent="-171450">
              <a:buFont typeface="Arial" charset="0"/>
              <a:buChar char="•"/>
            </a:pPr>
            <a:r>
              <a:rPr lang="en-US" dirty="0">
                <a:latin typeface="Calibri" charset="0"/>
                <a:ea typeface="ＭＳ Ｐゴシック" charset="0"/>
              </a:rPr>
              <a:t>FOSSコンプライアンス プログラムに対する監督、ポリシーの策定およびコンプライスに関わる意思決定</a:t>
            </a:r>
          </a:p>
          <a:p>
            <a:pPr marL="171450" indent="-171450">
              <a:buFont typeface="Arial" charset="0"/>
              <a:buChar char="•"/>
            </a:pPr>
            <a:r>
              <a:rPr lang="en-US" dirty="0">
                <a:latin typeface="Calibri" charset="0"/>
                <a:ea typeface="ＭＳ Ｐゴシック" charset="0"/>
              </a:rPr>
              <a:t>トレーニング</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
            </a:r>
            <a:r>
              <a:rPr lang="en-US" baseline="0" dirty="0">
                <a:latin typeface="Calibri" charset="0"/>
                <a:ea typeface="ＭＳ Ｐゴシック" charset="0"/>
              </a:rPr>
              <a:t> FOSS コンプライアンスプログラムは、さまざまなメリットを提供します。たとえばFOSSが組織にどうインパクトを与えるかという点や、FOSSに関連づけられるコストやリスクについての理解の向上、またFOSSコミュニティとのよりよい関係、有効なFOSSソリューションについての知識の向上といった点があります。</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本章ではFOSSの使用を理解する際の根本的な概念のいくつかについて述べます。</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このスライドは</a:t>
            </a:r>
            <a:r>
              <a:rPr lang="en-US" b="0" baseline="0" dirty="0">
                <a:latin typeface="Times" charset="0"/>
              </a:rPr>
              <a:t> コンプライアンスにおいてFOSSコンポーネントの使用はどういったことを考慮すべきかという点について触れています。ユースケースが異なれば法的効果も違ってきます。次の数枚のスライドでこれらのコンセプトを詳細に説明し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このスライドでは、</a:t>
            </a:r>
            <a:r>
              <a:rPr lang="en-US" b="0" baseline="0" dirty="0">
                <a:latin typeface="Times" charset="0"/>
              </a:rPr>
              <a:t> FOSSを使う際にそれを取り込むということの意味についての概要を述べています。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FOSS使う際にそれをリンクするということの意味にについての概要を述べています。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FOSSを使う際にそれを改変するということの意味についての概要を述べています。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 FOSSを使う際にそれを翻訳するということの意味についての概要を述べています。</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このスライドでは</a:t>
            </a:r>
            <a:r>
              <a:rPr lang="en-US" b="0" baseline="0" dirty="0">
                <a:latin typeface="Times" charset="0"/>
              </a:rPr>
              <a:t>開発ツールが「裏方となって」これらのアクションを実施する場合があることを説明しています。この内容は企業によく知っておいていただきたいところです。</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このスライドでは</a:t>
            </a:r>
            <a:r>
              <a:rPr lang="en-US" b="0" baseline="0" dirty="0">
                <a:latin typeface="Times" charset="0"/>
              </a:rPr>
              <a:t>頒布することのお背景にあるいくつかの考え方を説明しています。これはFOSSライセンスは通常、頒布の期間中に適用されるものであるためです。この点はコンプライアンスプログラムで考慮すべき重要なポイントです。</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取り込み（Incorporation） FOSSコンポーネントの一部を自身のソフトウェアプロダクトにコピーすることです。 </a:t>
            </a:r>
          </a:p>
          <a:p>
            <a:pPr marL="0" indent="0"/>
            <a:endParaRPr lang="en-US" b="0" baseline="0" dirty="0">
              <a:latin typeface="Times" charset="0"/>
            </a:endParaRPr>
          </a:p>
          <a:p>
            <a:pPr marL="0" indent="0"/>
            <a:r>
              <a:rPr lang="en-US" b="0" baseline="0" dirty="0">
                <a:latin typeface="Times" charset="0"/>
              </a:rPr>
              <a:t>リンクとは自身のソフトウェアプロダクトとFOSSコンポーネントをリンク（link）もしくは接合（join）することです。 </a:t>
            </a:r>
          </a:p>
          <a:p>
            <a:pPr marL="0" indent="0"/>
            <a:endParaRPr lang="en-US" b="0" baseline="0" dirty="0">
              <a:latin typeface="Times" charset="0"/>
            </a:endParaRPr>
          </a:p>
          <a:p>
            <a:pPr marL="0" indent="0"/>
            <a:r>
              <a:rPr lang="en-US" b="0" baseline="0" dirty="0">
                <a:latin typeface="Times" charset="0"/>
              </a:rPr>
              <a:t>改変とはFOSSコンポーネントに変更を加えることです。</a:t>
            </a:r>
          </a:p>
          <a:p>
            <a:pPr marL="0" indent="0"/>
            <a:endParaRPr lang="en-US" b="0" baseline="0" dirty="0">
              <a:latin typeface="Times" charset="0"/>
            </a:endParaRPr>
          </a:p>
          <a:p>
            <a:pPr marL="0" indent="0"/>
            <a:r>
              <a:rPr lang="en-US" b="0" baseline="0" dirty="0">
                <a:latin typeface="Times" charset="0"/>
              </a:rPr>
              <a:t>翻訳とはコードをある状態から別の状態に変換することです。</a:t>
            </a:r>
          </a:p>
          <a:p>
            <a:pPr marL="0" indent="0"/>
            <a:endParaRPr lang="en-US" b="0" baseline="0" dirty="0">
              <a:latin typeface="Times" charset="0"/>
            </a:endParaRPr>
          </a:p>
          <a:p>
            <a:pPr marL="0" indent="0"/>
            <a:r>
              <a:rPr lang="en-US" b="0" baseline="0" dirty="0">
                <a:latin typeface="Times" charset="0"/>
              </a:rPr>
              <a:t>オープンソースを頒布することを </a:t>
            </a:r>
            <a:r>
              <a:rPr lang="en-US" b="0" baseline="0">
                <a:latin typeface="Times" charset="0"/>
              </a:rPr>
              <a:t/>
            </a:r>
            <a:r>
              <a:rPr lang="en-US" b="0" baseline="0" smtClean="0">
                <a:latin typeface="Times" charset="0"/>
              </a:rPr>
              <a:t>考える際には2つの</a:t>
            </a:r>
            <a:r>
              <a:rPr lang="en-US" b="0" baseline="0" dirty="0">
                <a:latin typeface="Times" charset="0"/>
              </a:rPr>
              <a:t>tことを 考える必要があります：</a:t>
            </a:r>
          </a:p>
          <a:p>
            <a:pPr defTabSz="929579">
              <a:defRPr/>
            </a:pPr>
            <a:r>
              <a:rPr lang="en-US" dirty="0"/>
              <a:t>そのソフトウェアを受け取るのはだれか？</a:t>
            </a:r>
          </a:p>
          <a:p>
            <a:pPr marL="617220" lvl="1" indent="-342900">
              <a:buFont typeface="Arial" charset="0"/>
              <a:buChar char="•"/>
            </a:pPr>
            <a:r>
              <a:rPr lang="en-US" sz="2400" dirty="0"/>
              <a:t>顧客／パートナー</a:t>
            </a:r>
          </a:p>
          <a:p>
            <a:pPr marL="617220" lvl="1" indent="-342900">
              <a:buFont typeface="Arial" charset="0"/>
              <a:buChar char="•"/>
            </a:pPr>
            <a:r>
              <a:rPr lang="en-US" sz="2400" dirty="0"/>
              <a:t>コミュニティ プロジェクト</a:t>
            </a:r>
            <a:endParaRPr lang="en-US" dirty="0"/>
          </a:p>
          <a:p>
            <a:r>
              <a:rPr lang="en-US" dirty="0"/>
              <a:t>デリバリはどんなフォーマットか？</a:t>
            </a:r>
          </a:p>
          <a:p>
            <a:pPr marL="617220" lvl="1" indent="-342900">
              <a:buFont typeface="Arial" charset="0"/>
              <a:buChar char="•"/>
            </a:pPr>
            <a:r>
              <a:rPr lang="en-US" sz="2400" dirty="0"/>
              <a:t>ソースコードでのデリバリ</a:t>
            </a:r>
          </a:p>
          <a:p>
            <a:pPr marL="617220" lvl="1" indent="-342900">
              <a:buFont typeface="Arial" charset="0"/>
              <a:buChar char="•"/>
            </a:pPr>
            <a:r>
              <a:rPr lang="en-US" sz="2400" dirty="0"/>
              <a:t>バイナリでのデリバリ</a:t>
            </a:r>
          </a:p>
          <a:p>
            <a:pPr marL="617220" lvl="1" indent="-342900">
              <a:buFont typeface="Arial" charset="0"/>
              <a:buChar char="•"/>
            </a:pPr>
            <a:r>
              <a:rPr lang="en-US" sz="2400" dirty="0"/>
              <a:t>最初からハードウェアに組み込む</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本章では「FOSSレビュー」について述べます。FOSSの使用方法が分析され、関連する義務が決定されます。ermined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FOS レビューはFOSSコンプライアンス プログラムの基本的構成要素です。 </a:t>
            </a:r>
          </a:p>
          <a:p>
            <a:endParaRPr lang="x-none" dirty="0"/>
          </a:p>
          <a:p>
            <a:r>
              <a:rPr lang="x-none" dirty="0"/>
              <a:t>FOSSレビューはエンジニアリング、ビジネスおよび法務チームが集まる場となり得ます。大規模に首尾よく行うために、計画や組織を必要とする場合があります。</a:t>
            </a:r>
          </a:p>
          <a:p>
            <a:pPr marL="171450" indent="-171450">
              <a:buFont typeface="Arial" charset="0"/>
              <a:buChar char="•"/>
            </a:pPr>
            <a:r>
              <a:rPr lang="x-none" dirty="0"/>
              <a:t>関連情報収集においてエンジニアリングもしくは開発チームが参加することもあります。</a:t>
            </a:r>
          </a:p>
          <a:p>
            <a:pPr marL="171450" indent="-171450">
              <a:buFont typeface="Arial" charset="0"/>
              <a:buChar char="•"/>
            </a:pPr>
            <a:r>
              <a:rPr lang="x-none" dirty="0"/>
              <a:t>法務チームはライセンスの義務について分析、決定を下し、助言を提供します。</a:t>
            </a:r>
          </a:p>
          <a:p>
            <a:pPr marL="171450" indent="-171450">
              <a:buFont typeface="Arial" charset="0"/>
              <a:buChar char="•"/>
            </a:pPr>
            <a:r>
              <a:rPr lang="x-none" dirty="0"/>
              <a:t>ビジネスおよびエンジニアリングチームはその助言を受け取り、実行に移します。</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最初のステップはFOSSレビュー開始するために適切な参加者を特定ことです。</a:t>
            </a:r>
          </a:p>
          <a:p>
            <a:endParaRPr lang="x-none" dirty="0"/>
          </a:p>
          <a:p>
            <a:r>
              <a:rPr lang="x-none" dirty="0"/>
              <a:t>以下のような問いが重要です：</a:t>
            </a:r>
          </a:p>
          <a:p>
            <a:pPr marL="171450" indent="-171450">
              <a:buFont typeface="Arial" panose="020B0604020202020204" pitchFamily="34" charset="0"/>
              <a:buChar char="•"/>
            </a:pPr>
            <a:r>
              <a:rPr lang="x-none" dirty="0"/>
              <a:t>FOSSの使用について誰が意思決定者なのか（マネージャ、アーキテクト、個々の技術者など）？ </a:t>
            </a:r>
          </a:p>
          <a:p>
            <a:pPr marL="171450" indent="-171450">
              <a:buFont typeface="Arial" panose="020B0604020202020204" pitchFamily="34" charset="0"/>
              <a:buChar char="•"/>
            </a:pPr>
            <a:r>
              <a:rPr lang="x-none" dirty="0"/>
              <a:t>FOSSの使用について彼らはどのように質問・疑問を上げることができるのか？</a:t>
            </a:r>
          </a:p>
          <a:p>
            <a:pPr marL="171450" indent="-171450">
              <a:buFont typeface="Arial" panose="020B0604020202020204" pitchFamily="34" charset="0"/>
              <a:buChar char="•"/>
            </a:pPr>
            <a:r>
              <a:rPr lang="x-none" dirty="0"/>
              <a:t>開発プロセスにFOSSレビューが開始できる規則的ポイントがあるか？</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注目すべきは、この情報のリストが</a:t>
            </a:r>
            <a:r>
              <a:rPr lang="en-US" baseline="0" dirty="0"/>
              <a:t> 非常に大きく見えることです。しかし、必要とされる情報量はFOSSコードを取り扱おうとする企業の規模に依存します。大規模な組織体は小規模なものよりも多くの情報を必要とする傾向があります。</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外部ベンダーの場合に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Sに対しライセンスの義務を果たす必要があるかもしれません。そういった義務を果たすべく必要性に応じて告知／通知／表示（notice）やソースコードがあることを確かめましょう。</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ライセンスの両立性</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ライセンス両立性は、ライセンス条項に矛盾がないことを確かなものにするプロセス </a:t>
            </a:r>
          </a:p>
          <a:p>
            <a:r>
              <a:rPr lang="en-US" sz="2000" dirty="0">
                <a:solidFill>
                  <a:srgbClr val="292934"/>
                </a:solidFill>
                <a:latin typeface="Calibri" charset="0"/>
                <a:ea typeface="MS PGothic" charset="0"/>
              </a:rPr>
              <a:t>一つのライセンスが何かすることを要求し、他方のライセンスがそうすることを禁じている場合、それらは矛盾します。</a:t>
            </a:r>
            <a:r>
              <a:rPr lang="en-US" sz="2000" dirty="0">
                <a:latin typeface="Calibri" charset="0"/>
                <a:ea typeface="MS PGothic" charset="0"/>
              </a:rPr>
              <a:t> その二つのソフトウェアモジュールの組み合わせがライセンス下での義務を発生させる場合には、二つのライセンスは両立しません。</a:t>
            </a:r>
          </a:p>
          <a:p>
            <a:r>
              <a:rPr lang="en-US" sz="2000" dirty="0">
                <a:latin typeface="Calibri" charset="0"/>
                <a:ea typeface="MS PGothic" charset="0"/>
              </a:rPr>
              <a:t>一つの例は、GPLv2の義務が「二次的著作物」におよぶ場合です。 </a:t>
            </a:r>
          </a:p>
          <a:p>
            <a:r>
              <a:rPr lang="en-US" sz="2000" dirty="0">
                <a:latin typeface="Calibri" charset="0"/>
                <a:ea typeface="MS PGothic" charset="0"/>
              </a:rPr>
              <a:t>第二のソフトウェアモジュールをGPLv2でライセンスされたモジュールと組み合わせ、それがGPLv2でライセンスされたモジュールの二次的著作物でなければ、第二のソフトウェアモジュールはGPLv2の影響を受けません。  </a:t>
            </a:r>
          </a:p>
          <a:p>
            <a:r>
              <a:rPr lang="en-US" sz="2000" dirty="0">
                <a:latin typeface="Calibri" charset="0"/>
                <a:ea typeface="MS PGothic" charset="0"/>
              </a:rPr>
              <a:t>「二次的著作物」の定義はFOSSコミュニティでもその見解がさまざまになりがちです。</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告知／通知／表示（Notice）</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告知／通知／表示（Notices）は、しばしば著作者やライセンスに関する情報を提供します。例えばファイルのヘッダーにあるコメント行の文字列などがあります。また、FOSSライセンスは告知／通知／表示のソースコードや文書類における場所を要求する場合があります。これは著作者の功績を称えたり（帰属表示として）、そのソフトウェアが改変されたことを明確にさせたりするためです。 </a:t>
            </a:r>
          </a:p>
          <a:p>
            <a:r>
              <a:rPr lang="en-US" b="1" dirty="0">
                <a:latin typeface="Calibri" charset="0"/>
                <a:ea typeface="MS PGothic" charset="0"/>
              </a:rPr>
              <a:t>著作権表示（Copyright notice） </a:t>
            </a:r>
            <a:r>
              <a:rPr lang="en-US" dirty="0">
                <a:latin typeface="Calibri" charset="0"/>
                <a:ea typeface="MS PGothic" charset="0"/>
              </a:rPr>
              <a:t>－その著作物の著作権保有者を社会に知らしめるべく、写し（copy）に掲載される識別子のこと</a:t>
            </a:r>
            <a:r>
              <a:rPr lang="en-US" dirty="0">
                <a:solidFill>
                  <a:prstClr val="black"/>
                </a:solidFill>
                <a:latin typeface="Calibri" charset="0"/>
                <a:ea typeface="MS PGothic" charset="0"/>
              </a:rPr>
              <a:t>例：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ライセンス表示（License notice）</a:t>
            </a:r>
            <a:r>
              <a:rPr lang="en-US" dirty="0">
                <a:latin typeface="Calibri" charset="0"/>
                <a:ea typeface="MS PGothic" charset="0"/>
              </a:rPr>
              <a:t> －その製品に含まれるFOSSのライセンス条項や条件を知らせる表示（notice)。</a:t>
            </a:r>
          </a:p>
          <a:p>
            <a:r>
              <a:rPr lang="en-US" b="1" dirty="0">
                <a:latin typeface="Calibri" charset="0"/>
                <a:ea typeface="MS PGothic" charset="0"/>
              </a:rPr>
              <a:t>帰属表示（Attribution notice） </a:t>
            </a:r>
            <a:r>
              <a:rPr lang="en-US" dirty="0">
                <a:latin typeface="Calibri" charset="0"/>
                <a:ea typeface="MS PGothic" charset="0"/>
              </a:rPr>
              <a:t>－製品リリースに含まれる、原作者の証としてこれを知らせる表示</a:t>
            </a:r>
          </a:p>
          <a:p>
            <a:r>
              <a:rPr lang="en-US" b="1" dirty="0">
                <a:latin typeface="Calibri" charset="0"/>
                <a:ea typeface="MS PGothic" charset="0"/>
              </a:rPr>
              <a:t>改変告知（Modification notice） </a:t>
            </a:r>
            <a:r>
              <a:rPr lang="en-US" dirty="0">
                <a:latin typeface="Calibri" charset="0"/>
                <a:ea typeface="MS PGothic" charset="0"/>
              </a:rPr>
              <a:t>－ファイルのソースコードに対して改変を実施したという告知。たとえばファイルの上部に著作権表示を加える、など。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マルチ ライセンス</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マルチライセンスはソフトウェアを2つ以上の異なる条項や条件のセットの下で頒布する慣行をいいます。</a:t>
            </a:r>
          </a:p>
          <a:p>
            <a:pPr lvl="1"/>
            <a:r>
              <a:rPr lang="en-US" dirty="0">
                <a:latin typeface="Calibri" charset="0"/>
                <a:ea typeface="MS PGothic" charset="0"/>
              </a:rPr>
              <a:t>例：ソフトウェアが「デュアルライセンス」であるとき、受け手はそのソフトウェアの使用もしくは頒布について、ふあっつのライセンスの選択肢から選択することができます。</a:t>
            </a:r>
          </a:p>
          <a:p>
            <a:r>
              <a:rPr lang="en-US" dirty="0">
                <a:latin typeface="Calibri" charset="0"/>
                <a:ea typeface="MS PGothic" charset="0"/>
              </a:rPr>
              <a:t>注：ライセンサ（ライセンス供与者）が一つ以上のライセンスを課すといったことや、全てのライセンスを満たさなければならないといった状況ではないので、混同しないようにしてください。</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FOSSライセンスとはどういったものでしょうか？</a:t>
            </a:r>
          </a:p>
          <a:p>
            <a:r>
              <a:rPr lang="x-none" dirty="0">
                <a:latin typeface="Calibri" charset="0"/>
                <a:ea typeface="ＭＳ Ｐゴシック" charset="0"/>
              </a:rPr>
              <a:t>パーミッシブなFOSSライセンスの典型的な義務としてどういったものがありますか？</a:t>
            </a:r>
          </a:p>
          <a:p>
            <a:r>
              <a:rPr lang="x-none" dirty="0">
                <a:latin typeface="Calibri" charset="0"/>
                <a:ea typeface="ＭＳ Ｐゴシック" charset="0"/>
              </a:rPr>
              <a:t>パーミッシブなライセンスの名称をいくつか挙げてください。</a:t>
            </a:r>
          </a:p>
          <a:p>
            <a:r>
              <a:rPr lang="x-none" dirty="0">
                <a:latin typeface="Calibri" charset="0"/>
                <a:ea typeface="ＭＳ Ｐゴシック" charset="0"/>
              </a:rPr>
              <a:t>ライセンスの互恵性とはどういったことを意味していますか？</a:t>
            </a:r>
          </a:p>
          <a:p>
            <a:r>
              <a:rPr lang="x-none" dirty="0">
                <a:latin typeface="Calibri" charset="0"/>
                <a:ea typeface="ＭＳ Ｐゴシック" charset="0"/>
              </a:rPr>
              <a:t>コピーレフトの形態をとるライセンスの名称をいくつか挙げてください。</a:t>
            </a:r>
          </a:p>
          <a:p>
            <a:r>
              <a:rPr lang="x-none" dirty="0">
                <a:latin typeface="Calibri" charset="0"/>
                <a:ea typeface="ＭＳ Ｐゴシック" charset="0"/>
              </a:rPr>
              <a:t>コピーレフトライセンスの下で使用されるコードについては何が頒布される必要がありますか？ </a:t>
            </a:r>
          </a:p>
          <a:p>
            <a:r>
              <a:rPr lang="x-none" dirty="0">
                <a:latin typeface="Calibri" charset="0"/>
                <a:ea typeface="ＭＳ Ｐゴシック" charset="0"/>
              </a:rPr>
              <a:t>フリーソフトウェアとシェアウェアはFOSSとみなされますか？</a:t>
            </a:r>
          </a:p>
          <a:p>
            <a:r>
              <a:rPr lang="x-none" dirty="0">
                <a:latin typeface="Calibri" charset="0"/>
                <a:ea typeface="ＭＳ Ｐゴシック" charset="0"/>
              </a:rPr>
              <a:t>マルチライセンスとはどういったものでしょうか</a:t>
            </a:r>
          </a:p>
          <a:p>
            <a:r>
              <a:rPr lang="x-none" dirty="0">
                <a:latin typeface="Calibri" charset="0"/>
                <a:ea typeface="ＭＳ Ｐゴシック" charset="0"/>
              </a:rPr>
              <a:t>FOSSの告知／通知／表示（Notice）にはどういった情報がありますか？またそれらはどのように使われますか？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第3章</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FOSSコンプライアンスのゴール</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自らの義務を知る（FOSSの使用を発見し追跡する）こと。</a:t>
            </a:r>
            <a:r>
              <a:rPr lang="en-US" dirty="0">
                <a:latin typeface="Calibri" charset="0"/>
                <a:ea typeface="ＭＳ Ｐゴシック" charset="0"/>
              </a:rPr>
              <a:t>自身のソフトウェアを構成することになる全てのFOSSコンポーネント（およびそれぞれで確認されたライセンス）を特定、追跡し、そのリストを書庫に保管するためのプロセスを持つ必要があります。</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使用されるFOSSに対し全てのライセンスの義務を果たすこと。</a:t>
            </a:r>
            <a:r>
              <a:rPr lang="en-US" dirty="0">
                <a:latin typeface="Calibri" charset="0"/>
                <a:ea typeface="ＭＳ Ｐゴシック" charset="0"/>
              </a:rPr>
              <a:t>自組織でのコンプライアンス プログラムは、業務遂行上生じる代表的なFOSSユースケースを認識し、これに対応する必要があります。</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果たすべきコンプライアンスの義務にはどんなものがあるか？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関与するライセンスにもよりますが、義務として以下のようなものがありえます。</a:t>
            </a:r>
          </a:p>
          <a:p>
            <a:pPr>
              <a:buFont typeface="Arial"/>
              <a:buChar char="•"/>
            </a:pPr>
            <a:r>
              <a:rPr lang="en-US" b="1" dirty="0">
                <a:latin typeface="Calibri" charset="0"/>
                <a:ea typeface="ＭＳ Ｐゴシック" charset="0"/>
              </a:rPr>
              <a:t>帰属表示（Attribution and Notices）。</a:t>
            </a:r>
            <a:r>
              <a:rPr lang="en-US" dirty="0">
                <a:latin typeface="Calibri" charset="0"/>
                <a:ea typeface="ＭＳ Ｐゴシック" charset="0"/>
              </a:rPr>
              <a:t> 下流のユーザがソフトウェアの起源やライセンス下の権利を知ることができるよう、ソースコードもしくは製品の関連文書もしくはユーザ インターフェース内に著作権やライセンスに係る文字列を含めること。 </a:t>
            </a:r>
          </a:p>
          <a:p>
            <a:pPr>
              <a:buFont typeface="Arial"/>
              <a:buChar char="•"/>
            </a:pPr>
            <a:r>
              <a:rPr lang="en-US" b="1" dirty="0">
                <a:latin typeface="Calibri" charset="0"/>
                <a:ea typeface="ＭＳ Ｐゴシック" charset="0"/>
              </a:rPr>
              <a:t>ソースコードの入手しやすさ</a:t>
            </a:r>
            <a:r>
              <a:rPr lang="en-US" dirty="0">
                <a:latin typeface="Calibri" charset="0"/>
                <a:ea typeface="ＭＳ Ｐゴシック" charset="0"/>
              </a:rPr>
              <a:t>原作、組み合せたもしくは改変した著作物に対しビルド用のスクリプト（ビルドプロセスを制御するスクリプト）と同様にソースコードを提供すること。</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以下のような主要なイベントでこれらの義務が発動する場合があります：</a:t>
            </a:r>
          </a:p>
          <a:p>
            <a:pPr>
              <a:buFont typeface="Arial"/>
              <a:buChar char="•"/>
            </a:pPr>
            <a:r>
              <a:rPr lang="en-US" dirty="0">
                <a:latin typeface="Calibri" charset="0"/>
                <a:ea typeface="ＭＳ Ｐゴシック" charset="0"/>
              </a:rPr>
              <a:t>外部への頒布 </a:t>
            </a:r>
          </a:p>
          <a:p>
            <a:pPr>
              <a:buFont typeface="Arial"/>
              <a:buChar char="•"/>
            </a:pPr>
            <a:r>
              <a:rPr lang="en-US" dirty="0">
                <a:latin typeface="Calibri" charset="0"/>
                <a:ea typeface="ＭＳ Ｐゴシック" charset="0"/>
              </a:rPr>
              <a:t>改変を加えたかどうか</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FOSSにおける条件と制約</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使用するFOSSによっては以下の条件や制約のうち1つもしくはそれ以上に応じる必要があります。</a:t>
            </a:r>
            <a:endParaRPr lang="en-US" dirty="0"/>
          </a:p>
          <a:p>
            <a:r>
              <a:rPr lang="en-US" dirty="0">
                <a:solidFill>
                  <a:srgbClr val="292934"/>
                </a:solidFill>
              </a:rPr>
              <a:t>著作権表示（およびその他の告知／通知／表示）を保持すること</a:t>
            </a:r>
            <a:endParaRPr lang="en-US" dirty="0"/>
          </a:p>
          <a:p>
            <a:r>
              <a:rPr lang="en-US" dirty="0">
                <a:solidFill>
                  <a:srgbClr val="292934"/>
                </a:solidFill>
              </a:rPr>
              <a:t>ライセンスの写しを提供すること</a:t>
            </a:r>
            <a:endParaRPr lang="en-US" dirty="0"/>
          </a:p>
          <a:p>
            <a:r>
              <a:rPr lang="en-US" dirty="0">
                <a:solidFill>
                  <a:srgbClr val="292934"/>
                </a:solidFill>
              </a:rPr>
              <a:t>改変告知を提供すること</a:t>
            </a:r>
            <a:endParaRPr lang="en-US" dirty="0"/>
          </a:p>
          <a:p>
            <a:r>
              <a:rPr lang="en-US" dirty="0">
                <a:solidFill>
                  <a:srgbClr val="292934"/>
                </a:solidFill>
              </a:rPr>
              <a:t>混乱を避けるために、改変版の名前が異なる名前でなければらないこと</a:t>
            </a:r>
            <a:endParaRPr lang="en-US" dirty="0"/>
          </a:p>
          <a:p>
            <a:r>
              <a:rPr lang="en-US" dirty="0">
                <a:solidFill>
                  <a:srgbClr val="292934"/>
                </a:solidFill>
              </a:rPr>
              <a:t>（改変の有無を問わず）ソースコードへのアクセス先を提供すること</a:t>
            </a:r>
            <a:endParaRPr lang="en-US" dirty="0"/>
          </a:p>
          <a:p>
            <a:r>
              <a:rPr lang="en-US" dirty="0">
                <a:solidFill>
                  <a:srgbClr val="292934"/>
                </a:solidFill>
              </a:rPr>
              <a:t>改変版（二次的著作物）を同じライセンス下に維持すること</a:t>
            </a:r>
            <a:endParaRPr lang="en-US" dirty="0"/>
          </a:p>
          <a:p>
            <a:r>
              <a:rPr lang="en-US" dirty="0"/>
              <a:t>帰属表示を提供すること</a:t>
            </a:r>
          </a:p>
          <a:p>
            <a:r>
              <a:rPr lang="en-US" dirty="0"/>
              <a:t>プロジェクト名、著作権保有者名、商標を使用しないこと </a:t>
            </a:r>
          </a:p>
          <a:p>
            <a:r>
              <a:rPr lang="en-US" dirty="0"/>
              <a:t>原作のライセンスの下で供与された権利によって他者を制約すること</a:t>
            </a:r>
          </a:p>
          <a:p>
            <a:r>
              <a:rPr lang="en-US" dirty="0"/>
              <a:t>解除条項（違反すれば、ライセンスを失うこと） </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FOSSのコンプライスが発動されるトリガー：頒布</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外部に対する資料の散布 </a:t>
            </a:r>
          </a:p>
          <a:p>
            <a:pPr lvl="1"/>
            <a:r>
              <a:rPr lang="en-US" dirty="0"/>
              <a:t>ユーザ機器やモバイルデバイスにダウンロードされるアプリケーション</a:t>
            </a:r>
          </a:p>
          <a:p>
            <a:pPr lvl="1"/>
            <a:r>
              <a:rPr lang="en-US"/>
              <a:t>JavaScript、 </a:t>
            </a:r>
            <a:r>
              <a:rPr lang="en-US" dirty="0"/>
              <a:t>Web クライアントもしくはその他ユーザ機器にダウンローされるコード </a:t>
            </a:r>
          </a:p>
          <a:p>
            <a:r>
              <a:rPr lang="en-US" dirty="0"/>
              <a:t>いくつかのFOSSライセンスについては、コンピュータ ネットワークを通じたアクセスが「トリガー イベント」となり得ます。そのトリガーとは「コンピュータ ネットワークを通じユーザがリモートでそれ（そのFOSS）と相互に作用すること」です。</a:t>
            </a:r>
          </a:p>
          <a:p>
            <a:pPr lvl="1"/>
            <a:r>
              <a:rPr lang="en-US" dirty="0"/>
              <a:t>いくつかのライセンスがサーバ上で実行されているソフトウェアへのアクセスを可能にすることを含めたトリガー イベントを明示しています。（例：Affero GPLのすべての版のソフトウェアを改変した場合）</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FOSSのコンプライスが発動されるトリガー：改変</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今あるプログラムに対する変更（例：ファイル中にあるコードの追加、削除やコンポーネントの組み合わせ）</a:t>
            </a:r>
          </a:p>
          <a:p>
            <a:r>
              <a:rPr lang="en-US" dirty="0">
                <a:latin typeface="Arial" charset="0"/>
              </a:rPr>
              <a:t>改変が二次的著作物を生み出す場合があります。そしてFOSS </a:t>
            </a:r>
            <a:r>
              <a:rPr lang="en-US" dirty="0"/>
              <a:t>の著作者は改変において義務を課したり制限したりすることもあります。</a:t>
            </a:r>
          </a:p>
          <a:p>
            <a:r>
              <a:rPr lang="en-US" dirty="0"/>
              <a:t>改変でFOSSの義務が発動されるトリガー：</a:t>
            </a:r>
          </a:p>
          <a:p>
            <a:pPr lvl="1"/>
            <a:r>
              <a:rPr lang="en-US" dirty="0"/>
              <a:t>改変の告知</a:t>
            </a:r>
          </a:p>
          <a:p>
            <a:pPr lvl="1"/>
            <a:r>
              <a:rPr lang="en-US" dirty="0"/>
              <a:t>ソースコードの添付による提供</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FOSSコンプライアンス プログラム</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FOSSコンプライアンスを成功させてきた組織は</a:t>
            </a:r>
            <a:r>
              <a:rPr lang="en-US" dirty="0">
                <a:latin typeface="Calibri" charset="0"/>
                <a:ea typeface="ＭＳ Ｐゴシック" charset="0"/>
              </a:rPr>
              <a:t> （ポリシー、プロセス、トレーニングやツールなどから成る）自身のFOSSコンプライアンス プログラムを作り上げています。それには以下のような意図があります。</a:t>
            </a:r>
          </a:p>
          <a:p>
            <a:pPr marL="457200" indent="-457200">
              <a:buFont typeface="+mj-lt"/>
              <a:buAutoNum type="arabicPeriod"/>
            </a:pPr>
            <a:r>
              <a:rPr lang="en-US" dirty="0">
                <a:latin typeface="Calibri" charset="0"/>
                <a:ea typeface="ＭＳ Ｐゴシック" charset="0"/>
              </a:rPr>
              <a:t>商用製品におけるFOSSの効果的使用を容易にする</a:t>
            </a:r>
          </a:p>
          <a:p>
            <a:pPr marL="457200" indent="-457200">
              <a:buFont typeface="+mj-lt"/>
              <a:buAutoNum type="arabicPeriod"/>
            </a:pPr>
            <a:r>
              <a:rPr lang="en-US" dirty="0">
                <a:latin typeface="Calibri" charset="0"/>
                <a:ea typeface="ＭＳ Ｐゴシック" charset="0"/>
              </a:rPr>
              <a:t>FOSS開発者の権利を尊重し、ライセンス義務を果たす</a:t>
            </a:r>
          </a:p>
          <a:p>
            <a:pPr marL="457200" indent="-457200">
              <a:buFont typeface="+mj-lt"/>
              <a:buAutoNum type="arabicPeriod"/>
            </a:pPr>
            <a:r>
              <a:rPr lang="en-US" dirty="0">
                <a:latin typeface="Calibri" charset="0"/>
                <a:ea typeface="ＭＳ Ｐゴシック" charset="0"/>
              </a:rPr>
              <a:t>オープンなコミュニティに参加し、コントリビュートする</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コンプライアンス実務を実行に移す</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ビジネスプロセスおよび以下の対応をする十分な数のスタッフを準備する：</a:t>
            </a:r>
          </a:p>
          <a:p>
            <a:pPr>
              <a:buFont typeface="Arial"/>
              <a:buChar char="•"/>
            </a:pPr>
            <a:r>
              <a:rPr lang="en-US" dirty="0">
                <a:latin typeface="Calibri" charset="0"/>
                <a:ea typeface="ＭＳ Ｐゴシック" charset="0"/>
              </a:rPr>
              <a:t>FOSSソフトウェアの起源とライセンスの確認</a:t>
            </a:r>
          </a:p>
          <a:p>
            <a:pPr>
              <a:buFont typeface="Arial"/>
              <a:buChar char="•"/>
            </a:pPr>
            <a:r>
              <a:rPr lang="en-US" dirty="0">
                <a:latin typeface="Calibri" charset="0"/>
                <a:ea typeface="ＭＳ Ｐゴシック" charset="0"/>
              </a:rPr>
              <a:t>開発プロセスでのFOSSソフトウェアの追跡</a:t>
            </a:r>
          </a:p>
          <a:p>
            <a:pPr>
              <a:buFont typeface="Arial"/>
              <a:buChar char="•"/>
            </a:pPr>
            <a:r>
              <a:rPr lang="en-US" dirty="0">
                <a:latin typeface="Calibri" charset="0"/>
                <a:ea typeface="ＭＳ Ｐゴシック" charset="0"/>
              </a:rPr>
              <a:t>FOSSレビューの実施と、ライセンスの義務の確認</a:t>
            </a:r>
          </a:p>
          <a:p>
            <a:pPr>
              <a:buFont typeface="Arial"/>
              <a:buChar char="•"/>
            </a:pPr>
            <a:r>
              <a:rPr lang="en-US" dirty="0">
                <a:latin typeface="Calibri" charset="0"/>
                <a:ea typeface="ＭＳ Ｐゴシック" charset="0"/>
              </a:rPr>
              <a:t>製品出荷時のライセンスの義務の履行 </a:t>
            </a:r>
          </a:p>
          <a:p>
            <a:pPr>
              <a:buFont typeface="Arial"/>
              <a:buChar char="•"/>
            </a:pPr>
            <a:r>
              <a:rPr lang="en-US" dirty="0">
                <a:latin typeface="Calibri" charset="0"/>
                <a:ea typeface="ＭＳ Ｐゴシック" charset="0"/>
              </a:rPr>
              <a:t>FOSSコンプライアンス プログラムに対する監督、ポリシーの策定およびコンプライスに関わる意思決定</a:t>
            </a:r>
          </a:p>
          <a:p>
            <a:pPr>
              <a:buFont typeface="Arial"/>
              <a:buChar char="•"/>
            </a:pPr>
            <a:r>
              <a:rPr lang="en-US" dirty="0">
                <a:latin typeface="Calibri" charset="0"/>
                <a:ea typeface="ＭＳ Ｐゴシック" charset="0"/>
              </a:rPr>
              <a:t>トレーニング</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コンプライアンスのメリット</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ロバストなFOSSコンプライアンス プログラムのメリットには以下が挙げられる：</a:t>
            </a:r>
          </a:p>
          <a:p>
            <a:pPr>
              <a:lnSpc>
                <a:spcPct val="130000"/>
              </a:lnSpc>
              <a:buFont typeface="Arial"/>
              <a:buChar char="•"/>
            </a:pPr>
            <a:r>
              <a:rPr lang="en-US" dirty="0">
                <a:latin typeface="Calibri" charset="0"/>
                <a:ea typeface="ＭＳ Ｐゴシック" charset="0"/>
              </a:rPr>
              <a:t>FOSSのメリットと組織へ与えるインパクトについての理解を高める</a:t>
            </a:r>
          </a:p>
          <a:p>
            <a:pPr>
              <a:lnSpc>
                <a:spcPct val="130000"/>
              </a:lnSpc>
              <a:buFont typeface="Arial"/>
              <a:buChar char="•"/>
            </a:pPr>
            <a:r>
              <a:rPr lang="en-US" dirty="0">
                <a:latin typeface="Calibri" charset="0"/>
                <a:ea typeface="ＭＳ Ｐゴシック" charset="0"/>
              </a:rPr>
              <a:t>FOSSを使うことと関連付けられるコストとリスクについての理解を高める </a:t>
            </a:r>
          </a:p>
          <a:p>
            <a:pPr>
              <a:lnSpc>
                <a:spcPct val="130000"/>
              </a:lnSpc>
              <a:buFont typeface="Arial"/>
              <a:buChar char="•"/>
            </a:pPr>
            <a:r>
              <a:rPr lang="en-US" dirty="0">
                <a:latin typeface="Calibri" charset="0"/>
                <a:ea typeface="ＭＳ Ｐゴシック" charset="0"/>
              </a:rPr>
              <a:t>FOSSコミュニティやFOSS関連組織と関係を良くする</a:t>
            </a:r>
          </a:p>
          <a:p>
            <a:pPr>
              <a:lnSpc>
                <a:spcPct val="130000"/>
              </a:lnSpc>
              <a:buFont typeface="Arial"/>
              <a:buChar char="•"/>
            </a:pPr>
            <a:r>
              <a:rPr lang="en-US" dirty="0">
                <a:latin typeface="Calibri" charset="0"/>
                <a:ea typeface="ＭＳ Ｐゴシック" charset="0"/>
              </a:rPr>
              <a:t>有効なFOSSソリューションについての知識向上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FOSSコンプライアンスとは何を意味しますか？</a:t>
            </a:r>
            <a:endParaRPr lang="en-US" dirty="0">
              <a:latin typeface="Calibri"/>
              <a:ea typeface="ＭＳ Ｐゴシック" charset="0"/>
            </a:endParaRPr>
          </a:p>
          <a:p>
            <a:pPr>
              <a:lnSpc>
                <a:spcPct val="130000"/>
              </a:lnSpc>
            </a:pPr>
            <a:r>
              <a:rPr lang="x-none" dirty="0">
                <a:latin typeface="Calibri"/>
                <a:ea typeface="ＭＳ Ｐゴシック" charset="0"/>
              </a:rPr>
              <a:t>FOSSコンプライアンス プログラムの二つの主要なゴールとはなんですか？</a:t>
            </a:r>
          </a:p>
          <a:p>
            <a:pPr>
              <a:lnSpc>
                <a:spcPct val="130000"/>
              </a:lnSpc>
            </a:pPr>
            <a:r>
              <a:rPr lang="x-none" dirty="0">
                <a:latin typeface="Calibri"/>
                <a:ea typeface="ＭＳ Ｐゴシック" charset="0"/>
              </a:rPr>
              <a:t>FOSSコンプライアンスプログラムで重要な業務を挙げ、その内容を述べてください</a:t>
            </a:r>
          </a:p>
          <a:p>
            <a:pPr>
              <a:lnSpc>
                <a:spcPct val="130000"/>
              </a:lnSpc>
            </a:pPr>
            <a:r>
              <a:rPr lang="x-none" dirty="0">
                <a:latin typeface="Calibri"/>
                <a:ea typeface="ＭＳ Ｐゴシック" charset="0"/>
              </a:rPr>
              <a:t>FOSSプログラムのメリットとしてどんなものがありますか？</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第4章</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FOSSレビューに向けたソフトウェアの重要概念</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そのコンポーネントをどのように使いたいですか？</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共通するシナリオとしては以下があります：</a:t>
            </a:r>
          </a:p>
          <a:p>
            <a:pPr marL="342900" indent="-342900">
              <a:buFont typeface="Arial"/>
              <a:buChar char="•"/>
            </a:pPr>
            <a:r>
              <a:rPr lang="en-US" dirty="0"/>
              <a:t>取り込む（Incorporation）</a:t>
            </a:r>
          </a:p>
          <a:p>
            <a:pPr marL="342900" indent="-342900">
              <a:buFont typeface="Arial"/>
              <a:buChar char="•"/>
            </a:pPr>
            <a:r>
              <a:rPr lang="en-US" dirty="0">
                <a:latin typeface="Arial" charset="0"/>
              </a:rPr>
              <a:t>リンクする（Linking）</a:t>
            </a:r>
          </a:p>
          <a:p>
            <a:pPr marL="342900" indent="-342900">
              <a:buFont typeface="Arial"/>
              <a:buChar char="•"/>
            </a:pPr>
            <a:r>
              <a:rPr lang="en-US" dirty="0">
                <a:latin typeface="Arial" charset="0"/>
              </a:rPr>
              <a:t>改変する（Modification）</a:t>
            </a:r>
            <a:endParaRPr lang="en-US" dirty="0"/>
          </a:p>
          <a:p>
            <a:pPr marL="342900" indent="-342900">
              <a:buFont typeface="Arial"/>
              <a:buChar char="•"/>
            </a:pPr>
            <a:r>
              <a:rPr lang="en-US" dirty="0"/>
              <a:t>翻訳する（Translation）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取り込む（Incorporation）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開発者はFOSSコンポーネントの一部を自身のソフトウェア プロダクトにコピーすることができます。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統合する（Integrating）</a:t>
            </a:r>
          </a:p>
          <a:p>
            <a:pPr marL="342900" indent="-342900"/>
            <a:r>
              <a:rPr lang="en-US" dirty="0"/>
              <a:t>結合する（Merging）</a:t>
            </a:r>
          </a:p>
          <a:p>
            <a:pPr marL="342900" indent="-342900"/>
            <a:r>
              <a:rPr lang="en-US" dirty="0"/>
              <a:t>貼り付ける（Pasting）</a:t>
            </a:r>
          </a:p>
          <a:p>
            <a:pPr marL="342900" indent="-342900"/>
            <a:r>
              <a:rPr lang="en-US" dirty="0"/>
              <a:t>適応させる（Adapting）</a:t>
            </a:r>
          </a:p>
          <a:p>
            <a:pPr marL="342900" indent="-342900"/>
            <a:r>
              <a:rPr lang="en-US" dirty="0"/>
              <a:t>挿入する（Inserting）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リンクする（Linking）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開発者はFOSSコンポーネントを自身のソフトウェアプロダクトとリンクもしくは接合する（join）ことができます。 </a:t>
            </a:r>
          </a:p>
          <a:p>
            <a:pPr marL="0" indent="0">
              <a:buNone/>
            </a:pPr>
            <a:endParaRPr lang="en-US" dirty="0"/>
          </a:p>
          <a:p>
            <a:pPr marL="0" indent="0">
              <a:buNone/>
            </a:pPr>
            <a:r>
              <a:rPr lang="en-US" dirty="0"/>
              <a:t>関連する用語として以下のものがあります：</a:t>
            </a:r>
          </a:p>
          <a:p>
            <a:pPr marL="342900" indent="-342900"/>
            <a:r>
              <a:rPr lang="en-US" dirty="0"/>
              <a:t>静的／動的リンク（Static/Dynamic Linking）</a:t>
            </a:r>
          </a:p>
          <a:p>
            <a:pPr marL="342900" indent="-342900"/>
            <a:r>
              <a:rPr lang="en-US" dirty="0"/>
              <a:t>対合（Pairing）</a:t>
            </a:r>
          </a:p>
          <a:p>
            <a:pPr marL="342900" indent="-342900"/>
            <a:r>
              <a:rPr lang="en-US" dirty="0"/>
              <a:t>結合（Combining）</a:t>
            </a:r>
          </a:p>
          <a:p>
            <a:pPr marL="342900" indent="-342900"/>
            <a:r>
              <a:rPr lang="en-US" dirty="0"/>
              <a:t>活用（Utilizing）</a:t>
            </a:r>
          </a:p>
          <a:p>
            <a:pPr marL="342900" indent="-342900"/>
            <a:r>
              <a:rPr lang="en-US" dirty="0"/>
              <a:t>パッケージ化（Packaging）</a:t>
            </a:r>
          </a:p>
          <a:p>
            <a:pPr marL="342900" indent="-342900"/>
            <a:r>
              <a:rPr lang="en-US" dirty="0"/>
              <a:t>相互依存性の創出（Creating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改変する（Modification）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開発者はFOSSコンポーネントに対して変更を加えることができます。次のようなものがあります：</a:t>
            </a:r>
          </a:p>
          <a:p>
            <a:pPr marL="0" indent="0">
              <a:buNone/>
            </a:pPr>
            <a:endParaRPr lang="en-US" dirty="0"/>
          </a:p>
          <a:p>
            <a:r>
              <a:rPr lang="en-US" dirty="0"/>
              <a:t>FOSSコンポーネントへの新たなコードの追加／注入（Adding/injecting）</a:t>
            </a:r>
          </a:p>
          <a:p>
            <a:r>
              <a:rPr lang="en-US" dirty="0"/>
              <a:t>FOSSコンポーネントへの修正（Fixing）, 最適化（optimizing）もしくは変更（making change）</a:t>
            </a:r>
          </a:p>
          <a:p>
            <a:r>
              <a:rPr lang="en-US" dirty="0"/>
              <a:t>コードの削除（Deleting）もしくは除去（Removing）</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修正 </a:t>
            </a:r>
          </a:p>
          <a:p>
            <a:r>
              <a:rPr lang="en-US" sz="2400" dirty="0"/>
              <a:t>最適化</a:t>
            </a:r>
          </a:p>
          <a:p>
            <a:r>
              <a:rPr lang="en-US" sz="2400" dirty="0"/>
              <a:t>変更</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追加</a:t>
            </a:r>
          </a:p>
          <a:p>
            <a:pPr>
              <a:defRPr/>
            </a:pPr>
            <a:r>
              <a:rPr lang="en-US" sz="2400" dirty="0"/>
              <a:t>注入</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削除</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翻訳する（Translation）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開発者は、コードをある状態から異なる状態に変換することができます。</a:t>
            </a:r>
          </a:p>
          <a:p>
            <a:pPr marL="0" indent="0">
              <a:buNone/>
            </a:pPr>
            <a:endParaRPr lang="en-US" dirty="0"/>
          </a:p>
          <a:p>
            <a:pPr marL="0" indent="0">
              <a:buNone/>
            </a:pPr>
            <a:r>
              <a:rPr lang="en-US" dirty="0"/>
              <a:t>例として以下のようなものがあります：</a:t>
            </a:r>
          </a:p>
          <a:p>
            <a:pPr marL="342900" indent="-342900"/>
            <a:r>
              <a:rPr lang="en-US" dirty="0"/>
              <a:t>中国語から英語への翻訳 </a:t>
            </a:r>
          </a:p>
          <a:p>
            <a:pPr marL="342900" indent="-342900"/>
            <a:r>
              <a:rPr lang="en-US" dirty="0"/>
              <a:t>C++ からJavaへの変換 </a:t>
            </a:r>
          </a:p>
          <a:p>
            <a:pPr marL="342900" indent="-342900"/>
            <a:r>
              <a:rPr lang="en-US" dirty="0"/>
              <a:t>VHDLのマスクパターンもしくはネットリストへのコンパイル</a:t>
            </a:r>
          </a:p>
          <a:p>
            <a:pPr marL="342900" indent="-342900"/>
            <a:r>
              <a:rPr lang="en-US" dirty="0"/>
              <a:t>バイナリへのコンパイル</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これらの操作のいくつかを裏方として開発ツールが実行してくれる場合があります。</a:t>
            </a:r>
          </a:p>
          <a:p>
            <a:pPr marL="0" indent="0">
              <a:buNone/>
            </a:pPr>
            <a:endParaRPr lang="en-US" dirty="0"/>
          </a:p>
          <a:p>
            <a:pPr marL="0" indent="0">
              <a:buNone/>
            </a:pPr>
            <a:r>
              <a:rPr lang="en-US" dirty="0"/>
              <a:t>たとえば、あるツールでは自身のコードを出力ファイルに注入してくれます。</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素材を注入</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素材を改変</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素材を翻訳</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そのソフトウェアを受け取るのはだれか？</a:t>
            </a:r>
          </a:p>
          <a:p>
            <a:pPr marL="560070" lvl="1" indent="-285750"/>
            <a:r>
              <a:rPr lang="en-US" sz="2400" dirty="0"/>
              <a:t>顧客／パートナー</a:t>
            </a:r>
          </a:p>
          <a:p>
            <a:pPr marL="560070" lvl="1" indent="-285750"/>
            <a:r>
              <a:rPr lang="en-US" sz="2400" dirty="0"/>
              <a:t>コミュニティ プロジェクト</a:t>
            </a:r>
          </a:p>
          <a:p>
            <a:endParaRPr lang="en-US" dirty="0"/>
          </a:p>
          <a:p>
            <a:r>
              <a:rPr lang="en-US" dirty="0"/>
              <a:t>デリバリ用のフォーマットは何か？</a:t>
            </a:r>
          </a:p>
          <a:p>
            <a:pPr marL="560070" lvl="1" indent="-285750"/>
            <a:r>
              <a:rPr lang="en-US" sz="2400" dirty="0"/>
              <a:t>ソースコードでのデリバリ</a:t>
            </a:r>
          </a:p>
          <a:p>
            <a:pPr marL="560070" lvl="1" indent="-285750"/>
            <a:r>
              <a:rPr lang="en-US" sz="2400" dirty="0"/>
              <a:t>バイナリでのデリバリ</a:t>
            </a:r>
          </a:p>
          <a:p>
            <a:pPr marL="560070" lvl="1" indent="-285750"/>
            <a:r>
              <a:rPr lang="en-US" sz="2400" dirty="0"/>
              <a:t>最初からハードウェアに組み込む</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取り込むというのはどんなことですか？</a:t>
            </a:r>
          </a:p>
          <a:p>
            <a:r>
              <a:rPr lang="en-US" dirty="0">
                <a:latin typeface="Calibri" charset="0"/>
                <a:ea typeface="ＭＳ Ｐゴシック" charset="0"/>
              </a:rPr>
              <a:t>リンクするとはどういうことですか？</a:t>
            </a:r>
          </a:p>
          <a:p>
            <a:r>
              <a:rPr lang="en-US" dirty="0">
                <a:latin typeface="Calibri" charset="0"/>
                <a:ea typeface="ＭＳ Ｐゴシック" charset="0"/>
              </a:rPr>
              <a:t>改変するとはどういうことですか？</a:t>
            </a:r>
          </a:p>
          <a:p>
            <a:r>
              <a:rPr lang="en-US" dirty="0">
                <a:latin typeface="Calibri" charset="0"/>
                <a:ea typeface="ＭＳ Ｐゴシック" charset="0"/>
              </a:rPr>
              <a:t>翻訳するとはどういうことですか？</a:t>
            </a:r>
          </a:p>
          <a:p>
            <a:r>
              <a:rPr lang="en-US" dirty="0">
                <a:latin typeface="Calibri" charset="0"/>
                <a:ea typeface="ＭＳ Ｐゴシック" charset="0"/>
              </a:rPr>
              <a:t>頒布を査定する上で重要な要素としてどんなものがありますか？</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第5章</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FOSS コンプライアンス プログラムについて重要となる要素は</a:t>
            </a:r>
            <a:r>
              <a:rPr lang="en-US" i="1" dirty="0">
                <a:latin typeface="Calibri" charset="0"/>
                <a:ea typeface="ＭＳ Ｐゴシック" charset="0"/>
              </a:rPr>
              <a:t>FOSS レビュー</a:t>
            </a:r>
            <a:r>
              <a:rPr lang="en-US" dirty="0">
                <a:latin typeface="Calibri" charset="0"/>
                <a:ea typeface="ＭＳ Ｐゴシック" charset="0"/>
              </a:rPr>
              <a:t>のプロセスです。これを通じ企業はFOSSに関する義務を分析し決定することができます。  </a:t>
            </a:r>
          </a:p>
          <a:p>
            <a:r>
              <a:rPr lang="en-US" dirty="0">
                <a:latin typeface="Calibri" charset="0"/>
                <a:ea typeface="ＭＳ Ｐゴシック" charset="0"/>
              </a:rPr>
              <a:t>FOSS レビューのプロセスには以下のステップがあります：</a:t>
            </a:r>
          </a:p>
          <a:p>
            <a:pPr lvl="1">
              <a:buFont typeface="Arial"/>
              <a:buChar char="•"/>
            </a:pPr>
            <a:r>
              <a:rPr lang="en-US" dirty="0">
                <a:latin typeface="Calibri" charset="0"/>
                <a:ea typeface="ＭＳ Ｐゴシック" charset="0"/>
              </a:rPr>
              <a:t>関連情報の収集</a:t>
            </a:r>
          </a:p>
          <a:p>
            <a:pPr lvl="1">
              <a:buFont typeface="Arial"/>
              <a:buChar char="•"/>
            </a:pPr>
            <a:r>
              <a:rPr lang="en-US" dirty="0">
                <a:latin typeface="Calibri" charset="0"/>
                <a:ea typeface="ＭＳ Ｐゴシック" charset="0"/>
              </a:rPr>
              <a:t>ライセンスの義務の分析と決定</a:t>
            </a:r>
          </a:p>
          <a:p>
            <a:pPr lvl="1">
              <a:buFont typeface="Arial"/>
              <a:buChar char="•"/>
            </a:pPr>
            <a:r>
              <a:rPr lang="en-US" dirty="0">
                <a:latin typeface="Calibri" charset="0"/>
                <a:ea typeface="ＭＳ Ｐゴシック" charset="0"/>
              </a:rPr>
              <a:t>企業のポリシーや事業方針の観点からの助言の提供</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レビューの開始</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FOSSレビューのプロセスは、FOSSを取り扱うプログラムマネージャ、プロダクトマネージャ（製品マネージャ）および技術者たちが利用できる必要があります。 </a:t>
            </a:r>
          </a:p>
          <a:p>
            <a:pPr marL="0" indent="0">
              <a:buFont typeface="Arial" pitchFamily="34" charset="0"/>
              <a:buNone/>
            </a:pPr>
            <a:r>
              <a:rPr lang="en-US" i="1" dirty="0">
                <a:latin typeface="Calibri" charset="0"/>
                <a:ea typeface="ＭＳ Ｐゴシック" charset="0"/>
              </a:rPr>
              <a:t>注：このプロセスは外部ベンダーからFOSSベースのソフトウェアを受領した時にも開始される場合があります。</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FOSSレビューを開始する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どんな情報を集める必要があるか？</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FOSSの使用を分析にあたり、FOSSコンポーネントいついてそれがどんなものか、その起源、どのように使用されるかといった情報を集めます。以下のようなものがあります：</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パッケージ名</a:t>
            </a:r>
          </a:p>
          <a:p>
            <a:pPr>
              <a:lnSpc>
                <a:spcPct val="110000"/>
              </a:lnSpc>
              <a:buFont typeface="Arial"/>
              <a:buChar char="•"/>
            </a:pPr>
            <a:r>
              <a:rPr lang="en-US" sz="2000" b="0" dirty="0">
                <a:latin typeface="Calibri" charset="0"/>
                <a:ea typeface="ＭＳ Ｐゴシック" charset="0"/>
              </a:rPr>
              <a:t>版数（バージョン）</a:t>
            </a:r>
          </a:p>
          <a:p>
            <a:pPr>
              <a:lnSpc>
                <a:spcPct val="110000"/>
              </a:lnSpc>
              <a:buFont typeface="Arial"/>
              <a:buChar char="•"/>
            </a:pPr>
            <a:r>
              <a:rPr lang="en-US" sz="2000" b="0" dirty="0">
                <a:latin typeface="Calibri" charset="0"/>
                <a:ea typeface="ＭＳ Ｐゴシック" charset="0"/>
              </a:rPr>
              <a:t>原本のダウンロード先URL</a:t>
            </a:r>
          </a:p>
          <a:p>
            <a:pPr>
              <a:lnSpc>
                <a:spcPct val="110000"/>
              </a:lnSpc>
              <a:buFont typeface="Arial"/>
              <a:buChar char="•"/>
            </a:pPr>
            <a:r>
              <a:rPr lang="en-US" sz="2000" b="0" dirty="0">
                <a:latin typeface="Calibri" charset="0"/>
                <a:ea typeface="ＭＳ Ｐゴシック" charset="0"/>
              </a:rPr>
              <a:t>ライセンスとライセンスのURL</a:t>
            </a:r>
          </a:p>
          <a:p>
            <a:pPr>
              <a:lnSpc>
                <a:spcPct val="110000"/>
              </a:lnSpc>
              <a:buFont typeface="Arial"/>
              <a:buChar char="•"/>
            </a:pPr>
            <a:r>
              <a:rPr lang="en-US" sz="2000" b="0" dirty="0">
                <a:latin typeface="Calibri" charset="0"/>
                <a:ea typeface="ＭＳ Ｐゴシック" charset="0"/>
              </a:rPr>
              <a:t>説明</a:t>
            </a:r>
          </a:p>
          <a:p>
            <a:pPr>
              <a:lnSpc>
                <a:spcPct val="110000"/>
              </a:lnSpc>
              <a:buFont typeface="Arial"/>
              <a:buChar char="•"/>
            </a:pPr>
            <a:r>
              <a:rPr lang="en-US" sz="2000" b="0" dirty="0">
                <a:latin typeface="Calibri" charset="0"/>
                <a:ea typeface="ＭＳ Ｐゴシック" charset="0"/>
              </a:rPr>
              <a:t>改変に関する記述</a:t>
            </a:r>
          </a:p>
          <a:p>
            <a:pPr>
              <a:lnSpc>
                <a:spcPct val="110000"/>
              </a:lnSpc>
              <a:buFont typeface="Arial"/>
              <a:buChar char="•"/>
            </a:pPr>
            <a:r>
              <a:rPr lang="en-US" sz="2000" b="0" dirty="0">
                <a:latin typeface="Calibri" charset="0"/>
                <a:ea typeface="ＭＳ Ｐゴシック" charset="0"/>
              </a:rPr>
              <a:t>依存性のリスト</a:t>
            </a:r>
          </a:p>
          <a:p>
            <a:pPr>
              <a:lnSpc>
                <a:spcPct val="110000"/>
              </a:lnSpc>
              <a:buFont typeface="Arial"/>
              <a:buChar char="•"/>
            </a:pPr>
            <a:r>
              <a:rPr lang="en-US" sz="2000" b="0" dirty="0">
                <a:latin typeface="Calibri" charset="0"/>
                <a:ea typeface="ＭＳ Ｐゴシック" charset="0"/>
              </a:rPr>
              <a:t>自製品で意図している使用</a:t>
            </a:r>
          </a:p>
          <a:p>
            <a:pPr>
              <a:lnSpc>
                <a:spcPct val="110000"/>
              </a:lnSpc>
              <a:buFont typeface="Arial"/>
              <a:buChar char="•"/>
            </a:pPr>
            <a:r>
              <a:rPr lang="en-US" sz="2000" b="0" dirty="0">
                <a:latin typeface="Calibri" charset="0"/>
                <a:ea typeface="ＭＳ Ｐゴシック" charset="0"/>
              </a:rPr>
              <a:t>そのパッケージを含んだ製品のファーストリリース（最初の公開・販売）</a:t>
            </a:r>
          </a:p>
          <a:p>
            <a:pPr>
              <a:lnSpc>
                <a:spcPct val="110000"/>
              </a:lnSpc>
              <a:buFont typeface="Arial"/>
              <a:buChar char="•"/>
            </a:pPr>
            <a:r>
              <a:rPr lang="en-US" sz="2000" b="0" dirty="0">
                <a:latin typeface="Calibri" charset="0"/>
                <a:ea typeface="ＭＳ Ｐゴシック" charset="0"/>
              </a:rPr>
              <a:t>ソースコードの入手しやすさ</a:t>
            </a:r>
          </a:p>
          <a:p>
            <a:pPr>
              <a:lnSpc>
                <a:spcPct val="110000"/>
              </a:lnSpc>
              <a:buFont typeface="Arial"/>
              <a:buChar char="•"/>
            </a:pPr>
            <a:r>
              <a:rPr lang="en-US" sz="2000" b="0" dirty="0">
                <a:latin typeface="Calibri" charset="0"/>
                <a:ea typeface="ＭＳ Ｐゴシック" charset="0"/>
              </a:rPr>
              <a:t>ソースコードがどこでメンテナンスされるか</a:t>
            </a:r>
          </a:p>
          <a:p>
            <a:pPr>
              <a:lnSpc>
                <a:spcPct val="110000"/>
              </a:lnSpc>
              <a:buFont typeface="Arial"/>
              <a:buChar char="•"/>
            </a:pPr>
            <a:r>
              <a:rPr lang="en-US" sz="2000" b="0" dirty="0">
                <a:latin typeface="Calibri" charset="0"/>
                <a:ea typeface="ＭＳ Ｐゴシック" charset="0"/>
              </a:rPr>
              <a:t>そのパッケージが他の経緯で以前に承認されたことがないか？</a:t>
            </a:r>
          </a:p>
          <a:p>
            <a:pPr>
              <a:lnSpc>
                <a:spcPct val="110000"/>
              </a:lnSpc>
              <a:buFont typeface="Arial"/>
              <a:buChar char="•"/>
            </a:pPr>
            <a:r>
              <a:rPr lang="en-US" sz="2000" b="0" dirty="0">
                <a:latin typeface="Calibri" charset="0"/>
                <a:ea typeface="ＭＳ Ｐゴシック" charset="0"/>
              </a:rPr>
              <a:t>輸出管理対象となる技術に含まれているか</a:t>
            </a:r>
          </a:p>
          <a:p>
            <a:pPr>
              <a:lnSpc>
                <a:spcPct val="110000"/>
              </a:lnSpc>
              <a:buFont typeface="Arial"/>
              <a:buChar char="•"/>
            </a:pPr>
            <a:r>
              <a:rPr lang="en-US" sz="2000" b="0" i="1" dirty="0">
                <a:latin typeface="Calibri" charset="0"/>
                <a:ea typeface="ＭＳ Ｐゴシック" charset="0"/>
              </a:rPr>
              <a:t>外部ベンダーからの提供物の場合： </a:t>
            </a:r>
          </a:p>
          <a:p>
            <a:pPr lvl="1">
              <a:lnSpc>
                <a:spcPct val="110000"/>
              </a:lnSpc>
              <a:buFont typeface="Arial"/>
              <a:buChar char="•"/>
            </a:pPr>
            <a:r>
              <a:rPr lang="en-US" sz="1700" b="0" dirty="0">
                <a:latin typeface="Calibri" charset="0"/>
                <a:ea typeface="ＭＳ Ｐゴシック" charset="0"/>
              </a:rPr>
              <a:t>開発チームのコンタクト ポイント</a:t>
            </a:r>
          </a:p>
          <a:p>
            <a:pPr lvl="1">
              <a:lnSpc>
                <a:spcPct val="110000"/>
              </a:lnSpc>
              <a:buFont typeface="Arial"/>
              <a:buChar char="•"/>
            </a:pPr>
            <a:r>
              <a:rPr lang="en-US" sz="1700" dirty="0">
                <a:latin typeface="Calibri" charset="0"/>
                <a:ea typeface="ＭＳ Ｐゴシック" charset="0"/>
              </a:rPr>
              <a:t>、著作権表示、帰属表示、およびライセンスの義務を果たす必要がある場合のベンダー改変にあたるソースコード</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FOSSレビューを開始する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プロダクトマネージャ</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プログラムマネージャ</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エンジニア</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告知／通知／表示（Notice）</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告知／通知／表示（Notice）</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告知／通知／表示（Notice）</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告知／通知／表示（Notice）</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告知／通知／表示（Notice）</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告知／通知／表示（Notice）</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説明</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FOSSコミュニティやFOSS関連組織と関係を良くする</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