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4.xml" ContentType="application/vnd.openxmlformats-officedocument.presentationml.comments+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comments/comment6.xml" ContentType="application/vnd.openxmlformats-officedocument.presentationml.comments+xml"/>
  <Override PartName="/ppt/notesSlides/notesSlide17.xml" ContentType="application/vnd.openxmlformats-officedocument.presentationml.notesSlide+xml"/>
  <Override PartName="/ppt/comments/comment7.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8.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9.xml" ContentType="application/vnd.openxmlformats-officedocument.presentationml.comments+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2.xml" ContentType="application/vnd.openxmlformats-officedocument.presentationml.comments+xml"/>
  <Override PartName="/ppt/notesSlides/notesSlide42.xml" ContentType="application/vnd.openxmlformats-officedocument.presentationml.notesSlide+xml"/>
  <Override PartName="/ppt/comments/comment13.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4.xml" ContentType="application/vnd.openxmlformats-officedocument.presentationml.comments+xml"/>
  <Override PartName="/ppt/notesSlides/notesSlide47.xml" ContentType="application/vnd.openxmlformats-officedocument.presentationml.notesSlide+xml"/>
  <Override PartName="/ppt/comments/comment15.xml" ContentType="application/vnd.openxmlformats-officedocument.presentationml.comments+xml"/>
  <Override PartName="/ppt/notesSlides/notesSlide48.xml" ContentType="application/vnd.openxmlformats-officedocument.presentationml.notesSlide+xml"/>
  <Override PartName="/ppt/comments/comment16.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comment17.xml" ContentType="application/vnd.openxmlformats-officedocument.presentationml.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omments/comment18.xml" ContentType="application/vnd.openxmlformats-officedocument.presentationml.comment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comments/comment19.xml" ContentType="application/vnd.openxmlformats-officedocument.presentationml.comment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omments/comment2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87"/>
  </p:notesMasterIdLst>
  <p:handoutMasterIdLst>
    <p:handoutMasterId r:id="rId88"/>
  </p:handoutMasterIdLst>
  <p:sldIdLst>
    <p:sldId id="694" r:id="rId3"/>
    <p:sldId id="769" r:id="rId4"/>
    <p:sldId id="780"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88" r:id="rId21"/>
    <p:sldId id="710" r:id="rId22"/>
    <p:sldId id="778" r:id="rId23"/>
    <p:sldId id="712" r:id="rId24"/>
    <p:sldId id="713" r:id="rId25"/>
    <p:sldId id="714" r:id="rId26"/>
    <p:sldId id="715" r:id="rId27"/>
    <p:sldId id="716" r:id="rId28"/>
    <p:sldId id="717" r:id="rId29"/>
    <p:sldId id="719"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733" r:id="rId44"/>
    <p:sldId id="734" r:id="rId45"/>
    <p:sldId id="735" r:id="rId46"/>
    <p:sldId id="736" r:id="rId47"/>
    <p:sldId id="737" r:id="rId48"/>
    <p:sldId id="738" r:id="rId49"/>
    <p:sldId id="739" r:id="rId50"/>
    <p:sldId id="786" r:id="rId51"/>
    <p:sldId id="789" r:id="rId52"/>
    <p:sldId id="741" r:id="rId53"/>
    <p:sldId id="742" r:id="rId54"/>
    <p:sldId id="743" r:id="rId55"/>
    <p:sldId id="744" r:id="rId56"/>
    <p:sldId id="787" r:id="rId57"/>
    <p:sldId id="745" r:id="rId58"/>
    <p:sldId id="746" r:id="rId59"/>
    <p:sldId id="747" r:id="rId60"/>
    <p:sldId id="771" r:id="rId61"/>
    <p:sldId id="750" r:id="rId62"/>
    <p:sldId id="749" r:id="rId63"/>
    <p:sldId id="751" r:id="rId64"/>
    <p:sldId id="752" r:id="rId65"/>
    <p:sldId id="753" r:id="rId66"/>
    <p:sldId id="776" r:id="rId67"/>
    <p:sldId id="755" r:id="rId68"/>
    <p:sldId id="756" r:id="rId69"/>
    <p:sldId id="757" r:id="rId70"/>
    <p:sldId id="758" r:id="rId71"/>
    <p:sldId id="759" r:id="rId72"/>
    <p:sldId id="760" r:id="rId73"/>
    <p:sldId id="761" r:id="rId74"/>
    <p:sldId id="762" r:id="rId75"/>
    <p:sldId id="763" r:id="rId76"/>
    <p:sldId id="764" r:id="rId77"/>
    <p:sldId id="765" r:id="rId78"/>
    <p:sldId id="766" r:id="rId79"/>
    <p:sldId id="767" r:id="rId80"/>
    <p:sldId id="768" r:id="rId81"/>
    <p:sldId id="781" r:id="rId82"/>
    <p:sldId id="782" r:id="rId83"/>
    <p:sldId id="783" r:id="rId84"/>
    <p:sldId id="784" r:id="rId85"/>
    <p:sldId id="785" r:id="rId86"/>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53" clrIdx="2"/>
  <p:cmAuthor id="4" name="tani" initials="AIC" lastIdx="16"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48824" autoAdjust="0"/>
  </p:normalViewPr>
  <p:slideViewPr>
    <p:cSldViewPr snapToGrid="0">
      <p:cViewPr varScale="1">
        <p:scale>
          <a:sx n="52" d="100"/>
          <a:sy n="52" d="100"/>
        </p:scale>
        <p:origin x="1584" y="60"/>
      </p:cViewPr>
      <p:guideLst>
        <p:guide orient="horz" pos="2137"/>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commentAuthors" Target="commentAuthors.xml"/><Relationship Id="rId97"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10-24T14:19:20.723" idx="6">
    <p:pos x="10" y="10"/>
    <p:text>著作権横の説明を少し修正しました。「works」は著作物としています（たしか工内さんからご指摘があったと思うので）</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7-10-25T15:37:36.801" idx="16">
    <p:pos x="10" y="10"/>
    <p:text>原文「all」は斜体でしたがメイリオで斜体がないので「すべての」を太字にしました。</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26T13:16:04.271" idx="42">
    <p:pos x="10" y="10"/>
    <p:text>・「FOSS Compliance Triggers」が「FOSS Compliance Issues」になりましたが、Issuesを論点とすると、「～の」より「～における」の方が読みやすいと思いました。</p:tex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26T14:23:17.263" idx="43">
    <p:pos x="10" y="10"/>
    <p:text>企業集団の部分は、英語を直訳してもすぐにわからない人がいるように思ったので、スライド下部に注記で補足しました。</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26T16:58:51.772" idx="49">
    <p:pos x="10" y="10"/>
    <p:text>最後の質問について、ノート記載の回答例は明らかに一つP42の内容が反映できていないので追記しておきます
「企業集団内にある別法人」</p:text>
  </p:cm>
</p:cmLst>
</file>

<file path=ppt/comments/comment14.xml><?xml version="1.0" encoding="utf-8"?>
<p:cmLst xmlns:a="http://schemas.openxmlformats.org/drawingml/2006/main" xmlns:r="http://schemas.openxmlformats.org/officeDocument/2006/relationships" xmlns:p="http://schemas.openxmlformats.org/presentationml/2006/main">
  <p:cm authorId="3" dt="2017-10-26T14:57:32.089" idx="45">
    <p:pos x="10" y="10"/>
    <p:text>左上から2番目「around the package」の意味が微妙にわからない。いったん「パッケージを取り巻く」としてみたが、「パッケージに関わる」という感覚だが。。。</p:text>
  </p:cm>
</p:cmLst>
</file>

<file path=ppt/comments/comment15.xml><?xml version="1.0" encoding="utf-8"?>
<p:cmLst xmlns:a="http://schemas.openxmlformats.org/drawingml/2006/main" xmlns:r="http://schemas.openxmlformats.org/officeDocument/2006/relationships" xmlns:p="http://schemas.openxmlformats.org/presentationml/2006/main">
  <p:cm authorId="3" dt="2017-10-26T15:24:58.558" idx="46">
    <p:pos x="10" y="10"/>
    <p:text>最後の文面、頭に「Engineering」が付いただけなのですがどうもしっくりこないです。Engineeringがないほうがわかり易いのですが・・・</p:text>
  </p:cm>
</p:cmLst>
</file>

<file path=ppt/comments/comment16.xml><?xml version="1.0" encoding="utf-8"?>
<p:cmLst xmlns:a="http://schemas.openxmlformats.org/drawingml/2006/main" xmlns:r="http://schemas.openxmlformats.org/officeDocument/2006/relationships" xmlns:p="http://schemas.openxmlformats.org/presentationml/2006/main">
  <p:cm authorId="3" dt="2017-10-26T15:38:05.558" idx="47">
    <p:pos x="10" y="10"/>
    <p:text>最後の項目は、以下のように理解しています。
・The software = 自社ソフトウェア（FOSS組み入れ）
・ここにその他いくつかのFOSSが組み入れられたとき、そのFOSS同士の共存にライセンス上問題がでる可能性があるのでそのチェックが必要</p:text>
  </p:cm>
</p:cmLst>
</file>

<file path=ppt/comments/comment17.xml><?xml version="1.0" encoding="utf-8"?>
<p:cmLst xmlns:a="http://schemas.openxmlformats.org/drawingml/2006/main" xmlns:r="http://schemas.openxmlformats.org/officeDocument/2006/relationships" xmlns:p="http://schemas.openxmlformats.org/presentationml/2006/main">
  <p:cm authorId="3" dt="2017-10-26T16:23:53.901" idx="48">
    <p:pos x="10" y="10"/>
    <p:text>原文はなぜか「OSS components」となっていますが、違和感があるので（というか脱字かと）あえて「FOSS」と表記します。</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26T17:09:21.133" idx="51">
    <p:pos x="10" y="10"/>
    <p:text>v1.1対応ではこれ以降「前提条件（Prerequisites)」が削除されています。このスライドのノートでは文面でもふれており反映ができていないため、訳文で混乱されないよう当該文面を削除しておきます
</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26T19:06:27.253" idx="52">
    <p:pos x="10" y="10"/>
    <p:text>上から2番目の項目で書いた「意識する」は原文にはありませんが、読みやすさを優先して追加しています。</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24T14:18:58.852" idx="5">
    <p:pos x="10" y="10"/>
    <p:text>・タイトルを少し変更しています
・ダッシュ「-」はコロン「：」にしちゃいます。（Specでの佐藤さん案採用）
・注記部分は意味の変わらない派にで表記を微修正</p:text>
    <p:extLst>
      <p:ext uri="{C676402C-5697-4E1C-873F-D02D1690AC5C}">
        <p15:threadingInfo xmlns:p15="http://schemas.microsoft.com/office/powerpoint/2012/main" timeZoneBias="-54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3" dt="2017-10-26T21:07:21.142" idx="53">
    <p:pos x="10" y="10"/>
    <p:text>・ここでもノートに「FOSS」と「OSS」が混ざっていたので英文含めてFOSSに統一します。意味上の齟齬はないはずですので。
・ノート部分の依存関係についての記述はスライドにない情報。ここで言いたいことがいまいちわからないので重点レビューをお願いします。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4" dt="2017-10-24T14:45:52.560" idx="9">
    <p:pos x="10" y="10"/>
    <p:text>・ダッシュ「-」はコロン「：」に</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10-25T08:42:09.540" idx="10">
    <p:pos x="94" y="51"/>
    <p:text>最初の項目は"generally"が"by definition"に代わりましたが英語辞書から「widely known」のニュアンスがあるので、そのまま変えないことにしました、</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10-25T08:46:09.737" idx="11">
    <p:pos x="194" y="85"/>
    <p:text>ダッシュ「-」はコロン「:」に変更（この先はあえてコメントしません）</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10-25T08:59:20.906" idx="12">
    <p:pos x="10" y="10"/>
    <p:text>「原作」がしっくりこないので「原著作物」としてみます。（フィードバックpls）</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10-25T09:07:53.611" idx="13">
    <p:pos x="10" y="10"/>
    <p:text>・「or」が「or/and」になり、「および/または」としようと思いましたが、下記のようなサイトがあったので回避しました。
"「および/または」という日本語表記は避けましょう"
http://www.kunishiro.sakura.ne.jp/column/20/c30.shtml
・複数の選択肢から「いずれか」を選ぶ場合、1つだけを意味するのではなく複数（例えば3つのうちから2つ選択）という意味としても使えるようなのでこうしました。</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7-10-25T09:16:35.821" idx="14">
    <p:pos x="186" y="51"/>
    <p:text>ここは新たに追加されたスライドです。</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7-10-25T15:22:11.165" idx="15">
    <p:pos x="10" y="10"/>
    <p:text>・Specに合わせてやはり「通知」を入れておきました。
・"alongside"は"along with"と同じ意味で訳しました。alongsideを直訳するとちょっと意味が通りづらいので。
・帰属表示の部分、and/or の意味がわからないです。原作者とスポンサの両方（and)の帰属はわかりますが、orの場合どちらか一方のとき、出資者だけ表示ということがあり得るのでしょうか。うーん。</p:text>
    <p:extLst mod="1">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10/27/2017</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10/27/2017</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defTabSz="1314724">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defTabSz="1314724">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defTabSz="1314724">
              <a:defRPr/>
            </a:pPr>
            <a:endParaRPr lang="en-US" dirty="0" smtClean="0">
              <a:latin typeface="Calibri"/>
            </a:endParaRPr>
          </a:p>
          <a:p>
            <a:pPr defTabSz="1314724">
              <a:defRPr/>
            </a:pPr>
            <a:r>
              <a:rPr lang="en-US" dirty="0" smtClean="0">
                <a:latin typeface="Calibri"/>
              </a:rPr>
              <a:t>---</a:t>
            </a:r>
          </a:p>
          <a:p>
            <a:pPr defTabSz="1314724">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defTabSz="1314724">
              <a:defRPr/>
            </a:pPr>
            <a:endParaRPr lang="en-US" dirty="0" smtClean="0">
              <a:latin typeface="+mn-lt"/>
            </a:endParaRPr>
          </a:p>
          <a:p>
            <a:pPr defTabSz="1314724">
              <a:defRPr/>
            </a:pPr>
            <a:r>
              <a:rPr lang="en-US" dirty="0" smtClean="0">
                <a:latin typeface="+mn-lt"/>
              </a:rPr>
              <a:t>Most important copyright concepts for software are: right to reproduce, right to make creative works (or right to modify), and right to distribute.</a:t>
            </a:r>
          </a:p>
          <a:p>
            <a:pPr defTabSz="1314724">
              <a:defRPr/>
            </a:pPr>
            <a:endParaRPr lang="en-US" dirty="0" smtClean="0">
              <a:latin typeface="+mn-lt"/>
            </a:endParaRPr>
          </a:p>
          <a:p>
            <a:pPr defTabSz="1314724">
              <a:defRPr/>
            </a:pPr>
            <a:r>
              <a:rPr lang="en-US" dirty="0" smtClean="0">
                <a:latin typeface="+mn-lt"/>
              </a:rPr>
              <a:t>Software can be subject to a patent. Patent protects method of operation, such as computer program. However, patent protects functionality, and not abstract ideas. </a:t>
            </a:r>
          </a:p>
          <a:p>
            <a:pPr defTabSz="1314724">
              <a:defRPr/>
            </a:pPr>
            <a:endParaRPr lang="en-US" dirty="0" smtClean="0">
              <a:latin typeface="+mn-lt"/>
            </a:endParaRPr>
          </a:p>
          <a:p>
            <a:pPr defTabSz="1314724">
              <a:defRPr/>
            </a:pPr>
            <a:r>
              <a:rPr lang="en-US" dirty="0" smtClean="0">
                <a:latin typeface="+mn-lt"/>
              </a:rPr>
              <a:t>Patent holder can exclude others from practicing the patent, regardless of whether the others have independently created the product.</a:t>
            </a:r>
          </a:p>
          <a:p>
            <a:pPr defTabSz="1314724">
              <a:defRPr/>
            </a:pPr>
            <a:endParaRPr lang="en-US" dirty="0" smtClean="0">
              <a:latin typeface="+mn-lt"/>
            </a:endParaRPr>
          </a:p>
          <a:p>
            <a:pPr defTabSz="1314724">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defTabSz="1314724">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defTabSz="1314724">
              <a:defRPr/>
            </a:pPr>
            <a:endParaRPr lang="en-US" baseline="0" smtClean="0">
              <a:latin typeface="Calibri"/>
              <a:ea typeface="MS PGothic" charset="0"/>
            </a:endParaRPr>
          </a:p>
          <a:p>
            <a:pPr defTabSz="1314724">
              <a:defRPr/>
            </a:pPr>
            <a:r>
              <a:rPr lang="en-US" smtClean="0">
                <a:latin typeface="Calibri"/>
                <a:ea typeface="MS PGothic" charset="0"/>
              </a:rPr>
              <a:t>---</a:t>
            </a:r>
          </a:p>
          <a:p>
            <a:pPr defTabSz="1314724">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パーミッシブ」FOSS</a:t>
            </a:r>
            <a:r>
              <a:rPr lang="en-US" dirty="0" err="1">
                <a:latin typeface="ＭＳ ゴシック" panose="020B0609070205080204" pitchFamily="49" charset="-128"/>
                <a:ea typeface="ＭＳ ゴシック" panose="020B0609070205080204" pitchFamily="49" charset="-128"/>
              </a:rPr>
              <a:t>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err="1">
                <a:latin typeface="ＭＳ ゴシック" panose="020B0609070205080204" pitchFamily="49" charset="-128"/>
                <a:ea typeface="ＭＳ ゴシック" panose="020B0609070205080204" pitchFamily="49" charset="-128"/>
              </a:rPr>
              <a:t>表示を含めることです</a:t>
            </a:r>
            <a:r>
              <a:rPr lang="en-US" baseline="0" smtClean="0">
                <a:latin typeface="ＭＳ ゴシック" panose="020B0609070205080204" pitchFamily="49" charset="-128"/>
                <a:ea typeface="ＭＳ ゴシック" panose="020B0609070205080204" pitchFamily="49" charset="-128"/>
              </a:rPr>
              <a:t>。</a:t>
            </a:r>
            <a:r>
              <a:rPr lang="ja-JP" altLang="en-US" baseline="0" smtClean="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ライセンスの下で提供することになりますが、そのソースコードを付与した</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ライセンスを他者に要求することはありません。</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defTabSz="1314724">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a:t>
            </a:r>
            <a:r>
              <a:rPr lang="en-US" altLang="ja-JP" baseline="0" smtClean="0"/>
              <a:t>copyright notice.</a:t>
            </a:r>
            <a:r>
              <a:rPr lang="ja-JP" altLang="en-US" baseline="0" smtClean="0"/>
              <a:t> </a:t>
            </a:r>
            <a:r>
              <a:rPr lang="en-US" altLang="ja-JP" smtClean="0"/>
              <a:t>Permissive licenses do not require source code to be made available to downstream recipients. The code owner is providing the source code under the FOSS license, but is not requiring that you provide the source code to others.  </a:t>
            </a:r>
          </a:p>
          <a:p>
            <a:pPr defTabSz="1314724">
              <a:defRPr/>
            </a:pP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defTabSz="1314724">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defTabSz="1314724">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defTabSz="1314724">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ＭＳ ゴシック" panose="020B0609070205080204" pitchFamily="49" charset="-128"/>
                <a:ea typeface="ＭＳ ゴシック" panose="020B0609070205080204" pitchFamily="49" charset="-128"/>
              </a:rPr>
              <a:t>このスライドは</a:t>
            </a:r>
            <a:r>
              <a:rPr lang="en-US" sz="1200"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sz="1200" baseline="0" dirty="0">
                <a:latin typeface="ＭＳ ゴシック" panose="020B0609070205080204" pitchFamily="49" charset="-128"/>
                <a:ea typeface="ＭＳ ゴシック" panose="020B0609070205080204" pitchFamily="49" charset="-128"/>
              </a:rPr>
            </a:br>
            <a:r>
              <a:rPr lang="en-US" sz="1200" baseline="0" dirty="0">
                <a:latin typeface="ＭＳ ゴシック" panose="020B0609070205080204" pitchFamily="49" charset="-128"/>
                <a:ea typeface="ＭＳ ゴシック" panose="020B0609070205080204" pitchFamily="49" charset="-128"/>
              </a:rPr>
              <a:t/>
            </a:r>
            <a:br>
              <a:rPr lang="en-US" sz="1200" baseline="0" dirty="0">
                <a:latin typeface="ＭＳ ゴシック" panose="020B0609070205080204" pitchFamily="49" charset="-128"/>
                <a:ea typeface="ＭＳ ゴシック" panose="020B0609070205080204" pitchFamily="49" charset="-128"/>
              </a:rPr>
            </a:br>
            <a:r>
              <a:rPr lang="en-US" sz="1200" b="1" dirty="0">
                <a:latin typeface="ＭＳ ゴシック" panose="020B0609070205080204" pitchFamily="49" charset="-128"/>
                <a:ea typeface="ＭＳ ゴシック" panose="020B0609070205080204" pitchFamily="49" charset="-128"/>
              </a:rPr>
              <a:t>結合的（Conjunctive）</a:t>
            </a:r>
            <a:r>
              <a:rPr lang="en-US" sz="1200" dirty="0">
                <a:latin typeface="ＭＳ ゴシック" panose="020B0609070205080204" pitchFamily="49" charset="-128"/>
                <a:ea typeface="ＭＳ ゴシック" panose="020B0609070205080204" pitchFamily="49" charset="-128"/>
              </a:rPr>
              <a:t> ＝ 複数のライセンスを適用します。</a:t>
            </a:r>
          </a:p>
          <a:p>
            <a:pPr lvl="1"/>
            <a:r>
              <a:rPr lang="en-US" sz="1200"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857469" lvl="1"/>
            <a:r>
              <a:rPr lang="en-US" sz="1200"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sz="1200" b="1" dirty="0">
                <a:latin typeface="ＭＳ ゴシック" panose="020B0609070205080204" pitchFamily="49" charset="-128"/>
                <a:ea typeface="ＭＳ ゴシック" panose="020B0609070205080204" pitchFamily="49" charset="-128"/>
              </a:rPr>
              <a:t>離接的（Disjunctive）</a:t>
            </a:r>
            <a:r>
              <a:rPr lang="en-US" sz="1200" dirty="0">
                <a:latin typeface="ＭＳ ゴシック" panose="020B0609070205080204" pitchFamily="49" charset="-128"/>
                <a:ea typeface="ＭＳ ゴシック" panose="020B0609070205080204" pitchFamily="49" charset="-128"/>
              </a:rPr>
              <a:t> ＝ </a:t>
            </a:r>
            <a:r>
              <a:rPr lang="ja-JP" altLang="en-US" sz="1200" dirty="0">
                <a:latin typeface="ＭＳ ゴシック" panose="020B0609070205080204" pitchFamily="49" charset="-128"/>
                <a:ea typeface="ＭＳ ゴシック" panose="020B0609070205080204" pitchFamily="49" charset="-128"/>
              </a:rPr>
              <a:t>複数のオープンソース ライセンス</a:t>
            </a:r>
            <a:r>
              <a:rPr lang="en-US" sz="1200" dirty="0">
                <a:latin typeface="ＭＳ ゴシック" panose="020B0609070205080204" pitchFamily="49" charset="-128"/>
                <a:ea typeface="ＭＳ ゴシック" panose="020B0609070205080204" pitchFamily="49" charset="-128"/>
              </a:rPr>
              <a:t>から</a:t>
            </a:r>
            <a:r>
              <a:rPr lang="en-US" altLang="ja-JP" sz="1200" dirty="0">
                <a:latin typeface="ＭＳ ゴシック" panose="020B0609070205080204" pitchFamily="49" charset="-128"/>
                <a:ea typeface="ＭＳ ゴシック" panose="020B0609070205080204" pitchFamily="49" charset="-128"/>
              </a:rPr>
              <a:t>1</a:t>
            </a:r>
            <a:r>
              <a:rPr lang="en-US" sz="1200" dirty="0">
                <a:latin typeface="ＭＳ ゴシック" panose="020B0609070205080204" pitchFamily="49" charset="-128"/>
                <a:ea typeface="ＭＳ ゴシック" panose="020B0609070205080204" pitchFamily="49" charset="-128"/>
              </a:rPr>
              <a:t>つのライセンスを選択します。</a:t>
            </a:r>
          </a:p>
          <a:p>
            <a:pPr lvl="1"/>
            <a:r>
              <a:rPr lang="en-US" sz="1200" dirty="0">
                <a:latin typeface="ＭＳ ゴシック" panose="020B0609070205080204" pitchFamily="49" charset="-128"/>
                <a:ea typeface="ＭＳ ゴシック" panose="020B0609070205080204" pitchFamily="49" charset="-128"/>
              </a:rPr>
              <a:t>Mozilla 3ライセンス（tri-license）</a:t>
            </a:r>
          </a:p>
          <a:p>
            <a:pPr lvl="1"/>
            <a:r>
              <a:rPr lang="en-US" sz="1200" dirty="0">
                <a:latin typeface="ＭＳ ゴシック" panose="020B0609070205080204" pitchFamily="49" charset="-128"/>
                <a:ea typeface="ＭＳ ゴシック" panose="020B0609070205080204" pitchFamily="49" charset="-128"/>
              </a:rPr>
              <a:t>Jetty</a:t>
            </a:r>
          </a:p>
          <a:p>
            <a:pPr lvl="1"/>
            <a:r>
              <a:rPr lang="en-US" sz="1200" dirty="0">
                <a:latin typeface="ＭＳ ゴシック" panose="020B0609070205080204" pitchFamily="49" charset="-128"/>
                <a:ea typeface="ＭＳ ゴシック" panose="020B0609070205080204" pitchFamily="49" charset="-128"/>
              </a:rPr>
              <a:t>Ruby</a:t>
            </a:r>
            <a:endParaRPr lang="en-US" sz="1200" dirty="0">
              <a:solidFill>
                <a:srgbClr val="FF0000"/>
              </a:solidFill>
              <a:latin typeface="ＭＳ ゴシック" panose="020B0609070205080204" pitchFamily="49" charset="-128"/>
              <a:ea typeface="ＭＳ ゴシック" panose="020B0609070205080204" pitchFamily="49" charset="-128"/>
            </a:endParaRPr>
          </a:p>
          <a:p>
            <a:pPr defTabSz="1715172">
              <a:defRPr/>
            </a:pPr>
            <a:r>
              <a:rPr lang="en-US" sz="1200" dirty="0">
                <a:latin typeface="ＭＳ ゴシック" panose="020B0609070205080204" pitchFamily="49" charset="-128"/>
                <a:ea typeface="ＭＳ ゴシック" panose="020B0609070205080204" pitchFamily="49" charset="-128"/>
              </a:rPr>
              <a:t/>
            </a:r>
            <a:br>
              <a:rPr lang="en-US" sz="1200" dirty="0">
                <a:latin typeface="ＭＳ ゴシック" panose="020B0609070205080204" pitchFamily="49" charset="-128"/>
                <a:ea typeface="ＭＳ ゴシック" panose="020B0609070205080204" pitchFamily="49" charset="-128"/>
              </a:rPr>
            </a:br>
            <a:r>
              <a:rPr lang="en-US" sz="1200" dirty="0">
                <a:latin typeface="ＭＳ ゴシック" panose="020B0609070205080204" pitchFamily="49" charset="-128"/>
                <a:ea typeface="ＭＳ ゴシック" panose="020B0609070205080204" pitchFamily="49" charset="-128"/>
              </a:rPr>
              <a:t>離接的なライセンスは、</a:t>
            </a:r>
            <a:r>
              <a:rPr lang="en-US" sz="1200" baseline="0" dirty="0">
                <a:latin typeface="ＭＳ ゴシック" panose="020B0609070205080204" pitchFamily="49" charset="-128"/>
                <a:ea typeface="ＭＳ ゴシック" panose="020B0609070205080204" pitchFamily="49" charset="-128"/>
              </a:rPr>
              <a:t> </a:t>
            </a:r>
            <a:r>
              <a:rPr lang="en-US" sz="1200"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sz="1200" baseline="0" dirty="0">
                <a:latin typeface="ＭＳ ゴシック" panose="020B0609070205080204" pitchFamily="49" charset="-128"/>
                <a:ea typeface="ＭＳ ゴシック" panose="020B0609070205080204" pitchFamily="49" charset="-128"/>
              </a:rPr>
              <a:t>べき</a:t>
            </a:r>
            <a:r>
              <a:rPr lang="en-US" sz="1200" baseline="0" dirty="0" err="1">
                <a:latin typeface="ＭＳ ゴシック" panose="020B0609070205080204" pitchFamily="49" charset="-128"/>
                <a:ea typeface="ＭＳ ゴシック" panose="020B0609070205080204" pitchFamily="49" charset="-128"/>
              </a:rPr>
              <a:t>重要な</a:t>
            </a:r>
            <a:r>
              <a:rPr lang="ja-JP" altLang="en-US" sz="1200" baseline="0" dirty="0">
                <a:latin typeface="ＭＳ ゴシック" panose="020B0609070205080204" pitchFamily="49" charset="-128"/>
                <a:ea typeface="ＭＳ ゴシック" panose="020B0609070205080204" pitchFamily="49" charset="-128"/>
              </a:rPr>
              <a:t>事柄となる</a:t>
            </a:r>
            <a:r>
              <a:rPr lang="en-US" sz="1200" baseline="0" dirty="0" err="1">
                <a:latin typeface="ＭＳ ゴシック" panose="020B0609070205080204" pitchFamily="49" charset="-128"/>
                <a:ea typeface="ＭＳ ゴシック" panose="020B0609070205080204" pitchFamily="49" charset="-128"/>
              </a:rPr>
              <a:t>ことがあります</a:t>
            </a:r>
            <a:r>
              <a:rPr lang="en-US" sz="1200" baseline="0" dirty="0">
                <a:latin typeface="ＭＳ ゴシック" panose="020B0609070205080204" pitchFamily="49" charset="-128"/>
                <a:ea typeface="ＭＳ ゴシック" panose="020B0609070205080204" pitchFamily="49" charset="-128"/>
              </a:rPr>
              <a:t>。</a:t>
            </a:r>
          </a:p>
          <a:p>
            <a:pPr defTabSz="1715172">
              <a:defRPr/>
            </a:pPr>
            <a:endParaRPr lang="en-US" sz="1200" dirty="0">
              <a:latin typeface="ＭＳ ゴシック" panose="020B0609070205080204" pitchFamily="49" charset="-128"/>
              <a:ea typeface="ＭＳ ゴシック" panose="020B0609070205080204" pitchFamily="49" charset="-128"/>
              <a:cs typeface="Arial"/>
            </a:endParaRPr>
          </a:p>
          <a:p>
            <a:pPr defTabSz="1715172">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状況で使われうる、混乱を招く用語ですが、通常この用語はOSSライセンスもしくは商用ライセンスの選択に関するビジネスモデルについて言及しています。ビジネスモデルとしてのデュアル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ライセンスについての詳細は</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こちら</a:t>
            </a:r>
            <a:r>
              <a:rPr lang="ja-JP" altLang="en-US" sz="1200" dirty="0">
                <a:latin typeface="ＭＳ ゴシック" panose="020B0609070205080204" pitchFamily="49" charset="-128"/>
                <a:ea typeface="ＭＳ ゴシック" panose="020B0609070205080204" pitchFamily="49" charset="-128"/>
                <a:cs typeface="Arial"/>
              </a:rPr>
              <a:t>を参照してください</a:t>
            </a:r>
            <a:r>
              <a:rPr lang="en-US" sz="1200" dirty="0">
                <a:latin typeface="ＭＳ ゴシック" panose="020B0609070205080204" pitchFamily="49" charset="-128"/>
                <a:ea typeface="ＭＳ ゴシック" panose="020B0609070205080204" pitchFamily="49" charset="-128"/>
                <a:cs typeface="Arial"/>
              </a:rPr>
              <a:t>： http://oss-watch.ac.uk/resources/duallicence2  </a:t>
            </a:r>
          </a:p>
          <a:p>
            <a:endParaRPr lang="en-US" sz="1200" dirty="0">
              <a:latin typeface="Arial"/>
              <a:cs typeface="Arial"/>
            </a:endParaRPr>
          </a:p>
          <a:p>
            <a:r>
              <a:rPr lang="en-US" sz="1200" dirty="0">
                <a:latin typeface="Arial"/>
                <a:cs typeface="Arial"/>
              </a:rPr>
              <a:t>----</a:t>
            </a:r>
          </a:p>
          <a:p>
            <a:r>
              <a:rPr lang="en-US" altLang="ja-JP" sz="1200" dirty="0" smtClean="0">
                <a:latin typeface="+mn-lt"/>
              </a:rPr>
              <a:t>This slides explains</a:t>
            </a:r>
            <a:r>
              <a:rPr lang="en-US" altLang="ja-JP" sz="1200" baseline="0" dirty="0" smtClean="0">
                <a:latin typeface="+mn-lt"/>
              </a:rPr>
              <a:t> multi-licensing. This is the situation where more than set of license terms can apply to a piece of </a:t>
            </a:r>
            <a:r>
              <a:rPr lang="en-US" altLang="ja-JP" sz="1200" baseline="0" smtClean="0">
                <a:latin typeface="+mn-lt"/>
              </a:rPr>
              <a:t>software. </a:t>
            </a:r>
            <a:r>
              <a:rPr lang="en-US" altLang="ja-JP" sz="1200" baseline="0" dirty="0" smtClean="0">
                <a:latin typeface="+mn-lt"/>
              </a:rPr>
              <a:t/>
            </a:r>
            <a:br>
              <a:rPr lang="en-US" altLang="ja-JP" sz="1200" baseline="0" dirty="0" smtClean="0">
                <a:latin typeface="+mn-lt"/>
              </a:rPr>
            </a:br>
            <a:r>
              <a:rPr lang="en-US" altLang="ja-JP" sz="1200" baseline="0" dirty="0" smtClean="0">
                <a:latin typeface="+mn-lt"/>
              </a:rPr>
              <a:t/>
            </a:r>
            <a:br>
              <a:rPr lang="en-US" altLang="ja-JP" sz="1200" baseline="0" dirty="0" smtClean="0">
                <a:latin typeface="+mn-lt"/>
              </a:rPr>
            </a:br>
            <a:r>
              <a:rPr lang="en-US" altLang="ja-JP" sz="1200" b="1" dirty="0" smtClean="0"/>
              <a:t>Conjunctive</a:t>
            </a:r>
            <a:r>
              <a:rPr lang="en-US" altLang="ja-JP" sz="1200" dirty="0" smtClean="0"/>
              <a:t> = Multiple licenses apply</a:t>
            </a:r>
          </a:p>
          <a:p>
            <a:pPr lvl="1"/>
            <a:r>
              <a:rPr lang="en-US" altLang="ja-JP" sz="1200" dirty="0" smtClean="0"/>
              <a:t>GPL-2.0 project also includes code under BSD-3-Clause </a:t>
            </a:r>
          </a:p>
          <a:p>
            <a:pPr marL="857469" lvl="1"/>
            <a:r>
              <a:rPr lang="en-US" altLang="ja-JP" sz="1200" dirty="0" smtClean="0">
                <a:sym typeface="Wingdings"/>
              </a:rPr>
              <a:t>In</a:t>
            </a:r>
            <a:r>
              <a:rPr lang="en-US" altLang="ja-JP" sz="1200" baseline="0" dirty="0" smtClean="0">
                <a:sym typeface="Wingdings"/>
              </a:rPr>
              <a:t> this situation you h</a:t>
            </a:r>
            <a:r>
              <a:rPr lang="en-US" altLang="ja-JP" sz="1200" dirty="0" smtClean="0"/>
              <a:t>ave to comply with both sets of license terms</a:t>
            </a:r>
          </a:p>
          <a:p>
            <a:r>
              <a:rPr lang="en-US" altLang="ja-JP" sz="1200" b="1" dirty="0" smtClean="0"/>
              <a:t>Disjunctive</a:t>
            </a:r>
            <a:r>
              <a:rPr lang="en-US" altLang="ja-JP" sz="1200" dirty="0" smtClean="0"/>
              <a:t> = Choice of one open source license or another</a:t>
            </a:r>
          </a:p>
          <a:p>
            <a:pPr lvl="1"/>
            <a:r>
              <a:rPr lang="en-US" altLang="ja-JP" sz="1200" dirty="0" smtClean="0"/>
              <a:t>Mozilla tri-license</a:t>
            </a:r>
          </a:p>
          <a:p>
            <a:pPr lvl="1"/>
            <a:r>
              <a:rPr lang="en-US" altLang="ja-JP" sz="1200" dirty="0" smtClean="0"/>
              <a:t>Jetty</a:t>
            </a:r>
          </a:p>
          <a:p>
            <a:pPr lvl="1"/>
            <a:r>
              <a:rPr lang="en-US" altLang="ja-JP" sz="1200" dirty="0" smtClean="0"/>
              <a:t>Ruby</a:t>
            </a:r>
            <a:endParaRPr lang="en-US" altLang="ja-JP" sz="1200" dirty="0" smtClean="0">
              <a:solidFill>
                <a:srgbClr val="FF0000"/>
              </a:solidFill>
            </a:endParaRPr>
          </a:p>
          <a:p>
            <a:pPr defTabSz="1715172">
              <a:defRPr/>
            </a:pPr>
            <a:r>
              <a:rPr lang="en-US" altLang="ja-JP" sz="1200" dirty="0" smtClean="0">
                <a:latin typeface="+mn-lt"/>
              </a:rPr>
              <a:t/>
            </a:r>
            <a:br>
              <a:rPr lang="en-US" altLang="ja-JP" sz="1200" dirty="0" smtClean="0">
                <a:latin typeface="+mn-lt"/>
              </a:rPr>
            </a:br>
            <a:r>
              <a:rPr lang="en-US" altLang="ja-JP" sz="1200" dirty="0" smtClean="0">
                <a:latin typeface="+mn-lt"/>
              </a:rPr>
              <a:t>Disjunctive licensing may be something important to explore more deeply</a:t>
            </a:r>
            <a:r>
              <a:rPr lang="en-US" altLang="ja-JP" sz="1200" baseline="0" dirty="0" smtClean="0">
                <a:latin typeface="+mn-lt"/>
              </a:rPr>
              <a:t> when creating a FOSS policy.</a:t>
            </a:r>
          </a:p>
          <a:p>
            <a:pPr defTabSz="1715172">
              <a:defRPr/>
            </a:pPr>
            <a:endParaRPr lang="en-US" altLang="ja-JP" sz="1200" dirty="0">
              <a:cs typeface="Arial"/>
            </a:endParaRPr>
          </a:p>
          <a:p>
            <a:pPr defTabSz="1715172">
              <a:defRPr/>
            </a:pPr>
            <a:r>
              <a:rPr lang="en-US" altLang="ja-JP" sz="1200" dirty="0">
                <a:latin typeface="Arial"/>
                <a:cs typeface="Arial"/>
              </a:rPr>
              <a:t>Under disjunctive licensing you have a choice of licensing, i.e. GPL and a more permissive license option, you may choose which license you are going to distribute under depending on license compatibility, license requirements.  </a:t>
            </a:r>
          </a:p>
          <a:p>
            <a:pPr defTabSz="1715172">
              <a:defRPr/>
            </a:pPr>
            <a:r>
              <a:rPr lang="en-US" altLang="ja-JP"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a:latin typeface="Arial"/>
                <a:cs typeface="Arial"/>
              </a:rPr>
              <a:t>weren</a:t>
            </a:r>
            <a:r>
              <a:rPr lang="ja-JP" altLang="en-US" sz="1200" dirty="0">
                <a:latin typeface="Arial"/>
                <a:cs typeface="Arial"/>
              </a:rPr>
              <a:t>’</a:t>
            </a:r>
            <a:r>
              <a:rPr lang="en-US" altLang="ja-JP" sz="1200" dirty="0">
                <a:latin typeface="Arial"/>
                <a:cs typeface="Arial"/>
              </a:rPr>
              <a:t>t going to use, now you might have to consider if you should figure out who the original © holder is and get the code directly from them</a:t>
            </a:r>
          </a:p>
          <a:p>
            <a:endParaRPr lang="en-US" altLang="ja-JP" sz="1200" dirty="0">
              <a:latin typeface="Arial"/>
              <a:cs typeface="Arial"/>
            </a:endParaRPr>
          </a:p>
          <a:p>
            <a:r>
              <a:rPr lang="en-US" altLang="ja-JP" sz="1200" b="1" dirty="0">
                <a:latin typeface="Arial"/>
                <a:cs typeface="Arial"/>
              </a:rPr>
              <a:t>Example: </a:t>
            </a:r>
          </a:p>
          <a:p>
            <a:r>
              <a:rPr lang="en-US" altLang="ja-JP" sz="1200" dirty="0">
                <a:latin typeface="Arial"/>
                <a:cs typeface="Arial"/>
              </a:rPr>
              <a:t>MPL 1.1/GPL 2.0/LGPL 2.1 - - </a:t>
            </a:r>
          </a:p>
          <a:p>
            <a:r>
              <a:rPr lang="en-US" altLang="ja-JP" sz="1200" dirty="0">
                <a:latin typeface="Arial"/>
                <a:cs typeface="Arial"/>
              </a:rPr>
              <a:t>“The contents of this file are subject to the Mozilla Public License Version - 1.1 (the "License"); you may not use this file except in compliance with - the License.</a:t>
            </a:r>
          </a:p>
          <a:p>
            <a:r>
              <a:rPr lang="en-US" altLang="ja-JP" sz="1200" dirty="0">
                <a:latin typeface="Arial"/>
                <a:cs typeface="Arial"/>
              </a:rPr>
              <a:t> . . . </a:t>
            </a:r>
          </a:p>
          <a:p>
            <a:r>
              <a:rPr lang="en-US" altLang="ja-JP"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a:latin typeface="Arial"/>
              <a:cs typeface="Arial"/>
            </a:endParaRPr>
          </a:p>
          <a:p>
            <a:r>
              <a:rPr lang="en-US" altLang="ja-JP"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a:latin typeface="Arial"/>
              <a:cs typeface="Arial"/>
            </a:endParaRPr>
          </a:p>
          <a:p>
            <a:r>
              <a:rPr lang="en-US" altLang="ja-JP" sz="1200" dirty="0">
                <a:latin typeface="Arial"/>
                <a:cs typeface="Arial"/>
              </a:rPr>
              <a:t>“</a:t>
            </a:r>
            <a:r>
              <a:rPr lang="en-US" altLang="ja-JP" sz="1200" b="1" dirty="0">
                <a:latin typeface="Arial"/>
                <a:cs typeface="Arial"/>
              </a:rPr>
              <a:t>dual</a:t>
            </a:r>
            <a:r>
              <a:rPr lang="en-US" altLang="ja-JP" sz="1200" dirty="0">
                <a:latin typeface="Arial"/>
                <a:cs typeface="Arial"/>
              </a:rPr>
              <a:t>” = confusing term that may be used for any of these situations, but usually refers to business model of OSS license or commercial license choice</a:t>
            </a:r>
          </a:p>
          <a:p>
            <a:r>
              <a:rPr lang="en-US" altLang="ja-JP" sz="1200" dirty="0">
                <a:latin typeface="Arial"/>
                <a:cs typeface="Arial"/>
              </a:rPr>
              <a:t>For more on dual-licensing as a business model: http://oss-watch.ac.uk/resources/duallicence2  </a:t>
            </a:r>
            <a:endParaRPr lang="en-GB" altLang="ja-JP" sz="1200" dirty="0">
              <a:latin typeface="Arial"/>
              <a:cs typeface="Arial"/>
            </a:endParaRPr>
          </a:p>
          <a:p>
            <a:endParaRPr lang="en-GB" sz="17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defTabSz="1314724">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ＭＳ ゴシック" panose="020B0609070205080204" pitchFamily="49" charset="-128"/>
              <a:ea typeface="ＭＳ ゴシック" panose="020B0609070205080204" pitchFamily="49" charset="-128"/>
            </a:endParaRPr>
          </a:p>
          <a:p>
            <a:r>
              <a:rPr lang="ja-JP" altLang="en-US" baseline="0" dirty="0" smtClean="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ライセンスで定められます。その</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ソフトウェアに対してのみ求められることもあれば、スライドに</a:t>
            </a:r>
            <a:r>
              <a:rPr lang="ja-JP" altLang="en-US" baseline="0" smtClean="0">
                <a:latin typeface="ＭＳ ゴシック" panose="020B0609070205080204" pitchFamily="49" charset="-128"/>
                <a:ea typeface="ＭＳ ゴシック" panose="020B0609070205080204" pitchFamily="49" charset="-128"/>
              </a:rPr>
              <a:t>記載したソフトウェアすべてに求められることもあります。</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defTabSz="1314724">
              <a:defRPr/>
            </a:pPr>
            <a:r>
              <a:rPr lang="en-US" altLang="ja-JP" dirty="0" smtClean="0"/>
              <a:t>This slide</a:t>
            </a:r>
            <a:r>
              <a:rPr lang="en-US" altLang="ja-JP" baseline="0" dirty="0" smtClean="0"/>
              <a:t> expands on what compliance obligations must be satisfied in typical FOSS licenses.</a:t>
            </a:r>
          </a:p>
          <a:p>
            <a:pPr defTabSz="1314724">
              <a:defRPr/>
            </a:pPr>
            <a:endParaRPr lang="en-US" altLang="ja-JP" baseline="0" dirty="0" smtClean="0"/>
          </a:p>
          <a:p>
            <a:pPr defTabSz="1314724">
              <a:defRPr/>
            </a:pPr>
            <a:r>
              <a:rPr lang="en-US" altLang="ja-JP" dirty="0" smtClean="0"/>
              <a:t>The scope of source code availability is determined by the FOSS license. Some licenses may require source code availability for only the FOSS software. Others may require all the software described in the slide.</a:t>
            </a:r>
          </a:p>
          <a:p>
            <a:pPr defTabSz="1314724">
              <a:defRPr/>
            </a:pP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28</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29</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a:solidFill>
                  <a:srgbClr val="000000"/>
                </a:solidFill>
                <a:latin typeface="ＭＳ ゴシック" panose="020B0609070205080204" pitchFamily="49" charset="-128"/>
                <a:ea typeface="ＭＳ ゴシック" panose="020B0609070205080204" pitchFamily="49" charset="-128"/>
                <a:cs typeface="Roboto"/>
                <a:sym typeface="Roboto"/>
              </a:rPr>
              <a:t>本スライドでは、</a:t>
            </a:r>
            <a:r>
              <a:rPr lang="en-US" altLang="ja-JP" sz="1200">
                <a:solidFill>
                  <a:srgbClr val="000000"/>
                </a:solidFill>
                <a:latin typeface="ＭＳ ゴシック" panose="020B0609070205080204" pitchFamily="49" charset="-128"/>
                <a:ea typeface="ＭＳ ゴシック" panose="020B0609070205080204" pitchFamily="49" charset="-128"/>
                <a:cs typeface="Roboto"/>
                <a:sym typeface="Roboto"/>
              </a:rPr>
              <a:t>OpenChain</a:t>
            </a:r>
            <a:r>
              <a:rPr lang="ja-JP" altLang="en-US" sz="1200">
                <a:solidFill>
                  <a:srgbClr val="000000"/>
                </a:solidFill>
                <a:latin typeface="ＭＳ ゴシック" panose="020B0609070205080204" pitchFamily="49" charset="-128"/>
                <a:ea typeface="ＭＳ ゴシック" panose="020B0609070205080204" pitchFamily="49" charset="-128"/>
                <a:cs typeface="Roboto"/>
                <a:sym typeface="Roboto"/>
              </a:rPr>
              <a:t> カリキュラムがどういったもので、これらのスライドがどういった目的のためのものかの説明に役立ちます。</a:t>
            </a:r>
            <a:endParaRPr lang="en-US" sz="1200">
              <a:solidFill>
                <a:srgbClr val="000000"/>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a:solidFill>
                <a:srgbClr val="000000"/>
              </a:solidFill>
              <a:latin typeface="+mn-lt"/>
              <a:ea typeface="Roboto"/>
              <a:cs typeface="Roboto"/>
              <a:sym typeface="Roboto"/>
            </a:endParaRPr>
          </a:p>
          <a:p>
            <a:pPr>
              <a:buSzPct val="25000"/>
            </a:pPr>
            <a:r>
              <a:rPr lang="en-US" sz="1200">
                <a:solidFill>
                  <a:srgbClr val="000000"/>
                </a:solidFill>
                <a:latin typeface="+mn-lt"/>
                <a:ea typeface="Roboto"/>
                <a:cs typeface="Roboto"/>
                <a:sym typeface="Roboto"/>
              </a:rPr>
              <a:t>--</a:t>
            </a:r>
          </a:p>
          <a:p>
            <a:pPr>
              <a:buSzPct val="25000"/>
            </a:pPr>
            <a:r>
              <a:rPr lang="en-US" sz="1200">
                <a:solidFill>
                  <a:srgbClr val="000000"/>
                </a:solidFill>
                <a:latin typeface="+mn-lt"/>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30</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defTabSz="1314724">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defTabSz="1314724">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246511" indent="-246511" defTabSz="1314724">
              <a:buFont typeface="Arial" charset="0"/>
              <a:buChar char="•"/>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246511" indent="-246511">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246511" indent="-246511">
              <a:buFont typeface="Arial" charset="0"/>
              <a:buChar char="•"/>
            </a:pPr>
            <a:endParaRPr lang="en-US" dirty="0">
              <a:latin typeface="ＭＳ ゴシック" panose="020B0609070205080204" pitchFamily="49" charset="-128"/>
              <a:ea typeface="ＭＳ ゴシック" panose="020B0609070205080204" pitchFamily="49" charset="-128"/>
            </a:endParaRPr>
          </a:p>
          <a:p>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defTabSz="1314724">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246511" indent="-246511" defTabSz="1314724">
              <a:buFont typeface="Arial" charset="0"/>
              <a:buChar char="•"/>
              <a:defRPr/>
            </a:pPr>
            <a:r>
              <a:rPr lang="en-US" altLang="ja-JP" dirty="0" smtClean="0">
                <a:latin typeface="Calibri" charset="0"/>
                <a:ea typeface="ＭＳ Ｐゴシック" charset="0"/>
              </a:rPr>
              <a:t>Identification of the origin and license of FOSS software</a:t>
            </a:r>
          </a:p>
          <a:p>
            <a:pPr marL="246511" indent="-246511">
              <a:buFont typeface="Arial" charset="0"/>
              <a:buChar char="•"/>
            </a:pPr>
            <a:r>
              <a:rPr lang="en-US" altLang="ja-JP" dirty="0" smtClean="0">
                <a:latin typeface="Calibri" charset="0"/>
                <a:ea typeface="ＭＳ Ｐゴシック" charset="0"/>
              </a:rPr>
              <a:t>Tracking FOSS software within the development process</a:t>
            </a:r>
          </a:p>
          <a:p>
            <a:pPr marL="246511" indent="-246511">
              <a:buFont typeface="Arial" charset="0"/>
              <a:buChar char="•"/>
            </a:pPr>
            <a:r>
              <a:rPr lang="en-US" altLang="ja-JP" dirty="0" smtClean="0">
                <a:latin typeface="Calibri" charset="0"/>
                <a:ea typeface="ＭＳ Ｐゴシック" charset="0"/>
              </a:rPr>
              <a:t>Performing FOSS review and identifying license obligations</a:t>
            </a:r>
          </a:p>
          <a:p>
            <a:pPr marL="246511" indent="-246511">
              <a:buFont typeface="Arial" charset="0"/>
              <a:buChar char="•"/>
            </a:pPr>
            <a:r>
              <a:rPr lang="en-US" altLang="ja-JP" dirty="0" smtClean="0">
                <a:latin typeface="Calibri" charset="0"/>
                <a:ea typeface="ＭＳ Ｐゴシック" charset="0"/>
              </a:rPr>
              <a:t>Fulfillment of license obligations when product ships </a:t>
            </a:r>
          </a:p>
          <a:p>
            <a:pPr marL="246511" indent="-246511">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246511" indent="-246511">
              <a:buFont typeface="Arial" charset="0"/>
              <a:buChar char="•"/>
            </a:pPr>
            <a:r>
              <a:rPr lang="en-US" altLang="ja-JP" dirty="0" smtClean="0">
                <a:latin typeface="Calibri" charset="0"/>
                <a:ea typeface="ＭＳ Ｐゴシック" charset="0"/>
              </a:rPr>
              <a:t>Training</a:t>
            </a:r>
          </a:p>
          <a:p>
            <a:pPr marL="246511" indent="-246511">
              <a:buFont typeface="Arial" charset="0"/>
              <a:buChar char="•"/>
            </a:pPr>
            <a:endParaRPr lang="en-US" altLang="ja-JP" dirty="0" smtClean="0">
              <a:latin typeface="Calibri" charset="0"/>
              <a:ea typeface="ＭＳ Ｐゴシック" charset="0"/>
            </a:endParaRPr>
          </a:p>
          <a:p>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endParaRPr lang="en-US" b="0" baseline="0" dirty="0" smtClean="0">
              <a:latin typeface="+mn-lt"/>
            </a:endParaRPr>
          </a:p>
          <a:p>
            <a:r>
              <a:rPr lang="en-US" b="0" baseline="0" dirty="0" smtClean="0">
                <a:latin typeface="+mn-lt"/>
              </a:rPr>
              <a:t>---</a:t>
            </a:r>
          </a:p>
          <a:p>
            <a:pPr defTabSz="1314724">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325558" indent="-325558"/>
            <a:endParaRPr lang="en-US" b="0" baseline="0" dirty="0" smtClean="0">
              <a:latin typeface="+mn-lt"/>
            </a:endParaRPr>
          </a:p>
          <a:p>
            <a:pPr marL="325558" indent="-325558"/>
            <a:r>
              <a:rPr lang="en-US" b="0" baseline="0" dirty="0" smtClean="0">
                <a:latin typeface="+mn-lt"/>
              </a:rPr>
              <a:t>---</a:t>
            </a:r>
          </a:p>
          <a:p>
            <a:pPr defTabSz="1314724">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325558" indent="-32555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dirty="0" smtClean="0">
              <a:latin typeface="+mn-lt"/>
            </a:endParaRPr>
          </a:p>
          <a:p>
            <a:pPr marL="325558" indent="-325558"/>
            <a:r>
              <a:rPr lang="en-US" b="1" dirty="0" smtClean="0">
                <a:latin typeface="+mn-lt"/>
              </a:rPr>
              <a:t>---</a:t>
            </a:r>
          </a:p>
          <a:p>
            <a:pPr marL="325558" indent="-325558" defTabSz="1314724">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325558" indent="-325558" defTabSz="1314724">
              <a:defRPr/>
            </a:pPr>
            <a:endParaRPr lang="en-US" b="0" baseline="0" dirty="0" smtClean="0">
              <a:latin typeface="+mn-lt"/>
            </a:endParaRPr>
          </a:p>
          <a:p>
            <a:pPr marL="325558" indent="-325558" defTabSz="1314724">
              <a:defRPr/>
            </a:pPr>
            <a:r>
              <a:rPr lang="en-US" b="0" baseline="0" dirty="0" smtClean="0">
                <a:latin typeface="+mn-lt"/>
              </a:rPr>
              <a:t>---</a:t>
            </a:r>
          </a:p>
          <a:p>
            <a:pPr marL="325558" indent="-325558" defTabSz="1314724">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325558" indent="-325558" defTabSz="1314724">
              <a:defRPr/>
            </a:pPr>
            <a:endParaRPr lang="en-US" b="0" dirty="0">
              <a:latin typeface="Times" charset="0"/>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smtClean="0">
              <a:latin typeface="+mn-lt"/>
            </a:endParaRPr>
          </a:p>
          <a:p>
            <a:pPr marL="325558" indent="-325558"/>
            <a:r>
              <a:rPr lang="en-US" b="1" smtClean="0">
                <a:latin typeface="+mn-lt"/>
              </a:rPr>
              <a:t>---</a:t>
            </a:r>
            <a:endParaRPr lang="en-US" b="1" dirty="0" smtClean="0">
              <a:latin typeface="+mn-lt"/>
            </a:endParaRPr>
          </a:p>
          <a:p>
            <a:pPr marL="325558" indent="-325558" defTabSz="1314724">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defTabSz="1314724">
              <a:defRPr/>
            </a:pPr>
            <a:endParaRPr lang="en-US" b="0" baseline="0" dirty="0" smtClean="0">
              <a:latin typeface="+mn-lt"/>
            </a:endParaRPr>
          </a:p>
          <a:p>
            <a:pPr defTabSz="1314724">
              <a:defRPr/>
            </a:pPr>
            <a:r>
              <a:rPr lang="en-US" b="0" baseline="0" dirty="0" smtClean="0">
                <a:latin typeface="+mn-lt"/>
              </a:rPr>
              <a:t>---</a:t>
            </a:r>
          </a:p>
          <a:p>
            <a:pPr defTabSz="1314724">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endParaRPr lang="en-US" altLang="ja-JP" b="1" dirty="0" smtClean="0">
              <a:latin typeface="Times" charset="0"/>
            </a:endParaRPr>
          </a:p>
          <a:p>
            <a:pPr defTabSz="1314724">
              <a:defRPr/>
            </a:pPr>
            <a:endParaRPr lang="en-US" b="0" dirty="0">
              <a:latin typeface="Times" charset="0"/>
            </a:endParaRPr>
          </a:p>
          <a:p>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endParaRPr lang="en-US" b="0" baseline="0" dirty="0" smtClean="0">
              <a:latin typeface="+mn-lt"/>
            </a:endParaRPr>
          </a:p>
          <a:p>
            <a:r>
              <a:rPr lang="en-US" b="0" baseline="0" dirty="0" smtClean="0">
                <a:latin typeface="+mn-lt"/>
              </a:rPr>
              <a:t>---</a:t>
            </a:r>
          </a:p>
          <a:p>
            <a:pPr defTabSz="1314724">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sz="1200" dirty="0" err="1">
                <a:latin typeface="ＭＳ ゴシック" panose="020B0609070205080204" pitchFamily="49" charset="-128"/>
                <a:ea typeface="ＭＳ ゴシック" panose="020B0609070205080204" pitchFamily="49" charset="-128"/>
              </a:rPr>
              <a:t>取り込み</a:t>
            </a:r>
            <a:r>
              <a:rPr lang="ja-JP" altLang="en-US" sz="1200" dirty="0">
                <a:latin typeface="ＭＳ ゴシック" panose="020B0609070205080204" pitchFamily="49" charset="-128"/>
                <a:ea typeface="ＭＳ ゴシック" panose="020B0609070205080204" pitchFamily="49" charset="-128"/>
              </a:rPr>
              <a:t>とは</a:t>
            </a:r>
            <a:r>
              <a:rPr lang="en-US" sz="1200" dirty="0" err="1">
                <a:latin typeface="ＭＳ ゴシック" panose="020B0609070205080204" pitchFamily="49" charset="-128"/>
                <a:ea typeface="ＭＳ ゴシック" panose="020B0609070205080204" pitchFamily="49" charset="-128"/>
              </a:rPr>
              <a:t>FOSSコンポーネントの一部を自身のソフトウェア</a:t>
            </a:r>
            <a:r>
              <a:rPr lang="ja-JP" altLang="en-US" sz="1200" dirty="0">
                <a:latin typeface="ＭＳ ゴシック" panose="020B0609070205080204" pitchFamily="49" charset="-128"/>
                <a:ea typeface="ＭＳ ゴシック" panose="020B0609070205080204" pitchFamily="49" charset="-128"/>
              </a:rPr>
              <a:t>製品に</a:t>
            </a:r>
            <a:r>
              <a:rPr lang="en-US" sz="1200" dirty="0" err="1">
                <a:latin typeface="ＭＳ ゴシック" panose="020B0609070205080204" pitchFamily="49" charset="-128"/>
                <a:ea typeface="ＭＳ ゴシック" panose="020B0609070205080204" pitchFamily="49" charset="-128"/>
              </a:rPr>
              <a:t>コピーすることです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リンクとは自身のソフトウェア</a:t>
            </a:r>
            <a:r>
              <a:rPr lang="ja-JP" altLang="en-US" sz="1200" dirty="0">
                <a:latin typeface="ＭＳ ゴシック" panose="020B0609070205080204" pitchFamily="49" charset="-128"/>
                <a:ea typeface="ＭＳ ゴシック" panose="020B0609070205080204" pitchFamily="49" charset="-128"/>
              </a:rPr>
              <a:t>製品</a:t>
            </a:r>
            <a:r>
              <a:rPr lang="en-US" sz="120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改変とはFOSSコンポーネントに変更を加えることです。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dirty="0" err="1">
                <a:latin typeface="ＭＳ ゴシック" panose="020B0609070205080204" pitchFamily="49" charset="-128"/>
                <a:ea typeface="ＭＳ ゴシック" panose="020B0609070205080204" pitchFamily="49" charset="-128"/>
              </a:rPr>
              <a:t>、</a:t>
            </a:r>
            <a:r>
              <a:rPr lang="ja-JP" altLang="en-US" sz="1200" dirty="0">
                <a:latin typeface="ＭＳ ゴシック" panose="020B0609070205080204" pitchFamily="49" charset="-128"/>
                <a:ea typeface="ＭＳ ゴシック" panose="020B0609070205080204" pitchFamily="49" charset="-128"/>
              </a:rPr>
              <a:t>以下の</a:t>
            </a:r>
            <a:r>
              <a:rPr lang="en-US" sz="1200" dirty="0">
                <a:latin typeface="ＭＳ ゴシック" panose="020B0609070205080204" pitchFamily="49" charset="-128"/>
                <a:ea typeface="ＭＳ ゴシック" panose="020B0609070205080204" pitchFamily="49" charset="-128"/>
              </a:rPr>
              <a:t>2つのことを考える必要があります</a:t>
            </a:r>
            <a:r>
              <a:rPr lang="ja-JP" altLang="en-US" sz="1200" dirty="0" err="1">
                <a:latin typeface="ＭＳ ゴシック" panose="020B0609070205080204" pitchFamily="49" charset="-128"/>
                <a:ea typeface="ＭＳ ゴシック" panose="020B0609070205080204" pitchFamily="49" charset="-128"/>
              </a:rPr>
              <a:t>。</a:t>
            </a:r>
            <a:endParaRPr lang="en-US" sz="1200" dirty="0">
              <a:latin typeface="ＭＳ ゴシック" panose="020B0609070205080204" pitchFamily="49" charset="-128"/>
              <a:ea typeface="ＭＳ ゴシック" panose="020B0609070205080204" pitchFamily="49" charset="-128"/>
            </a:endParaRPr>
          </a:p>
          <a:p>
            <a:pPr defTabSz="1336549">
              <a:defRPr/>
            </a:pPr>
            <a:r>
              <a:rPr lang="en-US" sz="1200" dirty="0" err="1">
                <a:latin typeface="ＭＳ ゴシック" panose="020B0609070205080204" pitchFamily="49" charset="-128"/>
                <a:ea typeface="ＭＳ ゴシック" panose="020B0609070205080204" pitchFamily="49" charset="-128"/>
              </a:rPr>
              <a:t>そのソフトウェアを受け取るのは</a:t>
            </a:r>
            <a:r>
              <a:rPr lang="ja-JP" altLang="en-US" sz="1200" dirty="0">
                <a:latin typeface="ＭＳ ゴシック" panose="020B0609070205080204" pitchFamily="49" charset="-128"/>
                <a:ea typeface="ＭＳ ゴシック" panose="020B0609070205080204" pitchFamily="49" charset="-128"/>
              </a:rPr>
              <a:t>誰</a:t>
            </a:r>
            <a:r>
              <a:rPr lang="en-US" sz="1200" dirty="0">
                <a:latin typeface="ＭＳ ゴシック" panose="020B0609070205080204" pitchFamily="49" charset="-128"/>
                <a:ea typeface="ＭＳ ゴシック" panose="020B0609070205080204" pitchFamily="49" charset="-128"/>
              </a:rPr>
              <a:t>か？</a:t>
            </a:r>
          </a:p>
          <a:p>
            <a:pPr marL="887439" lvl="1" indent="-493022">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プロジェクト</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ja-JP" altLang="en-US" sz="1200" dirty="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a:latin typeface="ＭＳ ゴシック" panose="020B0609070205080204" pitchFamily="49" charset="-128"/>
              <a:ea typeface="ＭＳ ゴシック" panose="020B0609070205080204" pitchFamily="49" charset="-128"/>
            </a:endParaRP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a:latin typeface="ＭＳ ゴシック" panose="020B0609070205080204" pitchFamily="49" charset="-128"/>
                <a:ea typeface="ＭＳ ゴシック" panose="020B0609070205080204" pitchFamily="49" charset="-128"/>
              </a:rPr>
              <a:t>プレインストール</a:t>
            </a:r>
            <a:endParaRPr lang="en-US" altLang="ja-JP" sz="1200" dirty="0">
              <a:latin typeface="ＭＳ ゴシック" panose="020B0609070205080204" pitchFamily="49" charset="-128"/>
              <a:ea typeface="ＭＳ ゴシック" panose="020B0609070205080204" pitchFamily="49" charset="-128"/>
            </a:endParaRPr>
          </a:p>
          <a:p>
            <a:endParaRPr lang="en-US" altLang="ja-JP" sz="1200" dirty="0"/>
          </a:p>
          <a:p>
            <a:r>
              <a:rPr lang="en-US" altLang="ja-JP" sz="1200" dirty="0"/>
              <a:t>---</a:t>
            </a:r>
          </a:p>
          <a:p>
            <a:r>
              <a:rPr lang="en-US" altLang="ja-JP" sz="1200" dirty="0"/>
              <a:t>Incorporation is when you copy portions of a FOSS component into your software product. </a:t>
            </a:r>
          </a:p>
          <a:p>
            <a:endParaRPr lang="en-US" altLang="ja-JP" sz="1200" dirty="0"/>
          </a:p>
          <a:p>
            <a:r>
              <a:rPr lang="en-US" altLang="ja-JP" sz="1200" dirty="0"/>
              <a:t>Linking is when you link or join a FOSS component with your software product. </a:t>
            </a:r>
          </a:p>
          <a:p>
            <a:endParaRPr lang="en-US" altLang="ja-JP" sz="1200" dirty="0"/>
          </a:p>
          <a:p>
            <a:r>
              <a:rPr lang="en-US" altLang="ja-JP" sz="1200" dirty="0"/>
              <a:t>Modification is when you make changes to a FOSS component.</a:t>
            </a:r>
          </a:p>
          <a:p>
            <a:endParaRPr lang="en-US" altLang="ja-JP" sz="1200" dirty="0"/>
          </a:p>
          <a:p>
            <a:r>
              <a:rPr lang="en-US" altLang="ja-JP" sz="1200" dirty="0"/>
              <a:t>Translation is when you transform the code from one state to another.</a:t>
            </a:r>
          </a:p>
          <a:p>
            <a:endParaRPr lang="en-US" altLang="ja-JP" sz="1200" dirty="0"/>
          </a:p>
          <a:p>
            <a:r>
              <a:rPr lang="en-US" altLang="ja-JP" sz="1200" dirty="0"/>
              <a:t>When thinking about distribution of Open Source you should consider two things:</a:t>
            </a:r>
          </a:p>
          <a:p>
            <a:pPr defTabSz="1336549">
              <a:defRPr/>
            </a:pPr>
            <a:r>
              <a:rPr lang="en-US" altLang="ja-JP" sz="1200" dirty="0"/>
              <a:t>Who receives the software?</a:t>
            </a:r>
          </a:p>
          <a:p>
            <a:pPr marL="887439" lvl="1" indent="-493022">
              <a:buFont typeface="Arial" charset="0"/>
              <a:buChar char="•"/>
            </a:pPr>
            <a:r>
              <a:rPr lang="en-US" altLang="ja-JP" sz="1200" dirty="0"/>
              <a:t>Customer/Partner</a:t>
            </a:r>
          </a:p>
          <a:p>
            <a:pPr marL="887439" lvl="1" indent="-493022">
              <a:buFont typeface="Arial" charset="0"/>
              <a:buChar char="•"/>
            </a:pPr>
            <a:r>
              <a:rPr lang="en-US" altLang="ja-JP" sz="1200" dirty="0"/>
              <a:t>Community project</a:t>
            </a:r>
          </a:p>
          <a:p>
            <a:pPr marL="887439" lvl="1" indent="-493022">
              <a:buFont typeface="Arial" charset="0"/>
              <a:buChar char="•"/>
            </a:pPr>
            <a:r>
              <a:rPr lang="en-US" altLang="ja-JP" sz="1200" dirty="0"/>
              <a:t>Another legal entity within the business group (this may count as distribution)</a:t>
            </a:r>
          </a:p>
          <a:p>
            <a:r>
              <a:rPr lang="en-US" altLang="ja-JP" sz="1200" dirty="0"/>
              <a:t>What is the format for delivery?</a:t>
            </a:r>
          </a:p>
          <a:p>
            <a:pPr marL="887439" lvl="1" indent="-493022">
              <a:buFont typeface="Arial" charset="0"/>
              <a:buChar char="•"/>
            </a:pPr>
            <a:r>
              <a:rPr lang="en-US" altLang="ja-JP" sz="1200" dirty="0"/>
              <a:t>Source code delivery</a:t>
            </a:r>
          </a:p>
          <a:p>
            <a:pPr marL="887439" lvl="1" indent="-493022">
              <a:buFont typeface="Arial" charset="0"/>
              <a:buChar char="•"/>
            </a:pPr>
            <a:r>
              <a:rPr lang="en-US" altLang="ja-JP" sz="1200" dirty="0"/>
              <a:t>Binary delivery</a:t>
            </a:r>
          </a:p>
          <a:p>
            <a:pPr marL="887439" lvl="1" indent="-493022">
              <a:buFont typeface="Arial" charset="0"/>
              <a:buChar char="•"/>
            </a:pPr>
            <a:r>
              <a:rPr lang="en-US" altLang="ja-JP" sz="1200" dirty="0"/>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246511" indent="-246511">
              <a:buFont typeface="Arial" charset="0"/>
              <a:buChar char="•"/>
            </a:pPr>
            <a:r>
              <a:rPr lang="x-none" altLang="ja-JP" dirty="0" smtClean="0"/>
              <a:t>Engineering or developer teams may participate in gathering relevant information</a:t>
            </a:r>
          </a:p>
          <a:p>
            <a:pPr marL="246511" indent="-246511">
              <a:buFont typeface="Arial" charset="0"/>
              <a:buChar char="•"/>
            </a:pPr>
            <a:r>
              <a:rPr lang="x-none" altLang="ja-JP" dirty="0" smtClean="0"/>
              <a:t>Legal teams analyze and determine license obligations and provide guidance</a:t>
            </a:r>
          </a:p>
          <a:p>
            <a:pPr marL="246511" indent="-246511">
              <a:buFont typeface="Arial" charset="0"/>
              <a:buChar char="•"/>
            </a:pPr>
            <a:r>
              <a:rPr lang="x-none" altLang="ja-JP" dirty="0" smtClean="0"/>
              <a:t>Business and engineering teams may receive and implement guidance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246511" indent="-246511">
              <a:buFont typeface="Arial" panose="020B0604020202020204" pitchFamily="34" charset="0"/>
              <a:buChar char="•"/>
            </a:pPr>
            <a:r>
              <a:rPr lang="x-none" altLang="ja-JP" dirty="0" smtClean="0"/>
              <a:t>Who are the decision makers about FOSS usage (managers, architects, individual engineers, etc.)? </a:t>
            </a:r>
          </a:p>
          <a:p>
            <a:pPr marL="246511" indent="-246511">
              <a:buFont typeface="Arial" panose="020B0604020202020204" pitchFamily="34" charset="0"/>
              <a:buChar char="•"/>
            </a:pPr>
            <a:r>
              <a:rPr lang="x-none" altLang="ja-JP" dirty="0" smtClean="0"/>
              <a:t>How can they raise questions about FOSS usage?</a:t>
            </a:r>
          </a:p>
          <a:p>
            <a:pPr marL="246511" indent="-246511">
              <a:buFont typeface="Arial" panose="020B0604020202020204" pitchFamily="34" charset="0"/>
              <a:buChar char="•"/>
            </a:pPr>
            <a:r>
              <a:rPr lang="x-none" altLang="ja-JP" dirty="0" smtClean="0"/>
              <a:t>Is there a regular point in your development process where FOSS Reviews can begin?</a:t>
            </a:r>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defTabSz="1314724">
              <a:defRPr/>
            </a:pPr>
            <a:endParaRPr lang="en-US" dirty="0" smtClean="0"/>
          </a:p>
          <a:p>
            <a:pPr defTabSz="1314724">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defTabSz="1314724">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defTabSz="1314724">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endParaRPr lang="en-US" dirty="0" smtClean="0"/>
          </a:p>
          <a:p>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246511" indent="-246511">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246511" indent="-246511">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smtClean="0">
                <a:latin typeface="ＭＳ ゴシック" panose="020B0609070205080204" pitchFamily="49" charset="-128"/>
                <a:ea typeface="ＭＳ ゴシック" panose="020B0609070205080204" pitchFamily="49" charset="-128"/>
              </a:rPr>
              <a:t>、</a:t>
            </a:r>
            <a:r>
              <a:rPr lang="x-none" altLang="ja-JP" dirty="0" smtClean="0">
                <a:latin typeface="ＭＳ ゴシック" panose="020B0609070205080204" pitchFamily="49" charset="-128"/>
                <a:ea typeface="ＭＳ ゴシック" panose="020B0609070205080204" pitchFamily="49" charset="-128"/>
              </a:rPr>
              <a:t>FOSSの</a:t>
            </a:r>
            <a:r>
              <a:rPr lang="ja-JP" altLang="en-US" dirty="0" smtClean="0">
                <a:latin typeface="ＭＳ ゴシック" panose="020B0609070205080204" pitchFamily="49" charset="-128"/>
                <a:ea typeface="ＭＳ ゴシック" panose="020B0609070205080204" pitchFamily="49" charset="-128"/>
              </a:rPr>
              <a:t>明らかになっていない使用</a:t>
            </a:r>
            <a:r>
              <a:rPr lang="x-none" dirty="0"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オープンソースのコードのスキャンツールがどんなもので、それがどういった働きをし、経験の浅いユーザはこのトピックについてどのように知識を集め始めれることができるのか、といった点について全体像で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latin typeface="+mn-lt"/>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49</a:t>
            </a:fld>
            <a:endParaRPr lang="en-US">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defTabSz="1314724">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325558" indent="-325558"/>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325558" indent="-325558"/>
            <a:endParaRPr lang="en-US" dirty="0" smtClean="0">
              <a:latin typeface="+mn-lt"/>
            </a:endParaRPr>
          </a:p>
          <a:p>
            <a:pPr marL="325558" indent="-325558"/>
            <a:r>
              <a:rPr lang="en-US" dirty="0" smtClean="0">
                <a:latin typeface="+mn-lt"/>
              </a:rPr>
              <a:t>---</a:t>
            </a:r>
          </a:p>
          <a:p>
            <a:r>
              <a:rPr lang="en-US" dirty="0" smtClean="0">
                <a:latin typeface="+mn-lt"/>
              </a:rPr>
              <a:t>This slide describes the definition of compliance management and its end goals. </a:t>
            </a:r>
          </a:p>
          <a:p>
            <a:endParaRPr lang="en-US" dirty="0" smtClean="0">
              <a:latin typeface="+mn-lt"/>
            </a:endParaRPr>
          </a:p>
          <a:p>
            <a:r>
              <a:rPr lang="en-US" dirty="0" smtClean="0">
                <a:latin typeface="+mn-lt"/>
              </a:rPr>
              <a:t>Note that this section provides a detailed example of what may take place in a large enterprise. Smaller companies may wish to approach the process in a more streamlined way.</a:t>
            </a:r>
          </a:p>
          <a:p>
            <a:pPr marL="325558" indent="-325558"/>
            <a:endParaRPr lang="en-US" dirty="0" smtClean="0">
              <a:latin typeface="Times" charset="0"/>
            </a:endParaRPr>
          </a:p>
          <a:p>
            <a:pPr marL="325558" indent="-325558"/>
            <a:endParaRPr lang="x-none" dirty="0" smtClean="0">
              <a:latin typeface="Times" charset="0"/>
            </a:endParaRP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990600" y="1643063"/>
            <a:ext cx="7886700" cy="44354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本スライドは、中小企業（</a:t>
            </a:r>
            <a:r>
              <a:rPr lang="en-US" altLang="ja-JP" sz="1200" dirty="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プログラムを構築し、展開するために実施必要となりうる事項について触れています。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describes what a Small to Medium Enterprise (SME)might need to do to build and deploy an effective compliance program.</a:t>
            </a:r>
          </a:p>
          <a:p>
            <a:pPr>
              <a:buSzPct val="25000"/>
            </a:pPr>
            <a:endParaRPr sz="1700" dirty="0">
              <a:solidFill>
                <a:schemeClr val="dk1"/>
              </a:solidFill>
              <a:ea typeface="Roboto"/>
              <a:cs typeface="Roboto"/>
              <a:sym typeface="Roboto"/>
            </a:endParaRPr>
          </a:p>
        </p:txBody>
      </p:sp>
      <p:sp>
        <p:nvSpPr>
          <p:cNvPr id="511" name="Shape 51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55</a:t>
            </a:fld>
            <a:endParaRPr lang="en-US">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ja-JP" altLang="en-US" dirty="0" smtClean="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smtClean="0">
                <a:latin typeface="ＭＳ ゴシック" panose="020B0609070205080204" pitchFamily="49" charset="-128"/>
                <a:ea typeface="ＭＳ ゴシック" panose="020B0609070205080204" pitchFamily="49" charset="-128"/>
              </a:rPr>
              <a:t>各ステップの全体像です。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defTabSz="1314724">
              <a:defRPr/>
            </a:pPr>
            <a:r>
              <a:rPr lang="en-US" altLang="ja-JP" dirty="0" smtClean="0">
                <a:latin typeface="+mn-lt"/>
              </a:rPr>
              <a:t>This slide is an overview of the steps that a larger enterprise might use for their process.</a:t>
            </a: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defTabSz="1314724">
              <a:defRPr/>
            </a:pPr>
            <a:r>
              <a:rPr lang="ja-JP" altLang="en-US" dirty="0" smtClean="0">
                <a:latin typeface="ＭＳ ゴシック" panose="020B0609070205080204" pitchFamily="49" charset="-128"/>
                <a:ea typeface="ＭＳ ゴシック" panose="020B0609070205080204" pitchFamily="49" charset="-128"/>
              </a:rPr>
              <a:t>たと</a:t>
            </a:r>
            <a:r>
              <a:rPr lang="x-none" dirty="0" smtClean="0">
                <a:latin typeface="ＭＳ ゴシック" panose="020B0609070205080204" pitchFamily="49" charset="-128"/>
                <a:ea typeface="ＭＳ ゴシック" panose="020B0609070205080204" pitchFamily="49" charset="-128"/>
              </a:rPr>
              <a:t>えば</a:t>
            </a:r>
            <a:r>
              <a:rPr lang="x-none" dirty="0">
                <a:latin typeface="ＭＳ ゴシック" panose="020B0609070205080204" pitchFamily="49" charset="-128"/>
                <a:ea typeface="ＭＳ ゴシック" panose="020B0609070205080204" pitchFamily="49" charset="-128"/>
              </a:rPr>
              <a:t>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smtClean="0">
                <a:latin typeface="ＭＳ ゴシック" panose="020B0609070205080204" pitchFamily="49" charset="-128"/>
                <a:ea typeface="ＭＳ ゴシック" panose="020B0609070205080204" pitchFamily="49" charset="-128"/>
              </a:rPr>
              <a:t>などにステップが開始されます</a:t>
            </a:r>
            <a:r>
              <a:rPr lang="x-none"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defTabSz="1314724">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チームはエンジニア</a:t>
            </a:r>
            <a:r>
              <a:rPr lang="ja-JP" altLang="en-US" dirty="0" smtClean="0">
                <a:latin typeface="ＭＳ ゴシック" panose="020B0609070205080204" pitchFamily="49" charset="-128"/>
                <a:ea typeface="ＭＳ ゴシック" panose="020B0609070205080204" pitchFamily="49" charset="-128"/>
              </a:rPr>
              <a:t>たち</a:t>
            </a:r>
            <a:r>
              <a:rPr lang="x-none" dirty="0"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a:t>
            </a:r>
            <a:r>
              <a:rPr lang="x-none" dirty="0" smtClean="0">
                <a:latin typeface="ＭＳ ゴシック" panose="020B0609070205080204" pitchFamily="49" charset="-128"/>
                <a:ea typeface="ＭＳ ゴシック" panose="020B0609070205080204" pitchFamily="49" charset="-128"/>
              </a:rPr>
              <a:t>パーティのソフトウェア</a:t>
            </a:r>
            <a:r>
              <a:rPr lang="ja-JP" altLang="en-US" dirty="0" smtClean="0">
                <a:latin typeface="ＭＳ ゴシック" panose="020B0609070205080204" pitchFamily="49" charset="-128"/>
                <a:ea typeface="ＭＳ ゴシック" panose="020B0609070205080204" pitchFamily="49" charset="-128"/>
              </a:rPr>
              <a:t>へ</a:t>
            </a:r>
            <a:r>
              <a:rPr lang="x-none" dirty="0" smtClean="0">
                <a:latin typeface="ＭＳ ゴシック" panose="020B0609070205080204" pitchFamily="49" charset="-128"/>
                <a:ea typeface="ＭＳ ゴシック" panose="020B0609070205080204" pitchFamily="49" charset="-128"/>
              </a:rPr>
              <a:t>スキャン</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実施</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first step in our example process is to identify FOSS usage.</a:t>
            </a:r>
          </a:p>
          <a:p>
            <a:endParaRPr lang="x-none" altLang="ja-JP" dirty="0" smtClean="0">
              <a:latin typeface="+mn-lt"/>
            </a:endParaRPr>
          </a:p>
          <a:p>
            <a:r>
              <a:rPr lang="x-none" altLang="ja-JP" dirty="0" smtClean="0">
                <a:latin typeface="+mn-lt"/>
              </a:rPr>
              <a:t>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smtClean="0">
              <a:latin typeface="+mn-lt"/>
            </a:endParaRPr>
          </a:p>
          <a:p>
            <a:r>
              <a:rPr lang="x-none" altLang="ja-JP" dirty="0"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smtClean="0">
              <a:latin typeface="+mn-lt"/>
            </a:endParaRPr>
          </a:p>
          <a:p>
            <a:endParaRPr lang="en-US" strike="sngStrike"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defTabSz="1314724">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61</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defTabSz="1314724">
              <a:defRPr/>
            </a:pPr>
            <a:endParaRPr lang="en-US" dirty="0" smtClean="0"/>
          </a:p>
          <a:p>
            <a:pPr defTabSz="1314724">
              <a:defRPr/>
            </a:pPr>
            <a:r>
              <a:rPr lang="en-US" dirty="0" smtClean="0"/>
              <a:t>---</a:t>
            </a:r>
          </a:p>
          <a:p>
            <a:pPr defTabSz="1314724">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defTabSz="1314724">
              <a:defRPr/>
            </a:pPr>
            <a:endParaRPr lang="x-none" dirty="0"/>
          </a:p>
          <a:p>
            <a:pPr defTabSz="1314724">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65</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defTabSz="1314724">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defTabSz="1314724">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marL="325558" indent="-32555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325558" indent="-32555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325558" indent="-325558"/>
            <a:r>
              <a:rPr lang="x-none" altLang="ja-JP" dirty="0" smtClean="0">
                <a:latin typeface="+mn-lt"/>
              </a:rPr>
              <a:t>For our example process, the steps include:</a:t>
            </a:r>
            <a:endParaRPr lang="en-US" altLang="ja-JP" dirty="0" smtClean="0">
              <a:latin typeface="+mn-lt"/>
            </a:endParaRPr>
          </a:p>
          <a:p>
            <a:pPr marL="325558" indent="-32555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325558" indent="-325558">
              <a:buFont typeface="Arial" panose="020B0604020202020204" pitchFamily="34" charset="0"/>
              <a:buChar char="•"/>
            </a:pPr>
            <a:r>
              <a:rPr lang="x-none" altLang="ja-JP" dirty="0" smtClean="0">
                <a:latin typeface="+mn-lt"/>
              </a:rPr>
              <a:t>Auditing source code - Review identified FOSS components for license and origin information.</a:t>
            </a:r>
          </a:p>
          <a:p>
            <a:pPr marL="325558" indent="-325558">
              <a:buFont typeface="Arial" panose="020B0604020202020204" pitchFamily="34" charset="0"/>
              <a:buChar char="•"/>
            </a:pPr>
            <a:r>
              <a:rPr lang="x-none" altLang="ja-JP" dirty="0" smtClean="0">
                <a:latin typeface="+mn-lt"/>
              </a:rPr>
              <a:t>Resolving issues - Remove FOSS usage that is incompatible with FOSS policies.</a:t>
            </a:r>
          </a:p>
          <a:p>
            <a:pPr marL="325558" indent="-325558">
              <a:buFont typeface="Arial" panose="020B0604020202020204" pitchFamily="34" charset="0"/>
              <a:buChar char="•"/>
            </a:pPr>
            <a:r>
              <a:rPr lang="x-none" altLang="ja-JP" dirty="0" smtClean="0">
                <a:latin typeface="+mn-lt"/>
              </a:rPr>
              <a:t>Performing reviews - Assess and determine obligations for FOSS usage.</a:t>
            </a:r>
          </a:p>
          <a:p>
            <a:pPr marL="325558" indent="-325558">
              <a:buFont typeface="Arial" panose="020B0604020202020204" pitchFamily="34" charset="0"/>
              <a:buChar char="•"/>
            </a:pPr>
            <a:r>
              <a:rPr lang="x-none" altLang="ja-JP" dirty="0" smtClean="0">
                <a:latin typeface="+mn-lt"/>
              </a:rPr>
              <a:t>Approvals - Communicate approval conditions and license obligations.</a:t>
            </a:r>
          </a:p>
          <a:p>
            <a:pPr marL="325558" indent="-32555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325558" indent="-325558">
              <a:buFont typeface="Arial" panose="020B0604020202020204" pitchFamily="34" charset="0"/>
              <a:buChar char="•"/>
            </a:pPr>
            <a:r>
              <a:rPr lang="x-none" altLang="ja-JP" dirty="0" smtClean="0">
                <a:latin typeface="+mn-lt"/>
              </a:rPr>
              <a:t>Notices - Prepare notices as required by FOSS licenses.</a:t>
            </a:r>
          </a:p>
          <a:p>
            <a:pPr marL="325558" indent="-325558">
              <a:buFont typeface="Arial" panose="020B0604020202020204" pitchFamily="34" charset="0"/>
              <a:buChar char="•"/>
            </a:pPr>
            <a:r>
              <a:rPr lang="x-none" altLang="ja-JP" dirty="0" smtClean="0">
                <a:latin typeface="+mn-lt"/>
              </a:rPr>
              <a:t>Pre-distribution verifications – Review distributions for compliance before release. </a:t>
            </a:r>
          </a:p>
          <a:p>
            <a:pPr marL="325558" indent="-325558">
              <a:buFont typeface="Arial" panose="020B0604020202020204" pitchFamily="34" charset="0"/>
              <a:buChar char="•"/>
            </a:pPr>
            <a:r>
              <a:rPr lang="x-none" altLang="ja-JP" dirty="0" smtClean="0">
                <a:latin typeface="+mn-lt"/>
              </a:rPr>
              <a:t>Accompanying Source Code Distribution – Make source code available as needed.</a:t>
            </a:r>
          </a:p>
          <a:p>
            <a:pPr marL="325558" indent="-32555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defTabSz="1314724">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7</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325558" indent="-325558"/>
            <a:endParaRPr lang="en-US" b="1" smtClean="0">
              <a:latin typeface="+mn-lt"/>
            </a:endParaRPr>
          </a:p>
          <a:p>
            <a:pPr marL="325558" indent="-325558"/>
            <a:r>
              <a:rPr lang="en-US" b="1" smtClean="0">
                <a:latin typeface="+mn-lt"/>
              </a:rPr>
              <a:t>---</a:t>
            </a:r>
          </a:p>
          <a:p>
            <a:pPr marL="325558" indent="-325558" defTabSz="1314724">
              <a:defRPr/>
            </a:pPr>
            <a:r>
              <a:rPr lang="x-none" altLang="ja-JP" smtClean="0">
                <a:latin typeface="+mn-lt"/>
              </a:rPr>
              <a:t>In this chapter, we will describe some common pitfalls to avoid in the FOSS compliance process.</a:t>
            </a: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325558"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325558" indent="-325558"/>
            <a:endParaRPr lang="en-US" dirty="0" smtClean="0">
              <a:latin typeface="ＭＳ ゴシック" panose="020B0609070205080204" pitchFamily="49" charset="-128"/>
              <a:ea typeface="ＭＳ ゴシック" panose="020B0609070205080204" pitchFamily="49" charset="-128"/>
              <a:cs typeface="Times"/>
            </a:endParaRPr>
          </a:p>
          <a:p>
            <a:pPr marL="325558" indent="-325558"/>
            <a:r>
              <a:rPr lang="en-US" dirty="0" smtClean="0">
                <a:latin typeface="+mn-lt"/>
                <a:cs typeface="Times"/>
              </a:rPr>
              <a:t>---</a:t>
            </a:r>
          </a:p>
          <a:p>
            <a:pPr marL="325558" indent="-32555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325558" indent="-325558"/>
            <a:endParaRPr lang="x-none" altLang="ja-JP" dirty="0" smtClean="0">
              <a:latin typeface="+mn-lt"/>
              <a:cs typeface="Times"/>
            </a:endParaRPr>
          </a:p>
          <a:p>
            <a:pPr marL="325558" indent="-325558"/>
            <a:r>
              <a:rPr lang="x-none" altLang="ja-JP" dirty="0" smtClean="0">
                <a:latin typeface="+mn-lt"/>
                <a:cs typeface="Times"/>
              </a:rPr>
              <a:t>This may be discovered through auditing source code for license notices or using code scanning tools.</a:t>
            </a:r>
          </a:p>
          <a:p>
            <a:pPr marL="325558" indent="-325558"/>
            <a:endParaRPr lang="x-none" altLang="ja-JP" dirty="0" smtClean="0">
              <a:latin typeface="+mn-lt"/>
              <a:cs typeface="Times"/>
            </a:endParaRPr>
          </a:p>
          <a:p>
            <a:pPr marL="325558" indent="-32555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endParaRPr lang="en-US" b="0" dirty="0" smtClean="0">
              <a:latin typeface="+mn-lt"/>
              <a:cs typeface="Times"/>
            </a:endParaRPr>
          </a:p>
          <a:p>
            <a:r>
              <a:rPr lang="en-US" b="0" dirty="0" smtClean="0">
                <a:latin typeface="+mn-lt"/>
                <a:cs typeface="Times"/>
              </a:rPr>
              <a:t>---</a:t>
            </a:r>
          </a:p>
          <a:p>
            <a:r>
              <a:rPr lang="x-none" altLang="ja-JP" b="0" dirty="0" smtClean="0">
                <a:latin typeface="+mn-lt"/>
                <a:cs typeface="Times"/>
              </a:rPr>
              <a:t>The first pitfall in this slide arises where copyleft-style licensed FOSS is inadvertently linked to proprietary code. </a:t>
            </a:r>
          </a:p>
          <a:p>
            <a:endParaRPr lang="x-none" altLang="ja-JP" b="0" dirty="0" smtClean="0">
              <a:latin typeface="+mn-lt"/>
              <a:cs typeface="Times"/>
            </a:endParaRPr>
          </a:p>
          <a:p>
            <a:r>
              <a:rPr lang="x-none" altLang="ja-JP" b="0" dirty="0" smtClean="0">
                <a:latin typeface="+mn-lt"/>
                <a:cs typeface="Times"/>
              </a:rPr>
              <a:t>This type of failure may be detected using dependency tracking tools or reviews of architecture.</a:t>
            </a:r>
          </a:p>
          <a:p>
            <a:endParaRPr lang="x-none" altLang="ja-JP" b="0" dirty="0" smtClean="0">
              <a:latin typeface="+mn-lt"/>
              <a:cs typeface="Times"/>
            </a:endParaRPr>
          </a:p>
          <a:p>
            <a:r>
              <a:rPr lang="x-none" altLang="ja-JP" b="0" dirty="0" smtClean="0">
                <a:latin typeface="+mn-lt"/>
                <a:cs typeface="Times"/>
              </a:rPr>
              <a:t>Preventative measures include training of engineering staff, and building architectural reviews into the development process.</a:t>
            </a:r>
          </a:p>
          <a:p>
            <a:endParaRPr lang="x-none" altLang="ja-JP" b="0" dirty="0" smtClean="0">
              <a:latin typeface="+mn-lt"/>
              <a:cs typeface="Times"/>
            </a:endParaRPr>
          </a:p>
          <a:p>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endParaRPr lang="x-none" altLang="ja-JP" b="0" dirty="0" smtClean="0">
              <a:latin typeface="+mn-lt"/>
              <a:cs typeface="Times"/>
            </a:endParaRPr>
          </a:p>
          <a:p>
            <a:r>
              <a:rPr lang="x-none" altLang="ja-JP" b="0" dirty="0" smtClean="0">
                <a:latin typeface="+mn-lt"/>
                <a:cs typeface="Times"/>
              </a:rPr>
              <a:t>This type of failure may be discovered through auditing source code introduced into the FOSS component.</a:t>
            </a:r>
          </a:p>
          <a:p>
            <a:endParaRPr lang="x-none" altLang="ja-JP" b="0" dirty="0" smtClean="0">
              <a:latin typeface="+mn-lt"/>
              <a:cs typeface="Times"/>
            </a:endParaRPr>
          </a:p>
          <a:p>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endParaRPr lang="en-US" b="0" dirty="0" smtClean="0">
              <a:latin typeface="+mn-lt"/>
              <a:cs typeface="Times"/>
            </a:endParaRPr>
          </a:p>
          <a:p>
            <a:r>
              <a:rPr lang="en-US" b="0" dirty="0" smtClean="0">
                <a:latin typeface="+mn-lt"/>
                <a:cs typeface="Times"/>
              </a:rPr>
              <a:t>---</a:t>
            </a:r>
          </a:p>
          <a:p>
            <a:r>
              <a:rPr lang="x-none" altLang="ja-JP" b="0" dirty="0" smtClean="0">
                <a:latin typeface="+mn-lt"/>
                <a:cs typeface="Times"/>
              </a:rPr>
              <a:t>The first pitfall in this slide arises where a company has an obligation to provide accompanying source code, but fails to do so. </a:t>
            </a:r>
          </a:p>
          <a:p>
            <a:endParaRPr lang="x-none" altLang="ja-JP" b="0" dirty="0" smtClean="0">
              <a:latin typeface="+mn-lt"/>
              <a:cs typeface="Times"/>
            </a:endParaRPr>
          </a:p>
          <a:p>
            <a:r>
              <a:rPr lang="x-none" altLang="ja-JP" b="0" dirty="0" smtClean="0">
                <a:latin typeface="+mn-lt"/>
                <a:cs typeface="Times"/>
              </a:rPr>
              <a:t>The second pitfall arises where a company provides accompanying source code, but fails to provide the correct version that matches the distributed binary version. </a:t>
            </a:r>
          </a:p>
          <a:p>
            <a:endParaRPr lang="x-none" altLang="ja-JP" b="0" dirty="0" smtClean="0">
              <a:latin typeface="+mn-lt"/>
              <a:cs typeface="Times"/>
            </a:endParaRPr>
          </a:p>
          <a:p>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endParaRPr lang="x-none" altLang="ja-JP" b="0" dirty="0" smtClean="0">
              <a:latin typeface="+mn-lt"/>
              <a:cs typeface="Times"/>
            </a:endParaRPr>
          </a:p>
          <a:p>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Times" charset="0"/>
            </a:endParaRPr>
          </a:p>
          <a:p>
            <a:r>
              <a:rPr lang="en-US" dirty="0" smtClean="0">
                <a:latin typeface="Times" charset="0"/>
              </a:rPr>
              <a:t>---</a:t>
            </a:r>
          </a:p>
          <a:p>
            <a:pPr defTabSz="1314724">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endParaRPr lang="x-none" dirty="0">
              <a:latin typeface="Times" charset="0"/>
            </a:endParaRPr>
          </a:p>
          <a:p>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endParaRPr lang="x-none" dirty="0">
              <a:solidFill>
                <a:srgbClr val="000000"/>
              </a:solidFill>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smtClean="0">
              <a:latin typeface="+mn-lt"/>
            </a:endParaRPr>
          </a:p>
          <a:p>
            <a:r>
              <a:rPr lang="en-US" smtClean="0">
                <a:latin typeface="+mn-lt"/>
              </a:rPr>
              <a:t>---</a:t>
            </a:r>
            <a:endParaRPr lang="en-US" dirty="0" smtClean="0">
              <a:latin typeface="+mn-lt"/>
            </a:endParaRPr>
          </a:p>
          <a:p>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endParaRPr lang="x-none" altLang="ja-JP" dirty="0" smtClean="0">
              <a:solidFill>
                <a:srgbClr val="000000"/>
              </a:solidFill>
              <a:latin typeface="+mn-lt"/>
            </a:endParaRPr>
          </a:p>
          <a:p>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endParaRPr lang="en-US" dirty="0" smtClean="0">
              <a:latin typeface="+mn-lt"/>
            </a:endParaRPr>
          </a:p>
          <a:p>
            <a:r>
              <a:rPr lang="en-US" dirty="0" smtClean="0">
                <a:latin typeface="+mn-lt"/>
              </a:rPr>
              <a:t>---</a:t>
            </a:r>
          </a:p>
          <a:p>
            <a:pPr defTabSz="1314724">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defTabSz="1314724">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defTabSz="1314724">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78</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endParaRPr lang="en-US"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endParaRPr lang="en-US" altLang="ja-JP" dirty="0" smtClean="0">
              <a:latin typeface="+mn-lt"/>
            </a:endParaRPr>
          </a:p>
          <a:p>
            <a:r>
              <a:rPr lang="x-none" altLang="ja-JP" dirty="0" smtClean="0">
                <a:latin typeface="+mn-lt"/>
              </a:rPr>
              <a:t>An example of IP failure would be commingling of proprietary code and open source code, which may result in making proprietary software available to general public despite company's preference.</a:t>
            </a:r>
          </a:p>
          <a:p>
            <a:endParaRPr lang="en-US" altLang="ja-JP" dirty="0" smtClean="0">
              <a:latin typeface="+mn-lt"/>
            </a:endParaRPr>
          </a:p>
          <a:p>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endParaRPr lang="en-US" altLang="ja-JP" dirty="0" smtClean="0">
              <a:latin typeface="+mn-lt"/>
            </a:endParaRPr>
          </a:p>
          <a:p>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endParaRPr lang="en-US" altLang="ja-JP" dirty="0" smtClean="0">
              <a:latin typeface="+mn-lt"/>
            </a:endParaRPr>
          </a:p>
          <a:p>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endParaRPr lang="en-US" altLang="ja-JP" dirty="0" smtClean="0">
              <a:latin typeface="+mn-lt"/>
            </a:endParaRPr>
          </a:p>
          <a:p>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defTabSz="1314724">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本スライドは、質の高いコンプライアンスへのアプローチのための鍵となる開発者向けガイドラインを概説しています。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 outlines the key developer guidelines necessary for a high quality compliance approach</a:t>
            </a:r>
            <a:r>
              <a:rPr lang="en-US" sz="1700" dirty="0">
                <a:solidFill>
                  <a:schemeClr val="dk1"/>
                </a:solidFill>
              </a:rPr>
              <a:t>.</a:t>
            </a:r>
          </a:p>
        </p:txBody>
      </p:sp>
      <p:sp>
        <p:nvSpPr>
          <p:cNvPr id="965" name="Shape 965"/>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81</a:t>
            </a:fld>
            <a:endParaRPr lang="en-US">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プロセスの要求事項をどうやって先に見込んでおくか、という点について説明しています。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slides explains how to anticipate compliance process requirements.</a:t>
            </a:r>
          </a:p>
        </p:txBody>
      </p:sp>
      <p:sp>
        <p:nvSpPr>
          <p:cNvPr id="972" name="Shape 972"/>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82</a:t>
            </a:fld>
            <a:endParaRPr lang="en-US">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プロセスが自社に入ってくる</a:t>
            </a:r>
            <a:r>
              <a:rPr lang="en-US" altLang="ja-JP" sz="1200" dirty="0">
                <a:solidFill>
                  <a:schemeClr val="dk1"/>
                </a:solidFill>
                <a:latin typeface="ＭＳ ゴシック" panose="020B0609070205080204" pitchFamily="49" charset="-128"/>
                <a:ea typeface="ＭＳ ゴシック" panose="020B0609070205080204" pitchFamily="49" charset="-128"/>
              </a:rPr>
              <a:t>FOSS</a:t>
            </a:r>
            <a:r>
              <a:rPr lang="ja-JP" altLang="en-US" sz="1200" dirty="0">
                <a:solidFill>
                  <a:schemeClr val="dk1"/>
                </a:solidFill>
                <a:latin typeface="ＭＳ ゴシック" panose="020B0609070205080204" pitchFamily="49" charset="-128"/>
                <a:ea typeface="ＭＳ ゴシック" panose="020B0609070205080204" pitchFamily="49" charset="-128"/>
              </a:rPr>
              <a:t>コンポーネントに対しどのように適用でき、適用する必要があるかについて強調しています。</a:t>
            </a:r>
            <a:endParaRPr lang="en-US" altLang="ja-JP"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r>
              <a:rPr lang="en-US" sz="1200" dirty="0">
                <a:solidFill>
                  <a:schemeClr val="dk1"/>
                </a:solidFill>
              </a:rPr>
              <a:t>--</a:t>
            </a:r>
          </a:p>
          <a:p>
            <a:pPr>
              <a:buSzPct val="25000"/>
            </a:pPr>
            <a:r>
              <a:rPr lang="en-US" sz="1200" dirty="0">
                <a:solidFill>
                  <a:schemeClr val="dk1"/>
                </a:solidFill>
              </a:rPr>
              <a:t>This slide </a:t>
            </a:r>
            <a:r>
              <a:rPr lang="en-US" sz="1200" dirty="0"/>
              <a:t>emphasizes</a:t>
            </a:r>
            <a:r>
              <a:rPr lang="en-US" sz="1200" dirty="0">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83</a:t>
            </a:fld>
            <a:endParaRPr lang="en-US">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を取り扱う際に開発者が実践できる一般的なガイドライン：</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・質の高い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コミュニティからコードを選定する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・指導を求める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・既存のライセンス情報を維持する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のレビュープロセスのために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プロジェクト情報を集め、保持する</a:t>
            </a: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のラインセンス ヘッダー情報を削除したり変更したりするべきでしょうか？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いいえ、既存のライセンス情報は保持されるべきで、追加のヘッダ情報は、ソースコードへの改変や追加に対し加えれる可能性があります。（注：ライセンスによって、ドキュメント上の変更を要求するものもあります）</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コンプライアンスプロセスで重要なステップ：</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・開発者向けガイドラインに従う。特に、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コードがプロプライエタリのコードにリンクされたり含まれたりするような場合は特に意識する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・（製品）サイクルの早期からすべての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についてレビューし、承認する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・アーキテクチャをレビューし、両立しないライセンスのコンポーネントの混在を回避する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・リリース前に、すべての製品、すべてのバージョンについて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コンプライアンスを検証する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の新しいバージョンに対してコンプライアンスをレビューする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以前レビューされた</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コンポーネントの新バージョンは新たなコンプライアンス上の問題として起こす可能性：</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コンポーネントの新しいバージョンに対して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ライセンスが変更される（</a:t>
            </a:r>
            <a:r>
              <a:rPr lang="en-US" altLang="ja-JP" sz="1200" dirty="0" err="1">
                <a:solidFill>
                  <a:srgbClr val="000000"/>
                </a:solidFill>
                <a:latin typeface="ＭＳ ゴシック" panose="020B0609070205080204" pitchFamily="49" charset="-128"/>
                <a:ea typeface="ＭＳ ゴシック" panose="020B0609070205080204" pitchFamily="49" charset="-128"/>
              </a:rPr>
              <a:t>ghostscript</a:t>
            </a:r>
            <a:r>
              <a:rPr lang="ja-JP" altLang="en-US" sz="1200" dirty="0">
                <a:solidFill>
                  <a:srgbClr val="000000"/>
                </a:solidFill>
                <a:latin typeface="ＭＳ ゴシック" panose="020B0609070205080204" pitchFamily="49" charset="-128"/>
                <a:ea typeface="ＭＳ ゴシック" panose="020B0609070205080204" pitchFamily="49" charset="-128"/>
              </a:rPr>
              <a:t>の例　</a:t>
            </a:r>
            <a:r>
              <a:rPr lang="en-US" altLang="ja-JP" sz="1200" u="sng" dirty="0">
                <a:solidFill>
                  <a:schemeClr val="hlink"/>
                </a:solidFill>
                <a:hlinkClick r:id="rId3"/>
              </a:rPr>
              <a:t>https://en.wikipedia.org/wiki/Ghostscript</a:t>
            </a:r>
            <a:r>
              <a:rPr lang="ja-JP" altLang="en-US" sz="1200" u="sng" dirty="0">
                <a:solidFill>
                  <a:schemeClr val="hlink"/>
                </a:solidFill>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・新たなバージョンがさらなる</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の義務を生み、それが新たな依存関係となる。こういった依存関係が</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の頒布物（ディストリビューション）に組み込まれる、またはそれをビルドする際に解決された依存性として見えてくる可能性がある。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外部からやってくる（</a:t>
            </a:r>
            <a:r>
              <a:rPr lang="en-US" altLang="ja-JP" sz="1200" dirty="0">
                <a:solidFill>
                  <a:srgbClr val="000000"/>
                </a:solidFill>
                <a:latin typeface="ＭＳ ゴシック" panose="020B0609070205080204" pitchFamily="49" charset="-128"/>
                <a:ea typeface="ＭＳ ゴシック" panose="020B0609070205080204" pitchFamily="49" charset="-128"/>
              </a:rPr>
              <a:t>In-bound</a:t>
            </a:r>
            <a:r>
              <a:rPr lang="ja-JP" altLang="en-US" sz="1200" dirty="0">
                <a:solidFill>
                  <a:srgbClr val="000000"/>
                </a:solidFill>
                <a:latin typeface="ＭＳ ゴシック" panose="020B0609070205080204" pitchFamily="49" charset="-128"/>
                <a:ea typeface="ＭＳ ゴシック" panose="020B0609070205080204" pitchFamily="49" charset="-128"/>
              </a:rPr>
              <a:t>の）のソフトウェアについて取り組むべきリスクとは何か？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・外部からのソフトウェアに組み込まれた、明らかになっている</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についてのライセンス コンプライアンス</a:t>
            </a: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・外部からのソフトウェアをその他の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err="1">
                <a:solidFill>
                  <a:srgbClr val="000000"/>
                </a:solidFill>
                <a:latin typeface="ＭＳ ゴシック" panose="020B0609070205080204" pitchFamily="49" charset="-128"/>
                <a:ea typeface="ＭＳ ゴシック" panose="020B0609070205080204" pitchFamily="49" charset="-128"/>
              </a:rPr>
              <a:t>と統</a:t>
            </a:r>
            <a:r>
              <a:rPr lang="ja-JP" altLang="en-US" sz="1200" dirty="0">
                <a:solidFill>
                  <a:srgbClr val="000000"/>
                </a:solidFill>
                <a:latin typeface="ＭＳ ゴシック" panose="020B0609070205080204" pitchFamily="49" charset="-128"/>
                <a:ea typeface="ＭＳ ゴシック" panose="020B0609070205080204" pitchFamily="49" charset="-128"/>
              </a:rPr>
              <a:t>合することで生じる潜在的なライセンス上の矛盾</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・外部からのソフトウェアに含まれている、明らかになっていない、もしくは知られていない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の存在</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sz="1200" dirty="0">
                <a:solidFill>
                  <a:srgbClr val="000000"/>
                </a:solidFill>
              </a:rPr>
              <a:t>--</a:t>
            </a:r>
          </a:p>
          <a:p>
            <a:pPr>
              <a:buSzPct val="25000"/>
            </a:pPr>
            <a:r>
              <a:rPr lang="en-US" sz="1200" dirty="0">
                <a:solidFill>
                  <a:srgbClr val="000000"/>
                </a:solidFill>
              </a:rPr>
              <a:t>General guidelines developers can practices when working with FOSS: </a:t>
            </a:r>
          </a:p>
          <a:p>
            <a:pPr>
              <a:buSzPct val="25000"/>
            </a:pPr>
            <a:r>
              <a:rPr lang="en-US" sz="1200" dirty="0">
                <a:solidFill>
                  <a:srgbClr val="000000"/>
                </a:solidFill>
              </a:rPr>
              <a:t>- Select code from high quality FOSS communities </a:t>
            </a:r>
          </a:p>
          <a:p>
            <a:pPr>
              <a:buSzPct val="25000"/>
            </a:pPr>
            <a:r>
              <a:rPr lang="en-US" sz="1200" dirty="0">
                <a:solidFill>
                  <a:srgbClr val="000000"/>
                </a:solidFill>
              </a:rPr>
              <a:t>- Seek guidance </a:t>
            </a:r>
          </a:p>
          <a:p>
            <a:pPr>
              <a:buSzPct val="25000"/>
            </a:pPr>
            <a:r>
              <a:rPr lang="en-US" sz="1200" dirty="0">
                <a:solidFill>
                  <a:srgbClr val="000000"/>
                </a:solidFill>
              </a:rPr>
              <a:t>- Preserve existing licensing information </a:t>
            </a:r>
          </a:p>
          <a:p>
            <a:pPr>
              <a:buSzPct val="25000"/>
            </a:pPr>
            <a:r>
              <a:rPr lang="en-US" sz="1200" dirty="0">
                <a:solidFill>
                  <a:srgbClr val="000000"/>
                </a:solidFill>
              </a:rPr>
              <a:t>- Gather and retain FOSS project information for your review process </a:t>
            </a:r>
          </a:p>
          <a:p>
            <a:pPr>
              <a:buSzPct val="25000"/>
            </a:pPr>
            <a:r>
              <a:rPr lang="en-US" sz="1200"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a:buSzPct val="25000"/>
            </a:pPr>
            <a:r>
              <a:rPr lang="en-US" sz="1200" dirty="0">
                <a:solidFill>
                  <a:srgbClr val="000000"/>
                </a:solidFill>
              </a:rPr>
              <a:t>Important steps in a compliance process: </a:t>
            </a:r>
          </a:p>
          <a:p>
            <a:pPr>
              <a:buSzPct val="25000"/>
            </a:pPr>
            <a:r>
              <a:rPr lang="en-US" sz="1200" dirty="0">
                <a:solidFill>
                  <a:srgbClr val="000000"/>
                </a:solidFill>
              </a:rPr>
              <a:t>- Follow developer guidelines, especially for any FOSS code included in or linked to proprietary code </a:t>
            </a:r>
          </a:p>
          <a:p>
            <a:pPr>
              <a:buSzPct val="25000"/>
            </a:pPr>
            <a:r>
              <a:rPr lang="en-US" sz="1200" dirty="0">
                <a:solidFill>
                  <a:srgbClr val="000000"/>
                </a:solidFill>
              </a:rPr>
              <a:t>- Review and approve all FOSS early in the cycle </a:t>
            </a:r>
          </a:p>
          <a:p>
            <a:pPr>
              <a:buSzPct val="25000"/>
            </a:pPr>
            <a:r>
              <a:rPr lang="en-US" sz="1200" dirty="0">
                <a:solidFill>
                  <a:srgbClr val="000000"/>
                </a:solidFill>
              </a:rPr>
              <a:t>- Review architecture and avoid mixing components governed by incompatible licenses </a:t>
            </a:r>
          </a:p>
          <a:p>
            <a:pPr>
              <a:buSzPct val="25000"/>
            </a:pPr>
            <a:r>
              <a:rPr lang="en-US" sz="1200" dirty="0">
                <a:solidFill>
                  <a:srgbClr val="000000"/>
                </a:solidFill>
              </a:rPr>
              <a:t>- Verify FOSS compliance for every product and every version prior to release </a:t>
            </a:r>
          </a:p>
          <a:p>
            <a:pPr>
              <a:buSzPct val="25000"/>
            </a:pPr>
            <a:r>
              <a:rPr lang="en-US" sz="1200" dirty="0">
                <a:solidFill>
                  <a:srgbClr val="000000"/>
                </a:solidFill>
              </a:rPr>
              <a:t>- Review FOSS compliance for new versions of FOSS </a:t>
            </a:r>
          </a:p>
          <a:p>
            <a:pPr>
              <a:buSzPct val="25000"/>
            </a:pPr>
            <a:r>
              <a:rPr lang="en-US" sz="1200" dirty="0">
                <a:solidFill>
                  <a:srgbClr val="000000"/>
                </a:solidFill>
              </a:rPr>
              <a:t>A new version of a previously reviewed FOSS component can create new compliance issues by: </a:t>
            </a:r>
          </a:p>
          <a:p>
            <a:pPr>
              <a:buSzPct val="25000"/>
            </a:pPr>
            <a:r>
              <a:rPr lang="en-US" sz="1200" dirty="0">
                <a:solidFill>
                  <a:srgbClr val="000000"/>
                </a:solidFill>
              </a:rPr>
              <a:t>- A change in the FOSS license for the new version of the FOSS component(e.g. </a:t>
            </a:r>
            <a:r>
              <a:rPr lang="en-US" sz="1200" dirty="0" err="1">
                <a:solidFill>
                  <a:srgbClr val="000000"/>
                </a:solidFill>
              </a:rPr>
              <a:t>ghostscript</a:t>
            </a:r>
            <a:r>
              <a:rPr lang="en-US" sz="1200" dirty="0">
                <a:solidFill>
                  <a:srgbClr val="000000"/>
                </a:solidFill>
              </a:rPr>
              <a:t> </a:t>
            </a:r>
            <a:r>
              <a:rPr lang="en-US" sz="1200" u="sng" dirty="0">
                <a:solidFill>
                  <a:schemeClr val="hlink"/>
                </a:solidFill>
                <a:hlinkClick r:id="rId3"/>
              </a:rPr>
              <a:t>https://en.wikipedia.org/wiki/Ghostscript</a:t>
            </a:r>
            <a:r>
              <a:rPr lang="en-US" sz="1200" dirty="0">
                <a:solidFill>
                  <a:srgbClr val="000000"/>
                </a:solidFill>
              </a:rPr>
              <a:t>) </a:t>
            </a:r>
          </a:p>
          <a:p>
            <a:pPr>
              <a:buSzPct val="25000"/>
            </a:pPr>
            <a:r>
              <a:rPr lang="en-US" sz="1200" dirty="0">
                <a:solidFill>
                  <a:srgbClr val="000000"/>
                </a:solidFill>
              </a:rPr>
              <a:t>- New dependencies introduced with new versions which create additional FOSS obligations. These dependencies may be embedded in the FOSS distribution or they may be dependencies resolved at build time. </a:t>
            </a:r>
          </a:p>
          <a:p>
            <a:pPr>
              <a:buSzPct val="25000"/>
            </a:pPr>
            <a:r>
              <a:rPr lang="en-US" sz="1200" dirty="0">
                <a:solidFill>
                  <a:srgbClr val="000000"/>
                </a:solidFill>
              </a:rPr>
              <a:t>What risks should you address with in-bound software? </a:t>
            </a:r>
          </a:p>
          <a:p>
            <a:pPr>
              <a:buSzPct val="25000"/>
            </a:pPr>
            <a:r>
              <a:rPr lang="en-US" sz="1200" dirty="0">
                <a:solidFill>
                  <a:srgbClr val="000000"/>
                </a:solidFill>
              </a:rPr>
              <a:t>- License compliance for any disclosed FOSS embedded in the in-bound software </a:t>
            </a:r>
          </a:p>
          <a:p>
            <a:pPr>
              <a:buSzPct val="25000"/>
            </a:pPr>
            <a:r>
              <a:rPr lang="en-US" sz="1200" dirty="0">
                <a:solidFill>
                  <a:srgbClr val="000000"/>
                </a:solidFill>
              </a:rPr>
              <a:t>- The potential for creating license conflicts by integrating inbound software with other FOSS or proprietary software </a:t>
            </a:r>
          </a:p>
          <a:p>
            <a:pPr>
              <a:buSzPct val="25000"/>
            </a:pPr>
            <a:r>
              <a:rPr lang="en-US" sz="1200" dirty="0">
                <a:solidFill>
                  <a:srgbClr val="000000"/>
                </a:solidFill>
              </a:rPr>
              <a:t>- Undisclosed or unknown FOSS included in the in-bound software </a:t>
            </a:r>
          </a:p>
        </p:txBody>
      </p:sp>
      <p:sp>
        <p:nvSpPr>
          <p:cNvPr id="986" name="Shape 986"/>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84</a:t>
            </a:fld>
            <a:endParaRPr lang="en-US">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smtClean="0">
              <a:latin typeface="Calibri"/>
            </a:endParaRPr>
          </a:p>
          <a:p>
            <a:r>
              <a:rPr lang="en-US" i="0" baseline="0" smtClean="0">
                <a:latin typeface="Calibri"/>
              </a:rPr>
              <a:t>---</a:t>
            </a:r>
            <a:endParaRPr lang="en-US" i="0" baseline="0" dirty="0" smtClean="0">
              <a:latin typeface="Calibri"/>
            </a:endParaRPr>
          </a:p>
          <a:p>
            <a:pPr defTabSz="1314724">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8379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10/27/2017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10/27/2017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10/27/2017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10/27/2017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10/27/2017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10/27/2017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10/27/2017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47.xml.rels><?xml version="1.0" encoding="UTF-8" standalone="yes"?>
<Relationships xmlns="http://schemas.openxmlformats.org/package/2006/relationships"><Relationship Id="rId8" Type="http://schemas.openxmlformats.org/officeDocument/2006/relationships/comments" Target="../comments/comment15.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4.xml"/><Relationship Id="rId1" Type="http://schemas.openxmlformats.org/officeDocument/2006/relationships/slideLayout" Target="../slideLayouts/slideLayout16.xml"/><Relationship Id="rId4" Type="http://schemas.openxmlformats.org/officeDocument/2006/relationships/comments" Target="../comments/comment20.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リファレンス スライド </a:t>
            </a:r>
            <a:r>
              <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機能を保護する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これには</a:t>
            </a:r>
            <a:r>
              <a:rPr 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コンピュータ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ー</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他者が同じ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発明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独立して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一般的には</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可能にするもの</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BSD</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ソースコードもそくはオブジェクト コードの形態で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が頒布された場合、その頒布が原著作物と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同一の条件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x-none" altLang="ja-JP" sz="1800" u="sng"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ソフトウェアの使用、改変</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にしたものであり、どちらも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基本的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に試用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料の</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い</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ライセンスがある（例：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は、一般的にはソフトウェアの使用領域を限定しない</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あらゆる制約が</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たらしめることを妨げる。商用使用も使用領域への制約となる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Curriculum Release 2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世界の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メンバー企業が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プロジェクトです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が、資料の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細部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各国の法令に対応していない可能性があります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本翻訳版を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日本で活用する際には、各企業の法務部門を加えた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検討が不可欠です。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fontScale="92500" lnSpcReduction="100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、制約なくそのソフトウェアが使用できることを明示</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いて</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の対象となる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353437"/>
            <a:ext cx="10796833" cy="4791706"/>
          </a:xfrm>
        </p:spPr>
        <p:txBody>
          <a:bodyPr vert="horz" lIns="91440" tIns="45720" rIns="91440" bIns="45720" rtlCol="0" anchor="t">
            <a:noAutofit/>
          </a:bodyPr>
          <a:lstStyle/>
          <a:p>
            <a:r>
              <a:rPr lang="en-US" sz="2100" dirty="0" err="1"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1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1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1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1</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1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 </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100" dirty="0" smtClean="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頒布される「派生的著作物」に対し義務を拡張している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ならないことになる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者</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条件を同時に満足することはできないので、このモジュールは頒布できない</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上記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はライセンスが両立しない</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分かれる傾向に</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あり、法令上の解釈も国ごとに異なる可能性ある</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latin typeface="メイリオ" panose="020B0604030504040204" pitchFamily="50" charset="-128"/>
                <a:ea typeface="メイリオ" panose="020B0604030504040204" pitchFamily="50" charset="-128"/>
                <a:cs typeface="メイリオ" panose="020B0604030504040204" pitchFamily="50" charset="-128"/>
              </a:rPr>
              <a:t>告知</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通知／</a:t>
            </a:r>
            <a:r>
              <a:rPr lang="en-US"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lnSpcReduction="10000"/>
          </a:bodyPr>
          <a:lstStyle/>
          <a:p>
            <a:pPr marL="0" indent="0">
              <a:buNone/>
            </a:pPr>
            <a:r>
              <a:rPr lang="en-US" err="1">
                <a:latin typeface="メイリオ" panose="020B0604030504040204" pitchFamily="50" charset="-128"/>
                <a:ea typeface="メイリオ" panose="020B0604030504040204" pitchFamily="50" charset="-128"/>
                <a:cs typeface="メイリオ" panose="020B0604030504040204" pitchFamily="50" charset="-128"/>
              </a:rPr>
              <a:t>告知</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通知／</a:t>
            </a:r>
            <a:r>
              <a:rPr lang="en-US" smtClean="0">
                <a:latin typeface="メイリオ" panose="020B0604030504040204" pitchFamily="50" charset="-128"/>
                <a:ea typeface="メイリオ" panose="020B0604030504040204" pitchFamily="50" charset="-128"/>
                <a:cs typeface="メイリオ" panose="020B0604030504040204" pitchFamily="50" charset="-128"/>
              </a:rPr>
              <a:t>表示</a:t>
            </a:r>
            <a:r>
              <a:rPr lang="en-US" dirty="0" err="1">
                <a:latin typeface="メイリオ" panose="020B0604030504040204" pitchFamily="50" charset="-128"/>
                <a:ea typeface="メイリオ" panose="020B0604030504040204" pitchFamily="50" charset="-128"/>
                <a:cs typeface="メイリオ" panose="020B0604030504040204" pitchFamily="50" charset="-128"/>
              </a:rPr>
              <a:t>（Notice）は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する。たとえばファイル先頭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のコメント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行文字列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などの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表示する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ソフトウェアの複写物</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a:t>
            </a: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その製品に含まれる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のライセンス条項や条件を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明記し、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知らせる表示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誰であるかを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知らせる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a:t>
            </a: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。たとえばファイルの上部に著作権表示を加える、など</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条件下でソフトウェア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を同時に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選択</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存在する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FOSSコンポーネントを特定</a:t>
            </a:r>
            <a:r>
              <a:rPr 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追跡</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使用される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24264"/>
            <a:ext cx="10972800" cy="4876800"/>
          </a:xfrm>
        </p:spPr>
        <p:txBody>
          <a:bodyPr vert="horz" lIns="91440" tIns="45720" rIns="91440" bIns="45720" rtlCol="0" anchor="t">
            <a:noAutofit/>
          </a:bodyPr>
          <a:lstStyle/>
          <a:p>
            <a:pPr marL="0" indent="0">
              <a:buNone/>
            </a:pPr>
            <a:r>
              <a:rPr lang="en-US" sz="2200" dirty="0" err="1" smtClean="0">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sz="2200" dirty="0" err="1" smtClean="0">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その他告知</a:t>
            </a:r>
            <a:r>
              <a:rPr lang="en-US" sz="2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a:t>
            </a:r>
            <a:r>
              <a:rPr lang="ja-JP" altLang="en-US" sz="2200" dirty="0" err="1" smtClean="0">
                <a:latin typeface="メイリオ" panose="020B0604030504040204" pitchFamily="50" charset="-128"/>
                <a:ea typeface="メイリオ" panose="020B0604030504040204" pitchFamily="50" charset="-128"/>
                <a:cs typeface="メイリオ" panose="020B0604030504040204" pitchFamily="50" charset="-128"/>
              </a:rPr>
              <a:t>下流ののユーザーが</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ソフトウェアの起源やライセンスによって認められた権利を知ることができる</a:t>
            </a:r>
            <a:endParaRPr lang="en-US"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200"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ソフトウェアの、もしくはこれに実施した改変、結合やリンクおよびビルド用のスクリプトに対応したソースコードの提供が必要とされる場合がある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。改変バージョン</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もしくは派生的</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著作物を</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コンポーネントと同一のライセンス下で</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維持することが求められる場合がある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避けるべく改変バージョンとは異なるバージョン名の使用の要求、ライセンス違反があった場合の解除（</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といった</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ことが</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伴う場合がある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となり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する」場合を</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（製品に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対応</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した）添付</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コンポーネントと同じライセンス下にすること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のその中核が、</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a:t>
            </a:r>
            <a:endPar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項記載の要件を満たすことを促進</a:t>
            </a:r>
            <a:r>
              <a:rPr lang="ja-JP" altLang="en-US"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しする</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。また、一般的なコンプライアンス教育でも利用できる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製品における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FOSSコミュニティに参加し</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以下対応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およびコンプライ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違反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のリスクを管理、低減でき、開発者が選択したライセンスに対しての関心が高まる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9599" y="1600200"/>
            <a:ext cx="11293643" cy="4876800"/>
          </a:xfrm>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を挙げ</a:t>
            </a:r>
            <a:r>
              <a:rPr lang="x-none" dirty="0">
                <a:latin typeface="メイリオ" panose="020B0604030504040204" pitchFamily="50" charset="-128"/>
                <a:ea typeface="メイリオ" panose="020B0604030504040204" pitchFamily="50" charset="-128"/>
                <a:cs typeface="メイリオ" panose="020B0604030504040204" pitchFamily="50" charset="-128"/>
              </a:rPr>
              <a:t>、その内容を述べてください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en-US" sz="4800" smtClean="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（join）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500"/>
                                        <p:tgtEl>
                                          <p:spTgt spid="1239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3" end="3"/>
                                            </p:txEl>
                                          </p:spTgt>
                                        </p:tgtEl>
                                        <p:attrNameLst>
                                          <p:attrName>style.visibility</p:attrName>
                                        </p:attrNameLst>
                                      </p:cBhvr>
                                      <p:to>
                                        <p:strVal val="visible"/>
                                      </p:to>
                                    </p:set>
                                    <p:animEffect transition="in" filter="fade">
                                      <p:cBhvr>
                                        <p:cTn id="20" dur="500"/>
                                        <p:tgtEl>
                                          <p:spTgt spid="1239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500"/>
                                        <p:tgtEl>
                                          <p:spTgt spid="12390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500"/>
                                        <p:tgtEl>
                                          <p:spTgt spid="12390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fade">
                                      <p:cBhvr>
                                        <p:cTn id="29" dur="500"/>
                                        <p:tgtEl>
                                          <p:spTgt spid="12390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fade">
                                      <p:cBhvr>
                                        <p:cTn id="32"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28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追加／注入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Adding/injecting）</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バックグラウンド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るものがある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sz="1800"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プログラムマネージャー、プロダクトマネージャーおよびエンジニアは提案のあった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コンポーネントについて有益性や品質面でレビューする。その後選ばれたコンポーネントの使用に付随する権利や義務についてのレビューが開始される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、これにより企業は使用する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レビューを開始することができる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このプロセスは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パッケージを取り巻くコミュニティの状況（活動状況、多様なメンバによる参画、反応の速さ）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版名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意図的に加えた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ている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に対して実施された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評価する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専門</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部門の関係者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608400"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と付随した情報が、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ソースコードスキャン自動化ツールは数多く、様々なものが存在</a:t>
            </a:r>
            <a:endPar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それらのすべては特定のニーズに向けたソリューションであるため、可能性があるすべての課題を解決する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ものないと考えられる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多くの企業は自動化ツールと手動レビューを併用している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フリーで入手可能なソースコード スキャン ツールの一つのよい例として</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配下のプロジェクトである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p:txBody>
      </p:sp>
    </p:spTree>
    <p:extLst>
      <p:ext uri="{BB962C8B-B14F-4D97-AF65-F5344CB8AC3E}">
        <p14:creationId xmlns:p14="http://schemas.microsoft.com/office/powerpoint/2010/main" val="40606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が企業内のどこ</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に置かれているかを周知する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ためにご使用ください</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（OpenChain仕様書1.1の1.1.1項）&gt;&gt;</a:t>
            </a:r>
          </a:p>
          <a:p>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のサイトよ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dirty="0"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www.linux.com/publications/generic-foss-policy</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チーム、ビジネス チーム、法務チーム</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これらの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グループ</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が正確に問題を理解することを確かなものとするには</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 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216000"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、関係者間での意見の相違</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の解決や最重要となる意思決定を承認するべく</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レビューを</a:t>
            </a:r>
            <a:b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幹部</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レベルの</a:t>
              </a:r>
              <a:r>
                <a:rPr lang="en-US" sz="1200" dirty="0" err="1" smtClean="0">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smtClean="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smtClean="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コンポーネントを管理する一連のアクション。企業の商用コンポーネントについて同様のプロセスが実施されている場合がある。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と呼ばれる。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アクションとして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以下が含まれることが多い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のコンポーネントによって生まれるすべての義務の特定と追跡</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詳細なプロセスを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用いる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608400" y="53280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中小企業のチェックリストの例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の使用</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事項</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コンプライアンス対応要員</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配置し、明確な責任境界線を指定する</a:t>
            </a:r>
            <a:endParaRPr lang="en-US" sz="20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のビジネスプロセスの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コンプライアンスプログラム支援のために適応させる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ポリシーについて全員が利用できるトレーニングを持つ</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コンプライアンスのすべての活動</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1050" kern="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www.linuxfoundation.org/projects/opencompliance/self-assessment-compliance-checklist </a:t>
            </a:r>
            <a:endPar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p:txBody>
      </p:sp>
    </p:spTree>
    <p:extLst>
      <p:ext uri="{BB962C8B-B14F-4D97-AF65-F5344CB8AC3E}">
        <p14:creationId xmlns:p14="http://schemas.microsoft.com/office/powerpoint/2010/main" val="4166092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レビュー対象の</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endPar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608400" y="532800"/>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72000" y="3600000"/>
            <a:ext cx="50400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ポリシーの要求事項に応じ、網羅的もしくは限定的に定義され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範囲で</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のための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次</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ステップ）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576206" y="3600000"/>
            <a:ext cx="50400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精査</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新た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手動で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認識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608400"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を特定した監査レポート：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に対する問題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の解消、およびフラグの立てられたすべての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に関する矛盾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ポリシーを参照した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発見されたすべての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問</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コンポーネントの</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その他すべて</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Autofit/>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panose="020B0604020202020204" pitchFamily="34" charset="0"/>
              <a:buChar char="•"/>
            </a:pP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smtClean="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に</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解決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ソースコードの頒布</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期待しますか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、非自明性を</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smtClean="0">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のあ</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る</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dirty="0" smtClean="0">
                <a:latin typeface="メイリオ" panose="020B0604030504040204" pitchFamily="50" charset="-128"/>
                <a:ea typeface="メイリオ" panose="020B0604030504040204" pitchFamily="50" charset="-128"/>
                <a:cs typeface="メイリオ" panose="020B0604030504040204" pitchFamily="50" charset="-128"/>
              </a:rPr>
            </a:b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本章は、コンプライアンス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4093122060"/>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おいてエンジニアが、</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にすることを意図した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コードにFOSSコードを追加する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、ソースコードをスキャン</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上の問題</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意味をエンジニアリング部門のスタッフ</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トレーニングを提供する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484287669"/>
              </p:ext>
            </p:extLst>
          </p:nvPr>
        </p:nvGraphicFramePr>
        <p:xfrm>
          <a:off x="696000" y="1449530"/>
          <a:ext cx="10800000" cy="5314322"/>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と</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ソフトウェアのソースコードが意図せず</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コミュニティで議論</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4139550729"/>
              </p:ext>
            </p:extLst>
          </p:nvPr>
        </p:nvGraphicFramePr>
        <p:xfrm>
          <a:off x="696000" y="1584000"/>
          <a:ext cx="10800000" cy="5023316"/>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／適切なライセンス、帰属表示、告知／通知</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を提供</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ごとの</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691659729"/>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x-none"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（または改変に関する情報がライセンスを満足する上での十分なレベルの詳細さ、明確さとなっていない）</a:t>
                      </a:r>
                      <a:endPar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3429954906"/>
              </p:ext>
            </p:extLst>
          </p:nvPr>
        </p:nvGraphicFramePr>
        <p:xfrm>
          <a:off x="696000" y="1584000"/>
          <a:ext cx="10800000" cy="49844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FOSSポリシーやプロセスに従事するエンジニアリング</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r>
                      <a:b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b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62332241"/>
              </p:ext>
            </p:extLst>
          </p:nvPr>
        </p:nvGraphicFramePr>
        <p:xfrm>
          <a:off x="696000" y="1584000"/>
          <a:ext cx="10800000" cy="52130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ヒット</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」したもの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レビューがタイムリーに</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して実行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で以下が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失敗例を</a:t>
            </a:r>
            <a:r>
              <a:rPr lang="en-US"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コンプライアンスでの失敗例を</a:t>
            </a:r>
            <a:r>
              <a:rPr lang="en-US"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プロセスでの失敗例を</a:t>
            </a:r>
            <a:r>
              <a:rPr lang="en-US"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著作権によって保護さ</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smtClean="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開発者向けガイドライン</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質が高く、十分な</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サポートを受けられる</a:t>
            </a:r>
            <a:r>
              <a:rPr lang="en-US" altLang="ja-JP"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コミュニティからコードを選ぶ</a:t>
            </a:r>
            <a:endPar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指導</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コンポーネントに対し正式な承認を求める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レビューされていないコードを内部のソースツリーに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チェックインしない</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プロジェクトへのコントリビューションに正式な承認を求める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既存のライセンス情報を維持する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どんなこと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があっても、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コンポーネントから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既存の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で許</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諾された著作権やその他ライセンス情報を削除したり、乱すようなことをしない。すべての著作権と許諾情報は、すべてのコンポーネントで手を加えられないままにする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コンポーネントの名前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を変更しない。ただし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のライセンスで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求め</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場合は除く（たとえば、改変されたバージョンに名前の変更を求める場合がある）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のレビュープロセスのために</a:t>
            </a:r>
            <a:r>
              <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プロジェクト情報を集め、保持する</a:t>
            </a: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見込む</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ja-JP" altLang="en-US" sz="2220" b="1" dirty="0" smtClean="0">
                <a:latin typeface="メイリオ" panose="020B0604030504040204" pitchFamily="50" charset="-128"/>
                <a:ea typeface="メイリオ" panose="020B0604030504040204" pitchFamily="50" charset="-128"/>
                <a:cs typeface="メイリオ" panose="020B0604030504040204" pitchFamily="50" charset="-128"/>
              </a:rPr>
              <a:t>制定された</a:t>
            </a:r>
            <a:r>
              <a:rPr lang="en-US" altLang="ja-JP"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ポリシーを遵守するために求められる時間を作業計画に組み込む</a:t>
            </a:r>
            <a:endParaRPr 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ソフトウェアを使用するために開発者ガイドラインに従う。特に、プロプライエタリもしくはサードパーティのソースコードに（もしくはその逆）取り込んだり</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Incorporating</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）、リンクしたり（</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Linking</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）する場合は特に意識する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予定されるアーキテクチャをレビューし、両立しない</a:t>
            </a: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ライセンスのコンポーネントが混在することを回避する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コンプライアンスの検証を常に更新する－すべての製品に</a:t>
            </a:r>
            <a:r>
              <a:rPr lang="ja-JP" altLang="en-US" sz="2220" b="1" dirty="0" smtClean="0">
                <a:latin typeface="メイリオ" panose="020B0604030504040204" pitchFamily="50" charset="-128"/>
                <a:ea typeface="メイリオ" panose="020B0604030504040204" pitchFamily="50" charset="-128"/>
                <a:cs typeface="メイリオ" panose="020B0604030504040204" pitchFamily="50" charset="-128"/>
              </a:rPr>
              <a:t>対して－</a:t>
            </a:r>
            <a:endParaRPr 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製品ごとを基本として</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コンプライアンスの検証を行う：</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パッケージは一つの製品に対する使用が承認されたことが、他の製品について承認されることを必ずしも意味しないため。</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そして、</a:t>
            </a:r>
            <a:r>
              <a:rPr lang="en-US" altLang="ja-JP"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の新バージョンへのアップグレードごとにそれを行う</a:t>
            </a:r>
            <a:r>
              <a:rPr 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同じ</a:t>
            </a: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の各</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バージョンがレビューされ承認することを確かなものとする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ある</a:t>
            </a:r>
            <a:r>
              <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パッケージのバージョンをアップグレードするときに、新しいバージョンのライセンスが以前に使われていたバージョンのライセンスと同じであることを確認する（バージョンのアップグレードでライセンスが変更される</a:t>
            </a:r>
            <a:r>
              <a:rPr lang="ja-JP" altLang="en-US" sz="1850" dirty="0">
                <a:latin typeface="メイリオ" panose="020B0604030504040204" pitchFamily="50" charset="-128"/>
                <a:ea typeface="メイリオ" panose="020B0604030504040204" pitchFamily="50" charset="-128"/>
                <a:cs typeface="メイリオ" panose="020B0604030504040204" pitchFamily="50" charset="-128"/>
              </a:rPr>
              <a:t>可能性が</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プロジェクトのライセンスが変更された場合にコンプライアンスの記録がアップデートされ、新しいライセンスが矛盾を起こさないことを確かなものとする</a:t>
            </a:r>
            <a:endParaRPr sz="222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コンポーネントに適用する</a:t>
            </a:r>
            <a:endParaRPr 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外部からやってくる（</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In-bound</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の）ソフトウェア</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サプライヤから納入されるソフトウェアにどういった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が含まれるかを理解するためのステップをとる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自製品に含まれる</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あろうすべてのソフトウェアに対し負うべき義務を評価する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提供者から受領したソースコードは必ず監査する、もしくはその代わりに、ソフトウェア提供者に対し、あらゆるソースコードについてソースコード監査レポートを義務付ける企業ポリシーを策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1957927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理解度チェック</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開発者が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を取り扱う際に実践できる一般的なガイドラインをいくつか挙げてください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のラインセンス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ヘッダー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情報を削除したり変更したりするべきでしょうか？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 プロセスにおける重要なステップをいくつか挙げてください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にレビューした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コンポーネントの新しいバージョンが発生させうる新たな問題とは、どういったものでしょうか？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外部からやってくる（</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In-bound</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の）のソフトウェアについて取り組むべき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スク</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とは何ですか？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フリーの開発者向けコンプライアンスの基礎教育は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から提供されております。詳しくはこちらから：</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b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en-US" sz="14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に最も関係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著作権におけ</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派生物著作物</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の定義ではなく、法に基づき特定の意味を成す専門的用語（</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一般的には、独創性のある著作物に対し、独自に創造的な作業が十分加え</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ら</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、コピー（複製）ではなく毒性的な作品であることを示して</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いる新た</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著作物のことをいう</a:t>
            </a:r>
            <a:endParaRPr lang="en-US" sz="19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a:t>
            </a:r>
            <a:r>
              <a:rPr lang="en-US" sz="1900" dirty="0" err="1" smtClean="0">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smtClean="0">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他</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関係者の間においても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18974</TotalTime>
  <Words>11220</Words>
  <Application>Microsoft Office PowerPoint</Application>
  <PresentationFormat>ワイド画面</PresentationFormat>
  <Paragraphs>1702</Paragraphs>
  <Slides>84</Slides>
  <Notes>84</Notes>
  <HiddenSlides>0</HiddenSlides>
  <MMClips>0</MMClips>
  <ScaleCrop>false</ScaleCrop>
  <HeadingPairs>
    <vt:vector size="6" baseType="variant">
      <vt:variant>
        <vt:lpstr>使用されているフォント</vt:lpstr>
      </vt:variant>
      <vt:variant>
        <vt:i4>18</vt:i4>
      </vt:variant>
      <vt:variant>
        <vt:lpstr>テーマ</vt:lpstr>
      </vt:variant>
      <vt:variant>
        <vt:i4>2</vt:i4>
      </vt:variant>
      <vt:variant>
        <vt:lpstr>スライド タイトル</vt:lpstr>
      </vt:variant>
      <vt:variant>
        <vt:i4>84</vt:i4>
      </vt:variant>
    </vt:vector>
  </HeadingPairs>
  <TitlesOfParts>
    <vt:vector size="104" baseType="lpstr">
      <vt:lpstr>돋움</vt:lpstr>
      <vt:lpstr>맑은 고딕</vt:lpstr>
      <vt:lpstr>ＭＳ Ｐゴシック</vt:lpstr>
      <vt:lpstr>ＭＳ Ｐゴシック</vt:lpstr>
      <vt:lpstr>ＭＳ ゴシック</vt:lpstr>
      <vt:lpstr>Roboto Medium</vt:lpstr>
      <vt:lpstr>Roboto Mono</vt:lpstr>
      <vt:lpstr>メイリオ</vt:lpstr>
      <vt:lpstr>游ゴシック</vt:lpstr>
      <vt:lpstr>Arial</vt:lpstr>
      <vt:lpstr>Calibri</vt:lpstr>
      <vt:lpstr>DejaVu Sans</vt:lpstr>
      <vt:lpstr>Lucida Sans Unicode</vt:lpstr>
      <vt:lpstr>Roboto</vt:lpstr>
      <vt:lpstr>Roboto Condensed</vt:lpstr>
      <vt:lpstr>Times</vt:lpstr>
      <vt:lpstr>Times New Roman</vt:lpstr>
      <vt:lpstr>Wingdings</vt:lpstr>
      <vt:lpstr>Clarity</vt:lpstr>
      <vt:lpstr>1_Clarity</vt:lpstr>
      <vt:lpstr>カリキュラム</vt:lpstr>
      <vt:lpstr>Disclaimer（免責事項）</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 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告知／通知／表示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 レビューの監督</vt:lpstr>
      <vt:lpstr>理解度チェック</vt:lpstr>
      <vt:lpstr>第6章</vt:lpstr>
      <vt:lpstr>概要</vt:lpstr>
      <vt:lpstr>中小企業のチェックリストの例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開発者向けガイドライン</vt:lpstr>
      <vt:lpstr>コンプライアンス プロセスを見込む</vt:lpstr>
      <vt:lpstr>コンプライアンス プロセスを すべてのFOSSコンポーネントに適用する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873</cp:revision>
  <cp:lastPrinted>2017-10-26T22:18:50Z</cp:lastPrinted>
  <dcterms:created xsi:type="dcterms:W3CDTF">2013-07-15T20:26:40Z</dcterms:created>
  <dcterms:modified xsi:type="dcterms:W3CDTF">2017-10-26T23:28:31Z</dcterms:modified>
</cp:coreProperties>
</file>