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カリキュラムのスライドへようこそ。本スライドは、組織内チームに向けたFOSSコンプライアンスに関する重要な論点についてトレーニングを実施する際のヘルプや</a:t>
            </a:r>
            <a:r>
              <a:rPr lang="en-US" strike="noStrike" baseline="0" dirty="0" smtClean="0"/>
              <a:t>OpenChainの仕様との照合に用いることができます。 </a:t>
            </a:r>
            <a:endParaRPr lang="x-none" strike="noStrike" dirty="0" smtClean="0"/>
          </a:p>
          <a:p>
            <a:endParaRPr lang="en-US" strike="noStrike" dirty="0" smtClean="0"/>
          </a:p>
          <a:p>
            <a:r>
              <a:rPr lang="en-US" strike="noStrike" dirty="0" smtClean="0"/>
              <a:t>このスライドを半日のトレーニング セッションとして提供することができます。各章を分けて、個別のモジュールとして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ライセンスについて説明しています。これらのライセンスをFOSSライセンスと比較すると多くの場合、要求事項やルールに大きな相違があります。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スライドは単体で3時間のトレーニングセッションを提供する場合や、「章ごと」に重点を置いたトレーニングで、各セッションが全体体系でどのような位置付けとなるかを説明するときに用います。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FOSSポリシーを策定する際により深く調査する際、重要となることがあります。</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」＝ここでかいた状況すべてで使われうる、混乱を招く用語ですが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代表的なFOSSライセンスにおいてコンプライス義務としてどういったことを履行しなければならないかについて話を展開しています。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このスライドではFOSSライセンスの使用する際に遭遇する、共通的な条件や制約のいくつかについて説明しています。ライセンスが違えばその義務も変わってくることを覚えておいてください。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本章は知的財産の「全体像」に焦点を当てます。著作権法、特許法、商標法の基礎について明確に理解していない可能性のある管理者や開発者にとって、本章は最も有用です。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非常に多く見えることです。しかし、必要とされる情報量はFOSSコードを取り扱おうとする企業の規模に依存します。大規模な組織体は小規模なものよりも多くの情報を必要とする傾向があります。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 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である必要があります。時としてFOSSの使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よ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プロセスの具体例について記載しています。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このセクションは大規模なエンタープライズで生じうる、具体的な例を提供します。小規模な企業では、より簡素化したプロセスで取組むことが望まれます。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a:t>
            </a:r>
            <a:r>
              <a:rPr lang="en-US" dirty="0">
                <a:latin typeface="Times"/>
                <a:cs typeface="Times"/>
              </a:rPr>
              <a:t/>
            </a:r>
            <a:r>
              <a:rPr lang="x-none" dirty="0">
                <a:latin typeface="Times"/>
                <a:cs typeface="Times"/>
              </a:rPr>
              <a:t>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このスライドで挙げている最初の落とし穴は、コピーライト型のライセンスのFOSSが気づかれることなくプロプライエタリのコードにリンクされてしまうところで生じます。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スタッフへのトレーニングや、アーキテクチャレビューの開発プロセスへの組み込み、といったことがあります。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のライセンスのFOSSに含まれるところで生じます。例えば、エンジニアリングチームがFOSSコンポーネントに対し行なった改変に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この種類の失敗はFOSSコンポーネントに組み入れるソースコードの監査を通じて発見するこがあります。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予防策としてはエンジニアリングスタッフのトレーニングや、定期的な監査の開発プロセスへの組み込み、といったことがあります。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このスライドの最初の落とし穴は、企業が添付ソースコードを提供する義務を持っている一方で、その履行ができていないところで生じます。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います。</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で適切にステップを当てはめることで回避できる場合があります。例えば、リリースされたバイナリに対応するソースコードは、バイナリ版と併せてキャプチャ・保存されることが必要です。バイナリのリリースに合ったソースコードが提供されることを確かなものとするべく、リリースに先立った検証作業にもチェックした方がよう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マークをしていないところで生じます。この落とし穴は、コード作成の実装プロセスもしくは検証（Verification）ステップで回避できることがあり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プロセスをエンジニアリングチームに融合できないところから生じます。ここではエンジニアリング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トレーニングのモニタリングしたり、コンプライアンスプロセスをエンジニアリング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での失敗の潜在的重要性について述べています。最初は、コードベースが開発の中で使用され、適切なレビューがなく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ことは、リソースと努力が必要になりますが、FOSSコンプライアンスプロセスを優先することは重要なことです。そうすることで、開発プロセスにおけるFOSSの使用を効果的なものにすることを促進します。またFOSSコミュニティとの間でよい協働関係を維持することも促してくれ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FOSSコンプライアンスプロセスは、FOSSコミュニティとの協働関係を確立するための構成要素の一つと言えます。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IPでの失敗についての例は、プロプライエタリコードとオープンソース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コンプライアンスでの失敗についての例としては、オープンソース ソフトウェアの改変後にマークしていない、そのソフトウェアに含まれるオープンソース ソフトウェア コンポーネントを適切に記載していない、もしくはそのソフトウェアに対応する全てのソースコードを入手可能にしていない、といったものがあります。</a:t>
            </a:r>
          </a:p>
          <a:p>
            <a:pPr marL="0" indent="0"/>
            <a:endParaRPr lang="en-US" dirty="0">
              <a:latin typeface="Times" charset="0"/>
            </a:endParaRPr>
          </a:p>
          <a:p>
            <a:pPr marL="0" indent="0"/>
            <a:r>
              <a:rPr lang="x-none" dirty="0">
                <a:latin typeface="Times" charset="0"/>
              </a:rPr>
              <a:t>コンプライアンス プロセスでの失敗についての例として、オープンソース ソフトウェアの監査、レビュー、承認に関わるプロセスにおける失敗があります。監査人はレポート中の全警告アイテムを「放棄した（Waived）」とか、レビューや承認プロセスに時間がかかりすぎたといったことです。</a:t>
            </a:r>
          </a:p>
          <a:p>
            <a:pPr marL="0" indent="0"/>
            <a:endParaRPr lang="en-US" dirty="0">
              <a:latin typeface="Times" charset="0"/>
            </a:endParaRPr>
          </a:p>
          <a:p>
            <a:pPr marL="0" indent="0"/>
            <a:r>
              <a:rPr lang="x-none" dirty="0">
                <a:latin typeface="Times" charset="0"/>
              </a:rPr>
              <a:t>コンプライアンスを優先させるメリットには、FOSSの使用をより効果的なものにできることや、</a:t>
            </a:r>
            <a:r>
              <a:rPr lang="en-US" dirty="0">
                <a:latin typeface="Times" charset="0"/>
              </a:rPr>
              <a:t> </a:t>
            </a:r>
            <a:r>
              <a:rPr lang="x-none" dirty="0">
                <a:latin typeface="Times" charset="0"/>
              </a:rPr>
              <a:t>オープンソース コミュニティとより関係を構築できるといったことがあります。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での要求への対応方法をよりうまく評価できるようになること、FOSSの使用とコントリビューションについてよりよい双方向のコミュニケーションがもてること、といったことがあります。</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offer)」を提供することに関する条件を有する場合があります。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パーミッシブなFOSSライセンス－制約が最小限のライセンスについて言及する時に用いられる用語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BSDライセンスは、著作権表示やライセンスの保証に関する免責事項が維持される限り、いかなる目的においても制限ない再頒布を許容するパーミッシブなライセンスの一例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ライセンスもたくさんのバリエーションがあり、それぞれ個別に評価されなければなりません。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そのソースコードが取得できる場合もそうでない場合もあります。二次的創作物は一般的に制限されます。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ライセンス両立性は、ライセンス条項に矛盾がないことを確かなものにするプロセスです。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FOSSレビューのためのソフトウェアの重要概念</a:t>
            </a:r>
            <a:r>
              <a:rPr lang="x-none" dirty="0"/>
              <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エンドのコンプライアンスマネジメント（プロセス例）</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例：ソフトウェアが「デュアルライセンス」であるとき、受け手はそのソフトウェアの使用もしくは頒布について、二つのライセンスの選択肢から選択することができます。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自らの義務（FOSSの使用を発見し追跡する）を知ること。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以下の主要イベントでこれらの義務が発動する場合があります：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ビジネスプロセスおよび以下の対応をする十分な数のスタッフを準備します：</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プログラムのメリットには以下が挙げられます：</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有効なFOSSソリューションについての知識を向上する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FOSSレビューのためのソフトウェアの重要概念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宣言されたライセンスがコードファイルにある内容と合っているか？</a:t>
            </a:r>
          </a:p>
          <a:p>
            <a:pPr>
              <a:buFont typeface="Arial"/>
              <a:buChar char="•"/>
            </a:pPr>
            <a:r>
              <a:rPr lang="en-US" sz="2000" b="0" dirty="0">
                <a:latin typeface="Calibri" charset="0"/>
                <a:ea typeface="ＭＳ Ｐゴシック" charset="0"/>
              </a:rPr>
              <a:t>そのライセンスが提案されているソフトウェアの使用を本当に許容しているか？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著作権（コピーライト）：著作者の原作を保護します。 </a:t>
            </a: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特許権（パテント）：新規性、有用性、非自明性をもつ有用な発明のことです。 </a:t>
            </a:r>
          </a:p>
          <a:p>
            <a:pPr lvl="1"/>
            <a:r>
              <a:rPr lang="en-US" dirty="0">
                <a:latin typeface="Arial"/>
              </a:rPr>
              <a:t>イノベーションを奨励するための限定された独占権</a:t>
            </a:r>
          </a:p>
          <a:p>
            <a:r>
              <a:rPr lang="en-US" dirty="0"/>
              <a:t>営業秘密</a:t>
            </a:r>
            <a:r>
              <a:rPr lang="en-GB" dirty="0"/>
              <a:t>：価値ある機密情報を保護します。</a:t>
            </a:r>
          </a:p>
          <a:p>
            <a:r>
              <a:rPr lang="en-US" dirty="0"/>
              <a:t>商標：（言葉、ロゴ、標語、色などの）プロダクトの出所を識別する標識を保護します。	</a:t>
            </a:r>
          </a:p>
          <a:p>
            <a:pPr lvl="1"/>
            <a:r>
              <a:rPr lang="en-US" dirty="0"/>
              <a:t>消費者とブランドを守り；消費者の混乱やブランドの希薄化を回避します。</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コンプライアンスの適正努力の結果として、供給ソフトウェアで使用されている全てのFOSSを特定します。すべてのFOSSライセンスの義務を履行された、もしくは履行されることを確認します。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a:cs typeface="Arial" charset="0"/>
              </a:rPr>
              <a:t>に添って監査での</a:t>
            </a:r>
          </a:p>
          <a:p>
            <a:pPr algn="ctr"/>
            <a:r>
              <a:rPr lang="en-US" sz="1100" dirty="0">
                <a:cs typeface="Arial" charset="0"/>
              </a:rPr>
              <a:t>全問題を解決する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スキャン、監査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ソースコードの起源とライセンスの確認をした監査レポートが生成される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レポートの中でフラグの立てられたそれぞれのファイルに対する解決とライセンスの不一致を解消する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承認は適切な権限（職権）レベルで行われる必要があります。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基本ルール＝著作権は独創的作品を保護します。</a:t>
            </a:r>
          </a:p>
          <a:p>
            <a:r>
              <a:rPr lang="en-US" dirty="0"/>
              <a:t>一般的に著作権は、書籍、動画、絵画、音楽、地図などの文芸作品</a:t>
            </a:r>
          </a:p>
          <a:p>
            <a:r>
              <a:rPr lang="en-US" dirty="0"/>
              <a:t>ソフトウェアは、著作権によって保護されます。（特許権で保護される）機能ではなく表現（実装の細部における独創性）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その作品の著作権保有者だけが、他の誰かが独立して創造したものではない、自らが創造した作品のコントロールができます。</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diligence）としてどんなことが関係してきますか？（ここでのプロセス例として挙げたステップについて述べてください）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 コンプライアンスに関する落とし穴</a:t>
            </a:r>
          </a:p>
          <a:p>
            <a:pPr marL="457200" indent="-457200">
              <a:buFont typeface="+mj-lt"/>
              <a:buAutoNum type="arabicPeriod"/>
            </a:pPr>
            <a:r>
              <a:rPr lang="en-US" dirty="0">
                <a:latin typeface="Calibri" charset="0"/>
                <a:ea typeface="ＭＳ Ｐゴシック" charset="0"/>
              </a:rPr>
              <a:t>コンプライアンス 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パーティのコードへの意図していなかったコピーレフトFOSSの内包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何らかのケースにおける意図していなかったコピーレフトのFOSSによるプロプライエタリのソースコードへのリンク（逆もまた同様）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ライセンスが合致しない、両立しないソフトウェア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へリンクした結果起こります。リンクの法的効果についてはFOSSコミュニティでの議論に依存するところがあります。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リンクを発見できる、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依存性追跡ツールを</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使うことで</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発見されることが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あります。</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法的リスクに対する見解を持つFOSSポリシーに合致しないライセンスをもつソフトウェアコンポーネントへのリンクをエンジニアリングスタッフが回避できるよう、トレーニングを提供する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ソースコードの改変によって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添付ソースコードを提供しない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この種類の失敗は、製品が市場に出す前の段階でソースコードのキャプチャを作り、リリースサイクルごとのチェックリスト項目を公開することで回避できる場合があります。</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間違った版数の添付ソースコードを提供してしまう</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検証ステップをコンプライアンス プロセスに加えることで回避できることがあります。こうすることでバイナリの版数に対応した添付</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FOSSコンポーネントの改変に対応した</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ソースコードを提供する際の失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できることがあり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れ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注：何をもって「二次的著作物」、「頒布」とするかの解釈はFOSSコミュニティとFOSSの法域での議論に依存します。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改変にマークしていない：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FOSSのソースコードにマークがされていない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ソースコードリリース前の検証（Verification）ステップでソースコード改変のマークを付記します。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宣言のされていない</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」、すべての</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の使用を検出するためのソフトウェア プラットフォーム全体に対する定期的なスキャンの実施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その企業のFOSSポリシーやプロセスに従事する、エンジニアリング スタッフへのトレーニングの提供</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受講者の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専門性開発計画の一部や、</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人事考課の一部管理対象にすることで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場合があります。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予防できることがあります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監査を反復開発プロセス（Iterative Development Process）でのマイルストーンと位置付ける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周期的監査を強制する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問題を解決できない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（「ヒット」レポートを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スキャンツールや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監査で発見された）</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コンプライアンス上のチケット（問題解決のためのタスク）を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解決（つまりクローズ）させないことによって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FOSSコンプライアンス プロセスでの承認ステップを実行に移すことで予防されることがあります。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FOSSソースコードの採用を決定すしていなくても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教育を通じて予防されることがあります。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製品出荷に先立ち、コンプライアンスを確かにする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企業は（どのような形態であれ）製品が出荷される前にコンプライアンスを優先しなければなりません。</a:t>
            </a:r>
          </a:p>
          <a:p>
            <a:pPr>
              <a:buFont typeface="Arial"/>
              <a:buChar char="•"/>
            </a:pPr>
            <a:r>
              <a:rPr lang="en-US" sz="2800" dirty="0">
                <a:latin typeface="Calibri" charset="0"/>
                <a:ea typeface="ＭＳ Ｐゴシック" charset="0"/>
              </a:rPr>
              <a:t>コンプライアンスを優先することは以下を促進します：</a:t>
            </a:r>
          </a:p>
          <a:p>
            <a:pPr lvl="1">
              <a:buFont typeface="Arial"/>
              <a:buChar char="•"/>
            </a:pPr>
            <a:r>
              <a:rPr lang="en-US" sz="2500" dirty="0">
                <a:latin typeface="Calibri" charset="0"/>
                <a:ea typeface="ＭＳ Ｐゴシック" charset="0"/>
              </a:rPr>
              <a:t>組織内でのFOSSの使用をより効果的にする</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加えて、FOSS関連団体との良好な関係は適応するよい方法についての助言を得られる点などで、非常に助けになることがあります。また、コンプライアンス上の問題についても助けてくれるでしょう。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よい関係は双方向のコミュニケーションの意味で助け合いとなることもあります：（自分から）改良を提供することや、（コミュニティの）ソフトウェア開発者からのサポートを得ることもあるでしょう。</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FOSSコンプライアンスではどのような種類の落とし穴がありますか？ </a:t>
            </a:r>
          </a:p>
          <a:p>
            <a:pPr>
              <a:buFont typeface="Arial"/>
              <a:buChar char="•"/>
            </a:pPr>
            <a:r>
              <a:rPr lang="en-US" sz="2800" dirty="0">
                <a:latin typeface="Calibri" charset="0"/>
                <a:ea typeface="ＭＳ Ｐゴシック" charset="0"/>
              </a:rPr>
              <a:t>知的財産での失敗として例を一つ挙げてください。</a:t>
            </a:r>
          </a:p>
          <a:p>
            <a:pPr>
              <a:buFont typeface="Arial"/>
              <a:buChar char="•"/>
            </a:pPr>
            <a:r>
              <a:rPr lang="en-US" sz="2800" dirty="0">
                <a:latin typeface="Calibri" charset="0"/>
                <a:ea typeface="ＭＳ Ｐゴシック" charset="0"/>
              </a:rPr>
              <a:t>ライセンス コンプライアンスでの失敗として例を一つ挙げてください。</a:t>
            </a:r>
          </a:p>
          <a:p>
            <a:pPr>
              <a:buFont typeface="Arial"/>
              <a:buChar char="•"/>
            </a:pPr>
            <a:r>
              <a:rPr lang="en-US" sz="2800" dirty="0">
                <a:latin typeface="Calibri" charset="0"/>
                <a:ea typeface="ＭＳ Ｐゴシック" charset="0"/>
              </a:rPr>
              <a:t>コンプライアンス プロセスでの失敗として例を一つ挙げてください。</a:t>
            </a:r>
          </a:p>
          <a:p>
            <a:r>
              <a:rPr lang="en-US" sz="2800" dirty="0">
                <a:latin typeface="Calibri" charset="0"/>
                <a:ea typeface="ＭＳ Ｐゴシック" charset="0"/>
              </a:rPr>
              <a:t>コンプライアンスを優先することのメリットにはどういったものがありますか？</a:t>
            </a:r>
          </a:p>
          <a:p>
            <a:r>
              <a:rPr lang="en-US" sz="2800" dirty="0">
                <a:latin typeface="Calibri" charset="0"/>
                <a:ea typeface="ＭＳ Ｐゴシック" charset="0"/>
              </a:rPr>
              <a:t>コミュニティとの良好な関係を維持するメリットにはどういったものがありますか？</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プログラムのような演算方法が含まれます。</a:t>
            </a:r>
          </a:p>
          <a:p>
            <a:pPr lvl="1"/>
            <a:r>
              <a:rPr lang="en-US" dirty="0"/>
              <a:t>抽象的なアイデアや自然法則は保護しません。</a:t>
            </a:r>
          </a:p>
          <a:p>
            <a:r>
              <a:rPr lang="en-US" dirty="0"/>
              <a:t>特許保有者は、独立創作（Independent creation）に関わらず、あらゆる人に対しその機能の使用を停止することができます。 </a:t>
            </a:r>
          </a:p>
          <a:p>
            <a:r>
              <a:rPr lang="en-US" dirty="0"/>
              <a:t>他者がそのテクノロジを使いたい場合、特許ライセンス（使用権、作る・作らせる権利（Have made権）、販売・販売申し入れの権利およびその技術を輸入する権利などを供与）を求めることができます。</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「ライセンス」は、著作権や特許の保有者が他者に対し許諾や権利を供与するやり方です。</a:t>
            </a:r>
          </a:p>
          <a:p>
            <a:r>
              <a:rPr lang="en-US" dirty="0">
                <a:solidFill>
                  <a:srgbClr val="000000"/>
                </a:solidFill>
              </a:rPr>
              <a:t>ライセンスは以下に対し制限されることがあります：</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ライセンスはその供与に条件を持たせることができます。すなわち何らかの義務を満たした場合にのみ、そのライセンスを得るということです。</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保証、免責、サポート、アップグレード、保守に関する契約事項も含まれる場合があります。</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