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embeddedFontLst>
    <p:embeddedFont>
      <p:font typeface="돋움" panose="020B0600000101010101" pitchFamily="34" charset="-127"/>
      <p:regular r:id="rId89"/>
    </p:embeddedFont>
    <p:embeddedFont>
      <p:font typeface="Lucida Sans Unicode" panose="020B0602030504020204" pitchFamily="34" charset="0"/>
      <p:regular r:id="rId90"/>
    </p:embeddedFont>
    <p:embeddedFont>
      <p:font typeface="メイリオ" panose="020B0604030504040204" pitchFamily="50" charset="-128"/>
      <p:regular r:id="rId91"/>
      <p:bold r:id="rId92"/>
      <p:italic r:id="rId93"/>
      <p:boldItalic r:id="rId94"/>
    </p:embeddedFont>
    <p:embeddedFont>
      <p:font typeface="Calibri" panose="020F0502020204030204" pitchFamily="34" charset="0"/>
      <p:regular r:id="rId95"/>
      <p:bold r:id="rId96"/>
      <p:italic r:id="rId97"/>
      <p:boldItalic r:id="rId98"/>
    </p:embeddedFont>
    <p:embeddedFont>
      <p:font typeface="맑은 고딕" panose="020B0503020000020004" pitchFamily="34" charset="-127"/>
      <p:regular r:id="rId99"/>
      <p:bold r:id="rId100"/>
    </p:embeddedFont>
    <p:embeddedFont>
      <p:font typeface="Roboto" panose="02000000000000000000" pitchFamily="2" charset="0"/>
      <p:regular r:id="rId101"/>
    </p:embeddedFont>
    <p:embeddedFont>
      <p:font typeface="Roboto Condensed" panose="02000000000000000000" pitchFamily="2" charset="0"/>
      <p:regular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57000" autoAdjust="0"/>
  </p:normalViewPr>
  <p:slideViewPr>
    <p:cSldViewPr snapToGrid="0">
      <p:cViewPr varScale="1">
        <p:scale>
          <a:sx n="39" d="100"/>
          <a:sy n="39" d="100"/>
        </p:scale>
        <p:origin x="-1866" y="-108"/>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102" Type="http://schemas.openxmlformats.org/officeDocument/2006/relationships/font" Target="fonts/font14.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2.fntdata"/><Relationship Id="rId95"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commentAuthors" Target="commentAuthor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11/14/2017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11/14/2017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a:latin typeface="ＭＳ ゴシック" panose="020B0609070205080204" pitchFamily="49" charset="-128"/>
                <a:ea typeface="ＭＳ ゴシック" panose="020B0609070205080204" pitchFamily="49" charset="-128"/>
              </a:rPr>
              <a:t>。</a:t>
            </a:r>
          </a:p>
          <a:p>
            <a:endParaRPr lang="en-US" strike="noStrike" dirty="0"/>
          </a:p>
          <a:p>
            <a:r>
              <a:rPr lang="en-US" strike="noStrike" dirty="0"/>
              <a:t>---</a:t>
            </a:r>
          </a:p>
          <a:p>
            <a:pPr defTabSz="1314724">
              <a:defRPr/>
            </a:pPr>
            <a:r>
              <a:rPr lang="en-US" altLang="ja-JP" strike="noStrike" dirty="0"/>
              <a:t>Welcome to the OpenChain Curriculum Slides. These slides can be used</a:t>
            </a:r>
            <a:r>
              <a:rPr lang="en-US" altLang="ja-JP" strike="noStrike" baseline="0" dirty="0"/>
              <a:t> to help train internal teams about FOSS compliance issues and to conform with the OpenChain Specification.</a:t>
            </a:r>
            <a:endParaRPr lang="x-none" altLang="ja-JP" strike="noStrike" dirty="0"/>
          </a:p>
          <a:p>
            <a:endParaRPr lang="en-US" altLang="ja-JP" strike="noStrike" dirty="0"/>
          </a:p>
          <a:p>
            <a:r>
              <a:rPr lang="en-US" altLang="ja-JP" strike="noStrike" dirty="0"/>
              <a:t>You can deliver these slides as one half-day training session or you</a:t>
            </a:r>
            <a:r>
              <a:rPr lang="en-US" altLang="ja-JP" strike="noStrike" baseline="0" dirty="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a:latin typeface="Calibri"/>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a:t>
            </a:r>
            <a:r>
              <a:rPr lang="en-US" altLang="ja-JP" i="0" baseline="0" dirty="0">
                <a:latin typeface="+mn-lt"/>
              </a:rPr>
              <a:t> patent concepts relevant to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a:t>
            </a:r>
            <a:r>
              <a:rPr lang="en-US" altLang="ja-JP" baseline="0" dirty="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を作成する（もしくは改変する）権利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ソフトウェアは特許を受けることができます。特許はコンピュータ</a:t>
            </a:r>
            <a:r>
              <a:rPr lang="ja-JP" altLang="en-US" dirty="0" err="1">
                <a:latin typeface="ＭＳ ゴシック" panose="020B0609070205080204" pitchFamily="49" charset="-128"/>
                <a:ea typeface="ＭＳ ゴシック" panose="020B0609070205080204" pitchFamily="49" charset="-128"/>
              </a:rPr>
              <a:t>ー</a:t>
            </a:r>
            <a:r>
              <a:rPr lang="x-none" dirty="0">
                <a:latin typeface="ＭＳ ゴシック" panose="020B0609070205080204" pitchFamily="49" charset="-128"/>
                <a:ea typeface="ＭＳ ゴシック" panose="020B0609070205080204" pitchFamily="49" charset="-128"/>
              </a:rPr>
              <a:t> 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dirty="0">
                <a:latin typeface="ＭＳ ゴシック" panose="020B0609070205080204" pitchFamily="49" charset="-128"/>
                <a:ea typeface="ＭＳ ゴシック" panose="020B0609070205080204" pitchFamily="49" charset="-128"/>
              </a:rPr>
              <a:t>例</a:t>
            </a:r>
            <a:r>
              <a:rPr lang="ja-JP" alt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latin typeface="Calibri"/>
            </a:endParaRPr>
          </a:p>
          <a:p>
            <a:pPr defTabSz="1314724">
              <a:defRPr/>
            </a:pPr>
            <a:r>
              <a:rPr lang="en-US" dirty="0">
                <a:latin typeface="Calibri"/>
              </a:rPr>
              <a:t>---</a:t>
            </a:r>
          </a:p>
          <a:p>
            <a:pPr defTabSz="1314724">
              <a:defRPr/>
            </a:pPr>
            <a:r>
              <a:rPr lang="en-US" dirty="0">
                <a:latin typeface="+mn-lt"/>
              </a:rPr>
              <a:t>Copyright protects original works of authorship</a:t>
            </a:r>
            <a:r>
              <a:rPr lang="en-US" dirty="0" smtClean="0">
                <a:latin typeface="+mn-lt"/>
              </a:rPr>
              <a:t>. It's </a:t>
            </a:r>
            <a:r>
              <a:rPr lang="en-US" dirty="0">
                <a:latin typeface="+mn-lt"/>
              </a:rPr>
              <a:t>different than patent in that copyright protects the expression of an idea, whereas patent protects the underlying idea itself. Examples of works of authorship include photographs, songs, and computer code. </a:t>
            </a:r>
          </a:p>
          <a:p>
            <a:pPr defTabSz="1314724">
              <a:defRPr/>
            </a:pPr>
            <a:endParaRPr lang="en-US" dirty="0">
              <a:latin typeface="+mn-lt"/>
            </a:endParaRPr>
          </a:p>
          <a:p>
            <a:pPr defTabSz="1314724">
              <a:defRPr/>
            </a:pPr>
            <a:r>
              <a:rPr lang="en-US" dirty="0">
                <a:latin typeface="+mn-lt"/>
              </a:rPr>
              <a:t>Most important copyright concepts for software are: right to reproduce, right to make creative works (or right to modify), and right to distribute.</a:t>
            </a:r>
          </a:p>
          <a:p>
            <a:pPr defTabSz="1314724">
              <a:defRPr/>
            </a:pPr>
            <a:endParaRPr lang="en-US" dirty="0">
              <a:latin typeface="+mn-lt"/>
            </a:endParaRPr>
          </a:p>
          <a:p>
            <a:pPr defTabSz="1314724">
              <a:defRPr/>
            </a:pPr>
            <a:r>
              <a:rPr lang="en-US" dirty="0">
                <a:latin typeface="+mn-lt"/>
              </a:rPr>
              <a:t>Software can be subject to a patent. Patent protects method of operation, such as computer program. However, patent protects functionality, and not abstract ideas. </a:t>
            </a:r>
          </a:p>
          <a:p>
            <a:pPr defTabSz="1314724">
              <a:defRPr/>
            </a:pPr>
            <a:endParaRPr lang="en-US" dirty="0">
              <a:latin typeface="+mn-lt"/>
            </a:endParaRPr>
          </a:p>
          <a:p>
            <a:pPr defTabSz="1314724">
              <a:defRPr/>
            </a:pPr>
            <a:r>
              <a:rPr lang="en-US" dirty="0">
                <a:latin typeface="+mn-lt"/>
              </a:rPr>
              <a:t>Patent holder can exclude others from practicing the patent, regardless of whether the others have independently created the product.</a:t>
            </a:r>
          </a:p>
          <a:p>
            <a:pPr defTabSz="1314724">
              <a:defRPr/>
            </a:pPr>
            <a:endParaRPr lang="en-US" dirty="0">
              <a:latin typeface="+mn-lt"/>
            </a:endParaRPr>
          </a:p>
          <a:p>
            <a:pPr defTabSz="1314724">
              <a:defRPr/>
            </a:pPr>
            <a:r>
              <a:rPr lang="en-US" dirty="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a:latin typeface="+mn-lt"/>
              </a:rPr>
              <a:t>FFMpeg</a:t>
            </a:r>
            <a:r>
              <a:rPr lang="en-US" dirty="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a:latin typeface="Calibri"/>
                <a:ea typeface="MS PGothic" charset="0"/>
              </a:rPr>
              <a:t>。</a:t>
            </a:r>
          </a:p>
          <a:p>
            <a:pPr defTabSz="1314724">
              <a:defRPr/>
            </a:pPr>
            <a:endParaRPr lang="en-US" baseline="0">
              <a:latin typeface="Calibri"/>
              <a:ea typeface="MS PGothic" charset="0"/>
            </a:endParaRPr>
          </a:p>
          <a:p>
            <a:pPr defTabSz="1314724">
              <a:defRPr/>
            </a:pPr>
            <a:r>
              <a:rPr lang="en-US">
                <a:latin typeface="Calibri"/>
                <a:ea typeface="MS PGothic" charset="0"/>
              </a:rPr>
              <a:t>---</a:t>
            </a:r>
          </a:p>
          <a:p>
            <a:pPr defTabSz="1314724">
              <a:defRPr/>
            </a:pPr>
            <a:r>
              <a:rPr lang="en-US">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sng" baseline="0" dirty="0">
                <a:latin typeface="ＭＳ ゴシック" panose="020B0609070205080204" pitchFamily="49" charset="-128"/>
                <a:ea typeface="ＭＳ ゴシック" panose="020B0609070205080204" pitchFamily="49" charset="-128"/>
              </a:rPr>
              <a:t>します</a:t>
            </a:r>
            <a:r>
              <a:rPr lang="ja-JP" altLang="en-US" baseline="0" dirty="0">
                <a:latin typeface="ＭＳ ゴシック" panose="020B0609070205080204" pitchFamily="49" charset="-128"/>
                <a:ea typeface="ＭＳ ゴシック" panose="020B0609070205080204" pitchFamily="49" charset="-128"/>
              </a:rPr>
              <a:t>が、</a:t>
            </a:r>
            <a:r>
              <a:rPr lang="ja-JP" altLang="en-US" u="sng" baseline="0" dirty="0">
                <a:latin typeface="ＭＳ ゴシック" panose="020B0609070205080204" pitchFamily="49" charset="-128"/>
                <a:ea typeface="ＭＳ ゴシック" panose="020B0609070205080204" pitchFamily="49" charset="-128"/>
              </a:rPr>
              <a:t>あなたが</a:t>
            </a:r>
            <a:r>
              <a:rPr lang="ja-JP" altLang="en-US" baseline="0" dirty="0">
                <a:latin typeface="ＭＳ ゴシック" panose="020B0609070205080204" pitchFamily="49" charset="-128"/>
                <a:ea typeface="ＭＳ ゴシック" panose="020B0609070205080204" pitchFamily="49" charset="-128"/>
              </a:rPr>
              <a:t>そのソースコードを</a:t>
            </a:r>
            <a:r>
              <a:rPr lang="ja-JP" altLang="en-US" u="sng" baseline="0" dirty="0">
                <a:latin typeface="ＭＳ ゴシック" panose="020B0609070205080204" pitchFamily="49" charset="-128"/>
                <a:ea typeface="ＭＳ ゴシック" panose="020B0609070205080204" pitchFamily="49" charset="-128"/>
              </a:rPr>
              <a:t>他者に提供することは要求しません</a:t>
            </a:r>
            <a:r>
              <a:rPr lang="ja-JP" altLang="en-US" baseline="0" dirty="0">
                <a:latin typeface="ＭＳ ゴシック" panose="020B0609070205080204" pitchFamily="49" charset="-128"/>
                <a:ea typeface="ＭＳ ゴシック" panose="020B0609070205080204" pitchFamily="49" charset="-128"/>
              </a:rPr>
              <a:t>。</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 explains ”permissive” FOSS licenses, the most basic type of FOSS license, which usually have minimal requirements. The most basic requirement is to include</a:t>
            </a:r>
            <a:r>
              <a:rPr lang="en-US" altLang="ja-JP" baseline="0" dirty="0"/>
              <a:t> a copyright notice.</a:t>
            </a:r>
            <a:r>
              <a:rPr lang="ja-JP" altLang="en-US" baseline="0" dirty="0"/>
              <a:t> </a:t>
            </a:r>
            <a:r>
              <a:rPr lang="en-US" altLang="ja-JP" dirty="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reciprocity and </a:t>
            </a:r>
            <a:r>
              <a:rPr lang="en-US" altLang="ja-JP" dirty="0" err="1">
                <a:latin typeface="+mn-lt"/>
              </a:rPr>
              <a:t>Copyleft</a:t>
            </a:r>
            <a:r>
              <a:rPr lang="en-US" altLang="ja-JP" dirty="0">
                <a:latin typeface="+mn-lt"/>
              </a:rPr>
              <a:t>,</a:t>
            </a:r>
            <a:r>
              <a:rPr lang="en-US" altLang="ja-JP" baseline="0" dirty="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a:latin typeface="ＭＳ ゴシック" panose="020B0609070205080204" pitchFamily="49" charset="-128"/>
                <a:ea typeface="ＭＳ ゴシック" panose="020B0609070205080204" pitchFamily="49" charset="-128"/>
              </a:rPr>
              <a:t>。</a:t>
            </a:r>
          </a:p>
          <a:p>
            <a:endParaRPr lang="en-US" dirty="0">
              <a:latin typeface="Calibri"/>
            </a:endParaRPr>
          </a:p>
          <a:p>
            <a:r>
              <a:rPr lang="en-US" dirty="0">
                <a:latin typeface="Calibri"/>
              </a:rPr>
              <a:t>---</a:t>
            </a:r>
          </a:p>
          <a:p>
            <a:pPr defTabSz="1314724">
              <a:defRPr/>
            </a:pPr>
            <a:r>
              <a:rPr lang="en-US" altLang="ja-JP" dirty="0">
                <a:latin typeface="+mn-lt"/>
              </a:rPr>
              <a:t>This slide explains proprietary or closed source licenses. These licenses often have very different requirements and rules</a:t>
            </a:r>
            <a:r>
              <a:rPr lang="en-US" altLang="ja-JP" baseline="0" dirty="0">
                <a:latin typeface="+mn-lt"/>
              </a:rPr>
              <a:t> compared to FOSS licenses.</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en-US" dirty="0" smtClean="0">
                <a:latin typeface="ＭＳ ゴシック" panose="020B0609070205080204" pitchFamily="49" charset="-128"/>
                <a:ea typeface="ＭＳ ゴシック" panose="020B0609070205080204" pitchFamily="49" charset="-128"/>
              </a:rPr>
              <a:t>つと</a:t>
            </a:r>
            <a:r>
              <a:rPr lang="ja-JP" altLang="en-US" dirty="0" smtClean="0">
                <a:latin typeface="ＭＳ ゴシック" panose="020B0609070205080204" pitchFamily="49" charset="-128"/>
                <a:ea typeface="ＭＳ ゴシック" panose="020B0609070205080204" pitchFamily="49" charset="-128"/>
              </a:rPr>
              <a:t>い</a:t>
            </a:r>
            <a:r>
              <a:rPr lang="en-US" dirty="0" err="1" smtClean="0">
                <a:latin typeface="ＭＳ ゴシック" panose="020B0609070205080204" pitchFamily="49" charset="-128"/>
                <a:ea typeface="ＭＳ ゴシック" panose="020B0609070205080204" pitchFamily="49" charset="-128"/>
              </a:rPr>
              <a:t>えます</a:t>
            </a:r>
            <a:r>
              <a:rPr lang="en-US" dirty="0" err="1">
                <a:latin typeface="ＭＳ ゴシック" panose="020B0609070205080204" pitchFamily="49" charset="-128"/>
                <a:ea typeface="ＭＳ ゴシック" panose="020B0609070205080204" pitchFamily="49" charset="-128"/>
              </a:rPr>
              <a:t>。米国ではパブリック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r>
              <a:rPr lang="en-US" dirty="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このスライドではライセンスの両立性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について説明しています。両立性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は、どのライセンスが一緒に使用できるかを理解する上での考え方です。FOSSにはお互いに両立</a:t>
            </a:r>
            <a:r>
              <a:rPr lang="ja-JP" altLang="en-US" dirty="0">
                <a:latin typeface="ＭＳ ゴシック" panose="020B0609070205080204" pitchFamily="49" charset="-128"/>
                <a:ea typeface="ＭＳ ゴシック" panose="020B0609070205080204" pitchFamily="49" charset="-128"/>
              </a:rPr>
              <a:t>（互換）</a:t>
            </a:r>
            <a:r>
              <a:rPr lang="en-US" dirty="0" err="1">
                <a:latin typeface="ＭＳ ゴシック" panose="020B0609070205080204" pitchFamily="49" charset="-128"/>
                <a:ea typeface="ＭＳ ゴシック" panose="020B0609070205080204" pitchFamily="49" charset="-128"/>
              </a:rPr>
              <a:t>できるもの、できないものがあります。コードやライセンスを選択する際にこれは重要な検討事項となります</a:t>
            </a:r>
            <a:r>
              <a:rPr lang="en-US" dirty="0">
                <a:latin typeface="ＭＳ ゴシック" panose="020B0609070205080204" pitchFamily="49" charset="-128"/>
                <a:ea typeface="ＭＳ ゴシック" panose="020B0609070205080204" pitchFamily="49" charset="-128"/>
              </a:rPr>
              <a:t>。</a:t>
            </a:r>
          </a:p>
          <a:p>
            <a:endParaRPr lang="en-US"/>
          </a:p>
          <a:p>
            <a:r>
              <a:rPr lang="en-US"/>
              <a:t>---</a:t>
            </a:r>
            <a:endParaRPr lang="en-US" dirty="0"/>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要件を十分検討した上で、</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a:t>
            </a:r>
            <a:r>
              <a:rPr lang="en-US" sz="1200" dirty="0" err="1">
                <a:latin typeface="ＭＳ ゴシック" panose="020B0609070205080204" pitchFamily="49" charset="-128"/>
                <a:ea typeface="ＭＳ ゴシック" panose="020B0609070205080204" pitchFamily="49" charset="-128"/>
                <a:cs typeface="Arial"/>
              </a:rPr>
              <a:t>の適用を受けます。本ライセンスに従わない限り本ファイルを使用することはできません</a:t>
            </a:r>
            <a:r>
              <a:rPr lang="en-US" sz="1200" dirty="0" smtClean="0">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a:latin typeface="+mn-lt"/>
              </a:rPr>
              <a:t>This slides explains</a:t>
            </a:r>
            <a:r>
              <a:rPr lang="en-US" altLang="ja-JP" sz="1200" baseline="0" dirty="0">
                <a:latin typeface="+mn-lt"/>
              </a:rPr>
              <a:t> multi-licensing. This is the situation where more than set of license terms can apply to a piece of software. </a:t>
            </a:r>
            <a:br>
              <a:rPr lang="en-US" altLang="ja-JP" sz="1200" baseline="0" dirty="0">
                <a:latin typeface="+mn-lt"/>
              </a:rPr>
            </a:br>
            <a:r>
              <a:rPr lang="en-US" altLang="ja-JP" sz="1200" baseline="0" dirty="0">
                <a:latin typeface="+mn-lt"/>
              </a:rPr>
              <a:t/>
            </a:r>
            <a:br>
              <a:rPr lang="en-US" altLang="ja-JP" sz="1200" baseline="0" dirty="0">
                <a:latin typeface="+mn-lt"/>
              </a:rPr>
            </a:br>
            <a:r>
              <a:rPr lang="en-US" altLang="ja-JP" sz="1200" b="1" dirty="0"/>
              <a:t>Conjunctive</a:t>
            </a:r>
            <a:r>
              <a:rPr lang="en-US" altLang="ja-JP" sz="1200" dirty="0"/>
              <a:t> = Multiple licenses apply</a:t>
            </a:r>
          </a:p>
          <a:p>
            <a:pPr lvl="1"/>
            <a:r>
              <a:rPr lang="en-US" altLang="ja-JP" sz="1200" dirty="0"/>
              <a:t>GPL-2.0 project also includes code under BSD-3-Clause </a:t>
            </a:r>
          </a:p>
          <a:p>
            <a:pPr marL="857469" lvl="1"/>
            <a:r>
              <a:rPr lang="en-US" altLang="ja-JP" sz="1200" dirty="0">
                <a:sym typeface="Wingdings"/>
              </a:rPr>
              <a:t>In</a:t>
            </a:r>
            <a:r>
              <a:rPr lang="en-US" altLang="ja-JP" sz="1200" baseline="0" dirty="0">
                <a:sym typeface="Wingdings"/>
              </a:rPr>
              <a:t> this situation you h</a:t>
            </a:r>
            <a:r>
              <a:rPr lang="en-US" altLang="ja-JP" sz="1200" dirty="0"/>
              <a:t>ave to comply with both sets of license terms</a:t>
            </a:r>
          </a:p>
          <a:p>
            <a:r>
              <a:rPr lang="en-US" altLang="ja-JP" sz="1200" b="1" dirty="0"/>
              <a:t>Disjunctive</a:t>
            </a:r>
            <a:r>
              <a:rPr lang="en-US" altLang="ja-JP" sz="1200" dirty="0"/>
              <a:t> = Choice of one open source license or another</a:t>
            </a:r>
          </a:p>
          <a:p>
            <a:pPr lvl="1"/>
            <a:r>
              <a:rPr lang="en-US" altLang="ja-JP" sz="1200" dirty="0"/>
              <a:t>Mozilla tri-license</a:t>
            </a:r>
          </a:p>
          <a:p>
            <a:pPr lvl="1"/>
            <a:r>
              <a:rPr lang="en-US" altLang="ja-JP" sz="1200" dirty="0"/>
              <a:t>Jetty</a:t>
            </a:r>
          </a:p>
          <a:p>
            <a:pPr lvl="1"/>
            <a:r>
              <a:rPr lang="en-US" altLang="ja-JP" sz="1200" dirty="0"/>
              <a:t>Ruby</a:t>
            </a:r>
            <a:endParaRPr lang="en-US" altLang="ja-JP" sz="1200" dirty="0">
              <a:solidFill>
                <a:srgbClr val="FF0000"/>
              </a:solidFill>
            </a:endParaRPr>
          </a:p>
          <a:p>
            <a:pPr defTabSz="1715172">
              <a:defRPr/>
            </a:pPr>
            <a:r>
              <a:rPr lang="en-US" altLang="ja-JP" sz="1200" dirty="0">
                <a:latin typeface="+mn-lt"/>
              </a:rPr>
              <a:t/>
            </a:r>
            <a:br>
              <a:rPr lang="en-US" altLang="ja-JP" sz="1200" dirty="0">
                <a:latin typeface="+mn-lt"/>
              </a:rPr>
            </a:br>
            <a:r>
              <a:rPr lang="en-US" altLang="ja-JP" sz="1200" dirty="0">
                <a:latin typeface="+mn-lt"/>
              </a:rPr>
              <a:t>Disjunctive licensing may be something important to explore more deeply</a:t>
            </a:r>
            <a:r>
              <a:rPr lang="en-US" altLang="ja-JP" sz="1200" baseline="0" dirty="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なければならないことを意味しています。その他の言い方として、「遺伝的」、「コピーレフト」、「</a:t>
            </a:r>
            <a:r>
              <a:rPr lang="ja-JP" altLang="en-US" dirty="0">
                <a:latin typeface="ＭＳ ゴシック" panose="020B0609070205080204" pitchFamily="49" charset="-128"/>
                <a:ea typeface="ＭＳ ゴシック" panose="020B0609070205080204" pitchFamily="49" charset="-128"/>
              </a:rPr>
              <a:t>共用（</a:t>
            </a:r>
            <a:r>
              <a:rPr lang="en-US" altLang="ja-JP" dirty="0">
                <a:latin typeface="ＭＳ ゴシック" panose="020B0609070205080204" pitchFamily="49" charset="-128"/>
                <a:ea typeface="ＭＳ ゴシック" panose="020B0609070205080204" pitchFamily="49" charset="-128"/>
              </a:rPr>
              <a:t>Share-alike</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smtClean="0">
                <a:latin typeface="ＭＳ ゴシック" panose="020B0609070205080204" pitchFamily="49" charset="-128"/>
                <a:ea typeface="ＭＳ ゴシック" panose="020B0609070205080204" pitchFamily="49" charset="-128"/>
              </a:rPr>
              <a:t>のことを</a:t>
            </a:r>
            <a:r>
              <a:rPr lang="ja-JP" altLang="en-US" dirty="0" smtClean="0">
                <a:latin typeface="ＭＳ ゴシック" panose="020B0609070205080204" pitchFamily="49" charset="-128"/>
                <a:ea typeface="ＭＳ ゴシック" panose="020B0609070205080204" pitchFamily="49" charset="-128"/>
              </a:rPr>
              <a:t>い</a:t>
            </a:r>
            <a:r>
              <a:rPr lang="x-none" dirty="0" smtClean="0">
                <a:latin typeface="ＭＳ ゴシック" panose="020B0609070205080204" pitchFamily="49" charset="-128"/>
                <a:ea typeface="ＭＳ ゴシック" panose="020B0609070205080204" pitchFamily="49" charset="-128"/>
              </a:rPr>
              <a:t>います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、そのソフトウェアをコントロールするライセンスについての情報を含む場合があります。FOSSの告知／表示が改</a:t>
            </a:r>
            <a:r>
              <a:rPr lang="ja-JP" altLang="en-US" dirty="0">
                <a:latin typeface="ＭＳ ゴシック" panose="020B0609070205080204" pitchFamily="49" charset="-128"/>
                <a:ea typeface="ＭＳ ゴシック" panose="020B0609070205080204" pitchFamily="49" charset="-128"/>
              </a:rPr>
              <a:t>変に</a:t>
            </a:r>
            <a:r>
              <a:rPr lang="x-none" dirty="0">
                <a:latin typeface="ＭＳ ゴシック" panose="020B0609070205080204" pitchFamily="49" charset="-128"/>
                <a:ea typeface="ＭＳ ゴシック" panose="020B0609070205080204" pitchFamily="49" charset="-128"/>
              </a:rPr>
              <a:t>ついて告知を提供する場合もあります。FOSSの告知／表示を帰属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a:latin typeface="Calibri"/>
            </a:endParaRPr>
          </a:p>
          <a:p>
            <a:r>
              <a:rPr lang="en-US" dirty="0">
                <a:latin typeface="Calibri"/>
              </a:rPr>
              <a:t>---</a:t>
            </a:r>
          </a:p>
          <a:p>
            <a:r>
              <a:rPr lang="x-none" altLang="ja-JP" dirty="0">
                <a:latin typeface="+mn-lt"/>
              </a:rPr>
              <a:t>FOSS licenses are Free and FOSS Software licenses generally make source code available under terms that allow for modification and redistribution.</a:t>
            </a:r>
          </a:p>
          <a:p>
            <a:endParaRPr lang="en-US" altLang="ja-JP" dirty="0">
              <a:latin typeface="+mn-lt"/>
            </a:endParaRPr>
          </a:p>
          <a:p>
            <a:r>
              <a:rPr lang="x-none" altLang="ja-JP" dirty="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a:latin typeface="+mn-lt"/>
            </a:endParaRPr>
          </a:p>
          <a:p>
            <a:r>
              <a:rPr lang="x-none" altLang="ja-JP" dirty="0">
                <a:latin typeface="+mn-lt"/>
              </a:rPr>
              <a:t>Examples of permissive FOSS licenses include MIT, BSD, and Apache.</a:t>
            </a:r>
          </a:p>
          <a:p>
            <a:endParaRPr lang="en-US" altLang="ja-JP" dirty="0">
              <a:latin typeface="+mn-lt"/>
            </a:endParaRPr>
          </a:p>
          <a:p>
            <a:r>
              <a:rPr lang="x-none" altLang="ja-JP" dirty="0">
                <a:latin typeface="+mn-lt"/>
              </a:rPr>
              <a:t>License reciprocity means that the derivative work of the copyrighted work must be made available under the same license. Other names being used include "hereditary", "copyleft", "share-alike", and pejoratively</a:t>
            </a:r>
            <a:r>
              <a:rPr lang="en-US" altLang="ja-JP" dirty="0">
                <a:latin typeface="+mn-lt"/>
              </a:rPr>
              <a:t> </a:t>
            </a:r>
            <a:r>
              <a:rPr lang="x-none" altLang="ja-JP" dirty="0">
                <a:latin typeface="+mn-lt"/>
              </a:rPr>
              <a:t>"viral."</a:t>
            </a:r>
          </a:p>
          <a:p>
            <a:endParaRPr lang="x-none" altLang="ja-JP" dirty="0">
              <a:latin typeface="+mn-lt"/>
            </a:endParaRPr>
          </a:p>
          <a:p>
            <a:r>
              <a:rPr lang="x-none" altLang="ja-JP" dirty="0">
                <a:latin typeface="+mn-lt"/>
              </a:rPr>
              <a:t>Examples of copyleft-style licenses include GPL and LGPL.  </a:t>
            </a:r>
          </a:p>
          <a:p>
            <a:endParaRPr lang="x-none" altLang="ja-JP" dirty="0">
              <a:latin typeface="+mn-lt"/>
            </a:endParaRPr>
          </a:p>
          <a:p>
            <a:r>
              <a:rPr lang="x-none" altLang="ja-JP" dirty="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a:latin typeface="+mn-lt"/>
            </a:endParaRPr>
          </a:p>
          <a:p>
            <a:r>
              <a:rPr lang="x-none" altLang="ja-JP" dirty="0">
                <a:latin typeface="+mn-lt"/>
              </a:rPr>
              <a:t>Freeware and Shareware are not FOSS.</a:t>
            </a:r>
            <a:r>
              <a:rPr lang="en-US" altLang="ja-JP" dirty="0">
                <a:latin typeface="+mn-lt"/>
              </a:rPr>
              <a:t> </a:t>
            </a:r>
            <a:r>
              <a:rPr lang="x-none" altLang="ja-JP" dirty="0">
                <a:latin typeface="+mn-lt"/>
              </a:rPr>
              <a:t>The reason is that even though freeware and shareware are available without cost, they don't allow the users to make modifications to the software.</a:t>
            </a:r>
            <a:r>
              <a:rPr lang="en-US" altLang="ja-JP" dirty="0">
                <a:latin typeface="+mn-lt"/>
              </a:rPr>
              <a:t> </a:t>
            </a:r>
            <a:r>
              <a:rPr lang="x-none" altLang="ja-JP" dirty="0">
                <a:latin typeface="+mn-lt"/>
              </a:rPr>
              <a:t>In fact, many of the freeware and shareware contain similar license restrictions common in proprietary software.</a:t>
            </a:r>
          </a:p>
          <a:p>
            <a:endParaRPr lang="en-US" altLang="ja-JP" dirty="0">
              <a:latin typeface="+mn-lt"/>
            </a:endParaRPr>
          </a:p>
          <a:p>
            <a:r>
              <a:rPr lang="x-none" altLang="ja-JP" dirty="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a:latin typeface="+mn-lt"/>
            </a:endParaRPr>
          </a:p>
          <a:p>
            <a:r>
              <a:rPr lang="x-none" altLang="ja-JP" dirty="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そこで得た情報を維持する</a:t>
            </a:r>
            <a:r>
              <a:rPr lang="en-US" baseline="0" dirty="0" err="1">
                <a:latin typeface="ＭＳ ゴシック" panose="020B0609070205080204" pitchFamily="49" charset="-128"/>
                <a:ea typeface="ＭＳ ゴシック" panose="020B0609070205080204" pitchFamily="49" charset="-128"/>
              </a:rPr>
              <a:t>プロセスを</a:t>
            </a:r>
            <a:r>
              <a:rPr lang="ja-JP" altLang="en-US" baseline="0" dirty="0">
                <a:latin typeface="ＭＳ ゴシック" panose="020B0609070205080204" pitchFamily="49" charset="-128"/>
                <a:ea typeface="ＭＳ ゴシック" panose="020B0609070205080204" pitchFamily="49" charset="-128"/>
              </a:rPr>
              <a:t>持つ</a:t>
            </a:r>
            <a:r>
              <a:rPr lang="en-US" baseline="0" dirty="0">
                <a:latin typeface="ＭＳ ゴシック" panose="020B0609070205080204" pitchFamily="49" charset="-128"/>
                <a:ea typeface="ＭＳ ゴシック" panose="020B0609070205080204" pitchFamily="49" charset="-128"/>
              </a:rPr>
              <a:t>ことです。もう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p>
          <a:p>
            <a:endParaRPr lang="en-US" baseline="0" dirty="0"/>
          </a:p>
          <a:p>
            <a:r>
              <a:rPr lang="en-US" baseline="0" dirty="0"/>
              <a:t>---</a:t>
            </a:r>
          </a:p>
          <a:p>
            <a:pPr defTabSz="1314724">
              <a:defRPr/>
            </a:pPr>
            <a:r>
              <a:rPr lang="en-US" altLang="ja-JP" dirty="0"/>
              <a:t>This slide explains that FOSS compliance</a:t>
            </a:r>
            <a:r>
              <a:rPr lang="en-US" altLang="ja-JP" baseline="0" dirty="0"/>
              <a:t> is really a two-part goal. The first is to know your obligations and have a process to support this knowledge. The second is to satisfy the obligations.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r>
              <a:rPr lang="ja-JP" altLang="en-US" baseline="0" dirty="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ライセンスで定められます。その</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ソフトウェアに対してのみ求められることもあれば、</a:t>
            </a:r>
            <a:r>
              <a:rPr lang="ja-JP" altLang="en-US" u="sng" baseline="0" dirty="0">
                <a:latin typeface="ＭＳ ゴシック" panose="020B0609070205080204" pitchFamily="49" charset="-128"/>
                <a:ea typeface="ＭＳ ゴシック" panose="020B0609070205080204" pitchFamily="49" charset="-128"/>
              </a:rPr>
              <a:t>本スライド</a:t>
            </a:r>
            <a:r>
              <a:rPr lang="ja-JP" altLang="en-US" baseline="0" dirty="0">
                <a:latin typeface="ＭＳ ゴシック" panose="020B0609070205080204" pitchFamily="49" charset="-128"/>
                <a:ea typeface="ＭＳ ゴシック" panose="020B0609070205080204" pitchFamily="49" charset="-128"/>
              </a:rPr>
              <a:t>に記載したソフトウェアすべてに求められることもあります。</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a:t>
            </a:r>
            <a:r>
              <a:rPr lang="en-US" altLang="ja-JP" baseline="0" dirty="0"/>
              <a:t> expands on what compliance obligations must be satisfied in typical FOSS licenses.</a:t>
            </a:r>
          </a:p>
          <a:p>
            <a:pPr defTabSz="1314724">
              <a:defRPr/>
            </a:pPr>
            <a:endParaRPr lang="en-US" altLang="ja-JP" baseline="0" dirty="0"/>
          </a:p>
          <a:p>
            <a:pPr defTabSz="1314724">
              <a:defRPr/>
            </a:pPr>
            <a:r>
              <a:rPr lang="en-US" altLang="ja-JP" dirty="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頒布す</a:t>
            </a:r>
            <a:r>
              <a:rPr lang="ja-JP" altLang="en-US" baseline="0">
                <a:latin typeface="ＭＳ ゴシック" panose="020B0609070205080204" pitchFamily="49" charset="-128"/>
                <a:ea typeface="ＭＳ ゴシック" panose="020B0609070205080204" pitchFamily="49" charset="-128"/>
              </a:rPr>
              <a:t>る時</a:t>
            </a:r>
            <a:r>
              <a:rPr lang="en-US" baseline="0">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when FOSS obligations are “triggered.” FOSS licenses are copyright licenses and the basic compliance trigger is when you distribute code to</a:t>
            </a:r>
            <a:r>
              <a:rPr lang="en-US" altLang="ja-JP" baseline="0" dirty="0">
                <a:latin typeface="+mn-lt"/>
              </a:rPr>
              <a:t> another legal </a:t>
            </a:r>
            <a:r>
              <a:rPr lang="en-US" altLang="ja-JP" baseline="0">
                <a:latin typeface="+mn-lt"/>
              </a:rPr>
              <a:t>entity.</a:t>
            </a:r>
            <a:endParaRPr lang="en-US" baseline="0" dirty="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派生的著作物</a:t>
            </a:r>
            <a:r>
              <a:rPr lang="en-US" baseline="0" dirty="0" err="1">
                <a:latin typeface="ＭＳ ゴシック" panose="020B0609070205080204" pitchFamily="49" charset="-128"/>
                <a:ea typeface="ＭＳ ゴシック" panose="020B0609070205080204" pitchFamily="49" charset="-128"/>
              </a:rPr>
              <a:t>についても若干触れています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a:t>
            </a:r>
            <a:r>
              <a:rPr lang="en-US" altLang="ja-JP" baseline="0" dirty="0">
                <a:latin typeface="+mn-lt"/>
              </a:rPr>
              <a:t> that modifying code can impose obligations under FOSS licenses. It explains a little bit about derivative works.</a:t>
            </a:r>
            <a:endParaRPr lang="en-US" altLang="ja-JP" dirty="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baseline="0" dirty="0">
                <a:solidFill>
                  <a:schemeClr val="tx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a:t>
            </a:r>
            <a:r>
              <a:rPr lang="en-US" altLang="ja-JP" sz="1200" dirty="0" err="1">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dirty="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rgbClr val="000000"/>
              </a:solidFill>
              <a:latin typeface="+mn-lt"/>
              <a:ea typeface="Roboto"/>
              <a:cs typeface="Roboto"/>
              <a:sym typeface="Roboto"/>
            </a:endParaRPr>
          </a:p>
          <a:p>
            <a:pPr>
              <a:buSzPct val="25000"/>
            </a:pPr>
            <a:r>
              <a:rPr lang="en-US" sz="1200" dirty="0">
                <a:solidFill>
                  <a:srgbClr val="000000"/>
                </a:solidFill>
                <a:latin typeface="+mn-lt"/>
                <a:ea typeface="Roboto"/>
                <a:cs typeface="Roboto"/>
                <a:sym typeface="Roboto"/>
              </a:rPr>
              <a:t>--</a:t>
            </a:r>
          </a:p>
          <a:p>
            <a:pPr>
              <a:buSzPct val="25000"/>
            </a:pPr>
            <a:r>
              <a:rPr lang="en-US" sz="1200" dirty="0">
                <a:solidFill>
                  <a:srgbClr val="000000"/>
                </a:solidFill>
                <a:latin typeface="+mn-lt"/>
                <a:ea typeface="Roboto"/>
                <a:cs typeface="Roboto"/>
                <a:sym typeface="Roboto"/>
              </a:rPr>
              <a:t>This slide helps explain what the </a:t>
            </a:r>
            <a:r>
              <a:rPr lang="en-US" sz="1200" dirty="0" err="1">
                <a:solidFill>
                  <a:srgbClr val="000000"/>
                </a:solidFill>
                <a:latin typeface="+mn-lt"/>
                <a:ea typeface="Roboto"/>
                <a:cs typeface="Roboto"/>
                <a:sym typeface="Roboto"/>
              </a:rPr>
              <a:t>OpenChain</a:t>
            </a:r>
            <a:r>
              <a:rPr lang="en-US" sz="1200" dirty="0">
                <a:solidFill>
                  <a:srgbClr val="000000"/>
                </a:solidFill>
                <a:latin typeface="+mn-lt"/>
                <a:ea typeface="Roboto"/>
                <a:cs typeface="Roboto"/>
                <a:sym typeface="Roboto"/>
              </a:rPr>
              <a:t>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how FOSS compliance programs</a:t>
            </a:r>
            <a:r>
              <a:rPr lang="en-US" altLang="ja-JP" baseline="0" dirty="0">
                <a:latin typeface="+mn-lt"/>
              </a:rPr>
              <a:t> work in “broad stokes” (a basic overview). </a:t>
            </a:r>
            <a:endParaRPr lang="en-US"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p>
          <a:p>
            <a:endParaRPr lang="en-US" baseline="0" dirty="0"/>
          </a:p>
          <a:p>
            <a:r>
              <a:rPr lang="en-US" baseline="0" dirty="0"/>
              <a:t>---</a:t>
            </a:r>
          </a:p>
          <a:p>
            <a:pPr defTabSz="1314724">
              <a:defRPr/>
            </a:pPr>
            <a:r>
              <a:rPr lang="en-US" altLang="ja-JP" dirty="0"/>
              <a:t>This slide explains more</a:t>
            </a:r>
            <a:r>
              <a:rPr lang="en-US" altLang="ja-JP" baseline="0" dirty="0"/>
              <a:t> about how FOSS compliance practices can work in an organization</a:t>
            </a:r>
            <a:r>
              <a:rPr lang="en-US" altLang="ja-JP" baseline="0"/>
              <a:t>. </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dirty="0">
                <a:latin typeface="ＭＳ ゴシック" panose="020B0609070205080204" pitchFamily="49" charset="-128"/>
                <a:ea typeface="ＭＳ ゴシック" panose="020B0609070205080204" pitchFamily="49" charset="-128"/>
              </a:rPr>
              <a:t>超え</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describes some of the benefits that compliance</a:t>
            </a:r>
            <a:r>
              <a:rPr lang="en-US" altLang="ja-JP" baseline="0" dirty="0"/>
              <a:t> brings to an organization beyond the fact of fulfilling the legal obligations of the license.</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dirty="0">
                <a:latin typeface="ＭＳ ゴシック" panose="020B0609070205080204" pitchFamily="49" charset="-128"/>
                <a:ea typeface="ＭＳ ゴシック" panose="020B0609070205080204" pitchFamily="49" charset="-128"/>
              </a:rPr>
              <a:t>FOSSコンプライアンスプログラムの2つの主要なゴールとは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FOSSソフトウェアの追跡</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FOSSレビューの実施と、ライセンス義務の確認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製品出荷時のライセンス義務の履行</a:t>
            </a:r>
            <a:r>
              <a:rPr lang="en-US" dirty="0">
                <a:latin typeface="ＭＳ ゴシック" panose="020B0609070205080204" pitchFamily="49" charset="-128"/>
                <a:ea typeface="ＭＳ ゴシック" panose="020B0609070205080204" pitchFamily="49" charset="-128"/>
              </a:rPr>
              <a:t> </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r>
              <a:rPr lang="en-US" altLang="ja-JP" dirty="0"/>
              <a:t>FOSS compliance means following the licensing terms of FOSS</a:t>
            </a:r>
            <a:r>
              <a:rPr lang="en-US" altLang="ja-JP" baseline="0" dirty="0"/>
              <a:t> licenses. It involves understanding the licenses, having processes to support the license terms, and having processes to address any oversights or errors.</a:t>
            </a:r>
          </a:p>
          <a:p>
            <a:endParaRPr lang="en-US" altLang="ja-JP" baseline="0" dirty="0"/>
          </a:p>
          <a:p>
            <a:pPr defTabSz="1314724">
              <a:defRPr/>
            </a:pPr>
            <a:r>
              <a:rPr lang="en-US" altLang="ja-JP" dirty="0"/>
              <a:t>The two main goals of a FOSS compliance program are</a:t>
            </a:r>
            <a:r>
              <a:rPr lang="en-US" altLang="ja-JP" baseline="0" dirty="0"/>
              <a:t> </a:t>
            </a:r>
            <a:r>
              <a:rPr lang="en-US" altLang="ja-JP" b="1" baseline="0" dirty="0"/>
              <a:t>know your obligations</a:t>
            </a:r>
            <a:r>
              <a:rPr lang="en-US" altLang="ja-JP" baseline="0" dirty="0"/>
              <a:t> and to </a:t>
            </a:r>
            <a:r>
              <a:rPr lang="en-US" altLang="ja-JP" b="1" baseline="0" dirty="0"/>
              <a:t>satisfy your obligations</a:t>
            </a:r>
            <a:r>
              <a:rPr lang="en-US" altLang="ja-JP" baseline="0" dirty="0"/>
              <a:t>.</a:t>
            </a:r>
            <a:br>
              <a:rPr lang="en-US" altLang="ja-JP" baseline="0" dirty="0"/>
            </a:br>
            <a:r>
              <a:rPr lang="en-US" altLang="ja-JP" baseline="0" dirty="0"/>
              <a:t/>
            </a:r>
            <a:br>
              <a:rPr lang="en-US" altLang="ja-JP" baseline="0" dirty="0"/>
            </a:br>
            <a:r>
              <a:rPr lang="en-US" altLang="ja-JP" baseline="0" dirty="0"/>
              <a:t>The important business practices of a FOSS compliance program include:</a:t>
            </a:r>
          </a:p>
          <a:p>
            <a:pPr marL="246511" indent="-246511" defTabSz="1314724">
              <a:buFont typeface="Arial" charset="0"/>
              <a:buChar char="•"/>
              <a:defRPr/>
            </a:pPr>
            <a:r>
              <a:rPr lang="en-US" altLang="ja-JP" dirty="0">
                <a:latin typeface="Calibri" charset="0"/>
                <a:ea typeface="ＭＳ Ｐゴシック" charset="0"/>
              </a:rPr>
              <a:t>Identification of the origin and license of FOSS software</a:t>
            </a:r>
          </a:p>
          <a:p>
            <a:pPr marL="246511" indent="-246511">
              <a:buFont typeface="Arial" charset="0"/>
              <a:buChar char="•"/>
            </a:pPr>
            <a:r>
              <a:rPr lang="en-US" altLang="ja-JP" dirty="0">
                <a:latin typeface="Calibri" charset="0"/>
                <a:ea typeface="ＭＳ Ｐゴシック" charset="0"/>
              </a:rPr>
              <a:t>Tracking FOSS software within the development process</a:t>
            </a:r>
          </a:p>
          <a:p>
            <a:pPr marL="246511" indent="-246511">
              <a:buFont typeface="Arial" charset="0"/>
              <a:buChar char="•"/>
            </a:pPr>
            <a:r>
              <a:rPr lang="en-US" altLang="ja-JP" dirty="0">
                <a:latin typeface="Calibri" charset="0"/>
                <a:ea typeface="ＭＳ Ｐゴシック" charset="0"/>
              </a:rPr>
              <a:t>Performing FOSS review and identifying license obligations</a:t>
            </a:r>
          </a:p>
          <a:p>
            <a:pPr marL="246511" indent="-246511">
              <a:buFont typeface="Arial" charset="0"/>
              <a:buChar char="•"/>
            </a:pPr>
            <a:r>
              <a:rPr lang="en-US" altLang="ja-JP" dirty="0">
                <a:latin typeface="Calibri" charset="0"/>
                <a:ea typeface="ＭＳ Ｐゴシック" charset="0"/>
              </a:rPr>
              <a:t>Fulfillment of license obligations when product ships </a:t>
            </a:r>
          </a:p>
          <a:p>
            <a:pPr marL="246511" indent="-246511">
              <a:buFont typeface="Arial" charset="0"/>
              <a:buChar char="•"/>
            </a:pPr>
            <a:r>
              <a:rPr lang="en-US" altLang="ja-JP" dirty="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a:latin typeface="Calibri" charset="0"/>
                <a:ea typeface="ＭＳ Ｐゴシック" charset="0"/>
              </a:rPr>
              <a:t>Training</a:t>
            </a:r>
          </a:p>
          <a:p>
            <a:pPr marL="246511" indent="-246511">
              <a:buFont typeface="Arial" charset="0"/>
              <a:buChar char="•"/>
            </a:pPr>
            <a:endParaRPr lang="en-US" altLang="ja-JP" dirty="0">
              <a:latin typeface="Calibri" charset="0"/>
              <a:ea typeface="ＭＳ Ｐゴシック" charset="0"/>
            </a:endParaRPr>
          </a:p>
          <a:p>
            <a:r>
              <a:rPr lang="en-US" altLang="ja-JP" dirty="0">
                <a:latin typeface="Calibri" charset="0"/>
                <a:ea typeface="ＭＳ Ｐゴシック" charset="0"/>
              </a:rPr>
              <a:t>A</a:t>
            </a:r>
            <a:r>
              <a:rPr lang="en-US" altLang="ja-JP"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a:endParaRPr lang="en-US" b="0" baseline="0" dirty="0">
              <a:latin typeface="+mn-lt"/>
            </a:endParaRPr>
          </a:p>
          <a:p>
            <a:pPr marL="325558" indent="-325558"/>
            <a:r>
              <a:rPr lang="en-US" b="0" baseline="0" dirty="0">
                <a:latin typeface="+mn-lt"/>
              </a:rPr>
              <a:t>---</a:t>
            </a:r>
          </a:p>
          <a:p>
            <a:pPr defTabSz="1314724">
              <a:defRPr/>
            </a:pPr>
            <a:r>
              <a:rPr lang="en-US" altLang="ja-JP" b="0" dirty="0">
                <a:latin typeface="+mn-lt"/>
              </a:rPr>
              <a:t>This slides outlines what incorporation means when using</a:t>
            </a:r>
            <a:r>
              <a:rPr lang="en-US" altLang="ja-JP" b="0" baseline="0" dirty="0">
                <a:latin typeface="+mn-lt"/>
              </a:rPr>
              <a:t> FOSS.</a:t>
            </a:r>
            <a:endParaRPr lang="en-US" altLang="ja-JP" b="0" dirty="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a:latin typeface="+mn-lt"/>
            </a:endParaRPr>
          </a:p>
          <a:p>
            <a:pPr marL="325558" indent="-325558"/>
            <a:r>
              <a:rPr lang="en-US" b="1" dirty="0">
                <a:latin typeface="+mn-lt"/>
              </a:rPr>
              <a:t>---</a:t>
            </a:r>
          </a:p>
          <a:p>
            <a:pPr marL="325558" indent="-325558" defTabSz="1314724">
              <a:defRPr/>
            </a:pPr>
            <a:r>
              <a:rPr lang="en-US" altLang="ja-JP" b="0" dirty="0">
                <a:latin typeface="+mn-lt"/>
              </a:rPr>
              <a:t>This slides outlines what linking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a:latin typeface="+mn-lt"/>
            </a:endParaRPr>
          </a:p>
          <a:p>
            <a:pPr marL="325558" indent="-325558" defTabSz="1314724">
              <a:defRPr/>
            </a:pPr>
            <a:r>
              <a:rPr lang="en-US" b="0" baseline="0" dirty="0">
                <a:latin typeface="+mn-lt"/>
              </a:rPr>
              <a:t>---</a:t>
            </a:r>
          </a:p>
          <a:p>
            <a:pPr marL="325558" indent="-325558" defTabSz="1314724">
              <a:defRPr/>
            </a:pPr>
            <a:r>
              <a:rPr lang="en-US" altLang="ja-JP" b="0" dirty="0">
                <a:latin typeface="+mn-lt"/>
              </a:rPr>
              <a:t>This slides outlines what modification means when using</a:t>
            </a:r>
            <a:r>
              <a:rPr lang="en-US" altLang="ja-JP" b="0" baseline="0" dirty="0">
                <a:latin typeface="+mn-lt"/>
              </a:rPr>
              <a:t> FOSS.</a:t>
            </a:r>
            <a:endParaRPr lang="en-US" altLang="ja-JP" b="0" dirty="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a:latin typeface="+mn-lt"/>
            </a:endParaRPr>
          </a:p>
          <a:p>
            <a:pPr marL="325558" indent="-325558"/>
            <a:r>
              <a:rPr lang="en-US" b="1">
                <a:latin typeface="+mn-lt"/>
              </a:rPr>
              <a:t>---</a:t>
            </a:r>
            <a:endParaRPr lang="en-US" b="1" dirty="0">
              <a:latin typeface="+mn-lt"/>
            </a:endParaRPr>
          </a:p>
          <a:p>
            <a:pPr marL="325558" indent="-325558" defTabSz="1314724">
              <a:defRPr/>
            </a:pPr>
            <a:r>
              <a:rPr lang="en-US" altLang="ja-JP" b="0" dirty="0">
                <a:latin typeface="+mn-lt"/>
              </a:rPr>
              <a:t>This slides outlines what translation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セッション</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a:latin typeface="ＭＳ ゴシック" panose="020B0609070205080204" pitchFamily="49" charset="-128"/>
                <a:ea typeface="ＭＳ ゴシック" panose="020B0609070205080204" pitchFamily="49" charset="-128"/>
              </a:rPr>
              <a:t>。</a:t>
            </a:r>
            <a:r>
              <a:rPr lang="en-US" i="0" dirty="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a:latin typeface="ＭＳ ゴシック" panose="020B0609070205080204" pitchFamily="49" charset="-128"/>
              <a:ea typeface="ＭＳ ゴシック" panose="020B0609070205080204" pitchFamily="49" charset="-128"/>
            </a:endParaRPr>
          </a:p>
          <a:p>
            <a:r>
              <a:rPr lang="en-US" altLang="ja-JP" i="0" baseline="0" dirty="0"/>
              <a:t>---</a:t>
            </a:r>
          </a:p>
          <a:p>
            <a:r>
              <a:rPr lang="en-US" altLang="ja-JP" i="0" dirty="0"/>
              <a:t>This</a:t>
            </a:r>
            <a:r>
              <a:rPr lang="en-US" altLang="ja-JP" i="0" baseline="0" dirty="0"/>
              <a:t> slide is relevant to providing either a single three hour training session or explaining how a series of shorter sessions focused on “per chapter” training will work.</a:t>
            </a:r>
            <a:r>
              <a:rPr lang="en-US" altLang="ja-JP" i="0" dirty="0"/>
              <a:t> </a:t>
            </a:r>
            <a:r>
              <a:rPr lang="en-US" altLang="ja-JP" dirty="0"/>
              <a:t/>
            </a:r>
            <a:br>
              <a:rPr lang="en-US" altLang="ja-JP" dirty="0"/>
            </a:br>
            <a:r>
              <a:rPr lang="en-US" altLang="ja-JP" i="0" dirty="0"/>
              <a:t> </a:t>
            </a:r>
            <a:r>
              <a:rPr lang="en-US" altLang="ja-JP" dirty="0"/>
              <a:t/>
            </a:r>
            <a:br>
              <a:rPr lang="en-US" altLang="ja-JP"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p>
          <a:p>
            <a:pPr defTabSz="1314724">
              <a:defRPr/>
            </a:pPr>
            <a:endParaRPr lang="en-US" b="0" baseline="0" dirty="0">
              <a:latin typeface="+mn-lt"/>
            </a:endParaRPr>
          </a:p>
          <a:p>
            <a:pPr defTabSz="1314724">
              <a:defRPr/>
            </a:pPr>
            <a:r>
              <a:rPr lang="en-US" b="0" baseline="0" dirty="0">
                <a:latin typeface="+mn-lt"/>
              </a:rPr>
              <a:t>---</a:t>
            </a:r>
          </a:p>
          <a:p>
            <a:pPr defTabSz="1314724">
              <a:defRPr/>
            </a:pPr>
            <a:r>
              <a:rPr lang="en-US" altLang="ja-JP" b="0" dirty="0">
                <a:latin typeface="+mn-lt"/>
              </a:rPr>
              <a:t>This slides explains</a:t>
            </a:r>
            <a:r>
              <a:rPr lang="en-US" altLang="ja-JP" b="0" baseline="0" dirty="0">
                <a:latin typeface="+mn-lt"/>
              </a:rPr>
              <a:t> that development tools may do some of these actions “behind the scene”, and this is an area that companies should be aware of.</a:t>
            </a:r>
            <a:endParaRPr lang="en-US" altLang="ja-JP" b="0" dirty="0">
              <a:latin typeface="+mn-lt"/>
            </a:endParaRPr>
          </a:p>
          <a:p>
            <a:endParaRPr lang="en-US" altLang="ja-JP" b="1" dirty="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a:latin typeface="ＭＳ ゴシック" panose="020B0609070205080204" pitchFamily="49" charset="-128"/>
                <a:ea typeface="ＭＳ ゴシック" panose="020B0609070205080204" pitchFamily="49" charset="-128"/>
              </a:rPr>
              <a:t>。</a:t>
            </a:r>
          </a:p>
          <a:p>
            <a:endParaRPr lang="en-US" b="0" baseline="0" dirty="0">
              <a:latin typeface="+mn-lt"/>
            </a:endParaRPr>
          </a:p>
          <a:p>
            <a:r>
              <a:rPr lang="en-US" b="0" baseline="0" dirty="0">
                <a:latin typeface="+mn-lt"/>
              </a:rPr>
              <a:t>---</a:t>
            </a:r>
          </a:p>
          <a:p>
            <a:pPr defTabSz="1314724">
              <a:defRPr/>
            </a:pPr>
            <a:r>
              <a:rPr lang="en-US" altLang="ja-JP" b="0" dirty="0">
                <a:latin typeface="+mn-lt"/>
              </a:rPr>
              <a:t>This slide explains</a:t>
            </a:r>
            <a:r>
              <a:rPr lang="en-US" altLang="ja-JP" b="0" baseline="0" dirty="0">
                <a:latin typeface="+mn-lt"/>
              </a:rPr>
              <a:t> some of the concepts behind distribution. Because FOSS licenses usually apply during distribution, this is a key point to consider in a compliance program.</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および法務チームが集まる場となり</a:t>
            </a:r>
            <a:r>
              <a:rPr lang="ja-JP" altLang="en-US">
                <a:latin typeface="ＭＳ ゴシック" panose="020B0609070205080204" pitchFamily="49" charset="-128"/>
                <a:ea typeface="ＭＳ ゴシック" panose="020B0609070205080204" pitchFamily="49" charset="-128"/>
              </a:rPr>
              <a:t>え</a:t>
            </a:r>
            <a:r>
              <a:rPr lang="x-none">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The FOSS Review is a basic building block of a FOSS Compliance Program. </a:t>
            </a:r>
          </a:p>
          <a:p>
            <a:endParaRPr lang="x-none" altLang="ja-JP" dirty="0"/>
          </a:p>
          <a:p>
            <a:r>
              <a:rPr lang="x-none" altLang="ja-JP" dirty="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a:t>Engineering or developer teams may participate in gathering relevant information</a:t>
            </a:r>
          </a:p>
          <a:p>
            <a:pPr marL="246511" indent="-246511">
              <a:buFont typeface="Arial" charset="0"/>
              <a:buChar char="•"/>
            </a:pPr>
            <a:r>
              <a:rPr lang="x-none" altLang="ja-JP" dirty="0"/>
              <a:t>Legal teams analyze and determine license obligations and provide guidance</a:t>
            </a:r>
          </a:p>
          <a:p>
            <a:pPr marL="246511" indent="-246511">
              <a:buFont typeface="Arial" charset="0"/>
              <a:buChar char="•"/>
            </a:pPr>
            <a:r>
              <a:rPr lang="x-none" altLang="ja-JP" dirty="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FOSSの使用について誰が意思決定者なのか（</a:t>
            </a:r>
            <a:r>
              <a:rPr lang="ja-JP" altLang="en-US" dirty="0">
                <a:latin typeface="ＭＳ ゴシック" panose="020B0609070205080204" pitchFamily="49" charset="-128"/>
                <a:ea typeface="ＭＳ ゴシック" panose="020B0609070205080204" pitchFamily="49" charset="-128"/>
              </a:rPr>
              <a:t>マネージャー</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dirty="0">
                <a:latin typeface="ＭＳ ゴシック" panose="020B0609070205080204" pitchFamily="49" charset="-128"/>
                <a:ea typeface="ＭＳ ゴシック" panose="020B0609070205080204" pitchFamily="49" charset="-128"/>
              </a:rPr>
              <a:t>ポイントがあるか？</a:t>
            </a:r>
            <a:endParaRPr lang="en-US" dirty="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a:latin typeface="ＭＳ ゴシック" panose="020B0609070205080204" pitchFamily="49" charset="-128"/>
              <a:ea typeface="ＭＳ ゴシック" panose="020B0609070205080204" pitchFamily="49" charset="-128"/>
            </a:endParaRPr>
          </a:p>
          <a:p>
            <a:r>
              <a:rPr lang="en-US" dirty="0"/>
              <a:t>---</a:t>
            </a:r>
          </a:p>
          <a:p>
            <a:r>
              <a:rPr lang="x-none" altLang="ja-JP" dirty="0"/>
              <a:t>The first step is to identify the proper parties to initiate a FOSS Review</a:t>
            </a:r>
          </a:p>
          <a:p>
            <a:endParaRPr lang="x-none" altLang="ja-JP" dirty="0"/>
          </a:p>
          <a:p>
            <a:r>
              <a:rPr lang="x-none" altLang="ja-JP" dirty="0"/>
              <a:t>Important questions to ask include:</a:t>
            </a:r>
          </a:p>
          <a:p>
            <a:pPr marL="246511" indent="-246511">
              <a:buFont typeface="Arial" panose="020B0604020202020204" pitchFamily="34" charset="0"/>
              <a:buChar char="•"/>
            </a:pPr>
            <a:r>
              <a:rPr lang="x-none" altLang="ja-JP" dirty="0"/>
              <a:t>Who are the decision makers about FOSS usage (managers, architects, individual engineers, etc.)? </a:t>
            </a:r>
          </a:p>
          <a:p>
            <a:pPr marL="246511" indent="-246511">
              <a:buFont typeface="Arial" panose="020B0604020202020204" pitchFamily="34" charset="0"/>
              <a:buChar char="•"/>
            </a:pPr>
            <a:r>
              <a:rPr lang="x-none" altLang="ja-JP" dirty="0"/>
              <a:t>How can they raise questions about FOSS usage?</a:t>
            </a:r>
          </a:p>
          <a:p>
            <a:pPr marL="246511" indent="-246511">
              <a:buFont typeface="Arial" panose="020B0604020202020204" pitchFamily="34" charset="0"/>
              <a:buChar char="•"/>
            </a:pPr>
            <a:r>
              <a:rPr lang="x-none" altLang="ja-JP" dirty="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r>
              <a:rPr lang="en-US" altLang="ja-JP" dirty="0"/>
              <a:t>It should be noted that this list of information looks</a:t>
            </a:r>
            <a:r>
              <a:rPr lang="en-US" altLang="ja-JP" baseline="0" dirty="0"/>
              <a:t> quite large. However, the amount of information required depends on the size of your company and what you intend to do with the FOSS code. Large entities tend to require more information than small entities.</a:t>
            </a:r>
          </a:p>
          <a:p>
            <a:endParaRPr lang="en-US" altLang="ja-JP" baseline="0" dirty="0"/>
          </a:p>
          <a:p>
            <a:pPr defTabSz="1314724">
              <a:defRPr/>
            </a:pPr>
            <a:r>
              <a:rPr lang="x-none" altLang="ja-JP"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dirty="0">
                <a:latin typeface="ＭＳ ゴシック" panose="020B0609070205080204" pitchFamily="49" charset="-128"/>
                <a:ea typeface="ＭＳ ゴシック" panose="020B0609070205080204" pitchFamily="49" charset="-128"/>
              </a:rPr>
              <a:t>FOSSコンポーネントを特定するためのコードスキャンツールやフォレン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dirty="0">
                <a:latin typeface="ＭＳ ゴシック" panose="020B0609070205080204" pitchFamily="49" charset="-128"/>
                <a:ea typeface="ＭＳ ゴシック" panose="020B0609070205080204" pitchFamily="49" charset="-128"/>
              </a:rPr>
              <a:t>クス（法的確証収集）ツールを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a:p>
          <a:p>
            <a:endParaRPr lang="en-US" dirty="0"/>
          </a:p>
          <a:p>
            <a:r>
              <a:rPr lang="en-US" dirty="0"/>
              <a:t>---</a:t>
            </a:r>
          </a:p>
          <a:p>
            <a:r>
              <a:rPr lang="x-none" altLang="ja-JP" dirty="0"/>
              <a:t>The FOSS Review team may consist of an interdisciplinary team</a:t>
            </a:r>
          </a:p>
          <a:p>
            <a:endParaRPr lang="x-none" altLang="ja-JP" dirty="0"/>
          </a:p>
          <a:p>
            <a:r>
              <a:rPr lang="x-none" altLang="ja-JP" dirty="0"/>
              <a:t>The legal team, which may include in-house or outside attorneys, reviews and evaluates the FOSS usage for license obligations</a:t>
            </a:r>
          </a:p>
          <a:p>
            <a:endParaRPr lang="x-none" altLang="ja-JP" dirty="0"/>
          </a:p>
          <a:p>
            <a:r>
              <a:rPr lang="x-none" altLang="ja-JP" dirty="0"/>
              <a:t>The legal team may be supported by others, including:</a:t>
            </a:r>
          </a:p>
          <a:p>
            <a:pPr marL="246511" indent="-246511">
              <a:buFont typeface="Arial" panose="020B0604020202020204" pitchFamily="34" charset="0"/>
              <a:buChar char="•"/>
            </a:pPr>
            <a:r>
              <a:rPr lang="x-none" altLang="ja-JP"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a:t>Other specialists or representatives that may be impacted by FOSS-related issues, such as commercial licensing, compliance or business planning teams. </a:t>
            </a:r>
          </a:p>
          <a:p>
            <a:endParaRPr lang="x-none" altLang="ja-JP" dirty="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altLang="ja-JP" dirty="0">
                <a:latin typeface="ＭＳ ゴシック" panose="020B0609070205080204" pitchFamily="49" charset="-128"/>
                <a:ea typeface="ＭＳ ゴシック" panose="020B0609070205080204" pitchFamily="49" charset="-128"/>
              </a:rPr>
              <a:t>FOSSの</a:t>
            </a:r>
            <a:r>
              <a:rPr lang="ja-JP" altLang="en-US" dirty="0">
                <a:latin typeface="ＭＳ ゴシック" panose="020B0609070205080204" pitchFamily="49" charset="-128"/>
                <a:ea typeface="ＭＳ ゴシック" panose="020B0609070205080204" pitchFamily="49" charset="-128"/>
              </a:rPr>
              <a:t>明らかになっていない使用</a:t>
            </a:r>
            <a:r>
              <a:rPr lang="x-none" dirty="0">
                <a:latin typeface="ＭＳ ゴシック" panose="020B0609070205080204" pitchFamily="49" charset="-128"/>
                <a:ea typeface="ＭＳ ゴシック" panose="020B0609070205080204" pitchFamily="49" charset="-128"/>
              </a:rPr>
              <a:t>を見つけるためにコード 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a:p>
          <a:p>
            <a:r>
              <a:rPr lang="en-US" dirty="0"/>
              <a:t>---</a:t>
            </a:r>
          </a:p>
          <a:p>
            <a:r>
              <a:rPr lang="x-none" altLang="ja-JP"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a:p>
          <a:p>
            <a:r>
              <a:rPr lang="x-none" altLang="ja-JP" dirty="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u="none" dirty="0">
                <a:solidFill>
                  <a:schemeClr val="tx1"/>
                </a:solidFill>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a:t>
            </a:r>
            <a:r>
              <a:rPr lang="ja-JP" altLang="en-US" sz="1200">
                <a:solidFill>
                  <a:schemeClr val="dk1"/>
                </a:solidFill>
                <a:latin typeface="ＭＳ ゴシック" panose="020B0609070205080204" pitchFamily="49" charset="-128"/>
                <a:ea typeface="ＭＳ ゴシック" panose="020B0609070205080204" pitchFamily="49" charset="-128"/>
                <a:cs typeface="Roboto"/>
                <a:sym typeface="Roboto"/>
              </a:rPr>
              <a:t>ついて</a:t>
            </a:r>
            <a:r>
              <a:rPr lang="ja-JP" altLang="en-US" sz="1200" smtClean="0">
                <a:solidFill>
                  <a:schemeClr val="dk1"/>
                </a:solidFill>
                <a:latin typeface="ＭＳ ゴシック" panose="020B0609070205080204" pitchFamily="49" charset="-128"/>
                <a:ea typeface="ＭＳ ゴシック" panose="020B0609070205080204" pitchFamily="49" charset="-128"/>
                <a:cs typeface="Roboto"/>
                <a:sym typeface="Roboto"/>
              </a:rPr>
              <a:t>全体像で</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a:t>
            </a:r>
            <a:r>
              <a:rPr lang="en-US" altLang="ja-JP"/>
              <a:t>documentation.</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、この図では</a:t>
            </a:r>
            <a:r>
              <a:rPr lang="ja-JP" altLang="en-US" dirty="0">
                <a:latin typeface="ＭＳ ゴシック" panose="020B0609070205080204" pitchFamily="49" charset="-128"/>
                <a:ea typeface="ＭＳ ゴシック" panose="020B0609070205080204" pitchFamily="49" charset="-128"/>
              </a:rPr>
              <a:t>幹部レベルの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a:t>
            </a:r>
            <a:r>
              <a:rPr lang="x-none" dirty="0" smtClean="0">
                <a:latin typeface="ＭＳ ゴシック" panose="020B0609070205080204" pitchFamily="49" charset="-128"/>
                <a:ea typeface="ＭＳ ゴシック" panose="020B0609070205080204" pitchFamily="49" charset="-128"/>
              </a:rPr>
              <a:t>レビュープロセスでの関係者</a:t>
            </a:r>
            <a:r>
              <a:rPr lang="ja-JP" altLang="en-US" dirty="0" smtClean="0">
                <a:latin typeface="ＭＳ ゴシック" panose="020B0609070205080204" pitchFamily="49" charset="-128"/>
                <a:ea typeface="ＭＳ ゴシック" panose="020B0609070205080204" pitchFamily="49" charset="-128"/>
              </a:rPr>
              <a:t>における</a:t>
            </a:r>
            <a:r>
              <a:rPr lang="x-none" dirty="0" smtClean="0">
                <a:latin typeface="ＭＳ ゴシック" panose="020B0609070205080204" pitchFamily="49" charset="-128"/>
                <a:ea typeface="ＭＳ ゴシック" panose="020B0609070205080204" pitchFamily="49" charset="-128"/>
              </a:rPr>
              <a:t>意見不一致の解決などを行います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have oversight (for example, an Executive Review Committee in this diagram). The oversight committee may make important policy decisions or resolve disagreements between parties in the review process.</a:t>
            </a:r>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チームにコンタクトを</a:t>
            </a:r>
            <a:r>
              <a:rPr lang="ja-JP" altLang="en-US" dirty="0" smtClean="0">
                <a:latin typeface="ＭＳ ゴシック" panose="020B0609070205080204" pitchFamily="49" charset="-128"/>
                <a:ea typeface="ＭＳ ゴシック" panose="020B0609070205080204" pitchFamily="49" charset="-128"/>
              </a:rPr>
              <a:t>と</a:t>
            </a:r>
            <a:r>
              <a:rPr lang="x-none" dirty="0" smtClean="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dirty="0">
                <a:latin typeface="ＭＳ ゴシック" panose="020B0609070205080204" pitchFamily="49" charset="-128"/>
                <a:ea typeface="ＭＳ ゴシック" panose="020B0609070205080204" pitchFamily="49" charset="-128"/>
              </a:rPr>
              <a:t>ことができ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dirty="0">
                <a:latin typeface="ＭＳ ゴシック" panose="020B0609070205080204" pitchFamily="49" charset="-128"/>
                <a:ea typeface="ＭＳ ゴシック" panose="020B0609070205080204" pitchFamily="49" charset="-128"/>
              </a:rPr>
              <a:t>発生しうる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コントロールするFOSSライセンスの義務を履行するために、著作権表示、帰属</a:t>
            </a:r>
            <a:r>
              <a:rPr lang="ja-JP" altLang="en-US" dirty="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To gather and analyze information regarding FOSS usage and to produce appropriate guidance.</a:t>
            </a:r>
          </a:p>
          <a:p>
            <a:endParaRPr lang="x-none" altLang="ja-JP" dirty="0"/>
          </a:p>
          <a:p>
            <a:r>
              <a:rPr lang="x-none" altLang="ja-JP" dirty="0"/>
              <a:t>Initiate a FOSS review process. The method for initiating this process may vary by company, but should be open to those who are involved in using FOSS in development.</a:t>
            </a:r>
          </a:p>
          <a:p>
            <a:endParaRPr lang="x-none" altLang="ja-JP" dirty="0"/>
          </a:p>
          <a:p>
            <a:r>
              <a:rPr lang="x-none" altLang="ja-JP" dirty="0"/>
              <a:t>Initiate a FOSS review process or contact the FOSS review team. The process should be flexible enough so that FOSS users in your organization have access to guidance.</a:t>
            </a:r>
          </a:p>
          <a:p>
            <a:endParaRPr lang="x-none" altLang="ja-JP" dirty="0"/>
          </a:p>
          <a:p>
            <a:r>
              <a:rPr lang="x-none" altLang="ja-JP" dirty="0"/>
              <a:t>The package name, version, download URL, license, description and intended use in your product is a good starting point. The precisely level of detail you will need depends on your organization and intended use case. </a:t>
            </a:r>
          </a:p>
          <a:p>
            <a:endParaRPr lang="x-none" altLang="ja-JP" dirty="0"/>
          </a:p>
          <a:p>
            <a:r>
              <a:rPr lang="x-none" altLang="ja-JP" dirty="0"/>
              <a:t>The copyright notices, attribution and source code normally helps to identify who is licensing the FOSS software.</a:t>
            </a:r>
          </a:p>
          <a:p>
            <a:endParaRPr lang="x-none" altLang="ja-JP" dirty="0"/>
          </a:p>
          <a:p>
            <a:r>
              <a:rPr lang="x-none" altLang="ja-JP"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a:p>
          <a:p>
            <a:r>
              <a:rPr lang="x-none" altLang="ja-JP" dirty="0"/>
              <a:t>Check information for completeness, consistency and accuracy. This process may be assisted by support teams, including teams that run code scanning tools to scan for undisclosed FOSS usage.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、より簡素化したプロセスで取</a:t>
            </a:r>
            <a:r>
              <a:rPr lang="ja-JP" altLang="en-US">
                <a:latin typeface="ＭＳ ゴシック" panose="020B0609070205080204" pitchFamily="49" charset="-128"/>
                <a:ea typeface="ＭＳ ゴシック" panose="020B0609070205080204" pitchFamily="49" charset="-128"/>
              </a:rPr>
              <a:t>り</a:t>
            </a:r>
            <a:r>
              <a:rPr lang="x-none">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25558" indent="-325558"/>
            <a:endParaRPr lang="en-US" dirty="0">
              <a:latin typeface="+mn-lt"/>
            </a:endParaRPr>
          </a:p>
          <a:p>
            <a:pPr marL="325558" indent="-325558"/>
            <a:r>
              <a:rPr lang="en-US" dirty="0">
                <a:latin typeface="+mn-lt"/>
              </a:rPr>
              <a:t>---</a:t>
            </a:r>
          </a:p>
          <a:p>
            <a:r>
              <a:rPr lang="en-US" dirty="0">
                <a:latin typeface="+mn-lt"/>
              </a:rPr>
              <a:t>This slide describes the definition of compliance management and its end goals. </a:t>
            </a:r>
          </a:p>
          <a:p>
            <a:endParaRPr lang="en-US" dirty="0">
              <a:latin typeface="+mn-lt"/>
            </a:endParaRPr>
          </a:p>
          <a:p>
            <a:r>
              <a:rPr lang="en-US" dirty="0">
                <a:latin typeface="+mn-lt"/>
              </a:rPr>
              <a:t>Note that this section provides a detailed example of what may take place in a large enterprise. Smaller companies may wish to approach the process in a more streamlined way.</a:t>
            </a:r>
          </a:p>
          <a:p>
            <a:pPr marL="325558" indent="-325558"/>
            <a:endParaRPr lang="en-US" dirty="0">
              <a:latin typeface="Times" charset="0"/>
            </a:endParaRPr>
          </a:p>
          <a:p>
            <a:pPr marL="325558" indent="-325558"/>
            <a:endParaRPr lang="x-none" dirty="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中・小規模</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説明して</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本</a:t>
            </a:r>
            <a:r>
              <a:rPr lang="x-none" dirty="0">
                <a:latin typeface="ＭＳ ゴシック" panose="020B0609070205080204" pitchFamily="49" charset="-128"/>
                <a:ea typeface="ＭＳ ゴシック" panose="020B0609070205080204" pitchFamily="49" charset="-128"/>
              </a:rPr>
              <a:t>スライドは、</a:t>
            </a:r>
            <a:r>
              <a:rPr lang="ja-JP" altLang="en-US" dirty="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a:latin typeface="ＭＳ ゴシック" panose="020B0609070205080204" pitchFamily="49" charset="-128"/>
                <a:ea typeface="ＭＳ ゴシック" panose="020B0609070205080204" pitchFamily="49" charset="-128"/>
              </a:rPr>
              <a:t>各ステップの全体像です。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en-US" altLang="ja-JP" dirty="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u="sng" dirty="0">
                <a:latin typeface="ＭＳ ゴシック" panose="020B0609070205080204" pitchFamily="49" charset="-128"/>
                <a:ea typeface="ＭＳ ゴシック" panose="020B0609070205080204" pitchFamily="49" charset="-128"/>
              </a:rPr>
              <a:t>この</a:t>
            </a:r>
            <a:r>
              <a:rPr lang="x-none" dirty="0">
                <a:latin typeface="ＭＳ ゴシック" panose="020B0609070205080204" pitchFamily="49" charset="-128"/>
                <a:ea typeface="ＭＳ ゴシック" panose="020B0609070205080204" pitchFamily="49" charset="-128"/>
              </a:rPr>
              <a:t>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などにステップが開始されます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チームはエンジニア</a:t>
            </a:r>
            <a:r>
              <a:rPr lang="ja-JP" altLang="en-US" dirty="0">
                <a:latin typeface="ＭＳ ゴシック" panose="020B0609070205080204" pitchFamily="49" charset="-128"/>
                <a:ea typeface="ＭＳ ゴシック" panose="020B0609070205080204" pitchFamily="49" charset="-128"/>
              </a:rPr>
              <a:t>たち</a:t>
            </a:r>
            <a:r>
              <a:rPr lang="x-none" dirty="0">
                <a:latin typeface="ＭＳ ゴシック" panose="020B0609070205080204" pitchFamily="49" charset="-128"/>
                <a:ea typeface="ＭＳ ゴシック" panose="020B0609070205080204" pitchFamily="49" charset="-128"/>
              </a:rPr>
              <a:t>からのレビュー 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パーティのソフトウェア</a:t>
            </a:r>
            <a:r>
              <a:rPr lang="ja-JP" altLang="en-US" dirty="0">
                <a:latin typeface="ＭＳ ゴシック" panose="020B0609070205080204" pitchFamily="49" charset="-128"/>
                <a:ea typeface="ＭＳ ゴシック" panose="020B0609070205080204" pitchFamily="49" charset="-128"/>
              </a:rPr>
              <a:t>へ</a:t>
            </a:r>
            <a:r>
              <a:rPr lang="x-none" dirty="0">
                <a:latin typeface="ＭＳ ゴシック" panose="020B0609070205080204" pitchFamily="49" charset="-128"/>
                <a:ea typeface="ＭＳ ゴシック" panose="020B0609070205080204" pitchFamily="49" charset="-128"/>
              </a:rPr>
              <a:t>スキャン</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実施</a:t>
            </a:r>
            <a:r>
              <a:rPr lang="ja-JP" altLang="en-US" dirty="0">
                <a:latin typeface="ＭＳ ゴシック" panose="020B0609070205080204" pitchFamily="49" charset="-128"/>
                <a:ea typeface="ＭＳ ゴシック" panose="020B0609070205080204" pitchFamily="49" charset="-128"/>
              </a:rPr>
              <a:t>することによって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first step in our example process is to identify FOSS usage.</a:t>
            </a:r>
          </a:p>
          <a:p>
            <a:endParaRPr lang="x-none" altLang="ja-JP" dirty="0">
              <a:latin typeface="+mn-lt"/>
            </a:endParaRPr>
          </a:p>
          <a:p>
            <a:r>
              <a:rPr lang="x-none" altLang="ja-JP" dirty="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a:latin typeface="+mn-lt"/>
            </a:endParaRPr>
          </a:p>
          <a:p>
            <a:r>
              <a:rPr lang="x-none" altLang="ja-JP" dirty="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a:latin typeface="+mn-lt"/>
            </a:endParaRPr>
          </a:p>
          <a:p>
            <a:endParaRPr lang="en-US"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solidFill>
                  <a:schemeClr val="tx1"/>
                </a:solidFill>
                <a:latin typeface="ＭＳ ゴシック" panose="020B0609070205080204" pitchFamily="49" charset="-128"/>
                <a:ea typeface="ＭＳ ゴシック" panose="020B0609070205080204" pitchFamily="49" charset="-128"/>
              </a:rPr>
              <a:t>宣言</a:t>
            </a:r>
            <a:r>
              <a:rPr lang="x-none" dirty="0">
                <a:latin typeface="ＭＳ ゴシック" panose="020B0609070205080204" pitchFamily="49" charset="-128"/>
                <a:ea typeface="ＭＳ ゴシック" panose="020B0609070205080204" pitchFamily="49" charset="-128"/>
              </a:rPr>
              <a:t>され</a:t>
            </a:r>
            <a:r>
              <a:rPr lang="ja-JP" altLang="en-US" dirty="0">
                <a:latin typeface="ＭＳ ゴシック" panose="020B0609070205080204" pitchFamily="49" charset="-128"/>
                <a:ea typeface="ＭＳ ゴシック" panose="020B0609070205080204" pitchFamily="49" charset="-128"/>
              </a:rPr>
              <a:t>ている</a:t>
            </a:r>
            <a:r>
              <a:rPr lang="x-none" dirty="0">
                <a:latin typeface="ＭＳ ゴシック" panose="020B0609070205080204" pitchFamily="49" charset="-128"/>
                <a:ea typeface="ＭＳ ゴシック" panose="020B0609070205080204" pitchFamily="49" charset="-128"/>
              </a:rPr>
              <a:t>ライセンスのレビューや、FOSSコンポーネントの起源の調査など）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a:latin typeface="ＭＳ ゴシック" panose="020B0609070205080204" pitchFamily="49" charset="-128"/>
                <a:ea typeface="ＭＳ ゴシック" panose="020B0609070205080204" pitchFamily="49" charset="-128"/>
              </a:rPr>
              <a:t>作成</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next step is auditing source code identified in the previous step.</a:t>
            </a:r>
          </a:p>
          <a:p>
            <a:endParaRPr lang="x-none" altLang="ja-JP" dirty="0">
              <a:latin typeface="+mn-lt"/>
            </a:endParaRPr>
          </a:p>
          <a:p>
            <a:r>
              <a:rPr lang="x-none" altLang="ja-JP" dirty="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a:latin typeface="+mn-lt"/>
            </a:endParaRPr>
          </a:p>
          <a:p>
            <a:r>
              <a:rPr lang="x-none" altLang="ja-JP" dirty="0">
                <a:latin typeface="+mn-lt"/>
              </a:rPr>
              <a:t>The review team may then produce an audit report with its conclusions regarding the origin and licensing of the source code.</a:t>
            </a:r>
            <a:endParaRPr lang="x-none" altLang="ja-JP" strike="sngStrike" dirty="0">
              <a:latin typeface="+mn-lt"/>
            </a:endParaRPr>
          </a:p>
          <a:p>
            <a:endParaRPr lang="en-US" dirty="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に従い、すべての</a:t>
            </a:r>
            <a:r>
              <a:rPr lang="x-none" dirty="0" smtClean="0">
                <a:latin typeface="ＭＳ ゴシック" panose="020B0609070205080204" pitchFamily="49" charset="-128"/>
                <a:ea typeface="ＭＳ ゴシック" panose="020B0609070205080204" pitchFamily="49" charset="-128"/>
              </a:rPr>
              <a:t>問題にフラグを</a:t>
            </a:r>
            <a:r>
              <a:rPr lang="ja-JP" altLang="en-US" dirty="0" smtClean="0">
                <a:latin typeface="ＭＳ ゴシック" panose="020B0609070205080204" pitchFamily="49" charset="-128"/>
                <a:ea typeface="ＭＳ ゴシック" panose="020B0609070205080204" pitchFamily="49" charset="-128"/>
              </a:rPr>
              <a:t>付け、</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FOSSコンポーネントを特定したとします。レビューチームはこの問題を解決するためにエンジ</a:t>
            </a:r>
            <a:r>
              <a:rPr lang="ja-JP" altLang="en-US" dirty="0">
                <a:latin typeface="ＭＳ ゴシック" panose="020B0609070205080204" pitchFamily="49" charset="-128"/>
                <a:ea typeface="ＭＳ ゴシック" panose="020B0609070205080204" pitchFamily="49" charset="-128"/>
              </a:rPr>
              <a:t>ニ</a:t>
            </a:r>
            <a:r>
              <a:rPr lang="x-none" dirty="0">
                <a:latin typeface="ＭＳ ゴシック" panose="020B0609070205080204" pitchFamily="49" charset="-128"/>
                <a:ea typeface="ＭＳ ゴシック" panose="020B0609070205080204" pitchFamily="49" charset="-128"/>
              </a:rPr>
              <a:t>アリングチームに適切なフィードバックを提供する必要があります。</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は、FOSSの使用と企業のソフトウェアとの関係を説明するために使うテンプレートを掲載しています。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、FOSSと企業のコンポーネントは一緒にリンクされるのか？といったことです。このようなテンプレートは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FOSSの使用に</a:t>
            </a:r>
            <a:r>
              <a:rPr lang="ja-JP" altLang="en-US" dirty="0">
                <a:latin typeface="ＭＳ ゴシック" panose="020B0609070205080204" pitchFamily="49" charset="-128"/>
                <a:ea typeface="ＭＳ ゴシック" panose="020B0609070205080204" pitchFamily="49" charset="-128"/>
              </a:rPr>
              <a:t>ついて</a:t>
            </a:r>
            <a:r>
              <a:rPr lang="x-none" dirty="0">
                <a:latin typeface="ＭＳ ゴシック" panose="020B0609070205080204" pitchFamily="49" charset="-128"/>
                <a:ea typeface="ＭＳ ゴシック" panose="020B0609070205080204" pitchFamily="49" charset="-128"/>
              </a:rPr>
              <a:t>FOSSレビューチームの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a:latin typeface="ＭＳ ゴシック" panose="020B0609070205080204" pitchFamily="49" charset="-128"/>
                <a:ea typeface="ＭＳ ゴシック" panose="020B0609070205080204" pitchFamily="49" charset="-128"/>
              </a:rPr>
              <a:t>ためにエンジニアリング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チームによって作成されることもあります。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このステップは直前のステップ（監査で</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問題を解決する）と密接に関係しています。直前のステップでは企業のポリシーと合致しないFOSSの使用を取り除きました。このステップでは使用</a:t>
            </a:r>
            <a:r>
              <a:rPr lang="ja-JP" altLang="en-US" dirty="0">
                <a:latin typeface="ＭＳ ゴシック" panose="020B0609070205080204" pitchFamily="49" charset="-128"/>
                <a:ea typeface="ＭＳ ゴシック" panose="020B0609070205080204" pitchFamily="49" charset="-128"/>
              </a:rPr>
              <a:t>していくことになった</a:t>
            </a:r>
            <a:r>
              <a:rPr lang="x-none" dirty="0">
                <a:latin typeface="ＭＳ ゴシック" panose="020B0609070205080204" pitchFamily="49" charset="-128"/>
                <a:ea typeface="ＭＳ ゴシック" panose="020B0609070205080204" pitchFamily="49" charset="-128"/>
              </a:rPr>
              <a:t>FOSSのライセンス義務を評価し、確認します。</a:t>
            </a:r>
            <a:endParaRPr lang="en-US" strike="sngStrike" dirty="0">
              <a:latin typeface="ＭＳ ゴシック" panose="020B0609070205080204" pitchFamily="49" charset="-128"/>
              <a:ea typeface="ＭＳ ゴシック" panose="020B0609070205080204" pitchFamily="49" charset="-128"/>
            </a:endParaRPr>
          </a:p>
          <a:p>
            <a:endParaRPr lang="en-US" strike="sngStrike" dirty="0">
              <a:latin typeface="Calibri"/>
            </a:endParaRPr>
          </a:p>
          <a:p>
            <a:r>
              <a:rPr lang="en-US" dirty="0">
                <a:latin typeface="Calibri"/>
              </a:rPr>
              <a:t>---</a:t>
            </a:r>
          </a:p>
          <a:p>
            <a:r>
              <a:rPr lang="x-none" altLang="ja-JP" dirty="0">
                <a:latin typeface="+mn-lt"/>
              </a:rPr>
              <a:t>In this step, the FOSS review team reviews the facts collected in the previous steps and identifies the company’s obligations under the FOSS licenses.</a:t>
            </a:r>
            <a:endParaRPr lang="en-US" altLang="ja-JP" dirty="0">
              <a:latin typeface="+mn-lt"/>
            </a:endParaRPr>
          </a:p>
          <a:p>
            <a:endParaRPr lang="x-none" altLang="ja-JP" dirty="0">
              <a:latin typeface="+mn-lt"/>
            </a:endParaRPr>
          </a:p>
          <a:p>
            <a:r>
              <a:rPr lang="x-none" altLang="ja-JP" dirty="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a:latin typeface="ＭＳ ゴシック" panose="020B0609070205080204" pitchFamily="49" charset="-128"/>
                <a:ea typeface="ＭＳ ゴシック" panose="020B0609070205080204" pitchFamily="49" charset="-128"/>
              </a:rPr>
              <a:t>帰属表示</a:t>
            </a:r>
            <a:r>
              <a:rPr lang="x-none" dirty="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pPr defTabSz="1314724">
              <a:defRPr/>
            </a:pPr>
            <a:r>
              <a:rPr lang="x-none" altLang="ja-JP"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a:latin typeface="ＭＳ ゴシック" panose="020B0609070205080204" pitchFamily="49" charset="-128"/>
                <a:ea typeface="ＭＳ ゴシック" panose="020B0609070205080204" pitchFamily="49" charset="-128"/>
              </a:rPr>
              <a:t>例として</a:t>
            </a:r>
            <a:r>
              <a:rPr lang="ja-JP" altLang="en-US">
                <a:latin typeface="ＭＳ ゴシック" panose="020B0609070205080204" pitchFamily="49" charset="-128"/>
                <a:ea typeface="ＭＳ ゴシック" panose="020B0609070205080204" pitchFamily="49" charset="-128"/>
              </a:rPr>
              <a:t>挙</a:t>
            </a:r>
            <a:r>
              <a:rPr lang="x-none">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ソースコードを入手可能</a:t>
            </a:r>
            <a:r>
              <a:rPr lang="ja-JP" altLang="en-US" dirty="0">
                <a:latin typeface="ＭＳ ゴシック" panose="020B0609070205080204" pitchFamily="49" charset="-128"/>
                <a:ea typeface="ＭＳ ゴシック" panose="020B0609070205080204" pitchFamily="49" charset="-128"/>
              </a:rPr>
              <a:t>にする際、</a:t>
            </a:r>
            <a:r>
              <a:rPr lang="x-none" altLang="ja-JP" dirty="0">
                <a:latin typeface="ＭＳ ゴシック" panose="020B0609070205080204" pitchFamily="49" charset="-128"/>
                <a:ea typeface="ＭＳ ゴシック" panose="020B0609070205080204" pitchFamily="49" charset="-128"/>
              </a:rPr>
              <a:t>企業は</a:t>
            </a:r>
            <a:r>
              <a:rPr lang="ja-JP" altLang="en-US" dirty="0">
                <a:latin typeface="ＭＳ ゴシック" panose="020B0609070205080204" pitchFamily="49" charset="-128"/>
                <a:ea typeface="ＭＳ ゴシック" panose="020B0609070205080204" pitchFamily="49" charset="-128"/>
              </a:rPr>
              <a:t>製品に対応した</a:t>
            </a:r>
            <a:r>
              <a:rPr lang="x-none" altLang="ja-JP" dirty="0">
                <a:latin typeface="ＭＳ ゴシック" panose="020B0609070205080204" pitchFamily="49" charset="-128"/>
                <a:ea typeface="ＭＳ ゴシック" panose="020B0609070205080204" pitchFamily="49" charset="-128"/>
              </a:rPr>
              <a:t>ソースコードをFOSSライセンス</a:t>
            </a:r>
            <a:r>
              <a:rPr lang="ja-JP" altLang="en-US" dirty="0">
                <a:latin typeface="ＭＳ ゴシック" panose="020B0609070205080204" pitchFamily="49" charset="-128"/>
                <a:ea typeface="ＭＳ ゴシック" panose="020B0609070205080204" pitchFamily="49" charset="-128"/>
              </a:rPr>
              <a:t>が</a:t>
            </a:r>
            <a:r>
              <a:rPr lang="x-none" altLang="ja-JP" dirty="0">
                <a:latin typeface="ＭＳ ゴシック" panose="020B0609070205080204" pitchFamily="49" charset="-128"/>
                <a:ea typeface="ＭＳ ゴシック" panose="020B0609070205080204" pitchFamily="49" charset="-128"/>
              </a:rPr>
              <a:t>許可</a:t>
            </a:r>
            <a:r>
              <a:rPr lang="ja-JP" altLang="en-US" dirty="0">
                <a:latin typeface="ＭＳ ゴシック" panose="020B0609070205080204" pitchFamily="49" charset="-128"/>
                <a:ea typeface="ＭＳ ゴシック" panose="020B0609070205080204" pitchFamily="49" charset="-128"/>
              </a:rPr>
              <a:t>する</a:t>
            </a:r>
            <a:r>
              <a:rPr lang="x-none" altLang="ja-JP" dirty="0">
                <a:latin typeface="ＭＳ ゴシック" panose="020B0609070205080204" pitchFamily="49" charset="-128"/>
                <a:ea typeface="ＭＳ ゴシック" panose="020B0609070205080204" pitchFamily="49" charset="-128"/>
              </a:rPr>
              <a:t>仕組み</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提供します。このことは、ソースコードをソフトウェア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頒布にともに提供、</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それを書面による申し出を通じ入手可能とすること、もしくはWebサイトでソースコードのアーカイブを公開することを意味します。</a:t>
            </a:r>
            <a:r>
              <a:rPr lang="x-none" dirty="0">
                <a:latin typeface="Calibri"/>
              </a:rPr>
              <a:t> </a:t>
            </a:r>
            <a:endParaRPr lang="en-US" dirty="0">
              <a:latin typeface="Calibri"/>
            </a:endParaRPr>
          </a:p>
          <a:p>
            <a:endParaRPr lang="en-US" dirty="0">
              <a:latin typeface="Calibri"/>
            </a:endParaRPr>
          </a:p>
          <a:p>
            <a:r>
              <a:rPr lang="en-US" dirty="0">
                <a:latin typeface="Calibri"/>
              </a:rPr>
              <a:t>---</a:t>
            </a:r>
          </a:p>
          <a:p>
            <a:pPr defTabSz="1314724">
              <a:defRPr/>
            </a:pPr>
            <a:r>
              <a:rPr lang="x-none" altLang="ja-JP" dirty="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行為</a:t>
            </a:r>
            <a:r>
              <a:rPr lang="x-none" dirty="0">
                <a:latin typeface="ＭＳ ゴシック" panose="020B0609070205080204" pitchFamily="49" charset="-128"/>
                <a:ea typeface="ＭＳ ゴシック" panose="020B0609070205080204" pitchFamily="49" charset="-128"/>
              </a:rPr>
              <a:t>がFOSSライセンスの義務を履行していることを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します。このステップは</a:t>
            </a:r>
            <a:r>
              <a:rPr lang="x-none" altLang="ja-JP" dirty="0">
                <a:latin typeface="ＭＳ ゴシック" panose="020B0609070205080204" pitchFamily="49" charset="-128"/>
                <a:ea typeface="ＭＳ ゴシック" panose="020B0609070205080204" pitchFamily="49" charset="-128"/>
              </a:rPr>
              <a:t>一組織体</a:t>
            </a:r>
            <a:r>
              <a:rPr lang="ja-JP" altLang="en-US" dirty="0">
                <a:latin typeface="ＭＳ ゴシック" panose="020B0609070205080204" pitchFamily="49" charset="-128"/>
                <a:ea typeface="ＭＳ ゴシック" panose="020B0609070205080204" pitchFamily="49" charset="-128"/>
              </a:rPr>
              <a:t>として</a:t>
            </a:r>
            <a:r>
              <a:rPr lang="x-none" dirty="0">
                <a:latin typeface="ＭＳ ゴシック" panose="020B0609070205080204" pitchFamily="49" charset="-128"/>
                <a:ea typeface="ＭＳ ゴシック" panose="020B0609070205080204" pitchFamily="49" charset="-128"/>
              </a:rPr>
              <a:t>FOSSレビュープロセス全体を監督する機能</a:t>
            </a:r>
            <a:r>
              <a:rPr lang="ja-JP" altLang="en-US" dirty="0">
                <a:latin typeface="ＭＳ ゴシック" panose="020B0609070205080204" pitchFamily="49" charset="-128"/>
                <a:ea typeface="ＭＳ ゴシック" panose="020B0609070205080204" pitchFamily="49" charset="-128"/>
              </a:rPr>
              <a:t>になりえるものです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パーティ</a:t>
            </a:r>
            <a:r>
              <a:rPr lang="ja-JP" altLang="en-US" dirty="0">
                <a:latin typeface="ＭＳ ゴシック" panose="020B0609070205080204" pitchFamily="49" charset="-128"/>
                <a:ea typeface="ＭＳ ゴシック" panose="020B0609070205080204" pitchFamily="49" charset="-128"/>
              </a:rPr>
              <a:t>による</a:t>
            </a:r>
            <a:r>
              <a:rPr lang="x-none" dirty="0">
                <a:latin typeface="ＭＳ ゴシック" panose="020B0609070205080204" pitchFamily="49" charset="-128"/>
                <a:ea typeface="ＭＳ ゴシック" panose="020B0609070205080204" pitchFamily="49" charset="-128"/>
              </a:rPr>
              <a:t>開示、もしくはコード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FOSSポリシーに</a:t>
            </a:r>
            <a:r>
              <a:rPr lang="ja-JP" altLang="en-US" dirty="0">
                <a:latin typeface="ＭＳ ゴシック" panose="020B0609070205080204" pitchFamily="49" charset="-128"/>
                <a:ea typeface="ＭＳ ゴシック" panose="020B0609070205080204" pitchFamily="49" charset="-128"/>
              </a:rPr>
              <a:t>反した</a:t>
            </a:r>
            <a:r>
              <a:rPr lang="x-none" dirty="0">
                <a:latin typeface="ＭＳ ゴシック" panose="020B0609070205080204" pitchFamily="49" charset="-128"/>
                <a:ea typeface="ＭＳ ゴシック" panose="020B0609070205080204" pitchFamily="49" charset="-128"/>
              </a:rPr>
              <a:t>FOSSの使用を除去します。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ja-JP" altLang="en-US" dirty="0">
                <a:latin typeface="ＭＳ ゴシック" panose="020B0609070205080204" pitchFamily="49" charset="-128"/>
                <a:ea typeface="ＭＳ ゴシック" panose="020B0609070205080204" pitchFamily="49" charset="-128"/>
              </a:rPr>
              <a:t>通知／</a:t>
            </a:r>
            <a:r>
              <a:rPr lang="x-none" dirty="0">
                <a:latin typeface="ＭＳ ゴシック" panose="020B0609070205080204" pitchFamily="49" charset="-128"/>
                <a:ea typeface="ＭＳ ゴシック" panose="020B0609070205080204" pitchFamily="49" charset="-128"/>
              </a:rPr>
              <a:t>表示－FOSSライセンスで求められる形で告知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添付</a:t>
            </a:r>
            <a:r>
              <a:rPr lang="x-none" dirty="0">
                <a:latin typeface="ＭＳ ゴシック" panose="020B0609070205080204" pitchFamily="49" charset="-128"/>
                <a:ea typeface="ＭＳ ゴシック" panose="020B0609070205080204" pitchFamily="49" charset="-128"/>
              </a:rPr>
              <a:t>ソースコードの頒布－ソースコードを必要に応じて入手可能にします。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レビューではFOSSコンポーネントと企業のソフトウェア間の関係を検査します。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、FOSSと企業のコンポーネントがどのように互いにリンクするか</a:t>
            </a:r>
            <a:r>
              <a:rPr lang="ja-JP" altLang="en-US" dirty="0">
                <a:latin typeface="ＭＳ ゴシック" panose="020B0609070205080204" pitchFamily="49" charset="-128"/>
                <a:ea typeface="ＭＳ ゴシック" panose="020B0609070205080204" pitchFamily="49" charset="-128"/>
              </a:rPr>
              <a:t>といったことを検査します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marL="325558" indent="-325558"/>
            <a:r>
              <a:rPr lang="x-none" altLang="ja-JP" dirty="0">
                <a:latin typeface="+mn-lt"/>
              </a:rPr>
              <a:t>For our example process, the steps include:</a:t>
            </a:r>
            <a:endParaRPr lang="en-US" altLang="ja-JP" dirty="0">
              <a:latin typeface="+mn-lt"/>
            </a:endParaRPr>
          </a:p>
          <a:p>
            <a:pPr marL="325558" indent="-325558">
              <a:buFont typeface="Arial" panose="020B0604020202020204" pitchFamily="34" charset="0"/>
              <a:buChar char="•"/>
            </a:pPr>
            <a:r>
              <a:rPr lang="x-none" altLang="ja-JP" dirty="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a:latin typeface="+mn-lt"/>
              </a:rPr>
              <a:t>Resolving issues - Remove FOSS usage that is incompatible with FOSS policies.</a:t>
            </a:r>
          </a:p>
          <a:p>
            <a:pPr marL="325558" indent="-325558">
              <a:buFont typeface="Arial" panose="020B0604020202020204" pitchFamily="34" charset="0"/>
              <a:buChar char="•"/>
            </a:pPr>
            <a:r>
              <a:rPr lang="x-none" altLang="ja-JP" dirty="0">
                <a:latin typeface="+mn-lt"/>
              </a:rPr>
              <a:t>Performing reviews - Assess and determine obligations for FOSS usage.</a:t>
            </a:r>
          </a:p>
          <a:p>
            <a:pPr marL="325558" indent="-325558">
              <a:buFont typeface="Arial" panose="020B0604020202020204" pitchFamily="34" charset="0"/>
              <a:buChar char="•"/>
            </a:pPr>
            <a:r>
              <a:rPr lang="x-none" altLang="ja-JP" dirty="0">
                <a:latin typeface="+mn-lt"/>
              </a:rPr>
              <a:t>Approvals - Communicate approval conditions and license obligations.</a:t>
            </a:r>
          </a:p>
          <a:p>
            <a:pPr marL="325558" indent="-325558">
              <a:buFont typeface="Arial" panose="020B0604020202020204" pitchFamily="34" charset="0"/>
              <a:buChar char="•"/>
            </a:pPr>
            <a:r>
              <a:rPr lang="x-none" altLang="ja-JP" dirty="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a:latin typeface="+mn-lt"/>
              </a:rPr>
              <a:t>Notices - Prepare notices as required by FOSS licenses.</a:t>
            </a:r>
          </a:p>
          <a:p>
            <a:pPr marL="325558" indent="-325558">
              <a:buFont typeface="Arial" panose="020B0604020202020204" pitchFamily="34" charset="0"/>
              <a:buChar char="•"/>
            </a:pPr>
            <a:r>
              <a:rPr lang="x-none" altLang="ja-JP" dirty="0">
                <a:latin typeface="+mn-lt"/>
              </a:rPr>
              <a:t>Pre-distribution verifications – Review distributions for compliance before release. </a:t>
            </a:r>
          </a:p>
          <a:p>
            <a:pPr marL="325558" indent="-325558">
              <a:buFont typeface="Arial" panose="020B0604020202020204" pitchFamily="34" charset="0"/>
              <a:buChar char="•"/>
            </a:pPr>
            <a:r>
              <a:rPr lang="x-none" altLang="ja-JP" dirty="0">
                <a:latin typeface="+mn-lt"/>
              </a:rPr>
              <a:t>Accompanying Source Code Distribution – Make source code available as needed.</a:t>
            </a:r>
          </a:p>
          <a:p>
            <a:pPr marL="325558" indent="-325558">
              <a:buFont typeface="Arial" panose="020B0604020202020204" pitchFamily="34" charset="0"/>
              <a:buChar char="•"/>
            </a:pPr>
            <a:r>
              <a:rPr lang="x-none" altLang="ja-JP" dirty="0">
                <a:latin typeface="+mn-lt"/>
              </a:rPr>
              <a:t>Verification – Provide oversight for compliance process.</a:t>
            </a:r>
          </a:p>
          <a:p>
            <a:endParaRPr lang="x-none" altLang="ja-JP" dirty="0">
              <a:latin typeface="+mn-lt"/>
            </a:endParaRPr>
          </a:p>
          <a:p>
            <a:r>
              <a:rPr lang="x-none" altLang="ja-JP" dirty="0">
                <a:latin typeface="+mn-lt"/>
              </a:rPr>
              <a:t>Architecture reviews examine the relationships between FOSS components and company software. For example, how are FOSS and company components linked </a:t>
            </a:r>
            <a:r>
              <a:rPr lang="x-none" altLang="ja-JP">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724">
              <a:defRPr/>
            </a:pPr>
            <a:r>
              <a:rPr lang="en-GB" altLang="ja-JP" dirty="0"/>
              <a:t>This overview is not intended to cover all aspects of Intellectual Property.</a:t>
            </a:r>
            <a:r>
              <a:rPr lang="en-GB" altLang="ja-JP" baseline="0" dirty="0"/>
              <a:t> It is intended to provide context for the “big picture” and to establish that today we are only discussing copyright and patents, the areas most relevant to FOSS </a:t>
            </a:r>
            <a:r>
              <a:rPr lang="en-GB" altLang="ja-JP" baseline="0"/>
              <a:t>compliance.</a:t>
            </a:r>
            <a:endParaRPr lang="en-GB" altLang="ja-JP" dirty="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a:latin typeface="+mn-lt"/>
            </a:endParaRPr>
          </a:p>
          <a:p>
            <a:pPr marL="325558" indent="-325558"/>
            <a:r>
              <a:rPr lang="en-US" b="1">
                <a:latin typeface="+mn-lt"/>
              </a:rPr>
              <a:t>---</a:t>
            </a:r>
          </a:p>
          <a:p>
            <a:pPr marL="325558" indent="-325558" defTabSz="1314724">
              <a:defRPr/>
            </a:pPr>
            <a:r>
              <a:rPr lang="x-none" altLang="ja-JP">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cs typeface="Times"/>
              </a:rPr>
              <a:t>このスライドで挙げている最初の落とし穴は、コピーレフト型のライセンスのFOSSが気づかれず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ja-JP" altLang="en-US" dirty="0">
                <a:latin typeface="ＭＳ ゴシック" panose="020B0609070205080204" pitchFamily="49" charset="-128"/>
                <a:ea typeface="ＭＳ ゴシック" panose="020B0609070205080204" pitchFamily="49" charset="-128"/>
                <a:cs typeface="Times"/>
              </a:rPr>
              <a:t>通知／</a:t>
            </a:r>
            <a:r>
              <a:rPr lang="x-none" dirty="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endParaRPr lang="en-US" dirty="0">
              <a:latin typeface="ＭＳ ゴシック" panose="020B0609070205080204" pitchFamily="49" charset="-128"/>
              <a:ea typeface="ＭＳ ゴシック" panose="020B0609070205080204" pitchFamily="49" charset="-128"/>
              <a:cs typeface="Times"/>
            </a:endParaRPr>
          </a:p>
          <a:p>
            <a:pPr marL="325558" indent="-325558"/>
            <a:endParaRPr lang="en-US" dirty="0">
              <a:latin typeface="ＭＳ ゴシック" panose="020B0609070205080204" pitchFamily="49" charset="-128"/>
              <a:ea typeface="ＭＳ ゴシック" panose="020B0609070205080204" pitchFamily="49" charset="-128"/>
              <a:cs typeface="Times"/>
            </a:endParaRPr>
          </a:p>
          <a:p>
            <a:pPr marL="325558" indent="-325558"/>
            <a:r>
              <a:rPr lang="en-US" dirty="0">
                <a:latin typeface="+mn-lt"/>
                <a:cs typeface="Times"/>
              </a:rPr>
              <a:t>---</a:t>
            </a:r>
          </a:p>
          <a:p>
            <a:pPr marL="325558" indent="-325558"/>
            <a:r>
              <a:rPr lang="x-none" altLang="ja-JP" dirty="0">
                <a:latin typeface="+mn-lt"/>
                <a:cs typeface="Times"/>
              </a:rPr>
              <a:t>The </a:t>
            </a:r>
            <a:r>
              <a:rPr lang="en-US" altLang="ja-JP" dirty="0">
                <a:latin typeface="+mn-lt"/>
                <a:cs typeface="Times"/>
              </a:rPr>
              <a:t>first </a:t>
            </a:r>
            <a:r>
              <a:rPr lang="x-none" altLang="ja-JP" dirty="0">
                <a:latin typeface="+mn-lt"/>
                <a:cs typeface="Times"/>
              </a:rPr>
              <a:t>pitfall described in this slide arises where copyleft-style licensed FOSS is inadvertently mixed with proprietary code. </a:t>
            </a:r>
          </a:p>
          <a:p>
            <a:pPr marL="325558" indent="-325558"/>
            <a:endParaRPr lang="x-none" altLang="ja-JP" dirty="0">
              <a:latin typeface="+mn-lt"/>
              <a:cs typeface="Times"/>
            </a:endParaRPr>
          </a:p>
          <a:p>
            <a:pPr marL="325558" indent="-325558"/>
            <a:r>
              <a:rPr lang="x-none" altLang="ja-JP" dirty="0">
                <a:latin typeface="+mn-lt"/>
                <a:cs typeface="Times"/>
              </a:rPr>
              <a:t>This may be discovered through auditing source code for license notices or using code scanning tools.</a:t>
            </a:r>
          </a:p>
          <a:p>
            <a:pPr marL="325558" indent="-325558"/>
            <a:endParaRPr lang="x-none" altLang="ja-JP" dirty="0">
              <a:latin typeface="+mn-lt"/>
              <a:cs typeface="Times"/>
            </a:endParaRPr>
          </a:p>
          <a:p>
            <a:pPr marL="325558" indent="-325558"/>
            <a:r>
              <a:rPr lang="x-none" altLang="ja-JP" dirty="0">
                <a:latin typeface="+mn-lt"/>
                <a:cs typeface="Times"/>
              </a:rPr>
              <a:t>Preventative measures include training of engineering staff, and building regular audits or scans into the development process.</a:t>
            </a: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a:t>
            </a:r>
            <a:r>
              <a:rPr lang="ja-JP" altLang="en-US" b="0" dirty="0">
                <a:latin typeface="ＭＳ ゴシック" panose="020B0609070205080204" pitchFamily="49" charset="-128"/>
                <a:ea typeface="ＭＳ ゴシック" panose="020B0609070205080204" pitchFamily="49" charset="-128"/>
                <a:cs typeface="Times"/>
              </a:rPr>
              <a:t>としては、</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a:latin typeface="ＭＳ ゴシック" panose="020B0609070205080204" pitchFamily="49" charset="-128"/>
                <a:ea typeface="ＭＳ ゴシック" panose="020B0609070205080204" pitchFamily="49" charset="-128"/>
                <a:cs typeface="Times"/>
              </a:rPr>
              <a:t>定期的な監査</a:t>
            </a:r>
            <a:r>
              <a:rPr lang="ja-JP" altLang="en-US" b="0">
                <a:latin typeface="ＭＳ ゴシック" panose="020B0609070205080204" pitchFamily="49" charset="-128"/>
                <a:ea typeface="ＭＳ ゴシック" panose="020B0609070205080204" pitchFamily="49" charset="-128"/>
                <a:cs typeface="Times"/>
              </a:rPr>
              <a:t>を</a:t>
            </a:r>
            <a:r>
              <a:rPr lang="x-none" b="0">
                <a:latin typeface="ＭＳ ゴシック" panose="020B0609070205080204" pitchFamily="49" charset="-128"/>
                <a:ea typeface="ＭＳ ゴシック" panose="020B0609070205080204" pitchFamily="49" charset="-128"/>
                <a:cs typeface="Times"/>
              </a:rPr>
              <a:t>組み込</a:t>
            </a:r>
            <a:r>
              <a:rPr lang="ja-JP" altLang="en-US" b="0">
                <a:latin typeface="ＭＳ ゴシック" panose="020B0609070205080204" pitchFamily="49" charset="-128"/>
                <a:ea typeface="ＭＳ ゴシック" panose="020B0609070205080204" pitchFamily="49" charset="-128"/>
                <a:cs typeface="Times"/>
              </a:rPr>
              <a:t>まれる</a:t>
            </a:r>
            <a:r>
              <a:rPr lang="ja-JP" altLang="en-US" b="0" dirty="0">
                <a:latin typeface="ＭＳ ゴシック" panose="020B0609070205080204" pitchFamily="49" charset="-128"/>
                <a:ea typeface="ＭＳ ゴシック" panose="020B0609070205080204" pitchFamily="49" charset="-128"/>
                <a:cs typeface="Times"/>
              </a:rPr>
              <a:t>ことなどがあります</a:t>
            </a:r>
            <a:r>
              <a:rPr lang="x-none" b="0" dirty="0">
                <a:latin typeface="ＭＳ ゴシック" panose="020B0609070205080204" pitchFamily="49" charset="-128"/>
                <a:ea typeface="ＭＳ ゴシック" panose="020B0609070205080204" pitchFamily="49" charset="-128"/>
                <a:cs typeface="Times"/>
              </a:rPr>
              <a:t>。</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copyleft-style licensed FOSS is inadvertently linked to proprietary code. </a:t>
            </a:r>
          </a:p>
          <a:p>
            <a:endParaRPr lang="x-none" altLang="ja-JP" b="0" dirty="0">
              <a:latin typeface="+mn-lt"/>
              <a:cs typeface="Times"/>
            </a:endParaRPr>
          </a:p>
          <a:p>
            <a:r>
              <a:rPr lang="x-none" altLang="ja-JP" b="0" dirty="0">
                <a:latin typeface="+mn-lt"/>
                <a:cs typeface="Times"/>
              </a:rPr>
              <a:t>This type of failure may be detected using dependency tracking tools or reviews of architecture.</a:t>
            </a:r>
          </a:p>
          <a:p>
            <a:endParaRPr lang="x-none" altLang="ja-JP" b="0" dirty="0">
              <a:latin typeface="+mn-lt"/>
              <a:cs typeface="Times"/>
            </a:endParaRPr>
          </a:p>
          <a:p>
            <a:r>
              <a:rPr lang="x-none" altLang="ja-JP" b="0" dirty="0">
                <a:latin typeface="+mn-lt"/>
                <a:cs typeface="Times"/>
              </a:rPr>
              <a:t>Preventative measures include training of engineering staff, and building architectural reviews into the development process.</a:t>
            </a:r>
          </a:p>
          <a:p>
            <a:endParaRPr lang="x-none" altLang="ja-JP" b="0" dirty="0">
              <a:latin typeface="+mn-lt"/>
              <a:cs typeface="Times"/>
            </a:endParaRPr>
          </a:p>
          <a:p>
            <a:r>
              <a:rPr lang="x-none" altLang="ja-JP" b="0" dirty="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a:latin typeface="+mn-lt"/>
              <a:cs typeface="Times"/>
            </a:endParaRPr>
          </a:p>
          <a:p>
            <a:r>
              <a:rPr lang="x-none" altLang="ja-JP" b="0" dirty="0">
                <a:latin typeface="+mn-lt"/>
                <a:cs typeface="Times"/>
              </a:rPr>
              <a:t>This type of failure may be discovered through auditing source code introduced into the FOSS component.</a:t>
            </a:r>
          </a:p>
          <a:p>
            <a:endParaRPr lang="x-none" altLang="ja-JP" b="0" dirty="0">
              <a:latin typeface="+mn-lt"/>
              <a:cs typeface="Times"/>
            </a:endParaRPr>
          </a:p>
          <a:p>
            <a:r>
              <a:rPr lang="x-none" altLang="ja-JP" b="0" dirty="0">
                <a:latin typeface="+mn-lt"/>
                <a:cs typeface="Times"/>
              </a:rPr>
              <a:t>Preventative measures include training of engineering staff and building regular audits into the development </a:t>
            </a:r>
            <a:r>
              <a:rPr lang="x-none" altLang="ja-JP" b="0">
                <a:latin typeface="+mn-lt"/>
                <a:cs typeface="Times"/>
              </a:rPr>
              <a:t>process.</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a company has an obligation to provide accompanying source code, but fails to do so. </a:t>
            </a:r>
          </a:p>
          <a:p>
            <a:endParaRPr lang="x-none" altLang="ja-JP" b="0" dirty="0">
              <a:latin typeface="+mn-lt"/>
              <a:cs typeface="Times"/>
            </a:endParaRPr>
          </a:p>
          <a:p>
            <a:r>
              <a:rPr lang="x-none" altLang="ja-JP" b="0" dirty="0">
                <a:latin typeface="+mn-lt"/>
                <a:cs typeface="Times"/>
              </a:rPr>
              <a:t>The second pitfall arises where a company provides accompanying source code, but fails to provide the correct version that matches the distributed binary version. </a:t>
            </a:r>
          </a:p>
          <a:p>
            <a:endParaRPr lang="x-none" altLang="ja-JP" b="0" dirty="0">
              <a:latin typeface="+mn-lt"/>
              <a:cs typeface="Times"/>
            </a:endParaRPr>
          </a:p>
          <a:p>
            <a:r>
              <a:rPr lang="x-none" altLang="ja-JP" b="0" dirty="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a:latin typeface="+mn-lt"/>
              <a:cs typeface="Times"/>
            </a:endParaRPr>
          </a:p>
          <a:p>
            <a:r>
              <a:rPr lang="x-none" altLang="ja-JP" b="0" dirty="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a:latin typeface="+mn-lt"/>
                <a:cs typeface="Times"/>
              </a:rPr>
              <a:t>release.</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endParaRPr lang="en-US" dirty="0">
              <a:latin typeface="ＭＳ ゴシック" panose="020B0609070205080204" pitchFamily="49" charset="-128"/>
              <a:ea typeface="ＭＳ ゴシック" panose="020B0609070205080204" pitchFamily="49" charset="-128"/>
            </a:endParaRPr>
          </a:p>
          <a:p>
            <a:endParaRPr lang="en-US" dirty="0">
              <a:latin typeface="Times" charset="0"/>
            </a:endParaRPr>
          </a:p>
          <a:p>
            <a:r>
              <a:rPr lang="en-US" dirty="0">
                <a:latin typeface="Times" charset="0"/>
              </a:rPr>
              <a:t>---</a:t>
            </a:r>
          </a:p>
          <a:p>
            <a:pPr defTabSz="1314724">
              <a:defRPr/>
            </a:pPr>
            <a:r>
              <a:rPr lang="x-none" altLang="ja-JP"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予防策として、</a:t>
            </a:r>
            <a:r>
              <a:rPr lang="x-none" dirty="0">
                <a:latin typeface="ＭＳ ゴシック" panose="020B0609070205080204" pitchFamily="49" charset="-128"/>
                <a:ea typeface="ＭＳ ゴシック" panose="020B0609070205080204" pitchFamily="49" charset="-128"/>
              </a:rPr>
              <a:t>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モニタリング</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a:t>
            </a:r>
            <a:r>
              <a:rPr lang="x-none" dirty="0" smtClean="0">
                <a:latin typeface="ＭＳ ゴシック" panose="020B0609070205080204" pitchFamily="49" charset="-128"/>
                <a:ea typeface="ＭＳ ゴシック" panose="020B0609070205080204" pitchFamily="49" charset="-128"/>
              </a:rPr>
              <a:t>チームに利用しやすいものにするといったことが</a:t>
            </a:r>
            <a:r>
              <a:rPr lang="ja-JP" altLang="en-US" dirty="0" smtClean="0">
                <a:latin typeface="ＭＳ ゴシック" panose="020B0609070205080204" pitchFamily="49" charset="-128"/>
                <a:ea typeface="ＭＳ ゴシック" panose="020B0609070205080204" pitchFamily="49" charset="-128"/>
              </a:rPr>
              <a:t>挙げられます</a:t>
            </a:r>
            <a:r>
              <a:rPr lang="x-none"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a:solidFill>
                <a:srgbClr val="000000"/>
              </a:solidFill>
              <a:latin typeface="+mn-lt"/>
            </a:endParaRPr>
          </a:p>
          <a:p>
            <a:r>
              <a:rPr lang="x-none" altLang="ja-JP" dirty="0">
                <a:latin typeface="+mn-lt"/>
              </a:rPr>
              <a:t>Preventative measures include monitoring of engineering training, and also making the compliance process easily accessible to the engineering 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endParaRPr lang="en-US" dirty="0">
              <a:latin typeface="+mn-lt"/>
            </a:endParaRPr>
          </a:p>
          <a:p>
            <a:endParaRPr lang="en-US" dirty="0">
              <a:latin typeface="+mn-lt"/>
            </a:endParaRPr>
          </a:p>
          <a:p>
            <a:r>
              <a:rPr lang="en-US" dirty="0">
                <a:latin typeface="+mn-lt"/>
              </a:rPr>
              <a:t>---</a:t>
            </a:r>
          </a:p>
          <a:p>
            <a:pPr defTabSz="1314724">
              <a:defRPr/>
            </a:pPr>
            <a:r>
              <a:rPr lang="x-none" altLang="ja-JP" dirty="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a:latin typeface="+mn-lt"/>
              </a:rPr>
              <a:t>tasks.</a:t>
            </a:r>
            <a:endParaRPr lang="x-none" altLang="ja-JP"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a:t>
            </a:r>
            <a:r>
              <a:rPr lang="x-none" dirty="0">
                <a:latin typeface="ＭＳ ゴシック" panose="020B0609070205080204" pitchFamily="49" charset="-128"/>
                <a:ea typeface="ＭＳ ゴシック" panose="020B0609070205080204" pitchFamily="49" charset="-128"/>
              </a:rPr>
              <a:t>ことは重要なことです。そうすることで、開発プロセスにおけるFOSSの使用を効果的なものに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a:latin typeface="ＭＳ ゴシック" panose="020B0609070205080204" pitchFamily="49" charset="-128"/>
                <a:ea typeface="ＭＳ ゴシック" panose="020B0609070205080204" pitchFamily="49" charset="-128"/>
              </a:rPr>
              <a:t>役立つことになります。</a:t>
            </a:r>
            <a:endParaRPr lang="en-US" altLang="ja-JP"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Your FOSS compliance process is a building block to establishing good working relationships within the FOSS </a:t>
            </a:r>
            <a:r>
              <a:rPr lang="x-none" altLang="ja-JP">
                <a:latin typeface="+mn-lt"/>
              </a:rPr>
              <a:t>community.</a:t>
            </a:r>
            <a:endParaRPr lang="x-none"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することの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FOSSライセンスの要求への対応をより</a:t>
            </a:r>
            <a:r>
              <a:rPr lang="ja-JP" altLang="en-US">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Pitfalls can occur under the following categories:</a:t>
            </a:r>
            <a:r>
              <a:rPr lang="en-US" altLang="ja-JP" dirty="0">
                <a:latin typeface="+mn-lt"/>
              </a:rPr>
              <a:t> </a:t>
            </a:r>
            <a:r>
              <a:rPr lang="x-none" altLang="ja-JP" dirty="0">
                <a:latin typeface="+mn-lt"/>
              </a:rPr>
              <a:t>IP failure, license compliance failure, and compliance process failure.</a:t>
            </a:r>
          </a:p>
          <a:p>
            <a:endParaRPr lang="en-US" altLang="ja-JP" dirty="0">
              <a:latin typeface="+mn-lt"/>
            </a:endParaRPr>
          </a:p>
          <a:p>
            <a:r>
              <a:rPr lang="x-none" altLang="ja-JP" dirty="0">
                <a:latin typeface="+mn-lt"/>
              </a:rPr>
              <a:t>An example of IP failure would be commingling of proprietary code and open source code, which may result in making proprietary software available to general public despite company's preference.</a:t>
            </a:r>
          </a:p>
          <a:p>
            <a:endParaRPr lang="en-US" altLang="ja-JP" dirty="0">
              <a:latin typeface="+mn-lt"/>
            </a:endParaRPr>
          </a:p>
          <a:p>
            <a:r>
              <a:rPr lang="x-none" altLang="ja-JP" dirty="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a:latin typeface="+mn-lt"/>
            </a:endParaRPr>
          </a:p>
          <a:p>
            <a:r>
              <a:rPr lang="x-none" altLang="ja-JP" dirty="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a:latin typeface="+mn-lt"/>
            </a:endParaRPr>
          </a:p>
          <a:p>
            <a:r>
              <a:rPr lang="x-none" altLang="ja-JP" dirty="0">
                <a:latin typeface="+mn-lt"/>
              </a:rPr>
              <a:t>The benefits of prioritizing compliance are that you become more efficient in your use of FOSS,</a:t>
            </a:r>
            <a:r>
              <a:rPr lang="en-US" altLang="ja-JP" dirty="0">
                <a:latin typeface="+mn-lt"/>
              </a:rPr>
              <a:t> </a:t>
            </a:r>
            <a:r>
              <a:rPr lang="x-none" altLang="ja-JP" dirty="0">
                <a:latin typeface="+mn-lt"/>
              </a:rPr>
              <a:t>and that you build a better relationship with the open source community.</a:t>
            </a:r>
          </a:p>
          <a:p>
            <a:endParaRPr lang="en-US" altLang="ja-JP" dirty="0">
              <a:latin typeface="+mn-lt"/>
            </a:endParaRPr>
          </a:p>
          <a:p>
            <a:r>
              <a:rPr lang="x-none" altLang="ja-JP" dirty="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 the</a:t>
            </a:r>
            <a:r>
              <a:rPr lang="en-US" altLang="ja-JP" i="0" baseline="0" dirty="0">
                <a:latin typeface="+mn-lt"/>
              </a:rPr>
              <a:t> “big picture” of copyright in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a:t>
            </a:r>
            <a:r>
              <a:rPr lang="ja-JP" altLang="en-US" sz="1200" u="none" dirty="0">
                <a:solidFill>
                  <a:srgbClr val="000000"/>
                </a:solidFill>
                <a:latin typeface="ＭＳ ゴシック" panose="020B0609070205080204" pitchFamily="49" charset="-128"/>
                <a:ea typeface="ＭＳ ゴシック" panose="020B0609070205080204" pitchFamily="49" charset="-128"/>
              </a:rPr>
              <a:t>すべき</a:t>
            </a:r>
            <a:r>
              <a:rPr lang="ja-JP" altLang="en-US" sz="1200" dirty="0">
                <a:solidFill>
                  <a:srgbClr val="000000"/>
                </a:solidFill>
                <a:latin typeface="ＭＳ ゴシック" panose="020B0609070205080204" pitchFamily="49" charset="-128"/>
                <a:ea typeface="ＭＳ ゴシック" panose="020B0609070205080204" pitchFamily="49" charset="-128"/>
              </a:rPr>
              <a:t>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a:t>
            </a:r>
            <a:r>
              <a:rPr lang="ja-JP" altLang="en-US" sz="1200" u="none" dirty="0">
                <a:solidFill>
                  <a:srgbClr val="000000"/>
                </a:solidFill>
                <a:latin typeface="ＭＳ ゴシック" panose="020B0609070205080204" pitchFamily="49" charset="-128"/>
                <a:ea typeface="ＭＳ ゴシック" panose="020B0609070205080204" pitchFamily="49" charset="-128"/>
              </a:rPr>
              <a:t>です。</a:t>
            </a:r>
            <a:r>
              <a:rPr lang="ja-JP" altLang="en-US" sz="1200" dirty="0">
                <a:solidFill>
                  <a:srgbClr val="000000"/>
                </a:solidFill>
                <a:latin typeface="ＭＳ ゴシック" panose="020B0609070205080204" pitchFamily="49" charset="-128"/>
                <a:ea typeface="ＭＳ ゴシック" panose="020B0609070205080204" pitchFamily="49" charset="-128"/>
              </a:rPr>
              <a:t>ソースコード</a:t>
            </a:r>
            <a:r>
              <a:rPr lang="ja-JP" altLang="en-US" sz="1200" u="none" dirty="0">
                <a:solidFill>
                  <a:srgbClr val="000000"/>
                </a:solidFill>
                <a:latin typeface="ＭＳ ゴシック" panose="020B0609070205080204" pitchFamily="49" charset="-128"/>
                <a:ea typeface="ＭＳ ゴシック" panose="020B0609070205080204" pitchFamily="49" charset="-128"/>
              </a:rPr>
              <a:t>の改変や追加に対応して、追加のヘッダ情報を記述することは可能です</a:t>
            </a:r>
            <a:r>
              <a:rPr lang="ja-JP" altLang="en-US" sz="1200" dirty="0">
                <a:solidFill>
                  <a:srgbClr val="000000"/>
                </a:solidFill>
                <a:latin typeface="ＭＳ ゴシック" panose="020B0609070205080204" pitchFamily="49" charset="-128"/>
                <a:ea typeface="ＭＳ ゴシック" panose="020B0609070205080204" pitchFamily="49" charset="-128"/>
              </a:rPr>
              <a:t>。（注：ライセンスによって、ドキュメント上の変更を要求するものもあります）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a:t>
            </a:r>
            <a:r>
              <a:rPr lang="ja-JP" altLang="en-US" sz="1200" u="none" dirty="0">
                <a:solidFill>
                  <a:srgbClr val="000000"/>
                </a:solidFill>
                <a:latin typeface="ＭＳ ゴシック" panose="020B0609070205080204" pitchFamily="49" charset="-128"/>
                <a:ea typeface="ＭＳ ゴシック" panose="020B0609070205080204" pitchFamily="49" charset="-128"/>
              </a:rPr>
              <a:t>組み込まれたり</a:t>
            </a:r>
            <a:r>
              <a:rPr lang="ja-JP" altLang="en-US" sz="1200" dirty="0">
                <a:solidFill>
                  <a:srgbClr val="000000"/>
                </a:solidFill>
                <a:latin typeface="ＭＳ ゴシック" panose="020B0609070205080204" pitchFamily="49" charset="-128"/>
                <a:ea typeface="ＭＳ ゴシック" panose="020B0609070205080204" pitchFamily="49" charset="-128"/>
              </a:rPr>
              <a:t>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a:t>
            </a:r>
            <a:r>
              <a:rPr lang="ja-JP" altLang="en-US" sz="1200" u="sng" dirty="0">
                <a:solidFill>
                  <a:srgbClr val="000000"/>
                </a:solidFill>
                <a:latin typeface="ＭＳ ゴシック" panose="020B0609070205080204" pitchFamily="49" charset="-128"/>
                <a:ea typeface="ＭＳ ゴシック" panose="020B0609070205080204" pitchFamily="49" charset="-128"/>
              </a:rPr>
              <a:t>が</a:t>
            </a:r>
            <a:r>
              <a:rPr lang="ja-JP" altLang="en-US" sz="1200" dirty="0">
                <a:solidFill>
                  <a:srgbClr val="000000"/>
                </a:solidFill>
                <a:latin typeface="ＭＳ ゴシック" panose="020B0609070205080204" pitchFamily="49" charset="-128"/>
                <a:ea typeface="ＭＳ ゴシック" panose="020B0609070205080204" pitchFamily="49" charset="-128"/>
              </a:rPr>
              <a:t>新たなコンプライアンス上の問題</a:t>
            </a:r>
            <a:r>
              <a:rPr lang="ja-JP" altLang="en-US" sz="1200" u="sng" dirty="0">
                <a:solidFill>
                  <a:srgbClr val="000000"/>
                </a:solidFill>
                <a:latin typeface="ＭＳ ゴシック" panose="020B0609070205080204" pitchFamily="49" charset="-128"/>
                <a:ea typeface="ＭＳ ゴシック" panose="020B0609070205080204" pitchFamily="49" charset="-128"/>
              </a:rPr>
              <a:t>を</a:t>
            </a:r>
            <a:r>
              <a:rPr lang="ja-JP" altLang="en-US" sz="1200" dirty="0">
                <a:solidFill>
                  <a:srgbClr val="000000"/>
                </a:solidFill>
                <a:latin typeface="ＭＳ ゴシック" panose="020B0609070205080204" pitchFamily="49" charset="-128"/>
                <a:ea typeface="ＭＳ ゴシック" panose="020B0609070205080204" pitchFamily="49" charset="-128"/>
              </a:rPr>
              <a:t>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smtClean="0">
                <a:solidFill>
                  <a:srgbClr val="000000"/>
                </a:solidFill>
                <a:latin typeface="ＭＳ ゴシック" panose="020B0609070205080204" pitchFamily="49" charset="-128"/>
                <a:ea typeface="ＭＳ ゴシック" panose="020B0609070205080204" pitchFamily="49" charset="-128"/>
              </a:rPr>
              <a:t>・</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新バージョンの依存関係に伴って導入される新しいソフトウェアモジュールが、追加の義務を作り出すことがある。これらのモジュールは、</a:t>
            </a:r>
            <a:r>
              <a:rPr lang="en-US" altLang="ja-JP" sz="1200" u="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頒布物に組み入れられる場合もあれば、ビルド時にリンクされる場合もある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外製のソフトウェアについて考慮すべきリスクとは何か？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・外製ソフトウェアに明に組み込まれた</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・外製ソフトウェアを他の</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ないしはプロプラエタリソフトウェアと統合することで生じる潜在的なライセンス上の矛盾</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・外製ソフトウェアに含まれている、明らかになっていない、もしくは知られていない</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clarifies the most important part</a:t>
            </a:r>
            <a:r>
              <a:rPr lang="en-US" altLang="ja-JP" i="0" baseline="0" dirty="0">
                <a:latin typeface="+mn-lt"/>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11/14/2017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これには、コンピュータ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させる権利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になる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製造、製造委託</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に関する権利</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他者が同じ発明を独立して創作した場合でも、特許侵害が起こることがある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a:t>※</a:t>
            </a:r>
            <a:r>
              <a:rPr kumimoji="1" lang="ja-JP" altLang="en-US" sz="1600" dirty="0"/>
              <a:t>それぞれ英文で、</a:t>
            </a:r>
            <a:r>
              <a:rPr lang="en-US" altLang="ja-JP" sz="1600" dirty="0"/>
              <a:t> rights to </a:t>
            </a:r>
            <a:r>
              <a:rPr lang="ja-JP" altLang="en-US" sz="1600" dirty="0"/>
              <a:t>「</a:t>
            </a:r>
            <a:r>
              <a:rPr lang="en-US" altLang="ja-JP" sz="1600" dirty="0"/>
              <a:t>use</a:t>
            </a:r>
            <a:r>
              <a:rPr lang="ja-JP" altLang="en-US" sz="1600" dirty="0"/>
              <a:t>」</a:t>
            </a:r>
            <a:r>
              <a:rPr lang="en-US" altLang="ja-JP" sz="1600" dirty="0"/>
              <a:t>, </a:t>
            </a:r>
            <a:r>
              <a:rPr lang="ja-JP" altLang="en-US" sz="1600" dirty="0"/>
              <a:t>「</a:t>
            </a:r>
            <a:r>
              <a:rPr lang="en-US" altLang="ja-JP" sz="1600" dirty="0"/>
              <a:t>make</a:t>
            </a:r>
            <a:r>
              <a:rPr lang="ja-JP" altLang="en-US" sz="1600" dirty="0"/>
              <a:t>」</a:t>
            </a:r>
            <a:r>
              <a:rPr lang="en-US" altLang="ja-JP" sz="1600" dirty="0"/>
              <a:t>, </a:t>
            </a:r>
            <a:r>
              <a:rPr lang="ja-JP" altLang="en-US" sz="1600" dirty="0"/>
              <a:t>「</a:t>
            </a:r>
            <a:r>
              <a:rPr lang="en-US" altLang="ja-JP" sz="1600" dirty="0"/>
              <a:t>have made</a:t>
            </a:r>
            <a:r>
              <a:rPr lang="ja-JP" altLang="en-US" sz="1600" dirty="0"/>
              <a:t>」</a:t>
            </a:r>
            <a:r>
              <a:rPr lang="en-US" altLang="ja-JP" sz="1600" dirty="0"/>
              <a:t>, </a:t>
            </a:r>
            <a:r>
              <a:rPr lang="ja-JP" altLang="en-US" sz="1600" dirty="0"/>
              <a:t>「</a:t>
            </a:r>
            <a:r>
              <a:rPr lang="en-US" altLang="ja-JP" sz="1600" dirty="0"/>
              <a:t>sell</a:t>
            </a:r>
            <a:r>
              <a:rPr lang="ja-JP" altLang="en-US" sz="1600" dirty="0"/>
              <a:t>」</a:t>
            </a:r>
            <a:r>
              <a:rPr lang="en-US" altLang="ja-JP" sz="1600" dirty="0"/>
              <a:t>, </a:t>
            </a:r>
            <a:r>
              <a:rPr lang="ja-JP" altLang="en-US" sz="1600" dirty="0"/>
              <a:t>「</a:t>
            </a:r>
            <a:r>
              <a:rPr lang="en-US" altLang="ja-JP" sz="1600" dirty="0"/>
              <a:t>offer for sale</a:t>
            </a:r>
            <a:r>
              <a:rPr lang="ja-JP" altLang="en-US" sz="1600" dirty="0"/>
              <a:t>」</a:t>
            </a:r>
            <a:r>
              <a:rPr lang="en-US" altLang="ja-JP" sz="1600" dirty="0"/>
              <a:t>,and </a:t>
            </a:r>
            <a:r>
              <a:rPr lang="ja-JP" altLang="en-US" sz="1600"/>
              <a:t>「</a:t>
            </a:r>
            <a:r>
              <a:rPr lang="en-US" altLang="ja-JP" sz="1600"/>
              <a:t>import</a:t>
            </a:r>
            <a:r>
              <a:rPr lang="ja-JP" altLang="en-US" sz="160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定義として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といわれる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ごとの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をベースにしたものであり、どちらも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ではない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：基本的に試用を前提に、</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ではない</a:t>
            </a:r>
            <a:r>
              <a:rPr lang="en-US">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ライセンスの特徴の多く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の、非商用使用に限定するライセンスがある（例：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CC-BY-NC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は、その定義としてソフトウェアの使用領域を限定しない</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いかなる制約も</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たらしめることを妨げる。商用使用の制約も使用領域への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制約になる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for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Specification 1.1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で活用する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2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の対象となっており、また、法としての有効性も国ごとに異なる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頒布される「派生的著作物」に対し義務を課している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頒布者は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上記はライセンスが両立しない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分かれる傾向にあり、法令上の解釈も国ごとに異なる可能性ある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a:latin typeface="ＭＳ ゴシック" panose="020B0609070205080204" pitchFamily="49" charset="-128"/>
                <a:ea typeface="ＭＳ ゴシック" panose="020B0609070205080204" pitchFamily="49" charset="-128"/>
              </a:rPr>
              <a:t>OSS</a:t>
            </a:r>
            <a:r>
              <a:rPr kumimoji="1" lang="ja-JP" altLang="en-US" sz="1600" dirty="0">
                <a:latin typeface="ＭＳ ゴシック" panose="020B0609070205080204" pitchFamily="49" charset="-128"/>
                <a:ea typeface="ＭＳ ゴシック" panose="020B0609070205080204" pitchFamily="49" charset="-128"/>
              </a:rPr>
              <a:t>ライセンスに係る</a:t>
            </a:r>
            <a:r>
              <a:rPr kumimoji="1" lang="ja-JP" altLang="en-US" sz="1600">
                <a:latin typeface="ＭＳ ゴシック" panose="020B0609070205080204" pitchFamily="49" charset="-128"/>
                <a:ea typeface="ＭＳ ゴシック" panose="020B0609070205080204" pitchFamily="49" charset="-128"/>
              </a:rPr>
              <a:t>「</a:t>
            </a:r>
            <a:r>
              <a:rPr kumimoji="1" lang="en-US" altLang="ja-JP" sz="1600">
                <a:latin typeface="ＭＳ ゴシック" panose="020B0609070205080204" pitchFamily="49" charset="-128"/>
                <a:ea typeface="ＭＳ ゴシック" panose="020B0609070205080204" pitchFamily="49" charset="-128"/>
              </a:rPr>
              <a:t>Compatibility</a:t>
            </a:r>
            <a:r>
              <a:rPr kumimoji="1" lang="ja-JP" altLang="en-US" sz="1600" dirty="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a:latin typeface="ＭＳ ゴシック" panose="020B0609070205080204" pitchFamily="49" charset="-128"/>
                <a:ea typeface="ＭＳ ゴシック" panose="020B0609070205080204" pitchFamily="49" charset="-128"/>
              </a:rPr>
              <a:t>2</a:t>
            </a:r>
            <a:r>
              <a:rPr kumimoji="1" lang="ja-JP" altLang="en-US" sz="1600" dirty="0" err="1">
                <a:latin typeface="ＭＳ ゴシック" panose="020B0609070205080204" pitchFamily="49" charset="-128"/>
                <a:ea typeface="ＭＳ ゴシック" panose="020B0609070205080204" pitchFamily="49" charset="-128"/>
              </a:rPr>
              <a:t>つの</a:t>
            </a:r>
            <a:r>
              <a:rPr kumimoji="1" lang="ja-JP" altLang="en-US" sz="1600" dirty="0">
                <a:latin typeface="ＭＳ ゴシック" panose="020B0609070205080204" pitchFamily="49" charset="-128"/>
                <a:ea typeface="ＭＳ ゴシック" panose="020B0609070205080204" pitchFamily="49" charset="-128"/>
              </a:rPr>
              <a:t>方向性があるため併記した</a:t>
            </a:r>
          </a:p>
        </p:txBody>
      </p:sp>
    </p:spTree>
    <p:extLst>
      <p:ext uri="{BB962C8B-B14F-4D97-AF65-F5344CB8AC3E}">
        <p14:creationId xmlns:p14="http://schemas.microsoft.com/office/powerpoint/2010/main" val="378462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通知／</a:t>
            </a:r>
            <a:r>
              <a:rPr lang="en-US">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en-US" dirty="0" err="1">
                <a:latin typeface="メイリオ" panose="020B0604030504040204" pitchFamily="50" charset="-128"/>
                <a:ea typeface="メイリオ" panose="020B0604030504040204" pitchFamily="50" charset="-128"/>
                <a:cs typeface="メイリオ" panose="020B0604030504040204" pitchFamily="50" charset="-128"/>
              </a:rPr>
              <a:t>表示（Notice）は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する。たとえばファイル先頭のコメント行文字列などの形がある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類内、またはそれらに添える形で告知／表示すること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a:t>
            </a:r>
            <a:r>
              <a:rPr lang="ja-JP" altLang="en-US">
                <a:latin typeface="メイリオ" panose="020B0604030504040204" pitchFamily="50" charset="-128"/>
                <a:ea typeface="メイリオ" panose="020B0604030504040204" pitchFamily="50" charset="-128"/>
                <a:cs typeface="メイリオ" panose="020B0604030504040204" pitchFamily="50" charset="-128"/>
              </a:rPr>
              <a:t>複写物</a:t>
            </a:r>
            <a:r>
              <a:rPr lang="en-US" smtClean="0">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明記し</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出資者の両方もしくはどちらか一方が誰であるか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など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20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ライセンス条件下でソフトウェアを同時に</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どちらかを選択させることができる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FOSSコンポーネントを特定、追跡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使用されるFOSSに対し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599" y="1677114"/>
            <a:ext cx="11370907" cy="5171553"/>
          </a:xfrm>
        </p:spPr>
        <p:txBody>
          <a:bodyPr vert="horz" lIns="91440" tIns="45720" rIns="91440" bIns="45720" rtlCol="0" anchor="t">
            <a:noAutofit/>
          </a:bodyPr>
          <a:lstStyle/>
          <a:p>
            <a:pPr marL="0" indent="0">
              <a:spcAft>
                <a:spcPts val="600"/>
              </a:spcAft>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やその他告知</a:t>
            </a:r>
            <a:r>
              <a:rPr lang="en-US" sz="22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インターフェースのすべてもしくはいずれかに著作権やライセンスに係る文言を提供し、これを保持することが必要とされる場合がある、これにより下流</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のユーザー</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がソフトウェアの起源やライセンスによって認められた権利を知ることができる。また、改変に関する告知や、ライセンス全文を提供する必要があることもある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ソフトウェアの、もしくはこれに実施した改変、結合ないしはリンクされたソフトウェアの</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およびビルド処理を制御するスクリプトの提供が必要とされる場合がある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。改変バージョンもしくは派生的著作物に対しても</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コンポーネントと同一のライセンスを維持することが求められる場合がある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。著作権保有者の名前や商標の使用について制限、混乱を避けるべく改変バージョンに</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対し、異なる名前</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使用要求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違反における解除</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いったことが</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ライセンスに伴う場合がある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イベント」となり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と相互に作用する」場合を</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（製品に対応した）添付</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コンポーネントと同じ</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ライセンス下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で許諾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ソフトウェア（以降</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smtClean="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するトレーニング教材で</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あり無償で自由に利用できる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促進する</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以下対応のため</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コンプライアンス違反のリスクを管理、低減でき、開発者や権利保有者が下したライセンス選択</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尊重するようになる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を挙げ、その内容を述べてください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en-US" sz="480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Adding/Injecting</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修正</a:t>
            </a:r>
            <a:r>
              <a:rPr lang="en-US" sz="2400" dirty="0">
                <a:latin typeface="ＭＳ ゴシック" panose="020B0609070205080204" pitchFamily="49" charset="-128"/>
                <a:ea typeface="ＭＳ ゴシック" panose="020B0609070205080204" pitchFamily="49" charset="-128"/>
              </a:rPr>
              <a:t> </a:t>
            </a: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en-US">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バックグラウンドで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るものが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00166" y="1166859"/>
            <a:ext cx="242394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040291" y="5177866"/>
            <a:ext cx="294369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2121313" cy="461665"/>
          </a:xfrm>
          <a:prstGeom prst="rect">
            <a:avLst/>
          </a:prstGeom>
          <a:noFill/>
        </p:spPr>
        <p:txBody>
          <a:bodyPr wrap="square" rtlCol="0">
            <a:spAutoFit/>
          </a:bodyPr>
          <a:lstStyle/>
          <a:p>
            <a:pPr>
              <a:spcAft>
                <a:spcPts val="600"/>
              </a:spcAft>
            </a:pPr>
            <a:r>
              <a:rPr lang="en-US" sz="2400"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エンジニアに提案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a:t>
            </a:r>
            <a:r>
              <a:rPr lang="ja-JP" altLang="en-US">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しその後、選択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注：このプロセスは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メンバー</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多様性、反応</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早さ</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部門の専門家（技術的観点）</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コードと付随した情報が、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ソフトウェアを構成する他のコンポーネントとともに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さまざま</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a:t>
            </a:r>
            <a:r>
              <a:rPr lang="ja-JP" altLang="en-US" sz="24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するもの</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Linux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 チーム、ビジネス チーム、法務チームなど分野をまたぐ形となる。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これらのグループが正確に問題を理解することを確かなものとするには</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な取り組みであることが必要となる。また、明確で、皆に共有される指針をここで作り出すことができる。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85355" y="6113101"/>
            <a:ext cx="11421290" cy="68400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不一致の解決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や最重要となる意思決定を承認するべく</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幹部レベルの</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ステップを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ることができますか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a:xfrm>
            <a:off x="584522" y="1386075"/>
            <a:ext cx="10972800" cy="4876800"/>
          </a:xfrm>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コンポーネントを管理する一連のアクション。企業の商用コンポーネントについても同様のプロセスが実施されている場合がある。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呼ばれる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アクションとしては以下が含まれることが多い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それらのコンポーネントによって生まれるすべての義務の特定と追跡</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err="1">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用いる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中・小規模企業</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すべての使用</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要員</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配置し、明確な責任ラインを指定する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既存のビジネスプロセスを</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コンプライアンスプログラム支援のために適合させる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ポリシーについて全社員が学習できるトレーニングを持つ</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コンプライアンスに関係するすべて</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の活動</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https://www.linuxfoundation.org/projects/opencompliance/self-assessment-compliance-checklist </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レビュー対象の</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ポリシーの規定に則り、網羅的もしくは限定的と定めた範囲で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次のステップ）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する精査</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た、新たな</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人手で認識する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以下を特定した監査レポート：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に対する問題の解消、およびフラグの立てられたすべての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に関する矛盾の解決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共通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ヘッダー</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179906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ポリシーに則った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監査レポートをレビューし、発見されたすべての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問</a:t>
            </a:r>
            <a:r>
              <a:rPr lang="en-US" b="1" dirty="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この承認で、承認対象のFOSSコンポーネントの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適用されるその他すべての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製品リリース時に用いる適切な告知／表示を準備する</a:t>
            </a:r>
          </a:p>
        </p:txBody>
      </p:sp>
    </p:spTree>
    <p:extLst>
      <p:ext uri="{BB962C8B-B14F-4D97-AF65-F5344CB8AC3E}">
        <p14:creationId xmlns:p14="http://schemas.microsoft.com/office/powerpoint/2010/main" val="33817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）としてどのようなもの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問題の</a:t>
            </a:r>
            <a:r>
              <a:rPr lang="x-none" dirty="0">
                <a:latin typeface="メイリオ" panose="020B0604030504040204" pitchFamily="50" charset="-128"/>
                <a:ea typeface="メイリオ" panose="020B0604030504040204" pitchFamily="50" charset="-128"/>
                <a:cs typeface="メイリオ" panose="020B0604030504040204" pitchFamily="50" charset="-128"/>
              </a:rPr>
              <a:t>解決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a:latin typeface="メイリオ" panose="020B0604030504040204" pitchFamily="50" charset="-128"/>
                <a:ea typeface="メイリオ" panose="020B0604030504040204" pitchFamily="50" charset="-128"/>
                <a:cs typeface="メイリオ" panose="020B0604030504040204" pitchFamily="50" charset="-128"/>
              </a:rPr>
              <a:t>表示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ソースコードの頒布</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a:latin typeface="メイリオ" panose="020B0604030504040204" pitchFamily="50" charset="-128"/>
                <a:ea typeface="メイリオ" panose="020B0604030504040204" pitchFamily="50" charset="-128"/>
                <a:cs typeface="メイリオ" panose="020B0604030504040204" pitchFamily="50" charset="-128"/>
              </a:rPr>
              <a:t>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825013818"/>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の失敗は、ソースコードをスキャン</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取り込むことの意味をエンジニアリング部門のスタッフに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リンクの法的効果についてはFOSSコミュニティで議論</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の失敗は、FOSSコンポーネントに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1140038931"/>
              </p:ext>
            </p:extLst>
          </p:nvPr>
        </p:nvGraphicFramePr>
        <p:xfrm>
          <a:off x="696000" y="1584000"/>
          <a:ext cx="10800000" cy="5023316"/>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サイクルごとの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されるよう</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FOSSコンポーネントの改変に対応したソースコードを提供</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1126126666"/>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FOSSソースコードの改変に</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上で</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十分</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なレベルの詳細さ、明確さとなっていない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2271000508"/>
              </p:ext>
            </p:extLst>
          </p:nvPr>
        </p:nvGraphicFramePr>
        <p:xfrm>
          <a:off x="696000" y="1584000"/>
          <a:ext cx="10800000" cy="474060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ポリシーやプロセスに従事するエンジニアリング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31747137"/>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レポートで「ヒット」したもの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FOSSレビューがタイムリーに</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a:latin typeface="メイリオ" panose="020B0604030504040204" pitchFamily="50" charset="-128"/>
                <a:ea typeface="メイリオ" panose="020B0604030504040204" pitchFamily="50" charset="-128"/>
                <a:cs typeface="メイリオ" panose="020B0604030504040204" pitchFamily="50" charset="-128"/>
              </a:rPr>
              <a:t>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プロセスでの失敗例を1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質が高く、</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十分</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サポートされる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使用する各</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コンポーネントに対し正式な社内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承認</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対し、これ</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備わっている</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の著作権情報やその他ライセンス情報を</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削除するなど、</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どのような形で</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あっても損なう</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なことをしない。すべての著作権と許諾情報は、すべてのコンポーネントで手を加えられないままにする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求められる場合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は除く（たとえば、改変されたバージョンに名前の変更を求める場合がある）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プロジェクトの情報</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プロセスとして</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事項</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84109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織り込む</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ソフトウェア使用のための開発者ガイドラインに従う。特に、プロプライエタリもしくはサードパーティのソースコードに（もしくはその逆）取り込んだり</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アーキテクチャ計画をレビューし、両立しない</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spcBef>
                <a:spcPts val="370"/>
              </a:spcBef>
              <a:buSzPct val="82763"/>
              <a:buFont typeface="Wingdings" panose="05000000000000000000" pitchFamily="2" charset="2"/>
              <a:buChar char="Ø"/>
            </a:pP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製品一つ一つごとに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85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製品に対して</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パッケージの使用が承認されたことが、他の製品について承認されることを必ずしも意味しないため。</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バージョンがレビューされ承認されることを確かなものとする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時</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、新しいバージョンのライセンスが以前に使われていたバージョンのライセンスと同じであることを確認する（バージョンのアップグレードでライセンスが変更される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可能性がある）</a:t>
            </a:r>
            <a:endPar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外製（</a:t>
            </a:r>
            <a:r>
              <a:rPr lang="en-US" altLang="ja-JP"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：外部から入ってくる）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428720"/>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を取り扱う際に実践</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すべき一般的なガイドラインをいくつか挙げてください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ヘッダー情報を削除したり変更したりするべきでしょうか？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以前にレビューした</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180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外製のソフトウェアについて考慮すべき</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無償で自由に利用できる開発者向けコンプライアンス基礎教育は</a:t>
            </a:r>
            <a:r>
              <a:rPr lang="en-US" altLang="ja-JP"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erm </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19610</TotalTime>
  <Words>11292</Words>
  <Application>Microsoft Office PowerPoint</Application>
  <PresentationFormat>ユーザー設定</PresentationFormat>
  <Paragraphs>1701</Paragraphs>
  <Slides>84</Slides>
  <Notes>84</Notes>
  <HiddenSlides>0</HiddenSlides>
  <MMClips>0</MMClips>
  <ScaleCrop>false</ScaleCrop>
  <HeadingPairs>
    <vt:vector size="6" baseType="variant">
      <vt:variant>
        <vt:lpstr>使用されているフォント</vt:lpstr>
      </vt:variant>
      <vt:variant>
        <vt:i4>17</vt:i4>
      </vt:variant>
      <vt:variant>
        <vt:lpstr>テーマ</vt:lpstr>
      </vt:variant>
      <vt:variant>
        <vt:i4>2</vt:i4>
      </vt:variant>
      <vt:variant>
        <vt:lpstr>スライド タイトル</vt:lpstr>
      </vt:variant>
      <vt:variant>
        <vt:i4>84</vt:i4>
      </vt:variant>
    </vt:vector>
  </HeadingPairs>
  <TitlesOfParts>
    <vt:vector size="103" baseType="lpstr">
      <vt:lpstr>Arial</vt:lpstr>
      <vt:lpstr>ＭＳ Ｐゴシック</vt:lpstr>
      <vt:lpstr>돋움</vt:lpstr>
      <vt:lpstr>Roboto Mono</vt:lpstr>
      <vt:lpstr>ＭＳ ゴシック</vt:lpstr>
      <vt:lpstr>游ゴシック</vt:lpstr>
      <vt:lpstr>DejaVu Sans</vt:lpstr>
      <vt:lpstr>Times</vt:lpstr>
      <vt:lpstr>Times New Roman</vt:lpstr>
      <vt:lpstr>Lucida Sans Unicode</vt:lpstr>
      <vt:lpstr>Wingdings</vt:lpstr>
      <vt:lpstr>メイリオ</vt:lpstr>
      <vt:lpstr>Calibri</vt:lpstr>
      <vt:lpstr>맑은 고딕</vt:lpstr>
      <vt:lpstr>Roboto Medium</vt:lpstr>
      <vt:lpstr>Roboto</vt:lpstr>
      <vt:lpstr>Roboto Condensed</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FOSSレビューの監督</vt:lpstr>
      <vt:lpstr>理解度チェック</vt:lpstr>
      <vt:lpstr>第6章</vt:lpstr>
      <vt:lpstr>概要</vt:lpstr>
      <vt:lpstr>中・小規模企業のチェックリストの例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プロセスとしての 要求事項を見込む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Curriculum Japanese for Spec v1.1</dc:title>
  <dc:creator>The Linux Foundation Japan</dc:creator>
  <cp:lastModifiedBy>The Linux Foundation Japan</cp:lastModifiedBy>
  <cp:revision>951</cp:revision>
  <cp:lastPrinted>2017-10-26T22:18:50Z</cp:lastPrinted>
  <dcterms:created xsi:type="dcterms:W3CDTF">2013-07-15T20:26:40Z</dcterms:created>
  <dcterms:modified xsi:type="dcterms:W3CDTF">2017-11-14T11:19:33Z</dcterms:modified>
</cp:coreProperties>
</file>