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7"/>
  </p:notesMasterIdLst>
  <p:handoutMasterIdLst>
    <p:handoutMasterId r:id="rId78"/>
  </p:handoutMasterIdLst>
  <p:sldIdLst>
    <p:sldId id="694" r:id="rId2"/>
    <p:sldId id="695" r:id="rId3"/>
    <p:sldId id="696" r:id="rId4"/>
    <p:sldId id="697" r:id="rId5"/>
    <p:sldId id="698" r:id="rId6"/>
    <p:sldId id="699" r:id="rId7"/>
    <p:sldId id="700" r:id="rId8"/>
    <p:sldId id="701" r:id="rId9"/>
    <p:sldId id="702" r:id="rId10"/>
    <p:sldId id="703" r:id="rId11"/>
    <p:sldId id="704" r:id="rId12"/>
    <p:sldId id="705" r:id="rId13"/>
    <p:sldId id="706" r:id="rId14"/>
    <p:sldId id="707" r:id="rId15"/>
    <p:sldId id="708" r:id="rId16"/>
    <p:sldId id="709" r:id="rId17"/>
    <p:sldId id="710" r:id="rId18"/>
    <p:sldId id="711" r:id="rId19"/>
    <p:sldId id="712" r:id="rId20"/>
    <p:sldId id="713" r:id="rId21"/>
    <p:sldId id="714" r:id="rId22"/>
    <p:sldId id="715" r:id="rId23"/>
    <p:sldId id="716" r:id="rId24"/>
    <p:sldId id="717" r:id="rId25"/>
    <p:sldId id="718" r:id="rId26"/>
    <p:sldId id="719" r:id="rId27"/>
    <p:sldId id="720" r:id="rId28"/>
    <p:sldId id="721" r:id="rId29"/>
    <p:sldId id="722" r:id="rId30"/>
    <p:sldId id="723" r:id="rId31"/>
    <p:sldId id="724" r:id="rId32"/>
    <p:sldId id="725" r:id="rId33"/>
    <p:sldId id="726" r:id="rId34"/>
    <p:sldId id="727" r:id="rId35"/>
    <p:sldId id="728" r:id="rId36"/>
    <p:sldId id="729" r:id="rId37"/>
    <p:sldId id="730" r:id="rId38"/>
    <p:sldId id="731" r:id="rId39"/>
    <p:sldId id="732" r:id="rId40"/>
    <p:sldId id="733" r:id="rId41"/>
    <p:sldId id="734" r:id="rId42"/>
    <p:sldId id="735" r:id="rId43"/>
    <p:sldId id="736" r:id="rId44"/>
    <p:sldId id="737" r:id="rId45"/>
    <p:sldId id="738" r:id="rId46"/>
    <p:sldId id="739" r:id="rId47"/>
    <p:sldId id="740" r:id="rId48"/>
    <p:sldId id="741" r:id="rId49"/>
    <p:sldId id="742" r:id="rId50"/>
    <p:sldId id="743" r:id="rId51"/>
    <p:sldId id="744" r:id="rId52"/>
    <p:sldId id="745" r:id="rId53"/>
    <p:sldId id="746" r:id="rId54"/>
    <p:sldId id="747" r:id="rId55"/>
    <p:sldId id="748" r:id="rId56"/>
    <p:sldId id="749" r:id="rId57"/>
    <p:sldId id="750" r:id="rId58"/>
    <p:sldId id="751" r:id="rId59"/>
    <p:sldId id="752" r:id="rId60"/>
    <p:sldId id="753" r:id="rId61"/>
    <p:sldId id="754" r:id="rId62"/>
    <p:sldId id="755" r:id="rId63"/>
    <p:sldId id="756" r:id="rId64"/>
    <p:sldId id="757" r:id="rId65"/>
    <p:sldId id="758" r:id="rId66"/>
    <p:sldId id="759" r:id="rId67"/>
    <p:sldId id="760" r:id="rId68"/>
    <p:sldId id="761" r:id="rId69"/>
    <p:sldId id="762" r:id="rId70"/>
    <p:sldId id="763" r:id="rId71"/>
    <p:sldId id="764" r:id="rId72"/>
    <p:sldId id="765" r:id="rId73"/>
    <p:sldId id="766" r:id="rId74"/>
    <p:sldId id="767" r:id="rId75"/>
    <p:sldId id="76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5" autoAdjust="0"/>
    <p:restoredTop sz="51254" autoAdjust="0"/>
  </p:normalViewPr>
  <p:slideViewPr>
    <p:cSldViewPr snapToGrid="0">
      <p:cViewPr varScale="1">
        <p:scale>
          <a:sx n="45" d="100"/>
          <a:sy n="45" d="100"/>
        </p:scale>
        <p:origin x="1912" y="184"/>
      </p:cViewPr>
      <p:guideLst>
        <p:guide orient="horz" pos="2160"/>
        <p:guide pos="3840"/>
      </p:guideLst>
    </p:cSldViewPr>
  </p:slideViewPr>
  <p:notesTextViewPr>
    <p:cViewPr>
      <p:scale>
        <a:sx n="1" d="1"/>
        <a:sy n="1" d="1"/>
      </p:scale>
      <p:origin x="0" y="0"/>
    </p:cViewPr>
  </p:notesTextViewPr>
  <p:sorterViewPr>
    <p:cViewPr>
      <p:scale>
        <a:sx n="100" d="100"/>
        <a:sy n="100" d="100"/>
      </p:scale>
      <p:origin x="0" y="24320"/>
    </p:cViewPr>
  </p:sorterViewPr>
  <p:notesViewPr>
    <p:cSldViewPr snapToGrid="0">
      <p:cViewPr varScale="1">
        <p:scale>
          <a:sx n="64" d="100"/>
          <a:sy n="64" d="100"/>
        </p:scale>
        <p:origin x="204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43A975-C83B-F446-B163-5306E95FC19C}" type="datetimeFigureOut">
              <a:rPr lang="en-US" smtClean="0"/>
              <a:t>12/19/16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5C3A1-2123-46DB-B930-A516853D6C25}" type="datetimeFigureOut">
              <a:rPr lang="en-US"/>
              <a:t>12/19/16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smtClean="0"/>
              <a:t>OpenChain カリキュラムのスライドへようこそ。本スライドは、組織内チームに向けたFOSSコンプライアンスに係る重要事項についてトレーニングを実施する際のヘルプや</a:t>
            </a:r>
            <a:r>
              <a:rPr lang="en-US" strike="noStrike" baseline="0" dirty="0" smtClean="0"/>
              <a:t>OpenChainの仕様との照らし合わせに用いることができます。</a:t>
            </a:r>
            <a:endParaRPr lang="x-none" strike="noStrike" dirty="0" smtClean="0"/>
          </a:p>
          <a:p>
            <a:endParaRPr lang="en-US" strike="noStrike" dirty="0" smtClean="0"/>
          </a:p>
          <a:p>
            <a:r>
              <a:rPr lang="en-US" strike="noStrike" dirty="0" smtClean="0"/>
              <a:t>このスライドを半日のトレーニングセッションとして提供することができます。各章を分け、個別のモジュールとして構成した形で提供することも可能です。各章には質問形式の「理解度チェック」のスライドを設けていますのでご留意ください。回答はスライドのノート欄に記載されています。これらの質問や答えはFOSSコンプライアンスの組織内テストの素材として使うことができます。</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Copyright protects original works of authorship.It's different than patent in that copyright protects the expression of an idea, whereas patent protects the underlying idea itself. Examples of works of authorship include photographs, songs, and computer code.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Most important copyright concepts for software are: right to reproduce, right to make creative works (or right to modify), and right to distribute.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Software can be subject to a patent. Patent protects method of operation, such as computer program. However,</a:t>
            </a:r>
            <a:r>
              <a:rPr lang="x-none" dirty="0">
                <a:latin typeface="Calibri"/>
              </a:rPr>
              <a:t> </a:t>
            </a:r>
            <a:r>
              <a:rPr lang="x-none">
                <a:latin typeface="Calibri"/>
              </a:rPr>
              <a:t>patent protects functionality, and not abstract ideas.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Patent holder can exclude others from practicing the patent, regardless of whether the others have independently created the product.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a:t>
            </a:r>
            <a:r>
              <a:rPr lang="x-none" dirty="0">
                <a:latin typeface="Calibri"/>
              </a:rPr>
              <a:t> </a:t>
            </a:r>
            <a:r>
              <a:rPr lang="x-none">
                <a:latin typeface="Calibri"/>
              </a:rPr>
              <a:t>which is a free software project that provides the codecs for encoding and decoding videos. However, you would still need a patent license to encode and decode a certain format.</a:t>
            </a: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chapter is useful for lawyers, managers or developers who may not be familiar with FOSS licenses.</a:t>
            </a:r>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11</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This slide provides the</a:t>
            </a:r>
            <a:r>
              <a:rPr lang="en-US" baseline="0" dirty="0">
                <a:latin typeface="Calibri"/>
                <a:ea typeface="MS PGothic" charset="0"/>
              </a:rPr>
              <a:t> “big picture” about what FOSS licenses do. It also explains a resource where you can find out more about some FOSS licenses.</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”permissive” FOSS licenses, the most basic type of FOSS license, which usually have minimal requirements. The most basic requirement is to include</a:t>
            </a:r>
            <a:r>
              <a:rPr lang="en-US" baseline="0" dirty="0"/>
              <a:t> a copyright notice.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13</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reciprocity and Copyleft,</a:t>
            </a:r>
            <a:r>
              <a:rPr lang="en-US" baseline="0" dirty="0">
                <a:latin typeface="Calibri"/>
              </a:rPr>
              <a:t> a more complex type of FOSS license that have additional requirements above permissive licenses. They require distribution of the original work and derivative works under the same terms as the original work.</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proprietary or closed source licenses. These licenses often have very different requirements and rules</a:t>
            </a:r>
            <a:r>
              <a:rPr lang="en-US" baseline="0" dirty="0">
                <a:latin typeface="Calibri"/>
              </a:rPr>
              <a:t> compared to FOSS licenses.</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There are other types of license used. Sometimes these are confused with FOSS but their requirements are</a:t>
            </a:r>
            <a:r>
              <a:rPr lang="en-US" baseline="0" dirty="0">
                <a:latin typeface="Calibri"/>
              </a:rPr>
              <a:t> actually different. Freeware or Shareware licensing should not be regarded as the same or compatible with FOSS licensing.</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public domain, a type of release that means the work is released without any restrictions whatsoever by the authors. In the US public domain software can be included in</a:t>
            </a:r>
            <a:r>
              <a:rPr lang="en-US" baseline="0" dirty="0">
                <a:latin typeface="Calibri"/>
              </a:rPr>
              <a:t> FOSS code, but it should be noted that not all legal jurisdictions recognize the existence or permit the release of authorship under public domain. Germany is one example.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license compatibility, the way of understanding what licenses can</a:t>
            </a:r>
            <a:r>
              <a:rPr lang="en-US" baseline="0" dirty="0"/>
              <a:t> be used together. Some FOSS licenses are compatible with each other. Some are incompatible. This is an important consideration when choosing code and choosing licenses.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notices, the text</a:t>
            </a:r>
            <a:r>
              <a:rPr lang="en-US" baseline="0" dirty="0"/>
              <a:t> comments in files that explain authorship and licensing, and which are often regarded as the most important way of knowing what license applies to a file.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この</a:t>
            </a:r>
            <a:r>
              <a:rPr lang="en-US" i="0" baseline="0" dirty="0"/>
              <a:t> スライドは単体で3時間のトレーニングセッションを提供する場合や、"章ごと"に重点を置いたトレーニングで、各セッションが全体体系でどのような位置付けとなるかを説明する場合に対応します。</a:t>
            </a:r>
            <a:r>
              <a:rPr lang="en-US" i="0" dirty="0"/>
              <a:t> </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2</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slides explains</a:t>
            </a:r>
            <a:r>
              <a:rPr lang="en-US" baseline="0" dirty="0">
                <a:latin typeface="Calibri"/>
              </a:rPr>
              <a:t> multi-licensing. This is the situation where more than set of license terms can apply to a piece of software.</a:t>
            </a:r>
            <a:br>
              <a:rPr lang="en-US" baseline="0" dirty="0">
                <a:latin typeface="Calibri"/>
              </a:rPr>
            </a:br>
            <a:r>
              <a:rPr lang="en-US" baseline="0" dirty="0">
                <a:latin typeface="Calibri"/>
              </a:rPr>
              <a:t/>
            </a:r>
            <a:br>
              <a:rPr lang="en-US" baseline="0" dirty="0">
                <a:latin typeface="Calibri"/>
              </a:rPr>
            </a:br>
            <a:r>
              <a:rPr lang="en-US" b="1" dirty="0"/>
              <a:t>Conjunctive</a:t>
            </a:r>
            <a:r>
              <a:rPr lang="en-US" dirty="0"/>
              <a:t> = Multiple licenses apply</a:t>
            </a:r>
          </a:p>
          <a:p>
            <a:pPr lvl="1"/>
            <a:r>
              <a:rPr lang="en-US" dirty="0"/>
              <a:t>GPL-2.0 project also includes code under BSD-3-Clause </a:t>
            </a:r>
          </a:p>
          <a:p>
            <a:pPr marL="596376" lvl="1" indent="0">
              <a:buNone/>
            </a:pPr>
            <a:r>
              <a:rPr lang="en-US" dirty="0">
                <a:sym typeface="Wingdings"/>
              </a:rPr>
              <a:t>In</a:t>
            </a:r>
            <a:r>
              <a:rPr lang="en-US" baseline="0" dirty="0">
                <a:sym typeface="Wingdings"/>
              </a:rPr>
              <a:t> this situation you h</a:t>
            </a:r>
            <a:r>
              <a:rPr lang="en-US" dirty="0"/>
              <a:t>ave to comply with both sets of license terms</a:t>
            </a:r>
          </a:p>
          <a:p>
            <a:r>
              <a:rPr lang="en-US" b="1" dirty="0"/>
              <a:t>Disjunctive</a:t>
            </a:r>
            <a:r>
              <a:rPr lang="en-US" dirty="0"/>
              <a:t> = Choice of one open source license or another</a:t>
            </a:r>
          </a:p>
          <a:p>
            <a:pPr lvl="1"/>
            <a:r>
              <a:rPr lang="en-US" dirty="0"/>
              <a:t>Mozilla 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Disjunctive licensing may be something important to explore more deeply</a:t>
            </a:r>
            <a:r>
              <a:rPr lang="en-US" baseline="0" dirty="0">
                <a:latin typeface="Calibri"/>
              </a:rPr>
              <a:t> when creating a FOSS policy.</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Under disjunctive licensing you have a choice of licensing, i.e. GPL and a more permissive license option, you may choose which license</a:t>
            </a:r>
            <a:r>
              <a:rPr lang="en-US" sz="1200" baseline="0" dirty="0">
                <a:latin typeface="Arial"/>
                <a:cs typeface="Arial"/>
              </a:rPr>
              <a:t> </a:t>
            </a:r>
            <a:r>
              <a:rPr lang="en-US" sz="1200" dirty="0">
                <a:latin typeface="Arial"/>
                <a:cs typeface="Arial"/>
              </a:rPr>
              <a:t>you are going to distribute under depending on license</a:t>
            </a:r>
            <a:r>
              <a:rPr lang="en-US" sz="1200" baseline="0" dirty="0">
                <a:latin typeface="Arial"/>
                <a:cs typeface="Arial"/>
              </a:rPr>
              <a:t> compatibility, </a:t>
            </a:r>
            <a:r>
              <a:rPr lang="en-US" sz="1200" dirty="0">
                <a:latin typeface="Arial"/>
                <a:cs typeface="Arial"/>
              </a:rPr>
              <a:t>license requirements.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Sometimes a project has a disjunctive licensing situation, but only one license is included in your code – so perhaps the person you got the code from already made this choice. If they choose the license you </a:t>
            </a:r>
            <a:r>
              <a:rPr lang="en-US" sz="1200" dirty="0" err="1">
                <a:latin typeface="Arial"/>
                <a:cs typeface="Arial"/>
              </a:rPr>
              <a:t>weren</a:t>
            </a:r>
            <a:r>
              <a:rPr lang="ja-JP" altLang="en-US" sz="1200" dirty="0">
                <a:latin typeface="Arial"/>
                <a:cs typeface="Arial"/>
              </a:rPr>
              <a:t>’</a:t>
            </a:r>
            <a:r>
              <a:rPr lang="en-US" sz="1200" dirty="0">
                <a:latin typeface="Arial"/>
                <a:cs typeface="Arial"/>
              </a:rPr>
              <a:t>t going to use, now you might have to consider if you should figure out who the original © holder is and get the code directly from them</a:t>
            </a:r>
          </a:p>
          <a:p>
            <a:endParaRPr lang="en-US" sz="1200" dirty="0">
              <a:latin typeface="Arial"/>
              <a:cs typeface="Arial"/>
            </a:endParaRPr>
          </a:p>
          <a:p>
            <a:r>
              <a:rPr lang="en-US" sz="1200" b="1" dirty="0">
                <a:latin typeface="Arial"/>
                <a:cs typeface="Arial"/>
              </a:rPr>
              <a:t>Example: </a:t>
            </a:r>
          </a:p>
          <a:p>
            <a:r>
              <a:rPr lang="en-US" sz="1200" dirty="0">
                <a:latin typeface="Arial"/>
                <a:cs typeface="Arial"/>
              </a:rPr>
              <a:t>MPL 1.1/GPL 2.0/LGPL 2.1 - - </a:t>
            </a:r>
          </a:p>
          <a:p>
            <a:r>
              <a:rPr lang="en-US" sz="1200" dirty="0">
                <a:latin typeface="Arial"/>
                <a:cs typeface="Arial"/>
              </a:rPr>
              <a:t>“The contents of this file are subject to the Mozilla Public License Version - 1.1 (the "License"); you may not use this file except in compliance with - the License.</a:t>
            </a:r>
          </a:p>
          <a:p>
            <a:r>
              <a:rPr lang="en-US" sz="1200" dirty="0">
                <a:latin typeface="Arial"/>
                <a:cs typeface="Arial"/>
              </a:rPr>
              <a:t> . . . </a:t>
            </a:r>
          </a:p>
          <a:p>
            <a:r>
              <a:rPr lang="en-US" sz="1200" dirty="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sz="1200" dirty="0">
              <a:latin typeface="Arial"/>
              <a:cs typeface="Arial"/>
            </a:endParaRPr>
          </a:p>
          <a:p>
            <a:r>
              <a:rPr lang="en-US" sz="1200" dirty="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sz="1200" dirty="0">
              <a:latin typeface="Arial"/>
              <a:cs typeface="Arial"/>
            </a:endParaRPr>
          </a:p>
          <a:p>
            <a:r>
              <a:rPr lang="en-US" sz="1200" dirty="0">
                <a:latin typeface="Arial"/>
                <a:cs typeface="Arial"/>
              </a:rPr>
              <a:t>“</a:t>
            </a:r>
            <a:r>
              <a:rPr lang="en-US" sz="1200" b="1" dirty="0">
                <a:latin typeface="Arial"/>
                <a:cs typeface="Arial"/>
              </a:rPr>
              <a:t>dual</a:t>
            </a:r>
            <a:r>
              <a:rPr lang="en-US" sz="1200" dirty="0">
                <a:latin typeface="Arial"/>
                <a:cs typeface="Arial"/>
              </a:rPr>
              <a:t>” = confusing term that may be used</a:t>
            </a:r>
            <a:r>
              <a:rPr lang="en-US" sz="1200" baseline="0" dirty="0">
                <a:latin typeface="Arial"/>
                <a:cs typeface="Arial"/>
              </a:rPr>
              <a:t> for any of these situations, but usually refers to business model of OSS license or commercial license choice</a:t>
            </a:r>
            <a:endParaRPr lang="en-US" sz="1200" dirty="0">
              <a:latin typeface="Arial"/>
              <a:cs typeface="Arial"/>
            </a:endParaRPr>
          </a:p>
          <a:p>
            <a:r>
              <a:rPr lang="en-US" sz="1200" dirty="0">
                <a:latin typeface="Arial"/>
                <a:cs typeface="Arial"/>
              </a:rPr>
              <a:t>For more on dual-licensing</a:t>
            </a:r>
            <a:r>
              <a:rPr lang="en-US" sz="1200" baseline="0" dirty="0">
                <a:latin typeface="Arial"/>
                <a:cs typeface="Arial"/>
              </a:rPr>
              <a:t> as a business model: http://</a:t>
            </a:r>
            <a:r>
              <a:rPr lang="en-US" sz="1200" baseline="0" dirty="0" err="1">
                <a:latin typeface="Arial"/>
                <a:cs typeface="Arial"/>
              </a:rPr>
              <a:t>oss-watch.ac.uk</a:t>
            </a:r>
            <a:r>
              <a:rPr lang="en-US" sz="1200" baseline="0" dirty="0">
                <a:latin typeface="Arial"/>
                <a:cs typeface="Arial"/>
              </a:rPr>
              <a:t>/resources/duallicence2  </a:t>
            </a:r>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 licenses are Free and FOSS Software licenses generally make source code available under terms that allow for modification and redistribution.</a:t>
            </a:r>
          </a:p>
          <a:p>
            <a:endParaRPr lang="en-US" dirty="0">
              <a:latin typeface="Calibri"/>
            </a:endParaRPr>
          </a:p>
          <a:p>
            <a:r>
              <a:rPr lang="x-none" dirty="0">
                <a:latin typeface="Calibri"/>
              </a:rPr>
              <a:t>Typical obligations of a permissive FOSS license are that the copyright notice and warranty disclaimer are included with the software. Very often, the license would expressly prohibits users from using the author's name without permission.</a:t>
            </a:r>
          </a:p>
          <a:p>
            <a:endParaRPr lang="en-US" dirty="0">
              <a:latin typeface="Calibri"/>
            </a:endParaRPr>
          </a:p>
          <a:p>
            <a:r>
              <a:rPr lang="x-none" dirty="0">
                <a:latin typeface="Calibri"/>
              </a:rPr>
              <a:t>Examples of permissive FOSS licenses include MIT, BSD, and Apache.</a:t>
            </a:r>
          </a:p>
          <a:p>
            <a:endParaRPr lang="en-US" dirty="0">
              <a:latin typeface="Calibri"/>
            </a:endParaRPr>
          </a:p>
          <a:p>
            <a:r>
              <a:rPr lang="x-none" dirty="0">
                <a:latin typeface="Calibri"/>
              </a:rPr>
              <a:t>License reciprocity means that the derivative work of the copyrighted work must be made available under the same license. Other names being used include "hereditary", "copyleft", "share-alike", and pejoratively"viral."</a:t>
            </a:r>
          </a:p>
          <a:p>
            <a:endParaRPr lang="x-none" dirty="0">
              <a:latin typeface="Calibri"/>
            </a:endParaRPr>
          </a:p>
          <a:p>
            <a:r>
              <a:rPr lang="x-none">
                <a:latin typeface="Calibri"/>
              </a:rPr>
              <a:t>Examples of copyleft-style licenses include GPL and LGPL.  </a:t>
            </a:r>
          </a:p>
          <a:p>
            <a:endParaRPr lang="x-none" dirty="0">
              <a:latin typeface="Calibri"/>
            </a:endParaRPr>
          </a:p>
          <a:p>
            <a:r>
              <a:rPr lang="x-none">
                <a:latin typeface="Calibri"/>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dirty="0">
              <a:latin typeface="Calibri"/>
            </a:endParaRPr>
          </a:p>
          <a:p>
            <a:r>
              <a:rPr lang="x-none">
                <a:latin typeface="Calibri"/>
              </a:rPr>
              <a:t>Freeware and Shareware are not FOSS.The reason is that even though freeware and shareware are available without cost, they don't allow the users to make modifications to the software.In fact,</a:t>
            </a:r>
            <a:r>
              <a:rPr lang="x-none" dirty="0">
                <a:latin typeface="Calibri"/>
              </a:rPr>
              <a:t> </a:t>
            </a:r>
            <a:r>
              <a:rPr lang="x-none">
                <a:latin typeface="Calibri"/>
              </a:rPr>
              <a:t>many of the freeware and shareware contain similar license restrictions common in proprietary software.</a:t>
            </a:r>
          </a:p>
          <a:p>
            <a:endParaRPr lang="en-US" dirty="0">
              <a:latin typeface="Calibri"/>
            </a:endParaRPr>
          </a:p>
          <a:p>
            <a:r>
              <a:rPr lang="x-none">
                <a:latin typeface="Calibri"/>
              </a:rPr>
              <a:t>Multi-license refers to the practice where software is made available under multiple licenses. For example, an open source software can be dual-licensed under MIT and GPLv2. In that case, you are free to choose the license that suits your need.</a:t>
            </a:r>
          </a:p>
          <a:p>
            <a:endParaRPr lang="x-none" dirty="0">
              <a:latin typeface="Calibri"/>
            </a:endParaRPr>
          </a:p>
          <a:p>
            <a:r>
              <a:rPr lang="x-none">
                <a:latin typeface="Calibri"/>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chapter</a:t>
            </a:r>
            <a:r>
              <a:rPr lang="en-US" baseline="0" dirty="0"/>
              <a:t> covers the big picture of FOSS compliance. It explains how compliance works from first principles.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that FOSS compliance</a:t>
            </a:r>
            <a:r>
              <a:rPr lang="en-US" baseline="0" dirty="0"/>
              <a:t> is really a two-part goal. The first is to know your obligations and have a process to support this knowledge. The second is to satisfy the obligations.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a:t>
            </a:r>
            <a:r>
              <a:rPr lang="en-US" baseline="0" dirty="0"/>
              <a:t> expands on what compliance obligations must be satisfied in typical FOSS licenses.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slide explains some of the conditions or restrictions commonly encountered when using FOSS licenses. Remember, different licenses have different obligations.</a:t>
            </a: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25</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This slide explains when FOSS obligations are “triggered.” FOSS licenses are copyright licenses and the basic compliance trigger is when you distribute code to</a:t>
            </a:r>
            <a:r>
              <a:rPr lang="en-US" baseline="0" dirty="0">
                <a:latin typeface="Calibri"/>
              </a:rPr>
              <a:t> another legal entity.</a:t>
            </a:r>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This slide explains</a:t>
            </a:r>
            <a:r>
              <a:rPr lang="en-US" baseline="0" dirty="0">
                <a:latin typeface="Calibri"/>
              </a:rPr>
              <a:t> that modifying code can impose obligations under FOSS licenses. It explains a little bit about derivative works.</a:t>
            </a:r>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27</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how FOSS compliance programs</a:t>
            </a:r>
            <a:r>
              <a:rPr lang="en-US" baseline="0" dirty="0">
                <a:latin typeface="Calibri"/>
              </a:rPr>
              <a:t> work in “broad stokes” (a basic overview). </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28</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more</a:t>
            </a:r>
            <a:r>
              <a:rPr lang="en-US" baseline="0" dirty="0"/>
              <a:t> about how FOSS compliance practices can work in an organization. </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このスライドで、企業が、社内文書として内部FOSSポリシーがどこにあるか特定しやすいようにします。</a:t>
            </a:r>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describes some of the benefits that compliance</a:t>
            </a:r>
            <a:r>
              <a:rPr lang="en-US" baseline="0" dirty="0"/>
              <a:t> brings to an organization beyond the fact of fulfilling the legal obligations of the license.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FOSS compliance means following the licensing terms of FOSS</a:t>
            </a:r>
            <a:r>
              <a:rPr lang="en-US" baseline="0" dirty="0"/>
              <a:t> licenses. It involves understanding the licenses, having processes to support the license terms, and having processes to address any oversights or errors.</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a:t>The two main goals of a FOSS compliance program are</a:t>
            </a:r>
            <a:r>
              <a:rPr lang="en-US" baseline="0" dirty="0"/>
              <a:t> </a:t>
            </a:r>
            <a:r>
              <a:rPr lang="en-US" b="1" baseline="0" dirty="0"/>
              <a:t>know your obligations</a:t>
            </a:r>
            <a:r>
              <a:rPr lang="en-US" baseline="0" dirty="0"/>
              <a:t> and to </a:t>
            </a:r>
            <a:r>
              <a:rPr lang="en-US" b="1" baseline="0" dirty="0"/>
              <a:t>satisfy your obligations</a:t>
            </a:r>
            <a:r>
              <a:rPr lang="en-US" baseline="0" dirty="0"/>
              <a:t>.</a:t>
            </a:r>
            <a:br>
              <a:rPr lang="en-US" baseline="0" dirty="0"/>
            </a:br>
            <a:r>
              <a:rPr lang="en-US" baseline="0" dirty="0"/>
              <a:t/>
            </a:r>
            <a:br>
              <a:rPr lang="en-US" baseline="0" dirty="0"/>
            </a:br>
            <a:r>
              <a:rPr lang="en-US" baseline="0" dirty="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Identification of the origin and license of FOSS software</a:t>
            </a:r>
          </a:p>
          <a:p>
            <a:pPr marL="171450" indent="-171450">
              <a:buFont typeface="Arial" charset="0"/>
              <a:buChar char="•"/>
            </a:pPr>
            <a:r>
              <a:rPr lang="en-US" dirty="0">
                <a:latin typeface="Calibri" charset="0"/>
                <a:ea typeface="ＭＳ Ｐゴシック" charset="0"/>
              </a:rPr>
              <a:t>Tracking FOSS software within the development process</a:t>
            </a:r>
          </a:p>
          <a:p>
            <a:pPr marL="171450" indent="-171450">
              <a:buFont typeface="Arial" charset="0"/>
              <a:buChar char="•"/>
            </a:pPr>
            <a:r>
              <a:rPr lang="en-US" dirty="0">
                <a:latin typeface="Calibri" charset="0"/>
                <a:ea typeface="ＭＳ Ｐゴシック" charset="0"/>
              </a:rPr>
              <a:t>Performing FOSS review and identifying license obligations</a:t>
            </a:r>
          </a:p>
          <a:p>
            <a:pPr marL="171450" indent="-171450">
              <a:buFont typeface="Arial" charset="0"/>
              <a:buChar char="•"/>
            </a:pPr>
            <a:r>
              <a:rPr lang="en-US" dirty="0">
                <a:latin typeface="Calibri" charset="0"/>
                <a:ea typeface="ＭＳ Ｐゴシック" charset="0"/>
              </a:rPr>
              <a:t>Fulfillment of license obligations when product ships </a:t>
            </a:r>
          </a:p>
          <a:p>
            <a:pPr marL="171450" indent="-171450">
              <a:buFont typeface="Arial" charset="0"/>
              <a:buChar char="•"/>
            </a:pPr>
            <a:r>
              <a:rPr lang="en-US" dirty="0">
                <a:latin typeface="Calibri" charset="0"/>
                <a:ea typeface="ＭＳ Ｐゴシック" charset="0"/>
              </a:rPr>
              <a:t>Oversight for FOSS Compliance Program, creation of policy, and compliance decisions</a:t>
            </a:r>
          </a:p>
          <a:p>
            <a:pPr marL="171450" indent="-171450">
              <a:buFont typeface="Arial" charset="0"/>
              <a:buChar char="•"/>
            </a:pPr>
            <a:r>
              <a:rPr lang="en-US" dirty="0">
                <a:latin typeface="Calibri" charset="0"/>
                <a:ea typeface="ＭＳ Ｐゴシック" charset="0"/>
              </a:rPr>
              <a:t>Training</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dirty="0">
                <a:latin typeface="Calibri" charset="0"/>
                <a:ea typeface="ＭＳ Ｐゴシック" charset="0"/>
              </a:rPr>
              <a:t>A</a:t>
            </a:r>
            <a:r>
              <a:rPr lang="en-US" baseline="0" dirty="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fundamental concepts in understanding FOSS usage</a:t>
            </a: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a:t>
            </a:r>
            <a:r>
              <a:rPr lang="en-US" b="0" baseline="0" dirty="0">
                <a:latin typeface="Times" charset="0"/>
              </a:rPr>
              <a:t> is about how the use of FOSS components is a consideration for your compliance. Different use cases will have different legal effects. The next few slides explain these concepts in more detail.</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b="0" dirty="0">
                <a:latin typeface="Times" charset="0"/>
              </a:rPr>
              <a:t>This slides outlines what incorporation means when using</a:t>
            </a:r>
            <a:r>
              <a:rPr lang="en-US" b="0" baseline="0" dirty="0">
                <a:latin typeface="Times" charset="0"/>
              </a:rPr>
              <a:t> FOSS.</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linking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modification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translation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explains</a:t>
            </a:r>
            <a:r>
              <a:rPr lang="en-US" b="0" baseline="0" dirty="0">
                <a:latin typeface="Times" charset="0"/>
              </a:rPr>
              <a:t> that development tools may do some of these actions “behind the scene”, and this is an area that companies should be aware of.</a:t>
            </a: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 explains</a:t>
            </a:r>
            <a:r>
              <a:rPr lang="en-US" b="0" baseline="0" dirty="0">
                <a:latin typeface="Times" charset="0"/>
              </a:rPr>
              <a:t> some of the concepts behind distribution. Because FOSS licenses usually apply during distribution, this is a key point to consider in a compliance program.</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本章は知的財産の"全体像"に焦点を当てます。おそらく本章は著作権法、特許法、商標法の基礎について明確に理解していない可能性のある管理者や開発者にとって、最も有用なものとなります。</a:t>
            </a: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4</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baseline="0" dirty="0">
                <a:latin typeface="Times" charset="0"/>
              </a:rPr>
              <a:t>Incorporation is when you copy portions of a FOSS component into your software product. </a:t>
            </a:r>
          </a:p>
          <a:p>
            <a:pPr marL="0" indent="0"/>
            <a:endParaRPr lang="en-US" b="0" baseline="0" dirty="0">
              <a:latin typeface="Times" charset="0"/>
            </a:endParaRPr>
          </a:p>
          <a:p>
            <a:pPr marL="0" indent="0"/>
            <a:r>
              <a:rPr lang="en-US" b="0" baseline="0" dirty="0">
                <a:latin typeface="Times" charset="0"/>
              </a:rPr>
              <a:t>Linking is when you link or join a FOSS component with your software product. </a:t>
            </a:r>
          </a:p>
          <a:p>
            <a:pPr marL="0" indent="0"/>
            <a:endParaRPr lang="en-US" b="0" baseline="0" dirty="0">
              <a:latin typeface="Times" charset="0"/>
            </a:endParaRPr>
          </a:p>
          <a:p>
            <a:pPr marL="0" indent="0"/>
            <a:r>
              <a:rPr lang="en-US" b="0" baseline="0" dirty="0">
                <a:latin typeface="Times" charset="0"/>
              </a:rPr>
              <a:t>Modification is when you make changes to a FOSS component.</a:t>
            </a:r>
          </a:p>
          <a:p>
            <a:pPr marL="0" indent="0"/>
            <a:endParaRPr lang="en-US" b="0" baseline="0" dirty="0">
              <a:latin typeface="Times" charset="0"/>
            </a:endParaRPr>
          </a:p>
          <a:p>
            <a:pPr marL="0" indent="0"/>
            <a:r>
              <a:rPr lang="en-US" b="0" baseline="0" dirty="0">
                <a:latin typeface="Times" charset="0"/>
              </a:rPr>
              <a:t>Translation is when you transform the code from one state to another.</a:t>
            </a:r>
          </a:p>
          <a:p>
            <a:pPr marL="0" indent="0"/>
            <a:endParaRPr lang="en-US" b="0" baseline="0" dirty="0">
              <a:latin typeface="Times" charset="0"/>
            </a:endParaRPr>
          </a:p>
          <a:p>
            <a:pPr marL="0" indent="0"/>
            <a:r>
              <a:rPr lang="en-US" b="0" baseline="0" dirty="0">
                <a:latin typeface="Times" charset="0"/>
              </a:rPr>
              <a:t>When thinking about distribution of Open Source you should </a:t>
            </a:r>
            <a:r>
              <a:rPr lang="en-US" b="0" baseline="0">
                <a:latin typeface="Times" charset="0"/>
              </a:rPr>
              <a:t>consider </a:t>
            </a:r>
            <a:r>
              <a:rPr lang="en-US" b="0" baseline="0" smtClean="0">
                <a:latin typeface="Times" charset="0"/>
              </a:rPr>
              <a:t>two </a:t>
            </a:r>
            <a:r>
              <a:rPr lang="en-US" b="0" baseline="0" dirty="0">
                <a:latin typeface="Times" charset="0"/>
              </a:rPr>
              <a:t>things:</a:t>
            </a:r>
          </a:p>
          <a:p>
            <a:pPr defTabSz="929579">
              <a:defRPr/>
            </a:pPr>
            <a:r>
              <a:rPr lang="en-US" dirty="0"/>
              <a:t>Who receives the software?</a:t>
            </a:r>
          </a:p>
          <a:p>
            <a:pPr marL="617220" lvl="1" indent="-342900">
              <a:buFont typeface="Arial" charset="0"/>
              <a:buChar char="•"/>
            </a:pPr>
            <a:r>
              <a:rPr lang="en-US" sz="2400" dirty="0"/>
              <a:t>Customer/Partner</a:t>
            </a:r>
          </a:p>
          <a:p>
            <a:pPr marL="617220" lvl="1" indent="-342900">
              <a:buFont typeface="Arial" charset="0"/>
              <a:buChar char="•"/>
            </a:pPr>
            <a:r>
              <a:rPr lang="en-US" sz="2400" dirty="0"/>
              <a:t>Community project</a:t>
            </a:r>
            <a:endParaRPr lang="en-US" dirty="0"/>
          </a:p>
          <a:p>
            <a:r>
              <a:rPr lang="en-US" dirty="0"/>
              <a:t>What is the format for delivery?</a:t>
            </a:r>
          </a:p>
          <a:p>
            <a:pPr marL="617220" lvl="1" indent="-342900">
              <a:buFont typeface="Arial" charset="0"/>
              <a:buChar char="•"/>
            </a:pPr>
            <a:r>
              <a:rPr lang="en-US" sz="2400" dirty="0"/>
              <a:t>Source code delivery</a:t>
            </a:r>
          </a:p>
          <a:p>
            <a:pPr marL="617220" lvl="1" indent="-342900">
              <a:buFont typeface="Arial" charset="0"/>
              <a:buChar char="•"/>
            </a:pPr>
            <a:r>
              <a:rPr lang="en-US" sz="2400" dirty="0"/>
              <a:t>Binary delivery</a:t>
            </a:r>
          </a:p>
          <a:p>
            <a:pPr marL="617220" lvl="1" indent="-342900">
              <a:buFont typeface="Arial" charset="0"/>
              <a:buChar char="•"/>
            </a:pPr>
            <a:r>
              <a:rPr lang="en-US" sz="2400" dirty="0"/>
              <a:t>Pre-loaded onto hardware</a:t>
            </a: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a “FOSS Review” process in which FOSS usage is analyzed and the relevant obligations are determined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is a basic building block of a FOSS Compliance Program. </a:t>
            </a:r>
          </a:p>
          <a:p>
            <a:endParaRPr lang="x-none" dirty="0"/>
          </a:p>
          <a:p>
            <a:r>
              <a:rPr lang="x-none" dirty="0"/>
              <a:t>A FOSS Review can be the meeting point for engineering, business and legal teams, and can require planning and organization to successfully conduct on a large scale.</a:t>
            </a:r>
          </a:p>
          <a:p>
            <a:pPr marL="171450" indent="-171450">
              <a:buFont typeface="Arial" charset="0"/>
              <a:buChar char="•"/>
            </a:pPr>
            <a:r>
              <a:rPr lang="x-none" dirty="0"/>
              <a:t>Engineering or developer teams may participate in gathering relevant information</a:t>
            </a:r>
          </a:p>
          <a:p>
            <a:pPr marL="171450" indent="-171450">
              <a:buFont typeface="Arial" charset="0"/>
              <a:buChar char="•"/>
            </a:pPr>
            <a:r>
              <a:rPr lang="x-none" dirty="0"/>
              <a:t>Legal teams analyze and determine license obligations and provide guidance</a:t>
            </a:r>
          </a:p>
          <a:p>
            <a:pPr marL="171450" indent="-171450">
              <a:buFont typeface="Arial" charset="0"/>
              <a:buChar char="•"/>
            </a:pPr>
            <a:r>
              <a:rPr lang="x-none" dirty="0"/>
              <a:t>Business and engineering teams may receive and implement guidance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first step is to identify the proper parties to initiate a FOSS Review</a:t>
            </a:r>
          </a:p>
          <a:p>
            <a:endParaRPr lang="x-none" dirty="0"/>
          </a:p>
          <a:p>
            <a:r>
              <a:rPr lang="x-none" dirty="0"/>
              <a:t>Important questions to ask include:</a:t>
            </a:r>
          </a:p>
          <a:p>
            <a:pPr marL="171450" indent="-171450">
              <a:buFont typeface="Arial" panose="020B0604020202020204" pitchFamily="34" charset="0"/>
              <a:buChar char="•"/>
            </a:pPr>
            <a:r>
              <a:rPr lang="x-none" dirty="0"/>
              <a:t>Who are the decision makers about FOSS usage (managers, architects, individual engineers, etc.)? </a:t>
            </a:r>
          </a:p>
          <a:p>
            <a:pPr marL="171450" indent="-171450">
              <a:buFont typeface="Arial" panose="020B0604020202020204" pitchFamily="34" charset="0"/>
              <a:buChar char="•"/>
            </a:pPr>
            <a:r>
              <a:rPr lang="x-none" dirty="0"/>
              <a:t>How can they raise questions about FOSS usage?</a:t>
            </a:r>
          </a:p>
          <a:p>
            <a:pPr marL="171450" indent="-171450">
              <a:buFont typeface="Arial" panose="020B0604020202020204" pitchFamily="34" charset="0"/>
              <a:buChar char="•"/>
            </a:pPr>
            <a:r>
              <a:rPr lang="x-none" dirty="0"/>
              <a:t>Is there a regular point in your development process where FOSS Reviews can begin?</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should be noted that this list of information looks</a:t>
            </a:r>
            <a:r>
              <a:rPr lang="en-US" baseline="0" dirty="0"/>
              <a:t> quite large. However, the amount of information required depends on the size of your company and what you intend to do with the FOSS code. Large entities tend to require more information than small entities.</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may consist of an interdisciplinary team</a:t>
            </a:r>
          </a:p>
          <a:p>
            <a:endParaRPr lang="x-none" dirty="0"/>
          </a:p>
          <a:p>
            <a:r>
              <a:rPr lang="x-none" dirty="0"/>
              <a:t>The legal team, which may include in-house or outside attorneys, reviews and evaluates the FOSS usage for license obligations</a:t>
            </a:r>
          </a:p>
          <a:p>
            <a:endParaRPr lang="x-none" dirty="0"/>
          </a:p>
          <a:p>
            <a:r>
              <a:rPr lang="x-none" dirty="0"/>
              <a:t>The legal team may be supported by others, including:</a:t>
            </a:r>
          </a:p>
          <a:p>
            <a:pPr marL="171450" indent="-171450">
              <a:buFont typeface="Arial" panose="020B0604020202020204" pitchFamily="34" charset="0"/>
              <a:buChar char="•"/>
            </a:pPr>
            <a:r>
              <a:rPr lang="x-none" dirty="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dirty="0"/>
              <a:t>Other specialists or representatives that may be impacted by FOSS-related issues, such as commercial licensing, compliance or business planning teams.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dirty="0"/>
          </a:p>
          <a:p>
            <a:r>
              <a:rPr lang="x-none" dirty="0"/>
              <a:t>Once the proposed FOSS usage has been fully assessed, the legal team will then have the necessary information on which to make its judgments.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have oversight (for example, an Executive Review Committee in this diagram). The oversight committee may make important policy decisions or resolve disagreements between parties in the review process.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To gather and analyze information regarding FOSS usage and to produce appropriate guidance.</a:t>
            </a:r>
          </a:p>
          <a:p>
            <a:endParaRPr lang="x-none" dirty="0"/>
          </a:p>
          <a:p>
            <a:r>
              <a:rPr lang="x-none" dirty="0"/>
              <a:t>Initiate a FOSS review process. The method for initiating this process may vary by company, but should be open to those who are involved in using FOSS in development.</a:t>
            </a:r>
          </a:p>
          <a:p>
            <a:endParaRPr lang="x-none" dirty="0"/>
          </a:p>
          <a:p>
            <a:r>
              <a:rPr lang="x-none" dirty="0"/>
              <a:t>Initiate a FOSS review process or contact the FOSS review team. The process should be flexible enough so that FOSS users in your organization have access to guidance.</a:t>
            </a:r>
          </a:p>
          <a:p>
            <a:endParaRPr lang="x-none" dirty="0"/>
          </a:p>
          <a:p>
            <a:r>
              <a:rPr lang="x-none" dirty="0"/>
              <a:t>The package name, version, download URL, license, description and intended use in your product is a good starting point. The precisely level of detail you will need depends on your organization and intended use case. </a:t>
            </a:r>
          </a:p>
          <a:p>
            <a:endParaRPr lang="x-none" dirty="0"/>
          </a:p>
          <a:p>
            <a:r>
              <a:rPr lang="x-none" dirty="0"/>
              <a:t>The copyright notices, attribution and source code normally helps to identify who is licensing the FOSS software.</a:t>
            </a:r>
          </a:p>
          <a:p>
            <a:endParaRPr lang="x-none" dirty="0"/>
          </a:p>
          <a:p>
            <a:r>
              <a:rPr lang="x-none" dirty="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dirty="0"/>
          </a:p>
          <a:p>
            <a:r>
              <a:rPr lang="x-none" dirty="0"/>
              <a:t>Check information for completeness, consistency and accuracy. This process may be assisted by support teams, including teams that run code scanning tools to scan for undisclosed FOSS usage. </a:t>
            </a:r>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ここで意図しているのは、"全体像"となる背景を提供し、当日議論するのがFOSSコンプライアンスにもっとも関係する著作権と特許権のみだということを確認してもらうことです。</a:t>
            </a:r>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5</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contains an example of a detailed end to end compliance management process. </a:t>
            </a:r>
            <a:endParaRPr lang="en-US"/>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This slide describes the definition of compliance management and its end goals. </a:t>
            </a:r>
          </a:p>
          <a:p>
            <a:pPr marL="226428" indent="-226428"/>
            <a:endParaRPr lang="en-US" dirty="0">
              <a:latin typeface="Times" charset="0"/>
            </a:endParaRPr>
          </a:p>
          <a:p>
            <a:pPr marL="226428" indent="-226428"/>
            <a:r>
              <a:rPr lang="x-none" dirty="0">
                <a:latin typeface="Times" charset="0"/>
              </a:rPr>
              <a:t>Note that this section provides a detailed example of what may take place in a large enterprise. Smaller companies may wish to approach the process in a more streamlined way.</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This slide is an overview of the steps that will be described in this chapter.</a:t>
            </a:r>
          </a:p>
        </p:txBody>
      </p:sp>
      <p:sp>
        <p:nvSpPr>
          <p:cNvPr id="4" name="Slide Number Placeholder 3"/>
          <p:cNvSpPr>
            <a:spLocks noGrp="1"/>
          </p:cNvSpPr>
          <p:nvPr>
            <p:ph type="sldNum" sz="quarter" idx="10"/>
          </p:nvPr>
        </p:nvSpPr>
        <p:spPr/>
        <p:txBody>
          <a:bodyPr/>
          <a:lstStyle/>
          <a:p>
            <a:fld id="{6B482BE6-6443-43D0-B2C4-9E7E7E3CDEDD}" type="slidenum">
              <a:rPr lang="en-US"/>
              <a:pPr/>
              <a:t>52</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first step in our example process is to identify FOSS usage.</a:t>
            </a:r>
          </a:p>
          <a:p>
            <a:endParaRPr lang="x-none" dirty="0">
              <a:latin typeface="Calibri"/>
            </a:endParaRPr>
          </a:p>
          <a:p>
            <a:r>
              <a:rPr lang="x-none" dirty="0">
                <a:latin typeface="Calibri"/>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dirty="0">
              <a:latin typeface="Calibri"/>
            </a:endParaRPr>
          </a:p>
          <a:p>
            <a:r>
              <a:rPr lang="x-none" dirty="0">
                <a:latin typeface="Calibri"/>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next step is auditing source code identified in the previous step.</a:t>
            </a:r>
          </a:p>
          <a:p>
            <a:endParaRPr lang="x-none" dirty="0">
              <a:latin typeface="Calibri"/>
            </a:endParaRPr>
          </a:p>
          <a:p>
            <a:r>
              <a:rPr lang="x-none" dirty="0">
                <a:latin typeface="Calibri"/>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dirty="0">
              <a:latin typeface="Calibri"/>
            </a:endParaRPr>
          </a:p>
          <a:p>
            <a:r>
              <a:rPr lang="x-none" dirty="0">
                <a:latin typeface="Calibri"/>
              </a:rPr>
              <a:t>The review team may then produce an audit report with its conclusions regarding the origin and licensing of the source code.</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FOSS review team reviews the facts collected in the previous steps and identifies the company’s obligations under the FOSS licenses.</a:t>
            </a:r>
            <a:endParaRPr lang="en-US" dirty="0">
              <a:latin typeface="Calibri"/>
            </a:endParaRPr>
          </a:p>
          <a:p>
            <a:endParaRPr lang="x-none" dirty="0">
              <a:latin typeface="Calibri"/>
            </a:endParaRPr>
          </a:p>
          <a:p>
            <a:r>
              <a:rPr lang="x-none" dirty="0">
                <a:latin typeface="Calibri"/>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56</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57</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Approval information from the previous step should be tracked or registered so that anyone releasing the software can understand and comply with the relevant license obligations.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"全体像"を説明しています。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61</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62</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For our example process, the steps include:</a:t>
            </a:r>
            <a:endParaRPr lang="en-US" dirty="0">
              <a:latin typeface="Times" charset="0"/>
            </a:endParaRPr>
          </a:p>
          <a:p>
            <a:pPr marL="226428" indent="-226428">
              <a:buFont typeface="Arial" panose="020B0604020202020204" pitchFamily="34" charset="0"/>
              <a:buChar char="•"/>
            </a:pPr>
            <a:r>
              <a:rPr lang="x-none" dirty="0">
                <a:latin typeface="Times" charset="0"/>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dirty="0">
                <a:latin typeface="Times" charset="0"/>
              </a:rPr>
              <a:t>Auditing source code - Review identified FOSS components for license and origin information.</a:t>
            </a:r>
          </a:p>
          <a:p>
            <a:pPr marL="226428" indent="-226428">
              <a:buFont typeface="Arial" panose="020B0604020202020204" pitchFamily="34" charset="0"/>
              <a:buChar char="•"/>
            </a:pPr>
            <a:r>
              <a:rPr lang="x-none" dirty="0">
                <a:latin typeface="Times" charset="0"/>
              </a:rPr>
              <a:t>Resolving issues - Remove FOSS usage that is incompatible with FOSS policies.</a:t>
            </a:r>
          </a:p>
          <a:p>
            <a:pPr marL="226428" indent="-226428">
              <a:buFont typeface="Arial" panose="020B0604020202020204" pitchFamily="34" charset="0"/>
              <a:buChar char="•"/>
            </a:pPr>
            <a:r>
              <a:rPr lang="x-none" dirty="0">
                <a:latin typeface="Times" charset="0"/>
              </a:rPr>
              <a:t>Performing reviews - Assess and determine obligations for FOSS usage.</a:t>
            </a:r>
          </a:p>
          <a:p>
            <a:pPr marL="226428" indent="-226428">
              <a:buFont typeface="Arial" panose="020B0604020202020204" pitchFamily="34" charset="0"/>
              <a:buChar char="•"/>
            </a:pPr>
            <a:r>
              <a:rPr lang="x-none" dirty="0">
                <a:latin typeface="Times" charset="0"/>
              </a:rPr>
              <a:t>Approvals - Communicate approval conditions and license obligations.</a:t>
            </a:r>
          </a:p>
          <a:p>
            <a:pPr marL="226428" indent="-226428">
              <a:buFont typeface="Arial" panose="020B0604020202020204" pitchFamily="34" charset="0"/>
              <a:buChar char="•"/>
            </a:pPr>
            <a:r>
              <a:rPr lang="x-none" dirty="0">
                <a:latin typeface="Times" charset="0"/>
              </a:rPr>
              <a:t>Registration/approval tracking – Track approval conditions and license obligations for later compliance steps.</a:t>
            </a:r>
          </a:p>
          <a:p>
            <a:pPr marL="226428" indent="-226428">
              <a:buFont typeface="Arial" panose="020B0604020202020204" pitchFamily="34" charset="0"/>
              <a:buChar char="•"/>
            </a:pPr>
            <a:r>
              <a:rPr lang="x-none" dirty="0">
                <a:latin typeface="Times" charset="0"/>
              </a:rPr>
              <a:t>Notices - Prepare notices as required by FOSS licenses.</a:t>
            </a:r>
          </a:p>
          <a:p>
            <a:pPr marL="226428" indent="-226428">
              <a:buFont typeface="Arial" panose="020B0604020202020204" pitchFamily="34" charset="0"/>
              <a:buChar char="•"/>
            </a:pPr>
            <a:r>
              <a:rPr lang="x-none" dirty="0">
                <a:latin typeface="Times" charset="0"/>
              </a:rPr>
              <a:t>Pre-distribution verifications – Review distributions for compliance before release. </a:t>
            </a:r>
          </a:p>
          <a:p>
            <a:pPr marL="226428" indent="-226428">
              <a:buFont typeface="Arial" panose="020B0604020202020204" pitchFamily="34" charset="0"/>
              <a:buChar char="•"/>
            </a:pPr>
            <a:r>
              <a:rPr lang="x-none" dirty="0">
                <a:latin typeface="Times" charset="0"/>
              </a:rPr>
              <a:t>Accompanying Source Code Distribution – Make source code available as needed.</a:t>
            </a:r>
          </a:p>
          <a:p>
            <a:pPr marL="226428" indent="-226428">
              <a:buFont typeface="Arial" panose="020B0604020202020204" pitchFamily="34" charset="0"/>
              <a:buChar char="•"/>
            </a:pPr>
            <a:r>
              <a:rPr lang="x-none" dirty="0">
                <a:latin typeface="Times" charset="0"/>
              </a:rPr>
              <a:t>Verification – Provide oversight for compliance process.</a:t>
            </a:r>
          </a:p>
          <a:p>
            <a:endParaRPr lang="x-none" dirty="0">
              <a:latin typeface="Times" charset="0"/>
            </a:endParaRPr>
          </a:p>
          <a:p>
            <a:r>
              <a:rPr lang="x-none" dirty="0">
                <a:latin typeface="Times" charset="0"/>
              </a:rPr>
              <a:t>Architecture reviews examine the relationships between FOSS components and company software. For example, how are FOSS and company components linked together?</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64</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common pitfalls in FOSS compliance processes, and discusses approaches to avoiding these pitfalls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The </a:t>
            </a:r>
            <a:r>
              <a:rPr lang="en-US" dirty="0">
                <a:latin typeface="Times"/>
                <a:cs typeface="Times"/>
              </a:rPr>
              <a:t>first </a:t>
            </a:r>
            <a:r>
              <a:rPr lang="x-none" dirty="0">
                <a:latin typeface="Times"/>
                <a:cs typeface="Times"/>
              </a:rPr>
              <a:t>pitfall described in this slide arises where copyleft-style licensed FOSS is inadvertently mixed with proprietary code. </a:t>
            </a:r>
          </a:p>
          <a:p>
            <a:pPr marL="226428" indent="-226428"/>
            <a:endParaRPr lang="x-none" dirty="0">
              <a:latin typeface="Times"/>
              <a:cs typeface="Times"/>
            </a:endParaRPr>
          </a:p>
          <a:p>
            <a:pPr marL="226428" indent="-226428"/>
            <a:r>
              <a:rPr lang="x-none" dirty="0">
                <a:latin typeface="Times"/>
                <a:cs typeface="Times"/>
              </a:rPr>
              <a:t>This may be discovered through auditing source code for license notices or using code scanning tools.</a:t>
            </a:r>
          </a:p>
          <a:p>
            <a:pPr marL="226428" indent="-226428"/>
            <a:endParaRPr lang="x-none" dirty="0">
              <a:latin typeface="Times"/>
              <a:cs typeface="Times"/>
            </a:endParaRPr>
          </a:p>
          <a:p>
            <a:pPr marL="226428" indent="-226428"/>
            <a:r>
              <a:rPr lang="x-none" dirty="0">
                <a:latin typeface="Times"/>
                <a:cs typeface="Times"/>
              </a:rPr>
              <a:t>Preventative measures include training of engineering staff, and building regular audits or scans into the development process.</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copyleft-style licensed FOSS is inadvertently linked to proprietary code. </a:t>
            </a:r>
          </a:p>
          <a:p>
            <a:pPr marL="0" indent="0"/>
            <a:endParaRPr lang="x-none" b="0" dirty="0">
              <a:latin typeface="Times"/>
              <a:cs typeface="Times"/>
            </a:endParaRPr>
          </a:p>
          <a:p>
            <a:pPr marL="0" indent="0"/>
            <a:r>
              <a:rPr lang="x-none" b="0" dirty="0">
                <a:latin typeface="Times"/>
                <a:cs typeface="Times"/>
              </a:rPr>
              <a:t>This type of failure may be detected using dependency tracking tools or reviews of architecture.</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architectural reviews into the development process.</a:t>
            </a:r>
          </a:p>
          <a:p>
            <a:pPr marL="0" indent="0"/>
            <a:endParaRPr lang="x-none" b="0" dirty="0">
              <a:latin typeface="Times"/>
              <a:cs typeface="Times"/>
            </a:endParaRPr>
          </a:p>
          <a:p>
            <a:pPr marL="0" indent="0"/>
            <a:r>
              <a:rPr lang="x-none" b="0" dirty="0">
                <a:latin typeface="Times"/>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b="0" dirty="0">
              <a:latin typeface="Times"/>
              <a:cs typeface="Times"/>
            </a:endParaRPr>
          </a:p>
          <a:p>
            <a:pPr marL="0" indent="0"/>
            <a:r>
              <a:rPr lang="x-none" b="0" dirty="0">
                <a:latin typeface="Times"/>
                <a:cs typeface="Times"/>
              </a:rPr>
              <a:t>This type of failure may be discovered through auditing source code introduced into the FOSS component.</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regular audits into the development process.</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a company has an obligation to provide accompanying source code, but fails to do so. </a:t>
            </a:r>
          </a:p>
          <a:p>
            <a:pPr marL="0" indent="0"/>
            <a:endParaRPr lang="x-none" b="0" dirty="0">
              <a:latin typeface="Times"/>
              <a:cs typeface="Times"/>
            </a:endParaRPr>
          </a:p>
          <a:p>
            <a:pPr marL="0" indent="0"/>
            <a:r>
              <a:rPr lang="x-none" b="0" dirty="0">
                <a:latin typeface="Times"/>
                <a:cs typeface="Times"/>
              </a:rPr>
              <a:t>The second pitfall arises where a company provides accompanying source code, but fails to provide the correct version that matches the distributed binary version. </a:t>
            </a:r>
          </a:p>
          <a:p>
            <a:pPr marL="0" indent="0"/>
            <a:endParaRPr lang="x-none" b="0" dirty="0">
              <a:latin typeface="Times"/>
              <a:cs typeface="Times"/>
            </a:endParaRPr>
          </a:p>
          <a:p>
            <a:pPr marL="0" indent="0"/>
            <a:r>
              <a:rPr lang="x-none" b="0" dirty="0">
                <a:latin typeface="Times"/>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b="0" dirty="0">
              <a:latin typeface="Times"/>
              <a:cs typeface="Times"/>
            </a:endParaRPr>
          </a:p>
          <a:p>
            <a:pPr marL="0" indent="0"/>
            <a:r>
              <a:rPr lang="x-none" b="0" dirty="0">
                <a:latin typeface="Times"/>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This slide clarifies the most important part</a:t>
            </a:r>
            <a:r>
              <a:rPr lang="en-US" i="0" baseline="0" dirty="0">
                <a:latin typeface="Calibri"/>
              </a:rPr>
              <a:t>s of copyright law to software.</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dirty="0">
              <a:solidFill>
                <a:srgbClr val="000000"/>
              </a:solidFill>
              <a:latin typeface="Times"/>
            </a:endParaRPr>
          </a:p>
          <a:p>
            <a:pPr marL="0" indent="0"/>
            <a:r>
              <a:rPr lang="x-none" dirty="0">
                <a:latin typeface="Times" charset="0"/>
              </a:rPr>
              <a:t>Preventative measures include monitoring of engineering training, and also making the compliance process easily accessible to the engineering team.</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Your FOSS compliance process is a building block to establishing good working relationships within the FOSS community.</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74</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Pitfalls can occur under the following categories:</a:t>
            </a:r>
            <a:r>
              <a:rPr lang="en-US" dirty="0">
                <a:latin typeface="Times" charset="0"/>
              </a:rPr>
              <a:t> </a:t>
            </a:r>
            <a:r>
              <a:rPr lang="x-none" dirty="0">
                <a:latin typeface="Times" charset="0"/>
              </a:rPr>
              <a:t>IP failure, license compliance failure, and compliance process failure.</a:t>
            </a:r>
          </a:p>
          <a:p>
            <a:pPr marL="0" indent="0"/>
            <a:endParaRPr lang="en-US" dirty="0">
              <a:latin typeface="Times" charset="0"/>
            </a:endParaRPr>
          </a:p>
          <a:p>
            <a:pPr marL="0" indent="0"/>
            <a:r>
              <a:rPr lang="x-none" dirty="0">
                <a:latin typeface="Times" charset="0"/>
              </a:rPr>
              <a:t>An example of IP failure would be commingling of proprietary code and open source code, which may result in making proprietary software available to general public despite company's preference.</a:t>
            </a:r>
          </a:p>
          <a:p>
            <a:pPr marL="0" indent="0"/>
            <a:endParaRPr lang="en-US" dirty="0">
              <a:latin typeface="Times" charset="0"/>
            </a:endParaRPr>
          </a:p>
          <a:p>
            <a:pPr marL="0" indent="0"/>
            <a:r>
              <a:rPr lang="x-none" dirty="0">
                <a:latin typeface="Times" charset="0"/>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dirty="0">
              <a:latin typeface="Times" charset="0"/>
            </a:endParaRPr>
          </a:p>
          <a:p>
            <a:pPr marL="0" indent="0"/>
            <a:r>
              <a:rPr lang="x-none" dirty="0">
                <a:latin typeface="Times" charset="0"/>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dirty="0">
              <a:latin typeface="Times" charset="0"/>
            </a:endParaRPr>
          </a:p>
          <a:p>
            <a:pPr marL="0" indent="0"/>
            <a:r>
              <a:rPr lang="x-none" dirty="0">
                <a:latin typeface="Times" charset="0"/>
              </a:rPr>
              <a:t>The benefits of prioritizing compliance are that you become more efficient in your use of FOSS,</a:t>
            </a:r>
            <a:r>
              <a:rPr lang="en-US" dirty="0">
                <a:latin typeface="Times" charset="0"/>
              </a:rPr>
              <a:t> </a:t>
            </a:r>
            <a:r>
              <a:rPr lang="x-none" dirty="0">
                <a:latin typeface="Times" charset="0"/>
              </a:rPr>
              <a:t>and that you build a better relationship with the open source community.</a:t>
            </a:r>
          </a:p>
          <a:p>
            <a:pPr marL="0" indent="0"/>
            <a:endParaRPr lang="en-US" dirty="0">
              <a:latin typeface="Times" charset="0"/>
            </a:endParaRPr>
          </a:p>
          <a:p>
            <a:pPr marL="0" indent="0"/>
            <a:r>
              <a:rPr lang="x-none" dirty="0">
                <a:latin typeface="Times" charset="0"/>
              </a:rPr>
              <a:t>The benefits of maintaining a good community relationship are that you can better assess how you can comply with the FOSS license requirements, and you have a better two-way communication with regard to contribution and use of the FOSS.</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This slide explains</a:t>
            </a:r>
            <a:r>
              <a:rPr lang="en-US" i="0" baseline="0" dirty="0">
                <a:latin typeface="Calibri"/>
              </a:rPr>
              <a:t> patent concepts relevant to software.</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a:t>
            </a:r>
            <a:r>
              <a:rPr lang="en-US" baseline="0" dirty="0">
                <a:latin typeface="Calibri"/>
              </a:rPr>
              <a:t> slide explains what is a “license.” This is different to a contract under US law. This slides explains the boundaries of what can be in a license.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9</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983486" y="6488668"/>
            <a:ext cx="4326627" cy="369332"/>
          </a:xfrm>
          <a:prstGeom prst="rect">
            <a:avLst/>
          </a:prstGeom>
        </p:spPr>
        <p:txBody>
          <a:bodyPr wrap="square" rtlCol="0">
            <a:spAutoFit/>
          </a:bodyPr>
          <a:lstStyle/>
          <a:p>
            <a:pPr algn="ct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12/19/16</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12/19/16</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12/19/16</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12/19/16</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opensource.org/licens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カリキュラム</a:t>
            </a:r>
          </a:p>
        </p:txBody>
      </p:sp>
      <p:sp>
        <p:nvSpPr>
          <p:cNvPr id="3" name="Subtitle 2"/>
          <p:cNvSpPr>
            <a:spLocks noGrp="1"/>
          </p:cNvSpPr>
          <p:nvPr>
            <p:ph type="subTitle" idx="1"/>
          </p:nvPr>
        </p:nvSpPr>
        <p:spPr>
          <a:xfrm>
            <a:off x="914400" y="3505200"/>
            <a:ext cx="10464800" cy="2552700"/>
          </a:xfrm>
        </p:spPr>
        <p:txBody>
          <a:bodyPr vert="horz" lIns="91440" tIns="45720" rIns="91440" bIns="45720" rtlCol="0" anchor="t">
            <a:normAutofit fontScale="85000" lnSpcReduction="1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
            </a:r>
            <a:r>
              <a:rPr lang="en-US" dirty="0">
                <a:solidFill>
                  <a:srgbClr val="000000"/>
                </a:solidFill>
                <a:latin typeface="Calibri" charset="0"/>
                <a:hlinkClick r:id=""/>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ライセンスの下でリリースされています。</a:t>
            </a:r>
          </a:p>
          <a:p>
            <a:endParaRPr lang="en-US" dirty="0">
              <a:solidFill>
                <a:srgbClr val="000000"/>
              </a:solidFill>
              <a:latin typeface="Calibri" charset="0"/>
            </a:endParaRPr>
          </a:p>
          <a:p>
            <a:r>
              <a:rPr lang="en-US" dirty="0">
                <a:solidFill>
                  <a:srgbClr val="000000"/>
                </a:solidFill>
                <a:latin typeface="Calibri" charset="0"/>
              </a:rPr>
              <a:t>本スライドは米国法令に準じています。法域が異なる場合においては法的要求事項が異なる場合がありますのでコンプライアンス トレーニング プログラムの一部で本スライドを使う際にはこの点を考慮する必要があります。</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Check Your Understanding</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What type of material does copyright law protect?</a:t>
            </a:r>
          </a:p>
          <a:p>
            <a:r>
              <a:rPr lang="en-US" dirty="0">
                <a:latin typeface="Calibri" charset="0"/>
                <a:ea typeface="ＭＳ Ｐゴシック" charset="0"/>
              </a:rPr>
              <a:t>What copyright rights are most important for software?</a:t>
            </a:r>
          </a:p>
          <a:p>
            <a:r>
              <a:rPr lang="en-US" dirty="0">
                <a:latin typeface="Calibri" charset="0"/>
                <a:ea typeface="ＭＳ Ｐゴシック" charset="0"/>
              </a:rPr>
              <a:t>Can software be subject to a patent? </a:t>
            </a:r>
          </a:p>
          <a:p>
            <a:r>
              <a:rPr lang="en-US" dirty="0">
                <a:latin typeface="Calibri" charset="0"/>
                <a:ea typeface="ＭＳ Ｐゴシック" charset="0"/>
              </a:rPr>
              <a:t>What rights does a patent give to the patent owner?</a:t>
            </a:r>
          </a:p>
          <a:p>
            <a:r>
              <a:rPr lang="en-US" dirty="0">
                <a:latin typeface="Calibri" charset="0"/>
                <a:ea typeface="ＭＳ Ｐゴシック" charset="0"/>
              </a:rPr>
              <a:t>If you independently develop your own software, is it possible that you might need a copyright license from a third party for that software? A patent license?</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Chapter 2</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FOSS Licenses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Free and </a:t>
            </a:r>
            <a:r>
              <a:rPr lang="en-US" dirty="0">
                <a:latin typeface="Calibri" charset="0"/>
                <a:ea typeface="MS PGothic" charset="0"/>
              </a:rPr>
              <a:t>FOSS</a:t>
            </a:r>
            <a:r>
              <a:rPr lang="x-none" dirty="0">
                <a:latin typeface="Calibri" charset="0"/>
                <a:ea typeface="MS PGothic" charset="0"/>
              </a:rPr>
              <a:t> Software licenses generally make source code available under terms that allow for modification and redistribution</a:t>
            </a:r>
          </a:p>
          <a:p>
            <a:r>
              <a:rPr lang="x-none" dirty="0">
                <a:latin typeface="Calibri" charset="0"/>
                <a:ea typeface="MS PGothic" charset="0"/>
              </a:rPr>
              <a:t>FOSS licenses may have conditions related to providing attributions, copyright statement preservation, or a written offer to make the source code available</a:t>
            </a:r>
          </a:p>
          <a:p>
            <a:r>
              <a:rPr lang="x-none" dirty="0">
                <a:latin typeface="Calibri" charset="0"/>
                <a:ea typeface="MS PGothic" charset="0"/>
              </a:rPr>
              <a:t>One popular set of licenses are those approved by the </a:t>
            </a:r>
            <a:r>
              <a:rPr lang="en-US" dirty="0">
                <a:latin typeface="Calibri" charset="0"/>
                <a:ea typeface="MS PGothic" charset="0"/>
              </a:rPr>
              <a:t>FOSS</a:t>
            </a:r>
            <a:r>
              <a:rPr lang="x-none" dirty="0">
                <a:latin typeface="Calibri" charset="0"/>
                <a:ea typeface="MS PGothic" charset="0"/>
              </a:rPr>
              <a:t> Initiative (OSI) based on their </a:t>
            </a:r>
            <a:r>
              <a:rPr lang="en-US" dirty="0">
                <a:latin typeface="Calibri" charset="0"/>
                <a:ea typeface="MS PGothic" charset="0"/>
              </a:rPr>
              <a:t>FOSS</a:t>
            </a:r>
            <a:r>
              <a:rPr lang="x-none" dirty="0">
                <a:latin typeface="Calibri" charset="0"/>
                <a:ea typeface="MS PGothic" charset="0"/>
              </a:rPr>
              <a:t> Definition (OSD). A complete list of OSI-approved licenses is available at </a:t>
            </a: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57453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Permissive FOSS Licenses</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Permissive FOSS license - a term used often to describe minimally restrictive FOSS licenses</a:t>
            </a:r>
          </a:p>
          <a:p>
            <a:r>
              <a:rPr lang="en-US" dirty="0">
                <a:latin typeface="Calibri" charset="0"/>
                <a:ea typeface="MS PGothic" charset="0"/>
              </a:rPr>
              <a:t>Example: BSD-3-Clause</a:t>
            </a:r>
          </a:p>
          <a:p>
            <a:pPr lvl="1"/>
            <a:r>
              <a:rPr lang="en-US" sz="2100" dirty="0">
                <a:latin typeface="Calibri" charset="0"/>
                <a:ea typeface="MS PGothic" charset="0"/>
              </a:rPr>
              <a:t>The BSD license is an example of a permissive license that allows unlimited redistribution for any purpose as long as its copyright notices and the license's disclaimers of warranty are maintained </a:t>
            </a:r>
          </a:p>
          <a:p>
            <a:pPr lvl="1"/>
            <a:r>
              <a:rPr lang="en-US" sz="2100" dirty="0">
                <a:latin typeface="Calibri" charset="0"/>
                <a:ea typeface="MS PGothic" charset="0"/>
              </a:rPr>
              <a:t>The license contains a clause restricting use of the names of contributors for endorsement of a derived work without specific permission</a:t>
            </a:r>
          </a:p>
          <a:p>
            <a:r>
              <a:rPr lang="en-US" sz="2500" dirty="0">
                <a:latin typeface="Calibri" charset="0"/>
                <a:ea typeface="MS PGothic" charset="0"/>
              </a:rPr>
              <a:t>Other examples: MIT, Apache-2.0</a:t>
            </a:r>
          </a:p>
        </p:txBody>
      </p:sp>
    </p:spTree>
    <p:extLst>
      <p:ext uri="{BB962C8B-B14F-4D97-AF65-F5344CB8AC3E}">
        <p14:creationId xmlns:p14="http://schemas.microsoft.com/office/powerpoint/2010/main" val="84367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License Reciprocity &amp; Copyleft Licenses</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Some licenses require the distribution of derivative works (or software in the same file, same program or other boundary) under the same terms as the original work</a:t>
            </a:r>
          </a:p>
          <a:p>
            <a:r>
              <a:rPr lang="x-none" dirty="0">
                <a:latin typeface="Calibri" charset="0"/>
                <a:ea typeface="MS PGothic" charset="0"/>
              </a:rPr>
              <a:t>This is referred to as a ”Copyleft", "reciprocal", or "hereditary" effect</a:t>
            </a:r>
          </a:p>
          <a:p>
            <a:r>
              <a:rPr lang="x-none" dirty="0">
                <a:latin typeface="Calibri" charset="0"/>
                <a:ea typeface="MS PGothic" charset="0"/>
              </a:rPr>
              <a:t>Example of license reciprocity from the GPL version 2.0:</a:t>
            </a:r>
          </a:p>
          <a:p>
            <a:pPr lvl="1" indent="0">
              <a:buNone/>
            </a:pPr>
            <a:r>
              <a:rPr lang="x-none" altLang="ja-JP" i="1" dirty="0">
                <a:latin typeface="Calibri" charset="0"/>
                <a:ea typeface="MS PGothic" charset="0"/>
              </a:rPr>
              <a:t>"You must cause any work that you distribute or publish, that in whole or in part contains or is derived from the Program or any part thereof, to be licensed...under the terms of this License."</a:t>
            </a:r>
          </a:p>
          <a:p>
            <a:r>
              <a:rPr lang="x-none" dirty="0">
                <a:latin typeface="Calibri" charset="0"/>
                <a:ea typeface="MS PGothic" charset="0"/>
              </a:rPr>
              <a:t>Licenses that include reciprocity or Copyleft clauses include all versions of the GPL, LGPL, AGPL, MPL and CDDL </a:t>
            </a:r>
            <a:endParaRPr lang="x-none" altLang="ja-JP" i="1" dirty="0">
              <a:latin typeface="Calibri" charset="0"/>
              <a:ea typeface="MS PGothic" charset="0"/>
            </a:endParaRPr>
          </a:p>
          <a:p>
            <a:r>
              <a:rPr lang="x-none" altLang="x-none" dirty="0">
                <a:latin typeface="Calibri" charset="0"/>
                <a:ea typeface="MS PGothic" charset="0"/>
              </a:rPr>
              <a:t>Copyleft licenses may include source availability obligations</a:t>
            </a: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Proprietary License or Closed Source</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A proprietary software license (or commercial license or EULA) has restrictions on the usage, modification or distribution of the software</a:t>
            </a:r>
          </a:p>
          <a:p>
            <a:r>
              <a:rPr lang="en-US" dirty="0">
                <a:latin typeface="Calibri" charset="0"/>
                <a:ea typeface="MS PGothic" charset="0"/>
              </a:rPr>
              <a:t>Proprietary licenses often involve payment or a license fee </a:t>
            </a:r>
          </a:p>
          <a:p>
            <a:r>
              <a:rPr lang="en-US" dirty="0">
                <a:latin typeface="Calibri" charset="0"/>
                <a:ea typeface="MS PGothic" charset="0"/>
              </a:rPr>
              <a:t>Proprietary licenses are unique to each vendor - there are as many variations of proprietary licenses as there are vendors and each must be evaluated individually</a:t>
            </a:r>
          </a:p>
          <a:p>
            <a:r>
              <a:rPr lang="en-US" dirty="0">
                <a:latin typeface="Calibri" charset="0"/>
                <a:ea typeface="MS PGothic" charset="0"/>
              </a:rPr>
              <a:t>FOSS developers often use the term "</a:t>
            </a:r>
            <a:r>
              <a:rPr lang="en-US" altLang="ja-JP" dirty="0">
                <a:latin typeface="Calibri" charset="0"/>
                <a:ea typeface="MS PGothic" charset="0"/>
              </a:rPr>
              <a:t>proprietary" to describe a commercial non-FOSS license </a:t>
            </a:r>
            <a:r>
              <a:rPr lang="en-US" dirty="0">
                <a:latin typeface="Calibri"/>
              </a:rPr>
              <a:t>even though both FOSS and proprietary licenses are based on intellectual property and provide a license grant to that property</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Other Licensing Situations</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Freeware - software distributed under a proprietary license at no or very low cost</a:t>
            </a:r>
          </a:p>
          <a:p>
            <a:pPr lvl="1"/>
            <a:r>
              <a:rPr lang="en-US" sz="1800" dirty="0">
                <a:latin typeface="Calibri" charset="0"/>
                <a:ea typeface="MS PGothic" charset="0"/>
              </a:rPr>
              <a:t>The source code may or may not be available, and creation of derivative works is usually restricted</a:t>
            </a:r>
          </a:p>
          <a:p>
            <a:pPr lvl="1"/>
            <a:r>
              <a:rPr lang="en-US" sz="1800" dirty="0">
                <a:latin typeface="Calibri" charset="0"/>
                <a:ea typeface="MS PGothic" charset="0"/>
              </a:rPr>
              <a:t>Freeware software is usually fully functional (no locked features) and available for unlimited use (no locking on days of usage) </a:t>
            </a:r>
          </a:p>
          <a:p>
            <a:pPr lvl="1"/>
            <a:r>
              <a:rPr lang="en-US" sz="1800" dirty="0">
                <a:latin typeface="Calibri" charset="0"/>
                <a:ea typeface="MS PGothic" charset="0"/>
              </a:rPr>
              <a:t>Freeware software licenses usually impose restrictions in relation to copying, distributing, and making derivative works of the software, as well as restrictions on the type of usage (personal, commercial, academic, etc.)</a:t>
            </a:r>
          </a:p>
          <a:p>
            <a:r>
              <a:rPr lang="en-US" dirty="0">
                <a:latin typeface="Calibri" charset="0"/>
                <a:ea typeface="MS PGothic" charset="0"/>
              </a:rPr>
              <a:t>Shareware - proprietary software provided to users on a trial basis, for a limited time, free of charge and with limited functionalities or features</a:t>
            </a:r>
          </a:p>
          <a:p>
            <a:pPr lvl="1"/>
            <a:r>
              <a:rPr lang="en-US" dirty="0">
                <a:latin typeface="Calibri" charset="0"/>
                <a:ea typeface="MS PGothic" charset="0"/>
              </a:rPr>
              <a:t>The goal of shareware is to give potential buyers the opportunity to use the program and judge its usefulness before purchasing a license for the full version of the software </a:t>
            </a:r>
          </a:p>
          <a:p>
            <a:pPr lvl="1"/>
            <a:r>
              <a:rPr lang="en-US" dirty="0">
                <a:latin typeface="Calibri" charset="0"/>
                <a:ea typeface="MS PGothic" charset="0"/>
              </a:rPr>
              <a:t>Most companies are very leery of Shareware, because Shareware vendors often approach companies for large license payments after the software has freely propagated within their organizations.</a:t>
            </a:r>
          </a:p>
          <a:p>
            <a:r>
              <a:rPr lang="en-US" dirty="0">
                <a:latin typeface="Calibri" charset="0"/>
                <a:ea typeface="MS PGothic" charset="0"/>
              </a:rPr>
              <a:t>Freeware and Shareware are not FOSS</a:t>
            </a: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Public Domain</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The term public domain refers to intellectual property not protected by law and therefore usable by the public without requiring a license </a:t>
            </a:r>
          </a:p>
          <a:p>
            <a:r>
              <a:rPr lang="en-US" dirty="0">
                <a:latin typeface="Calibri" charset="0"/>
                <a:ea typeface="MS PGothic" charset="0"/>
              </a:rPr>
              <a:t>Developers may include a </a:t>
            </a:r>
            <a:r>
              <a:rPr lang="en-US" i="1" dirty="0">
                <a:latin typeface="Calibri" charset="0"/>
                <a:ea typeface="MS PGothic" charset="0"/>
              </a:rPr>
              <a:t>public domain declaration</a:t>
            </a:r>
            <a:r>
              <a:rPr lang="en-US" dirty="0">
                <a:latin typeface="Calibri" charset="0"/>
                <a:ea typeface="MS PGothic" charset="0"/>
              </a:rPr>
              <a:t> with their software </a:t>
            </a:r>
          </a:p>
          <a:p>
            <a:pPr lvl="1"/>
            <a:r>
              <a:rPr lang="en-US" dirty="0">
                <a:latin typeface="Calibri" charset="0"/>
                <a:ea typeface="MS PGothic" charset="0"/>
              </a:rPr>
              <a:t>E. g., "All of the code and documentation in this software has been dedicated to the public domain by the authors."</a:t>
            </a:r>
          </a:p>
          <a:p>
            <a:pPr lvl="1"/>
            <a:r>
              <a:rPr lang="en-US" dirty="0">
                <a:latin typeface="Calibri" charset="0"/>
                <a:ea typeface="MS PGothic" charset="0"/>
              </a:rPr>
              <a:t>The public domain declaration is not the same as a FOSS license</a:t>
            </a:r>
          </a:p>
          <a:p>
            <a:r>
              <a:rPr lang="en-US" dirty="0">
                <a:latin typeface="Calibri"/>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FOSS community</a:t>
            </a:r>
          </a:p>
          <a:p>
            <a:r>
              <a:rPr lang="en-US" dirty="0">
                <a:latin typeface="Calibri" charset="0"/>
                <a:ea typeface="MS PGothic" charset="0"/>
              </a:rPr>
              <a:t>Often the public domain declaration is accompanied by other terms, such as warranty disclaimers. In such cases, the software may be viewed as being under a license rather than being in the public domain</a:t>
            </a: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License Compatibility</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sz="2000" dirty="0">
                <a:solidFill>
                  <a:srgbClr val="292934"/>
                </a:solidFill>
                <a:latin typeface="Calibri" charset="0"/>
                <a:ea typeface="MS PGothic" charset="0"/>
              </a:rPr>
              <a:t>License compatibility is the process of ensuring that license terms do not conflict. </a:t>
            </a:r>
          </a:p>
          <a:p>
            <a:r>
              <a:rPr lang="en-US" sz="2000" dirty="0">
                <a:solidFill>
                  <a:srgbClr val="292934"/>
                </a:solidFill>
                <a:latin typeface="Calibri" charset="0"/>
                <a:ea typeface="MS PGothic" charset="0"/>
              </a:rPr>
              <a:t>If one license requires you to do something and another prohibits doing that, the licenses conflict and are not compatible</a:t>
            </a:r>
            <a:r>
              <a:rPr lang="en-US" sz="2000" dirty="0">
                <a:latin typeface="Calibri" charset="0"/>
                <a:ea typeface="MS PGothic" charset="0"/>
              </a:rPr>
              <a:t> if the combination of the two software modules trigger the obligations under a license.</a:t>
            </a:r>
          </a:p>
          <a:p>
            <a:r>
              <a:rPr lang="en-US" sz="2000" dirty="0">
                <a:latin typeface="Calibri" charset="0"/>
                <a:ea typeface="MS PGothic" charset="0"/>
              </a:rPr>
              <a:t>One example is that the GPLv2 extends its obligations to "derivative works." </a:t>
            </a:r>
          </a:p>
          <a:p>
            <a:r>
              <a:rPr lang="en-US" sz="2000" dirty="0">
                <a:latin typeface="Calibri" charset="0"/>
                <a:ea typeface="MS PGothic" charset="0"/>
              </a:rPr>
              <a:t>If a second software module is combined with a GPLv2 licensed module that is not a derivative work of the GPLv2 licensed module, the second software module is not subject to GPLv2.  </a:t>
            </a:r>
          </a:p>
          <a:p>
            <a:r>
              <a:rPr lang="en-US" sz="2000" dirty="0">
                <a:latin typeface="Calibri" charset="0"/>
                <a:ea typeface="MS PGothic" charset="0"/>
              </a:rPr>
              <a:t>The definition of "derivative work" is subject to different views in the FOSS community.</a:t>
            </a:r>
          </a:p>
        </p:txBody>
      </p:sp>
    </p:spTree>
    <p:extLst>
      <p:ext uri="{BB962C8B-B14F-4D97-AF65-F5344CB8AC3E}">
        <p14:creationId xmlns:p14="http://schemas.microsoft.com/office/powerpoint/2010/main" val="1645582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Notices</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a:latin typeface="Calibri" charset="0"/>
                <a:ea typeface="MS PGothic" charset="0"/>
              </a:rPr>
              <a:t>Notices, such as text in comments in file headers, often provide authorship and licensing information. FOSS licenses may also require the placement of notices in source code or documentation to give credit to the author (an attribution) or to make it clear the software includes modifications. </a:t>
            </a:r>
          </a:p>
          <a:p>
            <a:r>
              <a:rPr lang="en-US" b="1" dirty="0">
                <a:latin typeface="Calibri" charset="0"/>
                <a:ea typeface="MS PGothic" charset="0"/>
              </a:rPr>
              <a:t>Copyright notice </a:t>
            </a:r>
            <a:r>
              <a:rPr lang="en-US" dirty="0">
                <a:latin typeface="Calibri" charset="0"/>
                <a:ea typeface="MS PGothic" charset="0"/>
              </a:rPr>
              <a:t>- an identifier placed on copies of the work to inform the world of copyright ownership. </a:t>
            </a:r>
            <a:r>
              <a:rPr lang="en-US" dirty="0">
                <a:solidFill>
                  <a:prstClr val="black"/>
                </a:solidFill>
                <a:latin typeface="Calibri" charset="0"/>
                <a:ea typeface="MS PGothic" charset="0"/>
              </a:rPr>
              <a:t>Example: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a:latin typeface="Calibri" charset="0"/>
                <a:ea typeface="MS PGothic" charset="0"/>
              </a:rPr>
              <a:t>License notice</a:t>
            </a:r>
            <a:r>
              <a:rPr lang="en-US" dirty="0">
                <a:latin typeface="Calibri" charset="0"/>
                <a:ea typeface="MS PGothic" charset="0"/>
              </a:rPr>
              <a:t> - a notice that acknowledges the license terms and conditions of the FOSS included in the product.</a:t>
            </a:r>
          </a:p>
          <a:p>
            <a:r>
              <a:rPr lang="en-US" b="1" dirty="0">
                <a:latin typeface="Calibri" charset="0"/>
                <a:ea typeface="MS PGothic" charset="0"/>
              </a:rPr>
              <a:t>Attribution notice </a:t>
            </a:r>
            <a:r>
              <a:rPr lang="en-US" dirty="0">
                <a:latin typeface="Calibri" charset="0"/>
                <a:ea typeface="MS PGothic" charset="0"/>
              </a:rPr>
              <a:t>- a notice included in the product release that acknowledges the identity of the original authors of the FOSS included in the product.</a:t>
            </a:r>
          </a:p>
          <a:p>
            <a:r>
              <a:rPr lang="en-US" b="1" dirty="0">
                <a:latin typeface="Calibri" charset="0"/>
                <a:ea typeface="MS PGothic" charset="0"/>
              </a:rPr>
              <a:t>Modification notice </a:t>
            </a:r>
            <a:r>
              <a:rPr lang="en-US" dirty="0">
                <a:latin typeface="Calibri" charset="0"/>
                <a:ea typeface="MS PGothic" charset="0"/>
              </a:rPr>
              <a:t>– a notice that you have made modifications to the source code of a file, such as adding your copyright notice to the top of the file. </a:t>
            </a:r>
          </a:p>
        </p:txBody>
      </p:sp>
    </p:spTree>
    <p:extLst>
      <p:ext uri="{BB962C8B-B14F-4D97-AF65-F5344CB8AC3E}">
        <p14:creationId xmlns:p14="http://schemas.microsoft.com/office/powerpoint/2010/main" val="54204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FOSSレビューで重要となるソフトウェアの概念</a:t>
            </a:r>
            <a:r>
              <a:rPr lang="x-none" dirty="0"/>
              <a:t> Review</a:t>
            </a: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FOSSレビューを実施する</a:t>
            </a:r>
          </a:p>
          <a:p>
            <a:pPr marL="514350" indent="-514350">
              <a:buFont typeface="+mj-lt"/>
              <a:buAutoNum type="arabicPeriod" startAt="5"/>
            </a:pPr>
            <a:r>
              <a:rPr lang="x-none" dirty="0"/>
              <a:t>エンド ツー エンドのコンプライアンス管理（例となるプロセス）</a:t>
            </a:r>
          </a:p>
          <a:p>
            <a:pPr marL="514350" indent="-514350">
              <a:buFont typeface="+mj-lt"/>
              <a:buAutoNum type="arabicPeriod" startAt="5"/>
            </a:pPr>
            <a:r>
              <a:rPr lang="en-US" dirty="0"/>
              <a:t>コンプライアンスで陥る落とし穴を回避する</a:t>
            </a:r>
            <a:endParaRPr lang="x-none" dirty="0"/>
          </a:p>
        </p:txBody>
      </p:sp>
    </p:spTree>
    <p:extLst>
      <p:ext uri="{BB962C8B-B14F-4D97-AF65-F5344CB8AC3E}">
        <p14:creationId xmlns:p14="http://schemas.microsoft.com/office/powerpoint/2010/main" val="1191248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Multi-Licensing</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a:latin typeface="Calibri" charset="0"/>
                <a:ea typeface="MS PGothic" charset="0"/>
              </a:rPr>
              <a:t>Multi-licensing refers to the practice of distributing software under two or more different sets of terms and conditions</a:t>
            </a:r>
          </a:p>
          <a:p>
            <a:pPr lvl="1"/>
            <a:r>
              <a:rPr lang="en-US" dirty="0">
                <a:latin typeface="Calibri" charset="0"/>
                <a:ea typeface="MS PGothic" charset="0"/>
              </a:rPr>
              <a:t>E.g., when software is “dual licensed,” recipients can choose to use or distribute the software under a choice of two licenses</a:t>
            </a:r>
          </a:p>
          <a:p>
            <a:r>
              <a:rPr lang="en-US" dirty="0">
                <a:latin typeface="Calibri" charset="0"/>
                <a:ea typeface="MS PGothic" charset="0"/>
              </a:rPr>
              <a:t>Note: This should not be confused for situations in which a licensor imposes more than one license, and you must comply with all of them</a:t>
            </a: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Check Your Understanding</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What is a FOSS license?</a:t>
            </a:r>
          </a:p>
          <a:p>
            <a:r>
              <a:rPr lang="x-none" dirty="0">
                <a:latin typeface="Calibri" charset="0"/>
                <a:ea typeface="ＭＳ Ｐゴシック" charset="0"/>
              </a:rPr>
              <a:t>What are typical obligations of a permissive FOSS license?</a:t>
            </a:r>
          </a:p>
          <a:p>
            <a:r>
              <a:rPr lang="x-none" dirty="0">
                <a:latin typeface="Calibri" charset="0"/>
                <a:ea typeface="ＭＳ Ｐゴシック" charset="0"/>
              </a:rPr>
              <a:t>Name some permissive FOSS licenses.</a:t>
            </a:r>
          </a:p>
          <a:p>
            <a:r>
              <a:rPr lang="x-none" dirty="0">
                <a:latin typeface="Calibri" charset="0"/>
                <a:ea typeface="ＭＳ Ｐゴシック" charset="0"/>
              </a:rPr>
              <a:t>What does license reciprocity mean?</a:t>
            </a:r>
          </a:p>
          <a:p>
            <a:r>
              <a:rPr lang="x-none" dirty="0">
                <a:latin typeface="Calibri" charset="0"/>
                <a:ea typeface="ＭＳ Ｐゴシック" charset="0"/>
              </a:rPr>
              <a:t>Name some copyleft-style licenses.</a:t>
            </a:r>
          </a:p>
          <a:p>
            <a:r>
              <a:rPr lang="x-none" dirty="0">
                <a:latin typeface="Calibri" charset="0"/>
                <a:ea typeface="ＭＳ Ｐゴシック" charset="0"/>
              </a:rPr>
              <a:t>What needs to be distributed for code used under a copyleft license? </a:t>
            </a:r>
          </a:p>
          <a:p>
            <a:r>
              <a:rPr lang="x-none" dirty="0">
                <a:latin typeface="Calibri" charset="0"/>
                <a:ea typeface="ＭＳ Ｐゴシック" charset="0"/>
              </a:rPr>
              <a:t>Are Freeware and Shareware software considered FOSS?</a:t>
            </a:r>
          </a:p>
          <a:p>
            <a:r>
              <a:rPr lang="x-none" dirty="0">
                <a:latin typeface="Calibri" charset="0"/>
                <a:ea typeface="ＭＳ Ｐゴシック" charset="0"/>
              </a:rPr>
              <a:t>What is a multi-license?</a:t>
            </a:r>
          </a:p>
          <a:p>
            <a:r>
              <a:rPr lang="x-none" dirty="0">
                <a:latin typeface="Calibri" charset="0"/>
                <a:ea typeface="ＭＳ Ｐゴシック" charset="0"/>
              </a:rPr>
              <a:t>What information may you find in FOSS Notices, and how may the notices be used? </a:t>
            </a:r>
          </a:p>
        </p:txBody>
      </p:sp>
    </p:spTree>
    <p:extLst>
      <p:ext uri="{BB962C8B-B14F-4D97-AF65-F5344CB8AC3E}">
        <p14:creationId xmlns:p14="http://schemas.microsoft.com/office/powerpoint/2010/main" val="42325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3</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Goals</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a:latin typeface="Calibri" charset="0"/>
                <a:ea typeface="ＭＳ Ｐゴシック" charset="0"/>
              </a:rPr>
              <a:t>Know your obligations (detect and track use of FOSS). </a:t>
            </a:r>
            <a:r>
              <a:rPr lang="en-US" dirty="0">
                <a:latin typeface="Calibri" charset="0"/>
                <a:ea typeface="ＭＳ Ｐゴシック" charset="0"/>
              </a:rPr>
              <a:t>You should have a process for identifying, tracking and archiving a list of all FOSS components (and their respective identified licenses) from which your software is comprised.</a:t>
            </a:r>
          </a:p>
          <a:p>
            <a:pPr>
              <a:buFont typeface="Arial"/>
              <a:buChar char="•"/>
            </a:pPr>
            <a:endParaRPr lang="en-US" dirty="0">
              <a:latin typeface="Calibri" charset="0"/>
              <a:ea typeface="ＭＳ Ｐゴシック" charset="0"/>
            </a:endParaRPr>
          </a:p>
          <a:p>
            <a:pPr>
              <a:buFont typeface="Arial"/>
              <a:buChar char="•"/>
            </a:pPr>
            <a:r>
              <a:rPr lang="en-US" b="1" dirty="0">
                <a:latin typeface="Calibri" charset="0"/>
                <a:ea typeface="ＭＳ Ｐゴシック" charset="0"/>
              </a:rPr>
              <a:t>Satisfy all the license obligations for the FOSS that is used. </a:t>
            </a:r>
            <a:r>
              <a:rPr lang="en-US" dirty="0">
                <a:latin typeface="Calibri" charset="0"/>
                <a:ea typeface="ＭＳ Ｐゴシック" charset="0"/>
              </a:rPr>
              <a:t>Your program should identify and handle typical FOSS use cases that result from your organization’s business practices.</a:t>
            </a: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Compliance Obligations Must Be Satisfied?</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Depending on the license(s) involved, obligations could consist of:</a:t>
            </a:r>
          </a:p>
          <a:p>
            <a:pPr>
              <a:buFont typeface="Arial"/>
              <a:buChar char="•"/>
            </a:pPr>
            <a:r>
              <a:rPr lang="en-US" b="1" dirty="0">
                <a:latin typeface="Calibri" charset="0"/>
                <a:ea typeface="ＭＳ Ｐゴシック" charset="0"/>
              </a:rPr>
              <a:t>Attribution and Notices.</a:t>
            </a:r>
            <a:r>
              <a:rPr lang="en-US" dirty="0">
                <a:latin typeface="Calibri" charset="0"/>
                <a:ea typeface="ＭＳ Ｐゴシック" charset="0"/>
              </a:rPr>
              <a:t> Inclusion of copyright and license text in the source code and/or product documentation or user interface, so that downstream users know the origin of the software and their rights under the licenses </a:t>
            </a:r>
          </a:p>
          <a:p>
            <a:pPr>
              <a:buFont typeface="Arial"/>
              <a:buChar char="•"/>
            </a:pPr>
            <a:r>
              <a:rPr lang="en-US" b="1" dirty="0">
                <a:latin typeface="Calibri" charset="0"/>
                <a:ea typeface="ＭＳ Ｐゴシック" charset="0"/>
              </a:rPr>
              <a:t>Source code availability. </a:t>
            </a:r>
            <a:r>
              <a:rPr lang="en-US" dirty="0">
                <a:latin typeface="Calibri" charset="0"/>
                <a:ea typeface="ＭＳ Ｐゴシック" charset="0"/>
              </a:rPr>
              <a:t>Providing source code for original work, for combined work or modifications, as well as build scripts (scripts that control the build process)</a:t>
            </a:r>
          </a:p>
          <a:p>
            <a:pPr marL="0" indent="0">
              <a:buNone/>
            </a:pPr>
            <a:endParaRPr lang="en-US" dirty="0">
              <a:latin typeface="Calibri" charset="0"/>
              <a:ea typeface="ＭＳ Ｐゴシック" charset="0"/>
            </a:endParaRPr>
          </a:p>
          <a:p>
            <a:pPr marL="0" indent="0">
              <a:buNone/>
            </a:pPr>
            <a:r>
              <a:rPr lang="en-US" dirty="0">
                <a:latin typeface="Calibri" charset="0"/>
                <a:ea typeface="ＭＳ Ｐゴシック" charset="0"/>
              </a:rPr>
              <a:t>These obligations may trigger upon key events, such as:</a:t>
            </a:r>
          </a:p>
          <a:p>
            <a:pPr>
              <a:buFont typeface="Arial"/>
              <a:buChar char="•"/>
            </a:pPr>
            <a:r>
              <a:rPr lang="en-US" dirty="0">
                <a:latin typeface="Calibri" charset="0"/>
                <a:ea typeface="ＭＳ Ｐゴシック" charset="0"/>
              </a:rPr>
              <a:t>External distribution </a:t>
            </a:r>
          </a:p>
          <a:p>
            <a:pPr>
              <a:buFont typeface="Arial"/>
              <a:buChar char="•"/>
            </a:pPr>
            <a:r>
              <a:rPr lang="en-US" dirty="0">
                <a:latin typeface="Calibri" charset="0"/>
                <a:ea typeface="ＭＳ Ｐゴシック" charset="0"/>
              </a:rPr>
              <a:t>Whether you have made modifications</a:t>
            </a:r>
          </a:p>
        </p:txBody>
      </p:sp>
    </p:spTree>
    <p:extLst>
      <p:ext uri="{BB962C8B-B14F-4D97-AF65-F5344CB8AC3E}">
        <p14:creationId xmlns:p14="http://schemas.microsoft.com/office/powerpoint/2010/main" val="64849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 Conditions &amp; Restrictions</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Depending on the FOSS license used, you may need to comply with one or more of the following types of conditions and restrictions:</a:t>
            </a:r>
            <a:endParaRPr lang="en-US" dirty="0"/>
          </a:p>
          <a:p>
            <a:r>
              <a:rPr lang="en-US" dirty="0">
                <a:solidFill>
                  <a:srgbClr val="292934"/>
                </a:solidFill>
              </a:rPr>
              <a:t>Retain copyright (and other) notices</a:t>
            </a:r>
            <a:endParaRPr lang="en-US" dirty="0"/>
          </a:p>
          <a:p>
            <a:r>
              <a:rPr lang="en-US" dirty="0">
                <a:solidFill>
                  <a:srgbClr val="292934"/>
                </a:solidFill>
              </a:rPr>
              <a:t>Provide a copy of the license</a:t>
            </a:r>
            <a:endParaRPr lang="en-US" dirty="0"/>
          </a:p>
          <a:p>
            <a:r>
              <a:rPr lang="en-US" dirty="0">
                <a:solidFill>
                  <a:srgbClr val="292934"/>
                </a:solidFill>
              </a:rPr>
              <a:t>Provide notice of modifications</a:t>
            </a:r>
            <a:endParaRPr lang="en-US" dirty="0"/>
          </a:p>
          <a:p>
            <a:r>
              <a:rPr lang="en-US" dirty="0">
                <a:solidFill>
                  <a:srgbClr val="292934"/>
                </a:solidFill>
              </a:rPr>
              <a:t>Modified versions must have a different name to avoid confusion</a:t>
            </a:r>
            <a:endParaRPr lang="en-US" dirty="0"/>
          </a:p>
          <a:p>
            <a:r>
              <a:rPr lang="en-US" dirty="0">
                <a:solidFill>
                  <a:srgbClr val="292934"/>
                </a:solidFill>
              </a:rPr>
              <a:t>Provide access to source code (whether you modified it or not)</a:t>
            </a:r>
            <a:endParaRPr lang="en-US" dirty="0"/>
          </a:p>
          <a:p>
            <a:r>
              <a:rPr lang="en-US" dirty="0">
                <a:solidFill>
                  <a:srgbClr val="292934"/>
                </a:solidFill>
              </a:rPr>
              <a:t>Maintain modified versions (derivative works) under the same license</a:t>
            </a:r>
            <a:endParaRPr lang="en-US" dirty="0"/>
          </a:p>
          <a:p>
            <a:r>
              <a:rPr lang="en-US" dirty="0"/>
              <a:t>Provide attribution</a:t>
            </a:r>
          </a:p>
          <a:p>
            <a:r>
              <a:rPr lang="en-US" dirty="0"/>
              <a:t>Do not use the project or copyright holder name or trademark </a:t>
            </a:r>
          </a:p>
          <a:p>
            <a:r>
              <a:rPr lang="en-US" dirty="0"/>
              <a:t>Do not restrict others of the rights granted under the original license</a:t>
            </a:r>
          </a:p>
          <a:p>
            <a:r>
              <a:rPr lang="en-US" dirty="0"/>
              <a:t>Termination clauses (if you breach, you lose license)</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charset="0"/>
                <a:cs typeface="ＭＳ Ｐゴシック" charset="0"/>
              </a:rPr>
              <a:t>FOSS Compliance Triggers: Distribution</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a:t>Dissemination of material to an outside entity </a:t>
            </a:r>
          </a:p>
          <a:p>
            <a:pPr lvl="1"/>
            <a:r>
              <a:rPr lang="en-US" dirty="0"/>
              <a:t>Applications downloaded to a user’s machine or mobile device</a:t>
            </a:r>
          </a:p>
          <a:p>
            <a:pPr lvl="1"/>
            <a:r>
              <a:rPr lang="en-US"/>
              <a:t>JavaScript, </a:t>
            </a:r>
            <a:r>
              <a:rPr lang="en-US" dirty="0"/>
              <a:t>web client, or other code that is downloaded to the user’s machine </a:t>
            </a:r>
          </a:p>
          <a:p>
            <a:r>
              <a:rPr lang="en-US" dirty="0"/>
              <a:t>For some FOSS licenses, access via a computer network can be a “trigger event.” The trigger is</a:t>
            </a:r>
            <a:r>
              <a:rPr lang="en-US" dirty="0">
                <a:latin typeface="Arial" charset="0"/>
              </a:rPr>
              <a:t>"users interacting with it remotely through a computer network."</a:t>
            </a:r>
          </a:p>
          <a:p>
            <a:pPr lvl="1"/>
            <a:r>
              <a:rPr lang="en-US" dirty="0"/>
              <a:t>Some licenses define the trigger event to include permitting access to software running on a server (e.g., all versions of the </a:t>
            </a:r>
            <a:r>
              <a:rPr lang="en-US" dirty="0" err="1"/>
              <a:t>Affero</a:t>
            </a:r>
            <a:r>
              <a:rPr lang="en-US" dirty="0"/>
              <a:t> GPL if the software is modified)</a:t>
            </a:r>
          </a:p>
        </p:txBody>
      </p:sp>
    </p:spTree>
    <p:extLst>
      <p:ext uri="{BB962C8B-B14F-4D97-AF65-F5344CB8AC3E}">
        <p14:creationId xmlns:p14="http://schemas.microsoft.com/office/powerpoint/2010/main" val="1685306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a typeface="ＭＳ Ｐゴシック" charset="0"/>
                <a:cs typeface="ＭＳ Ｐゴシック" charset="0"/>
              </a:rPr>
              <a:t>FOSS Compliance Triggers: Modification</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en-US" dirty="0"/>
              <a:t>Changes to the existing program (e.g., additions, deletions of code in a file, combining components together)</a:t>
            </a:r>
          </a:p>
          <a:p>
            <a:r>
              <a:rPr lang="en-US" dirty="0">
                <a:latin typeface="Arial" charset="0"/>
              </a:rPr>
              <a:t>Modifications may constitute a derivative work, and FOSS </a:t>
            </a:r>
            <a:r>
              <a:rPr lang="en-US" dirty="0"/>
              <a:t>authors may limit or place obligations on modifications</a:t>
            </a:r>
          </a:p>
          <a:p>
            <a:r>
              <a:rPr lang="en-US" dirty="0"/>
              <a:t>Modifications may trigger FOSS obligations, such as:</a:t>
            </a:r>
          </a:p>
          <a:p>
            <a:pPr lvl="1"/>
            <a:r>
              <a:rPr lang="en-US" dirty="0"/>
              <a:t>Notice of modification</a:t>
            </a:r>
          </a:p>
          <a:p>
            <a:pPr lvl="1"/>
            <a:r>
              <a:rPr lang="en-US" dirty="0"/>
              <a:t>Providing accompanying source code</a:t>
            </a:r>
          </a:p>
        </p:txBody>
      </p:sp>
    </p:spTree>
    <p:extLst>
      <p:ext uri="{BB962C8B-B14F-4D97-AF65-F5344CB8AC3E}">
        <p14:creationId xmlns:p14="http://schemas.microsoft.com/office/powerpoint/2010/main" val="83407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Program</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Organizations that have been successful at FOSS compliance have created their own</a:t>
            </a:r>
            <a:r>
              <a:rPr lang="en-US" i="1" dirty="0">
                <a:latin typeface="Calibri" charset="0"/>
                <a:ea typeface="ＭＳ Ｐゴシック" charset="0"/>
              </a:rPr>
              <a:t> FOSS Compliance Programs</a:t>
            </a:r>
            <a:r>
              <a:rPr lang="en-US" dirty="0">
                <a:latin typeface="Calibri" charset="0"/>
                <a:ea typeface="ＭＳ Ｐゴシック" charset="0"/>
              </a:rPr>
              <a:t> (consisting of policies, processes, training and tools) to:</a:t>
            </a:r>
          </a:p>
          <a:p>
            <a:pPr marL="457200" indent="-457200">
              <a:buFont typeface="+mj-lt"/>
              <a:buAutoNum type="arabicPeriod"/>
            </a:pPr>
            <a:r>
              <a:rPr lang="en-US" dirty="0">
                <a:latin typeface="Calibri" charset="0"/>
                <a:ea typeface="ＭＳ Ｐゴシック" charset="0"/>
              </a:rPr>
              <a:t>Facilitate effective usage of FOSS in commercial products</a:t>
            </a:r>
          </a:p>
          <a:p>
            <a:pPr marL="457200" indent="-457200">
              <a:buFont typeface="+mj-lt"/>
              <a:buAutoNum type="arabicPeriod"/>
            </a:pPr>
            <a:r>
              <a:rPr lang="en-US" dirty="0">
                <a:latin typeface="Calibri" charset="0"/>
                <a:ea typeface="ＭＳ Ｐゴシック" charset="0"/>
              </a:rPr>
              <a:t>Respect FOSS developer rights and comply with license obligations</a:t>
            </a:r>
          </a:p>
          <a:p>
            <a:pPr marL="457200" indent="-457200">
              <a:buFont typeface="+mj-lt"/>
              <a:buAutoNum type="arabicPeriod"/>
            </a:pPr>
            <a:r>
              <a:rPr lang="en-US" dirty="0">
                <a:latin typeface="Calibri" charset="0"/>
                <a:ea typeface="ＭＳ Ｐゴシック" charset="0"/>
              </a:rPr>
              <a:t>Contribute and participate in open communities</a:t>
            </a:r>
          </a:p>
        </p:txBody>
      </p:sp>
    </p:spTree>
    <p:extLst>
      <p:ext uri="{BB962C8B-B14F-4D97-AF65-F5344CB8AC3E}">
        <p14:creationId xmlns:p14="http://schemas.microsoft.com/office/powerpoint/2010/main" val="2021647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Implementing Compliance Practices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Prepare business processes and sufficient staff to handle:</a:t>
            </a:r>
          </a:p>
          <a:p>
            <a:pPr>
              <a:buFont typeface="Arial"/>
              <a:buChar char="•"/>
            </a:pPr>
            <a:r>
              <a:rPr lang="en-US" dirty="0">
                <a:latin typeface="Calibri" charset="0"/>
                <a:ea typeface="ＭＳ Ｐゴシック" charset="0"/>
              </a:rPr>
              <a:t>Identification of the origin and license of FOSS software</a:t>
            </a:r>
          </a:p>
          <a:p>
            <a:pPr>
              <a:buFont typeface="Arial"/>
              <a:buChar char="•"/>
            </a:pPr>
            <a:r>
              <a:rPr lang="en-US" dirty="0">
                <a:latin typeface="Calibri" charset="0"/>
                <a:ea typeface="ＭＳ Ｐゴシック" charset="0"/>
              </a:rPr>
              <a:t>Tracking FOSS software within the development process</a:t>
            </a:r>
          </a:p>
          <a:p>
            <a:pPr>
              <a:buFont typeface="Arial"/>
              <a:buChar char="•"/>
            </a:pPr>
            <a:r>
              <a:rPr lang="en-US" dirty="0">
                <a:latin typeface="Calibri" charset="0"/>
                <a:ea typeface="ＭＳ Ｐゴシック" charset="0"/>
              </a:rPr>
              <a:t>Performing FOSS review and identifying license obligations</a:t>
            </a:r>
          </a:p>
          <a:p>
            <a:pPr>
              <a:buFont typeface="Arial"/>
              <a:buChar char="•"/>
            </a:pPr>
            <a:r>
              <a:rPr lang="en-US" dirty="0">
                <a:latin typeface="Calibri" charset="0"/>
                <a:ea typeface="ＭＳ Ｐゴシック" charset="0"/>
              </a:rPr>
              <a:t>Fulfillment of license obligations when product ships </a:t>
            </a:r>
          </a:p>
          <a:p>
            <a:pPr>
              <a:buFont typeface="Arial"/>
              <a:buChar char="•"/>
            </a:pPr>
            <a:r>
              <a:rPr lang="en-US" dirty="0">
                <a:latin typeface="Calibri" charset="0"/>
                <a:ea typeface="ＭＳ Ｐゴシック" charset="0"/>
              </a:rPr>
              <a:t>Oversight for FOSS Compliance Program, creation of policy, and compliance decisions</a:t>
            </a:r>
          </a:p>
          <a:p>
            <a:pPr>
              <a:buFont typeface="Arial"/>
              <a:buChar char="•"/>
            </a:pPr>
            <a:r>
              <a:rPr lang="en-US" dirty="0">
                <a:latin typeface="Calibri" charset="0"/>
                <a:ea typeface="ＭＳ Ｐゴシック" charset="0"/>
              </a:rPr>
              <a:t>Training</a:t>
            </a:r>
          </a:p>
        </p:txBody>
      </p:sp>
    </p:spTree>
    <p:extLst>
      <p:ext uri="{BB962C8B-B14F-4D97-AF65-F5344CB8AC3E}">
        <p14:creationId xmlns:p14="http://schemas.microsoft.com/office/powerpoint/2010/main" val="49403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solidFill>
                  <a:srgbClr val="D2533C"/>
                </a:solidFill>
              </a:rPr>
              <a:t>FOSS ポリシー、方針、方策</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a:t>&lt;&lt;本スライドはFOSSポリシーが発見できる場所を明確にするためのページ（OpenChain仕様書1.0の1.1.1項）。プレースホルダ―として仮置き&gt;&gt;</a:t>
            </a:r>
            <a:endParaRPr lang="en-US" dirty="0"/>
          </a:p>
          <a:p>
            <a:endParaRPr lang="en-US" dirty="0"/>
          </a:p>
        </p:txBody>
      </p:sp>
    </p:spTree>
    <p:extLst>
      <p:ext uri="{BB962C8B-B14F-4D97-AF65-F5344CB8AC3E}">
        <p14:creationId xmlns:p14="http://schemas.microsoft.com/office/powerpoint/2010/main" val="199730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Compliance Benefits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Benefits of a robust FOSS Compliance program include:</a:t>
            </a:r>
          </a:p>
          <a:p>
            <a:pPr>
              <a:lnSpc>
                <a:spcPct val="130000"/>
              </a:lnSpc>
              <a:buFont typeface="Arial"/>
              <a:buChar char="•"/>
            </a:pPr>
            <a:r>
              <a:rPr lang="en-US" dirty="0">
                <a:latin typeface="Calibri" charset="0"/>
                <a:ea typeface="ＭＳ Ｐゴシック" charset="0"/>
              </a:rPr>
              <a:t>Increased understanding of the benefits of FOSS and how it impacts your organization</a:t>
            </a:r>
          </a:p>
          <a:p>
            <a:pPr>
              <a:lnSpc>
                <a:spcPct val="130000"/>
              </a:lnSpc>
              <a:buFont typeface="Arial"/>
              <a:buChar char="•"/>
            </a:pPr>
            <a:r>
              <a:rPr lang="en-US" dirty="0">
                <a:latin typeface="Calibri" charset="0"/>
                <a:ea typeface="ＭＳ Ｐゴシック" charset="0"/>
              </a:rPr>
              <a:t>Increased understanding of the costs and risks associated with using FOSS </a:t>
            </a:r>
          </a:p>
          <a:p>
            <a:pPr>
              <a:lnSpc>
                <a:spcPct val="130000"/>
              </a:lnSpc>
              <a:buFont typeface="Arial"/>
              <a:buChar char="•"/>
            </a:pPr>
            <a:r>
              <a:rPr lang="en-US" dirty="0">
                <a:latin typeface="Calibri" charset="0"/>
                <a:ea typeface="ＭＳ Ｐゴシック" charset="0"/>
              </a:rPr>
              <a:t>Better relations with the FOSS community and FOSS organizations</a:t>
            </a:r>
          </a:p>
          <a:p>
            <a:pPr>
              <a:lnSpc>
                <a:spcPct val="130000"/>
              </a:lnSpc>
              <a:buFont typeface="Arial"/>
              <a:buChar char="•"/>
            </a:pPr>
            <a:r>
              <a:rPr lang="en-US" dirty="0">
                <a:latin typeface="Calibri" charset="0"/>
                <a:ea typeface="ＭＳ Ｐゴシック" charset="0"/>
              </a:rPr>
              <a:t>Increased knowledge of available FOSS solutions </a:t>
            </a:r>
          </a:p>
        </p:txBody>
      </p:sp>
    </p:spTree>
    <p:extLst>
      <p:ext uri="{BB962C8B-B14F-4D97-AF65-F5344CB8AC3E}">
        <p14:creationId xmlns:p14="http://schemas.microsoft.com/office/powerpoint/2010/main" val="33330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Check Your Understanding</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What does FOSS compliance mean?</a:t>
            </a:r>
            <a:endParaRPr lang="en-US" dirty="0">
              <a:latin typeface="Calibri"/>
              <a:ea typeface="ＭＳ Ｐゴシック" charset="0"/>
            </a:endParaRPr>
          </a:p>
          <a:p>
            <a:pPr>
              <a:lnSpc>
                <a:spcPct val="130000"/>
              </a:lnSpc>
            </a:pPr>
            <a:r>
              <a:rPr lang="x-none" dirty="0">
                <a:latin typeface="Calibri"/>
                <a:ea typeface="ＭＳ Ｐゴシック" charset="0"/>
              </a:rPr>
              <a:t>What are two main goals of a FOSS Compliance Program?</a:t>
            </a:r>
          </a:p>
          <a:p>
            <a:pPr>
              <a:lnSpc>
                <a:spcPct val="130000"/>
              </a:lnSpc>
            </a:pPr>
            <a:r>
              <a:rPr lang="x-none" dirty="0">
                <a:latin typeface="Calibri"/>
                <a:ea typeface="ＭＳ Ｐゴシック" charset="0"/>
              </a:rPr>
              <a:t>List and describe important business practices of a FOSS Compliance Program.</a:t>
            </a:r>
          </a:p>
          <a:p>
            <a:pPr>
              <a:lnSpc>
                <a:spcPct val="130000"/>
              </a:lnSpc>
            </a:pPr>
            <a:r>
              <a:rPr lang="x-none" dirty="0">
                <a:latin typeface="Calibri"/>
                <a:ea typeface="ＭＳ Ｐゴシック" charset="0"/>
              </a:rPr>
              <a:t>What are some benefits of a FOSS Compliance Program?</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4</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a:t>Key Software Concepts for FOSS Review</a:t>
            </a:r>
            <a:endParaRPr lang="en-US" dirty="0">
              <a:solidFill>
                <a:schemeClr val="tx1"/>
              </a:solidFill>
            </a:endParaRPr>
          </a:p>
        </p:txBody>
      </p:sp>
    </p:spTree>
    <p:extLst>
      <p:ext uri="{BB962C8B-B14F-4D97-AF65-F5344CB8AC3E}">
        <p14:creationId xmlns:p14="http://schemas.microsoft.com/office/powerpoint/2010/main" val="695605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do you want to use to the component?</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t>Common scenarios include:</a:t>
            </a:r>
          </a:p>
          <a:p>
            <a:pPr marL="342900" indent="-342900">
              <a:buFont typeface="Arial"/>
              <a:buChar char="•"/>
            </a:pPr>
            <a:r>
              <a:rPr lang="en-US" dirty="0"/>
              <a:t>Incorporation</a:t>
            </a:r>
          </a:p>
          <a:p>
            <a:pPr marL="342900" indent="-342900">
              <a:buFont typeface="Arial"/>
              <a:buChar char="•"/>
            </a:pPr>
            <a:r>
              <a:rPr lang="en-US" dirty="0">
                <a:latin typeface="Arial" charset="0"/>
              </a:rPr>
              <a:t>Linking</a:t>
            </a:r>
          </a:p>
          <a:p>
            <a:pPr marL="342900" indent="-342900">
              <a:buFont typeface="Arial"/>
              <a:buChar char="•"/>
            </a:pPr>
            <a:r>
              <a:rPr lang="en-US" dirty="0">
                <a:latin typeface="Arial" charset="0"/>
              </a:rPr>
              <a:t>Modification</a:t>
            </a:r>
            <a:endParaRPr lang="en-US" dirty="0"/>
          </a:p>
          <a:p>
            <a:pPr marL="342900" indent="-342900">
              <a:buFont typeface="Arial"/>
              <a:buChar char="•"/>
            </a:pPr>
            <a:r>
              <a:rPr lang="en-US" dirty="0"/>
              <a:t>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Incorporation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copy portions of a FOSS component into your software product. </a:t>
            </a:r>
          </a:p>
          <a:p>
            <a:pPr marL="0" indent="0">
              <a:buNone/>
            </a:pPr>
            <a:endParaRPr lang="en-US" dirty="0"/>
          </a:p>
          <a:p>
            <a:pPr marL="0" indent="0">
              <a:buNone/>
            </a:pPr>
            <a:r>
              <a:rPr lang="en-US" dirty="0"/>
              <a:t>Relevant terms include:</a:t>
            </a:r>
          </a:p>
          <a:p>
            <a:pPr marL="342900" indent="-342900"/>
            <a:r>
              <a:rPr lang="en-US" dirty="0"/>
              <a:t>Integrating</a:t>
            </a:r>
          </a:p>
          <a:p>
            <a:pPr marL="342900" indent="-342900"/>
            <a:r>
              <a:rPr lang="en-US" dirty="0"/>
              <a:t>Merging</a:t>
            </a:r>
          </a:p>
          <a:p>
            <a:pPr marL="342900" indent="-342900"/>
            <a:r>
              <a:rPr lang="en-US" dirty="0"/>
              <a:t>Pasting</a:t>
            </a:r>
          </a:p>
          <a:p>
            <a:pPr marL="342900" indent="-342900"/>
            <a:r>
              <a:rPr lang="en-US" dirty="0"/>
              <a:t>Adapting</a:t>
            </a:r>
          </a:p>
          <a:p>
            <a:pPr marL="342900" indent="-342900"/>
            <a:r>
              <a:rPr lang="en-US" dirty="0"/>
              <a:t>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Linking</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link or join a FOSS component with your software product. </a:t>
            </a:r>
          </a:p>
          <a:p>
            <a:pPr marL="0" indent="0">
              <a:buNone/>
            </a:pPr>
            <a:endParaRPr lang="en-US" dirty="0"/>
          </a:p>
          <a:p>
            <a:pPr marL="0" indent="0">
              <a:buNone/>
            </a:pPr>
            <a:r>
              <a:rPr lang="en-US" dirty="0"/>
              <a:t>Relevant terms include:</a:t>
            </a:r>
          </a:p>
          <a:p>
            <a:pPr marL="342900" indent="-342900"/>
            <a:r>
              <a:rPr lang="en-US" dirty="0"/>
              <a:t>Static/Dynamic Linking</a:t>
            </a:r>
          </a:p>
          <a:p>
            <a:pPr marL="342900" indent="-342900"/>
            <a:r>
              <a:rPr lang="en-US" dirty="0"/>
              <a:t>Pairing</a:t>
            </a:r>
          </a:p>
          <a:p>
            <a:pPr marL="342900" indent="-342900"/>
            <a:r>
              <a:rPr lang="en-US" dirty="0"/>
              <a:t>Combining</a:t>
            </a:r>
          </a:p>
          <a:p>
            <a:pPr marL="342900" indent="-342900"/>
            <a:r>
              <a:rPr lang="en-US" dirty="0"/>
              <a:t>Utilizing</a:t>
            </a:r>
          </a:p>
          <a:p>
            <a:pPr marL="342900" indent="-342900"/>
            <a:r>
              <a:rPr lang="en-US" dirty="0"/>
              <a:t>Packaging</a:t>
            </a:r>
          </a:p>
          <a:p>
            <a:pPr marL="342900" indent="-342900"/>
            <a:r>
              <a:rPr lang="en-US" dirty="0"/>
              <a:t>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Modification</a:t>
            </a:r>
          </a:p>
        </p:txBody>
      </p:sp>
      <p:sp>
        <p:nvSpPr>
          <p:cNvPr id="123907" name="Rectangle 3"/>
          <p:cNvSpPr>
            <a:spLocks noGrp="1" noChangeArrowheads="1"/>
          </p:cNvSpPr>
          <p:nvPr>
            <p:ph idx="1"/>
          </p:nvPr>
        </p:nvSpPr>
        <p:spPr>
          <a:xfrm>
            <a:off x="609600" y="1600200"/>
            <a:ext cx="3604890" cy="4876800"/>
          </a:xfrm>
        </p:spPr>
        <p:txBody>
          <a:bodyPr vert="horz" lIns="91440" tIns="45720" rIns="91440" bIns="45720" rtlCol="0" anchor="t">
            <a:normAutofit/>
          </a:bodyPr>
          <a:lstStyle/>
          <a:p>
            <a:pPr marL="0" indent="0">
              <a:buNone/>
            </a:pPr>
            <a:r>
              <a:rPr lang="en-US" dirty="0"/>
              <a:t>A developer may make changes to a FOSS component, including:</a:t>
            </a:r>
          </a:p>
          <a:p>
            <a:pPr marL="0" indent="0">
              <a:buNone/>
            </a:pPr>
            <a:endParaRPr lang="en-US" dirty="0"/>
          </a:p>
          <a:p>
            <a:r>
              <a:rPr lang="en-US" dirty="0"/>
              <a:t>Adding/injecting new code into the FOSS component</a:t>
            </a:r>
          </a:p>
          <a:p>
            <a:r>
              <a:rPr lang="en-US" dirty="0"/>
              <a:t>Fixing, optimizing or making changes to the FOSS component</a:t>
            </a:r>
          </a:p>
          <a:p>
            <a:r>
              <a:rPr lang="en-US" dirty="0"/>
              <a:t>Deleting or removing code</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Fixing </a:t>
            </a:r>
          </a:p>
          <a:p>
            <a:r>
              <a:rPr lang="en-US" sz="2400" dirty="0"/>
              <a:t>Optimizing</a:t>
            </a:r>
          </a:p>
          <a:p>
            <a:r>
              <a:rPr lang="en-US" sz="2400" dirty="0"/>
              <a:t>Changing</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Adding</a:t>
            </a:r>
          </a:p>
          <a:p>
            <a:pPr>
              <a:defRPr/>
            </a:pPr>
            <a:r>
              <a:rPr lang="en-US" sz="2400" dirty="0"/>
              <a:t>Injecting</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Deleting</a:t>
            </a: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Translation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transform the code from one state to another.</a:t>
            </a:r>
          </a:p>
          <a:p>
            <a:pPr marL="0" indent="0">
              <a:buNone/>
            </a:pPr>
            <a:endParaRPr lang="en-US" dirty="0"/>
          </a:p>
          <a:p>
            <a:pPr marL="0" indent="0">
              <a:buNone/>
            </a:pPr>
            <a:r>
              <a:rPr lang="en-US" dirty="0"/>
              <a:t>Examples include:</a:t>
            </a:r>
          </a:p>
          <a:p>
            <a:pPr marL="342900" indent="-342900"/>
            <a:r>
              <a:rPr lang="en-US" dirty="0"/>
              <a:t>Translating Chinese to English </a:t>
            </a:r>
          </a:p>
          <a:p>
            <a:pPr marL="342900" indent="-342900"/>
            <a:r>
              <a:rPr lang="en-US" dirty="0"/>
              <a:t>Converting C++ to Java </a:t>
            </a:r>
          </a:p>
          <a:p>
            <a:pPr marL="342900" indent="-342900"/>
            <a:r>
              <a:rPr lang="en-US" dirty="0"/>
              <a:t>Compiling VHDL in a mask or net list</a:t>
            </a:r>
          </a:p>
          <a:p>
            <a:pPr marL="342900" indent="-342900"/>
            <a:r>
              <a:rPr lang="en-US" dirty="0"/>
              <a:t>Compiling into binary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Development Tools</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en-US" dirty="0"/>
              <a:t>Development tools may perform some of these operations behind the scenes.</a:t>
            </a:r>
          </a:p>
          <a:p>
            <a:pPr marL="0" indent="0">
              <a:buNone/>
            </a:pPr>
            <a:endParaRPr lang="en-US" dirty="0"/>
          </a:p>
          <a:p>
            <a:pPr marL="0" indent="0">
              <a:buNone/>
            </a:pPr>
            <a:r>
              <a:rPr lang="en-US" dirty="0"/>
              <a:t>For example, a tool may inject portions of its own code into output of the tool.</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Inject material</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Modify the material</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Translate the material</a:t>
            </a: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is the FOSS component distributed?</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dirty="0"/>
              <a:t>Who receives the software?</a:t>
            </a:r>
          </a:p>
          <a:p>
            <a:pPr marL="560070" lvl="1" indent="-285750"/>
            <a:r>
              <a:rPr lang="en-US" sz="2400" dirty="0"/>
              <a:t>Customer/Partner</a:t>
            </a:r>
          </a:p>
          <a:p>
            <a:pPr marL="560070" lvl="1" indent="-285750"/>
            <a:r>
              <a:rPr lang="en-US" sz="2400" dirty="0"/>
              <a:t>Community project</a:t>
            </a:r>
          </a:p>
          <a:p>
            <a:endParaRPr lang="en-US" dirty="0"/>
          </a:p>
          <a:p>
            <a:r>
              <a:rPr lang="en-US" dirty="0"/>
              <a:t>What format for delivery?</a:t>
            </a:r>
          </a:p>
          <a:p>
            <a:pPr marL="560070" lvl="1" indent="-285750"/>
            <a:r>
              <a:rPr lang="en-US" sz="2400" dirty="0"/>
              <a:t>Source code delivery</a:t>
            </a:r>
          </a:p>
          <a:p>
            <a:pPr marL="560070" lvl="1" indent="-285750"/>
            <a:r>
              <a:rPr lang="en-US" sz="2400" dirty="0"/>
              <a:t>Binary delivery</a:t>
            </a:r>
          </a:p>
          <a:p>
            <a:pPr marL="560070" lvl="1" indent="-285750"/>
            <a:r>
              <a:rPr lang="en-US" sz="2400" dirty="0"/>
              <a:t>Pre-loaded onto hardware</a:t>
            </a: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Check Your Understanding</a:t>
            </a:r>
          </a:p>
        </p:txBody>
      </p:sp>
      <p:sp>
        <p:nvSpPr>
          <p:cNvPr id="123907" name="Rectangle 3"/>
          <p:cNvSpPr>
            <a:spLocks noGrp="1" noChangeArrowheads="1"/>
          </p:cNvSpPr>
          <p:nvPr>
            <p:ph idx="1"/>
          </p:nvPr>
        </p:nvSpPr>
        <p:spPr/>
        <p:txBody>
          <a:bodyPr>
            <a:normAutofit/>
          </a:bodyPr>
          <a:lstStyle/>
          <a:p>
            <a:r>
              <a:rPr lang="en-US" dirty="0">
                <a:latin typeface="Calibri" charset="0"/>
                <a:ea typeface="ＭＳ Ｐゴシック" charset="0"/>
              </a:rPr>
              <a:t>What is incorporation?</a:t>
            </a:r>
          </a:p>
          <a:p>
            <a:r>
              <a:rPr lang="en-US" dirty="0">
                <a:latin typeface="Calibri" charset="0"/>
                <a:ea typeface="ＭＳ Ｐゴシック" charset="0"/>
              </a:rPr>
              <a:t>What is linking?</a:t>
            </a:r>
          </a:p>
          <a:p>
            <a:r>
              <a:rPr lang="en-US" dirty="0">
                <a:latin typeface="Calibri" charset="0"/>
                <a:ea typeface="ＭＳ Ｐゴシック" charset="0"/>
              </a:rPr>
              <a:t>What is modification?</a:t>
            </a:r>
          </a:p>
          <a:p>
            <a:r>
              <a:rPr lang="en-US" dirty="0">
                <a:latin typeface="Calibri" charset="0"/>
                <a:ea typeface="ＭＳ Ｐゴシック" charset="0"/>
              </a:rPr>
              <a:t>What is translation?</a:t>
            </a:r>
          </a:p>
          <a:p>
            <a:r>
              <a:rPr lang="en-US" dirty="0">
                <a:latin typeface="Calibri" charset="0"/>
                <a:ea typeface="ＭＳ Ｐゴシック" charset="0"/>
              </a:rPr>
              <a:t>What factors are important in assessing a distribution?</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5</a:t>
            </a:r>
          </a:p>
        </p:txBody>
      </p:sp>
      <p:sp>
        <p:nvSpPr>
          <p:cNvPr id="2" name="Text Placeholder 1"/>
          <p:cNvSpPr>
            <a:spLocks noGrp="1"/>
          </p:cNvSpPr>
          <p:nvPr>
            <p:ph type="body" idx="1"/>
          </p:nvPr>
        </p:nvSpPr>
        <p:spPr/>
        <p:txBody>
          <a:bodyPr/>
          <a:lstStyle/>
          <a:p>
            <a:r>
              <a:rPr lang="en-US"/>
              <a:t>FOSSレビューを実施する</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ea typeface="ＭＳ Ｐゴシック" charset="0"/>
              </a:rPr>
              <a:t>A key element to a FOSS Compliance Program is a </a:t>
            </a:r>
            <a:r>
              <a:rPr lang="en-US" i="1" dirty="0">
                <a:latin typeface="Calibri" charset="0"/>
                <a:ea typeface="ＭＳ Ｐゴシック" charset="0"/>
              </a:rPr>
              <a:t>FOSS Review </a:t>
            </a:r>
            <a:r>
              <a:rPr lang="en-US" dirty="0">
                <a:latin typeface="Calibri" charset="0"/>
                <a:ea typeface="ＭＳ Ｐゴシック" charset="0"/>
              </a:rPr>
              <a:t>process, through which a company can analyze and determine its FOSS obligations  </a:t>
            </a:r>
          </a:p>
          <a:p>
            <a:r>
              <a:rPr lang="en-US" dirty="0">
                <a:latin typeface="Calibri" charset="0"/>
                <a:ea typeface="ＭＳ Ｐゴシック" charset="0"/>
              </a:rPr>
              <a:t>The FOSS Review process includes the following steps:</a:t>
            </a:r>
          </a:p>
          <a:p>
            <a:pPr lvl="1">
              <a:buFont typeface="Arial"/>
              <a:buChar char="•"/>
            </a:pPr>
            <a:r>
              <a:rPr lang="en-US" dirty="0">
                <a:latin typeface="Calibri" charset="0"/>
                <a:ea typeface="ＭＳ Ｐゴシック" charset="0"/>
              </a:rPr>
              <a:t>Gather relevant information</a:t>
            </a:r>
          </a:p>
          <a:p>
            <a:pPr lvl="1">
              <a:buFont typeface="Arial"/>
              <a:buChar char="•"/>
            </a:pPr>
            <a:r>
              <a:rPr lang="en-US" dirty="0">
                <a:latin typeface="Calibri" charset="0"/>
                <a:ea typeface="ＭＳ Ｐゴシック" charset="0"/>
              </a:rPr>
              <a:t>Analyze and determine license obligations</a:t>
            </a:r>
          </a:p>
          <a:p>
            <a:pPr lvl="1">
              <a:buFont typeface="Arial"/>
              <a:buChar char="•"/>
            </a:pPr>
            <a:r>
              <a:rPr lang="en-US" dirty="0">
                <a:latin typeface="Calibri" charset="0"/>
                <a:ea typeface="ＭＳ Ｐゴシック" charset="0"/>
              </a:rPr>
              <a:t>Provide guidance in light of company policy and business objectives</a:t>
            </a: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Initiating a FOSS Review</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a:latin typeface="Calibri" charset="0"/>
                <a:ea typeface="ＭＳ Ｐゴシック" charset="0"/>
              </a:rPr>
              <a:t>The FOSS Review process should be accessible to Program/Product Managers, Engineers and others who may be working with FOSS. </a:t>
            </a:r>
          </a:p>
          <a:p>
            <a:pPr marL="0" indent="0">
              <a:buFont typeface="Arial" pitchFamily="34" charset="0"/>
              <a:buNone/>
            </a:pPr>
            <a:r>
              <a:rPr lang="en-US" i="1" dirty="0">
                <a:latin typeface="Calibri" charset="0"/>
                <a:ea typeface="ＭＳ Ｐゴシック" charset="0"/>
              </a:rPr>
              <a:t>Note: This process may also start when receiving FOSS-based software from outside vendors.</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Initiate a FOSS Review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spTree>
    <p:extLst>
      <p:ext uri="{BB962C8B-B14F-4D97-AF65-F5344CB8AC3E}">
        <p14:creationId xmlns:p14="http://schemas.microsoft.com/office/powerpoint/2010/main" val="1483343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information do you need to gather?</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When analyzing FOSS usage, collect information about the identity of the FOSS component, its origin, and how the FOSS component will be used. This may include:</a:t>
            </a: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925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Package name</a:t>
            </a:r>
          </a:p>
          <a:p>
            <a:pPr>
              <a:lnSpc>
                <a:spcPct val="110000"/>
              </a:lnSpc>
              <a:buFont typeface="Arial"/>
              <a:buChar char="•"/>
            </a:pPr>
            <a:r>
              <a:rPr lang="en-US" sz="2000" b="0" dirty="0">
                <a:latin typeface="Calibri" charset="0"/>
                <a:ea typeface="ＭＳ Ｐゴシック" charset="0"/>
              </a:rPr>
              <a:t>Version</a:t>
            </a:r>
          </a:p>
          <a:p>
            <a:pPr>
              <a:lnSpc>
                <a:spcPct val="110000"/>
              </a:lnSpc>
              <a:buFont typeface="Arial"/>
              <a:buChar char="•"/>
            </a:pPr>
            <a:r>
              <a:rPr lang="en-US" sz="2000" b="0" dirty="0">
                <a:latin typeface="Calibri" charset="0"/>
                <a:ea typeface="ＭＳ Ｐゴシック" charset="0"/>
              </a:rPr>
              <a:t>Original download URL</a:t>
            </a:r>
          </a:p>
          <a:p>
            <a:pPr>
              <a:lnSpc>
                <a:spcPct val="110000"/>
              </a:lnSpc>
              <a:buFont typeface="Arial"/>
              <a:buChar char="•"/>
            </a:pPr>
            <a:r>
              <a:rPr lang="en-US" sz="2000" b="0" dirty="0">
                <a:latin typeface="Calibri" charset="0"/>
                <a:ea typeface="ＭＳ Ｐゴシック" charset="0"/>
              </a:rPr>
              <a:t>License and License URL</a:t>
            </a:r>
          </a:p>
          <a:p>
            <a:pPr>
              <a:lnSpc>
                <a:spcPct val="110000"/>
              </a:lnSpc>
              <a:buFont typeface="Arial"/>
              <a:buChar char="•"/>
            </a:pPr>
            <a:r>
              <a:rPr lang="en-US" sz="2000" b="0" dirty="0">
                <a:latin typeface="Calibri" charset="0"/>
                <a:ea typeface="ＭＳ Ｐゴシック" charset="0"/>
              </a:rPr>
              <a:t>Description</a:t>
            </a:r>
          </a:p>
          <a:p>
            <a:pPr>
              <a:lnSpc>
                <a:spcPct val="110000"/>
              </a:lnSpc>
              <a:buFont typeface="Arial"/>
              <a:buChar char="•"/>
            </a:pPr>
            <a:r>
              <a:rPr lang="en-US" sz="2000" b="0" dirty="0">
                <a:latin typeface="Calibri" charset="0"/>
                <a:ea typeface="ＭＳ Ｐゴシック" charset="0"/>
              </a:rPr>
              <a:t>Description of modifications</a:t>
            </a:r>
          </a:p>
          <a:p>
            <a:pPr>
              <a:lnSpc>
                <a:spcPct val="110000"/>
              </a:lnSpc>
              <a:buFont typeface="Arial"/>
              <a:buChar char="•"/>
            </a:pPr>
            <a:r>
              <a:rPr lang="en-US" sz="2000" b="0" dirty="0">
                <a:latin typeface="Calibri" charset="0"/>
                <a:ea typeface="ＭＳ Ｐゴシック" charset="0"/>
              </a:rPr>
              <a:t>List of dependencies</a:t>
            </a:r>
          </a:p>
          <a:p>
            <a:pPr>
              <a:lnSpc>
                <a:spcPct val="110000"/>
              </a:lnSpc>
              <a:buFont typeface="Arial"/>
              <a:buChar char="•"/>
            </a:pPr>
            <a:r>
              <a:rPr lang="en-US" sz="2000" b="0" dirty="0">
                <a:latin typeface="Calibri" charset="0"/>
                <a:ea typeface="ＭＳ Ｐゴシック" charset="0"/>
              </a:rPr>
              <a:t>Intended use in your product</a:t>
            </a:r>
          </a:p>
          <a:p>
            <a:pPr>
              <a:lnSpc>
                <a:spcPct val="110000"/>
              </a:lnSpc>
              <a:buFont typeface="Arial"/>
              <a:buChar char="•"/>
            </a:pPr>
            <a:r>
              <a:rPr lang="en-US" sz="2000" b="0" dirty="0">
                <a:latin typeface="Calibri" charset="0"/>
                <a:ea typeface="ＭＳ Ｐゴシック" charset="0"/>
              </a:rPr>
              <a:t>First product release that will include the package</a:t>
            </a:r>
          </a:p>
          <a:p>
            <a:pPr>
              <a:lnSpc>
                <a:spcPct val="110000"/>
              </a:lnSpc>
              <a:buFont typeface="Arial"/>
              <a:buChar char="•"/>
            </a:pPr>
            <a:r>
              <a:rPr lang="en-US" sz="2000" b="0" dirty="0">
                <a:latin typeface="Calibri" charset="0"/>
                <a:ea typeface="ＭＳ Ｐゴシック" charset="0"/>
              </a:rPr>
              <a:t>Availability of source code</a:t>
            </a:r>
          </a:p>
          <a:p>
            <a:pPr>
              <a:lnSpc>
                <a:spcPct val="110000"/>
              </a:lnSpc>
              <a:buFont typeface="Arial"/>
              <a:buChar char="•"/>
            </a:pPr>
            <a:r>
              <a:rPr lang="en-US" sz="2000" b="0" dirty="0">
                <a:latin typeface="Calibri" charset="0"/>
                <a:ea typeface="ＭＳ Ｐゴシック" charset="0"/>
              </a:rPr>
              <a:t>Where the source code will be maintained</a:t>
            </a:r>
          </a:p>
          <a:p>
            <a:pPr>
              <a:lnSpc>
                <a:spcPct val="110000"/>
              </a:lnSpc>
              <a:buFont typeface="Arial"/>
              <a:buChar char="•"/>
            </a:pPr>
            <a:r>
              <a:rPr lang="en-US" sz="2000" b="0" dirty="0">
                <a:latin typeface="Calibri" charset="0"/>
                <a:ea typeface="ＭＳ Ｐゴシック" charset="0"/>
              </a:rPr>
              <a:t>Whether the package had previously been approved for use in another context</a:t>
            </a:r>
          </a:p>
          <a:p>
            <a:pPr>
              <a:lnSpc>
                <a:spcPct val="110000"/>
              </a:lnSpc>
              <a:buFont typeface="Arial"/>
              <a:buChar char="•"/>
            </a:pPr>
            <a:r>
              <a:rPr lang="en-US" sz="2000" b="0" dirty="0">
                <a:latin typeface="Calibri" charset="0"/>
                <a:ea typeface="ＭＳ Ｐゴシック" charset="0"/>
              </a:rPr>
              <a:t>Inclusion of technology subject to export control</a:t>
            </a:r>
          </a:p>
          <a:p>
            <a:pPr>
              <a:lnSpc>
                <a:spcPct val="110000"/>
              </a:lnSpc>
              <a:buFont typeface="Arial"/>
              <a:buChar char="•"/>
            </a:pPr>
            <a:r>
              <a:rPr lang="en-US" sz="2000" b="0" i="1" dirty="0">
                <a:latin typeface="Calibri" charset="0"/>
                <a:ea typeface="ＭＳ Ｐゴシック" charset="0"/>
              </a:rPr>
              <a:t>If from an external vendor: </a:t>
            </a:r>
          </a:p>
          <a:p>
            <a:pPr lvl="1">
              <a:lnSpc>
                <a:spcPct val="110000"/>
              </a:lnSpc>
              <a:buFont typeface="Arial"/>
              <a:buChar char="•"/>
            </a:pPr>
            <a:r>
              <a:rPr lang="en-US" sz="1700" b="0" dirty="0">
                <a:latin typeface="Calibri" charset="0"/>
                <a:ea typeface="ＭＳ Ｐゴシック" charset="0"/>
              </a:rPr>
              <a:t>Development team's point of contact</a:t>
            </a:r>
          </a:p>
          <a:p>
            <a:pPr lvl="1">
              <a:lnSpc>
                <a:spcPct val="110000"/>
              </a:lnSpc>
              <a:buFont typeface="Arial"/>
              <a:buChar char="•"/>
            </a:pPr>
            <a:r>
              <a:rPr lang="en-US" sz="1700" dirty="0">
                <a:latin typeface="Calibri" charset="0"/>
                <a:ea typeface="ＭＳ Ｐゴシック" charset="0"/>
              </a:rPr>
              <a:t>Copyright notices, attribution, source code for vendor modifications if needed to satisfy license obligations</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Review Team</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A FOSS Review alerts and engages the various support groups that work together to support, guide, coordinate and review the use of FOSS. This team may include:</a:t>
            </a:r>
          </a:p>
          <a:p>
            <a:pPr>
              <a:lnSpc>
                <a:spcPct val="130000"/>
              </a:lnSpc>
              <a:buFont typeface="Arial"/>
              <a:buChar char="•"/>
            </a:pPr>
            <a:r>
              <a:rPr lang="en-US" sz="2000" b="0" dirty="0">
                <a:latin typeface="Calibri" charset="0"/>
                <a:ea typeface="ＭＳ Ｐゴシック" charset="0"/>
              </a:rPr>
              <a:t>Legal team to identify and evaluate license obligations</a:t>
            </a:r>
          </a:p>
          <a:p>
            <a:pPr>
              <a:lnSpc>
                <a:spcPct val="130000"/>
              </a:lnSpc>
              <a:buFont typeface="Arial"/>
              <a:buChar char="•"/>
            </a:pPr>
            <a:r>
              <a:rPr lang="en-US" sz="2000" b="0" dirty="0">
                <a:latin typeface="Calibri" charset="0"/>
                <a:ea typeface="ＭＳ Ｐゴシック" charset="0"/>
              </a:rPr>
              <a:t>Scanning and tooling support team to help identify and track FOSS usage</a:t>
            </a:r>
          </a:p>
          <a:p>
            <a:pPr>
              <a:lnSpc>
                <a:spcPct val="130000"/>
              </a:lnSpc>
              <a:buFont typeface="Arial"/>
              <a:buChar char="•"/>
            </a:pPr>
            <a:r>
              <a:rPr lang="en-US" sz="2000" b="0" dirty="0">
                <a:latin typeface="Calibri" charset="0"/>
                <a:ea typeface="ＭＳ Ｐゴシック" charset="0"/>
              </a:rPr>
              <a:t>Specialists working with business interests, commercial licensing, export compliance, etc., who may be impacted by FOSS usage</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53923" y="4138987"/>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6" name="TextBox 25"/>
          <p:cNvSpPr txBox="1"/>
          <p:nvPr/>
        </p:nvSpPr>
        <p:spPr>
          <a:xfrm>
            <a:off x="8580172" y="4123530"/>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1874657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Analyzing Proposed FOSS Usage</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a:latin typeface="Calibri" charset="0"/>
                <a:ea typeface="ＭＳ Ｐゴシック" charset="0"/>
              </a:rPr>
              <a:t>The FOSS Review team should assess the information it has gathered before providing guidance, including for issues such as:</a:t>
            </a:r>
            <a:endParaRPr lang="en-US" sz="2000" i="1" dirty="0">
              <a:latin typeface="Calibri" charset="0"/>
              <a:ea typeface="ＭＳ Ｐゴシック" charset="0"/>
            </a:endParaRPr>
          </a:p>
          <a:p>
            <a:r>
              <a:rPr lang="en-US" sz="2000" b="0" dirty="0">
                <a:latin typeface="Calibri" charset="0"/>
                <a:ea typeface="ＭＳ Ｐゴシック" charset="0"/>
              </a:rPr>
              <a:t>Completeness, consistency, accuracy (code </a:t>
            </a:r>
            <a:r>
              <a:rPr lang="en-US" sz="1800" dirty="0">
                <a:latin typeface="Calibri" charset="0"/>
                <a:ea typeface="ＭＳ Ｐゴシック" charset="0"/>
              </a:rPr>
              <a:t>scanning tools may be used to scan for undisclosed FOSS usage)</a:t>
            </a:r>
          </a:p>
          <a:p>
            <a:pPr>
              <a:buFont typeface="Arial"/>
              <a:buChar char="•"/>
            </a:pPr>
            <a:r>
              <a:rPr lang="en-US" sz="2000" b="0" dirty="0">
                <a:latin typeface="Calibri" charset="0"/>
                <a:ea typeface="ＭＳ Ｐゴシック" charset="0"/>
              </a:rPr>
              <a:t>Does the declared license match what is in the code files?</a:t>
            </a:r>
          </a:p>
          <a:p>
            <a:pPr>
              <a:buFont typeface="Arial"/>
              <a:buChar char="•"/>
            </a:pPr>
            <a:r>
              <a:rPr lang="en-US" sz="2000" b="0" dirty="0">
                <a:latin typeface="Calibri" charset="0"/>
                <a:ea typeface="ＭＳ Ｐゴシック" charset="0"/>
              </a:rPr>
              <a:t>Does the license truly permit the proposed use of the software?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75982" y="3237376"/>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33" name="TextBox 32"/>
          <p:cNvSpPr txBox="1"/>
          <p:nvPr/>
        </p:nvSpPr>
        <p:spPr>
          <a:xfrm>
            <a:off x="5640353" y="3242544"/>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235216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Working through the FOSS Review</a:t>
            </a:r>
            <a:endParaRPr lang="en-US" dirty="0">
              <a:solidFill>
                <a:schemeClr val="tx1"/>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2000" dirty="0">
                <a:latin typeface="Calibri" charset="0"/>
                <a:ea typeface="ＭＳ Ｐゴシック" charset="0"/>
              </a:rPr>
              <a:t>Working through the FOSS Review process is interactive.  The work crosses disciplines, including engineering, business and legal teams, and may require in follow-up discussion so that all parties understand the underlying issues. Ultimately, the process should result in clear guidance on FOSS usage.</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60798" y="4193989"/>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4" name="TextBox 23"/>
          <p:cNvSpPr txBox="1"/>
          <p:nvPr/>
        </p:nvSpPr>
        <p:spPr>
          <a:xfrm>
            <a:off x="8587047" y="4178532"/>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76766" y="345849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4825" y="4310342"/>
            <a:ext cx="4273016" cy="1460318"/>
          </a:xfrm>
          <a:prstGeom prst="rect">
            <a:avLst/>
          </a:prstGeom>
        </p:spPr>
      </p:pic>
      <p:sp>
        <p:nvSpPr>
          <p:cNvPr id="37" name="TextBox 36"/>
          <p:cNvSpPr txBox="1"/>
          <p:nvPr/>
        </p:nvSpPr>
        <p:spPr>
          <a:xfrm>
            <a:off x="5434141" y="4708460"/>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spTree>
    <p:extLst>
      <p:ext uri="{BB962C8B-B14F-4D97-AF65-F5344CB8AC3E}">
        <p14:creationId xmlns:p14="http://schemas.microsoft.com/office/powerpoint/2010/main" val="1073623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 Oversight</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The FOSS Review process should have sufficient oversight in cases of disagreement between any of the parties involved, or when a decision is particularly important.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74549" y="3967088"/>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45" name="TextBox 44"/>
          <p:cNvSpPr txBox="1"/>
          <p:nvPr/>
        </p:nvSpPr>
        <p:spPr>
          <a:xfrm>
            <a:off x="8600798" y="3951631"/>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90517" y="3231598"/>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447892" y="4481559"/>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grpSp>
        <p:nvGrpSpPr>
          <p:cNvPr id="52" name="Group 51"/>
          <p:cNvGrpSpPr/>
          <p:nvPr/>
        </p:nvGrpSpPr>
        <p:grpSpPr>
          <a:xfrm>
            <a:off x="5063233" y="5187787"/>
            <a:ext cx="2172990" cy="960352"/>
            <a:chOff x="3514857" y="4882512"/>
            <a:chExt cx="2172990"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Executive Review Committee</a:t>
              </a:r>
            </a:p>
          </p:txBody>
        </p:sp>
      </p:grpSp>
    </p:spTree>
    <p:extLst>
      <p:ext uri="{BB962C8B-B14F-4D97-AF65-F5344CB8AC3E}">
        <p14:creationId xmlns:p14="http://schemas.microsoft.com/office/powerpoint/2010/main" val="946856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Check Your Understanding</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What is the purpose of a FOSS Review?</a:t>
            </a:r>
          </a:p>
          <a:p>
            <a:pPr>
              <a:buFont typeface="Arial" charset="0"/>
              <a:buChar char="•"/>
            </a:pPr>
            <a:r>
              <a:rPr lang="x-none" dirty="0">
                <a:latin typeface="Calibri" charset="0"/>
                <a:ea typeface="ＭＳ Ｐゴシック" charset="0"/>
              </a:rPr>
              <a:t>What is the first action you should take if you want to use FOSS components?</a:t>
            </a:r>
          </a:p>
          <a:p>
            <a:pPr>
              <a:buFont typeface="Arial" charset="0"/>
              <a:buChar char="•"/>
            </a:pPr>
            <a:r>
              <a:rPr lang="x-none" dirty="0">
                <a:latin typeface="Calibri" charset="0"/>
                <a:ea typeface="ＭＳ Ｐゴシック" charset="0"/>
              </a:rPr>
              <a:t>What should you do if you have a question about using FOSS?</a:t>
            </a:r>
          </a:p>
          <a:p>
            <a:pPr>
              <a:buFont typeface="Arial" charset="0"/>
              <a:buChar char="•"/>
            </a:pPr>
            <a:r>
              <a:rPr lang="x-none" dirty="0">
                <a:latin typeface="Calibri" charset="0"/>
                <a:ea typeface="ＭＳ Ｐゴシック" charset="0"/>
              </a:rPr>
              <a:t>What kinds of information might you collect for a FOSS review?</a:t>
            </a:r>
          </a:p>
          <a:p>
            <a:pPr>
              <a:buFont typeface="Arial" charset="0"/>
              <a:buChar char="•"/>
            </a:pPr>
            <a:r>
              <a:rPr lang="x-none" dirty="0">
                <a:latin typeface="Calibri" charset="0"/>
                <a:ea typeface="ＭＳ Ｐゴシック" charset="0"/>
              </a:rPr>
              <a:t>What information helps identify who is licensing the software? </a:t>
            </a:r>
            <a:endParaRPr lang="x-none" strike="sngStrike" dirty="0">
              <a:latin typeface="Calibri" charset="0"/>
              <a:ea typeface="ＭＳ Ｐゴシック" charset="0"/>
            </a:endParaRPr>
          </a:p>
          <a:p>
            <a:r>
              <a:rPr lang="x-none" dirty="0">
                <a:latin typeface="Calibri" charset="0"/>
                <a:ea typeface="ＭＳ Ｐゴシック" charset="0"/>
              </a:rPr>
              <a:t>What additional information is important when reviewing a FOSS component from an outside vendor?</a:t>
            </a:r>
          </a:p>
          <a:p>
            <a:r>
              <a:rPr lang="x-none" dirty="0">
                <a:latin typeface="Calibri" charset="0"/>
                <a:ea typeface="ＭＳ Ｐゴシック" charset="0"/>
              </a:rPr>
              <a:t>What steps can be taken to assess the quality of </a:t>
            </a:r>
            <a:r>
              <a:rPr lang="x-none">
                <a:latin typeface="Calibri" charset="0"/>
                <a:ea typeface="ＭＳ Ｐゴシック" charset="0"/>
              </a:rPr>
              <a:t>information collected in a FOSS Review</a:t>
            </a:r>
            <a:r>
              <a:rPr lang="x-none" dirty="0">
                <a:latin typeface="Calibri" charset="0"/>
                <a:ea typeface="ＭＳ Ｐゴシック" charset="0"/>
              </a:rPr>
              <a:t>?</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en-US" dirty="0">
                <a:latin typeface="Arial"/>
              </a:rPr>
              <a:t>著作権（コピーライト）：著作者の原作を保護する </a:t>
            </a:r>
          </a:p>
          <a:p>
            <a:pPr lvl="1"/>
            <a:r>
              <a:rPr lang="en-US" dirty="0">
                <a:latin typeface="Arial"/>
              </a:rPr>
              <a:t>（内面のアイデアではなく）表現を保護する </a:t>
            </a:r>
          </a:p>
          <a:p>
            <a:pPr lvl="1"/>
            <a:r>
              <a:rPr lang="en-US" dirty="0">
                <a:latin typeface="Arial"/>
              </a:rPr>
              <a:t>ソフトウェア、書物、音響・映像作品、半導体マスク（回路パターンの原版）</a:t>
            </a:r>
          </a:p>
          <a:p>
            <a:r>
              <a:rPr lang="en-US" dirty="0">
                <a:latin typeface="Arial"/>
              </a:rPr>
              <a:t>特許権（パテント）：新規性、有用性、非自明性をもつ有益な発明 </a:t>
            </a:r>
          </a:p>
          <a:p>
            <a:pPr lvl="1"/>
            <a:r>
              <a:rPr lang="en-US" dirty="0">
                <a:latin typeface="Arial"/>
              </a:rPr>
              <a:t>イノベーションを奨励するための限定された独占権</a:t>
            </a:r>
          </a:p>
          <a:p>
            <a:r>
              <a:rPr lang="en-US" dirty="0"/>
              <a:t>営業秘密</a:t>
            </a:r>
            <a:r>
              <a:rPr lang="en-GB" dirty="0"/>
              <a:t>：価値ある機密情報を保護する</a:t>
            </a:r>
          </a:p>
          <a:p>
            <a:r>
              <a:rPr lang="en-US" dirty="0"/>
              <a:t>商標：（言葉、ロゴ、標語、色などの）プロダクトの出所を識別する標識を保護する	</a:t>
            </a:r>
          </a:p>
          <a:p>
            <a:pPr lvl="1"/>
            <a:r>
              <a:rPr lang="en-US" dirty="0"/>
              <a:t>消費者とブランドを守る；消費者の混乱やブランドの希薄化を回避する</a:t>
            </a:r>
          </a:p>
          <a:p>
            <a:endParaRPr lang="en-US" dirty="0"/>
          </a:p>
          <a:p>
            <a:pPr marL="0" indent="0">
              <a:buNone/>
            </a:pPr>
            <a:r>
              <a:rPr lang="en-US" u="sng" dirty="0">
                <a:latin typeface="Arial"/>
              </a:rPr>
              <a:t>本章ではFOSSコンプライアンスに最も関係する、著作権と特許権に焦点を当てます。</a:t>
            </a:r>
          </a:p>
          <a:p>
            <a:pPr lvl="1"/>
            <a:endParaRPr lang="en-US" dirty="0"/>
          </a:p>
        </p:txBody>
      </p:sp>
    </p:spTree>
    <p:extLst>
      <p:ext uri="{BB962C8B-B14F-4D97-AF65-F5344CB8AC3E}">
        <p14:creationId xmlns:p14="http://schemas.microsoft.com/office/powerpoint/2010/main" val="1415954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6</a:t>
            </a:r>
          </a:p>
        </p:txBody>
      </p:sp>
      <p:sp>
        <p:nvSpPr>
          <p:cNvPr id="5" name="Text Placeholder 4"/>
          <p:cNvSpPr>
            <a:spLocks noGrp="1"/>
          </p:cNvSpPr>
          <p:nvPr>
            <p:ph type="body" idx="1"/>
          </p:nvPr>
        </p:nvSpPr>
        <p:spPr/>
        <p:txBody>
          <a:bodyPr/>
          <a:lstStyle/>
          <a:p>
            <a:r>
              <a:rPr lang="en-US"/>
              <a:t> End to End Compliance Management (</a:t>
            </a:r>
            <a:r>
              <a:rPr lang="en-US" dirty="0">
                <a:latin typeface="Arial" charset="0"/>
              </a:rPr>
              <a:t>Example Process)</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Introduction</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Compliance management consists of a set of actions that controls the intake and distribution of FOSS used in products (or "Supplied Software" in the </a:t>
            </a:r>
            <a:r>
              <a:rPr lang="en-US" dirty="0" err="1">
                <a:latin typeface="Calibri" charset="0"/>
                <a:ea typeface="MS PGothic" charset="0"/>
              </a:rPr>
              <a:t>OpenChain</a:t>
            </a:r>
            <a:r>
              <a:rPr lang="en-US" dirty="0">
                <a:latin typeface="Calibri" charset="0"/>
                <a:ea typeface="MS PGothic" charset="0"/>
              </a:rPr>
              <a:t> specification) </a:t>
            </a:r>
          </a:p>
          <a:p>
            <a:pPr>
              <a:buFont typeface="Arial"/>
              <a:buChar char="•"/>
            </a:pPr>
            <a:r>
              <a:rPr lang="en-US" dirty="0">
                <a:latin typeface="Calibri" charset="0"/>
                <a:ea typeface="MS PGothic" charset="0"/>
              </a:rPr>
              <a:t>The result of compliance due diligence is an identification of all FOSS used in the Supplied Software. It confirms that all FOSS license obligations have been or will be met</a:t>
            </a:r>
          </a:p>
          <a:p>
            <a:pPr>
              <a:buFont typeface="Arial"/>
              <a:buChar char="•"/>
            </a:pPr>
            <a:r>
              <a:rPr lang="en-US" dirty="0">
                <a:latin typeface="Calibri" charset="0"/>
                <a:ea typeface="MS PGothic" charset="0"/>
              </a:rPr>
              <a:t>Small companies may just use a checklist while larger enterprises will have a detailed process. This chapter provides an example of an enterprise process.  </a:t>
            </a: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Incoming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890912" y="495564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000000"/>
                </a:solidFill>
              </a:rPr>
              <a:t>FOSS identified;</a:t>
            </a:r>
          </a:p>
          <a:p>
            <a:pPr algn="ctr">
              <a:defRPr/>
            </a:pPr>
            <a:r>
              <a:rPr lang="en-US" sz="1400" b="1" dirty="0">
                <a:solidFill>
                  <a:srgbClr val="000000"/>
                </a:solidFill>
              </a:rPr>
              <a:t>FOSS obligations met</a:t>
            </a: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nchor="ctr">
            <a:spAutoFit/>
          </a:bodyPr>
          <a:lstStyle/>
          <a:p>
            <a:pPr algn="ctr"/>
            <a:r>
              <a:rPr lang="en-US" b="1" dirty="0">
                <a:latin typeface="Calibri" charset="0"/>
              </a:rPr>
              <a:t>Compliance Process</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Incoming Software</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xmlns=""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Resolve Issues</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Reviews</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Approvals</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Notices</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Proprietary Software</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3</a:t>
            </a:r>
            <a:r>
              <a:rPr lang="en-US" sz="1100" b="1" baseline="30000">
                <a:solidFill>
                  <a:schemeClr val="tx2"/>
                </a:solidFill>
                <a:latin typeface="Calibri" charset="0"/>
                <a:cs typeface="Arial" charset="0"/>
              </a:rPr>
              <a:t>rd</a:t>
            </a:r>
            <a:r>
              <a:rPr lang="en-US" sz="1100" b="1">
                <a:solidFill>
                  <a:schemeClr val="tx2"/>
                </a:solidFill>
                <a:latin typeface="Calibri" charset="0"/>
                <a:cs typeface="Arial" charset="0"/>
              </a:rPr>
              <a:t> Party Software</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Outgoing Software</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36185" y="2005154"/>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Notices &amp; Attributions</a:t>
            </a: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Written Offer</a:t>
            </a:r>
          </a:p>
        </p:txBody>
      </p:sp>
      <p:sp>
        <p:nvSpPr>
          <p:cNvPr id="21525" name="TextBox 23"/>
          <p:cNvSpPr txBox="1">
            <a:spLocks noChangeArrowheads="1"/>
          </p:cNvSpPr>
          <p:nvPr/>
        </p:nvSpPr>
        <p:spPr bwMode="auto">
          <a:xfrm>
            <a:off x="3144302" y="4650111"/>
            <a:ext cx="1665820" cy="938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Scan or audit source code </a:t>
            </a:r>
          </a:p>
          <a:p>
            <a:pPr algn="ctr"/>
            <a:r>
              <a:rPr lang="en-US" sz="1100" dirty="0">
                <a:cs typeface="Arial" charset="0"/>
              </a:rPr>
              <a:t>– and –</a:t>
            </a:r>
          </a:p>
          <a:p>
            <a:pPr algn="ctr"/>
            <a:r>
              <a:rPr lang="en-US" sz="1100" dirty="0">
                <a:cs typeface="Arial" charset="0"/>
              </a:rPr>
              <a:t>Confirm origin and</a:t>
            </a:r>
          </a:p>
          <a:p>
            <a:pPr algn="ctr"/>
            <a:r>
              <a:rPr lang="en-US" sz="1100" dirty="0">
                <a:cs typeface="Arial" charset="0"/>
              </a:rPr>
              <a:t>license of source </a:t>
            </a:r>
          </a:p>
          <a:p>
            <a:pPr algn="ctr"/>
            <a:r>
              <a:rPr lang="en-US" sz="1100" dirty="0">
                <a:cs typeface="Arial" charset="0"/>
              </a:rPr>
              <a:t>code</a:t>
            </a:r>
          </a:p>
        </p:txBody>
      </p:sp>
      <p:sp>
        <p:nvSpPr>
          <p:cNvPr id="21526" name="TextBox 24"/>
          <p:cNvSpPr txBox="1">
            <a:spLocks noChangeArrowheads="1"/>
          </p:cNvSpPr>
          <p:nvPr/>
        </p:nvSpPr>
        <p:spPr bwMode="auto">
          <a:xfrm>
            <a:off x="4487908" y="4646936"/>
            <a:ext cx="1545596"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Resolve any </a:t>
            </a:r>
          </a:p>
          <a:p>
            <a:pPr algn="ctr"/>
            <a:r>
              <a:rPr lang="en-US" sz="1100" dirty="0">
                <a:cs typeface="Arial" charset="0"/>
              </a:rPr>
              <a:t>audit issues in line with</a:t>
            </a:r>
          </a:p>
          <a:p>
            <a:pPr algn="ctr"/>
            <a:r>
              <a:rPr lang="en-US" sz="1100" dirty="0">
                <a:cs typeface="Arial" charset="0"/>
              </a:rPr>
              <a:t>company FOSS policies</a:t>
            </a:r>
          </a:p>
        </p:txBody>
      </p:sp>
      <p:sp>
        <p:nvSpPr>
          <p:cNvPr id="21527" name="TextBox 25"/>
          <p:cNvSpPr txBox="1">
            <a:spLocks noChangeArrowheads="1"/>
          </p:cNvSpPr>
          <p:nvPr/>
        </p:nvSpPr>
        <p:spPr bwMode="auto">
          <a:xfrm>
            <a:off x="1919288" y="4646613"/>
            <a:ext cx="1099615"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Identify FOSS components for review</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6931550" y="4662810"/>
            <a:ext cx="1612900"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Verify source code packages for distribution</a:t>
            </a:r>
          </a:p>
          <a:p>
            <a:pPr algn="ctr"/>
            <a:r>
              <a:rPr lang="en-US" sz="1100">
                <a:cs typeface="Arial" charset="0"/>
              </a:rPr>
              <a:t>– and – </a:t>
            </a:r>
          </a:p>
          <a:p>
            <a:pPr algn="ctr"/>
            <a:r>
              <a:rPr lang="en-US" sz="1100">
                <a:cs typeface="Arial" charset="0"/>
              </a:rPr>
              <a:t>Verify appropriate notices are provided</a:t>
            </a:r>
          </a:p>
          <a:p>
            <a:pPr algn="ctr">
              <a:buFontTx/>
              <a:buChar char="-"/>
            </a:pPr>
            <a:endParaRPr lang="en-US" sz="110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p:cNvCxnSpPr>
          <p:nvPr/>
        </p:nvCxnSpPr>
        <p:spPr bwMode="auto">
          <a:xfrm flipV="1">
            <a:off x="2469096" y="4219899"/>
            <a:ext cx="1630354" cy="4267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9" name="Straight Arrow Connector 38"/>
          <p:cNvCxnSpPr>
            <a:cxnSpLocks noChangeShapeType="1"/>
            <a:stCxn id="21525" idx="0"/>
          </p:cNvCxnSpPr>
          <p:nvPr/>
        </p:nvCxnSpPr>
        <p:spPr bwMode="auto">
          <a:xfrm flipV="1">
            <a:off x="3977212" y="4219899"/>
            <a:ext cx="547688" cy="4302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1" name="Straight Arrow Connector 40"/>
          <p:cNvCxnSpPr>
            <a:cxnSpLocks noChangeShapeType="1"/>
            <a:stCxn id="21526" idx="0"/>
          </p:cNvCxnSpPr>
          <p:nvPr/>
        </p:nvCxnSpPr>
        <p:spPr bwMode="auto">
          <a:xfrm flipH="1" flipV="1">
            <a:off x="5066248" y="4270700"/>
            <a:ext cx="194458" cy="3762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855859" y="4651698"/>
            <a:ext cx="1151256"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Record approved</a:t>
            </a:r>
          </a:p>
          <a:p>
            <a:pPr algn="ctr"/>
            <a:r>
              <a:rPr lang="en-US" sz="1100">
                <a:cs typeface="Arial" charset="0"/>
              </a:rPr>
              <a:t>software/version</a:t>
            </a:r>
          </a:p>
          <a:p>
            <a:pPr algn="ctr"/>
            <a:r>
              <a:rPr lang="en-US" sz="1100">
                <a:cs typeface="Arial" charset="0"/>
              </a:rPr>
              <a:t>in inventory per </a:t>
            </a:r>
          </a:p>
          <a:p>
            <a:pPr algn="ctr"/>
            <a:r>
              <a:rPr lang="en-US" sz="1100">
                <a:cs typeface="Arial" charset="0"/>
              </a:rPr>
              <a:t>product and per </a:t>
            </a:r>
          </a:p>
          <a:p>
            <a:pPr algn="ctr"/>
            <a:r>
              <a:rPr lang="en-US" sz="1100">
                <a:cs typeface="Arial" charset="0"/>
              </a:rPr>
              <a:t>release</a:t>
            </a:r>
          </a:p>
          <a:p>
            <a:pPr algn="ctr"/>
            <a:endParaRPr lang="en-US" sz="1100">
              <a:cs typeface="Arial" charset="0"/>
            </a:endParaRPr>
          </a:p>
        </p:txBody>
      </p:sp>
      <p:cxnSp>
        <p:nvCxnSpPr>
          <p:cNvPr id="50" name="Straight Arrow Connector 49"/>
          <p:cNvCxnSpPr>
            <a:cxnSpLocks noChangeShapeType="1"/>
            <a:stCxn id="21537" idx="0"/>
          </p:cNvCxnSpPr>
          <p:nvPr/>
        </p:nvCxnSpPr>
        <p:spPr bwMode="auto">
          <a:xfrm flipH="1" flipV="1">
            <a:off x="6306077" y="4219898"/>
            <a:ext cx="125411" cy="43180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45545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Publish source code,</a:t>
            </a:r>
          </a:p>
          <a:p>
            <a:pPr algn="ctr"/>
            <a:r>
              <a:rPr lang="en-US" sz="1100">
                <a:cs typeface="Arial" charset="0"/>
              </a:rPr>
              <a:t>notices and provide written offer</a:t>
            </a: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Review and approve </a:t>
            </a:r>
          </a:p>
          <a:p>
            <a:pPr algn="ctr">
              <a:defRPr/>
            </a:pPr>
            <a:r>
              <a:rPr lang="en-US" sz="1100" dirty="0">
                <a:solidFill>
                  <a:srgbClr val="000000"/>
                </a:solidFill>
                <a:latin typeface="+mj-lt"/>
                <a:cs typeface="Arial" charset="0"/>
              </a:rPr>
              <a:t>compliance record of FOSS software components</a:t>
            </a:r>
          </a:p>
        </p:txBody>
      </p:sp>
      <p:sp>
        <p:nvSpPr>
          <p:cNvPr id="19500" name="TextBox 24"/>
          <p:cNvSpPr txBox="1">
            <a:spLocks noChangeArrowheads="1"/>
          </p:cNvSpPr>
          <p:nvPr/>
        </p:nvSpPr>
        <p:spPr bwMode="auto">
          <a:xfrm>
            <a:off x="6018739" y="608335"/>
            <a:ext cx="1576387" cy="446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Compile notices</a:t>
            </a:r>
          </a:p>
          <a:p>
            <a:pPr algn="ctr">
              <a:defRPr/>
            </a:pPr>
            <a:r>
              <a:rPr lang="en-US" sz="1100">
                <a:solidFill>
                  <a:srgbClr val="000000"/>
                </a:solidFill>
                <a:latin typeface="+mj-lt"/>
                <a:cs typeface="Arial" charset="0"/>
              </a:rPr>
              <a:t>for publication</a:t>
            </a: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Post publication</a:t>
            </a:r>
          </a:p>
          <a:p>
            <a:pPr algn="ctr">
              <a:defRPr/>
            </a:pPr>
            <a:r>
              <a:rPr lang="en-US" sz="1100">
                <a:solidFill>
                  <a:srgbClr val="000000"/>
                </a:solidFill>
                <a:latin typeface="+mj-lt"/>
                <a:cs typeface="Arial" charset="0"/>
              </a:rPr>
              <a:t>verifications</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Example of Compliance Management End-to-</a:t>
            </a:r>
            <a:r>
              <a:rPr lang="en-US" sz="1300" b="1" dirty="0">
                <a:solidFill>
                  <a:srgbClr val="FFFFFF"/>
                </a:solidFill>
                <a:latin typeface="+mj-lt"/>
                <a:ea typeface="MS PGothic" pitchFamily="34" charset="-128"/>
                <a:cs typeface="DejaVu Sans" charset="0"/>
              </a:rPr>
              <a:t>End Process</a:t>
            </a: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Process Overview</a:t>
            </a:r>
          </a:p>
        </p:txBody>
      </p:sp>
    </p:spTree>
    <p:extLst>
      <p:ext uri="{BB962C8B-B14F-4D97-AF65-F5344CB8AC3E}">
        <p14:creationId xmlns:p14="http://schemas.microsoft.com/office/powerpoint/2010/main" val="714239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a:solidFill>
                  <a:srgbClr val="0070C0"/>
                </a:solidFill>
                <a:latin typeface="Calibri" charset="0"/>
                <a:ea typeface="MS PGothic" charset="0"/>
              </a:rPr>
              <a:t>Pre-requisites:</a:t>
            </a:r>
            <a:endParaRPr lang="en-US" b="0" u="sng" dirty="0">
              <a:latin typeface="Calibri" charset="0"/>
              <a:ea typeface="MS PGothic" charset="0"/>
            </a:endParaRPr>
          </a:p>
          <a:p>
            <a:pPr marL="271463" lvl="1" indent="0">
              <a:buNone/>
            </a:pPr>
            <a:r>
              <a:rPr lang="en-US" sz="1600" dirty="0">
                <a:latin typeface="Calibri" charset="0"/>
                <a:ea typeface="MS PGothic" charset="0"/>
              </a:rPr>
              <a:t>The process may begin with one of these events:</a:t>
            </a:r>
          </a:p>
          <a:p>
            <a:pPr lvl="1"/>
            <a:r>
              <a:rPr lang="en-US" sz="1600" dirty="0">
                <a:latin typeface="Calibri" charset="0"/>
                <a:ea typeface="MS PGothic" charset="0"/>
              </a:rPr>
              <a:t>The development team requests the review of a FOSS component or an outgoing release</a:t>
            </a:r>
          </a:p>
          <a:p>
            <a:pPr lvl="1"/>
            <a:r>
              <a:rPr lang="en-US" sz="1600" dirty="0">
                <a:latin typeface="Calibri" charset="0"/>
                <a:ea typeface="MS PGothic" charset="0"/>
              </a:rPr>
              <a:t>Discovery of FOSS being used without proper authorization</a:t>
            </a:r>
          </a:p>
          <a:p>
            <a:pPr lvl="1"/>
            <a:r>
              <a:rPr lang="en-US" sz="1600" dirty="0">
                <a:latin typeface="Calibri" charset="0"/>
                <a:ea typeface="MS PGothic" charset="0"/>
              </a:rPr>
              <a:t>Discovery of FOSS being used as part of third party software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a:solidFill>
                  <a:srgbClr val="0070C0"/>
                </a:solidFill>
                <a:latin typeface="Calibri" charset="0"/>
                <a:ea typeface="MS PGothic" charset="0"/>
              </a:rPr>
              <a:t>Outcome: </a:t>
            </a:r>
            <a:endParaRPr lang="en-US" sz="1800" u="sng" dirty="0">
              <a:latin typeface="Calibri" charset="0"/>
              <a:ea typeface="MS PGothic" charset="0"/>
            </a:endParaRPr>
          </a:p>
          <a:p>
            <a:pPr lvl="1" eaLnBrk="1" hangingPunct="1"/>
            <a:r>
              <a:rPr lang="en-US" sz="1600" dirty="0">
                <a:latin typeface="Calibri" charset="0"/>
                <a:ea typeface="MS PGothic" charset="0"/>
              </a:rPr>
              <a:t>A compliance record is created (or updated) for the FOSS </a:t>
            </a:r>
          </a:p>
          <a:p>
            <a:pPr lvl="1" eaLnBrk="1" hangingPunct="1"/>
            <a:r>
              <a:rPr lang="en-US" sz="1600" dirty="0">
                <a:latin typeface="Calibri" charset="0"/>
                <a:ea typeface="MS PGothic" charset="0"/>
              </a:rPr>
              <a:t>An audit is requested to scan or review the source code</a:t>
            </a: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Identification</a:t>
            </a:r>
            <a:endParaRPr lang="en-US" sz="1000" b="1" i="1">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Incoming requests are recorded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Scans of entire platform may be performed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Due diligence on any 3</a:t>
            </a:r>
            <a:r>
              <a:rPr kumimoji="0" lang="en-US" sz="1600" b="0" i="0" u="none" strike="noStrike" kern="1200" cap="none" spc="0" normalizeH="0" baseline="30000" noProof="0" dirty="0">
                <a:ln>
                  <a:noFill/>
                </a:ln>
                <a:solidFill>
                  <a:schemeClr val="tx1"/>
                </a:solidFill>
                <a:effectLst/>
                <a:uLnTx/>
                <a:uFillTx/>
                <a:latin typeface="Calibri" charset="0"/>
                <a:ea typeface="MS PGothic" charset="0"/>
                <a:cs typeface="+mn-cs"/>
              </a:rPr>
              <a:t>rd</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party provided software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Recognize and review any FOSS components added to a repository without an incoming request</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4837222" cy="369332"/>
          </a:xfrm>
          <a:prstGeom prst="rect">
            <a:avLst/>
          </a:prstGeom>
        </p:spPr>
        <p:txBody>
          <a:bodyPr wrap="none" anchor="t">
            <a:spAutoFit/>
          </a:bodyPr>
          <a:lstStyle/>
          <a:p>
            <a:r>
              <a:rPr lang="en-US" b="1">
                <a:latin typeface="Calibri" charset="0"/>
                <a:ea typeface="MS PGothic" charset="0"/>
              </a:rPr>
              <a:t>Identify and begin tracking FOSS from all sources</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Identify and Track FOSS Usage</a:t>
            </a:r>
          </a:p>
        </p:txBody>
      </p:sp>
    </p:spTree>
    <p:extLst>
      <p:ext uri="{BB962C8B-B14F-4D97-AF65-F5344CB8AC3E}">
        <p14:creationId xmlns:p14="http://schemas.microsoft.com/office/powerpoint/2010/main" val="2078983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Development team provides a compliance record with information about the FOSS usage </a:t>
            </a:r>
          </a:p>
          <a:p>
            <a:pPr marL="614363" indent="-342900">
              <a:buFont typeface="Arial"/>
              <a:buChar char="•"/>
            </a:pPr>
            <a:r>
              <a:rPr lang="en-US" sz="1600" dirty="0">
                <a:latin typeface="Calibri" charset="0"/>
                <a:ea typeface="MS PGothic" charset="0"/>
              </a:rPr>
              <a:t>In cases where no record is provided by the development team, a record can be created when the FOSS component is discovered</a:t>
            </a: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An audit report identifying the origins and licenses of the source code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Source code for the audit is identified</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Source may be scanned by a software tool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“Hits” from the audit or scan are reviewed and verified as to the proper origin of the code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Audits or scans are performed iteratively based on the software development and release lifecycles</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5484707" cy="369332"/>
          </a:xfrm>
          <a:prstGeom prst="rect">
            <a:avLst/>
          </a:prstGeom>
        </p:spPr>
        <p:txBody>
          <a:bodyPr wrap="none" anchor="t">
            <a:spAutoFit/>
          </a:bodyPr>
          <a:lstStyle/>
          <a:p>
            <a:r>
              <a:rPr lang="en-US" b="1">
                <a:latin typeface="Calibri" charset="0"/>
                <a:ea typeface="MS PGothic" charset="0"/>
              </a:rPr>
              <a:t>Identify FOSS components and their origin and licenses </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Auditing Source Code</a:t>
            </a:r>
          </a:p>
        </p:txBody>
      </p:sp>
    </p:spTree>
    <p:extLst>
      <p:ext uri="{BB962C8B-B14F-4D97-AF65-F5344CB8AC3E}">
        <p14:creationId xmlns:p14="http://schemas.microsoft.com/office/powerpoint/2010/main" val="191303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 source code audit or scan has been completed </a:t>
            </a:r>
          </a:p>
          <a:p>
            <a:pPr marL="614363" indent="-342900">
              <a:buFont typeface="Arial"/>
              <a:buChar char="•"/>
            </a:pPr>
            <a:r>
              <a:rPr lang="en-US" sz="1600" dirty="0">
                <a:latin typeface="Calibri" charset="0"/>
                <a:ea typeface="MS PGothic" charset="0"/>
              </a:rPr>
              <a:t>An audit report identifies the origins and licenses of the source code and flags files that need further investigation</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 resolution for each of the flagged files in the report and a resolution for any flagged license conflict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Provide feedback to the appropriate engineers to resolve issues in the audit report that conflict with your FOSS policy </a:t>
            </a: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Follow up with engineers to confirm that the issues are resolved</a:t>
            </a: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a:latin typeface="Calibri" charset="0"/>
                <a:ea typeface="MS PGothic" charset="0"/>
              </a:rPr>
              <a:t>Resolve all issues identified in the audit</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Resolving Issues</a:t>
            </a:r>
          </a:p>
        </p:txBody>
      </p:sp>
    </p:spTree>
    <p:extLst>
      <p:ext uri="{BB962C8B-B14F-4D97-AF65-F5344CB8AC3E}">
        <p14:creationId xmlns:p14="http://schemas.microsoft.com/office/powerpoint/2010/main" val="1923609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Incoming: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Outgoing: </a:t>
              </a:r>
            </a:p>
            <a:p>
              <a:pPr algn="ctr">
                <a:lnSpc>
                  <a:spcPct val="70000"/>
                </a:lnSpc>
              </a:pPr>
              <a:r>
                <a:rPr lang="en-US" sz="1200" b="1" dirty="0">
                  <a:solidFill>
                    <a:srgbClr val="000000"/>
                  </a:solidFill>
                  <a:latin typeface="Calibri" charset="0"/>
                </a:rPr>
                <a:t>FOSS + Mods</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Reviews</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identification</a:t>
              </a:r>
              <a:endParaRPr lang="en-US" sz="1200" b="1" i="1">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Resolve Issues</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Approvals</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Notices</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Source code has been audited </a:t>
            </a: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All identified issues have been resolved</a:t>
            </a: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Ensure the software in the audit report conforms with FOSS policies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Preserve audit report findings and mark resolved issues as ready for the next step (i.e. Approval)</a:t>
            </a: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Include appropriate authority levels in review staff</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Conduct FOSS Reviews on audited source code, review software architecture and FOSS usage (see next slide for template)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Identify obligations under FOSS licenses</a:t>
            </a:r>
          </a:p>
        </p:txBody>
      </p:sp>
      <p:sp>
        <p:nvSpPr>
          <p:cNvPr id="26" name="Rectangle 25"/>
          <p:cNvSpPr/>
          <p:nvPr/>
        </p:nvSpPr>
        <p:spPr>
          <a:xfrm>
            <a:off x="246509" y="3279702"/>
            <a:ext cx="11945492" cy="369332"/>
          </a:xfrm>
          <a:prstGeom prst="rect">
            <a:avLst/>
          </a:prstGeom>
        </p:spPr>
        <p:txBody>
          <a:bodyPr wrap="square" anchor="t">
            <a:spAutoFit/>
          </a:bodyPr>
          <a:lstStyle/>
          <a:p>
            <a:r>
              <a:rPr lang="en-US" b="1">
                <a:latin typeface="Calibri" charset="0"/>
                <a:ea typeface="MS PGothic" charset="0"/>
              </a:rPr>
              <a:t>Review the audit report and confirm any discovered issues are resolved</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Performing Reviews</a:t>
            </a:r>
          </a:p>
        </p:txBody>
      </p:sp>
    </p:spTree>
    <p:extLst>
      <p:ext uri="{BB962C8B-B14F-4D97-AF65-F5344CB8AC3E}">
        <p14:creationId xmlns:p14="http://schemas.microsoft.com/office/powerpoint/2010/main" val="1469920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Proprietary</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Legend</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3</a:t>
            </a:r>
            <a:r>
              <a:rPr lang="en-US" sz="1200" baseline="30000">
                <a:latin typeface="Calibri" charset="0"/>
              </a:rPr>
              <a:t>rd</a:t>
            </a:r>
            <a:r>
              <a:rPr lang="en-US" sz="1200">
                <a:latin typeface="Calibri" charset="0"/>
              </a:rPr>
              <a:t> Party Commercial</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Permissive</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Function call</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Socket interface</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System call</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Shared headers</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8" name="Text Box 37"/>
          <p:cNvSpPr txBox="1">
            <a:spLocks noChangeArrowheads="1"/>
          </p:cNvSpPr>
          <p:nvPr/>
        </p:nvSpPr>
        <p:spPr bwMode="auto">
          <a:xfrm>
            <a:off x="8402639" y="3079065"/>
            <a:ext cx="8794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User Space</a:t>
            </a:r>
          </a:p>
        </p:txBody>
      </p:sp>
      <p:sp>
        <p:nvSpPr>
          <p:cNvPr id="35869" name="Text Box 38"/>
          <p:cNvSpPr txBox="1">
            <a:spLocks noChangeArrowheads="1"/>
          </p:cNvSpPr>
          <p:nvPr/>
        </p:nvSpPr>
        <p:spPr bwMode="auto">
          <a:xfrm>
            <a:off x="8402639" y="4099828"/>
            <a:ext cx="10001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Kernel Space</a:t>
            </a: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Hardware</a:t>
            </a: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Architecture Review (Example Template)</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a:latin typeface="Calibri" charset="0"/>
                <a:ea typeface="MS PGothic" charset="0"/>
              </a:rPr>
              <a:t>Based on the results of the software audit and review in previous steps, software may or may not be approved for use</a:t>
            </a:r>
          </a:p>
          <a:p>
            <a:pPr eaLnBrk="1" hangingPunct="1">
              <a:buFont typeface="Arial"/>
              <a:buChar char="•"/>
            </a:pPr>
            <a:r>
              <a:rPr lang="en-US" sz="2000" b="0" dirty="0">
                <a:latin typeface="Calibri" charset="0"/>
                <a:ea typeface="MS PGothic" charset="0"/>
              </a:rPr>
              <a:t>The approval should specify versions of approved FOSS components, the approved usage model for the component, and any other applicable obligations under the FOSS license</a:t>
            </a:r>
            <a:endParaRPr lang="en-US" sz="2000" dirty="0">
              <a:latin typeface="Calibri" charset="0"/>
              <a:ea typeface="MS PGothic" charset="0"/>
            </a:endParaRPr>
          </a:p>
          <a:p>
            <a:pPr eaLnBrk="1" hangingPunct="1">
              <a:buFont typeface="Arial"/>
              <a:buChar char="•"/>
            </a:pPr>
            <a:r>
              <a:rPr lang="en-US" sz="2000" b="0" dirty="0">
                <a:latin typeface="Calibri" charset="0"/>
                <a:ea typeface="MS PGothic" charset="0"/>
              </a:rPr>
              <a:t>Approvals should be made at appropriate authority levels</a:t>
            </a: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Approvals</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Approvals</a:t>
            </a:r>
          </a:p>
        </p:txBody>
      </p:sp>
    </p:spTree>
    <p:extLst>
      <p:ext uri="{BB962C8B-B14F-4D97-AF65-F5344CB8AC3E}">
        <p14:creationId xmlns:p14="http://schemas.microsoft.com/office/powerpoint/2010/main" val="778888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a:latin typeface="Calibri" charset="0"/>
                <a:ea typeface="MS PGothic" charset="0"/>
              </a:rPr>
              <a:t>Once a FOSS component has been approved for usage in a product, it should be added to the software inventory for that product </a:t>
            </a:r>
          </a:p>
          <a:p>
            <a:pPr eaLnBrk="1" hangingPunct="1">
              <a:buFont typeface="Arial" panose="020B0604020202020204" pitchFamily="34" charset="0"/>
              <a:buChar char="•"/>
            </a:pPr>
            <a:r>
              <a:rPr lang="en-US" sz="2000" b="0">
                <a:latin typeface="Calibri" charset="0"/>
                <a:ea typeface="MS PGothic" charset="0"/>
              </a:rPr>
              <a:t>The approval and its conditions should be registered in a tracking system  </a:t>
            </a:r>
            <a:endParaRPr lang="en-US" sz="2000" b="0" dirty="0">
              <a:latin typeface="Calibri" charset="0"/>
              <a:ea typeface="MS PGothic" charset="0"/>
            </a:endParaRPr>
          </a:p>
          <a:p>
            <a:pPr>
              <a:buFont typeface="Arial" panose="020B0604020202020204" pitchFamily="34" charset="0"/>
              <a:buChar char="•"/>
            </a:pPr>
            <a:r>
              <a:rPr lang="en-US" sz="2000" b="0" dirty="0">
                <a:latin typeface="Calibri" charset="0"/>
                <a:ea typeface="MS PGothic" charset="0"/>
              </a:rPr>
              <a:t>The tracking system should make it clear that a new approval is needed for a new version of a FOSS component or if a new usage model is proposed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Registration / Approval Tracking</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ソフトウェアにおける著作権（コピーライト）の概念</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en-US" dirty="0"/>
              <a:t>基本ルール＝著作権は独創的作品を保護する</a:t>
            </a:r>
          </a:p>
          <a:p>
            <a:r>
              <a:rPr lang="en-US" dirty="0"/>
              <a:t>一般的に著作権は、書籍、動画、絵画、音楽、地図などの文芸作品</a:t>
            </a:r>
          </a:p>
          <a:p>
            <a:r>
              <a:rPr lang="en-US" dirty="0"/>
              <a:t>ソフトウェアは、著作権によって保護される。（特許権で保護される）機能ではなく表現（実装の細部における独創性）</a:t>
            </a:r>
          </a:p>
          <a:p>
            <a:r>
              <a:rPr lang="en-US" dirty="0"/>
              <a:t>その作品の著作権保有者だけが、他の誰かが独立して創造したものではない、自らが創造した作品のコントロールができる。</a:t>
            </a:r>
          </a:p>
        </p:txBody>
      </p:sp>
    </p:spTree>
    <p:extLst>
      <p:ext uri="{BB962C8B-B14F-4D97-AF65-F5344CB8AC3E}">
        <p14:creationId xmlns:p14="http://schemas.microsoft.com/office/powerpoint/2010/main" val="1525453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411412"/>
          </a:xfrm>
        </p:spPr>
        <p:txBody>
          <a:bodyPr vert="horz" wrap="square" lIns="252000" tIns="180000" rIns="180000" bIns="216000" rtlCol="0" anchor="t">
            <a:spAutoFit/>
          </a:bodyPr>
          <a:lstStyle/>
          <a:p>
            <a:pPr eaLnBrk="1" hangingPunct="1">
              <a:buFont typeface="Arial"/>
              <a:buChar char="•"/>
            </a:pPr>
            <a:r>
              <a:rPr lang="en-US" sz="2000" dirty="0">
                <a:latin typeface="Calibri" charset="0"/>
                <a:ea typeface="MS PGothic" charset="0"/>
              </a:rPr>
              <a:t>Prepare appropriate notices for any FOSS used in a product release:</a:t>
            </a:r>
          </a:p>
          <a:p>
            <a:pPr lvl="1" eaLnBrk="1" hangingPunct="1"/>
            <a:r>
              <a:rPr lang="en-US" sz="1800" dirty="0">
                <a:latin typeface="Calibri" charset="0"/>
                <a:ea typeface="MS PGothic" charset="0"/>
              </a:rPr>
              <a:t>Acknowledge the use of FOSS by providing full copyright and attribution notices </a:t>
            </a:r>
          </a:p>
          <a:p>
            <a:pPr lvl="1" eaLnBrk="1" hangingPunct="1"/>
            <a:r>
              <a:rPr lang="en-US" sz="1800" dirty="0">
                <a:latin typeface="Calibri" charset="0"/>
                <a:ea typeface="MS PGothic" charset="0"/>
              </a:rPr>
              <a:t>Inform the end user of their product on how to obtain a copy of the FOSS source code (when applicable, for example in the case of GPL and LGPL)</a:t>
            </a:r>
          </a:p>
          <a:p>
            <a:pPr lvl="1" eaLnBrk="1" hangingPunct="1"/>
            <a:r>
              <a:rPr lang="en-US" sz="1800" dirty="0">
                <a:latin typeface="Calibri" charset="0"/>
                <a:ea typeface="MS PGothic" charset="0"/>
              </a:rPr>
              <a:t>Reproduce the entire text of the license agreements for the FOSS code included in the product as needed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Notices</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Notices</a:t>
            </a:r>
          </a:p>
        </p:txBody>
      </p:sp>
    </p:spTree>
    <p:extLst>
      <p:ext uri="{BB962C8B-B14F-4D97-AF65-F5344CB8AC3E}">
        <p14:creationId xmlns:p14="http://schemas.microsoft.com/office/powerpoint/2010/main" val="338173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FOSS component has been approved for usage</a:t>
            </a:r>
          </a:p>
          <a:p>
            <a:pPr marL="614363" indent="-342900">
              <a:buFont typeface="Arial"/>
              <a:buChar char="•"/>
            </a:pPr>
            <a:r>
              <a:rPr lang="en-US" sz="1600" dirty="0">
                <a:latin typeface="Calibri" charset="0"/>
                <a:ea typeface="MS PGothic" charset="0"/>
              </a:rPr>
              <a:t>FOSS component has been registered in the software inventory for the release</a:t>
            </a:r>
          </a:p>
          <a:p>
            <a:pPr marL="614363" indent="-342900">
              <a:buFont typeface="Arial"/>
              <a:buChar char="•"/>
            </a:pPr>
            <a:r>
              <a:rPr lang="en-US" sz="1600" dirty="0">
                <a:latin typeface="Calibri" charset="0"/>
                <a:ea typeface="MS PGothic" charset="0"/>
              </a:rPr>
              <a:t>Appropriate notices have been prepared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The distribution package contains only software that has been reviewed and approved</a:t>
            </a:r>
          </a:p>
          <a:p>
            <a:pPr marL="614363" indent="-342900">
              <a:buFont typeface="Arial"/>
              <a:buChar char="•"/>
            </a:pPr>
            <a:r>
              <a:rPr lang="en-US" sz="1600" dirty="0">
                <a:latin typeface="Calibri" charset="0"/>
                <a:ea typeface="MS PGothic" charset="0"/>
              </a:rPr>
              <a:t>"Distributed Compliance Artifacts" (as defined in the </a:t>
            </a:r>
            <a:r>
              <a:rPr lang="en-US" sz="1600" dirty="0" err="1">
                <a:latin typeface="Calibri" charset="0"/>
                <a:ea typeface="MS PGothic" charset="0"/>
              </a:rPr>
              <a:t>OpenChain</a:t>
            </a:r>
            <a:r>
              <a:rPr lang="en-US" sz="1600">
                <a:latin typeface="Calibri" charset="0"/>
                <a:ea typeface="MS PGothic" charset="0"/>
              </a:rPr>
              <a:t> specification), including appropriate notice files are included in the distribution package or other delivery method</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FOSS packages destined for distribution have been identified and approved</a:t>
            </a:r>
          </a:p>
          <a:p>
            <a:pPr marL="614363" indent="-342900">
              <a:buFont typeface="Arial"/>
              <a:buChar char="•"/>
            </a:pPr>
            <a:r>
              <a:rPr lang="en-US" sz="1600" dirty="0">
                <a:latin typeface="Calibri" charset="0"/>
                <a:ea typeface="MS PGothic" charset="0"/>
              </a:rPr>
              <a:t>Verify the reviewed source code matches the binary equivalents shipping in the product</a:t>
            </a:r>
          </a:p>
          <a:p>
            <a:pPr marL="614363" indent="-342900">
              <a:buFont typeface="Arial"/>
              <a:buChar char="•"/>
            </a:pPr>
            <a:r>
              <a:rPr lang="en-US" sz="1600" dirty="0">
                <a:latin typeface="Calibri" charset="0"/>
                <a:ea typeface="MS PGothic" charset="0"/>
              </a:rPr>
              <a:t>Verify all appropriate notices have been included to inform end-users of their right to request source code for identified FOSS</a:t>
            </a:r>
          </a:p>
          <a:p>
            <a:pPr marL="614363" indent="-342900">
              <a:buFont typeface="Arial"/>
              <a:buChar char="•"/>
            </a:pPr>
            <a:r>
              <a:rPr lang="en-US" sz="1600" dirty="0">
                <a:latin typeface="Calibri" charset="0"/>
                <a:ea typeface="MS PGothic" charset="0"/>
              </a:rPr>
              <a:t>Verify compliance with other identified obligations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a:latin typeface="Calibri" charset="0"/>
                <a:ea typeface="MS PGothic" charset="0"/>
              </a:rPr>
              <a:t>Verify that distributed software has been reviewed and approved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Pre-Distribution Verifications</a:t>
            </a:r>
          </a:p>
        </p:txBody>
      </p:sp>
    </p:spTree>
    <p:extLst>
      <p:ext uri="{BB962C8B-B14F-4D97-AF65-F5344CB8AC3E}">
        <p14:creationId xmlns:p14="http://schemas.microsoft.com/office/powerpoint/2010/main" val="518726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All pre-distribution verification has been completed and no issue is discovered</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Obligations to provide accompanying source code are met</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Provide accompanying source code along with any associated build tools and documentation (e.g., by uploading to a distribution website or including in the distribution package) </a:t>
            </a:r>
          </a:p>
          <a:p>
            <a:pPr marL="614363" indent="-342900">
              <a:buFont typeface="Arial"/>
              <a:buChar char="•"/>
            </a:pPr>
            <a:r>
              <a:rPr lang="en-US" sz="1600" dirty="0">
                <a:latin typeface="Calibri" charset="0"/>
                <a:ea typeface="MS PGothic" charset="0"/>
              </a:rPr>
              <a:t>Accompanying source code is identified with labels as to which product and version to which it corresponds</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en-US" b="1" dirty="0">
                <a:latin typeface="Calibri"/>
              </a:rPr>
              <a:t>Provide accompanying source code as required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Accompanying Source Code Distribution</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Accompanying source code is provided as may be required</a:t>
            </a:r>
          </a:p>
          <a:p>
            <a:pPr marL="614363" indent="-342900">
              <a:buFont typeface="Arial"/>
              <a:buChar char="•"/>
            </a:pPr>
            <a:r>
              <a:rPr lang="en-US" sz="1600" dirty="0">
                <a:latin typeface="Calibri" charset="0"/>
                <a:ea typeface="MS PGothic" charset="0"/>
              </a:rPr>
              <a:t>Appropriate notices have been prepared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Verified Distributed Compliance Artifacts are appropriately provided</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accompanying source code (if any) has been uploaded or distributed correctly  </a:t>
            </a:r>
          </a:p>
          <a:p>
            <a:pPr marL="614363" indent="-342900">
              <a:buFont typeface="Arial"/>
              <a:buChar char="•"/>
            </a:pPr>
            <a:r>
              <a:rPr lang="en-US" sz="1600" dirty="0">
                <a:latin typeface="Calibri" charset="0"/>
                <a:ea typeface="MS PGothic" charset="0"/>
              </a:rPr>
              <a:t>Verify uploaded or distributed source code corresponds to the same version that was approved </a:t>
            </a:r>
          </a:p>
          <a:p>
            <a:pPr marL="614363" indent="-342900">
              <a:buFont typeface="Arial"/>
              <a:buChar char="•"/>
            </a:pPr>
            <a:r>
              <a:rPr lang="en-US" sz="1600" dirty="0">
                <a:latin typeface="Calibri" charset="0"/>
                <a:ea typeface="MS PGothic" charset="0"/>
              </a:rPr>
              <a:t>Verify notices have been properly published and made available</a:t>
            </a:r>
          </a:p>
          <a:p>
            <a:pPr marL="614363" indent="-342900">
              <a:buFont typeface="Arial"/>
              <a:buChar char="•"/>
            </a:pPr>
            <a:r>
              <a:rPr lang="en-US" sz="1600">
                <a:latin typeface="Calibri" charset="0"/>
                <a:ea typeface="MS PGothic" charset="0"/>
              </a:rPr>
              <a:t>Verify</a:t>
            </a:r>
            <a:r>
              <a:rPr lang="en-US" sz="1600" dirty="0">
                <a:latin typeface="Calibri" charset="0"/>
                <a:ea typeface="MS PGothic" charset="0"/>
              </a:rPr>
              <a:t> other identified obligations are met</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a:latin typeface="Calibri" charset="0"/>
                <a:ea typeface="MS PGothic" charset="0"/>
              </a:rPr>
              <a:t>Validate compliance with license obligations</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Final Verifications</a:t>
            </a:r>
          </a:p>
        </p:txBody>
      </p:sp>
    </p:spTree>
    <p:extLst>
      <p:ext uri="{BB962C8B-B14F-4D97-AF65-F5344CB8AC3E}">
        <p14:creationId xmlns:p14="http://schemas.microsoft.com/office/powerpoint/2010/main" val="15481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Check Your Understanding</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x-none" dirty="0">
                <a:latin typeface="Calibri" charset="0"/>
                <a:ea typeface="ＭＳ Ｐゴシック" charset="0"/>
              </a:rPr>
              <a:t>What is involved in compliance due diligence (for our example process, describe the steps at a high level)?</a:t>
            </a:r>
            <a:endParaRPr lang="x-none" dirty="0">
              <a:solidFill>
                <a:srgbClr val="292934"/>
              </a:solidFill>
              <a:latin typeface="Calibri"/>
              <a:ea typeface="ＭＳ Ｐゴシック" charset="0"/>
            </a:endParaRPr>
          </a:p>
          <a:p>
            <a:pPr lvl="1"/>
            <a:r>
              <a:rPr lang="x-none" dirty="0">
                <a:latin typeface="Calibri" charset="0"/>
                <a:ea typeface="ＭＳ Ｐゴシック" charset="0"/>
              </a:rPr>
              <a:t>Identification</a:t>
            </a:r>
          </a:p>
          <a:p>
            <a:pPr lvl="1"/>
            <a:r>
              <a:rPr lang="x-none" dirty="0">
                <a:latin typeface="Calibri" charset="0"/>
                <a:ea typeface="ＭＳ Ｐゴシック" charset="0"/>
              </a:rPr>
              <a:t>Audit source code</a:t>
            </a:r>
          </a:p>
          <a:p>
            <a:pPr lvl="1"/>
            <a:r>
              <a:rPr lang="x-none" dirty="0">
                <a:latin typeface="Calibri" charset="0"/>
                <a:ea typeface="ＭＳ Ｐゴシック" charset="0"/>
              </a:rPr>
              <a:t>Resolving issues</a:t>
            </a:r>
          </a:p>
          <a:p>
            <a:pPr lvl="1"/>
            <a:r>
              <a:rPr lang="x-none" dirty="0">
                <a:latin typeface="Calibri" charset="0"/>
                <a:ea typeface="ＭＳ Ｐゴシック" charset="0"/>
              </a:rPr>
              <a:t>Performing reviews</a:t>
            </a:r>
          </a:p>
          <a:p>
            <a:pPr lvl="1"/>
            <a:r>
              <a:rPr lang="x-none" dirty="0">
                <a:latin typeface="Calibri" charset="0"/>
                <a:ea typeface="ＭＳ Ｐゴシック" charset="0"/>
              </a:rPr>
              <a:t>Approvals</a:t>
            </a:r>
          </a:p>
          <a:p>
            <a:pPr lvl="1"/>
            <a:r>
              <a:rPr lang="x-none" dirty="0">
                <a:latin typeface="Calibri" charset="0"/>
                <a:ea typeface="ＭＳ Ｐゴシック" charset="0"/>
              </a:rPr>
              <a:t>Registration/approval tracking</a:t>
            </a:r>
          </a:p>
          <a:p>
            <a:pPr lvl="1"/>
            <a:r>
              <a:rPr lang="x-none" dirty="0">
                <a:latin typeface="Calibri" charset="0"/>
                <a:ea typeface="ＭＳ Ｐゴシック" charset="0"/>
              </a:rPr>
              <a:t>Notices</a:t>
            </a:r>
          </a:p>
          <a:p>
            <a:pPr lvl="1"/>
            <a:r>
              <a:rPr lang="x-none" dirty="0">
                <a:latin typeface="Calibri" charset="0"/>
                <a:ea typeface="ＭＳ Ｐゴシック" charset="0"/>
              </a:rPr>
              <a:t>Pre-distribution verifications</a:t>
            </a:r>
          </a:p>
          <a:p>
            <a:pPr lvl="1"/>
            <a:r>
              <a:rPr lang="x-none" dirty="0">
                <a:latin typeface="Calibri" charset="0"/>
                <a:ea typeface="ＭＳ Ｐゴシック" charset="0"/>
              </a:rPr>
              <a:t>Accompanying source code distribution</a:t>
            </a:r>
          </a:p>
          <a:p>
            <a:pPr lvl="1"/>
            <a:r>
              <a:rPr lang="x-none" dirty="0">
                <a:latin typeface="Calibri" charset="0"/>
                <a:ea typeface="ＭＳ Ｐゴシック" charset="0"/>
              </a:rPr>
              <a:t>Verification</a:t>
            </a:r>
          </a:p>
          <a:p>
            <a:r>
              <a:rPr lang="x-none" dirty="0">
                <a:latin typeface="Calibri" charset="0"/>
                <a:ea typeface="ＭＳ Ｐゴシック" charset="0"/>
              </a:rPr>
              <a:t>What does an architecture review look for?</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7</a:t>
            </a:r>
          </a:p>
        </p:txBody>
      </p:sp>
      <p:sp>
        <p:nvSpPr>
          <p:cNvPr id="5" name="Text Placeholder 4"/>
          <p:cNvSpPr>
            <a:spLocks noGrp="1"/>
          </p:cNvSpPr>
          <p:nvPr>
            <p:ph type="body" idx="1"/>
          </p:nvPr>
        </p:nvSpPr>
        <p:spPr/>
        <p:txBody>
          <a:bodyPr/>
          <a:lstStyle/>
          <a:p>
            <a:r>
              <a:rPr lang="en-US" dirty="0"/>
              <a:t>コンプライアンスで陥る落とし穴を回避する</a:t>
            </a:r>
          </a:p>
        </p:txBody>
      </p:sp>
    </p:spTree>
    <p:extLst>
      <p:ext uri="{BB962C8B-B14F-4D97-AF65-F5344CB8AC3E}">
        <p14:creationId xmlns:p14="http://schemas.microsoft.com/office/powerpoint/2010/main" val="13592903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Pitfalls</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This chapter will describe some potential pitfalls to avoid in the compliance process:</a:t>
            </a:r>
          </a:p>
          <a:p>
            <a:pPr marL="457200" indent="-457200">
              <a:buFont typeface="+mj-lt"/>
              <a:buAutoNum type="arabicPeriod"/>
            </a:pPr>
            <a:r>
              <a:rPr lang="en-US" dirty="0">
                <a:latin typeface="Calibri" charset="0"/>
                <a:ea typeface="ＭＳ Ｐゴシック" charset="0"/>
              </a:rPr>
              <a:t>Intellectual Property (IP) pitfalls</a:t>
            </a:r>
          </a:p>
          <a:p>
            <a:pPr marL="457200" indent="-457200">
              <a:buFont typeface="+mj-lt"/>
              <a:buAutoNum type="arabicPeriod"/>
            </a:pPr>
            <a:r>
              <a:rPr lang="en-US" dirty="0">
                <a:latin typeface="Calibri" charset="0"/>
                <a:ea typeface="ＭＳ Ｐゴシック" charset="0"/>
              </a:rPr>
              <a:t>License Compliance pitfalls</a:t>
            </a:r>
          </a:p>
          <a:p>
            <a:pPr marL="457200" indent="-457200">
              <a:buFont typeface="+mj-lt"/>
              <a:buAutoNum type="arabicPeriod"/>
            </a:pPr>
            <a:r>
              <a:rPr lang="en-US" dirty="0">
                <a:latin typeface="Calibri" charset="0"/>
                <a:ea typeface="ＭＳ Ｐゴシック" charset="0"/>
              </a:rPr>
              <a:t>Compliance Process </a:t>
            </a:r>
            <a:r>
              <a:rPr lang="en-US">
                <a:latin typeface="Calibri" charset="0"/>
                <a:ea typeface="ＭＳ Ｐゴシック" charset="0"/>
              </a:rPr>
              <a:t>pitfalls</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nvPr>
        </p:nvGraphicFramePr>
        <p:xfrm>
          <a:off x="667318" y="1590440"/>
          <a:ext cx="10720135" cy="4651442"/>
        </p:xfrm>
        <a:graphic>
          <a:graphicData uri="http://schemas.openxmlformats.org/drawingml/2006/table">
            <a:tbl>
              <a:tblPr/>
              <a:tblGrid>
                <a:gridCol w="3659896">
                  <a:extLst>
                    <a:ext uri="{9D8B030D-6E8A-4147-A177-3AD203B41FA5}">
                      <a16:colId xmlns="" xmlns:a16="http://schemas.microsoft.com/office/drawing/2014/main" val="20000"/>
                    </a:ext>
                  </a:extLst>
                </a:gridCol>
                <a:gridCol w="3529114">
                  <a:extLst>
                    <a:ext uri="{9D8B030D-6E8A-4147-A177-3AD203B41FA5}">
                      <a16:colId xmlns="" xmlns:a16="http://schemas.microsoft.com/office/drawing/2014/main" val="20001"/>
                    </a:ext>
                  </a:extLst>
                </a:gridCol>
                <a:gridCol w="3531125">
                  <a:extLst>
                    <a:ext uri="{9D8B030D-6E8A-4147-A177-3AD203B41FA5}">
                      <a16:colId xmlns="" xmlns:a16="http://schemas.microsoft.com/office/drawing/2014/main" val="20002"/>
                    </a:ext>
                  </a:extLst>
                </a:gridCol>
              </a:tblGrid>
              <a:tr h="45731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Discovery</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Unplanned inclusion of copyleft FOSS into proprietary or 3rd party code:</a:t>
                      </a:r>
                      <a:r>
                        <a:rPr kumimoji="0" lang="en-US" sz="1800" b="0"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occurs during the development process when engineers add (or cut and paste) FOSS code into source code that is proprietary (to you to you or to a third party) in conflict with your FOSS policies.</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discovered by scanning or auditing the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source code for possible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matches with:</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 source code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Copyright notices</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Automated source code</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scanning tools may be used for</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purpose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avoided by:</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Offering training to engineering staff to bring awareness to compliance issues and to the different types and categories of FOSS licenses and the implications of including FOSS source code in proprietary source code</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Conducting regular source code scans or audits for all the source code in the build environment (proprietary, 3</a:t>
                      </a:r>
                      <a:r>
                        <a:rPr kumimoji="0" lang="en-US" sz="1600" b="0" i="0" u="none" strike="noStrike" cap="none" normalizeH="0" baseline="30000" dirty="0">
                          <a:ln>
                            <a:noFill/>
                          </a:ln>
                          <a:solidFill>
                            <a:schemeClr val="tx1"/>
                          </a:solidFill>
                          <a:effectLst/>
                          <a:latin typeface="Calibri" pitchFamily="34" charset="0"/>
                          <a:ea typeface="ＭＳ Ｐゴシック" pitchFamily="34" charset="-128"/>
                          <a:cs typeface="Times New Roman" pitchFamily="18" charset="0"/>
                        </a:rPr>
                        <a:t>rd</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party and FOSS)</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nvPr>
        </p:nvGraphicFramePr>
        <p:xfrm>
          <a:off x="753423" y="1479479"/>
          <a:ext cx="10667368" cy="4833031"/>
        </p:xfrm>
        <a:graphic>
          <a:graphicData uri="http://schemas.openxmlformats.org/drawingml/2006/table">
            <a:tbl>
              <a:tblPr/>
              <a:tblGrid>
                <a:gridCol w="3642324">
                  <a:extLst>
                    <a:ext uri="{9D8B030D-6E8A-4147-A177-3AD203B41FA5}">
                      <a16:colId xmlns="" xmlns:a16="http://schemas.microsoft.com/office/drawing/2014/main" val="20000"/>
                    </a:ext>
                  </a:extLst>
                </a:gridCol>
                <a:gridCol w="3512522">
                  <a:extLst>
                    <a:ext uri="{9D8B030D-6E8A-4147-A177-3AD203B41FA5}">
                      <a16:colId xmlns="" xmlns:a16="http://schemas.microsoft.com/office/drawing/2014/main" val="20001"/>
                    </a:ext>
                  </a:extLst>
                </a:gridCol>
                <a:gridCol w="3512522">
                  <a:extLst>
                    <a:ext uri="{9D8B030D-6E8A-4147-A177-3AD203B41FA5}">
                      <a16:colId xmlns=""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Discovery</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Unplanned linking of copyleft FOSS into proprietary source code in certain cases  (or vice versa):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occurs as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 result of linking software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proprietary, 3</a:t>
                      </a:r>
                      <a:r>
                        <a:rPr kumimoji="0" lang="en-US" sz="1600" b="0" i="0" u="none" strike="noStrike" cap="none" normalizeH="0" baseline="30000" dirty="0">
                          <a:ln>
                            <a:noFill/>
                          </a:ln>
                          <a:solidFill>
                            <a:schemeClr val="tx1"/>
                          </a:solidFill>
                          <a:effectLst/>
                          <a:latin typeface="Calibri" charset="0"/>
                          <a:ea typeface="ＭＳ Ｐゴシック" charset="0"/>
                          <a:cs typeface="Times New Roman" charset="0"/>
                        </a:rPr>
                        <a:t>rd</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party)</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with conflicting or incompatible</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licenses. The legal effect of linking is subject to debate in the FOSS community.</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dependency tracking tool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that allows you to discover</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linkages between</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different software</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components.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to avoid linking software components with licenses that conflict with you FOSS policies which will take a position on these legal risks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Continuously running the dependency tracking tool over your build environment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Inclusion of proprietary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code into copyleft FOSS through </a:t>
                      </a:r>
                    </a:p>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modifications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audits or scans</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to identify and analyze the source code you introduced to the FOSS component.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failures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regular code audits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374523679"/>
              </p:ext>
            </p:extLst>
          </p:nvPr>
        </p:nvGraphicFramePr>
        <p:xfrm>
          <a:off x="904108" y="1551023"/>
          <a:ext cx="10318432" cy="4613333"/>
        </p:xfrm>
        <a:graphic>
          <a:graphicData uri="http://schemas.openxmlformats.org/drawingml/2006/table">
            <a:tbl>
              <a:tblPr/>
              <a:tblGrid>
                <a:gridCol w="3762879">
                  <a:extLst>
                    <a:ext uri="{9D8B030D-6E8A-4147-A177-3AD203B41FA5}">
                      <a16:colId xmlns="" xmlns:a16="http://schemas.microsoft.com/office/drawing/2014/main" val="20000"/>
                    </a:ext>
                  </a:extLst>
                </a:gridCol>
                <a:gridCol w="6555553">
                  <a:extLst>
                    <a:ext uri="{9D8B030D-6E8A-4147-A177-3AD203B41FA5}">
                      <a16:colId xmlns="" xmlns:a16="http://schemas.microsoft.com/office/drawing/2014/main" val="20001"/>
                    </a:ext>
                  </a:extLst>
                </a:gridCol>
              </a:tblGrid>
              <a:tr h="33286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Provide Accompanying Source Code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making source code capture and publishing a checklist item in the product release cycle before the product becomes available in the market place.</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Providing the Incorrect Version of Accompanying Source Code</a:t>
                      </a: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adding a verification </a:t>
                      </a:r>
                    </a:p>
                    <a:p>
                      <a:pPr marL="0" indent="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step into the compliance process to ensure that the accompanying</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source code for the binary version is being published.</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Provide Accompanying </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for FOSS Component Modifications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his type of failure can be avoided by adding a verification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defTabSz="457200" eaLnBrk="0" fontAlgn="base" hangingPunct="0">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step into the compliance process to ensure that source code for modifications are published, rather than only the original source code for the FOSS component</a:t>
                      </a: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著作権はソフトウェアに最も関係する</a:t>
            </a:r>
            <a:endParaRPr lang="en-US" dirty="0">
              <a:solidFill>
                <a:srgbClr val="FF000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dirty="0"/>
              <a:t>The right to </a:t>
            </a:r>
            <a:r>
              <a:rPr lang="en-US" i="1" dirty="0"/>
              <a:t>reproduce </a:t>
            </a:r>
            <a:r>
              <a:rPr lang="en-US" dirty="0"/>
              <a:t>the software – making copies</a:t>
            </a:r>
          </a:p>
          <a:p>
            <a:r>
              <a:rPr lang="en-US" dirty="0"/>
              <a:t>The right to create "</a:t>
            </a:r>
            <a:r>
              <a:rPr lang="en-US" i="1" dirty="0"/>
              <a:t>derivative works</a:t>
            </a:r>
            <a:r>
              <a:rPr lang="en-US" dirty="0"/>
              <a:t>" – making modifications</a:t>
            </a:r>
          </a:p>
          <a:p>
            <a:pPr lvl="1"/>
            <a:r>
              <a:rPr lang="en-US" dirty="0">
                <a:latin typeface="Calibri" charset="0"/>
                <a:ea typeface="MS PGothic" charset="0"/>
              </a:rPr>
              <a:t>The term derivative work refers to a new work based upon an original work to which enough original creative work has been added so that the new work represents an original work of authorship rather than a copy (note that this is a term of art under US law)</a:t>
            </a:r>
          </a:p>
          <a:p>
            <a:r>
              <a:rPr lang="en-US" dirty="0"/>
              <a:t>The right to </a:t>
            </a:r>
            <a:r>
              <a:rPr lang="en-US" i="1" dirty="0"/>
              <a:t>distribute</a:t>
            </a:r>
          </a:p>
          <a:p>
            <a:pPr lvl="1">
              <a:lnSpc>
                <a:spcPct val="110000"/>
              </a:lnSpc>
            </a:pPr>
            <a:r>
              <a:rPr lang="en-US" dirty="0">
                <a:latin typeface="Calibri" charset="0"/>
                <a:ea typeface="MS PGothic" charset="0"/>
              </a:rPr>
              <a:t>Distribution is generally viewed as the provision of a copy of a piece of software in binary or source code form to another entity (an individual or organization outside your company or organization)  </a:t>
            </a:r>
          </a:p>
          <a:p>
            <a:pPr marL="0" indent="0">
              <a:buNone/>
            </a:pPr>
            <a:endParaRPr lang="en-US" dirty="0">
              <a:latin typeface="Calibri" charset="0"/>
              <a:ea typeface="MS PGothic" charset="0"/>
            </a:endParaRPr>
          </a:p>
          <a:p>
            <a:pPr marL="0" indent="0">
              <a:buNone/>
            </a:pPr>
            <a:r>
              <a:rPr lang="en-US" dirty="0">
                <a:latin typeface="Calibri" charset="0"/>
                <a:ea typeface="MS PGothic" charset="0"/>
              </a:rPr>
              <a:t>Note: The interpretation of what constitutes a “derivative work” or a “distribution” is subject to debate in the FOSS community and within FOSS legal circles</a:t>
            </a:r>
          </a:p>
          <a:p>
            <a:endParaRPr lang="en-US" i="1" dirty="0"/>
          </a:p>
        </p:txBody>
      </p:sp>
    </p:spTree>
    <p:extLst>
      <p:ext uri="{BB962C8B-B14F-4D97-AF65-F5344CB8AC3E}">
        <p14:creationId xmlns:p14="http://schemas.microsoft.com/office/powerpoint/2010/main" val="1982450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nvPr>
        </p:nvGraphicFramePr>
        <p:xfrm>
          <a:off x="783912" y="1516466"/>
          <a:ext cx="10517433" cy="4574750"/>
        </p:xfrm>
        <a:graphic>
          <a:graphicData uri="http://schemas.openxmlformats.org/drawingml/2006/table">
            <a:tbl>
              <a:tblPr/>
              <a:tblGrid>
                <a:gridCol w="3835450">
                  <a:extLst>
                    <a:ext uri="{9D8B030D-6E8A-4147-A177-3AD203B41FA5}">
                      <a16:colId xmlns="" xmlns:a16="http://schemas.microsoft.com/office/drawing/2014/main" val="20000"/>
                    </a:ext>
                  </a:extLst>
                </a:gridCol>
                <a:gridCol w="6681983">
                  <a:extLst>
                    <a:ext uri="{9D8B030D-6E8A-4147-A177-3AD203B41FA5}">
                      <a16:colId xmlns=""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Failure to mark FOSS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Source Code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Modifications:</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Failure to mark FOSS source</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code that has been changed </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as required by the FOSS license</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Adding source code modification marking as a verification step before releasing the source code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Offering training to engineering staff to ensure they update copyright markings or license information of all FOSS or proprietary software that is going to be released to the public</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nvPr>
        </p:nvGraphicFramePr>
        <p:xfrm>
          <a:off x="774949" y="1411743"/>
          <a:ext cx="10483345" cy="4920487"/>
        </p:xfrm>
        <a:graphic>
          <a:graphicData uri="http://schemas.openxmlformats.org/drawingml/2006/table">
            <a:tbl>
              <a:tblPr/>
              <a:tblGrid>
                <a:gridCol w="2690416">
                  <a:extLst>
                    <a:ext uri="{9D8B030D-6E8A-4147-A177-3AD203B41FA5}">
                      <a16:colId xmlns="" xmlns:a16="http://schemas.microsoft.com/office/drawing/2014/main" val="20000"/>
                    </a:ext>
                  </a:extLst>
                </a:gridCol>
                <a:gridCol w="3989238">
                  <a:extLst>
                    <a:ext uri="{9D8B030D-6E8A-4147-A177-3AD203B41FA5}">
                      <a16:colId xmlns="" xmlns:a16="http://schemas.microsoft.com/office/drawing/2014/main" val="20001"/>
                    </a:ext>
                  </a:extLst>
                </a:gridCol>
                <a:gridCol w="3803691">
                  <a:extLst>
                    <a:ext uri="{9D8B030D-6E8A-4147-A177-3AD203B41FA5}">
                      <a16:colId xmlns=""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by developers to seek approval</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to use FOSS</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offering training to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on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company’s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policies and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processes.</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Conducting periodic full scan for the software platform to detect any </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undeclared</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usage</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on the company's FOSS policies and processes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Including compliance in the employees performance review</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take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 training</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ensuring that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completion of the FOSS training is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part of the employee’s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professional development plan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and it is monitored for completion</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as part of the performance review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mandating</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to take the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training by a specific date </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nvPr>
        </p:nvGraphicFramePr>
        <p:xfrm>
          <a:off x="624265" y="1542369"/>
          <a:ext cx="10935398" cy="4964029"/>
        </p:xfrm>
        <a:graphic>
          <a:graphicData uri="http://schemas.openxmlformats.org/drawingml/2006/table">
            <a:tbl>
              <a:tblPr/>
              <a:tblGrid>
                <a:gridCol w="2729039">
                  <a:extLst>
                    <a:ext uri="{9D8B030D-6E8A-4147-A177-3AD203B41FA5}">
                      <a16:colId xmlns="" xmlns:a16="http://schemas.microsoft.com/office/drawing/2014/main" val="20000"/>
                    </a:ext>
                  </a:extLst>
                </a:gridCol>
                <a:gridCol w="4690173">
                  <a:extLst>
                    <a:ext uri="{9D8B030D-6E8A-4147-A177-3AD203B41FA5}">
                      <a16:colId xmlns="" xmlns:a16="http://schemas.microsoft.com/office/drawing/2014/main" val="20001"/>
                    </a:ext>
                  </a:extLst>
                </a:gridCol>
                <a:gridCol w="3516186">
                  <a:extLst>
                    <a:ext uri="{9D8B030D-6E8A-4147-A177-3AD203B41FA5}">
                      <a16:colId xmlns="" xmlns:a16="http://schemas.microsoft.com/office/drawing/2014/main" val="20002"/>
                    </a:ext>
                  </a:extLst>
                </a:gridCol>
              </a:tblGrid>
              <a:tr h="35408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audit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source code</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periodic source code scans/audits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Ensuring that auditing is a milestone in the iterative development process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Providing proper staffing as to not fall behind in schedule</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Enforcing periodic audits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resolve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audit findings</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(analyzing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"hits" reported</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by a scan tool or audit)</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allowing a compliance ticket to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resolved (i.e. closed) if the audit report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is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finalized.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implementing blocks in approvals in the FOSS compliance process</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seek review of FOSS in a timely manner</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by initiating FOSS Review requests early</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even if engineering did not yet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decide on the adoption of the FOSS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source code</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through education</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Ensure Compliance Prior to Product Shipment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a:latin typeface="Calibri" charset="0"/>
                <a:ea typeface="ＭＳ Ｐゴシック" charset="0"/>
              </a:rPr>
              <a:t>Companies must make compliance a priority before any product (in whatever form) ships</a:t>
            </a:r>
          </a:p>
          <a:p>
            <a:pPr>
              <a:buFont typeface="Arial"/>
              <a:buChar char="•"/>
            </a:pPr>
            <a:r>
              <a:rPr lang="en-US" sz="2800" dirty="0">
                <a:latin typeface="Calibri" charset="0"/>
                <a:ea typeface="ＭＳ Ｐゴシック" charset="0"/>
              </a:rPr>
              <a:t>Prioritizing compliance promotes:</a:t>
            </a:r>
          </a:p>
          <a:p>
            <a:pPr lvl="1">
              <a:buFont typeface="Arial"/>
              <a:buChar char="•"/>
            </a:pPr>
            <a:r>
              <a:rPr lang="en-US" sz="2500" dirty="0">
                <a:latin typeface="Calibri" charset="0"/>
                <a:ea typeface="ＭＳ Ｐゴシック" charset="0"/>
              </a:rPr>
              <a:t>More effective use of FOSS within your organization</a:t>
            </a:r>
          </a:p>
          <a:p>
            <a:pPr lvl="1">
              <a:buFont typeface="Arial"/>
              <a:buChar char="•"/>
            </a:pPr>
            <a:r>
              <a:rPr lang="en-US" sz="2500" dirty="0">
                <a:latin typeface="Calibri" charset="0"/>
                <a:ea typeface="ＭＳ Ｐゴシック" charset="0"/>
              </a:rPr>
              <a:t>Better relations with the FOSS community and FOSS organizations</a:t>
            </a: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Community Relationships</a:t>
            </a:r>
          </a:p>
        </p:txBody>
      </p:sp>
      <p:sp>
        <p:nvSpPr>
          <p:cNvPr id="3" name="Content Placeholder 2"/>
          <p:cNvSpPr>
            <a:spLocks noGrp="1"/>
          </p:cNvSpPr>
          <p:nvPr>
            <p:ph sz="half" idx="1"/>
          </p:nvPr>
        </p:nvSpPr>
        <p:spPr>
          <a:xfrm>
            <a:off x="609600" y="1673352"/>
            <a:ext cx="5384800" cy="3776061"/>
          </a:xfrm>
        </p:spPr>
        <p:txBody>
          <a:bodyPr>
            <a:normAutofit fontScale="92500" lnSpcReduction="20000"/>
          </a:bodyPr>
          <a:lstStyle/>
          <a:p>
            <a:pPr marL="0" indent="0">
              <a:buNone/>
            </a:pPr>
            <a:r>
              <a:rPr lang="en-US" dirty="0">
                <a:latin typeface="Calibri" charset="0"/>
                <a:ea typeface="ＭＳ Ｐゴシック" charset="0"/>
              </a:rPr>
              <a:t>As a company that uses FOSS in commercial product, it is best to create and maintain a good relationship with the FOSS community, in particular, the specific communities related to the FOSS projects you use and deploy in your commercial product.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92500" lnSpcReduction="20000"/>
          </a:bodyPr>
          <a:lstStyle/>
          <a:p>
            <a:pPr marL="0" indent="0">
              <a:buNone/>
            </a:pPr>
            <a:r>
              <a:rPr lang="x-none" dirty="0">
                <a:latin typeface="Calibri" charset="0"/>
                <a:ea typeface="ＭＳ Ｐゴシック" charset="0"/>
              </a:rPr>
              <a:t>In addition, good relationships with FOSS organizations can be very helpful in advising on best way to be compliant and also help out if you experience a compliance issue.</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Good relationships with the software communities may also be helpful for two-way communication: upstreaming improvements and getting support from the software developers.</a:t>
            </a: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Check Your Understanding</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a:latin typeface="Calibri" charset="0"/>
                <a:ea typeface="ＭＳ Ｐゴシック" charset="0"/>
              </a:rPr>
              <a:t>What types of pitfalls can occur in FOSS compliance? </a:t>
            </a:r>
          </a:p>
          <a:p>
            <a:pPr>
              <a:buFont typeface="Arial"/>
              <a:buChar char="•"/>
            </a:pPr>
            <a:r>
              <a:rPr lang="en-US" sz="2800" dirty="0">
                <a:latin typeface="Calibri" charset="0"/>
                <a:ea typeface="ＭＳ Ｐゴシック" charset="0"/>
              </a:rPr>
              <a:t>Give an example of an intellectual property failure.</a:t>
            </a:r>
          </a:p>
          <a:p>
            <a:pPr>
              <a:buFont typeface="Arial"/>
              <a:buChar char="•"/>
            </a:pPr>
            <a:r>
              <a:rPr lang="en-US" sz="2800" dirty="0">
                <a:latin typeface="Calibri" charset="0"/>
                <a:ea typeface="ＭＳ Ｐゴシック" charset="0"/>
              </a:rPr>
              <a:t>Give an example of a license compliance failure.</a:t>
            </a:r>
          </a:p>
          <a:p>
            <a:pPr>
              <a:buFont typeface="Arial"/>
              <a:buChar char="•"/>
            </a:pPr>
            <a:r>
              <a:rPr lang="en-US" sz="2800" dirty="0">
                <a:latin typeface="Calibri" charset="0"/>
                <a:ea typeface="ＭＳ Ｐゴシック" charset="0"/>
              </a:rPr>
              <a:t>Give an example of an compliance process failure.</a:t>
            </a:r>
          </a:p>
          <a:p>
            <a:r>
              <a:rPr lang="en-US" sz="2800" dirty="0">
                <a:latin typeface="Calibri" charset="0"/>
                <a:ea typeface="ＭＳ Ｐゴシック" charset="0"/>
              </a:rPr>
              <a:t>What are the benefits of prioritizing compliance?</a:t>
            </a:r>
          </a:p>
          <a:p>
            <a:r>
              <a:rPr lang="en-US" sz="2800" dirty="0">
                <a:latin typeface="Calibri" charset="0"/>
                <a:ea typeface="ＭＳ Ｐゴシック" charset="0"/>
              </a:rPr>
              <a:t>What are the benefits of maintaining a good community relationship?</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Patent concepts in software</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Patents protect functionality - this can include a method of operation, such as a computer program</a:t>
            </a:r>
          </a:p>
          <a:p>
            <a:pPr lvl="1"/>
            <a:r>
              <a:rPr lang="en-US" dirty="0"/>
              <a:t>Does not protect abstract ideas, laws of nature</a:t>
            </a:r>
          </a:p>
          <a:p>
            <a:r>
              <a:rPr lang="en-US" dirty="0"/>
              <a:t>The patent owner has the right to stop anybody from exercising that functionality, regardless of independent creation </a:t>
            </a:r>
          </a:p>
          <a:p>
            <a:r>
              <a:rPr lang="en-US" dirty="0"/>
              <a:t>Other parties who want to use the technology may seek a patent license (which may grant rights to use, make, have made, sell, offer for sale, and import the technology)</a:t>
            </a:r>
          </a:p>
          <a:p>
            <a:endParaRPr lang="en-US" dirty="0"/>
          </a:p>
        </p:txBody>
      </p:sp>
    </p:spTree>
    <p:extLst>
      <p:ext uri="{BB962C8B-B14F-4D97-AF65-F5344CB8AC3E}">
        <p14:creationId xmlns:p14="http://schemas.microsoft.com/office/powerpoint/2010/main" val="45633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Licenses</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A "license" is the way a copyright or patent holder gives permission or rights to someone else</a:t>
            </a:r>
          </a:p>
          <a:p>
            <a:r>
              <a:rPr lang="en-US" dirty="0">
                <a:solidFill>
                  <a:srgbClr val="000000"/>
                </a:solidFill>
              </a:rPr>
              <a:t>The license can be limited to:</a:t>
            </a:r>
            <a:endParaRPr lang="en-US" dirty="0"/>
          </a:p>
          <a:p>
            <a:pPr lvl="1"/>
            <a:r>
              <a:rPr lang="en-US" dirty="0">
                <a:solidFill>
                  <a:srgbClr val="000000"/>
                </a:solidFill>
              </a:rPr>
              <a:t>Types of use allowed (distribution, derivative works / to make, have made, manufacture)</a:t>
            </a:r>
            <a:endParaRPr lang="en-US" dirty="0"/>
          </a:p>
          <a:p>
            <a:pPr lvl="1"/>
            <a:r>
              <a:rPr lang="en-US" dirty="0">
                <a:solidFill>
                  <a:srgbClr val="000000"/>
                </a:solidFill>
              </a:rPr>
              <a:t>Exclusive or non-exclusive terms</a:t>
            </a:r>
            <a:endParaRPr lang="en-US" dirty="0"/>
          </a:p>
          <a:p>
            <a:pPr lvl="1"/>
            <a:r>
              <a:rPr lang="en-US" dirty="0">
                <a:solidFill>
                  <a:srgbClr val="000000"/>
                </a:solidFill>
              </a:rPr>
              <a:t>Geographical scope</a:t>
            </a:r>
            <a:endParaRPr lang="en-US" dirty="0"/>
          </a:p>
          <a:p>
            <a:pPr lvl="1"/>
            <a:r>
              <a:rPr lang="en-US" dirty="0">
                <a:solidFill>
                  <a:srgbClr val="000000"/>
                </a:solidFill>
              </a:rPr>
              <a:t>Perpetual or time limited duration</a:t>
            </a:r>
            <a:endParaRPr lang="en-US" dirty="0"/>
          </a:p>
          <a:p>
            <a:r>
              <a:rPr lang="en-US" dirty="0"/>
              <a:t>The license can have conditions on the grants, meaning you only get the license if you comply with certain obligations</a:t>
            </a:r>
          </a:p>
          <a:p>
            <a:pPr lvl="1"/>
            <a:r>
              <a:rPr lang="en-US" dirty="0"/>
              <a:t>E.g, provide attribution, give a reciprocal license</a:t>
            </a:r>
          </a:p>
          <a:p>
            <a:r>
              <a:rPr lang="en-US" dirty="0">
                <a:solidFill>
                  <a:srgbClr val="000000"/>
                </a:solidFill>
              </a:rPr>
              <a:t>May also include contractual terms regarding warranties, indemnification, support, upgrade, maintenance</a:t>
            </a:r>
            <a:endParaRPr lang="en-US" dirty="0"/>
          </a:p>
        </p:txBody>
      </p:sp>
    </p:spTree>
    <p:extLst>
      <p:ext uri="{BB962C8B-B14F-4D97-AF65-F5344CB8AC3E}">
        <p14:creationId xmlns:p14="http://schemas.microsoft.com/office/powerpoint/2010/main" val="1977547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8724</TotalTime>
  <Words>8694</Words>
  <Application>Microsoft Macintosh PowerPoint</Application>
  <PresentationFormat>Widescreen</PresentationFormat>
  <Paragraphs>1169</Paragraphs>
  <Slides>75</Slides>
  <Notes>75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Arial</vt:lpstr>
      <vt:lpstr>Calibri</vt:lpstr>
      <vt:lpstr>DejaVu Sans</vt:lpstr>
      <vt:lpstr>Lucida Sans Unicode</vt:lpstr>
      <vt:lpstr>MS PGothic</vt:lpstr>
      <vt:lpstr>ＭＳ Ｐゴシック</vt:lpstr>
      <vt:lpstr>Times</vt:lpstr>
      <vt:lpstr>Times New Roman</vt:lpstr>
      <vt:lpstr>Wingdings</vt:lpstr>
      <vt:lpstr>돋움</vt:lpstr>
      <vt:lpstr>맑은 고딕</vt:lpstr>
      <vt:lpstr>游ゴシック</vt:lpstr>
      <vt:lpstr>Clarity</vt:lpstr>
      <vt:lpstr>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Conditions &amp; Restrictions</vt:lpstr>
      <vt:lpstr>FOSS Compliance Triggers: Distribution</vt:lpstr>
      <vt:lpstr>FOSS Compliance Triggers: Modification</vt:lpstr>
      <vt:lpstr>FOSS Compliance Program</vt:lpstr>
      <vt:lpstr>Implementing Compliance Practices</vt:lpstr>
      <vt:lpstr>Compliance Benefits</vt:lpstr>
      <vt:lpstr>Check Your Understanding</vt:lpstr>
      <vt:lpstr>Chapter 4</vt:lpstr>
      <vt:lpstr>How do you want to use to the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Working through the FOSS Review</vt:lpstr>
      <vt:lpstr>FOSS Review Oversight</vt:lpstr>
      <vt:lpstr>Check Your Understanding</vt:lpstr>
      <vt:lpstr>Chapter 6</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Shane Coughlan</cp:lastModifiedBy>
  <cp:revision>267</cp:revision>
  <dcterms:created xsi:type="dcterms:W3CDTF">2013-07-15T20:26:40Z</dcterms:created>
  <dcterms:modified xsi:type="dcterms:W3CDTF">2016-12-19T09:10:16Z</dcterms:modified>
</cp:coreProperties>
</file>