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comments/comment7.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8.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2.xml" ContentType="application/vnd.openxmlformats-officedocument.presentationml.comments+xml"/>
  <Override PartName="/ppt/notesSlides/notesSlide42.xml" ContentType="application/vnd.openxmlformats-officedocument.presentationml.notesSlide+xml"/>
  <Override PartName="/ppt/comments/comment13.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4.xml" ContentType="application/vnd.openxmlformats-officedocument.presentationml.comments+xml"/>
  <Override PartName="/ppt/notesSlides/notesSlide47.xml" ContentType="application/vnd.openxmlformats-officedocument.presentationml.notesSlide+xml"/>
  <Override PartName="/ppt/comments/comment15.xml" ContentType="application/vnd.openxmlformats-officedocument.presentationml.comments+xml"/>
  <Override PartName="/ppt/notesSlides/notesSlide48.xml" ContentType="application/vnd.openxmlformats-officedocument.presentationml.notesSlide+xml"/>
  <Override PartName="/ppt/comments/comment16.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omments/comment17.xml" ContentType="application/vnd.openxmlformats-officedocument.presentationml.comment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omments/comment18.xml" ContentType="application/vnd.openxmlformats-officedocument.presentationml.comment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omments/comment19.xml" ContentType="application/vnd.openxmlformats-officedocument.presentationml.comment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8"/>
  </p:notesMasterIdLst>
  <p:handoutMasterIdLst>
    <p:handoutMasterId r:id="rId89"/>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77" r:id="rId52"/>
    <p:sldId id="789" r:id="rId53"/>
    <p:sldId id="741" r:id="rId54"/>
    <p:sldId id="742" r:id="rId55"/>
    <p:sldId id="743" r:id="rId56"/>
    <p:sldId id="744" r:id="rId57"/>
    <p:sldId id="787" r:id="rId58"/>
    <p:sldId id="745" r:id="rId59"/>
    <p:sldId id="746" r:id="rId60"/>
    <p:sldId id="747" r:id="rId61"/>
    <p:sldId id="771" r:id="rId62"/>
    <p:sldId id="750" r:id="rId63"/>
    <p:sldId id="749" r:id="rId64"/>
    <p:sldId id="751" r:id="rId65"/>
    <p:sldId id="752" r:id="rId66"/>
    <p:sldId id="753" r:id="rId67"/>
    <p:sldId id="776" r:id="rId68"/>
    <p:sldId id="755" r:id="rId69"/>
    <p:sldId id="756" r:id="rId70"/>
    <p:sldId id="757" r:id="rId71"/>
    <p:sldId id="758" r:id="rId72"/>
    <p:sldId id="759" r:id="rId73"/>
    <p:sldId id="760" r:id="rId74"/>
    <p:sldId id="761" r:id="rId75"/>
    <p:sldId id="762" r:id="rId76"/>
    <p:sldId id="763" r:id="rId77"/>
    <p:sldId id="764" r:id="rId78"/>
    <p:sldId id="765" r:id="rId79"/>
    <p:sldId id="766" r:id="rId80"/>
    <p:sldId id="767" r:id="rId81"/>
    <p:sldId id="768" r:id="rId82"/>
    <p:sldId id="781" r:id="rId83"/>
    <p:sldId id="782" r:id="rId84"/>
    <p:sldId id="783" r:id="rId85"/>
    <p:sldId id="784" r:id="rId86"/>
    <p:sldId id="785" r:id="rId8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53"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80667" autoAdjust="0"/>
  </p:normalViewPr>
  <p:slideViewPr>
    <p:cSldViewPr snapToGrid="0">
      <p:cViewPr varScale="1">
        <p:scale>
          <a:sx n="59" d="100"/>
          <a:sy n="59" d="100"/>
        </p:scale>
        <p:origin x="-1062" y="-84"/>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9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26T19:06:27.253" idx="52">
    <p:pos x="10" y="10"/>
    <p:text>上から2番目の項目で書いた「意識する」は原文にはありませんが、読みやすさを優先して追加しています。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26T21:07:21.142" idx="53">
    <p:pos x="10" y="10"/>
    <p:text>・ここでもノートに「FOSS」と「OSS」が混ざっていたので英文含めてFOSSに統一します。意味上の齟齬はないはずですので。
・ノート部分の依存関係についての記述はスライドにない情報。ここで言いたいことがいまいちわからないので重点レビューをお願いします。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10/26/2017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10/26/2017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dirty="0" err="1" smtClean="0">
                <a:latin typeface="ＭＳ ゴシック" panose="020B0609070205080204" pitchFamily="49" charset="-128"/>
                <a:ea typeface="ＭＳ ゴシック" panose="020B0609070205080204" pitchFamily="49" charset="-128"/>
              </a:rPr>
              <a:t>そのソフトウェアを受け取るのは</a:t>
            </a:r>
            <a:r>
              <a:rPr lang="ja-JP" altLang="en-US" sz="1200" dirty="0" smtClean="0">
                <a:latin typeface="ＭＳ ゴシック" panose="020B0609070205080204" pitchFamily="49" charset="-128"/>
                <a:ea typeface="ＭＳ ゴシック" panose="020B0609070205080204" pitchFamily="49" charset="-128"/>
              </a:rPr>
              <a:t>誰</a:t>
            </a:r>
            <a:r>
              <a:rPr lang="en-US" sz="1200" dirty="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smtClean="0">
                <a:latin typeface="ＭＳ ゴシック" panose="020B0609070205080204" pitchFamily="49" charset="-128"/>
                <a:ea typeface="ＭＳ ゴシック" panose="020B0609070205080204" pitchFamily="49" charset="-128"/>
              </a:rPr>
              <a:t>プロジェクト</a:t>
            </a:r>
            <a:endParaRPr lang="en-US" sz="1200" dirty="0" smtClean="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ja-JP" altLang="en-US" sz="1200" dirty="0" smtClean="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smtClean="0">
              <a:latin typeface="ＭＳ ゴシック" panose="020B0609070205080204" pitchFamily="49" charset="-128"/>
              <a:ea typeface="ＭＳ ゴシック" panose="020B0609070205080204" pitchFamily="49" charset="-128"/>
            </a:endParaRPr>
          </a:p>
          <a:p>
            <a:r>
              <a:rPr lang="ja-JP" altLang="en-US" sz="1200" dirty="0" smtClean="0">
                <a:latin typeface="ＭＳ ゴシック" panose="020B0609070205080204" pitchFamily="49" charset="-128"/>
                <a:ea typeface="ＭＳ ゴシック" panose="020B0609070205080204" pitchFamily="49" charset="-128"/>
              </a:rPr>
              <a:t>頒布フォーマット</a:t>
            </a:r>
            <a:r>
              <a:rPr lang="en-US" sz="1200" dirty="0" smtClean="0">
                <a:latin typeface="ＭＳ ゴシック" panose="020B0609070205080204" pitchFamily="49" charset="-128"/>
                <a:ea typeface="ＭＳ ゴシック" panose="020B0609070205080204" pitchFamily="49" charset="-128"/>
              </a:rPr>
              <a:t>は</a:t>
            </a:r>
            <a:r>
              <a:rPr lang="ja-JP" altLang="en-US" sz="1200" dirty="0" smtClean="0">
                <a:latin typeface="ＭＳ ゴシック" panose="020B0609070205080204" pitchFamily="49" charset="-128"/>
                <a:ea typeface="ＭＳ ゴシック" panose="020B0609070205080204" pitchFamily="49" charset="-128"/>
              </a:rPr>
              <a:t>何か</a:t>
            </a:r>
            <a:r>
              <a:rPr lang="en-US" sz="1200" dirty="0" smtClean="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smtClean="0">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pPr marL="617220" lvl="1" indent="-342900">
              <a:buFont typeface="Arial" charset="0"/>
              <a:buChar char="•"/>
            </a:pPr>
            <a:r>
              <a:rPr lang="en-US" altLang="ja-JP" sz="1200" dirty="0" smtClean="0">
                <a:latin typeface="+mn-lt"/>
              </a:rPr>
              <a:t>Another legal entity within the business group (this may count as distribution)</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smtClean="0">
                <a:latin typeface="ＭＳ ゴシック" panose="020B0609070205080204" pitchFamily="49" charset="-128"/>
                <a:ea typeface="ＭＳ ゴシック" panose="020B0609070205080204" pitchFamily="49" charset="-128"/>
              </a:rPr>
              <a:t>、</a:t>
            </a:r>
            <a:r>
              <a:rPr lang="x-none" altLang="ja-JP" dirty="0" smtClean="0">
                <a:latin typeface="ＭＳ ゴシック" panose="020B0609070205080204" pitchFamily="49" charset="-128"/>
                <a:ea typeface="ＭＳ ゴシック" panose="020B0609070205080204" pitchFamily="49" charset="-128"/>
              </a:rPr>
              <a:t>FOSSの</a:t>
            </a:r>
            <a:r>
              <a:rPr lang="ja-JP" altLang="en-US" dirty="0" smtClean="0">
                <a:latin typeface="ＭＳ ゴシック" panose="020B0609070205080204" pitchFamily="49" charset="-128"/>
                <a:ea typeface="ＭＳ ゴシック" panose="020B0609070205080204" pitchFamily="49" charset="-128"/>
              </a:rPr>
              <a:t>明らかになっていない使用</a:t>
            </a:r>
            <a:r>
              <a:rPr lang="x-none" dirty="0"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オープンソースのコードのスキャンツールがどんなもので、それがどういった働きをし、経験の浅いユーザはこのトピックについてどのように知識を集め始めれることができるのか、といった点について全体像で説明しています。</a:t>
            </a:r>
            <a:endParaRPr 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endParaRPr>
          </a:p>
          <a:p>
            <a:pPr marL="0" marR="0" lvl="0" indent="0" algn="l" rtl="0">
              <a:spcBef>
                <a:spcPts val="0"/>
              </a:spcBef>
              <a:buSzPct val="25000"/>
              <a:buNone/>
            </a:pPr>
            <a:endParaRPr lang="en-US" sz="1200" b="0" i="0" u="none" strike="noStrike" cap="none"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a:t>
            </a: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This </a:t>
            </a:r>
            <a:r>
              <a:rPr lang="en-US" sz="1200" b="0" i="0" u="none" strike="noStrike" cap="none" dirty="0">
                <a:solidFill>
                  <a:schemeClr val="dk1"/>
                </a:solidFill>
                <a:latin typeface="+mn-lt"/>
                <a:ea typeface="Roboto"/>
                <a:cs typeface="Roboto"/>
                <a:sym typeface="Roboto"/>
              </a:rPr>
              <a:t>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49</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本スライドは、中小企業（</a:t>
            </a:r>
            <a:r>
              <a:rPr lang="en-US" altLang="ja-JP"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プログラムを構築し、展開するために実施必要となりうる事項について触れています。</a:t>
            </a:r>
            <a:endParaRPr 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endParaRPr>
          </a:p>
          <a:p>
            <a:pPr marL="0" marR="0" lvl="0" indent="0" algn="l" rtl="0">
              <a:spcBef>
                <a:spcPts val="0"/>
              </a:spcBef>
              <a:buSzPct val="25000"/>
              <a:buNone/>
            </a:pPr>
            <a:endParaRPr lang="en-US" sz="1200" b="0" i="0" u="none" strike="noStrike" cap="none" dirty="0" smtClean="0">
              <a:solidFill>
                <a:schemeClr val="dk1"/>
              </a:solidFill>
              <a:latin typeface="+mn-lt"/>
              <a:ea typeface="Roboto"/>
              <a:cs typeface="Roboto"/>
              <a:sym typeface="Roboto"/>
            </a:endParaRP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a:t>
            </a: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This </a:t>
            </a:r>
            <a:r>
              <a:rPr lang="en-US" sz="1200" b="0" i="0" u="none" strike="noStrike" cap="none" dirty="0">
                <a:solidFill>
                  <a:schemeClr val="dk1"/>
                </a:solidFill>
                <a:latin typeface="+mn-lt"/>
                <a:ea typeface="Roboto"/>
                <a:cs typeface="Roboto"/>
                <a:sym typeface="Roboto"/>
              </a:rPr>
              <a:t>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dirty="0">
              <a:solidFill>
                <a:schemeClr val="dk1"/>
              </a:solidFill>
              <a:latin typeface="+mn-lt"/>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56</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ja-JP" altLang="en-US" dirty="0" smtClean="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smtClean="0">
                <a:latin typeface="ＭＳ ゴシック" panose="020B0609070205080204" pitchFamily="49" charset="-128"/>
                <a:ea typeface="ＭＳ ゴシック" panose="020B0609070205080204" pitchFamily="49" charset="-128"/>
              </a:rPr>
              <a:t>各ステップの全体像です。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ＭＳ ゴシック" panose="020B0609070205080204" pitchFamily="49" charset="-128"/>
                <a:ea typeface="ＭＳ ゴシック" panose="020B0609070205080204" pitchFamily="49" charset="-128"/>
              </a:rPr>
              <a:t>たと</a:t>
            </a:r>
            <a:r>
              <a:rPr lang="x-none" dirty="0" smtClean="0">
                <a:latin typeface="ＭＳ ゴシック" panose="020B0609070205080204" pitchFamily="49" charset="-128"/>
                <a:ea typeface="ＭＳ ゴシック" panose="020B0609070205080204" pitchFamily="49" charset="-128"/>
              </a:rPr>
              <a:t>えば</a:t>
            </a:r>
            <a:r>
              <a:rPr lang="x-none" dirty="0">
                <a:latin typeface="ＭＳ ゴシック" panose="020B0609070205080204" pitchFamily="49" charset="-128"/>
                <a:ea typeface="ＭＳ ゴシック" panose="020B0609070205080204" pitchFamily="49" charset="-128"/>
              </a:rPr>
              <a:t>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smtClean="0">
                <a:latin typeface="ＭＳ ゴシック" panose="020B0609070205080204" pitchFamily="49" charset="-128"/>
                <a:ea typeface="ＭＳ ゴシック" panose="020B0609070205080204" pitchFamily="49" charset="-128"/>
              </a:rPr>
              <a:t>などにステップが開始されます</a:t>
            </a:r>
            <a:r>
              <a:rPr lang="x-none"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チームはエンジニア</a:t>
            </a:r>
            <a:r>
              <a:rPr lang="ja-JP" altLang="en-US" dirty="0" smtClean="0">
                <a:latin typeface="ＭＳ ゴシック" panose="020B0609070205080204" pitchFamily="49" charset="-128"/>
                <a:ea typeface="ＭＳ ゴシック" panose="020B0609070205080204" pitchFamily="49" charset="-128"/>
              </a:rPr>
              <a:t>たち</a:t>
            </a:r>
            <a:r>
              <a:rPr lang="x-none" dirty="0"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a:t>
            </a:r>
            <a:r>
              <a:rPr lang="x-none" dirty="0" smtClean="0">
                <a:latin typeface="ＭＳ ゴシック" panose="020B0609070205080204" pitchFamily="49" charset="-128"/>
                <a:ea typeface="ＭＳ ゴシック" panose="020B0609070205080204" pitchFamily="49" charset="-128"/>
              </a:rPr>
              <a:t>パーティのソフトウェア</a:t>
            </a:r>
            <a:r>
              <a:rPr lang="ja-JP" altLang="en-US" dirty="0" smtClean="0">
                <a:latin typeface="ＭＳ ゴシック" panose="020B0609070205080204" pitchFamily="49" charset="-128"/>
                <a:ea typeface="ＭＳ ゴシック" panose="020B0609070205080204" pitchFamily="49" charset="-128"/>
              </a:rPr>
              <a:t>へ</a:t>
            </a:r>
            <a:r>
              <a:rPr lang="x-none" dirty="0" smtClean="0">
                <a:latin typeface="ＭＳ ゴシック" panose="020B0609070205080204" pitchFamily="49" charset="-128"/>
                <a:ea typeface="ＭＳ ゴシック" panose="020B0609070205080204" pitchFamily="49" charset="-128"/>
              </a:rPr>
              <a:t>スキャン</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実施</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first step in our example process is to identify FOSS usage.</a:t>
            </a:r>
          </a:p>
          <a:p>
            <a:endParaRPr lang="x-none" altLang="ja-JP" dirty="0" smtClean="0">
              <a:latin typeface="+mn-lt"/>
            </a:endParaRPr>
          </a:p>
          <a:p>
            <a:r>
              <a:rPr lang="x-none" altLang="ja-JP" dirty="0" smtClean="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smtClean="0">
              <a:latin typeface="+mn-lt"/>
            </a:endParaRPr>
          </a:p>
          <a:p>
            <a:r>
              <a:rPr lang="x-none" altLang="ja-JP" dirty="0"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smtClean="0">
              <a:latin typeface="+mn-lt"/>
            </a:endParaRPr>
          </a:p>
          <a:p>
            <a:endParaRPr lang="en-US" strike="sngStrike"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62</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63</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66</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79</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a:t>
            </a:r>
            <a:r>
              <a:rPr lang="ja-JP" altLang="en-US" sz="1200" i="0" u="none" strike="noStrike" cap="none" baseline="0" dirty="0" smtClean="0">
                <a:solidFill>
                  <a:schemeClr val="dk1"/>
                </a:solidFill>
                <a:latin typeface="ＭＳ ゴシック" panose="020B0609070205080204" pitchFamily="49" charset="-128"/>
                <a:ea typeface="ＭＳ ゴシック" panose="020B0609070205080204" pitchFamily="49" charset="-128"/>
              </a:rPr>
              <a:t>アプローチのための鍵となる</a:t>
            </a: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開発者向けガイドラインを概説しています。</a:t>
            </a:r>
            <a:endParaRPr lang="en-US"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chemeClr val="dk1"/>
              </a:solidFill>
            </a:endParaRPr>
          </a:p>
          <a:p>
            <a:pPr marL="0" marR="0" lvl="0" indent="0" algn="l" rtl="0">
              <a:spcBef>
                <a:spcPts val="0"/>
              </a:spcBef>
              <a:buSzPct val="25000"/>
              <a:buNone/>
            </a:pPr>
            <a:r>
              <a:rPr lang="en-US" sz="1200" i="0" u="none" strike="noStrike" cap="none" dirty="0" smtClean="0">
                <a:solidFill>
                  <a:schemeClr val="dk1"/>
                </a:solidFill>
              </a:rPr>
              <a:t>--</a:t>
            </a:r>
          </a:p>
          <a:p>
            <a:pPr marL="0" marR="0" lvl="0" indent="0" algn="l" rtl="0">
              <a:spcBef>
                <a:spcPts val="0"/>
              </a:spcBef>
              <a:buSzPct val="25000"/>
              <a:buNone/>
            </a:pPr>
            <a:r>
              <a:rPr lang="en-US" sz="1200" i="0" u="none" strike="noStrike" cap="none" dirty="0" smtClean="0">
                <a:solidFill>
                  <a:schemeClr val="dk1"/>
                </a:solidFill>
              </a:rPr>
              <a:t>This </a:t>
            </a:r>
            <a:r>
              <a:rPr lang="en-US" sz="1200" i="0" u="none" strike="noStrike" cap="none" dirty="0">
                <a:solidFill>
                  <a:schemeClr val="dk1"/>
                </a:solidFill>
              </a:rPr>
              <a:t>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82</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a:t>
            </a: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か、という点について</a:t>
            </a: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説明しています。</a:t>
            </a:r>
            <a:endParaRPr lang="en-US"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chemeClr val="dk1"/>
              </a:solidFill>
            </a:endParaRPr>
          </a:p>
          <a:p>
            <a:pPr marL="0" marR="0" lvl="0" indent="0" algn="l" rtl="0">
              <a:spcBef>
                <a:spcPts val="0"/>
              </a:spcBef>
              <a:buSzPct val="25000"/>
              <a:buNone/>
            </a:pPr>
            <a:r>
              <a:rPr lang="en-US" sz="1200" i="0" u="none" strike="noStrike" cap="none" dirty="0" smtClean="0">
                <a:solidFill>
                  <a:schemeClr val="dk1"/>
                </a:solidFill>
              </a:rPr>
              <a:t>--</a:t>
            </a:r>
          </a:p>
          <a:p>
            <a:pPr marL="0" marR="0" lvl="0" indent="0" algn="l" rtl="0">
              <a:spcBef>
                <a:spcPts val="0"/>
              </a:spcBef>
              <a:buSzPct val="25000"/>
              <a:buNone/>
            </a:pPr>
            <a:r>
              <a:rPr lang="en-US" sz="1200" i="0" u="none" strike="noStrike" cap="none" dirty="0" smtClean="0">
                <a:solidFill>
                  <a:schemeClr val="dk1"/>
                </a:solidFill>
              </a:rPr>
              <a:t>This </a:t>
            </a:r>
            <a:r>
              <a:rPr lang="en-US" sz="1200" i="0" u="none" strike="noStrike" cap="none" dirty="0">
                <a:solidFill>
                  <a:schemeClr val="dk1"/>
                </a:solidFill>
              </a:rPr>
              <a:t>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i="0" u="none" strike="noStrike" cap="none" dirty="0" smtClean="0">
                <a:solidFill>
                  <a:schemeClr val="dk1"/>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en-US" sz="1200" i="0" u="none" strike="noStrike" cap="none" dirty="0" smtClean="0">
                <a:solidFill>
                  <a:schemeClr val="dk1"/>
                </a:solidFill>
              </a:rPr>
              <a:t>--</a:t>
            </a:r>
          </a:p>
          <a:p>
            <a:pPr marL="0" marR="0" lvl="0" indent="0" algn="l" rtl="0">
              <a:spcBef>
                <a:spcPts val="0"/>
              </a:spcBef>
              <a:buSzPct val="25000"/>
              <a:buNone/>
            </a:pPr>
            <a:r>
              <a:rPr lang="en-US" sz="1200" i="0" u="none" strike="noStrike" cap="none" dirty="0" smtClean="0">
                <a:solidFill>
                  <a:schemeClr val="dk1"/>
                </a:solidFill>
              </a:rPr>
              <a:t>This </a:t>
            </a:r>
            <a:r>
              <a:rPr lang="en-US" sz="1200" i="0" u="none" strike="noStrike" cap="none" dirty="0">
                <a:solidFill>
                  <a:schemeClr val="dk1"/>
                </a:solidFill>
              </a:rPr>
              <a:t>slide </a:t>
            </a:r>
            <a:r>
              <a:rPr lang="en-US" dirty="0"/>
              <a:t>emphasizes</a:t>
            </a:r>
            <a:r>
              <a:rPr lang="en-US" sz="1200" i="0" u="none" strike="noStrike" cap="none"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を取り扱う際に開発者が実践できる一般的なガイドライン：</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・質の高い</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marL="0" marR="0" lvl="0" indent="0" algn="l" rtl="0">
              <a:spcBef>
                <a:spcPts val="0"/>
              </a:spcBef>
              <a:buSzPct val="25000"/>
              <a:buNone/>
            </a:pP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で、追加のヘッダ情報は、ソースコードへの改変や追加に対し加えれる可能性があります。（注：ライセンスによって、ドキュメント上の変更を要求するものもあります）</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コードがプロプライエタリのコードにリンクされたり含まれたりするような場合は特に意識する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以前</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レビューされた</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コンポーネントの新バージョンは新たなコンプライアンス上の問題として起こす</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可能性：</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i="0" u="none" strike="noStrike" cap="none" dirty="0" err="1" smtClean="0">
                <a:solidFill>
                  <a:srgbClr val="000000"/>
                </a:solidFill>
                <a:latin typeface="ＭＳ ゴシック" panose="020B0609070205080204" pitchFamily="49" charset="-128"/>
                <a:ea typeface="ＭＳ ゴシック" panose="020B0609070205080204" pitchFamily="49" charset="-128"/>
              </a:rPr>
              <a:t>ghostscript</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の例　</a:t>
            </a:r>
            <a:r>
              <a:rPr lang="en-US" altLang="ja-JP" sz="1200" i="0" u="sng" strike="noStrike" cap="none" dirty="0" smtClean="0">
                <a:solidFill>
                  <a:schemeClr val="hlink"/>
                </a:solidFill>
                <a:hlinkClick r:id="rId3"/>
              </a:rPr>
              <a:t>https://en.wikipedia.org/wiki/Ghostscript</a:t>
            </a:r>
            <a:r>
              <a:rPr lang="ja-JP" altLang="en-US" sz="1200" i="0" u="sng" strike="noStrike" cap="none" dirty="0" smtClean="0">
                <a:solidFill>
                  <a:schemeClr val="hlink"/>
                </a:solidFill>
              </a:rPr>
              <a:t>）</a:t>
            </a:r>
            <a:endPar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・新たなバージョンがさらなる</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の義務を生み、それが新たな依存関係となる。こういった依存関係が</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頒布物（ディストリビューション）に組み込まれる、またはそれをビルドする際に解決された依存性として見えてくる可能性がある。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外部からやってくる（</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In-bound</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の）のソフトウェアについて取り組むべきリスクとは何か？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・外部からのソフトウェアに組み込まれた、明らかになっている</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・外部からのソフトウェアをその他の</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err="1" smtClean="0">
                <a:solidFill>
                  <a:srgbClr val="000000"/>
                </a:solidFill>
                <a:latin typeface="ＭＳ ゴシック" panose="020B0609070205080204" pitchFamily="49" charset="-128"/>
                <a:ea typeface="ＭＳ ゴシック" panose="020B0609070205080204" pitchFamily="49" charset="-128"/>
              </a:rPr>
              <a:t>と統</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合することで生じる潜在的なライセンス上の矛盾</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・外部からのソフトウェアに含まれている、明らかになっていない、もしくは知られていない</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の存在</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en-US" sz="1200" i="0" u="none" strike="noStrike" cap="none" dirty="0" smtClean="0">
                <a:solidFill>
                  <a:srgbClr val="000000"/>
                </a:solidFill>
              </a:rPr>
              <a:t>--</a:t>
            </a:r>
          </a:p>
          <a:p>
            <a:pPr marL="0" marR="0" lvl="0" indent="0" algn="l" rtl="0">
              <a:spcBef>
                <a:spcPts val="0"/>
              </a:spcBef>
              <a:buSzPct val="25000"/>
              <a:buNone/>
            </a:pPr>
            <a:r>
              <a:rPr lang="en-US" sz="1200" i="0" u="none" strike="noStrike" cap="none" dirty="0" smtClean="0">
                <a:solidFill>
                  <a:srgbClr val="000000"/>
                </a:solidFill>
              </a:rPr>
              <a:t>General </a:t>
            </a:r>
            <a:r>
              <a:rPr lang="en-US" sz="1200" i="0" u="none" strike="noStrike" cap="none" dirty="0">
                <a:solidFill>
                  <a:srgbClr val="000000"/>
                </a:solidFill>
              </a:rPr>
              <a:t>guidelines developers can practices when working with FOSS: </a:t>
            </a:r>
          </a:p>
          <a:p>
            <a:pPr marL="0" marR="0" lvl="0" indent="0" algn="l" rtl="0">
              <a:spcBef>
                <a:spcPts val="0"/>
              </a:spcBef>
              <a:buSzPct val="25000"/>
              <a:buNone/>
            </a:pPr>
            <a:r>
              <a:rPr lang="en-US" sz="1200" i="0" u="none" strike="noStrike" cap="none" dirty="0">
                <a:solidFill>
                  <a:srgbClr val="000000"/>
                </a:solidFill>
              </a:rPr>
              <a:t>- Select code from high quality FOSS communities </a:t>
            </a:r>
          </a:p>
          <a:p>
            <a:pPr marL="0" marR="0" lvl="0" indent="0" algn="l" rtl="0">
              <a:spcBef>
                <a:spcPts val="0"/>
              </a:spcBef>
              <a:buSzPct val="25000"/>
              <a:buNone/>
            </a:pPr>
            <a:r>
              <a:rPr lang="en-US" sz="1200" i="0" u="none" strike="noStrike" cap="none" dirty="0">
                <a:solidFill>
                  <a:srgbClr val="000000"/>
                </a:solidFill>
              </a:rPr>
              <a:t>- Seek guidance </a:t>
            </a:r>
          </a:p>
          <a:p>
            <a:pPr marL="0" marR="0" lvl="0" indent="0" algn="l" rtl="0">
              <a:spcBef>
                <a:spcPts val="0"/>
              </a:spcBef>
              <a:buSzPct val="25000"/>
              <a:buNone/>
            </a:pPr>
            <a:r>
              <a:rPr lang="en-US" sz="1200" i="0" u="none" strike="noStrike" cap="none" dirty="0">
                <a:solidFill>
                  <a:srgbClr val="000000"/>
                </a:solidFill>
              </a:rPr>
              <a:t>- Preserve existing licensing information </a:t>
            </a:r>
          </a:p>
          <a:p>
            <a:pPr marL="0" marR="0" lvl="0" indent="0" algn="l" rtl="0">
              <a:spcBef>
                <a:spcPts val="0"/>
              </a:spcBef>
              <a:buSzPct val="25000"/>
              <a:buNone/>
            </a:pPr>
            <a:r>
              <a:rPr lang="en-US" sz="1200" i="0" u="none" strike="noStrike" cap="none" dirty="0">
                <a:solidFill>
                  <a:srgbClr val="000000"/>
                </a:solidFill>
              </a:rPr>
              <a:t>- Gather and retain FOSS project information for your review process </a:t>
            </a:r>
          </a:p>
          <a:p>
            <a:pPr marL="0" marR="0" lvl="0" indent="0" algn="l" rtl="0">
              <a:spcBef>
                <a:spcPts val="0"/>
              </a:spcBef>
              <a:buSzPct val="25000"/>
              <a:buNone/>
            </a:pPr>
            <a:r>
              <a:rPr lang="en-US" sz="1200" i="0" u="none" strike="noStrike" cap="none"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0" marR="0" lvl="0" indent="0" algn="l" rtl="0">
              <a:spcBef>
                <a:spcPts val="0"/>
              </a:spcBef>
              <a:buSzPct val="25000"/>
              <a:buNone/>
            </a:pPr>
            <a:r>
              <a:rPr lang="en-US" sz="1200" i="0" u="none" strike="noStrike" cap="none" dirty="0">
                <a:solidFill>
                  <a:srgbClr val="000000"/>
                </a:solidFill>
              </a:rPr>
              <a:t>Important steps in a compliance process: </a:t>
            </a:r>
          </a:p>
          <a:p>
            <a:pPr marL="0" marR="0" lvl="0" indent="0" algn="l" rtl="0">
              <a:spcBef>
                <a:spcPts val="0"/>
              </a:spcBef>
              <a:buSzPct val="25000"/>
              <a:buNone/>
            </a:pPr>
            <a:r>
              <a:rPr lang="en-US" sz="1200" i="0" u="none" strike="noStrike" cap="none" dirty="0">
                <a:solidFill>
                  <a:srgbClr val="000000"/>
                </a:solidFill>
              </a:rPr>
              <a:t>- Follow developer guidelines, especially for any FOSS code included in or linked to proprietary code </a:t>
            </a:r>
          </a:p>
          <a:p>
            <a:pPr marL="0" marR="0" lvl="0" indent="0" algn="l" rtl="0">
              <a:spcBef>
                <a:spcPts val="0"/>
              </a:spcBef>
              <a:buSzPct val="25000"/>
              <a:buNone/>
            </a:pPr>
            <a:r>
              <a:rPr lang="en-US" sz="1200" i="0" u="none" strike="noStrike" cap="none" dirty="0">
                <a:solidFill>
                  <a:srgbClr val="000000"/>
                </a:solidFill>
              </a:rPr>
              <a:t>- Review and approve all FOSS early in the cycle </a:t>
            </a:r>
          </a:p>
          <a:p>
            <a:pPr marL="0" marR="0" lvl="0" indent="0" algn="l" rtl="0">
              <a:spcBef>
                <a:spcPts val="0"/>
              </a:spcBef>
              <a:buSzPct val="25000"/>
              <a:buNone/>
            </a:pPr>
            <a:r>
              <a:rPr lang="en-US" sz="1200" i="0" u="none" strike="noStrike" cap="none" dirty="0">
                <a:solidFill>
                  <a:srgbClr val="000000"/>
                </a:solidFill>
              </a:rPr>
              <a:t>- Review architecture and avoid mixing components governed by incompatible licenses </a:t>
            </a:r>
          </a:p>
          <a:p>
            <a:pPr marL="0" marR="0" lvl="0" indent="0" algn="l" rtl="0">
              <a:spcBef>
                <a:spcPts val="0"/>
              </a:spcBef>
              <a:buSzPct val="25000"/>
              <a:buNone/>
            </a:pPr>
            <a:r>
              <a:rPr lang="en-US" sz="1200" i="0" u="none" strike="noStrike" cap="none" dirty="0">
                <a:solidFill>
                  <a:srgbClr val="000000"/>
                </a:solidFill>
              </a:rPr>
              <a:t>- Verify </a:t>
            </a:r>
            <a:r>
              <a:rPr lang="en-US" sz="1200" i="0" u="none" strike="noStrike" cap="none" dirty="0" smtClean="0">
                <a:solidFill>
                  <a:srgbClr val="000000"/>
                </a:solidFill>
              </a:rPr>
              <a:t>FOSS </a:t>
            </a:r>
            <a:r>
              <a:rPr lang="en-US" sz="1200" i="0" u="none" strike="noStrike" cap="none" dirty="0">
                <a:solidFill>
                  <a:srgbClr val="000000"/>
                </a:solidFill>
              </a:rPr>
              <a:t>compliance for every product and every version prior to release </a:t>
            </a:r>
          </a:p>
          <a:p>
            <a:pPr marL="0" marR="0" lvl="0" indent="0" algn="l" rtl="0">
              <a:spcBef>
                <a:spcPts val="0"/>
              </a:spcBef>
              <a:buSzPct val="25000"/>
              <a:buNone/>
            </a:pPr>
            <a:r>
              <a:rPr lang="en-US" sz="1200" i="0" u="none" strike="noStrike" cap="none" dirty="0">
                <a:solidFill>
                  <a:srgbClr val="000000"/>
                </a:solidFill>
              </a:rPr>
              <a:t>- Review </a:t>
            </a:r>
            <a:r>
              <a:rPr lang="en-US" sz="1200" i="0" u="none" strike="noStrike" cap="none" dirty="0" smtClean="0">
                <a:solidFill>
                  <a:srgbClr val="000000"/>
                </a:solidFill>
              </a:rPr>
              <a:t>FOSS </a:t>
            </a:r>
            <a:r>
              <a:rPr lang="en-US" sz="1200" i="0" u="none" strike="noStrike" cap="none" dirty="0">
                <a:solidFill>
                  <a:srgbClr val="000000"/>
                </a:solidFill>
              </a:rPr>
              <a:t>compliance for new versions of </a:t>
            </a:r>
            <a:r>
              <a:rPr lang="en-US" sz="1200" i="0" u="none" strike="noStrike" cap="none" dirty="0" smtClean="0">
                <a:solidFill>
                  <a:srgbClr val="000000"/>
                </a:solidFill>
              </a:rPr>
              <a:t>FOSS</a:t>
            </a:r>
            <a:r>
              <a:rPr lang="en-US" sz="1200" i="0" u="none" strike="noStrike" cap="none" dirty="0">
                <a:solidFill>
                  <a:srgbClr val="000000"/>
                </a:solidFill>
              </a:rPr>
              <a:t> </a:t>
            </a:r>
          </a:p>
          <a:p>
            <a:pPr marL="0" marR="0" lvl="0" indent="0" algn="l" rtl="0">
              <a:spcBef>
                <a:spcPts val="0"/>
              </a:spcBef>
              <a:buSzPct val="25000"/>
              <a:buNone/>
            </a:pPr>
            <a:r>
              <a:rPr lang="en-US" sz="1200" i="0" u="none" strike="noStrike" cap="none" dirty="0">
                <a:solidFill>
                  <a:srgbClr val="000000"/>
                </a:solidFill>
              </a:rPr>
              <a:t>A new version of a previously reviewed FOSS component can create new compliance issues by: </a:t>
            </a:r>
          </a:p>
          <a:p>
            <a:pPr marL="0" marR="0" lvl="0" indent="0" algn="l" rtl="0">
              <a:spcBef>
                <a:spcPts val="0"/>
              </a:spcBef>
              <a:buSzPct val="25000"/>
              <a:buNone/>
            </a:pPr>
            <a:r>
              <a:rPr lang="en-US" sz="1200" i="0" u="none" strike="noStrike" cap="none" dirty="0">
                <a:solidFill>
                  <a:srgbClr val="000000"/>
                </a:solidFill>
              </a:rPr>
              <a:t>- A change in the FOSS license for the new version of the FOSS component(e.g. </a:t>
            </a:r>
            <a:r>
              <a:rPr lang="en-US" sz="1200" i="0" u="none" strike="noStrike" cap="none" dirty="0" err="1">
                <a:solidFill>
                  <a:srgbClr val="000000"/>
                </a:solidFill>
              </a:rPr>
              <a:t>ghostscript</a:t>
            </a:r>
            <a:r>
              <a:rPr lang="en-US" sz="1200" i="0" u="none" strike="noStrike" cap="none" dirty="0">
                <a:solidFill>
                  <a:srgbClr val="000000"/>
                </a:solidFill>
              </a:rPr>
              <a:t> </a:t>
            </a:r>
            <a:r>
              <a:rPr lang="en-US" sz="1200" i="0" u="sng" strike="noStrike" cap="none" dirty="0">
                <a:solidFill>
                  <a:schemeClr val="hlink"/>
                </a:solidFill>
                <a:hlinkClick r:id="rId3"/>
              </a:rPr>
              <a:t>https://en.wikipedia.org/wiki/Ghostscript</a:t>
            </a:r>
            <a:r>
              <a:rPr lang="en-US" sz="1200" i="0" u="none" strike="noStrike" cap="none" dirty="0">
                <a:solidFill>
                  <a:srgbClr val="000000"/>
                </a:solidFill>
              </a:rPr>
              <a:t>) </a:t>
            </a:r>
          </a:p>
          <a:p>
            <a:pPr marL="0" marR="0" lvl="0" indent="0" algn="l" rtl="0">
              <a:spcBef>
                <a:spcPts val="0"/>
              </a:spcBef>
              <a:buSzPct val="25000"/>
              <a:buNone/>
            </a:pPr>
            <a:r>
              <a:rPr lang="en-US" sz="1200" i="0" u="none" strike="noStrike" cap="none" dirty="0">
                <a:solidFill>
                  <a:srgbClr val="000000"/>
                </a:solidFill>
              </a:rPr>
              <a:t>- New dependencies introduced with new versions which create additional FOSS obligations. These dependencies may be embedded in the FOSS distribution or they may be dependencies resolved at build time. </a:t>
            </a:r>
          </a:p>
          <a:p>
            <a:pPr marL="0" marR="0" lvl="0" indent="0" algn="l" rtl="0">
              <a:spcBef>
                <a:spcPts val="0"/>
              </a:spcBef>
              <a:buSzPct val="25000"/>
              <a:buNone/>
            </a:pPr>
            <a:r>
              <a:rPr lang="en-US" sz="1200" i="0" u="none" strike="noStrike" cap="none" dirty="0">
                <a:solidFill>
                  <a:srgbClr val="000000"/>
                </a:solidFill>
              </a:rPr>
              <a:t>What risks should you address with in-bound software? </a:t>
            </a:r>
          </a:p>
          <a:p>
            <a:pPr marL="0" marR="0" lvl="0" indent="0" algn="l" rtl="0">
              <a:spcBef>
                <a:spcPts val="0"/>
              </a:spcBef>
              <a:buSzPct val="25000"/>
              <a:buNone/>
            </a:pPr>
            <a:r>
              <a:rPr lang="en-US" sz="1200" i="0" u="none" strike="noStrike" cap="none" dirty="0">
                <a:solidFill>
                  <a:srgbClr val="000000"/>
                </a:solidFill>
              </a:rPr>
              <a:t>- License compliance for any disclosed FOSS embedded in the in-bound software </a:t>
            </a:r>
          </a:p>
          <a:p>
            <a:pPr marL="0" marR="0" lvl="0" indent="0" algn="l" rtl="0">
              <a:spcBef>
                <a:spcPts val="0"/>
              </a:spcBef>
              <a:buSzPct val="25000"/>
              <a:buNone/>
            </a:pPr>
            <a:r>
              <a:rPr lang="en-US" sz="1200" i="0" u="none" strike="noStrike" cap="none" dirty="0">
                <a:solidFill>
                  <a:srgbClr val="000000"/>
                </a:solidFill>
              </a:rPr>
              <a:t>- The potential for creating license conflicts by integrating inbound software with other FOSS or proprietary software </a:t>
            </a:r>
          </a:p>
          <a:p>
            <a:pPr marL="0" marR="0" lvl="0" indent="0" algn="l" rtl="0">
              <a:spcBef>
                <a:spcPts val="0"/>
              </a:spcBef>
              <a:buSzPct val="25000"/>
              <a:buNone/>
            </a:pPr>
            <a:r>
              <a:rPr lang="en-US" sz="1200" i="0" u="none" strike="noStrike" cap="none" dirty="0">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85</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10/26/2017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10/26/2017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10/26/2017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10/26/2017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47.xml.rels><?xml version="1.0" encoding="UTF-8" standalone="yes"?>
<Relationships xmlns="http://schemas.openxmlformats.org/package/2006/relationships"><Relationship Id="rId8" Type="http://schemas.openxmlformats.org/officeDocument/2006/relationships/comments" Target="../comments/comment15.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5.xml"/><Relationship Id="rId1" Type="http://schemas.openxmlformats.org/officeDocument/2006/relationships/slideLayout" Target="../slideLayouts/slideLayout16.xml"/><Relationship Id="rId4" Type="http://schemas.openxmlformats.org/officeDocument/2006/relationships/comments" Target="../comments/comment2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1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、法令上</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の解釈も国ごとに異なる可能性ある</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のコメント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を同時に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24264"/>
            <a:ext cx="10972800" cy="4876800"/>
          </a:xfrm>
        </p:spPr>
        <p:txBody>
          <a:bodyPr vert="horz" lIns="91440" tIns="45720" rIns="91440" bIns="45720" rtlCol="0" anchor="t">
            <a:noAutofit/>
          </a:bodyPr>
          <a:lstStyle/>
          <a:p>
            <a:pPr marL="0" indent="0">
              <a:buNone/>
            </a:pP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sz="2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避けるべく改変バージョンとは異なるバージョン名の使用の要求、ライセンス違反があった場合の解除（</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する」場合を</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対応</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した）添付</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コンポーネントと同じライセンス下にすること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し、これを共有</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することを促進するための</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公開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教材</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a:t>
            </a:r>
            <a:r>
              <a:rPr lang="ja-JP" alt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しする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できる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違反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のリスクを管理、低減でき、開発者が選択したライセンスに対しての関心が高まる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プログラムマネージャー、プロダクトマネージャーおよびエンジニアは提案のあった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コンポーネントについて有益性や品質面でレビューする。その後選ばれたコンポーネントの使用に付随する権利や義務についてのレビューが開始される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、これにより企業は使用する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パッケージを取り巻くコミュニティの状況（活動状況、多様なメンバによる参画、反応の速さ）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版名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意図的に加えた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ている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に対して実施された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評価する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専門</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部門の関係者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と付随した情報が、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ソースコードスキャン自動化ツールは数多く、様々なものが存在</a:t>
            </a: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それらのすべては特定のニーズに向けたソリューションであるため、可能性があるすべての課題を解決する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ものないと考えられる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多くの企業は自動化ツールと手動レビューを併用している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フリーで入手可能なソースコード スキャン ツールの一つのよい例として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80000"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むものとなる。この作業</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これらの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グループ</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が正確に問題を理解することを確かなものとするには</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、関係者間での意見の相違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コンポーネントを管理する一連のアクション。企業の商用コンポーネントについて同様のプロセスが実施されている場合がある。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アクションとして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以下が含まれることが多い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のコンポーネントによって生まれるすべての義務の特定と追跡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用いる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中小企業のチェックリストの例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Support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Requirements:</a:t>
            </a: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コンプライアンス対応要員</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配置し、明確な責任境界線を指定する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コンプライアンスプログラム支援のために適応させる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ポリシーについて全員が利用できるトレーニングを持つ</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105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www.linuxfoundation.org/projects/opencompliance/self-assessment-compliance-checklist </a:t>
            </a:r>
            <a:endPar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p:txBody>
      </p:sp>
    </p:spTree>
    <p:extLst>
      <p:ext uri="{BB962C8B-B14F-4D97-AF65-F5344CB8AC3E}">
        <p14:creationId xmlns:p14="http://schemas.microsoft.com/office/powerpoint/2010/main" val="4166092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ポリシーの要求事項に応じ、網羅的もしくは限定的に定義され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範囲で</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ステップ）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新た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手動で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を特定した監査レポート：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ポリシーを参照した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る</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4093122060"/>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おいてエンジニアが、</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意味をエンジニアリング部門のスタッフ</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139550729"/>
              </p:ext>
            </p:extLst>
          </p:nvPr>
        </p:nvGraphicFramePr>
        <p:xfrm>
          <a:off x="696000" y="1584000"/>
          <a:ext cx="10800000" cy="5023316"/>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691659729"/>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（または改変に関する情報がライセンスを満足する上での十分なレベルの詳細さ、明確さとなっていない）</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質が高く、十分な</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サポートを受けられる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プロジェクトへのコントリビューションに正式な承認を求める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どんなこと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があっても、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コンポーネントから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既存の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諾された著作権やその他ライセンス情報を削除したり、乱すようなことをしない。すべての著作権と許諾情報は、すべてのコンポーネントで手を加えられないままにする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場合は除く（たとえば、改変されたバージョンに名前の変更を求める場合がある）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プロジェクト情報を集め、保持する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ポリシーを遵守するために求められる時間を作業計画に組み込む</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ソフトウェアを使用するために開発者ガイドラインに従う。特に、プロプライエタリもしくはサードパーティのソースコードに（もしくはその逆）取り込んだり</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予定されるアーキテクチャをレビューし、両立しない</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製品ごとを基本として</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パッケージは一つの製品に対する使用が承認されたことが、他の製品について承認されることを必ずしも意味しないため。</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バージョンがレビューされ承認することを確かなものとする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可能性が</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外部からやってくる（</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を取り扱う際に実践できる一般的なガイドラインをいくつか挙げてください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ヘッダー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情報を削除したり変更したりするべきでしょうか？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にレビューした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外部からやってくる（</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In-bound</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の）のソフトウェアについて取り組む</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べき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スク</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は何ですか？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フリーの開発者向けコンプライアンスの基礎教育は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ら</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、コピー（複製）ではなく毒性的な作品であることを示して</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z="19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18917</TotalTime>
  <Words>11359</Words>
  <Application>Microsoft Office PowerPoint</Application>
  <PresentationFormat>ユーザー設定</PresentationFormat>
  <Paragraphs>1718</Paragraphs>
  <Slides>85</Slides>
  <Notes>85</Notes>
  <HiddenSlides>0</HiddenSlides>
  <MMClips>0</MMClips>
  <ScaleCrop>false</ScaleCrop>
  <HeadingPairs>
    <vt:vector size="4" baseType="variant">
      <vt:variant>
        <vt:lpstr>テーマ</vt:lpstr>
      </vt:variant>
      <vt:variant>
        <vt:i4>2</vt:i4>
      </vt:variant>
      <vt:variant>
        <vt:lpstr>スライド タイトル</vt:lpstr>
      </vt:variant>
      <vt:variant>
        <vt:i4>85</vt:i4>
      </vt:variant>
    </vt:vector>
  </HeadingPairs>
  <TitlesOfParts>
    <vt:vector size="87" baseType="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FOSSレビューの遂行</vt:lpstr>
      <vt:lpstr>FOSS レビューの監督</vt:lpstr>
      <vt:lpstr>理解度チェック</vt:lpstr>
      <vt:lpstr>第6章</vt:lpstr>
      <vt:lpstr>概要</vt:lpstr>
      <vt:lpstr>中小企業のチェックリストの例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867</cp:revision>
  <cp:lastPrinted>2017-05-13T02:23:06Z</cp:lastPrinted>
  <dcterms:created xsi:type="dcterms:W3CDTF">2013-07-15T20:26:40Z</dcterms:created>
  <dcterms:modified xsi:type="dcterms:W3CDTF">2017-10-26T12:56:19Z</dcterms:modified>
</cp:coreProperties>
</file>