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Copyright protects original works of authorship.It's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Software can be subject to a patent. Patent protects method of operation, such as computer program. However,</a:t>
            </a:r>
            <a:r>
              <a:rPr lang="x-none" dirty="0">
                <a:latin typeface="Calibri"/>
              </a:rPr>
              <a:t> </a:t>
            </a:r>
            <a:r>
              <a:rPr lang="x-none">
                <a:latin typeface="Calibri"/>
              </a:rPr>
              <a:t>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a:t>
            </a:r>
            <a:r>
              <a:rPr lang="x-none" dirty="0">
                <a:latin typeface="Calibri"/>
              </a:rPr>
              <a:t> </a:t>
            </a:r>
            <a:r>
              <a:rPr lang="x-none">
                <a:latin typeface="Calibri"/>
              </a:rPr>
              <a:t>which is a free software project that provides the codecs for encoding and decoding videos. However, you would still need a patent license to encode and decode a certain format.</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useful for lawyers, managers or developers who may not be familiar with FOSS licenses.</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This slide provides the</a:t>
            </a:r>
            <a:r>
              <a:rPr lang="en-US" baseline="0" dirty="0">
                <a:latin typeface="Calibri"/>
                <a:ea typeface="MS PGothic" charset="0"/>
              </a:rPr>
              <a:t>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”permissive” FOSS licenses, the most basic type of FOSS license, which usually have minimal requirements. The most basic requirement is to include</a:t>
            </a:r>
            <a:r>
              <a:rPr lang="en-US" baseline="0" dirty="0"/>
              <a:t> a copyright notice.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reciprocity and Copyleft,</a:t>
            </a:r>
            <a:r>
              <a:rPr lang="en-US" baseline="0" dirty="0">
                <a:latin typeface="Calibri"/>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a:t>
            </a:r>
            <a:r>
              <a:rPr lang="en-US" i="0" baseline="0" dirty="0">
                <a:latin typeface="Calibri"/>
              </a:rPr>
              <a:t> patent concepts relevant to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a:t>
            </a:r>
            <a:r>
              <a:rPr lang="en-US" baseline="0" dirty="0">
                <a:latin typeface="Calibri"/>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Check Your Understanding</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What type of material does copyright law protect?</a:t>
            </a:r>
          </a:p>
          <a:p>
            <a:r>
              <a:rPr lang="en-US" dirty="0">
                <a:latin typeface="Calibri" charset="0"/>
                <a:ea typeface="ＭＳ Ｐゴシック" charset="0"/>
              </a:rPr>
              <a:t>What copyright rights are most important for software?</a:t>
            </a:r>
          </a:p>
          <a:p>
            <a:r>
              <a:rPr lang="en-US" dirty="0">
                <a:latin typeface="Calibri" charset="0"/>
                <a:ea typeface="ＭＳ Ｐゴシック" charset="0"/>
              </a:rPr>
              <a:t>Can software be subject to a patent? </a:t>
            </a:r>
          </a:p>
          <a:p>
            <a:r>
              <a:rPr lang="en-US" dirty="0">
                <a:latin typeface="Calibri" charset="0"/>
                <a:ea typeface="ＭＳ Ｐゴシック" charset="0"/>
              </a:rPr>
              <a:t>What rights does a patent give to the patent owner?</a:t>
            </a:r>
          </a:p>
          <a:p>
            <a:r>
              <a:rPr lang="en-US" dirty="0">
                <a:latin typeface="Calibri" charset="0"/>
                <a:ea typeface="ＭＳ Ｐゴシック" charset="0"/>
              </a:rPr>
              <a:t>If you independently develop your own software, is it possible that you might need a copyright license from a third party for that software? A patent license?</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Free and </a:t>
            </a:r>
            <a:r>
              <a:rPr lang="en-US" dirty="0">
                <a:latin typeface="Calibri" charset="0"/>
                <a:ea typeface="MS PGothic" charset="0"/>
              </a:rPr>
              <a:t>FOSS</a:t>
            </a:r>
            <a:r>
              <a:rPr lang="x-none" dirty="0">
                <a:latin typeface="Calibri" charset="0"/>
                <a:ea typeface="MS PGothic" charset="0"/>
              </a:rPr>
              <a:t> Software licenses generally make source code available under terms that allow for modification and redistribution</a:t>
            </a:r>
          </a:p>
          <a:p>
            <a:r>
              <a:rPr lang="x-none" dirty="0">
                <a:latin typeface="Calibri" charset="0"/>
                <a:ea typeface="MS PGothic" charset="0"/>
              </a:rPr>
              <a:t>FOSS licenses may have conditions related to providing attributions, copyright statement preservation, or a written offer to make the source code available</a:t>
            </a:r>
          </a:p>
          <a:p>
            <a:r>
              <a:rPr lang="x-none" dirty="0">
                <a:latin typeface="Calibri" charset="0"/>
                <a:ea typeface="MS PGothic" charset="0"/>
              </a:rPr>
              <a:t>One popular set of licenses are those approved by the </a:t>
            </a:r>
            <a:r>
              <a:rPr lang="en-US" dirty="0">
                <a:latin typeface="Calibri" charset="0"/>
                <a:ea typeface="MS PGothic" charset="0"/>
              </a:rPr>
              <a:t>FOSS</a:t>
            </a:r>
            <a:r>
              <a:rPr lang="x-none" dirty="0">
                <a:latin typeface="Calibri" charset="0"/>
                <a:ea typeface="MS PGothic" charset="0"/>
              </a:rPr>
              <a:t> Initiative (OSI) based on their </a:t>
            </a:r>
            <a:r>
              <a:rPr lang="en-US" dirty="0">
                <a:latin typeface="Calibri" charset="0"/>
                <a:ea typeface="MS PGothic" charset="0"/>
              </a:rPr>
              <a:t>FOSS</a:t>
            </a:r>
            <a:r>
              <a:rPr lang="x-none" dirty="0">
                <a:latin typeface="Calibri" charset="0"/>
                <a:ea typeface="MS PGothic" charset="0"/>
              </a:rPr>
              <a:t> Definition (OSD). A complete list of OSI-approved licenses is available at </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 term used often to describe minimally restrictive FOSS licenses</a:t>
            </a:r>
          </a:p>
          <a:p>
            <a:r>
              <a:rPr lang="en-US" dirty="0">
                <a:latin typeface="Calibri" charset="0"/>
                <a:ea typeface="MS PGothic" charset="0"/>
              </a:rPr>
              <a:t>Example: BSD-3-Clause</a:t>
            </a:r>
          </a:p>
          <a:p>
            <a:pPr lvl="1"/>
            <a:r>
              <a:rPr lang="en-US" sz="2100" dirty="0">
                <a:latin typeface="Calibri" charset="0"/>
                <a:ea typeface="MS PGothic" charset="0"/>
              </a:rPr>
              <a:t>The BSD license is an example of a permissive license that allows unlimited redistribution for any purpose as long as its copyright notices and the license's disclaimers of warranty are maintained </a:t>
            </a:r>
          </a:p>
          <a:p>
            <a:pPr lvl="1"/>
            <a:r>
              <a:rPr lang="en-US" sz="2100" dirty="0">
                <a:latin typeface="Calibri" charset="0"/>
                <a:ea typeface="MS PGothic" charset="0"/>
              </a:rPr>
              <a:t>The license contains a clause restricting use of the names of contributors for endorsement of a derived work without specific permission</a:t>
            </a:r>
          </a:p>
          <a:p>
            <a:r>
              <a:rPr lang="en-US" sz="2500" dirty="0">
                <a:latin typeface="Calibri" charset="0"/>
                <a:ea typeface="MS PGothic" charset="0"/>
              </a:rPr>
              <a:t>Other examples: MIT, Apache-2.0</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Reciprocity &amp; 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Some licenses require the distribution of derivative works (or software in the same file, same program or other boundary) under the same terms as the original work</a:t>
            </a:r>
          </a:p>
          <a:p>
            <a:r>
              <a:rPr lang="x-none" dirty="0">
                <a:latin typeface="Calibri" charset="0"/>
                <a:ea typeface="MS PGothic" charset="0"/>
              </a:rPr>
              <a:t>This is referred to as a ”Copyleft", "reciprocal", or "hereditary" effect</a:t>
            </a:r>
          </a:p>
          <a:p>
            <a:r>
              <a:rPr lang="x-none" dirty="0">
                <a:latin typeface="Calibri" charset="0"/>
                <a:ea typeface="MS PGothic" charset="0"/>
              </a:rPr>
              <a:t>Example of license reciprocity from the GPL version 2.0:</a:t>
            </a:r>
          </a:p>
          <a:p>
            <a:pPr lvl="1" indent="0">
              <a:buNone/>
            </a:pPr>
            <a:r>
              <a:rPr lang="x-none" altLang="ja-JP" i="1" dirty="0">
                <a:latin typeface="Calibri" charset="0"/>
                <a:ea typeface="MS PGothic" charset="0"/>
              </a:rPr>
              <a:t>"You must cause any work that you distribute or publish, that in whole or in part contains or is derived from the Program or any part thereof, to be licensed...under the terms of this License."</a:t>
            </a:r>
          </a:p>
          <a:p>
            <a:r>
              <a:rPr lang="x-none" dirty="0">
                <a:latin typeface="Calibri" charset="0"/>
                <a:ea typeface="MS PGothic" charset="0"/>
              </a:rPr>
              <a:t>Licenses that include reciprocity or Copyleft clauses include all versions of the GPL, LGPL, AGPL, MPL and CDDL </a:t>
            </a:r>
            <a:endParaRPr lang="x-none" altLang="ja-JP" i="1" dirty="0">
              <a:latin typeface="Calibri" charset="0"/>
              <a:ea typeface="MS PGothic" charset="0"/>
            </a:endParaRPr>
          </a:p>
          <a:p>
            <a:r>
              <a:rPr lang="x-none" altLang="x-none" dirty="0">
                <a:latin typeface="Calibri" charset="0"/>
                <a:ea typeface="MS PGothic" charset="0"/>
              </a:rPr>
              <a:t>Copyleft licenses may include source availability obligations</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 or Closed Source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Check Your Understanding</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Check Your Understanding</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そのテクノロジを使いたいという場合には、（使用権、作る・作らせる権利（Have made権）、販売・販売申し入れの権利およびその技術を輸入する権利などを供与する）特許ライセンスを求めることができるｓ</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Licenses</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 "license" is the way a copyright or patent holder gives permission or rights to someone else</a:t>
            </a:r>
          </a:p>
          <a:p>
            <a:r>
              <a:rPr lang="en-US" dirty="0">
                <a:solidFill>
                  <a:srgbClr val="000000"/>
                </a:solidFill>
              </a:rPr>
              <a:t>The license can be limited to:</a:t>
            </a:r>
            <a:endParaRPr lang="en-US" dirty="0"/>
          </a:p>
          <a:p>
            <a:pPr lvl="1"/>
            <a:r>
              <a:rPr lang="en-US" dirty="0">
                <a:solidFill>
                  <a:srgbClr val="000000"/>
                </a:solidFill>
              </a:rPr>
              <a:t>Types of use allowed (distribution, derivative works / to make, have made, manufacture)</a:t>
            </a:r>
            <a:endParaRPr lang="en-US" dirty="0"/>
          </a:p>
          <a:p>
            <a:pPr lvl="1"/>
            <a:r>
              <a:rPr lang="en-US" dirty="0">
                <a:solidFill>
                  <a:srgbClr val="000000"/>
                </a:solidFill>
              </a:rPr>
              <a:t>Exclusive or non-exclusive terms</a:t>
            </a:r>
            <a:endParaRPr lang="en-US" dirty="0"/>
          </a:p>
          <a:p>
            <a:pPr lvl="1"/>
            <a:r>
              <a:rPr lang="en-US" dirty="0">
                <a:solidFill>
                  <a:srgbClr val="000000"/>
                </a:solidFill>
              </a:rPr>
              <a:t>Geographical scope</a:t>
            </a:r>
            <a:endParaRPr lang="en-US" dirty="0"/>
          </a:p>
          <a:p>
            <a:pPr lvl="1"/>
            <a:r>
              <a:rPr lang="en-US" dirty="0">
                <a:solidFill>
                  <a:srgbClr val="000000"/>
                </a:solidFill>
              </a:rPr>
              <a:t>Perpetual or time limited duration</a:t>
            </a:r>
            <a:endParaRPr lang="en-US" dirty="0"/>
          </a:p>
          <a:p>
            <a:r>
              <a:rPr lang="en-US" dirty="0"/>
              <a:t>The license can have conditions on the grants, meaning you only get the license if you comply with certain obligations</a:t>
            </a:r>
          </a:p>
          <a:p>
            <a:pPr lvl="1"/>
            <a:r>
              <a:rPr lang="en-US" dirty="0"/>
              <a:t>E.g, provide attribution, give a reciprocal license</a:t>
            </a:r>
          </a:p>
          <a:p>
            <a:r>
              <a:rPr lang="en-US" dirty="0">
                <a:solidFill>
                  <a:srgbClr val="000000"/>
                </a:solidFill>
              </a:rPr>
              <a:t>May also include contractual terms regarding warranties, indemnification, support, upgrade, maintenance</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