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となる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前ステップから承認された情報はそのソフトウェアをリリースする誰もが理解し、関連するライセンスの義務を履行できるよう、登録され、追跡される必要があります。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通知／表示（notice）が準備されなければなりません（多くの場合、リリースに添付されるテキストファイルで）告知／通知／表示（notice)には属性表示や改変告知やソースコードに対する申し出（offer）が含まれます。いくつから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確認していきます。ソースコードを入手可能とさせなければならない場合、企業はソースコードが頒布されるバイナリファイルと合致していることを確認します。また企業は告知／通知／表示（notice）が適切に生成され、頒布パッケージに盛り込まれていることを必要に応じて確認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させなければならない場合、企業は添付ソースコードをFOSSライセンス下で許可された仕組みを通じ提供します。このことは、ソースコードをソフトウェア頒布にともに提供し、それを書面による申し出（written offer）を通じ入手可能とすること、もしくはWebサイトでソースコードのアーカイブを公開することを意味します。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このステップでは、企業が頒布物がFOSSライセンスの義務を履行していることを確認します。このステップはFOSSレビュープロセス全体を監督する、一組織体の一機能であることがあります。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ここでのプロセスで以下のステップがありました。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告知／通知／表示（Notice）－FOSSライセンスで求められる形で告知／通知／表示を準備します。</a:t>
            </a:r>
          </a:p>
          <a:p>
            <a:pPr marL="226428" indent="-226428">
              <a:buFont typeface="Arial" panose="020B0604020202020204" pitchFamily="34" charset="0"/>
              <a:buChar char="•"/>
            </a:pPr>
            <a:r>
              <a:rPr lang="x-none" dirty="0">
                <a:latin typeface="Times" charset="0"/>
              </a:rPr>
              <a:t>頒布前の確認－頒布物のリリース前のコンプライアンスをレビューします。 </a:t>
            </a:r>
          </a:p>
          <a:p>
            <a:pPr marL="226428" indent="-226428">
              <a:buFont typeface="Arial" panose="020B0604020202020204" pitchFamily="34" charset="0"/>
              <a:buChar char="•"/>
            </a:pPr>
            <a:r>
              <a:rPr lang="x-none" dirty="0">
                <a:latin typeface="Times" charset="0"/>
              </a:rPr>
              <a:t>添付ソースコードの頒布－ソースコードを必要に応じて入手可能にします。</a:t>
            </a:r>
          </a:p>
          <a:p>
            <a:pPr marL="226428" indent="-226428">
              <a:buFont typeface="Arial" panose="020B0604020202020204" pitchFamily="34" charset="0"/>
              <a:buChar char="•"/>
            </a:pPr>
            <a:r>
              <a:rPr lang="x-none" dirty="0">
                <a:latin typeface="Times" charset="0"/>
              </a:rPr>
              <a:t>評価（Verification）－コンプライアンスプロセスの監督を実施します。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a:t>
            </a:r>
            <a:r>
              <a:rPr lang="en-US" dirty="0">
                <a:latin typeface="Times"/>
                <a:cs typeface="Times"/>
              </a:rPr>
              <a:t/>
            </a:r>
            <a:r>
              <a:rPr lang="x-none" dirty="0">
                <a:latin typeface="Times"/>
                <a:cs typeface="Times"/>
              </a:rPr>
              <a:t>このスライドで挙げている最初の落とし穴は、コピーレフト型のライセンスのFOSSが気づかれずプロプライエタリのコードと混在してしまうところで生じます。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この状況はソースコードのライセンスの告知／通知／表示（notice）に対し監査や、コードスキャンツールの使用を通じて発見されることがあります。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このスライドで挙げている最初の落とし穴は、コピーライト型のライセンスのFOSSが気づかれることなくプロプライエタリのコードにリンクされてしまうところで生じます。 </a:t>
            </a:r>
          </a:p>
          <a:p>
            <a:pPr marL="0" indent="0"/>
            <a:endParaRPr lang="x-none" b="0" dirty="0">
              <a:latin typeface="Times"/>
              <a:cs typeface="Times"/>
            </a:endParaRPr>
          </a:p>
          <a:p>
            <a:pPr marL="0" indent="0"/>
            <a:r>
              <a:rPr lang="x-none" b="0" dirty="0">
                <a:latin typeface="Times"/>
                <a:cs typeface="Times"/>
              </a:rPr>
              <a:t>この種類の失敗は依存性を追跡するツールを使っているときやアーキテクチャレビューの実施時に検出されることがあります。</a:t>
            </a:r>
          </a:p>
          <a:p>
            <a:pPr marL="0" indent="0"/>
            <a:endParaRPr lang="x-none" b="0" dirty="0">
              <a:latin typeface="Times"/>
              <a:cs typeface="Times"/>
            </a:endParaRPr>
          </a:p>
          <a:p>
            <a:pPr marL="0" indent="0"/>
            <a:r>
              <a:rPr lang="x-none" b="0" dirty="0">
                <a:latin typeface="Times"/>
                <a:cs typeface="Times"/>
              </a:rPr>
              <a:t>予防策としてはエンジニアリング スタッフへのトレーニングや、アーキテクチャレビューの開発プロセスへの組み込み、といったことがあります。</a:t>
            </a:r>
          </a:p>
          <a:p>
            <a:pPr marL="0" indent="0"/>
            <a:endParaRPr lang="x-none" b="0" dirty="0">
              <a:latin typeface="Times"/>
              <a:cs typeface="Times"/>
            </a:endParaRPr>
          </a:p>
          <a:p>
            <a:pPr marL="0" indent="0"/>
            <a:r>
              <a:rPr lang="x-none" b="0" dirty="0">
                <a:latin typeface="Times"/>
                <a:cs typeface="Times"/>
              </a:rPr>
              <a:t>二つ目の落とし穴は、プロプライエタリ コードがコピーレフト型のライセンスのFOSSに含まれるところで生じます。例えば、エンジニアリングチームがFOSSコンポーネントに対し行なった改変に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この種類の失敗はFOSSコンポーネントに組み入れるソースコードの監査を通じて発見するこがあります。</a:t>
            </a:r>
          </a:p>
          <a:p>
            <a:pPr marL="0" indent="0"/>
            <a:endParaRPr lang="x-none" b="0" dirty="0">
              <a:latin typeface="Times"/>
              <a:cs typeface="Times"/>
            </a:endParaRPr>
          </a:p>
          <a:p>
            <a:pPr marL="0" indent="0"/>
            <a:r>
              <a:rPr lang="x-none" b="0" dirty="0">
                <a:latin typeface="Times"/>
                <a:cs typeface="Times"/>
              </a:rPr>
              <a:t>予防策としてはエンジニアリングスタッフのトレーニングや、定期的な監査の開発プロセスへの組み込み、といったことがあります。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このスライドの最初の落とし穴は、企業が添付ソースコードを提供する義務を持っている一方で、その履行ができていないところで生じます。 </a:t>
            </a:r>
          </a:p>
          <a:p>
            <a:pPr marL="0" indent="0"/>
            <a:endParaRPr lang="x-none" b="0" dirty="0">
              <a:latin typeface="Times"/>
              <a:cs typeface="Times"/>
            </a:endParaRPr>
          </a:p>
          <a:p>
            <a:pPr marL="0" indent="0"/>
            <a:r>
              <a:rPr lang="x-none" b="0" dirty="0">
                <a:latin typeface="Times"/>
                <a:cs typeface="Times"/>
              </a:rPr>
              <a:t>二つ目の落とし穴は、企業がソースコードを提供していても、頒布したバイナリと合致する正しい版数の提供ができていないところに生じます。 </a:t>
            </a:r>
          </a:p>
          <a:p>
            <a:pPr marL="0" indent="0"/>
            <a:endParaRPr lang="x-none" b="0" dirty="0">
              <a:latin typeface="Times"/>
              <a:cs typeface="Times"/>
            </a:endParaRPr>
          </a:p>
          <a:p>
            <a:pPr marL="0" indent="0"/>
            <a:r>
              <a:rPr lang="x-none" b="0" dirty="0">
                <a:latin typeface="Times"/>
                <a:cs typeface="Times"/>
              </a:rPr>
              <a:t>三つ目の落とし穴は、企業がFOSSコンポーネントを改変したにも関わらず、改変した版のソースコードを公開ができていないところに生じます。その企業は代わりに、原作版のFOSSコンポーネントを公開してしまいます、</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で適切にステップを当てはめることで回避できる場合があります。例えば、リリースされたバイナリに対応するソースコードは、バイナリ版と併せてキャプチャ・保存されることが必要です。バイナリのリリースに合ったソースコードが提供されることを確かなものとするべく、リリースに先立った検証作業にもチェックした方がよう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企業がFOSSコンポーネントを改変する際、FOSSライセンスで求められる改変へのマークをしていないところで生じます。この落とし穴は、コード作成の実装プロセスもしくは検証（Verification）ステップで回避できることがあり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プロセスをエンジニアリングチームに融合できないところから生じます。ここではエンジニアリング チームはFOSSの使用をレビュープロセスに上げない、もしくはFOSSの使用に取り組む方法についてトレーニングを受けないケースを挙げています。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トレーニングのモニタリングしたり、コンプライアンスプロセスをエンジニアリング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このスライドではコンプライアンス プロセスでの失敗の潜在的重要性について述べています。最初は、コードベースが開発の中で使用され、適切なレビューがなくリリースされるケースです。二つ目はFOSSの使用は周知されていても、ライセンスの義務がレビュー、決定されていないケースです。最後は、コンプライアンス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レポートの中でフラグの立てられたそれぞれのファイルに対する解決とライセンスの不一致の解消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
            </a:r>
            <a:r>
              <a:rPr lang="en-US" sz="1200" baseline="30000">
                <a:latin typeface="Calibri" charset="0"/>
              </a:rPr>
              <a:t/>
            </a:r>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前ステップのソフトウェア監査およびレビューの結果に基づき、ソフトウェアの使用が承認、否認されます。</a:t>
            </a:r>
          </a:p>
          <a:p>
            <a:pPr eaLnBrk="1" hangingPunct="1">
              <a:buFont typeface="Arial"/>
              <a:buChar char="•"/>
            </a:pPr>
            <a:r>
              <a:rPr lang="en-US" sz="2000" b="0" dirty="0">
                <a:latin typeface="Calibri" charset="0"/>
                <a:ea typeface="MS PGothic" charset="0"/>
              </a:rPr>
              <a:t>この承認では、承認対象のFOSSコンポーネントのバージョン、使用モデル、およびその他FOSSライセンス下での適切な義務などを明確にする必要があります。</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承認は適切な権限（職権）レベルにてなされる必要があります。</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製品内での使用に対しFOSSが承認されたら、それはその製品に対するソフトウェア一覧（inventory)に追加される必要があります。 </a:t>
            </a:r>
          </a:p>
          <a:p>
            <a:pPr eaLnBrk="1" hangingPunct="1">
              <a:buFont typeface="Arial" panose="020B0604020202020204" pitchFamily="34" charset="0"/>
              <a:buChar char="•"/>
            </a:pPr>
            <a:r>
              <a:rPr lang="en-US" sz="2000" b="0">
                <a:latin typeface="Calibri" charset="0"/>
                <a:ea typeface="MS PGothic" charset="0"/>
              </a:rPr>
              <a:t>承認内容とその条件がトラッキングシステム（追跡システム）に登録される必要があります。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トラッキングシステムは新しい版数のFOSSコンポーネントや新しい使用モデルが提案された場合に対しては新たな承認が必要となることを明確にする必要があります。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製品リリースに当たり、適切な告知／通知／表示（notice）を準備する：</a:t>
            </a:r>
          </a:p>
          <a:p>
            <a:pPr lvl="1" eaLnBrk="1" hangingPunct="1"/>
            <a:r>
              <a:rPr lang="en-US" sz="1800" dirty="0">
                <a:latin typeface="Calibri" charset="0"/>
                <a:ea typeface="MS PGothic" charset="0"/>
              </a:rPr>
              <a:t>著作権表示と帰属表示の全てを提供することで、FOSSの使用を認める </a:t>
            </a:r>
          </a:p>
          <a:p>
            <a:pPr lvl="1" eaLnBrk="1" hangingPunct="1"/>
            <a:r>
              <a:rPr lang="en-US" sz="1800" dirty="0">
                <a:latin typeface="Calibri" charset="0"/>
                <a:ea typeface="MS PGothic" charset="0"/>
              </a:rPr>
              <a:t>製品のエンドユーザ（最終利用者）にFOSSのソースコードの写しの入手方法について情報提供を行う（GPLやLGPLのケースのように適用される場合）</a:t>
            </a:r>
          </a:p>
          <a:p>
            <a:pPr lvl="1" eaLnBrk="1" hangingPunct="1"/>
            <a:r>
              <a:rPr lang="en-US" sz="1800" dirty="0">
                <a:latin typeface="Calibri" charset="0"/>
                <a:ea typeface="MS PGothic" charset="0"/>
              </a:rPr>
              <a:t>必要に応じ製品に含まれるFOSSコードのライセンス同意書全文をコピーします。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a:latin typeface="Calibri" charset="0"/>
                <a:ea typeface="MS PGothic" charset="0"/>
              </a:rPr>
              <a:t>FOSSコンポーネントがそのリリースに対しソフトウェア一覧（inventory）に登録された</a:t>
            </a:r>
          </a:p>
          <a:p>
            <a:pPr marL="614363" indent="-342900">
              <a:buFont typeface="Arial"/>
              <a:buChar char="•"/>
            </a:pPr>
            <a:r>
              <a:rPr lang="en-US" sz="1600" dirty="0">
                <a:latin typeface="Calibri" charset="0"/>
                <a:ea typeface="MS PGothic" charset="0"/>
              </a:rPr>
              <a:t>適切な告知／通知／表示（notice）が準備された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頒布パッケージがレビューされ承認されたソフトウェアだけを含んでいる</a:t>
            </a: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a:t>
            </a:r>
            <a:r>
              <a:rPr lang="en-US" sz="1600">
                <a:latin typeface="Calibri" charset="0"/>
                <a:ea typeface="MS PGothic" charset="0"/>
              </a:rPr>
              <a:t>t仕様書で定義されている）「頒布コンプライアンス関連資料（Distributed Compliance Artifacts）」が、適切な告知／通知／表示（notice）を盛り込んだ形で、頒布パッケージもしくはデリバリ形態に含まれている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頒布向けのFOSSパッケージが明確になっていて承認されていることを確認する</a:t>
            </a:r>
          </a:p>
          <a:p>
            <a:pPr marL="614363" indent="-342900">
              <a:buFont typeface="Arial"/>
              <a:buChar char="•"/>
            </a:pPr>
            <a:r>
              <a:rPr lang="en-US" sz="1600" dirty="0">
                <a:latin typeface="Calibri" charset="0"/>
                <a:ea typeface="MS PGothic" charset="0"/>
              </a:rPr>
              <a:t>レビューされたソースコードが製品として出荷されるバイナリ形態の同等物と合致していることを確認する</a:t>
            </a:r>
          </a:p>
          <a:p>
            <a:pPr marL="614363" indent="-342900">
              <a:buFont typeface="Arial"/>
              <a:buChar char="•"/>
            </a:pPr>
            <a:r>
              <a:rPr lang="en-US" sz="1600" dirty="0">
                <a:latin typeface="Calibri" charset="0"/>
                <a:ea typeface="MS PGothic" charset="0"/>
              </a:rPr>
              <a:t>エンドユーザに向けに当該FOSSのソースコードをリクエストできる権利について情報提供するために適切な告知／通知／表示（notice）が全て盛り込まれていることを確認する</a:t>
            </a:r>
          </a:p>
          <a:p>
            <a:pPr marL="614363" indent="-342900">
              <a:buFont typeface="Arial"/>
              <a:buChar char="•"/>
            </a:pPr>
            <a:r>
              <a:rPr lang="en-US" sz="1600" dirty="0">
                <a:latin typeface="Calibri" charset="0"/>
                <a:ea typeface="MS PGothic" charset="0"/>
              </a:rPr>
              <a:t>その他確認された義務についての履行を確認する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頒布されるソフトウェアがレビューされ承認されたことを確認する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添付ソースコードの提供義務が履行される</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添付ソースコードを関連ビルドツールや文書類とともに提供する（例：頒布Webサイトへアップロードする、頒布パッケージに含める） </a:t>
            </a:r>
          </a:p>
          <a:p>
            <a:pPr marL="614363" indent="-342900">
              <a:buFont typeface="Arial"/>
              <a:buChar char="•"/>
            </a:pPr>
            <a:r>
              <a:rPr lang="en-US" sz="1600" dirty="0">
                <a:latin typeface="Calibri" charset="0"/>
                <a:ea typeface="MS PGothic" charset="0"/>
              </a:rPr>
              <a:t>添付ソースコードが製品と版数に対応して識別される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添付ソースコードを要求される形で提供する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ソースコードを添付して頒布する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添付ソースコードが要求された通りに提供されている</a:t>
            </a:r>
          </a:p>
          <a:p>
            <a:pPr marL="614363" indent="-342900">
              <a:buFont typeface="Arial"/>
              <a:buChar char="•"/>
            </a:pPr>
            <a:r>
              <a:rPr lang="en-US" sz="1600" dirty="0">
                <a:latin typeface="Calibri" charset="0"/>
                <a:ea typeface="MS PGothic" charset="0"/>
              </a:rPr>
              <a:t>適切な告知／通知／表示（notice）が準備された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頒布コンプライアンス関連資料が適切に提供された</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添付ソースコードが（あるならば）それが適切にアップロードされたか、頒布されたかを確認する  </a:t>
            </a:r>
          </a:p>
          <a:p>
            <a:pPr marL="614363" indent="-342900">
              <a:buFont typeface="Arial"/>
              <a:buChar char="•"/>
            </a:pPr>
            <a:r>
              <a:rPr lang="en-US" sz="1600" dirty="0">
                <a:latin typeface="Calibri" charset="0"/>
                <a:ea typeface="MS PGothic" charset="0"/>
              </a:rPr>
              <a:t>アップロードされた、頒布されたソースコードが承認されたものと同じ版数となっていることを確認する </a:t>
            </a:r>
          </a:p>
          <a:p>
            <a:pPr marL="614363" indent="-342900">
              <a:buFont typeface="Arial"/>
              <a:buChar char="•"/>
            </a:pPr>
            <a:r>
              <a:rPr lang="en-US" sz="1600" dirty="0">
                <a:latin typeface="Calibri" charset="0"/>
                <a:ea typeface="MS PGothic" charset="0"/>
              </a:rPr>
              <a:t>告知／通知／表示（notice）が適切に公開され、有効にさせられたかを確認する</a:t>
            </a:r>
          </a:p>
          <a:p>
            <a:pPr marL="614363" indent="-342900">
              <a:buFont typeface="Arial"/>
              <a:buChar char="•"/>
            </a:pPr>
            <a:r>
              <a:rPr lang="en-US" sz="1600">
                <a:latin typeface="Calibri" charset="0"/>
                <a:ea typeface="MS PGothic" charset="0"/>
              </a:rPr>
              <a:t/>
            </a:r>
            <a:r>
              <a:rPr lang="en-US" sz="1600" dirty="0">
                <a:latin typeface="Calibri" charset="0"/>
                <a:ea typeface="MS PGothic" charset="0"/>
              </a:rPr>
              <a:t> その他確認された義務が履行されているかを確認する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ライセンス義務のコンプライアンスを評価する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最終確認</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コンプライアンスの注意義務（due diligence）としてどんなことが関係してきますか？（例えばここでのプロセスとして、高いレベルでのステップを述べてください）</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頒布前の確認</a:t>
            </a:r>
          </a:p>
          <a:p>
            <a:pPr lvl="1"/>
            <a:r>
              <a:rPr lang="x-none" dirty="0">
                <a:latin typeface="Calibri" charset="0"/>
                <a:ea typeface="ＭＳ Ｐゴシック" charset="0"/>
              </a:rPr>
              <a:t>添付ソースコードの頒布</a:t>
            </a:r>
          </a:p>
          <a:p>
            <a:pPr lvl="1"/>
            <a:r>
              <a:rPr lang="x-none" dirty="0">
                <a:latin typeface="Calibri" charset="0"/>
                <a:ea typeface="ＭＳ Ｐゴシック" charset="0"/>
              </a:rPr>
              <a:t>検証（Verification）</a:t>
            </a:r>
          </a:p>
          <a:p>
            <a:r>
              <a:rPr lang="x-none" dirty="0">
                <a:latin typeface="Calibri" charset="0"/>
                <a:ea typeface="ＭＳ Ｐゴシック" charset="0"/>
              </a:rPr>
              <a:t>アーキテクチャレビューでは何を期待しますか？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本章は、コンプライアンス プロセスで回避したい、潜在的な落とし穴について説明していきます。</a:t>
            </a:r>
          </a:p>
          <a:p>
            <a:pPr marL="457200" indent="-457200">
              <a:buFont typeface="+mj-lt"/>
              <a:buAutoNum type="arabicPeriod"/>
            </a:pPr>
            <a:r>
              <a:rPr lang="en-US" dirty="0">
                <a:latin typeface="Calibri" charset="0"/>
                <a:ea typeface="ＭＳ Ｐゴシック" charset="0"/>
              </a:rPr>
              <a:t>知的財産（IP）に関する落とし穴</a:t>
            </a:r>
          </a:p>
          <a:p>
            <a:pPr marL="457200" indent="-457200">
              <a:buFont typeface="+mj-lt"/>
              <a:buAutoNum type="arabicPeriod"/>
            </a:pPr>
            <a:r>
              <a:rPr lang="en-US" dirty="0">
                <a:latin typeface="Calibri" charset="0"/>
                <a:ea typeface="ＭＳ Ｐゴシック" charset="0"/>
              </a:rPr>
              <a:t>ライセンスコンプライアンスに関する落とし穴</a:t>
            </a:r>
          </a:p>
          <a:p>
            <a:pPr marL="457200" indent="-457200">
              <a:buFont typeface="+mj-lt"/>
              <a:buAutoNum type="arabicPeriod"/>
            </a:pPr>
            <a:r>
              <a:rPr lang="en-US" dirty="0">
                <a:latin typeface="Calibri" charset="0"/>
                <a:ea typeface="ＭＳ Ｐゴシック" charset="0"/>
              </a:rPr>
              <a:t>コンプライアンスのプロセスの </a:t>
            </a:r>
            <a:r>
              <a:rPr lang="en-US">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プロプライエタリ、もしくはサード パーティのコードへの意図していなかったコピーレフトOSSの内包</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この種の失敗は開発プロセス中、エンジニアが（自社にとって、もしくはサード パーティにとって）プロプラエタリソースのコードにFOSSポリシーに合致しないFOSSコードを追加（もしくカット＆ペースト）するときに起こります。</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以下の対策によって回避されることがあります：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エンジニアリングスタッフが、コンプライアンスの論点、各種FOSSライセンス、プロプライエタリ ソースコードに対するFOSSソースコードを内包した形での実装などを意識できるよう、トレーニングを提供する。</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ビルド環境におけるすべてのソースコード（プロプライエタリ、サード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何らかのケースにおける意図していなかったコピーレフトのFOSSによるプロプライエタリのソースコードへのリンク（逆もまた同様）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ライセンスが合致しない、両立しないソフトウェア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（FOSS、プロプライエタリ、サード パーティ）</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へリンクした結果起こります。リンクの法的効果についてはFOSSコミュニティでの議論に依存するところがあります。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リンクを発見できる、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依存性追跡ツールを</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使うことで</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発見されることが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あります。</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法的リスクに対する見解を持つFOSSポリシーに合致しないライセンスをもつソフトウェアコンポーネントへのリンクをエンジニアリングスタッフが回避できるよう、トレーニングを提供する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ビルド環境全体に対し継続的に依存性追跡ツールを実行する。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ソースコードの改変によって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プロプライエタリのコードが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FOSSに組み入れられてしまう。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FOSSコンポーネントに移植するソースコードを確認・分析する際の、監査やスキャン実施時に発見されることがあります。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添付ソースコードを提供する際の失敗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この種類の失敗は、製品が市場に出す前の段階でソースコードのキャプチャを作り、リリースサイクルごとのチェックリスト項目を公開することで回避できる場合があります。</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間違った版数の添付ソースコードを提供してしまう</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検証ステップをコンプライアンス プロセスに加えることで回避できることがあります。こうすることでバイナリの版数に対応した添付</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ソースコードの公開を確かなものにします。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FOSSコンポーネントの改変に対応した</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ソースコードを提供する際の失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この種類の失敗は、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検証ステップをコンプライアンスに加えることで回避できることがあります。こうすることで原作のソースコードコンポーネントではなく、改変に対応したソースコードが公開されることを確かなものにします。</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改変にマークしていない：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FOSSライセンスの要求に応じ</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FOSSのソースコードにマークがされていない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ソースコードリリース前の検証（Verification）ステップでソースコード改変のマークを付記する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エンジニアリング スタッフにトレーニングを実施する。こうすることで公開されるFOSSもしくはプロプライエタリ ソフトウェアの著作権表示やライセンス情報がアップデートされるようになることを確かなものにします。</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宣言のされていない</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」、すべての</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の使用を検出するためのソフトウェア プラットフォーム全体に対する定期的なスキャンの実施</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その企業のFOSSポリシーやプロセスに従事する、エンジニアリング スタッフへのトレーニングの提供</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FOSSトレーニングの修了が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受講者の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専門性開発計画の一部や、</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人事考課の一部管理対象にすることで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場合があります。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特定の日にちまでのFOSSトレーニング受講を命じることで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予防できることがあります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 プロセスでの失敗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周期的なソースコードスキャン／監査の実施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監査を反復開発プロセス（Iterative Development Process）でのマイルストーンと位置付ける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以下によって予防されることがあります：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周期的監査を強制する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問題を解決できない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（「ヒット」レポートを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スキャンツールや</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監査で発見された）</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この種類の失敗は、監査レポートが完了しない状況では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コンプライアンス上のチケット（問題解決のためのタスク）を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解決（つまりクローズ）させないことによって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FOSSコンプライアンス プロセスでの承認ステップを実行に移すことで予防されることがあります。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この種類の失敗は、エンジニアリング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FOSSソースコードの採用を決定すしていなくても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発出することで</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回避されることがあります。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教育を通じて予防されることがあります。</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