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comments/comment6.xml" ContentType="application/vnd.openxmlformats-officedocument.presentationml.comments+xml"/>
  <Override PartName="/ppt/notesSlides/notesSlide18.xml" ContentType="application/vnd.openxmlformats-officedocument.presentationml.notesSlide+xml"/>
  <Override PartName="/ppt/comments/comment7.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8.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9.xml" ContentType="application/vnd.openxmlformats-officedocument.presentationml.comments+xml"/>
  <Override PartName="/ppt/notesSlides/notesSlide24.xml" ContentType="application/vnd.openxmlformats-officedocument.presentationml.notesSlide+xml"/>
  <Override PartName="/ppt/comments/comment10.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8"/>
  </p:notesMasterIdLst>
  <p:handoutMasterIdLst>
    <p:handoutMasterId r:id="rId89"/>
  </p:handoutMasterIdLst>
  <p:sldIdLst>
    <p:sldId id="694" r:id="rId3"/>
    <p:sldId id="769" r:id="rId4"/>
    <p:sldId id="779" r:id="rId5"/>
    <p:sldId id="780" r:id="rId6"/>
    <p:sldId id="695" r:id="rId7"/>
    <p:sldId id="696" r:id="rId8"/>
    <p:sldId id="697" r:id="rId9"/>
    <p:sldId id="698" r:id="rId10"/>
    <p:sldId id="699" r:id="rId11"/>
    <p:sldId id="700" r:id="rId12"/>
    <p:sldId id="701" r:id="rId13"/>
    <p:sldId id="702" r:id="rId14"/>
    <p:sldId id="703" r:id="rId15"/>
    <p:sldId id="704" r:id="rId16"/>
    <p:sldId id="705" r:id="rId17"/>
    <p:sldId id="706" r:id="rId18"/>
    <p:sldId id="707" r:id="rId19"/>
    <p:sldId id="708" r:id="rId20"/>
    <p:sldId id="709" r:id="rId21"/>
    <p:sldId id="788" r:id="rId22"/>
    <p:sldId id="710" r:id="rId23"/>
    <p:sldId id="778" r:id="rId24"/>
    <p:sldId id="712" r:id="rId25"/>
    <p:sldId id="713" r:id="rId26"/>
    <p:sldId id="714" r:id="rId27"/>
    <p:sldId id="715" r:id="rId28"/>
    <p:sldId id="716" r:id="rId29"/>
    <p:sldId id="717" r:id="rId30"/>
    <p:sldId id="719" r:id="rId31"/>
    <p:sldId id="720" r:id="rId32"/>
    <p:sldId id="721" r:id="rId33"/>
    <p:sldId id="722" r:id="rId34"/>
    <p:sldId id="723" r:id="rId35"/>
    <p:sldId id="724" r:id="rId36"/>
    <p:sldId id="725" r:id="rId37"/>
    <p:sldId id="726" r:id="rId38"/>
    <p:sldId id="727" r:id="rId39"/>
    <p:sldId id="728" r:id="rId40"/>
    <p:sldId id="729" r:id="rId41"/>
    <p:sldId id="730" r:id="rId42"/>
    <p:sldId id="731" r:id="rId43"/>
    <p:sldId id="732" r:id="rId44"/>
    <p:sldId id="733" r:id="rId45"/>
    <p:sldId id="734" r:id="rId46"/>
    <p:sldId id="735" r:id="rId47"/>
    <p:sldId id="736" r:id="rId48"/>
    <p:sldId id="737" r:id="rId49"/>
    <p:sldId id="738" r:id="rId50"/>
    <p:sldId id="739" r:id="rId51"/>
    <p:sldId id="786" r:id="rId52"/>
    <p:sldId id="777" r:id="rId53"/>
    <p:sldId id="741" r:id="rId54"/>
    <p:sldId id="742" r:id="rId55"/>
    <p:sldId id="743" r:id="rId56"/>
    <p:sldId id="744" r:id="rId57"/>
    <p:sldId id="787" r:id="rId58"/>
    <p:sldId id="745" r:id="rId59"/>
    <p:sldId id="746" r:id="rId60"/>
    <p:sldId id="747" r:id="rId61"/>
    <p:sldId id="771" r:id="rId62"/>
    <p:sldId id="750" r:id="rId63"/>
    <p:sldId id="749" r:id="rId64"/>
    <p:sldId id="751" r:id="rId65"/>
    <p:sldId id="752" r:id="rId66"/>
    <p:sldId id="753" r:id="rId67"/>
    <p:sldId id="776" r:id="rId68"/>
    <p:sldId id="755" r:id="rId69"/>
    <p:sldId id="756" r:id="rId70"/>
    <p:sldId id="757" r:id="rId71"/>
    <p:sldId id="758" r:id="rId72"/>
    <p:sldId id="759" r:id="rId73"/>
    <p:sldId id="760" r:id="rId74"/>
    <p:sldId id="761" r:id="rId75"/>
    <p:sldId id="762" r:id="rId76"/>
    <p:sldId id="763" r:id="rId77"/>
    <p:sldId id="764" r:id="rId78"/>
    <p:sldId id="765" r:id="rId79"/>
    <p:sldId id="766" r:id="rId80"/>
    <p:sldId id="767" r:id="rId81"/>
    <p:sldId id="768" r:id="rId82"/>
    <p:sldId id="781" r:id="rId83"/>
    <p:sldId id="782" r:id="rId84"/>
    <p:sldId id="783" r:id="rId85"/>
    <p:sldId id="784" r:id="rId86"/>
    <p:sldId id="785" r:id="rId8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1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68039" autoAdjust="0"/>
  </p:normalViewPr>
  <p:slideViewPr>
    <p:cSldViewPr snapToGrid="0">
      <p:cViewPr varScale="1">
        <p:scale>
          <a:sx n="74" d="100"/>
          <a:sy n="74" d="100"/>
        </p:scale>
        <p:origin x="702" y="54"/>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commentAuthors" Target="commentAuthors.xml"/><Relationship Id="rId95"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15:22:11.165" idx="15">
    <p:pos x="10" y="10"/>
    <p:text>・"alongside"は"along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10/25/2017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10/25/2017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11</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14</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パーミッシブ」FOSS</a:t>
            </a:r>
            <a:r>
              <a:rPr lang="en-US" dirty="0" err="1">
                <a:latin typeface="ＭＳ ゴシック" panose="020B0609070205080204" pitchFamily="49" charset="-128"/>
                <a:ea typeface="ＭＳ ゴシック" panose="020B0609070205080204" pitchFamily="49" charset="-128"/>
              </a:rPr>
              <a:t>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err="1">
                <a:latin typeface="ＭＳ ゴシック" panose="020B0609070205080204" pitchFamily="49" charset="-128"/>
                <a:ea typeface="ＭＳ ゴシック" panose="020B0609070205080204" pitchFamily="49" charset="-128"/>
              </a:rPr>
              <a:t>表示を含めることです</a:t>
            </a:r>
            <a:r>
              <a:rPr lang="en-US" baseline="0" smtClean="0">
                <a:latin typeface="ＭＳ ゴシック" panose="020B0609070205080204" pitchFamily="49" charset="-128"/>
                <a:ea typeface="ＭＳ ゴシック" panose="020B0609070205080204" pitchFamily="49" charset="-128"/>
              </a:rPr>
              <a:t>。</a:t>
            </a:r>
            <a:r>
              <a:rPr lang="ja-JP" altLang="en-US" baseline="0" smtClean="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ライセンスの下で提供することになりますが、そのソースコードを付与した</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ライセンスを他者に要求することはありません。</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a:t>
            </a:r>
            <a:r>
              <a:rPr lang="en-US" altLang="ja-JP" baseline="0" smtClean="0"/>
              <a:t>copyright notice.</a:t>
            </a:r>
            <a:r>
              <a:rPr lang="ja-JP" altLang="en-US" baseline="0" smtClean="0"/>
              <a:t> </a:t>
            </a:r>
            <a:r>
              <a:rPr lang="en-US" altLang="ja-JP" smtClean="0"/>
              <a:t>Permissive licenses do not require source code to be made available to downstream recipients. The code owner is providing the source code under the FOSS license, but is not requiring that you provide the source code to others.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16</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25</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smtClean="0"/>
          </a:p>
          <a:p>
            <a:r>
              <a:rPr lang="en-US" baseline="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a:t>
            </a:r>
            <a:r>
              <a:rPr lang="en-US" altLang="ja-JP" baseline="0" smtClean="0"/>
              <a:t>licenses.</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29</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949109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a:t>
            </a:r>
            <a:r>
              <a:rPr lang="en-US" altLang="ja-JP" baseline="0" smtClean="0">
                <a:latin typeface="+mn-lt"/>
              </a:rPr>
              <a:t>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30</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a:t>
            </a:r>
            <a:r>
              <a:rPr lang="en-US" altLang="ja-JP" baseline="0" smtClean="0">
                <a:latin typeface="+mn-lt"/>
              </a:rPr>
              <a:t>).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31</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latin typeface="+mn-lt"/>
              </a:rPr>
              <a:t>---</a:t>
            </a: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smtClean="0">
                <a:latin typeface="ＭＳ ゴシック" panose="020B0609070205080204" pitchFamily="49" charset="-128"/>
                <a:ea typeface="ＭＳ ゴシック" panose="020B0609070205080204" pitchFamily="49" charset="-128"/>
              </a:rPr>
              <a:t>そのソフトウェアを受け取るのは</a:t>
            </a:r>
            <a:r>
              <a:rPr lang="ja-JP" altLang="en-US" sz="1200" smtClean="0">
                <a:latin typeface="ＭＳ ゴシック" panose="020B0609070205080204" pitchFamily="49" charset="-128"/>
                <a:ea typeface="ＭＳ ゴシック" panose="020B0609070205080204" pitchFamily="49" charset="-128"/>
              </a:rPr>
              <a:t>誰</a:t>
            </a:r>
            <a:r>
              <a:rPr lang="en-US" sz="120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コミュニティ プロジェクト</a:t>
            </a: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a:t>
            </a:r>
            <a:r>
              <a:rPr lang="en-US" altLang="ja-JP" sz="1200" smtClean="0">
                <a:latin typeface="+mn-lt"/>
              </a:rPr>
              <a:t>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a:latin typeface="ＭＳ ゴシック" panose="020B0609070205080204" pitchFamily="49" charset="-128"/>
                <a:ea typeface="ＭＳ ゴシック" panose="020B0609070205080204" pitchFamily="49" charset="-128"/>
              </a:rPr>
              <a:t>たとえば</a:t>
            </a:r>
            <a:r>
              <a:rPr lang="x-none" smtClean="0">
                <a:latin typeface="ＭＳ ゴシック" panose="020B0609070205080204" pitchFamily="49" charset="-128"/>
                <a:ea typeface="ＭＳ ゴシック" panose="020B0609070205080204" pitchFamily="49" charset="-128"/>
              </a:rPr>
              <a:t>、</a:t>
            </a:r>
            <a:r>
              <a:rPr lang="x-none" altLang="ja-JP" smtClean="0">
                <a:latin typeface="ＭＳ ゴシック" panose="020B0609070205080204" pitchFamily="49" charset="-128"/>
                <a:ea typeface="ＭＳ ゴシック" panose="020B0609070205080204" pitchFamily="49" charset="-128"/>
              </a:rPr>
              <a:t>FOSSの</a:t>
            </a:r>
            <a:r>
              <a:rPr lang="ja-JP" altLang="en-US" smtClean="0">
                <a:latin typeface="ＭＳ ゴシック" panose="020B0609070205080204" pitchFamily="49" charset="-128"/>
                <a:ea typeface="ＭＳ ゴシック" panose="020B0609070205080204" pitchFamily="49" charset="-128"/>
              </a:rPr>
              <a:t>明らかになっていない使用</a:t>
            </a:r>
            <a:r>
              <a:rPr lang="x-none"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50</a:t>
            </a:fld>
            <a:endParaRPr lang="en-US" sz="1200">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55</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56</a:t>
            </a:fld>
            <a:endParaRPr lang="en-US" sz="1200">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x-none" dirty="0">
                <a:latin typeface="ＭＳ ゴシック" panose="020B0609070205080204" pitchFamily="49" charset="-128"/>
                <a:ea typeface="ＭＳ ゴシック" panose="020B0609070205080204" pitchFamily="49" charset="-128"/>
              </a:rPr>
              <a:t>、本章で述べる各ステップの全体像です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a:t>
            </a:r>
            <a:r>
              <a:rPr lang="x-none" altLang="ja-JP" smtClean="0">
                <a:latin typeface="+mn-lt"/>
              </a:rPr>
              <a:t>chapter.</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このステップは、「前提条件」で挙げたイベントのうちの</a:t>
            </a:r>
            <a:r>
              <a:rPr lang="en-US" altLang="ja-JP" dirty="0">
                <a:latin typeface="ＭＳ ゴシック" panose="020B0609070205080204" pitchFamily="49" charset="-128"/>
                <a:ea typeface="ＭＳ ゴシック" panose="020B0609070205080204" pitchFamily="49" charset="-128"/>
              </a:rPr>
              <a:t>1</a:t>
            </a:r>
            <a:r>
              <a:rPr lang="x-none" dirty="0">
                <a:latin typeface="ＭＳ ゴシック" panose="020B0609070205080204" pitchFamily="49" charset="-128"/>
                <a:ea typeface="ＭＳ ゴシック" panose="020B0609070205080204" pitchFamily="49" charset="-128"/>
              </a:rPr>
              <a:t>つによって始動されます。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a:t>
            </a:r>
            <a:r>
              <a:rPr lang="x-none">
                <a:latin typeface="ＭＳ ゴシック" panose="020B0609070205080204" pitchFamily="49" charset="-128"/>
                <a:ea typeface="ＭＳ ゴシック" panose="020B0609070205080204" pitchFamily="49" charset="-128"/>
              </a:rPr>
              <a:t>レビュー</a:t>
            </a:r>
            <a:r>
              <a:rPr lang="ja-JP" altLang="en-US">
                <a:latin typeface="ＭＳ ゴシック" panose="020B0609070205080204" pitchFamily="49" charset="-128"/>
                <a:ea typeface="ＭＳ ゴシック" panose="020B0609070205080204" pitchFamily="49" charset="-128"/>
              </a:rPr>
              <a:t> </a:t>
            </a:r>
            <a:r>
              <a:rPr lang="x-none" smtClean="0">
                <a:latin typeface="ＭＳ ゴシック" panose="020B0609070205080204" pitchFamily="49" charset="-128"/>
                <a:ea typeface="ＭＳ ゴシック" panose="020B0609070205080204" pitchFamily="49" charset="-128"/>
              </a:rPr>
              <a:t>チームはエンジニア</a:t>
            </a:r>
            <a:r>
              <a:rPr lang="ja-JP" altLang="en-US" smtClean="0">
                <a:latin typeface="ＭＳ ゴシック" panose="020B0609070205080204" pitchFamily="49" charset="-128"/>
                <a:ea typeface="ＭＳ ゴシック" panose="020B0609070205080204" pitchFamily="49" charset="-128"/>
              </a:rPr>
              <a:t>たち</a:t>
            </a:r>
            <a:r>
              <a:rPr lang="x-none"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サード </a:t>
            </a:r>
            <a:r>
              <a:rPr lang="x-none" smtClean="0">
                <a:latin typeface="ＭＳ ゴシック" panose="020B0609070205080204" pitchFamily="49" charset="-128"/>
                <a:ea typeface="ＭＳ ゴシック" panose="020B0609070205080204" pitchFamily="49" charset="-128"/>
              </a:rPr>
              <a:t>パーティのソフトウェア</a:t>
            </a:r>
            <a:r>
              <a:rPr lang="ja-JP" altLang="en-US" smtClean="0">
                <a:latin typeface="ＭＳ ゴシック" panose="020B0609070205080204" pitchFamily="49" charset="-128"/>
                <a:ea typeface="ＭＳ ゴシック" panose="020B0609070205080204" pitchFamily="49" charset="-128"/>
              </a:rPr>
              <a:t>へ</a:t>
            </a:r>
            <a:r>
              <a:rPr lang="x-none" smtClean="0">
                <a:latin typeface="ＭＳ ゴシック" panose="020B0609070205080204" pitchFamily="49" charset="-128"/>
                <a:ea typeface="ＭＳ ゴシック" panose="020B0609070205080204" pitchFamily="49" charset="-128"/>
              </a:rPr>
              <a:t>スキャン</a:t>
            </a:r>
            <a:r>
              <a:rPr lang="ja-JP" altLang="en-US" smtClean="0">
                <a:latin typeface="ＭＳ ゴシック" panose="020B0609070205080204" pitchFamily="49" charset="-128"/>
                <a:ea typeface="ＭＳ ゴシック" panose="020B0609070205080204" pitchFamily="49" charset="-128"/>
              </a:rPr>
              <a:t>を</a:t>
            </a:r>
            <a:r>
              <a:rPr lang="x-none" smtClean="0">
                <a:latin typeface="ＭＳ ゴシック" panose="020B0609070205080204" pitchFamily="49" charset="-128"/>
                <a:ea typeface="ＭＳ ゴシック" panose="020B0609070205080204" pitchFamily="49" charset="-128"/>
              </a:rPr>
              <a:t>実施</a:t>
            </a:r>
            <a:r>
              <a:rPr lang="ja-JP" altLang="en-US"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a:t>
            </a:r>
            <a:r>
              <a:rPr lang="x-none">
                <a:latin typeface="ＭＳ ゴシック" panose="020B0609070205080204" pitchFamily="49" charset="-128"/>
                <a:ea typeface="ＭＳ ゴシック" panose="020B0609070205080204" pitchFamily="49" charset="-128"/>
              </a:rPr>
              <a:t>ステップに進みます</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62</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63</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65</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66</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68</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78</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79</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8</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81</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82</a:t>
            </a:fld>
            <a:endParaRPr lang="en-US" sz="1200">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83</a:t>
            </a:fld>
            <a:endParaRPr lang="en-US" sz="1200">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84</a:t>
            </a:fld>
            <a:endParaRPr lang="en-US" sz="1200">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85</a:t>
            </a:fld>
            <a:endParaRPr lang="en-US" sz="1200">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163203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10/25/2017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10/25/2017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10/25/2017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10/25/2017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a:t>
            </a:r>
            <a:r>
              <a:rPr lang="ja-JP" altLang="en-US">
                <a:latin typeface="メイリオ" panose="020B0604030504040204" pitchFamily="50" charset="-128"/>
                <a:ea typeface="メイリオ" panose="020B0604030504040204" pitchFamily="50" charset="-128"/>
                <a:cs typeface="メイリオ" panose="020B0604030504040204" pitchFamily="50" charset="-128"/>
              </a:rPr>
              <a:t>関係する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著作権におけ</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68360" y="1559902"/>
            <a:ext cx="10685440" cy="4920097"/>
          </a:xfrm>
        </p:spPr>
        <p:txBody>
          <a:bodyPr vert="horz" lIns="91440" tIns="45720" rIns="91440" bIns="45720" rtlCol="0" anchor="t">
            <a:normAutofit fontScale="925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する</a:t>
            </a:r>
            <a:r>
              <a:rPr 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baseline="30000"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を作る権利</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の定義ではなく、法に基づき特定の意味を成す専門的用語（</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一般的には、独創性のある著作物に対し、独自に創造的な作業が十分加えら、コピー（複製）ではなく毒性的な作品であることを示して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する権利</a:t>
            </a:r>
          </a:p>
          <a:p>
            <a:pPr lvl="1">
              <a:lnSpc>
                <a:spcPct val="110000"/>
              </a:lnSpc>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a:latin typeface="メイリオ" panose="020B0604030504040204" pitchFamily="50" charset="-128"/>
                <a:ea typeface="メイリオ" panose="020B0604030504040204" pitchFamily="50" charset="-128"/>
                <a:cs typeface="メイリオ" panose="020B0604030504040204" pitchFamily="50" charset="-128"/>
              </a:rPr>
              <a:t>また</a:t>
            </a:r>
            <a:r>
              <a:rPr lang="en-US"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関連す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ー</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a:latin typeface="メイリオ" panose="020B0604030504040204" pitchFamily="50" charset="-128"/>
                <a:ea typeface="メイリオ" panose="020B0604030504040204" pitchFamily="50" charset="-128"/>
                <a:cs typeface="メイリオ" panose="020B0604030504040204" pitchFamily="50" charset="-128"/>
              </a:rPr>
              <a:t>独立して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a:latin typeface="メイリオ" panose="020B0604030504040204" pitchFamily="50" charset="-128"/>
                <a:ea typeface="メイリオ" panose="020B0604030504040204" pitchFamily="50" charset="-128"/>
                <a:cs typeface="メイリオ" panose="020B0604030504040204" pitchFamily="50" charset="-128"/>
              </a:rPr>
              <a:t>形態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、一般的には</a:t>
            </a:r>
            <a:r>
              <a:rPr lang="x-none"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210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、いかなる目的においても</a:t>
            </a:r>
            <a:r>
              <a:rPr lang="ja-JP" altLang="en-US" sz="2100">
                <a:latin typeface="メイリオ" panose="020B0604030504040204" pitchFamily="50" charset="-128"/>
                <a:ea typeface="メイリオ" panose="020B0604030504040204" pitchFamily="50" charset="-128"/>
                <a:cs typeface="メイリオ" panose="020B0604030504040204" pitchFamily="50" charset="-128"/>
              </a:rPr>
              <a:t>ソースコードもそくはオブジェクト コードの形態で</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 </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21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が頒布された場合、その頒布が原著作物と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同一の</a:t>
            </a:r>
            <a:r>
              <a:rPr lang="ja-JP" altLang="en-US">
                <a:latin typeface="メイリオ" panose="020B0604030504040204" pitchFamily="50" charset="-128"/>
                <a:ea typeface="メイリオ" panose="020B0604030504040204" pitchFamily="50" charset="-128"/>
                <a:cs typeface="メイリオ" panose="020B0604030504040204" pitchFamily="50" charset="-128"/>
              </a:rPr>
              <a:t>条件</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であ</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こと</a:t>
            </a:r>
            <a:r>
              <a:rPr lang="x-none"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求める</a:t>
            </a:r>
            <a:r>
              <a:rPr lang="x-none" smtClean="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x-none">
                <a:latin typeface="メイリオ" panose="020B0604030504040204" pitchFamily="50" charset="-128"/>
                <a:ea typeface="メイリオ" panose="020B0604030504040204" pitchFamily="50" charset="-128"/>
                <a:cs typeface="メイリオ" panose="020B0604030504040204" pitchFamily="50" charset="-128"/>
              </a:rPr>
              <a:t>互恵的</a:t>
            </a:r>
            <a:r>
              <a:rPr lang="x-none" smtClean="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a:t>
            </a:r>
            <a:r>
              <a:rPr lang="x-none" altLang="ja-JP" sz="1800">
                <a:latin typeface="メイリオ" panose="020B0604030504040204" pitchFamily="50" charset="-128"/>
                <a:ea typeface="メイリオ" panose="020B0604030504040204" pitchFamily="50" charset="-128"/>
                <a:cs typeface="メイリオ" panose="020B0604030504040204" pitchFamily="50" charset="-128"/>
              </a:rPr>
              <a:t>その </a:t>
            </a:r>
            <a:r>
              <a:rPr lang="x-none" altLang="ja-JP" sz="180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a:t>
            </a:r>
            <a:r>
              <a:rPr lang="en-US"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smtClean="0">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基本的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OpenChain Curriculum Release 2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ライセンスがある（例：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は、一般的にはソフトウェアの使用領域を限定しない</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あらゆる制約が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たらしめることを妨げる。商用使用も使用領域への制約となる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行う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0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つの条件を同時に満足することはできないので、このモジュールは頒布できない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つの例</a:t>
            </a:r>
            <a:endParaRPr lang="en-US" altLang="ja-JP">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分かれる傾向に</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あり、</a:t>
            </a: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法令上の解釈も国ごとに異なる可能性ある。</a:t>
            </a:r>
            <a:endParaRPr lang="en-US" altLang="ja-JP" sz="200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コメント</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表示する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br>
              <a:rPr lang="en-US"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その製品に含まれる</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のライセンス条項や条件を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明記し、</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smtClean="0">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a:t>
            </a:r>
            <a:r>
              <a:rPr lang="en-US" dirty="0">
                <a:latin typeface="メイリオ" panose="020B0604030504040204" pitchFamily="50" charset="-128"/>
                <a:ea typeface="メイリオ" panose="020B0604030504040204" pitchFamily="50" charset="-128"/>
                <a:cs typeface="メイリオ" panose="020B0604030504040204" pitchFamily="50" charset="-128"/>
              </a:rPr>
              <a:t>。たとえばファイルの上部に著作権表示を加える、など。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条件下でソフトウェア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を同時に</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場合</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著作権保有者は各受領者</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自らの義務（FOSSの使用を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検出し、</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追跡する）を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自身のソフトウェアを構成する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のFOSSコンポーネント（および</a:t>
            </a:r>
            <a:r>
              <a:rPr lang="ja-JP" altLang="en-US"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それぞれで確認されたライセンス）を特定、追跡し、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そのリストを保管するためのプロセスを持つ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組織のコンプライアンス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プログラムは、業務遂行上生じる代表的なFOSSユースケースを認識し、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これに対応する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関与するライセンスにもよ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が、義務として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下流のユーザ</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がソフトウェアの起源やライセンス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によって認められた</a:t>
            </a:r>
            <a:r>
              <a:rPr lang="en-US" dirty="0" err="1">
                <a:latin typeface="メイリオ" panose="020B0604030504040204" pitchFamily="50" charset="-128"/>
                <a:ea typeface="メイリオ" panose="020B0604030504040204" pitchFamily="50" charset="-128"/>
                <a:cs typeface="メイリオ" panose="020B0604030504040204" pitchFamily="50" charset="-128"/>
              </a:rPr>
              <a:t>権利を知ることができるよう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製品の関連文書</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もしくはユーザ</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インターフェース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en-US" dirty="0" err="1">
                <a:latin typeface="メイリオ" panose="020B0604030504040204" pitchFamily="50" charset="-128"/>
                <a:ea typeface="メイリオ" panose="020B0604030504040204" pitchFamily="50" charset="-128"/>
                <a:cs typeface="メイリオ" panose="020B0604030504040204" pitchFamily="50" charset="-128"/>
              </a:rPr>
              <a:t>に著作権やライセンスに係る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文言</a:t>
            </a:r>
            <a:r>
              <a:rPr lang="en-US" dirty="0" err="1">
                <a:latin typeface="メイリオ" panose="020B0604030504040204" pitchFamily="50" charset="-128"/>
                <a:ea typeface="メイリオ" panose="020B0604030504040204" pitchFamily="50" charset="-128"/>
                <a:cs typeface="メイリオ" panose="020B0604030504040204" pitchFamily="50" charset="-128"/>
              </a:rPr>
              <a:t>を含めること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提供。</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ソフトウェア、組み込んだソフトウェアや</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部分、および</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ビルド用のスクリプト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も含んだ</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ソースコードを提供すること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を契機として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これらの義務が発動する場合があ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外部への頒布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改変を加えたかどうか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うる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トリガーとは「コンピュータ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ネットワークを通じユーザ</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がリモートで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当該</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FOSSと相互に作用すること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いくつかのライセンスがサーバ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上で実行されるソフトウェアへのアクセスを可能にすることを含めたトリガ</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してい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err="1">
                <a:latin typeface="メイリオ" panose="020B0604030504040204" pitchFamily="50" charset="-128"/>
                <a:ea typeface="メイリオ" panose="020B0604030504040204" pitchFamily="50" charset="-128"/>
                <a:cs typeface="メイリオ" panose="020B0604030504040204" pitchFamily="50" charset="-128"/>
              </a:rPr>
              <a:t>GPL</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のすべての版</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ja-JP" altLang="en-US">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プログラムの中核的なコンポーネントを明確にし、共有することを支援します。</a:t>
            </a: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プロジェクトの中核として「</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Specificaction)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」があります。</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プログラムが満たすべき主な要件を明確にし、公開しています。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は仕様書を下支えする、フリーで入手可能なトレーニング教材です。</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これらのスライドは企業が仕様書の</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項の要件を満たす助けとなります。また、一般的なコンプライアンスのトレーニングにも使用することができます。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詳しい情報は以下</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93827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が派生的著作物</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を生み出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の著作者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改変に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義務を課したり制限したりすることもあ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をトリガーとして発動される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改変の告知</a:t>
            </a: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製品のバイナリに対応した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ソースコードの提供</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商用製品におけるFOSSの効果的使用を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促進</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FOSS開発者の権利を尊重し、ライセンス義務を果たす</a:t>
            </a:r>
          </a:p>
          <a:p>
            <a:pPr marL="723900" indent="-457200">
              <a:buFont typeface="+mj-lt"/>
              <a:buAutoNum type="arabicPeriod"/>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オープンコミュニティに参加し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FOSSソフトウェアの起源とライセンスの確認</a:t>
            </a:r>
          </a:p>
          <a:p>
            <a:pPr>
              <a:buFont typeface="Arial"/>
              <a:buChar char="•"/>
            </a:pPr>
            <a:r>
              <a:rPr lang="en-US"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ソフトウェアの追跡</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おける</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より良い</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が生まれる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製品</a:t>
            </a:r>
            <a:r>
              <a:rPr lang="en-US"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a:latin typeface="メイリオ" panose="020B0604030504040204" pitchFamily="50" charset="-128"/>
                <a:ea typeface="メイリオ" panose="020B0604030504040204" pitchFamily="50" charset="-128"/>
                <a:cs typeface="メイリオ" panose="020B0604030504040204" pitchFamily="50" charset="-128"/>
              </a:rPr>
              <a:t> （join） </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a:t>
            </a:r>
            <a:r>
              <a:rPr lang="en-US" err="1">
                <a:latin typeface="メイリオ" panose="020B0604030504040204" pitchFamily="50" charset="-128"/>
                <a:ea typeface="メイリオ" panose="020B0604030504040204" pitchFamily="50" charset="-128"/>
                <a:cs typeface="メイリオ" panose="020B0604030504040204" pitchFamily="50" charset="-128"/>
              </a:rPr>
              <a:t>注入</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プログラムの中核となるコンポーネントを明確にして共有することを促進するためのプロジェクト。</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プログラムが満たすべき主要要件を明確にし、これを公開する。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b="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項記載の要件を満たすことを促進しする。また、一般的なコンプライアンス教育でも利用できる。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VHDLのマスクパターン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dirty="0" err="1">
                <a:latin typeface="メイリオ" panose="020B0604030504040204" pitchFamily="50" charset="-128"/>
                <a:ea typeface="メイリオ" panose="020B0604030504040204" pitchFamily="50" charset="-128"/>
                <a:cs typeface="メイリオ" panose="020B0604030504040204" pitchFamily="50" charset="-128"/>
              </a:rPr>
              <a:t>ネットリストへのコンパイル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 プロジェクト</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レビューのプロセスで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企業はFOSSに関する義務を分析し決定することができ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ライセンスの義務の分析と決定</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の観点からの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FOSSレビューのプロセスは、FOSSを取り扱うプログラム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、エンジニアなどの参加</a:t>
            </a:r>
            <a:r>
              <a:rPr lang="en-US" dirty="0" err="1">
                <a:latin typeface="メイリオ" panose="020B0604030504040204" pitchFamily="50" charset="-128"/>
                <a:ea typeface="メイリオ" panose="020B0604030504040204" pitchFamily="50" charset="-128"/>
                <a:cs typeface="メイリオ" panose="020B0604030504040204" pitchFamily="50" charset="-128"/>
              </a:rPr>
              <a:t>が必要</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Font typeface="Arial" pitchFamily="34" charset="0"/>
              <a:buNone/>
            </a:pPr>
            <a:r>
              <a:rPr lang="en-US" b="1" dirty="0" err="1">
                <a:latin typeface="メイリオ" panose="020B0604030504040204" pitchFamily="50" charset="-128"/>
                <a:ea typeface="メイリオ" panose="020B0604030504040204" pitchFamily="50" charset="-128"/>
                <a:cs typeface="メイリオ" panose="020B0604030504040204" pitchFamily="50" charset="-128"/>
              </a:rPr>
              <a:t>注：</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このプロセスは外部ベンダーから</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ベースのソフトウェアを受領した時に開始される場合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en-US" dirty="0">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パッケージ名</a:t>
            </a:r>
          </a:p>
          <a:p>
            <a:pPr>
              <a:lnSpc>
                <a:spcPct val="110000"/>
              </a:lnSpc>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番号）</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オリジナル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のダウンロード</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元</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説明</a:t>
            </a: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改変に関する記述</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できるか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ソースコードがどこでメンテナンスされるか</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そのパッケージが他の経緯で以前に承認されたことが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ある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か？</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輸出管理対象となる技術</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含まれているか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lvl="1">
              <a:lnSpc>
                <a:spcPct val="110000"/>
              </a:lnSpc>
              <a:buFont typeface="Wingdings" panose="05000000000000000000" pitchFamily="2" charset="2"/>
              <a:buChar char="Ø"/>
            </a:pPr>
            <a:r>
              <a:rPr lang="en-US" sz="17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lvl="1">
              <a:lnSpc>
                <a:spcPct val="110000"/>
              </a:lnSpc>
              <a:buFont typeface="Wingdings" panose="05000000000000000000" pitchFamily="2" charset="2"/>
              <a:buChar char="Ø"/>
            </a:pPr>
            <a:r>
              <a:rPr lang="en-US" sz="17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7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複数の支援グループが参加し、</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支援</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とりまとめ</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協力して</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チーム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以下の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複数のチームが含まれる。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ライセンスの義務を特定し、評価する法務チーム</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スキャン・ツール サポート </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チーム</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専門家</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2000" i="1"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完全性、一貫性、</a:t>
            </a:r>
            <a:r>
              <a:rPr lang="en-US" sz="2000" b="0" err="1">
                <a:latin typeface="メイリオ" panose="020B0604030504040204" pitchFamily="50" charset="-128"/>
                <a:ea typeface="メイリオ" panose="020B0604030504040204" pitchFamily="50" charset="-128"/>
                <a:cs typeface="メイリオ" panose="020B0604030504040204" pitchFamily="50" charset="-128"/>
              </a:rPr>
              <a:t>正確性</a:t>
            </a:r>
            <a:r>
              <a:rPr lang="en-US" sz="2000" b="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明らかでない使用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を精査するため</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にコード スキャンツールが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使われることが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sz="2000" b="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そのソフトウェアの</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本当に許容しているか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り</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む</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ものとなる。この作業</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ではエンジニアリング チーム、ビジネス チーム、法務チーム</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ため、フォローアップでの議論では内在する問題を</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すべての</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参加者が理解することが求められる。最終的に本プロセスでは</a:t>
            </a:r>
            <a:r>
              <a:rPr lang="en-US" altLang="ja-JP" sz="18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の確実な指導を行う。</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FOSSレビューのプロセスにおいては、関係者間での意見の相違があったり、ある決定が特別に重要だったりする場合を想定し、</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十分な監督機能が必要とな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マネジメントは、製品</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もしくはOpenChain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の中で使われる</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の取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り</a:t>
            </a:r>
            <a:r>
              <a:rPr lang="en-US" smtClean="0">
                <a:latin typeface="メイリオ" panose="020B0604030504040204" pitchFamily="50" charset="-128"/>
                <a:ea typeface="メイリオ" panose="020B0604030504040204" pitchFamily="50" charset="-128"/>
                <a:cs typeface="メイリオ" panose="020B0604030504040204" pitchFamily="50" charset="-128"/>
              </a:rPr>
              <a:t>込みと頒布をコントロールする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のアクション</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で構成され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の適正努力（</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の結果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供給ソフトウェアで使用されている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特定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れにより、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すべてのFOSSライセンスの義務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履行され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将来にわたり</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履行されることを確</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かな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ものに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大企業が詳細なプロセスを保有する一方で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単に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リストを使うだけの場合があ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本章では大企業のプロセス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の一</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紹介する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47757" y="5125704"/>
            <a:ext cx="646331"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600" b="1"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b="1" dirty="0">
                <a:latin typeface="メイリオ" panose="020B0604030504040204" pitchFamily="50" charset="-128"/>
                <a:ea typeface="メイリオ" panose="020B0604030504040204" pitchFamily="50" charset="-128"/>
                <a:cs typeface="メイリオ" panose="020B0604030504040204" pitchFamily="50" charset="-128"/>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algn="ctr">
              <a:buSzPct val="25000"/>
            </a:pPr>
            <a:r>
              <a:rPr lang="en-US" sz="1400" kern="0">
                <a:solidFill>
                  <a:srgbClr val="292934"/>
                </a:solidFill>
                <a:latin typeface="Roboto Condensed"/>
                <a:ea typeface="Roboto Condensed"/>
                <a:cs typeface="Roboto Condensed"/>
                <a:sym typeface="Roboto Condensed"/>
              </a:rPr>
              <a:t>You can get detailed checklists for these items here: </a:t>
            </a:r>
            <a:r>
              <a:rPr lang="en-US" sz="1050" kern="0">
                <a:solidFill>
                  <a:srgbClr val="292934"/>
                </a:solidFill>
                <a:latin typeface="Roboto Mono"/>
                <a:ea typeface="Roboto Mono"/>
                <a:cs typeface="Roboto Mono"/>
                <a:sym typeface="Roboto Mono"/>
              </a:rPr>
              <a:t>https://www.linuxfoundation.org/projects/opencompliance/self-assessment-compliance-checklist</a:t>
            </a:r>
          </a:p>
        </p:txBody>
      </p:sp>
    </p:spTree>
    <p:extLst>
      <p:ext uri="{BB962C8B-B14F-4D97-AF65-F5344CB8AC3E}">
        <p14:creationId xmlns:p14="http://schemas.microsoft.com/office/powerpoint/2010/main" val="4166092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入力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p>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4881255" y="1578597"/>
            <a:ext cx="698969" cy="15930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b="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marL="457200" lvl="1" indent="-182880">
              <a:lnSpc>
                <a:spcPct val="90000"/>
              </a:lnSpc>
              <a:buSzPct val="85000"/>
              <a:buFont typeface="Arial" pitchFamily="34" charset="0"/>
              <a:buChar char="•"/>
              <a:defRPr/>
            </a:pPr>
            <a:r>
              <a:rPr lang="en-US" sz="1600" smtClean="0">
                <a:latin typeface="メイリオ" panose="020B0604030504040204" pitchFamily="50" charset="-128"/>
                <a:ea typeface="メイリオ" panose="020B0604030504040204" pitchFamily="50" charset="-128"/>
                <a:cs typeface="メイリオ" panose="020B0604030504040204" pitchFamily="50" charset="-128"/>
              </a:rPr>
              <a:t>このプロセスは以下のイベント</a:t>
            </a:r>
            <a:br>
              <a:rPr lang="en-US" sz="1600" smtClean="0">
                <a:latin typeface="メイリオ" panose="020B0604030504040204" pitchFamily="50" charset="-128"/>
                <a:ea typeface="メイリオ" panose="020B0604030504040204" pitchFamily="50" charset="-128"/>
                <a:cs typeface="メイリオ" panose="020B0604030504040204" pitchFamily="50" charset="-128"/>
              </a:rPr>
            </a:br>
            <a:r>
              <a:rPr lang="en-US" sz="1600" smtClean="0">
                <a:latin typeface="メイリオ" panose="020B0604030504040204" pitchFamily="50" charset="-128"/>
                <a:ea typeface="メイリオ" panose="020B0604030504040204" pitchFamily="50" charset="-128"/>
                <a:cs typeface="メイリオ" panose="020B0604030504040204" pitchFamily="50" charset="-128"/>
              </a:rPr>
              <a:t>のうちの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つで開始され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400" dirty="0">
                <a:latin typeface="メイリオ" panose="020B0604030504040204" pitchFamily="50" charset="-128"/>
                <a:ea typeface="メイリオ" panose="020B0604030504040204" pitchFamily="50" charset="-128"/>
                <a:cs typeface="メイリオ" panose="020B0604030504040204" pitchFamily="50" charset="-128"/>
              </a:rPr>
              <a:t>開発チームがFOSSコンポーネントのレビューや外部向けのリリースを要望する</a:t>
            </a:r>
          </a:p>
          <a:p>
            <a:pPr lvl="1">
              <a:buFont typeface="Wingdings" panose="05000000000000000000" pitchFamily="2" charset="2"/>
              <a:buChar char="Ø"/>
            </a:pP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適切な承認</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がなく</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使用されている</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FOSSを発見する</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400" dirty="0">
                <a:latin typeface="メイリオ" panose="020B0604030504040204" pitchFamily="50" charset="-128"/>
                <a:ea typeface="メイリオ" panose="020B0604030504040204" pitchFamily="50" charset="-128"/>
                <a:cs typeface="メイリオ" panose="020B0604030504040204" pitchFamily="50" charset="-128"/>
              </a:rPr>
              <a:t>サード パーティのソフトウェアの一部に使用されているFOSSを発見する </a:t>
            </a:r>
          </a:p>
          <a:p>
            <a:pPr eaLnBrk="1" hangingPunct="1">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ソースコードのスキャン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はレビュ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のための（次のステップとなる）</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0788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入力</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リクエストが登録される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サードパーティ提供のソフトウェアに対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入力リクエストのないすべてのFOSSコンポーネントを識別し、レビューを実施する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開発チーム</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コンプライアンスの記録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方法に関する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と併せ</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開発チームから提供される記録がない場合、FOSSコンポーネント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発見時</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に記録が生成される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ソースコードの起源とライセンス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確認した監査レポートが生成される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3" name="Rectangle 25"/>
          <p:cNvSpPr txBox="1">
            <a:spLocks/>
          </p:cNvSpPr>
          <p:nvPr/>
        </p:nvSpPr>
        <p:spPr>
          <a:xfrm>
            <a:off x="4248000" y="3780000"/>
            <a:ext cx="4038600" cy="2619056"/>
          </a:xfrm>
          <a:prstGeom prst="rect">
            <a:avLst/>
          </a:prstGeom>
        </p:spPr>
        <p:txBody>
          <a:bodyPr vert="horz" lIns="91440" tIns="4680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smtClean="0">
                <a:latin typeface="メイリオ" panose="020B0604030504040204" pitchFamily="50" charset="-128"/>
                <a:ea typeface="メイリオ" panose="020B0604030504040204" pitchFamily="50" charset="-128"/>
                <a:cs typeface="メイリオ" panose="020B0604030504040204" pitchFamily="50" charset="-128"/>
              </a:rPr>
              <a:t>仕様書1.1の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1.1.1項）&gt;&gt;</a:t>
            </a:r>
          </a:p>
          <a:p>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Liunux Foundation</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のサイトよ</a:t>
            </a:r>
            <a:r>
              <a:rPr lang="ja-JP" altLang="en-US">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a:latin typeface="メイリオ" panose="020B0604030504040204" pitchFamily="50" charset="-128"/>
                <a:ea typeface="メイリオ" panose="020B0604030504040204" pitchFamily="50" charset="-128"/>
                <a:cs typeface="メイリオ" panose="020B0604030504040204" pitchFamily="50" charset="-128"/>
              </a:rPr>
              <a:t/>
            </a:r>
            <a:br>
              <a:rPr lang="en-US">
                <a:latin typeface="メイリオ" panose="020B0604030504040204" pitchFamily="50" charset="-128"/>
                <a:ea typeface="メイリオ" panose="020B0604030504040204" pitchFamily="50" charset="-128"/>
                <a:cs typeface="メイリオ" panose="020B0604030504040204" pitchFamily="50" charset="-128"/>
              </a:rPr>
            </a:br>
            <a:r>
              <a:rPr lang="en-US">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スキャンが完了している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監査レポートがソースコードの起源とライセンスを特定し、さらなる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調査が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ファイルにフラグが立てられている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を</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の</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40788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が解決されたことをエンジニアとともに確認する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指摘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題が解決されている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40788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監査されたソースコード、ソフトウェア</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アーキテクチャ、およびFOSSの利用方法についてFOSSレビューを実施する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スライドの</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テンプレート参照</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FOSSコンポーネントの使用が承認され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FOSSコンポーネントがそのリリース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に登録され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適切な告知／表示が準備された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a:latin typeface="メイリオ" panose="020B0604030504040204" pitchFamily="50" charset="-128"/>
                <a:ea typeface="メイリオ" panose="020B0604030504040204" pitchFamily="50" charset="-128"/>
                <a:cs typeface="メイリオ" panose="020B0604030504040204" pitchFamily="50" charset="-128"/>
              </a:rPr>
              <a:t>（ </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3930883" y="3699318"/>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a:latin typeface="メイリオ" panose="020B0604030504040204" pitchFamily="50" charset="-128"/>
                <a:ea typeface="メイリオ" panose="020B0604030504040204" pitchFamily="50" charset="-128"/>
                <a:cs typeface="メイリオ" panose="020B0604030504040204" pitchFamily="50" charset="-128"/>
              </a:rPr>
              <a:t>すべての頒布前検証が完了し</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a:t>
            </a:r>
            <a:br>
              <a:rPr lang="en-US" sz="1600" smtClean="0">
                <a:latin typeface="メイリオ" panose="020B0604030504040204" pitchFamily="50" charset="-128"/>
                <a:ea typeface="メイリオ" panose="020B0604030504040204" pitchFamily="50" charset="-128"/>
                <a:cs typeface="メイリオ" panose="020B0604030504040204" pitchFamily="50" charset="-128"/>
              </a:rPr>
            </a:br>
            <a:r>
              <a:rPr lang="en-US" sz="1600" smtClean="0">
                <a:latin typeface="メイリオ" panose="020B0604030504040204" pitchFamily="50" charset="-128"/>
                <a:ea typeface="メイリオ" panose="020B0604030504040204" pitchFamily="50" charset="-128"/>
                <a:cs typeface="メイリオ" panose="020B0604030504040204" pitchFamily="50" charset="-128"/>
              </a:rPr>
              <a:t>問題が発見されていない</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した</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ソースコードが要求された通りに提供されている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が準備された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3840762" y="378000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1831546609"/>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自社にとって、もしくはサード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パーティにとって</a:t>
                      </a:r>
                      <a:r>
                        <a:rPr kumimoji="0" lang="en-US" sz="1600" b="0" i="0" u="none" strike="noStrike" cap="none" normalizeH="0" baseline="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ソースのコードにFOSSコードを追加</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または</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カット＆ペースト）する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を意識</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技術スタッフに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すべてのソースコード（プロプライエタリ、サード</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パーティ、FOSS）に対し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688338705"/>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なソフトウェアに意図せずに</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逆もまた同様</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両立しないソフトウェア（FOSS、プロプライエタリ、サード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4277837"/>
              </p:ext>
            </p:extLst>
          </p:nvPr>
        </p:nvGraphicFramePr>
        <p:xfrm>
          <a:off x="696000" y="1584000"/>
          <a:ext cx="10800000" cy="4818041"/>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2494617379"/>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a:latin typeface="メイリオ" panose="020B0604030504040204" pitchFamily="50" charset="-128"/>
                <a:ea typeface="メイリオ" panose="020B0604030504040204" pitchFamily="50" charset="-128"/>
                <a:cs typeface="メイリオ" panose="020B0604030504040204" pitchFamily="50" charset="-128"/>
              </a:rPr>
              <a:t>）：</a:t>
            </a:r>
            <a:r>
              <a:rPr lang="en-US" b="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atin typeface="メイリオ" panose="020B0604030504040204" pitchFamily="50" charset="-128"/>
                <a:ea typeface="メイリオ" panose="020B0604030504040204" pitchFamily="50" charset="-128"/>
                <a:cs typeface="メイリオ" panose="020B0604030504040204" pitchFamily="50" charset="-128"/>
              </a:rPr>
              <a:t>書物</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a:latin typeface="メイリオ" panose="020B0604030504040204" pitchFamily="50" charset="-128"/>
                <a:ea typeface="メイリオ" panose="020B0604030504040204" pitchFamily="50" charset="-128"/>
                <a:cs typeface="メイリオ" panose="020B0604030504040204" pitchFamily="50" charset="-128"/>
              </a:rPr>
              <a:t>る</a:t>
            </a:r>
            <a:r>
              <a:rPr lang="en-US" b="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的な</a:t>
            </a:r>
            <a:r>
              <a:rPr lang="en-US"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保護</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u="sng" err="1">
                <a:latin typeface="メイリオ" panose="020B0604030504040204" pitchFamily="50" charset="-128"/>
                <a:ea typeface="メイリオ" panose="020B0604030504040204" pitchFamily="50" charset="-128"/>
                <a:cs typeface="メイリオ" panose="020B0604030504040204" pitchFamily="50" charset="-128"/>
              </a:rPr>
              <a:t>コンプライアンスに最も関係する</a:t>
            </a:r>
            <a:r>
              <a:rPr lang="en-US" u="sng"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smtClean="0">
                <a:latin typeface="メイリオ" panose="020B0604030504040204" pitchFamily="50" charset="-128"/>
                <a:ea typeface="メイリオ" panose="020B0604030504040204" pitchFamily="50" charset="-128"/>
                <a:cs typeface="メイリオ" panose="020B0604030504040204" pitchFamily="50" charset="-128"/>
              </a:rPr>
            </a:br>
            <a:r>
              <a:rPr lang="en-US" u="sng"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関する</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sz="2800"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extLst>
      <p:ext uri="{BB962C8B-B14F-4D97-AF65-F5344CB8AC3E}">
        <p14:creationId xmlns:p14="http://schemas.microsoft.com/office/powerpoint/2010/main" val="19579274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712917" y="1611666"/>
            <a:ext cx="10640883" cy="3982309"/>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a:latin typeface="メイリオ" panose="020B0604030504040204" pitchFamily="50" charset="-128"/>
                <a:ea typeface="メイリオ" panose="020B0604030504040204" pitchFamily="50" charset="-128"/>
                <a:cs typeface="メイリオ" panose="020B0604030504040204" pitchFamily="50" charset="-128"/>
              </a:rPr>
              <a:t>保護</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コントロール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18387</TotalTime>
  <Words>9963</Words>
  <Application>Microsoft Office PowerPoint</Application>
  <PresentationFormat>ワイド画面</PresentationFormat>
  <Paragraphs>1686</Paragraphs>
  <Slides>85</Slides>
  <Notes>85</Notes>
  <HiddenSlides>0</HiddenSlides>
  <MMClips>0</MMClips>
  <ScaleCrop>false</ScaleCrop>
  <HeadingPairs>
    <vt:vector size="6" baseType="variant">
      <vt:variant>
        <vt:lpstr>使用されているフォント</vt:lpstr>
      </vt:variant>
      <vt:variant>
        <vt:i4>18</vt:i4>
      </vt:variant>
      <vt:variant>
        <vt:lpstr>テーマ</vt:lpstr>
      </vt:variant>
      <vt:variant>
        <vt:i4>2</vt:i4>
      </vt:variant>
      <vt:variant>
        <vt:lpstr>スライド タイトル</vt:lpstr>
      </vt:variant>
      <vt:variant>
        <vt:i4>85</vt:i4>
      </vt:variant>
    </vt:vector>
  </HeadingPairs>
  <TitlesOfParts>
    <vt:vector size="105" baseType="lpstr">
      <vt:lpstr>돋움</vt:lpstr>
      <vt:lpstr>맑은 고딕</vt:lpstr>
      <vt:lpstr>MS PGothic</vt:lpstr>
      <vt:lpstr>MS PGothic</vt:lpstr>
      <vt:lpstr>ＭＳ ゴシック</vt:lpstr>
      <vt:lpstr>メイリオ</vt:lpstr>
      <vt:lpstr>游ゴシック</vt:lpstr>
      <vt:lpstr>Arial</vt:lpstr>
      <vt:lpstr>Calibri</vt:lpstr>
      <vt:lpstr>DejaVu Sans</vt:lpstr>
      <vt:lpstr>Lucida Sans Unicode</vt:lpstr>
      <vt:lpstr>Roboto</vt:lpstr>
      <vt:lpstr>Roboto Condensed</vt:lpstr>
      <vt:lpstr>Roboto Medium</vt:lpstr>
      <vt:lpstr>Roboto Mono</vt:lpstr>
      <vt:lpstr>Times</vt:lpstr>
      <vt:lpstr>Times New Roman</vt:lpstr>
      <vt:lpstr>Wingdings</vt:lpstr>
      <vt:lpstr>Clarity</vt:lpstr>
      <vt:lpstr>1_Clarity</vt:lpstr>
      <vt:lpstr>カリキュラム</vt:lpstr>
      <vt:lpstr>Disclaimer（免責事項）</vt:lpstr>
      <vt:lpstr>OpenChain カリキュラムとは？</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Source Code Scanning Tools</vt:lpstr>
      <vt:lpstr>FOSSレビューの遂行</vt:lpstr>
      <vt:lpstr>FOSS レビューの監督</vt:lpstr>
      <vt:lpstr>理解度チェック</vt:lpstr>
      <vt:lpstr>第6章</vt:lpstr>
      <vt:lpstr>概要</vt:lpstr>
      <vt:lpstr>Example Small to Medium Company Checklist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783</cp:revision>
  <cp:lastPrinted>2017-05-13T02:23:06Z</cp:lastPrinted>
  <dcterms:created xsi:type="dcterms:W3CDTF">2013-07-15T20:26:40Z</dcterms:created>
  <dcterms:modified xsi:type="dcterms:W3CDTF">2017-10-25T06:44:43Z</dcterms:modified>
</cp:coreProperties>
</file>