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4"/>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6858000" cx="12192000"/>
  <p:notesSz cx="6858000" cy="9144000"/>
  <p:embeddedFontLst>
    <p:embeddedFont>
      <p:font typeface="Roboto"/>
      <p:regular r:id="rId90"/>
      <p:bold r:id="rId91"/>
      <p:italic r:id="rId92"/>
      <p:boldItalic r:id="rId93"/>
    </p:embeddedFont>
    <p:embeddedFont>
      <p:font typeface="Roboto Medium"/>
      <p:regular r:id="rId94"/>
      <p:bold r:id="rId95"/>
      <p:italic r:id="rId96"/>
      <p:boldItalic r:id="rId97"/>
    </p:embeddedFont>
    <p:embeddedFont>
      <p:font typeface="Roboto Condensed"/>
      <p:regular r:id="rId98"/>
      <p:bold r:id="rId99"/>
      <p:italic r:id="rId100"/>
      <p:boldItalic r:id="rId101"/>
    </p:embeddedFont>
    <p:embeddedFont>
      <p:font typeface="Roboto Mono"/>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4F82D48-C7AC-4557-B803-6118D1D7CCD9}">
  <a:tblStyle styleId="{F4F82D48-C7AC-4557-B803-6118D1D7CCD9}"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 styleId="{3008B7F7-1031-4B05-B229-2884EDF7C79B}" styleName="Table_1"/>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5" Type="http://schemas.openxmlformats.org/officeDocument/2006/relationships/font" Target="fonts/RobotoMono-boldItalic.fntdata"/><Relationship Id="rId104" Type="http://schemas.openxmlformats.org/officeDocument/2006/relationships/font" Target="fonts/RobotoMono-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RobotoMono-bold.fntdata"/><Relationship Id="rId102" Type="http://schemas.openxmlformats.org/officeDocument/2006/relationships/font" Target="fonts/RobotoMono-regular.fntdata"/><Relationship Id="rId101" Type="http://schemas.openxmlformats.org/officeDocument/2006/relationships/font" Target="fonts/RobotoCondensed-boldItalic.fntdata"/><Relationship Id="rId100" Type="http://schemas.openxmlformats.org/officeDocument/2006/relationships/font" Target="fonts/RobotoCondense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RobotoMedium-bold.fntdata"/><Relationship Id="rId94" Type="http://schemas.openxmlformats.org/officeDocument/2006/relationships/font" Target="fonts/RobotoMedium-regular.fntdata"/><Relationship Id="rId97" Type="http://schemas.openxmlformats.org/officeDocument/2006/relationships/font" Target="fonts/RobotoMedium-boldItalic.fntdata"/><Relationship Id="rId96" Type="http://schemas.openxmlformats.org/officeDocument/2006/relationships/font" Target="fonts/RobotoMedium-italic.fntdata"/><Relationship Id="rId11" Type="http://schemas.openxmlformats.org/officeDocument/2006/relationships/slide" Target="slides/slide5.xml"/><Relationship Id="rId99" Type="http://schemas.openxmlformats.org/officeDocument/2006/relationships/font" Target="fonts/RobotoCondensed-bold.fntdata"/><Relationship Id="rId10" Type="http://schemas.openxmlformats.org/officeDocument/2006/relationships/slide" Target="slides/slide4.xml"/><Relationship Id="rId98" Type="http://schemas.openxmlformats.org/officeDocument/2006/relationships/font" Target="fonts/RobotoCondensed-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Roboto-bold.fntdata"/><Relationship Id="rId90" Type="http://schemas.openxmlformats.org/officeDocument/2006/relationships/font" Target="fonts/Roboto-regular.fntdata"/><Relationship Id="rId93" Type="http://schemas.openxmlformats.org/officeDocument/2006/relationships/font" Target="fonts/Roboto-boldItalic.fntdata"/><Relationship Id="rId92"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200" u="none" cap="none" strike="noStrike">
                <a:solidFill>
                  <a:schemeClr val="dk1"/>
                </a:solidFill>
                <a:latin typeface="Roboto"/>
                <a:ea typeface="Roboto"/>
                <a:cs typeface="Roboto"/>
                <a:sym typeface="Roboto"/>
              </a:defRPr>
            </a:lvl2pPr>
            <a:lvl3pPr indent="0" lvl="2" marL="914400" marR="0" rtl="0" algn="l">
              <a:spcBef>
                <a:spcPts val="0"/>
              </a:spcBef>
              <a:buNone/>
              <a:defRPr b="0" i="0" sz="1200" u="none" cap="none" strike="noStrike">
                <a:solidFill>
                  <a:schemeClr val="dk1"/>
                </a:solidFill>
                <a:latin typeface="Roboto"/>
                <a:ea typeface="Roboto"/>
                <a:cs typeface="Roboto"/>
                <a:sym typeface="Roboto"/>
              </a:defRPr>
            </a:lvl3pPr>
            <a:lvl4pPr indent="0" lvl="3" marL="1371600" marR="0" rtl="0" algn="l">
              <a:spcBef>
                <a:spcPts val="0"/>
              </a:spcBef>
              <a:buNone/>
              <a:defRPr b="0" i="0" sz="1200" u="none" cap="none" strike="noStrike">
                <a:solidFill>
                  <a:schemeClr val="dk1"/>
                </a:solidFill>
                <a:latin typeface="Roboto"/>
                <a:ea typeface="Roboto"/>
                <a:cs typeface="Roboto"/>
                <a:sym typeface="Roboto"/>
              </a:defRPr>
            </a:lvl4pPr>
            <a:lvl5pPr indent="0" lvl="4" marL="1828800" marR="0" rtl="0" algn="l">
              <a:spcBef>
                <a:spcPts val="0"/>
              </a:spcBef>
              <a:buNone/>
              <a:defRPr b="0" i="0" sz="1200" u="none" cap="none" strike="noStrike">
                <a:solidFill>
                  <a:schemeClr val="dk1"/>
                </a:solidFill>
                <a:latin typeface="Roboto"/>
                <a:ea typeface="Roboto"/>
                <a:cs typeface="Roboto"/>
                <a:sym typeface="Roboto"/>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Roboto"/>
                <a:ea typeface="Roboto"/>
                <a:cs typeface="Roboto"/>
                <a:sym typeface="Roboto"/>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Ghostscript"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 name="Shape 47"/>
        <p:cNvGrpSpPr/>
        <p:nvPr/>
      </p:nvGrpSpPr>
      <p:grpSpPr>
        <a:xfrm>
          <a:off x="0" y="0"/>
          <a:ext cx="0" cy="0"/>
          <a:chOff x="0" y="0"/>
          <a:chExt cx="0" cy="0"/>
        </a:xfrm>
      </p:grpSpPr>
      <p:sp>
        <p:nvSpPr>
          <p:cNvPr id="48" name="Shape 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9" name="Shape 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4" name="Shape 1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1" name="Shape 1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Patent holder can exclude others from practicing the patent, regardless of whether the others have independently created the product.</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8" name="Shape 1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5" name="Shape 1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2" name="Shape 1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9" name="Shape 1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50" name="Shape 1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6" name="Shape 1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0" name="Shape 1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77" name="Shape 17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 name="Shape 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84" name="Shape 18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1" name="Shape 19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98" name="Shape 19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slides explains multi-licensing. This is the situation where more than set of license terms can apply to a piece of software.</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r>
              <a:rPr b="1" i="0" lang="en-US" sz="1200" u="none" cap="none" strike="noStrike">
                <a:solidFill>
                  <a:schemeClr val="dk1"/>
                </a:solidFill>
                <a:latin typeface="Roboto"/>
                <a:ea typeface="Roboto"/>
                <a:cs typeface="Roboto"/>
                <a:sym typeface="Roboto"/>
              </a:rPr>
              <a:t>Conjunctive</a:t>
            </a:r>
            <a:r>
              <a:rPr b="0" i="0" lang="en-US" sz="1200" u="none" cap="none" strike="noStrike">
                <a:solidFill>
                  <a:schemeClr val="dk1"/>
                </a:solidFill>
                <a:latin typeface="Roboto"/>
                <a:ea typeface="Roboto"/>
                <a:cs typeface="Roboto"/>
                <a:sym typeface="Roboto"/>
              </a:rPr>
              <a:t> = Multiple licenses apply</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GPL-2.0 project also includes code under BSD-3-Clause </a:t>
            </a:r>
          </a:p>
          <a:p>
            <a:pPr indent="-12176" lvl="1" marL="596376" marR="0" rtl="0" algn="l">
              <a:spcBef>
                <a:spcPts val="0"/>
              </a:spcBef>
              <a:buClr>
                <a:schemeClr val="dk1"/>
              </a:buClr>
              <a:buSzPct val="25000"/>
              <a:buFont typeface="Roboto"/>
              <a:buNone/>
            </a:pPr>
            <a:r>
              <a:rPr b="0" i="0" lang="en-US" sz="1200" u="none" cap="none" strike="noStrike">
                <a:solidFill>
                  <a:schemeClr val="dk1"/>
                </a:solidFill>
                <a:latin typeface="Roboto"/>
                <a:ea typeface="Roboto"/>
                <a:cs typeface="Roboto"/>
                <a:sym typeface="Roboto"/>
              </a:rPr>
              <a:t>In this situation you have to comply with both sets of license terms</a:t>
            </a:r>
          </a:p>
          <a:p>
            <a:pPr indent="0" lvl="0" marL="0" marR="0" rtl="0" algn="l">
              <a:spcBef>
                <a:spcPts val="0"/>
              </a:spcBef>
              <a:buSzPct val="25000"/>
              <a:buNone/>
            </a:pPr>
            <a:r>
              <a:rPr b="1" i="0" lang="en-US" sz="1200" u="none" cap="none" strike="noStrike">
                <a:solidFill>
                  <a:schemeClr val="dk1"/>
                </a:solidFill>
                <a:latin typeface="Roboto"/>
                <a:ea typeface="Roboto"/>
                <a:cs typeface="Roboto"/>
                <a:sym typeface="Roboto"/>
              </a:rPr>
              <a:t>Disjunctive</a:t>
            </a:r>
            <a:r>
              <a:rPr b="0" i="0" lang="en-US" sz="1200" u="none" cap="none" strike="noStrike">
                <a:solidFill>
                  <a:schemeClr val="dk1"/>
                </a:solidFill>
                <a:latin typeface="Roboto"/>
                <a:ea typeface="Roboto"/>
                <a:cs typeface="Roboto"/>
                <a:sym typeface="Roboto"/>
              </a:rPr>
              <a:t> = Choice of one open source license or another</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Mozilla tri-license</a:t>
            </a:r>
          </a:p>
          <a:p>
            <a:pPr indent="0" lvl="1" marL="457200" marR="0" rtl="0" algn="l">
              <a:spcBef>
                <a:spcPts val="0"/>
              </a:spcBef>
              <a:buSzPct val="25000"/>
              <a:buNone/>
            </a:pPr>
            <a:r>
              <a:rPr b="0" i="0" lang="en-US" sz="1200" u="none" cap="none" strike="noStrike">
                <a:solidFill>
                  <a:schemeClr val="dk1"/>
                </a:solidFill>
                <a:latin typeface="Roboto"/>
                <a:ea typeface="Roboto"/>
                <a:cs typeface="Roboto"/>
                <a:sym typeface="Roboto"/>
              </a:rPr>
              <a:t>Jetty</a:t>
            </a:r>
          </a:p>
          <a:p>
            <a:pPr indent="0" lvl="1" marL="457200" marR="0" rtl="0" algn="l">
              <a:spcBef>
                <a:spcPts val="0"/>
              </a:spcBef>
              <a:spcAft>
                <a:spcPts val="0"/>
              </a:spcAft>
              <a:buSzPct val="25000"/>
              <a:buNone/>
            </a:pPr>
            <a:r>
              <a:rPr b="0" i="0" lang="en-US" sz="1200" u="none" cap="none" strike="noStrike">
                <a:solidFill>
                  <a:schemeClr val="dk1"/>
                </a:solidFill>
                <a:latin typeface="Roboto"/>
                <a:ea typeface="Roboto"/>
                <a:cs typeface="Roboto"/>
                <a:sym typeface="Roboto"/>
              </a:rPr>
              <a:t>Ruby</a:t>
            </a:r>
          </a:p>
          <a:p>
            <a:pPr indent="0" lvl="0" marL="0" marR="0" rtl="0" algn="l">
              <a:lnSpc>
                <a:spcPct val="100000"/>
              </a:lnSpc>
              <a:spcBef>
                <a:spcPts val="0"/>
              </a:spcBef>
              <a:spcAft>
                <a:spcPts val="0"/>
              </a:spcAft>
              <a:buClr>
                <a:schemeClr val="dk1"/>
              </a:buClr>
              <a:buSzPct val="25000"/>
              <a:buFont typeface="Roboto"/>
              <a:buNone/>
            </a:pPr>
            <a:br>
              <a:rPr b="0" i="0" lang="en-US" sz="1200" u="none" cap="none" strike="noStrike">
                <a:solidFill>
                  <a:schemeClr val="dk1"/>
                </a:solidFill>
                <a:latin typeface="Roboto"/>
                <a:ea typeface="Roboto"/>
                <a:cs typeface="Roboto"/>
                <a:sym typeface="Roboto"/>
              </a:rPr>
            </a:br>
            <a:r>
              <a:rPr b="0" i="0" lang="en-US" sz="1200" u="none" cap="none" strike="noStrike">
                <a:solidFill>
                  <a:schemeClr val="dk1"/>
                </a:solidFill>
                <a:latin typeface="Roboto"/>
                <a:ea typeface="Roboto"/>
                <a:cs typeface="Roboto"/>
                <a:sym typeface="Roboto"/>
              </a:rPr>
              <a:t>Disjunctive licensing may be something important to explore more deeply when creating a FOSS policy.</a:t>
            </a:r>
          </a:p>
          <a:p>
            <a:pPr indent="0" lvl="0" marL="0" marR="0" rtl="0" algn="l">
              <a:lnSpc>
                <a:spcPct val="100000"/>
              </a:lnSpc>
              <a:spcBef>
                <a:spcPts val="0"/>
              </a:spcBef>
              <a:spcAft>
                <a:spcPts val="0"/>
              </a:spcAft>
              <a:buClr>
                <a:schemeClr val="dk1"/>
              </a:buClr>
              <a:buSzPct val="25000"/>
              <a:buFont typeface="Roboto"/>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1" i="0" lang="en-US" sz="1200" u="none" cap="none" strike="noStrike">
                <a:solidFill>
                  <a:schemeClr val="dk1"/>
                </a:solidFill>
                <a:latin typeface="Roboto"/>
                <a:ea typeface="Roboto"/>
                <a:cs typeface="Roboto"/>
                <a:sym typeface="Roboto"/>
              </a:rPr>
              <a:t>Example: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MPL 1.1/GPL 2.0/LGPL 2.1 - -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 . . . </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t>
            </a:r>
            <a:r>
              <a:rPr b="1" i="0" lang="en-US" sz="1200" u="none" cap="none" strike="noStrike">
                <a:solidFill>
                  <a:schemeClr val="dk1"/>
                </a:solidFill>
                <a:latin typeface="Roboto"/>
                <a:ea typeface="Roboto"/>
                <a:cs typeface="Roboto"/>
                <a:sym typeface="Roboto"/>
              </a:rPr>
              <a:t>dual</a:t>
            </a:r>
            <a:r>
              <a:rPr b="0" i="0" lang="en-US" sz="1200" u="none" cap="none" strike="noStrik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For more on dual-licensing as a business model: http://oss-watch.ac.uk/resources/duallicence2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99" name="Shape 19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05" name="Shape 2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Examples of permissive FOSS licenses include MIT, BSD, and Apache.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Examples of copyleft-style licenses include GPL and LGPL.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206" name="Shape 2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2" name="Shape 21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19" name="Shape 21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26" name="Shape 2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expands on what compliance obligations must be satisfied in typical FOSS licenses.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3" name="Shape 23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0" name="Shape 24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47" name="Shape 24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4" name="Shape 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p>
        </p:txBody>
      </p:sp>
      <p:sp>
        <p:nvSpPr>
          <p:cNvPr id="65" name="Shape 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54" name="Shape 25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1" name="Shape 26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68" name="Shape 26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indent="0" lvl="0" marL="0" marR="0" rtl="0" algn="l">
              <a:spcBef>
                <a:spcPts val="0"/>
              </a:spcBef>
              <a:spcAft>
                <a:spcPts val="0"/>
              </a:spcAft>
              <a:buSzPct val="25000"/>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Arial"/>
              <a:buNone/>
            </a:pPr>
            <a:r>
              <a:rPr b="0" i="0" lang="en-US" sz="1200" u="none" cap="none" strike="noStrike">
                <a:solidFill>
                  <a:schemeClr val="dk1"/>
                </a:solidFill>
                <a:latin typeface="Roboto"/>
                <a:ea typeface="Roboto"/>
                <a:cs typeface="Roboto"/>
                <a:sym typeface="Roboto"/>
              </a:rPr>
              <a:t>The two main goals of a FOSS compliance program are </a:t>
            </a:r>
            <a:r>
              <a:rPr b="1" i="0" lang="en-US" sz="1200" u="none" cap="none" strike="noStrike">
                <a:solidFill>
                  <a:schemeClr val="dk1"/>
                </a:solidFill>
                <a:latin typeface="Roboto"/>
                <a:ea typeface="Roboto"/>
                <a:cs typeface="Roboto"/>
                <a:sym typeface="Roboto"/>
              </a:rPr>
              <a:t>know your obligations</a:t>
            </a:r>
            <a:r>
              <a:rPr b="0" i="0" lang="en-US" sz="1200" u="none" cap="none" strike="noStrike">
                <a:solidFill>
                  <a:schemeClr val="dk1"/>
                </a:solidFill>
                <a:latin typeface="Roboto"/>
                <a:ea typeface="Roboto"/>
                <a:cs typeface="Roboto"/>
                <a:sym typeface="Roboto"/>
              </a:rPr>
              <a:t> and to </a:t>
            </a:r>
            <a:r>
              <a:rPr b="1" i="0" lang="en-US" sz="1200" u="none" cap="none" strike="noStrike">
                <a:solidFill>
                  <a:schemeClr val="dk1"/>
                </a:solidFill>
                <a:latin typeface="Roboto"/>
                <a:ea typeface="Roboto"/>
                <a:cs typeface="Roboto"/>
                <a:sym typeface="Roboto"/>
              </a:rPr>
              <a:t>satisfy your obligations</a:t>
            </a:r>
            <a:r>
              <a:rPr b="0" i="0" lang="en-US" sz="1200" u="none" cap="none" strike="noStrike">
                <a:solidFill>
                  <a:schemeClr val="dk1"/>
                </a:solidFill>
                <a:latin typeface="Roboto"/>
                <a:ea typeface="Roboto"/>
                <a:cs typeface="Roboto"/>
                <a:sym typeface="Roboto"/>
              </a:rPr>
              <a:t>.</a:t>
            </a:r>
            <a:br>
              <a:rPr b="0" i="0" lang="en-US" sz="1200" u="none" cap="none" strike="noStrike">
                <a:solidFill>
                  <a:schemeClr val="dk1"/>
                </a:solidFill>
                <a:latin typeface="Roboto"/>
                <a:ea typeface="Roboto"/>
                <a:cs typeface="Roboto"/>
                <a:sym typeface="Roboto"/>
              </a:rPr>
            </a:br>
            <a:br>
              <a:rPr b="0" i="0" lang="en-US" sz="1200" u="none" cap="none" strike="noStrike">
                <a:solidFill>
                  <a:schemeClr val="dk1"/>
                </a:solidFill>
                <a:latin typeface="Roboto"/>
                <a:ea typeface="Roboto"/>
                <a:cs typeface="Roboto"/>
                <a:sym typeface="Roboto"/>
              </a:rPr>
            </a:br>
            <a:r>
              <a:rPr b="0" i="0" lang="en-US" sz="1200" u="none" cap="none" strike="noStrike">
                <a:solidFill>
                  <a:schemeClr val="dk1"/>
                </a:solidFill>
                <a:latin typeface="Roboto"/>
                <a:ea typeface="Roboto"/>
                <a:cs typeface="Roboto"/>
                <a:sym typeface="Roboto"/>
              </a:rPr>
              <a:t>The important business practices of a FOSS compliance program include:</a:t>
            </a:r>
          </a:p>
          <a:p>
            <a:pPr indent="-171450" lvl="0" marL="171450" marR="0" rtl="0" algn="l">
              <a:lnSpc>
                <a:spcPct val="100000"/>
              </a:lnSpc>
              <a:spcBef>
                <a:spcPts val="0"/>
              </a:spcBef>
              <a:spcAft>
                <a:spcPts val="0"/>
              </a:spcAft>
              <a:buClr>
                <a:schemeClr val="dk1"/>
              </a:buClr>
              <a:buSzPct val="100000"/>
              <a:buFont typeface="Arial"/>
              <a:buChar char="•"/>
            </a:pPr>
            <a:r>
              <a:rPr b="0" i="0" lang="en-US" sz="1200" u="none" cap="none" strike="noStrike">
                <a:solidFill>
                  <a:schemeClr val="dk1"/>
                </a:solidFill>
                <a:latin typeface="Roboto"/>
                <a:ea typeface="Roboto"/>
                <a:cs typeface="Roboto"/>
                <a:sym typeface="Roboto"/>
              </a:rPr>
              <a:t>Identification of the origin and license of FOSS software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Tracking FOSS software within the development process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Performing FOSS review and identifying license obligations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Fulfillment of license obligations when product ships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Oversight for FOSS Compliance Program, creation of policy, and compliance decisions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Training</a:t>
            </a:r>
          </a:p>
          <a:p>
            <a:pPr indent="-171450" lvl="0" marL="171450" marR="0" rtl="0" algn="l">
              <a:spcBef>
                <a:spcPts val="0"/>
              </a:spcBef>
              <a:buClr>
                <a:schemeClr val="dk1"/>
              </a:buClr>
              <a:buSzPct val="100000"/>
              <a:buFont typeface="Arial"/>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Clr>
                <a:schemeClr val="dk1"/>
              </a:buClr>
              <a:buSzPct val="25000"/>
              <a:buFont typeface="Arial"/>
              <a:buNone/>
            </a:pPr>
            <a:r>
              <a:rPr b="0" i="0" lang="en-US" sz="1200" u="none" cap="none" strike="noStrik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269" name="Shape 26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75" name="Shape 27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some fundamental concepts in understanding FOSS usage</a:t>
            </a:r>
          </a:p>
        </p:txBody>
      </p:sp>
      <p:sp>
        <p:nvSpPr>
          <p:cNvPr id="276" name="Shape 27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82" name="Shape 2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is about how the use of FOSS components is a consideration for your compliance. Different use cases will have different legal effects. The next few slides explain these concepts in more detail.</a:t>
            </a:r>
          </a:p>
        </p:txBody>
      </p:sp>
      <p:sp>
        <p:nvSpPr>
          <p:cNvPr id="283" name="Shape 2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89" name="Shape 2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slides outlines what incorporation means when using FOSS.</a:t>
            </a:r>
          </a:p>
        </p:txBody>
      </p:sp>
      <p:sp>
        <p:nvSpPr>
          <p:cNvPr id="290" name="Shape 2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297" name="Shape 29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linking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298" name="Shape 29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05" name="Shape 30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modification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06" name="Shape 30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16" name="Shape 31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outlines what translation means when using FOSS.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17" name="Shape 31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24" name="Shape 32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Times"/>
              <a:buNone/>
            </a:pPr>
            <a:r>
              <a:rPr b="0" i="0" lang="en-US" sz="1200" u="none" cap="none" strike="noStrike">
                <a:solidFill>
                  <a:schemeClr val="dk1"/>
                </a:solidFill>
                <a:latin typeface="Times"/>
                <a:ea typeface="Times"/>
                <a:cs typeface="Times"/>
                <a:sym typeface="Times"/>
              </a:rPr>
              <a:t>This slides explains that development tools may do some of these actions “behind the scene”, and this is an area that companies should be aware of.</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325" name="Shape 32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 name="Shape 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35" name="Shape 3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explains some of the concepts behind distribution. Because FOSS licenses usually apply during distribution, this is a key point to consider in a compliance program.</a:t>
            </a:r>
          </a:p>
        </p:txBody>
      </p:sp>
      <p:sp>
        <p:nvSpPr>
          <p:cNvPr id="336" name="Shape 3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342" name="Shape 3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Incorporation is when you copy portions of a FOSS component into your software product.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Linking is when you link or join a FOSS component with your software product.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Modification is when you make changes to a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Translation is when you transform the code from one state to another.</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When thinking about distribution of Open Source you should consider to things:</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Who receives the software?</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Customer/Partner</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Community project</a:t>
            </a: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What is the format for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Source code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Binary delivery</a:t>
            </a:r>
          </a:p>
          <a:p>
            <a:pPr indent="-350519" lvl="1" marL="617220" marR="0" rtl="0" algn="l">
              <a:spcBef>
                <a:spcPts val="0"/>
              </a:spcBef>
              <a:buClr>
                <a:schemeClr val="dk1"/>
              </a:buClr>
              <a:buSzPct val="100000"/>
              <a:buFont typeface="Arial"/>
              <a:buChar char="•"/>
            </a:pPr>
            <a:r>
              <a:rPr b="0" i="0" lang="en-US" sz="2400" u="none" cap="none" strike="noStrike">
                <a:solidFill>
                  <a:schemeClr val="dk1"/>
                </a:solidFill>
                <a:latin typeface="Roboto"/>
                <a:ea typeface="Roboto"/>
                <a:cs typeface="Roboto"/>
                <a:sym typeface="Roboto"/>
              </a:rPr>
              <a:t>Pre-loaded onto hardware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343" name="Shape 3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49" name="Shape 34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a “FOSS Review” process in which FOSS usage is analyzed and the relevant obligations are determined</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350" name="Shape 35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56" name="Shape 35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is a basic building block of a FOSS Compliance Program.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 FOSS Review can be the meeting point for engineering, business and legal teams, and can require planning and organization to successfully conduct on a large scale.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Engineering or developer teams may participate in gathering relevant information</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Legal teams analyze and determine license obligations and provide guidance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Business and engineering teams may receive and implement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57" name="Shape 35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63" name="Shape 36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first step is to identify the proper parties to initiate a FOSS Review</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Important questions to ask include: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Who are the decision makers about FOSS usage (managers, architects, individual engineers, etc.)? </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How can they raise questions about FOSS usage?</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Is there a regular point in your development process where FOSS Reviews can begin?</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64" name="Shape 36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78" name="Shape 3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p>
          <a:p>
            <a:pPr indent="0" lvl="0" marL="0" marR="0" rtl="0" algn="l">
              <a:spcBef>
                <a:spcPts val="0"/>
              </a:spcBef>
              <a:spcAft>
                <a:spcPts val="0"/>
              </a:spcAft>
              <a:buSzPct val="25000"/>
              <a:buNone/>
            </a:pPr>
            <a:r>
              <a:t/>
            </a:r>
            <a:endParaRPr b="0"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379" name="Shape 3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386" name="Shape 3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team may consist of an interdisciplinary team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legal team, which may include in-house or outside attorneys, reviews and evaluates the FOSS usage for license obligations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legal team may be supported by others, including:</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indent="-171450" lvl="0" marL="171450" marR="0" rtl="0" algn="l">
              <a:spcBef>
                <a:spcPts val="0"/>
              </a:spcBef>
              <a:buClr>
                <a:schemeClr val="dk1"/>
              </a:buClr>
              <a:buSzPct val="100000"/>
              <a:buFont typeface="Arial"/>
              <a:buChar char="•"/>
            </a:pPr>
            <a:r>
              <a:rPr b="0" i="0" lang="en-US" sz="1200" u="none" cap="none" strike="noStrike">
                <a:solidFill>
                  <a:schemeClr val="dk1"/>
                </a:solidFill>
                <a:latin typeface="Roboto"/>
                <a:ea typeface="Roboto"/>
                <a:cs typeface="Roboto"/>
                <a:sym typeface="Roboto"/>
              </a:rPr>
              <a:t>Other specialists or representatives that may be impacted by FOSS-related issues, such as commercial licensing, compliance or business planning teams.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387" name="Shape 3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07" name="Shape 4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Once the proposed FOSS usage has been fully assessed, the legal team will then have the necessary information on which to make its judgments.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08" name="Shape 4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8" name="Shape 418"/>
        <p:cNvGrpSpPr/>
        <p:nvPr/>
      </p:nvGrpSpPr>
      <p:grpSpPr>
        <a:xfrm>
          <a:off x="0" y="0"/>
          <a:ext cx="0" cy="0"/>
          <a:chOff x="0" y="0"/>
          <a:chExt cx="0" cy="0"/>
        </a:xfrm>
      </p:grpSpPr>
      <p:sp>
        <p:nvSpPr>
          <p:cNvPr id="419" name="Shape 41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0" name="Shape 4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the big picture of what Open Source code scanning tools are, how they work, and where a new user can start to gather knowledge about the subject.</a:t>
            </a:r>
          </a:p>
        </p:txBody>
      </p:sp>
      <p:sp>
        <p:nvSpPr>
          <p:cNvPr id="421" name="Shape 4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5" name="Shape 425"/>
        <p:cNvGrpSpPr/>
        <p:nvPr/>
      </p:nvGrpSpPr>
      <p:grpSpPr>
        <a:xfrm>
          <a:off x="0" y="0"/>
          <a:ext cx="0" cy="0"/>
          <a:chOff x="0" y="0"/>
          <a:chExt cx="0" cy="0"/>
        </a:xfrm>
      </p:grpSpPr>
      <p:sp>
        <p:nvSpPr>
          <p:cNvPr id="426" name="Shape 42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27" name="Shape 42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28" name="Shape 42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 name="Shape 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lt1"/>
              </a:buClr>
              <a:buSzPct val="25000"/>
              <a:buFont typeface="Roboto"/>
              <a:buNone/>
            </a:pPr>
            <a:r>
              <a:rPr b="0" i="0" lang="en-US" sz="1200" u="none" cap="none" strike="noStrik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lt1"/>
                </a:solidFill>
                <a:latin typeface="Roboto"/>
                <a:ea typeface="Roboto"/>
                <a:cs typeface="Roboto"/>
                <a:sym typeface="Roboto"/>
              </a:rPr>
              <a:t>‹#›</a:t>
            </a:fld>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3" name="Shape 45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FOSS Review process should have oversight (for example, an Executive Review Committee in this diagram). The oversight committee may make important policy decisions or resolve disagreements between parties in the review process.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454" name="Shape 45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2" name="Shape 48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To gather and analyze information regarding FOSS usage and to produce appropriate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Initiate a FOSS review process. The method for initiating this process may vary by company, but should be open to those who are involved in using FOSS in development.</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Initiate a FOSS review process or contact the FOSS review team. The process should be flexible enough so that FOSS users in your organization have access to guidance.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package name, version, download URL, license, description and intended use in your product is a good starting point. The precisely level of detail you will need depends on your organization and intended use case.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copyright notices, attribution and source code normally helps to identify who is licensing the FOSS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Check information for completeness, consistency and accuracy. This process may be assisted by support teams, including teams that run code scanning tools to scan for undisclosed FOSS usage. </a:t>
            </a:r>
          </a:p>
        </p:txBody>
      </p:sp>
      <p:sp>
        <p:nvSpPr>
          <p:cNvPr id="483" name="Shape 48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89" name="Shape 48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contains an example of a detailed end to end compliance management process. </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490" name="Shape 49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496" name="Shape 49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slide describes the definition of compliance management and its end goals. </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Note that this section provides a detailed example of what may take place in a large enterprise. Smaller companies may wish to approach the process in a more streamlined way.</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497" name="Shape 49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0" name="Shape 51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describes what a Small to Medium Enterprise (SME)might need to do to build and deploy an effective compliance program.</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511" name="Shape 51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6" name="Shape 516"/>
        <p:cNvGrpSpPr/>
        <p:nvPr/>
      </p:nvGrpSpPr>
      <p:grpSpPr>
        <a:xfrm>
          <a:off x="0" y="0"/>
          <a:ext cx="0" cy="0"/>
          <a:chOff x="0" y="0"/>
          <a:chExt cx="0" cy="0"/>
        </a:xfrm>
      </p:grpSpPr>
      <p:sp>
        <p:nvSpPr>
          <p:cNvPr id="517" name="Shape 517"/>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18" name="Shape 51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is an overview of the steps that a larger enterprise might use for their process.</a:t>
            </a:r>
          </a:p>
        </p:txBody>
      </p:sp>
      <p:sp>
        <p:nvSpPr>
          <p:cNvPr id="519" name="Shape 51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74" name="Shape 57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first step in our example process is to identify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p>
        </p:txBody>
      </p:sp>
      <p:sp>
        <p:nvSpPr>
          <p:cNvPr id="575" name="Shape 57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8" name="Shape 598"/>
        <p:cNvGrpSpPr/>
        <p:nvPr/>
      </p:nvGrpSpPr>
      <p:grpSpPr>
        <a:xfrm>
          <a:off x="0" y="0"/>
          <a:ext cx="0" cy="0"/>
          <a:chOff x="0" y="0"/>
          <a:chExt cx="0" cy="0"/>
        </a:xfrm>
      </p:grpSpPr>
      <p:sp>
        <p:nvSpPr>
          <p:cNvPr id="599" name="Shape 59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00" name="Shape 6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next step is auditing source code identified in the previous step.</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our example, the company may conduct research into the identified FOSS component (e.g., review declared licenses, research origins of the FOSS component). The company may also scan the source code to verify the origin and composition of the code.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The review team may then produce an audit report with its conclusions regarding the origin and licensing of the source code.</a:t>
            </a:r>
          </a:p>
        </p:txBody>
      </p:sp>
      <p:sp>
        <p:nvSpPr>
          <p:cNvPr id="601" name="Shape 6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26" name="Shape 62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p>
        </p:txBody>
      </p:sp>
      <p:sp>
        <p:nvSpPr>
          <p:cNvPr id="627" name="Shape 62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0" name="Shape 650"/>
        <p:cNvGrpSpPr/>
        <p:nvPr/>
      </p:nvGrpSpPr>
      <p:grpSpPr>
        <a:xfrm>
          <a:off x="0" y="0"/>
          <a:ext cx="0" cy="0"/>
          <a:chOff x="0" y="0"/>
          <a:chExt cx="0" cy="0"/>
        </a:xfrm>
      </p:grpSpPr>
      <p:sp>
        <p:nvSpPr>
          <p:cNvPr id="651" name="Shape 65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2" name="Shape 65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653" name="Shape 65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6" name="Shape 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95" name="Shape 69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step, the FOSS review team reviews the facts collected in the previous steps and identifies the company’s obligations under the FOSS licenses.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p>
        </p:txBody>
      </p:sp>
      <p:sp>
        <p:nvSpPr>
          <p:cNvPr id="696" name="Shape 69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9" name="Shape 719"/>
        <p:cNvGrpSpPr/>
        <p:nvPr/>
      </p:nvGrpSpPr>
      <p:grpSpPr>
        <a:xfrm>
          <a:off x="0" y="0"/>
          <a:ext cx="0" cy="0"/>
          <a:chOff x="0" y="0"/>
          <a:chExt cx="0" cy="0"/>
        </a:xfrm>
      </p:grpSpPr>
      <p:sp>
        <p:nvSpPr>
          <p:cNvPr id="720" name="Shape 720"/>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21" name="Shape 7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22" name="Shape 7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3" name="Shape 743"/>
        <p:cNvGrpSpPr/>
        <p:nvPr/>
      </p:nvGrpSpPr>
      <p:grpSpPr>
        <a:xfrm>
          <a:off x="0" y="0"/>
          <a:ext cx="0" cy="0"/>
          <a:chOff x="0" y="0"/>
          <a:chExt cx="0" cy="0"/>
        </a:xfrm>
      </p:grpSpPr>
      <p:sp>
        <p:nvSpPr>
          <p:cNvPr id="744" name="Shape 744"/>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45" name="Shape 74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Approval information from the previous step should be tracked or registered so that anyone releasing the software can understand and comply with the relevant license obligations. </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46" name="Shape 74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8" name="Shape 768"/>
        <p:cNvGrpSpPr/>
        <p:nvPr/>
      </p:nvGrpSpPr>
      <p:grpSpPr>
        <a:xfrm>
          <a:off x="0" y="0"/>
          <a:ext cx="0" cy="0"/>
          <a:chOff x="0" y="0"/>
          <a:chExt cx="0" cy="0"/>
        </a:xfrm>
      </p:grpSpPr>
      <p:sp>
        <p:nvSpPr>
          <p:cNvPr id="769" name="Shape 76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70" name="Shape 77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Roboto"/>
              <a:buNone/>
            </a:pPr>
            <a:r>
              <a:rPr b="0" i="0" lang="en-US" sz="1200" u="none" cap="none" strike="noStrike">
                <a:solidFill>
                  <a:schemeClr val="dk1"/>
                </a:solidFill>
                <a:latin typeface="Roboto"/>
                <a:ea typeface="Roboto"/>
                <a:cs typeface="Roboto"/>
                <a:sym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indent="0" lvl="0" marL="0" marR="0" rtl="0" algn="l">
              <a:lnSpc>
                <a:spcPct val="100000"/>
              </a:lnSpc>
              <a:spcBef>
                <a:spcPts val="0"/>
              </a:spcBef>
              <a:spcAft>
                <a:spcPts val="0"/>
              </a:spcAft>
              <a:buClr>
                <a:schemeClr val="dk1"/>
              </a:buClr>
              <a:buSzPct val="25000"/>
              <a:buFont typeface="Roboto"/>
              <a:buNone/>
            </a:pPr>
            <a:br>
              <a:rPr b="0" i="0" lang="en-US" sz="1200" u="none" cap="none" strike="noStrike">
                <a:solidFill>
                  <a:schemeClr val="dk1"/>
                </a:solidFill>
                <a:latin typeface="Roboto"/>
                <a:ea typeface="Roboto"/>
                <a:cs typeface="Roboto"/>
                <a:sym typeface="Roboto"/>
              </a:rPr>
            </a:b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771" name="Shape 77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2" name="Shape 792"/>
        <p:cNvGrpSpPr/>
        <p:nvPr/>
      </p:nvGrpSpPr>
      <p:grpSpPr>
        <a:xfrm>
          <a:off x="0" y="0"/>
          <a:ext cx="0" cy="0"/>
          <a:chOff x="0" y="0"/>
          <a:chExt cx="0" cy="0"/>
        </a:xfrm>
      </p:grpSpPr>
      <p:sp>
        <p:nvSpPr>
          <p:cNvPr id="793" name="Shape 793"/>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94" name="Shape 79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795" name="Shape 79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8" name="Shape 818"/>
        <p:cNvGrpSpPr/>
        <p:nvPr/>
      </p:nvGrpSpPr>
      <p:grpSpPr>
        <a:xfrm>
          <a:off x="0" y="0"/>
          <a:ext cx="0" cy="0"/>
          <a:chOff x="0" y="0"/>
          <a:chExt cx="0" cy="0"/>
        </a:xfrm>
      </p:grpSpPr>
      <p:sp>
        <p:nvSpPr>
          <p:cNvPr id="819" name="Shape 819"/>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20" name="Shape 82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821" name="Shape 82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4" name="Shape 844"/>
        <p:cNvGrpSpPr/>
        <p:nvPr/>
      </p:nvGrpSpPr>
      <p:grpSpPr>
        <a:xfrm>
          <a:off x="0" y="0"/>
          <a:ext cx="0" cy="0"/>
          <a:chOff x="0" y="0"/>
          <a:chExt cx="0" cy="0"/>
        </a:xfrm>
      </p:grpSpPr>
      <p:sp>
        <p:nvSpPr>
          <p:cNvPr id="845" name="Shape 845"/>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6" name="Shape 84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In this step, the company verifies that its distribution complies with its FOSS license obligations. This step could be a function of an entity providing oversight for the overall FOSS review process.</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847" name="Shape 84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0" name="Shape 870"/>
        <p:cNvGrpSpPr/>
        <p:nvPr/>
      </p:nvGrpSpPr>
      <p:grpSpPr>
        <a:xfrm>
          <a:off x="0" y="0"/>
          <a:ext cx="0" cy="0"/>
          <a:chOff x="0" y="0"/>
          <a:chExt cx="0" cy="0"/>
        </a:xfrm>
      </p:grpSpPr>
      <p:sp>
        <p:nvSpPr>
          <p:cNvPr id="871" name="Shape 871"/>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72" name="Shape 87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For our example process, the steps include:</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Identification - Identify and track FOSS usage. This may take place through engineer requests, third party disclosures, or code scanning.</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Auditing source code - Review identified FOSS components for license and origin information.</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Resolving issues - Remove FOSS usage that is incompatible with FOSS policies.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Performing reviews - Assess and determine obligations for FOSS usage.</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Approvals - Communicate approval conditions and license obligations.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Registration/approval tracking – Track approval conditions and license obligations for later compliance steps.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Notices - Prepare notices as required by FOSS licenses.</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Pre-distribution verifications – Review distributions for compliance before release. </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Accompanying Source Code Distribution – Make source code available as needed.</a:t>
            </a:r>
          </a:p>
          <a:p>
            <a:pPr indent="-226427" lvl="0" marL="226427" marR="0" rtl="0" algn="l">
              <a:spcBef>
                <a:spcPts val="0"/>
              </a:spcBef>
              <a:buClr>
                <a:schemeClr val="dk1"/>
              </a:buClr>
              <a:buSzPct val="100000"/>
              <a:buFont typeface="Arial"/>
              <a:buChar char="•"/>
            </a:pPr>
            <a:r>
              <a:rPr b="0" i="0" lang="en-US" sz="1200" u="none" cap="none" strike="noStrike">
                <a:solidFill>
                  <a:schemeClr val="dk1"/>
                </a:solidFill>
                <a:latin typeface="Times"/>
                <a:ea typeface="Times"/>
                <a:cs typeface="Times"/>
                <a:sym typeface="Times"/>
              </a:rPr>
              <a:t>Verification – Provide oversight for compliance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Architecture reviews examine the relationships between FOSS components and company software. For example, how are FOSS and company components linked together?</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873" name="Shape 87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79" name="Shape 879"/>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lt1"/>
                </a:solidFill>
                <a:latin typeface="Roboto"/>
                <a:ea typeface="Roboto"/>
                <a:cs typeface="Roboto"/>
                <a:sym typeface="Roboto"/>
              </a:rPr>
              <a:t>This chapter describes some common pitfalls in FOSS compliance processes, and discusses approaches to avoiding these pitfalls</a:t>
            </a:r>
          </a:p>
          <a:p>
            <a:pPr indent="0" lvl="0" marL="0" marR="0" rtl="0" algn="l">
              <a:spcBef>
                <a:spcPts val="0"/>
              </a:spcBef>
              <a:buSzPct val="25000"/>
              <a:buNone/>
            </a:pPr>
            <a:r>
              <a:t/>
            </a:r>
            <a:endParaRPr b="0" i="0" sz="1200" u="none" cap="none" strike="noStrike">
              <a:solidFill>
                <a:schemeClr val="lt1"/>
              </a:solidFill>
              <a:latin typeface="Roboto"/>
              <a:ea typeface="Roboto"/>
              <a:cs typeface="Roboto"/>
              <a:sym typeface="Roboto"/>
            </a:endParaRPr>
          </a:p>
        </p:txBody>
      </p:sp>
      <p:sp>
        <p:nvSpPr>
          <p:cNvPr id="880" name="Shape 880"/>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4" name="Shape 884"/>
        <p:cNvGrpSpPr/>
        <p:nvPr/>
      </p:nvGrpSpPr>
      <p:grpSpPr>
        <a:xfrm>
          <a:off x="0" y="0"/>
          <a:ext cx="0" cy="0"/>
          <a:chOff x="0" y="0"/>
          <a:chExt cx="0" cy="0"/>
        </a:xfrm>
      </p:grpSpPr>
      <p:sp>
        <p:nvSpPr>
          <p:cNvPr id="885" name="Shape 885"/>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86" name="Shape 886"/>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In this chapter, we will describe some common pitfalls to avoid in the FOSS compliance process.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887" name="Shape 887"/>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3" name="Shape 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the “big picture” of copyright in software.</a:t>
            </a:r>
          </a:p>
        </p:txBody>
      </p:sp>
      <p:sp>
        <p:nvSpPr>
          <p:cNvPr id="94" name="Shape 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1" name="Shape 891"/>
        <p:cNvGrpSpPr/>
        <p:nvPr/>
      </p:nvGrpSpPr>
      <p:grpSpPr>
        <a:xfrm>
          <a:off x="0" y="0"/>
          <a:ext cx="0" cy="0"/>
          <a:chOff x="0" y="0"/>
          <a:chExt cx="0" cy="0"/>
        </a:xfrm>
      </p:grpSpPr>
      <p:sp>
        <p:nvSpPr>
          <p:cNvPr id="892" name="Shape 892"/>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893" name="Shape 893"/>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The first pitfall described in this slide arises where copyleft-style licensed FOSS is inadvertently mixed with proprietary code. </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This may be discovered through auditing source code for license notices or using code scanning tools.</a:t>
            </a:r>
          </a:p>
          <a:p>
            <a:pPr indent="-226427" lvl="0" marL="226427"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226427" lvl="0" marL="226427"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regular audits or scans into the development process.</a:t>
            </a:r>
          </a:p>
          <a:p>
            <a:pPr indent="-226427" lvl="0" marL="226427"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894" name="Shape 894"/>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8" name="Shape 898"/>
        <p:cNvGrpSpPr/>
        <p:nvPr/>
      </p:nvGrpSpPr>
      <p:grpSpPr>
        <a:xfrm>
          <a:off x="0" y="0"/>
          <a:ext cx="0" cy="0"/>
          <a:chOff x="0" y="0"/>
          <a:chExt cx="0" cy="0"/>
        </a:xfrm>
      </p:grpSpPr>
      <p:sp>
        <p:nvSpPr>
          <p:cNvPr id="899" name="Shape 8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0" name="Shape 9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first pitfall in this slide arises where copyleft-style licensed FOSS is inadvertently linked to proprietary code.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type of failure may be detected using dependency tracking tools or reviews of architecture.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architectural reviews into the development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second pitfall arises where proprietary code is included in copyleft-style licensed FOSS. For example, an engineering team making modifications to a FOSS component may include proprietary code in the modifications.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type of failure may be discovered through auditing source code introduced into the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training of engineering staff and building regular audits into the development process.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01" name="Shape 9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5" name="Shape 905"/>
        <p:cNvGrpSpPr/>
        <p:nvPr/>
      </p:nvGrpSpPr>
      <p:grpSpPr>
        <a:xfrm>
          <a:off x="0" y="0"/>
          <a:ext cx="0" cy="0"/>
          <a:chOff x="0" y="0"/>
          <a:chExt cx="0" cy="0"/>
        </a:xfrm>
      </p:grpSpPr>
      <p:sp>
        <p:nvSpPr>
          <p:cNvPr id="906" name="Shape 9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07" name="Shape 9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first pitfall in this slide arises where a company has an obligation to provide accompanying source code, but fails to do so.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second pitfall arises where a company provides accompanying source code, but fails to provide the correct version that matches the distributed binary version. </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third pitfall arises where a company modifies a FOSS component, but fails to publish the modified version of the source code. The company instead publishes the source code for the original version of the FOSS component.</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08" name="Shape 9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2" name="Shape 912"/>
        <p:cNvGrpSpPr/>
        <p:nvPr/>
      </p:nvGrpSpPr>
      <p:grpSpPr>
        <a:xfrm>
          <a:off x="0" y="0"/>
          <a:ext cx="0" cy="0"/>
          <a:chOff x="0" y="0"/>
          <a:chExt cx="0" cy="0"/>
        </a:xfrm>
      </p:grpSpPr>
      <p:sp>
        <p:nvSpPr>
          <p:cNvPr id="913" name="Shape 91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14" name="Shape 91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pitfall in this slide arises where a company modifies a FOSS component, then fails to mark its modifications when required by the FOSS license. This pitfall may be prevented through implementing processes for marking code or within verification steps.</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15" name="Shape 91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9" name="Shape 919"/>
        <p:cNvGrpSpPr/>
        <p:nvPr/>
      </p:nvGrpSpPr>
      <p:grpSpPr>
        <a:xfrm>
          <a:off x="0" y="0"/>
          <a:ext cx="0" cy="0"/>
          <a:chOff x="0" y="0"/>
          <a:chExt cx="0" cy="0"/>
        </a:xfrm>
      </p:grpSpPr>
      <p:sp>
        <p:nvSpPr>
          <p:cNvPr id="920" name="Shape 92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21" name="Shape 92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indent="0" lvl="0" marL="0" marR="0" rtl="0" algn="l">
              <a:spcBef>
                <a:spcPts val="0"/>
              </a:spcBef>
              <a:buSzPct val="25000"/>
              <a:buNone/>
            </a:pPr>
            <a:r>
              <a:t/>
            </a:r>
            <a:endParaRPr b="0" i="0" sz="1200" u="none" cap="none" strike="noStrike">
              <a:solidFill>
                <a:srgbClr val="000000"/>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Preventative measures include monitoring of engineering training, and also making the compliance process easily accessible to the engineering team.</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22" name="Shape 92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6" name="Shape 926"/>
        <p:cNvGrpSpPr/>
        <p:nvPr/>
      </p:nvGrpSpPr>
      <p:grpSpPr>
        <a:xfrm>
          <a:off x="0" y="0"/>
          <a:ext cx="0" cy="0"/>
          <a:chOff x="0" y="0"/>
          <a:chExt cx="0" cy="0"/>
        </a:xfrm>
      </p:grpSpPr>
      <p:sp>
        <p:nvSpPr>
          <p:cNvPr id="927" name="Shape 92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28" name="Shape 92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29" name="Shape 92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3" name="Shape 933"/>
        <p:cNvGrpSpPr/>
        <p:nvPr/>
      </p:nvGrpSpPr>
      <p:grpSpPr>
        <a:xfrm>
          <a:off x="0" y="0"/>
          <a:ext cx="0" cy="0"/>
          <a:chOff x="0" y="0"/>
          <a:chExt cx="0" cy="0"/>
        </a:xfrm>
      </p:grpSpPr>
      <p:sp>
        <p:nvSpPr>
          <p:cNvPr id="934" name="Shape 93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35" name="Shape 93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indent="0" lvl="0" marL="0" marR="0" rtl="0" algn="l">
              <a:spcBef>
                <a:spcPts val="0"/>
              </a:spcBef>
              <a:buSzPct val="25000"/>
              <a:buNone/>
            </a:pPr>
            <a:r>
              <a:t/>
            </a:r>
            <a:endParaRPr b="1" i="0" sz="1200" u="none" cap="none" strike="noStrike">
              <a:solidFill>
                <a:schemeClr val="dk1"/>
              </a:solidFill>
              <a:latin typeface="Times"/>
              <a:ea typeface="Times"/>
              <a:cs typeface="Times"/>
              <a:sym typeface="Times"/>
            </a:endParaRPr>
          </a:p>
        </p:txBody>
      </p:sp>
      <p:sp>
        <p:nvSpPr>
          <p:cNvPr id="936" name="Shape 93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0" name="Shape 940"/>
        <p:cNvGrpSpPr/>
        <p:nvPr/>
      </p:nvGrpSpPr>
      <p:grpSpPr>
        <a:xfrm>
          <a:off x="0" y="0"/>
          <a:ext cx="0" cy="0"/>
          <a:chOff x="0" y="0"/>
          <a:chExt cx="0" cy="0"/>
        </a:xfrm>
      </p:grpSpPr>
      <p:sp>
        <p:nvSpPr>
          <p:cNvPr id="941" name="Shape 941"/>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42" name="Shape 942"/>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Your FOSS compliance process is a building block to establishing good working relationships within the FOSS community.</a:t>
            </a:r>
          </a:p>
          <a:p>
            <a:pPr indent="0" lvl="0" marL="0" marR="0" rtl="0" algn="l">
              <a:spcBef>
                <a:spcPts val="0"/>
              </a:spcBef>
              <a:buSzPct val="25000"/>
              <a:buNone/>
            </a:pPr>
            <a:br>
              <a:rPr b="0" i="0" lang="en-US" sz="1200" u="none" cap="none" strike="noStrike">
                <a:solidFill>
                  <a:schemeClr val="dk1"/>
                </a:solidFill>
                <a:latin typeface="Roboto"/>
                <a:ea typeface="Roboto"/>
                <a:cs typeface="Roboto"/>
                <a:sym typeface="Roboto"/>
              </a:rPr>
            </a:br>
          </a:p>
        </p:txBody>
      </p:sp>
      <p:sp>
        <p:nvSpPr>
          <p:cNvPr id="943" name="Shape 943"/>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8" name="Shape 948"/>
        <p:cNvGrpSpPr/>
        <p:nvPr/>
      </p:nvGrpSpPr>
      <p:grpSpPr>
        <a:xfrm>
          <a:off x="0" y="0"/>
          <a:ext cx="0" cy="0"/>
          <a:chOff x="0" y="0"/>
          <a:chExt cx="0" cy="0"/>
        </a:xfrm>
      </p:grpSpPr>
      <p:sp>
        <p:nvSpPr>
          <p:cNvPr id="949" name="Shape 94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50" name="Shape 95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Pitfalls can occur under the following categories: IP failure, license compliance failure, and compliance process failure.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IP failure would be commingling of proprietary code and open source code, which may result in making proprietary software available to general public despite company's preference.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license compliance failure would be a failure to mark an open source software after modification or to properly list the open source software components in the software or to make the complete and corresponding source code available.</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An example of compliance process failure would be a failure in the process related to audit, review, or approving the open source software. Auditors "waived" all the red-flagged items in a report, or that the review and approval process takes too long.</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benefits of prioritizing compliance are that you become more efficient in your use of FOSS, and that you build a better relationship with the open source community.</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rPr b="0" i="0" lang="en-US" sz="1200" u="none" cap="none" strike="noStrike">
                <a:solidFill>
                  <a:schemeClr val="dk1"/>
                </a:solidFill>
                <a:latin typeface="Times"/>
                <a:ea typeface="Times"/>
                <a:cs typeface="Times"/>
                <a:sym typeface="Times"/>
              </a:rPr>
              <a:t>The benefits of maintaining a good community relationship are that you can better assess how you can comply with the FOSS license requirements, and you have a better two-way communication with regard to contribution and use of the FOSS.</a:t>
            </a: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a:p>
            <a:pPr indent="0" lvl="0" marL="0" marR="0" rtl="0" algn="l">
              <a:spcBef>
                <a:spcPts val="0"/>
              </a:spcBef>
              <a:buSzPct val="25000"/>
              <a:buNone/>
            </a:pPr>
            <a:r>
              <a:t/>
            </a:r>
            <a:endParaRPr b="0" i="0" sz="1200" u="none" cap="none" strike="noStrike">
              <a:solidFill>
                <a:schemeClr val="dk1"/>
              </a:solidFill>
              <a:latin typeface="Times"/>
              <a:ea typeface="Times"/>
              <a:cs typeface="Times"/>
              <a:sym typeface="Times"/>
            </a:endParaRPr>
          </a:p>
        </p:txBody>
      </p:sp>
      <p:sp>
        <p:nvSpPr>
          <p:cNvPr id="951" name="Shape 95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5" name="Shape 955"/>
        <p:cNvGrpSpPr/>
        <p:nvPr/>
      </p:nvGrpSpPr>
      <p:grpSpPr>
        <a:xfrm>
          <a:off x="0" y="0"/>
          <a:ext cx="0" cy="0"/>
          <a:chOff x="0" y="0"/>
          <a:chExt cx="0" cy="0"/>
        </a:xfrm>
      </p:grpSpPr>
      <p:sp>
        <p:nvSpPr>
          <p:cNvPr id="956" name="Shape 956"/>
          <p:cNvSpPr/>
          <p:nvPr>
            <p:ph idx="2" type="sldImg"/>
          </p:nvPr>
        </p:nvSpPr>
        <p:spPr>
          <a:xfrm>
            <a:off x="685800" y="1143000"/>
            <a:ext cx="5486399" cy="3086099"/>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57" name="Shape 95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1" lang="en-US" sz="1200" u="none" cap="none" strike="noStrike">
                <a:solidFill>
                  <a:schemeClr val="lt1"/>
                </a:solidFill>
                <a:latin typeface="Roboto"/>
                <a:ea typeface="Roboto"/>
                <a:cs typeface="Roboto"/>
                <a:sym typeface="Roboto"/>
              </a:rPr>
              <a:t>(Nathan) I think this chapter could be useful if we can work out a "developer cheat sheet" or something similar. As it is now,this content seems to be more fully reproduced in other chapters and we are not adding much.</a:t>
            </a:r>
          </a:p>
          <a:p>
            <a:pPr indent="0" lvl="0" marL="0" marR="0" rtl="0" algn="l">
              <a:spcBef>
                <a:spcPts val="0"/>
              </a:spcBef>
              <a:buSzPct val="25000"/>
              <a:buNone/>
            </a:pPr>
            <a:r>
              <a:t/>
            </a:r>
            <a:endParaRPr b="0" i="1" sz="1200" u="none" cap="none" strike="noStrike">
              <a:solidFill>
                <a:schemeClr val="lt1"/>
              </a:solidFill>
              <a:latin typeface="Roboto"/>
              <a:ea typeface="Roboto"/>
              <a:cs typeface="Roboto"/>
              <a:sym typeface="Roboto"/>
            </a:endParaRPr>
          </a:p>
          <a:p>
            <a:pPr indent="0" lvl="0" marL="0" marR="0" rtl="0" algn="l">
              <a:spcBef>
                <a:spcPts val="0"/>
              </a:spcBef>
              <a:buSzPct val="25000"/>
              <a:buNone/>
            </a:pPr>
            <a:r>
              <a:rPr b="0" i="1" lang="en-US" sz="1200" u="none" cap="none" strike="noStrike">
                <a:solidFill>
                  <a:schemeClr val="lt1"/>
                </a:solidFill>
                <a:latin typeface="Roboto"/>
                <a:ea typeface="Roboto"/>
                <a:cs typeface="Roboto"/>
                <a:sym typeface="Roboto"/>
              </a:rPr>
              <a:t>(shane) this chapter needs expansion, so this will be one of our key focuses in 2017</a:t>
            </a:r>
            <a:br>
              <a:rPr b="0" i="1" lang="en-US" sz="1200" u="none" cap="none" strike="noStrike">
                <a:solidFill>
                  <a:schemeClr val="lt1"/>
                </a:solidFill>
                <a:latin typeface="Roboto"/>
                <a:ea typeface="Roboto"/>
                <a:cs typeface="Roboto"/>
                <a:sym typeface="Roboto"/>
              </a:rPr>
            </a:br>
          </a:p>
        </p:txBody>
      </p:sp>
      <p:sp>
        <p:nvSpPr>
          <p:cNvPr id="958" name="Shape 95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lt1"/>
                </a:solidFill>
                <a:latin typeface="Roboto"/>
                <a:ea typeface="Roboto"/>
                <a:cs typeface="Roboto"/>
                <a:sym typeface="Roboto"/>
              </a:rPr>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0" name="Shape 100"/>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clarifies the most important parts of copyright law to software.</a:t>
            </a:r>
          </a:p>
          <a:p>
            <a:pPr indent="0" lvl="0" marL="0" marR="0" rtl="0" algn="l">
              <a:spcBef>
                <a:spcPts val="0"/>
              </a:spcBef>
              <a:buSzPct val="25000"/>
              <a:buNone/>
            </a:pPr>
            <a:r>
              <a:t/>
            </a:r>
            <a:endParaRPr b="0" i="0" sz="1200" u="none" cap="none" strike="noStrike">
              <a:solidFill>
                <a:schemeClr val="dk1"/>
              </a:solidFill>
              <a:latin typeface="Roboto"/>
              <a:ea typeface="Roboto"/>
              <a:cs typeface="Roboto"/>
              <a:sym typeface="Roboto"/>
            </a:endParaRPr>
          </a:p>
        </p:txBody>
      </p:sp>
      <p:sp>
        <p:nvSpPr>
          <p:cNvPr id="101" name="Shape 101"/>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2" name="Shape 962"/>
        <p:cNvGrpSpPr/>
        <p:nvPr/>
      </p:nvGrpSpPr>
      <p:grpSpPr>
        <a:xfrm>
          <a:off x="0" y="0"/>
          <a:ext cx="0" cy="0"/>
          <a:chOff x="0" y="0"/>
          <a:chExt cx="0" cy="0"/>
        </a:xfrm>
      </p:grpSpPr>
      <p:sp>
        <p:nvSpPr>
          <p:cNvPr id="963" name="Shape 963"/>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64" name="Shape 964"/>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 outlines the key developer guidelines necessary for a high quality compliance approach.</a:t>
            </a:r>
          </a:p>
        </p:txBody>
      </p:sp>
      <p:sp>
        <p:nvSpPr>
          <p:cNvPr id="965" name="Shape 965"/>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9" name="Shape 969"/>
        <p:cNvGrpSpPr/>
        <p:nvPr/>
      </p:nvGrpSpPr>
      <p:grpSpPr>
        <a:xfrm>
          <a:off x="0" y="0"/>
          <a:ext cx="0" cy="0"/>
          <a:chOff x="0" y="0"/>
          <a:chExt cx="0" cy="0"/>
        </a:xfrm>
      </p:grpSpPr>
      <p:sp>
        <p:nvSpPr>
          <p:cNvPr id="970" name="Shape 970"/>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1" name="Shape 971"/>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slides explains how to anticipate compliance process requirements.</a:t>
            </a:r>
          </a:p>
        </p:txBody>
      </p:sp>
      <p:sp>
        <p:nvSpPr>
          <p:cNvPr id="972" name="Shape 972"/>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6" name="Shape 976"/>
        <p:cNvGrpSpPr/>
        <p:nvPr/>
      </p:nvGrpSpPr>
      <p:grpSpPr>
        <a:xfrm>
          <a:off x="0" y="0"/>
          <a:ext cx="0" cy="0"/>
          <a:chOff x="0" y="0"/>
          <a:chExt cx="0" cy="0"/>
        </a:xfrm>
      </p:grpSpPr>
      <p:sp>
        <p:nvSpPr>
          <p:cNvPr id="977" name="Shape 977"/>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78" name="Shape 978"/>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chemeClr val="dk1"/>
                </a:solidFill>
              </a:rPr>
              <a:t>This slide </a:t>
            </a:r>
            <a:r>
              <a:rPr lang="en-US"/>
              <a:t>emphasizes</a:t>
            </a:r>
            <a:r>
              <a:rPr i="0" lang="en-US" sz="1200" u="none" cap="none" strike="noStrike">
                <a:solidFill>
                  <a:schemeClr val="dk1"/>
                </a:solidFill>
              </a:rPr>
              <a:t> how a compliance process can and should apply to all FOSS components entering your company.</a:t>
            </a:r>
          </a:p>
        </p:txBody>
      </p:sp>
      <p:sp>
        <p:nvSpPr>
          <p:cNvPr id="979" name="Shape 979"/>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3" name="Shape 983"/>
        <p:cNvGrpSpPr/>
        <p:nvPr/>
      </p:nvGrpSpPr>
      <p:grpSpPr>
        <a:xfrm>
          <a:off x="0" y="0"/>
          <a:ext cx="0" cy="0"/>
          <a:chOff x="0" y="0"/>
          <a:chExt cx="0" cy="0"/>
        </a:xfrm>
      </p:grpSpPr>
      <p:sp>
        <p:nvSpPr>
          <p:cNvPr id="984" name="Shape 984"/>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a:noFill/>
          </a:ln>
        </p:spPr>
      </p:sp>
      <p:sp>
        <p:nvSpPr>
          <p:cNvPr id="985" name="Shape 985"/>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226427" lvl="0" marL="226427" marR="0" rtl="0" algn="l">
              <a:spcBef>
                <a:spcPts val="0"/>
              </a:spcBef>
              <a:buSzPct val="25000"/>
              <a:buNone/>
            </a:pPr>
            <a:r>
              <a:rPr i="0" lang="en-US" sz="1200" u="none" cap="none" strike="noStrike">
                <a:solidFill>
                  <a:srgbClr val="000000"/>
                </a:solidFill>
              </a:rPr>
              <a:t>General guidelines developers can practices when working with FOSS: </a:t>
            </a:r>
          </a:p>
          <a:p>
            <a:pPr indent="-226427" lvl="0" marL="226427" marR="0" rtl="0" algn="l">
              <a:spcBef>
                <a:spcPts val="0"/>
              </a:spcBef>
              <a:buSzPct val="25000"/>
              <a:buNone/>
            </a:pPr>
            <a:r>
              <a:rPr i="0" lang="en-US" sz="1200" u="none" cap="none" strike="noStrike">
                <a:solidFill>
                  <a:srgbClr val="000000"/>
                </a:solidFill>
              </a:rPr>
              <a:t>- Select code from high quality FOSS communities </a:t>
            </a:r>
          </a:p>
          <a:p>
            <a:pPr indent="-226427" lvl="0" marL="226427" marR="0" rtl="0" algn="l">
              <a:spcBef>
                <a:spcPts val="0"/>
              </a:spcBef>
              <a:buSzPct val="25000"/>
              <a:buNone/>
            </a:pPr>
            <a:r>
              <a:rPr i="0" lang="en-US" sz="1200" u="none" cap="none" strike="noStrike">
                <a:solidFill>
                  <a:srgbClr val="000000"/>
                </a:solidFill>
              </a:rPr>
              <a:t>- Seek guidance </a:t>
            </a:r>
          </a:p>
          <a:p>
            <a:pPr indent="-226427" lvl="0" marL="226427" marR="0" rtl="0" algn="l">
              <a:spcBef>
                <a:spcPts val="0"/>
              </a:spcBef>
              <a:buSzPct val="25000"/>
              <a:buNone/>
            </a:pPr>
            <a:r>
              <a:rPr i="0" lang="en-US" sz="1200" u="none" cap="none" strike="noStrike">
                <a:solidFill>
                  <a:srgbClr val="000000"/>
                </a:solidFill>
              </a:rPr>
              <a:t>- Preserve existing licensing information </a:t>
            </a:r>
          </a:p>
          <a:p>
            <a:pPr indent="-226427" lvl="0" marL="226427" marR="0" rtl="0" algn="l">
              <a:spcBef>
                <a:spcPts val="0"/>
              </a:spcBef>
              <a:buSzPct val="25000"/>
              <a:buNone/>
            </a:pPr>
            <a:r>
              <a:rPr i="0" lang="en-US" sz="1200" u="none" cap="none" strike="noStrike">
                <a:solidFill>
                  <a:srgbClr val="000000"/>
                </a:solidFill>
              </a:rPr>
              <a:t>- Gather and retain FOSS project information for your review process </a:t>
            </a:r>
          </a:p>
          <a:p>
            <a:pPr indent="-226427" lvl="0" marL="226427" marR="0" rtl="0" algn="l">
              <a:spcBef>
                <a:spcPts val="0"/>
              </a:spcBef>
              <a:buSzPct val="25000"/>
              <a:buNone/>
            </a:pPr>
            <a:r>
              <a:rPr i="0" lang="en-US" sz="1200" u="none" cap="none" strike="noStrike">
                <a:solidFill>
                  <a:srgbClr val="000000"/>
                </a:solidFill>
              </a:rPr>
              <a:t>Should you remove or alter FOSS license header information? No – existing license information should be preserved, additional header information can be added for modifications or additions to source code (note, some licenses require documenting changes) . </a:t>
            </a:r>
          </a:p>
          <a:p>
            <a:pPr indent="-226427" lvl="0" marL="226427" marR="0" rtl="0" algn="l">
              <a:spcBef>
                <a:spcPts val="0"/>
              </a:spcBef>
              <a:buSzPct val="25000"/>
              <a:buNone/>
            </a:pPr>
            <a:r>
              <a:rPr i="0" lang="en-US" sz="1200" u="none" cap="none" strike="noStrike">
                <a:solidFill>
                  <a:srgbClr val="000000"/>
                </a:solidFill>
              </a:rPr>
              <a:t>Important steps in a compliance process: </a:t>
            </a:r>
          </a:p>
          <a:p>
            <a:pPr indent="-226427" lvl="0" marL="226427" marR="0" rtl="0" algn="l">
              <a:spcBef>
                <a:spcPts val="0"/>
              </a:spcBef>
              <a:buSzPct val="25000"/>
              <a:buNone/>
            </a:pPr>
            <a:r>
              <a:rPr i="0" lang="en-US" sz="1200" u="none" cap="none" strike="noStrike">
                <a:solidFill>
                  <a:srgbClr val="000000"/>
                </a:solidFill>
              </a:rPr>
              <a:t>- Follow developer guidelines, especially for any FOSS code included in or linked to proprietary code </a:t>
            </a:r>
          </a:p>
          <a:p>
            <a:pPr indent="-226427" lvl="0" marL="226427" marR="0" rtl="0" algn="l">
              <a:spcBef>
                <a:spcPts val="0"/>
              </a:spcBef>
              <a:buSzPct val="25000"/>
              <a:buNone/>
            </a:pPr>
            <a:r>
              <a:rPr i="0" lang="en-US" sz="1200" u="none" cap="none" strike="noStrike">
                <a:solidFill>
                  <a:srgbClr val="000000"/>
                </a:solidFill>
              </a:rPr>
              <a:t>- Review and approve all FOSS early in the cycle </a:t>
            </a:r>
          </a:p>
          <a:p>
            <a:pPr indent="-226427" lvl="0" marL="226427" marR="0" rtl="0" algn="l">
              <a:spcBef>
                <a:spcPts val="0"/>
              </a:spcBef>
              <a:buSzPct val="25000"/>
              <a:buNone/>
            </a:pPr>
            <a:r>
              <a:rPr i="0" lang="en-US" sz="1200" u="none" cap="none" strike="noStrike">
                <a:solidFill>
                  <a:srgbClr val="000000"/>
                </a:solidFill>
              </a:rPr>
              <a:t>- Review architecture and avoid mixing components governed by incompatible licenses </a:t>
            </a:r>
          </a:p>
          <a:p>
            <a:pPr indent="-226427" lvl="0" marL="226427" marR="0" rtl="0" algn="l">
              <a:spcBef>
                <a:spcPts val="0"/>
              </a:spcBef>
              <a:buSzPct val="25000"/>
              <a:buNone/>
            </a:pPr>
            <a:r>
              <a:rPr i="0" lang="en-US" sz="1200" u="none" cap="none" strike="noStrike">
                <a:solidFill>
                  <a:srgbClr val="000000"/>
                </a:solidFill>
              </a:rPr>
              <a:t>- Verify OSS compliance for every product and every version prior to release </a:t>
            </a:r>
          </a:p>
          <a:p>
            <a:pPr indent="-226427" lvl="0" marL="226427" marR="0" rtl="0" algn="l">
              <a:spcBef>
                <a:spcPts val="0"/>
              </a:spcBef>
              <a:buSzPct val="25000"/>
              <a:buNone/>
            </a:pPr>
            <a:r>
              <a:rPr i="0" lang="en-US" sz="1200" u="none" cap="none" strike="noStrike">
                <a:solidFill>
                  <a:srgbClr val="000000"/>
                </a:solidFill>
              </a:rPr>
              <a:t>- Review OSS compliance for new versions of OSS </a:t>
            </a:r>
          </a:p>
          <a:p>
            <a:pPr indent="-226427" lvl="0" marL="226427" marR="0" rtl="0" algn="l">
              <a:spcBef>
                <a:spcPts val="0"/>
              </a:spcBef>
              <a:buSzPct val="25000"/>
              <a:buNone/>
            </a:pPr>
            <a:r>
              <a:rPr i="0" lang="en-US" sz="1200" u="none" cap="none" strike="noStrike">
                <a:solidFill>
                  <a:srgbClr val="000000"/>
                </a:solidFill>
              </a:rPr>
              <a:t>A new version of a previously reviewed FOSS component can create new compliance issues by: </a:t>
            </a:r>
          </a:p>
          <a:p>
            <a:pPr indent="-226427" lvl="0" marL="226427" marR="0" rtl="0" algn="l">
              <a:spcBef>
                <a:spcPts val="0"/>
              </a:spcBef>
              <a:buSzPct val="25000"/>
              <a:buNone/>
            </a:pPr>
            <a:r>
              <a:rPr i="0" lang="en-US" sz="1200" u="none" cap="none" strike="noStrike">
                <a:solidFill>
                  <a:srgbClr val="000000"/>
                </a:solidFill>
              </a:rPr>
              <a:t>- A change in the FOSS license for the new version of the FOSS component(e.g. ghostscript </a:t>
            </a:r>
            <a:r>
              <a:rPr i="0" lang="en-US" sz="1200" u="sng" cap="none" strike="noStrike">
                <a:solidFill>
                  <a:schemeClr val="hlink"/>
                </a:solidFill>
                <a:hlinkClick r:id="rId2"/>
              </a:rPr>
              <a:t>https://en.wikipedia.org/wiki/Ghostscript</a:t>
            </a:r>
            <a:r>
              <a:rPr i="0" lang="en-US" sz="1200" u="none" cap="none" strike="noStrike">
                <a:solidFill>
                  <a:srgbClr val="000000"/>
                </a:solidFill>
              </a:rPr>
              <a:t>) </a:t>
            </a:r>
          </a:p>
          <a:p>
            <a:pPr indent="-226427" lvl="0" marL="226427" marR="0" rtl="0" algn="l">
              <a:spcBef>
                <a:spcPts val="0"/>
              </a:spcBef>
              <a:buSzPct val="25000"/>
              <a:buNone/>
            </a:pPr>
            <a:r>
              <a:rPr i="0" lang="en-US" sz="1200" u="none" cap="none" strike="noStrike">
                <a:solidFill>
                  <a:srgbClr val="000000"/>
                </a:solidFill>
              </a:rPr>
              <a:t>- New dependencies introduced with new versions which create additional FOSS obligations. These dependencies may be embedded in the FOSS distribution or they may be dependencies resolved at build time. </a:t>
            </a:r>
          </a:p>
          <a:p>
            <a:pPr indent="-226427" lvl="0" marL="226427" marR="0" rtl="0" algn="l">
              <a:spcBef>
                <a:spcPts val="0"/>
              </a:spcBef>
              <a:buSzPct val="25000"/>
              <a:buNone/>
            </a:pPr>
            <a:r>
              <a:rPr i="0" lang="en-US" sz="1200" u="none" cap="none" strike="noStrike">
                <a:solidFill>
                  <a:srgbClr val="000000"/>
                </a:solidFill>
              </a:rPr>
              <a:t>What risks should you address with in-bound software? </a:t>
            </a:r>
          </a:p>
          <a:p>
            <a:pPr indent="-226427" lvl="0" marL="226427" marR="0" rtl="0" algn="l">
              <a:spcBef>
                <a:spcPts val="0"/>
              </a:spcBef>
              <a:buSzPct val="25000"/>
              <a:buNone/>
            </a:pPr>
            <a:r>
              <a:rPr i="0" lang="en-US" sz="1200" u="none" cap="none" strike="noStrike">
                <a:solidFill>
                  <a:srgbClr val="000000"/>
                </a:solidFill>
              </a:rPr>
              <a:t>- License compliance for any disclosed FOSS embedded in the in-bound software </a:t>
            </a:r>
          </a:p>
          <a:p>
            <a:pPr indent="-226427" lvl="0" marL="226427" marR="0" rtl="0" algn="l">
              <a:spcBef>
                <a:spcPts val="0"/>
              </a:spcBef>
              <a:buSzPct val="25000"/>
              <a:buNone/>
            </a:pPr>
            <a:r>
              <a:rPr i="0" lang="en-US" sz="1200" u="none" cap="none" strike="noStrike">
                <a:solidFill>
                  <a:srgbClr val="000000"/>
                </a:solidFill>
              </a:rPr>
              <a:t>- The potential for creating license conflicts by integrating inbound software with other FOSS or proprietary software </a:t>
            </a:r>
          </a:p>
          <a:p>
            <a:pPr indent="-226427" lvl="0" marL="226427" marR="0" rtl="0" algn="l">
              <a:spcBef>
                <a:spcPts val="0"/>
              </a:spcBef>
              <a:buSzPct val="25000"/>
              <a:buNone/>
            </a:pPr>
            <a:r>
              <a:rPr i="0" lang="en-US" sz="1200" u="none" cap="none" strike="noStrike">
                <a:solidFill>
                  <a:srgbClr val="000000"/>
                </a:solidFill>
              </a:rPr>
              <a:t>- Undisclosed or unknown FOSS included in the in-bound software </a:t>
            </a:r>
          </a:p>
        </p:txBody>
      </p:sp>
      <p:sp>
        <p:nvSpPr>
          <p:cNvPr id="986" name="Shape 986"/>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lang="en-US" sz="1200">
                <a:solidFill>
                  <a:schemeClr val="dk1"/>
                </a:solidFill>
                <a:latin typeface="Roboto"/>
                <a:ea typeface="Roboto"/>
                <a:cs typeface="Roboto"/>
                <a:sym typeface="Roboto"/>
              </a:rPr>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000" y="685800"/>
            <a:ext cx="6096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7" name="Shape 107"/>
          <p:cNvSpPr txBox="1"/>
          <p:nvPr>
            <p:ph idx="1" type="body"/>
          </p:nvPr>
        </p:nvSpPr>
        <p:spPr>
          <a:xfrm>
            <a:off x="685800" y="4400550"/>
            <a:ext cx="5486399" cy="360045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1200" u="none" cap="none" strike="noStrike">
                <a:solidFill>
                  <a:schemeClr val="dk1"/>
                </a:solidFill>
                <a:latin typeface="Roboto"/>
                <a:ea typeface="Roboto"/>
                <a:cs typeface="Roboto"/>
                <a:sym typeface="Roboto"/>
              </a:rPr>
              <a:t>This slide explains patent concepts relevant to software.</a:t>
            </a:r>
          </a:p>
        </p:txBody>
      </p:sp>
      <p:sp>
        <p:nvSpPr>
          <p:cNvPr id="108" name="Shape 10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Roboto"/>
                <a:ea typeface="Roboto"/>
                <a:cs typeface="Roboto"/>
                <a:sym typeface="Roboto"/>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6" name="Shape 16"/>
        <p:cNvGrpSpPr/>
        <p:nvPr/>
      </p:nvGrpSpPr>
      <p:grpSpPr>
        <a:xfrm>
          <a:off x="0" y="0"/>
          <a:ext cx="0" cy="0"/>
          <a:chOff x="0" y="0"/>
          <a:chExt cx="0" cy="0"/>
        </a:xfrm>
      </p:grpSpPr>
      <p:sp>
        <p:nvSpPr>
          <p:cNvPr id="17" name="Shape 17"/>
          <p:cNvSpPr txBox="1"/>
          <p:nvPr>
            <p:ph type="ctrTitle"/>
          </p:nvPr>
        </p:nvSpPr>
        <p:spPr>
          <a:xfrm>
            <a:off x="914400" y="1371600"/>
            <a:ext cx="10464800" cy="1927224"/>
          </a:xfrm>
          <a:prstGeom prst="rect">
            <a:avLst/>
          </a:prstGeom>
          <a:noFill/>
          <a:ln>
            <a:noFill/>
          </a:ln>
        </p:spPr>
        <p:txBody>
          <a:bodyPr anchorCtr="0" anchor="b" bIns="91425" lIns="91425" rIns="91425" tIns="91425"/>
          <a:lstStyle>
            <a:lvl1pPr indent="0" lvl="0" marL="0" marR="0" rtl="0" algn="l">
              <a:spcBef>
                <a:spcPts val="0"/>
              </a:spcBef>
              <a:buClr>
                <a:schemeClr val="dk2"/>
              </a:buClr>
              <a:buFont typeface="Roboto"/>
              <a:buNone/>
              <a:defRPr b="0" i="0" sz="54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8" name="Shape 18"/>
          <p:cNvSpPr txBox="1"/>
          <p:nvPr>
            <p:ph idx="1" type="subTitle"/>
          </p:nvPr>
        </p:nvSpPr>
        <p:spPr>
          <a:xfrm>
            <a:off x="914400" y="3505200"/>
            <a:ext cx="8534399" cy="1752600"/>
          </a:xfrm>
          <a:prstGeom prst="rect">
            <a:avLst/>
          </a:prstGeom>
          <a:noFill/>
          <a:ln>
            <a:noFill/>
          </a:ln>
        </p:spPr>
        <p:txBody>
          <a:bodyPr anchorCtr="0" anchor="t" bIns="91425" lIns="91425" rIns="91425" tIns="91425"/>
          <a:lstStyle>
            <a:lvl1pPr indent="0" lvl="0" marL="0" marR="0" rtl="0" algn="l">
              <a:spcBef>
                <a:spcPts val="480"/>
              </a:spcBef>
              <a:buClr>
                <a:schemeClr val="accent1"/>
              </a:buClr>
              <a:buFont typeface="Arial"/>
              <a:buNone/>
              <a:defRPr b="0" i="0" sz="2400" u="none" cap="none" strike="noStrike">
                <a:solidFill>
                  <a:srgbClr val="55556F"/>
                </a:solidFill>
                <a:latin typeface="Roboto"/>
                <a:ea typeface="Roboto"/>
                <a:cs typeface="Roboto"/>
                <a:sym typeface="Roboto"/>
              </a:defRPr>
            </a:lvl1pPr>
            <a:lvl2pPr indent="0" lvl="1" marL="457200" marR="0" rtl="0" algn="ctr">
              <a:spcBef>
                <a:spcPts val="400"/>
              </a:spcBef>
              <a:buClr>
                <a:schemeClr val="accent1"/>
              </a:buClr>
              <a:buFont typeface="Arial"/>
              <a:buNone/>
              <a:defRPr b="0" i="0" sz="2000" u="none" cap="none" strike="noStrike">
                <a:solidFill>
                  <a:srgbClr val="8B8B8D"/>
                </a:solidFill>
                <a:latin typeface="Roboto"/>
                <a:ea typeface="Roboto"/>
                <a:cs typeface="Roboto"/>
                <a:sym typeface="Roboto"/>
              </a:defRPr>
            </a:lvl2pPr>
            <a:lvl3pPr indent="0" lvl="2" marL="914400" marR="0" rtl="0" algn="ctr">
              <a:spcBef>
                <a:spcPts val="360"/>
              </a:spcBef>
              <a:buClr>
                <a:schemeClr val="accent1"/>
              </a:buClr>
              <a:buFont typeface="Arial"/>
              <a:buNone/>
              <a:defRPr b="0" i="0" sz="1800" u="none" cap="none" strike="noStrike">
                <a:solidFill>
                  <a:srgbClr val="8B8B8D"/>
                </a:solidFill>
                <a:latin typeface="Roboto"/>
                <a:ea typeface="Roboto"/>
                <a:cs typeface="Roboto"/>
                <a:sym typeface="Roboto"/>
              </a:defRPr>
            </a:lvl3pPr>
            <a:lvl4pPr indent="0" lvl="3" marL="1371600" marR="0" rtl="0" algn="ctr">
              <a:spcBef>
                <a:spcPts val="320"/>
              </a:spcBef>
              <a:buClr>
                <a:schemeClr val="accent1"/>
              </a:buClr>
              <a:buFont typeface="Arial"/>
              <a:buNone/>
              <a:defRPr b="0" i="0" sz="1600" u="none" cap="none" strike="noStrike">
                <a:solidFill>
                  <a:srgbClr val="8B8B8D"/>
                </a:solidFill>
                <a:latin typeface="Roboto"/>
                <a:ea typeface="Roboto"/>
                <a:cs typeface="Roboto"/>
                <a:sym typeface="Roboto"/>
              </a:defRPr>
            </a:lvl4pPr>
            <a:lvl5pPr indent="0" lvl="4" marL="1828800" marR="0" rtl="0" algn="ctr">
              <a:spcBef>
                <a:spcPts val="280"/>
              </a:spcBef>
              <a:buClr>
                <a:schemeClr val="accent1"/>
              </a:buClr>
              <a:buFont typeface="Arial"/>
              <a:buNone/>
              <a:defRPr b="0" i="0" sz="1400" u="none" cap="none" strike="noStrike">
                <a:solidFill>
                  <a:srgbClr val="8B8B8D"/>
                </a:solidFill>
                <a:latin typeface="Roboto"/>
                <a:ea typeface="Roboto"/>
                <a:cs typeface="Roboto"/>
                <a:sym typeface="Roboto"/>
              </a:defRPr>
            </a:lvl5pPr>
            <a:lvl6pPr indent="0" lvl="5" marL="22860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6pPr>
            <a:lvl7pPr indent="0" lvl="6" marL="27432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7pPr>
            <a:lvl8pPr indent="0" lvl="7" marL="32004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8pPr>
            <a:lvl9pPr indent="0" lvl="8" marL="3657600" marR="0" rtl="0" algn="ctr">
              <a:spcBef>
                <a:spcPts val="260"/>
              </a:spcBef>
              <a:buClr>
                <a:schemeClr val="accent1"/>
              </a:buClr>
              <a:buFont typeface="Arial"/>
              <a:buNone/>
              <a:defRPr b="0" i="0" sz="1300" u="none" cap="none" strike="noStrike">
                <a:solidFill>
                  <a:srgbClr val="8B8B8D"/>
                </a:solidFill>
                <a:latin typeface="Arial"/>
                <a:ea typeface="Arial"/>
                <a:cs typeface="Arial"/>
                <a:sym typeface="Arial"/>
              </a:defRPr>
            </a:lvl9pPr>
          </a:lstStyle>
          <a:p/>
        </p:txBody>
      </p:sp>
      <p:cxnSp>
        <p:nvCxnSpPr>
          <p:cNvPr id="19" name="Shape 19"/>
          <p:cNvCxnSpPr/>
          <p:nvPr/>
        </p:nvCxnSpPr>
        <p:spPr>
          <a:xfrm>
            <a:off x="914400" y="3398519"/>
            <a:ext cx="10464800" cy="1587"/>
          </a:xfrm>
          <a:prstGeom prst="straightConnector1">
            <a:avLst/>
          </a:prstGeom>
          <a:noFill/>
          <a:ln cap="flat" cmpd="sng" w="19050">
            <a:solidFill>
              <a:schemeClr val="dk2"/>
            </a:solidFill>
            <a:prstDash val="solid"/>
            <a:round/>
            <a:headEnd len="med" w="med" type="none"/>
            <a:tailEnd len="med" w="med" type="none"/>
          </a:ln>
        </p:spPr>
      </p:cxnSp>
      <p:sp>
        <p:nvSpPr>
          <p:cNvPr id="20" name="Shape 20"/>
          <p:cNvSpPr txBox="1"/>
          <p:nvPr/>
        </p:nvSpPr>
        <p:spPr>
          <a:xfrm>
            <a:off x="3983485" y="6488667"/>
            <a:ext cx="4326627" cy="36933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n-US" sz="1800" u="none" cap="none" strike="noStrik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3" name="Shape 23"/>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pic>
        <p:nvPicPr>
          <p:cNvPr id="24" name="Shape 24"/>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25" name="Shape 25"/>
        <p:cNvGrpSpPr/>
        <p:nvPr/>
      </p:nvGrpSpPr>
      <p:grpSpPr>
        <a:xfrm>
          <a:off x="0" y="0"/>
          <a:ext cx="0" cy="0"/>
          <a:chOff x="0" y="0"/>
          <a:chExt cx="0" cy="0"/>
        </a:xfrm>
      </p:grpSpPr>
      <p:sp>
        <p:nvSpPr>
          <p:cNvPr id="26" name="Shape 26"/>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7" name="Shape 27"/>
          <p:cNvSpPr txBox="1"/>
          <p:nvPr>
            <p:ph idx="1" type="body"/>
          </p:nvPr>
        </p:nvSpPr>
        <p:spPr>
          <a:xfrm>
            <a:off x="609600" y="1673351"/>
            <a:ext cx="53847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Roboto"/>
                <a:ea typeface="Roboto"/>
                <a:cs typeface="Roboto"/>
                <a:sym typeface="Roboto"/>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Roboto"/>
                <a:ea typeface="Roboto"/>
                <a:cs typeface="Roboto"/>
                <a:sym typeface="Roboto"/>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28" name="Shape 28"/>
          <p:cNvSpPr txBox="1"/>
          <p:nvPr>
            <p:ph idx="2" type="body"/>
          </p:nvPr>
        </p:nvSpPr>
        <p:spPr>
          <a:xfrm>
            <a:off x="6197600" y="1673351"/>
            <a:ext cx="5384799" cy="4718303"/>
          </a:xfrm>
          <a:prstGeom prst="rect">
            <a:avLst/>
          </a:prstGeom>
          <a:noFill/>
          <a:ln>
            <a:noFill/>
          </a:ln>
        </p:spPr>
        <p:txBody>
          <a:bodyPr anchorCtr="0" anchor="t" bIns="91425" lIns="91425" rIns="91425" tIns="91425"/>
          <a:lstStyle>
            <a:lvl1pPr indent="-31750" lvl="0" marL="182880" marR="0" rtl="0" algn="l">
              <a:spcBef>
                <a:spcPts val="560"/>
              </a:spcBef>
              <a:buClr>
                <a:schemeClr val="accent1"/>
              </a:buClr>
              <a:buSzPct val="85000"/>
              <a:buFont typeface="Arial"/>
              <a:buChar char="•"/>
              <a:defRPr b="0" i="0" sz="2800" u="none" cap="none" strike="noStrike">
                <a:solidFill>
                  <a:schemeClr val="dk1"/>
                </a:solidFill>
                <a:latin typeface="Roboto"/>
                <a:ea typeface="Roboto"/>
                <a:cs typeface="Roboto"/>
                <a:sym typeface="Roboto"/>
              </a:defRPr>
            </a:lvl1pPr>
            <a:lvl2pPr indent="-60959" lvl="1" marL="45720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2pPr>
            <a:lvl3pPr indent="-71119" lvl="2" marL="731520" marR="0" rtl="0" algn="l">
              <a:spcBef>
                <a:spcPts val="400"/>
              </a:spcBef>
              <a:buClr>
                <a:schemeClr val="accent1"/>
              </a:buClr>
              <a:buSzPct val="90000"/>
              <a:buFont typeface="Arial"/>
              <a:buChar char="•"/>
              <a:defRPr b="0" i="0" sz="2000" u="none" cap="none" strike="noStrike">
                <a:solidFill>
                  <a:schemeClr val="dk1"/>
                </a:solidFill>
                <a:latin typeface="Roboto"/>
                <a:ea typeface="Roboto"/>
                <a:cs typeface="Roboto"/>
                <a:sym typeface="Roboto"/>
              </a:defRPr>
            </a:lvl3pPr>
            <a:lvl4pPr indent="-78739" lvl="3" marL="1005839"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4pPr>
            <a:lvl5pPr indent="-33019" lvl="4" marL="1188720" marR="0" rtl="0" algn="l">
              <a:spcBef>
                <a:spcPts val="360"/>
              </a:spcBef>
              <a:buClr>
                <a:schemeClr val="accent1"/>
              </a:buClr>
              <a:buSzPct val="100000"/>
              <a:buFont typeface="Arial"/>
              <a:buChar char="•"/>
              <a:defRPr b="0" i="0" sz="1800" u="none" cap="none" strike="noStrike">
                <a:solidFill>
                  <a:schemeClr val="dk1"/>
                </a:solidFill>
                <a:latin typeface="Roboto"/>
                <a:ea typeface="Roboto"/>
                <a:cs typeface="Roboto"/>
                <a:sym typeface="Roboto"/>
              </a:defRPr>
            </a:lvl5pPr>
            <a:lvl6pPr indent="-76200" lvl="5" marL="137160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6pPr>
            <a:lvl7pPr indent="-68580" lvl="6" marL="155448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7pPr>
            <a:lvl8pPr indent="-73660" lvl="7" marL="173736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8pPr>
            <a:lvl9pPr indent="-78739" lvl="8" marL="1920240" marR="0" rtl="0" algn="l">
              <a:spcBef>
                <a:spcPts val="360"/>
              </a:spcBef>
              <a:buClr>
                <a:schemeClr val="accent1"/>
              </a:buClr>
              <a:buSzPct val="100000"/>
              <a:buFont typeface="Arial"/>
              <a:buChar char="•"/>
              <a:defRPr b="0" i="0" sz="1800" u="none" cap="none" strike="noStrike">
                <a:solidFill>
                  <a:schemeClr val="dk1"/>
                </a:solidFill>
                <a:latin typeface="Arial"/>
                <a:ea typeface="Arial"/>
                <a:cs typeface="Arial"/>
                <a:sym typeface="Arial"/>
              </a:defRPr>
            </a:lvl9pPr>
          </a:lstStyle>
          <a:p/>
        </p:txBody>
      </p:sp>
      <p:pic>
        <p:nvPicPr>
          <p:cNvPr id="29" name="Shape 29"/>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30"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b="0" l="0" r="0" t="0"/>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32" name="Shape 32"/>
        <p:cNvGrpSpPr/>
        <p:nvPr/>
      </p:nvGrpSpPr>
      <p:grpSpPr>
        <a:xfrm>
          <a:off x="0" y="0"/>
          <a:ext cx="0" cy="0"/>
          <a:chOff x="0" y="0"/>
          <a:chExt cx="0" cy="0"/>
        </a:xfrm>
      </p:grpSpPr>
      <p:sp>
        <p:nvSpPr>
          <p:cNvPr id="33" name="Shape 33"/>
          <p:cNvSpPr txBox="1"/>
          <p:nvPr>
            <p:ph type="title"/>
          </p:nvPr>
        </p:nvSpPr>
        <p:spPr>
          <a:xfrm>
            <a:off x="963083" y="2362200"/>
            <a:ext cx="103632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Roboto"/>
              <a:buNone/>
              <a:defRPr b="0" i="0" sz="32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963083" y="4626864"/>
            <a:ext cx="10363200" cy="1500187"/>
          </a:xfrm>
          <a:prstGeom prst="rect">
            <a:avLst/>
          </a:prstGeom>
          <a:noFill/>
          <a:ln>
            <a:noFill/>
          </a:ln>
        </p:spPr>
        <p:txBody>
          <a:bodyPr anchorCtr="0" anchor="t" bIns="91425" lIns="91425" rIns="91425" tIns="91425"/>
          <a:lstStyle>
            <a:lvl1pPr indent="0" lvl="0" marL="0" marR="0" rtl="0" algn="l">
              <a:spcBef>
                <a:spcPts val="960"/>
              </a:spcBef>
              <a:buClr>
                <a:schemeClr val="accent1"/>
              </a:buClr>
              <a:buFont typeface="Arial"/>
              <a:buNone/>
              <a:defRPr b="0" i="0" sz="4800" u="none" cap="none" strike="noStrike">
                <a:solidFill>
                  <a:schemeClr val="lt2"/>
                </a:solidFill>
                <a:latin typeface="Roboto Medium"/>
                <a:ea typeface="Roboto Medium"/>
                <a:cs typeface="Roboto Medium"/>
                <a:sym typeface="Roboto Medium"/>
              </a:defRPr>
            </a:lvl1pPr>
            <a:lvl2pPr indent="0" lvl="1" marL="457200" marR="0" rtl="0" algn="l">
              <a:spcBef>
                <a:spcPts val="360"/>
              </a:spcBef>
              <a:buClr>
                <a:schemeClr val="accent1"/>
              </a:buClr>
              <a:buFont typeface="Arial"/>
              <a:buNone/>
              <a:defRPr b="0" i="0" sz="1800" u="none" cap="none" strike="noStrike">
                <a:solidFill>
                  <a:schemeClr val="lt1"/>
                </a:solidFill>
                <a:latin typeface="Roboto"/>
                <a:ea typeface="Roboto"/>
                <a:cs typeface="Roboto"/>
                <a:sym typeface="Roboto"/>
              </a:defRPr>
            </a:lvl2pPr>
            <a:lvl3pPr indent="0" lvl="2" marL="914400" marR="0" rtl="0" algn="l">
              <a:spcBef>
                <a:spcPts val="320"/>
              </a:spcBef>
              <a:buClr>
                <a:schemeClr val="accent1"/>
              </a:buClr>
              <a:buFont typeface="Arial"/>
              <a:buNone/>
              <a:defRPr b="0" i="0" sz="1600" u="none" cap="none" strike="noStrike">
                <a:solidFill>
                  <a:schemeClr val="lt1"/>
                </a:solidFill>
                <a:latin typeface="Roboto"/>
                <a:ea typeface="Roboto"/>
                <a:cs typeface="Roboto"/>
                <a:sym typeface="Roboto"/>
              </a:defRPr>
            </a:lvl3pPr>
            <a:lvl4pPr indent="0" lvl="3" marL="13716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4pPr>
            <a:lvl5pPr indent="0" lvl="4" marL="18288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cxnSp>
        <p:nvCxnSpPr>
          <p:cNvPr id="35" name="Shape 35"/>
          <p:cNvCxnSpPr/>
          <p:nvPr/>
        </p:nvCxnSpPr>
        <p:spPr>
          <a:xfrm>
            <a:off x="975359" y="4599432"/>
            <a:ext cx="10464800"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2"/>
        </a:solidFill>
      </p:bgPr>
    </p:bg>
    <p:spTree>
      <p:nvGrpSpPr>
        <p:cNvPr id="43" name="Shape 43"/>
        <p:cNvGrpSpPr/>
        <p:nvPr/>
      </p:nvGrpSpPr>
      <p:grpSpPr>
        <a:xfrm>
          <a:off x="0" y="0"/>
          <a:ext cx="0" cy="0"/>
          <a:chOff x="0" y="0"/>
          <a:chExt cx="0" cy="0"/>
        </a:xfrm>
      </p:grpSpPr>
      <p:sp>
        <p:nvSpPr>
          <p:cNvPr id="44" name="Shape 44"/>
          <p:cNvSpPr txBox="1"/>
          <p:nvPr>
            <p:ph type="title"/>
          </p:nvPr>
        </p:nvSpPr>
        <p:spPr>
          <a:xfrm>
            <a:off x="963083" y="2362200"/>
            <a:ext cx="10363200" cy="2200275"/>
          </a:xfrm>
          <a:prstGeom prst="rect">
            <a:avLst/>
          </a:prstGeom>
          <a:noFill/>
          <a:ln>
            <a:noFill/>
          </a:ln>
        </p:spPr>
        <p:txBody>
          <a:bodyPr anchorCtr="0" anchor="b" bIns="91425" lIns="91425" rIns="91425" tIns="91425"/>
          <a:lstStyle>
            <a:lvl1pPr indent="0" lvl="0" marL="0" marR="0" rtl="0" algn="l">
              <a:spcBef>
                <a:spcPts val="0"/>
              </a:spcBef>
              <a:buClr>
                <a:schemeClr val="lt2"/>
              </a:buClr>
              <a:buFont typeface="Roboto"/>
              <a:buNone/>
              <a:defRPr b="0" i="0" sz="32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5" name="Shape 45"/>
          <p:cNvSpPr txBox="1"/>
          <p:nvPr>
            <p:ph idx="1" type="body"/>
          </p:nvPr>
        </p:nvSpPr>
        <p:spPr>
          <a:xfrm>
            <a:off x="963083" y="4626864"/>
            <a:ext cx="10363200" cy="1500187"/>
          </a:xfrm>
          <a:prstGeom prst="rect">
            <a:avLst/>
          </a:prstGeom>
          <a:noFill/>
          <a:ln>
            <a:noFill/>
          </a:ln>
        </p:spPr>
        <p:txBody>
          <a:bodyPr anchorCtr="0" anchor="t" bIns="91425" lIns="91425" rIns="91425" tIns="91425"/>
          <a:lstStyle>
            <a:lvl1pPr indent="0" lvl="0" marL="0" marR="0" rtl="0" algn="l">
              <a:spcBef>
                <a:spcPts val="960"/>
              </a:spcBef>
              <a:buClr>
                <a:schemeClr val="accent1"/>
              </a:buClr>
              <a:buFont typeface="Arial"/>
              <a:buNone/>
              <a:defRPr b="0" i="0" sz="4800" u="none" cap="none" strike="noStrike">
                <a:solidFill>
                  <a:schemeClr val="lt2"/>
                </a:solidFill>
                <a:latin typeface="Roboto Medium"/>
                <a:ea typeface="Roboto Medium"/>
                <a:cs typeface="Roboto Medium"/>
                <a:sym typeface="Roboto Medium"/>
              </a:defRPr>
            </a:lvl1pPr>
            <a:lvl2pPr indent="0" lvl="1" marL="457200" marR="0" rtl="0" algn="l">
              <a:spcBef>
                <a:spcPts val="360"/>
              </a:spcBef>
              <a:buClr>
                <a:schemeClr val="accent1"/>
              </a:buClr>
              <a:buFont typeface="Arial"/>
              <a:buNone/>
              <a:defRPr b="0" i="0" sz="1800" u="none" cap="none" strike="noStrike">
                <a:solidFill>
                  <a:schemeClr val="lt1"/>
                </a:solidFill>
                <a:latin typeface="Roboto"/>
                <a:ea typeface="Roboto"/>
                <a:cs typeface="Roboto"/>
                <a:sym typeface="Roboto"/>
              </a:defRPr>
            </a:lvl2pPr>
            <a:lvl3pPr indent="0" lvl="2" marL="914400" marR="0" rtl="0" algn="l">
              <a:spcBef>
                <a:spcPts val="320"/>
              </a:spcBef>
              <a:buClr>
                <a:schemeClr val="accent1"/>
              </a:buClr>
              <a:buFont typeface="Arial"/>
              <a:buNone/>
              <a:defRPr b="0" i="0" sz="1600" u="none" cap="none" strike="noStrike">
                <a:solidFill>
                  <a:schemeClr val="lt1"/>
                </a:solidFill>
                <a:latin typeface="Roboto"/>
                <a:ea typeface="Roboto"/>
                <a:cs typeface="Roboto"/>
                <a:sym typeface="Roboto"/>
              </a:defRPr>
            </a:lvl3pPr>
            <a:lvl4pPr indent="0" lvl="3" marL="13716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4pPr>
            <a:lvl5pPr indent="0" lvl="4" marL="1828800" marR="0" rtl="0" algn="l">
              <a:spcBef>
                <a:spcPts val="280"/>
              </a:spcBef>
              <a:buClr>
                <a:schemeClr val="accent1"/>
              </a:buClr>
              <a:buFont typeface="Arial"/>
              <a:buNone/>
              <a:defRPr b="0" i="0" sz="1400" u="none" cap="none" strike="noStrike">
                <a:solidFill>
                  <a:schemeClr val="lt1"/>
                </a:solidFill>
                <a:latin typeface="Roboto"/>
                <a:ea typeface="Roboto"/>
                <a:cs typeface="Roboto"/>
                <a:sym typeface="Roboto"/>
              </a:defRPr>
            </a:lvl5pPr>
            <a:lvl6pPr indent="0" lvl="5" marL="22860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6pPr>
            <a:lvl7pPr indent="0" lvl="6" marL="27432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7pPr>
            <a:lvl8pPr indent="0" lvl="7" marL="32004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8pPr>
            <a:lvl9pPr indent="0" lvl="8" marL="3657600" marR="0" rtl="0" algn="l">
              <a:spcBef>
                <a:spcPts val="280"/>
              </a:spcBef>
              <a:buClr>
                <a:schemeClr val="accent1"/>
              </a:buClr>
              <a:buFont typeface="Arial"/>
              <a:buNone/>
              <a:defRPr b="0" i="0" sz="1400" u="none" cap="none" strike="noStrike">
                <a:solidFill>
                  <a:schemeClr val="lt1"/>
                </a:solidFill>
                <a:latin typeface="Arial"/>
                <a:ea typeface="Arial"/>
                <a:cs typeface="Arial"/>
                <a:sym typeface="Arial"/>
              </a:defRPr>
            </a:lvl9pPr>
          </a:lstStyle>
          <a:p/>
        </p:txBody>
      </p:sp>
      <p:cxnSp>
        <p:nvCxnSpPr>
          <p:cNvPr id="46" name="Shape 46"/>
          <p:cNvCxnSpPr/>
          <p:nvPr/>
        </p:nvCxnSpPr>
        <p:spPr>
          <a:xfrm>
            <a:off x="975359" y="4599432"/>
            <a:ext cx="10464800" cy="1587"/>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11" name="Shape 11"/>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dk2"/>
              </a:buClr>
              <a:buFont typeface="Roboto"/>
              <a:buNone/>
              <a:defRPr b="0" i="0" sz="4000" u="none" cap="none" strike="noStrike">
                <a:solidFill>
                  <a:schemeClr val="dk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2" name="Shape 12"/>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dk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dk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dk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dk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dk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dk1"/>
                </a:solidFill>
                <a:latin typeface="Arial"/>
                <a:ea typeface="Arial"/>
                <a:cs typeface="Arial"/>
                <a:sym typeface="Arial"/>
              </a:defRPr>
            </a:lvl9pPr>
          </a:lstStyle>
          <a:p/>
        </p:txBody>
      </p:sp>
      <p:sp>
        <p:nvSpPr>
          <p:cNvPr id="13" name="Shape 13"/>
          <p:cNvSpPr/>
          <p:nvPr/>
        </p:nvSpPr>
        <p:spPr>
          <a:xfrm>
            <a:off x="0" y="0"/>
            <a:ext cx="12192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14" name="Shape 14"/>
          <p:cNvSpPr txBox="1"/>
          <p:nvPr>
            <p:ph idx="11" type="ftr"/>
          </p:nvPr>
        </p:nvSpPr>
        <p:spPr>
          <a:xfrm>
            <a:off x="0" y="18288"/>
            <a:ext cx="11092070" cy="347471"/>
          </a:xfrm>
          <a:prstGeom prst="rect">
            <a:avLst/>
          </a:prstGeom>
          <a:noFill/>
          <a:ln>
            <a:noFill/>
          </a:ln>
        </p:spPr>
        <p:txBody>
          <a:bodyPr anchorCtr="0" anchor="ctr" bIns="91425" lIns="91425" rIns="91425" tIns="91425"/>
          <a:lstStyle>
            <a:lvl1pPr indent="0" lvl="0" marL="0" marR="0" rtl="0" algn="ctr">
              <a:spcBef>
                <a:spcPts val="0"/>
              </a:spcBef>
              <a:buNone/>
              <a:defRPr b="0" i="0" sz="1050" u="none" cap="none" strike="noStrike">
                <a:solidFill>
                  <a:srgbClr val="FFFFFF"/>
                </a:solidFill>
                <a:latin typeface="Roboto Condensed"/>
                <a:ea typeface="Roboto Condensed"/>
                <a:cs typeface="Roboto Condensed"/>
                <a:sym typeface="Roboto Condensed"/>
              </a:defRPr>
            </a:lvl1pPr>
            <a:lvl2pPr indent="0" lvl="1" marL="457200" marR="0" rtl="0" algn="l">
              <a:spcBef>
                <a:spcPts val="0"/>
              </a:spcBef>
              <a:buNone/>
              <a:defRPr b="0" i="0" sz="1800" u="none" cap="none" strike="noStrike">
                <a:solidFill>
                  <a:schemeClr val="dk1"/>
                </a:solidFill>
                <a:latin typeface="Arial"/>
                <a:ea typeface="Arial"/>
                <a:cs typeface="Arial"/>
                <a:sym typeface="Arial"/>
              </a:defRPr>
            </a:lvl2pPr>
            <a:lvl3pPr indent="0" lvl="2" marL="914400" marR="0" rtl="0" algn="l">
              <a:spcBef>
                <a:spcPts val="0"/>
              </a:spcBef>
              <a:buNone/>
              <a:defRPr b="0" i="0" sz="1800" u="none" cap="none" strike="noStrike">
                <a:solidFill>
                  <a:schemeClr val="dk1"/>
                </a:solidFill>
                <a:latin typeface="Arial"/>
                <a:ea typeface="Arial"/>
                <a:cs typeface="Arial"/>
                <a:sym typeface="Arial"/>
              </a:defRPr>
            </a:lvl3pPr>
            <a:lvl4pPr indent="0" lvl="3" marL="1371600" marR="0" rtl="0" algn="l">
              <a:spcBef>
                <a:spcPts val="0"/>
              </a:spcBef>
              <a:buNone/>
              <a:defRPr b="0" i="0" sz="1800" u="none" cap="none" strike="noStrike">
                <a:solidFill>
                  <a:schemeClr val="dk1"/>
                </a:solidFill>
                <a:latin typeface="Arial"/>
                <a:ea typeface="Arial"/>
                <a:cs typeface="Arial"/>
                <a:sym typeface="Arial"/>
              </a:defRPr>
            </a:lvl4pPr>
            <a:lvl5pPr indent="0" lvl="4" marL="1828800" marR="0" rtl="0" algn="l">
              <a:spcBef>
                <a:spcPts val="0"/>
              </a:spcBef>
              <a:buNone/>
              <a:defRPr b="0" i="0" sz="1800" u="none" cap="none" strike="noStrike">
                <a:solidFill>
                  <a:schemeClr val="dk1"/>
                </a:solidFill>
                <a:latin typeface="Arial"/>
                <a:ea typeface="Arial"/>
                <a:cs typeface="Arial"/>
                <a:sym typeface="Arial"/>
              </a:defRPr>
            </a:lvl5pPr>
            <a:lvl6pPr indent="0" lvl="5" marL="2286000" marR="0" rtl="0" algn="l">
              <a:spcBef>
                <a:spcPts val="0"/>
              </a:spcBef>
              <a:buNone/>
              <a:defRPr b="0" i="0" sz="1800" u="none" cap="none" strike="noStrike">
                <a:solidFill>
                  <a:schemeClr val="dk1"/>
                </a:solidFill>
                <a:latin typeface="Arial"/>
                <a:ea typeface="Arial"/>
                <a:cs typeface="Arial"/>
                <a:sym typeface="Arial"/>
              </a:defRPr>
            </a:lvl6pPr>
            <a:lvl7pPr indent="0" lvl="6" marL="2743200" marR="0" rtl="0" algn="l">
              <a:spcBef>
                <a:spcPts val="0"/>
              </a:spcBef>
              <a:buNone/>
              <a:defRPr b="0" i="0" sz="1800" u="none" cap="none" strike="noStrike">
                <a:solidFill>
                  <a:schemeClr val="dk1"/>
                </a:solidFill>
                <a:latin typeface="Arial"/>
                <a:ea typeface="Arial"/>
                <a:cs typeface="Arial"/>
                <a:sym typeface="Arial"/>
              </a:defRPr>
            </a:lvl7pPr>
            <a:lvl8pPr indent="0" lvl="7" marL="3200400" marR="0" rtl="0" algn="l">
              <a:spcBef>
                <a:spcPts val="0"/>
              </a:spcBef>
              <a:buNone/>
              <a:defRPr b="0" i="0" sz="1800" u="none" cap="none" strike="noStrike">
                <a:solidFill>
                  <a:schemeClr val="dk1"/>
                </a:solidFill>
                <a:latin typeface="Arial"/>
                <a:ea typeface="Arial"/>
                <a:cs typeface="Arial"/>
                <a:sym typeface="Arial"/>
              </a:defRPr>
            </a:lvl8pPr>
            <a:lvl9pPr indent="0" lvl="8" marL="3657600" marR="0" rtl="0" algn="l">
              <a:spcBef>
                <a:spcPts val="0"/>
              </a:spcBef>
              <a:buNone/>
              <a:defRPr b="0" i="0" sz="1800" u="none" cap="none" strike="noStrike">
                <a:solidFill>
                  <a:schemeClr val="dk1"/>
                </a:solidFill>
                <a:latin typeface="Arial"/>
                <a:ea typeface="Arial"/>
                <a:cs typeface="Arial"/>
                <a:sym typeface="Arial"/>
              </a:defRPr>
            </a:lvl9pPr>
          </a:lstStyle>
          <a:p/>
        </p:txBody>
      </p:sp>
      <p:sp>
        <p:nvSpPr>
          <p:cNvPr id="15" name="Shape 15"/>
          <p:cNvSpPr txBox="1"/>
          <p:nvPr>
            <p:ph idx="12" type="sldNum"/>
          </p:nvPr>
        </p:nvSpPr>
        <p:spPr>
          <a:xfrm>
            <a:off x="11092070" y="18288"/>
            <a:ext cx="49032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36"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38" name="Shape 38"/>
          <p:cNvSpPr txBox="1"/>
          <p:nvPr>
            <p:ph type="title"/>
          </p:nvPr>
        </p:nvSpPr>
        <p:spPr>
          <a:xfrm>
            <a:off x="609600" y="533400"/>
            <a:ext cx="10972799" cy="990599"/>
          </a:xfrm>
          <a:prstGeom prst="rect">
            <a:avLst/>
          </a:prstGeom>
          <a:noFill/>
          <a:ln>
            <a:noFill/>
          </a:ln>
        </p:spPr>
        <p:txBody>
          <a:bodyPr anchorCtr="0" anchor="ctr" bIns="91425" lIns="91425" rIns="91425" tIns="91425"/>
          <a:lstStyle>
            <a:lvl1pPr indent="0" lvl="0" marL="0" marR="0" rtl="0" algn="l">
              <a:spcBef>
                <a:spcPts val="0"/>
              </a:spcBef>
              <a:buClr>
                <a:schemeClr val="lt2"/>
              </a:buClr>
              <a:buFont typeface="Roboto"/>
              <a:buNone/>
              <a:defRPr b="0" i="0" sz="4000" u="none" cap="none" strike="noStrike">
                <a:solidFill>
                  <a:schemeClr val="lt2"/>
                </a:solidFill>
                <a:latin typeface="Roboto"/>
                <a:ea typeface="Roboto"/>
                <a:cs typeface="Roboto"/>
                <a:sym typeface="Roboto"/>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9" name="Shape 39"/>
          <p:cNvSpPr txBox="1"/>
          <p:nvPr>
            <p:ph idx="1" type="body"/>
          </p:nvPr>
        </p:nvSpPr>
        <p:spPr>
          <a:xfrm>
            <a:off x="609600" y="1608013"/>
            <a:ext cx="10972799" cy="4876799"/>
          </a:xfrm>
          <a:prstGeom prst="rect">
            <a:avLst/>
          </a:prstGeom>
          <a:noFill/>
          <a:ln>
            <a:noFill/>
          </a:ln>
        </p:spPr>
        <p:txBody>
          <a:bodyPr anchorCtr="0" anchor="t" bIns="91425" lIns="91425" rIns="91425" tIns="91425"/>
          <a:lstStyle>
            <a:lvl1pPr indent="-53339" lvl="0" marL="182880" marR="0" rtl="0" algn="l">
              <a:spcBef>
                <a:spcPts val="480"/>
              </a:spcBef>
              <a:buClr>
                <a:schemeClr val="accent1"/>
              </a:buClr>
              <a:buSzPct val="85000"/>
              <a:buFont typeface="Arial"/>
              <a:buChar char="•"/>
              <a:defRPr b="0" i="0" sz="2400" u="none" cap="none" strike="noStrike">
                <a:solidFill>
                  <a:schemeClr val="lt1"/>
                </a:solidFill>
                <a:latin typeface="Roboto"/>
                <a:ea typeface="Roboto"/>
                <a:cs typeface="Roboto"/>
                <a:sym typeface="Roboto"/>
              </a:defRPr>
            </a:lvl1pPr>
            <a:lvl2pPr indent="-82550" lvl="1" marL="457200" marR="0" rtl="0" algn="l">
              <a:spcBef>
                <a:spcPts val="400"/>
              </a:spcBef>
              <a:buClr>
                <a:schemeClr val="accent1"/>
              </a:buClr>
              <a:buSzPct val="85000"/>
              <a:buFont typeface="Arial"/>
              <a:buChar char="•"/>
              <a:defRPr b="0" i="0" sz="2000" u="none" cap="none" strike="noStrike">
                <a:solidFill>
                  <a:schemeClr val="lt1"/>
                </a:solidFill>
                <a:latin typeface="Roboto"/>
                <a:ea typeface="Roboto"/>
                <a:cs typeface="Roboto"/>
                <a:sym typeface="Roboto"/>
              </a:defRPr>
            </a:lvl2pPr>
            <a:lvl3pPr indent="-82550" lvl="2" marL="731520" marR="0" rtl="0" algn="l">
              <a:spcBef>
                <a:spcPts val="360"/>
              </a:spcBef>
              <a:buClr>
                <a:schemeClr val="accent1"/>
              </a:buClr>
              <a:buSzPct val="90000"/>
              <a:buFont typeface="Arial"/>
              <a:buChar char="•"/>
              <a:defRPr b="0" i="0" sz="1800" u="none" cap="none" strike="noStrike">
                <a:solidFill>
                  <a:schemeClr val="lt1"/>
                </a:solidFill>
                <a:latin typeface="Roboto"/>
                <a:ea typeface="Roboto"/>
                <a:cs typeface="Roboto"/>
                <a:sym typeface="Roboto"/>
              </a:defRPr>
            </a:lvl3pPr>
            <a:lvl4pPr indent="-91439" lvl="3" marL="1005839" marR="0" rtl="0" algn="l">
              <a:spcBef>
                <a:spcPts val="320"/>
              </a:spcBef>
              <a:buClr>
                <a:schemeClr val="accent1"/>
              </a:buClr>
              <a:buSzPct val="100000"/>
              <a:buFont typeface="Arial"/>
              <a:buChar char="•"/>
              <a:defRPr b="0" i="0" sz="1600" u="none" cap="none" strike="noStrike">
                <a:solidFill>
                  <a:schemeClr val="lt1"/>
                </a:solidFill>
                <a:latin typeface="Roboto"/>
                <a:ea typeface="Roboto"/>
                <a:cs typeface="Roboto"/>
                <a:sym typeface="Roboto"/>
              </a:defRPr>
            </a:lvl4pPr>
            <a:lvl5pPr indent="-58419" lvl="4" marL="1188720" marR="0" rtl="0" algn="l">
              <a:spcBef>
                <a:spcPts val="280"/>
              </a:spcBef>
              <a:buClr>
                <a:schemeClr val="accent1"/>
              </a:buClr>
              <a:buSzPct val="100000"/>
              <a:buFont typeface="Arial"/>
              <a:buChar char="•"/>
              <a:defRPr b="0" i="0" sz="1400" u="none" cap="none" strike="noStrike">
                <a:solidFill>
                  <a:schemeClr val="lt1"/>
                </a:solidFill>
                <a:latin typeface="Roboto"/>
                <a:ea typeface="Roboto"/>
                <a:cs typeface="Roboto"/>
                <a:sym typeface="Roboto"/>
              </a:defRPr>
            </a:lvl5pPr>
            <a:lvl6pPr indent="-107950" lvl="5" marL="137160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6pPr>
            <a:lvl7pPr indent="-100330" lvl="6" marL="155448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7pPr>
            <a:lvl8pPr indent="-105410" lvl="7" marL="173736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8pPr>
            <a:lvl9pPr indent="-110489" lvl="8" marL="1920240" marR="0" rtl="0" algn="l">
              <a:spcBef>
                <a:spcPts val="260"/>
              </a:spcBef>
              <a:buClr>
                <a:schemeClr val="accent1"/>
              </a:buClr>
              <a:buSzPct val="100000"/>
              <a:buFont typeface="Arial"/>
              <a:buChar char="•"/>
              <a:defRPr b="0" i="0" sz="1300" u="none" cap="none" strike="noStrike">
                <a:solidFill>
                  <a:schemeClr val="lt1"/>
                </a:solidFill>
                <a:latin typeface="Arial"/>
                <a:ea typeface="Arial"/>
                <a:cs typeface="Arial"/>
                <a:sym typeface="Arial"/>
              </a:defRPr>
            </a:lvl9pPr>
          </a:lstStyle>
          <a:p/>
        </p:txBody>
      </p:sp>
      <p:sp>
        <p:nvSpPr>
          <p:cNvPr id="40" name="Shape 40"/>
          <p:cNvSpPr/>
          <p:nvPr/>
        </p:nvSpPr>
        <p:spPr>
          <a:xfrm>
            <a:off x="0" y="0"/>
            <a:ext cx="12192000" cy="365759"/>
          </a:xfrm>
          <a:prstGeom prst="rect">
            <a:avLst/>
          </a:prstGeom>
          <a:solidFill>
            <a:schemeClr val="accent1"/>
          </a:solidFill>
          <a:ln>
            <a:noFill/>
          </a:ln>
        </p:spPr>
        <p:txBody>
          <a:bodyPr anchorCtr="0" anchor="ctr" bIns="45700" lIns="91425" rIns="91425" tIns="45700">
            <a:noAutofit/>
          </a:bodyPr>
          <a:lstStyle/>
          <a:p>
            <a:pPr indent="0" lvl="0" marL="0" marR="0" rtl="0" algn="ctr">
              <a:spcBef>
                <a:spcPts val="0"/>
              </a:spcBef>
              <a:buNone/>
            </a:pPr>
            <a:r>
              <a:t/>
            </a:r>
            <a:endParaRPr b="0" i="0" sz="1800" u="none" cap="none" strike="noStrike">
              <a:solidFill>
                <a:schemeClr val="lt1"/>
              </a:solidFill>
              <a:latin typeface="Roboto"/>
              <a:ea typeface="Roboto"/>
              <a:cs typeface="Roboto"/>
              <a:sym typeface="Roboto"/>
            </a:endParaRPr>
          </a:p>
        </p:txBody>
      </p:sp>
      <p:sp>
        <p:nvSpPr>
          <p:cNvPr id="41" name="Shape 41"/>
          <p:cNvSpPr txBox="1"/>
          <p:nvPr>
            <p:ph idx="11" type="ftr"/>
          </p:nvPr>
        </p:nvSpPr>
        <p:spPr>
          <a:xfrm>
            <a:off x="0" y="18288"/>
            <a:ext cx="11092070" cy="347471"/>
          </a:xfrm>
          <a:prstGeom prst="rect">
            <a:avLst/>
          </a:prstGeom>
          <a:noFill/>
          <a:ln>
            <a:noFill/>
          </a:ln>
        </p:spPr>
        <p:txBody>
          <a:bodyPr anchorCtr="0" anchor="ctr" bIns="91425" lIns="91425" rIns="91425" tIns="91425"/>
          <a:lstStyle>
            <a:lvl1pPr indent="0" lvl="0" marL="0" marR="0" rtl="0" algn="ctr">
              <a:spcBef>
                <a:spcPts val="0"/>
              </a:spcBef>
              <a:buNone/>
              <a:defRPr b="0" i="0" sz="1050" u="none" cap="none" strike="noStrike">
                <a:solidFill>
                  <a:srgbClr val="FFFFFF"/>
                </a:solidFill>
                <a:latin typeface="Roboto Condensed"/>
                <a:ea typeface="Roboto Condensed"/>
                <a:cs typeface="Roboto Condensed"/>
                <a:sym typeface="Roboto Condensed"/>
              </a:defRPr>
            </a:lvl1pPr>
            <a:lvl2pPr indent="0" lvl="1" marL="457200" marR="0" rtl="0" algn="l">
              <a:spcBef>
                <a:spcPts val="0"/>
              </a:spcBef>
              <a:buNone/>
              <a:defRPr b="0" i="0" sz="1800" u="none" cap="none" strike="noStrike">
                <a:solidFill>
                  <a:schemeClr val="lt1"/>
                </a:solidFill>
                <a:latin typeface="Arial"/>
                <a:ea typeface="Arial"/>
                <a:cs typeface="Arial"/>
                <a:sym typeface="Arial"/>
              </a:defRPr>
            </a:lvl2pPr>
            <a:lvl3pPr indent="0" lvl="2" marL="914400" marR="0" rtl="0" algn="l">
              <a:spcBef>
                <a:spcPts val="0"/>
              </a:spcBef>
              <a:buNone/>
              <a:defRPr b="0" i="0" sz="1800" u="none" cap="none" strike="noStrike">
                <a:solidFill>
                  <a:schemeClr val="lt1"/>
                </a:solidFill>
                <a:latin typeface="Arial"/>
                <a:ea typeface="Arial"/>
                <a:cs typeface="Arial"/>
                <a:sym typeface="Arial"/>
              </a:defRPr>
            </a:lvl3pPr>
            <a:lvl4pPr indent="0" lvl="3" marL="1371600" marR="0" rtl="0" algn="l">
              <a:spcBef>
                <a:spcPts val="0"/>
              </a:spcBef>
              <a:buNone/>
              <a:defRPr b="0" i="0" sz="1800" u="none" cap="none" strike="noStrike">
                <a:solidFill>
                  <a:schemeClr val="lt1"/>
                </a:solidFill>
                <a:latin typeface="Arial"/>
                <a:ea typeface="Arial"/>
                <a:cs typeface="Arial"/>
                <a:sym typeface="Arial"/>
              </a:defRPr>
            </a:lvl4pPr>
            <a:lvl5pPr indent="0" lvl="4" marL="1828800" marR="0" rtl="0" algn="l">
              <a:spcBef>
                <a:spcPts val="0"/>
              </a:spcBef>
              <a:buNone/>
              <a:defRPr b="0" i="0" sz="1800" u="none" cap="none" strike="noStrike">
                <a:solidFill>
                  <a:schemeClr val="lt1"/>
                </a:solidFill>
                <a:latin typeface="Arial"/>
                <a:ea typeface="Arial"/>
                <a:cs typeface="Arial"/>
                <a:sym typeface="Arial"/>
              </a:defRPr>
            </a:lvl5pPr>
            <a:lvl6pPr indent="0" lvl="5" marL="2286000" marR="0" rtl="0" algn="l">
              <a:spcBef>
                <a:spcPts val="0"/>
              </a:spcBef>
              <a:buNone/>
              <a:defRPr b="0" i="0" sz="1800" u="none" cap="none" strike="noStrike">
                <a:solidFill>
                  <a:schemeClr val="lt1"/>
                </a:solidFill>
                <a:latin typeface="Arial"/>
                <a:ea typeface="Arial"/>
                <a:cs typeface="Arial"/>
                <a:sym typeface="Arial"/>
              </a:defRPr>
            </a:lvl6pPr>
            <a:lvl7pPr indent="0" lvl="6" marL="2743200" marR="0" rtl="0" algn="l">
              <a:spcBef>
                <a:spcPts val="0"/>
              </a:spcBef>
              <a:buNone/>
              <a:defRPr b="0" i="0" sz="1800" u="none" cap="none" strike="noStrike">
                <a:solidFill>
                  <a:schemeClr val="lt1"/>
                </a:solidFill>
                <a:latin typeface="Arial"/>
                <a:ea typeface="Arial"/>
                <a:cs typeface="Arial"/>
                <a:sym typeface="Arial"/>
              </a:defRPr>
            </a:lvl7pPr>
            <a:lvl8pPr indent="0" lvl="7" marL="3200400" marR="0" rtl="0" algn="l">
              <a:spcBef>
                <a:spcPts val="0"/>
              </a:spcBef>
              <a:buNone/>
              <a:defRPr b="0" i="0" sz="1800" u="none" cap="none" strike="noStrike">
                <a:solidFill>
                  <a:schemeClr val="lt1"/>
                </a:solidFill>
                <a:latin typeface="Arial"/>
                <a:ea typeface="Arial"/>
                <a:cs typeface="Arial"/>
                <a:sym typeface="Arial"/>
              </a:defRPr>
            </a:lvl8pPr>
            <a:lvl9pPr indent="0" lvl="8" marL="3657600" marR="0" rtl="0" algn="l">
              <a:spcBef>
                <a:spcPts val="0"/>
              </a:spcBef>
              <a:buNone/>
              <a:defRPr b="0" i="0" sz="1800" u="none" cap="none" strike="noStrike">
                <a:solidFill>
                  <a:schemeClr val="lt1"/>
                </a:solidFill>
                <a:latin typeface="Arial"/>
                <a:ea typeface="Arial"/>
                <a:cs typeface="Arial"/>
                <a:sym typeface="Arial"/>
              </a:defRPr>
            </a:lvl9pPr>
          </a:lstStyle>
          <a:p/>
        </p:txBody>
      </p:sp>
      <p:sp>
        <p:nvSpPr>
          <p:cNvPr id="42" name="Shape 42"/>
          <p:cNvSpPr txBox="1"/>
          <p:nvPr>
            <p:ph idx="12" type="sldNum"/>
          </p:nvPr>
        </p:nvSpPr>
        <p:spPr>
          <a:xfrm>
            <a:off x="11092070" y="18288"/>
            <a:ext cx="490329" cy="329184"/>
          </a:xfrm>
          <a:prstGeom prst="rect">
            <a:avLst/>
          </a:prstGeom>
          <a:noFill/>
          <a:ln>
            <a:noFill/>
          </a:ln>
        </p:spPr>
        <p:txBody>
          <a:bodyPr anchorCtr="0" anchor="ctr" bIns="45700" lIns="91425" rIns="91425" tIns="45700">
            <a:noAutofit/>
          </a:bodyPr>
          <a:lstStyle/>
          <a:p>
            <a:pPr indent="0" lvl="0" marL="0" marR="0" rtl="0" algn="l">
              <a:spcBef>
                <a:spcPts val="0"/>
              </a:spcBef>
              <a:buSzPct val="25000"/>
              <a:buNone/>
            </a:pPr>
            <a:fld id="{00000000-1234-1234-1234-123412341234}" type="slidenum">
              <a:rPr b="0" i="0" lang="en-US" sz="1200" u="none" cap="none" strike="noStrike">
                <a:solidFill>
                  <a:srgbClr val="FFFFFF"/>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opensource.org/licens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linux.com/publications/generic-foss-policy"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www.fossology.or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5.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 Id="rId4" Type="http://schemas.openxmlformats.org/officeDocument/2006/relationships/image" Target="../media/image5.png"/><Relationship Id="rId11" Type="http://schemas.openxmlformats.org/officeDocument/2006/relationships/image" Target="../media/image15.png"/><Relationship Id="rId10" Type="http://schemas.openxmlformats.org/officeDocument/2006/relationships/image" Target="../media/image13.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hyperlink" Target="https://training.linuxfoundation.org/linux-courses/open-source-compliance-courses/compliance-basics-for-develop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ctrTitle"/>
          </p:nvPr>
        </p:nvSpPr>
        <p:spPr>
          <a:xfrm>
            <a:off x="914400" y="1371600"/>
            <a:ext cx="10464800" cy="1927224"/>
          </a:xfrm>
          <a:prstGeom prst="rect">
            <a:avLst/>
          </a:prstGeom>
          <a:noFill/>
          <a:ln>
            <a:noFill/>
          </a:ln>
        </p:spPr>
        <p:txBody>
          <a:bodyPr anchorCtr="0" anchor="b" bIns="45700" lIns="91425" rIns="91425" tIns="45700">
            <a:noAutofit/>
          </a:bodyPr>
          <a:lstStyle/>
          <a:p>
            <a:pPr indent="0" lvl="0" marL="0" marR="0" rtl="0" algn="l">
              <a:spcBef>
                <a:spcPts val="0"/>
              </a:spcBef>
              <a:buClr>
                <a:srgbClr val="E56B45"/>
              </a:buClr>
              <a:buSzPct val="25000"/>
              <a:buFont typeface="Roboto"/>
              <a:buNone/>
            </a:pPr>
            <a:r>
              <a:rPr b="0" i="0" lang="en-US" sz="5400" u="none" cap="none" strike="noStrike">
                <a:solidFill>
                  <a:srgbClr val="E56B45"/>
                </a:solidFill>
                <a:latin typeface="Roboto"/>
                <a:ea typeface="Roboto"/>
                <a:cs typeface="Roboto"/>
                <a:sym typeface="Roboto"/>
              </a:rPr>
              <a:t>CURRICULUM</a:t>
            </a:r>
          </a:p>
        </p:txBody>
      </p:sp>
      <p:pic>
        <p:nvPicPr>
          <p:cNvPr id="53" name="Shape 53"/>
          <p:cNvPicPr preferRelativeResize="0"/>
          <p:nvPr/>
        </p:nvPicPr>
        <p:blipFill rotWithShape="1">
          <a:blip r:embed="rId3">
            <a:alphaModFix/>
          </a:blip>
          <a:srcRect b="0" l="0" r="0" t="0"/>
          <a:stretch/>
        </p:blipFill>
        <p:spPr>
          <a:xfrm>
            <a:off x="1043270" y="874712"/>
            <a:ext cx="2628899" cy="1460500"/>
          </a:xfrm>
          <a:prstGeom prst="rect">
            <a:avLst/>
          </a:prstGeom>
          <a:noFill/>
          <a:ln>
            <a:noFill/>
          </a:ln>
        </p:spPr>
      </p:pic>
      <p:sp>
        <p:nvSpPr>
          <p:cNvPr id="54" name="Shape 54"/>
          <p:cNvSpPr txBox="1"/>
          <p:nvPr>
            <p:ph idx="1" type="subTitle"/>
          </p:nvPr>
        </p:nvSpPr>
        <p:spPr>
          <a:xfrm>
            <a:off x="914400" y="3505200"/>
            <a:ext cx="10459774" cy="2779465"/>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Clr>
                <a:schemeClr val="accent1"/>
              </a:buClr>
              <a:buSzPct val="25000"/>
              <a:buFont typeface="Arial"/>
              <a:buNone/>
            </a:pPr>
            <a:r>
              <a:rPr b="0" i="0" lang="en-US" sz="2590" u="none" cap="none" strike="noStrike">
                <a:solidFill>
                  <a:schemeClr val="dk1"/>
                </a:solidFill>
                <a:latin typeface="Roboto"/>
                <a:ea typeface="Roboto"/>
                <a:cs typeface="Roboto"/>
                <a:sym typeface="Roboto"/>
              </a:rPr>
              <a:t>FOSS Training Reference Slides for the OpenChain Specification 1.1</a:t>
            </a:r>
          </a:p>
          <a:p>
            <a:pPr indent="0" lvl="0" marL="0" marR="0" rtl="0" algn="l">
              <a:lnSpc>
                <a:spcPct val="90000"/>
              </a:lnSpc>
              <a:spcBef>
                <a:spcPts val="444"/>
              </a:spcBef>
              <a:spcAft>
                <a:spcPts val="0"/>
              </a:spcAft>
              <a:buClr>
                <a:schemeClr val="accent1"/>
              </a:buClr>
              <a:buSzPct val="25000"/>
              <a:buFont typeface="Arial"/>
              <a:buNone/>
            </a:pPr>
            <a:r>
              <a:t/>
            </a:r>
            <a:endParaRPr b="0" i="0" sz="2220" u="none" cap="none" strike="noStrike">
              <a:solidFill>
                <a:schemeClr val="dk1"/>
              </a:solidFill>
              <a:latin typeface="Roboto"/>
              <a:ea typeface="Roboto"/>
              <a:cs typeface="Roboto"/>
              <a:sym typeface="Roboto"/>
            </a:endParaRPr>
          </a:p>
          <a:p>
            <a:pPr indent="0" lvl="0" marL="0" marR="0" rtl="0" algn="l">
              <a:lnSpc>
                <a:spcPct val="90000"/>
              </a:lnSpc>
              <a:spcBef>
                <a:spcPts val="444"/>
              </a:spcBef>
              <a:spcAft>
                <a:spcPts val="0"/>
              </a:spcAft>
              <a:buClr>
                <a:schemeClr val="accent1"/>
              </a:buClr>
              <a:buSzPct val="25000"/>
              <a:buFont typeface="Arial"/>
              <a:buNone/>
            </a:pPr>
            <a:r>
              <a:rPr b="0" i="0" lang="en-US" sz="2220" u="none" cap="none" strike="noStrike">
                <a:solidFill>
                  <a:schemeClr val="dk1"/>
                </a:solidFill>
                <a:latin typeface="Roboto"/>
                <a:ea typeface="Roboto"/>
                <a:cs typeface="Roboto"/>
                <a:sym typeface="Roboto"/>
              </a:rPr>
              <a:t>Released under CC0-1.0.</a:t>
            </a:r>
            <a:br>
              <a:rPr b="0" i="0" lang="en-US" sz="2220" u="none" cap="none" strike="noStrike">
                <a:solidFill>
                  <a:schemeClr val="dk1"/>
                </a:solidFill>
                <a:latin typeface="Roboto"/>
                <a:ea typeface="Roboto"/>
                <a:cs typeface="Roboto"/>
                <a:sym typeface="Roboto"/>
              </a:rPr>
            </a:br>
            <a:r>
              <a:rPr b="0" i="0" lang="en-US" sz="2220" u="none" cap="none" strike="noStrike">
                <a:solidFill>
                  <a:schemeClr val="dk1"/>
                </a:solidFill>
                <a:latin typeface="Roboto"/>
                <a:ea typeface="Roboto"/>
                <a:cs typeface="Roboto"/>
                <a:sym typeface="Roboto"/>
              </a:rPr>
              <a:t>You may use, modify, and share these slides without restriction.</a:t>
            </a:r>
            <a:br>
              <a:rPr b="0" i="0" lang="en-US" sz="2220" u="none" cap="none" strike="noStrike">
                <a:solidFill>
                  <a:schemeClr val="dk1"/>
                </a:solidFill>
                <a:latin typeface="Roboto"/>
                <a:ea typeface="Roboto"/>
                <a:cs typeface="Roboto"/>
                <a:sym typeface="Roboto"/>
              </a:rPr>
            </a:br>
            <a:r>
              <a:rPr b="0" i="0" lang="en-US" sz="2220" u="none" cap="none" strike="noStrike">
                <a:solidFill>
                  <a:schemeClr val="dk1"/>
                </a:solidFill>
                <a:latin typeface="Roboto"/>
                <a:ea typeface="Roboto"/>
                <a:cs typeface="Roboto"/>
                <a:sym typeface="Roboto"/>
              </a:rPr>
              <a:t>They also come with no warranty.</a:t>
            </a:r>
          </a:p>
          <a:p>
            <a:pPr indent="0" lvl="0" marL="0" marR="0" rtl="0" algn="l">
              <a:lnSpc>
                <a:spcPct val="90000"/>
              </a:lnSpc>
              <a:spcBef>
                <a:spcPts val="444"/>
              </a:spcBef>
              <a:spcAft>
                <a:spcPts val="0"/>
              </a:spcAft>
              <a:buClr>
                <a:schemeClr val="accent1"/>
              </a:buClr>
              <a:buSzPct val="25000"/>
              <a:buFont typeface="Arial"/>
              <a:buNone/>
            </a:pPr>
            <a:r>
              <a:t/>
            </a:r>
            <a:endParaRPr b="0" i="0" sz="2220" u="none" cap="none" strike="noStrike">
              <a:solidFill>
                <a:schemeClr val="dk1"/>
              </a:solidFill>
              <a:latin typeface="Roboto"/>
              <a:ea typeface="Roboto"/>
              <a:cs typeface="Roboto"/>
              <a:sym typeface="Roboto"/>
            </a:endParaRPr>
          </a:p>
          <a:p>
            <a:pPr indent="0" lvl="0" marL="0" marR="0" rtl="0" algn="l">
              <a:lnSpc>
                <a:spcPct val="90000"/>
              </a:lnSpc>
              <a:spcBef>
                <a:spcPts val="407"/>
              </a:spcBef>
              <a:buClr>
                <a:schemeClr val="accent1"/>
              </a:buClr>
              <a:buSzPct val="25000"/>
              <a:buFont typeface="Arial"/>
              <a:buNone/>
            </a:pPr>
            <a:r>
              <a:rPr b="0" i="0" lang="en-US" sz="2035" u="none" cap="none" strike="noStrike">
                <a:solidFill>
                  <a:schemeClr val="dk1"/>
                </a:solidFill>
                <a:latin typeface="Roboto Condensed"/>
                <a:ea typeface="Roboto Condensed"/>
                <a:cs typeface="Roboto Condensed"/>
                <a:sym typeface="Roboto Condensed"/>
              </a:rPr>
              <a:t>These slides follow US law. Different legal jurisdictions may have different legal requirements.</a:t>
            </a:r>
            <a:br>
              <a:rPr b="0" i="0" lang="en-US" sz="2035" u="none" cap="none" strike="noStrike">
                <a:solidFill>
                  <a:schemeClr val="dk1"/>
                </a:solidFill>
                <a:latin typeface="Roboto Condensed"/>
                <a:ea typeface="Roboto Condensed"/>
                <a:cs typeface="Roboto Condensed"/>
                <a:sym typeface="Roboto Condensed"/>
              </a:rPr>
            </a:br>
            <a:r>
              <a:rPr b="0" i="0" lang="en-US" sz="2035" u="none" cap="none" strike="noStrike">
                <a:solidFill>
                  <a:schemeClr val="dk1"/>
                </a:solidFill>
                <a:latin typeface="Roboto Condensed"/>
                <a:ea typeface="Roboto Condensed"/>
                <a:cs typeface="Roboto Condensed"/>
                <a:sym typeface="Roboto Condensed"/>
              </a:rPr>
              <a:t>This should be taken into account when using these slides as part of a compliance training program.</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Licenses</a:t>
            </a:r>
          </a:p>
        </p:txBody>
      </p:sp>
      <p:sp>
        <p:nvSpPr>
          <p:cNvPr id="118" name="Shape 118"/>
          <p:cNvSpPr txBox="1"/>
          <p:nvPr>
            <p:ph idx="1" type="body"/>
          </p:nvPr>
        </p:nvSpPr>
        <p:spPr>
          <a:xfrm>
            <a:off x="838200" y="1481771"/>
            <a:ext cx="10515599"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“license” is the way a copyright or patent holder gives permission or rights to someone else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rgbClr val="000000"/>
                </a:solidFill>
                <a:latin typeface="Roboto"/>
                <a:ea typeface="Roboto"/>
                <a:cs typeface="Roboto"/>
                <a:sym typeface="Roboto"/>
              </a:rPr>
              <a:t>The license can be limited to:</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Types of use allowed (commercial / non-commercial, distribution, derivative works / to make, have made, manufacture)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Exclusive or non-exclusive terms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Geographical scope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rgbClr val="000000"/>
                </a:solidFill>
                <a:latin typeface="Roboto"/>
                <a:ea typeface="Roboto"/>
                <a:cs typeface="Roboto"/>
                <a:sym typeface="Roboto"/>
              </a:rPr>
              <a:t>Perpetual or time limited duration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license can have conditions on the grants, meaning you only get</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the license if you comply with certain obligations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E.g, provide attribution, or give a reciprocal license</a:t>
            </a:r>
          </a:p>
          <a:p>
            <a:pPr indent="-182880" lvl="0" marL="182880" marR="0" rtl="0" algn="l">
              <a:spcBef>
                <a:spcPts val="480"/>
              </a:spcBef>
              <a:buClr>
                <a:schemeClr val="accent1"/>
              </a:buClr>
              <a:buSzPct val="85000"/>
              <a:buFont typeface="Arial"/>
              <a:buChar char="•"/>
            </a:pPr>
            <a:r>
              <a:rPr b="0" i="0" lang="en-US" sz="2400" u="none" cap="none" strike="noStrike">
                <a:solidFill>
                  <a:srgbClr val="000000"/>
                </a:solidFill>
                <a:latin typeface="Roboto"/>
                <a:ea typeface="Roboto"/>
                <a:cs typeface="Roboto"/>
                <a:sym typeface="Roboto"/>
              </a:rPr>
              <a:t>May also include contractual terms regarding warranties, indemnification, support, upgrade, maintenance</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125" name="Shape 125"/>
          <p:cNvSpPr txBox="1"/>
          <p:nvPr>
            <p:ph idx="1" type="body"/>
          </p:nvPr>
        </p:nvSpPr>
        <p:spPr>
          <a:xfrm>
            <a:off x="923925" y="1682150"/>
            <a:ext cx="10515599" cy="42680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type of material does copyright law protect?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copyright rights are most important for software?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Can software be subject to a patent?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rights does a patent give to the patent owner?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If you independently develop your own software, is it possible that</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you might need a copyright license from a third party for that software?</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patent license?</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2</a:t>
            </a:r>
          </a:p>
        </p:txBody>
      </p:sp>
      <p:sp>
        <p:nvSpPr>
          <p:cNvPr id="132" name="Shape 132"/>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a:ea typeface="Roboto"/>
                <a:cs typeface="Roboto"/>
                <a:sym typeface="Roboto"/>
              </a:rPr>
              <a:t>Introduction to FOSS Licenses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Licenses </a:t>
            </a:r>
          </a:p>
        </p:txBody>
      </p:sp>
      <p:sp>
        <p:nvSpPr>
          <p:cNvPr id="139" name="Shape 139"/>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licenses by definition make source code available under terms that allow for modification and redistribution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licenses may have conditions related to providing attributions, copyright statement preservation, or a written offer to make the source code available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One popular set of licenses are those approved by the FOSS Initiative (OSI) based on their FOSS Definition (OSD). A complete list of OSI-approved licenses is available at </a:t>
            </a:r>
            <a:r>
              <a:rPr b="0" i="0" lang="en-US" sz="2000" u="sng" cap="none" strike="noStrike">
                <a:solidFill>
                  <a:schemeClr val="hlink"/>
                </a:solidFill>
                <a:latin typeface="Roboto Mono"/>
                <a:ea typeface="Roboto Mono"/>
                <a:cs typeface="Roboto Mono"/>
                <a:sym typeface="Roboto Mono"/>
                <a:hlinkClick r:id="rId3"/>
              </a:rPr>
              <a:t>http://www.opensource.org/licenses/</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Permissive FOSS Licenses</a:t>
            </a:r>
          </a:p>
        </p:txBody>
      </p:sp>
      <p:sp>
        <p:nvSpPr>
          <p:cNvPr id="146" name="Shape 146"/>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Permissive FOSS license: a term used often to describe minimally restrictive FOSS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Example: BSD-3-Clause</a:t>
            </a:r>
          </a:p>
          <a:p>
            <a:pPr indent="-190500" lvl="1" marL="457200" marR="0" rtl="0" algn="l">
              <a:spcBef>
                <a:spcPts val="420"/>
              </a:spcBef>
              <a:spcAft>
                <a:spcPts val="0"/>
              </a:spcAft>
              <a:buClr>
                <a:schemeClr val="accent1"/>
              </a:buClr>
              <a:buSzPct val="85000"/>
              <a:buFont typeface="Arial"/>
              <a:buChar char="•"/>
            </a:pPr>
            <a:r>
              <a:rPr b="0" i="0" lang="en-US" sz="2100" u="none" cap="none" strike="noStrike">
                <a:solidFill>
                  <a:schemeClr val="dk1"/>
                </a:solidFill>
                <a:latin typeface="Roboto"/>
                <a:ea typeface="Roboto"/>
                <a:cs typeface="Roboto"/>
                <a:sym typeface="Roboto"/>
              </a:rPr>
              <a:t>The BSD license is an example of a permissive license that allows unlimited redistribution for any purpose in source or object code form as long as its copyright notices and the license's disclaimers of warranty are maintained</a:t>
            </a:r>
          </a:p>
          <a:p>
            <a:pPr indent="-190500" lvl="1" marL="457200" marR="0" rtl="0" algn="l">
              <a:spcBef>
                <a:spcPts val="420"/>
              </a:spcBef>
              <a:spcAft>
                <a:spcPts val="0"/>
              </a:spcAft>
              <a:buClr>
                <a:schemeClr val="accent1"/>
              </a:buClr>
              <a:buSzPct val="85000"/>
              <a:buFont typeface="Arial"/>
              <a:buChar char="•"/>
            </a:pPr>
            <a:r>
              <a:rPr b="0" i="0" lang="en-US" sz="2100" u="none" cap="none" strike="noStrike">
                <a:solidFill>
                  <a:schemeClr val="dk1"/>
                </a:solidFill>
                <a:latin typeface="Roboto"/>
                <a:ea typeface="Roboto"/>
                <a:cs typeface="Roboto"/>
                <a:sym typeface="Roboto"/>
              </a:rPr>
              <a:t>The license contains a clause restricting use of the names of contributors for endorsement of a derived work without specific permission</a:t>
            </a:r>
          </a:p>
          <a:p>
            <a:pPr indent="-182880" lvl="0" marL="182880" marR="0" rtl="0" algn="l">
              <a:spcBef>
                <a:spcPts val="500"/>
              </a:spcBef>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Other examples: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Reciprocity &amp; Copyleft Licenses</a:t>
            </a:r>
          </a:p>
        </p:txBody>
      </p:sp>
      <p:sp>
        <p:nvSpPr>
          <p:cNvPr id="153" name="Shape 153"/>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Some licenses require that if derivative works (or software in the same file, same program or other boundary) are distributed, the distribution is under the same terms as the original work</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This is referred to as a “copyleft” or “reciprocal” effect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Example of license reciprocity from the GPL version 2.0:</a:t>
            </a:r>
          </a:p>
          <a:p>
            <a:pPr indent="0" lvl="1" marL="457200" marR="0" rtl="0" algn="l">
              <a:spcBef>
                <a:spcPts val="400"/>
              </a:spcBef>
              <a:spcAft>
                <a:spcPts val="0"/>
              </a:spcAft>
              <a:buClr>
                <a:schemeClr val="accent1"/>
              </a:buClr>
              <a:buSzPct val="25000"/>
              <a:buFont typeface="Arial"/>
              <a:buNone/>
            </a:pPr>
            <a:r>
              <a:rPr b="0" i="1" lang="en-US" sz="2000" u="none" cap="none" strike="noStrike">
                <a:solidFill>
                  <a:schemeClr val="dk1"/>
                </a:solidFill>
                <a:latin typeface="Roboto"/>
                <a:ea typeface="Roboto"/>
                <a:cs typeface="Roboto"/>
                <a:sym typeface="Roboto"/>
              </a:rPr>
              <a:t>You must cause any work that you distribute or publish, that in whole or in part contains</a:t>
            </a:r>
            <a:br>
              <a:rPr b="0" i="1" lang="en-US" sz="2000" u="none" cap="none" strike="noStrike">
                <a:solidFill>
                  <a:schemeClr val="dk1"/>
                </a:solidFill>
                <a:latin typeface="Roboto"/>
                <a:ea typeface="Roboto"/>
                <a:cs typeface="Roboto"/>
                <a:sym typeface="Roboto"/>
              </a:rPr>
            </a:br>
            <a:r>
              <a:rPr b="0" i="1" lang="en-US" sz="2000" u="none" cap="none" strike="noStrike">
                <a:solidFill>
                  <a:schemeClr val="dk1"/>
                </a:solidFill>
                <a:latin typeface="Roboto"/>
                <a:ea typeface="Roboto"/>
                <a:cs typeface="Roboto"/>
                <a:sym typeface="Roboto"/>
              </a:rPr>
              <a:t>or is derived from the Program or any part thereof, to be licensed […] under the terms</a:t>
            </a:r>
            <a:br>
              <a:rPr b="0" i="1" lang="en-US" sz="2000" u="none" cap="none" strike="noStrike">
                <a:solidFill>
                  <a:schemeClr val="dk1"/>
                </a:solidFill>
                <a:latin typeface="Roboto"/>
                <a:ea typeface="Roboto"/>
                <a:cs typeface="Roboto"/>
                <a:sym typeface="Roboto"/>
              </a:rPr>
            </a:br>
            <a:r>
              <a:rPr b="0" i="1" lang="en-US" sz="2000" u="none" cap="none" strike="noStrike">
                <a:solidFill>
                  <a:schemeClr val="dk1"/>
                </a:solidFill>
                <a:latin typeface="Roboto"/>
                <a:ea typeface="Roboto"/>
                <a:cs typeface="Roboto"/>
                <a:sym typeface="Roboto"/>
              </a:rPr>
              <a:t>of this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Licenses that include reciprocity or Copyleft clauses include all versions of the GPL, LGPL, AGPL, MPL and CDDL </a:t>
            </a:r>
          </a:p>
          <a:p>
            <a:pPr indent="0" lvl="0" marL="0" marR="0" rtl="0" algn="l">
              <a:spcBef>
                <a:spcPts val="480"/>
              </a:spcBef>
              <a:spcAft>
                <a:spcPts val="0"/>
              </a:spcAft>
              <a:buClr>
                <a:schemeClr val="accent1"/>
              </a:buClr>
              <a:buSzPct val="25000"/>
              <a:buFont typeface="Arial"/>
              <a:buNone/>
            </a:pPr>
            <a:r>
              <a:t/>
            </a:r>
            <a:endParaRPr b="0" i="1" sz="2400" u="none" cap="none" strike="noStrike">
              <a:solidFill>
                <a:schemeClr val="dk1"/>
              </a:solidFill>
              <a:latin typeface="Roboto"/>
              <a:ea typeface="Roboto"/>
              <a:cs typeface="Roboto"/>
              <a:sym typeface="Roboto"/>
            </a:endParaRP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Proprietary License or Closed Source</a:t>
            </a:r>
          </a:p>
        </p:txBody>
      </p:sp>
      <p:sp>
        <p:nvSpPr>
          <p:cNvPr id="160" name="Shape 160"/>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proprietary software license (or commercial license or EULA) has restrictions on the usage, modification and/or distribution of the software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Proprietary licenses are unique to each vendor – there are as many variations of proprietary licenses as there are vendors and each must be evaluated individually</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FOSS developers often use the term “proprietary” to describe a commercial non-FOSS license, even though both FOSS and proprietary licenses are based on intellectual property and provide a license grant to that property</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Other Non-FOSS Licensing Situations</a:t>
            </a:r>
          </a:p>
        </p:txBody>
      </p:sp>
      <p:sp>
        <p:nvSpPr>
          <p:cNvPr id="167" name="Shape 167"/>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Freeware – software distributed under a proprietary license at no</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or very low cost</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The source code may or may not be available, and creation of derivative works is usually restricted</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Freeware software is usually fully functional (no locked features) and available for unlimited use (no locking on days of usage)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Freeware software licenses usually impose restrictions in relation to copying, distributing, and making derivative works of the software, as well as restrictions on the type of usage (personal, commercial, academic, etc.)</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Shareware – proprietary software provided to users on a trial basis,</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for a limited time, free of charge and with limited functionalities or features</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The goal of shareware is to give potential buyers the opportunity to use the program and judge its usefulness before purchasing a license for the full version of the software </a:t>
            </a:r>
          </a:p>
          <a:p>
            <a:pPr indent="-190500" lvl="1" marL="457200" marR="0" rtl="0" algn="l">
              <a:spcBef>
                <a:spcPts val="360"/>
              </a:spcBef>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Most companies are very leery of Shareware, because Shareware vendors often approach companies for large license payments after the software has freely propagated within their organizations.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Other Non-FOSS Licensing Situations</a:t>
            </a:r>
          </a:p>
        </p:txBody>
      </p:sp>
      <p:sp>
        <p:nvSpPr>
          <p:cNvPr id="174" name="Shape 174"/>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“Non-commercial” – some licenses have most of the characteristics of a FOSS license, but are limited to non-commercial use (e.g. CC-BY-NC).</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FOSS by definition cannot limit the field of use of the software</a:t>
            </a:r>
          </a:p>
          <a:p>
            <a:pPr indent="-190500" lvl="1" marL="457200" marR="0" rtl="0" algn="l">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Commercial use is a field of use so any restriction prevents the license from being FOSS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Public Domain</a:t>
            </a:r>
          </a:p>
        </p:txBody>
      </p:sp>
      <p:sp>
        <p:nvSpPr>
          <p:cNvPr id="181" name="Shape 181"/>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term </a:t>
            </a:r>
            <a:r>
              <a:rPr b="1" i="0" lang="en-US" sz="2400" u="none" cap="none" strike="noStrike">
                <a:solidFill>
                  <a:schemeClr val="dk1"/>
                </a:solidFill>
                <a:latin typeface="Roboto"/>
                <a:ea typeface="Roboto"/>
                <a:cs typeface="Roboto"/>
                <a:sym typeface="Roboto"/>
              </a:rPr>
              <a:t>public domain </a:t>
            </a:r>
            <a:r>
              <a:rPr b="0" i="0" lang="en-US" sz="2400" u="none" cap="none" strike="noStrike">
                <a:solidFill>
                  <a:schemeClr val="dk1"/>
                </a:solidFill>
                <a:latin typeface="Roboto"/>
                <a:ea typeface="Roboto"/>
                <a:cs typeface="Roboto"/>
                <a:sym typeface="Roboto"/>
              </a:rPr>
              <a:t>refers to software not protected by law and therefore usable by the public without requiring a license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Developers may include a </a:t>
            </a:r>
            <a:r>
              <a:rPr b="0" i="1" lang="en-US" sz="2400" u="none" cap="none" strike="noStrike">
                <a:solidFill>
                  <a:schemeClr val="dk1"/>
                </a:solidFill>
                <a:latin typeface="Roboto"/>
                <a:ea typeface="Roboto"/>
                <a:cs typeface="Roboto"/>
                <a:sym typeface="Roboto"/>
              </a:rPr>
              <a:t>public domain declaration</a:t>
            </a:r>
            <a:r>
              <a:rPr b="0" i="0" lang="en-US" sz="2400" u="none" cap="none" strike="noStrike">
                <a:solidFill>
                  <a:schemeClr val="dk1"/>
                </a:solidFill>
                <a:latin typeface="Roboto"/>
                <a:ea typeface="Roboto"/>
                <a:cs typeface="Roboto"/>
                <a:sym typeface="Roboto"/>
              </a:rPr>
              <a:t> with their software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 g., “All of the code and documentation in this software has been dedicated to the public domain by the authors.”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public domain declaration is not the same as a FOSS license</a:t>
            </a:r>
          </a:p>
          <a:p>
            <a:pPr indent="-190500" lvl="1" marL="457200" marR="0" rtl="0" algn="l">
              <a:spcBef>
                <a:spcPts val="400"/>
              </a:spcBef>
              <a:spcAft>
                <a:spcPts val="0"/>
              </a:spcAft>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Often the public domain declaration is accompanied by other terms, such as warranty disclaimers; in such cases, the software may be viewed as being under a license rather than being in the public domain</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is the OpenChain Curriculum?</a:t>
            </a:r>
          </a:p>
        </p:txBody>
      </p:sp>
      <p:sp>
        <p:nvSpPr>
          <p:cNvPr id="61" name="Shape 61"/>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OpenChain Project helps to identify and share the core components</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of a Free and Open Source Software (FOSS) compliance program.</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core of the OpenChain Project is the </a:t>
            </a:r>
            <a:r>
              <a:rPr b="1" i="0" lang="en-US" sz="2400" u="none" cap="none" strike="noStrike">
                <a:solidFill>
                  <a:schemeClr val="dk1"/>
                </a:solidFill>
                <a:latin typeface="Roboto"/>
                <a:ea typeface="Roboto"/>
                <a:cs typeface="Roboto"/>
                <a:sym typeface="Roboto"/>
              </a:rPr>
              <a:t>Specification</a:t>
            </a:r>
            <a:r>
              <a:rPr b="0" i="0" lang="en-US" sz="2400" u="none" cap="none" strike="noStrike">
                <a:solidFill>
                  <a:schemeClr val="dk1"/>
                </a:solidFill>
                <a:latin typeface="Roboto"/>
                <a:ea typeface="Roboto"/>
                <a:cs typeface="Roboto"/>
                <a:sym typeface="Roboto"/>
              </a:rPr>
              <a:t>. This identifies and publishes the core requirements a FOSS compliance program should satisfy.</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OpenChain </a:t>
            </a:r>
            <a:r>
              <a:rPr b="1" i="0" lang="en-US" sz="2400" u="none" cap="none" strike="noStrike">
                <a:solidFill>
                  <a:schemeClr val="dk1"/>
                </a:solidFill>
                <a:latin typeface="Roboto"/>
                <a:ea typeface="Roboto"/>
                <a:cs typeface="Roboto"/>
                <a:sym typeface="Roboto"/>
              </a:rPr>
              <a:t>Curriculum</a:t>
            </a:r>
            <a:r>
              <a:rPr b="0" i="0" lang="en-US" sz="2400" u="none" cap="none" strike="noStrike">
                <a:solidFill>
                  <a:schemeClr val="dk1"/>
                </a:solidFill>
                <a:latin typeface="Roboto"/>
                <a:ea typeface="Roboto"/>
                <a:cs typeface="Roboto"/>
                <a:sym typeface="Roboto"/>
              </a:rPr>
              <a:t> supports the Specification by providing</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freely available training material.</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These slides help companies satisfy the requirements of the Specification Section 1.2. They can also be used for general compliance training.</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ctr">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Learn more at: </a:t>
            </a:r>
            <a:r>
              <a:rPr b="0" i="0" lang="en-US" sz="2400" u="none" cap="none" strike="noStrike">
                <a:solidFill>
                  <a:schemeClr val="dk1"/>
                </a:solidFill>
                <a:latin typeface="Roboto Mono"/>
                <a:ea typeface="Roboto Mono"/>
                <a:cs typeface="Roboto Mono"/>
                <a:sym typeface="Roboto Mono"/>
              </a:rPr>
              <a:t>https://www.openchainproject.org</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Compatibility</a:t>
            </a:r>
          </a:p>
        </p:txBody>
      </p:sp>
      <p:sp>
        <p:nvSpPr>
          <p:cNvPr id="188" name="Shape 188"/>
          <p:cNvSpPr txBox="1"/>
          <p:nvPr>
            <p:ph idx="1" type="body"/>
          </p:nvPr>
        </p:nvSpPr>
        <p:spPr>
          <a:xfrm>
            <a:off x="556966" y="1481771"/>
            <a:ext cx="10796833" cy="5176575"/>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rgbClr val="292934"/>
                </a:solidFill>
                <a:latin typeface="Roboto"/>
                <a:ea typeface="Roboto"/>
                <a:cs typeface="Roboto"/>
                <a:sym typeface="Roboto"/>
              </a:rPr>
              <a:t>License compatibility is the process of ensuring that license terms do not conflict.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rgbClr val="292934"/>
                </a:solidFill>
                <a:latin typeface="Roboto"/>
                <a:ea typeface="Roboto"/>
                <a:cs typeface="Roboto"/>
                <a:sym typeface="Roboto"/>
              </a:rPr>
              <a:t>If one license requires you to do something and another prohibits doing that, the licenses conflict and are not compatible</a:t>
            </a:r>
            <a:r>
              <a:rPr b="0" i="0" lang="en-US" sz="2400" u="none" cap="none" strike="noStrike">
                <a:solidFill>
                  <a:schemeClr val="dk1"/>
                </a:solidFill>
                <a:latin typeface="Roboto"/>
                <a:ea typeface="Roboto"/>
                <a:cs typeface="Roboto"/>
                <a:sym typeface="Roboto"/>
              </a:rPr>
              <a:t> if the combination of the two software modules trigger the obligations under a license.</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GPL-2.0 and EPL-1.0 each extend their obligations to “derivative works” which are distributed.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If a GPL-2.0 module is combined with an EPL-1.0 module and the merged module is distributed, that module must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(according to GPL-2.0) be distributed under GPL-2.0 only, and</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(according to EPL-1.0) under EPL-1.0 only.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The distributor cannot satisfy both conditions at once so the module may not be distributed. </a:t>
            </a:r>
          </a:p>
          <a:p>
            <a:pPr indent="-185419" lvl="2" marL="731520" marR="0" rtl="0" algn="l">
              <a:spcBef>
                <a:spcPts val="320"/>
              </a:spcBef>
              <a:spcAft>
                <a:spcPts val="0"/>
              </a:spcAft>
              <a:buClr>
                <a:schemeClr val="accent1"/>
              </a:buClr>
              <a:buSzPct val="90000"/>
              <a:buFont typeface="Arial"/>
              <a:buChar char="•"/>
            </a:pPr>
            <a:r>
              <a:rPr b="0" i="0" lang="en-US" sz="1600" u="none" cap="none" strike="noStrike">
                <a:solidFill>
                  <a:schemeClr val="dk1"/>
                </a:solidFill>
                <a:latin typeface="Roboto"/>
                <a:ea typeface="Roboto"/>
                <a:cs typeface="Roboto"/>
                <a:sym typeface="Roboto"/>
              </a:rPr>
              <a:t>This is an example of </a:t>
            </a:r>
            <a:r>
              <a:rPr b="0" i="1" lang="en-US" sz="1600" u="none" cap="none" strike="noStrike">
                <a:solidFill>
                  <a:schemeClr val="dk1"/>
                </a:solidFill>
                <a:latin typeface="Roboto"/>
                <a:ea typeface="Roboto"/>
                <a:cs typeface="Roboto"/>
                <a:sym typeface="Roboto"/>
              </a:rPr>
              <a:t>license incompatibility.</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Condensed"/>
              <a:ea typeface="Roboto Condensed"/>
              <a:cs typeface="Roboto Condensed"/>
              <a:sym typeface="Roboto Condensed"/>
            </a:endParaRPr>
          </a:p>
          <a:p>
            <a:pPr indent="0" lvl="0" marL="0" marR="0" rtl="0" algn="l">
              <a:spcBef>
                <a:spcPts val="400"/>
              </a:spcBef>
              <a:buClr>
                <a:schemeClr val="accent1"/>
              </a:buClr>
              <a:buSzPct val="25000"/>
              <a:buFont typeface="Arial"/>
              <a:buNone/>
            </a:pPr>
            <a:r>
              <a:rPr b="0" i="0" lang="en-US" sz="2000" u="none" cap="none" strike="noStrike">
                <a:solidFill>
                  <a:schemeClr val="dk1"/>
                </a:solidFill>
                <a:latin typeface="Roboto Condensed"/>
                <a:ea typeface="Roboto Condensed"/>
                <a:cs typeface="Roboto Condensed"/>
                <a:sym typeface="Roboto Condensed"/>
              </a:rPr>
              <a:t>The definition of “derivative work” is subject to different views in the FOSS community and</a:t>
            </a:r>
            <a:br>
              <a:rPr b="0" i="0" lang="en-US" sz="2000" u="none" cap="none" strike="noStrike">
                <a:solidFill>
                  <a:schemeClr val="dk1"/>
                </a:solidFill>
                <a:latin typeface="Roboto Condensed"/>
                <a:ea typeface="Roboto Condensed"/>
                <a:cs typeface="Roboto Condensed"/>
                <a:sym typeface="Roboto Condensed"/>
              </a:rPr>
            </a:br>
            <a:r>
              <a:rPr b="0" i="0" lang="en-US" sz="2000" u="none" cap="none" strike="noStrike">
                <a:solidFill>
                  <a:schemeClr val="dk1"/>
                </a:solidFill>
                <a:latin typeface="Roboto Condensed"/>
                <a:ea typeface="Roboto Condensed"/>
                <a:cs typeface="Roboto Condensed"/>
                <a:sym typeface="Roboto Condensed"/>
              </a:rPr>
              <a:t>its interpretation in law is likely to vary from jurisdiction to jurisdiction.</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Notices</a:t>
            </a:r>
          </a:p>
        </p:txBody>
      </p:sp>
      <p:sp>
        <p:nvSpPr>
          <p:cNvPr id="195" name="Shape 195"/>
          <p:cNvSpPr txBox="1"/>
          <p:nvPr>
            <p:ph idx="1" type="body"/>
          </p:nvPr>
        </p:nvSpPr>
        <p:spPr>
          <a:xfrm>
            <a:off x="556966" y="1481771"/>
            <a:ext cx="11451234" cy="5376227"/>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Copyright notice </a:t>
            </a:r>
            <a:r>
              <a:rPr b="0" i="0" lang="en-US" sz="2400" u="none" cap="none" strike="noStrike">
                <a:solidFill>
                  <a:schemeClr val="dk1"/>
                </a:solidFill>
                <a:latin typeface="Roboto"/>
                <a:ea typeface="Roboto"/>
                <a:cs typeface="Roboto"/>
                <a:sym typeface="Roboto"/>
              </a:rPr>
              <a:t>– an identifier placed on copies of the work to inform the world of copyright ownership. </a:t>
            </a:r>
            <a:r>
              <a:rPr b="0" i="0" lang="en-US" sz="2400" u="none" cap="none" strike="noStrike">
                <a:solidFill>
                  <a:srgbClr val="000000"/>
                </a:solidFill>
                <a:latin typeface="Roboto"/>
                <a:ea typeface="Roboto"/>
                <a:cs typeface="Roboto"/>
                <a:sym typeface="Roboto"/>
              </a:rPr>
              <a:t>Example: </a:t>
            </a:r>
            <a:r>
              <a:rPr b="0" i="0" lang="en-US" sz="2000" u="none" cap="none" strike="noStrike">
                <a:solidFill>
                  <a:schemeClr val="dk1"/>
                </a:solidFill>
                <a:latin typeface="Roboto Mono"/>
                <a:ea typeface="Roboto Mono"/>
                <a:cs typeface="Roboto Mono"/>
                <a:sym typeface="Roboto Mono"/>
              </a:rPr>
              <a:t>Copyright © A. Person (2016) </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License notice</a:t>
            </a:r>
            <a:r>
              <a:rPr b="0" i="0" lang="en-US" sz="2400" u="none" cap="none" strike="noStrike">
                <a:solidFill>
                  <a:schemeClr val="dk1"/>
                </a:solidFill>
                <a:latin typeface="Roboto"/>
                <a:ea typeface="Roboto"/>
                <a:cs typeface="Roboto"/>
                <a:sym typeface="Roboto"/>
              </a:rPr>
              <a:t> – a notice that specifies and acknowledges the license terms and conditions of the FOSS included in the product.</a:t>
            </a: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Attribution notice </a:t>
            </a:r>
            <a:r>
              <a:rPr b="0" i="0" lang="en-US" sz="2400" u="none" cap="none" strike="noStrike">
                <a:solidFill>
                  <a:schemeClr val="dk1"/>
                </a:solidFill>
                <a:latin typeface="Roboto"/>
                <a:ea typeface="Roboto"/>
                <a:cs typeface="Roboto"/>
                <a:sym typeface="Roboto"/>
              </a:rPr>
              <a:t>– a notice included in the product release that acknowledges the identity of the original authors and / or sponsors of the FOSS included in the product.</a:t>
            </a:r>
          </a:p>
          <a:p>
            <a:pPr indent="-182880" lvl="0" marL="182880" marR="0" rtl="0" algn="l">
              <a:spcBef>
                <a:spcPts val="480"/>
              </a:spcBef>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Modification notice </a:t>
            </a:r>
            <a:r>
              <a:rPr b="0" i="0" lang="en-US" sz="2400" u="none" cap="none" strike="noStrike">
                <a:solidFill>
                  <a:schemeClr val="dk1"/>
                </a:solidFill>
                <a:latin typeface="Roboto"/>
                <a:ea typeface="Roboto"/>
                <a:cs typeface="Roboto"/>
                <a:sym typeface="Roboto"/>
              </a:rPr>
              <a:t>– a notice that you have made modifications to the source code of a file, such as adding your copyright notice to the top of the file. </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Multi-Licensing</a:t>
            </a:r>
          </a:p>
        </p:txBody>
      </p:sp>
      <p:sp>
        <p:nvSpPr>
          <p:cNvPr id="202" name="Shape 202"/>
          <p:cNvSpPr txBox="1"/>
          <p:nvPr>
            <p:ph idx="1" type="body"/>
          </p:nvPr>
        </p:nvSpPr>
        <p:spPr>
          <a:xfrm>
            <a:off x="556966" y="1481771"/>
            <a:ext cx="11451234" cy="513667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Multi-licensing refers to the practice of distributing software under two or more different sets of terms and conditions simultaneously</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E.g., when software is “dual licensed,” the copyright owner gives each recipient the choice of two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Note: This should not be confused for situations in which a licensor imposes more than one license, and you must comply with </a:t>
            </a:r>
            <a:r>
              <a:rPr b="0" i="1" lang="en-US" sz="2400" u="none" cap="none" strike="noStrike">
                <a:solidFill>
                  <a:schemeClr val="dk1"/>
                </a:solidFill>
                <a:latin typeface="Roboto"/>
                <a:ea typeface="Roboto"/>
                <a:cs typeface="Roboto"/>
                <a:sym typeface="Roboto"/>
              </a:rPr>
              <a:t>all</a:t>
            </a:r>
            <a:r>
              <a:rPr b="0" i="0" lang="en-US" sz="2400" u="none" cap="none" strike="noStrike">
                <a:solidFill>
                  <a:schemeClr val="dk1"/>
                </a:solidFill>
                <a:latin typeface="Roboto"/>
                <a:ea typeface="Roboto"/>
                <a:cs typeface="Roboto"/>
                <a:sym typeface="Roboto"/>
              </a:rPr>
              <a:t> of them</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209" name="Shape 209"/>
          <p:cNvSpPr txBox="1"/>
          <p:nvPr>
            <p:ph idx="1" type="body"/>
          </p:nvPr>
        </p:nvSpPr>
        <p:spPr>
          <a:xfrm>
            <a:off x="556966" y="1481771"/>
            <a:ext cx="11451234" cy="5376227"/>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a FOSS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typical obligations of a permissive FOSS license?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permissive FOSS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license reciprocity mean?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copyleft-style licenses.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needs to be distributed for code used under a copyleft license?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Are Freeware and Shareware software considered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a multi-license?</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information may you find in FOSS Notices, and how may the notices be used? </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3</a:t>
            </a:r>
          </a:p>
        </p:txBody>
      </p:sp>
      <p:sp>
        <p:nvSpPr>
          <p:cNvPr id="216" name="Shape 216"/>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Introduction to FOSS Compliance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Goals</a:t>
            </a:r>
          </a:p>
        </p:txBody>
      </p:sp>
      <p:sp>
        <p:nvSpPr>
          <p:cNvPr id="223" name="Shape 223"/>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Know your obligations. </a:t>
            </a:r>
            <a:r>
              <a:rPr b="0" i="0" lang="en-US" sz="2400" u="none" cap="none" strike="noStrike">
                <a:solidFill>
                  <a:schemeClr val="dk1"/>
                </a:solidFill>
                <a:latin typeface="Roboto"/>
                <a:ea typeface="Roboto"/>
                <a:cs typeface="Roboto"/>
                <a:sym typeface="Roboto"/>
              </a:rPr>
              <a:t>You should have a process for identifying and tracking FOSS components that are present in your software</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1" i="0" lang="en-US" sz="2400" u="none" cap="none" strike="noStrike">
                <a:solidFill>
                  <a:schemeClr val="dk1"/>
                </a:solidFill>
                <a:latin typeface="Roboto"/>
                <a:ea typeface="Roboto"/>
                <a:cs typeface="Roboto"/>
                <a:sym typeface="Roboto"/>
              </a:rPr>
              <a:t>Satisfy license obligations. </a:t>
            </a:r>
            <a:r>
              <a:rPr b="0" i="0" lang="en-US" sz="2400" u="none" cap="none" strike="noStrike">
                <a:solidFill>
                  <a:schemeClr val="dk1"/>
                </a:solidFill>
                <a:latin typeface="Roboto"/>
                <a:ea typeface="Roboto"/>
                <a:cs typeface="Roboto"/>
                <a:sym typeface="Roboto"/>
              </a:rPr>
              <a:t>Your process should be capable of handling FOSS license obligations that arise from your organization’s business practices</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Compliance Obligations Must Be Satisfied?</a:t>
            </a:r>
          </a:p>
        </p:txBody>
      </p:sp>
      <p:sp>
        <p:nvSpPr>
          <p:cNvPr id="230" name="Shape 23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Depending on the FOSS license(s) involved, your compliance obligations may consist of:</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rgbClr val="292934"/>
                </a:solidFill>
                <a:latin typeface="Roboto"/>
                <a:ea typeface="Roboto"/>
                <a:cs typeface="Roboto"/>
                <a:sym typeface="Roboto"/>
              </a:rPr>
              <a:t>Attribution</a:t>
            </a:r>
            <a:r>
              <a:rPr b="1" i="0" lang="en-US" sz="2000" u="none" cap="none" strike="noStrike">
                <a:solidFill>
                  <a:schemeClr val="dk1"/>
                </a:solidFill>
                <a:latin typeface="Roboto"/>
                <a:ea typeface="Roboto"/>
                <a:cs typeface="Roboto"/>
                <a:sym typeface="Roboto"/>
              </a:rPr>
              <a:t> and Notices.</a:t>
            </a:r>
            <a:r>
              <a:rPr b="0" i="0" lang="en-US" sz="2000" u="none" cap="none" strike="noStrike">
                <a:solidFill>
                  <a:schemeClr val="dk1"/>
                </a:solidFill>
                <a:latin typeface="Roboto"/>
                <a:ea typeface="Roboto"/>
                <a:cs typeface="Roboto"/>
                <a:sym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Source code availability. </a:t>
            </a:r>
            <a:r>
              <a:rPr b="0" i="0" lang="en-US" sz="2000" u="none" cap="none" strike="noStrike">
                <a:solidFill>
                  <a:schemeClr val="dk1"/>
                </a:solidFill>
                <a:latin typeface="Roboto"/>
                <a:ea typeface="Roboto"/>
                <a:cs typeface="Roboto"/>
                <a:sym typeface="Roboto"/>
              </a:rPr>
              <a:t>You may need to provide source code for the FOSS software, for modifications you make, for combined or linked software, and scripts that control the build process.</a:t>
            </a:r>
          </a:p>
          <a:p>
            <a:pPr indent="-182880" lvl="0" marL="182880" marR="0" rtl="0" algn="l">
              <a:spcBef>
                <a:spcPts val="400"/>
              </a:spcBef>
              <a:spcAft>
                <a:spcPts val="0"/>
              </a:spcAft>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Reciprocity. </a:t>
            </a:r>
            <a:r>
              <a:rPr b="0" i="0" lang="en-US" sz="2000" u="none" cap="none" strike="noStrike">
                <a:solidFill>
                  <a:schemeClr val="dk1"/>
                </a:solidFill>
                <a:latin typeface="Roboto"/>
                <a:ea typeface="Roboto"/>
                <a:cs typeface="Roboto"/>
                <a:sym typeface="Roboto"/>
              </a:rPr>
              <a:t>You may need to maintain modified versions or derivative works under the same license that governs the FOSS component.</a:t>
            </a:r>
          </a:p>
          <a:p>
            <a:pPr indent="-182880" lvl="0" marL="182880" marR="0" rtl="0" algn="l">
              <a:spcBef>
                <a:spcPts val="400"/>
              </a:spcBef>
              <a:buClr>
                <a:schemeClr val="accent1"/>
              </a:buClr>
              <a:buSzPct val="85000"/>
              <a:buFont typeface="Arial"/>
              <a:buChar char="•"/>
            </a:pPr>
            <a:r>
              <a:rPr b="1" i="0" lang="en-US" sz="2000" u="none" cap="none" strike="noStrike">
                <a:solidFill>
                  <a:schemeClr val="dk1"/>
                </a:solidFill>
                <a:latin typeface="Roboto"/>
                <a:ea typeface="Roboto"/>
                <a:cs typeface="Roboto"/>
                <a:sym typeface="Roboto"/>
              </a:rPr>
              <a:t>Other terms. </a:t>
            </a:r>
            <a:r>
              <a:rPr b="0" i="0" lang="en-US" sz="2000" u="none" cap="none" strike="noStrike">
                <a:solidFill>
                  <a:schemeClr val="dk1"/>
                </a:solidFill>
                <a:latin typeface="Roboto"/>
                <a:ea typeface="Roboto"/>
                <a:cs typeface="Roboto"/>
                <a:sym typeface="Roboto"/>
              </a:rPr>
              <a:t>The FOSS license may restrict use of the copyright holder name or trademark, may require modified versions to use a different name to avoid confusion, or may terminate upon any breach.</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Issues: Distribution</a:t>
            </a:r>
          </a:p>
        </p:txBody>
      </p:sp>
      <p:sp>
        <p:nvSpPr>
          <p:cNvPr id="237" name="Shape 237"/>
          <p:cNvSpPr txBox="1"/>
          <p:nvPr>
            <p:ph idx="1" type="body"/>
          </p:nvPr>
        </p:nvSpPr>
        <p:spPr>
          <a:xfrm>
            <a:off x="838200" y="1564976"/>
            <a:ext cx="10515599" cy="4887348"/>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Dissemination of material to an outside entity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Applications downloaded to a user’s machine or mobile device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JavaScript, web client, or other code that is downloaded to the user’s machine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For some FOSS licenses, access via a computer network can be</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“trigger” event</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Some licenses define the trigger event to include permitting access to software running on a server (e.g., all versions of the Affero GPL if the software is modified) or in the case of “users interacting with it remotely through a computer network”</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Issues: Modification</a:t>
            </a:r>
          </a:p>
        </p:txBody>
      </p:sp>
      <p:sp>
        <p:nvSpPr>
          <p:cNvPr id="244" name="Shape 244"/>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Changes to the existing program (e.g., additions, deletions of code in a file, combining components together)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Under some FOSS licenses, modifications may cause additional obligations upon distribution, such as: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Providing notice of modification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Providing accompanying source code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Licensing modifications under the same license that governs the FOSS component</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Compliance Program</a:t>
            </a:r>
          </a:p>
        </p:txBody>
      </p:sp>
      <p:sp>
        <p:nvSpPr>
          <p:cNvPr id="251" name="Shape 251"/>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Organizations that have been successful at FOSS compliance have created their own</a:t>
            </a:r>
            <a:r>
              <a:rPr b="0" i="1" lang="en-US" sz="2400" u="none" cap="none" strike="noStrike">
                <a:solidFill>
                  <a:schemeClr val="dk1"/>
                </a:solidFill>
                <a:latin typeface="Roboto"/>
                <a:ea typeface="Roboto"/>
                <a:cs typeface="Roboto"/>
                <a:sym typeface="Roboto"/>
              </a:rPr>
              <a:t> FOSS Compliance Programs</a:t>
            </a:r>
            <a:r>
              <a:rPr b="0" i="0" lang="en-US" sz="2400" u="none" cap="none" strike="noStrike">
                <a:solidFill>
                  <a:schemeClr val="dk1"/>
                </a:solidFill>
                <a:latin typeface="Roboto"/>
                <a:ea typeface="Roboto"/>
                <a:cs typeface="Roboto"/>
                <a:sym typeface="Roboto"/>
              </a:rPr>
              <a:t> (consisting of policies, processes, training and tools) to:</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Facilitate effective usage of FOSS in their products (commercial or otherwise)</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Respect FOSS developer/owner rights and comply with license obligations</a:t>
            </a:r>
          </a:p>
          <a:p>
            <a:pPr indent="-457200" lvl="0" marL="457200" marR="0" rtl="0" algn="l">
              <a:spcBef>
                <a:spcPts val="480"/>
              </a:spcBef>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Contribute to and participate in FOSS communities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Contents</a:t>
            </a:r>
          </a:p>
        </p:txBody>
      </p:sp>
      <p:sp>
        <p:nvSpPr>
          <p:cNvPr id="68" name="Shape 68"/>
          <p:cNvSpPr txBox="1"/>
          <p:nvPr>
            <p:ph idx="1" type="body"/>
          </p:nvPr>
        </p:nvSpPr>
        <p:spPr>
          <a:xfrm>
            <a:off x="609600" y="1673351"/>
            <a:ext cx="5384799" cy="471830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What is Intellectual Property?</a:t>
            </a:r>
          </a:p>
          <a:p>
            <a:pPr indent="-514350" lvl="0" marL="514350" marR="0" rtl="0" algn="l">
              <a:spcBef>
                <a:spcPts val="56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Introduction to FOSS Licenses</a:t>
            </a:r>
          </a:p>
          <a:p>
            <a:pPr indent="-514350" lvl="0" marL="514350" marR="0" rtl="0" algn="l">
              <a:spcBef>
                <a:spcPts val="560"/>
              </a:spcBef>
              <a:spcAft>
                <a:spcPts val="0"/>
              </a:spcAft>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Introduction to FOSS Compliance</a:t>
            </a:r>
          </a:p>
          <a:p>
            <a:pPr indent="-514350" lvl="0" marL="514350" marR="0" rtl="0" algn="l">
              <a:spcBef>
                <a:spcPts val="560"/>
              </a:spcBef>
              <a:buClr>
                <a:schemeClr val="accent1"/>
              </a:buClr>
              <a:buSzPct val="85000"/>
              <a:buFont typeface="Arial"/>
              <a:buAutoNum type="arabicPeriod"/>
            </a:pPr>
            <a:r>
              <a:rPr b="0" i="0" lang="en-US" sz="2800" u="none" cap="none" strike="noStrike">
                <a:solidFill>
                  <a:schemeClr val="dk1"/>
                </a:solidFill>
                <a:latin typeface="Roboto"/>
                <a:ea typeface="Roboto"/>
                <a:cs typeface="Roboto"/>
                <a:sym typeface="Roboto"/>
              </a:rPr>
              <a:t>Key Software Concepts</a:t>
            </a:r>
            <a:br>
              <a:rPr b="0" i="0" lang="en-US" sz="2800" u="none" cap="none" strike="noStrike">
                <a:solidFill>
                  <a:schemeClr val="dk1"/>
                </a:solidFill>
                <a:latin typeface="Roboto"/>
                <a:ea typeface="Roboto"/>
                <a:cs typeface="Roboto"/>
                <a:sym typeface="Roboto"/>
              </a:rPr>
            </a:br>
            <a:r>
              <a:rPr b="0" i="0" lang="en-US" sz="2800" u="none" cap="none" strike="noStrike">
                <a:solidFill>
                  <a:schemeClr val="dk1"/>
                </a:solidFill>
                <a:latin typeface="Roboto"/>
                <a:ea typeface="Roboto"/>
                <a:cs typeface="Roboto"/>
                <a:sym typeface="Roboto"/>
              </a:rPr>
              <a:t>for FOSS Review</a:t>
            </a:r>
          </a:p>
        </p:txBody>
      </p:sp>
      <p:sp>
        <p:nvSpPr>
          <p:cNvPr id="69" name="Shape 69"/>
          <p:cNvSpPr txBox="1"/>
          <p:nvPr>
            <p:ph idx="2" type="body"/>
          </p:nvPr>
        </p:nvSpPr>
        <p:spPr>
          <a:xfrm>
            <a:off x="6197600" y="1673351"/>
            <a:ext cx="5384799" cy="4718303"/>
          </a:xfrm>
          <a:prstGeom prst="rect">
            <a:avLst/>
          </a:prstGeom>
          <a:noFill/>
          <a:ln>
            <a:noFill/>
          </a:ln>
        </p:spPr>
        <p:txBody>
          <a:bodyPr anchorCtr="0" anchor="t" bIns="45700" lIns="91425" rIns="91425" tIns="45700">
            <a:noAutofit/>
          </a:bodyPr>
          <a:lstStyle/>
          <a:p>
            <a:pPr indent="-514350" lvl="0" marL="514350" marR="0" rtl="0" algn="l">
              <a:spcBef>
                <a:spcPts val="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Running a FOSS Review</a:t>
            </a:r>
          </a:p>
          <a:p>
            <a:pPr indent="-514350" lvl="0" marL="514350" marR="0" rtl="0" algn="l">
              <a:spcBef>
                <a:spcPts val="56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End to End Compliance Management</a:t>
            </a:r>
            <a:br>
              <a:rPr b="0" i="0" lang="en-US" sz="2800" u="none" cap="none" strike="noStrike">
                <a:solidFill>
                  <a:schemeClr val="dk1"/>
                </a:solidFill>
                <a:latin typeface="Roboto"/>
                <a:ea typeface="Roboto"/>
                <a:cs typeface="Roboto"/>
                <a:sym typeface="Roboto"/>
              </a:rPr>
            </a:br>
            <a:r>
              <a:rPr b="0" i="0" lang="en-US" sz="2800" u="none" cap="none" strike="noStrike">
                <a:solidFill>
                  <a:schemeClr val="dk1"/>
                </a:solidFill>
                <a:latin typeface="Roboto"/>
                <a:ea typeface="Roboto"/>
                <a:cs typeface="Roboto"/>
                <a:sym typeface="Roboto"/>
              </a:rPr>
              <a:t>(Example Process)</a:t>
            </a:r>
          </a:p>
          <a:p>
            <a:pPr indent="-514350" lvl="0" marL="514350" marR="0" rtl="0" algn="l">
              <a:spcBef>
                <a:spcPts val="560"/>
              </a:spcBef>
              <a:spcAft>
                <a:spcPts val="0"/>
              </a:spcAft>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Avoiding Compliance Pitfalls</a:t>
            </a:r>
          </a:p>
          <a:p>
            <a:pPr indent="-514350" lvl="0" marL="514350" marR="0" rtl="0" algn="l">
              <a:spcBef>
                <a:spcPts val="560"/>
              </a:spcBef>
              <a:buClr>
                <a:schemeClr val="accent1"/>
              </a:buClr>
              <a:buSzPct val="85000"/>
              <a:buFont typeface="Arial"/>
              <a:buAutoNum type="arabicPeriod" startAt="5"/>
            </a:pPr>
            <a:r>
              <a:rPr b="0" i="0" lang="en-US" sz="2800" u="none" cap="none" strike="noStrike">
                <a:solidFill>
                  <a:schemeClr val="dk1"/>
                </a:solidFill>
                <a:latin typeface="Roboto"/>
                <a:ea typeface="Roboto"/>
                <a:cs typeface="Roboto"/>
                <a:sym typeface="Roboto"/>
              </a:rPr>
              <a:t>Developer Guidelines</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Implementing Compliance Practices</a:t>
            </a:r>
          </a:p>
        </p:txBody>
      </p:sp>
      <p:sp>
        <p:nvSpPr>
          <p:cNvPr id="258" name="Shape 258"/>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lnSpc>
                <a:spcPct val="130000"/>
              </a:lnSpc>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Prepare business processes and sufficient staff to handle: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Identification of the origin and license of all internal and external software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Tracking FOSS software within the development process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Performing FOSS review and identifying license obligations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Fulfillment of license obligations when product ships </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Oversight for FOSS Compliance Program, creation of policy, and compliance decisions</a:t>
            </a:r>
          </a:p>
          <a:p>
            <a:pPr indent="-182880" lvl="0" marL="182880" marR="0" rtl="0" algn="l">
              <a:lnSpc>
                <a:spcPct val="130000"/>
              </a:lnSpc>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Training</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Benefits</a:t>
            </a:r>
          </a:p>
        </p:txBody>
      </p:sp>
      <p:sp>
        <p:nvSpPr>
          <p:cNvPr id="265" name="Shape 265"/>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Benefits of a robust FOSS Compliance program include:</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understanding of the benefits of FOSS and how it impacts your organization</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understanding of the costs and risks associated with using FOSS </a:t>
            </a:r>
          </a:p>
          <a:p>
            <a:pPr indent="-182880" lvl="0" marL="182880" marR="0" rtl="0" algn="l">
              <a:lnSpc>
                <a:spcPct val="129998"/>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Increased knowledge of available FOSS solutions</a:t>
            </a:r>
          </a:p>
          <a:p>
            <a:pPr indent="-182880" lvl="0" marL="182880" marR="0" rtl="0" algn="l">
              <a:lnSpc>
                <a:spcPct val="129998"/>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Reduction and management of infringement risk, increased respect of FOSS developers/owners’ licensing choices</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Fostering relationships with the FOSS community and FOSS organizations</a:t>
            </a:r>
          </a:p>
          <a:p>
            <a:pPr indent="-182880" lvl="0" marL="182880" marR="0" rtl="0" algn="l">
              <a:lnSpc>
                <a:spcPct val="129998"/>
              </a:lnSpc>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272" name="Shape 272"/>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130000"/>
              </a:lnSpc>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FOSS compliance mean?</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two main goals of a FOSS Compliance Program?</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List and describe important business practices of a FOSS Compliance Program.</a:t>
            </a:r>
          </a:p>
          <a:p>
            <a:pPr indent="-182880" lvl="0" marL="182880" marR="0" rtl="0" algn="l">
              <a:lnSpc>
                <a:spcPct val="13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are some benefits of a FOSS Compliance Program?</a:t>
            </a:r>
          </a:p>
          <a:p>
            <a:pPr indent="0" lvl="0" marL="0" marR="0" rtl="0" algn="l">
              <a:lnSpc>
                <a:spcPct val="130000"/>
              </a:lnSpc>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4</a:t>
            </a:r>
          </a:p>
        </p:txBody>
      </p:sp>
      <p:sp>
        <p:nvSpPr>
          <p:cNvPr id="279" name="Shape 279"/>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Key Software Concepts</a:t>
            </a:r>
            <a:br>
              <a:rPr b="0" i="0" lang="en-US" sz="4800" u="none" cap="none" strike="noStrike">
                <a:solidFill>
                  <a:schemeClr val="lt2"/>
                </a:solidFill>
                <a:latin typeface="Roboto Medium"/>
                <a:ea typeface="Roboto Medium"/>
                <a:cs typeface="Roboto Medium"/>
                <a:sym typeface="Roboto Medium"/>
              </a:rPr>
            </a:br>
            <a:r>
              <a:rPr b="0" i="0" lang="en-US" sz="4800" u="none" cap="none" strike="noStrike">
                <a:solidFill>
                  <a:schemeClr val="lt2"/>
                </a:solidFill>
                <a:latin typeface="Roboto Medium"/>
                <a:ea typeface="Roboto Medium"/>
                <a:cs typeface="Roboto Medium"/>
                <a:sym typeface="Roboto Medium"/>
              </a:rPr>
              <a:t>for FOSS Review</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How do you want to use a FOSS component?</a:t>
            </a:r>
          </a:p>
        </p:txBody>
      </p:sp>
      <p:sp>
        <p:nvSpPr>
          <p:cNvPr id="286" name="Shape 28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Common scenarios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Incorporation</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Linking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Modification</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Translation</a:t>
            </a:r>
          </a:p>
          <a:p>
            <a:pPr indent="-342900" lvl="0" marL="342900" marR="0" rtl="0" algn="l">
              <a:spcBef>
                <a:spcPts val="480"/>
              </a:spcBef>
              <a:spcAft>
                <a:spcPts val="0"/>
              </a:spcAft>
              <a:buClr>
                <a:schemeClr val="accent1"/>
              </a:buClr>
              <a:buSzPct val="85000"/>
              <a:buFont typeface="Arial"/>
              <a:buNone/>
            </a:pPr>
            <a:r>
              <a:t/>
            </a:r>
            <a:endParaRPr b="1"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Incorporation</a:t>
            </a:r>
          </a:p>
        </p:txBody>
      </p:sp>
      <p:sp>
        <p:nvSpPr>
          <p:cNvPr id="293" name="Shape 293"/>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copy portions of a FOSS component into your software product. </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Relevant terms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Integrating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Merging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Pasting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Adapting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Inserting</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b="0" l="0" r="0" t="0"/>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Linking</a:t>
            </a:r>
          </a:p>
        </p:txBody>
      </p:sp>
      <p:sp>
        <p:nvSpPr>
          <p:cNvPr id="301" name="Shape 301"/>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link or join a FOSS component with your software product. </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Relevant terms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Static/Dynamic Linking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Pairing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Combining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Utilizing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Packaging</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Creating interdependency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b="0" l="0" r="0" t="0"/>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Modification</a:t>
            </a:r>
          </a:p>
        </p:txBody>
      </p:sp>
      <p:sp>
        <p:nvSpPr>
          <p:cNvPr id="309" name="Shape 309"/>
          <p:cNvSpPr txBox="1"/>
          <p:nvPr>
            <p:ph idx="1" type="body"/>
          </p:nvPr>
        </p:nvSpPr>
        <p:spPr>
          <a:xfrm>
            <a:off x="609600" y="1600200"/>
            <a:ext cx="360488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make changes to a FOSS component, including:</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Adding/injecting new code into the FOSS component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Fixing, optimizing or making changes to the FOSS component</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Deleting or removing code</a:t>
            </a:r>
          </a:p>
        </p:txBody>
      </p:sp>
      <p:pic>
        <p:nvPicPr>
          <p:cNvPr id="310" name="Shape 310"/>
          <p:cNvPicPr preferRelativeResize="0"/>
          <p:nvPr/>
        </p:nvPicPr>
        <p:blipFill rotWithShape="1">
          <a:blip r:embed="rId3">
            <a:alphaModFix/>
          </a:blip>
          <a:srcRect b="0" l="0" r="0" t="0"/>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i="0" lang="en-US" sz="2400" u="none" cap="none" strike="noStrike">
                <a:solidFill>
                  <a:schemeClr val="dk1"/>
                </a:solidFill>
                <a:latin typeface="Roboto Condensed"/>
                <a:ea typeface="Roboto Condensed"/>
                <a:cs typeface="Roboto Condensed"/>
                <a:sym typeface="Roboto Condensed"/>
              </a:rPr>
              <a:t>Fixing </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Optimizing</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Changing</a:t>
            </a:r>
          </a:p>
          <a:p>
            <a:pPr indent="0" lvl="0" marL="0" marR="0" rtl="0" algn="l">
              <a:spcBef>
                <a:spcPts val="0"/>
              </a:spcBef>
              <a:buNone/>
            </a:pPr>
            <a:r>
              <a:t/>
            </a: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Adding</a:t>
            </a:r>
          </a:p>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Injecting</a:t>
            </a:r>
          </a:p>
          <a:p>
            <a:pPr indent="0" lvl="0" marL="0" marR="0" rtl="0" algn="l">
              <a:spcBef>
                <a:spcPts val="0"/>
              </a:spcBef>
              <a:buNone/>
            </a:pPr>
            <a:r>
              <a:t/>
            </a: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Condensed"/>
                <a:ea typeface="Roboto Condensed"/>
                <a:cs typeface="Roboto Condensed"/>
                <a:sym typeface="Roboto Condensed"/>
              </a:rPr>
              <a:t>Deleting</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Translation</a:t>
            </a:r>
          </a:p>
        </p:txBody>
      </p:sp>
      <p:sp>
        <p:nvSpPr>
          <p:cNvPr id="320" name="Shape 320"/>
          <p:cNvSpPr txBox="1"/>
          <p:nvPr>
            <p:ph idx="1" type="body"/>
          </p:nvPr>
        </p:nvSpPr>
        <p:spPr>
          <a:xfrm>
            <a:off x="609600" y="1600200"/>
            <a:ext cx="563994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A developer may transform the code from one state to another.</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Examples include:</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Translating Chinese to English </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Converting C++ to Java </a:t>
            </a:r>
          </a:p>
          <a:p>
            <a:pPr indent="-342900" lvl="0" marL="34290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Compiling into binary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b="0" l="0" r="0" t="0"/>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Development Tools</a:t>
            </a:r>
          </a:p>
        </p:txBody>
      </p:sp>
      <p:sp>
        <p:nvSpPr>
          <p:cNvPr id="328" name="Shape 328"/>
          <p:cNvSpPr txBox="1"/>
          <p:nvPr>
            <p:ph idx="1" type="body"/>
          </p:nvPr>
        </p:nvSpPr>
        <p:spPr>
          <a:xfrm>
            <a:off x="609600" y="1600200"/>
            <a:ext cx="4539915"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Development tools may perform some of these operations behind the scenes.</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For example, a tool may inject portions of its own code into output of the tool.</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b="0" l="0" r="0" t="0"/>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Inject material</a:t>
            </a:r>
          </a:p>
        </p:txBody>
      </p:sp>
      <p:sp>
        <p:nvSpPr>
          <p:cNvPr id="331" name="Shape 331"/>
          <p:cNvSpPr txBox="1"/>
          <p:nvPr/>
        </p:nvSpPr>
        <p:spPr>
          <a:xfrm>
            <a:off x="7200461" y="5575453"/>
            <a:ext cx="2943697"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Modify the material</a:t>
            </a:r>
          </a:p>
        </p:txBody>
      </p:sp>
      <p:sp>
        <p:nvSpPr>
          <p:cNvPr id="332" name="Shape 332"/>
          <p:cNvSpPr txBox="1"/>
          <p:nvPr/>
        </p:nvSpPr>
        <p:spPr>
          <a:xfrm>
            <a:off x="8886010" y="4338982"/>
            <a:ext cx="3400897" cy="46166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Translate the material</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FOSS Policy</a:t>
            </a:r>
          </a:p>
        </p:txBody>
      </p:sp>
      <p:sp>
        <p:nvSpPr>
          <p:cNvPr id="76" name="Shape 7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&lt;&lt;</a:t>
            </a:r>
            <a:r>
              <a:rPr b="0" i="0" lang="en-US" sz="2400" u="none" cap="none" strike="noStrike">
                <a:solidFill>
                  <a:schemeClr val="dk1"/>
                </a:solidFill>
                <a:latin typeface="Roboto Condensed"/>
                <a:ea typeface="Roboto Condensed"/>
                <a:cs typeface="Roboto Condensed"/>
                <a:sym typeface="Roboto Condensed"/>
              </a:rPr>
              <a:t>This is a placeholder slide to identify where your FOSS policy can be found (OpenChain Specification 1.1, section 1.1.1)</a:t>
            </a:r>
            <a:r>
              <a:rPr b="0" i="0" lang="en-US" sz="2400" u="none" cap="none" strike="noStrike">
                <a:solidFill>
                  <a:schemeClr val="dk1"/>
                </a:solidFill>
                <a:latin typeface="Roboto"/>
                <a:ea typeface="Roboto"/>
                <a:cs typeface="Roboto"/>
                <a:sym typeface="Roboto"/>
              </a:rPr>
              <a:t>&gt;&gt;</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You can get an example FOSS policy via the Linux Foundation</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Open Compliance Program at:</a:t>
            </a:r>
            <a:br>
              <a:rPr b="0" i="0" lang="en-US" sz="2400" u="none" cap="none" strike="noStrike">
                <a:solidFill>
                  <a:schemeClr val="dk1"/>
                </a:solidFill>
                <a:latin typeface="Roboto"/>
                <a:ea typeface="Roboto"/>
                <a:cs typeface="Roboto"/>
                <a:sym typeface="Roboto"/>
              </a:rPr>
            </a:br>
            <a:r>
              <a:rPr b="0" i="0" lang="en-US" sz="2000" u="sng" cap="none" strike="noStrike">
                <a:solidFill>
                  <a:schemeClr val="hlink"/>
                </a:solidFill>
                <a:latin typeface="Roboto Mono"/>
                <a:ea typeface="Roboto Mono"/>
                <a:cs typeface="Roboto Mono"/>
                <a:sym typeface="Roboto Mono"/>
                <a:hlinkClick r:id="rId3"/>
              </a:rPr>
              <a:t>https://www.linux.com/publications/generic-foss-policy</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How is the FOSS component distributed?</a:t>
            </a:r>
          </a:p>
        </p:txBody>
      </p:sp>
      <p:sp>
        <p:nvSpPr>
          <p:cNvPr id="339" name="Shape 339"/>
          <p:cNvSpPr txBox="1"/>
          <p:nvPr>
            <p:ph idx="1" type="body"/>
          </p:nvPr>
        </p:nvSpPr>
        <p:spPr>
          <a:xfrm>
            <a:off x="609600" y="1600200"/>
            <a:ext cx="10972799" cy="5123734"/>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Who receives the software?</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Customer/Partner</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Community project</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Another legal entity within the business group (this may count as distribution)</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format for delivery?</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Source code delivery</a:t>
            </a:r>
          </a:p>
          <a:p>
            <a:pPr indent="-293369" lvl="1" marL="56007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Binary delivery</a:t>
            </a:r>
          </a:p>
          <a:p>
            <a:pPr indent="-293369" lvl="1" marL="56007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Pre-loaded onto hardware</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346" name="Shape 34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incorporation?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linking?</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modification?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translation?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factors are important in assessing a distribution?</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5</a:t>
            </a:r>
          </a:p>
        </p:txBody>
      </p:sp>
      <p:sp>
        <p:nvSpPr>
          <p:cNvPr id="353" name="Shape 35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Running a FOSS Review</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a:t>
            </a:r>
          </a:p>
        </p:txBody>
      </p:sp>
      <p:sp>
        <p:nvSpPr>
          <p:cNvPr id="360" name="Shape 36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After Program and Product Management and Engineers have reviewed proposed FOSS components for usefulness and quality, a review of the rights and obligations</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associated with the use of the selected components should be initiated</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key element to a FOSS Compliance Program is a </a:t>
            </a:r>
            <a:r>
              <a:rPr b="0" i="1" lang="en-US" sz="2400" u="none" cap="none" strike="noStrike">
                <a:solidFill>
                  <a:schemeClr val="dk1"/>
                </a:solidFill>
                <a:latin typeface="Roboto"/>
                <a:ea typeface="Roboto"/>
                <a:cs typeface="Roboto"/>
                <a:sym typeface="Roboto"/>
              </a:rPr>
              <a:t>FOSS Review </a:t>
            </a:r>
            <a:r>
              <a:rPr b="0" i="0" lang="en-US" sz="2400" u="none" cap="none" strike="noStrike">
                <a:solidFill>
                  <a:schemeClr val="dk1"/>
                </a:solidFill>
                <a:latin typeface="Roboto"/>
                <a:ea typeface="Roboto"/>
                <a:cs typeface="Roboto"/>
                <a:sym typeface="Roboto"/>
              </a:rPr>
              <a:t>process. This process is where a company can analyze the FOSS software it uses and understand its rights and obligations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FOSS Review process includes the following steps: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Gather relevant information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Analyze and understand license obligations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Provide guidance compatible with company policy and business objectives</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Initiating a FOSS Review</a:t>
            </a:r>
          </a:p>
        </p:txBody>
      </p:sp>
      <p:sp>
        <p:nvSpPr>
          <p:cNvPr id="367" name="Shape 367"/>
          <p:cNvSpPr txBox="1"/>
          <p:nvPr/>
        </p:nvSpPr>
        <p:spPr>
          <a:xfrm>
            <a:off x="304800" y="5109855"/>
            <a:ext cx="11277600" cy="177690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Anyone working with FOSS in the company should be able to initiate a FOSS Review, including Program or Product Managers, Engineers, and Legal. </a:t>
            </a:r>
          </a:p>
          <a:p>
            <a:pPr indent="0" lvl="0" marL="0" marR="0" rtl="0" algn="l">
              <a:spcBef>
                <a:spcPts val="480"/>
              </a:spcBef>
              <a:spcAft>
                <a:spcPts val="0"/>
              </a:spcAft>
              <a:buClr>
                <a:schemeClr val="accent1"/>
              </a:buClr>
              <a:buSzPct val="25000"/>
              <a:buFont typeface="Arial"/>
              <a:buNone/>
            </a:pPr>
            <a:r>
              <a:rPr i="1" lang="en-US" sz="2400">
                <a:solidFill>
                  <a:schemeClr val="dk1"/>
                </a:solidFill>
                <a:latin typeface="Roboto"/>
                <a:ea typeface="Roboto"/>
                <a:cs typeface="Roboto"/>
                <a:sym typeface="Roboto"/>
              </a:rPr>
              <a:t>Note: The process often starts when new FOSS-based software is selected by engineering or outside vendors.</a:t>
            </a:r>
          </a:p>
          <a:p>
            <a:pPr indent="-457200" lvl="0" marL="457200" marR="0" rtl="0" algn="l">
              <a:spcBef>
                <a:spcPts val="480"/>
              </a:spcBef>
              <a:buClr>
                <a:schemeClr val="accent1"/>
              </a:buClr>
              <a:buFont typeface="Arial"/>
              <a:buNone/>
            </a:pPr>
            <a:r>
              <a:t/>
            </a: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b="0" l="0" r="0" t="0"/>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370" name="Shape 370"/>
          <p:cNvPicPr preferRelativeResize="0"/>
          <p:nvPr/>
        </p:nvPicPr>
        <p:blipFill rotWithShape="1">
          <a:blip r:embed="rId4">
            <a:alphaModFix/>
          </a:blip>
          <a:srcRect b="0" l="0" r="0" t="0"/>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74" name="Shape 374"/>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75" name="Shape 375"/>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information do you need to gather?</a:t>
            </a:r>
          </a:p>
        </p:txBody>
      </p:sp>
      <p:sp>
        <p:nvSpPr>
          <p:cNvPr id="382" name="Shape 382"/>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400" u="none" cap="none" strike="noStrike">
                <a:solidFill>
                  <a:schemeClr val="dk1"/>
                </a:solidFill>
                <a:latin typeface="Roboto"/>
                <a:ea typeface="Roboto"/>
                <a:cs typeface="Roboto"/>
                <a:sym typeface="Roboto"/>
              </a:rPr>
              <a:t>When analyzing FOSS usage, collect information about the identity of the FOSS component, its origin, and how the FOSS component will be used. This may include:</a:t>
            </a:r>
          </a:p>
        </p:txBody>
      </p:sp>
      <p:graphicFrame>
        <p:nvGraphicFramePr>
          <p:cNvPr id="383" name="Shape 383"/>
          <p:cNvGraphicFramePr/>
          <p:nvPr/>
        </p:nvGraphicFramePr>
        <p:xfrm>
          <a:off x="952500" y="2854350"/>
          <a:ext cx="3000000" cy="3000000"/>
        </p:xfrm>
        <a:graphic>
          <a:graphicData uri="http://schemas.openxmlformats.org/drawingml/2006/table">
            <a:tbl>
              <a:tblPr>
                <a:noFill/>
                <a:tableStyleId>{F4F82D48-C7AC-4557-B803-6118D1D7CCD9}</a:tableStyleId>
              </a:tblPr>
              <a:tblGrid>
                <a:gridCol w="5143500"/>
                <a:gridCol w="5143500"/>
              </a:tblGrid>
              <a:tr h="381000">
                <a:tc>
                  <a:txBody>
                    <a:bodyPr>
                      <a:noAutofit/>
                    </a:bodyPr>
                    <a:lstStyle/>
                    <a:p>
                      <a:pPr indent="-342900" lvl="0" marL="457200">
                        <a:spcBef>
                          <a:spcPts val="0"/>
                        </a:spcBef>
                        <a:buSzPct val="100000"/>
                        <a:buFont typeface="Roboto"/>
                        <a:buChar char="●"/>
                      </a:pPr>
                      <a:r>
                        <a:rPr lang="en-US" sz="1800">
                          <a:latin typeface="Roboto"/>
                          <a:ea typeface="Roboto"/>
                          <a:cs typeface="Roboto"/>
                          <a:sym typeface="Roboto"/>
                        </a:rPr>
                        <a:t>Package name</a:t>
                      </a:r>
                    </a:p>
                    <a:p>
                      <a:pPr indent="-342900" lvl="0" marL="457200">
                        <a:spcBef>
                          <a:spcPts val="0"/>
                        </a:spcBef>
                        <a:buSzPct val="100000"/>
                        <a:buFont typeface="Roboto"/>
                        <a:buChar char="●"/>
                      </a:pPr>
                      <a:r>
                        <a:rPr lang="en-US" sz="1800">
                          <a:latin typeface="Roboto"/>
                          <a:ea typeface="Roboto"/>
                          <a:cs typeface="Roboto"/>
                          <a:sym typeface="Roboto"/>
                        </a:rPr>
                        <a:t>Status of the community around the package (activity, diverse membership, responsiveness)</a:t>
                      </a:r>
                    </a:p>
                    <a:p>
                      <a:pPr indent="-342900" lvl="0" marL="457200">
                        <a:spcBef>
                          <a:spcPts val="0"/>
                        </a:spcBef>
                        <a:buSzPct val="100000"/>
                        <a:buFont typeface="Roboto"/>
                        <a:buChar char="●"/>
                      </a:pPr>
                      <a:r>
                        <a:rPr lang="en-US" sz="1800">
                          <a:latin typeface="Roboto"/>
                          <a:ea typeface="Roboto"/>
                          <a:cs typeface="Roboto"/>
                          <a:sym typeface="Roboto"/>
                        </a:rPr>
                        <a:t>Version</a:t>
                      </a:r>
                    </a:p>
                    <a:p>
                      <a:pPr indent="-342900" lvl="0" marL="457200">
                        <a:spcBef>
                          <a:spcPts val="0"/>
                        </a:spcBef>
                        <a:buSzPct val="100000"/>
                        <a:buFont typeface="Roboto"/>
                        <a:buChar char="●"/>
                      </a:pPr>
                      <a:r>
                        <a:rPr lang="en-US" sz="1800">
                          <a:latin typeface="Roboto"/>
                          <a:ea typeface="Roboto"/>
                          <a:cs typeface="Roboto"/>
                          <a:sym typeface="Roboto"/>
                        </a:rPr>
                        <a:t>Download or source code URL</a:t>
                      </a:r>
                    </a:p>
                    <a:p>
                      <a:pPr indent="-342900" lvl="0" marL="457200">
                        <a:spcBef>
                          <a:spcPts val="0"/>
                        </a:spcBef>
                        <a:buSzPct val="100000"/>
                        <a:buFont typeface="Roboto"/>
                        <a:buChar char="●"/>
                      </a:pPr>
                      <a:r>
                        <a:rPr lang="en-US" sz="1800">
                          <a:latin typeface="Roboto"/>
                          <a:ea typeface="Roboto"/>
                          <a:cs typeface="Roboto"/>
                          <a:sym typeface="Roboto"/>
                        </a:rPr>
                        <a:t>Copyright owner</a:t>
                      </a:r>
                    </a:p>
                    <a:p>
                      <a:pPr indent="-342900" lvl="0" marL="457200">
                        <a:spcBef>
                          <a:spcPts val="0"/>
                        </a:spcBef>
                        <a:buSzPct val="100000"/>
                        <a:buFont typeface="Roboto"/>
                        <a:buChar char="●"/>
                      </a:pPr>
                      <a:r>
                        <a:rPr lang="en-US" sz="1800">
                          <a:latin typeface="Roboto"/>
                          <a:ea typeface="Roboto"/>
                          <a:cs typeface="Roboto"/>
                          <a:sym typeface="Roboto"/>
                        </a:rPr>
                        <a:t>License and License URL</a:t>
                      </a:r>
                    </a:p>
                    <a:p>
                      <a:pPr indent="-342900" lvl="0" marL="457200">
                        <a:spcBef>
                          <a:spcPts val="0"/>
                        </a:spcBef>
                        <a:buSzPct val="100000"/>
                        <a:buFont typeface="Roboto"/>
                        <a:buChar char="●"/>
                      </a:pPr>
                      <a:r>
                        <a:rPr lang="en-US" sz="1800">
                          <a:latin typeface="Roboto"/>
                          <a:ea typeface="Roboto"/>
                          <a:cs typeface="Roboto"/>
                          <a:sym typeface="Roboto"/>
                        </a:rPr>
                        <a:t>Attribution and other notices and URLs</a:t>
                      </a:r>
                    </a:p>
                    <a:p>
                      <a:pPr indent="-342900" lvl="0" marL="457200" rtl="0">
                        <a:spcBef>
                          <a:spcPts val="0"/>
                        </a:spcBef>
                        <a:buSzPct val="100000"/>
                        <a:buFont typeface="Roboto"/>
                        <a:buChar char="●"/>
                      </a:pPr>
                      <a:r>
                        <a:rPr lang="en-US" sz="1800">
                          <a:latin typeface="Roboto"/>
                          <a:ea typeface="Roboto"/>
                          <a:cs typeface="Roboto"/>
                          <a:sym typeface="Roboto"/>
                        </a:rPr>
                        <a:t>Description of modifications intended to be made</a:t>
                      </a:r>
                    </a:p>
                  </a:txBody>
                  <a:tcPr marT="91425" marB="91425" marR="91425" marL="91425"/>
                </a:tc>
                <a:tc>
                  <a:txBody>
                    <a:bodyPr>
                      <a:noAutofit/>
                    </a:bodyPr>
                    <a:lstStyle/>
                    <a:p>
                      <a:pPr indent="-342900" lvl="0" marL="457200" rtl="0">
                        <a:spcBef>
                          <a:spcPts val="0"/>
                        </a:spcBef>
                        <a:buSzPct val="100000"/>
                        <a:buFont typeface="Roboto"/>
                        <a:buChar char="●"/>
                      </a:pPr>
                      <a:r>
                        <a:rPr lang="en-US" sz="1800">
                          <a:latin typeface="Roboto"/>
                          <a:ea typeface="Roboto"/>
                          <a:cs typeface="Roboto"/>
                          <a:sym typeface="Roboto"/>
                        </a:rPr>
                        <a:t>List of dependencies</a:t>
                      </a:r>
                    </a:p>
                    <a:p>
                      <a:pPr indent="-342900" lvl="0" marL="457200">
                        <a:spcBef>
                          <a:spcPts val="0"/>
                        </a:spcBef>
                        <a:buSzPct val="100000"/>
                        <a:buFont typeface="Roboto"/>
                        <a:buChar char="●"/>
                      </a:pPr>
                      <a:r>
                        <a:rPr lang="en-US" sz="1800">
                          <a:latin typeface="Roboto"/>
                          <a:ea typeface="Roboto"/>
                          <a:cs typeface="Roboto"/>
                          <a:sym typeface="Roboto"/>
                        </a:rPr>
                        <a:t>Intended use in your product</a:t>
                      </a:r>
                    </a:p>
                    <a:p>
                      <a:pPr indent="-342900" lvl="0" marL="457200">
                        <a:spcBef>
                          <a:spcPts val="0"/>
                        </a:spcBef>
                        <a:buSzPct val="100000"/>
                        <a:buFont typeface="Roboto"/>
                        <a:buChar char="●"/>
                      </a:pPr>
                      <a:r>
                        <a:rPr lang="en-US" sz="1800">
                          <a:latin typeface="Roboto"/>
                          <a:ea typeface="Roboto"/>
                          <a:cs typeface="Roboto"/>
                          <a:sym typeface="Roboto"/>
                        </a:rPr>
                        <a:t>First product release that will include the package</a:t>
                      </a:r>
                    </a:p>
                    <a:p>
                      <a:pPr indent="-342900" lvl="0" marL="457200">
                        <a:spcBef>
                          <a:spcPts val="0"/>
                        </a:spcBef>
                        <a:buSzPct val="100000"/>
                        <a:buFont typeface="Roboto"/>
                        <a:buChar char="●"/>
                      </a:pPr>
                      <a:r>
                        <a:rPr lang="en-US" sz="1800">
                          <a:latin typeface="Roboto"/>
                          <a:ea typeface="Roboto"/>
                          <a:cs typeface="Roboto"/>
                          <a:sym typeface="Roboto"/>
                        </a:rPr>
                        <a:t>Location where the source code will be maintained</a:t>
                      </a:r>
                    </a:p>
                    <a:p>
                      <a:pPr indent="-342900" lvl="0" marL="457200">
                        <a:spcBef>
                          <a:spcPts val="0"/>
                        </a:spcBef>
                        <a:buSzPct val="100000"/>
                        <a:buFont typeface="Roboto"/>
                        <a:buChar char="●"/>
                      </a:pPr>
                      <a:r>
                        <a:rPr lang="en-US" sz="1800">
                          <a:latin typeface="Roboto"/>
                          <a:ea typeface="Roboto"/>
                          <a:cs typeface="Roboto"/>
                          <a:sym typeface="Roboto"/>
                        </a:rPr>
                        <a:t>Possible previous approvals in another context</a:t>
                      </a:r>
                    </a:p>
                    <a:p>
                      <a:pPr indent="-342900" lvl="0" marL="457200">
                        <a:spcBef>
                          <a:spcPts val="0"/>
                        </a:spcBef>
                        <a:buSzPct val="100000"/>
                        <a:buFont typeface="Roboto"/>
                        <a:buChar char="●"/>
                      </a:pPr>
                      <a:r>
                        <a:rPr lang="en-US" sz="1800">
                          <a:latin typeface="Roboto"/>
                          <a:ea typeface="Roboto"/>
                          <a:cs typeface="Roboto"/>
                          <a:sym typeface="Roboto"/>
                        </a:rPr>
                        <a:t>If from an external vendor: </a:t>
                      </a:r>
                    </a:p>
                    <a:p>
                      <a:pPr indent="-342900" lvl="0" marL="457200">
                        <a:spcBef>
                          <a:spcPts val="0"/>
                        </a:spcBef>
                        <a:buSzPct val="100000"/>
                        <a:buFont typeface="Roboto"/>
                        <a:buChar char="●"/>
                      </a:pPr>
                      <a:r>
                        <a:rPr lang="en-US" sz="1800">
                          <a:latin typeface="Roboto"/>
                          <a:ea typeface="Roboto"/>
                          <a:cs typeface="Roboto"/>
                          <a:sym typeface="Roboto"/>
                        </a:rPr>
                        <a:t>Development team's point of contact</a:t>
                      </a:r>
                    </a:p>
                    <a:p>
                      <a:pPr indent="-342900" lvl="0" marL="457200" rtl="0">
                        <a:spcBef>
                          <a:spcPts val="0"/>
                        </a:spcBef>
                        <a:buSzPct val="100000"/>
                        <a:buFont typeface="Roboto"/>
                        <a:buChar char="●"/>
                      </a:pPr>
                      <a:r>
                        <a:rPr lang="en-US" sz="1800">
                          <a:latin typeface="Roboto"/>
                          <a:ea typeface="Roboto"/>
                          <a:cs typeface="Roboto"/>
                          <a:sym typeface="Roboto"/>
                        </a:rPr>
                        <a:t>Copyright notices, attribution, source code for vendor modifications if needed to satisfy license obligations</a:t>
                      </a: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8" name="Shape 388"/>
        <p:cNvGrpSpPr/>
        <p:nvPr/>
      </p:nvGrpSpPr>
      <p:grpSpPr>
        <a:xfrm>
          <a:off x="0" y="0"/>
          <a:ext cx="0" cy="0"/>
          <a:chOff x="0" y="0"/>
          <a:chExt cx="0" cy="0"/>
        </a:xfrm>
      </p:grpSpPr>
      <p:sp>
        <p:nvSpPr>
          <p:cNvPr id="389" name="Shape 3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 Team</a:t>
            </a:r>
          </a:p>
        </p:txBody>
      </p:sp>
      <p:sp>
        <p:nvSpPr>
          <p:cNvPr id="390" name="Shape 390"/>
          <p:cNvSpPr txBox="1"/>
          <p:nvPr>
            <p:ph idx="1" type="body"/>
          </p:nvPr>
        </p:nvSpPr>
        <p:spPr>
          <a:xfrm>
            <a:off x="304800" y="4307648"/>
            <a:ext cx="11277600" cy="259337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A FOSS Review team includes the company representatives that support, guide, coordinate and review the use of FOSS. These representatives may include:</a:t>
            </a:r>
          </a:p>
          <a:p>
            <a:pPr indent="-182880" lvl="0" marL="182880" marR="0" rtl="0" algn="l">
              <a:lnSpc>
                <a:spcPct val="13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Legal to identify and evaluate license obligations</a:t>
            </a:r>
          </a:p>
          <a:p>
            <a:pPr indent="-182880" lvl="0" marL="182880" marR="0" rtl="0" algn="l">
              <a:lnSpc>
                <a:spcPct val="13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Source code scanning and tooling support to help identify and track FOSS usage</a:t>
            </a:r>
          </a:p>
          <a:p>
            <a:pPr indent="-182880" lvl="0" marL="182880" marR="0" rtl="0" algn="l">
              <a:lnSpc>
                <a:spcPct val="130000"/>
              </a:lnSpc>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Engineering Specialists working with business interests, commercial licensing, export compliance, etc., who may be impacted by FOSS usage</a:t>
            </a:r>
          </a:p>
        </p:txBody>
      </p:sp>
      <p:pic>
        <p:nvPicPr>
          <p:cNvPr id="391" name="Shape 391"/>
          <p:cNvPicPr preferRelativeResize="0"/>
          <p:nvPr/>
        </p:nvPicPr>
        <p:blipFill rotWithShape="1">
          <a:blip r:embed="rId3">
            <a:alphaModFix/>
          </a:blip>
          <a:srcRect b="0" l="0" r="0" t="0"/>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393" name="Shape 393"/>
          <p:cNvPicPr preferRelativeResize="0"/>
          <p:nvPr/>
        </p:nvPicPr>
        <p:blipFill rotWithShape="1">
          <a:blip r:embed="rId4">
            <a:alphaModFix/>
          </a:blip>
          <a:srcRect b="0" l="0" r="0" t="0"/>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397" name="Shape 397"/>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398" name="Shape 398"/>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399" name="Shape 399"/>
          <p:cNvPicPr preferRelativeResize="0"/>
          <p:nvPr/>
        </p:nvPicPr>
        <p:blipFill rotWithShape="1">
          <a:blip r:embed="rId5">
            <a:alphaModFix/>
          </a:blip>
          <a:srcRect b="0" l="0" r="0" t="0"/>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b="0" l="0" r="0" t="0"/>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b="0" l="0" r="0" t="0"/>
          <a:stretch/>
        </p:blipFill>
        <p:spPr>
          <a:xfrm>
            <a:off x="9846881" y="2797467"/>
            <a:ext cx="660318" cy="1301587"/>
          </a:xfrm>
          <a:prstGeom prst="rect">
            <a:avLst/>
          </a:prstGeom>
          <a:noFill/>
          <a:ln>
            <a:noFill/>
          </a:ln>
        </p:spPr>
      </p:pic>
      <p:sp>
        <p:nvSpPr>
          <p:cNvPr id="402" name="Shape 402"/>
          <p:cNvSpPr txBox="1"/>
          <p:nvPr/>
        </p:nvSpPr>
        <p:spPr>
          <a:xfrm>
            <a:off x="7901471" y="4138987"/>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03" name="Shape 403"/>
          <p:cNvSpPr txBox="1"/>
          <p:nvPr/>
        </p:nvSpPr>
        <p:spPr>
          <a:xfrm>
            <a:off x="8576992" y="4141851"/>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04" name="Shape 404"/>
          <p:cNvSpPr txBox="1"/>
          <p:nvPr/>
        </p:nvSpPr>
        <p:spPr>
          <a:xfrm>
            <a:off x="9467850" y="4141851"/>
            <a:ext cx="946114" cy="277811"/>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Analyzing Proposed FOSS Usage</a:t>
            </a:r>
          </a:p>
        </p:txBody>
      </p:sp>
      <p:sp>
        <p:nvSpPr>
          <p:cNvPr id="411" name="Shape 411"/>
          <p:cNvSpPr txBox="1"/>
          <p:nvPr>
            <p:ph idx="1" type="body"/>
          </p:nvPr>
        </p:nvSpPr>
        <p:spPr>
          <a:xfrm>
            <a:off x="417504" y="3539817"/>
            <a:ext cx="11277600" cy="2953746"/>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team should assess the information it has gathered before providing guidance for issues. This may include scanning the code to confirm the accuracy of the information.</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00"/>
              </a:spcBef>
              <a:spcAft>
                <a:spcPts val="0"/>
              </a:spcAft>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team should consider:</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Is the code and associated information complete, consistent and accurate?</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the declared license match what is in the code files?</a:t>
            </a:r>
          </a:p>
          <a:p>
            <a:pPr indent="-182880" lvl="0" marL="18288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the license permit use with other components of the software? </a:t>
            </a:r>
          </a:p>
          <a:p>
            <a:pPr indent="0" lvl="0" marL="0" marR="0" rtl="0" algn="l">
              <a:spcBef>
                <a:spcPts val="400"/>
              </a:spcBef>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b="0" l="0" r="0" t="0"/>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b="0" l="0" r="0" t="0"/>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b="0" l="0" r="0" t="0"/>
          <a:stretch/>
        </p:blipFill>
        <p:spPr>
          <a:xfrm>
            <a:off x="6503128" y="1916482"/>
            <a:ext cx="660318" cy="1301587"/>
          </a:xfrm>
          <a:prstGeom prst="rect">
            <a:avLst/>
          </a:prstGeom>
          <a:noFill/>
          <a:ln>
            <a:noFill/>
          </a:ln>
        </p:spPr>
      </p:pic>
      <p:sp>
        <p:nvSpPr>
          <p:cNvPr id="415" name="Shape 415"/>
          <p:cNvSpPr txBox="1"/>
          <p:nvPr/>
        </p:nvSpPr>
        <p:spPr>
          <a:xfrm>
            <a:off x="5023530" y="3237375"/>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16" name="Shape 416"/>
          <p:cNvSpPr txBox="1"/>
          <p:nvPr/>
        </p:nvSpPr>
        <p:spPr>
          <a:xfrm>
            <a:off x="5563792" y="3242543"/>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17" name="Shape 417"/>
          <p:cNvSpPr txBox="1"/>
          <p:nvPr/>
        </p:nvSpPr>
        <p:spPr>
          <a:xfrm>
            <a:off x="6312157" y="3242543"/>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Source Code Scanning Tools</a:t>
            </a:r>
          </a:p>
        </p:txBody>
      </p:sp>
      <p:sp>
        <p:nvSpPr>
          <p:cNvPr id="424" name="Shape 424"/>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There are many different automated source code scanning tools.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All of the solutions address specific needs and - for that reason - none will solve all possible challenges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Companies pick the solution most suited to their specific market area and product</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Many companies use both an automated tool and manual review</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good example of freely available source code scanning tool is FOSSology,</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a project hosted by the Linux Foundation:</a:t>
            </a:r>
            <a:br>
              <a:rPr b="0" i="0" lang="en-US" sz="2400" u="none" cap="none" strike="noStrike">
                <a:solidFill>
                  <a:schemeClr val="dk1"/>
                </a:solidFill>
                <a:latin typeface="Roboto"/>
                <a:ea typeface="Roboto"/>
                <a:cs typeface="Roboto"/>
                <a:sym typeface="Roboto"/>
              </a:rPr>
            </a:br>
            <a:r>
              <a:rPr b="0" i="0" lang="en-US" sz="2000" u="sng" cap="none" strike="noStrike">
                <a:solidFill>
                  <a:schemeClr val="hlink"/>
                </a:solidFill>
                <a:latin typeface="Roboto Mono"/>
                <a:ea typeface="Roboto Mono"/>
                <a:cs typeface="Roboto Mono"/>
                <a:sym typeface="Roboto Mono"/>
                <a:hlinkClick r:id="rId3"/>
              </a:rPr>
              <a:t>https://www.fossology.org</a:t>
            </a:r>
            <a:r>
              <a:rPr b="0" i="0" lang="en-US" sz="2400" u="none" cap="none" strike="noStrik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Working through the FOSS Review</a:t>
            </a:r>
          </a:p>
        </p:txBody>
      </p:sp>
      <p:sp>
        <p:nvSpPr>
          <p:cNvPr id="431" name="Shape 431"/>
          <p:cNvSpPr txBox="1"/>
          <p:nvPr>
            <p:ph idx="1" type="body"/>
          </p:nvPr>
        </p:nvSpPr>
        <p:spPr>
          <a:xfrm>
            <a:off x="311675" y="5813485"/>
            <a:ext cx="11421290" cy="1044516"/>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2000" u="none" cap="none" strike="noStrike">
                <a:solidFill>
                  <a:schemeClr val="dk1"/>
                </a:solidFill>
                <a:latin typeface="Roboto"/>
                <a:ea typeface="Roboto"/>
                <a:cs typeface="Roboto"/>
                <a:sym typeface="Roboto"/>
              </a:rPr>
              <a:t>The FOSS Review process crosses disciplines, including engineering, business, and legal teams. It should be interactive to ensure all those groups correctly understand the issues and can create clear, shared guidance.</a:t>
            </a:r>
          </a:p>
        </p:txBody>
      </p:sp>
      <p:pic>
        <p:nvPicPr>
          <p:cNvPr id="432" name="Shape 432"/>
          <p:cNvPicPr preferRelativeResize="0"/>
          <p:nvPr/>
        </p:nvPicPr>
        <p:blipFill rotWithShape="1">
          <a:blip r:embed="rId3">
            <a:alphaModFix/>
          </a:blip>
          <a:srcRect b="0" l="0" r="0" t="0"/>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434" name="Shape 434"/>
          <p:cNvPicPr preferRelativeResize="0"/>
          <p:nvPr/>
        </p:nvPicPr>
        <p:blipFill rotWithShape="1">
          <a:blip r:embed="rId4">
            <a:alphaModFix/>
          </a:blip>
          <a:srcRect b="0" l="0" r="0" t="0"/>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38" name="Shape 438"/>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39" name="Shape 439"/>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40" name="Shape 440"/>
          <p:cNvPicPr preferRelativeResize="0"/>
          <p:nvPr/>
        </p:nvPicPr>
        <p:blipFill rotWithShape="1">
          <a:blip r:embed="rId5">
            <a:alphaModFix/>
          </a:blip>
          <a:srcRect b="0" l="0" r="0" t="0"/>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b="0" l="0" r="0" t="0"/>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b="0" l="0" r="0" t="0"/>
          <a:stretch/>
        </p:blipFill>
        <p:spPr>
          <a:xfrm>
            <a:off x="9332945" y="2852469"/>
            <a:ext cx="660318" cy="1301587"/>
          </a:xfrm>
          <a:prstGeom prst="rect">
            <a:avLst/>
          </a:prstGeom>
          <a:noFill/>
          <a:ln>
            <a:noFill/>
          </a:ln>
        </p:spPr>
      </p:pic>
      <p:sp>
        <p:nvSpPr>
          <p:cNvPr id="443" name="Shape 443"/>
          <p:cNvSpPr txBox="1"/>
          <p:nvPr/>
        </p:nvSpPr>
        <p:spPr>
          <a:xfrm>
            <a:off x="7908346" y="4193989"/>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44" name="Shape 444"/>
          <p:cNvSpPr txBox="1"/>
          <p:nvPr/>
        </p:nvSpPr>
        <p:spPr>
          <a:xfrm>
            <a:off x="8510486" y="4178532"/>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45" name="Shape 445"/>
          <p:cNvSpPr txBox="1"/>
          <p:nvPr/>
        </p:nvSpPr>
        <p:spPr>
          <a:xfrm>
            <a:off x="9141974" y="4178532"/>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46" name="Shape 446"/>
          <p:cNvPicPr preferRelativeResize="0"/>
          <p:nvPr/>
        </p:nvPicPr>
        <p:blipFill rotWithShape="1">
          <a:blip r:embed="rId8">
            <a:alphaModFix/>
          </a:blip>
          <a:srcRect b="0" l="0" r="0" t="0"/>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b="0" l="0" r="0" t="0"/>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Work</a:t>
            </a:r>
          </a:p>
        </p:txBody>
      </p:sp>
      <p:pic>
        <p:nvPicPr>
          <p:cNvPr id="449" name="Shape 449"/>
          <p:cNvPicPr preferRelativeResize="0"/>
          <p:nvPr/>
        </p:nvPicPr>
        <p:blipFill rotWithShape="1">
          <a:blip r:embed="rId10">
            <a:alphaModFix/>
          </a:blip>
          <a:srcRect b="0" l="0" r="0" t="0"/>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Guidance</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1</a:t>
            </a:r>
          </a:p>
        </p:txBody>
      </p:sp>
      <p:sp>
        <p:nvSpPr>
          <p:cNvPr id="83" name="Shape 8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What is Intellectual Property?</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FOSS Review Oversight</a:t>
            </a:r>
          </a:p>
        </p:txBody>
      </p:sp>
      <p:sp>
        <p:nvSpPr>
          <p:cNvPr id="457" name="Shape 457"/>
          <p:cNvSpPr txBox="1"/>
          <p:nvPr/>
        </p:nvSpPr>
        <p:spPr>
          <a:xfrm>
            <a:off x="325426" y="6113101"/>
            <a:ext cx="11421290" cy="701525"/>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lang="en-US" sz="2000">
                <a:solidFill>
                  <a:schemeClr val="dk1"/>
                </a:solidFill>
                <a:latin typeface="Roboto"/>
                <a:ea typeface="Roboto"/>
                <a:cs typeface="Roboto"/>
                <a:sym typeface="Roboto"/>
              </a:rPr>
              <a:t>The FOSS Review process should have executive oversight to resolve disagreements and approve the most important decisions.</a:t>
            </a:r>
          </a:p>
        </p:txBody>
      </p:sp>
      <p:pic>
        <p:nvPicPr>
          <p:cNvPr id="458" name="Shape 458"/>
          <p:cNvPicPr preferRelativeResize="0"/>
          <p:nvPr/>
        </p:nvPicPr>
        <p:blipFill rotWithShape="1">
          <a:blip r:embed="rId3">
            <a:alphaModFix/>
          </a:blip>
          <a:srcRect b="0" l="0" r="0" t="0"/>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2400">
                <a:solidFill>
                  <a:srgbClr val="808080"/>
                </a:solidFill>
                <a:latin typeface="Roboto"/>
                <a:ea typeface="Roboto"/>
                <a:cs typeface="Roboto"/>
                <a:sym typeface="Roboto"/>
              </a:rPr>
              <a:t>Initiate a FOSS Review </a:t>
            </a:r>
          </a:p>
        </p:txBody>
      </p:sp>
      <p:pic>
        <p:nvPicPr>
          <p:cNvPr id="460" name="Shape 460"/>
          <p:cNvPicPr preferRelativeResize="0"/>
          <p:nvPr/>
        </p:nvPicPr>
        <p:blipFill rotWithShape="1">
          <a:blip r:embed="rId4">
            <a:alphaModFix/>
          </a:blip>
          <a:srcRect b="0" l="0" r="0" t="0"/>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Product Manager</a:t>
                </a:r>
              </a:p>
            </p:txBody>
          </p:sp>
          <p:sp>
            <p:nvSpPr>
              <p:cNvPr id="464" name="Shape 464"/>
              <p:cNvSpPr txBox="1"/>
              <p:nvPr/>
            </p:nvSpPr>
            <p:spPr>
              <a:xfrm>
                <a:off x="362466" y="2412352"/>
                <a:ext cx="142217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Program Manager</a:t>
                </a:r>
              </a:p>
            </p:txBody>
          </p:sp>
        </p:grpSp>
        <p:sp>
          <p:nvSpPr>
            <p:cNvPr id="465" name="Shape 465"/>
            <p:cNvSpPr txBox="1"/>
            <p:nvPr/>
          </p:nvSpPr>
          <p:spPr>
            <a:xfrm>
              <a:off x="905883" y="3347764"/>
              <a:ext cx="81944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 Engineer</a:t>
              </a:r>
            </a:p>
          </p:txBody>
        </p:sp>
      </p:grpSp>
      <p:pic>
        <p:nvPicPr>
          <p:cNvPr id="466" name="Shape 466"/>
          <p:cNvPicPr preferRelativeResize="0"/>
          <p:nvPr/>
        </p:nvPicPr>
        <p:blipFill rotWithShape="1">
          <a:blip r:embed="rId5">
            <a:alphaModFix/>
          </a:blip>
          <a:srcRect b="0" l="0" r="0" t="0"/>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b="0" l="0" r="0" t="0"/>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b="0" l="0" r="0" t="0"/>
          <a:stretch/>
        </p:blipFill>
        <p:spPr>
          <a:xfrm>
            <a:off x="9346696" y="2625568"/>
            <a:ext cx="660318" cy="1301587"/>
          </a:xfrm>
          <a:prstGeom prst="rect">
            <a:avLst/>
          </a:prstGeom>
          <a:noFill/>
          <a:ln>
            <a:noFill/>
          </a:ln>
        </p:spPr>
      </p:pic>
      <p:sp>
        <p:nvSpPr>
          <p:cNvPr id="469" name="Shape 469"/>
          <p:cNvSpPr txBox="1"/>
          <p:nvPr/>
        </p:nvSpPr>
        <p:spPr>
          <a:xfrm>
            <a:off x="7922097" y="3967087"/>
            <a:ext cx="556555"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Legal</a:t>
            </a:r>
          </a:p>
        </p:txBody>
      </p:sp>
      <p:sp>
        <p:nvSpPr>
          <p:cNvPr id="470" name="Shape 470"/>
          <p:cNvSpPr txBox="1"/>
          <p:nvPr/>
        </p:nvSpPr>
        <p:spPr>
          <a:xfrm>
            <a:off x="8524238" y="3951630"/>
            <a:ext cx="817844"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Scanning</a:t>
            </a:r>
          </a:p>
        </p:txBody>
      </p:sp>
      <p:sp>
        <p:nvSpPr>
          <p:cNvPr id="471" name="Shape 471"/>
          <p:cNvSpPr txBox="1"/>
          <p:nvPr/>
        </p:nvSpPr>
        <p:spPr>
          <a:xfrm>
            <a:off x="9155725" y="3951630"/>
            <a:ext cx="928452"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Specialists</a:t>
            </a:r>
          </a:p>
        </p:txBody>
      </p:sp>
      <p:pic>
        <p:nvPicPr>
          <p:cNvPr id="472" name="Shape 472"/>
          <p:cNvPicPr preferRelativeResize="0"/>
          <p:nvPr/>
        </p:nvPicPr>
        <p:blipFill rotWithShape="1">
          <a:blip r:embed="rId8">
            <a:alphaModFix/>
          </a:blip>
          <a:srcRect b="0" l="0" r="0" t="0"/>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b="0" l="0" r="0" t="0"/>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Work</a:t>
            </a:r>
          </a:p>
        </p:txBody>
      </p:sp>
      <p:pic>
        <p:nvPicPr>
          <p:cNvPr id="475" name="Shape 475"/>
          <p:cNvPicPr preferRelativeResize="0"/>
          <p:nvPr/>
        </p:nvPicPr>
        <p:blipFill rotWithShape="1">
          <a:blip r:embed="rId10">
            <a:alphaModFix/>
          </a:blip>
          <a:srcRect b="0" l="0" r="0" t="0"/>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lang="en-US" sz="2400">
                <a:solidFill>
                  <a:srgbClr val="808080"/>
                </a:solidFill>
                <a:latin typeface="Roboto"/>
                <a:ea typeface="Roboto"/>
                <a:cs typeface="Roboto"/>
                <a:sym typeface="Roboto"/>
              </a:rPr>
              <a:t>Guidance</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b="0" l="0" r="0" t="0"/>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SzPct val="25000"/>
                <a:buNone/>
              </a:pPr>
              <a:r>
                <a:rPr lang="en-US" sz="1200">
                  <a:solidFill>
                    <a:srgbClr val="333333"/>
                  </a:solidFill>
                  <a:latin typeface="Roboto"/>
                  <a:ea typeface="Roboto"/>
                  <a:cs typeface="Roboto"/>
                  <a:sym typeface="Roboto"/>
                </a:rPr>
                <a:t>Executive Review Committee</a:t>
              </a:r>
            </a:p>
          </p:txBody>
        </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4" name="Shape 484"/>
        <p:cNvGrpSpPr/>
        <p:nvPr/>
      </p:nvGrpSpPr>
      <p:grpSpPr>
        <a:xfrm>
          <a:off x="0" y="0"/>
          <a:ext cx="0" cy="0"/>
          <a:chOff x="0" y="0"/>
          <a:chExt cx="0" cy="0"/>
        </a:xfrm>
      </p:grpSpPr>
      <p:sp>
        <p:nvSpPr>
          <p:cNvPr id="485" name="Shape 48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486" name="Shape 48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the purpose of a FOSS Review?</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the first action you should take if you want to use FOSS components?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should you do if you have a question about using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kinds of information might you collect for a FOSS review?</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information helps identify who is licensing the software?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additional information is important when reviewing a FOSS component from an outside vendor?</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steps can be taken to assess the quality of information collected in a FOSS Review?</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1" name="Shape 491"/>
        <p:cNvGrpSpPr/>
        <p:nvPr/>
      </p:nvGrpSpPr>
      <p:grpSpPr>
        <a:xfrm>
          <a:off x="0" y="0"/>
          <a:ext cx="0" cy="0"/>
          <a:chOff x="0" y="0"/>
          <a:chExt cx="0" cy="0"/>
        </a:xfrm>
      </p:grpSpPr>
      <p:sp>
        <p:nvSpPr>
          <p:cNvPr id="492" name="Shape 49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6</a:t>
            </a:r>
          </a:p>
        </p:txBody>
      </p:sp>
      <p:sp>
        <p:nvSpPr>
          <p:cNvPr id="493" name="Shape 49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End to End Compliance Management (Example Processes)</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Introduction</a:t>
            </a:r>
          </a:p>
        </p:txBody>
      </p:sp>
      <p:sp>
        <p:nvSpPr>
          <p:cNvPr id="500" name="Shape 50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Compliance management is a set of actions that manages OSS components used in products. Companies may have similar processes in place for proprietary components.</a:t>
            </a:r>
            <a:r>
              <a:rPr b="0" i="0" lang="en-US" sz="2400" u="none" cap="none" strike="noStrike">
                <a:solidFill>
                  <a:srgbClr val="000000"/>
                </a:solidFill>
                <a:latin typeface="Roboto"/>
                <a:ea typeface="Roboto"/>
                <a:cs typeface="Roboto"/>
                <a:sym typeface="Roboto"/>
              </a:rPr>
              <a:t> </a:t>
            </a:r>
            <a:r>
              <a:rPr b="0" i="0" lang="en-US" sz="2400" u="none" cap="none" strike="noStrike">
                <a:solidFill>
                  <a:srgbClr val="292934"/>
                </a:solidFill>
                <a:latin typeface="Roboto"/>
                <a:ea typeface="Roboto"/>
                <a:cs typeface="Roboto"/>
                <a:sym typeface="Roboto"/>
              </a:rPr>
              <a:t>FOSS components are</a:t>
            </a:r>
            <a:r>
              <a:rPr b="0" i="0" lang="en-US" sz="2400" u="none" cap="none" strike="noStrike">
                <a:solidFill>
                  <a:schemeClr val="dk1"/>
                </a:solidFill>
                <a:latin typeface="Roboto"/>
                <a:ea typeface="Roboto"/>
                <a:cs typeface="Roboto"/>
                <a:sym typeface="Roboto"/>
              </a:rPr>
              <a:t> called "Supplied Software" in the OpenChain specification.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Such actions often include: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Identifying all the FOSS components used in Supplied Software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Identifying and tracking all obligations created by those components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Confirming that all obligations have been or will be met</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Small companies may use a simple checklist and enterprises a detailed process.</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b="50%" l="50%" r="50%" t="50%"/>
            </a:path>
            <a:tileRect/>
          </a:gradFill>
          <a:ln>
            <a:noFill/>
          </a:ln>
          <a:effectLst>
            <a:outerShdw blurRad="38100" rotWithShape="0" algn="br" dir="2700000" dist="25400">
              <a:srgbClr val="000000">
                <a:alpha val="60000"/>
              </a:srgbClr>
            </a:outerShdw>
          </a:effectLst>
        </p:spPr>
        <p:txBody>
          <a:bodyPr anchorCtr="0" anchor="ctr" bIns="91425" lIns="91425" rIns="91425" tIns="91425">
            <a:noAutofit/>
          </a:bodyPr>
          <a:lstStyle/>
          <a:p>
            <a:pPr lvl="0">
              <a:spcBef>
                <a:spcPts val="0"/>
              </a:spcBef>
              <a:buNone/>
            </a:pPr>
            <a:r>
              <a:t/>
            </a:r>
            <a:endParaRPr/>
          </a:p>
        </p:txBody>
      </p:sp>
      <p:sp>
        <p:nvSpPr>
          <p:cNvPr id="502" name="Shape 502"/>
          <p:cNvSpPr txBox="1"/>
          <p:nvPr/>
        </p:nvSpPr>
        <p:spPr>
          <a:xfrm>
            <a:off x="3023393" y="5596731"/>
            <a:ext cx="1360488" cy="72072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1" lang="en-US" sz="1400">
                <a:solidFill>
                  <a:srgbClr val="000000"/>
                </a:solidFill>
                <a:latin typeface="Roboto"/>
                <a:ea typeface="Roboto"/>
                <a:cs typeface="Roboto"/>
                <a:sym typeface="Roboto"/>
              </a:rPr>
              <a:t>Incoming </a:t>
            </a:r>
          </a:p>
          <a:p>
            <a:pPr indent="0" lvl="0" marL="0" marR="0" rtl="0" algn="ctr">
              <a:spcBef>
                <a:spcPts val="0"/>
              </a:spcBef>
              <a:buSzPct val="25000"/>
              <a:buNone/>
            </a:pPr>
            <a:r>
              <a:rPr b="1" lang="en-US" sz="1400">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fmla="val -7227" name="adj1"/>
              <a:gd fmla="val 496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rotWithShape="0" algn="br" dir="2700000" dist="25400">
              <a:srgbClr val="000000">
                <a:alpha val="60000"/>
              </a:srgbClr>
            </a:outerShdw>
          </a:effectLst>
        </p:spPr>
        <p:txBody>
          <a:bodyPr anchorCtr="0" anchor="t" bIns="45700" lIns="91425" rIns="91425" tIns="45700">
            <a:noAutofit/>
          </a:bodyPr>
          <a:lstStyle/>
          <a:p>
            <a:pPr indent="0" lvl="0" marL="0" marR="0" rtl="0" algn="ctr">
              <a:spcBef>
                <a:spcPts val="0"/>
              </a:spcBef>
              <a:buSzPct val="25000"/>
              <a:buNone/>
            </a:pPr>
            <a:r>
              <a:rPr b="1" lang="en-US" sz="1400">
                <a:solidFill>
                  <a:srgbClr val="000000"/>
                </a:solidFill>
                <a:latin typeface="Roboto"/>
                <a:ea typeface="Roboto"/>
                <a:cs typeface="Roboto"/>
                <a:sym typeface="Roboto"/>
              </a:rPr>
              <a:t>FOSS identified;</a:t>
            </a:r>
          </a:p>
          <a:p>
            <a:pPr indent="0" lvl="0" marL="0" marR="0" rtl="0" algn="ctr">
              <a:spcBef>
                <a:spcPts val="0"/>
              </a:spcBef>
              <a:buSzPct val="25000"/>
              <a:buNone/>
            </a:pPr>
            <a:r>
              <a:rPr b="1" lang="en-US" sz="1400">
                <a:solidFill>
                  <a:srgbClr val="000000"/>
                </a:solidFill>
                <a:latin typeface="Roboto"/>
                <a:ea typeface="Roboto"/>
                <a:cs typeface="Roboto"/>
                <a:sym typeface="Roboto"/>
              </a:rPr>
              <a:t>Obligations met</a:t>
            </a:r>
          </a:p>
        </p:txBody>
      </p:sp>
      <p:cxnSp>
        <p:nvCxnSpPr>
          <p:cNvPr id="505" name="Shape 505"/>
          <p:cNvCxnSpPr/>
          <p:nvPr/>
        </p:nvCxnSpPr>
        <p:spPr>
          <a:xfrm>
            <a:off x="4391025" y="5953125"/>
            <a:ext cx="385762" cy="6349"/>
          </a:xfrm>
          <a:prstGeom prst="straightConnector1">
            <a:avLst/>
          </a:prstGeom>
          <a:noFill/>
          <a:ln cap="flat" cmpd="sng" w="9525">
            <a:solidFill>
              <a:schemeClr val="dk1"/>
            </a:solidFill>
            <a:prstDash val="solid"/>
            <a:round/>
            <a:headEnd len="med" w="med" type="none"/>
            <a:tailEnd len="lg" w="lg" type="triangle"/>
          </a:ln>
        </p:spPr>
      </p:cxnSp>
      <p:cxnSp>
        <p:nvCxnSpPr>
          <p:cNvPr id="506" name="Shape 506"/>
          <p:cNvCxnSpPr/>
          <p:nvPr/>
        </p:nvCxnSpPr>
        <p:spPr>
          <a:xfrm flipH="1" rot="10800000">
            <a:off x="7210425" y="5953124"/>
            <a:ext cx="327025" cy="4763"/>
          </a:xfrm>
          <a:prstGeom prst="straightConnector1">
            <a:avLst/>
          </a:prstGeom>
          <a:noFill/>
          <a:ln cap="flat" cmpd="sng" w="9525">
            <a:solidFill>
              <a:schemeClr val="dk1"/>
            </a:solidFill>
            <a:prstDash val="solid"/>
            <a:round/>
            <a:headEnd len="med" w="med" type="none"/>
            <a:tailEnd len="lg" w="lg" type="triangle"/>
          </a:ln>
        </p:spPr>
      </p:cxnSp>
      <p:sp>
        <p:nvSpPr>
          <p:cNvPr id="507" name="Shape 507"/>
          <p:cNvSpPr/>
          <p:nvPr/>
        </p:nvSpPr>
        <p:spPr>
          <a:xfrm>
            <a:off x="5269944" y="5588555"/>
            <a:ext cx="1533524" cy="738664"/>
          </a:xfrm>
          <a:prstGeom prst="rect">
            <a:avLst/>
          </a:prstGeom>
          <a:noFill/>
          <a:ln>
            <a:noFill/>
          </a:ln>
        </p:spPr>
        <p:txBody>
          <a:bodyPr anchorCtr="0" anchor="ctr" bIns="45700" lIns="91425" rIns="91425" tIns="45700">
            <a:noAutofit/>
          </a:bodyPr>
          <a:lstStyle/>
          <a:p>
            <a:pPr indent="0" lvl="0" marL="0" marR="0" rtl="0" algn="ctr">
              <a:spcBef>
                <a:spcPts val="0"/>
              </a:spcBef>
              <a:buSzPct val="25000"/>
              <a:buNone/>
            </a:pPr>
            <a:r>
              <a:rPr b="1" lang="en-US" sz="1800">
                <a:solidFill>
                  <a:schemeClr val="dk1"/>
                </a:solidFill>
                <a:latin typeface="Roboto"/>
                <a:ea typeface="Roboto"/>
                <a:cs typeface="Roboto"/>
                <a:sym typeface="Roboto"/>
              </a:rPr>
              <a:t>Compliance Process</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2" name="Shape 512"/>
        <p:cNvGrpSpPr/>
        <p:nvPr/>
      </p:nvGrpSpPr>
      <p:grpSpPr>
        <a:xfrm>
          <a:off x="0" y="0"/>
          <a:ext cx="0" cy="0"/>
          <a:chOff x="0" y="0"/>
          <a:chExt cx="0" cy="0"/>
        </a:xfrm>
      </p:grpSpPr>
      <p:sp>
        <p:nvSpPr>
          <p:cNvPr id="513" name="Shape 513"/>
          <p:cNvSpPr txBox="1"/>
          <p:nvPr>
            <p:ph type="title"/>
          </p:nvPr>
        </p:nvSpPr>
        <p:spPr>
          <a:xfrm>
            <a:off x="447662" y="514350"/>
            <a:ext cx="10972800" cy="990600"/>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Example Small to Medium Company Checklist</a:t>
            </a:r>
          </a:p>
        </p:txBody>
      </p:sp>
      <p:sp>
        <p:nvSpPr>
          <p:cNvPr id="514" name="Shape 514"/>
          <p:cNvSpPr txBox="1"/>
          <p:nvPr>
            <p:ph idx="1" type="body"/>
          </p:nvPr>
        </p:nvSpPr>
        <p:spPr>
          <a:xfrm>
            <a:off x="609600" y="1504950"/>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Ongoing Compliance Tasks: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Discover all FOSS early in the procurement/development cycle</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Review and Approve all FOSS components used </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Verify the information necessary to satisfy FOSS obligations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Review and approve any outbound contributions to FOSS projects</a:t>
            </a:r>
          </a:p>
          <a:p>
            <a:pPr indent="-457200" lvl="0" marL="457200" marR="0" rtl="0" algn="l">
              <a:spcBef>
                <a:spcPts val="400"/>
              </a:spcBef>
              <a:spcAft>
                <a:spcPts val="0"/>
              </a:spcAft>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Support Requirements:</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Ensure adequate compliance staffing and designate clear lines of responsibility </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Adapt existing Business Processes to support the FOSS compliance program</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Have training on the organization’s FOSS policy available to everyone</a:t>
            </a:r>
          </a:p>
          <a:p>
            <a:pPr indent="-457200" lvl="0" marL="457200" marR="0" rtl="0" algn="l">
              <a:spcBef>
                <a:spcPts val="400"/>
              </a:spcBef>
              <a:spcAft>
                <a:spcPts val="0"/>
              </a:spcAft>
              <a:buClr>
                <a:schemeClr val="accent1"/>
              </a:buClr>
              <a:buSzPct val="85000"/>
              <a:buFont typeface="Arial"/>
              <a:buAutoNum type="arabicPeriod"/>
            </a:pPr>
            <a:r>
              <a:rPr b="0" i="0" lang="en-US" sz="2000" u="none" cap="none" strike="noStrike">
                <a:solidFill>
                  <a:schemeClr val="dk1"/>
                </a:solidFill>
                <a:latin typeface="Roboto"/>
                <a:ea typeface="Roboto"/>
                <a:cs typeface="Roboto"/>
                <a:sym typeface="Roboto"/>
              </a:rPr>
              <a:t>Track progress of all FOSS compliance activities</a:t>
            </a:r>
          </a:p>
          <a:p>
            <a:pPr indent="0" lvl="0" marL="0" marR="0" rtl="0" algn="l">
              <a:spcBef>
                <a:spcPts val="480"/>
              </a:spcBef>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400">
                <a:solidFill>
                  <a:srgbClr val="292934"/>
                </a:solidFill>
                <a:latin typeface="Roboto Condensed"/>
                <a:ea typeface="Roboto Condensed"/>
                <a:cs typeface="Roboto Condensed"/>
                <a:sym typeface="Roboto Condensed"/>
              </a:rPr>
              <a:t>You can get detailed checklists for these items here: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anchorCtr="0" anchor="t" bIns="45700" lIns="91425" rIns="91425" tIns="45700">
            <a:noAutofit/>
          </a:bodyPr>
          <a:lstStyle/>
          <a:p>
            <a:pPr indent="0" lvl="0" marL="0" marR="0" rtl="0" algn="l">
              <a:spcBef>
                <a:spcPts val="0"/>
              </a:spcBef>
              <a:buClr>
                <a:schemeClr val="dk2"/>
              </a:buClr>
              <a:buSzPct val="25000"/>
              <a:buFont typeface="Roboto"/>
              <a:buNone/>
            </a:pPr>
            <a:r>
              <a:rPr lang="en-US" sz="4000">
                <a:solidFill>
                  <a:schemeClr val="dk2"/>
                </a:solidFill>
                <a:latin typeface="Roboto"/>
                <a:ea typeface="Roboto"/>
                <a:cs typeface="Roboto"/>
                <a:sym typeface="Roboto"/>
              </a:rPr>
              <a:t>Example Enterprise Process</a:t>
            </a:r>
          </a:p>
        </p:txBody>
      </p:sp>
      <p:sp>
        <p:nvSpPr>
          <p:cNvPr id="522" name="Shape 522"/>
          <p:cNvSpPr/>
          <p:nvPr/>
        </p:nvSpPr>
        <p:spPr>
          <a:xfrm>
            <a:off x="1678514" y="2072010"/>
            <a:ext cx="1830386" cy="347662"/>
          </a:xfrm>
          <a:prstGeom prst="rect">
            <a:avLst/>
          </a:prstGeom>
          <a:solidFill>
            <a:srgbClr val="0099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SzPct val="25000"/>
              <a:buNone/>
            </a:pPr>
            <a:r>
              <a:rPr b="1" lang="en-US" sz="1100">
                <a:solidFill>
                  <a:srgbClr val="FFFFFF"/>
                </a:solidFill>
                <a:latin typeface="Roboto"/>
                <a:ea typeface="Roboto"/>
                <a:cs typeface="Roboto"/>
                <a:sym typeface="Roboto"/>
              </a:rPr>
              <a:t>Queued for Process</a:t>
            </a:r>
          </a:p>
          <a:p>
            <a:pPr indent="0" lvl="0" marL="0" marR="0" rtl="0" algn="ctr">
              <a:spcBef>
                <a:spcPts val="0"/>
              </a:spcBef>
              <a:buNone/>
            </a:pPr>
            <a:r>
              <a:t/>
            </a:r>
            <a:endParaRPr b="1" sz="1100">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fmla="val -27681" name="adj1"/>
              <a:gd fmla="val 18898" name="adj2"/>
            </a:avLst>
          </a:prstGeom>
          <a:gradFill>
            <a:gsLst>
              <a:gs pos="0">
                <a:srgbClr val="B0BCD2"/>
              </a:gs>
              <a:gs pos="35001">
                <a:srgbClr val="C8D0DF"/>
              </a:gs>
              <a:gs pos="100000">
                <a:srgbClr val="EAEDF3"/>
              </a:gs>
            </a:gsLst>
            <a:lin ang="16200000" scaled="0"/>
          </a:gradFill>
          <a:ln>
            <a:noFill/>
          </a:ln>
          <a:effectLst>
            <a:outerShdw blurRad="63500" rotWithShape="0" dir="5400000" dist="20000">
              <a:srgbClr val="000000">
                <a:alpha val="37647"/>
              </a:srgbClr>
            </a:outerShdw>
          </a:effectLst>
        </p:spPr>
        <p:txBody>
          <a:bodyPr anchorCtr="0" anchor="t" bIns="41450" lIns="82925" rIns="82925" tIns="41450">
            <a:noAutofit/>
          </a:bodyPr>
          <a:lstStyle/>
          <a:p>
            <a:pPr indent="0" lvl="0" marL="0" marR="0" rtl="0" algn="ctr">
              <a:spcBef>
                <a:spcPts val="0"/>
              </a:spcBef>
              <a:buClr>
                <a:schemeClr val="dk1"/>
              </a:buClr>
              <a:buFont typeface="Times New Roman"/>
              <a:buNone/>
            </a:pPr>
            <a:r>
              <a:t/>
            </a: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Identification</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Audit</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Resolve Issues</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Reviews</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Approvals</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Registration</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Notices</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Verifications</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Distribution</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rotWithShape="0" algn="ctr" dir="5400000" dist="12700">
              <a:srgbClr val="000000">
                <a:alpha val="74901"/>
              </a:srgbClr>
            </a:outerShdw>
          </a:effectLst>
        </p:spPr>
        <p:txBody>
          <a:bodyPr anchorCtr="1" anchor="ctr" bIns="41450" lIns="82925" rIns="82925" tIns="41450">
            <a:noAutofit/>
          </a:bodyPr>
          <a:lstStyle/>
          <a:p>
            <a:pPr indent="0" lvl="0" marL="0" marR="0" rtl="0" algn="ctr">
              <a:spcBef>
                <a:spcPts val="0"/>
              </a:spcBef>
              <a:buClr>
                <a:srgbClr val="FFFFFF"/>
              </a:buClr>
              <a:buSzPct val="25000"/>
              <a:buFont typeface="Times New Roman"/>
              <a:buNone/>
            </a:pPr>
            <a:r>
              <a:rPr b="1" lang="en-US" sz="1300">
                <a:solidFill>
                  <a:srgbClr val="FFFFFF"/>
                </a:solidFill>
                <a:latin typeface="Roboto"/>
                <a:ea typeface="Roboto"/>
                <a:cs typeface="Roboto"/>
                <a:sym typeface="Roboto"/>
              </a:rPr>
              <a:t>Verifications</a:t>
            </a:r>
          </a:p>
        </p:txBody>
      </p:sp>
      <p:sp>
        <p:nvSpPr>
          <p:cNvPr id="534" name="Shape 534"/>
          <p:cNvSpPr/>
          <p:nvPr/>
        </p:nvSpPr>
        <p:spPr>
          <a:xfrm>
            <a:off x="1731963" y="2396869"/>
            <a:ext cx="1721340" cy="467237"/>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Own Proprietary Software</a:t>
            </a:r>
          </a:p>
        </p:txBody>
      </p:sp>
      <p:sp>
        <p:nvSpPr>
          <p:cNvPr id="535" name="Shape 535"/>
          <p:cNvSpPr/>
          <p:nvPr/>
        </p:nvSpPr>
        <p:spPr>
          <a:xfrm>
            <a:off x="1731963" y="2852738"/>
            <a:ext cx="1719871" cy="279399"/>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3</a:t>
            </a:r>
            <a:r>
              <a:rPr b="1" baseline="30000" lang="en-US" sz="1100">
                <a:solidFill>
                  <a:schemeClr val="dk2"/>
                </a:solidFill>
                <a:latin typeface="Roboto"/>
                <a:ea typeface="Roboto"/>
                <a:cs typeface="Roboto"/>
                <a:sym typeface="Roboto"/>
              </a:rPr>
              <a:t>rd</a:t>
            </a:r>
            <a:r>
              <a:rPr b="1" lang="en-US" sz="1100">
                <a:solidFill>
                  <a:schemeClr val="dk2"/>
                </a:solidFill>
                <a:latin typeface="Roboto"/>
                <a:ea typeface="Roboto"/>
                <a:cs typeface="Roboto"/>
                <a:sym typeface="Roboto"/>
              </a:rPr>
              <a:t> Party Software</a:t>
            </a:r>
          </a:p>
        </p:txBody>
      </p:sp>
      <p:sp>
        <p:nvSpPr>
          <p:cNvPr id="536" name="Shape 536"/>
          <p:cNvSpPr/>
          <p:nvPr/>
        </p:nvSpPr>
        <p:spPr>
          <a:xfrm>
            <a:off x="1733550" y="3213100"/>
            <a:ext cx="1721340" cy="279399"/>
          </a:xfrm>
          <a:prstGeom prst="roundRect">
            <a:avLst>
              <a:gd fmla="val 16667" name="adj"/>
            </a:avLst>
          </a:prstGeom>
          <a:noFill/>
          <a:ln cap="flat" cmpd="sng" w="9525">
            <a:solidFill>
              <a:schemeClr val="dk1"/>
            </a:solidFill>
            <a:prstDash val="solid"/>
            <a:round/>
            <a:headEnd len="med" w="med" type="none"/>
            <a:tailEnd len="med" w="med" type="none"/>
          </a:ln>
        </p:spPr>
        <p:txBody>
          <a:bodyPr anchorCtr="0" anchor="ctr" bIns="41450" lIns="82925" rIns="82925" tIns="41450">
            <a:noAutofit/>
          </a:bodyPr>
          <a:lstStyle/>
          <a:p>
            <a:pPr indent="0" lvl="0" marL="0" marR="0" rtl="0" algn="ctr">
              <a:spcBef>
                <a:spcPts val="0"/>
              </a:spcBef>
              <a:buSzPct val="25000"/>
              <a:buNone/>
            </a:pPr>
            <a:r>
              <a:rPr b="1" lang="en-US" sz="1100">
                <a:solidFill>
                  <a:schemeClr val="dk2"/>
                </a:solidFill>
                <a:latin typeface="Roboto"/>
                <a:ea typeface="Roboto"/>
                <a:cs typeface="Roboto"/>
                <a:sym typeface="Roboto"/>
              </a:rPr>
              <a:t>FOSS</a:t>
            </a:r>
          </a:p>
        </p:txBody>
      </p:sp>
      <p:cxnSp>
        <p:nvCxnSpPr>
          <p:cNvPr id="537" name="Shape 537"/>
          <p:cNvCxnSpPr>
            <a:endCxn id="524" idx="3"/>
          </p:cNvCxnSpPr>
          <p:nvPr/>
        </p:nvCxnSpPr>
        <p:spPr>
          <a:xfrm flipH="1" rot="10800000">
            <a:off x="3938757" y="2054548"/>
            <a:ext cx="274200" cy="1500"/>
          </a:xfrm>
          <a:prstGeom prst="straightConnector1">
            <a:avLst/>
          </a:prstGeom>
          <a:solidFill>
            <a:srgbClr val="00B8FF"/>
          </a:solidFill>
          <a:ln cap="flat" cmpd="sng" w="19050">
            <a:solidFill>
              <a:srgbClr val="31313F"/>
            </a:solidFill>
            <a:prstDash val="solid"/>
            <a:round/>
            <a:headEnd len="med" w="med" type="none"/>
            <a:tailEnd len="lg" w="lg" type="triangle"/>
          </a:ln>
        </p:spPr>
      </p:cxnSp>
      <p:sp>
        <p:nvSpPr>
          <p:cNvPr id="538" name="Shape 538"/>
          <p:cNvSpPr/>
          <p:nvPr/>
        </p:nvSpPr>
        <p:spPr>
          <a:xfrm>
            <a:off x="8914338" y="2116459"/>
            <a:ext cx="1612900" cy="319087"/>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Outgoing Software</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cap="flat" cmpd="sng" w="19050">
            <a:solidFill>
              <a:srgbClr val="31313F"/>
            </a:solidFill>
            <a:prstDash val="solid"/>
            <a:round/>
            <a:headEnd len="med" w="med" type="none"/>
            <a:tailEnd len="lg" w="lg" type="triangle"/>
          </a:ln>
        </p:spPr>
      </p:cxnSp>
      <p:sp>
        <p:nvSpPr>
          <p:cNvPr id="540" name="Shape 540"/>
          <p:cNvSpPr/>
          <p:nvPr/>
        </p:nvSpPr>
        <p:spPr>
          <a:xfrm>
            <a:off x="8901275" y="2640063"/>
            <a:ext cx="1612900" cy="343080"/>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Notices &amp; Attributions</a:t>
            </a:r>
          </a:p>
        </p:txBody>
      </p:sp>
      <p:sp>
        <p:nvSpPr>
          <p:cNvPr id="541" name="Shape 541"/>
          <p:cNvSpPr/>
          <p:nvPr/>
        </p:nvSpPr>
        <p:spPr>
          <a:xfrm>
            <a:off x="8914338" y="3145160"/>
            <a:ext cx="1612900" cy="309562"/>
          </a:xfrm>
          <a:prstGeom prst="rect">
            <a:avLst/>
          </a:prstGeom>
          <a:solidFill>
            <a:srgbClr val="CC6600"/>
          </a:solidFill>
          <a:ln cap="flat" cmpd="sng" w="9525">
            <a:solidFill>
              <a:srgbClr val="003359"/>
            </a:solidFill>
            <a:prstDash val="solid"/>
            <a:miter/>
            <a:headEnd len="med" w="med" type="none"/>
            <a:tailEnd len="med" w="med" type="none"/>
          </a:ln>
          <a:effectLst>
            <a:outerShdw blurRad="63500" rotWithShape="0" algn="tl" dir="2700000" dist="38100">
              <a:srgbClr val="000000">
                <a:alpha val="39607"/>
              </a:srgbClr>
            </a:outerShdw>
          </a:effectLst>
        </p:spPr>
        <p:txBody>
          <a:bodyPr anchorCtr="0" anchor="t" bIns="41450" lIns="82925" rIns="82925" tIns="41450">
            <a:noAutofit/>
          </a:bodyPr>
          <a:lstStyle/>
          <a:p>
            <a:pPr indent="0" lvl="0" marL="0" marR="0" rtl="0" algn="ctr">
              <a:spcBef>
                <a:spcPts val="0"/>
              </a:spcBef>
              <a:buClr>
                <a:srgbClr val="FFFFFF"/>
              </a:buClr>
              <a:buSzPct val="25000"/>
              <a:buFont typeface="Times New Roman"/>
              <a:buNone/>
            </a:pPr>
            <a:r>
              <a:rPr b="1" lang="en-US" sz="1100">
                <a:solidFill>
                  <a:srgbClr val="FFFFFF"/>
                </a:solidFill>
                <a:latin typeface="Roboto"/>
                <a:ea typeface="Roboto"/>
                <a:cs typeface="Roboto"/>
                <a:sym typeface="Roboto"/>
              </a:rPr>
              <a:t>Written Offer</a:t>
            </a:r>
          </a:p>
        </p:txBody>
      </p:sp>
      <p:sp>
        <p:nvSpPr>
          <p:cNvPr id="542" name="Shape 542"/>
          <p:cNvSpPr txBox="1"/>
          <p:nvPr/>
        </p:nvSpPr>
        <p:spPr>
          <a:xfrm>
            <a:off x="3144301" y="4650110"/>
            <a:ext cx="1665820" cy="938707"/>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Scan or audit source code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 and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Confirm origin and</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license of source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code</a:t>
            </a:r>
          </a:p>
        </p:txBody>
      </p:sp>
      <p:sp>
        <p:nvSpPr>
          <p:cNvPr id="543" name="Shape 543"/>
          <p:cNvSpPr txBox="1"/>
          <p:nvPr/>
        </p:nvSpPr>
        <p:spPr>
          <a:xfrm>
            <a:off x="4517564" y="4646935"/>
            <a:ext cx="1486283" cy="6001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Resolve any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audit issues in line with</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company FOSS policies</a:t>
            </a:r>
          </a:p>
        </p:txBody>
      </p:sp>
      <p:sp>
        <p:nvSpPr>
          <p:cNvPr id="544" name="Shape 544"/>
          <p:cNvSpPr txBox="1"/>
          <p:nvPr/>
        </p:nvSpPr>
        <p:spPr>
          <a:xfrm>
            <a:off x="1919288" y="4646612"/>
            <a:ext cx="1099615" cy="600154"/>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Identify FOSS components for review</a:t>
            </a:r>
          </a:p>
        </p:txBody>
      </p:sp>
      <p:sp>
        <p:nvSpPr>
          <p:cNvPr id="545" name="Shape 545"/>
          <p:cNvSpPr/>
          <p:nvPr/>
        </p:nvSpPr>
        <p:spPr>
          <a:xfrm rot="5400000">
            <a:off x="4509820" y="3876204"/>
            <a:ext cx="142875" cy="430213"/>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Verify source code packages for distribution</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 and –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Verify appropriate notices are provided</a:t>
            </a:r>
          </a:p>
          <a:p>
            <a:pPr indent="0" lvl="0" marL="0" marR="0" rtl="0" algn="ctr">
              <a:spcBef>
                <a:spcPts val="0"/>
              </a:spcBef>
              <a:buClr>
                <a:schemeClr val="dk1"/>
              </a:buClr>
              <a:buFont typeface="Times New Roman"/>
              <a:buNone/>
            </a:pPr>
            <a:r>
              <a:t/>
            </a: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fmla="val 8327"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fmla="val 8327"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flipH="1" rot="10800000">
            <a:off x="2469095" y="4220012"/>
            <a:ext cx="1630500" cy="4266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1" name="Shape 551"/>
          <p:cNvCxnSpPr>
            <a:stCxn id="542" idx="0"/>
          </p:cNvCxnSpPr>
          <p:nvPr/>
        </p:nvCxnSpPr>
        <p:spPr>
          <a:xfrm flipH="1" rot="10800000">
            <a:off x="3977211" y="4219910"/>
            <a:ext cx="547800" cy="4302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53" name="Shape 553"/>
          <p:cNvSpPr/>
          <p:nvPr/>
        </p:nvSpPr>
        <p:spPr>
          <a:xfrm rot="5400000">
            <a:off x="6233845" y="3880966"/>
            <a:ext cx="142875" cy="430213"/>
          </a:xfrm>
          <a:prstGeom prst="rightBrace">
            <a:avLst>
              <a:gd fmla="val 8336"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Record approved</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software/version</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in inventory per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product and per </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release</a:t>
            </a:r>
          </a:p>
          <a:p>
            <a:pPr indent="0" lvl="0" marL="0" marR="0" rtl="0" algn="ctr">
              <a:spcBef>
                <a:spcPts val="0"/>
              </a:spcBef>
              <a:buNone/>
            </a:pPr>
            <a:r>
              <a:t/>
            </a: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57" name="Shape 557"/>
          <p:cNvSpPr/>
          <p:nvPr/>
        </p:nvSpPr>
        <p:spPr>
          <a:xfrm rot="5400000">
            <a:off x="9575532" y="3180879"/>
            <a:ext cx="174625" cy="1865312"/>
          </a:xfrm>
          <a:prstGeom prst="rightBrace">
            <a:avLst>
              <a:gd fmla="val 8358"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Publish source code,</a:t>
            </a:r>
          </a:p>
          <a:p>
            <a:pPr indent="0" lvl="0" marL="0" marR="0" rtl="0" algn="ctr">
              <a:spcBef>
                <a:spcPts val="0"/>
              </a:spcBef>
              <a:buSzPct val="25000"/>
              <a:buNone/>
            </a:pPr>
            <a:r>
              <a:rPr lang="en-US" sz="1100">
                <a:solidFill>
                  <a:schemeClr val="dk1"/>
                </a:solidFill>
                <a:latin typeface="Roboto Condensed"/>
                <a:ea typeface="Roboto Condensed"/>
                <a:cs typeface="Roboto Condensed"/>
                <a:sym typeface="Roboto Condensed"/>
              </a:rPr>
              <a:t>notices and provide written offer</a:t>
            </a:r>
          </a:p>
        </p:txBody>
      </p:sp>
      <p:cxnSp>
        <p:nvCxnSpPr>
          <p:cNvPr id="559" name="Shape 559"/>
          <p:cNvCxnSpPr/>
          <p:nvPr/>
        </p:nvCxnSpPr>
        <p:spPr>
          <a:xfrm rot="-5400000">
            <a:off x="9486632" y="4442941"/>
            <a:ext cx="346074" cy="1587"/>
          </a:xfrm>
          <a:prstGeom prst="straightConnector1">
            <a:avLst/>
          </a:prstGeom>
          <a:noFill/>
          <a:ln cap="flat" cmpd="sng" w="19050">
            <a:solidFill>
              <a:schemeClr val="dk1"/>
            </a:solidFill>
            <a:prstDash val="solid"/>
            <a:round/>
            <a:headEnd len="med" w="med" type="none"/>
            <a:tailEnd len="lg" w="lg" type="stealth"/>
          </a:ln>
        </p:spPr>
      </p:cxnSp>
      <p:sp>
        <p:nvSpPr>
          <p:cNvPr id="560" name="Shape 560"/>
          <p:cNvSpPr/>
          <p:nvPr/>
        </p:nvSpPr>
        <p:spPr>
          <a:xfrm flipH="1" rot="5400000">
            <a:off x="5619482" y="1298105"/>
            <a:ext cx="138112" cy="828675"/>
          </a:xfrm>
          <a:prstGeom prst="rightBrace">
            <a:avLst>
              <a:gd fmla="val 8333"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1" name="Shape 561"/>
          <p:cNvSpPr/>
          <p:nvPr/>
        </p:nvSpPr>
        <p:spPr>
          <a:xfrm flipH="1" rot="5400000">
            <a:off x="6733113" y="1497335"/>
            <a:ext cx="138112" cy="430212"/>
          </a:xfrm>
          <a:prstGeom prst="rightBrace">
            <a:avLst>
              <a:gd fmla="val 8335"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2" name="Shape 562"/>
          <p:cNvSpPr/>
          <p:nvPr/>
        </p:nvSpPr>
        <p:spPr>
          <a:xfrm flipH="1" rot="5400000">
            <a:off x="8030101" y="1497336"/>
            <a:ext cx="138112" cy="430213"/>
          </a:xfrm>
          <a:prstGeom prst="rightBrace">
            <a:avLst>
              <a:gd fmla="val 8335" name="adj1"/>
              <a:gd fmla="val 50000" name="adj2"/>
            </a:avLst>
          </a:prstGeom>
          <a:noFill/>
          <a:ln cap="flat" cmpd="sng" w="19050">
            <a:solidFill>
              <a:schemeClr val="dk1"/>
            </a:solidFill>
            <a:prstDash val="solid"/>
            <a:round/>
            <a:headEnd len="med" w="med" type="none"/>
            <a:tailEnd len="med" w="med" type="none"/>
          </a:ln>
          <a:effectLst>
            <a:outerShdw blurRad="63500" rotWithShape="0" dir="5400000" dist="20000">
              <a:srgbClr val="000000">
                <a:alpha val="37647"/>
              </a:srgbClr>
            </a:outerShdw>
          </a:effectLst>
        </p:spPr>
        <p:txBody>
          <a:bodyPr anchorCtr="0" anchor="ctr" bIns="45700" lIns="91425" rIns="91425" tIns="45700">
            <a:noAutofit/>
          </a:bodyPr>
          <a:lstStyle/>
          <a:p>
            <a:pPr indent="0" lvl="0" marL="0" marR="0" rtl="0" algn="ctr">
              <a:spcBef>
                <a:spcPts val="0"/>
              </a:spcBef>
              <a:buNone/>
            </a:pPr>
            <a:r>
              <a:t/>
            </a: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Review and approve </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compliance record of FOSS software components</a:t>
            </a:r>
          </a:p>
        </p:txBody>
      </p:sp>
      <p:sp>
        <p:nvSpPr>
          <p:cNvPr id="564" name="Shape 564"/>
          <p:cNvSpPr txBox="1"/>
          <p:nvPr/>
        </p:nvSpPr>
        <p:spPr>
          <a:xfrm>
            <a:off x="6018739" y="608335"/>
            <a:ext cx="1576386" cy="446088"/>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Compile notices</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for publication</a:t>
            </a:r>
          </a:p>
        </p:txBody>
      </p:sp>
      <p:cxnSp>
        <p:nvCxnSpPr>
          <p:cNvPr id="565" name="Shape 565"/>
          <p:cNvCxnSpPr>
            <a:stCxn id="563" idx="2"/>
          </p:cNvCxnSpPr>
          <p:nvPr/>
        </p:nvCxnSpPr>
        <p:spPr>
          <a:xfrm>
            <a:off x="5439300" y="1376180"/>
            <a:ext cx="249300" cy="198900"/>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cxnSp>
        <p:nvCxnSpPr>
          <p:cNvPr id="566" name="Shape 566"/>
          <p:cNvCxnSpPr/>
          <p:nvPr/>
        </p:nvCxnSpPr>
        <p:spPr>
          <a:xfrm flipH="1" rot="-5400000">
            <a:off x="6555312" y="1275086"/>
            <a:ext cx="484187" cy="7937"/>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Post publication</a:t>
            </a:r>
          </a:p>
          <a:p>
            <a:pPr indent="0" lvl="0" marL="0" marR="0" rtl="0" algn="ctr">
              <a:spcBef>
                <a:spcPts val="0"/>
              </a:spcBef>
              <a:buSzPct val="25000"/>
              <a:buNone/>
            </a:pPr>
            <a:r>
              <a:rPr lang="en-US" sz="1100">
                <a:solidFill>
                  <a:srgbClr val="000000"/>
                </a:solidFill>
                <a:latin typeface="Roboto Condensed"/>
                <a:ea typeface="Roboto Condensed"/>
                <a:cs typeface="Roboto Condensed"/>
                <a:sym typeface="Roboto Condensed"/>
              </a:rPr>
              <a:t>verifications</a:t>
            </a:r>
          </a:p>
        </p:txBody>
      </p:sp>
      <p:cxnSp>
        <p:nvCxnSpPr>
          <p:cNvPr id="568" name="Shape 568"/>
          <p:cNvCxnSpPr/>
          <p:nvPr/>
        </p:nvCxnSpPr>
        <p:spPr>
          <a:xfrm flipH="1" rot="-5400000">
            <a:off x="7852301" y="1273498"/>
            <a:ext cx="484187" cy="7937"/>
          </a:xfrm>
          <a:prstGeom prst="straightConnector1">
            <a:avLst/>
          </a:prstGeom>
          <a:noFill/>
          <a:ln cap="flat" cmpd="sng" w="19050">
            <a:solidFill>
              <a:srgbClr val="000000"/>
            </a:solidFill>
            <a:prstDash val="solid"/>
            <a:round/>
            <a:headEnd len="med" w="med" type="none"/>
            <a:tailEnd len="lg" w="lg" type="stealth"/>
          </a:ln>
          <a:effectLst>
            <a:outerShdw blurRad="63500" rotWithShape="0" dir="5400000" dist="20000">
              <a:srgbClr val="000000">
                <a:alpha val="37647"/>
              </a:srgbClr>
            </a:outerShdw>
          </a:effectLst>
        </p:spPr>
      </p:cxnSp>
      <p:sp>
        <p:nvSpPr>
          <p:cNvPr id="569" name="Shape 569"/>
          <p:cNvSpPr/>
          <p:nvPr/>
        </p:nvSpPr>
        <p:spPr>
          <a:xfrm>
            <a:off x="8730189" y="2135510"/>
            <a:ext cx="161925" cy="1312862"/>
          </a:xfrm>
          <a:prstGeom prst="leftBrace">
            <a:avLst>
              <a:gd fmla="val 8333" name="adj1"/>
              <a:gd fmla="val 50000" name="adj2"/>
            </a:avLst>
          </a:prstGeom>
          <a:noFill/>
          <a:ln cap="flat" cmpd="sng" w="12700">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l">
              <a:lnSpc>
                <a:spcPct val="93000"/>
              </a:lnSpc>
              <a:spcBef>
                <a:spcPts val="0"/>
              </a:spcBef>
              <a:buNone/>
            </a:pPr>
            <a:r>
              <a:t/>
            </a: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fmla="val 8333" name="adj1"/>
              <a:gd fmla="val 50000" name="adj2"/>
            </a:avLst>
          </a:prstGeom>
          <a:noFill/>
          <a:ln cap="flat" cmpd="sng" w="12700">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l">
              <a:lnSpc>
                <a:spcPct val="93000"/>
              </a:lnSpc>
              <a:spcBef>
                <a:spcPts val="0"/>
              </a:spcBef>
              <a:buNone/>
            </a:pPr>
            <a:r>
              <a:t/>
            </a: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fmla="val 50000" name="adj1"/>
              <a:gd fmla="val 50000" name="adj2"/>
            </a:avLst>
          </a:prstGeom>
          <a:solidFill>
            <a:srgbClr val="55556F"/>
          </a:solidFill>
          <a:ln cap="flat" cmpd="sng" w="9525">
            <a:solidFill>
              <a:schemeClr val="dk1"/>
            </a:solidFill>
            <a:prstDash val="solid"/>
            <a:round/>
            <a:headEnd len="med" w="med" type="none"/>
            <a:tailEnd len="med" w="med" type="none"/>
          </a:ln>
        </p:spPr>
        <p:txBody>
          <a:bodyPr anchorCtr="0" anchor="t" bIns="41450" lIns="82925" rIns="82925" tIns="41450">
            <a:noAutofit/>
          </a:bodyPr>
          <a:lstStyle/>
          <a:p>
            <a:pPr indent="0" lvl="0" marL="0" marR="0" rtl="0" algn="ctr">
              <a:lnSpc>
                <a:spcPct val="93000"/>
              </a:lnSpc>
              <a:spcBef>
                <a:spcPts val="0"/>
              </a:spcBef>
              <a:buSzPct val="25000"/>
              <a:buNone/>
            </a:pPr>
            <a:r>
              <a:rPr b="1" lang="en-US" sz="1300">
                <a:solidFill>
                  <a:schemeClr val="lt1"/>
                </a:solidFill>
                <a:latin typeface="Roboto"/>
                <a:ea typeface="Roboto"/>
                <a:cs typeface="Roboto"/>
                <a:sym typeface="Roboto"/>
              </a:rPr>
              <a:t>Example of Compliance Management End-to-</a:t>
            </a:r>
            <a:r>
              <a:rPr b="1" lang="en-US" sz="1300">
                <a:solidFill>
                  <a:srgbClr val="FFFFFF"/>
                </a:solidFill>
                <a:latin typeface="Roboto"/>
                <a:ea typeface="Roboto"/>
                <a:cs typeface="Roboto"/>
                <a:sym typeface="Roboto"/>
              </a:rPr>
              <a:t>End Process</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6" name="Shape 576"/>
        <p:cNvGrpSpPr/>
        <p:nvPr/>
      </p:nvGrpSpPr>
      <p:grpSpPr>
        <a:xfrm>
          <a:off x="0" y="0"/>
          <a:ext cx="0" cy="0"/>
          <a:chOff x="0" y="0"/>
          <a:chExt cx="0" cy="0"/>
        </a:xfrm>
      </p:grpSpPr>
      <p:sp>
        <p:nvSpPr>
          <p:cNvPr id="577" name="Shape 577"/>
          <p:cNvSpPr txBox="1"/>
          <p:nvPr>
            <p:ph idx="4294967295" type="body"/>
          </p:nvPr>
        </p:nvSpPr>
        <p:spPr>
          <a:xfrm>
            <a:off x="6264275" y="3843337"/>
            <a:ext cx="5927724" cy="2301874"/>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1800" u="sng" cap="none" strike="noStrike">
                <a:solidFill>
                  <a:srgbClr val="0070C0"/>
                </a:solidFill>
                <a:latin typeface="Roboto"/>
                <a:ea typeface="Roboto"/>
                <a:cs typeface="Roboto"/>
                <a:sym typeface="Roboto"/>
              </a:rPr>
              <a:t>Outcome: </a:t>
            </a:r>
          </a:p>
          <a:p>
            <a:pPr indent="-190500" lvl="1" marL="457200" marR="0" rtl="0" algn="l">
              <a:spcBef>
                <a:spcPts val="320"/>
              </a:spcBef>
              <a:spcAft>
                <a:spcPts val="0"/>
              </a:spcAft>
              <a:buClr>
                <a:schemeClr val="accent1"/>
              </a:buClr>
              <a:buSzPct val="85000"/>
              <a:buFont typeface="Arial"/>
              <a:buChar char="•"/>
            </a:pPr>
            <a:r>
              <a:rPr b="0" i="0" lang="en-US" sz="1600" u="none" cap="none" strike="noStrike">
                <a:solidFill>
                  <a:schemeClr val="dk1"/>
                </a:solidFill>
                <a:latin typeface="Roboto"/>
                <a:ea typeface="Roboto"/>
                <a:cs typeface="Roboto"/>
                <a:sym typeface="Roboto"/>
              </a:rPr>
              <a:t>A compliance record is created (or updated) for the FOSS </a:t>
            </a:r>
          </a:p>
          <a:p>
            <a:pPr indent="-190500" lvl="1" marL="457200" marR="0" rtl="0" algn="l">
              <a:spcBef>
                <a:spcPts val="320"/>
              </a:spcBef>
              <a:buClr>
                <a:schemeClr val="accent1"/>
              </a:buClr>
              <a:buSzPct val="85000"/>
              <a:buFont typeface="Arial"/>
              <a:buChar char="•"/>
            </a:pPr>
            <a:r>
              <a:rPr b="0" i="0" lang="en-US" sz="1600" u="none" cap="none" strike="noStrike">
                <a:solidFill>
                  <a:schemeClr val="dk1"/>
                </a:solidFill>
                <a:latin typeface="Roboto"/>
                <a:ea typeface="Roboto"/>
                <a:cs typeface="Roboto"/>
                <a:sym typeface="Roboto"/>
              </a:rPr>
              <a:t>An audit is requested to review the source code with a scope a defined as exhaustive or limited according to FOSS policy requirements.</a:t>
            </a:r>
          </a:p>
        </p:txBody>
      </p:sp>
      <p:sp>
        <p:nvSpPr>
          <p:cNvPr id="578" name="Shape 578"/>
          <p:cNvSpPr/>
          <p:nvPr/>
        </p:nvSpPr>
        <p:spPr>
          <a:xfrm>
            <a:off x="3843337" y="1271588"/>
            <a:ext cx="4508500" cy="179228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cxnSp>
        <p:nvCxnSpPr>
          <p:cNvPr id="581" name="Shape 581"/>
          <p:cNvCxnSpPr>
            <a:stCxn id="579" idx="3"/>
            <a:endCxn id="578" idx="0"/>
          </p:cNvCxnSpPr>
          <p:nvPr/>
        </p:nvCxnSpPr>
        <p:spPr>
          <a:xfrm>
            <a:off x="3532150" y="2167741"/>
            <a:ext cx="325200" cy="0"/>
          </a:xfrm>
          <a:prstGeom prst="straightConnector1">
            <a:avLst/>
          </a:prstGeom>
          <a:noFill/>
          <a:ln cap="flat" cmpd="sng" w="9525">
            <a:solidFill>
              <a:schemeClr val="dk1"/>
            </a:solidFill>
            <a:prstDash val="solid"/>
            <a:round/>
            <a:headEnd len="med" w="med" type="none"/>
            <a:tailEnd len="lg" w="lg" type="triangle"/>
          </a:ln>
        </p:spPr>
      </p:cxnSp>
      <p:cxnSp>
        <p:nvCxnSpPr>
          <p:cNvPr id="582" name="Shape 582"/>
          <p:cNvCxnSpPr>
            <a:stCxn id="578" idx="2"/>
          </p:cNvCxnSpPr>
          <p:nvPr/>
        </p:nvCxnSpPr>
        <p:spPr>
          <a:xfrm flipH="1" rot="10800000">
            <a:off x="8348080" y="2162932"/>
            <a:ext cx="255600" cy="4800"/>
          </a:xfrm>
          <a:prstGeom prst="straightConnector1">
            <a:avLst/>
          </a:prstGeom>
          <a:noFill/>
          <a:ln cap="flat" cmpd="sng" w="9525">
            <a:solidFill>
              <a:schemeClr val="dk1"/>
            </a:solidFill>
            <a:prstDash val="solid"/>
            <a:round/>
            <a:headEnd len="med" w="med" type="none"/>
            <a:tailEnd len="lg" w="lg" type="triangle"/>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584" name="Shape 584"/>
          <p:cNvSpPr txBox="1"/>
          <p:nvPr/>
        </p:nvSpPr>
        <p:spPr>
          <a:xfrm rot="-5400000">
            <a:off x="3598046" y="1904778"/>
            <a:ext cx="1319211"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Identification</a:t>
            </a:r>
          </a:p>
        </p:txBody>
      </p:sp>
      <p:sp>
        <p:nvSpPr>
          <p:cNvPr id="585" name="Shape 585"/>
          <p:cNvSpPr/>
          <p:nvPr/>
        </p:nvSpPr>
        <p:spPr>
          <a:xfrm rot="-5400000">
            <a:off x="4292600" y="1902653"/>
            <a:ext cx="787400"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586" name="Shape 586"/>
          <p:cNvSpPr/>
          <p:nvPr/>
        </p:nvSpPr>
        <p:spPr>
          <a:xfrm rot="-5400000">
            <a:off x="4759324" y="1816428"/>
            <a:ext cx="787400"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587" name="Shape 587"/>
          <p:cNvSpPr/>
          <p:nvPr/>
        </p:nvSpPr>
        <p:spPr>
          <a:xfrm rot="-5400000">
            <a:off x="5226843" y="1895511"/>
            <a:ext cx="785813"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588" name="Shape 588"/>
          <p:cNvSpPr/>
          <p:nvPr/>
        </p:nvSpPr>
        <p:spPr>
          <a:xfrm rot="-5400000">
            <a:off x="5624511" y="1895511"/>
            <a:ext cx="785813"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589" name="Shape 589"/>
          <p:cNvSpPr/>
          <p:nvPr/>
        </p:nvSpPr>
        <p:spPr>
          <a:xfrm rot="-5400000">
            <a:off x="6019799" y="1808491"/>
            <a:ext cx="784224"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590" name="Shape 590"/>
          <p:cNvSpPr/>
          <p:nvPr/>
        </p:nvSpPr>
        <p:spPr>
          <a:xfrm rot="-5400000">
            <a:off x="6414294" y="1887572"/>
            <a:ext cx="785811"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591" name="Shape 591"/>
          <p:cNvSpPr/>
          <p:nvPr/>
        </p:nvSpPr>
        <p:spPr>
          <a:xfrm rot="-5400000">
            <a:off x="6809581" y="1802934"/>
            <a:ext cx="785811"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592" name="Shape 592"/>
          <p:cNvSpPr/>
          <p:nvPr/>
        </p:nvSpPr>
        <p:spPr>
          <a:xfrm rot="-5400000">
            <a:off x="7204869" y="1798172"/>
            <a:ext cx="78581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593" name="Shape 593"/>
          <p:cNvSpPr/>
          <p:nvPr/>
        </p:nvSpPr>
        <p:spPr>
          <a:xfrm rot="-5400000">
            <a:off x="7606506" y="1799759"/>
            <a:ext cx="785811"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594" name="Shape 594"/>
          <p:cNvCxnSpPr/>
          <p:nvPr/>
        </p:nvCxnSpPr>
        <p:spPr>
          <a:xfrm>
            <a:off x="4519612" y="2076450"/>
            <a:ext cx="0" cy="0"/>
          </a:xfrm>
          <a:prstGeom prst="straightConnector1">
            <a:avLst/>
          </a:prstGeom>
          <a:noFill/>
          <a:ln cap="flat" cmpd="sng" w="9525">
            <a:solidFill>
              <a:schemeClr val="dk1"/>
            </a:solidFill>
            <a:prstDash val="solid"/>
            <a:round/>
            <a:headEnd len="med" w="med" type="none"/>
            <a:tailEnd len="med" w="med" type="none"/>
          </a:ln>
        </p:spPr>
      </p:cxnSp>
      <p:sp>
        <p:nvSpPr>
          <p:cNvPr id="595" name="Shape 595"/>
          <p:cNvSpPr txBox="1"/>
          <p:nvPr/>
        </p:nvSpPr>
        <p:spPr>
          <a:xfrm>
            <a:off x="400050" y="3887787"/>
            <a:ext cx="5504817"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Incoming requests from engineering</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Scans of the software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Due diligence of 3rd-party software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Manual recognition of new components added to the repository</a:t>
            </a:r>
          </a:p>
        </p:txBody>
      </p:sp>
      <p:sp>
        <p:nvSpPr>
          <p:cNvPr id="596" name="Shape 596"/>
          <p:cNvSpPr/>
          <p:nvPr/>
        </p:nvSpPr>
        <p:spPr>
          <a:xfrm>
            <a:off x="238125" y="3228975"/>
            <a:ext cx="3876382" cy="83099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Identify FOSS components</a:t>
            </a:r>
          </a:p>
          <a:p>
            <a:pPr indent="0" lvl="0" marL="0" marR="0" rtl="0" algn="l">
              <a:spcBef>
                <a:spcPts val="0"/>
              </a:spcBef>
              <a:buNone/>
            </a:pPr>
            <a:r>
              <a:t/>
            </a: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Identify and Track FOSS Usage</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2"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flipH="1" rot="10800000">
            <a:off x="8028675" y="1905122"/>
            <a:ext cx="255600" cy="4800"/>
          </a:xfrm>
          <a:prstGeom prst="straightConnector1">
            <a:avLst/>
          </a:prstGeom>
          <a:noFill/>
          <a:ln cap="flat" cmpd="sng" w="9525">
            <a:solidFill>
              <a:schemeClr val="dk1"/>
            </a:solidFill>
            <a:prstDash val="solid"/>
            <a:round/>
            <a:headEnd len="med" w="med" type="none"/>
            <a:tailEnd len="lg" w="lg" type="triangle"/>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606" name="Shape 606"/>
          <p:cNvSpPr txBox="1"/>
          <p:nvPr/>
        </p:nvSpPr>
        <p:spPr>
          <a:xfrm rot="-5400000">
            <a:off x="3707271" y="1646978"/>
            <a:ext cx="1319211"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Audit</a:t>
            </a:r>
          </a:p>
        </p:txBody>
      </p:sp>
      <p:sp>
        <p:nvSpPr>
          <p:cNvPr id="607" name="Shape 607"/>
          <p:cNvSpPr/>
          <p:nvPr/>
        </p:nvSpPr>
        <p:spPr>
          <a:xfrm rot="-5400000">
            <a:off x="3478689" y="1578462"/>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608" name="Shape 608"/>
          <p:cNvSpPr/>
          <p:nvPr/>
        </p:nvSpPr>
        <p:spPr>
          <a:xfrm rot="-5400000">
            <a:off x="4374038" y="1581637"/>
            <a:ext cx="887412"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609" name="Shape 609"/>
          <p:cNvSpPr/>
          <p:nvPr/>
        </p:nvSpPr>
        <p:spPr>
          <a:xfrm rot="-5400000">
            <a:off x="4785994" y="16591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610" name="Shape 610"/>
          <p:cNvSpPr/>
          <p:nvPr/>
        </p:nvSpPr>
        <p:spPr>
          <a:xfrm rot="-5400000">
            <a:off x="5183664" y="16591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611" name="Shape 611"/>
          <p:cNvSpPr/>
          <p:nvPr/>
        </p:nvSpPr>
        <p:spPr>
          <a:xfrm rot="-5400000">
            <a:off x="5578951" y="1656751"/>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612" name="Shape 612"/>
          <p:cNvSpPr/>
          <p:nvPr/>
        </p:nvSpPr>
        <p:spPr>
          <a:xfrm rot="-5400000">
            <a:off x="5973444" y="1651194"/>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613" name="Shape 613"/>
          <p:cNvSpPr/>
          <p:nvPr/>
        </p:nvSpPr>
        <p:spPr>
          <a:xfrm rot="-5400000">
            <a:off x="6368733" y="156655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614" name="Shape 614"/>
          <p:cNvSpPr/>
          <p:nvPr/>
        </p:nvSpPr>
        <p:spPr>
          <a:xfrm rot="-5400000">
            <a:off x="6764019" y="164643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615" name="Shape 615"/>
          <p:cNvSpPr/>
          <p:nvPr/>
        </p:nvSpPr>
        <p:spPr>
          <a:xfrm rot="-5400000">
            <a:off x="7165658" y="1563381"/>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616" name="Shape 616"/>
          <p:cNvCxnSpPr/>
          <p:nvPr/>
        </p:nvCxnSpPr>
        <p:spPr>
          <a:xfrm>
            <a:off x="3752532" y="1840865"/>
            <a:ext cx="0" cy="0"/>
          </a:xfrm>
          <a:prstGeom prst="straightConnector1">
            <a:avLst/>
          </a:prstGeom>
          <a:noFill/>
          <a:ln cap="flat" cmpd="sng" w="9525">
            <a:solidFill>
              <a:schemeClr val="dk1"/>
            </a:solidFill>
            <a:prstDash val="solid"/>
            <a:round/>
            <a:headEnd len="med" w="med" type="none"/>
            <a:tailEnd len="med" w="med" type="none"/>
          </a:ln>
        </p:spPr>
      </p:cxnSp>
      <p:sp>
        <p:nvSpPr>
          <p:cNvPr id="617" name="Shape 617"/>
          <p:cNvSpPr txBox="1"/>
          <p:nvPr/>
        </p:nvSpPr>
        <p:spPr>
          <a:xfrm>
            <a:off x="5784917" y="3659187"/>
            <a:ext cx="5781607"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285750" lvl="0" marL="971550"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An audit report identifying:</a:t>
            </a:r>
          </a:p>
          <a:p>
            <a:pPr indent="-342900" lvl="1" marL="1485900" marR="0" rtl="0" algn="l">
              <a:spcBef>
                <a:spcPts val="0"/>
              </a:spcBef>
              <a:buClr>
                <a:schemeClr val="dk1"/>
              </a:buClr>
              <a:buSzPct val="100000"/>
              <a:buFont typeface="Arial"/>
              <a:buAutoNum type="arabicPeriod"/>
            </a:pPr>
            <a:r>
              <a:rPr b="0" i="0" lang="en-US" sz="1600" u="none" cap="none" strike="noStrike">
                <a:solidFill>
                  <a:schemeClr val="dk1"/>
                </a:solidFill>
                <a:latin typeface="Roboto"/>
                <a:ea typeface="Roboto"/>
                <a:cs typeface="Roboto"/>
                <a:sym typeface="Roboto"/>
              </a:rPr>
              <a:t>The origins and licenses of the source code </a:t>
            </a:r>
          </a:p>
          <a:p>
            <a:pPr indent="-342900" lvl="1" marL="1485900" marR="0" rtl="0" algn="l">
              <a:spcBef>
                <a:spcPts val="0"/>
              </a:spcBef>
              <a:buClr>
                <a:schemeClr val="dk1"/>
              </a:buClr>
              <a:buSzPct val="100000"/>
              <a:buFont typeface="Arial"/>
              <a:buAutoNum type="arabicPeriod"/>
            </a:pPr>
            <a:r>
              <a:rPr b="0" i="0" lang="en-US" sz="1600" u="none" cap="none" strike="noStrike">
                <a:solidFill>
                  <a:schemeClr val="dk1"/>
                </a:solidFill>
                <a:latin typeface="Roboto"/>
                <a:ea typeface="Roboto"/>
                <a:cs typeface="Roboto"/>
                <a:sym typeface="Roboto"/>
              </a:rPr>
              <a:t>Issues that need resolving</a:t>
            </a: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Source code for the audit is identified</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Source may be scanned by a software tool</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“Hits” from the audit or scan are reviewed and verified as to the proper origin of the code</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Audits or scans are performed iteratively based on the software development and release lifecycles</a:t>
            </a:r>
          </a:p>
        </p:txBody>
      </p:sp>
      <p:sp>
        <p:nvSpPr>
          <p:cNvPr id="619" name="Shape 619"/>
          <p:cNvSpPr/>
          <p:nvPr/>
        </p:nvSpPr>
        <p:spPr>
          <a:xfrm>
            <a:off x="246508" y="3091933"/>
            <a:ext cx="3308918"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Identify FOSS licenses </a:t>
            </a:r>
          </a:p>
        </p:txBody>
      </p:sp>
      <p:sp>
        <p:nvSpPr>
          <p:cNvPr id="620" name="Shape 620"/>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Auditing Source Code</a:t>
            </a:r>
          </a:p>
        </p:txBody>
      </p:sp>
      <p:sp>
        <p:nvSpPr>
          <p:cNvPr id="621" name="Shape 621"/>
          <p:cNvSpPr/>
          <p:nvPr/>
        </p:nvSpPr>
        <p:spPr>
          <a:xfrm>
            <a:off x="2343125" y="1675766"/>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cap="flat" cmpd="sng" w="9525">
            <a:solidFill>
              <a:schemeClr val="dk1"/>
            </a:solidFill>
            <a:prstDash val="solid"/>
            <a:round/>
            <a:headEnd len="med" w="med" type="none"/>
            <a:tailEnd len="lg" w="lg" type="triangle"/>
          </a:ln>
        </p:spPr>
      </p:cxnSp>
      <p:sp>
        <p:nvSpPr>
          <p:cNvPr id="623" name="Shape 623"/>
          <p:cNvSpPr/>
          <p:nvPr/>
        </p:nvSpPr>
        <p:spPr>
          <a:xfrm>
            <a:off x="8296525" y="1675775"/>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8"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0" lvl="0" marL="685800" marR="0" rtl="0" algn="l">
              <a:spcBef>
                <a:spcPts val="0"/>
              </a:spcBef>
              <a:buSzPct val="25000"/>
              <a:buNone/>
            </a:pPr>
            <a:r>
              <a:rPr lang="en-US" sz="1600">
                <a:solidFill>
                  <a:schemeClr val="dk1"/>
                </a:solidFill>
                <a:latin typeface="Roboto"/>
                <a:ea typeface="Roboto"/>
                <a:cs typeface="Roboto"/>
                <a:sym typeface="Roboto"/>
              </a:rPr>
              <a:t>A resolution for each of the flagged files in the report and a resolution for any flagged license conflict </a:t>
            </a: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285750" lvl="1" marL="74295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Provide feedback to the appropriate engineers to resolve issues in the audit report that conflict with your FOSS policy </a:t>
            </a:r>
          </a:p>
          <a:p>
            <a:pPr indent="-228600" lvl="1" marL="685800" marR="0" rtl="0" algn="l">
              <a:lnSpc>
                <a:spcPct val="90000"/>
              </a:lnSpc>
              <a:spcBef>
                <a:spcPts val="500"/>
              </a:spcBef>
              <a:spcAft>
                <a:spcPts val="0"/>
              </a:spcAft>
              <a:buClr>
                <a:schemeClr val="dk1"/>
              </a:buClr>
              <a:buSzPct val="100000"/>
              <a:buFont typeface="Arial"/>
              <a:buChar char="•"/>
            </a:pPr>
            <a:r>
              <a:rPr b="0" i="0" lang="en-US" sz="1600" u="none" cap="none" strike="noStrike">
                <a:solidFill>
                  <a:schemeClr val="dk1"/>
                </a:solidFill>
                <a:latin typeface="Roboto"/>
                <a:ea typeface="Roboto"/>
                <a:cs typeface="Roboto"/>
                <a:sym typeface="Roboto"/>
              </a:rPr>
              <a:t>The appropriate engineers then conduct FOSS Reviews on the relevant source code (see next slide for template)</a:t>
            </a:r>
          </a:p>
          <a:p>
            <a:pPr indent="-228600" lvl="1" marL="685800" marR="0" rtl="0" algn="l">
              <a:lnSpc>
                <a:spcPct val="90000"/>
              </a:lnSpc>
              <a:spcBef>
                <a:spcPts val="500"/>
              </a:spcBef>
              <a:buClr>
                <a:schemeClr val="dk1"/>
              </a:buClr>
              <a:buFont typeface="Arial"/>
              <a:buNone/>
            </a:pPr>
            <a:r>
              <a:t/>
            </a:r>
            <a:endParaRPr b="0" i="0" sz="1600" u="none" cap="none" strike="noStrik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Resolve all issues identified in the audit</a:t>
            </a:r>
          </a:p>
        </p:txBody>
      </p:sp>
      <p:sp>
        <p:nvSpPr>
          <p:cNvPr id="632" name="Shape 632"/>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Resolving Issues</a:t>
            </a:r>
          </a:p>
        </p:txBody>
      </p:sp>
      <p:sp>
        <p:nvSpPr>
          <p:cNvPr id="633" name="Shape 633"/>
          <p:cNvSpPr/>
          <p:nvPr/>
        </p:nvSpPr>
        <p:spPr>
          <a:xfrm>
            <a:off x="3419746" y="961296"/>
            <a:ext cx="5032743" cy="2336956"/>
          </a:xfrm>
          <a:prstGeom prst="cloudCallout">
            <a:avLst>
              <a:gd fmla="val -24583" name="adj1"/>
              <a:gd fmla="val 15722"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cap="flat" cmpd="sng" w="9525">
            <a:solidFill>
              <a:schemeClr val="dk1"/>
            </a:solidFill>
            <a:prstDash val="solid"/>
            <a:round/>
            <a:headEnd len="med" w="med" type="none"/>
            <a:tailEnd len="lg" w="lg" type="triangle"/>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cap="flat" cmpd="sng" w="9525">
            <a:solidFill>
              <a:srgbClr val="55B4E5"/>
            </a:solidFill>
            <a:prstDash val="solid"/>
            <a:miter/>
            <a:headEnd len="med" w="med" type="none"/>
            <a:tailEnd len="med" w="med" type="none"/>
          </a:ln>
          <a:effectLst>
            <a:outerShdw blurRad="63500" rotWithShape="0" dir="5400000" dist="20000">
              <a:srgbClr val="000000">
                <a:alpha val="37650"/>
              </a:srgbClr>
            </a:outerShdw>
          </a:effectLst>
        </p:spPr>
        <p:txBody>
          <a:bodyPr anchorCtr="0" anchor="ctr" bIns="91425" lIns="91425" rIns="91425" tIns="91425">
            <a:noAutofit/>
          </a:bodyPr>
          <a:lstStyle/>
          <a:p>
            <a:pPr lvl="0">
              <a:spcBef>
                <a:spcPts val="0"/>
              </a:spcBef>
              <a:buNone/>
            </a:pPr>
            <a:r>
              <a:t/>
            </a:r>
            <a:endParaRPr/>
          </a:p>
        </p:txBody>
      </p:sp>
      <p:sp>
        <p:nvSpPr>
          <p:cNvPr id="636" name="Shape 636"/>
          <p:cNvSpPr txBox="1"/>
          <p:nvPr/>
        </p:nvSpPr>
        <p:spPr>
          <a:xfrm rot="-5400000">
            <a:off x="4103537" y="1620377"/>
            <a:ext cx="1752717" cy="559193"/>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Resolving Issues</a:t>
            </a:r>
          </a:p>
        </p:txBody>
      </p:sp>
      <p:sp>
        <p:nvSpPr>
          <p:cNvPr id="637" name="Shape 637"/>
          <p:cNvSpPr/>
          <p:nvPr/>
        </p:nvSpPr>
        <p:spPr>
          <a:xfrm rot="-5400000">
            <a:off x="3405884" y="1661274"/>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638" name="Shape 638"/>
          <p:cNvSpPr/>
          <p:nvPr/>
        </p:nvSpPr>
        <p:spPr>
          <a:xfrm rot="-5400000">
            <a:off x="3897975" y="164374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639" name="Shape 639"/>
          <p:cNvSpPr/>
          <p:nvPr/>
        </p:nvSpPr>
        <p:spPr>
          <a:xfrm rot="-5400000">
            <a:off x="4938075" y="165153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640" name="Shape 640"/>
          <p:cNvSpPr/>
          <p:nvPr/>
        </p:nvSpPr>
        <p:spPr>
          <a:xfrm rot="-5400000">
            <a:off x="5404070" y="165153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641" name="Shape 641"/>
          <p:cNvSpPr/>
          <p:nvPr/>
        </p:nvSpPr>
        <p:spPr>
          <a:xfrm rot="-5400000">
            <a:off x="5866336" y="1647642"/>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642" name="Shape 642"/>
          <p:cNvSpPr/>
          <p:nvPr/>
        </p:nvSpPr>
        <p:spPr>
          <a:xfrm rot="-5400000">
            <a:off x="6330467" y="1641799"/>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643" name="Shape 643"/>
          <p:cNvSpPr/>
          <p:nvPr/>
        </p:nvSpPr>
        <p:spPr>
          <a:xfrm rot="-5400000">
            <a:off x="6794598" y="1641799"/>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644" name="Shape 644"/>
          <p:cNvSpPr/>
          <p:nvPr/>
        </p:nvSpPr>
        <p:spPr>
          <a:xfrm rot="-5400000">
            <a:off x="7258729" y="163595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645" name="Shape 645"/>
          <p:cNvSpPr/>
          <p:nvPr/>
        </p:nvSpPr>
        <p:spPr>
          <a:xfrm rot="-5400000">
            <a:off x="7730315" y="1635957"/>
            <a:ext cx="1168478" cy="55919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646" name="Shape 646"/>
          <p:cNvCxnSpPr/>
          <p:nvPr/>
        </p:nvCxnSpPr>
        <p:spPr>
          <a:xfrm>
            <a:off x="3688159" y="1975925"/>
            <a:ext cx="0" cy="0"/>
          </a:xfrm>
          <a:prstGeom prst="straightConnector1">
            <a:avLst/>
          </a:prstGeom>
          <a:noFill/>
          <a:ln cap="flat" cmpd="sng" w="9525">
            <a:solidFill>
              <a:schemeClr val="dk1"/>
            </a:solidFill>
            <a:prstDash val="solid"/>
            <a:round/>
            <a:headEnd len="med" w="med" type="none"/>
            <a:tailEnd len="med" w="med" type="none"/>
          </a:ln>
        </p:spPr>
      </p:cxnSp>
      <p:sp>
        <p:nvSpPr>
          <p:cNvPr id="647" name="Shape 647"/>
          <p:cNvSpPr/>
          <p:nvPr/>
        </p:nvSpPr>
        <p:spPr>
          <a:xfrm>
            <a:off x="2235225" y="18356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cap="flat" cmpd="sng" w="9525">
            <a:solidFill>
              <a:schemeClr val="dk1"/>
            </a:solidFill>
            <a:prstDash val="solid"/>
            <a:round/>
            <a:headEnd len="med" w="med" type="none"/>
            <a:tailEnd len="lg" w="lg" type="triangle"/>
          </a:ln>
        </p:spPr>
      </p:cxnSp>
      <p:sp>
        <p:nvSpPr>
          <p:cNvPr id="649" name="Shape 649"/>
          <p:cNvSpPr/>
          <p:nvPr/>
        </p:nvSpPr>
        <p:spPr>
          <a:xfrm>
            <a:off x="8970675" y="1895625"/>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4"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Proprietary</a:t>
            </a:r>
          </a:p>
        </p:txBody>
      </p:sp>
      <p:sp>
        <p:nvSpPr>
          <p:cNvPr id="656" name="Shape 656"/>
          <p:cNvSpPr txBox="1"/>
          <p:nvPr/>
        </p:nvSpPr>
        <p:spPr>
          <a:xfrm>
            <a:off x="2914650" y="1721752"/>
            <a:ext cx="782586" cy="307777"/>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400">
                <a:solidFill>
                  <a:schemeClr val="dk1"/>
                </a:solidFill>
                <a:latin typeface="Roboto"/>
                <a:ea typeface="Roboto"/>
                <a:cs typeface="Roboto"/>
                <a:sym typeface="Roboto"/>
              </a:rPr>
              <a:t>Legend</a:t>
            </a:r>
          </a:p>
        </p:txBody>
      </p:sp>
      <p:sp>
        <p:nvSpPr>
          <p:cNvPr id="657" name="Shape 657"/>
          <p:cNvSpPr/>
          <p:nvPr/>
        </p:nvSpPr>
        <p:spPr>
          <a:xfrm>
            <a:off x="2889250" y="1675715"/>
            <a:ext cx="2230437" cy="4340225"/>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3</a:t>
            </a:r>
            <a:r>
              <a:rPr baseline="30000" lang="en-US" sz="1200">
                <a:solidFill>
                  <a:schemeClr val="dk1"/>
                </a:solidFill>
                <a:latin typeface="Roboto"/>
                <a:ea typeface="Roboto"/>
                <a:cs typeface="Roboto"/>
                <a:sym typeface="Roboto"/>
              </a:rPr>
              <a:t>rd</a:t>
            </a:r>
            <a:r>
              <a:rPr lang="en-US" sz="1200">
                <a:solidFill>
                  <a:schemeClr val="dk1"/>
                </a:solidFill>
                <a:latin typeface="Roboto"/>
                <a:ea typeface="Roboto"/>
                <a:cs typeface="Roboto"/>
                <a:sym typeface="Roboto"/>
              </a:rPr>
              <a:t> Party Commercial</a:t>
            </a:r>
          </a:p>
        </p:txBody>
      </p:sp>
      <p:sp>
        <p:nvSpPr>
          <p:cNvPr id="664" name="Shape 664"/>
          <p:cNvSpPr txBox="1"/>
          <p:nvPr/>
        </p:nvSpPr>
        <p:spPr>
          <a:xfrm>
            <a:off x="3346451" y="2855227"/>
            <a:ext cx="469999"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cap="flat" cmpd="sng" w="12700">
            <a:solidFill>
              <a:schemeClr val="dk1"/>
            </a:solidFill>
            <a:prstDash val="solid"/>
            <a:round/>
            <a:headEnd len="lg" w="lg" type="triangle"/>
            <a:tailEnd len="lg" w="lg" type="triangle"/>
          </a:ln>
        </p:spPr>
      </p:cxnSp>
      <p:cxnSp>
        <p:nvCxnSpPr>
          <p:cNvPr id="668" name="Shape 668"/>
          <p:cNvCxnSpPr/>
          <p:nvPr/>
        </p:nvCxnSpPr>
        <p:spPr>
          <a:xfrm>
            <a:off x="3028950" y="5109476"/>
            <a:ext cx="628649" cy="0"/>
          </a:xfrm>
          <a:prstGeom prst="straightConnector1">
            <a:avLst/>
          </a:prstGeom>
          <a:noFill/>
          <a:ln cap="flat" cmpd="sng" w="12700">
            <a:solidFill>
              <a:schemeClr val="dk1"/>
            </a:solidFill>
            <a:prstDash val="lgDash"/>
            <a:round/>
            <a:headEnd len="lg" w="lg" type="triangle"/>
            <a:tailEnd len="lg" w="lg" type="triangle"/>
          </a:ln>
        </p:spPr>
      </p:cxnSp>
      <p:sp>
        <p:nvSpPr>
          <p:cNvPr id="669" name="Shape 669"/>
          <p:cNvSpPr txBox="1"/>
          <p:nvPr/>
        </p:nvSpPr>
        <p:spPr>
          <a:xfrm>
            <a:off x="3841750" y="4776103"/>
            <a:ext cx="1055096"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cap="flat" cmpd="sng" w="12700">
            <a:solidFill>
              <a:schemeClr val="dk1"/>
            </a:solidFill>
            <a:prstDash val="solid"/>
            <a:round/>
            <a:headEnd len="med" w="med" type="none"/>
            <a:tailEnd len="lg" w="lg" type="triangle"/>
          </a:ln>
        </p:spPr>
      </p:cxnSp>
      <p:sp>
        <p:nvSpPr>
          <p:cNvPr id="674" name="Shape 674"/>
          <p:cNvSpPr txBox="1"/>
          <p:nvPr/>
        </p:nvSpPr>
        <p:spPr>
          <a:xfrm>
            <a:off x="3841751" y="5255528"/>
            <a:ext cx="970137"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cap="flat" cmpd="sng" w="12700">
            <a:solidFill>
              <a:schemeClr val="dk1"/>
            </a:solidFill>
            <a:prstDash val="dash"/>
            <a:round/>
            <a:headEnd len="lg" w="lg" type="triangle"/>
            <a:tailEnd len="lg" w="lg" type="triangle"/>
          </a:ln>
        </p:spPr>
      </p:cxnSp>
      <p:sp>
        <p:nvSpPr>
          <p:cNvPr id="677" name="Shape 677"/>
          <p:cNvSpPr txBox="1"/>
          <p:nvPr/>
        </p:nvSpPr>
        <p:spPr>
          <a:xfrm>
            <a:off x="3841751" y="5541278"/>
            <a:ext cx="125226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cap="flat" cmpd="sng" w="12700">
            <a:solidFill>
              <a:schemeClr val="dk1"/>
            </a:solidFill>
            <a:prstDash val="solid"/>
            <a:round/>
            <a:headEnd len="med" w="med" type="none"/>
            <a:tailEnd len="med" w="med" type="none"/>
          </a:ln>
        </p:spPr>
      </p:cxnSp>
      <p:cxnSp>
        <p:nvCxnSpPr>
          <p:cNvPr id="680" name="Shape 680"/>
          <p:cNvCxnSpPr/>
          <p:nvPr/>
        </p:nvCxnSpPr>
        <p:spPr>
          <a:xfrm>
            <a:off x="5319714" y="3763276"/>
            <a:ext cx="3767137" cy="0"/>
          </a:xfrm>
          <a:prstGeom prst="straightConnector1">
            <a:avLst/>
          </a:prstGeom>
          <a:noFill/>
          <a:ln cap="flat" cmpd="sng" w="12700">
            <a:solidFill>
              <a:schemeClr val="dk1"/>
            </a:solidFill>
            <a:prstDash val="solid"/>
            <a:round/>
            <a:headEnd len="med" w="med" type="none"/>
            <a:tailEnd len="med" w="med" type="none"/>
          </a:ln>
        </p:spPr>
      </p:cxnSp>
      <p:sp>
        <p:nvSpPr>
          <p:cNvPr id="681" name="Shape 681"/>
          <p:cNvSpPr txBox="1"/>
          <p:nvPr/>
        </p:nvSpPr>
        <p:spPr>
          <a:xfrm>
            <a:off x="8402639" y="3079065"/>
            <a:ext cx="96853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User Space</a:t>
            </a:r>
          </a:p>
        </p:txBody>
      </p:sp>
      <p:sp>
        <p:nvSpPr>
          <p:cNvPr id="682" name="Shape 682"/>
          <p:cNvSpPr txBox="1"/>
          <p:nvPr/>
        </p:nvSpPr>
        <p:spPr>
          <a:xfrm>
            <a:off x="8402639" y="4099828"/>
            <a:ext cx="1096775"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Kernel Space</a:t>
            </a:r>
          </a:p>
        </p:txBody>
      </p:sp>
      <p:sp>
        <p:nvSpPr>
          <p:cNvPr id="683" name="Shape 683"/>
          <p:cNvSpPr txBox="1"/>
          <p:nvPr/>
        </p:nvSpPr>
        <p:spPr>
          <a:xfrm>
            <a:off x="8402639" y="5279339"/>
            <a:ext cx="853118" cy="276998"/>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1" lang="en-US" sz="1200">
                <a:solidFill>
                  <a:schemeClr val="dk1"/>
                </a:solidFill>
                <a:latin typeface="Roboto"/>
                <a:ea typeface="Roboto"/>
                <a:cs typeface="Roboto"/>
                <a:sym typeface="Roboto"/>
              </a:rPr>
              <a:t>Hardware</a:t>
            </a:r>
          </a:p>
        </p:txBody>
      </p:sp>
      <p:sp>
        <p:nvSpPr>
          <p:cNvPr id="684" name="Shape 684"/>
          <p:cNvSpPr/>
          <p:nvPr/>
        </p:nvSpPr>
        <p:spPr>
          <a:xfrm>
            <a:off x="5197476" y="1678890"/>
            <a:ext cx="4265612" cy="4340225"/>
          </a:xfrm>
          <a:prstGeom prst="rect">
            <a:avLst/>
          </a:prstGeom>
          <a:noFill/>
          <a:ln cap="flat" cmpd="sng" w="12700">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l">
              <a:spcBef>
                <a:spcPts val="0"/>
              </a:spcBef>
              <a:buNone/>
            </a:pPr>
            <a:r>
              <a:t/>
            </a: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sp>
        <p:nvSpPr>
          <p:cNvPr id="686" name="Shape 686"/>
          <p:cNvSpPr txBox="1"/>
          <p:nvPr/>
        </p:nvSpPr>
        <p:spPr>
          <a:xfrm>
            <a:off x="5992812" y="4082364"/>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sp>
        <p:nvSpPr>
          <p:cNvPr id="687" name="Shape 687"/>
          <p:cNvSpPr txBox="1"/>
          <p:nvPr/>
        </p:nvSpPr>
        <p:spPr>
          <a:xfrm>
            <a:off x="5992812" y="5246003"/>
            <a:ext cx="2037736" cy="33855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1600">
                <a:solidFill>
                  <a:schemeClr val="dk1"/>
                </a:solidFill>
                <a:latin typeface="Roboto"/>
                <a:ea typeface="Roboto"/>
                <a:cs typeface="Roboto"/>
                <a:sym typeface="Roboto"/>
              </a:rPr>
              <a:t>[Insert Components]</a:t>
            </a:r>
          </a:p>
        </p:txBody>
      </p:sp>
      <p:cxnSp>
        <p:nvCxnSpPr>
          <p:cNvPr id="688" name="Shape 688"/>
          <p:cNvCxnSpPr/>
          <p:nvPr/>
        </p:nvCxnSpPr>
        <p:spPr>
          <a:xfrm>
            <a:off x="6807200" y="3194951"/>
            <a:ext cx="0" cy="863599"/>
          </a:xfrm>
          <a:prstGeom prst="straightConnector1">
            <a:avLst/>
          </a:prstGeom>
          <a:noFill/>
          <a:ln cap="flat" cmpd="sng" w="9525">
            <a:solidFill>
              <a:schemeClr val="dk1"/>
            </a:solidFill>
            <a:prstDash val="solid"/>
            <a:round/>
            <a:headEnd len="lg" w="lg" type="triangle"/>
            <a:tailEnd len="lg" w="lg" type="triangle"/>
          </a:ln>
        </p:spPr>
      </p:cxnSp>
      <p:cxnSp>
        <p:nvCxnSpPr>
          <p:cNvPr id="689" name="Shape 689"/>
          <p:cNvCxnSpPr/>
          <p:nvPr/>
        </p:nvCxnSpPr>
        <p:spPr>
          <a:xfrm>
            <a:off x="6807200" y="4445903"/>
            <a:ext cx="0" cy="777875"/>
          </a:xfrm>
          <a:prstGeom prst="straightConnector1">
            <a:avLst/>
          </a:prstGeom>
          <a:noFill/>
          <a:ln cap="flat" cmpd="sng" w="9525">
            <a:solidFill>
              <a:schemeClr val="dk1"/>
            </a:solidFill>
            <a:prstDash val="solid"/>
            <a:round/>
            <a:headEnd len="lg" w="lg" type="triangle"/>
            <a:tailEnd len="lg" w="lg" type="triangle"/>
          </a:ln>
        </p:spPr>
      </p:cxnSp>
      <p:sp>
        <p:nvSpPr>
          <p:cNvPr id="690" name="Shape 690"/>
          <p:cNvSpPr txBox="1"/>
          <p:nvPr/>
        </p:nvSpPr>
        <p:spPr>
          <a:xfrm>
            <a:off x="6807200" y="3382278"/>
            <a:ext cx="1659429"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1000">
                <a:solidFill>
                  <a:schemeClr val="dk1"/>
                </a:solidFill>
                <a:latin typeface="Roboto"/>
                <a:ea typeface="Roboto"/>
                <a:cs typeface="Roboto"/>
                <a:sym typeface="Roboto"/>
              </a:rPr>
              <a:t>[Insert interaction method]</a:t>
            </a:r>
          </a:p>
        </p:txBody>
      </p:sp>
      <p:sp>
        <p:nvSpPr>
          <p:cNvPr id="691" name="Shape 691"/>
          <p:cNvSpPr txBox="1"/>
          <p:nvPr/>
        </p:nvSpPr>
        <p:spPr>
          <a:xfrm>
            <a:off x="6807200" y="4447489"/>
            <a:ext cx="1659429" cy="24622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i="1" lang="en-US" sz="1000">
                <a:solidFill>
                  <a:schemeClr val="dk1"/>
                </a:solidFill>
                <a:latin typeface="Roboto"/>
                <a:ea typeface="Roboto"/>
                <a:cs typeface="Roboto"/>
                <a:sym typeface="Roboto"/>
              </a:rPr>
              <a:t>[Insert interaction method]</a:t>
            </a:r>
          </a:p>
        </p:txBody>
      </p:sp>
      <p:sp>
        <p:nvSpPr>
          <p:cNvPr id="692" name="Shape 692"/>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Architecture Review (Example Template)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What is “Intellectual Property”?</a:t>
            </a:r>
          </a:p>
        </p:txBody>
      </p:sp>
      <p:sp>
        <p:nvSpPr>
          <p:cNvPr id="90" name="Shape 90"/>
          <p:cNvSpPr txBox="1"/>
          <p:nvPr>
            <p:ph idx="1" type="body"/>
          </p:nvPr>
        </p:nvSpPr>
        <p:spPr>
          <a:xfrm>
            <a:off x="623093" y="1600200"/>
            <a:ext cx="10945811" cy="495300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Copyright: protects original works of authorship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Protects expression (not the underlying idea)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It covers software, books, and similar works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Patents: useful inventions that are novel and non-obvious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Limited monopoly to incentivize innovation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Trade secrets: protects valuable confidential information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Trademarks: protects marks (word, logos, slogans, color, etc.) that identify</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the source of the product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Consumer and brand protection; avoid consumer confusion and brand dilution</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ctr">
              <a:spcBef>
                <a:spcPts val="480"/>
              </a:spcBef>
              <a:spcAft>
                <a:spcPts val="0"/>
              </a:spcAft>
              <a:buClr>
                <a:schemeClr val="accent1"/>
              </a:buClr>
              <a:buSzPct val="25000"/>
              <a:buFont typeface="Arial"/>
              <a:buNone/>
            </a:pPr>
            <a:r>
              <a:rPr b="0" i="1" lang="en-US" sz="2400" u="none" cap="none" strike="noStrike">
                <a:solidFill>
                  <a:schemeClr val="dk1"/>
                </a:solidFill>
                <a:latin typeface="Roboto Condensed"/>
                <a:ea typeface="Roboto Condensed"/>
                <a:cs typeface="Roboto Condensed"/>
                <a:sym typeface="Roboto Condensed"/>
              </a:rPr>
              <a:t>This chapter will focus on copyright and patents,</a:t>
            </a:r>
            <a:br>
              <a:rPr b="0" i="1" lang="en-US" sz="2400" u="none" cap="none" strike="noStrike">
                <a:solidFill>
                  <a:schemeClr val="dk1"/>
                </a:solidFill>
                <a:latin typeface="Roboto Condensed"/>
                <a:ea typeface="Roboto Condensed"/>
                <a:cs typeface="Roboto Condensed"/>
                <a:sym typeface="Roboto Condensed"/>
              </a:rPr>
            </a:br>
            <a:r>
              <a:rPr b="0" i="1" lang="en-US" sz="2400" u="none" cap="none" strike="noStrike">
                <a:solidFill>
                  <a:schemeClr val="dk1"/>
                </a:solidFill>
                <a:latin typeface="Roboto Condensed"/>
                <a:ea typeface="Roboto Condensed"/>
                <a:cs typeface="Roboto Condensed"/>
                <a:sym typeface="Roboto Condensed"/>
              </a:rPr>
              <a:t>the areas most relevant to FOSS compliance.</a:t>
            </a:r>
          </a:p>
          <a:p>
            <a:pPr indent="-190500" lvl="1" marL="457200" marR="0" rtl="0" algn="l">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7"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cap="flat" cmpd="sng" w="9525">
            <a:solidFill>
              <a:schemeClr val="dk1"/>
            </a:solidFill>
            <a:prstDash val="solid"/>
            <a:round/>
            <a:headEnd len="med" w="med" type="none"/>
            <a:tailEnd len="lg" w="lg" type="triangle"/>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01" name="Shape 701"/>
          <p:cNvSpPr txBox="1"/>
          <p:nvPr/>
        </p:nvSpPr>
        <p:spPr>
          <a:xfrm rot="-5400000">
            <a:off x="4518500" y="1839010"/>
            <a:ext cx="1745707" cy="346335"/>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50">
                <a:solidFill>
                  <a:srgbClr val="000000"/>
                </a:solidFill>
                <a:latin typeface="Roboto"/>
                <a:ea typeface="Roboto"/>
                <a:cs typeface="Roboto"/>
                <a:sym typeface="Roboto"/>
              </a:rPr>
              <a:t>Reviews</a:t>
            </a:r>
          </a:p>
        </p:txBody>
      </p:sp>
      <p:sp>
        <p:nvSpPr>
          <p:cNvPr id="702" name="Shape 702"/>
          <p:cNvSpPr/>
          <p:nvPr/>
        </p:nvSpPr>
        <p:spPr>
          <a:xfrm rot="-5400000">
            <a:off x="3386842" y="1856756"/>
            <a:ext cx="1182711"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identification</a:t>
            </a:r>
          </a:p>
        </p:txBody>
      </p:sp>
      <p:sp>
        <p:nvSpPr>
          <p:cNvPr id="703" name="Shape 703"/>
          <p:cNvSpPr/>
          <p:nvPr/>
        </p:nvSpPr>
        <p:spPr>
          <a:xfrm rot="-5400000">
            <a:off x="3861198" y="1842051"/>
            <a:ext cx="1174308"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Audit</a:t>
            </a:r>
          </a:p>
        </p:txBody>
      </p:sp>
      <p:sp>
        <p:nvSpPr>
          <p:cNvPr id="704" name="Shape 704"/>
          <p:cNvSpPr/>
          <p:nvPr/>
        </p:nvSpPr>
        <p:spPr>
          <a:xfrm rot="-5400000">
            <a:off x="4314458"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Resolve Issues</a:t>
            </a:r>
          </a:p>
        </p:txBody>
      </p:sp>
      <p:sp>
        <p:nvSpPr>
          <p:cNvPr id="705" name="Shape 705"/>
          <p:cNvSpPr/>
          <p:nvPr/>
        </p:nvSpPr>
        <p:spPr>
          <a:xfrm rot="-5400000">
            <a:off x="5315780" y="1851504"/>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Approvals</a:t>
            </a:r>
          </a:p>
        </p:txBody>
      </p:sp>
      <p:sp>
        <p:nvSpPr>
          <p:cNvPr id="706" name="Shape 706"/>
          <p:cNvSpPr/>
          <p:nvPr/>
        </p:nvSpPr>
        <p:spPr>
          <a:xfrm rot="-5400000">
            <a:off x="5762913" y="1847303"/>
            <a:ext cx="1168006"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Registration</a:t>
            </a:r>
          </a:p>
        </p:txBody>
      </p:sp>
      <p:sp>
        <p:nvSpPr>
          <p:cNvPr id="707" name="Shape 707"/>
          <p:cNvSpPr/>
          <p:nvPr/>
        </p:nvSpPr>
        <p:spPr>
          <a:xfrm rot="-5400000">
            <a:off x="6207638"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Notices</a:t>
            </a:r>
          </a:p>
        </p:txBody>
      </p:sp>
      <p:sp>
        <p:nvSpPr>
          <p:cNvPr id="708" name="Shape 708"/>
          <p:cNvSpPr/>
          <p:nvPr/>
        </p:nvSpPr>
        <p:spPr>
          <a:xfrm rot="-5400000">
            <a:off x="6654465" y="1838900"/>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Verifications</a:t>
            </a:r>
          </a:p>
        </p:txBody>
      </p:sp>
      <p:sp>
        <p:nvSpPr>
          <p:cNvPr id="709" name="Shape 709"/>
          <p:cNvSpPr/>
          <p:nvPr/>
        </p:nvSpPr>
        <p:spPr>
          <a:xfrm rot="-5400000">
            <a:off x="7101291" y="1832597"/>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Distribution</a:t>
            </a:r>
          </a:p>
        </p:txBody>
      </p:sp>
      <p:sp>
        <p:nvSpPr>
          <p:cNvPr id="710" name="Shape 710"/>
          <p:cNvSpPr/>
          <p:nvPr/>
        </p:nvSpPr>
        <p:spPr>
          <a:xfrm rot="-5400000">
            <a:off x="7555295" y="1834698"/>
            <a:ext cx="1172207" cy="36966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200">
                <a:solidFill>
                  <a:srgbClr val="000000"/>
                </a:solidFill>
                <a:latin typeface="Roboto"/>
                <a:ea typeface="Roboto"/>
                <a:cs typeface="Roboto"/>
                <a:sym typeface="Roboto"/>
              </a:rPr>
              <a:t>Verifications</a:t>
            </a:r>
          </a:p>
        </p:txBody>
      </p:sp>
      <p:cxnSp>
        <p:nvCxnSpPr>
          <p:cNvPr id="711" name="Shape 711"/>
          <p:cNvCxnSpPr/>
          <p:nvPr/>
        </p:nvCxnSpPr>
        <p:spPr>
          <a:xfrm>
            <a:off x="3782599" y="2040537"/>
            <a:ext cx="0" cy="0"/>
          </a:xfrm>
          <a:prstGeom prst="straightConnector1">
            <a:avLst/>
          </a:prstGeom>
          <a:noFill/>
          <a:ln cap="flat" cmpd="sng" w="9525">
            <a:solidFill>
              <a:schemeClr val="dk1"/>
            </a:solidFill>
            <a:prstDash val="solid"/>
            <a:round/>
            <a:headEnd len="med" w="med" type="none"/>
            <a:tailEnd len="med" w="med" type="none"/>
          </a:ln>
        </p:spPr>
      </p:cxnSp>
      <p:sp>
        <p:nvSpPr>
          <p:cNvPr id="712" name="Shape 712"/>
          <p:cNvSpPr txBox="1"/>
          <p:nvPr/>
        </p:nvSpPr>
        <p:spPr>
          <a:xfrm>
            <a:off x="6132094" y="3735387"/>
            <a:ext cx="5434430" cy="2833686"/>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1800" u="sng" cap="none" strike="noStrike">
                <a:solidFill>
                  <a:srgbClr val="0070C0"/>
                </a:solidFill>
                <a:latin typeface="Roboto"/>
                <a:ea typeface="Roboto"/>
                <a:cs typeface="Roboto"/>
                <a:sym typeface="Roboto"/>
              </a:rPr>
              <a:t>Outcome: </a:t>
            </a:r>
          </a:p>
          <a:p>
            <a:pPr indent="-228600" lvl="0" marL="22860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Ensure the software in the audit report conforms with FOSS policies </a:t>
            </a:r>
          </a:p>
          <a:p>
            <a:pPr indent="-228600" lvl="0" marL="22860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Preserve audit report findings and mark resolved issues as ready for the next step (i.e. Approval)</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anchorCtr="0" anchor="t" bIns="45700" lIns="91425" rIns="91425" tIns="45700">
            <a:noAutofit/>
          </a:bodyPr>
          <a:lstStyle/>
          <a:p>
            <a:pPr indent="0" lvl="0" marL="0" marR="0" rtl="0" algn="l">
              <a:lnSpc>
                <a:spcPct val="90000"/>
              </a:lnSpc>
              <a:spcBef>
                <a:spcPts val="0"/>
              </a:spcBef>
              <a:spcAft>
                <a:spcPts val="0"/>
              </a:spcAft>
              <a:buSzPct val="25000"/>
              <a:buNone/>
            </a:pPr>
            <a:r>
              <a:rPr b="0" i="0" lang="en-US" sz="1800" u="sng" cap="none" strike="noStrike">
                <a:solidFill>
                  <a:srgbClr val="0070C0"/>
                </a:solidFill>
                <a:latin typeface="Roboto"/>
                <a:ea typeface="Roboto"/>
                <a:cs typeface="Roboto"/>
                <a:sym typeface="Roboto"/>
              </a:rPr>
              <a:t>Steps: </a:t>
            </a:r>
          </a:p>
          <a:p>
            <a:pPr indent="-285750" lvl="0" marL="28575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Include appropriate authority levels in review staff</a:t>
            </a:r>
          </a:p>
          <a:p>
            <a:pPr indent="-285750" lvl="0" marL="285750" marR="0" rtl="0" algn="l">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Conduct review with reference to your FOSS policy</a:t>
            </a:r>
          </a:p>
        </p:txBody>
      </p:sp>
      <p:sp>
        <p:nvSpPr>
          <p:cNvPr id="714" name="Shape 714"/>
          <p:cNvSpPr/>
          <p:nvPr/>
        </p:nvSpPr>
        <p:spPr>
          <a:xfrm>
            <a:off x="246509" y="3279701"/>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Review the resolved issues to confirm it matches your FOSS policy</a:t>
            </a:r>
          </a:p>
        </p:txBody>
      </p:sp>
      <p:sp>
        <p:nvSpPr>
          <p:cNvPr id="715" name="Shape 715"/>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Performing Reviews</a:t>
            </a:r>
          </a:p>
        </p:txBody>
      </p:sp>
      <p:sp>
        <p:nvSpPr>
          <p:cNvPr id="716" name="Shape 716"/>
          <p:cNvSpPr/>
          <p:nvPr/>
        </p:nvSpPr>
        <p:spPr>
          <a:xfrm>
            <a:off x="2343400" y="189985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cap="flat" cmpd="sng" w="9525">
            <a:solidFill>
              <a:schemeClr val="dk1"/>
            </a:solidFill>
            <a:prstDash val="solid"/>
            <a:round/>
            <a:headEnd len="med" w="med" type="none"/>
            <a:tailEnd len="lg" w="lg" type="triangle"/>
          </a:ln>
        </p:spPr>
      </p:cxnSp>
      <p:sp>
        <p:nvSpPr>
          <p:cNvPr id="718" name="Shape 718"/>
          <p:cNvSpPr/>
          <p:nvPr/>
        </p:nvSpPr>
        <p:spPr>
          <a:xfrm>
            <a:off x="9169625" y="18998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3" name="Shape 723"/>
        <p:cNvGrpSpPr/>
        <p:nvPr/>
      </p:nvGrpSpPr>
      <p:grpSpPr>
        <a:xfrm>
          <a:off x="0" y="0"/>
          <a:ext cx="0" cy="0"/>
          <a:chOff x="0" y="0"/>
          <a:chExt cx="0" cy="0"/>
        </a:xfrm>
      </p:grpSpPr>
      <p:sp>
        <p:nvSpPr>
          <p:cNvPr id="724" name="Shape 724"/>
          <p:cNvSpPr txBox="1"/>
          <p:nvPr>
            <p:ph idx="4294967295" type="body"/>
          </p:nvPr>
        </p:nvSpPr>
        <p:spPr>
          <a:xfrm>
            <a:off x="0" y="1446212"/>
            <a:ext cx="8458200" cy="2738437"/>
          </a:xfrm>
          <a:prstGeom prst="rect">
            <a:avLst/>
          </a:prstGeom>
          <a:noFill/>
          <a:ln>
            <a:noFill/>
          </a:ln>
        </p:spPr>
        <p:txBody>
          <a:bodyPr anchorCtr="0" anchor="t" bIns="216000" lIns="252000" rIns="180000" tIns="180000">
            <a:noAutofit/>
          </a:bodyPr>
          <a:lstStyle/>
          <a:p>
            <a:pPr indent="-182880" lvl="0" marL="182880" marR="0" rtl="0" algn="l">
              <a:lnSpc>
                <a:spcPct val="100000"/>
              </a:lnSpc>
              <a:spcBef>
                <a:spcPts val="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Based on the results of the software audit and review in previous steps, software may or may not be approved for use</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approval should specify versions of approved FOSS components, the approved usage model for the component, and any other applicable obligations under the FOSS license</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Approvals should be made at appropriate authority levels</a:t>
            </a:r>
          </a:p>
          <a:p>
            <a:pPr indent="-182880" lvl="0" marL="182880" marR="0" rtl="0" algn="l">
              <a:lnSpc>
                <a:spcPct val="100000"/>
              </a:lnSpc>
              <a:spcBef>
                <a:spcPts val="400"/>
              </a:spcBef>
              <a:buClr>
                <a:schemeClr val="accent1"/>
              </a:buClr>
              <a:buSzPct val="85000"/>
              <a:buFont typeface="Arial"/>
              <a:buNone/>
            </a:pPr>
            <a:r>
              <a:t/>
            </a:r>
            <a:endParaRPr b="0" i="0" sz="2000" u="none" cap="none" strike="noStrik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cap="flat" cmpd="sng" w="9525">
            <a:solidFill>
              <a:schemeClr val="dk1"/>
            </a:solidFill>
            <a:prstDash val="solid"/>
            <a:round/>
            <a:headEnd len="med" w="med" type="none"/>
            <a:tailEnd len="lg" w="lg" type="triangle"/>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28" name="Shape 728"/>
          <p:cNvSpPr txBox="1"/>
          <p:nvPr/>
        </p:nvSpPr>
        <p:spPr>
          <a:xfrm rot="-5400000">
            <a:off x="5352320" y="53455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Approvals</a:t>
            </a:r>
          </a:p>
        </p:txBody>
      </p:sp>
      <p:sp>
        <p:nvSpPr>
          <p:cNvPr id="729" name="Shape 729"/>
          <p:cNvSpPr/>
          <p:nvPr/>
        </p:nvSpPr>
        <p:spPr>
          <a:xfrm rot="-5400000">
            <a:off x="3901371" y="5253231"/>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30" name="Shape 730"/>
          <p:cNvSpPr/>
          <p:nvPr/>
        </p:nvSpPr>
        <p:spPr>
          <a:xfrm rot="-5400000">
            <a:off x="4322057" y="5328345"/>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31" name="Shape 731"/>
          <p:cNvSpPr/>
          <p:nvPr/>
        </p:nvSpPr>
        <p:spPr>
          <a:xfrm rot="-5400000">
            <a:off x="4721314" y="524132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32" name="Shape 732"/>
          <p:cNvSpPr/>
          <p:nvPr/>
        </p:nvSpPr>
        <p:spPr>
          <a:xfrm rot="-5400000">
            <a:off x="5129301" y="5333901"/>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33" name="Shape 733"/>
          <p:cNvSpPr/>
          <p:nvPr/>
        </p:nvSpPr>
        <p:spPr>
          <a:xfrm rot="-5400000">
            <a:off x="6000045" y="5331520"/>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734" name="Shape 734"/>
          <p:cNvSpPr/>
          <p:nvPr/>
        </p:nvSpPr>
        <p:spPr>
          <a:xfrm rot="-5400000">
            <a:off x="6394540" y="5325964"/>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735" name="Shape 735"/>
          <p:cNvSpPr/>
          <p:nvPr/>
        </p:nvSpPr>
        <p:spPr>
          <a:xfrm rot="-5400000">
            <a:off x="6789827" y="524132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36" name="Shape 736"/>
          <p:cNvSpPr/>
          <p:nvPr/>
        </p:nvSpPr>
        <p:spPr>
          <a:xfrm rot="-5400000">
            <a:off x="7185115" y="5321201"/>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37" name="Shape 737"/>
          <p:cNvSpPr/>
          <p:nvPr/>
        </p:nvSpPr>
        <p:spPr>
          <a:xfrm rot="-5400000">
            <a:off x="7586752" y="523815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38" name="Shape 738"/>
          <p:cNvCxnSpPr/>
          <p:nvPr/>
        </p:nvCxnSpPr>
        <p:spPr>
          <a:xfrm>
            <a:off x="4175214" y="5515633"/>
            <a:ext cx="0" cy="0"/>
          </a:xfrm>
          <a:prstGeom prst="straightConnector1">
            <a:avLst/>
          </a:prstGeom>
          <a:noFill/>
          <a:ln cap="flat" cmpd="sng" w="9525">
            <a:solidFill>
              <a:schemeClr val="dk1"/>
            </a:solidFill>
            <a:prstDash val="solid"/>
            <a:round/>
            <a:headEnd len="med" w="med" type="none"/>
            <a:tailEnd len="med" w="med" type="none"/>
          </a:ln>
        </p:spPr>
      </p:cxnSp>
      <p:sp>
        <p:nvSpPr>
          <p:cNvPr id="739" name="Shape 739"/>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Approvals</a:t>
            </a:r>
          </a:p>
        </p:txBody>
      </p:sp>
      <p:sp>
        <p:nvSpPr>
          <p:cNvPr id="740" name="Shape 740"/>
          <p:cNvSpPr/>
          <p:nvPr/>
        </p:nvSpPr>
        <p:spPr>
          <a:xfrm>
            <a:off x="2765825" y="535290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cap="flat" cmpd="sng" w="9525">
            <a:solidFill>
              <a:schemeClr val="dk1"/>
            </a:solidFill>
            <a:prstDash val="solid"/>
            <a:round/>
            <a:headEnd len="med" w="med" type="none"/>
            <a:tailEnd len="lg" w="lg" type="triangle"/>
          </a:ln>
        </p:spPr>
      </p:cxnSp>
      <p:sp>
        <p:nvSpPr>
          <p:cNvPr id="742" name="Shape 742"/>
          <p:cNvSpPr/>
          <p:nvPr/>
        </p:nvSpPr>
        <p:spPr>
          <a:xfrm>
            <a:off x="8716300" y="5352912"/>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7" name="Shape 747"/>
        <p:cNvGrpSpPr/>
        <p:nvPr/>
      </p:nvGrpSpPr>
      <p:grpSpPr>
        <a:xfrm>
          <a:off x="0" y="0"/>
          <a:ext cx="0" cy="0"/>
          <a:chOff x="0" y="0"/>
          <a:chExt cx="0" cy="0"/>
        </a:xfrm>
      </p:grpSpPr>
      <p:sp>
        <p:nvSpPr>
          <p:cNvPr id="748" name="Shape 748"/>
          <p:cNvSpPr txBox="1"/>
          <p:nvPr>
            <p:ph idx="4294967295" type="body"/>
          </p:nvPr>
        </p:nvSpPr>
        <p:spPr>
          <a:xfrm>
            <a:off x="4016375" y="1576387"/>
            <a:ext cx="8175624" cy="3049586"/>
          </a:xfrm>
          <a:prstGeom prst="rect">
            <a:avLst/>
          </a:prstGeom>
          <a:noFill/>
          <a:ln>
            <a:noFill/>
          </a:ln>
        </p:spPr>
        <p:txBody>
          <a:bodyPr anchorCtr="0" anchor="t" bIns="216000" lIns="252000" rIns="180000" tIns="180000">
            <a:noAutofit/>
          </a:bodyPr>
          <a:lstStyle/>
          <a:p>
            <a:pPr indent="-182880" lvl="0" marL="182880" marR="0" rtl="0" algn="l">
              <a:lnSpc>
                <a:spcPct val="100000"/>
              </a:lnSpc>
              <a:spcBef>
                <a:spcPts val="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Once a FOSS component has been approved for usage in a product, it should be added to the software inventory for that product </a:t>
            </a:r>
          </a:p>
          <a:p>
            <a:pPr indent="-182880" lvl="0" marL="182880" marR="0" rtl="0" algn="l">
              <a:lnSpc>
                <a:spcPct val="10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approval and its conditions should be registered in a tracking system </a:t>
            </a:r>
          </a:p>
          <a:p>
            <a:pPr indent="-182880" lvl="0" marL="182880" marR="0" rtl="0" algn="l">
              <a:lnSpc>
                <a:spcPct val="100000"/>
              </a:lnSpc>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tracking system should make it clear that a new approval is needed for a new version of a FOSS component or if a new usage model is proposed </a:t>
            </a:r>
          </a:p>
        </p:txBody>
      </p:sp>
      <p:sp>
        <p:nvSpPr>
          <p:cNvPr id="749" name="Shape 749"/>
          <p:cNvSpPr/>
          <p:nvPr/>
        </p:nvSpPr>
        <p:spPr>
          <a:xfrm>
            <a:off x="3594867" y="4575257"/>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cap="flat" cmpd="sng" w="9525">
            <a:solidFill>
              <a:schemeClr val="dk1"/>
            </a:solidFill>
            <a:prstDash val="solid"/>
            <a:round/>
            <a:headEnd len="med" w="med" type="none"/>
            <a:tailEnd len="lg" w="lg" type="triangle"/>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52" name="Shape 752"/>
          <p:cNvSpPr txBox="1"/>
          <p:nvPr/>
        </p:nvSpPr>
        <p:spPr>
          <a:xfrm rot="-5400000">
            <a:off x="5389520" y="52322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Registration</a:t>
            </a:r>
          </a:p>
        </p:txBody>
      </p:sp>
      <p:sp>
        <p:nvSpPr>
          <p:cNvPr id="753" name="Shape 753"/>
          <p:cNvSpPr/>
          <p:nvPr/>
        </p:nvSpPr>
        <p:spPr>
          <a:xfrm rot="-5400000">
            <a:off x="3549623" y="5139940"/>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54" name="Shape 754"/>
          <p:cNvSpPr/>
          <p:nvPr/>
        </p:nvSpPr>
        <p:spPr>
          <a:xfrm rot="-5400000">
            <a:off x="3970311" y="5215054"/>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55" name="Shape 755"/>
          <p:cNvSpPr/>
          <p:nvPr/>
        </p:nvSpPr>
        <p:spPr>
          <a:xfrm rot="-5400000">
            <a:off x="4369566" y="5128034"/>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56" name="Shape 756"/>
          <p:cNvSpPr/>
          <p:nvPr/>
        </p:nvSpPr>
        <p:spPr>
          <a:xfrm rot="-5400000">
            <a:off x="4777555" y="522061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57" name="Shape 757"/>
          <p:cNvSpPr/>
          <p:nvPr/>
        </p:nvSpPr>
        <p:spPr>
          <a:xfrm rot="-5400000">
            <a:off x="5179987" y="5218229"/>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758" name="Shape 758"/>
          <p:cNvSpPr/>
          <p:nvPr/>
        </p:nvSpPr>
        <p:spPr>
          <a:xfrm rot="-5400000">
            <a:off x="6042791" y="5212673"/>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759" name="Shape 759"/>
          <p:cNvSpPr/>
          <p:nvPr/>
        </p:nvSpPr>
        <p:spPr>
          <a:xfrm rot="-5400000">
            <a:off x="6438080" y="5128034"/>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60" name="Shape 760"/>
          <p:cNvSpPr/>
          <p:nvPr/>
        </p:nvSpPr>
        <p:spPr>
          <a:xfrm rot="-5400000">
            <a:off x="6833366" y="520791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61" name="Shape 761"/>
          <p:cNvSpPr/>
          <p:nvPr/>
        </p:nvSpPr>
        <p:spPr>
          <a:xfrm rot="-5400000">
            <a:off x="7233417" y="512485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62" name="Shape 762"/>
          <p:cNvCxnSpPr/>
          <p:nvPr/>
        </p:nvCxnSpPr>
        <p:spPr>
          <a:xfrm>
            <a:off x="3823467" y="5402342"/>
            <a:ext cx="0" cy="0"/>
          </a:xfrm>
          <a:prstGeom prst="straightConnector1">
            <a:avLst/>
          </a:prstGeom>
          <a:noFill/>
          <a:ln cap="flat" cmpd="sng" w="9525">
            <a:solidFill>
              <a:schemeClr val="dk1"/>
            </a:solidFill>
            <a:prstDash val="solid"/>
            <a:round/>
            <a:headEnd len="med" w="med" type="none"/>
            <a:tailEnd len="med" w="med" type="none"/>
          </a:ln>
        </p:spPr>
      </p:cxnSp>
      <p:sp>
        <p:nvSpPr>
          <p:cNvPr id="763" name="Shape 763"/>
          <p:cNvSpPr/>
          <p:nvPr/>
        </p:nvSpPr>
        <p:spPr>
          <a:xfrm>
            <a:off x="974754" y="4655119"/>
            <a:ext cx="10639306" cy="369332"/>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Font typeface="Arial"/>
              <a:buNone/>
            </a:pPr>
            <a:r>
              <a:t/>
            </a: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Registration / Approval Tracking</a:t>
            </a:r>
          </a:p>
        </p:txBody>
      </p:sp>
      <p:sp>
        <p:nvSpPr>
          <p:cNvPr id="765" name="Shape 765"/>
          <p:cNvSpPr/>
          <p:nvPr/>
        </p:nvSpPr>
        <p:spPr>
          <a:xfrm>
            <a:off x="2414075" y="523724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cap="flat" cmpd="sng" w="9525">
            <a:solidFill>
              <a:schemeClr val="dk1"/>
            </a:solidFill>
            <a:prstDash val="solid"/>
            <a:round/>
            <a:headEnd len="med" w="med" type="none"/>
            <a:tailEnd len="lg" w="lg" type="triangle"/>
          </a:ln>
        </p:spPr>
      </p:cxnSp>
      <p:sp>
        <p:nvSpPr>
          <p:cNvPr id="767" name="Shape 767"/>
          <p:cNvSpPr/>
          <p:nvPr/>
        </p:nvSpPr>
        <p:spPr>
          <a:xfrm>
            <a:off x="8334125" y="5239637"/>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2" name="Shape 772"/>
        <p:cNvGrpSpPr/>
        <p:nvPr/>
      </p:nvGrpSpPr>
      <p:grpSpPr>
        <a:xfrm>
          <a:off x="0" y="0"/>
          <a:ext cx="0" cy="0"/>
          <a:chOff x="0" y="0"/>
          <a:chExt cx="0" cy="0"/>
        </a:xfrm>
      </p:grpSpPr>
      <p:sp>
        <p:nvSpPr>
          <p:cNvPr id="773" name="Shape 773"/>
          <p:cNvSpPr txBox="1"/>
          <p:nvPr>
            <p:ph idx="4294967295" type="body"/>
          </p:nvPr>
        </p:nvSpPr>
        <p:spPr>
          <a:xfrm>
            <a:off x="2176463" y="3925887"/>
            <a:ext cx="10015537" cy="2505075"/>
          </a:xfrm>
          <a:prstGeom prst="rect">
            <a:avLst/>
          </a:prstGeom>
          <a:noFill/>
          <a:ln>
            <a:noFill/>
          </a:ln>
        </p:spPr>
        <p:txBody>
          <a:bodyPr anchorCtr="0" anchor="t" bIns="216000" lIns="252000" rIns="180000" tIns="1800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Prepare appropriate notices for any FOSS used in a product release:</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Acknowledge the use of FOSS by providing full copyright and attribution notices </a:t>
            </a:r>
          </a:p>
          <a:p>
            <a:pPr indent="-190500" lvl="1" marL="457200" marR="0" rtl="0" algn="l">
              <a:spcBef>
                <a:spcPts val="360"/>
              </a:spcBef>
              <a:spcAft>
                <a:spcPts val="0"/>
              </a:spcAft>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Inform the end user of the product on how to obtain a copy of the FOSS source code (when applicable, for example in the case of GPL and LGPL)</a:t>
            </a:r>
          </a:p>
          <a:p>
            <a:pPr indent="-190500" lvl="1" marL="457200" marR="0" rtl="0" algn="l">
              <a:spcBef>
                <a:spcPts val="360"/>
              </a:spcBef>
              <a:buClr>
                <a:schemeClr val="accent1"/>
              </a:buClr>
              <a:buSzPct val="85000"/>
              <a:buFont typeface="Arial"/>
              <a:buChar char="•"/>
            </a:pPr>
            <a:r>
              <a:rPr b="0" i="0" lang="en-US" sz="1800" u="none" cap="none" strike="noStrike">
                <a:solidFill>
                  <a:schemeClr val="dk1"/>
                </a:solidFill>
                <a:latin typeface="Roboto"/>
                <a:ea typeface="Roboto"/>
                <a:cs typeface="Roboto"/>
                <a:sym typeface="Roboto"/>
              </a:rPr>
              <a:t>Reproduce the entire text of the license agreements for the FOSS code included in the product as needed </a:t>
            </a:r>
          </a:p>
        </p:txBody>
      </p:sp>
      <p:sp>
        <p:nvSpPr>
          <p:cNvPr id="774" name="Shape 774"/>
          <p:cNvSpPr/>
          <p:nvPr/>
        </p:nvSpPr>
        <p:spPr>
          <a:xfrm>
            <a:off x="3097691" y="1693192"/>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cap="flat" cmpd="sng" w="9525">
            <a:solidFill>
              <a:schemeClr val="dk1"/>
            </a:solidFill>
            <a:prstDash val="solid"/>
            <a:round/>
            <a:headEnd len="med" w="med" type="none"/>
            <a:tailEnd len="lg" w="lg" type="triangle"/>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777" name="Shape 777"/>
          <p:cNvSpPr txBox="1"/>
          <p:nvPr/>
        </p:nvSpPr>
        <p:spPr>
          <a:xfrm rot="-5400000">
            <a:off x="5297170" y="235020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Notices</a:t>
            </a:r>
          </a:p>
        </p:txBody>
      </p:sp>
      <p:sp>
        <p:nvSpPr>
          <p:cNvPr id="778" name="Shape 778"/>
          <p:cNvSpPr/>
          <p:nvPr/>
        </p:nvSpPr>
        <p:spPr>
          <a:xfrm rot="-5400000">
            <a:off x="3052448" y="2257876"/>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779" name="Shape 779"/>
          <p:cNvSpPr/>
          <p:nvPr/>
        </p:nvSpPr>
        <p:spPr>
          <a:xfrm rot="-5400000">
            <a:off x="3473134" y="2332989"/>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780" name="Shape 780"/>
          <p:cNvSpPr/>
          <p:nvPr/>
        </p:nvSpPr>
        <p:spPr>
          <a:xfrm rot="-5400000">
            <a:off x="3872391" y="224597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781" name="Shape 781"/>
          <p:cNvSpPr/>
          <p:nvPr/>
        </p:nvSpPr>
        <p:spPr>
          <a:xfrm rot="-5400000">
            <a:off x="4280378" y="2338546"/>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782" name="Shape 782"/>
          <p:cNvSpPr/>
          <p:nvPr/>
        </p:nvSpPr>
        <p:spPr>
          <a:xfrm rot="-5400000">
            <a:off x="4690749" y="2336165"/>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783" name="Shape 783"/>
          <p:cNvSpPr/>
          <p:nvPr/>
        </p:nvSpPr>
        <p:spPr>
          <a:xfrm rot="-5400000">
            <a:off x="5085241" y="233060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784" name="Shape 784"/>
          <p:cNvSpPr/>
          <p:nvPr/>
        </p:nvSpPr>
        <p:spPr>
          <a:xfrm rot="-5400000">
            <a:off x="5940904" y="2245970"/>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785" name="Shape 785"/>
          <p:cNvSpPr/>
          <p:nvPr/>
        </p:nvSpPr>
        <p:spPr>
          <a:xfrm rot="-5400000">
            <a:off x="6336191" y="2325846"/>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786" name="Shape 786"/>
          <p:cNvSpPr/>
          <p:nvPr/>
        </p:nvSpPr>
        <p:spPr>
          <a:xfrm rot="-5400000">
            <a:off x="6737829" y="2242795"/>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787" name="Shape 787"/>
          <p:cNvCxnSpPr/>
          <p:nvPr/>
        </p:nvCxnSpPr>
        <p:spPr>
          <a:xfrm>
            <a:off x="3326292" y="2520278"/>
            <a:ext cx="0" cy="0"/>
          </a:xfrm>
          <a:prstGeom prst="straightConnector1">
            <a:avLst/>
          </a:prstGeom>
          <a:noFill/>
          <a:ln cap="flat" cmpd="sng" w="9525">
            <a:solidFill>
              <a:schemeClr val="dk1"/>
            </a:solidFill>
            <a:prstDash val="solid"/>
            <a:round/>
            <a:headEnd len="med" w="med" type="none"/>
            <a:tailEnd len="med" w="med" type="none"/>
          </a:ln>
        </p:spPr>
      </p:cxnSp>
      <p:sp>
        <p:nvSpPr>
          <p:cNvPr id="788" name="Shape 788"/>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Notices</a:t>
            </a:r>
          </a:p>
        </p:txBody>
      </p:sp>
      <p:sp>
        <p:nvSpPr>
          <p:cNvPr id="789" name="Shape 789"/>
          <p:cNvSpPr/>
          <p:nvPr/>
        </p:nvSpPr>
        <p:spPr>
          <a:xfrm>
            <a:off x="1916900" y="2355191"/>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cap="flat" cmpd="sng" w="9525">
            <a:solidFill>
              <a:schemeClr val="dk1"/>
            </a:solidFill>
            <a:prstDash val="solid"/>
            <a:round/>
            <a:headEnd len="med" w="med" type="none"/>
            <a:tailEnd len="lg" w="lg" type="triangle"/>
          </a:ln>
        </p:spPr>
      </p:cxnSp>
      <p:sp>
        <p:nvSpPr>
          <p:cNvPr id="791" name="Shape 791"/>
          <p:cNvSpPr/>
          <p:nvPr/>
        </p:nvSpPr>
        <p:spPr>
          <a:xfrm>
            <a:off x="7853075" y="2357562"/>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6"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cap="flat" cmpd="sng" w="9525">
            <a:solidFill>
              <a:schemeClr val="dk1"/>
            </a:solidFill>
            <a:prstDash val="solid"/>
            <a:round/>
            <a:headEnd len="med" w="med" type="none"/>
            <a:tailEnd len="lg" w="lg" type="triangle"/>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00" name="Shape 800"/>
          <p:cNvSpPr txBox="1"/>
          <p:nvPr/>
        </p:nvSpPr>
        <p:spPr>
          <a:xfrm rot="-5400000">
            <a:off x="6374620" y="213115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Verifications</a:t>
            </a:r>
          </a:p>
        </p:txBody>
      </p:sp>
      <p:sp>
        <p:nvSpPr>
          <p:cNvPr id="801" name="Shape 801"/>
          <p:cNvSpPr/>
          <p:nvPr/>
        </p:nvSpPr>
        <p:spPr>
          <a:xfrm rot="-5400000">
            <a:off x="3733036" y="2038837"/>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02" name="Shape 802"/>
          <p:cNvSpPr/>
          <p:nvPr/>
        </p:nvSpPr>
        <p:spPr>
          <a:xfrm rot="-5400000">
            <a:off x="4153722" y="2113950"/>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03" name="Shape 803"/>
          <p:cNvSpPr/>
          <p:nvPr/>
        </p:nvSpPr>
        <p:spPr>
          <a:xfrm rot="-5400000">
            <a:off x="4552979" y="2026931"/>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04" name="Shape 804"/>
          <p:cNvSpPr/>
          <p:nvPr/>
        </p:nvSpPr>
        <p:spPr>
          <a:xfrm rot="-5400000">
            <a:off x="4960966" y="2119507"/>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05" name="Shape 805"/>
          <p:cNvSpPr/>
          <p:nvPr/>
        </p:nvSpPr>
        <p:spPr>
          <a:xfrm rot="-5400000">
            <a:off x="5363399" y="2117126"/>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06" name="Shape 806"/>
          <p:cNvSpPr/>
          <p:nvPr/>
        </p:nvSpPr>
        <p:spPr>
          <a:xfrm rot="-5400000">
            <a:off x="5765830" y="2111569"/>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807" name="Shape 807"/>
          <p:cNvSpPr/>
          <p:nvPr/>
        </p:nvSpPr>
        <p:spPr>
          <a:xfrm rot="-5400000">
            <a:off x="6161116" y="2111569"/>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08" name="Shape 808"/>
          <p:cNvSpPr/>
          <p:nvPr/>
        </p:nvSpPr>
        <p:spPr>
          <a:xfrm rot="-5400000">
            <a:off x="7016780" y="2106807"/>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809" name="Shape 809"/>
          <p:cNvSpPr/>
          <p:nvPr/>
        </p:nvSpPr>
        <p:spPr>
          <a:xfrm rot="-5400000">
            <a:off x="7418417" y="202375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810" name="Shape 810"/>
          <p:cNvCxnSpPr/>
          <p:nvPr/>
        </p:nvCxnSpPr>
        <p:spPr>
          <a:xfrm>
            <a:off x="4006880" y="2301240"/>
            <a:ext cx="0" cy="0"/>
          </a:xfrm>
          <a:prstGeom prst="straightConnector1">
            <a:avLst/>
          </a:prstGeom>
          <a:noFill/>
          <a:ln cap="flat" cmpd="sng" w="9525">
            <a:solidFill>
              <a:schemeClr val="dk1"/>
            </a:solidFill>
            <a:prstDash val="solid"/>
            <a:round/>
            <a:headEnd len="med" w="med" type="none"/>
            <a:tailEnd len="med" w="med" type="none"/>
          </a:ln>
        </p:spPr>
      </p:cxnSp>
      <p:sp>
        <p:nvSpPr>
          <p:cNvPr id="811" name="Shape 811"/>
          <p:cNvSpPr txBox="1"/>
          <p:nvPr/>
        </p:nvSpPr>
        <p:spPr>
          <a:xfrm>
            <a:off x="6241032" y="3735387"/>
            <a:ext cx="5325493" cy="26797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The distribution package contains only software that has been reviewed and approved</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"Distributed Compliance Artifacts" (as defined in the OpenChain specification), including appropriate notice files are included in the distribution package or other delivery method</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FOSS packages destined for distribution have been identified and approved</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the reviewed source code matches the binary equivalents shipping in the product</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all appropriate notices have been included to inform end-users of their right to request source code for identified FOSS</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compliance with other identified obligations </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Verify that distributed software has been reviewed and approved </a:t>
            </a:r>
          </a:p>
        </p:txBody>
      </p:sp>
      <p:sp>
        <p:nvSpPr>
          <p:cNvPr id="814" name="Shape 814"/>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Pre-Distribution Verifications</a:t>
            </a:r>
          </a:p>
        </p:txBody>
      </p:sp>
      <p:sp>
        <p:nvSpPr>
          <p:cNvPr id="815" name="Shape 815"/>
          <p:cNvSpPr/>
          <p:nvPr/>
        </p:nvSpPr>
        <p:spPr>
          <a:xfrm>
            <a:off x="2597475" y="206710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cap="flat" cmpd="sng" w="9525">
            <a:solidFill>
              <a:schemeClr val="dk1"/>
            </a:solidFill>
            <a:prstDash val="solid"/>
            <a:round/>
            <a:headEnd len="med" w="med" type="none"/>
            <a:tailEnd len="lg" w="lg" type="triangle"/>
          </a:ln>
        </p:spPr>
      </p:cxnSp>
      <p:sp>
        <p:nvSpPr>
          <p:cNvPr id="817" name="Shape 817"/>
          <p:cNvSpPr/>
          <p:nvPr/>
        </p:nvSpPr>
        <p:spPr>
          <a:xfrm>
            <a:off x="8519150" y="2127187"/>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2"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cap="flat" cmpd="sng" w="9525">
            <a:solidFill>
              <a:schemeClr val="dk1"/>
            </a:solidFill>
            <a:prstDash val="solid"/>
            <a:round/>
            <a:headEnd len="med" w="med" type="none"/>
            <a:tailEnd len="lg" w="lg" type="triangle"/>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26" name="Shape 826"/>
          <p:cNvSpPr txBox="1"/>
          <p:nvPr/>
        </p:nvSpPr>
        <p:spPr>
          <a:xfrm rot="-5400000">
            <a:off x="6150445" y="1948804"/>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Distribution</a:t>
            </a:r>
          </a:p>
        </p:txBody>
      </p:sp>
      <p:sp>
        <p:nvSpPr>
          <p:cNvPr id="827" name="Shape 827"/>
          <p:cNvSpPr/>
          <p:nvPr/>
        </p:nvSpPr>
        <p:spPr>
          <a:xfrm rot="-5400000">
            <a:off x="3111976" y="1856478"/>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28" name="Shape 828"/>
          <p:cNvSpPr/>
          <p:nvPr/>
        </p:nvSpPr>
        <p:spPr>
          <a:xfrm rot="-5400000">
            <a:off x="3532663" y="1931591"/>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29" name="Shape 829"/>
          <p:cNvSpPr/>
          <p:nvPr/>
        </p:nvSpPr>
        <p:spPr>
          <a:xfrm rot="-5400000">
            <a:off x="3931919" y="1844572"/>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30" name="Shape 830"/>
          <p:cNvSpPr/>
          <p:nvPr/>
        </p:nvSpPr>
        <p:spPr>
          <a:xfrm rot="-5400000">
            <a:off x="4339907" y="193714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31" name="Shape 831"/>
          <p:cNvSpPr/>
          <p:nvPr/>
        </p:nvSpPr>
        <p:spPr>
          <a:xfrm rot="-5400000">
            <a:off x="5147151" y="1942703"/>
            <a:ext cx="884238"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sp>
        <p:nvSpPr>
          <p:cNvPr id="832" name="Shape 832"/>
          <p:cNvSpPr/>
          <p:nvPr/>
        </p:nvSpPr>
        <p:spPr>
          <a:xfrm rot="-5400000">
            <a:off x="5541644" y="1937148"/>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33" name="Shape 833"/>
          <p:cNvSpPr/>
          <p:nvPr/>
        </p:nvSpPr>
        <p:spPr>
          <a:xfrm rot="-5400000">
            <a:off x="5936933" y="185250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834" name="Shape 834"/>
          <p:cNvSpPr/>
          <p:nvPr/>
        </p:nvSpPr>
        <p:spPr>
          <a:xfrm rot="-5400000">
            <a:off x="4752658" y="193238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35" name="Shape 835"/>
          <p:cNvSpPr/>
          <p:nvPr/>
        </p:nvSpPr>
        <p:spPr>
          <a:xfrm rot="-5400000">
            <a:off x="6797358" y="1841397"/>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cxnSp>
        <p:nvCxnSpPr>
          <p:cNvPr id="836" name="Shape 836"/>
          <p:cNvCxnSpPr/>
          <p:nvPr/>
        </p:nvCxnSpPr>
        <p:spPr>
          <a:xfrm>
            <a:off x="3385819" y="2118881"/>
            <a:ext cx="0" cy="0"/>
          </a:xfrm>
          <a:prstGeom prst="straightConnector1">
            <a:avLst/>
          </a:prstGeom>
          <a:noFill/>
          <a:ln cap="flat" cmpd="sng" w="9525">
            <a:solidFill>
              <a:schemeClr val="dk1"/>
            </a:solidFill>
            <a:prstDash val="solid"/>
            <a:round/>
            <a:headEnd len="med" w="med" type="none"/>
            <a:tailEnd len="med" w="med" type="none"/>
          </a:ln>
        </p:spPr>
      </p:cxnSp>
      <p:sp>
        <p:nvSpPr>
          <p:cNvPr id="837" name="Shape 837"/>
          <p:cNvSpPr txBox="1"/>
          <p:nvPr/>
        </p:nvSpPr>
        <p:spPr>
          <a:xfrm>
            <a:off x="5524282" y="3908425"/>
            <a:ext cx="6042243"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Obligations to provide accompanying source code are met</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Provide accompanying source code along with any associated build tools and documentation (e.g., by uploading to a distribution website or including in the distribution package)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Accompanying source code is identified with labels as to which product and version to which it corresponds</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Provide accompanying source code as required </a:t>
            </a:r>
          </a:p>
        </p:txBody>
      </p:sp>
      <p:sp>
        <p:nvSpPr>
          <p:cNvPr id="840" name="Shape 840"/>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Accompanying Source Code Distribution</a:t>
            </a:r>
          </a:p>
        </p:txBody>
      </p:sp>
      <p:sp>
        <p:nvSpPr>
          <p:cNvPr id="841" name="Shape 841"/>
          <p:cNvSpPr/>
          <p:nvPr/>
        </p:nvSpPr>
        <p:spPr>
          <a:xfrm>
            <a:off x="1976425" y="1955453"/>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cap="flat" cmpd="sng" w="9525">
            <a:solidFill>
              <a:schemeClr val="dk1"/>
            </a:solidFill>
            <a:prstDash val="solid"/>
            <a:round/>
            <a:headEnd len="med" w="med" type="none"/>
            <a:tailEnd len="lg" w="lg" type="triangle"/>
          </a:ln>
        </p:spPr>
      </p:cxnSp>
      <p:sp>
        <p:nvSpPr>
          <p:cNvPr id="843" name="Shape 843"/>
          <p:cNvSpPr/>
          <p:nvPr/>
        </p:nvSpPr>
        <p:spPr>
          <a:xfrm>
            <a:off x="7915975" y="195545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8"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fmla="val -653" name="adj1"/>
              <a:gd fmla="val 11648" name="adj2"/>
            </a:avLst>
          </a:prstGeom>
          <a:solidFill>
            <a:srgbClr val="DDDDDD"/>
          </a:solidFill>
          <a:ln>
            <a:noFill/>
          </a:ln>
        </p:spPr>
        <p:txBody>
          <a:bodyPr anchorCtr="0" anchor="t" bIns="45700" lIns="91425" rIns="91425" tIns="45700">
            <a:noAutofit/>
          </a:bodyPr>
          <a:lstStyle/>
          <a:p>
            <a:pPr indent="0" lvl="0" marL="0" marR="0" rtl="0" algn="ctr">
              <a:spcBef>
                <a:spcPts val="0"/>
              </a:spcBef>
              <a:buNone/>
            </a:pPr>
            <a:r>
              <a:t/>
            </a: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cap="flat" cmpd="sng" w="9525">
            <a:solidFill>
              <a:schemeClr val="dk1"/>
            </a:solidFill>
            <a:prstDash val="solid"/>
            <a:round/>
            <a:headEnd len="med" w="med" type="none"/>
            <a:tailEnd len="lg" w="lg" type="triangle"/>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cap="flat" cmpd="sng" w="9525">
            <a:solidFill>
              <a:srgbClr val="55B4E5"/>
            </a:solidFill>
            <a:prstDash val="solid"/>
            <a:miter/>
            <a:headEnd len="med" w="med" type="none"/>
            <a:tailEnd len="med" w="med" type="none"/>
          </a:ln>
          <a:effectLst>
            <a:outerShdw blurRad="63500" rotWithShape="0" dir="5400000" dist="20000">
              <a:srgbClr val="000000">
                <a:alpha val="37647"/>
              </a:srgbClr>
            </a:outerShdw>
          </a:effectLst>
        </p:spPr>
        <p:txBody>
          <a:bodyPr anchorCtr="0" anchor="ctr" bIns="91425" lIns="91425" rIns="91425" tIns="91425">
            <a:noAutofit/>
          </a:bodyPr>
          <a:lstStyle/>
          <a:p>
            <a:pPr lvl="0">
              <a:spcBef>
                <a:spcPts val="0"/>
              </a:spcBef>
              <a:buNone/>
            </a:pPr>
            <a:r>
              <a:t/>
            </a:r>
            <a:endParaRPr/>
          </a:p>
        </p:txBody>
      </p:sp>
      <p:sp>
        <p:nvSpPr>
          <p:cNvPr id="852" name="Shape 852"/>
          <p:cNvSpPr txBox="1"/>
          <p:nvPr/>
        </p:nvSpPr>
        <p:spPr>
          <a:xfrm rot="-5400000">
            <a:off x="6470170" y="2060079"/>
            <a:ext cx="1319213" cy="338554"/>
          </a:xfrm>
          <a:prstGeom prst="rect">
            <a:avLst/>
          </a:prstGeom>
          <a:noFill/>
          <a:ln>
            <a:noFill/>
          </a:ln>
        </p:spPr>
        <p:txBody>
          <a:bodyPr anchorCtr="1" anchor="ctr" bIns="45700" lIns="91425" rIns="91425" tIns="45700">
            <a:noAutofit/>
          </a:bodyPr>
          <a:lstStyle/>
          <a:p>
            <a:pPr indent="0" lvl="0" marL="0" marR="0" rtl="0" algn="ctr">
              <a:spcBef>
                <a:spcPts val="0"/>
              </a:spcBef>
              <a:buSzPct val="25000"/>
              <a:buNone/>
            </a:pPr>
            <a:r>
              <a:rPr b="1" lang="en-US" sz="1000">
                <a:solidFill>
                  <a:srgbClr val="000000"/>
                </a:solidFill>
                <a:latin typeface="Roboto"/>
                <a:ea typeface="Roboto"/>
                <a:cs typeface="Roboto"/>
                <a:sym typeface="Roboto"/>
              </a:rPr>
              <a:t>Verifications</a:t>
            </a:r>
          </a:p>
        </p:txBody>
      </p:sp>
      <p:sp>
        <p:nvSpPr>
          <p:cNvPr id="853" name="Shape 853"/>
          <p:cNvSpPr/>
          <p:nvPr/>
        </p:nvSpPr>
        <p:spPr>
          <a:xfrm rot="-5400000">
            <a:off x="3020536" y="1958235"/>
            <a:ext cx="893763"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identification</a:t>
            </a:r>
          </a:p>
        </p:txBody>
      </p:sp>
      <p:sp>
        <p:nvSpPr>
          <p:cNvPr id="854" name="Shape 854"/>
          <p:cNvSpPr/>
          <p:nvPr/>
        </p:nvSpPr>
        <p:spPr>
          <a:xfrm rot="-5400000">
            <a:off x="3441224" y="2033348"/>
            <a:ext cx="887412"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Audit</a:t>
            </a:r>
          </a:p>
        </p:txBody>
      </p:sp>
      <p:sp>
        <p:nvSpPr>
          <p:cNvPr id="855" name="Shape 855"/>
          <p:cNvSpPr/>
          <p:nvPr/>
        </p:nvSpPr>
        <p:spPr>
          <a:xfrm rot="-5400000">
            <a:off x="3840479" y="1946329"/>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Resolve Issues</a:t>
            </a:r>
          </a:p>
        </p:txBody>
      </p:sp>
      <p:sp>
        <p:nvSpPr>
          <p:cNvPr id="856" name="Shape 856"/>
          <p:cNvSpPr/>
          <p:nvPr/>
        </p:nvSpPr>
        <p:spPr>
          <a:xfrm rot="-5400000">
            <a:off x="4248467" y="203890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Reviews</a:t>
            </a:r>
          </a:p>
        </p:txBody>
      </p:sp>
      <p:sp>
        <p:nvSpPr>
          <p:cNvPr id="857" name="Shape 857"/>
          <p:cNvSpPr/>
          <p:nvPr/>
        </p:nvSpPr>
        <p:spPr>
          <a:xfrm rot="-5400000">
            <a:off x="4650899" y="2036524"/>
            <a:ext cx="884236"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Approvals</a:t>
            </a:r>
          </a:p>
        </p:txBody>
      </p:sp>
      <p:sp>
        <p:nvSpPr>
          <p:cNvPr id="858" name="Shape 858"/>
          <p:cNvSpPr/>
          <p:nvPr/>
        </p:nvSpPr>
        <p:spPr>
          <a:xfrm rot="-5400000">
            <a:off x="5450205" y="2038905"/>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Notices</a:t>
            </a:r>
          </a:p>
        </p:txBody>
      </p:sp>
      <p:sp>
        <p:nvSpPr>
          <p:cNvPr id="859" name="Shape 859"/>
          <p:cNvSpPr/>
          <p:nvPr/>
        </p:nvSpPr>
        <p:spPr>
          <a:xfrm rot="-5400000">
            <a:off x="5845493" y="1954266"/>
            <a:ext cx="885825" cy="523219"/>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Verifications</a:t>
            </a:r>
          </a:p>
        </p:txBody>
      </p:sp>
      <p:sp>
        <p:nvSpPr>
          <p:cNvPr id="860" name="Shape 860"/>
          <p:cNvSpPr/>
          <p:nvPr/>
        </p:nvSpPr>
        <p:spPr>
          <a:xfrm rot="-5400000">
            <a:off x="6240780" y="2034142"/>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Distribution</a:t>
            </a:r>
          </a:p>
        </p:txBody>
      </p:sp>
      <p:sp>
        <p:nvSpPr>
          <p:cNvPr id="861" name="Shape 861"/>
          <p:cNvSpPr/>
          <p:nvPr/>
        </p:nvSpPr>
        <p:spPr>
          <a:xfrm rot="-5400000">
            <a:off x="5046980" y="2035730"/>
            <a:ext cx="885825" cy="353943"/>
          </a:xfrm>
          <a:prstGeom prst="rect">
            <a:avLst/>
          </a:prstGeom>
          <a:solidFill>
            <a:schemeClr val="lt1"/>
          </a:solidFill>
          <a:ln cap="flat" cmpd="sng" w="9525">
            <a:solidFill>
              <a:schemeClr val="dk1"/>
            </a:solidFill>
            <a:prstDash val="solid"/>
            <a:miter/>
            <a:headEnd len="med" w="med" type="none"/>
            <a:tailEnd len="med" w="med" type="none"/>
          </a:ln>
        </p:spPr>
        <p:txBody>
          <a:bodyPr anchorCtr="1" anchor="ctr" bIns="45700" lIns="91425" rIns="91425" tIns="45700">
            <a:noAutofit/>
          </a:bodyPr>
          <a:lstStyle/>
          <a:p>
            <a:pPr indent="0" lvl="0" marL="0" marR="0" rtl="0" algn="ctr">
              <a:spcBef>
                <a:spcPts val="0"/>
              </a:spcBef>
              <a:buSzPct val="25000"/>
              <a:buNone/>
            </a:pPr>
            <a:r>
              <a:rPr b="1" lang="en-US" sz="1100">
                <a:solidFill>
                  <a:srgbClr val="000000"/>
                </a:solidFill>
                <a:latin typeface="Roboto"/>
                <a:ea typeface="Roboto"/>
                <a:cs typeface="Roboto"/>
                <a:sym typeface="Roboto"/>
              </a:rPr>
              <a:t>Registration</a:t>
            </a:r>
          </a:p>
        </p:txBody>
      </p:sp>
      <p:cxnSp>
        <p:nvCxnSpPr>
          <p:cNvPr id="862" name="Shape 862"/>
          <p:cNvCxnSpPr/>
          <p:nvPr/>
        </p:nvCxnSpPr>
        <p:spPr>
          <a:xfrm>
            <a:off x="3294380" y="2220638"/>
            <a:ext cx="0" cy="0"/>
          </a:xfrm>
          <a:prstGeom prst="straightConnector1">
            <a:avLst/>
          </a:prstGeom>
          <a:noFill/>
          <a:ln cap="flat" cmpd="sng" w="9525">
            <a:solidFill>
              <a:schemeClr val="dk1"/>
            </a:solidFill>
            <a:prstDash val="solid"/>
            <a:round/>
            <a:headEnd len="med" w="med" type="none"/>
            <a:tailEnd len="med" w="med" type="none"/>
          </a:ln>
        </p:spPr>
      </p:cxnSp>
      <p:sp>
        <p:nvSpPr>
          <p:cNvPr id="863" name="Shape 863"/>
          <p:cNvSpPr txBox="1"/>
          <p:nvPr/>
        </p:nvSpPr>
        <p:spPr>
          <a:xfrm>
            <a:off x="5426542" y="3944937"/>
            <a:ext cx="6139981" cy="23018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Outcome: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Verified Distributed Compliance Artifacts are appropriately provided</a:t>
            </a:r>
          </a:p>
          <a:p>
            <a:pPr indent="0" lvl="0" marL="685800" marR="0" rtl="0" algn="l">
              <a:spcBef>
                <a:spcPts val="0"/>
              </a:spcBef>
              <a:buNone/>
            </a:pPr>
            <a:r>
              <a:t/>
            </a:r>
            <a:endParaRPr sz="1600">
              <a:solidFill>
                <a:schemeClr val="dk1"/>
              </a:solidFill>
              <a:latin typeface="Roboto"/>
              <a:ea typeface="Roboto"/>
              <a:cs typeface="Roboto"/>
              <a:sym typeface="Roboto"/>
            </a:endParaRPr>
          </a:p>
          <a:p>
            <a:pPr indent="0" lvl="0" marL="685800" marR="0" rtl="0" algn="l">
              <a:spcBef>
                <a:spcPts val="0"/>
              </a:spcBef>
              <a:buNone/>
            </a:pPr>
            <a:r>
              <a:t/>
            </a: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rgbClr val="0070C0"/>
              </a:buClr>
              <a:buSzPct val="100000"/>
              <a:buFont typeface="Arial"/>
              <a:buChar char="•"/>
            </a:pPr>
            <a:r>
              <a:rPr b="0" i="0" lang="en-US" sz="1800" u="sng" cap="none" strike="noStrike">
                <a:solidFill>
                  <a:srgbClr val="0070C0"/>
                </a:solidFill>
                <a:latin typeface="Roboto"/>
                <a:ea typeface="Roboto"/>
                <a:cs typeface="Roboto"/>
                <a:sym typeface="Roboto"/>
              </a:rPr>
              <a:t>Steps: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accompanying source code (if any) has been uploaded or distributed correctly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uploaded or distributed source code corresponds to the same version that was approved </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notices have been properly published and made available</a:t>
            </a:r>
          </a:p>
          <a:p>
            <a:pPr indent="-347663" lvl="0" marL="614363" marR="0" rtl="0" algn="l">
              <a:spcBef>
                <a:spcPts val="0"/>
              </a:spcBef>
              <a:buClr>
                <a:schemeClr val="dk1"/>
              </a:buClr>
              <a:buSzPct val="100000"/>
              <a:buFont typeface="Arial"/>
              <a:buChar char="•"/>
            </a:pPr>
            <a:r>
              <a:rPr lang="en-US" sz="1600">
                <a:solidFill>
                  <a:schemeClr val="dk1"/>
                </a:solidFill>
                <a:latin typeface="Roboto"/>
                <a:ea typeface="Roboto"/>
                <a:cs typeface="Roboto"/>
                <a:sym typeface="Roboto"/>
              </a:rPr>
              <a:t>Verify other identified obligations are met</a:t>
            </a: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a:p>
            <a:pPr indent="-347663" lvl="0" marL="614363" marR="0" rtl="0" algn="l">
              <a:spcBef>
                <a:spcPts val="0"/>
              </a:spcBef>
              <a:buClr>
                <a:schemeClr val="dk1"/>
              </a:buClr>
              <a:buFont typeface="Arial"/>
              <a:buNone/>
            </a:pPr>
            <a:r>
              <a:t/>
            </a: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n-US" sz="2400">
                <a:solidFill>
                  <a:schemeClr val="dk1"/>
                </a:solidFill>
                <a:latin typeface="Roboto"/>
                <a:ea typeface="Roboto"/>
                <a:cs typeface="Roboto"/>
                <a:sym typeface="Roboto"/>
              </a:rPr>
              <a:t>Validate compliance with license obligations</a:t>
            </a:r>
          </a:p>
        </p:txBody>
      </p:sp>
      <p:sp>
        <p:nvSpPr>
          <p:cNvPr id="866" name="Shape 866"/>
          <p:cNvSpPr txBox="1"/>
          <p:nvPr/>
        </p:nvSpPr>
        <p:spPr>
          <a:xfrm>
            <a:off x="246508" y="515302"/>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lang="en-US" sz="4000">
                <a:solidFill>
                  <a:schemeClr val="dk2"/>
                </a:solidFill>
                <a:latin typeface="Roboto"/>
                <a:ea typeface="Roboto"/>
                <a:cs typeface="Roboto"/>
                <a:sym typeface="Roboto"/>
              </a:rPr>
              <a:t>Final Verifications</a:t>
            </a:r>
          </a:p>
        </p:txBody>
      </p:sp>
      <p:sp>
        <p:nvSpPr>
          <p:cNvPr id="867" name="Shape 867"/>
          <p:cNvSpPr/>
          <p:nvPr/>
        </p:nvSpPr>
        <p:spPr>
          <a:xfrm>
            <a:off x="1884975" y="1973778"/>
            <a:ext cx="8556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Incoming: </a:t>
            </a:r>
          </a:p>
          <a:p>
            <a:pPr indent="0" lvl="0" marL="0" marR="0" rtl="0" algn="ctr">
              <a:lnSpc>
                <a:spcPct val="65000"/>
              </a:lnSpc>
              <a:spcBef>
                <a:spcPts val="0"/>
              </a:spcBef>
              <a:buSzPct val="25000"/>
              <a:buNone/>
            </a:pPr>
            <a:r>
              <a:rPr b="1" lang="en-US" sz="1100">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cap="flat" cmpd="sng" w="9525">
            <a:solidFill>
              <a:schemeClr val="dk1"/>
            </a:solidFill>
            <a:prstDash val="solid"/>
            <a:round/>
            <a:headEnd len="med" w="med" type="none"/>
            <a:tailEnd len="lg" w="lg" type="triangle"/>
          </a:ln>
        </p:spPr>
      </p:cxnSp>
      <p:sp>
        <p:nvSpPr>
          <p:cNvPr id="869" name="Shape 869"/>
          <p:cNvSpPr/>
          <p:nvPr/>
        </p:nvSpPr>
        <p:spPr>
          <a:xfrm>
            <a:off x="7836687" y="2057200"/>
            <a:ext cx="1319700" cy="468300"/>
          </a:xfrm>
          <a:prstGeom prst="rect">
            <a:avLst/>
          </a:prstGeom>
          <a:solidFill>
            <a:schemeClr val="lt1"/>
          </a:solidFill>
          <a:ln cap="flat" cmpd="sng" w="9525">
            <a:solidFill>
              <a:schemeClr val="dk1"/>
            </a:solidFill>
            <a:prstDash val="solid"/>
            <a:miter/>
            <a:headEnd len="med" w="med" type="none"/>
            <a:tailEnd len="med" w="med" type="none"/>
          </a:ln>
        </p:spPr>
        <p:txBody>
          <a:bodyPr anchorCtr="0" anchor="t" bIns="45700" lIns="91425" rIns="91425" tIns="45700">
            <a:noAutofit/>
          </a:bodyPr>
          <a:lstStyle/>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Outgoing: </a:t>
            </a:r>
          </a:p>
          <a:p>
            <a:pPr indent="0" lvl="0" marL="0" marR="0" rtl="0" algn="ctr">
              <a:lnSpc>
                <a:spcPct val="70000"/>
              </a:lnSpc>
              <a:spcBef>
                <a:spcPts val="0"/>
              </a:spcBef>
              <a:buSzPct val="25000"/>
              <a:buNone/>
            </a:pPr>
            <a:r>
              <a:rPr b="1" lang="en-US" sz="1100">
                <a:solidFill>
                  <a:srgbClr val="000000"/>
                </a:solidFill>
                <a:latin typeface="Roboto"/>
                <a:ea typeface="Roboto"/>
                <a:cs typeface="Roboto"/>
                <a:sym typeface="Roboto"/>
              </a:rPr>
              <a:t>FOSS + Mods</a:t>
            </a: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4" name="Shape 874"/>
        <p:cNvGrpSpPr/>
        <p:nvPr/>
      </p:nvGrpSpPr>
      <p:grpSpPr>
        <a:xfrm>
          <a:off x="0" y="0"/>
          <a:ext cx="0" cy="0"/>
          <a:chOff x="0" y="0"/>
          <a:chExt cx="0" cy="0"/>
        </a:xfrm>
      </p:grpSpPr>
      <p:sp>
        <p:nvSpPr>
          <p:cNvPr id="875" name="Shape 87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876" name="Shape 876"/>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is involved in compliance due diligence (for our example process, describe the steps at a high level)?</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Identification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Audit source code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Resolving issues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Performing reviews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Approvals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Registration/approval tracking</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Notices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Pre-distribution verifications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Accompanying source code distribution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Verification</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does an architecture review look for?</a:t>
            </a: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1" name="Shape 881"/>
        <p:cNvGrpSpPr/>
        <p:nvPr/>
      </p:nvGrpSpPr>
      <p:grpSpPr>
        <a:xfrm>
          <a:off x="0" y="0"/>
          <a:ext cx="0" cy="0"/>
          <a:chOff x="0" y="0"/>
          <a:chExt cx="0" cy="0"/>
        </a:xfrm>
      </p:grpSpPr>
      <p:sp>
        <p:nvSpPr>
          <p:cNvPr id="882" name="Shape 882"/>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7</a:t>
            </a:r>
          </a:p>
        </p:txBody>
      </p:sp>
      <p:sp>
        <p:nvSpPr>
          <p:cNvPr id="883" name="Shape 883"/>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Avoiding Compliance Pitfalls</a:t>
            </a: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8" name="Shape 888"/>
        <p:cNvGrpSpPr/>
        <p:nvPr/>
      </p:nvGrpSpPr>
      <p:grpSpPr>
        <a:xfrm>
          <a:off x="0" y="0"/>
          <a:ext cx="0" cy="0"/>
          <a:chOff x="0" y="0"/>
          <a:chExt cx="0" cy="0"/>
        </a:xfrm>
      </p:grpSpPr>
      <p:sp>
        <p:nvSpPr>
          <p:cNvPr id="889" name="Shape 889"/>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Pitfalls</a:t>
            </a:r>
          </a:p>
        </p:txBody>
      </p:sp>
      <p:sp>
        <p:nvSpPr>
          <p:cNvPr id="890" name="Shape 890"/>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This chapter will describe some potential pitfalls to avoid in the compliance process: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Intellectual Property (IP) pitfalls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License Compliance pitfalls</a:t>
            </a:r>
          </a:p>
          <a:p>
            <a:pPr indent="-457200" lvl="0" marL="457200" marR="0" rtl="0" algn="l">
              <a:spcBef>
                <a:spcPts val="480"/>
              </a:spcBef>
              <a:spcAft>
                <a:spcPts val="0"/>
              </a:spcAft>
              <a:buClr>
                <a:schemeClr val="accent1"/>
              </a:buClr>
              <a:buSzPct val="85000"/>
              <a:buFont typeface="Arial"/>
              <a:buAutoNum type="arabicPeriod"/>
            </a:pPr>
            <a:r>
              <a:rPr b="0" i="0" lang="en-US" sz="2400" u="none" cap="none" strike="noStrike">
                <a:solidFill>
                  <a:schemeClr val="dk1"/>
                </a:solidFill>
                <a:latin typeface="Roboto"/>
                <a:ea typeface="Roboto"/>
                <a:cs typeface="Roboto"/>
                <a:sym typeface="Roboto"/>
              </a:rPr>
              <a:t>Compliance Process pitfalls</a:t>
            </a:r>
          </a:p>
          <a:p>
            <a:pPr indent="-182880" lvl="0" marL="182880" marR="0" rtl="0" algn="l">
              <a:spcBef>
                <a:spcPts val="480"/>
              </a:spcBef>
              <a:spcAft>
                <a:spcPts val="0"/>
              </a:spcAft>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Copyright Concepts in Software</a:t>
            </a:r>
          </a:p>
        </p:txBody>
      </p:sp>
      <p:sp>
        <p:nvSpPr>
          <p:cNvPr id="97" name="Shape 97"/>
          <p:cNvSpPr txBox="1"/>
          <p:nvPr>
            <p:ph idx="1" type="body"/>
          </p:nvPr>
        </p:nvSpPr>
        <p:spPr>
          <a:xfrm>
            <a:off x="712916" y="1470990"/>
            <a:ext cx="10640883" cy="499146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Basic rule: copyright protects creative works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Copyright generally applies to literary works, such as books, movies, pictures, music, maps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Software is protected by copyright</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Not the functionality (that’s protected by patents) but the expression (creativity in implementation details)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Includes Binary Code and Source Code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copyright owner only has control over the work that he or she created, not someone else’s independent creation</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Infringement may occur if copying without the permission of the author</a:t>
            </a: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5" name="Shape 895"/>
        <p:cNvGrpSpPr/>
        <p:nvPr/>
      </p:nvGrpSpPr>
      <p:grpSpPr>
        <a:xfrm>
          <a:off x="0" y="0"/>
          <a:ext cx="0" cy="0"/>
          <a:chOff x="0" y="0"/>
          <a:chExt cx="0" cy="0"/>
        </a:xfrm>
      </p:grpSpPr>
      <p:sp>
        <p:nvSpPr>
          <p:cNvPr id="896" name="Shape 896"/>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Intellectual Property Pitfalls</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 </a:t>
                      </a:r>
                      <a:r>
                        <a:rPr b="1" i="0" lang="en-US" sz="1600" u="none" cap="none" strike="noStrike">
                          <a:solidFill>
                            <a:srgbClr val="292934"/>
                          </a:solidFill>
                          <a:latin typeface="Roboto"/>
                          <a:ea typeface="Roboto"/>
                          <a:cs typeface="Roboto"/>
                          <a:sym typeface="Roboto"/>
                        </a:rPr>
                        <a:t>Discovery</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194125">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Unplanned inclusion of copyleft FOSS into proprietary or 3rd party code:</a:t>
                      </a:r>
                      <a:r>
                        <a:rPr b="0" i="0" lang="en-US" sz="1800" u="none" cap="none" strike="noStrike">
                          <a:solidFill>
                            <a:srgbClr val="0070C0"/>
                          </a:solidFill>
                          <a:latin typeface="Roboto"/>
                          <a:ea typeface="Roboto"/>
                          <a:cs typeface="Roboto"/>
                          <a:sym typeface="Roboto"/>
                        </a:rPr>
                        <a:t> </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This type of failure occurs during the development process when engineers add FOSS code into source code that is intended to be proprietary in conflict with the FOSS policy.</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SzPct val="25000"/>
                        <a:buNone/>
                      </a:pPr>
                      <a:r>
                        <a:rPr b="0" i="0" lang="en-US" sz="1600" u="none" cap="none" strike="noStrike">
                          <a:solidFill>
                            <a:schemeClr val="dk1"/>
                          </a:solidFill>
                          <a:latin typeface="Roboto"/>
                          <a:ea typeface="Roboto"/>
                          <a:cs typeface="Roboto"/>
                          <a:sym typeface="Roboto"/>
                        </a:rPr>
                        <a:t>This type of failure can be</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discovered by scanning or auditing the source code for possible</a:t>
                      </a:r>
                    </a:p>
                    <a:p>
                      <a:pPr indent="0" lvl="0" marL="0" marR="0" rtl="0" algn="l">
                        <a:lnSpc>
                          <a:spcPct val="100000"/>
                        </a:lnSpc>
                        <a:spcBef>
                          <a:spcPts val="0"/>
                        </a:spcBef>
                        <a:spcAft>
                          <a:spcPts val="0"/>
                        </a:spcAft>
                        <a:buSzPct val="25000"/>
                        <a:buNone/>
                      </a:pPr>
                      <a:r>
                        <a:rPr b="0" i="0" lang="en-US" sz="1600" u="none" cap="none" strike="noStrike">
                          <a:solidFill>
                            <a:schemeClr val="dk1"/>
                          </a:solidFill>
                          <a:latin typeface="Roboto"/>
                          <a:ea typeface="Roboto"/>
                          <a:cs typeface="Roboto"/>
                          <a:sym typeface="Roboto"/>
                        </a:rPr>
                        <a:t>matches with:</a:t>
                      </a:r>
                    </a:p>
                    <a:p>
                      <a:pPr indent="-285750" lvl="0" marL="285750" marR="0" rtl="0" algn="l">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FOSS source code </a:t>
                      </a:r>
                    </a:p>
                    <a:p>
                      <a:pPr indent="-285750" lvl="0" marL="285750" marR="0" rtl="0" algn="l">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Copyright notices</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Automated source code scanning tools may be used for this purpose</a:t>
                      </a: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avoided by: </a:t>
                      </a:r>
                    </a:p>
                    <a:p>
                      <a:pPr indent="-285750" lvl="0" marL="285750" marR="0" rtl="0" algn="l">
                        <a:lnSpc>
                          <a:spcPct val="100000"/>
                        </a:lnSpc>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Offering training to engineering staff about compliance issues, the different types of FOSS licenses and the implications of including FOSS in proprietary source code </a:t>
                      </a:r>
                    </a:p>
                    <a:p>
                      <a:pPr indent="-285750" lvl="0" marL="285750" marR="0" rtl="0" algn="l">
                        <a:lnSpc>
                          <a:spcPct val="100000"/>
                        </a:lnSpc>
                        <a:spcBef>
                          <a:spcPts val="0"/>
                        </a:spcBef>
                        <a:spcAft>
                          <a:spcPts val="0"/>
                        </a:spcAft>
                        <a:buClr>
                          <a:srgbClr val="292934"/>
                        </a:buClr>
                        <a:buSzPct val="100000"/>
                        <a:buFont typeface="Arial"/>
                        <a:buChar char="•"/>
                      </a:pPr>
                      <a:r>
                        <a:rPr b="0" i="0" lang="en-US" sz="1600" u="none" cap="none" strike="noStrike">
                          <a:solidFill>
                            <a:srgbClr val="292934"/>
                          </a:solidFill>
                          <a:latin typeface="Roboto"/>
                          <a:ea typeface="Roboto"/>
                          <a:cs typeface="Roboto"/>
                          <a:sym typeface="Roboto"/>
                        </a:rPr>
                        <a:t>Conducting regular source code scans or audits for all the source code in the build environment. </a:t>
                      </a:r>
                    </a:p>
                    <a:p>
                      <a:pPr indent="-285750" lvl="0" marL="285750" marR="0" rtl="0" algn="l">
                        <a:lnSpc>
                          <a:spcPct val="100000"/>
                        </a:lnSpc>
                        <a:spcBef>
                          <a:spcPts val="0"/>
                        </a:spcBef>
                        <a:spcAft>
                          <a:spcPts val="0"/>
                        </a:spcAft>
                        <a:buClr>
                          <a:schemeClr val="dk1"/>
                        </a:buClr>
                        <a:buSzPct val="100000"/>
                        <a:buFont typeface="Arial"/>
                        <a:buNone/>
                      </a:pPr>
                      <a:r>
                        <a:t/>
                      </a:r>
                      <a:endParaRPr b="0" i="0" sz="1600" u="none" cap="none" strike="noStrike">
                        <a:solidFill>
                          <a:srgbClr val="292934"/>
                        </a:solidFill>
                        <a:latin typeface="Roboto"/>
                        <a:ea typeface="Roboto"/>
                        <a:cs typeface="Roboto"/>
                        <a:sym typeface="Roboto"/>
                      </a:endParaRPr>
                    </a:p>
                    <a:p>
                      <a:pPr indent="0" lvl="0" marL="0" marR="0" rtl="0" algn="l">
                        <a:lnSpc>
                          <a:spcPct val="100000"/>
                        </a:lnSpc>
                        <a:spcBef>
                          <a:spcPts val="0"/>
                        </a:spcBef>
                        <a:spcAft>
                          <a:spcPts val="0"/>
                        </a:spcAft>
                        <a:buSzPct val="25000"/>
                        <a:buNone/>
                      </a:pPr>
                      <a:r>
                        <a:t/>
                      </a:r>
                      <a:endParaRPr b="0" i="0" sz="1600" u="none" cap="none" strike="noStrike">
                        <a:solidFill>
                          <a:srgbClr val="292934"/>
                        </a:solidFill>
                        <a:latin typeface="Roboto"/>
                        <a:ea typeface="Roboto"/>
                        <a:cs typeface="Roboto"/>
                        <a:sym typeface="Roboto"/>
                      </a:endParaRPr>
                    </a:p>
                  </a:txBody>
                  <a:tcPr marT="45725" marB="45725" marR="92275" marL="92275">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2" name="Shape 902"/>
        <p:cNvGrpSpPr/>
        <p:nvPr/>
      </p:nvGrpSpPr>
      <p:grpSpPr>
        <a:xfrm>
          <a:off x="0" y="0"/>
          <a:ext cx="0" cy="0"/>
          <a:chOff x="0" y="0"/>
          <a:chExt cx="0" cy="0"/>
        </a:xfrm>
      </p:grpSpPr>
      <p:sp>
        <p:nvSpPr>
          <p:cNvPr id="903" name="Shape 90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Intellectual Property Pitfalls</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 Discovery</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703050">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Unplanned linking of copyleft FOSS and proprietary source code: </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0099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occurs as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 result of linking software with conflicting or incompatible licenses. The legal effect of linking is subject to debate in the FOSS community.</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0" lvl="0" marL="0" marR="0" rtl="0" algn="l">
                        <a:lnSpc>
                          <a:spcPct val="100000"/>
                        </a:lnSpc>
                        <a:spcBef>
                          <a:spcPts val="0"/>
                        </a:spcBef>
                        <a:spcAft>
                          <a:spcPts val="0"/>
                        </a:spcAft>
                        <a:buClr>
                          <a:srgbClr val="292934"/>
                        </a:buClr>
                        <a:buSzPct val="25000"/>
                        <a:buFont typeface="Roboto"/>
                        <a:buNone/>
                      </a:pPr>
                      <a:r>
                        <a:rPr b="0" i="0" lang="en-US" sz="1600" u="none" cap="none" strike="noStrike">
                          <a:solidFill>
                            <a:srgbClr val="292934"/>
                          </a:solidFill>
                          <a:latin typeface="Roboto"/>
                          <a:ea typeface="Roboto"/>
                          <a:cs typeface="Roboto"/>
                          <a:sym typeface="Roboto"/>
                        </a:rPr>
                        <a:t>discovered using a</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dependency tracking tool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that shows any linking between</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different software</a:t>
                      </a: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components.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 to avoid linking software components with licenses that conflict with you FOSS policies which will take a position on these legal risks</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Continuously running the dependency tracking tool over your build environment</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6954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Inclusion of proprietary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code into copyleft FOSS through </a:t>
                      </a:r>
                    </a:p>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source code modifications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a:t>
                      </a:r>
                    </a:p>
                    <a:p>
                      <a:pPr indent="0" lvl="0" marL="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discovered using the audits or scans</a:t>
                      </a:r>
                      <a:r>
                        <a:rPr b="0" i="0" lang="en-US" sz="1600" u="none" cap="none" strike="noStrike">
                          <a:solidFill>
                            <a:srgbClr val="292934"/>
                          </a:solidFill>
                          <a:latin typeface="Roboto"/>
                          <a:ea typeface="Roboto"/>
                          <a:cs typeface="Roboto"/>
                          <a:sym typeface="Roboto"/>
                        </a:rPr>
                        <a:t> to identify and analyze the source code you introduced to the FOSS component.</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failures can be</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Conducting regular code audits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9"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98345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Provide Accompanying Source Code/appropriate license, attribution or notice information </a:t>
                      </a:r>
                    </a:p>
                    <a:p>
                      <a:pPr indent="0" lvl="0" marL="0" marR="0" rtl="0" algn="l">
                        <a:lnSpc>
                          <a:spcPct val="100000"/>
                        </a:lnSpc>
                        <a:spcBef>
                          <a:spcPts val="0"/>
                        </a:spcBef>
                        <a:spcAft>
                          <a:spcPts val="0"/>
                        </a:spcAft>
                        <a:buClr>
                          <a:schemeClr val="dk1"/>
                        </a:buClr>
                        <a:buSzPct val="25000"/>
                        <a:buFont typeface="Arial"/>
                        <a:buNone/>
                      </a:pPr>
                      <a:r>
                        <a:t/>
                      </a:r>
                      <a:endParaRPr b="0" i="0" sz="1800" u="none" cap="none" strike="noStrike">
                        <a:solidFill>
                          <a:srgbClr val="0070C0"/>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making source code capture and publishing a checklist item in the product release cycle before the product becomes available in the market place.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7150">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Providing the Incorrect Version of Accompanying Source Code</a:t>
                      </a:r>
                    </a:p>
                    <a:p>
                      <a:pPr indent="0" lvl="0" marL="0" marR="0" rtl="0" algn="l">
                        <a:spcBef>
                          <a:spcPts val="0"/>
                        </a:spcBef>
                        <a:spcAft>
                          <a:spcPts val="0"/>
                        </a:spcAft>
                        <a:buSzPct val="25000"/>
                        <a:buNone/>
                      </a:pPr>
                      <a:r>
                        <a:t/>
                      </a:r>
                      <a:endParaRPr b="0" i="0" sz="3200" u="none" cap="none" strike="noStrike">
                        <a:solidFill>
                          <a:srgbClr val="0070C0"/>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adding a verification </a:t>
                      </a:r>
                    </a:p>
                    <a:p>
                      <a:pPr indent="0" lvl="0" marL="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step into the compliance process to ensure that the accompanying</a:t>
                      </a:r>
                      <a:r>
                        <a:rPr b="0" i="0" lang="en-US" sz="1600" u="none" cap="none" strike="noStrike">
                          <a:solidFill>
                            <a:srgbClr val="292934"/>
                          </a:solidFill>
                          <a:latin typeface="Roboto"/>
                          <a:ea typeface="Roboto"/>
                          <a:cs typeface="Roboto"/>
                          <a:sym typeface="Roboto"/>
                        </a:rPr>
                        <a:t> source code for the binary version is being published.</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027425">
                <a:tc>
                  <a:txBody>
                    <a:bodyPr>
                      <a:noAutofit/>
                    </a:bodyPr>
                    <a:lstStyle/>
                    <a:p>
                      <a:pPr indent="0" lvl="0" marL="0" marR="0" rtl="0" algn="l">
                        <a:spcBef>
                          <a:spcPts val="0"/>
                        </a:spcBef>
                        <a:spcAft>
                          <a:spcPts val="0"/>
                        </a:spcAft>
                        <a:buSzPct val="25000"/>
                        <a:buNone/>
                      </a:pPr>
                      <a:r>
                        <a:rPr b="1" i="0" lang="en-US" sz="1800" u="none" cap="none" strike="noStrike">
                          <a:solidFill>
                            <a:srgbClr val="0070C0"/>
                          </a:solidFill>
                          <a:latin typeface="Roboto"/>
                          <a:ea typeface="Roboto"/>
                          <a:cs typeface="Roboto"/>
                          <a:sym typeface="Roboto"/>
                        </a:rPr>
                        <a:t>Failure to Provide Accompanying Source Code for FOSS Component Modifications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a:t>
                      </a:r>
                      <a:r>
                        <a:rPr b="0" i="0" lang="en-US" sz="1600" u="none" cap="none" strike="noStrike">
                          <a:solidFill>
                            <a:srgbClr val="292934"/>
                          </a:solidFill>
                          <a:latin typeface="Roboto"/>
                          <a:ea typeface="Roboto"/>
                          <a:cs typeface="Roboto"/>
                          <a:sym typeface="Roboto"/>
                        </a:rPr>
                        <a:t>his type of failure can be avoided by adding a verification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step into the compliance process to ensure that source code for modifications are published, rather than only the original source code for the FOSS component</a:t>
                      </a:r>
                    </a:p>
                    <a:p>
                      <a:pPr indent="0" lvl="0" marL="0" marR="0" rtl="0" algn="l">
                        <a:lnSpc>
                          <a:spcPct val="100000"/>
                        </a:lnSpc>
                        <a:spcBef>
                          <a:spcPts val="0"/>
                        </a:spcBef>
                        <a:spcAft>
                          <a:spcPts val="0"/>
                        </a:spcAft>
                        <a:buSzPct val="25000"/>
                        <a:buNone/>
                      </a:pPr>
                      <a:r>
                        <a:rPr b="0" i="0" lang="en-US" sz="2800" u="none" cap="none" strike="noStrike">
                          <a:solidFill>
                            <a:srgbClr val="292934"/>
                          </a:solidFill>
                          <a:latin typeface="Roboto"/>
                          <a:ea typeface="Roboto"/>
                          <a:cs typeface="Roboto"/>
                          <a:sym typeface="Roboto"/>
                        </a:rPr>
                        <a:t>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
        <p:nvSpPr>
          <p:cNvPr id="911" name="Shape 91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Compliance Pitfalls</a:t>
            </a: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6" name="Shape 916"/>
        <p:cNvGrpSpPr/>
        <p:nvPr/>
      </p:nvGrpSpPr>
      <p:grpSpPr>
        <a:xfrm>
          <a:off x="0" y="0"/>
          <a:ext cx="0" cy="0"/>
          <a:chOff x="0" y="0"/>
          <a:chExt cx="0" cy="0"/>
        </a:xfrm>
      </p:grpSpPr>
      <p:sp>
        <p:nvSpPr>
          <p:cNvPr id="917" name="Shape 91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License Compliance Pitfalls</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Type &amp; Description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600" u="none" cap="none" strike="noStrike">
                          <a:solidFill>
                            <a:schemeClr val="dk1"/>
                          </a:solidFill>
                          <a:latin typeface="Roboto"/>
                          <a:ea typeface="Roboto"/>
                          <a:cs typeface="Roboto"/>
                          <a:sym typeface="Roboto"/>
                        </a:rPr>
                        <a:t>Avoidance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40939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mark FOSS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Source Code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Modifications:</a:t>
                      </a:r>
                    </a:p>
                    <a:p>
                      <a:pPr indent="0" lvl="0" marL="0" marR="0" rtl="0" algn="l">
                        <a:lnSpc>
                          <a:spcPct val="100000"/>
                        </a:lnSpc>
                        <a:spcBef>
                          <a:spcPts val="0"/>
                        </a:spcBef>
                        <a:spcAft>
                          <a:spcPts val="0"/>
                        </a:spcAft>
                        <a:buClr>
                          <a:schemeClr val="dk1"/>
                        </a:buClr>
                        <a:buSzPct val="25000"/>
                        <a:buFont typeface="Arial"/>
                        <a:buNone/>
                      </a:pPr>
                      <a:r>
                        <a:t/>
                      </a:r>
                      <a:endParaRPr b="0" i="0" sz="1600" u="none" cap="none" strike="noStrike">
                        <a:solidFill>
                          <a:srgbClr val="0099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Failure to mark FOSS source</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code that has been changed </a:t>
                      </a:r>
                    </a:p>
                    <a:p>
                      <a:pPr indent="0" lvl="0" marL="0" marR="0" rtl="0" algn="l">
                        <a:spcBef>
                          <a:spcPts val="0"/>
                        </a:spcBef>
                        <a:spcAft>
                          <a:spcPts val="0"/>
                        </a:spcAft>
                        <a:buSzPct val="25000"/>
                        <a:buNone/>
                      </a:pPr>
                      <a:r>
                        <a:rPr b="0" i="0" lang="en-US" sz="1600" u="none" cap="none" strike="noStrike">
                          <a:solidFill>
                            <a:srgbClr val="292934"/>
                          </a:solidFill>
                          <a:latin typeface="Roboto"/>
                          <a:ea typeface="Roboto"/>
                          <a:cs typeface="Roboto"/>
                          <a:sym typeface="Roboto"/>
                        </a:rPr>
                        <a:t>as required by the FOSS license (or providing information about modifications which has an insufficient level of detail or clarity to satisfy the license)</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Adding source code modification marking as a verification step before releasing the source code </a:t>
                      </a:r>
                    </a:p>
                    <a:p>
                      <a:pPr indent="-533400" lvl="0" marL="533400" marR="0" rtl="0" algn="l">
                        <a:spcBef>
                          <a:spcPts val="0"/>
                        </a:spcBef>
                        <a:spcAft>
                          <a:spcPts val="0"/>
                        </a:spcAft>
                        <a:buClr>
                          <a:srgbClr val="292934"/>
                        </a:buClr>
                        <a:buSzPct val="100000"/>
                        <a:buFont typeface="Roboto"/>
                        <a:buAutoNum type="arabicPeriod"/>
                      </a:pPr>
                      <a:r>
                        <a:rPr b="0" i="0" lang="en-US" sz="1600" u="none" cap="none" strike="noStrike">
                          <a:solidFill>
                            <a:srgbClr val="292934"/>
                          </a:solidFill>
                          <a:latin typeface="Roboto"/>
                          <a:ea typeface="Roboto"/>
                          <a:cs typeface="Roboto"/>
                          <a:sym typeface="Roboto"/>
                        </a:rPr>
                        <a:t>Offering training to engineering staff to ensure they update copyright markings or license information of all FOSS or proprietary software that is going to be released to the public</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3" name="Shape 923"/>
        <p:cNvGrpSpPr/>
        <p:nvPr/>
      </p:nvGrpSpPr>
      <p:grpSpPr>
        <a:xfrm>
          <a:off x="0" y="0"/>
          <a:ext cx="0" cy="0"/>
          <a:chOff x="0" y="0"/>
          <a:chExt cx="0" cy="0"/>
        </a:xfrm>
      </p:grpSpPr>
      <p:sp>
        <p:nvSpPr>
          <p:cNvPr id="924" name="Shape 92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Process Failures</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Description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Avoidance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Prevention</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7564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by developers to seek approval</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to use FOSS</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 offering training to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Engineering staff on the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latin typeface="Roboto"/>
                          <a:ea typeface="Roboto"/>
                          <a:cs typeface="Roboto"/>
                          <a:sym typeface="Roboto"/>
                        </a:rPr>
                        <a:t>company’s </a:t>
                      </a:r>
                      <a:r>
                        <a:rPr b="0" i="0" lang="en-US" sz="1600" u="none" cap="none" strike="noStrike">
                          <a:solidFill>
                            <a:schemeClr val="dk1"/>
                          </a:solidFill>
                          <a:latin typeface="Roboto"/>
                          <a:ea typeface="Roboto"/>
                          <a:cs typeface="Roboto"/>
                          <a:sym typeface="Roboto"/>
                        </a:rPr>
                        <a:t>FOSS policies and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processes.</a:t>
                      </a:r>
                    </a:p>
                    <a:p>
                      <a:pPr indent="-342900" lvl="0" marL="342900" marR="0" rtl="0" algn="l">
                        <a:lnSpc>
                          <a:spcPct val="100000"/>
                        </a:lnSpc>
                        <a:spcBef>
                          <a:spcPts val="0"/>
                        </a:spcBef>
                        <a:spcAft>
                          <a:spcPts val="0"/>
                        </a:spcAft>
                        <a:buClr>
                          <a:schemeClr val="dk1"/>
                        </a:buClr>
                        <a:buSzPct val="25000"/>
                        <a:buFont typeface="Arial"/>
                        <a:buNone/>
                      </a:pPr>
                      <a:r>
                        <a:t/>
                      </a:r>
                      <a:endParaRPr b="0" i="0" sz="1600" u="none" cap="none" strike="noStrike">
                        <a:solidFill>
                          <a:schemeClr val="dk1"/>
                        </a:solidFill>
                        <a:latin typeface="Roboto"/>
                        <a:ea typeface="Roboto"/>
                        <a:cs typeface="Roboto"/>
                        <a:sym typeface="Roboto"/>
                      </a:endParaRPr>
                    </a:p>
                    <a:p>
                      <a:pPr indent="-342900" lvl="0" marL="342900" marR="0" rtl="0" algn="l">
                        <a:spcBef>
                          <a:spcPts val="0"/>
                        </a:spcBef>
                        <a:spcAft>
                          <a:spcPts val="0"/>
                        </a:spcAft>
                        <a:buSzPct val="25000"/>
                        <a:buNone/>
                      </a:pPr>
                      <a:r>
                        <a:t/>
                      </a:r>
                      <a:endParaRPr b="0" i="0" sz="2800" u="none" cap="none" strike="noStrike">
                        <a:solidFill>
                          <a:schemeClr val="dk1"/>
                        </a:solidFill>
                        <a:latin typeface="Roboto"/>
                        <a:ea typeface="Roboto"/>
                        <a:cs typeface="Roboto"/>
                        <a:sym typeface="Roboto"/>
                      </a:endParaRP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a:t>
                      </a:r>
                    </a:p>
                    <a:p>
                      <a:pPr indent="-533400" lvl="0" marL="533400" marR="0" rtl="0" algn="l">
                        <a:lnSpc>
                          <a:spcPct val="100000"/>
                        </a:lnSpc>
                        <a:spcBef>
                          <a:spcPts val="0"/>
                        </a:spcBef>
                        <a:spcAft>
                          <a:spcPts val="0"/>
                        </a:spcAft>
                        <a:buClr>
                          <a:srgbClr val="292934"/>
                        </a:buClr>
                        <a:buSzPct val="100000"/>
                        <a:buFont typeface="Roboto"/>
                        <a:buAutoNum type="arabicPeriod"/>
                      </a:pPr>
                      <a:r>
                        <a:rPr b="0" i="0" lang="en-US" sz="1600" u="none" cap="none" strike="noStrike">
                          <a:solidFill>
                            <a:srgbClr val="292934"/>
                          </a:solidFill>
                          <a:latin typeface="Roboto"/>
                          <a:ea typeface="Roboto"/>
                          <a:cs typeface="Roboto"/>
                          <a:sym typeface="Roboto"/>
                        </a:rPr>
                        <a:t>Conducting periodic full scan for the software platform to detect any “undeclared” FOSS usage</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Offering training to engineering staff on the company's FOSS policies and processes</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Including compliance in the employees performance review</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7871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take the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FOSS training</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avoided by ensuring that the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completion of the FOSS training is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part of the employee’s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professional development plan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and it is monitored for completion</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as part of the performance review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 mandating</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engineering staff to take the</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FOSS training by a specific date </a:t>
                      </a:r>
                    </a:p>
                  </a:txBody>
                  <a:tcPr marT="45725" marB="45725" marR="90650" marL="906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0" name="Shape 930"/>
        <p:cNvGrpSpPr/>
        <p:nvPr/>
      </p:nvGrpSpPr>
      <p:grpSpPr>
        <a:xfrm>
          <a:off x="0" y="0"/>
          <a:ext cx="0" cy="0"/>
          <a:chOff x="0" y="0"/>
          <a:chExt cx="0" cy="0"/>
        </a:xfrm>
      </p:grpSpPr>
      <p:sp>
        <p:nvSpPr>
          <p:cNvPr id="931" name="Shape 93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Compliance Process Failures</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noAutofit/>
                    </a:bodyPr>
                    <a:lstStyle/>
                    <a:p>
                      <a:pPr indent="-342900" lvl="0" marL="3429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Description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Avoidance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ctr">
                        <a:lnSpc>
                          <a:spcPct val="100000"/>
                        </a:lnSpc>
                        <a:spcBef>
                          <a:spcPts val="0"/>
                        </a:spcBef>
                        <a:spcAft>
                          <a:spcPts val="0"/>
                        </a:spcAft>
                        <a:buClr>
                          <a:schemeClr val="dk1"/>
                        </a:buClr>
                        <a:buSzPct val="25000"/>
                        <a:buFont typeface="Roboto"/>
                        <a:buNone/>
                      </a:pPr>
                      <a:r>
                        <a:rPr b="1" i="0" lang="en-US" sz="1800" u="none" cap="none" strike="noStrike">
                          <a:solidFill>
                            <a:schemeClr val="dk1"/>
                          </a:solidFill>
                          <a:latin typeface="Roboto"/>
                          <a:ea typeface="Roboto"/>
                          <a:cs typeface="Roboto"/>
                          <a:sym typeface="Roboto"/>
                        </a:rPr>
                        <a:t>Prevention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88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audit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the source code</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Conducting periodic source code scans/audits </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Ensuring that auditing is a milestone in the iterative development process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533400" lvl="0" marL="5334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by:</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Providing proper staffing as to not fall behind in schedule</a:t>
                      </a:r>
                    </a:p>
                    <a:p>
                      <a:pPr indent="-533400" lvl="0" marL="533400" marR="0" rtl="0" algn="l">
                        <a:lnSpc>
                          <a:spcPct val="100000"/>
                        </a:lnSpc>
                        <a:spcBef>
                          <a:spcPts val="0"/>
                        </a:spcBef>
                        <a:spcAft>
                          <a:spcPts val="0"/>
                        </a:spcAft>
                        <a:buClr>
                          <a:schemeClr val="dk1"/>
                        </a:buClr>
                        <a:buSzPct val="100000"/>
                        <a:buFont typeface="Roboto"/>
                        <a:buAutoNum type="arabicPeriod"/>
                      </a:pPr>
                      <a:r>
                        <a:rPr b="0" i="0" lang="en-US" sz="1600" u="none" cap="none" strike="noStrike">
                          <a:solidFill>
                            <a:schemeClr val="dk1"/>
                          </a:solidFill>
                          <a:latin typeface="Roboto"/>
                          <a:ea typeface="Roboto"/>
                          <a:cs typeface="Roboto"/>
                          <a:sym typeface="Roboto"/>
                        </a:rPr>
                        <a:t>Enforcing periodic audits </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977000">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resolve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the audit findings</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(analyzing the </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"hits" reported</a:t>
                      </a:r>
                    </a:p>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by a scan tool or audit)</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 by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not allowing a compliance ticket to be</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resolved (i.e. closed) if the audit report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latin typeface="Roboto"/>
                          <a:ea typeface="Roboto"/>
                          <a:cs typeface="Roboto"/>
                          <a:sym typeface="Roboto"/>
                        </a:rPr>
                        <a:t>is </a:t>
                      </a:r>
                      <a:r>
                        <a:rPr b="0" i="0" lang="en-US" sz="1600" u="none" cap="none" strike="noStrike">
                          <a:solidFill>
                            <a:schemeClr val="dk1"/>
                          </a:solidFill>
                          <a:latin typeface="Roboto"/>
                          <a:ea typeface="Roboto"/>
                          <a:cs typeface="Roboto"/>
                          <a:sym typeface="Roboto"/>
                        </a:rPr>
                        <a:t>not finalized. </a:t>
                      </a:r>
                    </a:p>
                    <a:p>
                      <a:pPr indent="-342900" lvl="0" marL="342900" marR="0" rtl="0" algn="l">
                        <a:spcBef>
                          <a:spcPts val="0"/>
                        </a:spcBef>
                        <a:spcAft>
                          <a:spcPts val="0"/>
                        </a:spcAft>
                        <a:buSzPct val="25000"/>
                        <a:buNone/>
                      </a:pPr>
                      <a:r>
                        <a:t/>
                      </a:r>
                      <a:endParaRPr b="0" i="0" sz="1600" u="none" cap="none" strike="noStrike">
                        <a:solidFill>
                          <a:schemeClr val="dk1"/>
                        </a:solidFill>
                        <a:latin typeface="Roboto"/>
                        <a:ea typeface="Roboto"/>
                        <a:cs typeface="Roboto"/>
                        <a:sym typeface="Roboto"/>
                      </a:endParaRP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spcBef>
                          <a:spcPts val="0"/>
                        </a:spcBef>
                        <a:spcAft>
                          <a:spcPts val="0"/>
                        </a:spcAft>
                        <a:buSzPct val="25000"/>
                        <a:buNone/>
                      </a:pPr>
                      <a:r>
                        <a:rPr b="0" i="0" lang="en-US" sz="1600" u="none" cap="none" strike="noStrike">
                          <a:solidFill>
                            <a:schemeClr val="dk1"/>
                          </a:solidFill>
                          <a:latin typeface="Roboto"/>
                          <a:ea typeface="Roboto"/>
                          <a:cs typeface="Roboto"/>
                          <a:sym typeface="Roboto"/>
                        </a:rPr>
                        <a:t>prevented by implementing blocks in approvals in the FOSS compliance process</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1268825">
                <a:tc>
                  <a:txBody>
                    <a:bodyPr>
                      <a:noAutofit/>
                    </a:bodyPr>
                    <a:lstStyle/>
                    <a:p>
                      <a:pPr indent="0" lvl="0" marL="0" marR="0" rtl="0" algn="l">
                        <a:lnSpc>
                          <a:spcPct val="100000"/>
                        </a:lnSpc>
                        <a:spcBef>
                          <a:spcPts val="0"/>
                        </a:spcBef>
                        <a:spcAft>
                          <a:spcPts val="0"/>
                        </a:spcAft>
                        <a:buClr>
                          <a:srgbClr val="0070C0"/>
                        </a:buClr>
                        <a:buSzPct val="25000"/>
                        <a:buFont typeface="Roboto"/>
                        <a:buNone/>
                      </a:pPr>
                      <a:r>
                        <a:rPr b="1" i="0" lang="en-US" sz="1800" u="none" cap="none" strike="noStrike">
                          <a:solidFill>
                            <a:srgbClr val="0070C0"/>
                          </a:solidFill>
                          <a:latin typeface="Roboto"/>
                          <a:ea typeface="Roboto"/>
                          <a:cs typeface="Roboto"/>
                          <a:sym typeface="Roboto"/>
                        </a:rPr>
                        <a:t>Failure to seek review of FOSS in a timely manner</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avoided</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by initiating FOSS Review requests early</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even if engineering did not yet</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decide on the adoption of the FOSS</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source code</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This type of failure can be </a:t>
                      </a:r>
                    </a:p>
                    <a:p>
                      <a:pPr indent="-342900" lvl="0" marL="342900" marR="0" rtl="0" algn="l">
                        <a:lnSpc>
                          <a:spcPct val="100000"/>
                        </a:lnSpc>
                        <a:spcBef>
                          <a:spcPts val="0"/>
                        </a:spcBef>
                        <a:spcAft>
                          <a:spcPts val="0"/>
                        </a:spcAft>
                        <a:buClr>
                          <a:schemeClr val="dk1"/>
                        </a:buClr>
                        <a:buSzPct val="25000"/>
                        <a:buFont typeface="Roboto"/>
                        <a:buNone/>
                      </a:pPr>
                      <a:r>
                        <a:rPr b="0" i="0" lang="en-US" sz="1600" u="none" cap="none" strike="noStrike">
                          <a:solidFill>
                            <a:schemeClr val="dk1"/>
                          </a:solidFill>
                          <a:latin typeface="Roboto"/>
                          <a:ea typeface="Roboto"/>
                          <a:cs typeface="Roboto"/>
                          <a:sym typeface="Roboto"/>
                        </a:rPr>
                        <a:t>prevented through education</a:t>
                      </a:r>
                    </a:p>
                  </a:txBody>
                  <a:tcPr marT="45725" marB="45725" marR="84400" marL="8440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7" name="Shape 937"/>
        <p:cNvGrpSpPr/>
        <p:nvPr/>
      </p:nvGrpSpPr>
      <p:grpSpPr>
        <a:xfrm>
          <a:off x="0" y="0"/>
          <a:ext cx="0" cy="0"/>
          <a:chOff x="0" y="0"/>
          <a:chExt cx="0" cy="0"/>
        </a:xfrm>
      </p:grpSpPr>
      <p:sp>
        <p:nvSpPr>
          <p:cNvPr id="938" name="Shape 93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Ensure Compliance Prior to Product Shipment</a:t>
            </a:r>
          </a:p>
        </p:txBody>
      </p:sp>
      <p:sp>
        <p:nvSpPr>
          <p:cNvPr id="939" name="Shape 939"/>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Companies must make compliance a priority before any product (in whatever form) ships</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Prioritizing compliance promotes:</a:t>
            </a:r>
          </a:p>
          <a:p>
            <a:pPr indent="-190500" lvl="1" marL="457200" marR="0" rtl="0" algn="l">
              <a:spcBef>
                <a:spcPts val="500"/>
              </a:spcBef>
              <a:spcAft>
                <a:spcPts val="0"/>
              </a:spcAft>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More effective use of FOSS within your organization</a:t>
            </a:r>
          </a:p>
          <a:p>
            <a:pPr indent="-190500" lvl="1" marL="457200" marR="0" rtl="0" algn="l">
              <a:spcBef>
                <a:spcPts val="500"/>
              </a:spcBef>
              <a:spcAft>
                <a:spcPts val="0"/>
              </a:spcAft>
              <a:buClr>
                <a:schemeClr val="accent1"/>
              </a:buClr>
              <a:buSzPct val="85000"/>
              <a:buFont typeface="Arial"/>
              <a:buChar char="•"/>
            </a:pPr>
            <a:r>
              <a:rPr b="0" i="0" lang="en-US" sz="2500" u="none" cap="none" strike="noStrike">
                <a:solidFill>
                  <a:schemeClr val="dk1"/>
                </a:solidFill>
                <a:latin typeface="Roboto"/>
                <a:ea typeface="Roboto"/>
                <a:cs typeface="Roboto"/>
                <a:sym typeface="Roboto"/>
              </a:rPr>
              <a:t>Better relations with the FOSS community and FOSS organizations</a:t>
            </a:r>
          </a:p>
          <a:p>
            <a:pPr indent="0" lvl="0" marL="0" marR="0" rtl="0" algn="l">
              <a:spcBef>
                <a:spcPts val="400"/>
              </a:spcBef>
              <a:spcAft>
                <a:spcPts val="0"/>
              </a:spcAft>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a:p>
            <a:pPr indent="0" lvl="0" marL="0" marR="0" rtl="0" algn="l">
              <a:spcBef>
                <a:spcPts val="400"/>
              </a:spcBef>
              <a:buClr>
                <a:schemeClr val="accent1"/>
              </a:buClr>
              <a:buSzPct val="25000"/>
              <a:buFont typeface="Arial"/>
              <a:buNone/>
            </a:pPr>
            <a:r>
              <a:t/>
            </a:r>
            <a:endParaRPr b="0" i="0" sz="2000" u="none" cap="none" strike="noStrik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4" name="Shape 944"/>
        <p:cNvGrpSpPr/>
        <p:nvPr/>
      </p:nvGrpSpPr>
      <p:grpSpPr>
        <a:xfrm>
          <a:off x="0" y="0"/>
          <a:ext cx="0" cy="0"/>
          <a:chOff x="0" y="0"/>
          <a:chExt cx="0" cy="0"/>
        </a:xfrm>
      </p:grpSpPr>
      <p:sp>
        <p:nvSpPr>
          <p:cNvPr id="945" name="Shape 945"/>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Establishing Community Relationships</a:t>
            </a:r>
          </a:p>
        </p:txBody>
      </p:sp>
      <p:sp>
        <p:nvSpPr>
          <p:cNvPr id="946" name="Shape 946"/>
          <p:cNvSpPr txBox="1"/>
          <p:nvPr>
            <p:ph idx="1" type="body"/>
          </p:nvPr>
        </p:nvSpPr>
        <p:spPr>
          <a:xfrm>
            <a:off x="609600" y="1673351"/>
            <a:ext cx="5384799" cy="37760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182880" lvl="0" marL="182880" marR="0" rtl="0" algn="l">
              <a:lnSpc>
                <a:spcPct val="80000"/>
              </a:lnSpc>
              <a:spcBef>
                <a:spcPts val="476"/>
              </a:spcBef>
              <a:buClr>
                <a:schemeClr val="accent1"/>
              </a:buClr>
              <a:buSzPct val="84291"/>
              <a:buFont typeface="Arial"/>
              <a:buNone/>
            </a:pPr>
            <a:r>
              <a:t/>
            </a:r>
            <a:endParaRPr b="0" i="0" sz="2380" u="none" cap="none" strike="noStrike">
              <a:solidFill>
                <a:schemeClr val="dk1"/>
              </a:solidFill>
              <a:latin typeface="Roboto"/>
              <a:ea typeface="Roboto"/>
              <a:cs typeface="Roboto"/>
              <a:sym typeface="Roboto"/>
            </a:endParaRPr>
          </a:p>
        </p:txBody>
      </p:sp>
      <p:sp>
        <p:nvSpPr>
          <p:cNvPr id="947" name="Shape 947"/>
          <p:cNvSpPr txBox="1"/>
          <p:nvPr>
            <p:ph idx="2" type="body"/>
          </p:nvPr>
        </p:nvSpPr>
        <p:spPr>
          <a:xfrm>
            <a:off x="6197600" y="1673351"/>
            <a:ext cx="5384799" cy="3776061"/>
          </a:xfrm>
          <a:prstGeom prst="rect">
            <a:avLst/>
          </a:prstGeom>
          <a:noFill/>
          <a:ln>
            <a:noFill/>
          </a:ln>
        </p:spPr>
        <p:txBody>
          <a:bodyPr anchorCtr="0" anchor="t" bIns="45700" lIns="91425" rIns="91425" tIns="45700">
            <a:noAutofit/>
          </a:bodyPr>
          <a:lstStyle/>
          <a:p>
            <a:pPr indent="0" lvl="0" marL="0" marR="0" rtl="0" algn="l">
              <a:lnSpc>
                <a:spcPct val="80000"/>
              </a:lnSpc>
              <a:spcBef>
                <a:spcPts val="0"/>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In addition, good relationships with FOSS organizations can be very helpful in advising on best way to be compliant and also help out if you experience a compliance issue.</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0" lvl="0" marL="0" marR="0" rtl="0" algn="l">
              <a:lnSpc>
                <a:spcPct val="80000"/>
              </a:lnSpc>
              <a:spcBef>
                <a:spcPts val="476"/>
              </a:spcBef>
              <a:spcAft>
                <a:spcPts val="0"/>
              </a:spcAft>
              <a:buClr>
                <a:schemeClr val="accent1"/>
              </a:buClr>
              <a:buSzPct val="25000"/>
              <a:buFont typeface="Arial"/>
              <a:buNone/>
            </a:pPr>
            <a:r>
              <a:rPr b="0" i="0" lang="en-US" sz="2380" u="none" cap="none" strike="noStrike">
                <a:solidFill>
                  <a:schemeClr val="dk1"/>
                </a:solidFill>
                <a:latin typeface="Roboto"/>
                <a:ea typeface="Roboto"/>
                <a:cs typeface="Roboto"/>
                <a:sym typeface="Roboto"/>
              </a:rPr>
              <a:t>Good relationships with the software communities may also be helpful for two-way communication: upstreaming improvements and getting support from the software developers.</a:t>
            </a:r>
          </a:p>
          <a:p>
            <a:pPr indent="0" lvl="0" marL="0" marR="0" rtl="0" algn="l">
              <a:lnSpc>
                <a:spcPct val="80000"/>
              </a:lnSpc>
              <a:spcBef>
                <a:spcPts val="476"/>
              </a:spcBef>
              <a:spcAft>
                <a:spcPts val="0"/>
              </a:spcAft>
              <a:buClr>
                <a:schemeClr val="accent1"/>
              </a:buClr>
              <a:buSzPct val="25000"/>
              <a:buFont typeface="Arial"/>
              <a:buNone/>
            </a:pPr>
            <a:r>
              <a:t/>
            </a:r>
            <a:endParaRPr b="0" i="0" sz="2380" u="none" cap="none" strike="noStrike">
              <a:solidFill>
                <a:schemeClr val="dk1"/>
              </a:solidFill>
              <a:latin typeface="Roboto"/>
              <a:ea typeface="Roboto"/>
              <a:cs typeface="Roboto"/>
              <a:sym typeface="Roboto"/>
            </a:endParaRPr>
          </a:p>
          <a:p>
            <a:pPr indent="-182880" lvl="0" marL="182880" marR="0" rtl="0" algn="l">
              <a:lnSpc>
                <a:spcPct val="80000"/>
              </a:lnSpc>
              <a:spcBef>
                <a:spcPts val="476"/>
              </a:spcBef>
              <a:buClr>
                <a:schemeClr val="accent1"/>
              </a:buClr>
              <a:buSzPct val="84291"/>
              <a:buFont typeface="Arial"/>
              <a:buNone/>
            </a:pPr>
            <a:r>
              <a:t/>
            </a:r>
            <a:endParaRPr b="0" i="0" sz="2380" u="none" cap="none" strike="noStrik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2" name="Shape 952"/>
        <p:cNvGrpSpPr/>
        <p:nvPr/>
      </p:nvGrpSpPr>
      <p:grpSpPr>
        <a:xfrm>
          <a:off x="0" y="0"/>
          <a:ext cx="0" cy="0"/>
          <a:chOff x="0" y="0"/>
          <a:chExt cx="0" cy="0"/>
        </a:xfrm>
      </p:grpSpPr>
      <p:sp>
        <p:nvSpPr>
          <p:cNvPr id="953" name="Shape 95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Check Your Understanding</a:t>
            </a:r>
          </a:p>
        </p:txBody>
      </p:sp>
      <p:sp>
        <p:nvSpPr>
          <p:cNvPr id="954" name="Shape 954"/>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types of pitfalls can occur in FOSS compliance? </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an intellectual property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 license compliance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Give an example of a compliance process failure.</a:t>
            </a:r>
          </a:p>
          <a:p>
            <a:pPr indent="-182880" lvl="0" marL="182880" marR="0" rtl="0" algn="l">
              <a:spcBef>
                <a:spcPts val="560"/>
              </a:spcBef>
              <a:spcAft>
                <a:spcPts val="0"/>
              </a:spcAft>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are the benefits of prioritizing compliance?</a:t>
            </a:r>
          </a:p>
          <a:p>
            <a:pPr indent="-182880" lvl="0" marL="182880" marR="0" rtl="0" algn="l">
              <a:spcBef>
                <a:spcPts val="560"/>
              </a:spcBef>
              <a:buClr>
                <a:schemeClr val="accent1"/>
              </a:buClr>
              <a:buSzPct val="85000"/>
              <a:buFont typeface="Arial"/>
              <a:buChar char="•"/>
            </a:pPr>
            <a:r>
              <a:rPr b="0" i="0" lang="en-US" sz="2800" u="none" cap="none" strike="noStrike">
                <a:solidFill>
                  <a:schemeClr val="dk1"/>
                </a:solidFill>
                <a:latin typeface="Roboto"/>
                <a:ea typeface="Roboto"/>
                <a:cs typeface="Roboto"/>
                <a:sym typeface="Roboto"/>
              </a:rPr>
              <a:t>What are the benefits of maintaining a good community relationship?</a:t>
            </a: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9" name="Shape 959"/>
        <p:cNvGrpSpPr/>
        <p:nvPr/>
      </p:nvGrpSpPr>
      <p:grpSpPr>
        <a:xfrm>
          <a:off x="0" y="0"/>
          <a:ext cx="0" cy="0"/>
          <a:chOff x="0" y="0"/>
          <a:chExt cx="0" cy="0"/>
        </a:xfrm>
      </p:grpSpPr>
      <p:sp>
        <p:nvSpPr>
          <p:cNvPr id="960" name="Shape 960"/>
          <p:cNvSpPr txBox="1"/>
          <p:nvPr>
            <p:ph type="title"/>
          </p:nvPr>
        </p:nvSpPr>
        <p:spPr>
          <a:xfrm>
            <a:off x="963083" y="2362200"/>
            <a:ext cx="10363200" cy="2200275"/>
          </a:xfrm>
          <a:prstGeom prst="rect">
            <a:avLst/>
          </a:prstGeom>
          <a:noFill/>
          <a:ln>
            <a:noFill/>
          </a:ln>
        </p:spPr>
        <p:txBody>
          <a:bodyPr anchorCtr="0" anchor="b" bIns="45700" lIns="91425" rIns="91425" tIns="45700">
            <a:noAutofit/>
          </a:bodyPr>
          <a:lstStyle/>
          <a:p>
            <a:pPr indent="0" lvl="0" marL="0" marR="0" rtl="0" algn="l">
              <a:spcBef>
                <a:spcPts val="0"/>
              </a:spcBef>
              <a:buClr>
                <a:schemeClr val="lt2"/>
              </a:buClr>
              <a:buSzPct val="25000"/>
              <a:buFont typeface="Roboto"/>
              <a:buNone/>
            </a:pPr>
            <a:r>
              <a:rPr b="0" i="0" lang="en-US" sz="3200" u="none" cap="none" strike="noStrike">
                <a:solidFill>
                  <a:schemeClr val="lt2"/>
                </a:solidFill>
                <a:latin typeface="Roboto"/>
                <a:ea typeface="Roboto"/>
                <a:cs typeface="Roboto"/>
                <a:sym typeface="Roboto"/>
              </a:rPr>
              <a:t>CHAPTER 8</a:t>
            </a:r>
          </a:p>
        </p:txBody>
      </p:sp>
      <p:sp>
        <p:nvSpPr>
          <p:cNvPr id="961" name="Shape 961"/>
          <p:cNvSpPr txBox="1"/>
          <p:nvPr>
            <p:ph idx="1" type="body"/>
          </p:nvPr>
        </p:nvSpPr>
        <p:spPr>
          <a:xfrm>
            <a:off x="963083" y="4626864"/>
            <a:ext cx="10363200" cy="1500187"/>
          </a:xfrm>
          <a:prstGeom prst="rect">
            <a:avLst/>
          </a:prstGeom>
          <a:noFill/>
          <a:ln>
            <a:noFill/>
          </a:ln>
        </p:spPr>
        <p:txBody>
          <a:bodyPr anchorCtr="0" anchor="t" bIns="45700" lIns="91425" rIns="91425" tIns="45700">
            <a:noAutofit/>
          </a:bodyPr>
          <a:lstStyle/>
          <a:p>
            <a:pPr indent="0" lvl="0" marL="0" marR="0" rtl="0" algn="l">
              <a:spcBef>
                <a:spcPts val="0"/>
              </a:spcBef>
              <a:buClr>
                <a:schemeClr val="accent1"/>
              </a:buClr>
              <a:buSzPct val="25000"/>
              <a:buFont typeface="Arial"/>
              <a:buNone/>
            </a:pPr>
            <a:r>
              <a:rPr b="0" i="0" lang="en-US" sz="4800" u="none" cap="none" strike="noStrike">
                <a:solidFill>
                  <a:schemeClr val="lt2"/>
                </a:solidFill>
                <a:latin typeface="Roboto Medium"/>
                <a:ea typeface="Roboto Medium"/>
                <a:cs typeface="Roboto Medium"/>
                <a:sym typeface="Roboto Medium"/>
              </a:rPr>
              <a:t>Developer Guidelines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Copyright Rights Most Relevant to Software</a:t>
            </a:r>
          </a:p>
        </p:txBody>
      </p:sp>
      <p:sp>
        <p:nvSpPr>
          <p:cNvPr id="104" name="Shape 104"/>
          <p:cNvSpPr txBox="1"/>
          <p:nvPr>
            <p:ph idx="1" type="body"/>
          </p:nvPr>
        </p:nvSpPr>
        <p:spPr>
          <a:xfrm>
            <a:off x="668360" y="1559901"/>
            <a:ext cx="10685440" cy="5275812"/>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right to </a:t>
            </a:r>
            <a:r>
              <a:rPr b="0" i="1" lang="en-US" sz="2400" u="none" cap="none" strike="noStrike">
                <a:solidFill>
                  <a:schemeClr val="dk1"/>
                </a:solidFill>
                <a:latin typeface="Roboto"/>
                <a:ea typeface="Roboto"/>
                <a:cs typeface="Roboto"/>
                <a:sym typeface="Roboto"/>
              </a:rPr>
              <a:t>reproduce </a:t>
            </a:r>
            <a:r>
              <a:rPr b="0" i="0" lang="en-US" sz="2400" u="none" cap="none" strike="noStrike">
                <a:solidFill>
                  <a:schemeClr val="dk1"/>
                </a:solidFill>
                <a:latin typeface="Roboto"/>
                <a:ea typeface="Roboto"/>
                <a:cs typeface="Roboto"/>
                <a:sym typeface="Roboto"/>
              </a:rPr>
              <a:t>the software – making copies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right to create “</a:t>
            </a:r>
            <a:r>
              <a:rPr b="0" i="1" lang="en-US" sz="2400" u="none" cap="none" strike="noStrike">
                <a:solidFill>
                  <a:schemeClr val="dk1"/>
                </a:solidFill>
                <a:latin typeface="Roboto"/>
                <a:ea typeface="Roboto"/>
                <a:cs typeface="Roboto"/>
                <a:sym typeface="Roboto"/>
              </a:rPr>
              <a:t>derivative works</a:t>
            </a:r>
            <a:r>
              <a:rPr b="0" i="0" lang="en-US" sz="2400" u="none" cap="none" strike="noStrike">
                <a:solidFill>
                  <a:schemeClr val="dk1"/>
                </a:solidFill>
                <a:latin typeface="Roboto"/>
                <a:ea typeface="Roboto"/>
                <a:cs typeface="Roboto"/>
                <a:sym typeface="Roboto"/>
              </a:rPr>
              <a:t>” – making modifications</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The term derivative work comes from the US Copyright Act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It is a “term of art” meaning that it has a particular meaning based on the statute and not the dictionary definition</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In general it refers to a new work based upon an original work to which enough original creative work has been added so that the new work represents an original work of authorship rather than a copy</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The right to </a:t>
            </a:r>
            <a:r>
              <a:rPr b="0" i="1" lang="en-US" sz="2400" u="none" cap="none" strike="noStrike">
                <a:solidFill>
                  <a:schemeClr val="dk1"/>
                </a:solidFill>
                <a:latin typeface="Roboto"/>
                <a:ea typeface="Roboto"/>
                <a:cs typeface="Roboto"/>
                <a:sym typeface="Roboto"/>
              </a:rPr>
              <a:t>distribute</a:t>
            </a:r>
          </a:p>
          <a:p>
            <a:pPr indent="-190500" lvl="1" marL="457200" marR="0" rtl="0" algn="l">
              <a:lnSpc>
                <a:spcPct val="11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Distribution is generally viewed as the provision of a copy of a piece of software,</a:t>
            </a:r>
            <a:br>
              <a:rPr b="0" i="0" lang="en-US" sz="2000" u="none" cap="none" strike="noStrike">
                <a:solidFill>
                  <a:schemeClr val="dk1"/>
                </a:solidFill>
                <a:latin typeface="Roboto"/>
                <a:ea typeface="Roboto"/>
                <a:cs typeface="Roboto"/>
                <a:sym typeface="Roboto"/>
              </a:rPr>
            </a:br>
            <a:r>
              <a:rPr b="0" i="0" lang="en-US" sz="2000" u="none" cap="none" strike="noStrike">
                <a:solidFill>
                  <a:schemeClr val="dk1"/>
                </a:solidFill>
                <a:latin typeface="Roboto"/>
                <a:ea typeface="Roboto"/>
                <a:cs typeface="Roboto"/>
                <a:sym typeface="Roboto"/>
              </a:rPr>
              <a:t>in binary or source code form, to another entity (an individual or organization outside</a:t>
            </a:r>
            <a:br>
              <a:rPr b="0" i="0" lang="en-US" sz="2000" u="none" cap="none" strike="noStrike">
                <a:solidFill>
                  <a:schemeClr val="dk1"/>
                </a:solidFill>
                <a:latin typeface="Roboto"/>
                <a:ea typeface="Roboto"/>
                <a:cs typeface="Roboto"/>
                <a:sym typeface="Roboto"/>
              </a:rPr>
            </a:br>
            <a:r>
              <a:rPr b="0" i="0" lang="en-US" sz="2000" u="none" cap="none" strike="noStrike">
                <a:solidFill>
                  <a:schemeClr val="dk1"/>
                </a:solidFill>
                <a:latin typeface="Roboto"/>
                <a:ea typeface="Roboto"/>
                <a:cs typeface="Roboto"/>
                <a:sym typeface="Roboto"/>
              </a:rPr>
              <a:t>your company or organization)</a:t>
            </a:r>
          </a:p>
          <a:p>
            <a:pPr indent="0" lvl="0" marL="0" marR="0" rtl="0" algn="l">
              <a:spcBef>
                <a:spcPts val="480"/>
              </a:spcBef>
              <a:spcAft>
                <a:spcPts val="0"/>
              </a:spcAft>
              <a:buClr>
                <a:schemeClr val="accent1"/>
              </a:buClr>
              <a:buSzPct val="25000"/>
              <a:buFont typeface="Arial"/>
              <a:buNone/>
            </a:pPr>
            <a:r>
              <a:rPr b="0" i="1" lang="en-US" sz="2400" u="none" cap="none" strike="noStrike">
                <a:solidFill>
                  <a:schemeClr val="dk1"/>
                </a:solidFill>
                <a:latin typeface="Roboto Condensed"/>
                <a:ea typeface="Roboto Condensed"/>
                <a:cs typeface="Roboto Condensed"/>
                <a:sym typeface="Roboto Condensed"/>
              </a:rPr>
              <a:t>Note: The interpretation of what constitutes a “derivative work” or a “distribution”</a:t>
            </a:r>
            <a:br>
              <a:rPr b="0" i="1" lang="en-US" sz="2400" u="none" cap="none" strike="noStrike">
                <a:solidFill>
                  <a:schemeClr val="dk1"/>
                </a:solidFill>
                <a:latin typeface="Roboto Condensed"/>
                <a:ea typeface="Roboto Condensed"/>
                <a:cs typeface="Roboto Condensed"/>
                <a:sym typeface="Roboto Condensed"/>
              </a:rPr>
            </a:br>
            <a:r>
              <a:rPr b="0" i="1" lang="en-US" sz="2400" u="none" cap="none" strike="noStrike">
                <a:solidFill>
                  <a:schemeClr val="dk1"/>
                </a:solidFill>
                <a:latin typeface="Roboto Condensed"/>
                <a:ea typeface="Roboto Condensed"/>
                <a:cs typeface="Roboto Condensed"/>
                <a:sym typeface="Roboto Condensed"/>
              </a:rPr>
              <a:t>is subject to debate in the FOSS community and within FOSS legal circles</a:t>
            </a:r>
          </a:p>
          <a:p>
            <a:pPr indent="-182880" lvl="0" marL="182880" marR="0" rtl="0" algn="l">
              <a:spcBef>
                <a:spcPts val="480"/>
              </a:spcBef>
              <a:buClr>
                <a:schemeClr val="accent1"/>
              </a:buClr>
              <a:buSzPct val="85000"/>
              <a:buFont typeface="Arial"/>
              <a:buNone/>
            </a:pPr>
            <a:r>
              <a:t/>
            </a:r>
            <a:endParaRPr b="0" i="1" sz="2400" u="none" cap="none" strike="noStrik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6" name="Shape 966"/>
        <p:cNvGrpSpPr/>
        <p:nvPr/>
      </p:nvGrpSpPr>
      <p:grpSpPr>
        <a:xfrm>
          <a:off x="0" y="0"/>
          <a:ext cx="0" cy="0"/>
          <a:chOff x="0" y="0"/>
          <a:chExt cx="0" cy="0"/>
        </a:xfrm>
      </p:grpSpPr>
      <p:sp>
        <p:nvSpPr>
          <p:cNvPr id="967" name="Shape 967"/>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Developer Guidelines</a:t>
            </a:r>
          </a:p>
        </p:txBody>
      </p:sp>
      <p:sp>
        <p:nvSpPr>
          <p:cNvPr id="968" name="Shape 968"/>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Select code from high quality, well supported FOSS communities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Seek guidance</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Request formal approval for each FOSS component you are using </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check un-reviewed code into any internal source tree</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Request formal approval for outside contributions to FOSS projects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Preserve existing licensing information</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remove or in any way disturb existing FOSS licensing copyrights or other licensing information from any FOSS components that you use. All copyright and licensing information is to remain intact in all FOSS components</a:t>
            </a:r>
          </a:p>
          <a:p>
            <a:pPr indent="-190500" lvl="1" marL="457200" marR="0" rtl="0" algn="l">
              <a:lnSpc>
                <a:spcPct val="90000"/>
              </a:lnSpc>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 not re-name FOSS components unless you are required to under the FOSS license (e.g., required renaming of modified versions)</a:t>
            </a:r>
          </a:p>
          <a:p>
            <a:pPr indent="-182880" lvl="0" marL="182880" marR="0" rtl="0" algn="l">
              <a:lnSpc>
                <a:spcPct val="90000"/>
              </a:lnSpc>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Gather and retain FOSS project information required for your FOSS review process</a:t>
            </a:r>
          </a:p>
          <a:p>
            <a:pPr indent="-182880" lvl="0" marL="182880" marR="0" rtl="0" algn="l">
              <a:lnSpc>
                <a:spcPct val="90000"/>
              </a:lnSpc>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3" name="Shape 973"/>
        <p:cNvGrpSpPr/>
        <p:nvPr/>
      </p:nvGrpSpPr>
      <p:grpSpPr>
        <a:xfrm>
          <a:off x="0" y="0"/>
          <a:ext cx="0" cy="0"/>
          <a:chOff x="0" y="0"/>
          <a:chExt cx="0" cy="0"/>
        </a:xfrm>
      </p:grpSpPr>
      <p:sp>
        <p:nvSpPr>
          <p:cNvPr id="974" name="Shape 974"/>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Anticipate Compliance Process Requirements</a:t>
            </a:r>
          </a:p>
        </p:txBody>
      </p:sp>
      <p:sp>
        <p:nvSpPr>
          <p:cNvPr id="975" name="Shape 975"/>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lnSpc>
                <a:spcPct val="90000"/>
              </a:lnSpc>
              <a:spcBef>
                <a:spcPts val="0"/>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Include time required to follow established FOSS policy in work plans</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Follow the developer guidelines for using FOSS software, particularly incorporating or linking FOSS code into proprietary or third party source code or vice versa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Review architecture plans and avoid mixing components governed by incompatible FOSS licenses</a:t>
            </a:r>
          </a:p>
          <a:p>
            <a:pPr indent="-182880" lvl="0" marL="182880" marR="0" rtl="0" algn="l">
              <a:lnSpc>
                <a:spcPct val="90000"/>
              </a:lnSpc>
              <a:spcBef>
                <a:spcPts val="444"/>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Always update compliance verification - for every product</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Verify compliance on a product-by-product basis: Just because a FOSS package is approved for use in one product does not necessarily mean it will be approved for use in a second product</a:t>
            </a:r>
          </a:p>
          <a:p>
            <a:pPr indent="-182880" lvl="0" marL="182880" marR="0" rtl="0" algn="l">
              <a:lnSpc>
                <a:spcPct val="90000"/>
              </a:lnSpc>
              <a:spcBef>
                <a:spcPts val="444"/>
              </a:spcBef>
              <a:spcAft>
                <a:spcPts val="0"/>
              </a:spcAft>
              <a:buClr>
                <a:schemeClr val="accent1"/>
              </a:buClr>
              <a:buSzPct val="85772"/>
              <a:buFont typeface="Arial"/>
              <a:buChar char="•"/>
            </a:pPr>
            <a:r>
              <a:rPr b="0" i="0" lang="en-US" sz="2220" u="none" cap="none" strike="noStrike">
                <a:solidFill>
                  <a:schemeClr val="dk1"/>
                </a:solidFill>
                <a:latin typeface="Roboto"/>
                <a:ea typeface="Roboto"/>
                <a:cs typeface="Roboto"/>
                <a:sym typeface="Roboto"/>
              </a:rPr>
              <a:t>And for every upgrade to newer versions of FOSS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Ensure that each new version of the same FOSS component is reviewed and approved </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When you upgrade the version of a FOSS package, make sure that the license of the new version is the same as the license of the older used version (license changes can occur between version upgrades)</a:t>
            </a:r>
          </a:p>
          <a:p>
            <a:pPr indent="-190500" lvl="1" marL="457200" marR="0" rtl="0" algn="l">
              <a:lnSpc>
                <a:spcPct val="90000"/>
              </a:lnSpc>
              <a:spcBef>
                <a:spcPts val="370"/>
              </a:spcBef>
              <a:spcAft>
                <a:spcPts val="0"/>
              </a:spcAft>
              <a:buClr>
                <a:schemeClr val="accent1"/>
              </a:buClr>
              <a:buSzPct val="82763"/>
              <a:buFont typeface="Arial"/>
              <a:buChar char="•"/>
            </a:pPr>
            <a:r>
              <a:rPr b="0" i="0" lang="en-US" sz="1850" u="none" cap="none" strike="noStrike">
                <a:solidFill>
                  <a:schemeClr val="dk1"/>
                </a:solidFill>
                <a:latin typeface="Roboto"/>
                <a:ea typeface="Roboto"/>
                <a:cs typeface="Roboto"/>
                <a:sym typeface="Roboto"/>
              </a:rPr>
              <a:t>If a FOSS project’s license changes, ensure that compliance records are updated and that the new license does not create a conflict</a:t>
            </a:r>
          </a:p>
          <a:p>
            <a:pPr indent="-182880" lvl="0" marL="182880" marR="0" rtl="0" algn="l">
              <a:lnSpc>
                <a:spcPct val="90000"/>
              </a:lnSpc>
              <a:spcBef>
                <a:spcPts val="444"/>
              </a:spcBef>
              <a:buClr>
                <a:schemeClr val="accent1"/>
              </a:buClr>
              <a:buSzPct val="85772"/>
              <a:buFont typeface="Arial"/>
              <a:buNone/>
            </a:pPr>
            <a:r>
              <a:t/>
            </a:r>
            <a:endParaRPr b="0" i="0" sz="2220" u="none" cap="none" strike="noStrik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0" name="Shape 980"/>
        <p:cNvGrpSpPr/>
        <p:nvPr/>
      </p:nvGrpSpPr>
      <p:grpSpPr>
        <a:xfrm>
          <a:off x="0" y="0"/>
          <a:ext cx="0" cy="0"/>
          <a:chOff x="0" y="0"/>
          <a:chExt cx="0" cy="0"/>
        </a:xfrm>
      </p:grpSpPr>
      <p:sp>
        <p:nvSpPr>
          <p:cNvPr id="981" name="Shape 981"/>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3600" u="none" cap="none" strike="noStrike">
                <a:solidFill>
                  <a:schemeClr val="dk2"/>
                </a:solidFill>
                <a:latin typeface="Roboto"/>
                <a:ea typeface="Roboto"/>
                <a:cs typeface="Roboto"/>
                <a:sym typeface="Roboto"/>
              </a:rPr>
              <a:t>Compliance Process Applies to all FOSS components</a:t>
            </a:r>
          </a:p>
        </p:txBody>
      </p:sp>
      <p:sp>
        <p:nvSpPr>
          <p:cNvPr id="982" name="Shape 982"/>
          <p:cNvSpPr txBox="1"/>
          <p:nvPr>
            <p:ph idx="1" type="body"/>
          </p:nvPr>
        </p:nvSpPr>
        <p:spPr>
          <a:xfrm>
            <a:off x="609600" y="1600200"/>
            <a:ext cx="10972799" cy="3873870"/>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In-bound software</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Take steps to understand what FOSS is included in software delivered by suppliers </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Evaluate your obligations for all of the software that will be included in your products</a:t>
            </a:r>
          </a:p>
          <a:p>
            <a:pPr indent="-190500" lvl="1" marL="457200" marR="0" rtl="0" algn="l">
              <a:spcBef>
                <a:spcPts val="400"/>
              </a:spcBef>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Always audit source code you received from your software providers or alternatively make it a company policy that software providers must deliver you a source code audit report for any source code you receive</a:t>
            </a: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7" name="Shape 987"/>
        <p:cNvGrpSpPr/>
        <p:nvPr/>
      </p:nvGrpSpPr>
      <p:grpSpPr>
        <a:xfrm>
          <a:off x="0" y="0"/>
          <a:ext cx="0" cy="0"/>
          <a:chOff x="0" y="0"/>
          <a:chExt cx="0" cy="0"/>
        </a:xfrm>
      </p:grpSpPr>
      <p:sp>
        <p:nvSpPr>
          <p:cNvPr id="988" name="Shape 988"/>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rgbClr val="D2533C"/>
              </a:buClr>
              <a:buSzPct val="25000"/>
              <a:buFont typeface="Roboto"/>
              <a:buNone/>
            </a:pPr>
            <a:r>
              <a:rPr b="0" i="0" lang="en-US" sz="4000" u="none" cap="none" strike="noStrike">
                <a:solidFill>
                  <a:srgbClr val="D2533C"/>
                </a:solidFill>
                <a:latin typeface="Roboto"/>
                <a:ea typeface="Roboto"/>
                <a:cs typeface="Roboto"/>
                <a:sym typeface="Roboto"/>
              </a:rPr>
              <a:t>Check Your Understanding</a:t>
            </a:r>
          </a:p>
        </p:txBody>
      </p:sp>
      <p:sp>
        <p:nvSpPr>
          <p:cNvPr id="989" name="Shape 989"/>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general guidelines developers can practice when working with FOSS.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Should you remove or alter FOSS license header information?</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Name some important steps in a compliance process.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How can a new version of a previously-reviewed FOSS component create new compliance issues?</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What risks should you address with in-bound software?</a:t>
            </a:r>
          </a:p>
          <a:p>
            <a:pPr indent="0" lvl="0" marL="0" marR="0" rtl="0" algn="l">
              <a:spcBef>
                <a:spcPts val="480"/>
              </a:spcBef>
              <a:spcAft>
                <a:spcPts val="0"/>
              </a:spcAft>
              <a:buClr>
                <a:schemeClr val="accent1"/>
              </a:buClr>
              <a:buSzPct val="25000"/>
              <a:buFont typeface="Arial"/>
              <a:buNone/>
            </a:pPr>
            <a:r>
              <a:t/>
            </a:r>
            <a:endParaRPr b="0" i="0" sz="2400" u="none" cap="none" strike="noStrike">
              <a:solidFill>
                <a:schemeClr val="dk1"/>
              </a:solidFill>
              <a:latin typeface="Roboto"/>
              <a:ea typeface="Roboto"/>
              <a:cs typeface="Roboto"/>
              <a:sym typeface="Roboto"/>
            </a:endParaRPr>
          </a:p>
          <a:p>
            <a:pPr indent="0" lvl="0" marL="0" marR="0" rtl="0" algn="l">
              <a:spcBef>
                <a:spcPts val="480"/>
              </a:spcBef>
              <a:spcAft>
                <a:spcPts val="0"/>
              </a:spcAft>
              <a:buClr>
                <a:schemeClr val="accent1"/>
              </a:buClr>
              <a:buSzPct val="25000"/>
              <a:buFont typeface="Arial"/>
              <a:buNone/>
            </a:pPr>
            <a:r>
              <a:rPr b="0" i="0" lang="en-US" sz="2400" u="none" cap="none" strike="noStrike">
                <a:solidFill>
                  <a:schemeClr val="dk1"/>
                </a:solidFill>
                <a:latin typeface="Roboto"/>
                <a:ea typeface="Roboto"/>
                <a:cs typeface="Roboto"/>
                <a:sym typeface="Roboto"/>
              </a:rPr>
              <a:t>Learn more through the free Compliance Basics for Developers hosted by the Linux Foundation at: </a:t>
            </a:r>
            <a:br>
              <a:rPr b="0" i="0" lang="en-US" sz="2400" u="none" cap="none" strike="noStrike">
                <a:solidFill>
                  <a:schemeClr val="dk1"/>
                </a:solidFill>
                <a:latin typeface="Roboto"/>
                <a:ea typeface="Roboto"/>
                <a:cs typeface="Roboto"/>
                <a:sym typeface="Roboto"/>
              </a:rPr>
            </a:br>
            <a:r>
              <a:rPr b="0" i="0" lang="en-US" sz="1600" u="sng" cap="none" strike="noStrik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indent="-182880" lvl="0" marL="182880" marR="0" rtl="0" algn="l">
              <a:spcBef>
                <a:spcPts val="480"/>
              </a:spcBef>
              <a:buClr>
                <a:schemeClr val="accent1"/>
              </a:buClr>
              <a:buSzPct val="85000"/>
              <a:buFont typeface="Arial"/>
              <a:buNone/>
            </a:pPr>
            <a:r>
              <a:t/>
            </a:r>
            <a:endParaRPr b="0" i="0" sz="2400" u="none" cap="none" strike="noStrik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609600" y="533400"/>
            <a:ext cx="10972799" cy="990599"/>
          </a:xfrm>
          <a:prstGeom prst="rect">
            <a:avLst/>
          </a:prstGeom>
          <a:noFill/>
          <a:ln>
            <a:noFill/>
          </a:ln>
        </p:spPr>
        <p:txBody>
          <a:bodyPr anchorCtr="0" anchor="ctr" bIns="45700" lIns="91425" rIns="91425" tIns="45700">
            <a:noAutofit/>
          </a:bodyPr>
          <a:lstStyle/>
          <a:p>
            <a:pPr indent="0" lvl="0" marL="0" marR="0" rtl="0" algn="l">
              <a:spcBef>
                <a:spcPts val="0"/>
              </a:spcBef>
              <a:buClr>
                <a:schemeClr val="dk2"/>
              </a:buClr>
              <a:buSzPct val="25000"/>
              <a:buFont typeface="Roboto"/>
              <a:buNone/>
            </a:pPr>
            <a:r>
              <a:rPr b="0" i="0" lang="en-US" sz="4000" u="none" cap="none" strike="noStrike">
                <a:solidFill>
                  <a:schemeClr val="dk2"/>
                </a:solidFill>
                <a:latin typeface="Roboto"/>
                <a:ea typeface="Roboto"/>
                <a:cs typeface="Roboto"/>
                <a:sym typeface="Roboto"/>
              </a:rPr>
              <a:t>Patent Concepts in Software</a:t>
            </a:r>
          </a:p>
        </p:txBody>
      </p:sp>
      <p:sp>
        <p:nvSpPr>
          <p:cNvPr id="111" name="Shape 111"/>
          <p:cNvSpPr txBox="1"/>
          <p:nvPr>
            <p:ph idx="1" type="body"/>
          </p:nvPr>
        </p:nvSpPr>
        <p:spPr>
          <a:xfrm>
            <a:off x="609600" y="1608013"/>
            <a:ext cx="10972799" cy="4876799"/>
          </a:xfrm>
          <a:prstGeom prst="rect">
            <a:avLst/>
          </a:prstGeom>
          <a:noFill/>
          <a:ln>
            <a:noFill/>
          </a:ln>
        </p:spPr>
        <p:txBody>
          <a:bodyPr anchorCtr="0" anchor="t" bIns="45700" lIns="91425" rIns="91425" tIns="45700">
            <a:noAutofit/>
          </a:bodyPr>
          <a:lstStyle/>
          <a:p>
            <a:pPr indent="-182880" lvl="0" marL="182880" marR="0" rtl="0" algn="l">
              <a:spcBef>
                <a:spcPts val="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Patents protect functionality – this can include a method of operation,</a:t>
            </a:r>
            <a:br>
              <a:rPr b="0" i="0" lang="en-US" sz="2400" u="none" cap="none" strike="noStrike">
                <a:solidFill>
                  <a:schemeClr val="dk1"/>
                </a:solidFill>
                <a:latin typeface="Roboto"/>
                <a:ea typeface="Roboto"/>
                <a:cs typeface="Roboto"/>
                <a:sym typeface="Roboto"/>
              </a:rPr>
            </a:br>
            <a:r>
              <a:rPr b="0" i="0" lang="en-US" sz="2400" u="none" cap="none" strike="noStrike">
                <a:solidFill>
                  <a:schemeClr val="dk1"/>
                </a:solidFill>
                <a:latin typeface="Roboto"/>
                <a:ea typeface="Roboto"/>
                <a:cs typeface="Roboto"/>
                <a:sym typeface="Roboto"/>
              </a:rPr>
              <a:t>such as a computer program</a:t>
            </a:r>
          </a:p>
          <a:p>
            <a:pPr indent="-190500" lvl="1" marL="457200" marR="0" rtl="0" algn="l">
              <a:spcBef>
                <a:spcPts val="400"/>
              </a:spcBef>
              <a:spcAft>
                <a:spcPts val="0"/>
              </a:spcAft>
              <a:buClr>
                <a:schemeClr val="accent1"/>
              </a:buClr>
              <a:buSzPct val="85000"/>
              <a:buFont typeface="Arial"/>
              <a:buChar char="•"/>
            </a:pPr>
            <a:r>
              <a:rPr b="0" i="0" lang="en-US" sz="2000" u="none" cap="none" strike="noStrike">
                <a:solidFill>
                  <a:schemeClr val="dk1"/>
                </a:solidFill>
                <a:latin typeface="Roboto"/>
                <a:ea typeface="Roboto"/>
                <a:cs typeface="Roboto"/>
                <a:sym typeface="Roboto"/>
              </a:rPr>
              <a:t>Does not protect abstract ideas, laws of nature</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A patent application must be made in a specific jurisdiction in order to obtain a patent in that country. If a patent is awarded, the owner has the right to stop anybody from exercising its functionality, regardless of independent creation </a:t>
            </a:r>
          </a:p>
          <a:p>
            <a:pPr indent="-182880" lvl="0" marL="182880" marR="0" rtl="0" algn="l">
              <a:spcBef>
                <a:spcPts val="480"/>
              </a:spcBef>
              <a:spcAft>
                <a:spcPts val="0"/>
              </a:spcAft>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Other parties who want to use the technology may seek a patent license (which may grant rights to use, make, have made, sell, offer for sale, and import the technology)</a:t>
            </a:r>
          </a:p>
          <a:p>
            <a:pPr indent="-182880" lvl="0" marL="182880" marR="0" rtl="0" algn="l">
              <a:spcBef>
                <a:spcPts val="480"/>
              </a:spcBef>
              <a:buClr>
                <a:schemeClr val="accent1"/>
              </a:buClr>
              <a:buSzPct val="85000"/>
              <a:buFont typeface="Arial"/>
              <a:buChar char="•"/>
            </a:pPr>
            <a:r>
              <a:rPr b="0" i="0" lang="en-US" sz="2400" u="none" cap="none" strike="noStrike">
                <a:solidFill>
                  <a:schemeClr val="dk1"/>
                </a:solidFill>
                <a:latin typeface="Roboto"/>
                <a:ea typeface="Roboto"/>
                <a:cs typeface="Roboto"/>
                <a:sym typeface="Roboto"/>
              </a:rPr>
              <a:t>Infringement may occur even if other parties independently create the same invention</a:t>
            </a:r>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