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はどういったことを考慮すべきかという点について触れています。ユースケースが異なれば法的効果も違ってきます。次の数枚のスライドでこれらのコンセプトを詳細に説明し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お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取り込み（Incorporation） FOSSコンポーネントの一部を自身のソフトウェアプロダクトにコピーすることです。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a:t>
            </a:r>
            <a:r>
              <a:rPr lang="en-US" b="0" baseline="0">
                <a:latin typeface="Times" charset="0"/>
              </a:rPr>
              <a:t/>
            </a:r>
            <a:r>
              <a:rPr lang="en-US" b="0" baseline="0" smtClean="0">
                <a:latin typeface="Times" charset="0"/>
              </a:rPr>
              <a:t>考える際には2つの</a:t>
            </a:r>
            <a:r>
              <a:rPr lang="en-US" b="0" baseline="0" dirty="0">
                <a:latin typeface="Times" charset="0"/>
              </a:rPr>
              <a:t>tことを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a:t>最初からハードウェアに組み込む</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FOSSレビューに向けたソフトウェアの重要概念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静的／動的リンク（Static/Dynamic Linking）</a:t>
            </a:r>
          </a:p>
          <a:p>
            <a:pPr marL="342900" indent="-342900"/>
            <a:r>
              <a:rPr lang="en-US" dirty="0"/>
              <a:t>対合（Pairing）</a:t>
            </a:r>
          </a:p>
          <a:p>
            <a:pPr marL="342900" indent="-342900"/>
            <a:r>
              <a:rPr lang="en-US" dirty="0"/>
              <a:t>結合（Combining）</a:t>
            </a:r>
          </a:p>
          <a:p>
            <a:pPr marL="342900" indent="-342900"/>
            <a:r>
              <a:rPr lang="en-US" dirty="0"/>
              <a:t>活用（Utilizing）</a:t>
            </a:r>
          </a:p>
          <a:p>
            <a:pPr marL="342900" indent="-342900"/>
            <a:r>
              <a:rPr lang="en-US" dirty="0"/>
              <a:t>パッケージ化（Packaging）</a:t>
            </a:r>
          </a:p>
          <a:p>
            <a:pPr marL="342900" indent="-342900"/>
            <a:r>
              <a:rPr lang="en-US"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開発者はFOSSコンポーネントに対して変更を加えることができます。次のようなものがあります：</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これらの操作のいくつかを裏方として開発ツールが実行してくれる場合があります。</a:t>
            </a:r>
          </a:p>
          <a:p>
            <a:pPr marL="0" indent="0">
              <a:buNone/>
            </a:pPr>
            <a:endParaRPr lang="en-US" dirty="0"/>
          </a:p>
          <a:p>
            <a:pPr marL="0" indent="0">
              <a:buNone/>
            </a:pPr>
            <a:r>
              <a:rPr lang="en-US" dirty="0"/>
              <a:t>たとえば、あるツールでは自身のコードを出力ファイルに注入してくれます。</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a:t>最初からハードウェアに組み込む</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a:latin typeface="Calibri" charset="0"/>
                <a:ea typeface="ＭＳ Ｐゴシック" charset="0"/>
              </a:rPr>
              <a:t>頒布を査定する上で重要な要素としてどんなものがありますか？</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