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3.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6.xml" ContentType="application/vnd.openxmlformats-officedocument.presentationml.comments+xml"/>
  <Override PartName="/ppt/notesSlides/notesSlide47.xml" ContentType="application/vnd.openxmlformats-officedocument.presentationml.notesSlide+xml"/>
  <Override PartName="/ppt/comments/comment17.xml" ContentType="application/vnd.openxmlformats-officedocument.presentationml.comments+xml"/>
  <Override PartName="/ppt/notesSlides/notesSlide48.xml" ContentType="application/vnd.openxmlformats-officedocument.presentationml.notesSlide+xml"/>
  <Override PartName="/ppt/comments/comment18.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19.xml" ContentType="application/vnd.openxmlformats-officedocument.presentationml.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20.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omments/comment21.xml" ContentType="application/vnd.openxmlformats-officedocument.presentationml.comment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comment22.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23.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4.xml" ContentType="application/vnd.openxmlformats-officedocument.presentationml.comments+xml"/>
  <Override PartName="/ppt/notesSlides/notesSlide68.xml" ContentType="application/vnd.openxmlformats-officedocument.presentationml.notesSlide+xml"/>
  <Override PartName="/ppt/comments/comment25.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28" clrIdx="2"/>
  <p:cmAuthor id="4" name="tani" initials="AIC" lastIdx="3"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73667" autoAdjust="0"/>
  </p:normalViewPr>
  <p:slideViewPr>
    <p:cSldViewPr snapToGrid="0">
      <p:cViewPr>
        <p:scale>
          <a:sx n="50" d="100"/>
          <a:sy n="50" d="100"/>
        </p:scale>
        <p:origin x="-1422" y="-162"/>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37:47.331" idx="23">
    <p:pos x="72" y="22"/>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14T18:00:09.421" idx="26">
    <p:pos x="31" y="30"/>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20.xml><?xml version="1.0" encoding="utf-8"?>
<p:cmLst xmlns:a="http://schemas.openxmlformats.org/drawingml/2006/main" xmlns:r="http://schemas.openxmlformats.org/officeDocument/2006/relationships" xmlns:p="http://schemas.openxmlformats.org/presentationml/2006/main">
  <p:cm authorId="1" dt="2017-05-16T17:40:10.665" idx="8">
    <p:pos x="40" y="37"/>
    <p:text>使用している事実を確認する</p:text>
    <p:extLst mod="1">
      <p:ext uri="{C676402C-5697-4E1C-873F-D02D1690AC5C}">
        <p15:threadingInfo xmlns:p15="http://schemas.microsoft.com/office/powerpoint/2012/main" timeZoneBias="-540"/>
      </p:ext>
    </p:extLst>
  </p:cm>
  <p:cm authorId="3" dt="2017-10-14T17:52:25.883" idx="24">
    <p:pos x="650" y="42"/>
    <p:text>趣旨はそうですね。表記は変更しませんでした。</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14T19:28:37.079" idx="27">
    <p:pos x="50" y="29"/>
    <p:text>工内さん、「FOSSポリシーに違反」という表現は意図的にきつめに訳されたと思いますが、実際のところはさておき原文conflict with FOSS policyは違反までの意味にはならないと思うので、「反する」という表現にさせてください。
福地さん、issueは「問題」統一させてください。問題と課題は同じ意味で使うことがありますが、ここでは以下に分けて考えてたいと思います
 ・ 「問題」 ： 発生している状況を示す。組織にネガティブな影響を及ぼすもの。
 ・ 「課題」 ： 組織目標を達成するためにこれから成すべきこと。ポジティブに表現される。
参考：http://www.kiji-check.com/japanese/problem/</p:text>
  </p:cm>
</p:cmLst>
</file>

<file path=ppt/comments/comment22.xml><?xml version="1.0" encoding="utf-8"?>
<p:cmLst xmlns:a="http://schemas.openxmlformats.org/drawingml/2006/main" xmlns:r="http://schemas.openxmlformats.org/officeDocument/2006/relationships" xmlns:p="http://schemas.openxmlformats.org/presentationml/2006/main">
  <p:cm authorId="3" dt="2017-10-14T20:20:15.179" idx="28">
    <p:pos x="108" y="24"/>
    <p:text>工内さん、「帰属告知」とあった箇所は、OpenChain Specとの用語統一の意味でも「帰属表示」とさせてください。</p:text>
  </p:cm>
</p:cmLst>
</file>

<file path=ppt/comments/comment23.xml><?xml version="1.0" encoding="utf-8"?>
<p:cmLst xmlns:a="http://schemas.openxmlformats.org/drawingml/2006/main" xmlns:r="http://schemas.openxmlformats.org/officeDocument/2006/relationships" xmlns:p="http://schemas.openxmlformats.org/presentationml/2006/main">
  <p:cm authorId="2" dt="2017-06-30T19:39:55.439" idx="13">
    <p:pos x="3039" y="531"/>
    <p:text>問題？ 課題？
どちらかに。</p:text>
    <p:extLst mod="1">
      <p:ext uri="{C676402C-5697-4E1C-873F-D02D1690AC5C}">
        <p15:threadingInfo xmlns:p15="http://schemas.microsoft.com/office/powerpoint/2012/main" timeZoneBias="-540"/>
      </p:ext>
    </p:extLst>
  </p:cm>
  <p:cm authorId="3" dt="2017-10-14T17:59:48.530" idx="25">
    <p:pos x="3477" y="534"/>
    <p:text>「問題」で統一したいと思います。
</p:text>
  </p:cm>
</p:cmLst>
</file>

<file path=ppt/comments/comment24.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10/14/2017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10/14/2017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a:t>、</a:t>
            </a:r>
            <a:r>
              <a:rPr lang="x-none" smtClean="0"/>
              <a:t>帰属</a:t>
            </a:r>
            <a:r>
              <a:rPr lang="ja-JP" altLang="en-US"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smtClean="0"/>
              <a:t>ます</a:t>
            </a:r>
            <a:r>
              <a:rPr lang="x-none" dirty="0"/>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a:latin typeface="Times" charset="0"/>
              </a:rPr>
              <a:t>しょう</a:t>
            </a:r>
            <a:r>
              <a:rPr lang="x-none" smtClean="0">
                <a:latin typeface="Times" charset="0"/>
              </a:rPr>
              <a:t>。</a:t>
            </a:r>
            <a:endParaRPr lang="en-US" smtClean="0">
              <a:latin typeface="Times" charset="0"/>
            </a:endParaRPr>
          </a:p>
          <a:p>
            <a:pPr marL="226428" indent="-226428"/>
            <a:endParaRPr lang="en-US" smtClean="0">
              <a:latin typeface="Times" charset="0"/>
            </a:endParaRPr>
          </a:p>
          <a:p>
            <a:pPr marL="226428" indent="-226428"/>
            <a:r>
              <a:rPr lang="en-US" smtClean="0">
                <a:latin typeface="Times" charset="0"/>
              </a:rPr>
              <a:t>---</a:t>
            </a:r>
          </a:p>
          <a:p>
            <a:pPr marL="226428" indent="-226428"/>
            <a:r>
              <a:rPr lang="en-US" smtClean="0">
                <a:latin typeface="+mn-lt"/>
              </a:rPr>
              <a:t>This slide describes the definition of compliance management and its end goals. </a:t>
            </a:r>
          </a:p>
          <a:p>
            <a:pPr marL="226428" indent="-226428"/>
            <a:endParaRPr lang="en-US" smtClean="0">
              <a:latin typeface="+mn-lt"/>
            </a:endParaRPr>
          </a:p>
          <a:p>
            <a:pPr marL="226428" indent="-226428"/>
            <a:r>
              <a:rPr lang="en-US" smtClean="0">
                <a:latin typeface="+mn-lt"/>
              </a:rPr>
              <a:t>Note that this section provides a detailed example of what may take place in a large enterprise. Smaller companies may wish to approach the process in a more streamlined way.</a:t>
            </a:r>
          </a:p>
          <a:p>
            <a:pPr marL="226428" indent="-226428"/>
            <a:endParaRPr lang="en-US" smtClean="0">
              <a:latin typeface="Times" charset="0"/>
            </a:endParaRPr>
          </a:p>
          <a:p>
            <a:pPr marL="226428" indent="-226428"/>
            <a:endParaRPr lang="x-none"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mtClean="0">
                <a:latin typeface="Calibri"/>
              </a:rPr>
              <a:t>本</a:t>
            </a:r>
            <a:r>
              <a:rPr lang="x-none" smtClean="0">
                <a:latin typeface="Calibri"/>
              </a:rPr>
              <a:t>スライドは</a:t>
            </a:r>
            <a:r>
              <a:rPr lang="x-none" dirty="0">
                <a:latin typeface="Calibri"/>
              </a:rPr>
              <a:t>、</a:t>
            </a:r>
            <a:r>
              <a:rPr lang="x-none">
                <a:latin typeface="Calibri"/>
              </a:rPr>
              <a:t>本章で述べる各ステップの全体像です</a:t>
            </a:r>
            <a:r>
              <a:rPr lang="x-none" smtClean="0">
                <a:latin typeface="Calibri"/>
              </a:rPr>
              <a:t>。</a:t>
            </a:r>
            <a:endParaRPr lang="en-US" smtClean="0">
              <a:latin typeface="Calibri"/>
            </a:endParaRPr>
          </a:p>
          <a:p>
            <a:endParaRPr lang="en-US" smtClean="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x-none" dirty="0" smtClean="0">
                <a:latin typeface="Calibri"/>
              </a:rPr>
              <a:t>、</a:t>
            </a:r>
            <a:r>
              <a:rPr lang="ja-JP" altLang="en-US" dirty="0" smtClean="0">
                <a:solidFill>
                  <a:srgbClr val="FF0000"/>
                </a:solidFill>
                <a:latin typeface="Calibri"/>
              </a:rPr>
              <a:t>宣言</a:t>
            </a:r>
            <a:r>
              <a:rPr lang="x-none" dirty="0" smtClean="0">
                <a:latin typeface="Calibri"/>
              </a:rPr>
              <a:t>され</a:t>
            </a:r>
            <a:r>
              <a:rPr lang="ja-JP" altLang="en-US" dirty="0" smtClean="0">
                <a:latin typeface="Calibri"/>
              </a:rPr>
              <a:t>ている</a:t>
            </a:r>
            <a:r>
              <a:rPr lang="x-none" dirty="0" smtClean="0">
                <a:latin typeface="Calibri"/>
              </a:rPr>
              <a:t>ライセンスのレビューや</a:t>
            </a:r>
            <a:r>
              <a:rPr lang="x-none" dirty="0">
                <a:latin typeface="Calibri"/>
              </a:rPr>
              <a:t>、FOSSコンポーネントの起源の調査など）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smtClean="0">
                <a:latin typeface="Calibri"/>
              </a:rPr>
              <a:t>ソースコードの起源とライセンスに関して結論づけた監査レポートを</a:t>
            </a:r>
            <a:r>
              <a:rPr lang="ja-JP" altLang="en-US" dirty="0" smtClean="0">
                <a:latin typeface="Calibri"/>
              </a:rPr>
              <a:t>作成</a:t>
            </a:r>
            <a:r>
              <a:rPr lang="x-none" dirty="0" smtClean="0">
                <a:latin typeface="Calibri"/>
              </a:rPr>
              <a:t>します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endParaRPr lang="en-US" dirty="0" smtClean="0">
              <a:latin typeface="Calibri"/>
            </a:endParaRP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a:t>
            </a:r>
            <a:r>
              <a:rPr lang="ja-JP" altLang="en-US" dirty="0" smtClean="0">
                <a:latin typeface="Calibri"/>
              </a:rPr>
              <a:t>、すべての</a:t>
            </a:r>
            <a:r>
              <a:rPr lang="x-none" dirty="0" smtClean="0">
                <a:latin typeface="Calibri"/>
              </a:rPr>
              <a:t>問題にフラグをつけ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r>
              <a:rPr lang="x-none" dirty="0" smtClean="0">
                <a:latin typeface="Calibri"/>
              </a:rPr>
              <a:t>。</a:t>
            </a:r>
            <a:endParaRPr lang="en-US" strike="sngStrike"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a:t>
            </a:r>
            <a:r>
              <a:rPr lang="x-none" dirty="0" smtClean="0">
                <a:latin typeface="Calibri"/>
              </a:rPr>
              <a:t>監査で</a:t>
            </a:r>
            <a:r>
              <a:rPr lang="ja-JP" altLang="en-US" dirty="0" smtClean="0">
                <a:latin typeface="Calibri"/>
              </a:rPr>
              <a:t>の</a:t>
            </a:r>
            <a:r>
              <a:rPr lang="x-none" dirty="0" smtClean="0">
                <a:latin typeface="Calibri"/>
              </a:rPr>
              <a:t>問題を解決する</a:t>
            </a:r>
            <a:r>
              <a:rPr lang="x-none" dirty="0">
                <a:latin typeface="Calibri"/>
              </a:rPr>
              <a:t>）と密接に関係しています。直前のステップでは企業のポリシーと合致しないFOSSの使用を取り除きました。</a:t>
            </a:r>
            <a:r>
              <a:rPr lang="x-none" dirty="0" smtClean="0">
                <a:latin typeface="Calibri"/>
              </a:rPr>
              <a:t>このステップでは使用</a:t>
            </a:r>
            <a:r>
              <a:rPr lang="ja-JP" altLang="en-US" dirty="0" smtClean="0">
                <a:latin typeface="Calibri"/>
              </a:rPr>
              <a:t>していくことになった</a:t>
            </a:r>
            <a:r>
              <a:rPr lang="x-none" dirty="0" smtClean="0">
                <a:latin typeface="Calibri"/>
              </a:rPr>
              <a:t>FOSS</a:t>
            </a:r>
            <a:r>
              <a:rPr lang="x-none" dirty="0">
                <a:latin typeface="Calibri"/>
              </a:rPr>
              <a:t>のライセンス義務を評価し、確認します</a:t>
            </a:r>
            <a:r>
              <a:rPr lang="x-none" dirty="0" smtClean="0">
                <a:latin typeface="Calibri"/>
              </a:rPr>
              <a:t>。</a:t>
            </a:r>
            <a:endParaRPr lang="en-US" strike="sngStrike" dirty="0" smtClean="0">
              <a:latin typeface="Calibri"/>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t>このスライド</a:t>
            </a:r>
            <a:r>
              <a:rPr lang="ja-JP" altLang="en-US" dirty="0" smtClean="0"/>
              <a:t>で</a:t>
            </a:r>
            <a:r>
              <a:rPr lang="x-none" dirty="0" smtClean="0"/>
              <a:t>は</a:t>
            </a:r>
            <a:r>
              <a:rPr lang="x-none" dirty="0"/>
              <a:t>、FOSSの使用と企業のソフトウェアとの関係を説明するために使うテンプレートを掲載しています。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a:t>
            </a:r>
            <a:r>
              <a:rPr lang="x-none" dirty="0" smtClean="0"/>
              <a:t>このようなテンプレートは</a:t>
            </a:r>
            <a:r>
              <a:rPr lang="ja-JP" altLang="en-US" dirty="0" err="1" smtClean="0"/>
              <a:t>、</a:t>
            </a:r>
            <a:r>
              <a:rPr lang="x-none" dirty="0" smtClean="0"/>
              <a:t>計画</a:t>
            </a:r>
            <a:r>
              <a:rPr lang="ja-JP" altLang="en-US" dirty="0"/>
              <a:t>された</a:t>
            </a:r>
            <a:r>
              <a:rPr lang="x-none" dirty="0"/>
              <a:t>FOSS</a:t>
            </a:r>
            <a:r>
              <a:rPr lang="x-none" dirty="0" smtClean="0"/>
              <a:t>の使用に</a:t>
            </a:r>
            <a:r>
              <a:rPr lang="ja-JP" altLang="en-US" dirty="0" smtClean="0"/>
              <a:t>ついて</a:t>
            </a:r>
            <a:r>
              <a:rPr lang="x-none" dirty="0" smtClean="0"/>
              <a:t>FOSS</a:t>
            </a:r>
            <a:r>
              <a:rPr lang="x-none" dirty="0"/>
              <a:t>レビューチームの</a:t>
            </a:r>
            <a:r>
              <a:rPr lang="ja-JP" altLang="en-US" dirty="0"/>
              <a:t>理解を助ける</a:t>
            </a:r>
            <a:r>
              <a:rPr lang="x-none" dirty="0" smtClean="0"/>
              <a:t>ためにエンジニアリング</a:t>
            </a:r>
            <a:r>
              <a:rPr lang="en-US" dirty="0" smtClean="0"/>
              <a:t> </a:t>
            </a:r>
            <a:r>
              <a:rPr lang="x-none" dirty="0" smtClean="0"/>
              <a:t>チームによって作成されることもあります。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smtClean="0"/>
              <a:t>帰属表示</a:t>
            </a:r>
            <a:r>
              <a:rPr lang="x-none" dirty="0" smtClean="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7.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1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marL="560070" lvl="1" indent="-285750"/>
            <a:r>
              <a:rPr lang="en-US" sz="2400" dirty="0" err="1"/>
              <a:t>ソースコードでの</a:t>
            </a:r>
            <a:r>
              <a:rPr lang="ja-JP" altLang="en-US" sz="2400" dirty="0"/>
              <a:t>頒布</a:t>
            </a:r>
            <a:endParaRPr lang="en-US" sz="2400" dirty="0"/>
          </a:p>
          <a:p>
            <a:pPr marL="560070" lvl="1" indent="-285750"/>
            <a:r>
              <a:rPr lang="en-US" sz="2400" dirty="0" err="1"/>
              <a:t>バイナリでの</a:t>
            </a:r>
            <a:r>
              <a:rPr lang="ja-JP" altLang="en-US" sz="2400" dirty="0"/>
              <a:t>頒布</a:t>
            </a:r>
            <a:endParaRPr lang="en-US" sz="2400" dirty="0"/>
          </a:p>
          <a:p>
            <a:pPr marL="560070" lvl="1" indent="-285750"/>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むなものであり</a:t>
            </a:r>
            <a:r>
              <a:rPr lang="en-US" sz="1800" dirty="0" smtClean="0">
                <a:latin typeface="Calibri" charset="0"/>
                <a:ea typeface="ＭＳ Ｐゴシック" charset="0"/>
              </a:rPr>
              <a:t>。</a:t>
            </a:r>
            <a:r>
              <a:rPr lang="en-US" sz="1800" dirty="0" err="1" smtClean="0">
                <a:latin typeface="Calibri" charset="0"/>
                <a:ea typeface="ＭＳ Ｐゴシック" charset="0"/>
              </a:rPr>
              <a:t>作業はエンジニアリング</a:t>
            </a:r>
            <a:r>
              <a:rPr lang="en-US" sz="1800" dirty="0" smtClean="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latin typeface="Calibri" charset="0"/>
                <a:ea typeface="ＭＳ Ｐゴシック" charset="0"/>
              </a:rPr>
              <a:t>る</a:t>
            </a:r>
            <a:r>
              <a:rPr lang="en-US" sz="1800" dirty="0">
                <a:latin typeface="Calibri" charset="0"/>
                <a:ea typeface="ＭＳ Ｐゴシック" charset="0"/>
              </a:rPr>
              <a:t>。</a:t>
            </a:r>
            <a:r>
              <a:rPr lang="en-US" sz="1800" dirty="0" err="1">
                <a:latin typeface="Calibri" charset="0"/>
                <a:ea typeface="ＭＳ Ｐゴシック" charset="0"/>
              </a:rPr>
              <a:t>また</a:t>
            </a:r>
            <a:r>
              <a:rPr lang="ja-JP" altLang="en-US" sz="1800" dirty="0" smtClean="0">
                <a:latin typeface="Calibri" charset="0"/>
                <a:ea typeface="ＭＳ Ｐゴシック" charset="0"/>
              </a:rPr>
              <a:t>フォローアップ</a:t>
            </a:r>
            <a:r>
              <a:rPr lang="ja-JP" altLang="en-US" sz="1800" dirty="0">
                <a:latin typeface="Calibri" charset="0"/>
                <a:ea typeface="ＭＳ Ｐゴシック" charset="0"/>
              </a:rPr>
              <a:t>では</a:t>
            </a:r>
            <a:r>
              <a:rPr lang="ja-JP" altLang="en-US" sz="1800" dirty="0" smtClean="0">
                <a:latin typeface="Calibri" charset="0"/>
                <a:ea typeface="ＭＳ Ｐゴシック" charset="0"/>
              </a:rPr>
              <a:t>分野</a:t>
            </a:r>
            <a:r>
              <a:rPr lang="ja-JP" altLang="en-US" sz="1800" dirty="0">
                <a:latin typeface="Calibri" charset="0"/>
                <a:ea typeface="ＭＳ Ｐゴシック" charset="0"/>
              </a:rPr>
              <a:t>を</a:t>
            </a:r>
            <a:r>
              <a:rPr lang="ja-JP" altLang="en-US" sz="1800" dirty="0" smtClean="0">
                <a:latin typeface="Calibri" charset="0"/>
                <a:ea typeface="ＭＳ Ｐゴシック" charset="0"/>
              </a:rPr>
              <a:t>またいだ</a:t>
            </a:r>
            <a:r>
              <a:rPr lang="ja-JP" altLang="en-US" sz="1800" dirty="0">
                <a:latin typeface="Calibri" charset="0"/>
                <a:ea typeface="ＭＳ Ｐゴシック" charset="0"/>
              </a:rPr>
              <a:t>議論</a:t>
            </a:r>
            <a:r>
              <a:rPr lang="ja-JP" altLang="en-US" sz="1800" dirty="0" smtClean="0">
                <a:latin typeface="Calibri" charset="0"/>
                <a:ea typeface="ＭＳ Ｐゴシック" charset="0"/>
              </a:rPr>
              <a:t>が</a:t>
            </a:r>
            <a:r>
              <a:rPr lang="ja-JP" altLang="en-US" sz="1800" dirty="0">
                <a:latin typeface="Calibri" charset="0"/>
                <a:ea typeface="ＭＳ Ｐゴシック" charset="0"/>
              </a:rPr>
              <a:t>必要となるため、すべて</a:t>
            </a:r>
            <a:r>
              <a:rPr lang="en-US" sz="1800" dirty="0" err="1">
                <a:latin typeface="Calibri" charset="0"/>
                <a:ea typeface="ＭＳ Ｐゴシック" charset="0"/>
              </a:rPr>
              <a:t>の参加者が</a:t>
            </a:r>
            <a:r>
              <a:rPr lang="ja-JP" altLang="en-US" sz="1800" dirty="0">
                <a:latin typeface="Calibri" charset="0"/>
                <a:ea typeface="ＭＳ Ｐゴシック" charset="0"/>
              </a:rPr>
              <a:t>内在する</a:t>
            </a:r>
            <a:r>
              <a:rPr lang="en-US" sz="1800" dirty="0" err="1">
                <a:latin typeface="Calibri" charset="0"/>
                <a:ea typeface="ＭＳ Ｐゴシック" charset="0"/>
              </a:rPr>
              <a:t>問題を理解</a:t>
            </a:r>
            <a:r>
              <a:rPr lang="ja-JP" altLang="en-US" sz="1800" dirty="0" smtClean="0">
                <a:latin typeface="Calibri" charset="0"/>
                <a:ea typeface="ＭＳ Ｐゴシック" charset="0"/>
              </a:rPr>
              <a:t>することになる。本プロセスの最後にはで</a:t>
            </a:r>
            <a:r>
              <a:rPr lang="en-US" sz="1800" dirty="0" err="1" smtClean="0">
                <a:latin typeface="Calibri" charset="0"/>
                <a:ea typeface="ＭＳ Ｐゴシック" charset="0"/>
              </a:rPr>
              <a:t>FOSS</a:t>
            </a:r>
            <a:r>
              <a:rPr lang="en-US" sz="1800" dirty="0" err="1">
                <a:latin typeface="Calibri" charset="0"/>
                <a:ea typeface="ＭＳ Ｐゴシック" charset="0"/>
              </a:rPr>
              <a:t>使用に関する明確な</a:t>
            </a:r>
            <a:r>
              <a:rPr lang="ja-JP" altLang="en-US" sz="1800" dirty="0" smtClean="0">
                <a:latin typeface="Calibri" charset="0"/>
                <a:ea typeface="ＭＳ Ｐゴシック" charset="0"/>
              </a:rPr>
              <a:t>指導が与えられる</a:t>
            </a:r>
            <a:r>
              <a:rPr lang="en-US" sz="1800" dirty="0" smtClean="0">
                <a:latin typeface="Calibri" charset="0"/>
                <a:ea typeface="ＭＳ Ｐゴシック" charset="0"/>
              </a:rPr>
              <a:t>。</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a:latin typeface="Calibri" charset="0"/>
                <a:ea typeface="MS PGothic" charset="0"/>
              </a:rPr>
              <a:t>で</a:t>
            </a:r>
            <a:r>
              <a:rPr lang="ja-JP" altLang="en-US" smtClean="0">
                <a:latin typeface="Calibri" charset="0"/>
                <a:ea typeface="MS PGothic" charset="0"/>
              </a:rPr>
              <a:t>定義</a:t>
            </a:r>
            <a:r>
              <a:rPr lang="ja-JP" altLang="en-US">
                <a:latin typeface="Calibri" charset="0"/>
                <a:ea typeface="MS PGothic" charset="0"/>
              </a:rPr>
              <a:t>の</a:t>
            </a:r>
            <a:r>
              <a:rPr lang="en-US" altLang="ja-JP"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a:latin typeface="Calibri" charset="0"/>
                <a:ea typeface="MS PGothic" charset="0"/>
              </a:rPr>
              <a:t>一連</a:t>
            </a:r>
            <a:r>
              <a:rPr lang="ja-JP" altLang="en-US" smtClean="0">
                <a:latin typeface="Calibri" charset="0"/>
                <a:ea typeface="MS PGothic" charset="0"/>
              </a:rPr>
              <a:t>のアクション</a:t>
            </a:r>
            <a:r>
              <a:rPr lang="en-US"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smtClean="0">
                <a:latin typeface="Calibri" charset="0"/>
                <a:ea typeface="MS PGothic" charset="0"/>
              </a:rPr>
              <a:t>コンプライアンス</a:t>
            </a:r>
            <a:r>
              <a:rPr lang="ja-JP" altLang="en-US" smtClean="0">
                <a:latin typeface="Calibri" charset="0"/>
                <a:ea typeface="MS PGothic" charset="0"/>
              </a:rPr>
              <a:t>の適正努力（</a:t>
            </a:r>
            <a:r>
              <a:rPr lang="en-US" altLang="ja-JP" smtClean="0">
                <a:latin typeface="Calibri" charset="0"/>
                <a:ea typeface="MS PGothic" charset="0"/>
              </a:rPr>
              <a:t>Compliance due diligence</a:t>
            </a:r>
            <a:r>
              <a:rPr lang="ja-JP" altLang="en-US" smtClean="0">
                <a:latin typeface="Calibri" charset="0"/>
                <a:ea typeface="MS PGothic" charset="0"/>
              </a:rPr>
              <a:t>）</a:t>
            </a:r>
            <a:r>
              <a:rPr lang="en-US" smtClean="0">
                <a:latin typeface="Calibri" charset="0"/>
                <a:ea typeface="MS PGothic" charset="0"/>
              </a:rPr>
              <a:t>の結果</a:t>
            </a:r>
            <a:r>
              <a:rPr lang="ja-JP" altLang="en-US" smtClean="0">
                <a:latin typeface="Calibri" charset="0"/>
                <a:ea typeface="MS PGothic" charset="0"/>
              </a:rPr>
              <a:t>として</a:t>
            </a:r>
            <a:r>
              <a:rPr lang="en-US"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a:latin typeface="Calibri" charset="0"/>
                <a:ea typeface="MS PGothic" charset="0"/>
              </a:rPr>
              <a:t>できる</a:t>
            </a:r>
            <a:r>
              <a:rPr lang="en-US" smtClean="0">
                <a:latin typeface="Calibri" charset="0"/>
                <a:ea typeface="MS PGothic" charset="0"/>
              </a:rPr>
              <a:t>。</a:t>
            </a:r>
            <a:r>
              <a:rPr lang="ja-JP" altLang="en-US" dirty="0">
                <a:latin typeface="Calibri" charset="0"/>
                <a:ea typeface="MS PGothic" charset="0"/>
              </a:rPr>
              <a:t>こ</a:t>
            </a:r>
            <a:r>
              <a:rPr lang="ja-JP" altLang="en-US" smtClean="0">
                <a:latin typeface="Calibri" charset="0"/>
                <a:ea typeface="MS PGothic" charset="0"/>
              </a:rPr>
              <a:t>れにより、</a:t>
            </a:r>
            <a:r>
              <a:rPr lang="en-US" dirty="0" err="1">
                <a:latin typeface="Calibri" charset="0"/>
                <a:ea typeface="MS PGothic" charset="0"/>
              </a:rPr>
              <a:t>すべてのFOSSライセンスの義務</a:t>
            </a:r>
            <a:r>
              <a:rPr lang="ja-JP" altLang="en-US">
                <a:latin typeface="Calibri" charset="0"/>
                <a:ea typeface="MS PGothic" charset="0"/>
              </a:rPr>
              <a:t>が</a:t>
            </a:r>
            <a:r>
              <a:rPr lang="en-US" smtClean="0">
                <a:latin typeface="Calibri" charset="0"/>
                <a:ea typeface="MS PGothic" charset="0"/>
              </a:rPr>
              <a:t>履行され、</a:t>
            </a:r>
            <a:r>
              <a:rPr lang="ja-JP" altLang="en-US" smtClean="0">
                <a:latin typeface="Calibri" charset="0"/>
                <a:ea typeface="MS PGothic" charset="0"/>
              </a:rPr>
              <a:t>将来にわたり</a:t>
            </a:r>
            <a:r>
              <a:rPr lang="en-US"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a:t>
            </a:r>
            <a:r>
              <a:rPr lang="ja-JP" altLang="en-US">
                <a:latin typeface="Calibri" charset="0"/>
                <a:ea typeface="MS PGothic" charset="0"/>
              </a:rPr>
              <a:t>に</a:t>
            </a:r>
            <a:r>
              <a:rPr lang="ja-JP" altLang="en-US"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err="1">
                <a:latin typeface="Calibri" charset="0"/>
                <a:ea typeface="MS PGothic" charset="0"/>
              </a:rPr>
              <a:t>、</a:t>
            </a:r>
            <a:r>
              <a:rPr lang="en-US" smtClean="0">
                <a:latin typeface="Calibri" charset="0"/>
                <a:ea typeface="MS PGothic" charset="0"/>
              </a:rPr>
              <a:t>小規模の企業では</a:t>
            </a:r>
            <a:r>
              <a:rPr lang="ja-JP" altLang="en-US" smtClean="0">
                <a:latin typeface="Calibri" charset="0"/>
                <a:ea typeface="MS PGothic" charset="0"/>
              </a:rPr>
              <a:t>単に</a:t>
            </a:r>
            <a:r>
              <a:rPr lang="en-US" smtClean="0">
                <a:latin typeface="Calibri" charset="0"/>
                <a:ea typeface="MS PGothic" charset="0"/>
              </a:rPr>
              <a:t>チェック</a:t>
            </a:r>
            <a:r>
              <a:rPr lang="ja-JP" altLang="en-US" smtClean="0">
                <a:latin typeface="Calibri" charset="0"/>
                <a:ea typeface="MS PGothic" charset="0"/>
              </a:rPr>
              <a:t> </a:t>
            </a:r>
            <a:r>
              <a:rPr lang="en-US"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a:t>
            </a:r>
            <a:r>
              <a:rPr lang="ja-JP" altLang="en-US">
                <a:latin typeface="Calibri" charset="0"/>
                <a:ea typeface="MS PGothic" charset="0"/>
              </a:rPr>
              <a:t>一</a:t>
            </a:r>
            <a:r>
              <a:rPr lang="en-US" smtClean="0">
                <a:latin typeface="Calibri" charset="0"/>
                <a:ea typeface="MS PGothic" charset="0"/>
              </a:rPr>
              <a:t>例を</a:t>
            </a:r>
            <a:r>
              <a:rPr lang="ja-JP" altLang="en-US" smtClean="0">
                <a:latin typeface="Calibri" charset="0"/>
                <a:ea typeface="MS PGothic" charset="0"/>
              </a:rPr>
              <a:t>紹介する</a:t>
            </a:r>
            <a:r>
              <a:rPr lang="en-US"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smtClean="0">
                <a:solidFill>
                  <a:schemeClr val="bg1"/>
                </a:solidFill>
              </a:rPr>
              <a:t>（</a:t>
            </a:r>
            <a:r>
              <a:rPr lang="en-US" altLang="ja-JP" sz="1100" b="1" smtClean="0">
                <a:solidFill>
                  <a:schemeClr val="bg1"/>
                </a:solidFill>
              </a:rPr>
              <a:t>Wrttten offer)</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en-US" sz="1100" dirty="0">
                <a:cs typeface="Arial" charset="0"/>
              </a:rPr>
              <a:t>コンポ―ネントを特定する</a:t>
            </a: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p>
          <a:p>
            <a:pPr marL="457200" lvl="1" indent="-182880">
              <a:lnSpc>
                <a:spcPct val="90000"/>
              </a:lnSpc>
              <a:buSzPct val="85000"/>
              <a:buFont typeface="Arial" pitchFamily="34" charset="0"/>
              <a:buChar char="•"/>
              <a:defRPr/>
            </a:pPr>
            <a:r>
              <a:rPr lang="en-US" sz="1600" dirty="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smtClean="0">
                <a:latin typeface="Calibri" charset="0"/>
                <a:ea typeface="MS PGothic" charset="0"/>
              </a:rPr>
              <a:t>適切な承認</a:t>
            </a:r>
            <a:r>
              <a:rPr lang="ja-JP" altLang="en-US" sz="1600" dirty="0" smtClean="0">
                <a:latin typeface="Calibri" charset="0"/>
                <a:ea typeface="MS PGothic" charset="0"/>
              </a:rPr>
              <a:t>がなく</a:t>
            </a:r>
            <a:r>
              <a:rPr lang="en-US" sz="1600" dirty="0" err="1"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smtClean="0">
                <a:latin typeface="Calibri" charset="0"/>
                <a:ea typeface="MS PGothic" charset="0"/>
              </a:rPr>
              <a:t>はレビュ</a:t>
            </a:r>
            <a:r>
              <a:rPr lang="en-US" sz="1600" dirty="0" smtClean="0">
                <a:latin typeface="Calibri" charset="0"/>
                <a:ea typeface="MS PGothic" charset="0"/>
              </a:rPr>
              <a:t>ー</a:t>
            </a:r>
            <a:r>
              <a:rPr lang="ja-JP" altLang="en-US" sz="1600" dirty="0" smtClean="0">
                <a:latin typeface="Calibri" charset="0"/>
                <a:ea typeface="MS PGothic" charset="0"/>
              </a:rPr>
              <a:t>のための（次のステップとなる）</a:t>
            </a:r>
            <a:r>
              <a:rPr lang="en-US" sz="1600" dirty="0" err="1"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2480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サードパーティ提供のソフトウェアに対</a:t>
            </a:r>
            <a:r>
              <a:rPr lang="ja-JP" altLang="en-US" sz="1600" dirty="0">
                <a:latin typeface="Calibri" charset="0"/>
                <a:ea typeface="MS PGothic" charset="0"/>
              </a:rPr>
              <a:t>する精査（</a:t>
            </a:r>
            <a:r>
              <a:rPr lang="en-US" altLang="ja-JP" sz="1600" dirty="0">
                <a:latin typeface="Calibri" charset="0"/>
                <a:ea typeface="MS PGothic" charset="0"/>
              </a:rPr>
              <a:t>Due diligence)</a:t>
            </a:r>
            <a:r>
              <a:rPr lang="en-US" sz="1600" dirty="0" err="1">
                <a:latin typeface="Calibri" charset="0"/>
                <a:ea typeface="MS PGothic" charset="0"/>
              </a:rPr>
              <a:t>を実施する</a:t>
            </a:r>
            <a:r>
              <a:rPr lang="en-US" sz="1600" dirty="0">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52000" y="3240000"/>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Calibri" charset="0"/>
                <a:ea typeface="MS PGothic" charset="0"/>
              </a:rPr>
              <a:t>開発チーム</a:t>
            </a:r>
            <a:r>
              <a:rPr lang="ja-JP" altLang="en-US" sz="1600" dirty="0">
                <a:latin typeface="Calibri" charset="0"/>
                <a:ea typeface="MS PGothic" charset="0"/>
              </a:rPr>
              <a:t>が</a:t>
            </a:r>
            <a:r>
              <a:rPr lang="en-US" altLang="ja-JP" sz="1600" dirty="0" err="1" smtClean="0">
                <a:latin typeface="Calibri" charset="0"/>
                <a:ea typeface="MS PGothic" charset="0"/>
              </a:rPr>
              <a:t>コンプライアンスの記録</a:t>
            </a:r>
            <a:r>
              <a:rPr lang="ja-JP" altLang="en-US" sz="1600" dirty="0">
                <a:latin typeface="Calibri" charset="0"/>
                <a:ea typeface="MS PGothic" charset="0"/>
              </a:rPr>
              <a:t>を</a:t>
            </a:r>
            <a:r>
              <a:rPr lang="en-US" sz="1600" dirty="0" err="1" smtClean="0">
                <a:latin typeface="Calibri" charset="0"/>
                <a:ea typeface="MS PGothic" charset="0"/>
              </a:rPr>
              <a:t>FOSS</a:t>
            </a:r>
            <a:r>
              <a:rPr lang="en-US" sz="1600" dirty="0" err="1">
                <a:latin typeface="Calibri" charset="0"/>
                <a:ea typeface="MS PGothic" charset="0"/>
              </a:rPr>
              <a:t>の使用</a:t>
            </a:r>
            <a:r>
              <a:rPr lang="ja-JP" altLang="en-US" sz="1600" dirty="0">
                <a:latin typeface="Calibri" charset="0"/>
                <a:ea typeface="MS PGothic" charset="0"/>
              </a:rPr>
              <a:t>方法に関する</a:t>
            </a:r>
            <a:r>
              <a:rPr lang="en-US" sz="1600" dirty="0" err="1">
                <a:latin typeface="Calibri" charset="0"/>
                <a:ea typeface="MS PGothic" charset="0"/>
              </a:rPr>
              <a:t>情報</a:t>
            </a:r>
            <a:r>
              <a:rPr lang="ja-JP" altLang="en-US" sz="1600" dirty="0">
                <a:latin typeface="Calibri" charset="0"/>
                <a:ea typeface="MS PGothic" charset="0"/>
              </a:rPr>
              <a:t>と併せ</a:t>
            </a:r>
            <a:r>
              <a:rPr lang="en-US" sz="1600" dirty="0" err="1">
                <a:latin typeface="Calibri" charset="0"/>
                <a:ea typeface="MS PGothic" charset="0"/>
              </a:rPr>
              <a:t>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開発チームから提供される記録がない場合</a:t>
            </a:r>
            <a:r>
              <a:rPr lang="en-US" sz="1600" dirty="0" err="1">
                <a:latin typeface="Calibri" charset="0"/>
                <a:ea typeface="MS PGothic" charset="0"/>
              </a:rPr>
              <a:t>、FOSS</a:t>
            </a:r>
            <a:r>
              <a:rPr lang="en-US" sz="1600" dirty="0" err="1">
                <a:latin typeface="Calibri" charset="0"/>
                <a:ea typeface="MS PGothic" charset="0"/>
              </a:rPr>
              <a:t>コンポーネント</a:t>
            </a:r>
            <a:r>
              <a:rPr lang="ja-JP" altLang="en-US" sz="1600" dirty="0">
                <a:latin typeface="Calibri" charset="0"/>
                <a:ea typeface="MS PGothic" charset="0"/>
              </a:rPr>
              <a:t>発見時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ソースコードの起源とライセンス</a:t>
            </a:r>
            <a:r>
              <a:rPr lang="ja-JP" altLang="en-US" sz="1600" dirty="0">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4077300" y="3780000"/>
            <a:ext cx="40386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ソフトウェア</a:t>
            </a:r>
            <a:r>
              <a:rPr lang="ja-JP" altLang="en-US" sz="1600" dirty="0">
                <a:latin typeface="Calibri" charset="0"/>
                <a:ea typeface="MS PGothic" charset="0"/>
              </a:rPr>
              <a:t> </a:t>
            </a:r>
            <a:r>
              <a:rPr lang="en-US" sz="1600" dirty="0" err="1">
                <a:latin typeface="Calibri" charset="0"/>
                <a:ea typeface="MS PGothic" charset="0"/>
              </a:rPr>
              <a:t>ツールによってソースがスキャンされる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監査やスキャンによって</a:t>
            </a:r>
            <a:r>
              <a:rPr lang="en-US" sz="1600" noProof="0" dirty="0">
                <a:latin typeface="Calibri" charset="0"/>
                <a:ea typeface="MS PGothic" charset="0"/>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ソフトウェア</a:t>
            </a:r>
            <a:r>
              <a:rPr lang="ja-JP" altLang="en-US" sz="1600" dirty="0">
                <a:latin typeface="Calibri" charset="0"/>
                <a:ea typeface="MS PGothic" charset="0"/>
              </a:rPr>
              <a:t>の</a:t>
            </a:r>
            <a:r>
              <a:rPr lang="en-US" sz="1600" dirty="0" err="1">
                <a:latin typeface="Calibri" charset="0"/>
                <a:ea typeface="MS PGothic" charset="0"/>
              </a:rPr>
              <a:t>開発</a:t>
            </a:r>
            <a:r>
              <a:rPr lang="ja-JP" altLang="en-US" sz="1600" dirty="0">
                <a:latin typeface="Calibri" charset="0"/>
                <a:ea typeface="MS PGothic" charset="0"/>
              </a:rPr>
              <a:t>／</a:t>
            </a:r>
            <a:r>
              <a:rPr lang="en-US" sz="1600" dirty="0" err="1">
                <a:latin typeface="Calibri" charset="0"/>
                <a:ea typeface="MS PGothic" charset="0"/>
              </a:rPr>
              <a:t>リリース</a:t>
            </a:r>
            <a:r>
              <a:rPr lang="ja-JP" altLang="en-US" sz="1600" dirty="0">
                <a:latin typeface="Calibri" charset="0"/>
                <a:ea typeface="MS PGothic" charset="0"/>
              </a:rPr>
              <a:t>の</a:t>
            </a:r>
            <a:r>
              <a:rPr lang="en-US" sz="1600" dirty="0">
                <a:latin typeface="Calibri" charset="0"/>
                <a:ea typeface="MS PGothic" charset="0"/>
              </a:rPr>
              <a:t> ライフサイクルをベースに監査もしくはスキャンが繰り返し実施される</a:t>
            </a:r>
          </a:p>
        </p:txBody>
      </p:sp>
      <p:sp>
        <p:nvSpPr>
          <p:cNvPr id="24" name="Rectangle 23"/>
          <p:cNvSpPr/>
          <p:nvPr/>
        </p:nvSpPr>
        <p:spPr>
          <a:xfrm>
            <a:off x="252000" y="3240000"/>
            <a:ext cx="6207084"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latin typeface="Calibri" charset="0"/>
                <a:ea typeface="MS PGothic" charset="0"/>
              </a:rPr>
              <a:t>および</a:t>
            </a:r>
            <a:r>
              <a:rPr lang="en-US" b="1" dirty="0" err="1" smtClean="0">
                <a:latin typeface="Calibri" charset="0"/>
                <a:ea typeface="MS PGothic" charset="0"/>
              </a:rPr>
              <a:t>その起源とライセンス</a:t>
            </a:r>
            <a:r>
              <a:rPr lang="ja-JP" altLang="en-US" b="1" dirty="0" smtClean="0">
                <a:latin typeface="Calibri" charset="0"/>
                <a:ea typeface="MS PGothic" charset="0"/>
              </a:rPr>
              <a:t>を</a:t>
            </a:r>
            <a:r>
              <a:rPr lang="en-US" b="1" dirty="0" err="1" smtClean="0">
                <a:latin typeface="Calibri" charset="0"/>
                <a:ea typeface="MS PGothic" charset="0"/>
              </a:rPr>
              <a:t>確認</a:t>
            </a:r>
            <a:r>
              <a:rPr lang="ja-JP" altLang="en-US" b="1" dirty="0" smtClean="0">
                <a:latin typeface="Calibri" charset="0"/>
                <a:ea typeface="MS PGothic" charset="0"/>
              </a:rPr>
              <a:t>する</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の</a:t>
            </a:r>
            <a:r>
              <a:rPr lang="en-US" sz="1600" dirty="0" err="1">
                <a:latin typeface="Calibri" charset="0"/>
                <a:ea typeface="MS PGothic" charset="0"/>
              </a:rPr>
              <a:t>監査</a:t>
            </a:r>
            <a:r>
              <a:rPr lang="ja-JP" altLang="en-US" sz="1600" dirty="0">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監査レポートがソースコードの起源とライセンスを特定し、さらなる</a:t>
            </a:r>
            <a:r>
              <a:rPr lang="ja-JP" altLang="en-US" sz="1600" dirty="0">
                <a:latin typeface="Calibri" charset="0"/>
                <a:ea typeface="MS PGothic" charset="0"/>
              </a:rPr>
              <a:t>調査が</a:t>
            </a:r>
            <a:r>
              <a:rPr lang="en-US" sz="1600" dirty="0" err="1">
                <a:latin typeface="Calibri" charset="0"/>
                <a:ea typeface="MS PGothic" charset="0"/>
              </a:rPr>
              <a:t>必要</a:t>
            </a:r>
            <a:r>
              <a:rPr lang="ja-JP" altLang="en-US" sz="1600" dirty="0">
                <a:latin typeface="Calibri" charset="0"/>
                <a:ea typeface="MS PGothic" charset="0"/>
              </a:rPr>
              <a:t>な</a:t>
            </a:r>
            <a:r>
              <a:rPr lang="en-US" sz="1600" dirty="0" err="1" smtClean="0">
                <a:latin typeface="Calibri" charset="0"/>
                <a:ea typeface="MS PGothic" charset="0"/>
              </a:rPr>
              <a:t>ファイルにフラグが立てられている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レポートでフラグ</a:t>
            </a:r>
            <a:r>
              <a:rPr lang="ja-JP" altLang="en-US" sz="1600" dirty="0">
                <a:latin typeface="Calibri" charset="0"/>
                <a:ea typeface="MS PGothic" charset="0"/>
              </a:rPr>
              <a:t>を</a:t>
            </a:r>
            <a:r>
              <a:rPr lang="en-US" sz="1600" dirty="0" err="1">
                <a:latin typeface="Calibri" charset="0"/>
                <a:ea typeface="MS PGothic" charset="0"/>
              </a:rPr>
              <a:t>立てられたそれぞれのファイル</a:t>
            </a:r>
            <a:r>
              <a:rPr lang="ja-JP" altLang="en-US" sz="1600" dirty="0" err="1">
                <a:latin typeface="Calibri" charset="0"/>
                <a:ea typeface="MS PGothic" charset="0"/>
              </a:rPr>
              <a:t>での</a:t>
            </a:r>
            <a:r>
              <a:rPr lang="ja-JP" altLang="en-US" sz="1600" dirty="0">
                <a:latin typeface="Calibri" charset="0"/>
                <a:ea typeface="MS PGothic" charset="0"/>
              </a:rPr>
              <a:t>問題の解消、およびフラグの立てられたすべての</a:t>
            </a:r>
            <a:r>
              <a:rPr lang="en-US" sz="1600" dirty="0" err="1">
                <a:latin typeface="Calibri" charset="0"/>
                <a:ea typeface="MS PGothic" charset="0"/>
              </a:rPr>
              <a:t>ライセンス</a:t>
            </a:r>
            <a:r>
              <a:rPr lang="ja-JP" altLang="en-US" sz="1600" dirty="0">
                <a:latin typeface="Calibri" charset="0"/>
                <a:ea typeface="MS PGothic" charset="0"/>
              </a:rPr>
              <a:t>上の矛盾の解決</a:t>
            </a:r>
            <a:r>
              <a:rPr lang="en-US" sz="1600" dirty="0">
                <a:latin typeface="Calibri" charset="0"/>
                <a:ea typeface="MS PGothic" charset="0"/>
              </a:rPr>
              <a:t> </a:t>
            </a:r>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a:t>
            </a:r>
            <a:r>
              <a:rPr lang="ja-JP" altLang="en-US" sz="1600" dirty="0">
                <a:latin typeface="Calibri" charset="0"/>
                <a:ea typeface="MS PGothic" charset="0"/>
              </a:rPr>
              <a:t>で指摘された</a:t>
            </a:r>
            <a:r>
              <a:rPr lang="en-US" sz="1600" dirty="0" err="1">
                <a:latin typeface="Calibri" charset="0"/>
                <a:ea typeface="MS PGothic" charset="0"/>
              </a:rPr>
              <a:t>FOSS</a:t>
            </a:r>
            <a:r>
              <a:rPr lang="en-US" sz="1600" dirty="0" err="1">
                <a:latin typeface="Calibri" charset="0"/>
                <a:ea typeface="MS PGothic" charset="0"/>
              </a:rPr>
              <a:t>ポリシ</a:t>
            </a:r>
            <a:r>
              <a:rPr lang="en-US" sz="1600" dirty="0">
                <a:latin typeface="Calibri" charset="0"/>
                <a:ea typeface="MS PGothic" charset="0"/>
              </a:rPr>
              <a:t>ー</a:t>
            </a:r>
            <a:r>
              <a:rPr lang="ja-JP" altLang="en-US" sz="1600" dirty="0">
                <a:latin typeface="Calibri" charset="0"/>
                <a:ea typeface="MS PGothic" charset="0"/>
              </a:rPr>
              <a:t>に</a:t>
            </a:r>
            <a:r>
              <a:rPr lang="ja-JP" altLang="en-US" sz="1600" dirty="0">
                <a:latin typeface="Calibri" charset="0"/>
                <a:ea typeface="MS PGothic" charset="0"/>
              </a:rPr>
              <a:t>反する問</a:t>
            </a:r>
            <a:r>
              <a:rPr lang="en-US" sz="1600" dirty="0" err="1">
                <a:latin typeface="Calibri" charset="0"/>
                <a:ea typeface="MS PGothic" charset="0"/>
              </a:rPr>
              <a:t>題を解決するために</a:t>
            </a:r>
            <a:r>
              <a:rPr lang="ja-JP" altLang="en-US" sz="1600" dirty="0" err="1">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問題</a:t>
            </a:r>
            <a:r>
              <a:rPr lang="en-US" sz="1600" dirty="0" err="1">
                <a:latin typeface="Calibri" charset="0"/>
                <a:ea typeface="MS PGothic" charset="0"/>
              </a:rPr>
              <a:t>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a:t>
            </a:r>
            <a:r>
              <a:rPr lang="en-US" b="1" dirty="0" err="1" smtClean="0">
                <a:latin typeface="Calibri" charset="0"/>
                <a:ea typeface="MS PGothic" charset="0"/>
              </a:rPr>
              <a:t>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問題</a:t>
            </a:r>
            <a:r>
              <a:rPr lang="en-US" dirty="0" err="1" smtClean="0">
                <a:solidFill>
                  <a:schemeClr val="tx2"/>
                </a:solidFill>
                <a:latin typeface="+mj-lt"/>
                <a:ea typeface="ＭＳ Ｐゴシック" charset="0"/>
                <a:cs typeface="ＭＳ Ｐゴシック" charset="0"/>
              </a:rPr>
              <a:t>を解決する</a:t>
            </a:r>
            <a:endParaRPr lang="en-US" dirty="0">
              <a:solidFill>
                <a:schemeClr val="tx2"/>
              </a:solidFill>
              <a:latin typeface="+mj-lt"/>
              <a:ea typeface="ＭＳ Ｐゴシック" charset="0"/>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すべて</a:t>
            </a:r>
            <a:r>
              <a:rPr lang="en-US" sz="1600" dirty="0">
                <a:latin typeface="Calibri" charset="0"/>
                <a:ea typeface="MS PGothic" charset="0"/>
              </a:rPr>
              <a:t>の</a:t>
            </a:r>
            <a:r>
              <a:rPr lang="ja-JP" altLang="en-US" sz="1600" dirty="0">
                <a:latin typeface="Calibri" charset="0"/>
                <a:ea typeface="MS PGothic" charset="0"/>
              </a:rPr>
              <a:t>指摘</a:t>
            </a:r>
            <a:r>
              <a:rPr lang="en-US" sz="1600" dirty="0" err="1">
                <a:latin typeface="Calibri" charset="0"/>
                <a:ea typeface="MS PGothic" charset="0"/>
              </a:rPr>
              <a:t>された</a:t>
            </a:r>
            <a:r>
              <a:rPr lang="ja-JP" altLang="en-US" sz="1600" dirty="0">
                <a:latin typeface="Calibri" charset="0"/>
                <a:ea typeface="MS PGothic" charset="0"/>
              </a:rPr>
              <a:t>問</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監査レポートで発見</a:t>
            </a:r>
            <a:r>
              <a:rPr lang="ja-JP" altLang="en-US" sz="1600" dirty="0">
                <a:latin typeface="Calibri" charset="0"/>
                <a:ea typeface="MS PGothic" charset="0"/>
              </a:rPr>
              <a:t>され</a:t>
            </a:r>
            <a:r>
              <a:rPr lang="en-US" sz="1600" dirty="0" err="1">
                <a:latin typeface="Calibri" charset="0"/>
                <a:ea typeface="MS PGothic" charset="0"/>
              </a:rPr>
              <a:t>たことを保存し</a:t>
            </a:r>
            <a:r>
              <a:rPr lang="en-US" sz="1600" dirty="0" err="1">
                <a:latin typeface="Calibri" charset="0"/>
                <a:ea typeface="MS PGothic" charset="0"/>
              </a:rPr>
              <a:t>、</a:t>
            </a:r>
            <a:r>
              <a:rPr lang="en-US" sz="1600" dirty="0" err="1">
                <a:latin typeface="Calibri" charset="0"/>
                <a:ea typeface="MS PGothic" charset="0"/>
              </a:rPr>
              <a:t>解決された</a:t>
            </a:r>
            <a:r>
              <a:rPr lang="ja-JP" altLang="en-US" sz="1600" dirty="0">
                <a:latin typeface="Calibri" charset="0"/>
                <a:ea typeface="MS PGothic" charset="0"/>
              </a:rPr>
              <a:t>問</a:t>
            </a:r>
            <a:r>
              <a:rPr lang="en-US" sz="1600" dirty="0" err="1">
                <a:latin typeface="Calibri" charset="0"/>
                <a:ea typeface="MS PGothic" charset="0"/>
              </a:rPr>
              <a:t>題を次のステップへの準備ができた</a:t>
            </a:r>
            <a:r>
              <a:rPr lang="ja-JP" altLang="en-US" sz="1600" dirty="0">
                <a:latin typeface="Calibri" charset="0"/>
                <a:ea typeface="MS PGothic" charset="0"/>
              </a:rPr>
              <a:t>（つまり承認された） </a:t>
            </a:r>
            <a:r>
              <a:rPr lang="en-US" sz="1600" dirty="0" err="1">
                <a:latin typeface="Calibri" charset="0"/>
                <a:ea typeface="MS PGothic" charset="0"/>
              </a:rPr>
              <a:t>ものとして示</a:t>
            </a:r>
            <a:r>
              <a:rPr lang="ja-JP" altLang="en-US" sz="1600" dirty="0">
                <a:latin typeface="Calibri" charset="0"/>
                <a:ea typeface="MS PGothic" charset="0"/>
              </a:rPr>
              <a:t>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スタッフに適切な職権レベルを含める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監査されたソースコード、</a:t>
            </a:r>
            <a:r>
              <a:rPr lang="en-US" sz="1600" dirty="0" err="1">
                <a:latin typeface="Calibri" charset="0"/>
                <a:ea typeface="MS PGothic" charset="0"/>
              </a:rPr>
              <a:t>ソフトウェア</a:t>
            </a:r>
            <a:r>
              <a:rPr lang="en-US" sz="1600" dirty="0">
                <a:latin typeface="Calibri" charset="0"/>
                <a:ea typeface="MS PGothic" charset="0"/>
              </a:rPr>
              <a:t> </a:t>
            </a:r>
            <a:r>
              <a:rPr lang="en-US" sz="1600" dirty="0" err="1">
                <a:latin typeface="Calibri" charset="0"/>
                <a:ea typeface="MS PGothic" charset="0"/>
              </a:rPr>
              <a:t>アーキテクチャ</a:t>
            </a:r>
            <a:r>
              <a:rPr lang="en-US" sz="1600" dirty="0" err="1">
                <a:latin typeface="Calibri" charset="0"/>
                <a:ea typeface="MS PGothic" charset="0"/>
              </a:rPr>
              <a:t>、およびFOSSの利用方法についてFOSSレビューを実施する</a:t>
            </a:r>
            <a:r>
              <a:rPr lang="en-US" altLang="ja-JP" sz="1600" dirty="0">
                <a:latin typeface="Calibri" charset="0"/>
                <a:ea typeface="MS PGothic" charset="0"/>
              </a:rPr>
              <a:t> （</a:t>
            </a:r>
            <a:r>
              <a:rPr lang="en-US" altLang="ja-JP" sz="1600" dirty="0">
                <a:latin typeface="Calibri" charset="0"/>
                <a:ea typeface="MS PGothic" charset="0"/>
              </a:rPr>
              <a:t>次</a:t>
            </a:r>
            <a:r>
              <a:rPr lang="ja-JP" altLang="en-US" sz="1600" dirty="0">
                <a:latin typeface="Calibri" charset="0"/>
                <a:ea typeface="MS PGothic" charset="0"/>
              </a:rPr>
              <a:t>スライド</a:t>
            </a:r>
            <a:r>
              <a:rPr lang="ja-JP" altLang="en-US" sz="1600" dirty="0">
                <a:latin typeface="Calibri" charset="0"/>
                <a:ea typeface="MS PGothic" charset="0"/>
              </a:rPr>
              <a:t>の</a:t>
            </a:r>
            <a:r>
              <a:rPr lang="en-US" altLang="ja-JP" sz="1600" dirty="0" err="1">
                <a:latin typeface="Calibri" charset="0"/>
                <a:ea typeface="MS PGothic" charset="0"/>
              </a:rPr>
              <a:t>テンプレート参照</a:t>
            </a:r>
            <a:r>
              <a:rPr lang="en-US" altLang="ja-JP" sz="1600" dirty="0">
                <a:latin typeface="Calibri" charset="0"/>
                <a:ea typeface="MS PGothic" charset="0"/>
              </a:rPr>
              <a:t>）</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latin typeface="Calibri" charset="0"/>
                <a:ea typeface="MS PGothic" charset="0"/>
              </a:rPr>
              <a:t>問</a:t>
            </a:r>
            <a:r>
              <a:rPr lang="en-US" b="1" dirty="0" smtClean="0">
                <a:latin typeface="Calibri" charset="0"/>
                <a:ea typeface="MS PGothic" charset="0"/>
              </a:rPr>
              <a:t>題</a:t>
            </a:r>
            <a:r>
              <a:rPr lang="ja-JP" altLang="en-US" b="1" dirty="0">
                <a:latin typeface="Calibri" charset="0"/>
                <a:ea typeface="MS PGothic" charset="0"/>
              </a:rPr>
              <a:t>が</a:t>
            </a:r>
            <a:r>
              <a:rPr lang="en-US" b="1" dirty="0" err="1">
                <a:latin typeface="Calibri" charset="0"/>
                <a:ea typeface="MS PGothic" charset="0"/>
              </a:rPr>
              <a:t>解決</a:t>
            </a:r>
            <a:r>
              <a:rPr lang="ja-JP" altLang="en-US" b="1" dirty="0">
                <a:latin typeface="Calibri" charset="0"/>
                <a:ea typeface="MS PGothic" charset="0"/>
              </a:rPr>
              <a:t>していることを確認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30465"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0" y="3265318"/>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622299"/>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err="1">
                <a:latin typeface="Calibri" charset="0"/>
              </a:rPr>
              <a:t>関数呼び出し</a:t>
            </a:r>
            <a:endParaRPr lang="en-US" sz="1200" dirty="0">
              <a:latin typeface="Calibri" charset="0"/>
            </a:endParaRPr>
          </a:p>
        </p:txBody>
      </p:sp>
      <p:sp>
        <p:nvSpPr>
          <p:cNvPr id="35857" name="Text Box 26"/>
          <p:cNvSpPr txBox="1">
            <a:spLocks noChangeArrowheads="1"/>
          </p:cNvSpPr>
          <p:nvPr/>
        </p:nvSpPr>
        <p:spPr bwMode="auto">
          <a:xfrm>
            <a:off x="3660989" y="5000307"/>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54511" y="2333281"/>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401233" y="378232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94902"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433237" y="1678890"/>
            <a:ext cx="4311264"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a:t>
            </a:r>
            <a:r>
              <a:rPr lang="ja-JP" altLang="en-US" sz="1600" dirty="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3" name="Text Box 44"/>
          <p:cNvSpPr txBox="1">
            <a:spLocks noChangeArrowheads="1"/>
          </p:cNvSpPr>
          <p:nvPr/>
        </p:nvSpPr>
        <p:spPr bwMode="auto">
          <a:xfrm>
            <a:off x="5828393" y="4082364"/>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4" name="Text Box 45"/>
          <p:cNvSpPr txBox="1">
            <a:spLocks noChangeArrowheads="1"/>
          </p:cNvSpPr>
          <p:nvPr/>
        </p:nvSpPr>
        <p:spPr bwMode="auto">
          <a:xfrm>
            <a:off x="5828393" y="5385988"/>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dirty="0">
                <a:latin typeface="Calibri" charset="0"/>
              </a:rPr>
              <a:t>[</a:t>
            </a:r>
            <a:r>
              <a:rPr lang="en-US" i="1" dirty="0" err="1" smtClean="0">
                <a:latin typeface="Calibri" charset="0"/>
              </a:rPr>
              <a:t>相互作用</a:t>
            </a:r>
            <a:r>
              <a:rPr lang="ja-JP" altLang="en-US" i="1" dirty="0" smtClean="0">
                <a:latin typeface="Calibri" charset="0"/>
              </a:rPr>
              <a:t>の仕方を</a:t>
            </a:r>
            <a:r>
              <a:rPr lang="ja-JP" altLang="en-US" i="1" dirty="0" smtClean="0">
                <a:latin typeface="Calibri" charset="0"/>
              </a:rPr>
              <a:t>記入して</a:t>
            </a:r>
            <a:r>
              <a:rPr lang="en-US" i="1" dirty="0" err="1" smtClean="0">
                <a:latin typeface="Calibri" charset="0"/>
              </a:rPr>
              <a:t>ください</a:t>
            </a:r>
            <a:r>
              <a:rPr lang="en-US" i="1" dirty="0" smtClean="0">
                <a:latin typeface="Calibri" charset="0"/>
              </a:rPr>
              <a:t> ]</a:t>
            </a:r>
            <a:endParaRPr lang="en-US" i="1" dirty="0">
              <a:latin typeface="Calibri" charset="0"/>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アーキテクチャ</a:t>
            </a:r>
            <a:r>
              <a:rPr lang="en-US" dirty="0">
                <a:solidFill>
                  <a:schemeClr val="tx2"/>
                </a:solidFill>
                <a:latin typeface="+mj-lt"/>
                <a:ea typeface="ＭＳ Ｐゴシック" charset="0"/>
                <a:cs typeface="ＭＳ Ｐゴシック" charset="0"/>
              </a:rPr>
              <a:t> </a:t>
            </a:r>
            <a:r>
              <a:rPr lang="en-US" dirty="0" smtClean="0">
                <a:solidFill>
                  <a:schemeClr val="tx2"/>
                </a:solidFill>
                <a:latin typeface="+mj-lt"/>
                <a:ea typeface="ＭＳ Ｐゴシック" charset="0"/>
                <a:cs typeface="ＭＳ Ｐゴシック" charset="0"/>
              </a:rPr>
              <a:t> </a:t>
            </a:r>
            <a:r>
              <a:rPr lang="en-US" dirty="0" err="1" smtClean="0">
                <a:solidFill>
                  <a:schemeClr val="tx2"/>
                </a:solidFill>
                <a:latin typeface="+mj-lt"/>
                <a:ea typeface="ＭＳ Ｐゴシック" charset="0"/>
                <a:cs typeface="ＭＳ Ｐゴシック" charset="0"/>
              </a:rPr>
              <a:t>レビュ</a:t>
            </a:r>
            <a:r>
              <a:rPr lang="en-US" dirty="0" smtClean="0">
                <a:solidFill>
                  <a:schemeClr val="tx2"/>
                </a:solidFill>
                <a:latin typeface="+mj-lt"/>
                <a:ea typeface="ＭＳ Ｐゴシック" charset="0"/>
                <a:cs typeface="ＭＳ Ｐゴシック" charset="0"/>
              </a:rPr>
              <a:t>ー</a:t>
            </a:r>
            <a:r>
              <a:rPr lang="en-US" dirty="0">
                <a:solidFill>
                  <a:schemeClr val="tx2"/>
                </a:solidFill>
                <a:latin typeface="+mj-lt"/>
                <a:ea typeface="ＭＳ Ｐゴシック" charset="0"/>
                <a:cs typeface="ＭＳ Ｐゴシック" charset="0"/>
              </a:rPr>
              <a:t>（</a:t>
            </a:r>
            <a:r>
              <a:rPr lang="en-US" dirty="0" err="1">
                <a:solidFill>
                  <a:schemeClr val="tx2"/>
                </a:solidFill>
                <a:latin typeface="+mj-lt"/>
                <a:ea typeface="ＭＳ Ｐゴシック" charset="0"/>
                <a:cs typeface="ＭＳ Ｐゴシック" charset="0"/>
              </a:rPr>
              <a:t>テンプレートの例</a:t>
            </a:r>
            <a:r>
              <a:rPr lang="en-US" dirty="0">
                <a:solidFill>
                  <a:schemeClr val="tx2"/>
                </a:solidFill>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41" name="Text Box 48"/>
          <p:cNvSpPr txBox="1">
            <a:spLocks noChangeArrowheads="1"/>
          </p:cNvSpPr>
          <p:nvPr/>
        </p:nvSpPr>
        <p:spPr bwMode="auto">
          <a:xfrm>
            <a:off x="7025568" y="4628914"/>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dirty="0">
                <a:latin typeface="Calibri" charset="0"/>
              </a:rPr>
              <a:t>[</a:t>
            </a:r>
            <a:r>
              <a:rPr lang="en-US" i="1" dirty="0" err="1" smtClean="0">
                <a:latin typeface="Calibri" charset="0"/>
              </a:rPr>
              <a:t>相互作用</a:t>
            </a:r>
            <a:r>
              <a:rPr lang="ja-JP" altLang="en-US" i="1" dirty="0" smtClean="0">
                <a:latin typeface="Calibri" charset="0"/>
              </a:rPr>
              <a:t>の仕方を</a:t>
            </a:r>
            <a:r>
              <a:rPr lang="ja-JP" altLang="en-US" i="1" dirty="0" smtClean="0">
                <a:latin typeface="Calibri" charset="0"/>
              </a:rPr>
              <a:t>記入して</a:t>
            </a:r>
            <a:r>
              <a:rPr lang="en-US" i="1" dirty="0" err="1" smtClean="0">
                <a:latin typeface="Calibri" charset="0"/>
              </a:rPr>
              <a:t>ください</a:t>
            </a:r>
            <a:r>
              <a:rPr lang="en-US" i="1" dirty="0" smtClean="0">
                <a:latin typeface="Calibri" charset="0"/>
              </a:rPr>
              <a:t> ]</a:t>
            </a:r>
            <a:endParaRPr lang="en-US" i="1" dirty="0">
              <a:latin typeface="Calibri"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a:t>
            </a:r>
            <a:r>
              <a:rPr lang="en-US" sz="2000" b="0" dirty="0" err="1" smtClean="0">
                <a:latin typeface="Calibri" charset="0"/>
                <a:ea typeface="MS PGothic" charset="0"/>
              </a:rPr>
              <a:t>コンポーネントの</a:t>
            </a:r>
            <a:r>
              <a:rPr lang="ja-JP" altLang="en-US" sz="2000" b="0" dirty="0" smtClean="0">
                <a:latin typeface="Calibri" charset="0"/>
                <a:ea typeface="MS PGothic" charset="0"/>
              </a:rPr>
              <a:t>バージョン</a:t>
            </a:r>
            <a:r>
              <a:rPr lang="en-US" sz="2000" b="0" dirty="0" smtClean="0">
                <a:latin typeface="Calibri" charset="0"/>
                <a:ea typeface="MS PGothic" charset="0"/>
              </a:rPr>
              <a:t>、</a:t>
            </a:r>
            <a:r>
              <a:rPr lang="en-US" sz="2000" b="0" dirty="0" err="1">
                <a:latin typeface="Calibri" charset="0"/>
                <a:ea typeface="MS PGothic" charset="0"/>
              </a:rPr>
              <a:t>使用</a:t>
            </a:r>
            <a:r>
              <a:rPr lang="ja-JP" altLang="en-US" sz="2000" b="0" dirty="0">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latin typeface="Calibri" charset="0"/>
                <a:ea typeface="MS PGothic" charset="0"/>
              </a:rPr>
              <a:t>適用される</a:t>
            </a:r>
            <a:r>
              <a:rPr lang="ja-JP" altLang="en-US" sz="2000" b="0" dirty="0" smtClean="0">
                <a:latin typeface="Calibri" charset="0"/>
                <a:ea typeface="MS PGothic" charset="0"/>
              </a:rPr>
              <a:t>その他すべて</a:t>
            </a:r>
            <a:r>
              <a:rPr lang="ja-JP" altLang="en-US" sz="2000" b="0" dirty="0">
                <a:latin typeface="Calibri" charset="0"/>
                <a:ea typeface="MS PGothic" charset="0"/>
              </a:rPr>
              <a:t>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承認は適切な職権レベルで行われる必要があ</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smtClean="0">
                <a:latin typeface="Calibri" charset="0"/>
                <a:ea typeface="MS PGothic" charset="0"/>
              </a:rPr>
              <a:t>が承認された</a:t>
            </a:r>
            <a:r>
              <a:rPr lang="ja-JP" altLang="en-US" sz="2000" b="0" dirty="0" smtClean="0">
                <a:latin typeface="Calibri" charset="0"/>
                <a:ea typeface="MS PGothic" charset="0"/>
              </a:rPr>
              <a:t>場合</a:t>
            </a:r>
            <a:r>
              <a:rPr lang="en-US" sz="2000" b="0" dirty="0" smtClean="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latin typeface="Calibri" charset="0"/>
                <a:ea typeface="MS PGothic" charset="0"/>
              </a:rPr>
              <a:t>表</a:t>
            </a:r>
            <a:r>
              <a:rPr lang="en-US" sz="2000" b="0" dirty="0" err="1">
                <a:latin typeface="Calibri" charset="0"/>
                <a:ea typeface="MS PGothic" charset="0"/>
              </a:rPr>
              <a:t>に追加</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latin typeface="Calibri" charset="0"/>
                <a:ea typeface="MS PGothic" charset="0"/>
              </a:rPr>
              <a:t>追跡システムに登録</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en-US" sz="2000" b="0" dirty="0" err="1" smtClean="0">
                <a:latin typeface="Calibri" charset="0"/>
                <a:ea typeface="MS PGothic" charset="0"/>
              </a:rPr>
              <a:t>新しい</a:t>
            </a:r>
            <a:r>
              <a:rPr lang="ja-JP" altLang="en-US" sz="2000" b="0" dirty="0" smtClean="0">
                <a:latin typeface="Calibri" charset="0"/>
                <a:ea typeface="MS PGothic" charset="0"/>
              </a:rPr>
              <a:t>バージョン</a:t>
            </a:r>
            <a:r>
              <a:rPr lang="en-US" sz="2000" b="0" dirty="0" err="1" smtClean="0">
                <a:latin typeface="Calibri" charset="0"/>
                <a:ea typeface="MS PGothic" charset="0"/>
              </a:rPr>
              <a:t>の</a:t>
            </a:r>
            <a:r>
              <a:rPr lang="en-US" sz="2000" b="0" dirty="0" err="1">
                <a:latin typeface="Calibri" charset="0"/>
                <a:ea typeface="MS PGothic" charset="0"/>
              </a:rPr>
              <a:t>FOSSコンポーネントや新しい使用</a:t>
            </a:r>
            <a:r>
              <a:rPr lang="ja-JP" altLang="en-US" sz="2000" b="0" dirty="0">
                <a:latin typeface="Calibri" charset="0"/>
                <a:ea typeface="MS PGothic" charset="0"/>
              </a:rPr>
              <a:t>方法</a:t>
            </a:r>
            <a:r>
              <a:rPr lang="en-US" sz="2000" b="0" dirty="0" err="1">
                <a:latin typeface="Calibri" charset="0"/>
                <a:ea typeface="MS PGothic" charset="0"/>
              </a:rPr>
              <a:t>が提案された場合には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a:t>
            </a:r>
            <a:r>
              <a:rPr lang="ja-JP" altLang="en-US" sz="2000" b="0" dirty="0">
                <a:latin typeface="Calibri" charset="0"/>
                <a:ea typeface="MS PGothic" charset="0"/>
              </a:rPr>
              <a:t>追跡</a:t>
            </a:r>
            <a:r>
              <a:rPr lang="en-US" altLang="ja-JP" sz="2000" b="0" dirty="0" err="1" smtClean="0">
                <a:latin typeface="Calibri" charset="0"/>
                <a:ea typeface="MS PGothic" charset="0"/>
              </a:rPr>
              <a:t>システム</a:t>
            </a:r>
            <a:r>
              <a:rPr lang="ja-JP" altLang="en-US" sz="2000" b="0" dirty="0" smtClean="0">
                <a:latin typeface="Calibri" charset="0"/>
                <a:ea typeface="MS PGothic" charset="0"/>
              </a:rPr>
              <a:t>で</a:t>
            </a:r>
            <a:r>
              <a:rPr lang="en-US" sz="2000" b="0" dirty="0" err="1" smtClean="0">
                <a:latin typeface="Calibri" charset="0"/>
                <a:ea typeface="MS PGothic" charset="0"/>
              </a:rPr>
              <a:t>明確にする</a:t>
            </a:r>
            <a:r>
              <a:rPr lang="en-US" sz="2000" b="0" dirty="0" smtClean="0">
                <a:latin typeface="Calibri" charset="0"/>
                <a:ea typeface="MS PGothic" charset="0"/>
              </a:rPr>
              <a:t> </a:t>
            </a:r>
            <a:endParaRPr lang="en-US" sz="2000" b="0" dirty="0">
              <a:latin typeface="Calibri" charset="0"/>
              <a:ea typeface="MS PGothic" charset="0"/>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831057"/>
            <a:ext cx="8817633" cy="2172660"/>
          </a:xfrm>
        </p:spPr>
        <p:txBody>
          <a:bodyPr vert="horz" wrap="square" lIns="252000" tIns="180000" rIns="180000" bIns="216000" rtlCol="0" anchor="t">
            <a:spAutoFit/>
          </a:bodyPr>
          <a:lstStyle/>
          <a:p>
            <a:pPr lvl="1"/>
            <a:r>
              <a:rPr lang="en-US" sz="1800" dirty="0" err="1" smtClean="0">
                <a:latin typeface="Calibri" charset="0"/>
                <a:ea typeface="MS PGothic" charset="0"/>
              </a:rPr>
              <a:t>著作権表示と帰属</a:t>
            </a:r>
            <a:r>
              <a:rPr lang="ja-JP" altLang="en-US" sz="1800" dirty="0">
                <a:latin typeface="Calibri" charset="0"/>
                <a:ea typeface="MS PGothic" charset="0"/>
              </a:rPr>
              <a:t>表示</a:t>
            </a:r>
            <a:r>
              <a:rPr lang="en-US" sz="1800" dirty="0" smtClean="0">
                <a:latin typeface="Calibri" charset="0"/>
                <a:ea typeface="MS PGothic" charset="0"/>
              </a:rPr>
              <a:t>の</a:t>
            </a:r>
            <a:r>
              <a:rPr lang="ja-JP" altLang="en-US" sz="1800" dirty="0">
                <a:latin typeface="Calibri" charset="0"/>
                <a:ea typeface="MS PGothic" charset="0"/>
              </a:rPr>
              <a:t>すべて</a:t>
            </a:r>
            <a:r>
              <a:rPr lang="en-US" sz="1800" dirty="0" err="1">
                <a:latin typeface="Calibri" charset="0"/>
                <a:ea typeface="MS PGothic" charset="0"/>
              </a:rPr>
              <a:t>を提供することで、FOSS</a:t>
            </a:r>
            <a:r>
              <a:rPr lang="ja-JP" altLang="en-US" sz="1800" dirty="0">
                <a:latin typeface="Calibri" charset="0"/>
                <a:ea typeface="MS PGothic" charset="0"/>
              </a:rPr>
              <a:t>が</a:t>
            </a:r>
            <a:r>
              <a:rPr lang="en-US" sz="1800" dirty="0" err="1">
                <a:latin typeface="Calibri" charset="0"/>
                <a:ea typeface="MS PGothic" charset="0"/>
              </a:rPr>
              <a:t>使用</a:t>
            </a:r>
            <a:r>
              <a:rPr lang="ja-JP" altLang="en-US" sz="1800" dirty="0">
                <a:latin typeface="Calibri" charset="0"/>
                <a:ea typeface="MS PGothic" charset="0"/>
              </a:rPr>
              <a:t>されていること</a:t>
            </a:r>
            <a:r>
              <a:rPr lang="en-US" sz="1800" dirty="0" smtClean="0">
                <a:latin typeface="Calibri" charset="0"/>
                <a:ea typeface="MS PGothic" charset="0"/>
              </a:rPr>
              <a:t>を</a:t>
            </a:r>
            <a:r>
              <a:rPr lang="ja-JP" altLang="en-US" sz="1800" dirty="0">
                <a:latin typeface="Calibri" charset="0"/>
                <a:ea typeface="MS PGothic" charset="0"/>
              </a:rPr>
              <a:t>表明する</a:t>
            </a:r>
            <a:r>
              <a:rPr lang="en-US" sz="1800" dirty="0" smtClean="0">
                <a:latin typeface="Calibri" charset="0"/>
                <a:ea typeface="MS PGothic" charset="0"/>
              </a:rPr>
              <a:t> </a:t>
            </a:r>
            <a:endParaRPr lang="en-US" sz="1800" dirty="0">
              <a:latin typeface="Calibri" charset="0"/>
              <a:ea typeface="MS PGothic" charset="0"/>
            </a:endParaRPr>
          </a:p>
          <a:p>
            <a:pPr lvl="1" eaLnBrk="1" hangingPunct="1"/>
            <a:r>
              <a:rPr lang="en-US" sz="1800" dirty="0" err="1">
                <a:latin typeface="Calibri" charset="0"/>
                <a:ea typeface="MS PGothic" charset="0"/>
              </a:rPr>
              <a:t>製品のエンドユーザ</a:t>
            </a:r>
            <a:r>
              <a:rPr lang="ja-JP" altLang="en-US" sz="1800" dirty="0" err="1">
                <a:latin typeface="Calibri" charset="0"/>
                <a:ea typeface="MS PGothic" charset="0"/>
              </a:rPr>
              <a:t>ー</a:t>
            </a:r>
            <a:r>
              <a:rPr lang="en-US" sz="1800" dirty="0" err="1">
                <a:latin typeface="Calibri" charset="0"/>
                <a:ea typeface="MS PGothic" charset="0"/>
              </a:rPr>
              <a:t>にFOSSのソースコードの写しの入手方法に</a:t>
            </a:r>
            <a:r>
              <a:rPr lang="ja-JP" altLang="en-US" sz="1800" dirty="0">
                <a:latin typeface="Calibri" charset="0"/>
                <a:ea typeface="MS PGothic" charset="0"/>
              </a:rPr>
              <a:t>関する</a:t>
            </a:r>
            <a:r>
              <a:rPr lang="en-US" sz="1800" dirty="0" err="1">
                <a:latin typeface="Calibri" charset="0"/>
                <a:ea typeface="MS PGothic" charset="0"/>
              </a:rPr>
              <a:t>情報</a:t>
            </a:r>
            <a:r>
              <a:rPr lang="ja-JP" altLang="en-US" sz="1800" dirty="0">
                <a:latin typeface="Calibri" charset="0"/>
                <a:ea typeface="MS PGothic" charset="0"/>
              </a:rPr>
              <a:t>を</a:t>
            </a:r>
            <a:r>
              <a:rPr lang="en-US" sz="1800" dirty="0" err="1">
                <a:latin typeface="Calibri" charset="0"/>
                <a:ea typeface="MS PGothic" charset="0"/>
              </a:rPr>
              <a:t>提供</a:t>
            </a:r>
            <a:r>
              <a:rPr lang="ja-JP" altLang="en-US" sz="1800" dirty="0">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latin typeface="Calibri" charset="0"/>
                <a:ea typeface="MS PGothic" charset="0"/>
              </a:rPr>
              <a:t>に、その必要がある</a:t>
            </a:r>
            <a:r>
              <a:rPr lang="en-US" sz="1800" dirty="0" err="1">
                <a:latin typeface="Calibri" charset="0"/>
                <a:ea typeface="MS PGothic" charset="0"/>
              </a:rPr>
              <a:t>場合</a:t>
            </a:r>
            <a:r>
              <a:rPr lang="en-US" sz="1800" dirty="0" smtClean="0">
                <a:latin typeface="Calibri" charset="0"/>
                <a:ea typeface="MS PGothic" charset="0"/>
              </a:rPr>
              <a:t>）</a:t>
            </a:r>
          </a:p>
          <a:p>
            <a:pPr lvl="1" eaLnBrk="1" hangingPunct="1"/>
            <a:r>
              <a:rPr lang="en-US" sz="1800" dirty="0" err="1" smtClean="0">
                <a:latin typeface="Calibri" charset="0"/>
                <a:ea typeface="MS PGothic" charset="0"/>
              </a:rPr>
              <a:t>必要に応じ製品に含まれる</a:t>
            </a:r>
            <a:r>
              <a:rPr lang="en-US" sz="1800" dirty="0" err="1">
                <a:latin typeface="Calibri" charset="0"/>
                <a:ea typeface="MS PGothic" charset="0"/>
              </a:rPr>
              <a:t>FOSS</a:t>
            </a:r>
            <a:r>
              <a:rPr lang="ja-JP" altLang="en-US" sz="1800" dirty="0">
                <a:latin typeface="Calibri" charset="0"/>
                <a:ea typeface="MS PGothic" charset="0"/>
              </a:rPr>
              <a:t>について</a:t>
            </a:r>
            <a:r>
              <a:rPr lang="en-US" sz="1800" dirty="0" err="1">
                <a:latin typeface="Calibri" charset="0"/>
                <a:ea typeface="MS PGothic" charset="0"/>
              </a:rPr>
              <a:t>ライセンス同意書全文</a:t>
            </a:r>
            <a:r>
              <a:rPr lang="ja-JP" altLang="en-US" sz="1800" dirty="0">
                <a:latin typeface="Calibri" charset="0"/>
                <a:ea typeface="MS PGothic" charset="0"/>
              </a:rPr>
              <a:t>の</a:t>
            </a:r>
            <a:r>
              <a:rPr lang="en-US" sz="1800" dirty="0" err="1">
                <a:latin typeface="Calibri" charset="0"/>
                <a:ea typeface="MS PGothic" charset="0"/>
              </a:rPr>
              <a:t>コピ</a:t>
            </a:r>
            <a:r>
              <a:rPr lang="en-US" sz="1800" dirty="0">
                <a:latin typeface="Calibri" charset="0"/>
                <a:ea typeface="MS PGothic" charset="0"/>
              </a:rPr>
              <a:t>ー</a:t>
            </a:r>
            <a:r>
              <a:rPr lang="ja-JP" altLang="en-US" sz="1800" dirty="0">
                <a:latin typeface="Calibri" charset="0"/>
                <a:ea typeface="MS PGothic" charset="0"/>
              </a:rPr>
              <a:t>を用意する</a:t>
            </a:r>
            <a:r>
              <a:rPr lang="en-US" sz="18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altLang="en-US" dirty="0" err="1">
                <a:solidFill>
                  <a:schemeClr val="tx2"/>
                </a:solidFill>
                <a:latin typeface="+mj-lt"/>
                <a:ea typeface="ＭＳ Ｐゴシック" charset="0"/>
                <a:cs typeface="ＭＳ Ｐゴシック" charset="0"/>
              </a:rPr>
              <a:t>／表示</a:t>
            </a:r>
            <a:endParaRPr lang="en-US" altLang="en-US" dirty="0">
              <a:solidFill>
                <a:schemeClr val="tx2"/>
              </a:solidFill>
              <a:latin typeface="+mj-lt"/>
              <a:ea typeface="ＭＳ Ｐゴシック" charset="0"/>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Calibri" charset="0"/>
                <a:ea typeface="MS PGothic" charset="0"/>
              </a:rPr>
              <a:t>製品リリース時に用いる適切な告知／表示を準備</a:t>
            </a:r>
            <a:r>
              <a:rPr lang="ja-JP" altLang="en-US" b="1" dirty="0" smtClean="0">
                <a:latin typeface="Calibri" charset="0"/>
                <a:ea typeface="MS PGothic" charset="0"/>
              </a:rPr>
              <a:t>する</a:t>
            </a:r>
            <a:endParaRPr lang="ja-JP" altLang="en-US" b="1" dirty="0">
              <a:latin typeface="Calibri" charset="0"/>
              <a:ea typeface="MS PGothic" charset="0"/>
            </a:endParaRP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a:t>
            </a:r>
            <a:r>
              <a:rPr lang="en-US" sz="1600" dirty="0" err="1">
                <a:latin typeface="Calibri" charset="0"/>
                <a:ea typeface="MS PGothic" charset="0"/>
              </a:rPr>
              <a:t>コンポーネントの使用が承認され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FOSSコンポーネントがそのリリース</a:t>
            </a:r>
            <a:r>
              <a:rPr lang="ja-JP" altLang="en-US" sz="1600" dirty="0">
                <a:latin typeface="Calibri" charset="0"/>
                <a:ea typeface="MS PGothic" charset="0"/>
              </a:rPr>
              <a:t>の</a:t>
            </a:r>
            <a:r>
              <a:rPr lang="en-US" sz="1600" dirty="0" err="1">
                <a:latin typeface="Calibri" charset="0"/>
                <a:ea typeface="MS PGothic" charset="0"/>
              </a:rPr>
              <a:t>ソフトウェア一覧</a:t>
            </a:r>
            <a:r>
              <a:rPr lang="ja-JP" altLang="en-US" sz="1600" dirty="0">
                <a:latin typeface="Calibri" charset="0"/>
                <a:ea typeface="MS PGothic" charset="0"/>
              </a:rPr>
              <a:t>表</a:t>
            </a:r>
            <a:r>
              <a:rPr lang="en-US" sz="1600" dirty="0" err="1">
                <a:latin typeface="Calibri" charset="0"/>
                <a:ea typeface="MS PGothic" charset="0"/>
              </a:rPr>
              <a:t>に登録され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a:t>
            </a:r>
            <a:r>
              <a:rPr lang="en-US" sz="1600" dirty="0" err="1">
                <a:latin typeface="Calibri" charset="0"/>
                <a:ea typeface="MS PGothic" charset="0"/>
              </a:rPr>
              <a:t>表示が準備された</a:t>
            </a:r>
            <a:r>
              <a:rPr lang="ja-JP" altLang="en-US" sz="1600" dirty="0">
                <a:latin typeface="Calibri" charset="0"/>
                <a:ea typeface="MS PGothic" charset="0"/>
              </a:rPr>
              <a:t>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Calibri" charset="0"/>
                <a:ea typeface="MS PGothic" charset="0"/>
              </a:rPr>
              <a:t>頒布パッケージ</a:t>
            </a:r>
            <a:r>
              <a:rPr lang="ja-JP" altLang="en-US" sz="1600" dirty="0">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latin typeface="Calibri" charset="0"/>
                <a:ea typeface="MS PGothic" charset="0"/>
              </a:rPr>
              <a:t>まれ</a:t>
            </a:r>
            <a:r>
              <a:rPr lang="ja-JP" altLang="en-US" sz="1600" dirty="0" err="1">
                <a:latin typeface="Calibri" charset="0"/>
                <a:ea typeface="MS PGothic" charset="0"/>
              </a:rPr>
              <a:t>て</a:t>
            </a:r>
            <a:r>
              <a:rPr lang="en-US" sz="1600" dirty="0" err="1">
                <a:latin typeface="Calibri" charset="0"/>
                <a:ea typeface="MS PGothic" charset="0"/>
              </a:rPr>
              <a:t>いる</a:t>
            </a:r>
            <a:endParaRPr lang="en-US" sz="1600" dirty="0">
              <a:latin typeface="Calibri" charset="0"/>
              <a:ea typeface="MS PGothic" charset="0"/>
            </a:endParaRPr>
          </a:p>
          <a:p>
            <a:pPr lvl="1" indent="-182880">
              <a:lnSpc>
                <a:spcPct val="80000"/>
              </a:lnSpc>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OpenChaint</a:t>
            </a:r>
            <a:r>
              <a:rPr lang="en-US" sz="1600" dirty="0" err="1">
                <a:latin typeface="Calibri" charset="0"/>
                <a:ea typeface="MS PGothic" charset="0"/>
              </a:rPr>
              <a:t>仕様書で定義</a:t>
            </a:r>
            <a:r>
              <a:rPr lang="ja-JP" altLang="en-US" sz="1600" dirty="0">
                <a:latin typeface="Calibri" charset="0"/>
                <a:ea typeface="MS PGothic" charset="0"/>
              </a:rPr>
              <a:t>され</a:t>
            </a:r>
            <a:r>
              <a:rPr lang="en-US" sz="1600" dirty="0">
                <a:latin typeface="Calibri" charset="0"/>
                <a:ea typeface="MS PGothic" charset="0"/>
              </a:rPr>
              <a:t>る</a:t>
            </a:r>
            <a:r>
              <a:rPr lang="en-US" sz="1600" dirty="0">
                <a:latin typeface="Calibri" charset="0"/>
                <a:ea typeface="MS PGothic" charset="0"/>
              </a:rPr>
              <a:t>）「</a:t>
            </a:r>
            <a:r>
              <a:rPr lang="en-US" sz="1600" dirty="0" err="1">
                <a:latin typeface="Calibri" charset="0"/>
                <a:ea typeface="MS PGothic" charset="0"/>
              </a:rPr>
              <a:t>頒布コンプライアンス関連資料</a:t>
            </a:r>
            <a:r>
              <a:rPr lang="ja-JP" altLang="en-US" sz="1600" dirty="0">
                <a:latin typeface="Calibri" charset="0"/>
                <a:ea typeface="MS PGothic" charset="0"/>
              </a:rPr>
              <a:t>」</a:t>
            </a:r>
            <a:r>
              <a:rPr lang="ja-JP" altLang="en-US" sz="1600" dirty="0">
                <a:latin typeface="Calibri" charset="0"/>
                <a:ea typeface="MS PGothic" charset="0"/>
              </a:rPr>
              <a:t>として</a:t>
            </a:r>
            <a:r>
              <a:rPr lang="en-US" sz="1600" dirty="0">
                <a:latin typeface="Calibri" charset="0"/>
                <a:ea typeface="MS PGothic" charset="0"/>
              </a:rPr>
              <a:t>、</a:t>
            </a:r>
            <a:r>
              <a:rPr lang="en-US" sz="1600" dirty="0" err="1">
                <a:latin typeface="Calibri" charset="0"/>
                <a:ea typeface="MS PGothic" charset="0"/>
              </a:rPr>
              <a:t>頒布パッケージ</a:t>
            </a:r>
            <a:r>
              <a:rPr lang="ja-JP" altLang="en-US" sz="1600" dirty="0">
                <a:latin typeface="Calibri" charset="0"/>
                <a:ea typeface="MS PGothic" charset="0"/>
              </a:rPr>
              <a:t>やその他頒布</a:t>
            </a:r>
            <a:r>
              <a:rPr lang="en-US" sz="1600" dirty="0" err="1">
                <a:latin typeface="Calibri" charset="0"/>
                <a:ea typeface="MS PGothic" charset="0"/>
              </a:rPr>
              <a:t>形態に</a:t>
            </a:r>
            <a:r>
              <a:rPr lang="en-US" altLang="ja-JP" sz="1600" dirty="0" err="1">
                <a:latin typeface="Calibri" charset="0"/>
                <a:ea typeface="MS PGothic" charset="0"/>
              </a:rPr>
              <a:t>適切な告知／</a:t>
            </a:r>
            <a:r>
              <a:rPr lang="en-US" altLang="ja-JP" sz="1600" dirty="0" err="1">
                <a:latin typeface="Calibri" charset="0"/>
                <a:ea typeface="MS PGothic" charset="0"/>
              </a:rPr>
              <a:t>表示</a:t>
            </a:r>
            <a:r>
              <a:rPr lang="ja-JP" altLang="en-US" sz="1600" dirty="0">
                <a:latin typeface="Calibri" charset="0"/>
                <a:ea typeface="MS PGothic" charset="0"/>
              </a:rPr>
              <a:t>が</a:t>
            </a:r>
            <a:r>
              <a:rPr lang="en-US" altLang="ja-JP" sz="1600" dirty="0" err="1">
                <a:latin typeface="Calibri" charset="0"/>
                <a:ea typeface="MS PGothic" charset="0"/>
              </a:rPr>
              <a:t>盛り込</a:t>
            </a:r>
            <a:r>
              <a:rPr lang="ja-JP" altLang="en-US" sz="1600" dirty="0">
                <a:latin typeface="Calibri" charset="0"/>
                <a:ea typeface="MS PGothic" charset="0"/>
              </a:rPr>
              <a:t>まれ</a:t>
            </a:r>
            <a:r>
              <a:rPr lang="ja-JP" altLang="en-US" sz="1600" dirty="0" err="1">
                <a:latin typeface="Calibri" charset="0"/>
                <a:ea typeface="MS PGothic" charset="0"/>
              </a:rPr>
              <a:t>て</a:t>
            </a:r>
            <a:r>
              <a:rPr lang="ja-JP" altLang="en-US" sz="1600" dirty="0">
                <a:latin typeface="Calibri" charset="0"/>
                <a:ea typeface="MS PGothic" charset="0"/>
              </a:rPr>
              <a:t>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4076700" y="3780000"/>
            <a:ext cx="4038600" cy="2771456"/>
          </a:xfrm>
          <a:prstGeom prst="rect">
            <a:avLst/>
          </a:prstGeom>
        </p:spPr>
        <p:txBody>
          <a:bodyPr vert="horz" lIns="91440" tIns="45720" rIns="91440" bIns="45720" rtlCol="0" anchor="t">
            <a:normAutofit fontScale="92500" lnSpcReduction="20000"/>
          </a:bodyPr>
          <a:lstStyle/>
          <a:p>
            <a:pPr marL="228600" indent="-228600">
              <a:lnSpc>
                <a:spcPct val="110000"/>
              </a:lnSpc>
              <a:spcBef>
                <a:spcPts val="1000"/>
              </a:spcBef>
              <a:buSzPct val="90000"/>
              <a:buFont typeface="Arial" panose="020B0604020202020204" pitchFamily="34" charset="0"/>
              <a:buChar char="•"/>
              <a:defRPr/>
            </a:pPr>
            <a:r>
              <a:rPr lang="en-US" sz="1900" u="sng" dirty="0" err="1">
                <a:solidFill>
                  <a:srgbClr val="0070C0"/>
                </a:solidFill>
                <a:latin typeface="Calibri" charset="0"/>
                <a:ea typeface="MS PGothic" charset="0"/>
              </a:rPr>
              <a:t>ステップ</a:t>
            </a:r>
            <a:r>
              <a:rPr lang="en-US" sz="1900" u="sng" dirty="0">
                <a:solidFill>
                  <a:srgbClr val="0070C0"/>
                </a:solidFill>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頒布</a:t>
            </a:r>
            <a:r>
              <a:rPr lang="ja-JP" altLang="en-US" sz="1700" dirty="0">
                <a:latin typeface="Calibri" charset="0"/>
                <a:ea typeface="MS PGothic" charset="0"/>
              </a:rPr>
              <a:t>用</a:t>
            </a:r>
            <a:r>
              <a:rPr lang="en-US" sz="1700" dirty="0" err="1">
                <a:latin typeface="Calibri" charset="0"/>
                <a:ea typeface="MS PGothic" charset="0"/>
              </a:rPr>
              <a:t>のFOSSパッケージが明確になっていて</a:t>
            </a:r>
            <a:r>
              <a:rPr lang="ja-JP" altLang="en-US" sz="1700" dirty="0" err="1">
                <a:latin typeface="Calibri" charset="0"/>
                <a:ea typeface="MS PGothic" charset="0"/>
              </a:rPr>
              <a:t>、</a:t>
            </a:r>
            <a:r>
              <a:rPr lang="en-US" sz="1700" dirty="0" err="1">
                <a:latin typeface="Calibri" charset="0"/>
                <a:ea typeface="MS PGothic" charset="0"/>
              </a:rPr>
              <a:t>承認されていることを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レビューされたソースコードが製品として出荷されるバイナリ形態の同等物と合致していることを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エンドユーザ</a:t>
            </a:r>
            <a:r>
              <a:rPr lang="ja-JP" altLang="en-US" sz="1700" dirty="0" err="1">
                <a:latin typeface="Calibri" charset="0"/>
                <a:ea typeface="MS PGothic" charset="0"/>
              </a:rPr>
              <a:t>ー</a:t>
            </a:r>
            <a:r>
              <a:rPr lang="en-US" sz="1700" dirty="0" err="1">
                <a:latin typeface="Calibri" charset="0"/>
                <a:ea typeface="MS PGothic" charset="0"/>
              </a:rPr>
              <a:t>向けに当該FOSSのソースコードをリクエストできる権利について情報提供するため</a:t>
            </a:r>
            <a:r>
              <a:rPr lang="ja-JP" altLang="en-US" sz="1700" dirty="0">
                <a:latin typeface="Calibri" charset="0"/>
                <a:ea typeface="MS PGothic" charset="0"/>
              </a:rPr>
              <a:t>の</a:t>
            </a:r>
            <a:r>
              <a:rPr lang="en-US" sz="1700" dirty="0" err="1">
                <a:latin typeface="Calibri" charset="0"/>
                <a:ea typeface="MS PGothic" charset="0"/>
              </a:rPr>
              <a:t>適切な告知</a:t>
            </a:r>
            <a:r>
              <a:rPr lang="ja-JP" altLang="en-US" sz="1700" dirty="0">
                <a:latin typeface="Calibri" charset="0"/>
                <a:ea typeface="MS PGothic" charset="0"/>
              </a:rPr>
              <a:t>文</a:t>
            </a:r>
            <a:r>
              <a:rPr lang="en-US" sz="1700" dirty="0">
                <a:latin typeface="Calibri" charset="0"/>
                <a:ea typeface="MS PGothic" charset="0"/>
              </a:rPr>
              <a:t>が</a:t>
            </a:r>
            <a:r>
              <a:rPr lang="ja-JP" altLang="en-US" sz="1700" dirty="0">
                <a:latin typeface="Calibri" charset="0"/>
                <a:ea typeface="MS PGothic" charset="0"/>
              </a:rPr>
              <a:t>すべて用意さ</a:t>
            </a:r>
            <a:r>
              <a:rPr lang="en-US" sz="1700" dirty="0" err="1">
                <a:latin typeface="Calibri" charset="0"/>
                <a:ea typeface="MS PGothic" charset="0"/>
              </a:rPr>
              <a:t>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確認された</a:t>
            </a:r>
            <a:r>
              <a:rPr lang="ja-JP" altLang="en-US" sz="1700" dirty="0">
                <a:latin typeface="Calibri" charset="0"/>
                <a:ea typeface="MS PGothic" charset="0"/>
              </a:rPr>
              <a:t>その他</a:t>
            </a:r>
            <a:r>
              <a:rPr lang="en-US" sz="1700" dirty="0" err="1">
                <a:latin typeface="Calibri" charset="0"/>
                <a:ea typeface="MS PGothic" charset="0"/>
              </a:rPr>
              <a:t>義務の履行を</a:t>
            </a:r>
            <a:r>
              <a:rPr lang="ja-JP" altLang="en-US" sz="1700" dirty="0">
                <a:latin typeface="Calibri" charset="0"/>
                <a:ea typeface="MS PGothic" charset="0"/>
              </a:rPr>
              <a:t>検証</a:t>
            </a:r>
            <a:r>
              <a:rPr lang="en-US" sz="1700" dirty="0" err="1">
                <a:latin typeface="Calibri" charset="0"/>
                <a:ea typeface="MS PGothic" charset="0"/>
              </a:rPr>
              <a:t>する</a:t>
            </a:r>
            <a:r>
              <a:rPr lang="en-US" sz="17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17332</TotalTime>
  <Words>8765</Words>
  <Application>Microsoft Office PowerPoint</Application>
  <PresentationFormat>ユーザー設定</PresentationFormat>
  <Paragraphs>1512</Paragraphs>
  <Slides>76</Slides>
  <Notes>75</Notes>
  <HiddenSlides>0</HiddenSlides>
  <MMClips>0</MMClips>
  <ScaleCrop>false</ScaleCrop>
  <HeadingPairs>
    <vt:vector size="4" baseType="variant">
      <vt:variant>
        <vt:lpstr>テーマ</vt:lpstr>
      </vt:variant>
      <vt:variant>
        <vt:i4>1</vt:i4>
      </vt:variant>
      <vt:variant>
        <vt:lpstr>スライド タイトル</vt:lpstr>
      </vt:variant>
      <vt:variant>
        <vt:i4>76</vt:i4>
      </vt:variant>
    </vt:vector>
  </HeadingPairs>
  <TitlesOfParts>
    <vt:vector size="77" baseType="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608</cp:revision>
  <cp:lastPrinted>2017-05-13T02:23:06Z</cp:lastPrinted>
  <dcterms:created xsi:type="dcterms:W3CDTF">2013-07-15T20:26:40Z</dcterms:created>
  <dcterms:modified xsi:type="dcterms:W3CDTF">2017-10-14T11:59:54Z</dcterms:modified>
</cp:coreProperties>
</file>