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5" autoAdjust="0"/>
    <p:restoredTop sz="51254" autoAdjust="0"/>
  </p:normalViewPr>
  <p:slideViewPr>
    <p:cSldViewPr snapToGrid="0">
      <p:cViewPr varScale="1">
        <p:scale>
          <a:sx n="45" d="100"/>
          <a:sy n="45" d="100"/>
        </p:scale>
        <p:origin x="1912" y="184"/>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12/19/16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12/19/16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OpenChain カリキュラムのスライドへようこそ。本スライドは、組織内チームに向けたFOSSコンプライアンスに係る重要事項についてトレーニングを実施する際のヘルプや</a:t>
            </a:r>
            <a:r>
              <a:rPr lang="en-US" strike="noStrike" baseline="0" dirty="0" smtClean="0"/>
              <a:t>OpenChainの仕様との照らし合わせに用いることができます。</a:t>
            </a:r>
            <a:endParaRPr lang="x-none" strike="noStrike" dirty="0" smtClean="0"/>
          </a:p>
          <a:p>
            <a:endParaRPr lang="en-US" strike="noStrike" dirty="0" smtClean="0"/>
          </a:p>
          <a:p>
            <a:r>
              <a:rPr lang="en-US" strike="noStrike" dirty="0" smtClean="0"/>
              <a:t>このスライドを半日のトレーニングセッションとして提供することができます。各章を分け、個別のモジュールとして構成した形で提供することも可能です。各章には質問形式の「理解度チェック」のスライドを設けていますのでご留意ください。回答はスライドのノート欄に記載されています。これらの質問や答えはFOSSコンプライアンスの組織内テストの素材として使うことができます。</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著作権は原作者の原作を保護します。著作権がアイデアの表現を保護するのに対し、特許が根底にあるアイデアそのものを保護している点で異なります。原作者の作品としては、写真、歌、コンピューターの符号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ソフトウェアについての著作権で重要なのは： 複製する権利、二次的著作物を作成する（もしくは改変する）権利および頒布する権利です。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ソフトウェアは特許を受けることができます。特許はコンピュータ プログラムのような演算方法を保護します。ただし、</a:t>
            </a:r>
            <a:r>
              <a:rPr lang="x-none" dirty="0">
                <a:latin typeface="Calibri"/>
              </a:rPr>
              <a:t> </a:t>
            </a:r>
            <a:r>
              <a:rPr lang="x-none">
                <a:latin typeface="Calibri"/>
              </a:rPr>
              <a:t>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特許保有者は他者の作品が独立かどうかに関係なく、他者が特許を実施することを排除できます。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を独立して開発した場合、それが独立開発であり、著作権を有する被疑物件にアクセスしなかったことを示すことができれば著作権のライセンスはいらないかもしれません。その著作権をもつ作品が有名でアクセスできると考えることが合理的だとすると、これを示すことは困難となります。ソフトウェアについてある特許の文言に読み取れる場合には、そのソフトウェアが独立開発かどうかには関係なく特許ライセンスが必要となるでしょう。一つの例としてFFMpeg</a:t>
            </a:r>
            <a:r>
              <a:rPr lang="x-none" dirty="0">
                <a:latin typeface="Calibri"/>
              </a:rPr>
              <a:t> </a:t>
            </a:r>
            <a:r>
              <a:rPr lang="x-none">
                <a:latin typeface="Calibri"/>
              </a:rPr>
              <a:t>があります。これはビデオの符号化／復号化のためのコーデック機能を提供するフリー ソフトウェア プロジェクトですが、何らかのフォーマットを符号化／復号化をするには特許ライセンスが必要となるでしょう。</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本章は法律家や管理職、もしくはFOSSライセンスに馴染みが薄い開発者の方がにとって有用です。</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「全体像（ビッグ ピクチャ）」を提供します。またここでは、いくつかのFOSSライセンスについてより多くを調べられるリソースについても説明しています。</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本スライドでは、「パーミッシブな」FOSSライセンスと、通常要求が最低限となっているFOSSライセンスのもっとも基本タイプについて説明しています。もっとも基本的な要求は</a:t>
            </a:r>
            <a:r>
              <a:rPr lang="en-US" baseline="0" dirty="0"/>
              <a:t> 著作表示を含めることです。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このスライドでは、パーミッシ ブライセンスに付加的な要求事項をもつ、より複雑なタイプのFOSSライセンスとして互恵性と「コピーレフト」</a:t>
            </a:r>
            <a:r>
              <a:rPr lang="en-US" baseline="0" dirty="0">
                <a:latin typeface="Calibri"/>
              </a:rPr>
              <a:t> ついて説明しています。これらは原著作物と二次的著作物を、原著作物と同じ条件の下で頒布することを要求します。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このスライドでは、プロプライエタリもしくはクローズド ソース ライセンスについて説明しています。これらのライセンスをFOSSライセンスと比較すると多くの場合、要求事項、やールがとても違っています。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実質的に異なります。フリーウェアおよびシェアウェアにおけるライセンスはFOSSライセンスと同じもの、もしくは両立可能なものとみなすべきではありません。</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このスライドではパブリックドメインについて説明しています。作品に対しそれが何であれいかなる制約もないことを意味する、公開タイプの一つといえます。米国ではパブリック ドメイン ソフトウェアに</a:t>
            </a:r>
            <a:r>
              <a:rPr lang="en-US" baseline="0" dirty="0">
                <a:latin typeface="Calibri"/>
              </a:rPr>
              <a:t> FOSS のコードが含まれる可能性がありますが、全ての法域がその存在を認識したり、パブリック ドメインの下で原作者の公開を許容したりするわけではないことは留意しなければなりません。ドイツがその一例です。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ライセンスの両立性について説明しています。両立性は、どのライセンスが一緒に使用できるかを理解する上での考え方です。FOSSにはお互いに両立できるものがあります。両立ができないものもあります。コードやライセンスを選択する際にこれは重要な検討事項となり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このスライドでは、告知／通知／表示（Notice)について説明しています。これは、ファイルにある文字列（テキスト）</a:t>
            </a:r>
            <a:r>
              <a:rPr lang="en-US" baseline="0" dirty="0"/>
              <a:t> のコメントで著作者やライセンスについて説明するものです。そして多くの場合、ファイルに対しどういったライセンスが適用されるかを知る、もっとも重要な方法として認識されています。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この</a:t>
            </a:r>
            <a:r>
              <a:rPr lang="en-US" i="0" baseline="0" dirty="0"/>
              <a:t> スライドは単体で3時間のトレーニングセッションを提供する場合や、"章ごと"に重点を置いたトレーニングで、各セッションが全体体系でどのような位置付けとなるかを説明する場合に対応します。</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このスライドは</a:t>
            </a:r>
            <a:r>
              <a:rPr lang="en-US" baseline="0" dirty="0">
                <a:latin typeface="Calibri"/>
              </a:rPr>
              <a:t> マルチライセンスについて説明しています。これは、1セットより多くのライセンス条項がソフトウェアに適用される状況です。</a:t>
            </a:r>
            <a:br>
              <a:rPr lang="en-US" baseline="0" dirty="0">
                <a:latin typeface="Calibri"/>
              </a:rPr>
            </a:br>
            <a:r>
              <a:rPr lang="en-US" baseline="0" dirty="0">
                <a:latin typeface="Calibri"/>
              </a:rPr>
              <a:t/>
            </a:r>
            <a:br>
              <a:rPr lang="en-US" baseline="0" dirty="0">
                <a:latin typeface="Calibri"/>
              </a:rPr>
            </a:br>
            <a:r>
              <a:rPr lang="en-US" b="1" dirty="0"/>
              <a:t>結合的（Conjunctive）</a:t>
            </a:r>
            <a:r>
              <a:rPr lang="en-US" dirty="0"/>
              <a:t> ＝ 複数のライセンスを適用します。</a:t>
            </a:r>
          </a:p>
          <a:p>
            <a:pPr lvl="1"/>
            <a:r>
              <a:rPr lang="en-US" dirty="0"/>
              <a:t>GPL-2.0 プロジェクトはBSD三条項ライセンス下のコードも含みます。 </a:t>
            </a:r>
          </a:p>
          <a:p>
            <a:pPr marL="596376" lvl="1" indent="0">
              <a:buNone/>
            </a:pPr>
            <a:r>
              <a:rPr lang="en-US" dirty="0">
                <a:sym typeface="Wingdings"/>
              </a:rPr>
              <a:t/>
            </a:r>
            <a:r>
              <a:rPr lang="en-US" baseline="0" dirty="0">
                <a:sym typeface="Wingdings"/>
              </a:rPr>
              <a:t>この状況においては両方の条項を満たさなければいけません。</a:t>
            </a:r>
            <a:r>
              <a:rPr lang="en-US" dirty="0"/>
              <a:t/>
            </a:r>
          </a:p>
          <a:p>
            <a:r>
              <a:rPr lang="en-US" b="1" dirty="0"/>
              <a:t>離接的（Disjunctive）</a:t>
            </a:r>
            <a:r>
              <a:rPr lang="en-US" dirty="0"/>
              <a:t> ＝どちらから一つのオープンソース ライセンスを選択します。</a:t>
            </a:r>
          </a:p>
          <a:p>
            <a:pPr lvl="1"/>
            <a:r>
              <a:rPr lang="en-US" dirty="0"/>
              <a:t>Mozilla 3ライセンス（tri-license）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離接的なライセンスは、</a:t>
            </a:r>
            <a:r>
              <a:rPr lang="en-US" baseline="0" dirty="0">
                <a:latin typeface="Calibri"/>
              </a:rPr>
              <a:t> FOSSポリシーを策定する際により深く調査するべく、重要かもしれません。</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離接的なライセンスの下では、ライセンスを選択することができます。つまりGPLとよりパーミッシブなライセンスが選択肢にあった場合、どちらか</a:t>
            </a:r>
            <a:r>
              <a:rPr lang="en-US" sz="1200" baseline="0" dirty="0">
                <a:latin typeface="Arial"/>
                <a:cs typeface="Arial"/>
              </a:rPr>
              <a:t> </a:t>
            </a:r>
            <a:r>
              <a:rPr lang="en-US" sz="1200" dirty="0">
                <a:latin typeface="Arial"/>
                <a:cs typeface="Arial"/>
              </a:rPr>
              <a:t>をライセンスの</a:t>
            </a:r>
            <a:r>
              <a:rPr lang="en-US" sz="1200" baseline="0" dirty="0">
                <a:latin typeface="Arial"/>
                <a:cs typeface="Arial"/>
              </a:rPr>
              <a:t> 両立性と </a:t>
            </a:r>
            <a:r>
              <a:rPr lang="en-US" sz="1200" dirty="0">
                <a:latin typeface="Arial"/>
                <a:cs typeface="Arial"/>
              </a:rPr>
              <a:t>要求事項に依存してどちらのライセンスで頒布するか選択することができます。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時として、プロジェクトが離接的なライセンス下にあっても、自分のコードに組み入れられているのが一つのライセンスだけという場合、コード入手元がすでにこの選択をすでに実施したことなります。もし使おうとしていなかった</a:t>
            </a:r>
            <a:r>
              <a:rPr lang="en-US" sz="1200" dirty="0" err="1">
                <a:latin typeface="Arial"/>
                <a:cs typeface="Arial"/>
              </a:rPr>
              <a:t/>
            </a:r>
            <a:r>
              <a:rPr lang="ja-JP" altLang="en-US" sz="1200" dirty="0">
                <a:latin typeface="Arial"/>
                <a:cs typeface="Arial"/>
              </a:rPr>
              <a:t/>
            </a:r>
            <a:r>
              <a:rPr lang="en-US" sz="1200" dirty="0">
                <a:latin typeface="Arial"/>
                <a:cs typeface="Arial"/>
              </a:rPr>
              <a:t>ライセンスを選択するなら、原著作の著作権保有者が誰かを明確にしてそこから直接コードを入手すべきかどうかをすぐに検討しなければいけないかもしれません。</a:t>
            </a:r>
          </a:p>
          <a:p>
            <a:endParaRPr lang="en-US" sz="1200" dirty="0">
              <a:latin typeface="Arial"/>
              <a:cs typeface="Arial"/>
            </a:endParaRPr>
          </a:p>
          <a:p>
            <a:r>
              <a:rPr lang="en-US" sz="1200" b="1" dirty="0">
                <a:latin typeface="Arial"/>
                <a:cs typeface="Arial"/>
              </a:rPr>
              <a:t>例） </a:t>
            </a:r>
          </a:p>
          <a:p>
            <a:r>
              <a:rPr lang="en-US" sz="1200" dirty="0">
                <a:latin typeface="Arial"/>
                <a:cs typeface="Arial"/>
              </a:rPr>
              <a:t>MPL 1.1/GPL 2.0/LGPL 2.1 - - </a:t>
            </a:r>
          </a:p>
          <a:p>
            <a:r>
              <a:rPr lang="en-US" sz="1200" dirty="0">
                <a:latin typeface="Arial"/>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Arial"/>
                <a:cs typeface="Arial"/>
              </a:rPr>
              <a:t> . . . </a:t>
            </a:r>
          </a:p>
          <a:p>
            <a:r>
              <a:rPr lang="en-US" sz="1200" dirty="0">
                <a:latin typeface="Arial"/>
                <a:cs typeface="Arial"/>
              </a:rPr>
              <a:t>
このファイルの内容は、上記に代えて、GNU General Public License Version 2 以降 のライセンス（ 「GPL」ライセンス）、もしくは - GNU Lesser General Public License Version 2.1以降 のライセンス( 「LGPL」ライセンス) ライセンスの条件に従って使用することも可能です。この場合、このファイルの使用には上記の条項ではなく GPLもしくはLGPL ライセンスの条項が適用されます </a:t>
            </a:r>
          </a:p>
          <a:p>
            <a:endParaRPr lang="en-US" sz="1200" dirty="0">
              <a:latin typeface="Arial"/>
              <a:cs typeface="Arial"/>
            </a:endParaRPr>
          </a:p>
          <a:p>
            <a:r>
              <a:rPr lang="en-US" sz="1200" dirty="0">
                <a:latin typeface="Arial"/>
                <a:cs typeface="Arial"/>
              </a:rPr>
              <a:t>このファイルの他者による使用をGPLもしくはLGPLライセンスの条件によってのみ許可し、MPL による使用を許可したくない対象者は、上記の条項を削除することでその意思を示し、上記条項を GPLもしくはLGPL ライセンスで義務付けられている告知およびその他の条項に置き換えてください。対象者が上記の条項を削除しない場合、受領者は MPL または GPLもしくはLGPL ライセンスのいずれによってもこのファ
イルを使用することができます。」 </a:t>
            </a:r>
          </a:p>
          <a:p>
            <a:endParaRPr lang="en-US" sz="1200" dirty="0">
              <a:latin typeface="Arial"/>
              <a:cs typeface="Arial"/>
            </a:endParaRPr>
          </a:p>
          <a:p>
            <a:r>
              <a:rPr lang="en-US" sz="1200" dirty="0">
                <a:latin typeface="Arial"/>
                <a:cs typeface="Arial"/>
              </a:rPr>
              <a:t>「</a:t>
            </a:r>
            <a:r>
              <a:rPr lang="en-US" sz="1200" b="1" dirty="0">
                <a:latin typeface="Arial"/>
                <a:cs typeface="Arial"/>
              </a:rPr>
              <a:t>デュアル（Dual）</a:t>
            </a:r>
            <a:r>
              <a:rPr lang="en-US" sz="1200" dirty="0">
                <a:latin typeface="Arial"/>
                <a:cs typeface="Arial"/>
              </a:rPr>
              <a:t>」＝ここでかいた状況すべてで使われ売る、混乱を招く用語ですが</a:t>
            </a:r>
            <a:r>
              <a:rPr lang="en-US" sz="1200" baseline="0" dirty="0">
                <a:latin typeface="Arial"/>
                <a:cs typeface="Arial"/>
              </a:rPr>
              <a:t> 、通常この用語はOSSライセンスもしくは商用ライセンスの選択に関するビジネスモデルについて言及しています。</a:t>
            </a:r>
            <a:endParaRPr lang="en-US" sz="1200" dirty="0">
              <a:latin typeface="Arial"/>
              <a:cs typeface="Arial"/>
            </a:endParaRPr>
          </a:p>
          <a:p>
            <a:r>
              <a:rPr lang="en-US" sz="1200" dirty="0">
                <a:latin typeface="Arial"/>
                <a:cs typeface="Arial"/>
              </a:rPr>
              <a:t>ビジネスモデルとしてのデュアル ライセンス</a:t>
            </a:r>
            <a:r>
              <a:rPr lang="en-US" sz="1200" baseline="0" dirty="0">
                <a:latin typeface="Arial"/>
                <a:cs typeface="Arial"/>
              </a:rPr>
              <a:t>についての詳細はこちら：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FOSSライセンスはフリー、FOSSソフトウェア ライセンスで、一般に改変と再頒布を許容する条件の下でソースコードを取得可能にするものです。</a:t>
            </a:r>
          </a:p>
          <a:p>
            <a:endParaRPr lang="en-US" dirty="0">
              <a:latin typeface="Calibri"/>
            </a:endParaRPr>
          </a:p>
          <a:p>
            <a:r>
              <a:rPr lang="x-none" dirty="0">
                <a:latin typeface="Calibri"/>
              </a:rPr>
              <a:t>パーミッシブなライセンスの典型的な義務は、著作権表示と保証免責条項がソフトウェアに含まれることです。多くの場合、当該ライセンスでは許可なく著作者の名前を使用することを明確に禁止しています。</a:t>
            </a:r>
          </a:p>
          <a:p>
            <a:endParaRPr lang="en-US" dirty="0">
              <a:latin typeface="Calibri"/>
            </a:endParaRPr>
          </a:p>
          <a:p>
            <a:r>
              <a:rPr lang="x-none" dirty="0">
                <a:latin typeface="Calibri"/>
              </a:rPr>
              <a:t>パーミッシブなFOSSライセンスの例としてはMIT、BSD、Apacheライセンスがあります。</a:t>
            </a:r>
          </a:p>
          <a:p>
            <a:endParaRPr lang="en-US" dirty="0">
              <a:latin typeface="Calibri"/>
            </a:endParaRPr>
          </a:p>
          <a:p>
            <a:r>
              <a:rPr lang="x-none" dirty="0">
                <a:latin typeface="Calibri"/>
              </a:rPr>
              <a:t>ライセンスの互恵性は、著作権のある著作物の二次的著作物が同じライセンスの下で取得されなければならないことを意味しています。その他の言い方として、「遺伝的」、「コピーレフト」、「継承」そして非難的な意味で「ウィルス性」といったものがあります。</a:t>
            </a:r>
          </a:p>
          <a:p>
            <a:endParaRPr lang="x-none" dirty="0">
              <a:latin typeface="Calibri"/>
            </a:endParaRPr>
          </a:p>
          <a:p>
            <a:r>
              <a:rPr lang="x-none">
                <a:latin typeface="Calibri"/>
              </a:rPr>
              <a:t>コピーレフト スタイルのライセンスにはGPL、LGPLといったものがあります。  </a:t>
            </a:r>
          </a:p>
          <a:p>
            <a:endParaRPr lang="x-none" dirty="0">
              <a:latin typeface="Calibri"/>
            </a:endParaRPr>
          </a:p>
          <a:p>
            <a:r>
              <a:rPr lang="x-none">
                <a:latin typeface="Calibri"/>
              </a:rPr>
              <a:t>コピーレフト スタイルのライセンスには多くの場合、ソース取得についての義務があり、プログラムやライブラリのバイナリ版を頒布する場合にソースコードを添付することを求めます。ソースコードは同じ版数のものでなくてはならず、内容は頒布するバイナリ版に対応していなくてはいけません。</a:t>
            </a:r>
          </a:p>
          <a:p>
            <a:endParaRPr lang="x-none" dirty="0">
              <a:latin typeface="Calibri"/>
            </a:endParaRPr>
          </a:p>
          <a:p>
            <a:r>
              <a:rPr lang="x-none">
                <a:latin typeface="Calibri"/>
              </a:rPr>
              <a:t>フリーウェアとシェアウェアはFOSSではありません。フリーウェアもシェアウェアもコストがかからずに取得可能ですが、使用者に対しソフトウェアの改変を許容していないことがこの理由です。実際には、</a:t>
            </a:r>
            <a:r>
              <a:rPr lang="x-none" dirty="0">
                <a:latin typeface="Calibri"/>
              </a:rPr>
              <a:t> </a:t>
            </a:r>
            <a:r>
              <a:rPr lang="x-none">
                <a:latin typeface="Calibri"/>
              </a:rPr>
              <a:t>多くのフリーウェアとソフトウェアがプロプライエタリソフトウェアに共通する類似のライセンス制約を含んでいます。</a:t>
            </a:r>
          </a:p>
          <a:p>
            <a:endParaRPr lang="en-US" dirty="0">
              <a:latin typeface="Calibri"/>
            </a:endParaRPr>
          </a:p>
          <a:p>
            <a:r>
              <a:rPr lang="x-none">
                <a:latin typeface="Calibri"/>
              </a:rPr>
              <a:t>マルチライセンスはソフトウェアを複数のライセンスの下で使うことができる慣行のことを言います。例えば、あるオープンソース ソフトウェアはMITとGPLv2の2つのライセンスを付与することができます。そのようなケースでは、使用者がニーズに合わせてライセンスを事由に選択できます。</a:t>
            </a:r>
          </a:p>
          <a:p>
            <a:endParaRPr lang="x-none" dirty="0">
              <a:latin typeface="Calibri"/>
            </a:endParaRPr>
          </a:p>
          <a:p>
            <a:r>
              <a:rPr lang="x-none">
                <a:latin typeface="Calibri"/>
              </a:rPr>
              <a:t>FOSSの告知／通知／表示（Notice）は、著作権保有者の証や、そのソフトウェアをコントロールするライセンスについての情報を含む場合があります。FOSSの告知／通知／表示（Notice）が改版のついての告知を提供する場合もあります。FOSSの告知／通知／表示（Notice）を帰属表示の目的で、保持、再生成することを求めるライセンスもあります。</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本章では</a:t>
            </a:r>
            <a:r>
              <a:rPr lang="en-US" baseline="0" dirty="0"/>
              <a:t> FOSSコンプライアンスについての全体増を取り扱います。コンプライアンスがどのように機能するか基本原則から説明します。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このスライドではFOSSコンプライアンスには</a:t>
            </a:r>
            <a:r>
              <a:rPr lang="en-US" baseline="0" dirty="0"/>
              <a:t> 実際のところ目的が二つあることを説明しています。一つは、自身の義務（FOSSを発見し、追跡する）を知り、この知見を支えるプロセスをもつことです。もう一つは、ライセンスの義務を果たすことです。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a:t>
            </a:r>
            <a:r>
              <a:rPr lang="en-US" baseline="0" dirty="0"/>
              <a:t> 代表的なFOSSライセンスにおいてコンプライス義務としてどういったことを果たされなければならないかについて話を広げています。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このスライドではFOSSライセンスの使用する際に出くわす共通的な条件や制約のいくつかについて説明しています。ライセンスが違えばその義務も変わってくることを覚えておいてください。</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このスライドでは、いつFOSSライセンスの義務が「発動(trigger)される」のかについて説明しています。FOSSライセンスは著作権ライセンスであり、基本的なトリガーはコードを</a:t>
            </a:r>
            <a:r>
              <a:rPr lang="en-US" baseline="0" dirty="0">
                <a:latin typeface="Calibri"/>
              </a:rPr>
              <a:t>他の法人（legal entity）に 頒布するときです。</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このスライドでは、</a:t>
            </a:r>
            <a:r>
              <a:rPr lang="en-US" baseline="0" dirty="0">
                <a:latin typeface="Calibri"/>
              </a:rPr>
              <a:t> コードの改変がFOSSライセンス下の義務を課すものとなりうることを説明しています。また、二次的著作物についても若干触れています。</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このスライドでは、コンプライアンス プログラムがどのように機能するかについて</a:t>
            </a:r>
            <a:r>
              <a:rPr lang="en-US" baseline="0" dirty="0">
                <a:latin typeface="Calibri"/>
              </a:rPr>
              <a:t>大まかに（基本的概要として）説明しています。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a:t>
            </a:r>
            <a:r>
              <a:rPr lang="en-US" baseline="0" dirty="0"/>
              <a:t> FOSSコンプライアンス実務が組織内でどのように機能するかについてさらに説明しています。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このスライドで、企業が、社内文書として内部FOSSポリシーがどこにあるか特定しやすいようにします。</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このスライドではコンプライアンス</a:t>
            </a:r>
            <a:r>
              <a:rPr lang="en-US" baseline="0" dirty="0"/>
              <a:t> がライセンスの法的義務の履行という事実ベースの域を越え、組織にもたらすメリットについて述べています。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FOSSコンプライアンスは、FOSSのライセンス</a:t>
            </a:r>
            <a:r>
              <a:rPr lang="en-US" baseline="0" dirty="0"/>
              <a:t> 条項に従うことを意味します。これは、ライセンスについての理解、ライセンス条項を支えるプロセスの具備、見落としや誤りに対して取り組むプロセスの具備といったことを伴います。</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FOSSコンプライアンスプログラムの二つの主要なゴールとは</a:t>
            </a:r>
            <a:r>
              <a:rPr lang="en-US" baseline="0" dirty="0"/>
              <a:t> </a:t>
            </a:r>
            <a:r>
              <a:rPr lang="en-US" b="1" baseline="0" dirty="0"/>
              <a:t>自身の義務を知ること</a:t>
            </a:r>
            <a:r>
              <a:rPr lang="en-US" baseline="0" dirty="0"/>
              <a:t> と</a:t>
            </a:r>
            <a:r>
              <a:rPr lang="en-US" b="1" baseline="0" dirty="0"/>
              <a:t>義務を果たすこと</a:t>
            </a:r>
            <a:r>
              <a:rPr lang="en-US" baseline="0" dirty="0"/>
              <a:t>です。</a:t>
            </a:r>
            <a:br>
              <a:rPr lang="en-US" baseline="0" dirty="0"/>
            </a:br>
            <a:r>
              <a:rPr lang="en-US" baseline="0" dirty="0"/>
              <a:t/>
            </a:r>
            <a:br>
              <a:rPr lang="en-US" baseline="0" dirty="0"/>
            </a:br>
            <a:r>
              <a:rPr lang="en-US" baseline="0" dirty="0"/>
              <a:t>FOSSコンプライアンス プログラムでの重要な業務としては以下が含まれます：</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FOSSソフトウェアの起源とライセンスの確認</a:t>
            </a:r>
          </a:p>
          <a:p>
            <a:pPr marL="171450" indent="-171450">
              <a:buFont typeface="Arial" charset="0"/>
              <a:buChar char="•"/>
            </a:pPr>
            <a:r>
              <a:rPr lang="en-US" dirty="0">
                <a:latin typeface="Calibri" charset="0"/>
                <a:ea typeface="ＭＳ Ｐゴシック" charset="0"/>
              </a:rPr>
              <a:t>開発プロセスでのFOSSソフトウェアの追跡</a:t>
            </a:r>
          </a:p>
          <a:p>
            <a:pPr marL="171450" indent="-171450">
              <a:buFont typeface="Arial" charset="0"/>
              <a:buChar char="•"/>
            </a:pPr>
            <a:r>
              <a:rPr lang="en-US" dirty="0">
                <a:latin typeface="Calibri" charset="0"/>
                <a:ea typeface="ＭＳ Ｐゴシック" charset="0"/>
              </a:rPr>
              <a:t>FOSSレビューの実施と、ライセンスの義務の確認</a:t>
            </a:r>
          </a:p>
          <a:p>
            <a:pPr marL="171450" indent="-171450">
              <a:buFont typeface="Arial" charset="0"/>
              <a:buChar char="•"/>
            </a:pPr>
            <a:r>
              <a:rPr lang="en-US" dirty="0">
                <a:latin typeface="Calibri" charset="0"/>
                <a:ea typeface="ＭＳ Ｐゴシック" charset="0"/>
              </a:rPr>
              <a:t>製品出荷時のライセンスの義務の履行 </a:t>
            </a:r>
          </a:p>
          <a:p>
            <a:pPr marL="171450" indent="-171450">
              <a:buFont typeface="Arial" charset="0"/>
              <a:buChar char="•"/>
            </a:pPr>
            <a:r>
              <a:rPr lang="en-US" dirty="0">
                <a:latin typeface="Calibri" charset="0"/>
                <a:ea typeface="ＭＳ Ｐゴシック" charset="0"/>
              </a:rPr>
              <a:t>FOSSコンプライアンス プログラムに対する監督、ポリシーの策定およびコンプライスに関わる意思決定</a:t>
            </a:r>
          </a:p>
          <a:p>
            <a:pPr marL="171450" indent="-171450">
              <a:buFont typeface="Arial" charset="0"/>
              <a:buChar char="•"/>
            </a:pPr>
            <a:r>
              <a:rPr lang="en-US" dirty="0">
                <a:latin typeface="Calibri" charset="0"/>
                <a:ea typeface="ＭＳ Ｐゴシック" charset="0"/>
              </a:rPr>
              <a:t>トレーニング</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dirty="0">
                <a:latin typeface="Calibri" charset="0"/>
                <a:ea typeface="ＭＳ Ｐゴシック" charset="0"/>
              </a:rPr>
              <a:t/>
            </a:r>
            <a:r>
              <a:rPr lang="en-US" baseline="0" dirty="0">
                <a:latin typeface="Calibri" charset="0"/>
                <a:ea typeface="ＭＳ Ｐゴシック" charset="0"/>
              </a:rPr>
              <a:t> FOSS コンプライアンスプログラムは、さまざまなメリットを提供します。たとえばFOSSが組織にどうインパクトを与えるかという点や、FOSSに関連づけられるコストやリスクについての理解の向上、またFOSSコミュニティとのよりよい関係、有効なFOSSソリューションについての知識の向上といった点があります。</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本章ではFOSSの使用を理解する際の根本的な概念のいくつかについて述べます。</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このスライドは</a:t>
            </a:r>
            <a:r>
              <a:rPr lang="en-US" b="0" baseline="0" dirty="0">
                <a:latin typeface="Times" charset="0"/>
              </a:rPr>
              <a:t> コンプライアンスにおいてFOSSコンポーネントの使用はどういったことを考慮すべきかという点について触れています。ユースケースが異なれば法的効果も違ってきます。次の数枚のスライドでこれらのコンセプトを詳細に説明しま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このスライドでは、</a:t>
            </a:r>
            <a:r>
              <a:rPr lang="en-US" b="0" baseline="0" dirty="0">
                <a:latin typeface="Times" charset="0"/>
              </a:rPr>
              <a:t> FOSSを使う際にそれを取り込むということの意味についての概要を述べています。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 FOSS使う際にそれをリンクするということの意味にについての概要を述べています。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FOSSを使う際にそれを改変するということの意味についての概要を述べています。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 FOSSを使う際にそれを翻訳するということの意味についての概要を述べています。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開発ツールが「裏方となって」これらのアクションを実施する場合があることを説明しています。この内容は企業によく知っておいていただきたいところです。</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このスライドでは</a:t>
            </a:r>
            <a:r>
              <a:rPr lang="en-US" b="0" baseline="0" dirty="0">
                <a:latin typeface="Times" charset="0"/>
              </a:rPr>
              <a:t>頒布することのお背景にあるいくつかの考え方を説明しています。これはFOSSライセンスは通常、頒布の期間中に適用されるものであるためです。この点はコンプライアンスプログラムで考慮すべき重要なポイントで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本章は知的財産の"全体像"に焦点を当てます。おそらく本章は著作権法、特許法、商標法の基礎について明確に理解していない可能性のある管理者や開発者にとって、最も有用なものとなります。</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取り込み（Incorporation） FOSSコンポーネントの一部を自身のソフトウェアプロダクトにコピーすることです。 </a:t>
            </a:r>
          </a:p>
          <a:p>
            <a:pPr marL="0" indent="0"/>
            <a:endParaRPr lang="en-US" b="0" baseline="0" dirty="0">
              <a:latin typeface="Times" charset="0"/>
            </a:endParaRPr>
          </a:p>
          <a:p>
            <a:pPr marL="0" indent="0"/>
            <a:r>
              <a:rPr lang="en-US" b="0" baseline="0" dirty="0">
                <a:latin typeface="Times" charset="0"/>
              </a:rPr>
              <a:t>リンクとは自身のソフトウェアプロダクトとFOSSコンポーネントをリンク（link）もしくは接合（join）することです。 </a:t>
            </a:r>
          </a:p>
          <a:p>
            <a:pPr marL="0" indent="0"/>
            <a:endParaRPr lang="en-US" b="0" baseline="0" dirty="0">
              <a:latin typeface="Times" charset="0"/>
            </a:endParaRPr>
          </a:p>
          <a:p>
            <a:pPr marL="0" indent="0"/>
            <a:r>
              <a:rPr lang="en-US" b="0" baseline="0" dirty="0">
                <a:latin typeface="Times" charset="0"/>
              </a:rPr>
              <a:t>改変とはFOSSコンポーネントに変更を加えることです。</a:t>
            </a:r>
          </a:p>
          <a:p>
            <a:pPr marL="0" indent="0"/>
            <a:endParaRPr lang="en-US" b="0" baseline="0" dirty="0">
              <a:latin typeface="Times" charset="0"/>
            </a:endParaRPr>
          </a:p>
          <a:p>
            <a:pPr marL="0" indent="0"/>
            <a:r>
              <a:rPr lang="en-US" b="0" baseline="0" dirty="0">
                <a:latin typeface="Times" charset="0"/>
              </a:rPr>
              <a:t>翻訳とはコードをある状態から別の状態に変換することです。</a:t>
            </a:r>
          </a:p>
          <a:p>
            <a:pPr marL="0" indent="0"/>
            <a:endParaRPr lang="en-US" b="0" baseline="0" dirty="0">
              <a:latin typeface="Times" charset="0"/>
            </a:endParaRPr>
          </a:p>
          <a:p>
            <a:pPr marL="0" indent="0"/>
            <a:r>
              <a:rPr lang="en-US" b="0" baseline="0" dirty="0">
                <a:latin typeface="Times" charset="0"/>
              </a:rPr>
              <a:t>オープンソースを頒布することを </a:t>
            </a:r>
            <a:r>
              <a:rPr lang="en-US" b="0" baseline="0">
                <a:latin typeface="Times" charset="0"/>
              </a:rPr>
              <a:t/>
            </a:r>
            <a:r>
              <a:rPr lang="en-US" b="0" baseline="0" smtClean="0">
                <a:latin typeface="Times" charset="0"/>
              </a:rPr>
              <a:t>考える際には2つの</a:t>
            </a:r>
            <a:r>
              <a:rPr lang="en-US" b="0" baseline="0" dirty="0">
                <a:latin typeface="Times" charset="0"/>
              </a:rPr>
              <a:t>tことを 考える必要があります：</a:t>
            </a:r>
          </a:p>
          <a:p>
            <a:pPr defTabSz="929579">
              <a:defRPr/>
            </a:pPr>
            <a:r>
              <a:rPr lang="en-US" dirty="0"/>
              <a:t>そのソフトウェアを受け取るのはだれか？</a:t>
            </a:r>
          </a:p>
          <a:p>
            <a:pPr marL="617220" lvl="1" indent="-342900">
              <a:buFont typeface="Arial" charset="0"/>
              <a:buChar char="•"/>
            </a:pPr>
            <a:r>
              <a:rPr lang="en-US" sz="2400" dirty="0"/>
              <a:t>顧客／パートナー</a:t>
            </a:r>
          </a:p>
          <a:p>
            <a:pPr marL="617220" lvl="1" indent="-342900">
              <a:buFont typeface="Arial" charset="0"/>
              <a:buChar char="•"/>
            </a:pPr>
            <a:r>
              <a:rPr lang="en-US" sz="2400" dirty="0"/>
              <a:t>コミュニティ プロジェクト</a:t>
            </a:r>
            <a:endParaRPr lang="en-US" dirty="0"/>
          </a:p>
          <a:p>
            <a:r>
              <a:rPr lang="en-US" dirty="0"/>
              <a:t>デリバリはどんなフォーマットか？</a:t>
            </a:r>
          </a:p>
          <a:p>
            <a:pPr marL="617220" lvl="1" indent="-342900">
              <a:buFont typeface="Arial" charset="0"/>
              <a:buChar char="•"/>
            </a:pPr>
            <a:r>
              <a:rPr lang="en-US" sz="2400" dirty="0"/>
              <a:t>ソースコードでのデリバリ</a:t>
            </a:r>
          </a:p>
          <a:p>
            <a:pPr marL="617220" lvl="1" indent="-342900">
              <a:buFont typeface="Arial" charset="0"/>
              <a:buChar char="•"/>
            </a:pPr>
            <a:r>
              <a:rPr lang="en-US" sz="2400" dirty="0"/>
              <a:t>バイナリでのデリバリ</a:t>
            </a:r>
          </a:p>
          <a:p>
            <a:pPr marL="617220" lvl="1" indent="-342900">
              <a:buFont typeface="Arial" charset="0"/>
              <a:buChar char="•"/>
            </a:pPr>
            <a:r>
              <a:rPr lang="en-US" sz="2400" dirty="0"/>
              <a:t>最初からハードウェアに組み込む</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本章では「FOSSレビュー」について述べます。FOSSの使用方法が分析され、関連する義務が決定されます。ermined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 レビューはFOSSコンプライアンス プログラムの基本的構成要素です。 </a:t>
            </a:r>
          </a:p>
          <a:p>
            <a:endParaRPr lang="x-none" dirty="0"/>
          </a:p>
          <a:p>
            <a:r>
              <a:rPr lang="x-none" dirty="0"/>
              <a:t>FOSSレビューはエンジニアリング、ビジネスおよび法務チームが集まる場となり得ます。大規模に首尾よく行うために、計画や組織を必要とする場合があります。</a:t>
            </a:r>
          </a:p>
          <a:p>
            <a:pPr marL="171450" indent="-171450">
              <a:buFont typeface="Arial" charset="0"/>
              <a:buChar char="•"/>
            </a:pPr>
            <a:r>
              <a:rPr lang="x-none" dirty="0"/>
              <a:t>関連情報収集においてエンジニアリングもしくは開発チームが参加することもあります。</a:t>
            </a:r>
          </a:p>
          <a:p>
            <a:pPr marL="171450" indent="-171450">
              <a:buFont typeface="Arial" charset="0"/>
              <a:buChar char="•"/>
            </a:pPr>
            <a:r>
              <a:rPr lang="x-none" dirty="0"/>
              <a:t>法務チームはライセンスの義務について分析、決定を下し、助言を提供します。</a:t>
            </a:r>
          </a:p>
          <a:p>
            <a:pPr marL="171450" indent="-171450">
              <a:buFont typeface="Arial" charset="0"/>
              <a:buChar char="•"/>
            </a:pPr>
            <a:r>
              <a:rPr lang="x-none" dirty="0"/>
              <a:t>ビジネスおよびエンジニアリングチームはその助言を受け取り、実行に移します。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最初のステップはFOSSレビュー開始するために適切な参加者を特定ことです。</a:t>
            </a:r>
          </a:p>
          <a:p>
            <a:endParaRPr lang="x-none" dirty="0"/>
          </a:p>
          <a:p>
            <a:r>
              <a:rPr lang="x-none" dirty="0"/>
              <a:t>以下のような問いが重要です：</a:t>
            </a:r>
          </a:p>
          <a:p>
            <a:pPr marL="171450" indent="-171450">
              <a:buFont typeface="Arial" panose="020B0604020202020204" pitchFamily="34" charset="0"/>
              <a:buChar char="•"/>
            </a:pPr>
            <a:r>
              <a:rPr lang="x-none" dirty="0"/>
              <a:t>FOSSの使用について誰が意思決定者なのか（マネージャ、アーキテクト、個々の技術者など）？ </a:t>
            </a:r>
          </a:p>
          <a:p>
            <a:pPr marL="171450" indent="-171450">
              <a:buFont typeface="Arial" panose="020B0604020202020204" pitchFamily="34" charset="0"/>
              <a:buChar char="•"/>
            </a:pPr>
            <a:r>
              <a:rPr lang="x-none" dirty="0"/>
              <a:t>FOSSの使用について彼らはどのように質問・疑問を上げることができるのか？</a:t>
            </a:r>
          </a:p>
          <a:p>
            <a:pPr marL="171450" indent="-171450">
              <a:buFont typeface="Arial" panose="020B0604020202020204" pitchFamily="34" charset="0"/>
              <a:buChar char="•"/>
            </a:pPr>
            <a:r>
              <a:rPr lang="x-none" dirty="0"/>
              <a:t>開発プロセスにFOSSレビューが開始できる規則的ポイントがあるか？</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注目すべきは、この情報のリストが</a:t>
            </a:r>
            <a:r>
              <a:rPr lang="en-US" baseline="0" dirty="0"/>
              <a:t> 非常に大きく見えることです。しかし、必要とされる情報量はFOSSコードを取り扱おうとする企業の規模に依存します。大規模な組織体は小規模なものよりも多くの情報を必要とする傾向があります。</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外部ベンダーの場合に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Sに対しライセンスの義務を果たす必要があるかもしれません。そういった義務を果たすべく必要性に応じて告知／通知／表示（notice）やソースコードがあることを確かめましょう。</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 レビューチームは異なった分野にまたがって構成することができます。</a:t>
            </a:r>
          </a:p>
          <a:p>
            <a:endParaRPr lang="x-none" dirty="0"/>
          </a:p>
          <a:p>
            <a:r>
              <a:rPr lang="x-none" dirty="0"/>
              <a:t>リーガルチームは、社内もしくは外部の弁護士を含めることができ、ライセンスの義務に応じたFOSS使用をレビューし評価します。</a:t>
            </a:r>
          </a:p>
          <a:p>
            <a:endParaRPr lang="x-none" dirty="0"/>
          </a:p>
          <a:p>
            <a:r>
              <a:rPr lang="x-none" dirty="0"/>
              <a:t>リーガルチームは他の人たちからサポートされる場合もあります。次のような人たちがいます：</a:t>
            </a:r>
          </a:p>
          <a:p>
            <a:pPr marL="171450" indent="-171450">
              <a:buFont typeface="Arial" panose="020B0604020202020204" pitchFamily="34" charset="0"/>
              <a:buChar char="•"/>
            </a:pPr>
            <a:r>
              <a:rPr lang="x-none" dirty="0"/>
              <a:t>FOSSの使用を特定し、追跡するスキャン＆ツールチームこのチームはコードベース（ソースコードの集積場所）にあるFOSSコンポーネントを特定するためのコードスキャンツールやフォレンジクス（法的確証収集）ツールを使った支援などを行います。また本チームは、後続するコンプライアンスプロセスを支援するべく、FOSSの使用について収集した情報を整理し、追跡することも実施します。</a:t>
            </a:r>
          </a:p>
          <a:p>
            <a:pPr marL="171450" indent="-171450">
              <a:buFont typeface="Arial" panose="020B0604020202020204" pitchFamily="34" charset="0"/>
              <a:buChar char="•"/>
            </a:pPr>
            <a:r>
              <a:rPr lang="x-none" dirty="0"/>
              <a:t>その他に、商用ライセンスやコンプライアンスおよびビジネス企画チームなどFOSSに関連する論点で影響を受けうる専門家、代表者も想定されます。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チームは、FOSSの使用を適切に評価するための専門知識を有する必要があります。提案されたFOSSの使用についてリーガルやビジネスチームを教育するためにエンジニアリングチームから支援を求めることもできます。例えば、公開されていないFOSSの利用を見つけるためにコードスキャンツールが使われることがあります。</a:t>
            </a:r>
          </a:p>
          <a:p>
            <a:endParaRPr lang="x-none" dirty="0"/>
          </a:p>
          <a:p>
            <a:r>
              <a:rPr lang="x-none" dirty="0"/>
              <a:t>一度提案されたFOSSの使用が十分査定されれば、リーガルチームは判断を下す際に必要な情報を保有するようになります。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のプロセスは利害関係のある参加者が協力できるよう、柔軟なものになる必要があります。時としてFOSSの利用シナリオがFOSSレビューチームにとって明確でないこともあります。エンジニアリングチームはより深くインプットを提供するための技量が必要となるでしょう。同じくエンジニアリングチームは、FOSSレビューチームからの助言を実行に移す際に支援を必要とするかもしれません。</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FOSSレビュープロセスは監督機能を持つ必要があります。（例えば、この図ではレビュー実行委員会）監督委員会は、重要な方針決定や、レビュープロセスでの関係者の意見の不一致の解決などを行います。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FOSSの使用に関する情報を収集し、分析するため、および適切な助言を作成するためです。</a:t>
            </a:r>
          </a:p>
          <a:p>
            <a:endParaRPr lang="x-none" dirty="0"/>
          </a:p>
          <a:p>
            <a:r>
              <a:rPr lang="x-none" dirty="0"/>
              <a:t>FOSSレビュープロセスを開始します。このプロセスを開始する手法は企業によって異なりますが、開発におけるFOSSの使用に関わる人たちにはオープンにするべきです。</a:t>
            </a:r>
          </a:p>
          <a:p>
            <a:endParaRPr lang="x-none" dirty="0"/>
          </a:p>
          <a:p>
            <a:r>
              <a:rPr lang="x-none" dirty="0"/>
              <a:t>FOSSレビュープロセスを開始するか、FOSSレビューチームにコンタクトを取ります。組織におけるFOSSの使用者が助言（ガイダンス）を利用できるよう、そのプロセスは柔軟であるべきです。</a:t>
            </a:r>
          </a:p>
          <a:p>
            <a:endParaRPr lang="x-none" dirty="0"/>
          </a:p>
          <a:p>
            <a:r>
              <a:rPr lang="x-none" dirty="0"/>
              <a:t>第一歩としては、パッケージ名、版数（バージョン）、ダウンロード元URL、ライセンス、説明、製品内で意図される使用法などがよいでしょう。組織や意図しユースケースに依存して明確なレベルの詳細情報が必要となるでしょう。 </a:t>
            </a:r>
          </a:p>
          <a:p>
            <a:endParaRPr lang="x-none" dirty="0"/>
          </a:p>
          <a:p>
            <a:r>
              <a:rPr lang="x-none" dirty="0"/>
              <a:t>通常、著作権表示、帰属表示およびソースコードが誰がそのFOSSソフトウェアをラインセンスしているかを特定する助けとなります。</a:t>
            </a:r>
          </a:p>
          <a:p>
            <a:endParaRPr lang="x-none" dirty="0"/>
          </a:p>
          <a:p>
            <a:r>
              <a:rPr lang="x-none" dirty="0"/>
              <a:t>将来のFOSSの問題を追跡するために必要となる、開発チームのコンタクト ポイントです。第三者がコントロールするFOSSライセンスの義務を履行するために合、著作権表示、帰属表示およびベンダーの改変に対応するソースコードを入手する必要があるかもしれません。</a:t>
            </a:r>
          </a:p>
          <a:p>
            <a:endParaRPr lang="x-none" dirty="0"/>
          </a:p>
          <a:p>
            <a:r>
              <a:rPr lang="x-none" dirty="0"/>
              <a:t>完全性、一貫性と正確性について情報をチェックすることです。このプロセスは支援チームの助けを借りることができます。公開されていないFOSS使用に対しコードスキャンツールにって精査することができます。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ここで意図しているのは、"全体像"となる背景を提供し、当日議論するのがFOSSコンプライアンスにもっとも関係する著作権と特許権のみだということを確認してもらうことです。</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本章は、エンド ツー エンド（端から端まで）のコンプライアンス マネジメント プロセスの詳細例について記載しています。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このスライドは、コンプライアンスマネジメントと最終目標について述べています。 </a:t>
            </a:r>
          </a:p>
          <a:p>
            <a:pPr marL="226428" indent="-226428"/>
            <a:endParaRPr lang="en-US" dirty="0">
              <a:latin typeface="Times" charset="0"/>
            </a:endParaRPr>
          </a:p>
          <a:p>
            <a:pPr marL="226428" indent="-226428"/>
            <a:r>
              <a:rPr lang="x-none" dirty="0">
                <a:latin typeface="Times" charset="0"/>
              </a:rPr>
              <a:t>このセクションは大規模なエンタープライズで生じうる、詳細な例を提供します。小規模な企業では、より簡素化したプロセスで取組むことが望まれます。</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このスライドは、本章で述べる各ステップの全体像です。</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ここでの例における最初のステップは、FOSSの使用方法を確認することです。</a:t>
            </a:r>
          </a:p>
          <a:p>
            <a:endParaRPr lang="x-none" dirty="0">
              <a:latin typeface="Calibri"/>
            </a:endParaRPr>
          </a:p>
          <a:p>
            <a:r>
              <a:rPr lang="x-none" dirty="0">
                <a:latin typeface="Calibri"/>
              </a:rPr>
              <a:t>このステップは、「前提条件」で挙げたイベントのうちの一つによって始動されます。例えば開発チームがリクエストを上げた（もしくはFOSSレビューを開始した）といった場合です。またこのステップはレビューチームがソフトウェア リリースやその企業が使用するサード パーティのソフトウェアFOSSが使用されていることや適正なレビューの実施が必要であることを発見したり、知らされたりした場合に開始することもできます。 </a:t>
            </a:r>
          </a:p>
          <a:p>
            <a:endParaRPr lang="x-none" dirty="0">
              <a:latin typeface="Calibri"/>
            </a:endParaRPr>
          </a:p>
          <a:p>
            <a:r>
              <a:rPr lang="x-none" dirty="0">
                <a:latin typeface="Calibri"/>
              </a:rPr>
              <a:t>この例では、FOSSレビューチームはエンジニア達からのレビュー リクエスト通じ、内部開発とサード パーティのソフトウェアのスキャンの実施や、開発のブランチにチェックインされたコードのレビューなどからFOSSの使用方法を確認します。Fこのときにレビューチームはレビュー記録を生成し、次の「監査」ステップに進み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次のステップは前のステップで確認されたソースコードの監査です。</a:t>
            </a:r>
          </a:p>
          <a:p>
            <a:endParaRPr lang="x-none" dirty="0">
              <a:latin typeface="Calibri"/>
            </a:endParaRPr>
          </a:p>
          <a:p>
            <a:r>
              <a:rPr lang="x-none" dirty="0">
                <a:latin typeface="Calibri"/>
              </a:rPr>
              <a:t>ここでの例では、企業は確認されたFOSSコンポーネントについて調査を実施しています。（例えば、宣言されたライセンスのレビューや、FOSSコンポーネントの起源の調査など）また企業はソースコードの起源や構成を検証するためにスキャンも実施します。 </a:t>
            </a:r>
          </a:p>
          <a:p>
            <a:endParaRPr lang="x-none" dirty="0">
              <a:latin typeface="Calibri"/>
            </a:endParaRPr>
          </a:p>
          <a:p>
            <a:r>
              <a:rPr lang="x-none" dirty="0">
                <a:latin typeface="Calibri"/>
              </a:rPr>
              <a:t>レビューチームはこのときソースコードの起源とライセンスに関して結論づけた監査レポートを生成します。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FOSS review team reviews the facts collected in the previous steps and identifies the company’s obligations under the FOSS licenses.</a:t>
            </a:r>
            <a:endParaRPr lang="en-US" dirty="0">
              <a:latin typeface="Calibri"/>
            </a:endParaRPr>
          </a:p>
          <a:p>
            <a:endParaRPr lang="x-none" dirty="0">
              <a:latin typeface="Calibri"/>
            </a:endParaRPr>
          </a:p>
          <a:p>
            <a:r>
              <a:rPr lang="x-none" dirty="0">
                <a:latin typeface="Calibri"/>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Approval information from the previous step should be tracked or registered so that anyone releasing the software can understand and comply with the relevant license obligations.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"全体像"を説明しています。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For our example process, the steps include:</a:t>
            </a:r>
            <a:endParaRPr lang="en-US" dirty="0">
              <a:latin typeface="Times" charset="0"/>
            </a:endParaRPr>
          </a:p>
          <a:p>
            <a:pPr marL="226428" indent="-226428">
              <a:buFont typeface="Arial" panose="020B0604020202020204" pitchFamily="34" charset="0"/>
              <a:buChar char="•"/>
            </a:pPr>
            <a:r>
              <a:rPr lang="x-none" dirty="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dirty="0">
                <a:latin typeface="Times" charset="0"/>
              </a:rPr>
              <a:t>Auditing source code - Review identified FOSS components for license and origin information.</a:t>
            </a:r>
          </a:p>
          <a:p>
            <a:pPr marL="226428" indent="-226428">
              <a:buFont typeface="Arial" panose="020B0604020202020204" pitchFamily="34" charset="0"/>
              <a:buChar char="•"/>
            </a:pPr>
            <a:r>
              <a:rPr lang="x-none" dirty="0">
                <a:latin typeface="Times" charset="0"/>
              </a:rPr>
              <a:t>Resolving issues - Remove FOSS usage that is incompatible with FOSS policies.</a:t>
            </a:r>
          </a:p>
          <a:p>
            <a:pPr marL="226428" indent="-226428">
              <a:buFont typeface="Arial" panose="020B0604020202020204" pitchFamily="34" charset="0"/>
              <a:buChar char="•"/>
            </a:pPr>
            <a:r>
              <a:rPr lang="x-none" dirty="0">
                <a:latin typeface="Times" charset="0"/>
              </a:rPr>
              <a:t>Performing reviews - Assess and determine obligations for FOSS usage.</a:t>
            </a:r>
          </a:p>
          <a:p>
            <a:pPr marL="226428" indent="-226428">
              <a:buFont typeface="Arial" panose="020B0604020202020204" pitchFamily="34" charset="0"/>
              <a:buChar char="•"/>
            </a:pPr>
            <a:r>
              <a:rPr lang="x-none" dirty="0">
                <a:latin typeface="Times" charset="0"/>
              </a:rPr>
              <a:t>Approvals - Communicate approval conditions and license obligations.</a:t>
            </a:r>
          </a:p>
          <a:p>
            <a:pPr marL="226428" indent="-226428">
              <a:buFont typeface="Arial" panose="020B0604020202020204" pitchFamily="34" charset="0"/>
              <a:buChar char="•"/>
            </a:pPr>
            <a:r>
              <a:rPr lang="x-none" dirty="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dirty="0">
                <a:latin typeface="Times" charset="0"/>
              </a:rPr>
              <a:t>Notices - Prepare notices as required by FOSS licenses.</a:t>
            </a:r>
          </a:p>
          <a:p>
            <a:pPr marL="226428" indent="-226428">
              <a:buFont typeface="Arial" panose="020B0604020202020204" pitchFamily="34" charset="0"/>
              <a:buChar char="•"/>
            </a:pPr>
            <a:r>
              <a:rPr lang="x-none" dirty="0">
                <a:latin typeface="Times" charset="0"/>
              </a:rPr>
              <a:t>Pre-distribution verifications – Review distributions for compliance before release. </a:t>
            </a:r>
          </a:p>
          <a:p>
            <a:pPr marL="226428" indent="-226428">
              <a:buFont typeface="Arial" panose="020B0604020202020204" pitchFamily="34" charset="0"/>
              <a:buChar char="•"/>
            </a:pPr>
            <a:r>
              <a:rPr lang="x-none" dirty="0">
                <a:latin typeface="Times" charset="0"/>
              </a:rPr>
              <a:t>Accompanying Source Code Distribution – Make source code available as needed.</a:t>
            </a:r>
          </a:p>
          <a:p>
            <a:pPr marL="226428" indent="-226428">
              <a:buFont typeface="Arial" panose="020B0604020202020204" pitchFamily="34" charset="0"/>
              <a:buChar char="•"/>
            </a:pPr>
            <a:r>
              <a:rPr lang="x-none" dirty="0">
                <a:latin typeface="Times" charset="0"/>
              </a:rPr>
              <a:t>Verification – Provide oversight for compliance process.</a:t>
            </a:r>
          </a:p>
          <a:p>
            <a:endParaRPr lang="x-none" dirty="0">
              <a:latin typeface="Times" charset="0"/>
            </a:endParaRPr>
          </a:p>
          <a:p>
            <a:r>
              <a:rPr lang="x-none" dirty="0">
                <a:latin typeface="Times" charset="0"/>
              </a:rPr>
              <a:t>Architecture reviews examine the relationships between FOSS components and company software. For example, how are FOSS and company components linked together?</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common pitfalls in FOSS compliance processes, and discusses approaches to avoiding these pitfalls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The </a:t>
            </a:r>
            <a:r>
              <a:rPr lang="en-US" dirty="0">
                <a:latin typeface="Times"/>
                <a:cs typeface="Times"/>
              </a:rPr>
              <a:t>first </a:t>
            </a:r>
            <a:r>
              <a:rPr lang="x-none" dirty="0">
                <a:latin typeface="Times"/>
                <a:cs typeface="Times"/>
              </a:rPr>
              <a:t>pitfall described in this slide arises where copyleft-style licensed FOSS is inadvertently mixed with proprietary code. </a:t>
            </a:r>
          </a:p>
          <a:p>
            <a:pPr marL="226428" indent="-226428"/>
            <a:endParaRPr lang="x-none" dirty="0">
              <a:latin typeface="Times"/>
              <a:cs typeface="Times"/>
            </a:endParaRPr>
          </a:p>
          <a:p>
            <a:pPr marL="226428" indent="-226428"/>
            <a:r>
              <a:rPr lang="x-none" dirty="0">
                <a:latin typeface="Times"/>
                <a:cs typeface="Times"/>
              </a:rPr>
              <a:t>This may be discovered through auditing source code for license notices or using code scanning tools.</a:t>
            </a:r>
          </a:p>
          <a:p>
            <a:pPr marL="226428" indent="-226428"/>
            <a:endParaRPr lang="x-none" dirty="0">
              <a:latin typeface="Times"/>
              <a:cs typeface="Times"/>
            </a:endParaRPr>
          </a:p>
          <a:p>
            <a:pPr marL="226428" indent="-226428"/>
            <a:r>
              <a:rPr lang="x-none" dirty="0">
                <a:latin typeface="Times"/>
                <a:cs typeface="Times"/>
              </a:rPr>
              <a:t>Preventative measures include training of engineering staff, and building regular audits or scans into the development process.</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copyleft-style licensed FOSS is inadvertently linked to proprietary code. </a:t>
            </a:r>
          </a:p>
          <a:p>
            <a:pPr marL="0" indent="0"/>
            <a:endParaRPr lang="x-none" b="0" dirty="0">
              <a:latin typeface="Times"/>
              <a:cs typeface="Times"/>
            </a:endParaRPr>
          </a:p>
          <a:p>
            <a:pPr marL="0" indent="0"/>
            <a:r>
              <a:rPr lang="x-none" b="0" dirty="0">
                <a:latin typeface="Times"/>
                <a:cs typeface="Times"/>
              </a:rPr>
              <a:t>This type of failure may be detected using dependency tracking tools or reviews of architecture.</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architectural reviews into the development process.</a:t>
            </a:r>
          </a:p>
          <a:p>
            <a:pPr marL="0" indent="0"/>
            <a:endParaRPr lang="x-none" b="0" dirty="0">
              <a:latin typeface="Times"/>
              <a:cs typeface="Times"/>
            </a:endParaRPr>
          </a:p>
          <a:p>
            <a:pPr marL="0" indent="0"/>
            <a:r>
              <a:rPr lang="x-none" b="0" dirty="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b="0" dirty="0">
              <a:latin typeface="Times"/>
              <a:cs typeface="Times"/>
            </a:endParaRPr>
          </a:p>
          <a:p>
            <a:pPr marL="0" indent="0"/>
            <a:r>
              <a:rPr lang="x-none" b="0" dirty="0">
                <a:latin typeface="Times"/>
                <a:cs typeface="Times"/>
              </a:rPr>
              <a:t>This type of failure may be discovered through auditing source code introduced into the FOSS component.</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regular audits into the development process.</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a company has an obligation to provide accompanying source code, but fails to do so. </a:t>
            </a:r>
          </a:p>
          <a:p>
            <a:pPr marL="0" indent="0"/>
            <a:endParaRPr lang="x-none" b="0" dirty="0">
              <a:latin typeface="Times"/>
              <a:cs typeface="Times"/>
            </a:endParaRPr>
          </a:p>
          <a:p>
            <a:pPr marL="0" indent="0"/>
            <a:r>
              <a:rPr lang="x-none" b="0" dirty="0">
                <a:latin typeface="Times"/>
                <a:cs typeface="Times"/>
              </a:rPr>
              <a:t>The second pitfall arises where a company provides accompanying source code, but fails to provide the correct version that matches the distributed binary version. </a:t>
            </a:r>
          </a:p>
          <a:p>
            <a:pPr marL="0" indent="0"/>
            <a:endParaRPr lang="x-none" b="0" dirty="0">
              <a:latin typeface="Times"/>
              <a:cs typeface="Times"/>
            </a:endParaRPr>
          </a:p>
          <a:p>
            <a:pPr marL="0" indent="0"/>
            <a:r>
              <a:rPr lang="x-none" b="0" dirty="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b="0" dirty="0">
              <a:latin typeface="Times"/>
              <a:cs typeface="Times"/>
            </a:endParaRPr>
          </a:p>
          <a:p>
            <a:pPr marL="0" indent="0"/>
            <a:r>
              <a:rPr lang="x-none" b="0" dirty="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このスライドでは、ソフトウェアに対する著作権法の</a:t>
            </a:r>
            <a:r>
              <a:rPr lang="en-US" i="0" baseline="0" dirty="0">
                <a:latin typeface="Calibri"/>
              </a:rPr>
              <a:t>最重要部分を明確にしています。</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dirty="0">
              <a:solidFill>
                <a:srgbClr val="000000"/>
              </a:solidFill>
              <a:latin typeface="Times"/>
            </a:endParaRPr>
          </a:p>
          <a:p>
            <a:pPr marL="0" indent="0"/>
            <a:r>
              <a:rPr lang="x-none" dirty="0">
                <a:latin typeface="Times" charset="0"/>
              </a:rPr>
              <a:t>Preventative measures include monitoring of engineering training, and also making the compliance process easily accessible to the engineering team.</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Your FOSS compliance process is a building block to establishing good working relationships within the FOSS community.</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Pitfalls can occur under the following categories:</a:t>
            </a:r>
            <a:r>
              <a:rPr lang="en-US" dirty="0">
                <a:latin typeface="Times" charset="0"/>
              </a:rPr>
              <a:t> </a:t>
            </a:r>
            <a:r>
              <a:rPr lang="x-none" dirty="0">
                <a:latin typeface="Times" charset="0"/>
              </a:rPr>
              <a:t>IP failure, license compliance failure, and compliance process failure.</a:t>
            </a:r>
          </a:p>
          <a:p>
            <a:pPr marL="0" indent="0"/>
            <a:endParaRPr lang="en-US" dirty="0">
              <a:latin typeface="Times" charset="0"/>
            </a:endParaRPr>
          </a:p>
          <a:p>
            <a:pPr marL="0" indent="0"/>
            <a:r>
              <a:rPr lang="x-none" dirty="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dirty="0">
              <a:latin typeface="Times" charset="0"/>
            </a:endParaRPr>
          </a:p>
          <a:p>
            <a:pPr marL="0" indent="0"/>
            <a:r>
              <a:rPr lang="x-none" dirty="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dirty="0">
              <a:latin typeface="Times" charset="0"/>
            </a:endParaRPr>
          </a:p>
          <a:p>
            <a:pPr marL="0" indent="0"/>
            <a:r>
              <a:rPr lang="x-none" dirty="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dirty="0">
              <a:latin typeface="Times" charset="0"/>
            </a:endParaRPr>
          </a:p>
          <a:p>
            <a:pPr marL="0" indent="0"/>
            <a:r>
              <a:rPr lang="x-none" dirty="0">
                <a:latin typeface="Times" charset="0"/>
              </a:rPr>
              <a:t>The benefits of prioritizing compliance are that you become more efficient in your use of FOSS,</a:t>
            </a:r>
            <a:r>
              <a:rPr lang="en-US" dirty="0">
                <a:latin typeface="Times" charset="0"/>
              </a:rPr>
              <a:t> </a:t>
            </a:r>
            <a:r>
              <a:rPr lang="x-none" dirty="0">
                <a:latin typeface="Times" charset="0"/>
              </a:rPr>
              <a:t>and that you build a better relationship with the open source community.</a:t>
            </a:r>
          </a:p>
          <a:p>
            <a:pPr marL="0" indent="0"/>
            <a:endParaRPr lang="en-US" dirty="0">
              <a:latin typeface="Times" charset="0"/>
            </a:endParaRPr>
          </a:p>
          <a:p>
            <a:pPr marL="0" indent="0"/>
            <a:r>
              <a:rPr lang="x-none" dirty="0">
                <a:latin typeface="Times" charset="0"/>
              </a:rPr>
              <a:t>The benefits of maintaining a good community relationship are that you can better assess how you can comply with the FOSS license requirements, and you have a better two-way communication with regard to contribution and use of the FOSS.</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特許の概念を説明しています。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スライドは、「ライセンス」とは何かを説明しています。本内容は米国法令下での契約と異なっています。ここではライセンスの中にどういったものがあるか、その境界を説明しています。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12/19/16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ensource.org/licen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カリキュラム</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1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
            </a:r>
            <a:r>
              <a:rPr lang="en-US" dirty="0">
                <a:solidFill>
                  <a:srgbClr val="000000"/>
                </a:solidFill>
                <a:latin typeface="Calibri" charset="0"/>
                <a:hlinkClick r:id=""/>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ライセンスの下でリリースされています。</a:t>
            </a:r>
          </a:p>
          <a:p>
            <a:endParaRPr lang="en-US" dirty="0">
              <a:solidFill>
                <a:srgbClr val="000000"/>
              </a:solidFill>
              <a:latin typeface="Calibri" charset="0"/>
            </a:endParaRPr>
          </a:p>
          <a:p>
            <a:r>
              <a:rPr lang="en-US" dirty="0">
                <a:solidFill>
                  <a:srgbClr val="000000"/>
                </a:solidFill>
                <a:latin typeface="Calibri" charset="0"/>
              </a:rPr>
              <a:t>本スライドは米国法令に準じています。法域が異なる場合においては法的要求事項が異なる場合がありますのでコンプライアンス トレーニング プログラムの一部で本スライドを使う際にはこの点を考慮する必要があります。</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a:latin typeface="Calibri" charset="0"/>
                <a:ea typeface="ＭＳ Ｐゴシック" charset="0"/>
              </a:rPr>
              <a:t>ソフトウェアにとってもっとも重要なのはどのような著作権ですか？</a:t>
            </a:r>
          </a:p>
          <a:p>
            <a:r>
              <a:rPr lang="en-US" dirty="0">
                <a:latin typeface="Calibri" charset="0"/>
                <a:ea typeface="ＭＳ Ｐゴシック" charset="0"/>
              </a:rPr>
              <a:t>ソフトウェアが特許を受けることができますか？ </a:t>
            </a:r>
          </a:p>
          <a:p>
            <a:r>
              <a:rPr lang="en-US" dirty="0">
                <a:latin typeface="Calibri" charset="0"/>
                <a:ea typeface="ＭＳ Ｐゴシック" charset="0"/>
              </a:rPr>
              <a:t>特許はその保有者に対しどういった権利を付与しますか？</a:t>
            </a:r>
          </a:p>
          <a:p>
            <a:r>
              <a:rPr lang="en-US" dirty="0">
                <a:latin typeface="Calibri" charset="0"/>
                <a:ea typeface="ＭＳ Ｐゴシック" charset="0"/>
              </a:rPr>
              <a:t>単独で自分のソフトウェアを開発した場合、第三者からそのソフトウェアについて著作権ライセンスを必要となるということはありえますか？特許の場合は？</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フリー、</a:t>
            </a:r>
            <a:r>
              <a:rPr lang="en-US" dirty="0">
                <a:latin typeface="Calibri" charset="0"/>
                <a:ea typeface="MS PGothic" charset="0"/>
              </a:rPr>
              <a:t>FOSS</a:t>
            </a:r>
            <a:r>
              <a:rPr lang="x-none" dirty="0">
                <a:latin typeface="Calibri" charset="0"/>
                <a:ea typeface="MS PGothic" charset="0"/>
              </a:rPr>
              <a:t>ソフトウェアのライセンスは一般的に改変と再頒布を許容する条件の下でソースコードを取得できるようにします。</a:t>
            </a:r>
          </a:p>
          <a:p>
            <a:r>
              <a:rPr lang="x-none" dirty="0">
                <a:latin typeface="Calibri" charset="0"/>
                <a:ea typeface="MS PGothic" charset="0"/>
              </a:rPr>
              <a:t>FOSSライセンスには、帰属の提供や著作権宣言文の維持もしくはソースコードが取得できる「書面による申し出（Written offer)」に係る条件を有する場合があります。</a:t>
            </a:r>
          </a:p>
          <a:p>
            <a:r>
              <a:rPr lang="x-none" dirty="0">
                <a:latin typeface="Calibri" charset="0"/>
                <a:ea typeface="MS PGothic" charset="0"/>
              </a:rPr>
              <a:t>ライセンスで良く知られているものとして</a:t>
            </a:r>
            <a:r>
              <a:rPr lang="en-US" dirty="0">
                <a:latin typeface="Calibri" charset="0"/>
                <a:ea typeface="MS PGothic" charset="0"/>
              </a:rPr>
              <a:t>FOSS</a:t>
            </a:r>
            <a:r>
              <a:rPr lang="x-none" dirty="0">
                <a:latin typeface="Calibri" charset="0"/>
                <a:ea typeface="MS PGothic" charset="0"/>
              </a:rPr>
              <a:t> Iイニシアチブ（OSI)が 、彼らの</a:t>
            </a:r>
            <a:r>
              <a:rPr lang="en-US" dirty="0">
                <a:latin typeface="Calibri" charset="0"/>
                <a:ea typeface="MS PGothic" charset="0"/>
              </a:rPr>
              <a:t>FOSS</a:t>
            </a:r>
            <a:r>
              <a:rPr lang="x-none" dirty="0">
                <a:latin typeface="Calibri" charset="0"/>
                <a:ea typeface="MS PGothic" charset="0"/>
              </a:rPr>
              <a:t>定義（OSD）に基づき承認したものが挙げられます。OSIが承認したライセンスの全リストこちらで取得できます：</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パーミッシブな（許容型の）FOSSライセンス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パーミッシブなFOSSライセンス－制約が最小限にとどまるライセンスを言及する時に用いられる用語</a:t>
            </a:r>
          </a:p>
          <a:p>
            <a:r>
              <a:rPr lang="en-US" dirty="0">
                <a:latin typeface="Calibri" charset="0"/>
                <a:ea typeface="MS PGothic" charset="0"/>
              </a:rPr>
              <a:t>例：三条項BSDライセンス</a:t>
            </a:r>
          </a:p>
          <a:p>
            <a:pPr lvl="1"/>
            <a:r>
              <a:rPr lang="en-US" sz="2100" dirty="0">
                <a:latin typeface="Calibri" charset="0"/>
                <a:ea typeface="MS PGothic" charset="0"/>
              </a:rPr>
              <a:t>BSDライセンスは、著作権表示やライセンスの保証に係る免責事項が維持される限り、いかなる目的においても無制限の再頒布を許容するパーミッシブなライセンスの一例。 </a:t>
            </a:r>
          </a:p>
          <a:p>
            <a:pPr lvl="1"/>
            <a:r>
              <a:rPr lang="en-US" sz="2100" dirty="0">
                <a:latin typeface="Calibri" charset="0"/>
                <a:ea typeface="MS PGothic" charset="0"/>
              </a:rPr>
              <a:t>このライセンス（三条項BSDライセンス）は二次的著作物の宣伝に対し、許可のないコントリビュータ名の使用を制限する条項を含んでいる。</a:t>
            </a: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ライセンスの中には、二次的著作物（もしくは同じファイルや同じプログラムにある、その他の境界内にあるソフトウェア）の再頒布を要求するものがあります。</a:t>
            </a:r>
          </a:p>
          <a:p>
            <a:r>
              <a:rPr lang="x-none" dirty="0">
                <a:latin typeface="Calibri" charset="0"/>
                <a:ea typeface="MS PGothic" charset="0"/>
              </a:rPr>
              <a:t>これは、「コピーレフト」もしくは「互恵的」/「遺伝的」効果と言及されます。</a:t>
            </a:r>
          </a:p>
          <a:p>
            <a:r>
              <a:rPr lang="x-none" dirty="0">
                <a:latin typeface="Calibri" charset="0"/>
                <a:ea typeface="MS PGothic" charset="0"/>
              </a:rPr>
              <a:t>GPL version 2.0よりライセンス互恵性の例：</a:t>
            </a:r>
          </a:p>
          <a:p>
            <a:pPr lvl="1" indent="0">
              <a:buNone/>
            </a:pPr>
            <a:r>
              <a:rPr lang="x-none" altLang="ja-JP" i="1" dirty="0">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p>
          <a:p>
            <a:r>
              <a:rPr lang="x-none" dirty="0">
                <a:latin typeface="Calibri" charset="0"/>
                <a:ea typeface="MS PGothic" charset="0"/>
              </a:rPr>
              <a:t>互恵性やコピーレフトの条項を組み入れたライセンスとしてGPL, LGPL, AGPL, MPLおよび CDDLの全てのバージョンが挙げられます。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ライセンスは、ソースが使用できる状態にあることを義務づける場合があります。</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プロプライエタリ ライセンスもしくはクローズド ソース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プロプライエタリ ソフトウェア ライセンス（商用ライセンス、もしくはEULA）はソフトウェアの使用、改変もしくは再頒布についての制約を有します。</a:t>
            </a:r>
          </a:p>
          <a:p>
            <a:r>
              <a:rPr lang="en-US" dirty="0">
                <a:latin typeface="Calibri" charset="0"/>
                <a:ea typeface="MS PGothic" charset="0"/>
              </a:rPr>
              <a:t>プロプライエタリ ライセンスには、多くの場合、支払やライセンス料といったものを伴います。 </a:t>
            </a:r>
          </a:p>
          <a:p>
            <a:r>
              <a:rPr lang="en-US" dirty="0">
                <a:latin typeface="Calibri" charset="0"/>
                <a:ea typeface="MS PGothic" charset="0"/>
              </a:rPr>
              <a:t>プロプライエタリ ライセンスはベンダー毎に独自性があります－ベンダーがあるだけプロプライエタリ ライセンスもたくさんのバリエーションがあり、それぞれ個別評価されなければなりません。</a:t>
            </a:r>
          </a:p>
          <a:p>
            <a:r>
              <a:rPr lang="en-US" dirty="0">
                <a:latin typeface="Calibri" charset="0"/>
                <a:ea typeface="MS PGothic" charset="0"/>
              </a:rPr>
              <a:t>FOSSの開発者たちはしばしば「</a:t>
            </a:r>
            <a:r>
              <a:rPr lang="en-US" altLang="ja-JP" dirty="0">
                <a:latin typeface="Calibri" charset="0"/>
                <a:ea typeface="MS PGothic" charset="0"/>
              </a:rPr>
              <a:t>プロプライエタリ」を商用のFOSSでないライセンスを言い表す際に用いますが</a:t>
            </a:r>
            <a:r>
              <a:rPr lang="en-US" dirty="0">
                <a:latin typeface="Calibri"/>
              </a:rPr>
              <a:t>、FOSSとプロプライエタリ、どちらのライセンスも知的財産に基づき、 その財産にライセンスを付与するものです。</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その他のライセンシングを取り巻く状況</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フリーウェア－プロプライエタリ ライセンスの下に、無料もしくは非常に低コストで頒布されるソフトウェア</a:t>
            </a:r>
          </a:p>
          <a:p>
            <a:pPr lvl="1"/>
            <a:r>
              <a:rPr lang="en-US" sz="1800" dirty="0">
                <a:latin typeface="Calibri" charset="0"/>
                <a:ea typeface="MS PGothic" charset="0"/>
              </a:rPr>
              <a:t>そのソースコードは取得できる場合もそうでない場合もあります。二次的創作物は一般的に制限されます。</a:t>
            </a:r>
          </a:p>
          <a:p>
            <a:pPr lvl="1"/>
            <a:r>
              <a:rPr lang="en-US" sz="1800" dirty="0">
                <a:latin typeface="Calibri" charset="0"/>
                <a:ea typeface="MS PGothic" charset="0"/>
              </a:rPr>
              <a:t>フリーウェアのソフトウェアは一般にすべての機能が使え（機能制約がない）、制限なく使える（使用日数における制約がない）ものです。 </a:t>
            </a:r>
          </a:p>
          <a:p>
            <a:pPr lvl="1"/>
            <a:r>
              <a:rPr lang="en-US" sz="1800" dirty="0">
                <a:latin typeface="Calibri" charset="0"/>
                <a:ea typeface="MS PGothic" charset="0"/>
              </a:rPr>
              <a:t>フリーウェアのソフトウェアは（個人使用、商業目的、学術目的など）使用タイプについての制約と同様に、通常そのソフトウェアのコピー、頒布、二次的著作物の作成についての制約を課します。</a:t>
            </a:r>
          </a:p>
          <a:p>
            <a:r>
              <a:rPr lang="en-US" dirty="0">
                <a:latin typeface="Calibri" charset="0"/>
                <a:ea typeface="MS PGothic" charset="0"/>
              </a:rPr>
              <a:t>シェアウェア－無料で期間・機能限定した試用を基本として使用者に提供されるプロプライエタリのソフトウェア</a:t>
            </a:r>
          </a:p>
          <a:p>
            <a:pPr lvl="1"/>
            <a:r>
              <a:rPr lang="en-US" dirty="0">
                <a:latin typeface="Calibri" charset="0"/>
                <a:ea typeface="MS PGothic" charset="0"/>
              </a:rPr>
              <a:t>シェアウェアの目的は、将来の購買者がその有用性を評価できるよう、そのソフトウェアの完全版ライセンスを購入する前にプログラムを使用する機会を提供することです。 </a:t>
            </a:r>
          </a:p>
          <a:p>
            <a:pPr lvl="1"/>
            <a:r>
              <a:rPr lang="en-US" dirty="0">
                <a:latin typeface="Calibri" charset="0"/>
                <a:ea typeface="MS PGothic" charset="0"/>
              </a:rPr>
              <a:t>大半の企業は、シェアウェアを非常に警戒します。そのソフトウェアが組織内で自由に広まってしまった後でそのシェアウェア ベンダーが大口ライセンスへの支払いを迫ることがしばしばあるためです。</a:t>
            </a:r>
          </a:p>
          <a:p>
            <a:r>
              <a:rPr lang="en-US" dirty="0">
                <a:latin typeface="Calibri" charset="0"/>
                <a:ea typeface="MS PGothic" charset="0"/>
              </a:rPr>
              <a:t>フリーウェアとシェアウェアは、FOSSではありません。</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パブリック ドメイン</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パブリック ドメインという用語は法令で保護されない知的財産のことを言います。このため公衆は（パブリックドメインのものを）ライセンスを求めることなく使用することができます。 </a:t>
            </a:r>
          </a:p>
          <a:p>
            <a:r>
              <a:rPr lang="en-US" dirty="0">
                <a:latin typeface="Calibri" charset="0"/>
                <a:ea typeface="MS PGothic" charset="0"/>
              </a:rPr>
              <a:t>開発者は自身のソフトウェアとともに</a:t>
            </a:r>
            <a:r>
              <a:rPr lang="en-US" i="1" dirty="0">
                <a:latin typeface="Calibri" charset="0"/>
                <a:ea typeface="MS PGothic" charset="0"/>
              </a:rPr>
              <a:t>パブリック ドメイン宣言</a:t>
            </a:r>
            <a:r>
              <a:rPr lang="en-US" dirty="0">
                <a:latin typeface="Calibri" charset="0"/>
                <a:ea typeface="MS PGothic" charset="0"/>
              </a:rPr>
              <a:t> を含めることができます。 </a:t>
            </a:r>
          </a:p>
          <a:p>
            <a:pPr lvl="1"/>
            <a:r>
              <a:rPr lang="en-US" dirty="0">
                <a:latin typeface="Calibri" charset="0"/>
                <a:ea typeface="MS PGothic" charset="0"/>
              </a:rPr>
              <a:t>E. 例）「本ソフトウェアの全てのコードと文書類は著作者によりパブリックドメインにささげられました」</a:t>
            </a:r>
          </a:p>
          <a:p>
            <a:pPr lvl="1"/>
            <a:r>
              <a:rPr lang="en-US" dirty="0">
                <a:latin typeface="Calibri" charset="0"/>
                <a:ea typeface="MS PGothic" charset="0"/>
              </a:rPr>
              <a:t>このパブリック ドメイン宣言はFOSSライセンスと同じものではありません。</a:t>
            </a:r>
          </a:p>
          <a:p>
            <a:r>
              <a:rPr lang="en-US" dirty="0">
                <a:latin typeface="Calibri"/>
              </a:rPr>
              <a:t>パブリック ドメイン宣言とは、開発者がそのソフトウェアで保有できる、あらゆる知的財産権を放棄もしくは消滅させるための試みのことで、制約なくそのソフトウェアが使用できることを明示します。しかしこの宣言の執行可能性についてはFOSSコミュニティにおける議論が必要となります。</a:t>
            </a:r>
          </a:p>
          <a:p>
            <a:r>
              <a:rPr lang="en-US" dirty="0">
                <a:latin typeface="Calibri" charset="0"/>
                <a:ea typeface="MS PGothic" charset="0"/>
              </a:rPr>
              <a:t>多くの場合、パブリック ドメイン宣言は保証免責条項など他の条項を伴います。そのような場合、そのソフトウェアはパブリック ドメインというよりはあるライセンスの下にあるとみなされる場合があります。</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ライセンスの両立性</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ライセンス両立性は、ライセンス条項に矛盾がないことを確かなものにするプロセス </a:t>
            </a:r>
          </a:p>
          <a:p>
            <a:r>
              <a:rPr lang="en-US" sz="2000" dirty="0">
                <a:solidFill>
                  <a:srgbClr val="292934"/>
                </a:solidFill>
                <a:latin typeface="Calibri" charset="0"/>
                <a:ea typeface="MS PGothic" charset="0"/>
              </a:rPr>
              <a:t>一つのライセンスが何かすることを要求し、他方のライセンスがそうすることを禁じている場合、それらは矛盾します。</a:t>
            </a:r>
            <a:r>
              <a:rPr lang="en-US" sz="2000" dirty="0">
                <a:latin typeface="Calibri" charset="0"/>
                <a:ea typeface="MS PGothic" charset="0"/>
              </a:rPr>
              <a:t> その二つのソフトウェアモジュールの組み合わせがライセンス下での義務を発生させる場合には、二つのライセンスは両立しません。</a:t>
            </a:r>
          </a:p>
          <a:p>
            <a:r>
              <a:rPr lang="en-US" sz="2000" dirty="0">
                <a:latin typeface="Calibri" charset="0"/>
                <a:ea typeface="MS PGothic" charset="0"/>
              </a:rPr>
              <a:t>一つの例は、GPLv2の義務が「二次的著作物」におよぶ場合です。 </a:t>
            </a:r>
          </a:p>
          <a:p>
            <a:r>
              <a:rPr lang="en-US" sz="2000" dirty="0">
                <a:latin typeface="Calibri" charset="0"/>
                <a:ea typeface="MS PGothic" charset="0"/>
              </a:rPr>
              <a:t>第二のソフトウェアモジュールをGPLv2でライセンスされたモジュールと組み合わせ、それがGPLv2でライセンスされたモジュールの二次的著作物でなければ、第二のソフトウェアモジュールはGPLv2の影響を受けません。  </a:t>
            </a:r>
          </a:p>
          <a:p>
            <a:r>
              <a:rPr lang="en-US" sz="2000" dirty="0">
                <a:latin typeface="Calibri" charset="0"/>
                <a:ea typeface="MS PGothic" charset="0"/>
              </a:rPr>
              <a:t>「二次的著作物」の定義はFOSSコミュニティでもその見解がさまざまになりがちです。</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告知／通知／表示（Notice）</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告知／通知／表示（Notices）は、しばしば著作者やライセンスに関する情報を提供します。例えばファイルのヘッダーにあるコメント行の文字列などがあります。また、FOSSライセンスは告知／通知／表示のソースコードや文書類における場所を要求する場合があります。これは著作者の功績を称えたり（帰属表示として）、そのソフトウェアが改変されたことを明確にさせたりするためです。 </a:t>
            </a:r>
          </a:p>
          <a:p>
            <a:r>
              <a:rPr lang="en-US" b="1" dirty="0">
                <a:latin typeface="Calibri" charset="0"/>
                <a:ea typeface="MS PGothic" charset="0"/>
              </a:rPr>
              <a:t>著作権表示（Copyright notice） </a:t>
            </a:r>
            <a:r>
              <a:rPr lang="en-US" dirty="0">
                <a:latin typeface="Calibri" charset="0"/>
                <a:ea typeface="MS PGothic" charset="0"/>
              </a:rPr>
              <a:t>－その著作物の著作権保有者を社会に知らしめるべく、写し（copy）に掲載される識別子のこと</a:t>
            </a:r>
            <a:r>
              <a:rPr lang="en-US" dirty="0">
                <a:solidFill>
                  <a:prstClr val="black"/>
                </a:solidFill>
                <a:latin typeface="Calibri" charset="0"/>
                <a:ea typeface="MS PGothic" charset="0"/>
              </a:rPr>
              <a:t>例：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ライセンス表示（License notice）</a:t>
            </a:r>
            <a:r>
              <a:rPr lang="en-US" dirty="0">
                <a:latin typeface="Calibri" charset="0"/>
                <a:ea typeface="MS PGothic" charset="0"/>
              </a:rPr>
              <a:t> －その製品に含まれるFOSSのライセンス条項や条件を知らせる表示（notice)。</a:t>
            </a:r>
          </a:p>
          <a:p>
            <a:r>
              <a:rPr lang="en-US" b="1" dirty="0">
                <a:latin typeface="Calibri" charset="0"/>
                <a:ea typeface="MS PGothic" charset="0"/>
              </a:rPr>
              <a:t>帰属表示（Attribution notice） </a:t>
            </a:r>
            <a:r>
              <a:rPr lang="en-US" dirty="0">
                <a:latin typeface="Calibri" charset="0"/>
                <a:ea typeface="MS PGothic" charset="0"/>
              </a:rPr>
              <a:t>－製品リリースに含まれる、原作者の証としてこれを知らせる表示</a:t>
            </a:r>
          </a:p>
          <a:p>
            <a:r>
              <a:rPr lang="en-US" b="1" dirty="0">
                <a:latin typeface="Calibri" charset="0"/>
                <a:ea typeface="MS PGothic" charset="0"/>
              </a:rPr>
              <a:t>改変告知（Modification notice） </a:t>
            </a:r>
            <a:r>
              <a:rPr lang="en-US" dirty="0">
                <a:latin typeface="Calibri" charset="0"/>
                <a:ea typeface="MS PGothic" charset="0"/>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FOSSレビューで重要となるソフトウェアの概念</a:t>
            </a:r>
            <a:r>
              <a:rPr lang="x-none" dirty="0"/>
              <a:t> Review</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FOSSレビューを実施する</a:t>
            </a:r>
          </a:p>
          <a:p>
            <a:pPr marL="514350" indent="-514350">
              <a:buFont typeface="+mj-lt"/>
              <a:buAutoNum type="arabicPeriod" startAt="5"/>
            </a:pPr>
            <a:r>
              <a:rPr lang="x-none" dirty="0"/>
              <a:t>エンド ツー エンドのコンプライアンス管理（例となるプロセス）</a:t>
            </a:r>
          </a:p>
          <a:p>
            <a:pPr marL="514350" indent="-514350">
              <a:buFont typeface="+mj-lt"/>
              <a:buAutoNum type="arabicPeriod" startAt="5"/>
            </a:pPr>
            <a:r>
              <a:rPr lang="en-US" dirty="0"/>
              <a:t>コンプライアンスで陥る落とし穴を回避する</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マルチ ライセンス</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マルチライセンスはソフトウェアを2つ以上の異なる条項や条件のセットの下で頒布する慣行をいいます。</a:t>
            </a:r>
          </a:p>
          <a:p>
            <a:pPr lvl="1"/>
            <a:r>
              <a:rPr lang="en-US" dirty="0">
                <a:latin typeface="Calibri" charset="0"/>
                <a:ea typeface="MS PGothic" charset="0"/>
              </a:rPr>
              <a:t>例：ソフトウェアが「デュアルライセンス」であるとき、受け手はそのソフトウェアの使用もしくは頒布について、ふあっつのライセンスの選択肢から選択することができます。</a:t>
            </a:r>
          </a:p>
          <a:p>
            <a:r>
              <a:rPr lang="en-US" dirty="0">
                <a:latin typeface="Calibri" charset="0"/>
                <a:ea typeface="MS PGothic" charset="0"/>
              </a:rPr>
              <a:t>注：ライセンサ（ライセンス供与者）が一つ以上のライセンスを課すといったことや、全てのライセンスを満たさなければならないといった状況ではないので、混同しないようにしてください。</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FOSSライセンスとはどういったものでしょうか？</a:t>
            </a:r>
          </a:p>
          <a:p>
            <a:r>
              <a:rPr lang="x-none" dirty="0">
                <a:latin typeface="Calibri" charset="0"/>
                <a:ea typeface="ＭＳ Ｐゴシック" charset="0"/>
              </a:rPr>
              <a:t>パーミッシブなFOSSライセンスの典型的な義務としてどういったものがありますか？</a:t>
            </a:r>
          </a:p>
          <a:p>
            <a:r>
              <a:rPr lang="x-none" dirty="0">
                <a:latin typeface="Calibri" charset="0"/>
                <a:ea typeface="ＭＳ Ｐゴシック" charset="0"/>
              </a:rPr>
              <a:t>パーミッシブなライセンスの名称をいくつか挙げてください。</a:t>
            </a:r>
          </a:p>
          <a:p>
            <a:r>
              <a:rPr lang="x-none" dirty="0">
                <a:latin typeface="Calibri" charset="0"/>
                <a:ea typeface="ＭＳ Ｐゴシック" charset="0"/>
              </a:rPr>
              <a:t>ライセンスの互恵性とはどういったことを意味していますか？</a:t>
            </a:r>
          </a:p>
          <a:p>
            <a:r>
              <a:rPr lang="x-none" dirty="0">
                <a:latin typeface="Calibri" charset="0"/>
                <a:ea typeface="ＭＳ Ｐゴシック" charset="0"/>
              </a:rPr>
              <a:t>コピーレフトの形態をとるライセンスの名称をいくつか挙げてください。</a:t>
            </a:r>
          </a:p>
          <a:p>
            <a:r>
              <a:rPr lang="x-none" dirty="0">
                <a:latin typeface="Calibri" charset="0"/>
                <a:ea typeface="ＭＳ Ｐゴシック" charset="0"/>
              </a:rPr>
              <a:t>コピーレフトライセンスの下で使用されるコードについては何が頒布される必要がありますか？ </a:t>
            </a:r>
          </a:p>
          <a:p>
            <a:r>
              <a:rPr lang="x-none" dirty="0">
                <a:latin typeface="Calibri" charset="0"/>
                <a:ea typeface="ＭＳ Ｐゴシック" charset="0"/>
              </a:rPr>
              <a:t>フリーソフトウェアとシェアウェアはFOSSとみなされますか？</a:t>
            </a:r>
          </a:p>
          <a:p>
            <a:r>
              <a:rPr lang="x-none" dirty="0">
                <a:latin typeface="Calibri" charset="0"/>
                <a:ea typeface="ＭＳ Ｐゴシック" charset="0"/>
              </a:rPr>
              <a:t>マルチライセンスとはどういったものでしょうか</a:t>
            </a:r>
          </a:p>
          <a:p>
            <a:r>
              <a:rPr lang="x-none" dirty="0">
                <a:latin typeface="Calibri" charset="0"/>
                <a:ea typeface="ＭＳ Ｐゴシック" charset="0"/>
              </a:rPr>
              <a:t>FOSSの告知／通知／表示（Notice）にはどういった情報がありますか？またそれらはどのように使われますか？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第3章</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FOSSコンプライアンスのゴール</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自らの義務を知る（FOSSの使用を発見し追跡する）こと。</a:t>
            </a:r>
            <a:r>
              <a:rPr lang="en-US" dirty="0">
                <a:latin typeface="Calibri" charset="0"/>
                <a:ea typeface="ＭＳ Ｐゴシック" charset="0"/>
              </a:rPr>
              <a:t>自身のソフトウェアを構成することになる全てのFOSSコンポーネント（およびそれぞれで確認されたライセンス）を特定、追跡し、そのリストを書庫に保管するためのプロセスを持つ必要があります。</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使用されるFOSSに対し全てのライセンスの義務を果たすこと。</a:t>
            </a:r>
            <a:r>
              <a:rPr lang="en-US" dirty="0">
                <a:latin typeface="Calibri" charset="0"/>
                <a:ea typeface="ＭＳ Ｐゴシック" charset="0"/>
              </a:rPr>
              <a:t>自組織でのコンプライアンス プログラムは、業務遂行上生じる代表的なFOSSユースケースを認識し、これに対応する必要があります。</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果たすべきコンプライアンスの義務にはどんなものがあるか？</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関与するライセンスにもよりますが、義務として以下のようなものがありえます。</a:t>
            </a:r>
          </a:p>
          <a:p>
            <a:pPr>
              <a:buFont typeface="Arial"/>
              <a:buChar char="•"/>
            </a:pPr>
            <a:r>
              <a:rPr lang="en-US" b="1" dirty="0">
                <a:latin typeface="Calibri" charset="0"/>
                <a:ea typeface="ＭＳ Ｐゴシック" charset="0"/>
              </a:rPr>
              <a:t>帰属表示（Attribution and Notices）。</a:t>
            </a:r>
            <a:r>
              <a:rPr lang="en-US" dirty="0">
                <a:latin typeface="Calibri" charset="0"/>
                <a:ea typeface="ＭＳ Ｐゴシック" charset="0"/>
              </a:rPr>
              <a:t> 下流のユーザがソフトウェアの起源やライセンス下の権利を知ることができるよう、ソースコードもしくは製品の関連文書もしくはユーザ インターフェース内に著作権やライセンスに係る文字列を含めること。 </a:t>
            </a:r>
          </a:p>
          <a:p>
            <a:pPr>
              <a:buFont typeface="Arial"/>
              <a:buChar char="•"/>
            </a:pPr>
            <a:r>
              <a:rPr lang="en-US" b="1" dirty="0">
                <a:latin typeface="Calibri" charset="0"/>
                <a:ea typeface="ＭＳ Ｐゴシック" charset="0"/>
              </a:rPr>
              <a:t>ソースコードの入手しやすさ</a:t>
            </a:r>
            <a:r>
              <a:rPr lang="en-US" dirty="0">
                <a:latin typeface="Calibri" charset="0"/>
                <a:ea typeface="ＭＳ Ｐゴシック" charset="0"/>
              </a:rPr>
              <a:t>原作、組み合せたもしくは改変した著作物に対しビルド用のスクリプト（ビルドプロセスを制御するスクリプト）と同様にソースコードを提供すること。</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以下のような主要なイベントでこれらの義務が発動する場合があります：</a:t>
            </a:r>
          </a:p>
          <a:p>
            <a:pPr>
              <a:buFont typeface="Arial"/>
              <a:buChar char="•"/>
            </a:pPr>
            <a:r>
              <a:rPr lang="en-US" dirty="0">
                <a:latin typeface="Calibri" charset="0"/>
                <a:ea typeface="ＭＳ Ｐゴシック" charset="0"/>
              </a:rPr>
              <a:t>外部への頒布 </a:t>
            </a:r>
          </a:p>
          <a:p>
            <a:pPr>
              <a:buFont typeface="Arial"/>
              <a:buChar char="•"/>
            </a:pPr>
            <a:r>
              <a:rPr lang="en-US" dirty="0">
                <a:latin typeface="Calibri" charset="0"/>
                <a:ea typeface="ＭＳ Ｐゴシック" charset="0"/>
              </a:rPr>
              <a:t>改変を加えたかどうか</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FOSSにおける条件と制約</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使用するFOSSによっては以下の条件や制約のうち1つもしくはそれ以上に応じる必要があります。</a:t>
            </a:r>
            <a:endParaRPr lang="en-US" dirty="0"/>
          </a:p>
          <a:p>
            <a:r>
              <a:rPr lang="en-US" dirty="0">
                <a:solidFill>
                  <a:srgbClr val="292934"/>
                </a:solidFill>
              </a:rPr>
              <a:t>著作権表示（およびその他の告知／通知／表示）を保持すること</a:t>
            </a:r>
            <a:endParaRPr lang="en-US" dirty="0"/>
          </a:p>
          <a:p>
            <a:r>
              <a:rPr lang="en-US" dirty="0">
                <a:solidFill>
                  <a:srgbClr val="292934"/>
                </a:solidFill>
              </a:rPr>
              <a:t>ライセンスの写しを提供すること</a:t>
            </a:r>
            <a:endParaRPr lang="en-US" dirty="0"/>
          </a:p>
          <a:p>
            <a:r>
              <a:rPr lang="en-US" dirty="0">
                <a:solidFill>
                  <a:srgbClr val="292934"/>
                </a:solidFill>
              </a:rPr>
              <a:t>改変告知を提供すること</a:t>
            </a:r>
            <a:endParaRPr lang="en-US" dirty="0"/>
          </a:p>
          <a:p>
            <a:r>
              <a:rPr lang="en-US" dirty="0">
                <a:solidFill>
                  <a:srgbClr val="292934"/>
                </a:solidFill>
              </a:rPr>
              <a:t>混乱を避けるために、改変版の名前が異なる名前でなければらないこと</a:t>
            </a:r>
            <a:endParaRPr lang="en-US" dirty="0"/>
          </a:p>
          <a:p>
            <a:r>
              <a:rPr lang="en-US" dirty="0">
                <a:solidFill>
                  <a:srgbClr val="292934"/>
                </a:solidFill>
              </a:rPr>
              <a:t>（改変の有無を問わず）ソースコードへのアクセス先を提供すること</a:t>
            </a:r>
            <a:endParaRPr lang="en-US" dirty="0"/>
          </a:p>
          <a:p>
            <a:r>
              <a:rPr lang="en-US" dirty="0">
                <a:solidFill>
                  <a:srgbClr val="292934"/>
                </a:solidFill>
              </a:rPr>
              <a:t>改変版（二次的著作物）を同じライセンス下に維持すること</a:t>
            </a:r>
            <a:endParaRPr lang="en-US" dirty="0"/>
          </a:p>
          <a:p>
            <a:r>
              <a:rPr lang="en-US" dirty="0"/>
              <a:t>帰属表示を提供すること</a:t>
            </a:r>
          </a:p>
          <a:p>
            <a:r>
              <a:rPr lang="en-US" dirty="0"/>
              <a:t>プロジェクト名、著作権保有者名、商標を使用しないこと </a:t>
            </a:r>
          </a:p>
          <a:p>
            <a:r>
              <a:rPr lang="en-US" dirty="0"/>
              <a:t>原作のライセンスの下で供与された権利によって他者を制約すること</a:t>
            </a:r>
          </a:p>
          <a:p>
            <a:r>
              <a:rPr lang="en-US" dirty="0"/>
              <a:t>解除条項（違反すれば、ライセンスを失うこと） </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FOSSのコンプライスが発動されるトリガー：頒布</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外部に対する資料の散布 </a:t>
            </a:r>
          </a:p>
          <a:p>
            <a:pPr lvl="1"/>
            <a:r>
              <a:rPr lang="en-US" dirty="0"/>
              <a:t>ユーザ機器やモバイルデバイスにダウンロードされるアプリケーション</a:t>
            </a:r>
          </a:p>
          <a:p>
            <a:pPr lvl="1"/>
            <a:r>
              <a:rPr lang="en-US"/>
              <a:t>JavaScript、 </a:t>
            </a:r>
            <a:r>
              <a:rPr lang="en-US" dirty="0"/>
              <a:t>Web クライアントもしくはその他ユーザ機器にダウンローされるコード </a:t>
            </a:r>
          </a:p>
          <a:p>
            <a:r>
              <a:rPr lang="en-US" dirty="0"/>
              <a:t>いくつかのFOSSライセンスについては、コンピュータ ネットワークを通じたアクセスが「トリガー イベント」となり得ます。そのトリガーとは「コンピュータ ネットワークを通じユーザがリモートでそれ（そのFOSS）と相互に作用すること」です。</a:t>
            </a:r>
          </a:p>
          <a:p>
            <a:pPr lvl="1"/>
            <a:r>
              <a:rPr lang="en-US" dirty="0"/>
              <a:t>いくつかのライセンスがサーバ上で実行されているソフトウェアへのアクセスを可能にすることを含めたトリガー イベントを明示しています。（例：Affero GPLのすべての版のソフトウェアを改変した場合）</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FOSSのコンプライスが発動されるトリガー：改変</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今あるプログラムに対する変更（例：ファイル中にあるコードの追加、削除やコンポーネントの組み合わせ）</a:t>
            </a:r>
          </a:p>
          <a:p>
            <a:r>
              <a:rPr lang="en-US" dirty="0">
                <a:latin typeface="Arial" charset="0"/>
              </a:rPr>
              <a:t>改変が二次的著作物を生み出す場合があります。そしてFOSS </a:t>
            </a:r>
            <a:r>
              <a:rPr lang="en-US" dirty="0"/>
              <a:t>の著作者は改変において義務を課したり制限したりすることもあります。</a:t>
            </a:r>
          </a:p>
          <a:p>
            <a:r>
              <a:rPr lang="en-US" dirty="0"/>
              <a:t>改変でFOSSの義務が発動されるトリガー：</a:t>
            </a:r>
          </a:p>
          <a:p>
            <a:pPr lvl="1"/>
            <a:r>
              <a:rPr lang="en-US" dirty="0"/>
              <a:t>改変の告知</a:t>
            </a:r>
          </a:p>
          <a:p>
            <a:pPr lvl="1"/>
            <a:r>
              <a:rPr lang="en-US" dirty="0"/>
              <a:t>ソースコードの添付による提供</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 プログラム</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FOSSコンプライアンスを成功させてきた組織は</a:t>
            </a:r>
            <a:r>
              <a:rPr lang="en-US" dirty="0">
                <a:latin typeface="Calibri" charset="0"/>
                <a:ea typeface="ＭＳ Ｐゴシック" charset="0"/>
              </a:rPr>
              <a:t> （ポリシー、プロセス、トレーニングやツールなどから成る）自身のFOSSコンプライアンス プログラムを作り上げています。それには以下のような意図があります。</a:t>
            </a:r>
          </a:p>
          <a:p>
            <a:pPr marL="457200" indent="-457200">
              <a:buFont typeface="+mj-lt"/>
              <a:buAutoNum type="arabicPeriod"/>
            </a:pPr>
            <a:r>
              <a:rPr lang="en-US" dirty="0">
                <a:latin typeface="Calibri" charset="0"/>
                <a:ea typeface="ＭＳ Ｐゴシック" charset="0"/>
              </a:rPr>
              <a:t>商用製品におけるFOSSの効果的使用を容易にする</a:t>
            </a:r>
          </a:p>
          <a:p>
            <a:pPr marL="457200" indent="-457200">
              <a:buFont typeface="+mj-lt"/>
              <a:buAutoNum type="arabicPeriod"/>
            </a:pPr>
            <a:r>
              <a:rPr lang="en-US" dirty="0">
                <a:latin typeface="Calibri" charset="0"/>
                <a:ea typeface="ＭＳ Ｐゴシック" charset="0"/>
              </a:rPr>
              <a:t>FOSS開発者の権利を尊重し、ライセンス義務を果たす</a:t>
            </a:r>
          </a:p>
          <a:p>
            <a:pPr marL="457200" indent="-457200">
              <a:buFont typeface="+mj-lt"/>
              <a:buAutoNum type="arabicPeriod"/>
            </a:pPr>
            <a:r>
              <a:rPr lang="en-US" dirty="0">
                <a:latin typeface="Calibri" charset="0"/>
                <a:ea typeface="ＭＳ Ｐゴシック" charset="0"/>
              </a:rPr>
              <a:t>オープンなコミュニティに参加し、コントリビュートする</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コンプライアンス実務を実行に移す</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ビジネスプロセスおよび以下の対応をする十分な数のスタッフを準備する：</a:t>
            </a:r>
          </a:p>
          <a:p>
            <a:pPr>
              <a:buFont typeface="Arial"/>
              <a:buChar char="•"/>
            </a:pPr>
            <a:r>
              <a:rPr lang="en-US" dirty="0">
                <a:latin typeface="Calibri" charset="0"/>
                <a:ea typeface="ＭＳ Ｐゴシック" charset="0"/>
              </a:rPr>
              <a:t>FOSSソフトウェアの起源とライセンスの確認</a:t>
            </a:r>
          </a:p>
          <a:p>
            <a:pPr>
              <a:buFont typeface="Arial"/>
              <a:buChar char="•"/>
            </a:pPr>
            <a:r>
              <a:rPr lang="en-US" dirty="0">
                <a:latin typeface="Calibri" charset="0"/>
                <a:ea typeface="ＭＳ Ｐゴシック" charset="0"/>
              </a:rPr>
              <a:t>開発プロセスでのFOSSソフトウェアの追跡</a:t>
            </a:r>
          </a:p>
          <a:p>
            <a:pPr>
              <a:buFont typeface="Arial"/>
              <a:buChar char="•"/>
            </a:pPr>
            <a:r>
              <a:rPr lang="en-US" dirty="0">
                <a:latin typeface="Calibri" charset="0"/>
                <a:ea typeface="ＭＳ Ｐゴシック" charset="0"/>
              </a:rPr>
              <a:t>FOSSレビューの実施と、ライセンスの義務の確認</a:t>
            </a:r>
          </a:p>
          <a:p>
            <a:pPr>
              <a:buFont typeface="Arial"/>
              <a:buChar char="•"/>
            </a:pPr>
            <a:r>
              <a:rPr lang="en-US" dirty="0">
                <a:latin typeface="Calibri" charset="0"/>
                <a:ea typeface="ＭＳ Ｐゴシック" charset="0"/>
              </a:rPr>
              <a:t>製品出荷時のライセンスの義務の履行 </a:t>
            </a:r>
          </a:p>
          <a:p>
            <a:pPr>
              <a:buFont typeface="Arial"/>
              <a:buChar char="•"/>
            </a:pPr>
            <a:r>
              <a:rPr lang="en-US" dirty="0">
                <a:latin typeface="Calibri" charset="0"/>
                <a:ea typeface="ＭＳ Ｐゴシック" charset="0"/>
              </a:rPr>
              <a:t>FOSSコンプライアンス プログラムに対する監督、ポリシーの策定およびコンプライスに関わる意思決定</a:t>
            </a:r>
          </a:p>
          <a:p>
            <a:pPr>
              <a:buFont typeface="Arial"/>
              <a:buChar char="•"/>
            </a:pPr>
            <a:r>
              <a:rPr lang="en-US" dirty="0">
                <a:latin typeface="Calibri" charset="0"/>
                <a:ea typeface="ＭＳ Ｐゴシック" charset="0"/>
              </a:rPr>
              <a:t>トレーニング</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ポリシー、方針、方策</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&lt;&lt;本スライドはFOSSポリシーが発見できる場所を明確にするためのページ（OpenChain仕様書1.0の1.1.1項）。プレースホルダ―として仮置き&gt;&gt;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コンプライアンスのメリット</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ロバストなFOSSコンプライアンス プログラムのメリットには以下が挙げられる：</a:t>
            </a:r>
          </a:p>
          <a:p>
            <a:pPr>
              <a:lnSpc>
                <a:spcPct val="130000"/>
              </a:lnSpc>
              <a:buFont typeface="Arial"/>
              <a:buChar char="•"/>
            </a:pPr>
            <a:r>
              <a:rPr lang="en-US" dirty="0">
                <a:latin typeface="Calibri" charset="0"/>
                <a:ea typeface="ＭＳ Ｐゴシック" charset="0"/>
              </a:rPr>
              <a:t>FOSSのメリットと組織へ与えるインパクトについての理解を高める</a:t>
            </a:r>
          </a:p>
          <a:p>
            <a:pPr>
              <a:lnSpc>
                <a:spcPct val="130000"/>
              </a:lnSpc>
              <a:buFont typeface="Arial"/>
              <a:buChar char="•"/>
            </a:pPr>
            <a:r>
              <a:rPr lang="en-US" dirty="0">
                <a:latin typeface="Calibri" charset="0"/>
                <a:ea typeface="ＭＳ Ｐゴシック" charset="0"/>
              </a:rPr>
              <a:t>FOSSを使うことと関連付けられるコストとリスクについての理解を高める </a:t>
            </a:r>
          </a:p>
          <a:p>
            <a:pPr>
              <a:lnSpc>
                <a:spcPct val="130000"/>
              </a:lnSpc>
              <a:buFont typeface="Arial"/>
              <a:buChar char="•"/>
            </a:pPr>
            <a:r>
              <a:rPr lang="en-US" dirty="0">
                <a:latin typeface="Calibri" charset="0"/>
                <a:ea typeface="ＭＳ Ｐゴシック" charset="0"/>
              </a:rPr>
              <a:t>FOSSコミュニティやFOSS関連組織と関係を良くする</a:t>
            </a:r>
          </a:p>
          <a:p>
            <a:pPr>
              <a:lnSpc>
                <a:spcPct val="130000"/>
              </a:lnSpc>
              <a:buFont typeface="Arial"/>
              <a:buChar char="•"/>
            </a:pPr>
            <a:r>
              <a:rPr lang="en-US" dirty="0">
                <a:latin typeface="Calibri" charset="0"/>
                <a:ea typeface="ＭＳ Ｐゴシック" charset="0"/>
              </a:rPr>
              <a:t>有効なFOSSソリューションについての知識向上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FOSSコンプライアンスとは何を意味しますか？</a:t>
            </a:r>
            <a:endParaRPr lang="en-US" dirty="0">
              <a:latin typeface="Calibri"/>
              <a:ea typeface="ＭＳ Ｐゴシック" charset="0"/>
            </a:endParaRPr>
          </a:p>
          <a:p>
            <a:pPr>
              <a:lnSpc>
                <a:spcPct val="130000"/>
              </a:lnSpc>
            </a:pPr>
            <a:r>
              <a:rPr lang="x-none" dirty="0">
                <a:latin typeface="Calibri"/>
                <a:ea typeface="ＭＳ Ｐゴシック" charset="0"/>
              </a:rPr>
              <a:t>FOSSコンプライアンス プログラムの二つの主要なゴールとはなんですか？</a:t>
            </a:r>
          </a:p>
          <a:p>
            <a:pPr>
              <a:lnSpc>
                <a:spcPct val="130000"/>
              </a:lnSpc>
            </a:pPr>
            <a:r>
              <a:rPr lang="x-none" dirty="0">
                <a:latin typeface="Calibri"/>
                <a:ea typeface="ＭＳ Ｐゴシック" charset="0"/>
              </a:rPr>
              <a:t>FOSSコンプライアンスプログラムで重要な業務を挙げ、その内容を述べてください</a:t>
            </a:r>
          </a:p>
          <a:p>
            <a:pPr>
              <a:lnSpc>
                <a:spcPct val="130000"/>
              </a:lnSpc>
            </a:pPr>
            <a:r>
              <a:rPr lang="x-none" dirty="0">
                <a:latin typeface="Calibri"/>
                <a:ea typeface="ＭＳ Ｐゴシック" charset="0"/>
              </a:rPr>
              <a:t>FOSSプログラムのメリットとしてどんなものがありますか？</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第4章</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FOSSレビューに向けたソフトウェアの重要概念</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そのコンポーネントをどのように使いたいですか？</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共通するシナリオとしては以下があります：</a:t>
            </a:r>
          </a:p>
          <a:p>
            <a:pPr marL="342900" indent="-342900">
              <a:buFont typeface="Arial"/>
              <a:buChar char="•"/>
            </a:pPr>
            <a:r>
              <a:rPr lang="en-US" dirty="0"/>
              <a:t>取り込む（Incorporation）</a:t>
            </a:r>
          </a:p>
          <a:p>
            <a:pPr marL="342900" indent="-342900">
              <a:buFont typeface="Arial"/>
              <a:buChar char="•"/>
            </a:pPr>
            <a:r>
              <a:rPr lang="en-US" dirty="0">
                <a:latin typeface="Arial" charset="0"/>
              </a:rPr>
              <a:t>リンクする（Linking）</a:t>
            </a:r>
          </a:p>
          <a:p>
            <a:pPr marL="342900" indent="-342900">
              <a:buFont typeface="Arial"/>
              <a:buChar char="•"/>
            </a:pPr>
            <a:r>
              <a:rPr lang="en-US" dirty="0">
                <a:latin typeface="Arial" charset="0"/>
              </a:rPr>
              <a:t>改変する（Modification）</a:t>
            </a:r>
            <a:endParaRPr lang="en-US" dirty="0"/>
          </a:p>
          <a:p>
            <a:pPr marL="342900" indent="-342900">
              <a:buFont typeface="Arial"/>
              <a:buChar char="•"/>
            </a:pPr>
            <a:r>
              <a:rPr lang="en-US" dirty="0"/>
              <a:t>翻訳する（Translation）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取り込む（Incorporation）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開発者はFOSSコンポーネントの一部を自身のソフトウェア プロダクトにコピーすることができます。 </a:t>
            </a:r>
          </a:p>
          <a:p>
            <a:pPr marL="0" indent="0">
              <a:buNone/>
            </a:pPr>
            <a:endParaRPr lang="en-US" dirty="0"/>
          </a:p>
          <a:p>
            <a:pPr marL="0" indent="0">
              <a:buNone/>
            </a:pPr>
            <a:r>
              <a:rPr lang="en-US" dirty="0"/>
              <a:t>関連する用語として以下のものがあります：</a:t>
            </a:r>
          </a:p>
          <a:p>
            <a:pPr marL="342900" indent="-342900"/>
            <a:r>
              <a:rPr lang="en-US" dirty="0"/>
              <a:t>統合する（Integrating）</a:t>
            </a:r>
          </a:p>
          <a:p>
            <a:pPr marL="342900" indent="-342900"/>
            <a:r>
              <a:rPr lang="en-US" dirty="0"/>
              <a:t>結合する（Merging）</a:t>
            </a:r>
          </a:p>
          <a:p>
            <a:pPr marL="342900" indent="-342900"/>
            <a:r>
              <a:rPr lang="en-US" dirty="0"/>
              <a:t>貼り付ける（Pasting）</a:t>
            </a:r>
          </a:p>
          <a:p>
            <a:pPr marL="342900" indent="-342900"/>
            <a:r>
              <a:rPr lang="en-US" dirty="0"/>
              <a:t>適応させる（Adapting）</a:t>
            </a:r>
          </a:p>
          <a:p>
            <a:pPr marL="342900" indent="-342900"/>
            <a:r>
              <a:rPr lang="en-US" dirty="0"/>
              <a:t>挿入する（Inserting）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リンクする（Linking）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開発者はFOSSコンポーネントを自身のソフトウェアプロダクトとリンクもしくは接合する（join）ことができます。 </a:t>
            </a:r>
          </a:p>
          <a:p>
            <a:pPr marL="0" indent="0">
              <a:buNone/>
            </a:pPr>
            <a:endParaRPr lang="en-US" dirty="0"/>
          </a:p>
          <a:p>
            <a:pPr marL="0" indent="0">
              <a:buNone/>
            </a:pPr>
            <a:r>
              <a:rPr lang="en-US" dirty="0"/>
              <a:t>関連する用語として以下のものがあります：</a:t>
            </a:r>
          </a:p>
          <a:p>
            <a:pPr marL="342900" indent="-342900"/>
            <a:r>
              <a:rPr lang="en-US" dirty="0"/>
              <a:t>静的／動的リンク（Static/Dynamic Linking）</a:t>
            </a:r>
          </a:p>
          <a:p>
            <a:pPr marL="342900" indent="-342900"/>
            <a:r>
              <a:rPr lang="en-US" dirty="0"/>
              <a:t>対合（Pairing）</a:t>
            </a:r>
          </a:p>
          <a:p>
            <a:pPr marL="342900" indent="-342900"/>
            <a:r>
              <a:rPr lang="en-US" dirty="0"/>
              <a:t>結合（Combining）</a:t>
            </a:r>
          </a:p>
          <a:p>
            <a:pPr marL="342900" indent="-342900"/>
            <a:r>
              <a:rPr lang="en-US" dirty="0"/>
              <a:t>活用（Utilizing）</a:t>
            </a:r>
          </a:p>
          <a:p>
            <a:pPr marL="342900" indent="-342900"/>
            <a:r>
              <a:rPr lang="en-US" dirty="0"/>
              <a:t>パッケージ化（Packaging）</a:t>
            </a:r>
          </a:p>
          <a:p>
            <a:pPr marL="342900" indent="-342900"/>
            <a:r>
              <a:rPr lang="en-US" dirty="0"/>
              <a:t>相互依存性の創出（Creating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改変する（Modification）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開発者はFOSSコンポーネントに対して変更を加えることができます。次のようなものがあります：</a:t>
            </a:r>
          </a:p>
          <a:p>
            <a:pPr marL="0" indent="0">
              <a:buNone/>
            </a:pPr>
            <a:endParaRPr lang="en-US" dirty="0"/>
          </a:p>
          <a:p>
            <a:r>
              <a:rPr lang="en-US" dirty="0"/>
              <a:t>FOSSコンポーネントへの新たなコードの追加／注入（Adding/injecting）</a:t>
            </a:r>
          </a:p>
          <a:p>
            <a:r>
              <a:rPr lang="en-US" dirty="0"/>
              <a:t>FOSSコンポーネントへの修正（Fixing）, 最適化（optimizing）もしくは変更（making change）</a:t>
            </a:r>
          </a:p>
          <a:p>
            <a:r>
              <a:rPr lang="en-US" dirty="0"/>
              <a:t>コードの削除（Deleting）もしくは除去（Removing）</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修正 </a:t>
            </a:r>
          </a:p>
          <a:p>
            <a:r>
              <a:rPr lang="en-US" sz="2400" dirty="0"/>
              <a:t>最適化</a:t>
            </a:r>
          </a:p>
          <a:p>
            <a:r>
              <a:rPr lang="en-US" sz="2400" dirty="0"/>
              <a:t>変更</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追加</a:t>
            </a:r>
          </a:p>
          <a:p>
            <a:pPr>
              <a:defRPr/>
            </a:pPr>
            <a:r>
              <a:rPr lang="en-US" sz="2400" dirty="0"/>
              <a:t>注入</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削除</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翻訳する（Translation）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開発者は、コードをある状態から異なる状態に変換することができます。</a:t>
            </a:r>
          </a:p>
          <a:p>
            <a:pPr marL="0" indent="0">
              <a:buNone/>
            </a:pPr>
            <a:endParaRPr lang="en-US" dirty="0"/>
          </a:p>
          <a:p>
            <a:pPr marL="0" indent="0">
              <a:buNone/>
            </a:pPr>
            <a:r>
              <a:rPr lang="en-US" dirty="0"/>
              <a:t>例として以下のようなものがあります：</a:t>
            </a:r>
          </a:p>
          <a:p>
            <a:pPr marL="342900" indent="-342900"/>
            <a:r>
              <a:rPr lang="en-US" dirty="0"/>
              <a:t>中国語から英語への翻訳 </a:t>
            </a:r>
          </a:p>
          <a:p>
            <a:pPr marL="342900" indent="-342900"/>
            <a:r>
              <a:rPr lang="en-US" dirty="0"/>
              <a:t>C++ からJavaへの変換 </a:t>
            </a:r>
          </a:p>
          <a:p>
            <a:pPr marL="342900" indent="-342900"/>
            <a:r>
              <a:rPr lang="en-US" dirty="0"/>
              <a:t>VHDLのマスクパターンもしくはネットリストへのコンパイル</a:t>
            </a:r>
          </a:p>
          <a:p>
            <a:pPr marL="342900" indent="-342900"/>
            <a:r>
              <a:rPr lang="en-US" dirty="0"/>
              <a:t>バイナリへのコンパイル</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これらの操作のいくつかを裏方として開発ツールが実行してくれる場合があります。</a:t>
            </a:r>
          </a:p>
          <a:p>
            <a:pPr marL="0" indent="0">
              <a:buNone/>
            </a:pPr>
            <a:endParaRPr lang="en-US" dirty="0"/>
          </a:p>
          <a:p>
            <a:pPr marL="0" indent="0">
              <a:buNone/>
            </a:pPr>
            <a:r>
              <a:rPr lang="en-US" dirty="0"/>
              <a:t>たとえば、あるツールでは自身のコードを出力ファイルに注入してくれます。</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素材を注入</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素材を改変</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素材を翻訳</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そのソフトウェアを受け取るのはだれか？</a:t>
            </a:r>
          </a:p>
          <a:p>
            <a:pPr marL="560070" lvl="1" indent="-285750"/>
            <a:r>
              <a:rPr lang="en-US" sz="2400" dirty="0"/>
              <a:t>顧客／パートナー</a:t>
            </a:r>
          </a:p>
          <a:p>
            <a:pPr marL="560070" lvl="1" indent="-285750"/>
            <a:r>
              <a:rPr lang="en-US" sz="2400" dirty="0"/>
              <a:t>コミュニティ プロジェクト</a:t>
            </a:r>
          </a:p>
          <a:p>
            <a:endParaRPr lang="en-US" dirty="0"/>
          </a:p>
          <a:p>
            <a:r>
              <a:rPr lang="en-US" dirty="0"/>
              <a:t>デリバリ用のフォーマットは何か？</a:t>
            </a:r>
          </a:p>
          <a:p>
            <a:pPr marL="560070" lvl="1" indent="-285750"/>
            <a:r>
              <a:rPr lang="en-US" sz="2400" dirty="0"/>
              <a:t>ソースコードでのデリバリ</a:t>
            </a:r>
          </a:p>
          <a:p>
            <a:pPr marL="560070" lvl="1" indent="-285750"/>
            <a:r>
              <a:rPr lang="en-US" sz="2400" dirty="0"/>
              <a:t>バイナリでのデリバリ</a:t>
            </a:r>
          </a:p>
          <a:p>
            <a:pPr marL="560070" lvl="1" indent="-285750"/>
            <a:r>
              <a:rPr lang="en-US" sz="2400" dirty="0"/>
              <a:t>最初からハードウェアに組み込む</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取り込むというのはどんなことですか？</a:t>
            </a:r>
          </a:p>
          <a:p>
            <a:r>
              <a:rPr lang="en-US" dirty="0">
                <a:latin typeface="Calibri" charset="0"/>
                <a:ea typeface="ＭＳ Ｐゴシック" charset="0"/>
              </a:rPr>
              <a:t>リンクするとはどういうことですか？</a:t>
            </a:r>
          </a:p>
          <a:p>
            <a:r>
              <a:rPr lang="en-US" dirty="0">
                <a:latin typeface="Calibri" charset="0"/>
                <a:ea typeface="ＭＳ Ｐゴシック" charset="0"/>
              </a:rPr>
              <a:t>改変するとはどういうことですか？</a:t>
            </a:r>
          </a:p>
          <a:p>
            <a:r>
              <a:rPr lang="en-US" dirty="0">
                <a:latin typeface="Calibri" charset="0"/>
                <a:ea typeface="ＭＳ Ｐゴシック" charset="0"/>
              </a:rPr>
              <a:t>翻訳するとはどういうことですか？</a:t>
            </a:r>
          </a:p>
          <a:p>
            <a:r>
              <a:rPr lang="en-US" dirty="0">
                <a:latin typeface="Calibri" charset="0"/>
                <a:ea typeface="ＭＳ Ｐゴシック" charset="0"/>
              </a:rPr>
              <a:t>頒布を査定する上で重要な要素としてどんなものがありますか？</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第5章</a:t>
            </a:r>
          </a:p>
        </p:txBody>
      </p:sp>
      <p:sp>
        <p:nvSpPr>
          <p:cNvPr id="2" name="Text Placeholder 1"/>
          <p:cNvSpPr>
            <a:spLocks noGrp="1"/>
          </p:cNvSpPr>
          <p:nvPr>
            <p:ph type="body" idx="1"/>
          </p:nvPr>
        </p:nvSpPr>
        <p:spPr/>
        <p:txBody>
          <a:bodyPr/>
          <a:lstStyle/>
          <a:p>
            <a:r>
              <a:rPr lang="en-US"/>
              <a:t>FOSSレビューを実施する</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FOSS コンプライアンス プログラムについて重要となる要素は</a:t>
            </a:r>
            <a:r>
              <a:rPr lang="en-US" i="1" dirty="0">
                <a:latin typeface="Calibri" charset="0"/>
                <a:ea typeface="ＭＳ Ｐゴシック" charset="0"/>
              </a:rPr>
              <a:t>FOSS レビュー</a:t>
            </a:r>
            <a:r>
              <a:rPr lang="en-US" dirty="0">
                <a:latin typeface="Calibri" charset="0"/>
                <a:ea typeface="ＭＳ Ｐゴシック" charset="0"/>
              </a:rPr>
              <a:t>のプロセスです。これを通じ企業はFOSSに関する義務を分析し決定することができます。  </a:t>
            </a:r>
          </a:p>
          <a:p>
            <a:r>
              <a:rPr lang="en-US" dirty="0">
                <a:latin typeface="Calibri" charset="0"/>
                <a:ea typeface="ＭＳ Ｐゴシック" charset="0"/>
              </a:rPr>
              <a:t>FOSS レビューのプロセスには以下のステップがあります：</a:t>
            </a:r>
          </a:p>
          <a:p>
            <a:pPr lvl="1">
              <a:buFont typeface="Arial"/>
              <a:buChar char="•"/>
            </a:pPr>
            <a:r>
              <a:rPr lang="en-US" dirty="0">
                <a:latin typeface="Calibri" charset="0"/>
                <a:ea typeface="ＭＳ Ｐゴシック" charset="0"/>
              </a:rPr>
              <a:t>関連情報の収集</a:t>
            </a:r>
          </a:p>
          <a:p>
            <a:pPr lvl="1">
              <a:buFont typeface="Arial"/>
              <a:buChar char="•"/>
            </a:pPr>
            <a:r>
              <a:rPr lang="en-US" dirty="0">
                <a:latin typeface="Calibri" charset="0"/>
                <a:ea typeface="ＭＳ Ｐゴシック" charset="0"/>
              </a:rPr>
              <a:t>ライセンスの義務の分析と決定</a:t>
            </a:r>
          </a:p>
          <a:p>
            <a:pPr lvl="1">
              <a:buFont typeface="Arial"/>
              <a:buChar char="•"/>
            </a:pPr>
            <a:r>
              <a:rPr lang="en-US" dirty="0">
                <a:latin typeface="Calibri" charset="0"/>
                <a:ea typeface="ＭＳ Ｐゴシック" charset="0"/>
              </a:rPr>
              <a:t>企業のポリシーや事業方針の観点からの助言の提供</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レビューの開始</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FOSSレビューのプロセスは、FOSSを取り扱うプログラムマネージャ、プロダクトマネージャ（製品マネージャ）および技術者たちが利用できる必要があります。 </a:t>
            </a:r>
          </a:p>
          <a:p>
            <a:pPr marL="0" indent="0">
              <a:buFont typeface="Arial" pitchFamily="34" charset="0"/>
              <a:buNone/>
            </a:pPr>
            <a:r>
              <a:rPr lang="en-US" i="1" dirty="0">
                <a:latin typeface="Calibri" charset="0"/>
                <a:ea typeface="ＭＳ Ｐゴシック" charset="0"/>
              </a:rPr>
              <a:t>注：このプロセスは外部ベンダーからFOSSベースのソフトウェアを受領した時にも開始される場合があります。</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FOSSレビューを開始する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どんな情報を集める必要があるか？</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FOSSの使用を分析にあたり、FOSSコンポーネントいついてそれがどんなものか、その起源、どのように使用されるかといった情報を集めます。以下のようなものがあります：</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パッケージ名</a:t>
            </a:r>
          </a:p>
          <a:p>
            <a:pPr>
              <a:lnSpc>
                <a:spcPct val="110000"/>
              </a:lnSpc>
              <a:buFont typeface="Arial"/>
              <a:buChar char="•"/>
            </a:pPr>
            <a:r>
              <a:rPr lang="en-US" sz="2000" b="0" dirty="0">
                <a:latin typeface="Calibri" charset="0"/>
                <a:ea typeface="ＭＳ Ｐゴシック" charset="0"/>
              </a:rPr>
              <a:t>版数（バージョン）</a:t>
            </a:r>
          </a:p>
          <a:p>
            <a:pPr>
              <a:lnSpc>
                <a:spcPct val="110000"/>
              </a:lnSpc>
              <a:buFont typeface="Arial"/>
              <a:buChar char="•"/>
            </a:pPr>
            <a:r>
              <a:rPr lang="en-US" sz="2000" b="0" dirty="0">
                <a:latin typeface="Calibri" charset="0"/>
                <a:ea typeface="ＭＳ Ｐゴシック" charset="0"/>
              </a:rPr>
              <a:t>原本のダウンロード先URL</a:t>
            </a:r>
          </a:p>
          <a:p>
            <a:pPr>
              <a:lnSpc>
                <a:spcPct val="110000"/>
              </a:lnSpc>
              <a:buFont typeface="Arial"/>
              <a:buChar char="•"/>
            </a:pPr>
            <a:r>
              <a:rPr lang="en-US" sz="2000" b="0" dirty="0">
                <a:latin typeface="Calibri" charset="0"/>
                <a:ea typeface="ＭＳ Ｐゴシック" charset="0"/>
              </a:rPr>
              <a:t>ライセンスとライセンスのURL</a:t>
            </a:r>
          </a:p>
          <a:p>
            <a:pPr>
              <a:lnSpc>
                <a:spcPct val="110000"/>
              </a:lnSpc>
              <a:buFont typeface="Arial"/>
              <a:buChar char="•"/>
            </a:pPr>
            <a:r>
              <a:rPr lang="en-US" sz="2000" b="0" dirty="0">
                <a:latin typeface="Calibri" charset="0"/>
                <a:ea typeface="ＭＳ Ｐゴシック" charset="0"/>
              </a:rPr>
              <a:t>説明</a:t>
            </a:r>
          </a:p>
          <a:p>
            <a:pPr>
              <a:lnSpc>
                <a:spcPct val="110000"/>
              </a:lnSpc>
              <a:buFont typeface="Arial"/>
              <a:buChar char="•"/>
            </a:pPr>
            <a:r>
              <a:rPr lang="en-US" sz="2000" b="0" dirty="0">
                <a:latin typeface="Calibri" charset="0"/>
                <a:ea typeface="ＭＳ Ｐゴシック" charset="0"/>
              </a:rPr>
              <a:t>改変に関する記述</a:t>
            </a:r>
          </a:p>
          <a:p>
            <a:pPr>
              <a:lnSpc>
                <a:spcPct val="110000"/>
              </a:lnSpc>
              <a:buFont typeface="Arial"/>
              <a:buChar char="•"/>
            </a:pPr>
            <a:r>
              <a:rPr lang="en-US" sz="2000" b="0" dirty="0">
                <a:latin typeface="Calibri" charset="0"/>
                <a:ea typeface="ＭＳ Ｐゴシック" charset="0"/>
              </a:rPr>
              <a:t>依存性のリスト</a:t>
            </a:r>
          </a:p>
          <a:p>
            <a:pPr>
              <a:lnSpc>
                <a:spcPct val="110000"/>
              </a:lnSpc>
              <a:buFont typeface="Arial"/>
              <a:buChar char="•"/>
            </a:pPr>
            <a:r>
              <a:rPr lang="en-US" sz="2000" b="0" dirty="0">
                <a:latin typeface="Calibri" charset="0"/>
                <a:ea typeface="ＭＳ Ｐゴシック" charset="0"/>
              </a:rPr>
              <a:t>自製品で意図している使用</a:t>
            </a:r>
          </a:p>
          <a:p>
            <a:pPr>
              <a:lnSpc>
                <a:spcPct val="110000"/>
              </a:lnSpc>
              <a:buFont typeface="Arial"/>
              <a:buChar char="•"/>
            </a:pPr>
            <a:r>
              <a:rPr lang="en-US" sz="2000" b="0" dirty="0">
                <a:latin typeface="Calibri" charset="0"/>
                <a:ea typeface="ＭＳ Ｐゴシック" charset="0"/>
              </a:rPr>
              <a:t>そのパッケージを含んだ製品のファーストリリース（最初の公開・販売）</a:t>
            </a:r>
          </a:p>
          <a:p>
            <a:pPr>
              <a:lnSpc>
                <a:spcPct val="110000"/>
              </a:lnSpc>
              <a:buFont typeface="Arial"/>
              <a:buChar char="•"/>
            </a:pPr>
            <a:r>
              <a:rPr lang="en-US" sz="2000" b="0" dirty="0">
                <a:latin typeface="Calibri" charset="0"/>
                <a:ea typeface="ＭＳ Ｐゴシック" charset="0"/>
              </a:rPr>
              <a:t>ソースコードの入手しやすさ</a:t>
            </a:r>
          </a:p>
          <a:p>
            <a:pPr>
              <a:lnSpc>
                <a:spcPct val="110000"/>
              </a:lnSpc>
              <a:buFont typeface="Arial"/>
              <a:buChar char="•"/>
            </a:pPr>
            <a:r>
              <a:rPr lang="en-US" sz="2000" b="0" dirty="0">
                <a:latin typeface="Calibri" charset="0"/>
                <a:ea typeface="ＭＳ Ｐゴシック" charset="0"/>
              </a:rPr>
              <a:t>ソースコードがどこでメンテナンスされるか</a:t>
            </a:r>
          </a:p>
          <a:p>
            <a:pPr>
              <a:lnSpc>
                <a:spcPct val="110000"/>
              </a:lnSpc>
              <a:buFont typeface="Arial"/>
              <a:buChar char="•"/>
            </a:pPr>
            <a:r>
              <a:rPr lang="en-US" sz="2000" b="0" dirty="0">
                <a:latin typeface="Calibri" charset="0"/>
                <a:ea typeface="ＭＳ Ｐゴシック" charset="0"/>
              </a:rPr>
              <a:t>そのパッケージが他の経緯で以前に承認されたことがないか？</a:t>
            </a:r>
          </a:p>
          <a:p>
            <a:pPr>
              <a:lnSpc>
                <a:spcPct val="110000"/>
              </a:lnSpc>
              <a:buFont typeface="Arial"/>
              <a:buChar char="•"/>
            </a:pPr>
            <a:r>
              <a:rPr lang="en-US" sz="2000" b="0" dirty="0">
                <a:latin typeface="Calibri" charset="0"/>
                <a:ea typeface="ＭＳ Ｐゴシック" charset="0"/>
              </a:rPr>
              <a:t>輸出管理対象となる技術に含まれているか</a:t>
            </a:r>
          </a:p>
          <a:p>
            <a:pPr>
              <a:lnSpc>
                <a:spcPct val="110000"/>
              </a:lnSpc>
              <a:buFont typeface="Arial"/>
              <a:buChar char="•"/>
            </a:pPr>
            <a:r>
              <a:rPr lang="en-US" sz="2000" b="0" i="1" dirty="0">
                <a:latin typeface="Calibri" charset="0"/>
                <a:ea typeface="ＭＳ Ｐゴシック" charset="0"/>
              </a:rPr>
              <a:t>外部ベンダーからの提供物の場合： </a:t>
            </a:r>
          </a:p>
          <a:p>
            <a:pPr lvl="1">
              <a:lnSpc>
                <a:spcPct val="110000"/>
              </a:lnSpc>
              <a:buFont typeface="Arial"/>
              <a:buChar char="•"/>
            </a:pPr>
            <a:r>
              <a:rPr lang="en-US" sz="1700" b="0" dirty="0">
                <a:latin typeface="Calibri" charset="0"/>
                <a:ea typeface="ＭＳ Ｐゴシック" charset="0"/>
              </a:rPr>
              <a:t>開発チームのコンタクト ポイント</a:t>
            </a:r>
          </a:p>
          <a:p>
            <a:pPr lvl="1">
              <a:lnSpc>
                <a:spcPct val="110000"/>
              </a:lnSpc>
              <a:buFont typeface="Arial"/>
              <a:buChar char="•"/>
            </a:pPr>
            <a:r>
              <a:rPr lang="en-US" sz="1700" dirty="0">
                <a:latin typeface="Calibri" charset="0"/>
                <a:ea typeface="ＭＳ Ｐゴシック" charset="0"/>
              </a:rPr>
              <a:t>、著作権表示、帰属表示、およびライセンスの義務を果たす必要がある場合のベンダー改変にあたるソースコード</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レビューチーム</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FOSS レビューには、FOSSの使用を支援し、助言し、とりまとめやレビューを協力して行う各種支援グループがいます。こういったグループへ注意喚起しながら参加してもらいます。チームとしては以下のようなものがあります：</a:t>
            </a:r>
          </a:p>
          <a:p>
            <a:pPr>
              <a:lnSpc>
                <a:spcPct val="130000"/>
              </a:lnSpc>
              <a:buFont typeface="Arial"/>
              <a:buChar char="•"/>
            </a:pPr>
            <a:r>
              <a:rPr lang="en-US" sz="2000" b="0" dirty="0">
                <a:latin typeface="Calibri" charset="0"/>
                <a:ea typeface="ＭＳ Ｐゴシック" charset="0"/>
              </a:rPr>
              <a:t>ライセンスの義務を特定し、評価する法務（リーガル）チーム</a:t>
            </a:r>
          </a:p>
          <a:p>
            <a:pPr>
              <a:lnSpc>
                <a:spcPct val="130000"/>
              </a:lnSpc>
              <a:buFont typeface="Arial"/>
              <a:buChar char="•"/>
            </a:pPr>
            <a:r>
              <a:rPr lang="en-US" sz="2000" b="0" dirty="0">
                <a:latin typeface="Calibri" charset="0"/>
                <a:ea typeface="ＭＳ Ｐゴシック" charset="0"/>
              </a:rPr>
              <a:t>FOSSの使用を確認し、追跡することを支援するスキャン＆ツールチーム</a:t>
            </a:r>
          </a:p>
          <a:p>
            <a:pPr>
              <a:lnSpc>
                <a:spcPct val="130000"/>
              </a:lnSpc>
              <a:buFont typeface="Arial"/>
              <a:buChar char="•"/>
            </a:pPr>
            <a:r>
              <a:rPr lang="en-US" sz="2000" b="0" dirty="0">
                <a:latin typeface="Calibri" charset="0"/>
                <a:ea typeface="ＭＳ Ｐゴシック" charset="0"/>
              </a:rPr>
              <a:t>FOSSの使用によって影響を受ける可能性のある、事業収益、商用ライセンス、輸出コンプライアンスなどを取り扱う専門家</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提案されたFOSSの使用を分析する</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FOSSレビューチームは助言を提供する前に、例えば以下のような論点に対し、収集した情報を査定する必要があります。</a:t>
            </a:r>
            <a:endParaRPr lang="en-US" sz="2000" i="1" dirty="0">
              <a:latin typeface="Calibri" charset="0"/>
              <a:ea typeface="ＭＳ Ｐゴシック" charset="0"/>
            </a:endParaRPr>
          </a:p>
          <a:p>
            <a:r>
              <a:rPr lang="en-US" sz="2000" b="0" dirty="0">
                <a:latin typeface="Calibri" charset="0"/>
                <a:ea typeface="ＭＳ Ｐゴシック" charset="0"/>
              </a:rPr>
              <a:t>完全性、一貫性、正確性（公表されていないFOSSの使用についてはコード </a:t>
            </a:r>
            <a:r>
              <a:rPr lang="en-US" sz="1800" dirty="0">
                <a:latin typeface="Calibri" charset="0"/>
                <a:ea typeface="ＭＳ Ｐゴシック" charset="0"/>
              </a:rPr>
              <a:t>スキャンツールが使われることがあります）</a:t>
            </a:r>
          </a:p>
          <a:p>
            <a:pPr>
              <a:buFont typeface="Arial"/>
              <a:buChar char="•"/>
            </a:pPr>
            <a:r>
              <a:rPr lang="en-US" sz="2000" b="0" dirty="0">
                <a:latin typeface="Calibri" charset="0"/>
                <a:ea typeface="ＭＳ Ｐゴシック" charset="0"/>
              </a:rPr>
              <a:t>宣言されたライセンスがコードファイルにある内容と合っていますか？</a:t>
            </a:r>
          </a:p>
          <a:p>
            <a:pPr>
              <a:buFont typeface="Arial"/>
              <a:buChar char="•"/>
            </a:pPr>
            <a:r>
              <a:rPr lang="en-US" sz="2000" b="0" dirty="0">
                <a:latin typeface="Calibri" charset="0"/>
                <a:ea typeface="ＭＳ Ｐゴシック" charset="0"/>
              </a:rPr>
              <a:t>そのライセンスが提案されているソフトウェアの使用を本当に許容していますか？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FOSSレビューに取り組む</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FOSSレビュープロセスは、インタラクティブな取組みです。この作業はエンジニアリング、ビジネス、リーガルチームなど分野をまたいだものとなります。また全ての参加者が潜在的な問題を理解できるようにフォローアップの議論が必要となる場合もあります。このプロセスは最終的にFOSS使用に関する明確な助言となる必要があります。</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取り組む</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助言</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レビューの監督</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FOSS レビューのプロセスにおいては、関係者間での意見の相違があったり、ある決定が特別に重要だったりする場合を想定し、十分な監督機能が必要となります。</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取り組む</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助言</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レビュー実行委員会</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FOSSレビューの目的は何でしょうか？</a:t>
            </a:r>
          </a:p>
          <a:p>
            <a:pPr>
              <a:buFont typeface="Arial" charset="0"/>
              <a:buChar char="•"/>
            </a:pPr>
            <a:r>
              <a:rPr lang="x-none" dirty="0">
                <a:latin typeface="Calibri" charset="0"/>
                <a:ea typeface="ＭＳ Ｐゴシック" charset="0"/>
              </a:rPr>
              <a:t>FOSS コンポーネントを使いたい場合に、最初に行うべき最初のアクションはどういったことでしょうか？</a:t>
            </a:r>
          </a:p>
          <a:p>
            <a:pPr>
              <a:buFont typeface="Arial" charset="0"/>
              <a:buChar char="•"/>
            </a:pPr>
            <a:r>
              <a:rPr lang="x-none" dirty="0">
                <a:latin typeface="Calibri" charset="0"/>
                <a:ea typeface="ＭＳ Ｐゴシック" charset="0"/>
              </a:rPr>
              <a:t>FOSSを使うことについて質問や疑問があった場合、何をすべきですか？</a:t>
            </a:r>
          </a:p>
          <a:p>
            <a:pPr>
              <a:buFont typeface="Arial" charset="0"/>
              <a:buChar char="•"/>
            </a:pPr>
            <a:r>
              <a:rPr lang="x-none" dirty="0">
                <a:latin typeface="Calibri" charset="0"/>
                <a:ea typeface="ＭＳ Ｐゴシック" charset="0"/>
              </a:rPr>
              <a:t>FOSSレビューのためにどういった種類の情報を集めますか？</a:t>
            </a:r>
          </a:p>
          <a:p>
            <a:pPr>
              <a:buFont typeface="Arial" charset="0"/>
              <a:buChar char="•"/>
            </a:pPr>
            <a:r>
              <a:rPr lang="x-none" dirty="0">
                <a:latin typeface="Calibri" charset="0"/>
                <a:ea typeface="ＭＳ Ｐゴシック" charset="0"/>
              </a:rPr>
              <a:t>誰がそのソフトウェアのライセンスを供与しているかを特定するにはどういった情報が役に立ちますか？ </a:t>
            </a:r>
            <a:endParaRPr lang="x-none" strike="sngStrike" dirty="0">
              <a:latin typeface="Calibri" charset="0"/>
              <a:ea typeface="ＭＳ Ｐゴシック" charset="0"/>
            </a:endParaRPr>
          </a:p>
          <a:p>
            <a:r>
              <a:rPr lang="x-none" dirty="0">
                <a:latin typeface="Calibri" charset="0"/>
                <a:ea typeface="ＭＳ Ｐゴシック" charset="0"/>
              </a:rPr>
              <a:t>外部ベンダーからのコンポーネントをレビューする際に追加的な情報として重要なものは何ですか？</a:t>
            </a:r>
          </a:p>
          <a:p>
            <a:r>
              <a:rPr lang="x-none" dirty="0">
                <a:latin typeface="Calibri" charset="0"/>
                <a:ea typeface="ＭＳ Ｐゴシック" charset="0"/>
              </a:rPr>
              <a:t/>
            </a:r>
            <a:r>
              <a:rPr lang="x-none">
                <a:latin typeface="Calibri" charset="0"/>
                <a:ea typeface="ＭＳ Ｐゴシック" charset="0"/>
              </a:rPr>
              <a:t>FOSSレビューで収集された情報</a:t>
            </a:r>
            <a:r>
              <a:rPr lang="x-none" dirty="0">
                <a:latin typeface="Calibri" charset="0"/>
                <a:ea typeface="ＭＳ Ｐゴシック" charset="0"/>
              </a:rPr>
              <a:t>の質を評価するためにどういったステップを取ることができますか？</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著作権（コピーライト）：著作者の原作を保護する </a:t>
            </a:r>
          </a:p>
          <a:p>
            <a:pPr lvl="1"/>
            <a:r>
              <a:rPr lang="en-US" dirty="0">
                <a:latin typeface="Arial"/>
              </a:rPr>
              <a:t>（内面のアイデアではなく）表現を保護する </a:t>
            </a:r>
          </a:p>
          <a:p>
            <a:pPr lvl="1"/>
            <a:r>
              <a:rPr lang="en-US" dirty="0">
                <a:latin typeface="Arial"/>
              </a:rPr>
              <a:t>ソフトウェア、書物、音響・映像作品、半導体マスク（回路パターンの原版）</a:t>
            </a:r>
          </a:p>
          <a:p>
            <a:r>
              <a:rPr lang="en-US" dirty="0">
                <a:latin typeface="Arial"/>
              </a:rPr>
              <a:t>特許権（パテント）：新規性、有用性、非自明性をもつ有益な発明 </a:t>
            </a:r>
          </a:p>
          <a:p>
            <a:pPr lvl="1"/>
            <a:r>
              <a:rPr lang="en-US" dirty="0">
                <a:latin typeface="Arial"/>
              </a:rPr>
              <a:t>イノベーションを奨励するための限定された独占権</a:t>
            </a:r>
          </a:p>
          <a:p>
            <a:r>
              <a:rPr lang="en-US" dirty="0"/>
              <a:t>営業秘密</a:t>
            </a:r>
            <a:r>
              <a:rPr lang="en-GB" dirty="0"/>
              <a:t>：価値ある機密情報を保護する</a:t>
            </a:r>
          </a:p>
          <a:p>
            <a:r>
              <a:rPr lang="en-US" dirty="0"/>
              <a:t>商標：（言葉、ロゴ、標語、色などの）プロダクトの出所を識別する標識を保護する	</a:t>
            </a:r>
          </a:p>
          <a:p>
            <a:pPr lvl="1"/>
            <a:r>
              <a:rPr lang="en-US" dirty="0"/>
              <a:t>消費者とブランドを守る；消費者の混乱やブランドの希薄化を回避する</a:t>
            </a:r>
          </a:p>
          <a:p>
            <a:endParaRPr lang="en-US" dirty="0"/>
          </a:p>
          <a:p>
            <a:pPr marL="0" indent="0">
              <a:buNone/>
            </a:pPr>
            <a:r>
              <a:rPr lang="en-US" u="sng" dirty="0">
                <a:latin typeface="Arial"/>
              </a:rPr>
              <a:t>本章ではFOSSコンプライアンスに最も関係する、著作権と特許権に焦点を当てます。</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第6章</a:t>
            </a:r>
          </a:p>
        </p:txBody>
      </p:sp>
      <p:sp>
        <p:nvSpPr>
          <p:cNvPr id="5" name="Text Placeholder 4"/>
          <p:cNvSpPr>
            <a:spLocks noGrp="1"/>
          </p:cNvSpPr>
          <p:nvPr>
            <p:ph type="body" idx="1"/>
          </p:nvPr>
        </p:nvSpPr>
        <p:spPr/>
        <p:txBody>
          <a:bodyPr/>
          <a:lstStyle/>
          <a:p>
            <a:r>
              <a:rPr lang="en-US"/>
              <a:t> エンド ツー エンド（端から端まで）のコンプライアンス マネジメント（</a:t>
            </a:r>
            <a:r>
              <a:rPr lang="en-US" dirty="0">
                <a:latin typeface="Arial" charset="0"/>
              </a:rPr>
              <a:t>プロセスの例）</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概要</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コンプライアンス マネジメントは、製品の中で使われるFOSS（もしくは</a:t>
            </a:r>
            <a:r>
              <a:rPr lang="en-US" dirty="0" err="1">
                <a:latin typeface="Calibri" charset="0"/>
                <a:ea typeface="MS PGothic" charset="0"/>
              </a:rPr>
              <a:t>OpenChain</a:t>
            </a:r>
            <a:r>
              <a:rPr lang="en-US" dirty="0">
                <a:latin typeface="Calibri" charset="0"/>
                <a:ea typeface="MS PGothic" charset="0"/>
              </a:rPr>
              <a:t> 仕様書の中の「供給ソフトウェア」）の取込みと頒布をコントロールする、一通りのアクションで構成されます。  </a:t>
            </a:r>
          </a:p>
          <a:p>
            <a:pPr>
              <a:buFont typeface="Arial"/>
              <a:buChar char="•"/>
            </a:pPr>
            <a:r>
              <a:rPr lang="en-US" dirty="0">
                <a:latin typeface="Calibri" charset="0"/>
                <a:ea typeface="MS PGothic" charset="0"/>
              </a:rPr>
              <a:t>コンプライアンスの適正努力の結果、供給ソフトウェアで使用されている全てのFOSSを特定します。すべてのFOSSライセンスの義務を履行された、もしくは履行されることをを確認します。</a:t>
            </a:r>
          </a:p>
          <a:p>
            <a:pPr>
              <a:buFont typeface="Arial"/>
              <a:buChar char="•"/>
            </a:pPr>
            <a:r>
              <a:rPr lang="en-US" dirty="0">
                <a:latin typeface="Calibri" charset="0"/>
                <a:ea typeface="MS PGothic" charset="0"/>
              </a:rPr>
              <a:t>大企業が詳細なプロセスを保有する一方で小規模の企業ではチェックリストを使うだけの場合があります。本章では大規模企業（エンタープライズ）のプロセス例を提供します。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入力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確認されたFOSS；</a:t>
            </a:r>
          </a:p>
          <a:p>
            <a:pPr algn="ctr">
              <a:defRPr/>
            </a:pPr>
            <a:r>
              <a:rPr lang="en-US" sz="1400" b="1" dirty="0">
                <a:solidFill>
                  <a:srgbClr val="000000"/>
                </a:solidFill>
              </a:rPr>
              <a:t>履行されるFOSSの義務</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コンプライアンス プロセス</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入力ソフトウェア</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確認（Identification）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監査（Audit）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問題の解決（Resolve Issue）</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レビュー（Review）</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承認（Approval）</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登録（Registration）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告知／通知／表示（Notice）</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検証（Verification）</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頒布（Distribution）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検証（Verification）</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プロプライエタリ ソフトウェア</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
            </a:r>
            <a:r>
              <a:rPr lang="en-US" sz="1100" b="1" baseline="30000">
                <a:solidFill>
                  <a:schemeClr val="tx2"/>
                </a:solidFill>
                <a:latin typeface="Calibri" charset="0"/>
                <a:cs typeface="Arial" charset="0"/>
              </a:rPr>
              <a:t/>
            </a:r>
            <a:r>
              <a:rPr lang="en-US" sz="1100" b="1">
                <a:solidFill>
                  <a:schemeClr val="tx2"/>
                </a:solidFill>
                <a:latin typeface="Calibri" charset="0"/>
                <a:cs typeface="Arial" charset="0"/>
              </a:rPr>
              <a:t> サード パーティ ソフトウェア</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出力ソフトウェア</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各種告知／通知／表示（Notices）および帰属（Attributions）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書面による申し出（Written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ソースコードのスキャン、監査 </a:t>
            </a:r>
          </a:p>
          <a:p>
            <a:pPr algn="ctr"/>
            <a:r>
              <a:rPr lang="en-US" sz="1100" dirty="0">
                <a:cs typeface="Arial" charset="0"/>
              </a:rPr>
              <a:t>－ および －</a:t>
            </a:r>
          </a:p>
          <a:p>
            <a:pPr algn="ctr"/>
            <a:r>
              <a:rPr lang="en-US" sz="1100" dirty="0">
                <a:cs typeface="Arial" charset="0"/>
              </a:rPr>
              <a:t>ソースコードの起源および</a:t>
            </a:r>
          </a:p>
          <a:p>
            <a:pPr algn="ctr"/>
            <a:r>
              <a:rPr lang="en-US" sz="1100" dirty="0">
                <a:cs typeface="Arial" charset="0"/>
              </a:rPr>
              <a:t>ライセンスの </a:t>
            </a:r>
          </a:p>
          <a:p>
            <a:pPr algn="ctr"/>
            <a:r>
              <a:rPr lang="en-US" sz="1100" dirty="0">
                <a:cs typeface="Arial" charset="0"/>
              </a:rPr>
              <a:t>確認 </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企業のFOSSポリシーに添って </a:t>
            </a:r>
          </a:p>
          <a:p>
            <a:pPr algn="ctr"/>
            <a:r>
              <a:rPr lang="en-US" sz="1100" dirty="0">
                <a:cs typeface="Arial" charset="0"/>
              </a:rPr>
              <a:t>監査での全問題</a:t>
            </a:r>
          </a:p>
          <a:p>
            <a:pPr algn="ctr"/>
            <a:r>
              <a:rPr lang="en-US" sz="1100" dirty="0">
                <a:cs typeface="Arial" charset="0"/>
              </a:rPr>
              <a:t>を解決する</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レビュー対象のFOSSコンポ―ネントを特定する</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頒布用のソースコード パッケージを検証する</a:t>
            </a:r>
          </a:p>
          <a:p>
            <a:pPr algn="ctr"/>
            <a:r>
              <a:rPr lang="en-US" sz="1100">
                <a:cs typeface="Arial" charset="0"/>
              </a:rPr>
              <a:t>－ および － </a:t>
            </a:r>
          </a:p>
          <a:p>
            <a:pPr algn="ctr"/>
            <a:r>
              <a:rPr lang="en-US" sz="1100">
                <a:cs typeface="Arial" charset="0"/>
              </a:rPr>
              <a:t>適切な告知／通知／表示（notice）が提供されていることを検証する</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承認された</a:t>
            </a:r>
          </a:p>
          <a:p>
            <a:pPr algn="ctr"/>
            <a:r>
              <a:rPr lang="en-US" sz="1100">
                <a:cs typeface="Arial" charset="0"/>
              </a:rPr>
              <a:t>ソフトウェア／版数（バージョン）を</a:t>
            </a:r>
          </a:p>
          <a:p>
            <a:pPr algn="ctr"/>
            <a:r>
              <a:rPr lang="en-US" sz="1100">
                <a:cs typeface="Arial" charset="0"/>
              </a:rPr>
              <a:t>製品ごと、リリースごとに </a:t>
            </a:r>
          </a:p>
          <a:p>
            <a:pPr algn="ctr"/>
            <a:r>
              <a:rPr lang="en-US" sz="1100">
                <a:cs typeface="Arial" charset="0"/>
              </a:rPr>
              <a:t>一覧表（inventory）に </a:t>
            </a:r>
          </a:p>
          <a:p>
            <a:pPr algn="ctr"/>
            <a:r>
              <a:rPr lang="en-US" sz="1100">
                <a:cs typeface="Arial" charset="0"/>
              </a:rPr>
              <a:t>記録する</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ソースコード、告知／通知／表示（notice）、書面による申し出（written offer）</a:t>
            </a:r>
          </a:p>
          <a:p>
            <a:pPr algn="ctr"/>
            <a:r>
              <a:rPr lang="en-US" sz="1100">
                <a:cs typeface="Arial" charset="0"/>
              </a:rPr>
              <a:t>を公開する</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FOSS ソフトウェア コンポーネントの </a:t>
            </a:r>
          </a:p>
          <a:p>
            <a:pPr algn="ctr">
              <a:defRPr/>
            </a:pPr>
            <a:r>
              <a:rPr lang="en-US" sz="1100" dirty="0">
                <a:solidFill>
                  <a:srgbClr val="000000"/>
                </a:solidFill>
                <a:latin typeface="+mj-lt"/>
                <a:cs typeface="Arial" charset="0"/>
              </a:rPr>
              <a:t>コンプライアンス記録をレビューし、承認する</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公開に向けて</a:t>
            </a:r>
          </a:p>
          <a:p>
            <a:pPr algn="ctr">
              <a:defRPr/>
            </a:pPr>
            <a:r>
              <a:rPr lang="en-US" sz="1100">
                <a:solidFill>
                  <a:srgbClr val="000000"/>
                </a:solidFill>
                <a:latin typeface="+mj-lt"/>
                <a:cs typeface="Arial" charset="0"/>
              </a:rPr>
              <a:t>告知／通知／表示（notice）をまとめる</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公開後の</a:t>
            </a:r>
          </a:p>
          <a:p>
            <a:pPr algn="ctr">
              <a:defRPr/>
            </a:pPr>
            <a:r>
              <a:rPr lang="en-US" sz="1100">
                <a:solidFill>
                  <a:srgbClr val="000000"/>
                </a:solidFill>
                <a:latin typeface="+mj-lt"/>
                <a:cs typeface="Arial" charset="0"/>
              </a:rPr>
              <a:t>検証</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コンプライアンス マネジメントの</a:t>
            </a:r>
            <a:r>
              <a:rPr lang="en-US" sz="1300" b="1" dirty="0">
                <a:solidFill>
                  <a:srgbClr val="FFFFFF"/>
                </a:solidFill>
                <a:latin typeface="+mj-lt"/>
                <a:ea typeface="MS PGothic" pitchFamily="34" charset="-128"/>
                <a:cs typeface="DejaVu Sans" charset="0"/>
              </a:rPr>
              <a:t>エンド ツー エンドプロセスの例</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プロセス概要</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前提条件：</a:t>
            </a:r>
            <a:endParaRPr lang="en-US" b="0" u="sng" dirty="0">
              <a:latin typeface="Calibri" charset="0"/>
              <a:ea typeface="MS PGothic" charset="0"/>
            </a:endParaRPr>
          </a:p>
          <a:p>
            <a:pPr marL="271463" lvl="1" indent="0">
              <a:buNone/>
            </a:pPr>
            <a:r>
              <a:rPr lang="en-US" sz="1600" dirty="0">
                <a:latin typeface="Calibri" charset="0"/>
                <a:ea typeface="MS PGothic" charset="0"/>
              </a:rPr>
              <a:t>このプロセスは以下のイベントのうちのひとつで開始されます：</a:t>
            </a:r>
          </a:p>
          <a:p>
            <a:pPr lvl="1"/>
            <a:r>
              <a:rPr lang="en-US" sz="1600" dirty="0">
                <a:latin typeface="Calibri" charset="0"/>
                <a:ea typeface="MS PGothic" charset="0"/>
              </a:rPr>
              <a:t>開発チームがFOSSコンポーネントのレビューや外部向けのリリースを要望する</a:t>
            </a:r>
          </a:p>
          <a:p>
            <a:pPr lvl="1"/>
            <a:r>
              <a:rPr lang="en-US" sz="1600" dirty="0">
                <a:latin typeface="Calibri" charset="0"/>
                <a:ea typeface="MS PGothic" charset="0"/>
              </a:rPr>
              <a:t>適切な承認がなく使用されているFOSSを発見する</a:t>
            </a:r>
          </a:p>
          <a:p>
            <a:pPr lvl="1"/>
            <a:r>
              <a:rPr lang="en-US" sz="1600" dirty="0">
                <a:latin typeface="Calibri" charset="0"/>
                <a:ea typeface="MS PGothic" charset="0"/>
              </a:rPr>
              <a:t>サード パーティのソフトウェアの一部に使用されているFOSSを発見する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成果： </a:t>
            </a:r>
            <a:endParaRPr lang="en-US" sz="1800" u="sng" dirty="0">
              <a:latin typeface="Calibri" charset="0"/>
              <a:ea typeface="MS PGothic" charset="0"/>
            </a:endParaRPr>
          </a:p>
          <a:p>
            <a:pPr lvl="1" eaLnBrk="1" hangingPunct="1"/>
            <a:r>
              <a:rPr lang="en-US" sz="1600" dirty="0">
                <a:latin typeface="Calibri" charset="0"/>
                <a:ea typeface="MS PGothic" charset="0"/>
              </a:rPr>
              <a:t>そのFOSSについてコンプライアンスの記録が作成（もしくはアップデート）される </a:t>
            </a:r>
          </a:p>
          <a:p>
            <a:pPr lvl="1" eaLnBrk="1" hangingPunct="1"/>
            <a:r>
              <a:rPr lang="en-US" sz="1600" dirty="0">
                <a:latin typeface="Calibri" charset="0"/>
                <a:ea typeface="MS PGothic" charset="0"/>
              </a:rPr>
              <a:t>ソースコードのスキャンもしくはレビューのための監査が要請される</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確認（Identification）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入力となるリクエストが登録される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全プラットフォームのスキャンが実施される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サードパーティ提供のソフトウェアに対する適正評価（Due delligence）を実施する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リポジトリに追加された入力リクエストのないすべてのFOSSコンポーネントを識別し、レビューを実施する</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全てのソースからFOSSを確認し、追跡を開始する</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FOSSの使用方法を確認し、追跡する</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監査（Audit）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開発チームがFOSSの使用についての情報のあるコンプライアンスの記録を提供する </a:t>
            </a:r>
          </a:p>
          <a:p>
            <a:pPr marL="614363" indent="-342900">
              <a:buFont typeface="Arial"/>
              <a:buChar char="•"/>
            </a:pPr>
            <a:r>
              <a:rPr lang="en-US" sz="1600" dirty="0">
                <a:latin typeface="Calibri" charset="0"/>
                <a:ea typeface="MS PGothic" charset="0"/>
              </a:rPr>
              <a:t>開発チームから提供される記録がない場合、FOSSコンポーネントが発見されたときに記録が生成される</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p>
          <a:p>
            <a:pPr marL="685800"/>
            <a:r>
              <a:rPr lang="en-US" sz="1600" dirty="0">
                <a:latin typeface="Calibri" charset="0"/>
                <a:ea typeface="MS PGothic" charset="0"/>
              </a:rPr>
              <a:t>ソースコードの起源とライセンスの確認をした監査レポート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監査のためのソースコードが特定される</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ソフトウェアツールによってソースがスキャンされる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監査やスキャンによって「ヒット」したものがレビューされ、コードの起源が適正かどうかが検証される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ソフトウェア開発やリリース ライフサイクルをベースに監査もしくはスキャンが繰り返し実施される</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FOSSコンポーネント、その起源とライセンスが確認される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ソースコードを監査する</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 source code audit or scan has been completed </a:t>
            </a:r>
          </a:p>
          <a:p>
            <a:pPr marL="614363" indent="-342900">
              <a:buFont typeface="Arial"/>
              <a:buChar char="•"/>
            </a:pPr>
            <a:r>
              <a:rPr lang="en-US" sz="1600" dirty="0">
                <a:latin typeface="Calibri" charset="0"/>
                <a:ea typeface="MS PGothic" charset="0"/>
              </a:rPr>
              <a:t>An audit report identifies the origins and licenses of the source code and flags files that need further investigation</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p>
          <a:p>
            <a:pPr marL="685800"/>
            <a:r>
              <a:rPr lang="en-US" sz="1600" dirty="0">
                <a:latin typeface="Calibri" charset="0"/>
                <a:ea typeface="MS PGothic" charset="0"/>
              </a:rPr>
              <a:t>A resolution for each of the flagged files in the report and a resolution for any flagged license conflict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Provide feedback to the appropriate engineers to resolve issues in the audit report that conflict with your FOSS policy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Follow up with engineers to confirm that the issues are resolved</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Resolve all issues identified in the audit</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Resolving Issues</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入力：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出力： </a:t>
              </a:r>
            </a:p>
            <a:p>
              <a:pPr algn="ctr">
                <a:lnSpc>
                  <a:spcPct val="70000"/>
                </a:lnSpc>
              </a:pPr>
              <a:r>
                <a:rPr lang="en-US" sz="1200" b="1" dirty="0">
                  <a:solidFill>
                    <a:srgbClr val="000000"/>
                  </a:solidFill>
                  <a:latin typeface="Calibri" charset="0"/>
                </a:rPr>
                <a:t>FOSS + 改変</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レビュー（Review）</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確認（Identification）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監査（Audit）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問題の解決（Resolve Issue）</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承認（Approval）</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登録（Registration）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告知／通知／表示（Notice）</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検証（Verification）</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頒布（Distribution）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検証（Verification）</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Source code has been audited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All identified issues have been resolved</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Ensure the software in the audit report conforms with FOSS policies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Preserve audit report findings and mark resolved issues as ready for the next step (i.e. Approval)</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Include appropriate authority levels in review staff</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Conduct FOSS Reviews on audited source code, review software architecture and FOSS usage (see next slide for template)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Identify obligations under FOSS licenses</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Review the audit report and confirm any discovered issues are resolved</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Performing Reviews</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Proprietary</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Legend</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3</a:t>
            </a:r>
            <a:r>
              <a:rPr lang="en-US" sz="1200" baseline="30000">
                <a:latin typeface="Calibri" charset="0"/>
              </a:rPr>
              <a:t>rd</a:t>
            </a:r>
            <a:r>
              <a:rPr lang="en-US" sz="1200">
                <a:latin typeface="Calibri" charset="0"/>
              </a:rPr>
              <a:t> Party Commercial</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Permissive</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Function call</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Socket interface</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System call</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Shared headers</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User Space</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Kernel Space</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Hardware</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Architecture Review (Example Template)</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Based on the results of the software audit and review in previous steps, software may or may not be approved for use</a:t>
            </a:r>
          </a:p>
          <a:p>
            <a:pPr eaLnBrk="1" hangingPunct="1">
              <a:buFont typeface="Arial"/>
              <a:buChar char="•"/>
            </a:pPr>
            <a:r>
              <a:rPr lang="en-US" sz="2000" b="0" dirty="0">
                <a:latin typeface="Calibri" charset="0"/>
                <a:ea typeface="MS PGothic" charset="0"/>
              </a:rPr>
              <a:t>The approval should specify versions of approved FOSS components, the approved usage model for the component, and any other applicable obligations under the FOSS license</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Approvals should be made at appropriate authority levels</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承認（Approval）</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承認（Approval）</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Once a FOSS component has been approved for usage in a product, it should be added to the software inventory for that product </a:t>
            </a:r>
          </a:p>
          <a:p>
            <a:pPr eaLnBrk="1" hangingPunct="1">
              <a:buFont typeface="Arial" panose="020B0604020202020204" pitchFamily="34" charset="0"/>
              <a:buChar char="•"/>
            </a:pPr>
            <a:r>
              <a:rPr lang="en-US" sz="2000" b="0">
                <a:latin typeface="Calibri" charset="0"/>
                <a:ea typeface="MS PGothic" charset="0"/>
              </a:rPr>
              <a:t>The approval and its conditions should be registered in a tracking system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The tracking system should make it clear that a new approval is needed for a new version of a FOSS component or if a new usage model is proposed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登録（Registration）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Registration / Approval Tracking</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ソフトウェアにおける著作権（コピーライト）の概念</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基本ルール＝著作権は独創的作品を保護する</a:t>
            </a:r>
          </a:p>
          <a:p>
            <a:r>
              <a:rPr lang="en-US" dirty="0"/>
              <a:t>一般的に著作権は、書籍、動画、絵画、音楽、地図などの文芸作品</a:t>
            </a:r>
          </a:p>
          <a:p>
            <a:r>
              <a:rPr lang="en-US" dirty="0"/>
              <a:t>ソフトウェアは、著作権によって保護される。（特許権で保護される）機能ではなく表現（実装の細部における独創性）</a:t>
            </a:r>
          </a:p>
          <a:p>
            <a:r>
              <a:rPr lang="en-US" dirty="0"/>
              <a:t>その作品の著作権保有者だけが、他の誰かが独立して創造したものではない、自らが創造した作品のコントロールができる。</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Prepare appropriate notices for any FOSS used in a product release:</a:t>
            </a:r>
          </a:p>
          <a:p>
            <a:pPr lvl="1" eaLnBrk="1" hangingPunct="1"/>
            <a:r>
              <a:rPr lang="en-US" sz="1800" dirty="0">
                <a:latin typeface="Calibri" charset="0"/>
                <a:ea typeface="MS PGothic" charset="0"/>
              </a:rPr>
              <a:t>Acknowledge the use of FOSS by providing full copyright and attribution notices </a:t>
            </a:r>
          </a:p>
          <a:p>
            <a:pPr lvl="1" eaLnBrk="1" hangingPunct="1"/>
            <a:r>
              <a:rPr lang="en-US" sz="1800" dirty="0">
                <a:latin typeface="Calibri" charset="0"/>
                <a:ea typeface="MS PGothic" charset="0"/>
              </a:rPr>
              <a:t>Inform the end user of their product on how to obtain a copy of the FOSS source code (when applicable, for example in the case of GPL and LGPL)</a:t>
            </a:r>
          </a:p>
          <a:p>
            <a:pPr lvl="1" eaLnBrk="1" hangingPunct="1"/>
            <a:r>
              <a:rPr lang="en-US" sz="1800" dirty="0">
                <a:latin typeface="Calibri" charset="0"/>
                <a:ea typeface="MS PGothic" charset="0"/>
              </a:rPr>
              <a:t>Reproduce the entire text of the license agreements for the FOSS code included in the product as needed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告知／通知／表示（Notice）</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告知／通知／表示（Notice）</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検証（Verification）</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 component has been approved for usage</a:t>
            </a:r>
          </a:p>
          <a:p>
            <a:pPr marL="614363" indent="-342900">
              <a:buFont typeface="Arial"/>
              <a:buChar char="•"/>
            </a:pPr>
            <a:r>
              <a:rPr lang="en-US" sz="1600" dirty="0">
                <a:latin typeface="Calibri" charset="0"/>
                <a:ea typeface="MS PGothic" charset="0"/>
              </a:rPr>
              <a:t>FOSS component has been registered in the software inventory for the release</a:t>
            </a:r>
          </a:p>
          <a:p>
            <a:pPr marL="614363" indent="-342900">
              <a:buFont typeface="Arial"/>
              <a:buChar char="•"/>
            </a:pPr>
            <a:r>
              <a:rPr lang="en-US" sz="1600" dirty="0">
                <a:latin typeface="Calibri" charset="0"/>
                <a:ea typeface="MS PGothic" charset="0"/>
              </a:rPr>
              <a:t>Appropriate notices have been prepared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The distribution package contains only software that has been reviewed and approved</a:t>
            </a:r>
          </a:p>
          <a:p>
            <a:pPr marL="614363" indent="-342900">
              <a:buFont typeface="Arial"/>
              <a:buChar char="•"/>
            </a:pPr>
            <a:r>
              <a:rPr lang="en-US" sz="1600" dirty="0">
                <a:latin typeface="Calibri" charset="0"/>
                <a:ea typeface="MS PGothic" charset="0"/>
              </a:rPr>
              <a:t>"Distributed Compliance Artifacts" (as defined in the </a:t>
            </a:r>
            <a:r>
              <a:rPr lang="en-US" sz="1600" dirty="0" err="1">
                <a:latin typeface="Calibri" charset="0"/>
                <a:ea typeface="MS PGothic" charset="0"/>
              </a:rPr>
              <a:t>OpenChain</a:t>
            </a:r>
            <a:r>
              <a:rPr lang="en-US" sz="1600">
                <a:latin typeface="Calibri" charset="0"/>
                <a:ea typeface="MS PGothic" charset="0"/>
              </a:rPr>
              <a:t> specification), including appropriate notice files are included in the distribution package or other delivery method</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FOSS packages destined for distribution have been identified and approved</a:t>
            </a:r>
          </a:p>
          <a:p>
            <a:pPr marL="614363" indent="-342900">
              <a:buFont typeface="Arial"/>
              <a:buChar char="•"/>
            </a:pPr>
            <a:r>
              <a:rPr lang="en-US" sz="1600" dirty="0">
                <a:latin typeface="Calibri" charset="0"/>
                <a:ea typeface="MS PGothic" charset="0"/>
              </a:rPr>
              <a:t>Verify the reviewed source code matches the binary equivalents shipping in the product</a:t>
            </a:r>
          </a:p>
          <a:p>
            <a:pPr marL="614363" indent="-342900">
              <a:buFont typeface="Arial"/>
              <a:buChar char="•"/>
            </a:pPr>
            <a:r>
              <a:rPr lang="en-US" sz="1600" dirty="0">
                <a:latin typeface="Calibri" charset="0"/>
                <a:ea typeface="MS PGothic" charset="0"/>
              </a:rPr>
              <a:t>Verify all appropriate notices have been included to inform end-users of their right to request source code for identified FOSS</a:t>
            </a:r>
          </a:p>
          <a:p>
            <a:pPr marL="614363" indent="-342900">
              <a:buFont typeface="Arial"/>
              <a:buChar char="•"/>
            </a:pPr>
            <a:r>
              <a:rPr lang="en-US" sz="1600" dirty="0">
                <a:latin typeface="Calibri" charset="0"/>
                <a:ea typeface="MS PGothic" charset="0"/>
              </a:rPr>
              <a:t>Verify compliance with other identified obligations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Verify that distributed software has been reviewed and approved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Pre-Distribution Verifications</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頒布（Distribution）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All pre-distribution verification has been completed and no issue is discovered</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Obligations to provide accompanying source code are met</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Provide accompanying source code along with any associated build tools and documentation (e.g., by uploading to a distribution website or including in the distribution package) </a:t>
            </a:r>
          </a:p>
          <a:p>
            <a:pPr marL="614363" indent="-342900">
              <a:buFont typeface="Arial"/>
              <a:buChar char="•"/>
            </a:pPr>
            <a:r>
              <a:rPr lang="en-US" sz="1600" dirty="0">
                <a:latin typeface="Calibri" charset="0"/>
                <a:ea typeface="MS PGothic" charset="0"/>
              </a:rPr>
              <a:t>Accompanying source code is identified with labels as to which product and version to which it corresponds</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Provide accompanying source code as required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Accompanying Source Code Distribution</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検証（Verification）</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監査（Audit）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Accompanying source code is provided as may be required</a:t>
            </a:r>
          </a:p>
          <a:p>
            <a:pPr marL="614363" indent="-342900">
              <a:buFont typeface="Arial"/>
              <a:buChar char="•"/>
            </a:pPr>
            <a:r>
              <a:rPr lang="en-US" sz="1600" dirty="0">
                <a:latin typeface="Calibri" charset="0"/>
                <a:ea typeface="MS PGothic" charset="0"/>
              </a:rPr>
              <a:t>Appropriate notices have been prepared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Verified Distributed Compliance Artifacts are appropriately provided</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accompanying source code (if any) has been uploaded or distributed correctly  </a:t>
            </a:r>
          </a:p>
          <a:p>
            <a:pPr marL="614363" indent="-342900">
              <a:buFont typeface="Arial"/>
              <a:buChar char="•"/>
            </a:pPr>
            <a:r>
              <a:rPr lang="en-US" sz="1600" dirty="0">
                <a:latin typeface="Calibri" charset="0"/>
                <a:ea typeface="MS PGothic" charset="0"/>
              </a:rPr>
              <a:t>Verify uploaded or distributed source code corresponds to the same version that was approved </a:t>
            </a:r>
          </a:p>
          <a:p>
            <a:pPr marL="614363" indent="-342900">
              <a:buFont typeface="Arial"/>
              <a:buChar char="•"/>
            </a:pPr>
            <a:r>
              <a:rPr lang="en-US" sz="1600" dirty="0">
                <a:latin typeface="Calibri" charset="0"/>
                <a:ea typeface="MS PGothic" charset="0"/>
              </a:rPr>
              <a:t>Verify notices have been properly published and made available</a:t>
            </a:r>
          </a:p>
          <a:p>
            <a:pPr marL="614363" indent="-342900">
              <a:buFont typeface="Arial"/>
              <a:buChar char="•"/>
            </a:pPr>
            <a:r>
              <a:rPr lang="en-US" sz="1600">
                <a:latin typeface="Calibri" charset="0"/>
                <a:ea typeface="MS PGothic" charset="0"/>
              </a:rPr>
              <a:t>Verify</a:t>
            </a:r>
            <a:r>
              <a:rPr lang="en-US" sz="1600" dirty="0">
                <a:latin typeface="Calibri" charset="0"/>
                <a:ea typeface="MS PGothic" charset="0"/>
              </a:rPr>
              <a:t> other identified obligations are met</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Validate compliance with license obligations</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Final Verifications</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What is involved in compliance due diligence (for our example process, describe the steps at a high level)?</a:t>
            </a:r>
            <a:endParaRPr lang="x-none" dirty="0">
              <a:solidFill>
                <a:srgbClr val="292934"/>
              </a:solidFill>
              <a:latin typeface="Calibri"/>
              <a:ea typeface="ＭＳ Ｐゴシック" charset="0"/>
            </a:endParaRPr>
          </a:p>
          <a:p>
            <a:pPr lvl="1"/>
            <a:r>
              <a:rPr lang="x-none" dirty="0">
                <a:latin typeface="Calibri" charset="0"/>
                <a:ea typeface="ＭＳ Ｐゴシック" charset="0"/>
              </a:rPr>
              <a:t>確認（Identification）</a:t>
            </a:r>
          </a:p>
          <a:p>
            <a:pPr lvl="1"/>
            <a:r>
              <a:rPr lang="x-none" dirty="0">
                <a:latin typeface="Calibri" charset="0"/>
                <a:ea typeface="ＭＳ Ｐゴシック" charset="0"/>
              </a:rPr>
              <a:t>Audit source code</a:t>
            </a:r>
          </a:p>
          <a:p>
            <a:pPr lvl="1"/>
            <a:r>
              <a:rPr lang="x-none" dirty="0">
                <a:latin typeface="Calibri" charset="0"/>
                <a:ea typeface="ＭＳ Ｐゴシック" charset="0"/>
              </a:rPr>
              <a:t>Resolving issues</a:t>
            </a:r>
          </a:p>
          <a:p>
            <a:pPr lvl="1"/>
            <a:r>
              <a:rPr lang="x-none" dirty="0">
                <a:latin typeface="Calibri" charset="0"/>
                <a:ea typeface="ＭＳ Ｐゴシック" charset="0"/>
              </a:rPr>
              <a:t>Performing reviews</a:t>
            </a:r>
          </a:p>
          <a:p>
            <a:pPr lvl="1"/>
            <a:r>
              <a:rPr lang="x-none" dirty="0">
                <a:latin typeface="Calibri" charset="0"/>
                <a:ea typeface="ＭＳ Ｐゴシック" charset="0"/>
              </a:rPr>
              <a:t>承認（Approval）</a:t>
            </a:r>
          </a:p>
          <a:p>
            <a:pPr lvl="1"/>
            <a:r>
              <a:rPr lang="x-none" dirty="0">
                <a:latin typeface="Calibri" charset="0"/>
                <a:ea typeface="ＭＳ Ｐゴシック" charset="0"/>
              </a:rPr>
              <a:t>Registration/approval tracking</a:t>
            </a:r>
          </a:p>
          <a:p>
            <a:pPr lvl="1"/>
            <a:r>
              <a:rPr lang="x-none" dirty="0">
                <a:latin typeface="Calibri" charset="0"/>
                <a:ea typeface="ＭＳ Ｐゴシック" charset="0"/>
              </a:rPr>
              <a:t>告知／通知／表示（Notice）</a:t>
            </a:r>
          </a:p>
          <a:p>
            <a:pPr lvl="1"/>
            <a:r>
              <a:rPr lang="x-none" dirty="0">
                <a:latin typeface="Calibri" charset="0"/>
                <a:ea typeface="ＭＳ Ｐゴシック" charset="0"/>
              </a:rPr>
              <a:t>Pre-distribution verifications</a:t>
            </a:r>
          </a:p>
          <a:p>
            <a:pPr lvl="1"/>
            <a:r>
              <a:rPr lang="x-none" dirty="0">
                <a:latin typeface="Calibri" charset="0"/>
                <a:ea typeface="ＭＳ Ｐゴシック" charset="0"/>
              </a:rPr>
              <a:t>Accompanying source code distribution</a:t>
            </a:r>
          </a:p>
          <a:p>
            <a:pPr lvl="1"/>
            <a:r>
              <a:rPr lang="x-none" dirty="0">
                <a:latin typeface="Calibri" charset="0"/>
                <a:ea typeface="ＭＳ Ｐゴシック" charset="0"/>
              </a:rPr>
              <a:t>Verification</a:t>
            </a:r>
          </a:p>
          <a:p>
            <a:r>
              <a:rPr lang="x-none" dirty="0">
                <a:latin typeface="Calibri" charset="0"/>
                <a:ea typeface="ＭＳ Ｐゴシック" charset="0"/>
              </a:rPr>
              <a:t>What does an architecture review look for?</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7</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Pitfalls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This chapter will describe some potential pitfalls to avoid in the compliance process:</a:t>
            </a:r>
          </a:p>
          <a:p>
            <a:pPr marL="457200" indent="-457200">
              <a:buFont typeface="+mj-lt"/>
              <a:buAutoNum type="arabicPeriod"/>
            </a:pPr>
            <a:r>
              <a:rPr lang="en-US" dirty="0">
                <a:latin typeface="Calibri" charset="0"/>
                <a:ea typeface="ＭＳ Ｐゴシック" charset="0"/>
              </a:rPr>
              <a:t>Intellectual Property (IP) pitfalls</a:t>
            </a:r>
          </a:p>
          <a:p>
            <a:pPr marL="457200" indent="-457200">
              <a:buFont typeface="+mj-lt"/>
              <a:buAutoNum type="arabicPeriod"/>
            </a:pPr>
            <a:r>
              <a:rPr lang="en-US" dirty="0">
                <a:latin typeface="Calibri" charset="0"/>
                <a:ea typeface="ＭＳ Ｐゴシック" charset="0"/>
              </a:rPr>
              <a:t>License Compliance pitfalls</a:t>
            </a:r>
          </a:p>
          <a:p>
            <a:pPr marL="457200" indent="-457200">
              <a:buFont typeface="+mj-lt"/>
              <a:buAutoNum type="arabicPeriod"/>
            </a:pPr>
            <a:r>
              <a:rPr lang="en-US" dirty="0">
                <a:latin typeface="Calibri" charset="0"/>
                <a:ea typeface="ＭＳ Ｐゴシック" charset="0"/>
              </a:rPr>
              <a:t>Compliance Process </a:t>
            </a:r>
            <a:r>
              <a:rPr lang="en-US">
                <a:latin typeface="Calibri" charset="0"/>
                <a:ea typeface="ＭＳ Ｐゴシック" charset="0"/>
              </a:rPr>
              <a:t>pitfalls</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Discovery</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Unplanned inclusion of copyleft FOSS into proprietary or 3rd party code:</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occurs during the development process when engineers add (or cut and paste) FOSS code into source code that is proprietary (to you to you or to a third party) in conflict with your FOSS policies.</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discovered by scanning or auditing the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source code for possible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matches with:</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 source code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Copyright notices</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Automated source code</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scanning tools may be used for</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purpose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avoided by:</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Offering training to engineering staff to bring awareness to compliance issues and to the different types and categories of FOSS licenses and the implications of including FOSS source code in proprietary source code</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Conducting regular source code scans or audits for all the source code in the build environment (proprietary, 3</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party and FOSS)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Discovery</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Unplanned linking of copyleft FOSS into proprietary source code in certain cases  (or vice versa):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occurs as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 result of linking software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proprietary, 3</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rd</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party)</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with conflicting or incompatible</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licenses. The legal effect of linking is subject to debate in the FOSS community.</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dependency tracking tool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allows you to discover</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linkages between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different software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components.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to avoid linking software components with licenses that conflict with you FOSS policies which will take a position on these legal risks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Continuously running the dependency tracking tool over your build environment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Inclusion of proprietary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code into copyleft FOSS through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modifications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audits or scans</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to identify and analyze the source code you introduced to the FOSS component.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regular code audits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Provide Accompanying Source Code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making source code capture and publishing a checklist item in the product release cycle before the product becomes available in the market place.</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Providing the Incorrect Version of Accompanying Source Code</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adding a verification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step into the compliance process to ensure that the accompanying</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source code for the binary version is being published.</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Provide Accompanying </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for FOSS Component Modifications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his type of failure can be avoided by adding a verification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step into the compliance process to ensure that source code for modifications are published, rather than only the original source code for the FOSS component</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ソフトウェアにもっとも関係する著作権</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ソフトウェアを </a:t>
            </a:r>
            <a:r>
              <a:rPr lang="en-US" i="1" dirty="0"/>
              <a:t>複製する </a:t>
            </a:r>
            <a:r>
              <a:rPr lang="en-US" dirty="0"/>
              <a:t>権利 – コピーを作成する</a:t>
            </a:r>
          </a:p>
          <a:p>
            <a:r>
              <a:rPr lang="en-US" dirty="0"/>
              <a:t>"</a:t>
            </a:r>
            <a:r>
              <a:rPr lang="en-US" i="1" dirty="0"/>
              <a:t>二次的著作物</a:t>
            </a:r>
            <a:r>
              <a:rPr lang="en-US" dirty="0"/>
              <a:t>" を作る権利– 修正を加える</a:t>
            </a:r>
          </a:p>
          <a:p>
            <a:pPr lvl="1"/>
            <a:r>
              <a:rPr lang="en-US" dirty="0">
                <a:latin typeface="Calibri" charset="0"/>
                <a:ea typeface="MS PGothic" charset="0"/>
              </a:rPr>
              <a:t>二次的著作物という用語はその新しい著作物が著作権者の原作に基づいて表現できるように、原作に対し十分に独創的で創造的な作業が加えらた、原作に基づく新しい作品のことを言います。（なおこの用語は米国法令に基づいているのでご留意ください。</a:t>
            </a:r>
          </a:p>
          <a:p>
            <a:r>
              <a:rPr lang="en-US" dirty="0"/>
              <a:t> </a:t>
            </a:r>
            <a:r>
              <a:rPr lang="en-US" i="1" dirty="0"/>
              <a:t>頒布する権利</a:t>
            </a:r>
          </a:p>
          <a:p>
            <a:pPr lvl="1">
              <a:lnSpc>
                <a:spcPct val="110000"/>
              </a:lnSpc>
            </a:pPr>
            <a:r>
              <a:rPr lang="en-US" dirty="0">
                <a:latin typeface="Calibri" charset="0"/>
                <a:ea typeface="MS PGothic" charset="0"/>
              </a:rPr>
              <a:t>配布とは、一般的に、ソフトウェア部品のコピーをバイナリもしくはソースコードの形態である実体（個人や外部の企業や組織）からある実体へ提供する行為とみなされます。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注：何をもって「二次的著作物」、「頒布」とするかの解釈はFOSSコミュニティとFOSSの法的領域で考慮された内容に依存します。</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Failure to mark 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Source Code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Modifications:</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mark FOSS source</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code that has been changed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as required by the FOSS license</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source code modification marking as a verification step before releasing the source code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Offering training to engineering staff to ensure they update copyright markings or license information of all FOSS or proprietary software that is going to be released to the public</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by developers to seek approval</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company’s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Conducting periodic full scan for the software platform to detect any </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undeclared</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usage</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company's FOSS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take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part of the employee’s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audit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"hits" reported</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a scan tool or audit)</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is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finalized.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blocks in approvals in the FOSS compliance process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seek review of FOSS in a timely manner</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by initiating FOSS Review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FOSSコミュニティやFOSS関連組織と関係を良くする</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特許は、機能を保護する－これには、コンピュータ プログラムのような演算方法が含まれる</a:t>
            </a:r>
          </a:p>
          <a:p>
            <a:pPr lvl="1"/>
            <a:r>
              <a:rPr lang="en-US" dirty="0"/>
              <a:t>抽象的なアイデアや自然法則は保護しない</a:t>
            </a:r>
          </a:p>
          <a:p>
            <a:r>
              <a:rPr lang="en-US" dirty="0"/>
              <a:t>特許保有者は、独立創作（Independent creation）に関わらず、あらゆる人に対しその機能の使用を停止することができる </a:t>
            </a:r>
          </a:p>
          <a:p>
            <a:r>
              <a:rPr lang="en-US" dirty="0"/>
              <a:t>他者がそのテクノロジを使いたいという場合、特許ライセンス（使用権、作る・作らせる権利（Have made権）、販売・販売申し入れの権利およびその技術を輸入する権利などを供与）を求めることができる。</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「ライセンス」は、著作権や特許の保有者が他者に対し許諾や権利を供与するやり方</a:t>
            </a:r>
          </a:p>
          <a:p>
            <a:r>
              <a:rPr lang="en-US" dirty="0">
                <a:solidFill>
                  <a:srgbClr val="000000"/>
                </a:solidFill>
              </a:rPr>
              <a:t>ライセンスは以下に対し制限されうる：</a:t>
            </a:r>
            <a:endParaRPr lang="en-US" dirty="0"/>
          </a:p>
          <a:p>
            <a:pPr lvl="1"/>
            <a:r>
              <a:rPr lang="en-US" dirty="0">
                <a:solidFill>
                  <a:srgbClr val="000000"/>
                </a:solidFill>
              </a:rPr>
              <a:t>許可される使用種別（頒布、二次的著作物、作る、作らせる、加工する）</a:t>
            </a:r>
            <a:endParaRPr lang="en-US" dirty="0"/>
          </a:p>
          <a:p>
            <a:pPr lvl="1"/>
            <a:r>
              <a:rPr lang="en-US" dirty="0">
                <a:solidFill>
                  <a:srgbClr val="000000"/>
                </a:solidFill>
              </a:rPr>
              <a:t>独占的な期間、非独占的な期間</a:t>
            </a:r>
            <a:endParaRPr lang="en-US" dirty="0"/>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a:t>ライセンスはその供与に条件を持たせることができる。すなわち何らかの義務を満たした場合にのみ、そのライセンスを得るということ。</a:t>
            </a:r>
          </a:p>
          <a:p>
            <a:pPr lvl="1"/>
            <a:r>
              <a:rPr lang="en-US" dirty="0"/>
              <a:t>例）帰属を提供する、互恵的ライセンスを供与する</a:t>
            </a:r>
          </a:p>
          <a:p>
            <a:r>
              <a:rPr lang="en-US" dirty="0">
                <a:solidFill>
                  <a:srgbClr val="000000"/>
                </a:solidFill>
              </a:rPr>
              <a:t>保証、免責、サポート、アップグレード、保守に関する契約事項も含まれる場合がある</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8724</TotalTime>
  <Words>8694</Words>
  <Application>Microsoft Macintosh PowerPoint</Application>
  <PresentationFormat>Widescreen</PresentationFormat>
  <Paragraphs>1169</Paragraphs>
  <Slides>75</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DejaVu Sans</vt:lpstr>
      <vt:lpstr>Lucida Sans Unicode</vt:lpstr>
      <vt:lpstr>MS PGothic</vt:lpstr>
      <vt:lpstr>ＭＳ Ｐゴシック</vt:lpstr>
      <vt:lpstr>Times</vt:lpstr>
      <vt:lpstr>Times New Roman</vt:lpstr>
      <vt:lpstr>Wingdings</vt:lpstr>
      <vt:lpstr>돋움</vt:lpstr>
      <vt:lpstr>맑은 고딕</vt:lpstr>
      <vt:lpstr>游ゴシック</vt:lpstr>
      <vt:lpstr>Clarity</vt:lpstr>
      <vt:lpstr>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267</cp:revision>
  <dcterms:created xsi:type="dcterms:W3CDTF">2013-07-15T20:26:40Z</dcterms:created>
  <dcterms:modified xsi:type="dcterms:W3CDTF">2016-12-19T09:10:16Z</dcterms:modified>
</cp:coreProperties>
</file>