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4.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5.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6.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7.xml" ContentType="application/vnd.openxmlformats-officedocument.presentationml.comments+xml"/>
  <Override PartName="/ppt/notesSlides/notesSlide68.xml" ContentType="application/vnd.openxmlformats-officedocument.presentationml.notesSlide+xml"/>
  <Override PartName="/ppt/comments/comment8.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48" r:id="rId57"/>
    <p:sldId id="749" r:id="rId58"/>
    <p:sldId id="750" r:id="rId59"/>
    <p:sldId id="751" r:id="rId60"/>
    <p:sldId id="752" r:id="rId61"/>
    <p:sldId id="753" r:id="rId62"/>
    <p:sldId id="754"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ext uri="{19B8F6BF-5375-455C-9EA6-DF929625EA0E}">
        <p15:presenceInfo xmlns:p15="http://schemas.microsoft.com/office/powerpoint/2012/main" userId="2fdea5dc94d198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8" autoAdjust="0"/>
    <p:restoredTop sz="51220" autoAdjust="0"/>
  </p:normalViewPr>
  <p:slideViewPr>
    <p:cSldViewPr snapToGrid="0">
      <p:cViewPr varScale="1">
        <p:scale>
          <a:sx n="55" d="100"/>
          <a:sy n="55" d="100"/>
        </p:scale>
        <p:origin x="264" y="78"/>
      </p:cViewPr>
      <p:guideLst>
        <p:guide orient="horz" pos="2160"/>
        <p:guide pos="3840"/>
      </p:guideLst>
    </p:cSldViewPr>
  </p:slideViewPr>
  <p:outlineViewPr>
    <p:cViewPr>
      <p:scale>
        <a:sx n="33" d="100"/>
        <a:sy n="33" d="100"/>
      </p:scale>
      <p:origin x="0" y="-2220"/>
    </p:cViewPr>
  </p:outlineViewPr>
  <p:notesTextViewPr>
    <p:cViewPr>
      <p:scale>
        <a:sx n="100" d="100"/>
        <a:sy n="100" d="100"/>
      </p:scale>
      <p:origin x="0" y="-24"/>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15T12:00:34.737" idx="1">
    <p:pos x="6290" y="2235"/>
    <p:text>Onlyの対象とNotの対象は釣り合ってなければならないのでは。</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15T12:15:26.625" idx="2">
    <p:pos x="5496" y="1932"/>
    <p:text>Copyrightableな派生物のことを言っている。英語最新版で確認が必要。</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15T13:58:36.610" idx="4">
    <p:pos x="384" y="780"/>
    <p:text>最初のFreeは余分でしょう。</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15T15:04:37.754" idx="5">
    <p:pos x="420" y="1980"/>
    <p:text>この項、翻訳不能。</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16T14:31:36.620" idx="7">
    <p:pos x="3216" y="1128"/>
    <p:text>インパクトは負のイメージでは？</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5/17/2017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5/17/2017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a:t>。</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ja-JP" altLang="en-US" dirty="0">
                <a:latin typeface="+mn-lt"/>
              </a:rPr>
              <a:t>派生物</a:t>
            </a:r>
            <a:r>
              <a:rPr lang="x-none" dirty="0">
                <a:latin typeface="Calibri"/>
              </a:rPr>
              <a:t>を作成する（もしくは改変する）権利</a:t>
            </a:r>
            <a:r>
              <a:rPr lang="ja-JP" altLang="en-US" dirty="0" err="1">
                <a:latin typeface="Calibri"/>
              </a:rPr>
              <a:t>、</a:t>
            </a:r>
            <a:r>
              <a:rPr lang="x-none" dirty="0">
                <a:latin typeface="Calibri"/>
              </a:rPr>
              <a:t>および</a:t>
            </a:r>
            <a:r>
              <a:rPr lang="ja-JP" altLang="en-US" dirty="0" err="1">
                <a:latin typeface="Calibri"/>
              </a:rPr>
              <a:t>、</a:t>
            </a:r>
            <a:r>
              <a:rPr lang="x-none" dirty="0">
                <a:latin typeface="Calibri"/>
              </a:rPr>
              <a:t>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 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a:latin typeface="Calibri"/>
              </a:rPr>
              <a:t>。</a:t>
            </a: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a:t>
            </a:r>
            <a:r>
              <a:rPr lang="ja-JP" altLang="en-US" dirty="0" err="1"/>
              <a:t>、</a:t>
            </a:r>
            <a:r>
              <a:rPr lang="en-US" dirty="0" err="1"/>
              <a:t>開発者の方がにとって有用です</a:t>
            </a:r>
            <a:r>
              <a:rPr lang="en-US" dirty="0"/>
              <a:t>。</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多くを調べらる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ライセンスのもっとも基本的なタイプであり、ライセンス上の要求がもっとも少ない</a:t>
            </a:r>
            <a:r>
              <a:rPr lang="en-US" dirty="0"/>
              <a:t>「</a:t>
            </a:r>
            <a:r>
              <a:rPr lang="en-US" dirty="0" err="1"/>
              <a:t>パーミッシブ」FOSSライセンスについて説明しています。もっとも基本的な要求は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a:t>
            </a:r>
            <a:r>
              <a:rPr lang="en-US" dirty="0">
                <a:latin typeface="Calibri"/>
              </a:rPr>
              <a:t> </a:t>
            </a:r>
            <a:r>
              <a:rPr lang="en-US" dirty="0" err="1">
                <a:latin typeface="Calibri"/>
              </a:rPr>
              <a:t>ブライセンス</a:t>
            </a:r>
            <a:r>
              <a:rPr lang="ja-JP" altLang="en-US" dirty="0">
                <a:latin typeface="Calibri"/>
              </a:rPr>
              <a:t>よりも強い</a:t>
            </a:r>
            <a:r>
              <a:rPr lang="en-US" dirty="0" err="1">
                <a:latin typeface="Calibri"/>
              </a:rPr>
              <a:t>要求事項をもつ、より複雑なタイプのFOSSライセンスとして互恵性と「コピーレフト</a:t>
            </a:r>
            <a:r>
              <a:rPr lang="en-US" dirty="0">
                <a:latin typeface="Calibri"/>
              </a:rPr>
              <a:t>」</a:t>
            </a:r>
            <a:r>
              <a:rPr lang="en-US" baseline="0" dirty="0">
                <a:latin typeface="Calibri"/>
              </a:rPr>
              <a:t> </a:t>
            </a:r>
            <a:r>
              <a:rPr lang="en-US" baseline="0" dirty="0" err="1">
                <a:latin typeface="Calibri"/>
              </a:rPr>
              <a:t>ついて説明しています。これらは原作と</a:t>
            </a:r>
            <a:r>
              <a:rPr lang="ja-JP" altLang="en-US" baseline="0" dirty="0">
                <a:latin typeface="+mn-lt"/>
              </a:rPr>
              <a:t>派生物</a:t>
            </a:r>
            <a:r>
              <a:rPr lang="en-US" baseline="0" dirty="0" err="1">
                <a:latin typeface="Calibri"/>
              </a:rPr>
              <a:t>を、原作と同じ条件の下で頒布することを要求します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ライセンスについて説明しています。これらのライセンスをFOSSライセンスと比較すると多くの場合、要求事項やルールに大きな相違があります。</a:t>
            </a: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同等</a:t>
            </a:r>
            <a:r>
              <a:rPr lang="en-US" baseline="0" dirty="0" err="1">
                <a:latin typeface="Calibri"/>
              </a:rPr>
              <a:t>なものとみなすべきではありません</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err="1">
                <a:latin typeface="Calibri"/>
              </a:rPr>
              <a:t>の一つといえます。米国ではパブリック</a:t>
            </a:r>
            <a:r>
              <a:rPr lang="en-US" dirty="0">
                <a:latin typeface="Calibri"/>
              </a:rPr>
              <a:t>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 FOSS </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許容するわけではないことは留意しなければなりません。ドイツがその一例です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できないものがあります。コードやライセンスを選択する際にこれは重要な検討事項となります。</a:t>
            </a:r>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中のコメント</a:t>
            </a:r>
            <a:r>
              <a:rPr lang="en-US" dirty="0" err="1"/>
              <a:t>文字列（テキスト</a:t>
            </a:r>
            <a:r>
              <a:rPr lang="en-US" dirty="0"/>
              <a:t>）</a:t>
            </a:r>
            <a:r>
              <a:rPr lang="en-US" baseline="0" dirty="0"/>
              <a:t> </a:t>
            </a:r>
            <a:r>
              <a:rPr lang="ja-JP" altLang="en-US" baseline="0" dirty="0"/>
              <a:t>によって、</a:t>
            </a:r>
            <a:r>
              <a:rPr lang="en-US" baseline="0" dirty="0" err="1"/>
              <a:t>著作者やライセンスについて説明するものです。そして多くの場合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ファイルに対しどういったライセンスが適用されるかを知るもっとも重要な方法として認識されています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a:t> </a:t>
            </a:r>
            <a:r>
              <a:rPr lang="en-US" i="0" baseline="0" dirty="0" err="1"/>
              <a:t>スライドは</a:t>
            </a:r>
            <a:r>
              <a:rPr lang="ja-JP" altLang="en-US" i="0" baseline="0" dirty="0" err="1"/>
              <a:t>、</a:t>
            </a:r>
            <a:r>
              <a:rPr lang="en-US" i="0" baseline="0" dirty="0"/>
              <a:t>単体で3時間のトレーニングセッションを提供する場合</a:t>
            </a:r>
            <a:r>
              <a:rPr lang="ja-JP" altLang="en-US" i="0" baseline="0" dirty="0"/>
              <a:t>でも</a:t>
            </a:r>
            <a:r>
              <a:rPr lang="en-US" i="0" baseline="0" dirty="0"/>
              <a:t>、</a:t>
            </a:r>
            <a:r>
              <a:rPr lang="ja-JP" altLang="en-US" i="0" baseline="0" dirty="0"/>
              <a:t>あるいは、</a:t>
            </a:r>
            <a:r>
              <a:rPr lang="en-US" i="0" baseline="0" dirty="0"/>
              <a:t>章</a:t>
            </a:r>
            <a:r>
              <a:rPr lang="ja-JP" altLang="en-US" i="0" baseline="0" dirty="0"/>
              <a:t>単位の</a:t>
            </a:r>
            <a:r>
              <a:rPr lang="en-US" i="0" baseline="0" dirty="0" err="1"/>
              <a:t>トレーニング</a:t>
            </a:r>
            <a:r>
              <a:rPr lang="ja-JP" altLang="en-US" i="0" baseline="0" dirty="0"/>
              <a:t>を実施する場合でも</a:t>
            </a:r>
            <a:r>
              <a:rPr lang="en-US" i="0" baseline="0" dirty="0"/>
              <a:t>、</a:t>
            </a:r>
            <a:r>
              <a:rPr lang="en-US" i="0" baseline="0" dirty="0" err="1"/>
              <a:t>各セッションが全体体系でどのような位置付けとなるかを説明する</a:t>
            </a:r>
            <a:r>
              <a:rPr lang="ja-JP" altLang="en-US" i="0" baseline="0" dirty="0"/>
              <a:t>ために有効です</a:t>
            </a:r>
            <a:r>
              <a:rPr lang="en-US" i="0" baseline="0" dirty="0"/>
              <a:t>。</a:t>
            </a:r>
            <a:r>
              <a:rPr lang="en-US" i="0"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err="1"/>
              <a:t>から一つのライセンスを選択します</a:t>
            </a:r>
            <a:r>
              <a:rPr lang="en-US" dirty="0"/>
              <a:t>。</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重要とな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en-US" sz="1200" dirty="0" err="1">
                <a:latin typeface="Arial"/>
                <a:cs typeface="Arial"/>
              </a:rPr>
              <a:t>要求事項</a:t>
            </a:r>
            <a:r>
              <a:rPr lang="ja-JP" altLang="en-US" sz="1200" dirty="0">
                <a:latin typeface="Arial"/>
                <a:cs typeface="Arial"/>
              </a:rPr>
              <a:t>を十分の検討したうえで、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選択することができます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sz="1200" dirty="0" err="1">
                <a:latin typeface="Arial"/>
                <a:cs typeface="Arial"/>
              </a:rPr>
              <a:t>一つのライセンスだけ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a:t>
            </a:r>
            <a:r>
              <a:rPr lang="en-US" sz="1200" dirty="0" err="1">
                <a:latin typeface="Arial"/>
                <a:cs typeface="Arial"/>
              </a:rPr>
              <a:t>もし</a:t>
            </a:r>
            <a:r>
              <a:rPr lang="ja-JP" altLang="en-US" sz="1200" dirty="0">
                <a:latin typeface="Arial"/>
                <a:cs typeface="Arial"/>
              </a:rPr>
              <a:t>も</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a:t>
            </a:r>
            <a:r>
              <a:rPr lang="en-US" sz="1200" dirty="0" err="1">
                <a:latin typeface="Arial"/>
                <a:cs typeface="Arial"/>
              </a:rPr>
              <a:t>なら、原作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ライセンスのいずれによってもこのファイルを使用することができます</a:t>
            </a:r>
            <a:r>
              <a:rPr lang="en-US" sz="1200" dirty="0">
                <a:latin typeface="Arial"/>
                <a:cs typeface="Arial"/>
              </a:rPr>
              <a:t>。」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err="1">
                <a:latin typeface="Arial"/>
                <a:cs typeface="Arial"/>
              </a:rPr>
              <a:t>状況で使われうる、混乱を招く用語ですが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a:latin typeface="Calibri"/>
              </a:rPr>
              <a:t>の</a:t>
            </a:r>
            <a:r>
              <a:rPr lang="ja-JP" altLang="en-US" dirty="0">
                <a:latin typeface="+mn-lt"/>
              </a:rPr>
              <a:t>派生物</a:t>
            </a:r>
            <a:r>
              <a:rPr lang="x-none" dirty="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することを求めます。ソースコードは同じ版数のものでなくてはならず、内容は頒布するバイナリ版に対応していなくてはいけません。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のことを言います。例えば、あるオープンソース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FOSSコンプライアンスについての全体像を取り扱います。コンプライアンスがどのように機能するか基本原則から説明します。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a:t>
            </a:r>
            <a:r>
              <a:rPr lang="en-US" baseline="0" dirty="0" err="1"/>
              <a:t>目的が二つあることを説明しています。一つは、自身の義務（FOSSを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err="1"/>
              <a:t>プロセスをもつことです。もう一つは、ライセンスの義務を果たすことです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代表的なFOSSライセンスにおいてコンプライス義務としてどういったことを履行しなければならないかについて話を展開しています。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t>このスライドではFOSSライセンスの使用する際に遭遇する、共通的な条件や制約のいくつかについて説明しています。ライセンスが違えばその義務も変わってくることを覚えておいてください。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a:latin typeface="Calibri"/>
              </a:rPr>
              <a:t>、</a:t>
            </a:r>
            <a:r>
              <a:rPr lang="ja-JP" altLang="en-US" baseline="0" dirty="0">
                <a:latin typeface="+mn-lt"/>
              </a:rPr>
              <a:t>派生物</a:t>
            </a:r>
            <a:r>
              <a:rPr lang="en-US" baseline="0" dirty="0" err="1">
                <a:latin typeface="Calibri"/>
              </a:rPr>
              <a:t>についても若干触れています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a:t>。</a:t>
            </a:r>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a:t>
            </a:r>
            <a:r>
              <a:rPr lang="en-US" baseline="0" dirty="0" err="1"/>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FOSS </a:t>
            </a:r>
            <a:r>
              <a:rPr lang="en-US" baseline="0" dirty="0" err="1">
                <a:latin typeface="Calibri" charset="0"/>
                <a:ea typeface="ＭＳ Ｐゴシック" charset="0"/>
              </a:rPr>
              <a:t>コンプライアンスプログラムは、さまざまなメリットを提供します。たとえばFOSSが組織にどう</a:t>
            </a:r>
            <a:r>
              <a:rPr lang="ja-JP" altLang="en-US" baseline="0" dirty="0">
                <a:latin typeface="Calibri" charset="0"/>
                <a:ea typeface="ＭＳ Ｐゴシック" charset="0"/>
              </a:rPr>
              <a:t>影響</a:t>
            </a:r>
            <a:r>
              <a:rPr lang="en-US" baseline="0" dirty="0">
                <a:latin typeface="Calibri" charset="0"/>
                <a:ea typeface="ＭＳ Ｐゴシック" charset="0"/>
              </a:rPr>
              <a:t>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a:t>
            </a:r>
            <a:r>
              <a:rPr lang="ja-JP" altLang="en-US" dirty="0"/>
              <a:t>ソフトウェア</a:t>
            </a:r>
            <a:r>
              <a:rPr lang="x-none" dirty="0"/>
              <a:t>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本章は知的財産の「全体像」に焦点を当てます。著作権法、特許法、商標法の基礎について明確に理解していない可能性のある</a:t>
            </a:r>
            <a:r>
              <a:rPr lang="ja-JP" altLang="en-US" baseline="0" dirty="0"/>
              <a:t>マネジャー</a:t>
            </a:r>
            <a:r>
              <a:rPr lang="en-US" baseline="0" dirty="0" err="1"/>
              <a:t>や開発者にとって、本章は有用です</a:t>
            </a:r>
            <a:r>
              <a:rPr lang="en-US" baseline="0" dirty="0"/>
              <a:t>。</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FOSSコンポーネントの一部を自身のソフトウェアプロダクトにコピーすることです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考える際には2つのことを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err="1"/>
              <a:t>ハードウェアに</a:t>
            </a:r>
            <a:r>
              <a:rPr lang="ja-JP" altLang="en-US" sz="2400" dirty="0"/>
              <a:t>プレインストール</a:t>
            </a:r>
            <a:endParaRPr lang="en-US" sz="2400"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a:t>
            </a:r>
            <a:r>
              <a:rPr lang="ja-JP" altLang="en-US" dirty="0"/>
              <a:t>法務チーム</a:t>
            </a:r>
            <a:r>
              <a:rPr lang="x-none" dirty="0"/>
              <a:t>やビジネスチームを教育するためにエンジニアリングチーム</a:t>
            </a:r>
            <a:r>
              <a:rPr lang="ja-JP" altLang="en-US" dirty="0"/>
              <a:t>の</a:t>
            </a:r>
            <a:r>
              <a:rPr lang="x-none" dirty="0"/>
              <a:t>支援</a:t>
            </a:r>
            <a:r>
              <a:rPr lang="ja-JP" altLang="en-US" dirty="0"/>
              <a:t>が必要となることもあります</a:t>
            </a:r>
            <a:r>
              <a:rPr lang="x-none" dirty="0"/>
              <a:t>。例えば、</a:t>
            </a:r>
            <a:r>
              <a:rPr lang="ja-JP" altLang="en-US" dirty="0"/>
              <a:t>開示</a:t>
            </a:r>
            <a:r>
              <a:rPr lang="x-none" dirty="0"/>
              <a:t>されていないFOSSの利用を見つけるためにコード スキャンツールが使われることがあります。</a:t>
            </a:r>
          </a:p>
          <a:p>
            <a:endParaRPr lang="x-none" dirty="0"/>
          </a:p>
          <a:p>
            <a:r>
              <a:rPr lang="x-none" dirty="0"/>
              <a:t>提案されたFOSSの使用が十分査定され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FOSSレビューのプロセスは利害関係のある参加者が協力できるよう、柔軟なものである必要があります。時としてFOSSの使用シナリオがFOSSレビューチームにとって明確でないこともあります。エンジニアリング</a:t>
            </a:r>
            <a:r>
              <a:rPr lang="en-US" dirty="0"/>
              <a:t> </a:t>
            </a:r>
            <a:r>
              <a:rPr lang="x-none" dirty="0"/>
              <a:t>チームはより深くインプットを提供するための技量が必要となるでしょう。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チームは、FOSSレビューチームからの</a:t>
            </a:r>
            <a:r>
              <a:rPr lang="ja-JP" altLang="en-US" dirty="0"/>
              <a:t>指導</a:t>
            </a:r>
            <a:r>
              <a:rPr lang="x-none" dirty="0"/>
              <a:t>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a:t>
            </a:r>
            <a:r>
              <a:rPr lang="ja-JP" altLang="en-US" dirty="0"/>
              <a:t>役員レベルの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FOSSレビュープロセスを開始するか、FOSSレビューチームにコンタクトを取ります。組織にお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発生しうる</a:t>
            </a:r>
            <a:r>
              <a:rPr lang="x-none" dirty="0"/>
              <a:t>FOSSの問題を追跡するために必要となる開発チームのコンタクト ポイントです。</a:t>
            </a:r>
            <a:r>
              <a:rPr lang="ja-JP" altLang="en-US" dirty="0"/>
              <a:t>外部ベンダーのソフトウェアを</a:t>
            </a:r>
            <a:r>
              <a:rPr lang="x-none" dirty="0"/>
              <a:t>コントロールするFOSSライセンスの義務を履行するために、著作権表示、帰属</a:t>
            </a:r>
            <a:r>
              <a:rPr lang="ja-JP" altLang="en-US" dirty="0"/>
              <a:t>告知</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使用に対しコードスキャンツールで精査することも含めて</a:t>
            </a:r>
            <a:r>
              <a:rPr lang="x-none" dirty="0"/>
              <a:t>支援チームの助けを借りることができます。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議論するのがFOSSコンプライアンスにもっとも関係する著作権と特許権だということを確認してもらうことです</a:t>
            </a:r>
            <a:r>
              <a:rPr lang="en-GB" baseline="0" dirty="0"/>
              <a:t>。</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本章は、コンプライアンス マネジメント プロセスの</a:t>
            </a:r>
            <a:r>
              <a:rPr lang="ja-JP" altLang="en-US" dirty="0">
                <a:solidFill>
                  <a:srgbClr val="FF0000"/>
                </a:solidFill>
              </a:rPr>
              <a:t>始めから終わりまでを、</a:t>
            </a:r>
            <a:r>
              <a:rPr lang="x-none" dirty="0">
                <a:solidFill>
                  <a:srgbClr val="FF0000"/>
                </a:solidFill>
              </a:rPr>
              <a:t>具体例に</a:t>
            </a:r>
            <a:r>
              <a:rPr lang="ja-JP" altLang="en-US" dirty="0">
                <a:solidFill>
                  <a:srgbClr val="FF0000"/>
                </a:solidFill>
              </a:rPr>
              <a:t>よって説明</a:t>
            </a:r>
            <a:r>
              <a:rPr lang="x-none" dirty="0">
                <a:solidFill>
                  <a:srgbClr val="FF0000"/>
                </a:solidFill>
              </a:rPr>
              <a:t>し</a:t>
            </a:r>
            <a:r>
              <a:rPr lang="x-none" dirty="0"/>
              <a:t>ています。 </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a:latin typeface="Times" charset="0"/>
              </a:rPr>
              <a:t>。</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a:t>
            </a:r>
            <a:r>
              <a:rPr lang="ja-JP" altLang="en-US" dirty="0">
                <a:latin typeface="Calibri"/>
              </a:rPr>
              <a:t>出荷</a:t>
            </a:r>
            <a:r>
              <a:rPr lang="x-none" dirty="0">
                <a:latin typeface="Calibri"/>
              </a:rPr>
              <a:t>ソフトウェアやその企業が使用するサード パーティのソフトウェア</a:t>
            </a:r>
            <a:r>
              <a:rPr lang="ja-JP" altLang="en-US" dirty="0">
                <a:latin typeface="Calibri"/>
              </a:rPr>
              <a:t>に</a:t>
            </a:r>
            <a:r>
              <a:rPr lang="x-none" dirty="0">
                <a:latin typeface="Calibri"/>
              </a:rPr>
              <a:t>FOSSが使用されている</a:t>
            </a:r>
            <a:r>
              <a:rPr lang="ja-JP" altLang="en-US" dirty="0">
                <a:latin typeface="Calibri"/>
              </a:rPr>
              <a:t>ために</a:t>
            </a:r>
            <a:r>
              <a:rPr lang="x-none" dirty="0">
                <a:latin typeface="Calibri"/>
              </a:rPr>
              <a:t>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a:latin typeface="Calibri"/>
              </a:rPr>
              <a:t>によって</a:t>
            </a:r>
            <a:r>
              <a:rPr lang="x-none">
                <a:latin typeface="Calibri"/>
              </a:rPr>
              <a:t>FOSS</a:t>
            </a:r>
            <a:r>
              <a:rPr lang="x-none" dirty="0">
                <a:latin typeface="Calibri"/>
              </a:rPr>
              <a:t>の使用を確認します。このときにレビューチームはレビュー記録を生成し、次の「監査」ステップに進みます。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a:t>
            </a:r>
            <a:r>
              <a:rPr lang="ja-JP" altLang="en-US" dirty="0">
                <a:solidFill>
                  <a:srgbClr val="FF0000"/>
                </a:solidFill>
                <a:latin typeface="Calibri"/>
              </a:rPr>
              <a:t>言明</a:t>
            </a:r>
            <a:r>
              <a:rPr lang="x-none" dirty="0">
                <a:latin typeface="Calibri"/>
              </a:rPr>
              <a:t>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a:t>
            </a:r>
            <a:r>
              <a:rPr lang="ja-JP" altLang="en-US" dirty="0">
                <a:latin typeface="Calibri"/>
              </a:rPr>
              <a:t>に照らし、いかなる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レビューをする必要があります。例えば、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x-none" dirty="0"/>
          </a:p>
          <a:p>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型のライセンスのFOSSが気づかれることなくプロプライエタリの</a:t>
            </a:r>
            <a:r>
              <a:rPr lang="ja-JP" altLang="en-US" b="0" dirty="0">
                <a:latin typeface="Times"/>
                <a:cs typeface="Times"/>
              </a:rPr>
              <a:t>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この種類の失敗は依存性を追跡するツールを使っているときやアーキテクチャレビューの実施時に検出されることがあります。</a:t>
            </a:r>
          </a:p>
          <a:p>
            <a:pPr marL="0" indent="0"/>
            <a:endParaRPr lang="x-none" b="0" dirty="0">
              <a:latin typeface="Times"/>
              <a:cs typeface="Times"/>
            </a:endParaRPr>
          </a:p>
          <a:p>
            <a:pPr marL="0" indent="0"/>
            <a:r>
              <a:rPr lang="x-none" b="0" dirty="0">
                <a:latin typeface="Times"/>
                <a:cs typeface="Times"/>
              </a:rPr>
              <a:t>予防策としてはエンジニアリング スタッフへのトレーニングや、アーキテクチャレビュー</a:t>
            </a:r>
            <a:r>
              <a:rPr lang="ja-JP" altLang="en-US" b="0" dirty="0">
                <a:latin typeface="Times"/>
                <a:cs typeface="Times"/>
              </a:rPr>
              <a:t>を</a:t>
            </a:r>
            <a:r>
              <a:rPr lang="x-none" b="0" dirty="0">
                <a:latin typeface="Times"/>
                <a:cs typeface="Times"/>
              </a:rPr>
              <a:t>開発プロセス</a:t>
            </a:r>
            <a:r>
              <a:rPr lang="ja-JP" altLang="en-US" b="0" dirty="0">
                <a:latin typeface="Times"/>
                <a:cs typeface="Times"/>
              </a:rPr>
              <a:t>に</a:t>
            </a:r>
            <a:r>
              <a:rPr lang="x-none" b="0" dirty="0">
                <a:latin typeface="Times"/>
                <a:cs typeface="Times"/>
              </a:rPr>
              <a:t>組み込</a:t>
            </a:r>
            <a:r>
              <a:rPr lang="ja-JP" altLang="en-US" b="0" dirty="0">
                <a:latin typeface="Times"/>
                <a:cs typeface="Times"/>
              </a:rPr>
              <a:t>む</a:t>
            </a:r>
            <a:r>
              <a:rPr lang="x-none" b="0" dirty="0">
                <a:latin typeface="Times"/>
                <a:cs typeface="Times"/>
              </a:rPr>
              <a:t>といったことがあります。</a:t>
            </a:r>
          </a:p>
          <a:p>
            <a:pPr marL="0" indent="0"/>
            <a:endParaRPr lang="x-none" b="0" dirty="0">
              <a:latin typeface="Times"/>
              <a:cs typeface="Times"/>
            </a:endParaRPr>
          </a:p>
          <a:p>
            <a:pPr marL="0" indent="0"/>
            <a:r>
              <a:rPr lang="x-none" b="0" dirty="0">
                <a:latin typeface="Times"/>
                <a:cs typeface="Times"/>
              </a:rPr>
              <a:t>二つ目の落とし穴は、プロプライエタリ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で生じます。例えば、エンジニアリングチームがFOSSコンポーネントに対し行なった改変</a:t>
            </a:r>
            <a:r>
              <a:rPr lang="ja-JP" altLang="en-US" b="0" dirty="0">
                <a:latin typeface="Times"/>
                <a:cs typeface="Times"/>
              </a:rPr>
              <a:t>で</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この種類の失敗はFOSSコンポーネントに組み入れるソースコードの監査を通じて発見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予防策としてはエンジニアリングスタッフのトレーニングや、定期的な監査</a:t>
            </a:r>
            <a:r>
              <a:rPr lang="ja-JP" altLang="en-US" b="0" dirty="0">
                <a:latin typeface="Times"/>
                <a:cs typeface="Times"/>
              </a:rPr>
              <a:t>を</a:t>
            </a:r>
            <a:r>
              <a:rPr lang="x-none" b="0" dirty="0">
                <a:latin typeface="Times"/>
                <a:cs typeface="Times"/>
              </a:rPr>
              <a:t>開発プロセス</a:t>
            </a:r>
            <a:r>
              <a:rPr lang="ja-JP" altLang="en-US" b="0" dirty="0">
                <a:latin typeface="Times"/>
                <a:cs typeface="Times"/>
              </a:rPr>
              <a:t>に</a:t>
            </a:r>
            <a:r>
              <a:rPr lang="x-none" b="0" dirty="0">
                <a:latin typeface="Times"/>
                <a:cs typeface="Times"/>
              </a:rPr>
              <a:t>組み込</a:t>
            </a:r>
            <a:r>
              <a:rPr lang="ja-JP" altLang="en-US" b="0" dirty="0">
                <a:latin typeface="Times"/>
                <a:cs typeface="Times"/>
              </a:rPr>
              <a:t>む</a:t>
            </a:r>
            <a:r>
              <a:rPr lang="x-none" b="0" dirty="0">
                <a:latin typeface="Times"/>
                <a:cs typeface="Times"/>
              </a:rPr>
              <a:t>といったことがあります。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このスライドの最初の落とし穴は、企業が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x-none" b="0" dirty="0">
                <a:latin typeface="Times"/>
                <a:cs typeface="Times"/>
              </a:rPr>
              <a:t>二つ目の落とし穴は、企業がソースコードを提供していても、頒布したバイナリと合致する正しい版数の提供ができていないところに生じます。 </a:t>
            </a:r>
          </a:p>
          <a:p>
            <a:pPr marL="0" indent="0"/>
            <a:endParaRPr lang="x-none" b="0" dirty="0">
              <a:latin typeface="Times"/>
              <a:cs typeface="Times"/>
            </a:endParaRPr>
          </a:p>
          <a:p>
            <a:pPr marL="0" indent="0"/>
            <a:r>
              <a:rPr lang="x-none" b="0" dirty="0">
                <a:latin typeface="Times"/>
                <a:cs typeface="Times"/>
              </a:rPr>
              <a:t>三つ目の落とし穴は、企業がFOSSコンポーネントを改変したにも関わらず、改変した版のソースコードを公開ができていないところに生じます。その企業は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ことで回避できます。例えば、リリースされたバイナリに対応するソースコードは、バイナリ版と併せて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保存されることが必要です。バイナリのリリースに合ったソースコードが提供されることを確かなものとするべく、リリースに先立った検証作業</a:t>
            </a:r>
            <a:r>
              <a:rPr lang="ja-JP" altLang="en-US" b="0" dirty="0">
                <a:latin typeface="Times"/>
                <a:cs typeface="Times"/>
              </a:rPr>
              <a:t>で</a:t>
            </a:r>
            <a:r>
              <a:rPr lang="x-none" b="0" dirty="0">
                <a:latin typeface="Times"/>
                <a:cs typeface="Times"/>
              </a:rPr>
              <a:t>もチェックした方がよ</a:t>
            </a:r>
            <a:r>
              <a:rPr lang="ja-JP" altLang="en-US" b="0" dirty="0">
                <a:latin typeface="Times"/>
                <a:cs typeface="Times"/>
              </a:rPr>
              <a:t>い</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このスライドの落とし穴は、企業がFOSSコンポーネントを改変する際、FOSSライセンスで求められる改変への</a:t>
            </a:r>
            <a:r>
              <a:rPr lang="ja-JP" altLang="en-US" dirty="0">
                <a:latin typeface="Times" charset="0"/>
              </a:rPr>
              <a:t>印付け</a:t>
            </a:r>
            <a:r>
              <a:rPr lang="x-none" dirty="0">
                <a:latin typeface="Times" charset="0"/>
              </a:rPr>
              <a:t>をしていないところで生じます。この落とし穴は、コード作成の実装プロセスもしくは検証ステップで回避できます。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エンジニアリングチームに融合できないところから生じます。ここではエンジニアリング チームはFOSSの使用をレビュープロセスに上げない、もしくはFOSSの使用に取り組む方法についてトレーニングを受けないケースを挙げています。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コードベースが開発の中で使用され、適切なレビュー</a:t>
            </a:r>
            <a:r>
              <a:rPr lang="ja-JP" altLang="en-US" dirty="0">
                <a:latin typeface="Times" charset="0"/>
              </a:rPr>
              <a:t>なしで</a:t>
            </a:r>
            <a:r>
              <a:rPr lang="x-none" dirty="0">
                <a:latin typeface="Times" charset="0"/>
              </a:rPr>
              <a:t>リリースされるケースです。二つ目はFOSSの使用は周知されていても、ライセンスの義務がレビュー、決定されていないケースです。最後は、コンプライアンス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またFOSSコミュニティとの間でよい協働関係を維持すること</a:t>
            </a:r>
            <a:r>
              <a:rPr lang="ja-JP" altLang="en-US" dirty="0">
                <a:latin typeface="Times" charset="0"/>
              </a:rPr>
              <a:t>を</a:t>
            </a:r>
            <a:r>
              <a:rPr lang="x-none" dirty="0">
                <a:latin typeface="Times" charset="0"/>
              </a:rPr>
              <a:t>促してくれます。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FOSSコンプライアンスプロセスは、FOSSコミュニティとの協働関係を確立するための</a:t>
            </a:r>
            <a:r>
              <a:rPr lang="ja-JP" altLang="en-US" dirty="0">
                <a:latin typeface="Calibri"/>
              </a:rPr>
              <a:t>重要な</a:t>
            </a:r>
            <a:r>
              <a:rPr lang="x-none" dirty="0">
                <a:latin typeface="Calibri"/>
              </a:rPr>
              <a:t>要素の一つと言えます。</a:t>
            </a:r>
          </a:p>
          <a:p>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IPでの失敗についての例は、プロプライエタリコードとオープンソース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コンプライアンスでの失敗についての例としては、オープンソース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のソースコードを入手可能にしていない、といったものがあります。</a:t>
            </a:r>
          </a:p>
          <a:p>
            <a:pPr marL="0" indent="0"/>
            <a:endParaRPr lang="en-US" dirty="0">
              <a:latin typeface="Times" charset="0"/>
            </a:endParaRPr>
          </a:p>
          <a:p>
            <a:pPr marL="0" indent="0"/>
            <a:r>
              <a:rPr lang="x-none" dirty="0">
                <a:latin typeface="Times" charset="0"/>
              </a:rPr>
              <a:t>コンプライアンス プロセスでの失敗についての例として、オープンソース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レポート中の全警告アイテムを「放棄した（Waived）」とか、レビューや承認プロセスに時間がかかりすぎたといったことです。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コミュニティとよ</a:t>
            </a:r>
            <a:r>
              <a:rPr lang="ja-JP" altLang="en-US" dirty="0">
                <a:latin typeface="Times" charset="0"/>
              </a:rPr>
              <a:t>い</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a:t>
            </a:r>
            <a:r>
              <a:rPr lang="x-none">
                <a:latin typeface="Times" charset="0"/>
              </a:rPr>
              <a:t>FOSSライセンスの要求への対応をより</a:t>
            </a:r>
            <a:r>
              <a:rPr lang="ja-JP" altLang="en-US" dirty="0">
                <a:latin typeface="Times" charset="0"/>
              </a:rPr>
              <a:t>よく対処</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、FOSSの使用とコントリビューションについてよりよい双方向のコミュニケーションがもてること、といったことがあります。</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dirty="0">
                <a:solidFill>
                  <a:srgbClr val="FF0000"/>
                </a:solidFill>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5/17/2017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5/17/2017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5/17/2017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5/17/2017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rgbClr val="FF0000"/>
                </a:solidFill>
                <a:latin typeface="Calibri" charset="0"/>
              </a:rPr>
              <a:t>米国外で</a:t>
            </a:r>
            <a:r>
              <a:rPr lang="en-US" dirty="0" err="1">
                <a:solidFill>
                  <a:srgbClr val="000000"/>
                </a:solidFill>
                <a:latin typeface="Calibri" charset="0"/>
              </a:rPr>
              <a:t>は法的要求事項が異なる場合がありますのでコンプライアンス</a:t>
            </a:r>
            <a:r>
              <a:rPr lang="en-US" dirty="0">
                <a:solidFill>
                  <a:srgbClr val="000000"/>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solidFill>
                  <a:srgbClr val="FF0000"/>
                </a:solidFill>
              </a:rPr>
              <a:t>与える手法</a:t>
            </a:r>
            <a:r>
              <a:rPr lang="en-US" dirty="0" err="1"/>
              <a:t>です</a:t>
            </a:r>
            <a:r>
              <a:rPr lang="en-US" dirty="0"/>
              <a:t>。</a:t>
            </a:r>
          </a:p>
          <a:p>
            <a:r>
              <a:rPr lang="en-US" dirty="0" err="1">
                <a:solidFill>
                  <a:srgbClr val="000000"/>
                </a:solidFill>
              </a:rPr>
              <a:t>ライセンスは以下に対し</a:t>
            </a:r>
            <a:r>
              <a:rPr lang="ja-JP" altLang="en-US" dirty="0">
                <a:solidFill>
                  <a:srgbClr val="FF0000"/>
                </a:solidFill>
              </a:rPr>
              <a:t>制約を課す</a:t>
            </a:r>
            <a:r>
              <a:rPr lang="en-US" dirty="0" err="1">
                <a:solidFill>
                  <a:srgbClr val="000000"/>
                </a:solidFill>
              </a:rPr>
              <a:t>ことがあります</a:t>
            </a:r>
            <a:r>
              <a:rPr lang="en-US" dirty="0">
                <a:solidFill>
                  <a:srgbClr val="000000"/>
                </a:solidFill>
              </a:rPr>
              <a:t>：</a:t>
            </a:r>
            <a:endParaRPr lang="en-US" dirty="0"/>
          </a:p>
          <a:p>
            <a:pPr lvl="1"/>
            <a:r>
              <a:rPr lang="en-US" dirty="0" err="1">
                <a:solidFill>
                  <a:srgbClr val="000000"/>
                </a:solidFill>
              </a:rPr>
              <a:t>許可される使用種別（頒布</a:t>
            </a:r>
            <a:r>
              <a:rPr lang="en-US" dirty="0">
                <a:solidFill>
                  <a:srgbClr val="000000"/>
                </a:solidFill>
              </a:rPr>
              <a:t>、</a:t>
            </a:r>
            <a:r>
              <a:rPr lang="ja-JP" altLang="en-US" dirty="0">
                <a:solidFill>
                  <a:srgbClr val="FF0000"/>
                </a:solidFill>
              </a:rPr>
              <a:t>派生物作成</a:t>
            </a:r>
            <a:r>
              <a:rPr lang="en-US" dirty="0">
                <a:solidFill>
                  <a:srgbClr val="000000"/>
                </a:solidFill>
              </a:rPr>
              <a:t>、</a:t>
            </a:r>
            <a:r>
              <a:rPr lang="ja-JP" altLang="en-US" dirty="0">
                <a:solidFill>
                  <a:srgbClr val="FF0000"/>
                </a:solidFill>
              </a:rPr>
              <a:t>製造</a:t>
            </a:r>
            <a:r>
              <a:rPr lang="en-US" dirty="0">
                <a:solidFill>
                  <a:srgbClr val="FF0000"/>
                </a:solidFill>
              </a:rPr>
              <a:t>、</a:t>
            </a:r>
            <a:r>
              <a:rPr lang="ja-JP" altLang="en-US" dirty="0">
                <a:solidFill>
                  <a:srgbClr val="FF0000"/>
                </a:solidFill>
              </a:rPr>
              <a:t>製造委託、大量生産</a:t>
            </a:r>
            <a:r>
              <a:rPr lang="en-US" dirty="0">
                <a:solidFill>
                  <a:srgbClr val="000000"/>
                </a:solidFill>
              </a:rPr>
              <a:t>）</a:t>
            </a:r>
            <a:endParaRPr lang="en-US" dirty="0"/>
          </a:p>
          <a:p>
            <a:pPr lvl="1"/>
            <a:r>
              <a:rPr lang="en-US" dirty="0" err="1">
                <a:solidFill>
                  <a:srgbClr val="000000"/>
                </a:solidFill>
              </a:rPr>
              <a:t>独占的</a:t>
            </a:r>
            <a:r>
              <a:rPr lang="en-US" dirty="0">
                <a:solidFill>
                  <a:srgbClr val="000000"/>
                </a:solidFill>
              </a:rPr>
              <a:t>、</a:t>
            </a:r>
            <a:r>
              <a:rPr lang="ja-JP" altLang="en-US" dirty="0">
                <a:solidFill>
                  <a:srgbClr val="FF0000"/>
                </a:solidFill>
              </a:rPr>
              <a:t>あるいは</a:t>
            </a:r>
            <a:r>
              <a:rPr lang="ja-JP" altLang="en-US" dirty="0">
                <a:solidFill>
                  <a:srgbClr val="000000"/>
                </a:solidFill>
              </a:rPr>
              <a:t>、</a:t>
            </a:r>
            <a:r>
              <a:rPr lang="en-US" dirty="0" err="1">
                <a:solidFill>
                  <a:srgbClr val="000000"/>
                </a:solidFill>
              </a:rPr>
              <a:t>非独占的な</a:t>
            </a:r>
            <a:r>
              <a:rPr lang="ja-JP" altLang="en-US" dirty="0">
                <a:solidFill>
                  <a:srgbClr val="FF0000"/>
                </a:solidFill>
              </a:rPr>
              <a:t>許諾条件</a:t>
            </a:r>
            <a:endParaRPr lang="en-US" dirty="0">
              <a:solidFill>
                <a:srgbClr val="FF0000"/>
              </a:solidFill>
            </a:endParaRPr>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ライセンスはその供与に条件を持たせることができます。すなわち何らかの義務を満たした場合にのみ、そのライセンスを得るということです。</a:t>
            </a:r>
          </a:p>
          <a:p>
            <a:pPr lvl="1"/>
            <a:r>
              <a:rPr lang="en-US" dirty="0" err="1"/>
              <a:t>例）帰属</a:t>
            </a:r>
            <a:r>
              <a:rPr lang="ja-JP" altLang="en-US" dirty="0">
                <a:solidFill>
                  <a:srgbClr val="FF0000"/>
                </a:solidFill>
              </a:rPr>
              <a:t>情報</a:t>
            </a:r>
            <a:r>
              <a:rPr lang="en-US" dirty="0" err="1"/>
              <a:t>を提供する、互恵的ライセンスを供与する</a:t>
            </a:r>
            <a:endParaRPr lang="en-US" dirty="0"/>
          </a:p>
          <a:p>
            <a:r>
              <a:rPr lang="en-US" dirty="0">
                <a:solidFill>
                  <a:srgbClr val="000000"/>
                </a:solidFill>
              </a:rPr>
              <a:t>保証、免責、サポート、アップグレード、保守に関する契約事項も含まれる場合があります。</a:t>
            </a:r>
            <a:endParaRPr lang="en-US" dirty="0"/>
          </a:p>
        </p:txBody>
      </p:sp>
    </p:spTree>
    <p:extLst>
      <p:ext uri="{BB962C8B-B14F-4D97-AF65-F5344CB8AC3E}">
        <p14:creationId xmlns:p14="http://schemas.microsoft.com/office/powerpoint/2010/main" val="197754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ソフトウェアにとってもっとも重要なのは著作権</a:t>
            </a:r>
            <a:r>
              <a:rPr lang="ja-JP" altLang="en-US" dirty="0">
                <a:latin typeface="Calibri" charset="0"/>
                <a:ea typeface="ＭＳ Ｐゴシック" charset="0"/>
              </a:rPr>
              <a:t>の</a:t>
            </a:r>
            <a:r>
              <a:rPr lang="ja-JP" altLang="en-US" dirty="0">
                <a:solidFill>
                  <a:srgbClr val="FF0000"/>
                </a:solidFill>
                <a:latin typeface="Calibri" charset="0"/>
                <a:ea typeface="ＭＳ Ｐゴシック" charset="0"/>
              </a:rPr>
              <a:t>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solidFill>
                  <a:srgbClr val="FF0000"/>
                </a:solidFill>
                <a:latin typeface="Calibri" charset="0"/>
                <a:ea typeface="ＭＳ Ｐゴシック" charset="0"/>
              </a:rPr>
              <a:t>は</a:t>
            </a:r>
            <a:r>
              <a:rPr lang="en-US" dirty="0" err="1">
                <a:latin typeface="Calibri" charset="0"/>
                <a:ea typeface="ＭＳ Ｐゴシック" charset="0"/>
              </a:rPr>
              <a:t>特許を受けることができますか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単独で自分のソフトウェアを開発した場合、そのソフトウェアについて</a:t>
            </a:r>
            <a:r>
              <a:rPr lang="ja-JP" altLang="en-US" dirty="0">
                <a:solidFill>
                  <a:srgbClr val="FF0000"/>
                </a:solidFill>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solidFill>
                  <a:srgbClr val="FF0000"/>
                </a:solidFill>
                <a:latin typeface="Calibri" charset="0"/>
                <a:ea typeface="ＭＳ Ｐゴシック" charset="0"/>
              </a:rPr>
              <a:t>受けることが</a:t>
            </a:r>
            <a:r>
              <a:rPr lang="en-US" dirty="0" err="1">
                <a:latin typeface="Calibri" charset="0"/>
                <a:ea typeface="ＭＳ Ｐゴシック" charset="0"/>
              </a:rPr>
              <a:t>必要となるということはありえますか？特許の場合は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solidFill>
                  <a:srgbClr val="FF0000"/>
                </a:solidFill>
                <a:latin typeface="Calibri" charset="0"/>
                <a:ea typeface="MS PGothic" charset="0"/>
              </a:rPr>
              <a:t>の入手が可能となって</a:t>
            </a:r>
            <a:r>
              <a:rPr lang="ja-JP" altLang="en-US" dirty="0" err="1">
                <a:solidFill>
                  <a:srgbClr val="FF0000"/>
                </a:solidFill>
                <a:latin typeface="Calibri" charset="0"/>
                <a:ea typeface="MS PGothic" charset="0"/>
              </a:rPr>
              <a:t>い</a:t>
            </a:r>
            <a:r>
              <a:rPr lang="x-none" dirty="0">
                <a:latin typeface="Calibri" charset="0"/>
                <a:ea typeface="MS PGothic" charset="0"/>
              </a:rPr>
              <a:t>ます。</a:t>
            </a:r>
          </a:p>
          <a:p>
            <a:r>
              <a:rPr lang="x-none" dirty="0">
                <a:latin typeface="Calibri" charset="0"/>
                <a:ea typeface="MS PGothic" charset="0"/>
              </a:rPr>
              <a:t>FOSSライセンスには、帰属</a:t>
            </a:r>
            <a:r>
              <a:rPr lang="ja-JP" altLang="en-US" dirty="0">
                <a:solidFill>
                  <a:srgbClr val="FF0000"/>
                </a:solidFill>
                <a:latin typeface="Calibri" charset="0"/>
                <a:ea typeface="MS PGothic" charset="0"/>
              </a:rPr>
              <a:t>情報</a:t>
            </a:r>
            <a:r>
              <a:rPr lang="x-none" dirty="0">
                <a:latin typeface="Calibri" charset="0"/>
                <a:ea typeface="MS PGothic" charset="0"/>
              </a:rPr>
              <a:t>の提供や著作権宣言文の</a:t>
            </a:r>
            <a:r>
              <a:rPr lang="ja-JP" altLang="en-US" dirty="0">
                <a:solidFill>
                  <a:srgbClr val="FF0000"/>
                </a:solidFill>
                <a:latin typeface="Calibri" charset="0"/>
                <a:ea typeface="MS PGothic" charset="0"/>
              </a:rPr>
              <a:t>保持、</a:t>
            </a:r>
            <a:r>
              <a:rPr lang="x-none" dirty="0">
                <a:latin typeface="Calibri" charset="0"/>
                <a:ea typeface="MS PGothic" charset="0"/>
              </a:rPr>
              <a:t>もしくは</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solidFill>
                  <a:srgbClr val="FF0000"/>
                </a:solidFill>
                <a:latin typeface="Calibri" charset="0"/>
                <a:ea typeface="MS PGothic" charset="0"/>
              </a:rPr>
              <a:t>の入手を</a:t>
            </a:r>
            <a:r>
              <a:rPr lang="x-none" dirty="0">
                <a:latin typeface="Calibri" charset="0"/>
                <a:ea typeface="MS PGothic" charset="0"/>
              </a:rPr>
              <a:t>「書面</a:t>
            </a:r>
            <a:r>
              <a:rPr lang="ja-JP" altLang="en-US" dirty="0">
                <a:solidFill>
                  <a:srgbClr val="FF0000"/>
                </a:solidFill>
                <a:latin typeface="Calibri" charset="0"/>
                <a:ea typeface="MS PGothic" charset="0"/>
              </a:rPr>
              <a:t>で</a:t>
            </a:r>
            <a:r>
              <a:rPr lang="x-none" dirty="0">
                <a:latin typeface="Calibri" charset="0"/>
                <a:ea typeface="MS PGothic" charset="0"/>
              </a:rPr>
              <a:t>申し出」ることに関する条件を有する場合があります。</a:t>
            </a:r>
          </a:p>
          <a:p>
            <a:r>
              <a:rPr lang="x-none" dirty="0">
                <a:latin typeface="Calibri" charset="0"/>
                <a:ea typeface="MS PGothic" charset="0"/>
              </a:rPr>
              <a:t>良く知られ</a:t>
            </a:r>
            <a:r>
              <a:rPr lang="ja-JP" altLang="en-US" dirty="0">
                <a:solidFill>
                  <a:srgbClr val="FF0000"/>
                </a:solidFill>
                <a:latin typeface="Calibri" charset="0"/>
                <a:ea typeface="MS PGothic" charset="0"/>
              </a:rPr>
              <a:t>たライセンス</a:t>
            </a:r>
            <a:r>
              <a:rPr lang="x-none" dirty="0">
                <a:latin typeface="Calibri" charset="0"/>
                <a:ea typeface="MS PGothic" charset="0"/>
              </a:rPr>
              <a:t>として</a:t>
            </a:r>
            <a:r>
              <a:rPr lang="ja-JP" altLang="en-US" dirty="0">
                <a:solidFill>
                  <a:srgbClr val="FF0000"/>
                </a:solidFill>
                <a:latin typeface="Calibri" charset="0"/>
                <a:ea typeface="MS PGothic" charset="0"/>
              </a:rPr>
              <a:t>は、オープンソース </a:t>
            </a:r>
            <a:r>
              <a:rPr lang="x-none" dirty="0">
                <a:latin typeface="Calibri" charset="0"/>
                <a:ea typeface="MS PGothic" charset="0"/>
              </a:rPr>
              <a:t>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a:t>
            </a:r>
            <a:r>
              <a:rPr lang="ja-JP" altLang="en-US" dirty="0">
                <a:solidFill>
                  <a:srgbClr val="FF0000"/>
                </a:solidFill>
                <a:latin typeface="Calibri" charset="0"/>
                <a:ea typeface="MS PGothic" charset="0"/>
              </a:rPr>
              <a:t>入手</a:t>
            </a:r>
            <a:r>
              <a:rPr lang="x-none" dirty="0">
                <a:latin typeface="Calibri" charset="0"/>
                <a:ea typeface="MS PGothic" charset="0"/>
              </a:rPr>
              <a:t>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パーミッシブな</a:t>
            </a:r>
            <a:r>
              <a:rPr lang="en-US" dirty="0">
                <a:latin typeface="Calibri" charset="0"/>
                <a:ea typeface="MS PGothic" charset="0"/>
              </a:rPr>
              <a:t>（</a:t>
            </a:r>
            <a:r>
              <a:rPr lang="ja-JP" altLang="en-US" dirty="0">
                <a:solidFill>
                  <a:srgbClr val="FF0000"/>
                </a:solidFill>
                <a:latin typeface="Calibri" charset="0"/>
                <a:ea typeface="MS PGothic" charset="0"/>
              </a:rPr>
              <a:t>寛容</a:t>
            </a:r>
            <a:r>
              <a:rPr lang="en-US" dirty="0" err="1">
                <a:latin typeface="Calibri" charset="0"/>
                <a:ea typeface="MS PGothic" charset="0"/>
              </a:rPr>
              <a:t>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solidFill>
                  <a:srgbClr val="FF0000"/>
                </a:solidFill>
                <a:latin typeface="Calibri" charset="0"/>
                <a:ea typeface="MS PGothic" charset="0"/>
              </a:rPr>
              <a:t>もっとも少ない</a:t>
            </a:r>
            <a:r>
              <a:rPr lang="en-US" altLang="ja-JP" dirty="0" err="1">
                <a:solidFill>
                  <a:srgbClr val="FF0000"/>
                </a:solidFill>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例：三条項BSDライセンス</a:t>
            </a:r>
          </a:p>
          <a:p>
            <a:pPr lvl="1"/>
            <a:r>
              <a:rPr lang="en-US" sz="2100" dirty="0" err="1">
                <a:latin typeface="Calibri" charset="0"/>
                <a:ea typeface="MS PGothic" charset="0"/>
              </a:rPr>
              <a:t>BSDライセンスは、著作権表示</a:t>
            </a:r>
            <a:r>
              <a:rPr lang="ja-JP" altLang="en-US" sz="2100" dirty="0">
                <a:solidFill>
                  <a:srgbClr val="FF0000"/>
                </a:solidFill>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solidFill>
                  <a:srgbClr val="FF0000"/>
                </a:solidFill>
                <a:latin typeface="Calibri" charset="0"/>
                <a:ea typeface="MS PGothic" charset="0"/>
              </a:rPr>
              <a:t>派生製品</a:t>
            </a:r>
            <a:r>
              <a:rPr lang="en-US" sz="2100" dirty="0" err="1">
                <a:solidFill>
                  <a:srgbClr val="FF0000"/>
                </a:solidFill>
                <a:latin typeface="Calibri" charset="0"/>
                <a:ea typeface="MS PGothic" charset="0"/>
              </a:rPr>
              <a:t>の宣伝に許可</a:t>
            </a:r>
            <a:r>
              <a:rPr lang="ja-JP" altLang="en-US" sz="2100" dirty="0">
                <a:solidFill>
                  <a:srgbClr val="FF0000"/>
                </a:solidFill>
                <a:latin typeface="Calibri" charset="0"/>
                <a:ea typeface="MS PGothic" charset="0"/>
              </a:rPr>
              <a:t>なく貢献者の</a:t>
            </a:r>
            <a:r>
              <a:rPr lang="en-US" sz="2100" dirty="0">
                <a:solidFill>
                  <a:srgbClr val="FF0000"/>
                </a:solidFill>
                <a:latin typeface="Calibri" charset="0"/>
                <a:ea typeface="MS PGothic" charset="0"/>
              </a:rPr>
              <a:t>名</a:t>
            </a:r>
            <a:r>
              <a:rPr lang="ja-JP" altLang="en-US" sz="2100" dirty="0">
                <a:solidFill>
                  <a:srgbClr val="FF0000"/>
                </a:solidFill>
                <a:latin typeface="Calibri" charset="0"/>
                <a:ea typeface="MS PGothic" charset="0"/>
              </a:rPr>
              <a:t>前を</a:t>
            </a:r>
            <a:r>
              <a:rPr lang="en-US" sz="2100" dirty="0" err="1">
                <a:solidFill>
                  <a:srgbClr val="FF0000"/>
                </a:solidFill>
                <a:latin typeface="Calibri" charset="0"/>
                <a:ea typeface="MS PGothic" charset="0"/>
              </a:rPr>
              <a:t>使用</a:t>
            </a:r>
            <a:r>
              <a:rPr lang="ja-JP" altLang="en-US" sz="2100" dirty="0">
                <a:solidFill>
                  <a:srgbClr val="FF0000"/>
                </a:solidFill>
                <a:latin typeface="Calibri" charset="0"/>
                <a:ea typeface="MS PGothic" charset="0"/>
              </a:rPr>
              <a:t>すること</a:t>
            </a:r>
            <a:r>
              <a:rPr lang="en-US" sz="2100" dirty="0" err="1">
                <a:latin typeface="Calibri" charset="0"/>
                <a:ea typeface="MS PGothic" charset="0"/>
              </a:rPr>
              <a:t>を制限する条項を含んでいる</a:t>
            </a:r>
            <a:r>
              <a:rPr lang="en-US" sz="2100" dirty="0">
                <a:latin typeface="Calibri" charset="0"/>
                <a:ea typeface="MS PGothic" charset="0"/>
              </a:rPr>
              <a:t>。</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a:solidFill>
                  <a:srgbClr val="FF0000"/>
                </a:solidFill>
                <a:latin typeface="Calibri" charset="0"/>
                <a:ea typeface="MS PGothic" charset="0"/>
              </a:rPr>
              <a:t>派生物</a:t>
            </a:r>
            <a:r>
              <a:rPr lang="x-none" dirty="0">
                <a:latin typeface="Calibri" charset="0"/>
                <a:ea typeface="MS PGothic" charset="0"/>
              </a:rPr>
              <a:t>（もしくは</a:t>
            </a:r>
            <a:r>
              <a:rPr lang="ja-JP" altLang="en-US" dirty="0" err="1">
                <a:solidFill>
                  <a:srgbClr val="FF0000"/>
                </a:solidFill>
                <a:latin typeface="Calibri" charset="0"/>
                <a:ea typeface="MS PGothic" charset="0"/>
              </a:rPr>
              <a:t>、</a:t>
            </a:r>
            <a:r>
              <a:rPr lang="x-none" dirty="0">
                <a:latin typeface="Calibri" charset="0"/>
                <a:ea typeface="MS PGothic" charset="0"/>
              </a:rPr>
              <a:t>同じファイル</a:t>
            </a:r>
            <a:r>
              <a:rPr lang="ja-JP" altLang="en-US" dirty="0" err="1">
                <a:solidFill>
                  <a:srgbClr val="FF0000"/>
                </a:solidFill>
                <a:latin typeface="Calibri" charset="0"/>
                <a:ea typeface="MS PGothic" charset="0"/>
              </a:rPr>
              <a:t>、</a:t>
            </a:r>
            <a:r>
              <a:rPr lang="x-none" dirty="0">
                <a:latin typeface="Calibri" charset="0"/>
                <a:ea typeface="MS PGothic" charset="0"/>
              </a:rPr>
              <a:t>同じプログラム</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あるいは</a:t>
            </a:r>
            <a:r>
              <a:rPr lang="x-none" dirty="0">
                <a:latin typeface="Calibri" charset="0"/>
                <a:ea typeface="MS PGothic" charset="0"/>
              </a:rPr>
              <a:t>、その他の境界内</a:t>
            </a:r>
            <a:r>
              <a:rPr lang="ja-JP" altLang="en-US" dirty="0">
                <a:solidFill>
                  <a:srgbClr val="FF0000"/>
                </a:solidFill>
                <a:latin typeface="Calibri" charset="0"/>
                <a:ea typeface="MS PGothic" charset="0"/>
              </a:rPr>
              <a:t>の</a:t>
            </a:r>
            <a:r>
              <a:rPr lang="x-none" dirty="0">
                <a:latin typeface="Calibri" charset="0"/>
                <a:ea typeface="MS PGothic" charset="0"/>
              </a:rPr>
              <a:t>ソフトウェア）</a:t>
            </a:r>
            <a:r>
              <a:rPr lang="ja-JP" altLang="en-US" dirty="0">
                <a:solidFill>
                  <a:srgbClr val="FF0000"/>
                </a:solidFill>
                <a:latin typeface="Calibri" charset="0"/>
                <a:ea typeface="MS PGothic" charset="0"/>
              </a:rPr>
              <a:t>を原作と同一の条件で</a:t>
            </a:r>
            <a:r>
              <a:rPr lang="x-none" dirty="0">
                <a:solidFill>
                  <a:srgbClr val="FF0000"/>
                </a:solidFill>
                <a:latin typeface="Calibri" charset="0"/>
                <a:ea typeface="MS PGothic" charset="0"/>
              </a:rPr>
              <a:t>再頒布</a:t>
            </a:r>
            <a:r>
              <a:rPr lang="ja-JP" altLang="en-US" dirty="0">
                <a:solidFill>
                  <a:srgbClr val="FF0000"/>
                </a:solidFill>
                <a:latin typeface="Calibri" charset="0"/>
                <a:ea typeface="MS PGothic" charset="0"/>
              </a:rPr>
              <a:t>すること</a:t>
            </a:r>
            <a:r>
              <a:rPr lang="x-none" dirty="0">
                <a:latin typeface="Calibri" charset="0"/>
                <a:ea typeface="MS PGothic" charset="0"/>
              </a:rPr>
              <a:t>を要求するものがあります。</a:t>
            </a:r>
          </a:p>
          <a:p>
            <a:r>
              <a:rPr lang="x-none" dirty="0">
                <a:latin typeface="Calibri" charset="0"/>
                <a:ea typeface="MS PGothic" charset="0"/>
              </a:rPr>
              <a:t>これは、「コピーレフト」</a:t>
            </a:r>
            <a:r>
              <a:rPr lang="ja-JP" altLang="en-US" dirty="0" err="1">
                <a:solidFill>
                  <a:srgbClr val="FF0000"/>
                </a:solidFill>
                <a:latin typeface="Calibri" charset="0"/>
                <a:ea typeface="MS PGothic" charset="0"/>
              </a:rPr>
              <a:t>、</a:t>
            </a:r>
            <a:r>
              <a:rPr lang="x-none" dirty="0">
                <a:latin typeface="Calibri" charset="0"/>
                <a:ea typeface="MS PGothic" charset="0"/>
              </a:rPr>
              <a:t>「互恵的」</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あるいは、</a:t>
            </a:r>
            <a:r>
              <a:rPr lang="x-none" dirty="0">
                <a:latin typeface="Calibri" charset="0"/>
                <a:ea typeface="MS PGothic" charset="0"/>
              </a:rPr>
              <a:t>「遺伝的」効果と言及されます。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a:t>
            </a:r>
            <a:r>
              <a:rPr lang="ja-JP" altLang="en-US" dirty="0">
                <a:solidFill>
                  <a:srgbClr val="FF0000"/>
                </a:solidFill>
                <a:latin typeface="Calibri" charset="0"/>
                <a:ea typeface="MS PGothic" charset="0"/>
              </a:rPr>
              <a:t>すべて</a:t>
            </a:r>
            <a:r>
              <a:rPr lang="x-none" dirty="0">
                <a:latin typeface="Calibri" charset="0"/>
                <a:ea typeface="MS PGothic" charset="0"/>
              </a:rPr>
              <a:t>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solidFill>
                  <a:srgbClr val="FF0000"/>
                </a:solidFill>
                <a:latin typeface="Calibri" charset="0"/>
                <a:ea typeface="MS PGothic" charset="0"/>
              </a:rPr>
              <a:t>コード</a:t>
            </a:r>
            <a:r>
              <a:rPr lang="x-none" altLang="x-none" dirty="0">
                <a:solidFill>
                  <a:srgbClr val="FF0000"/>
                </a:solidFill>
                <a:latin typeface="Calibri" charset="0"/>
                <a:ea typeface="MS PGothic" charset="0"/>
              </a:rPr>
              <a:t>が</a:t>
            </a:r>
            <a:r>
              <a:rPr lang="ja-JP" altLang="en-US" dirty="0">
                <a:solidFill>
                  <a:srgbClr val="FF0000"/>
                </a:solidFill>
                <a:latin typeface="Calibri" charset="0"/>
                <a:ea typeface="MS PGothic" charset="0"/>
              </a:rPr>
              <a:t>入手</a:t>
            </a:r>
            <a:r>
              <a:rPr lang="x-none" altLang="x-none" dirty="0">
                <a:solidFill>
                  <a:srgbClr val="FF0000"/>
                </a:solidFill>
                <a:latin typeface="Calibri" charset="0"/>
                <a:ea typeface="MS PGothic" charset="0"/>
              </a:rPr>
              <a:t>できる</a:t>
            </a:r>
            <a:r>
              <a:rPr lang="x-none" altLang="x-none" dirty="0">
                <a:latin typeface="Calibri" charset="0"/>
                <a:ea typeface="MS PGothic" charset="0"/>
              </a:rPr>
              <a:t>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a:t>
            </a:r>
            <a:r>
              <a:rPr lang="en-US" dirty="0" err="1">
                <a:latin typeface="Calibri" charset="0"/>
                <a:ea typeface="MS PGothic" charset="0"/>
              </a:rPr>
              <a:t>ライセンスには、多くの場合</a:t>
            </a:r>
            <a:r>
              <a:rPr lang="en-US" dirty="0">
                <a:latin typeface="Calibri" charset="0"/>
                <a:ea typeface="MS PGothic" charset="0"/>
              </a:rPr>
              <a:t>、</a:t>
            </a:r>
            <a:r>
              <a:rPr lang="ja-JP" altLang="en-US" dirty="0">
                <a:solidFill>
                  <a:srgbClr val="FF0000"/>
                </a:solidFill>
                <a:latin typeface="Calibri" charset="0"/>
                <a:ea typeface="MS PGothic" charset="0"/>
              </a:rPr>
              <a:t>金銭の</a:t>
            </a:r>
            <a:r>
              <a:rPr lang="en-US" dirty="0" err="1">
                <a:latin typeface="Calibri" charset="0"/>
                <a:ea typeface="MS PGothic" charset="0"/>
              </a:rPr>
              <a:t>支払やライセンス料といったものを伴います</a:t>
            </a:r>
            <a:r>
              <a:rPr lang="en-US" dirty="0">
                <a:latin typeface="Calibri" charset="0"/>
                <a:ea typeface="MS PGothic" charset="0"/>
              </a:rPr>
              <a:t>。 </a:t>
            </a:r>
          </a:p>
          <a:p>
            <a:r>
              <a:rPr lang="en-US" dirty="0">
                <a:latin typeface="Calibri" charset="0"/>
                <a:ea typeface="MS PGothic" charset="0"/>
              </a:rPr>
              <a:t>プロプライエタリ ライセンスはベンダー毎に独自性があります－ベンダーがあるだけプロプライエタリ </a:t>
            </a:r>
            <a:r>
              <a:rPr lang="en-US" dirty="0" err="1">
                <a:latin typeface="Calibri" charset="0"/>
                <a:ea typeface="MS PGothic" charset="0"/>
              </a:rPr>
              <a:t>ライセンスもたくさんのバリエーションがあり、それぞれ個別に評価</a:t>
            </a:r>
            <a:r>
              <a:rPr lang="ja-JP" altLang="en-US" dirty="0">
                <a:solidFill>
                  <a:srgbClr val="FF0000"/>
                </a:solidFill>
                <a:latin typeface="Calibri" charset="0"/>
                <a:ea typeface="MS PGothic" charset="0"/>
              </a:rPr>
              <a:t>し</a:t>
            </a:r>
            <a:r>
              <a:rPr lang="en-US" dirty="0" err="1">
                <a:latin typeface="Calibri" charset="0"/>
                <a:ea typeface="MS PGothic" charset="0"/>
              </a:rPr>
              <a:t>なければなりません</a:t>
            </a:r>
            <a:r>
              <a:rPr lang="en-US" dirty="0">
                <a:latin typeface="Calibri" charset="0"/>
                <a:ea typeface="MS PGothic" charset="0"/>
              </a:rPr>
              <a:t>。</a:t>
            </a:r>
          </a:p>
          <a:p>
            <a:r>
              <a:rPr lang="en-US" dirty="0" err="1">
                <a:latin typeface="Calibri" charset="0"/>
                <a:ea typeface="MS PGothic" charset="0"/>
              </a:rPr>
              <a:t>FOSSの開発者たちはしばしば「</a:t>
            </a:r>
            <a:r>
              <a:rPr lang="en-US" altLang="ja-JP" dirty="0" err="1">
                <a:latin typeface="Calibri" charset="0"/>
                <a:ea typeface="MS PGothic" charset="0"/>
              </a:rPr>
              <a:t>プロプライエタリ」を</a:t>
            </a:r>
            <a:r>
              <a:rPr lang="en-US" altLang="ja-JP" dirty="0" err="1">
                <a:solidFill>
                  <a:srgbClr val="FF0000"/>
                </a:solidFill>
                <a:latin typeface="Calibri" charset="0"/>
                <a:ea typeface="MS PGothic" charset="0"/>
              </a:rPr>
              <a:t>FOSS</a:t>
            </a:r>
            <a:r>
              <a:rPr lang="ja-JP" altLang="en-US" dirty="0">
                <a:solidFill>
                  <a:srgbClr val="FF0000"/>
                </a:solidFill>
                <a:latin typeface="Calibri" charset="0"/>
                <a:ea typeface="MS PGothic" charset="0"/>
              </a:rPr>
              <a:t>でない</a:t>
            </a:r>
            <a:r>
              <a:rPr lang="en-US" altLang="ja-JP" dirty="0" err="1">
                <a:solidFill>
                  <a:srgbClr val="FF0000"/>
                </a:solidFill>
                <a:latin typeface="Calibri" charset="0"/>
                <a:ea typeface="MS PGothic" charset="0"/>
              </a:rPr>
              <a:t>商用</a:t>
            </a:r>
            <a:r>
              <a:rPr lang="en-US" altLang="ja-JP" dirty="0" err="1">
                <a:latin typeface="Calibri" charset="0"/>
                <a:ea typeface="MS PGothic" charset="0"/>
              </a:rPr>
              <a:t>のライセンスを言い表す際に用いますが</a:t>
            </a:r>
            <a:r>
              <a:rPr lang="en-US" dirty="0" err="1">
                <a:latin typeface="Calibri"/>
              </a:rPr>
              <a:t>、FOSSとプロプライエタリどちらのライセンスも知的財産に基づきその</a:t>
            </a:r>
            <a:r>
              <a:rPr lang="ja-JP" altLang="en-US" dirty="0">
                <a:solidFill>
                  <a:srgbClr val="FF0000"/>
                </a:solidFill>
                <a:latin typeface="Calibri"/>
              </a:rPr>
              <a:t>ソフトウェア資産</a:t>
            </a:r>
            <a:r>
              <a:rPr lang="en-US" dirty="0" err="1">
                <a:latin typeface="Calibri"/>
              </a:rPr>
              <a:t>にライセンスを付与するものです</a:t>
            </a:r>
            <a:r>
              <a:rPr lang="en-US" dirty="0">
                <a:latin typeface="Calibri"/>
              </a:rPr>
              <a:t>。</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err="1">
                <a:latin typeface="Calibri" charset="0"/>
                <a:ea typeface="MS PGothic" charset="0"/>
              </a:rPr>
              <a:t>そのソースコードが</a:t>
            </a:r>
            <a:r>
              <a:rPr lang="ja-JP" altLang="en-US" sz="1800" dirty="0">
                <a:solidFill>
                  <a:srgbClr val="FF0000"/>
                </a:solidFill>
                <a:latin typeface="Calibri" charset="0"/>
                <a:ea typeface="MS PGothic" charset="0"/>
              </a:rPr>
              <a:t>入手</a:t>
            </a:r>
            <a:r>
              <a:rPr lang="en-US" sz="1800" dirty="0" err="1">
                <a:latin typeface="Calibri" charset="0"/>
                <a:ea typeface="MS PGothic" charset="0"/>
              </a:rPr>
              <a:t>できる場合も</a:t>
            </a:r>
            <a:r>
              <a:rPr lang="ja-JP" altLang="en-US" sz="1800" dirty="0">
                <a:latin typeface="Calibri" charset="0"/>
                <a:ea typeface="MS PGothic" charset="0"/>
              </a:rPr>
              <a:t>あれば、</a:t>
            </a:r>
            <a:r>
              <a:rPr lang="en-US" sz="1800" dirty="0" err="1">
                <a:latin typeface="Calibri" charset="0"/>
                <a:ea typeface="MS PGothic" charset="0"/>
              </a:rPr>
              <a:t>そうでない場合もあります</a:t>
            </a:r>
            <a:r>
              <a:rPr lang="en-US" sz="1800" dirty="0">
                <a:latin typeface="Calibri" charset="0"/>
                <a:ea typeface="MS PGothic" charset="0"/>
              </a:rPr>
              <a:t>。</a:t>
            </a:r>
            <a:r>
              <a:rPr lang="ja-JP" altLang="en-US" sz="1800" dirty="0">
                <a:solidFill>
                  <a:srgbClr val="FF0000"/>
                </a:solidFill>
                <a:latin typeface="Calibri" charset="0"/>
                <a:ea typeface="MS PGothic" charset="0"/>
              </a:rPr>
              <a:t>派生物の作成</a:t>
            </a:r>
            <a:r>
              <a:rPr lang="en-US" sz="1800" dirty="0" err="1">
                <a:latin typeface="Calibri" charset="0"/>
                <a:ea typeface="MS PGothic" charset="0"/>
              </a:rPr>
              <a:t>は一般的に制限されます</a:t>
            </a:r>
            <a:r>
              <a:rPr lang="en-US" sz="1800" dirty="0">
                <a:latin typeface="Calibri" charset="0"/>
                <a:ea typeface="MS PGothic" charset="0"/>
              </a:rPr>
              <a:t>。</a:t>
            </a:r>
          </a:p>
          <a:p>
            <a:pPr lvl="1"/>
            <a:r>
              <a:rPr lang="en-US" sz="1800" dirty="0" err="1">
                <a:latin typeface="Calibri" charset="0"/>
                <a:ea typeface="MS PGothic" charset="0"/>
              </a:rPr>
              <a:t>フリーウェアのソフトウェアは一般にすべての機能が使え</a:t>
            </a:r>
            <a:r>
              <a:rPr lang="en-US" sz="1800" dirty="0">
                <a:latin typeface="Calibri" charset="0"/>
                <a:ea typeface="MS PGothic" charset="0"/>
              </a:rPr>
              <a:t>（</a:t>
            </a:r>
            <a:r>
              <a:rPr lang="ja-JP" altLang="en-US" sz="1800" dirty="0">
                <a:solidFill>
                  <a:srgbClr val="FF0000"/>
                </a:solidFill>
                <a:latin typeface="Calibri" charset="0"/>
                <a:ea typeface="MS PGothic" charset="0"/>
              </a:rPr>
              <a:t>「鍵」のかかった</a:t>
            </a:r>
            <a:r>
              <a:rPr lang="en-US" sz="1800" dirty="0" err="1">
                <a:latin typeface="Calibri" charset="0"/>
                <a:ea typeface="MS PGothic" charset="0"/>
              </a:rPr>
              <a:t>機能制約がない</a:t>
            </a:r>
            <a:r>
              <a:rPr lang="en-US" sz="1800" dirty="0">
                <a:latin typeface="Calibri" charset="0"/>
                <a:ea typeface="MS PGothic" charset="0"/>
              </a:rPr>
              <a:t>）、制限なく使える（使用日数における制約がない）ものです。 </a:t>
            </a:r>
          </a:p>
          <a:p>
            <a:pPr lvl="1"/>
            <a:r>
              <a:rPr lang="en-US" sz="1800" dirty="0" err="1">
                <a:latin typeface="Calibri" charset="0"/>
                <a:ea typeface="MS PGothic" charset="0"/>
              </a:rPr>
              <a:t>フリーウェアのソフトウェアは（個人使用、商業目的、学術目的など）使用タイプについての制約</a:t>
            </a:r>
            <a:r>
              <a:rPr lang="ja-JP" altLang="en-US" sz="1800" dirty="0">
                <a:solidFill>
                  <a:srgbClr val="FF0000"/>
                </a:solidFill>
                <a:latin typeface="Calibri" charset="0"/>
                <a:ea typeface="MS PGothic" charset="0"/>
              </a:rPr>
              <a:t>や</a:t>
            </a:r>
            <a:r>
              <a:rPr lang="en-US" sz="1800" dirty="0">
                <a:solidFill>
                  <a:srgbClr val="FF0000"/>
                </a:solidFill>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a:latin typeface="Calibri" charset="0"/>
                <a:ea typeface="MS PGothic" charset="0"/>
              </a:rPr>
              <a:t>、</a:t>
            </a:r>
            <a:r>
              <a:rPr lang="ja-JP" altLang="en-US" sz="1800" dirty="0">
                <a:solidFill>
                  <a:srgbClr val="FF0000"/>
                </a:solidFill>
                <a:latin typeface="Calibri" charset="0"/>
                <a:ea typeface="MS PGothic" charset="0"/>
              </a:rPr>
              <a:t>派生物</a:t>
            </a:r>
            <a:r>
              <a:rPr lang="en-US" sz="1800" dirty="0" err="1">
                <a:solidFill>
                  <a:srgbClr val="FF0000"/>
                </a:solidFill>
                <a:latin typeface="Calibri" charset="0"/>
                <a:ea typeface="MS PGothic" charset="0"/>
              </a:rPr>
              <a:t>の</a:t>
            </a:r>
            <a:r>
              <a:rPr lang="en-US" sz="1800" dirty="0" err="1">
                <a:latin typeface="Calibri" charset="0"/>
                <a:ea typeface="MS PGothic" charset="0"/>
              </a:rPr>
              <a:t>作成についての制約を課します</a:t>
            </a:r>
            <a:r>
              <a:rPr lang="en-US" sz="1800" dirty="0">
                <a:latin typeface="Calibri" charset="0"/>
                <a:ea typeface="MS PGothic" charset="0"/>
              </a:rPr>
              <a:t>。</a:t>
            </a:r>
          </a:p>
          <a:p>
            <a:r>
              <a:rPr lang="en-US" dirty="0" err="1">
                <a:latin typeface="Calibri" charset="0"/>
                <a:ea typeface="MS PGothic" charset="0"/>
              </a:rPr>
              <a:t>シェアウェア</a:t>
            </a:r>
            <a:r>
              <a:rPr lang="en-US" dirty="0">
                <a:latin typeface="Calibri" charset="0"/>
                <a:ea typeface="MS PGothic" charset="0"/>
              </a:rPr>
              <a:t>－</a:t>
            </a:r>
            <a:r>
              <a:rPr lang="ja-JP" altLang="en-US" dirty="0">
                <a:solidFill>
                  <a:srgbClr val="FF0000"/>
                </a:solidFill>
                <a:latin typeface="Calibri" charset="0"/>
                <a:ea typeface="MS PGothic" charset="0"/>
              </a:rPr>
              <a:t>基本的に試用を目的に、</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solidFill>
                  <a:srgbClr val="FF0000"/>
                </a:solidFill>
                <a:latin typeface="Calibri" charset="0"/>
                <a:ea typeface="MS PGothic" charset="0"/>
              </a:rPr>
              <a:t>を</a:t>
            </a:r>
            <a:r>
              <a:rPr lang="en-US" dirty="0" err="1">
                <a:latin typeface="Calibri" charset="0"/>
                <a:ea typeface="MS PGothic" charset="0"/>
              </a:rPr>
              <a:t>限定し</a:t>
            </a:r>
            <a:r>
              <a:rPr lang="ja-JP" altLang="en-US" dirty="0">
                <a:solidFill>
                  <a:srgbClr val="FF0000"/>
                </a:solidFill>
                <a:latin typeface="Calibri" charset="0"/>
                <a:ea typeface="MS PGothic" charset="0"/>
              </a:rPr>
              <a:t>て</a:t>
            </a:r>
            <a:r>
              <a:rPr lang="en-US" dirty="0" err="1">
                <a:latin typeface="Calibri" charset="0"/>
                <a:ea typeface="MS PGothic" charset="0"/>
              </a:rPr>
              <a:t>使用者に提供されるプロプライエタリのソフトウェア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a:t>
            </a:r>
            <a:r>
              <a:rPr lang="en-US" dirty="0" err="1">
                <a:solidFill>
                  <a:srgbClr val="FF0000"/>
                </a:solidFill>
                <a:latin typeface="Calibri" charset="0"/>
                <a:ea typeface="MS PGothic" charset="0"/>
              </a:rPr>
              <a:t>完全版ライセンス</a:t>
            </a:r>
            <a:r>
              <a:rPr lang="ja-JP" altLang="en-US" dirty="0">
                <a:solidFill>
                  <a:srgbClr val="FF0000"/>
                </a:solidFill>
                <a:latin typeface="Calibri" charset="0"/>
                <a:ea typeface="MS PGothic" charset="0"/>
              </a:rPr>
              <a:t>の</a:t>
            </a:r>
            <a:r>
              <a:rPr lang="en-US" dirty="0" err="1">
                <a:solidFill>
                  <a:srgbClr val="FF0000"/>
                </a:solidFill>
                <a:latin typeface="Calibri" charset="0"/>
                <a:ea typeface="MS PGothic" charset="0"/>
              </a:rPr>
              <a:t>購入前</a:t>
            </a:r>
            <a:r>
              <a:rPr lang="en-US" dirty="0" err="1">
                <a:latin typeface="Calibri" charset="0"/>
                <a:ea typeface="MS PGothic" charset="0"/>
              </a:rPr>
              <a:t>にプログラムを</a:t>
            </a:r>
            <a:r>
              <a:rPr lang="ja-JP" altLang="en-US" dirty="0">
                <a:solidFill>
                  <a:srgbClr val="FF0000"/>
                </a:solidFill>
                <a:latin typeface="Calibri" charset="0"/>
                <a:ea typeface="MS PGothic" charset="0"/>
              </a:rPr>
              <a:t>試用</a:t>
            </a:r>
            <a:r>
              <a:rPr lang="en-US" dirty="0" err="1">
                <a:latin typeface="Calibri" charset="0"/>
                <a:ea typeface="MS PGothic" charset="0"/>
              </a:rPr>
              <a:t>する機会を提供することです</a:t>
            </a:r>
            <a:r>
              <a:rPr lang="en-US" dirty="0">
                <a:latin typeface="Calibri" charset="0"/>
                <a:ea typeface="MS PGothic" charset="0"/>
              </a:rPr>
              <a:t>。 </a:t>
            </a:r>
          </a:p>
          <a:p>
            <a:pPr lvl="1"/>
            <a:r>
              <a:rPr lang="en-US" dirty="0" err="1">
                <a:latin typeface="Calibri" charset="0"/>
                <a:ea typeface="MS PGothic" charset="0"/>
              </a:rPr>
              <a:t>大半の企業は、シェアウェアを非常に警戒します。そのソフトウェアが組織内で自由に広まってしまった後でそのシェアウェア</a:t>
            </a:r>
            <a:r>
              <a:rPr lang="en-US" dirty="0">
                <a:latin typeface="Calibri" charset="0"/>
                <a:ea typeface="MS PGothic" charset="0"/>
              </a:rPr>
              <a:t> </a:t>
            </a:r>
            <a:r>
              <a:rPr lang="en-US" dirty="0" err="1">
                <a:latin typeface="Calibri" charset="0"/>
                <a:ea typeface="MS PGothic" charset="0"/>
              </a:rPr>
              <a:t>ベンダーが</a:t>
            </a:r>
            <a:r>
              <a:rPr lang="ja-JP" altLang="en-US" dirty="0">
                <a:solidFill>
                  <a:srgbClr val="FF0000"/>
                </a:solidFill>
                <a:latin typeface="Calibri" charset="0"/>
                <a:ea typeface="MS PGothic" charset="0"/>
              </a:rPr>
              <a:t>高額な</a:t>
            </a:r>
            <a:r>
              <a:rPr lang="en-US" dirty="0" err="1">
                <a:latin typeface="Calibri" charset="0"/>
                <a:ea typeface="MS PGothic" charset="0"/>
              </a:rPr>
              <a:t>ライセンス</a:t>
            </a:r>
            <a:r>
              <a:rPr lang="ja-JP" altLang="en-US" dirty="0">
                <a:solidFill>
                  <a:srgbClr val="FF0000"/>
                </a:solidFill>
                <a:latin typeface="Calibri" charset="0"/>
                <a:ea typeface="MS PGothic" charset="0"/>
              </a:rPr>
              <a:t>料</a:t>
            </a:r>
            <a:r>
              <a:rPr lang="en-US" dirty="0" err="1">
                <a:latin typeface="Calibri" charset="0"/>
                <a:ea typeface="MS PGothic" charset="0"/>
              </a:rPr>
              <a:t>支払いを迫ることがしばしばあるためです</a:t>
            </a:r>
            <a:r>
              <a:rPr lang="en-US" dirty="0">
                <a:latin typeface="Calibri" charset="0"/>
                <a:ea typeface="MS PGothic" charset="0"/>
              </a:rPr>
              <a:t>。</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a:bodyPr>
          <a:lstStyle/>
          <a:p>
            <a:r>
              <a:rPr lang="en-US" dirty="0">
                <a:latin typeface="Calibri" charset="0"/>
                <a:ea typeface="MS PGothic" charset="0"/>
              </a:rPr>
              <a:t>パブリック </a:t>
            </a:r>
            <a:r>
              <a:rPr lang="en-US" dirty="0" err="1">
                <a:latin typeface="Calibri" charset="0"/>
                <a:ea typeface="MS PGothic" charset="0"/>
              </a:rPr>
              <a:t>ドメインという用語は法令で保護されない知的財産のことを言います。このため</a:t>
            </a:r>
            <a:r>
              <a:rPr lang="ja-JP" altLang="en-US" dirty="0">
                <a:solidFill>
                  <a:srgbClr val="FF0000"/>
                </a:solidFill>
                <a:latin typeface="Calibri" charset="0"/>
                <a:ea typeface="MS PGothic" charset="0"/>
              </a:rPr>
              <a:t>誰でもが</a:t>
            </a:r>
            <a:r>
              <a:rPr lang="en-US" dirty="0">
                <a:latin typeface="Calibri" charset="0"/>
                <a:ea typeface="MS PGothic" charset="0"/>
              </a:rPr>
              <a:t>（パブリックドメインのものを）ライセンスを求めることなく使用することができます。 </a:t>
            </a:r>
          </a:p>
          <a:p>
            <a:r>
              <a:rPr lang="en-US" dirty="0" err="1">
                <a:latin typeface="Calibri" charset="0"/>
                <a:ea typeface="MS PGothic" charset="0"/>
              </a:rPr>
              <a:t>開発者は自身のソフトウェア</a:t>
            </a:r>
            <a:r>
              <a:rPr lang="en-US" dirty="0" err="1">
                <a:solidFill>
                  <a:srgbClr val="FF0000"/>
                </a:solidFill>
                <a:latin typeface="Calibri" charset="0"/>
                <a:ea typeface="MS PGothic" charset="0"/>
              </a:rPr>
              <a:t>に</a:t>
            </a:r>
            <a:r>
              <a:rPr lang="ja-JP" altLang="en-US" dirty="0">
                <a:solidFill>
                  <a:srgbClr val="FF0000"/>
                </a:solidFill>
                <a:latin typeface="Calibri" charset="0"/>
                <a:ea typeface="MS PGothic" charset="0"/>
              </a:rPr>
              <a:t>対して</a:t>
            </a:r>
            <a:r>
              <a:rPr lang="en-US" i="1" dirty="0" err="1">
                <a:latin typeface="Calibri" charset="0"/>
                <a:ea typeface="MS PGothic" charset="0"/>
              </a:rPr>
              <a:t>パブリック</a:t>
            </a:r>
            <a:r>
              <a:rPr lang="en-US" i="1" dirty="0">
                <a:latin typeface="Calibri" charset="0"/>
                <a:ea typeface="MS PGothic" charset="0"/>
              </a:rPr>
              <a:t> </a:t>
            </a:r>
            <a:r>
              <a:rPr lang="en-US" i="1" dirty="0" err="1">
                <a:latin typeface="Calibri" charset="0"/>
                <a:ea typeface="MS PGothic" charset="0"/>
              </a:rPr>
              <a:t>ドメイン宣言</a:t>
            </a:r>
            <a:r>
              <a:rPr lang="en-US" dirty="0">
                <a:latin typeface="Calibri" charset="0"/>
                <a:ea typeface="MS PGothic" charset="0"/>
              </a:rPr>
              <a:t> を</a:t>
            </a:r>
            <a:r>
              <a:rPr lang="ja-JP" altLang="en-US" dirty="0">
                <a:solidFill>
                  <a:srgbClr val="FF0000"/>
                </a:solidFill>
                <a:latin typeface="Calibri" charset="0"/>
                <a:ea typeface="MS PGothic" charset="0"/>
              </a:rPr>
              <a:t>行う</a:t>
            </a:r>
            <a:r>
              <a:rPr lang="en-US" dirty="0" err="1">
                <a:latin typeface="Calibri" charset="0"/>
                <a:ea typeface="MS PGothic" charset="0"/>
              </a:rPr>
              <a:t>ことができます</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solidFill>
                  <a:srgbClr val="FF0000"/>
                </a:solidFill>
                <a:latin typeface="Calibri" charset="0"/>
                <a:ea typeface="MS PGothic" charset="0"/>
              </a:rPr>
              <a:t>すべて</a:t>
            </a:r>
            <a:r>
              <a:rPr lang="en-US" dirty="0" err="1">
                <a:latin typeface="Calibri" charset="0"/>
                <a:ea typeface="MS PGothic" charset="0"/>
              </a:rPr>
              <a:t>のコードと文書類は著作者によりパブリックドメインに</a:t>
            </a:r>
            <a:r>
              <a:rPr lang="ja-JP" altLang="en-US" dirty="0">
                <a:solidFill>
                  <a:srgbClr val="FF0000"/>
                </a:solidFill>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solidFill>
                  <a:srgbClr val="FF0000"/>
                </a:solidFill>
                <a:latin typeface="Calibri" charset="0"/>
                <a:ea typeface="MS PGothic" charset="0"/>
              </a:rPr>
              <a:t>パブ</a:t>
            </a:r>
            <a:r>
              <a:rPr lang="en-US" dirty="0" err="1">
                <a:latin typeface="Calibri" charset="0"/>
                <a:ea typeface="MS PGothic" charset="0"/>
              </a:rPr>
              <a:t>リック</a:t>
            </a:r>
            <a:r>
              <a:rPr lang="en-US" dirty="0">
                <a:latin typeface="Calibri" charset="0"/>
                <a:ea typeface="MS PGothic" charset="0"/>
              </a:rPr>
              <a:t> ドメイン宣言はFOSSライセンスと同じものではありません。</a:t>
            </a: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a:solidFill>
                  <a:srgbClr val="FF0000"/>
                </a:solidFill>
                <a:latin typeface="Calibri"/>
              </a:rPr>
              <a:t>対して</a:t>
            </a:r>
            <a:r>
              <a:rPr lang="en-US" dirty="0">
                <a:latin typeface="Calibri"/>
              </a:rPr>
              <a:t>保有できる、あらゆる知的財産権を放棄もしくは消滅させるための試みのことで、制約なくそのソフトウェアが使用できることを明示します。しかしこの宣言の執行可能性についてはFOSSコミュニティにお</a:t>
            </a:r>
            <a:r>
              <a:rPr lang="ja-JP" altLang="en-US" dirty="0">
                <a:latin typeface="Calibri"/>
              </a:rPr>
              <a:t>いて</a:t>
            </a:r>
            <a:r>
              <a:rPr lang="ja-JP" altLang="en-US" dirty="0">
                <a:solidFill>
                  <a:srgbClr val="FF0000"/>
                </a:solidFill>
                <a:latin typeface="Calibri"/>
              </a:rPr>
              <a:t>混乱した</a:t>
            </a:r>
            <a:r>
              <a:rPr lang="en-US" dirty="0" err="1">
                <a:solidFill>
                  <a:srgbClr val="FF0000"/>
                </a:solidFill>
                <a:latin typeface="Calibri"/>
              </a:rPr>
              <a:t>議論が</a:t>
            </a:r>
            <a:r>
              <a:rPr lang="ja-JP" altLang="en-US" dirty="0">
                <a:solidFill>
                  <a:srgbClr val="FF0000"/>
                </a:solidFill>
                <a:latin typeface="Calibri"/>
              </a:rPr>
              <a:t>続いて</a:t>
            </a:r>
            <a:r>
              <a:rPr lang="ja-JP" altLang="en-US" dirty="0" err="1">
                <a:latin typeface="Calibri"/>
              </a:rPr>
              <a:t>い</a:t>
            </a:r>
            <a:r>
              <a:rPr lang="en-US" dirty="0" err="1">
                <a:latin typeface="Calibri"/>
              </a:rPr>
              <a:t>ます</a:t>
            </a:r>
            <a:r>
              <a:rPr lang="en-US" dirty="0">
                <a:latin typeface="Calibri"/>
              </a:rPr>
              <a:t>。</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err="1">
                <a:solidFill>
                  <a:srgbClr val="292934"/>
                </a:solidFill>
                <a:latin typeface="Calibri" charset="0"/>
                <a:ea typeface="MS PGothic" charset="0"/>
              </a:rPr>
              <a:t>ライセンス両立性は</a:t>
            </a:r>
            <a:r>
              <a:rPr lang="en-US" sz="2000" dirty="0">
                <a:solidFill>
                  <a:srgbClr val="292934"/>
                </a:solidFill>
                <a:latin typeface="Calibri" charset="0"/>
                <a:ea typeface="MS PGothic" charset="0"/>
              </a:rPr>
              <a:t>、</a:t>
            </a:r>
            <a:r>
              <a:rPr lang="ja-JP" altLang="en-US" sz="2000" dirty="0">
                <a:solidFill>
                  <a:srgbClr val="FF0000"/>
                </a:solidFill>
                <a:latin typeface="Calibri" charset="0"/>
                <a:ea typeface="MS PGothic" charset="0"/>
              </a:rPr>
              <a:t>（異なるライセンス間で）</a:t>
            </a:r>
            <a:r>
              <a:rPr lang="en-US" sz="2000" dirty="0" err="1">
                <a:solidFill>
                  <a:srgbClr val="292934"/>
                </a:solidFill>
                <a:latin typeface="Calibri" charset="0"/>
                <a:ea typeface="MS PGothic" charset="0"/>
              </a:rPr>
              <a:t>ライセンス条項に矛盾がないことを確かなものにするプロセスです</a:t>
            </a:r>
            <a:r>
              <a:rPr lang="en-US" sz="2000" dirty="0">
                <a:solidFill>
                  <a:srgbClr val="292934"/>
                </a:solidFill>
                <a:latin typeface="Calibri" charset="0"/>
                <a:ea typeface="MS PGothic" charset="0"/>
              </a:rPr>
              <a:t>。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a:t>
            </a:r>
            <a:r>
              <a:rPr lang="en-US" sz="2000" dirty="0" err="1">
                <a:latin typeface="Calibri" charset="0"/>
                <a:ea typeface="MS PGothic" charset="0"/>
              </a:rPr>
              <a:t>その二つのソフトウェアモジュールの組み合わせがライセンス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solidFill>
                  <a:srgbClr val="FF0000"/>
                </a:solidFill>
                <a:latin typeface="Calibri" charset="0"/>
                <a:ea typeface="MS PGothic" charset="0"/>
              </a:rPr>
              <a:t>発動</a:t>
            </a:r>
            <a:r>
              <a:rPr lang="en-US" sz="2000" dirty="0" err="1">
                <a:latin typeface="Calibri" charset="0"/>
                <a:ea typeface="MS PGothic" charset="0"/>
              </a:rPr>
              <a:t>させる場合には、二つのライセンスは両立しません</a:t>
            </a:r>
            <a:r>
              <a:rPr lang="en-US" sz="2000" dirty="0">
                <a:latin typeface="Calibri" charset="0"/>
                <a:ea typeface="MS PGothic" charset="0"/>
              </a:rPr>
              <a:t>。</a:t>
            </a:r>
          </a:p>
          <a:p>
            <a:r>
              <a:rPr lang="en-US" sz="2000" dirty="0">
                <a:latin typeface="Calibri" charset="0"/>
                <a:ea typeface="MS PGothic" charset="0"/>
              </a:rPr>
              <a:t>一つの例は、GPLv2の義務が「</a:t>
            </a:r>
            <a:r>
              <a:rPr lang="ja-JP" altLang="en-US" sz="2000" dirty="0">
                <a:solidFill>
                  <a:srgbClr val="FF0000"/>
                </a:solidFill>
                <a:latin typeface="Calibri" charset="0"/>
                <a:ea typeface="MS PGothic" charset="0"/>
              </a:rPr>
              <a:t>派生物</a:t>
            </a:r>
            <a:r>
              <a:rPr lang="en-US" sz="2000" dirty="0">
                <a:latin typeface="Calibri" charset="0"/>
                <a:ea typeface="MS PGothic" charset="0"/>
              </a:rPr>
              <a:t>」におよぶ場合です。 </a:t>
            </a:r>
          </a:p>
          <a:p>
            <a:r>
              <a:rPr lang="en-US" sz="2000" dirty="0">
                <a:solidFill>
                  <a:srgbClr val="7030A0"/>
                </a:solidFill>
                <a:latin typeface="Calibri" charset="0"/>
                <a:ea typeface="MS PGothic" charset="0"/>
              </a:rPr>
              <a:t>第二のソフトウェアモジュールをGPLv2でライセンスされたモジュールと組み合わせ、それがGPLv2でライセンスされたモジュールの</a:t>
            </a:r>
            <a:r>
              <a:rPr lang="ja-JP" altLang="en-US" sz="2000" dirty="0">
                <a:solidFill>
                  <a:srgbClr val="7030A0"/>
                </a:solidFill>
                <a:latin typeface="Calibri" charset="0"/>
                <a:ea typeface="MS PGothic" charset="0"/>
              </a:rPr>
              <a:t>派生物</a:t>
            </a:r>
            <a:r>
              <a:rPr lang="en-US" sz="2000" dirty="0">
                <a:solidFill>
                  <a:srgbClr val="7030A0"/>
                </a:solidFill>
                <a:latin typeface="Calibri" charset="0"/>
                <a:ea typeface="MS PGothic" charset="0"/>
              </a:rPr>
              <a:t>でなければ、第二のソフトウェアモジュールはGPLv2の影響を受けません。  </a:t>
            </a:r>
          </a:p>
          <a:p>
            <a:r>
              <a:rPr lang="en-US" sz="2000" dirty="0">
                <a:latin typeface="Calibri" charset="0"/>
                <a:ea typeface="MS PGothic" charset="0"/>
              </a:rPr>
              <a:t>「</a:t>
            </a:r>
            <a:r>
              <a:rPr lang="ja-JP" altLang="en-US" sz="2000" dirty="0">
                <a:solidFill>
                  <a:srgbClr val="FF0000"/>
                </a:solidFill>
                <a:latin typeface="Calibri" charset="0"/>
                <a:ea typeface="MS PGothic" charset="0"/>
              </a:rPr>
              <a:t>派生物</a:t>
            </a:r>
            <a:r>
              <a:rPr lang="en-US" sz="2000" dirty="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solidFill>
                  <a:srgbClr val="FF0000"/>
                </a:solidFill>
                <a:latin typeface="Calibri" charset="0"/>
                <a:ea typeface="MS PGothic" charset="0"/>
              </a:rPr>
              <a:t>分かれる傾向にあります</a:t>
            </a:r>
            <a:r>
              <a:rPr lang="en-US" sz="2000" dirty="0">
                <a:latin typeface="Calibri" charset="0"/>
                <a:ea typeface="MS PGothic" charset="0"/>
              </a:rPr>
              <a:t>。</a:t>
            </a:r>
          </a:p>
        </p:txBody>
      </p:sp>
    </p:spTree>
    <p:extLst>
      <p:ext uri="{BB962C8B-B14F-4D97-AF65-F5344CB8AC3E}">
        <p14:creationId xmlns:p14="http://schemas.microsoft.com/office/powerpoint/2010/main" val="16455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rgbClr val="FF0000"/>
                </a:solidFill>
              </a:rPr>
              <a:t>Disclaimer</a:t>
            </a:r>
            <a:r>
              <a:rPr kumimoji="1" lang="ja-JP" altLang="en-US" dirty="0">
                <a:solidFill>
                  <a:srgbClr val="FF0000"/>
                </a:solidFill>
              </a:rPr>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solidFill>
                  <a:srgbClr val="FF0000"/>
                </a:solidFill>
              </a:rPr>
              <a:t>本文書は、</a:t>
            </a:r>
            <a:r>
              <a:rPr lang="en-US" altLang="ja-JP" dirty="0">
                <a:solidFill>
                  <a:srgbClr val="FF0000"/>
                </a:solidFill>
              </a:rPr>
              <a:t>The Linux Foundation </a:t>
            </a:r>
            <a:r>
              <a:rPr lang="ja-JP" altLang="en-US" dirty="0">
                <a:solidFill>
                  <a:srgbClr val="FF0000"/>
                </a:solidFill>
              </a:rPr>
              <a:t>における</a:t>
            </a:r>
            <a:r>
              <a:rPr lang="en-US" altLang="ja-JP" dirty="0" err="1">
                <a:solidFill>
                  <a:srgbClr val="FF0000"/>
                </a:solidFill>
              </a:rPr>
              <a:t>OpenChain</a:t>
            </a:r>
            <a:r>
              <a:rPr lang="en-US" altLang="ja-JP" dirty="0">
                <a:solidFill>
                  <a:srgbClr val="FF0000"/>
                </a:solidFill>
              </a:rPr>
              <a:t> </a:t>
            </a:r>
            <a:r>
              <a:rPr lang="ja-JP" altLang="en-US" dirty="0">
                <a:solidFill>
                  <a:srgbClr val="FF0000"/>
                </a:solidFill>
              </a:rPr>
              <a:t>プロジェクトの英文ドキュメントから翻訳された公式翻訳版です。翻訳版と英語版との間で何らかの意味の違いがあった場合には、英語版が優先されます。 </a:t>
            </a:r>
          </a:p>
          <a:p>
            <a:r>
              <a:rPr lang="ja-JP" altLang="en-US" dirty="0">
                <a:solidFill>
                  <a:srgbClr val="FF0000"/>
                </a:solidFill>
              </a:rPr>
              <a:t>また、</a:t>
            </a:r>
            <a:r>
              <a:rPr lang="en-US" altLang="ja-JP" dirty="0" err="1">
                <a:solidFill>
                  <a:srgbClr val="FF0000"/>
                </a:solidFill>
              </a:rPr>
              <a:t>OpenChain</a:t>
            </a:r>
            <a:r>
              <a:rPr lang="en-US" altLang="ja-JP" dirty="0">
                <a:solidFill>
                  <a:srgbClr val="FF0000"/>
                </a:solidFill>
              </a:rPr>
              <a:t> </a:t>
            </a:r>
            <a:r>
              <a:rPr lang="ja-JP" altLang="en-US" dirty="0">
                <a:solidFill>
                  <a:srgbClr val="FF0000"/>
                </a:solidFill>
              </a:rPr>
              <a:t>は世界中のメンバー企業が参加するプロジェクトではありますが、資料の細部では必ずしも各国の法令を検討していない可能性もあります。本翻訳資料を日本で活用する際には、各企業の法務部門を加えた検討が不可欠です。 </a:t>
            </a:r>
          </a:p>
          <a:p>
            <a:r>
              <a:rPr lang="en-US" altLang="ja-JP" dirty="0">
                <a:solidFill>
                  <a:srgbClr val="FF0000"/>
                </a:solidFill>
              </a:rPr>
              <a:t>This is an official translation from the </a:t>
            </a:r>
            <a:r>
              <a:rPr lang="en-US" altLang="ja-JP" dirty="0" err="1">
                <a:solidFill>
                  <a:srgbClr val="FF0000"/>
                </a:solidFill>
              </a:rPr>
              <a:t>OpenChain</a:t>
            </a:r>
            <a:r>
              <a:rPr lang="en-US" altLang="ja-JP" dirty="0">
                <a:solidFill>
                  <a:srgbClr val="FF0000"/>
                </a:solidFill>
              </a:rPr>
              <a:t> Project. It has been translated from the original English text. In the event there is confusion between a translation and the English version, The English text shall take precedence.</a:t>
            </a:r>
            <a:endParaRPr kumimoji="1" lang="ja-JP" altLang="en-US" dirty="0">
              <a:solidFill>
                <a:srgbClr val="FF0000"/>
              </a:solidFill>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a:latin typeface="Calibri" charset="0"/>
                <a:ea typeface="MS PGothic" charset="0"/>
              </a:rPr>
              <a:t>、</a:t>
            </a:r>
            <a:r>
              <a:rPr lang="ja-JP" altLang="en-US" dirty="0">
                <a:solidFill>
                  <a:srgbClr val="FF0000"/>
                </a:solidFill>
                <a:latin typeface="Calibri" charset="0"/>
                <a:ea typeface="MS PGothic" charset="0"/>
              </a:rPr>
              <a:t>例えばファイルの先頭のコメント行の文字列などの形で、</a:t>
            </a:r>
            <a:r>
              <a:rPr lang="en-US" dirty="0" err="1">
                <a:latin typeface="Calibri" charset="0"/>
                <a:ea typeface="MS PGothic" charset="0"/>
              </a:rPr>
              <a:t>しばしば著作者やライセンスに関する情報を提供します。また、FOSSライセンス</a:t>
            </a:r>
            <a:r>
              <a:rPr lang="ja-JP" altLang="en-US" dirty="0">
                <a:solidFill>
                  <a:srgbClr val="FF0000"/>
                </a:solidFill>
                <a:latin typeface="Calibri" charset="0"/>
                <a:ea typeface="MS PGothic" charset="0"/>
              </a:rPr>
              <a:t>で</a:t>
            </a:r>
            <a:r>
              <a:rPr lang="en-US" dirty="0">
                <a:latin typeface="Calibri" charset="0"/>
                <a:ea typeface="MS PGothic" charset="0"/>
              </a:rPr>
              <a:t>は</a:t>
            </a:r>
            <a:r>
              <a:rPr lang="ja-JP" altLang="en-US" dirty="0" err="1">
                <a:solidFill>
                  <a:srgbClr val="FF0000"/>
                </a:solidFill>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a:t>
            </a:r>
            <a:r>
              <a:rPr lang="ja-JP" altLang="en-US" dirty="0">
                <a:solidFill>
                  <a:srgbClr val="FF0000"/>
                </a:solidFill>
                <a:latin typeface="Calibri" charset="0"/>
                <a:ea typeface="MS PGothic" charset="0"/>
              </a:rPr>
              <a:t>一定の</a:t>
            </a:r>
            <a:r>
              <a:rPr lang="en-US" dirty="0" err="1">
                <a:latin typeface="Calibri" charset="0"/>
                <a:ea typeface="MS PGothic" charset="0"/>
              </a:rPr>
              <a:t>場所</a:t>
            </a:r>
            <a:r>
              <a:rPr lang="ja-JP" altLang="en-US" dirty="0">
                <a:latin typeface="Calibri" charset="0"/>
                <a:ea typeface="MS PGothic" charset="0"/>
              </a:rPr>
              <a:t>に、</a:t>
            </a:r>
            <a:r>
              <a:rPr lang="ja-JP" altLang="en-US" dirty="0">
                <a:solidFill>
                  <a:srgbClr val="FF0000"/>
                </a:solidFill>
                <a:latin typeface="Calibri" charset="0"/>
                <a:ea typeface="MS PGothic" charset="0"/>
              </a:rPr>
              <a:t>告知／表示を設定すること</a:t>
            </a:r>
            <a:r>
              <a:rPr lang="en-US" dirty="0" err="1">
                <a:latin typeface="Calibri" charset="0"/>
                <a:ea typeface="MS PGothic" charset="0"/>
              </a:rPr>
              <a:t>を要求する場合があります。これは著作者の功績を称えたり（帰属</a:t>
            </a:r>
            <a:r>
              <a:rPr lang="ja-JP" altLang="en-US" dirty="0">
                <a:solidFill>
                  <a:srgbClr val="FF0000"/>
                </a:solidFill>
                <a:latin typeface="Calibri" charset="0"/>
                <a:ea typeface="MS PGothic" charset="0"/>
              </a:rPr>
              <a:t>情報</a:t>
            </a:r>
            <a:r>
              <a:rPr lang="en-US" dirty="0">
                <a:latin typeface="Calibri" charset="0"/>
                <a:ea typeface="MS PGothic" charset="0"/>
              </a:rPr>
              <a:t>）、そのソフトウェアが改変されたことを明確にさせたりするためです。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a:solidFill>
                  <a:srgbClr val="FF0000"/>
                </a:solidFill>
                <a:latin typeface="Calibri" charset="0"/>
                <a:ea typeface="MS PGothic" charset="0"/>
              </a:rPr>
              <a:t>世界</a:t>
            </a:r>
            <a:r>
              <a:rPr lang="en-US" dirty="0" err="1">
                <a:latin typeface="Calibri" charset="0"/>
                <a:ea typeface="MS PGothic" charset="0"/>
              </a:rPr>
              <a:t>に知らしめるべく</a:t>
            </a:r>
            <a:r>
              <a:rPr lang="en-US" dirty="0">
                <a:latin typeface="Calibri" charset="0"/>
                <a:ea typeface="MS PGothic" charset="0"/>
              </a:rPr>
              <a:t>、</a:t>
            </a:r>
            <a:r>
              <a:rPr lang="ja-JP" altLang="en-US" dirty="0">
                <a:solidFill>
                  <a:srgbClr val="FF0000"/>
                </a:solidFill>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a:latin typeface="Calibri" charset="0"/>
                <a:ea typeface="MS PGothic" charset="0"/>
              </a:rPr>
              <a:t>ライセンス</a:t>
            </a:r>
            <a:r>
              <a:rPr lang="ja-JP" altLang="en-US" b="1" dirty="0">
                <a:solidFill>
                  <a:srgbClr val="FF0000"/>
                </a:solidFill>
                <a:latin typeface="Calibri" charset="0"/>
                <a:ea typeface="MS PGothic" charset="0"/>
              </a:rPr>
              <a:t>告知</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a:latin typeface="Calibri" charset="0"/>
                <a:ea typeface="MS PGothic" charset="0"/>
              </a:rPr>
              <a:t>帰属</a:t>
            </a:r>
            <a:r>
              <a:rPr lang="ja-JP" altLang="en-US" b="1" dirty="0">
                <a:solidFill>
                  <a:srgbClr val="FF0000"/>
                </a:solidFill>
                <a:latin typeface="Calibri" charset="0"/>
                <a:ea typeface="MS PGothic" charset="0"/>
              </a:rPr>
              <a:t>告知</a:t>
            </a:r>
            <a:r>
              <a:rPr lang="en-US" b="1" dirty="0">
                <a:latin typeface="Calibri" charset="0"/>
                <a:ea typeface="MS PGothic" charset="0"/>
              </a:rPr>
              <a:t>（Attribution notice） </a:t>
            </a:r>
            <a:r>
              <a:rPr lang="en-US" dirty="0">
                <a:latin typeface="Calibri" charset="0"/>
                <a:ea typeface="MS PGothic" charset="0"/>
              </a:rPr>
              <a:t>－</a:t>
            </a:r>
            <a:r>
              <a:rPr lang="ja-JP" altLang="en-US" dirty="0">
                <a:solidFill>
                  <a:srgbClr val="FF0000"/>
                </a:solidFill>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a:t>
            </a:r>
            <a:r>
              <a:rPr lang="ja-JP" altLang="en-US" dirty="0">
                <a:solidFill>
                  <a:srgbClr val="FF0000"/>
                </a:solidFill>
                <a:latin typeface="Calibri" charset="0"/>
                <a:ea typeface="MS PGothic" charset="0"/>
              </a:rPr>
              <a:t>であり</a:t>
            </a:r>
            <a:r>
              <a:rPr lang="en-US" dirty="0">
                <a:latin typeface="Calibri" charset="0"/>
                <a:ea typeface="MS PGothic" charset="0"/>
              </a:rPr>
              <a:t>、</a:t>
            </a:r>
            <a:r>
              <a:rPr lang="ja-JP" altLang="en-US" dirty="0">
                <a:latin typeface="Calibri" charset="0"/>
                <a:ea typeface="MS PGothic" charset="0"/>
              </a:rPr>
              <a:t>製品中の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solidFill>
                  <a:srgbClr val="FF0000"/>
                </a:solidFill>
                <a:latin typeface="Calibri" charset="0"/>
                <a:ea typeface="MS PGothic" charset="0"/>
              </a:rPr>
              <a:t>が誰であるかを</a:t>
            </a:r>
            <a:r>
              <a:rPr lang="en-US" dirty="0" err="1">
                <a:latin typeface="Calibri" charset="0"/>
                <a:ea typeface="MS PGothic" charset="0"/>
              </a:rPr>
              <a:t>知らせる</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マルチライセンスは</a:t>
            </a:r>
            <a:r>
              <a:rPr lang="ja-JP" altLang="en-US" dirty="0" err="1">
                <a:solidFill>
                  <a:srgbClr val="FF0000"/>
                </a:solidFill>
                <a:latin typeface="Calibri" charset="0"/>
                <a:ea typeface="MS PGothic" charset="0"/>
              </a:rPr>
              <a:t>、</a:t>
            </a:r>
            <a:r>
              <a:rPr lang="en-US" dirty="0">
                <a:latin typeface="Calibri" charset="0"/>
                <a:ea typeface="MS PGothic" charset="0"/>
              </a:rPr>
              <a:t>ソフトウェアを2つ以上の異なる</a:t>
            </a:r>
            <a:r>
              <a:rPr lang="ja-JP" altLang="en-US" dirty="0">
                <a:solidFill>
                  <a:srgbClr val="FF0000"/>
                </a:solidFill>
                <a:latin typeface="Calibri" charset="0"/>
                <a:ea typeface="MS PGothic" charset="0"/>
              </a:rPr>
              <a:t>ライセンス</a:t>
            </a:r>
            <a:r>
              <a:rPr lang="en-US" dirty="0" err="1">
                <a:solidFill>
                  <a:srgbClr val="FF0000"/>
                </a:solidFill>
                <a:latin typeface="Calibri" charset="0"/>
                <a:ea typeface="MS PGothic" charset="0"/>
              </a:rPr>
              <a:t>条件の下</a:t>
            </a:r>
            <a:r>
              <a:rPr lang="en-US" dirty="0" err="1">
                <a:latin typeface="Calibri" charset="0"/>
                <a:ea typeface="MS PGothic" charset="0"/>
              </a:rPr>
              <a:t>で頒布する</a:t>
            </a:r>
            <a:r>
              <a:rPr lang="ja-JP" altLang="en-US" dirty="0">
                <a:solidFill>
                  <a:srgbClr val="FF0000"/>
                </a:solidFill>
                <a:latin typeface="Calibri" charset="0"/>
                <a:ea typeface="MS PGothic" charset="0"/>
              </a:rPr>
              <a:t>手法</a:t>
            </a:r>
            <a:r>
              <a:rPr lang="en-US" dirty="0" err="1">
                <a:latin typeface="Calibri" charset="0"/>
                <a:ea typeface="MS PGothic" charset="0"/>
              </a:rPr>
              <a:t>をいいます</a:t>
            </a:r>
            <a:r>
              <a:rPr lang="en-US" dirty="0">
                <a:latin typeface="Calibri" charset="0"/>
                <a:ea typeface="MS PGothic" charset="0"/>
              </a:rPr>
              <a:t>。</a:t>
            </a:r>
          </a:p>
          <a:p>
            <a:pPr lvl="1"/>
            <a:r>
              <a:rPr lang="en-US" dirty="0" err="1">
                <a:latin typeface="Calibri" charset="0"/>
                <a:ea typeface="MS PGothic" charset="0"/>
              </a:rPr>
              <a:t>例：ソフトウェアが「デュアルライセンス」であるとき</a:t>
            </a:r>
            <a:r>
              <a:rPr lang="en-US" dirty="0">
                <a:latin typeface="Calibri" charset="0"/>
                <a:ea typeface="MS PGothic" charset="0"/>
              </a:rPr>
              <a:t>、</a:t>
            </a:r>
            <a:r>
              <a:rPr lang="ja-JP" altLang="en-US" dirty="0">
                <a:solidFill>
                  <a:srgbClr val="FF0000"/>
                </a:solidFill>
                <a:latin typeface="Calibri" charset="0"/>
                <a:ea typeface="MS PGothic" charset="0"/>
              </a:rPr>
              <a:t>受領者</a:t>
            </a:r>
            <a:r>
              <a:rPr lang="en-US" dirty="0" err="1">
                <a:latin typeface="Calibri" charset="0"/>
                <a:ea typeface="MS PGothic" charset="0"/>
              </a:rPr>
              <a:t>はそのソフトウェアの使用もしくは頒布について、二つのライセンスの選択肢から選択することができます</a:t>
            </a:r>
            <a:r>
              <a:rPr lang="en-US" dirty="0">
                <a:latin typeface="Calibri" charset="0"/>
                <a:ea typeface="MS PGothic" charset="0"/>
              </a:rPr>
              <a:t>。</a:t>
            </a:r>
          </a:p>
          <a:p>
            <a:r>
              <a:rPr lang="en-US" dirty="0" err="1">
                <a:latin typeface="Calibri" charset="0"/>
                <a:ea typeface="MS PGothic" charset="0"/>
              </a:rPr>
              <a:t>注：ライセンサ（ライセンス供与者）が</a:t>
            </a:r>
            <a:r>
              <a:rPr lang="ja-JP" altLang="en-US" dirty="0">
                <a:solidFill>
                  <a:srgbClr val="FF0000"/>
                </a:solidFill>
                <a:latin typeface="Calibri" charset="0"/>
                <a:ea typeface="MS PGothic" charset="0"/>
              </a:rPr>
              <a:t>二つ</a:t>
            </a:r>
            <a:r>
              <a:rPr lang="en-US" dirty="0" err="1">
                <a:latin typeface="Calibri" charset="0"/>
                <a:ea typeface="MS PGothic" charset="0"/>
              </a:rPr>
              <a:t>以上のライセンスを課す</a:t>
            </a:r>
            <a:r>
              <a:rPr lang="ja-JP" altLang="en-US" dirty="0">
                <a:solidFill>
                  <a:srgbClr val="FF0000"/>
                </a:solidFill>
                <a:latin typeface="Calibri" charset="0"/>
                <a:ea typeface="MS PGothic" charset="0"/>
              </a:rPr>
              <a:t>手法と混同しないようにしてください。そのような場合には、すべて</a:t>
            </a:r>
            <a:r>
              <a:rPr lang="en-US" dirty="0" err="1">
                <a:latin typeface="Calibri" charset="0"/>
                <a:ea typeface="MS PGothic" charset="0"/>
              </a:rPr>
              <a:t>のライセンス</a:t>
            </a:r>
            <a:r>
              <a:rPr lang="ja-JP" altLang="en-US" dirty="0">
                <a:solidFill>
                  <a:srgbClr val="FF0000"/>
                </a:solidFill>
                <a:latin typeface="Calibri" charset="0"/>
                <a:ea typeface="MS PGothic" charset="0"/>
              </a:rPr>
              <a:t>要求</a:t>
            </a:r>
            <a:r>
              <a:rPr lang="en-US" dirty="0" err="1">
                <a:solidFill>
                  <a:srgbClr val="FF0000"/>
                </a:solidFill>
                <a:latin typeface="Calibri" charset="0"/>
                <a:ea typeface="MS PGothic" charset="0"/>
              </a:rPr>
              <a:t>を満たさなければな</a:t>
            </a:r>
            <a:r>
              <a:rPr lang="ja-JP" altLang="en-US" dirty="0" err="1">
                <a:solidFill>
                  <a:srgbClr val="FF0000"/>
                </a:solidFill>
                <a:latin typeface="Calibri" charset="0"/>
                <a:ea typeface="MS PGothic" charset="0"/>
              </a:rPr>
              <a:t>りま</a:t>
            </a:r>
            <a:r>
              <a:rPr lang="ja-JP" altLang="en-US" dirty="0">
                <a:solidFill>
                  <a:srgbClr val="FF0000"/>
                </a:solidFill>
                <a:latin typeface="Calibri" charset="0"/>
                <a:ea typeface="MS PGothic" charset="0"/>
              </a:rPr>
              <a:t>せん</a:t>
            </a:r>
            <a:r>
              <a:rPr lang="en-US" dirty="0">
                <a:latin typeface="Calibri" charset="0"/>
                <a:ea typeface="MS PGothic" charset="0"/>
              </a:rPr>
              <a:t>。</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solidFill>
                  <a:srgbClr val="FF0000"/>
                </a:solidFill>
                <a:latin typeface="Calibri" charset="0"/>
                <a:ea typeface="ＭＳ Ｐゴシック" charset="0"/>
              </a:rPr>
              <a:t>検出し、</a:t>
            </a:r>
            <a:r>
              <a:rPr lang="en-US" b="1" dirty="0" err="1">
                <a:latin typeface="Calibri" charset="0"/>
                <a:ea typeface="ＭＳ Ｐゴシック" charset="0"/>
              </a:rPr>
              <a:t>追跡する）を</a:t>
            </a:r>
            <a:r>
              <a:rPr lang="ja-JP" altLang="en-US" b="1" dirty="0">
                <a:solidFill>
                  <a:srgbClr val="FF0000"/>
                </a:solidFill>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solidFill>
                  <a:srgbClr val="FF0000"/>
                </a:solidFill>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それぞれで確認されたライセンス）を特定、追跡し、そのリストを保管するためのプロセスを持つ必要があります</a:t>
            </a:r>
            <a:r>
              <a:rPr lang="en-US" dirty="0">
                <a:latin typeface="Calibri" charset="0"/>
                <a:ea typeface="ＭＳ Ｐゴシック" charset="0"/>
              </a:rPr>
              <a:t>。</a:t>
            </a:r>
          </a:p>
          <a:p>
            <a:pPr>
              <a:buFont typeface="Arial"/>
              <a:buChar char="•"/>
            </a:pPr>
            <a:endParaRPr lang="en-US" dirty="0">
              <a:latin typeface="Calibri" charset="0"/>
              <a:ea typeface="ＭＳ Ｐゴシック" charset="0"/>
            </a:endParaRPr>
          </a:p>
          <a:p>
            <a:pPr>
              <a:buFont typeface="Arial"/>
              <a:buChar char="•"/>
            </a:pPr>
            <a:r>
              <a:rPr lang="en-US" b="1" dirty="0" err="1">
                <a:latin typeface="Calibri" charset="0"/>
                <a:ea typeface="ＭＳ Ｐゴシック" charset="0"/>
              </a:rPr>
              <a:t>使用されるFOSSに対し</a:t>
            </a:r>
            <a:r>
              <a:rPr lang="ja-JP" altLang="en-US" b="1" dirty="0">
                <a:solidFill>
                  <a:srgbClr val="FF0000"/>
                </a:solidFill>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solidFill>
                  <a:srgbClr val="FF0000"/>
                </a:solidFill>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関与するライセンスにもよりますが、義務として</a:t>
            </a:r>
            <a:r>
              <a:rPr lang="ja-JP" altLang="en-US" dirty="0">
                <a:solidFill>
                  <a:srgbClr val="FF0000"/>
                </a:solidFill>
                <a:latin typeface="Calibri" charset="0"/>
                <a:ea typeface="ＭＳ Ｐゴシック" charset="0"/>
              </a:rPr>
              <a:t>は</a:t>
            </a:r>
            <a:r>
              <a:rPr lang="en-US" dirty="0" err="1">
                <a:latin typeface="Calibri" charset="0"/>
                <a:ea typeface="ＭＳ Ｐゴシック" charset="0"/>
              </a:rPr>
              <a:t>以下のようなものがありえます</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solidFill>
                  <a:srgbClr val="FF0000"/>
                </a:solidFill>
                <a:latin typeface="Calibri" charset="0"/>
                <a:ea typeface="ＭＳ Ｐゴシック" charset="0"/>
              </a:rPr>
              <a:t>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下流のユーザが</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ソフトウェアの起源やライセンス</a:t>
            </a:r>
            <a:r>
              <a:rPr lang="ja-JP" altLang="en-US" dirty="0">
                <a:solidFill>
                  <a:srgbClr val="FF0000"/>
                </a:solidFill>
                <a:latin typeface="Calibri" charset="0"/>
                <a:ea typeface="ＭＳ Ｐゴシック" charset="0"/>
              </a:rPr>
              <a:t>によって認められた</a:t>
            </a:r>
            <a:r>
              <a:rPr lang="en-US" dirty="0" err="1">
                <a:latin typeface="Calibri" charset="0"/>
                <a:ea typeface="ＭＳ Ｐゴシック" charset="0"/>
              </a:rPr>
              <a:t>権利を知ることができるよう、ソースコードもしくは製品の関連文書</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solidFill>
                  <a:srgbClr val="FF0000"/>
                </a:solidFill>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solidFill>
                  <a:srgbClr val="FF0000"/>
                </a:solidFill>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solidFill>
                  <a:srgbClr val="FF0000"/>
                </a:solidFill>
                <a:latin typeface="Calibri" charset="0"/>
                <a:ea typeface="ＭＳ Ｐゴシック" charset="0"/>
              </a:rPr>
              <a:t>提供。</a:t>
            </a:r>
            <a:r>
              <a:rPr lang="en-US" dirty="0" err="1">
                <a:latin typeface="Calibri" charset="0"/>
                <a:ea typeface="ＭＳ Ｐゴシック" charset="0"/>
              </a:rPr>
              <a:t>原作</a:t>
            </a:r>
            <a:r>
              <a:rPr lang="ja-JP" altLang="en-US" dirty="0">
                <a:solidFill>
                  <a:srgbClr val="FF0000"/>
                </a:solidFill>
                <a:latin typeface="Calibri" charset="0"/>
                <a:ea typeface="ＭＳ Ｐゴシック" charset="0"/>
              </a:rPr>
              <a:t>ソフトウェア、組み込んだソフトウェア</a:t>
            </a:r>
            <a:r>
              <a:rPr lang="en-US" dirty="0" err="1">
                <a:latin typeface="Calibri" charset="0"/>
                <a:ea typeface="ＭＳ Ｐゴシック" charset="0"/>
              </a:rPr>
              <a:t>もしくは改変</a:t>
            </a:r>
            <a:r>
              <a:rPr lang="ja-JP" altLang="en-US" dirty="0">
                <a:solidFill>
                  <a:srgbClr val="FF0000"/>
                </a:solidFill>
                <a:latin typeface="Calibri" charset="0"/>
                <a:ea typeface="ＭＳ Ｐゴシック" charset="0"/>
              </a:rPr>
              <a:t>部分、さらには、</a:t>
            </a:r>
            <a:r>
              <a:rPr lang="en-US" dirty="0" err="1">
                <a:solidFill>
                  <a:srgbClr val="FF0000"/>
                </a:solidFill>
                <a:latin typeface="Calibri" charset="0"/>
                <a:ea typeface="ＭＳ Ｐゴシック" charset="0"/>
              </a:rPr>
              <a:t>ビルド用のスクリプト</a:t>
            </a:r>
            <a:r>
              <a:rPr lang="ja-JP" altLang="en-US" dirty="0">
                <a:solidFill>
                  <a:srgbClr val="FF0000"/>
                </a:solidFill>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solidFill>
                  <a:srgbClr val="FF0000"/>
                </a:solidFill>
                <a:latin typeface="Calibri" charset="0"/>
                <a:ea typeface="ＭＳ Ｐゴシック" charset="0"/>
              </a:rPr>
              <a:t>を契機として</a:t>
            </a:r>
            <a:r>
              <a:rPr lang="en-US" dirty="0" err="1">
                <a:latin typeface="Calibri" charset="0"/>
                <a:ea typeface="ＭＳ Ｐゴシック" charset="0"/>
              </a:rPr>
              <a:t>これらの義務が発動する場合があります</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a:t>
            </a:r>
            <a:r>
              <a:rPr lang="ja-JP" altLang="en-US" dirty="0">
                <a:solidFill>
                  <a:srgbClr val="FF0000"/>
                </a:solidFill>
              </a:rPr>
              <a:t>従う</a:t>
            </a:r>
            <a:r>
              <a:rPr lang="en-US" dirty="0" err="1">
                <a:solidFill>
                  <a:srgbClr val="292934"/>
                </a:solidFill>
              </a:rPr>
              <a:t>必要があります</a:t>
            </a:r>
            <a:r>
              <a:rPr lang="en-US" dirty="0">
                <a:solidFill>
                  <a:srgbClr val="292934"/>
                </a:solidFill>
              </a:rPr>
              <a:t>。</a:t>
            </a:r>
            <a:endParaRPr lang="en-US" dirty="0"/>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混乱を避けるために、改変版の名前</a:t>
            </a:r>
            <a:r>
              <a:rPr lang="ja-JP" altLang="en-US" dirty="0">
                <a:solidFill>
                  <a:srgbClr val="FF0000"/>
                </a:solidFill>
              </a:rPr>
              <a:t>を</a:t>
            </a:r>
            <a:r>
              <a:rPr lang="en-US" dirty="0" err="1">
                <a:solidFill>
                  <a:srgbClr val="292934"/>
                </a:solidFill>
              </a:rPr>
              <a:t>異なる名前</a:t>
            </a:r>
            <a:r>
              <a:rPr lang="ja-JP" altLang="en-US" dirty="0">
                <a:solidFill>
                  <a:srgbClr val="FF0000"/>
                </a:solidFill>
              </a:rPr>
              <a:t>とする</a:t>
            </a:r>
            <a:r>
              <a:rPr lang="ja-JP" altLang="en-US" dirty="0">
                <a:solidFill>
                  <a:srgbClr val="292934"/>
                </a:solidFill>
              </a:rPr>
              <a:t>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a:solidFill>
                  <a:srgbClr val="292934"/>
                </a:solidFill>
              </a:rPr>
              <a:t>（</a:t>
            </a:r>
            <a:r>
              <a:rPr lang="ja-JP" altLang="en-US" dirty="0">
                <a:solidFill>
                  <a:srgbClr val="FF0000"/>
                </a:solidFill>
              </a:rPr>
              <a:t>派生物</a:t>
            </a:r>
            <a:r>
              <a:rPr lang="en-US" dirty="0">
                <a:solidFill>
                  <a:srgbClr val="292934"/>
                </a:solidFill>
              </a:rPr>
              <a:t>）</a:t>
            </a:r>
            <a:r>
              <a:rPr lang="en-US" dirty="0" err="1">
                <a:solidFill>
                  <a:srgbClr val="292934"/>
                </a:solidFill>
              </a:rPr>
              <a:t>を同じライセンス下に</a:t>
            </a:r>
            <a:r>
              <a:rPr lang="ja-JP" altLang="en-US" dirty="0">
                <a:solidFill>
                  <a:srgbClr val="FF0000"/>
                </a:solidFill>
              </a:rPr>
              <a:t>置く</a:t>
            </a:r>
            <a:r>
              <a:rPr lang="en-US" dirty="0" err="1">
                <a:solidFill>
                  <a:srgbClr val="292934"/>
                </a:solidFill>
              </a:rPr>
              <a:t>こと</a:t>
            </a:r>
            <a:endParaRPr lang="en-US" dirty="0"/>
          </a:p>
          <a:p>
            <a:r>
              <a:rPr lang="en-US" dirty="0" err="1"/>
              <a:t>帰属</a:t>
            </a:r>
            <a:r>
              <a:rPr lang="ja-JP" altLang="en-US" dirty="0">
                <a:solidFill>
                  <a:srgbClr val="FF0000"/>
                </a:solidFill>
              </a:rPr>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solidFill>
                  <a:srgbClr val="FF0000"/>
                </a:solidFill>
              </a:rPr>
              <a:t>を</a:t>
            </a:r>
            <a:r>
              <a:rPr lang="en-US" dirty="0" err="1"/>
              <a:t>他者</a:t>
            </a:r>
            <a:r>
              <a:rPr lang="ja-JP" altLang="en-US" dirty="0"/>
              <a:t>に</a:t>
            </a:r>
            <a:r>
              <a:rPr lang="ja-JP" altLang="en-US" dirty="0">
                <a:solidFill>
                  <a:srgbClr val="FF0000"/>
                </a:solidFill>
              </a:rPr>
              <a:t>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solidFill>
                  <a:srgbClr val="FF0000"/>
                </a:solidFill>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solidFill>
                  <a:srgbClr val="FF0000"/>
                </a:solidFill>
              </a:rPr>
              <a:t>マテリアル（バイナリ、ソースコードなど）</a:t>
            </a:r>
            <a:r>
              <a:rPr lang="en-US" dirty="0" err="1"/>
              <a:t>の散布</a:t>
            </a:r>
            <a:r>
              <a:rPr lang="en-US" dirty="0"/>
              <a:t> </a:t>
            </a:r>
          </a:p>
          <a:p>
            <a:pPr lvl="1"/>
            <a:r>
              <a:rPr lang="en-US" dirty="0"/>
              <a:t>ユーザ機器やモバイルデバイスにダウンロードされるアプリケーション</a:t>
            </a:r>
          </a:p>
          <a:p>
            <a:pPr lvl="1"/>
            <a:r>
              <a:rPr lang="en-US" dirty="0"/>
              <a:t>JavaScript、 Web </a:t>
            </a:r>
            <a:r>
              <a:rPr lang="en-US" dirty="0" err="1"/>
              <a:t>クライアント</a:t>
            </a:r>
            <a:r>
              <a:rPr lang="ja-JP" altLang="en-US" dirty="0" err="1">
                <a:solidFill>
                  <a:srgbClr val="FF0000"/>
                </a:solidFill>
              </a:rPr>
              <a:t>、</a:t>
            </a:r>
            <a:r>
              <a:rPr lang="en-US" dirty="0" err="1"/>
              <a:t>ユーザ機器にダウンロ</a:t>
            </a:r>
            <a:r>
              <a:rPr lang="en-US" dirty="0"/>
              <a:t>ー</a:t>
            </a:r>
            <a:r>
              <a:rPr lang="ja-JP" altLang="en-US" dirty="0">
                <a:solidFill>
                  <a:srgbClr val="FF0000"/>
                </a:solidFill>
              </a:rPr>
              <a:t>ド</a:t>
            </a:r>
            <a:r>
              <a:rPr lang="en-US" dirty="0" err="1"/>
              <a:t>されるコード</a:t>
            </a:r>
            <a:r>
              <a:rPr lang="en-US" dirty="0"/>
              <a:t> </a:t>
            </a:r>
            <a:r>
              <a:rPr lang="ja-JP" altLang="en-US" dirty="0"/>
              <a:t>など</a:t>
            </a:r>
            <a:endParaRPr lang="en-US" dirty="0"/>
          </a:p>
          <a:p>
            <a:r>
              <a:rPr lang="en-US" dirty="0"/>
              <a:t>いくつかのFOSSライセンスについては、コンピュータ ネットワークを通じたアクセスが「トリガー </a:t>
            </a:r>
            <a:r>
              <a:rPr lang="en-US" dirty="0" err="1"/>
              <a:t>イベント」となり得ます。その</a:t>
            </a:r>
            <a:r>
              <a:rPr lang="ja-JP" altLang="en-US" dirty="0">
                <a:solidFill>
                  <a:srgbClr val="FF0000"/>
                </a:solidFill>
              </a:rPr>
              <a:t>際の</a:t>
            </a:r>
            <a:r>
              <a:rPr lang="en-US" dirty="0" err="1"/>
              <a:t>トリガーとは「コンピュータ</a:t>
            </a:r>
            <a:r>
              <a:rPr lang="en-US" dirty="0"/>
              <a:t> </a:t>
            </a:r>
            <a:r>
              <a:rPr lang="en-US" dirty="0" err="1"/>
              <a:t>ネットワークを通じユーザがリモートで</a:t>
            </a:r>
            <a:r>
              <a:rPr lang="ja-JP" altLang="en-US" dirty="0">
                <a:solidFill>
                  <a:srgbClr val="FF0000"/>
                </a:solidFill>
              </a:rPr>
              <a:t>当該</a:t>
            </a:r>
            <a:r>
              <a:rPr lang="en-US" dirty="0" err="1"/>
              <a:t>FOSSと相互に作用すること」です</a:t>
            </a:r>
            <a:r>
              <a:rPr lang="en-US" dirty="0"/>
              <a:t>。</a:t>
            </a:r>
          </a:p>
          <a:p>
            <a:pPr lvl="1"/>
            <a:r>
              <a:rPr lang="en-US" dirty="0" err="1"/>
              <a:t>いくつかのライセンスがサーバ上で実行され</a:t>
            </a:r>
            <a:r>
              <a:rPr lang="en-US" dirty="0" err="1">
                <a:solidFill>
                  <a:srgbClr val="FF0000"/>
                </a:solidFill>
              </a:rPr>
              <a:t>る</a:t>
            </a:r>
            <a:r>
              <a:rPr lang="en-US" dirty="0" err="1"/>
              <a:t>ソフトウェアへのアクセスを可能にすることを含めたトリガ</a:t>
            </a:r>
            <a:r>
              <a:rPr lang="en-US" dirty="0"/>
              <a:t>ー </a:t>
            </a:r>
            <a:r>
              <a:rPr lang="en-US" dirty="0" err="1"/>
              <a:t>イベントを</a:t>
            </a:r>
            <a:r>
              <a:rPr lang="ja-JP" altLang="en-US" dirty="0">
                <a:solidFill>
                  <a:srgbClr val="FF0000"/>
                </a:solidFill>
              </a:rPr>
              <a:t>定義</a:t>
            </a:r>
            <a:r>
              <a:rPr lang="en-US" dirty="0" err="1"/>
              <a:t>しています</a:t>
            </a:r>
            <a:r>
              <a:rPr lang="en-US" dirty="0"/>
              <a:t>。（例：Affero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solidFill>
                  <a:srgbClr val="FF0000"/>
                </a:solidFill>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solidFill>
                  <a:srgbClr val="FF0000"/>
                </a:solidFill>
              </a:rPr>
              <a:t>既存</a:t>
            </a:r>
            <a:r>
              <a:rPr lang="en-US" dirty="0" err="1"/>
              <a:t>プログラムに対する変更（例：ファイル中</a:t>
            </a:r>
            <a:r>
              <a:rPr lang="ja-JP" altLang="en-US" dirty="0">
                <a:solidFill>
                  <a:srgbClr val="FF0000"/>
                </a:solidFill>
              </a:rPr>
              <a:t>の</a:t>
            </a:r>
            <a:r>
              <a:rPr lang="en-US" dirty="0" err="1"/>
              <a:t>コードの追加、削除やコンポーネント</a:t>
            </a:r>
            <a:r>
              <a:rPr lang="ja-JP" altLang="en-US" dirty="0">
                <a:solidFill>
                  <a:srgbClr val="FF0000"/>
                </a:solidFill>
              </a:rPr>
              <a:t>を</a:t>
            </a:r>
            <a:r>
              <a:rPr lang="en-US" dirty="0" err="1"/>
              <a:t>組み合わせ</a:t>
            </a:r>
            <a:r>
              <a:rPr lang="ja-JP" altLang="en-US" dirty="0">
                <a:solidFill>
                  <a:srgbClr val="FF0000"/>
                </a:solidFill>
              </a:rPr>
              <a:t>る行為</a:t>
            </a:r>
            <a:r>
              <a:rPr lang="en-US" dirty="0"/>
              <a:t>）</a:t>
            </a:r>
          </a:p>
          <a:p>
            <a:r>
              <a:rPr lang="en-US" dirty="0" err="1">
                <a:latin typeface="Arial" charset="0"/>
              </a:rPr>
              <a:t>改変</a:t>
            </a:r>
            <a:r>
              <a:rPr lang="ja-JP" altLang="en-US" dirty="0">
                <a:solidFill>
                  <a:srgbClr val="FF0000"/>
                </a:solidFill>
                <a:latin typeface="Arial" charset="0"/>
              </a:rPr>
              <a:t>は派生物</a:t>
            </a:r>
            <a:r>
              <a:rPr lang="en-US" dirty="0" err="1">
                <a:latin typeface="Arial" charset="0"/>
              </a:rPr>
              <a:t>を生み出</a:t>
            </a:r>
            <a:r>
              <a:rPr lang="ja-JP" altLang="en-US" dirty="0">
                <a:solidFill>
                  <a:srgbClr val="FF0000"/>
                </a:solidFill>
                <a:latin typeface="Arial" charset="0"/>
              </a:rPr>
              <a:t>し</a:t>
            </a:r>
            <a:r>
              <a:rPr lang="ja-JP" altLang="en-US" dirty="0">
                <a:latin typeface="Arial" charset="0"/>
              </a:rPr>
              <a:t>ます</a:t>
            </a:r>
            <a:r>
              <a:rPr lang="en-US" dirty="0">
                <a:latin typeface="Arial" charset="0"/>
              </a:rPr>
              <a:t>。</a:t>
            </a:r>
            <a:r>
              <a:rPr lang="en-US" dirty="0" err="1">
                <a:latin typeface="Arial" charset="0"/>
              </a:rPr>
              <a:t>そしてFOSS</a:t>
            </a:r>
            <a:r>
              <a:rPr lang="en-US" dirty="0">
                <a:latin typeface="Arial" charset="0"/>
              </a:rPr>
              <a:t> </a:t>
            </a:r>
            <a:r>
              <a:rPr lang="en-US" dirty="0"/>
              <a:t>の著作者は改変において義務を課したり制限したりすることもあります。</a:t>
            </a:r>
          </a:p>
          <a:p>
            <a:r>
              <a:rPr lang="en-US" dirty="0" err="1"/>
              <a:t>改変</a:t>
            </a:r>
            <a:r>
              <a:rPr lang="ja-JP" altLang="en-US" dirty="0">
                <a:solidFill>
                  <a:srgbClr val="FF0000"/>
                </a:solidFill>
              </a:rPr>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solidFill>
                  <a:srgbClr val="FF0000"/>
                </a:solidFill>
              </a:rPr>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err="1"/>
              <a:t>FOSSレビュ</a:t>
            </a:r>
            <a:r>
              <a:rPr lang="en-US" dirty="0"/>
              <a:t>ー</a:t>
            </a:r>
            <a:r>
              <a:rPr lang="ja-JP" altLang="en-US" dirty="0">
                <a:solidFill>
                  <a:srgbClr val="FF0000"/>
                </a:solidFill>
              </a:rPr>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err="1"/>
              <a:t>FOSSレビュ</a:t>
            </a:r>
            <a:r>
              <a:rPr lang="en-US" dirty="0"/>
              <a:t>ー</a:t>
            </a:r>
            <a:r>
              <a:rPr lang="ja-JP" altLang="en-US" dirty="0">
                <a:solidFill>
                  <a:srgbClr val="FF0000"/>
                </a:solidFill>
              </a:rPr>
              <a:t>の</a:t>
            </a:r>
            <a:r>
              <a:rPr lang="en-US" dirty="0" err="1"/>
              <a:t>実施</a:t>
            </a:r>
            <a:endParaRPr lang="en-US" dirty="0"/>
          </a:p>
          <a:p>
            <a:pPr marL="514350" indent="-514350">
              <a:buFont typeface="+mj-lt"/>
              <a:buAutoNum type="arabicPeriod" startAt="5"/>
            </a:pPr>
            <a:r>
              <a:rPr lang="x-none" dirty="0"/>
              <a:t>コンプライアンスマネジメント</a:t>
            </a:r>
            <a:r>
              <a:rPr lang="ja-JP" altLang="en-US" dirty="0">
                <a:solidFill>
                  <a:srgbClr val="FF0000"/>
                </a:solidFill>
              </a:rPr>
              <a:t>の始めから終わりまで</a:t>
            </a:r>
            <a:r>
              <a:rPr lang="x-none" dirty="0"/>
              <a:t>（プロセス例）</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ＭＳ Ｐゴシック" charset="0"/>
              </a:rPr>
              <a:t>コンプライアンス</a:t>
            </a:r>
            <a:r>
              <a:rPr lang="ja-JP" altLang="en-US" dirty="0">
                <a:solidFill>
                  <a:srgbClr val="FF0000"/>
                </a:solidFill>
                <a:latin typeface="Calibri" charset="0"/>
                <a:ea typeface="ＭＳ Ｐゴシック" charset="0"/>
              </a:rPr>
              <a:t>を業務として実装する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以下</a:t>
            </a:r>
            <a:r>
              <a:rPr lang="ja-JP" altLang="en-US" dirty="0">
                <a:solidFill>
                  <a:srgbClr val="FF0000"/>
                </a:solidFill>
                <a:latin typeface="Calibri" charset="0"/>
                <a:ea typeface="ＭＳ Ｐゴシック" charset="0"/>
              </a:rPr>
              <a:t>の対応のために</a:t>
            </a:r>
            <a:r>
              <a:rPr lang="en-US" dirty="0" err="1">
                <a:latin typeface="Calibri" charset="0"/>
                <a:ea typeface="ＭＳ Ｐゴシック" charset="0"/>
              </a:rPr>
              <a:t>ビジネスプロセスおよび十分な数のスタッフを準備します</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solidFill>
                  <a:srgbClr val="FF0000"/>
                </a:solidFill>
                <a:latin typeface="Calibri" charset="0"/>
                <a:ea typeface="ＭＳ Ｐゴシック" charset="0"/>
              </a:rPr>
              <a:t>しっかりとした</a:t>
            </a:r>
            <a:r>
              <a:rPr lang="en-US" dirty="0" err="1">
                <a:latin typeface="Calibri" charset="0"/>
                <a:ea typeface="ＭＳ Ｐゴシック" charset="0"/>
              </a:rPr>
              <a:t>FOSSコンプライアンス</a:t>
            </a:r>
            <a:r>
              <a:rPr lang="en-US" dirty="0">
                <a:latin typeface="Calibri" charset="0"/>
                <a:ea typeface="ＭＳ Ｐゴシック" charset="0"/>
              </a:rPr>
              <a:t> プログラムのメリットには以下が挙げられます：</a:t>
            </a:r>
          </a:p>
          <a:p>
            <a:pPr>
              <a:lnSpc>
                <a:spcPct val="130000"/>
              </a:lnSpc>
              <a:buFont typeface="Arial"/>
              <a:buChar char="•"/>
            </a:pPr>
            <a:r>
              <a:rPr lang="en-US" dirty="0" err="1">
                <a:latin typeface="Calibri" charset="0"/>
                <a:ea typeface="ＭＳ Ｐゴシック" charset="0"/>
              </a:rPr>
              <a:t>FOSSのメリットと組織へ与える</a:t>
            </a:r>
            <a:r>
              <a:rPr lang="ja-JP" altLang="en-US" dirty="0">
                <a:solidFill>
                  <a:srgbClr val="FF0000"/>
                </a:solidFill>
                <a:latin typeface="Calibri" charset="0"/>
                <a:ea typeface="ＭＳ Ｐゴシック" charset="0"/>
              </a:rPr>
              <a:t>影響</a:t>
            </a:r>
            <a:r>
              <a:rPr lang="en-US" dirty="0" err="1">
                <a:latin typeface="Calibri" charset="0"/>
                <a:ea typeface="ＭＳ Ｐゴシック" charset="0"/>
              </a:rPr>
              <a:t>についての理解を高める</a:t>
            </a:r>
            <a:endParaRPr lang="en-US" dirty="0">
              <a:latin typeface="Calibri" charset="0"/>
              <a:ea typeface="ＭＳ Ｐゴシック" charset="0"/>
            </a:endParaRP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有効なFOSSソリューションについての知識を向上する </a:t>
            </a: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a:t>
            </a:r>
            <a:r>
              <a:rPr lang="ja-JP" altLang="en-US" dirty="0">
                <a:solidFill>
                  <a:srgbClr val="FF0000"/>
                </a:solidFill>
              </a:rPr>
              <a:t>おける</a:t>
            </a:r>
            <a:r>
              <a:rPr lang="en-US" dirty="0" err="1"/>
              <a:t>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mj-lt"/>
                <a:ea typeface="ＭＳ Ｐゴシック" charset="0"/>
                <a:cs typeface="ＭＳ Ｐゴシック" charset="0"/>
              </a:rPr>
              <a:t>そのコンポーネントをどのように使い</a:t>
            </a:r>
            <a:r>
              <a:rPr lang="ja-JP" altLang="en-US" dirty="0">
                <a:solidFill>
                  <a:srgbClr val="FF0000"/>
                </a:solidFill>
                <a:latin typeface="+mj-lt"/>
                <a:ea typeface="ＭＳ Ｐゴシック" charset="0"/>
                <a:cs typeface="ＭＳ Ｐゴシック" charset="0"/>
              </a:rPr>
              <a:t>ます</a:t>
            </a:r>
            <a:r>
              <a:rPr lang="en-US" dirty="0">
                <a:latin typeface="+mj-lt"/>
                <a:ea typeface="ＭＳ Ｐゴシック" charset="0"/>
                <a:cs typeface="ＭＳ Ｐゴシック" charset="0"/>
              </a:rPr>
              <a:t>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fontScale="92500"/>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sz="2200" dirty="0"/>
              <a:t>静的／動的リンク（Static/Dynamic Linking）</a:t>
            </a:r>
          </a:p>
          <a:p>
            <a:pPr marL="342900" indent="-342900"/>
            <a:r>
              <a:rPr lang="en-US" sz="2200" dirty="0"/>
              <a:t>対合（Pairing）</a:t>
            </a:r>
          </a:p>
          <a:p>
            <a:pPr marL="342900" indent="-342900"/>
            <a:r>
              <a:rPr lang="en-US" sz="2200" dirty="0"/>
              <a:t>結合（Combining）</a:t>
            </a:r>
          </a:p>
          <a:p>
            <a:pPr marL="342900" indent="-342900"/>
            <a:r>
              <a:rPr lang="en-US" sz="2200" dirty="0"/>
              <a:t>活用（Utilizing）</a:t>
            </a:r>
          </a:p>
          <a:p>
            <a:pPr marL="342900" indent="-342900"/>
            <a:r>
              <a:rPr lang="en-US" sz="2200" dirty="0"/>
              <a:t>パッケージ化（Packaging）</a:t>
            </a:r>
          </a:p>
          <a:p>
            <a:pPr marL="342900" indent="-342900"/>
            <a:r>
              <a:rPr lang="en-US" sz="2200" dirty="0" err="1"/>
              <a:t>相互依存性の</a:t>
            </a:r>
            <a:r>
              <a:rPr lang="ja-JP" altLang="en-US" sz="2200" dirty="0">
                <a:solidFill>
                  <a:srgbClr val="FF0000"/>
                </a:solidFill>
              </a:rPr>
              <a:t>発現</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a:bodyPr>
          <a:lstStyle/>
          <a:p>
            <a:pPr marL="0" indent="0">
              <a:buNone/>
            </a:pPr>
            <a:r>
              <a:rPr lang="en-US" dirty="0" err="1"/>
              <a:t>開発者はFOSSコンポーネントに対して</a:t>
            </a:r>
            <a:r>
              <a:rPr lang="ja-JP" altLang="en-US" dirty="0" err="1"/>
              <a:t>、</a:t>
            </a:r>
            <a:r>
              <a:rPr lang="ja-JP" altLang="en-US" dirty="0">
                <a:solidFill>
                  <a:srgbClr val="FF0000"/>
                </a:solidFill>
              </a:rPr>
              <a:t>次のように</a:t>
            </a:r>
            <a:r>
              <a:rPr lang="en-US" dirty="0" err="1"/>
              <a:t>変更を加えることができます</a:t>
            </a:r>
            <a:r>
              <a:rPr lang="en-US" dirty="0"/>
              <a:t>：</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719482"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solidFill>
                  <a:srgbClr val="FF0000"/>
                </a:solidFill>
              </a:rPr>
              <a:t>開発ツールが</a:t>
            </a:r>
            <a:r>
              <a:rPr lang="en-US" dirty="0" err="1"/>
              <a:t>これらの操作のいくつかを裏方として実行してくれる場合があります</a:t>
            </a:r>
            <a:r>
              <a:rPr lang="en-US" dirty="0"/>
              <a:t>。</a:t>
            </a:r>
          </a:p>
          <a:p>
            <a:pPr marL="0" indent="0">
              <a:buNone/>
            </a:pPr>
            <a:endParaRPr lang="en-US" dirty="0"/>
          </a:p>
          <a:p>
            <a:pPr marL="0" indent="0">
              <a:buNone/>
            </a:pPr>
            <a:r>
              <a:rPr lang="en-US" dirty="0" err="1"/>
              <a:t>たとえば、あるツールでは</a:t>
            </a:r>
            <a:r>
              <a:rPr lang="ja-JP" altLang="en-US" dirty="0">
                <a:solidFill>
                  <a:srgbClr val="FF0000"/>
                </a:solidFill>
              </a:rPr>
              <a:t>当該ツール</a:t>
            </a:r>
            <a:r>
              <a:rPr lang="en-US" dirty="0" err="1">
                <a:solidFill>
                  <a:srgbClr val="FF0000"/>
                </a:solidFill>
              </a:rPr>
              <a:t>の</a:t>
            </a:r>
            <a:r>
              <a:rPr lang="en-US" dirty="0" err="1"/>
              <a:t>コードを出力ファイルに注入してくれます</a:t>
            </a:r>
            <a:r>
              <a:rPr lang="en-US" dirty="0"/>
              <a: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t>&lt;&lt;</a:t>
            </a:r>
            <a:r>
              <a:rPr lang="en-US" dirty="0" err="1"/>
              <a:t>本スライドは</a:t>
            </a:r>
            <a:r>
              <a:rPr lang="ja-JP" altLang="en-US" dirty="0" err="1">
                <a:solidFill>
                  <a:srgbClr val="FF0000"/>
                </a:solidFill>
              </a:rPr>
              <a:t>、</a:t>
            </a:r>
            <a:r>
              <a:rPr lang="ja-JP" altLang="en-US" dirty="0">
                <a:solidFill>
                  <a:srgbClr val="FF0000"/>
                </a:solidFill>
              </a:rPr>
              <a:t>各企業の</a:t>
            </a:r>
            <a:r>
              <a:rPr lang="en-US" dirty="0" err="1"/>
              <a:t>FOSSポリシ</a:t>
            </a:r>
            <a:r>
              <a:rPr lang="en-US" dirty="0"/>
              <a:t>ー</a:t>
            </a:r>
            <a:r>
              <a:rPr lang="ja-JP" altLang="en-US" dirty="0"/>
              <a:t>を</a:t>
            </a:r>
            <a:r>
              <a:rPr lang="ja-JP" altLang="en-US" dirty="0">
                <a:solidFill>
                  <a:srgbClr val="FF0000"/>
                </a:solidFill>
              </a:rPr>
              <a:t>確認</a:t>
            </a:r>
            <a:r>
              <a:rPr lang="en-US" dirty="0" err="1"/>
              <a:t>できる場所を</a:t>
            </a:r>
            <a:r>
              <a:rPr lang="ja-JP" altLang="en-US" dirty="0">
                <a:solidFill>
                  <a:srgbClr val="FF0000"/>
                </a:solidFill>
              </a:rPr>
              <a:t>示す</a:t>
            </a:r>
            <a:r>
              <a:rPr lang="en-US" dirty="0" err="1"/>
              <a:t>ための</a:t>
            </a:r>
            <a:r>
              <a:rPr lang="ja-JP" altLang="en-US" dirty="0"/>
              <a:t>仮置き</a:t>
            </a:r>
            <a:r>
              <a:rPr lang="en-US" dirty="0" err="1"/>
              <a:t>ページ</a:t>
            </a:r>
            <a:r>
              <a:rPr lang="ja-JP" altLang="en-US" dirty="0" err="1"/>
              <a:t>です</a:t>
            </a:r>
            <a:r>
              <a:rPr lang="en-US" dirty="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err="1"/>
              <a:t>ハードウェアに</a:t>
            </a:r>
            <a:r>
              <a:rPr lang="ja-JP" altLang="en-US" sz="2400" dirty="0">
                <a:solidFill>
                  <a:srgbClr val="FF0000"/>
                </a:solidFill>
              </a:rPr>
              <a:t>プレインストール</a:t>
            </a:r>
            <a:endParaRPr lang="en-US" sz="2400" dirty="0">
              <a:solidFill>
                <a:srgbClr val="FF0000"/>
              </a:solidFill>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solidFill>
                  <a:srgbClr val="FF0000"/>
                </a:solidFill>
                <a:latin typeface="Calibri" charset="0"/>
                <a:ea typeface="ＭＳ Ｐゴシック" charset="0"/>
              </a:rPr>
              <a:t>検討</a:t>
            </a:r>
            <a:r>
              <a:rPr lang="en-US" dirty="0" err="1">
                <a:latin typeface="Calibri" charset="0"/>
                <a:ea typeface="ＭＳ Ｐゴシック" charset="0"/>
              </a:rPr>
              <a:t>する上で重要な要素としてどんなものがありますか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企業のポリシーや事業方針の観点からの</a:t>
            </a:r>
            <a:r>
              <a:rPr lang="ja-JP" altLang="en-US" dirty="0">
                <a:solidFill>
                  <a:srgbClr val="FF0000"/>
                </a:solidFill>
                <a:latin typeface="Calibri" charset="0"/>
                <a:ea typeface="ＭＳ Ｐゴシック" charset="0"/>
              </a:rPr>
              <a:t>指導</a:t>
            </a:r>
            <a:endParaRPr lang="en-US" dirty="0">
              <a:solidFill>
                <a:srgbClr val="FF0000"/>
              </a:solidFill>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FOSSレビューのプロセスは、FOSSを取り扱うプログラムマネージャ、プロダクトマネージャおよび技術者たち</a:t>
            </a:r>
            <a:r>
              <a:rPr lang="ja-JP" altLang="en-US" dirty="0">
                <a:solidFill>
                  <a:srgbClr val="FF0000"/>
                </a:solidFill>
                <a:latin typeface="Calibri" charset="0"/>
                <a:ea typeface="ＭＳ Ｐゴシック" charset="0"/>
              </a:rPr>
              <a:t>の参加</a:t>
            </a:r>
            <a:r>
              <a:rPr lang="en-US" dirty="0" err="1">
                <a:solidFill>
                  <a:srgbClr val="FF0000"/>
                </a:solidFill>
                <a:latin typeface="Calibri" charset="0"/>
                <a:ea typeface="ＭＳ Ｐゴシック" charset="0"/>
              </a:rPr>
              <a:t>が必要</a:t>
            </a:r>
            <a:r>
              <a:rPr lang="ja-JP" altLang="en-US" dirty="0">
                <a:solidFill>
                  <a:srgbClr val="FF0000"/>
                </a:solidFill>
                <a:latin typeface="Calibri" charset="0"/>
                <a:ea typeface="ＭＳ Ｐゴシック" charset="0"/>
              </a:rPr>
              <a:t>で</a:t>
            </a:r>
            <a:r>
              <a:rPr lang="en-US" dirty="0">
                <a:solidFill>
                  <a:srgbClr val="FF0000"/>
                </a:solidFill>
                <a:latin typeface="Calibri" charset="0"/>
                <a:ea typeface="ＭＳ Ｐゴシック" charset="0"/>
              </a:rPr>
              <a:t>す</a:t>
            </a:r>
            <a:r>
              <a:rPr lang="en-US" dirty="0">
                <a:latin typeface="Calibri" charset="0"/>
                <a:ea typeface="ＭＳ Ｐゴシック" charset="0"/>
              </a:rPr>
              <a:t>。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a:t>
            </a:r>
            <a:r>
              <a:rPr lang="en-US" dirty="0" err="1">
                <a:solidFill>
                  <a:srgbClr val="FF0000"/>
                </a:solidFill>
                <a:latin typeface="Calibri" charset="0"/>
                <a:ea typeface="ＭＳ Ｐゴシック" charset="0"/>
              </a:rPr>
              <a:t>用分</a:t>
            </a:r>
            <a:r>
              <a:rPr lang="en-US" dirty="0" err="1">
                <a:latin typeface="Calibri" charset="0"/>
                <a:ea typeface="ＭＳ Ｐゴシック" charset="0"/>
              </a:rPr>
              <a:t>析にあたり、FOSSコンポーネント</a:t>
            </a:r>
            <a:r>
              <a:rPr lang="ja-JP" altLang="en-US" dirty="0">
                <a:solidFill>
                  <a:srgbClr val="FF0000"/>
                </a:solidFill>
                <a:latin typeface="Calibri" charset="0"/>
                <a:ea typeface="ＭＳ Ｐゴシック" charset="0"/>
              </a:rPr>
              <a:t>に</a:t>
            </a:r>
            <a:r>
              <a:rPr lang="en-US" dirty="0" err="1">
                <a:latin typeface="Calibri" charset="0"/>
                <a:ea typeface="ＭＳ Ｐゴシック" charset="0"/>
              </a:rPr>
              <a:t>ついてそれがどんなものか、その起源、どのように使用されるかといった情報を集めます。以下のようなものがあります</a:t>
            </a:r>
            <a:r>
              <a:rPr lang="en-US" dirty="0">
                <a:latin typeface="Calibri" charset="0"/>
                <a:ea typeface="ＭＳ Ｐゴシック" charset="0"/>
              </a:rPr>
              <a:t>：</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err="1">
                <a:solidFill>
                  <a:srgbClr val="FF0000"/>
                </a:solidFill>
                <a:latin typeface="Calibri" charset="0"/>
                <a:ea typeface="ＭＳ Ｐゴシック" charset="0"/>
              </a:rPr>
              <a:t>製</a:t>
            </a:r>
            <a:r>
              <a:rPr lang="en-US" sz="2000" b="0" dirty="0" err="1">
                <a:latin typeface="Calibri" charset="0"/>
                <a:ea typeface="ＭＳ Ｐゴシック" charset="0"/>
              </a:rPr>
              <a:t>品で意図している使用</a:t>
            </a:r>
            <a:r>
              <a:rPr lang="ja-JP" altLang="en-US" sz="2000" b="0" dirty="0">
                <a:solidFill>
                  <a:srgbClr val="FF0000"/>
                </a:solidFill>
                <a:latin typeface="Calibri" charset="0"/>
                <a:ea typeface="ＭＳ Ｐゴシック" charset="0"/>
              </a:rPr>
              <a:t>方法</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solidFill>
                  <a:srgbClr val="FF0000"/>
                </a:solidFill>
                <a:latin typeface="Calibri" charset="0"/>
                <a:ea typeface="ＭＳ Ｐゴシック" charset="0"/>
              </a:rPr>
              <a:t>を</a:t>
            </a:r>
            <a:r>
              <a:rPr lang="en-US" sz="2000" b="0" dirty="0" err="1">
                <a:solidFill>
                  <a:srgbClr val="FF0000"/>
                </a:solidFill>
                <a:latin typeface="Calibri" charset="0"/>
                <a:ea typeface="ＭＳ Ｐゴシック" charset="0"/>
              </a:rPr>
              <a:t>入手</a:t>
            </a:r>
            <a:r>
              <a:rPr lang="ja-JP" altLang="en-US" sz="2000" b="0" dirty="0">
                <a:solidFill>
                  <a:srgbClr val="FF0000"/>
                </a:solidFill>
                <a:latin typeface="Calibri" charset="0"/>
                <a:ea typeface="ＭＳ Ｐゴシック" charset="0"/>
              </a:rPr>
              <a:t>できるか</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solidFill>
                  <a:srgbClr val="FF0000"/>
                </a:solidFill>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solidFill>
                  <a:srgbClr val="FF0000"/>
                </a:solidFill>
                <a:latin typeface="Calibri" charset="0"/>
                <a:ea typeface="ＭＳ Ｐゴシック" charset="0"/>
              </a:rPr>
              <a:t>著作</a:t>
            </a:r>
            <a:r>
              <a:rPr lang="en-US" sz="1700" dirty="0" err="1">
                <a:latin typeface="Calibri" charset="0"/>
                <a:ea typeface="ＭＳ Ｐゴシック" charset="0"/>
              </a:rPr>
              <a:t>権表示、帰属</a:t>
            </a:r>
            <a:r>
              <a:rPr lang="ja-JP" altLang="en-US" sz="1700" dirty="0">
                <a:solidFill>
                  <a:srgbClr val="FF0000"/>
                </a:solidFill>
                <a:latin typeface="Calibri" charset="0"/>
                <a:ea typeface="ＭＳ Ｐゴシック" charset="0"/>
              </a:rPr>
              <a:t>告知</a:t>
            </a:r>
            <a:r>
              <a:rPr lang="en-US" sz="1700" dirty="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solidFill>
                  <a:srgbClr val="FF0000"/>
                </a:solidFill>
                <a:latin typeface="Calibri" charset="0"/>
                <a:ea typeface="ＭＳ Ｐゴシック" charset="0"/>
              </a:rPr>
              <a:t>履行に</a:t>
            </a:r>
            <a:r>
              <a:rPr lang="en-US" sz="1700" dirty="0" err="1">
                <a:latin typeface="Calibri" charset="0"/>
                <a:ea typeface="ＭＳ Ｐゴシック" charset="0"/>
              </a:rPr>
              <a:t>必要</a:t>
            </a:r>
            <a:r>
              <a:rPr lang="ja-JP" altLang="en-US" sz="1700" dirty="0">
                <a:solidFill>
                  <a:srgbClr val="FF0000"/>
                </a:solidFill>
                <a:latin typeface="Calibri" charset="0"/>
                <a:ea typeface="ＭＳ Ｐゴシック" charset="0"/>
              </a:rPr>
              <a:t>な</a:t>
            </a:r>
            <a:r>
              <a:rPr lang="en-US" sz="1700" dirty="0" err="1">
                <a:latin typeface="Calibri" charset="0"/>
                <a:ea typeface="ＭＳ Ｐゴシック" charset="0"/>
              </a:rPr>
              <a:t>ベンダー改変</a:t>
            </a:r>
            <a:r>
              <a:rPr lang="en-US" sz="1700" dirty="0" err="1">
                <a:solidFill>
                  <a:srgbClr val="FF0000"/>
                </a:solidFill>
                <a:latin typeface="Calibri" charset="0"/>
                <a:ea typeface="ＭＳ Ｐゴシック" charset="0"/>
              </a:rPr>
              <a:t>ソー</a:t>
            </a:r>
            <a:r>
              <a:rPr lang="en-US" sz="1700" dirty="0" err="1">
                <a:latin typeface="Calibri" charset="0"/>
                <a:ea typeface="ＭＳ Ｐゴシック" charset="0"/>
              </a:rPr>
              <a:t>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レビューには、FOSSの使用を支援し</a:t>
            </a:r>
            <a:r>
              <a:rPr lang="en-US" sz="2000" dirty="0">
                <a:latin typeface="Calibri" charset="0"/>
                <a:ea typeface="ＭＳ Ｐゴシック" charset="0"/>
              </a:rPr>
              <a:t>、</a:t>
            </a:r>
            <a:r>
              <a:rPr lang="ja-JP" altLang="en-US" sz="2000" dirty="0">
                <a:solidFill>
                  <a:srgbClr val="FF0000"/>
                </a:solidFill>
                <a:latin typeface="Calibri" charset="0"/>
                <a:ea typeface="ＭＳ Ｐゴシック" charset="0"/>
              </a:rPr>
              <a:t>指導</a:t>
            </a:r>
            <a:r>
              <a:rPr lang="en-US" sz="2000" dirty="0" err="1">
                <a:latin typeface="Calibri" charset="0"/>
                <a:ea typeface="ＭＳ Ｐゴシック" charset="0"/>
              </a:rPr>
              <a:t>し、とりまとめやレビューを協力して行う</a:t>
            </a:r>
            <a:r>
              <a:rPr lang="ja-JP" altLang="en-US" sz="2000" dirty="0">
                <a:solidFill>
                  <a:srgbClr val="FF0000"/>
                </a:solidFill>
                <a:latin typeface="Calibri" charset="0"/>
                <a:ea typeface="ＭＳ Ｐゴシック" charset="0"/>
              </a:rPr>
              <a:t>ために、いろいろな</a:t>
            </a:r>
            <a:r>
              <a:rPr lang="en-US" sz="2000" dirty="0" err="1">
                <a:solidFill>
                  <a:srgbClr val="FF0000"/>
                </a:solidFill>
                <a:latin typeface="Calibri" charset="0"/>
                <a:ea typeface="ＭＳ Ｐゴシック" charset="0"/>
              </a:rPr>
              <a:t>グループ</a:t>
            </a:r>
            <a:r>
              <a:rPr lang="ja-JP" altLang="en-US" sz="2000" dirty="0">
                <a:solidFill>
                  <a:srgbClr val="FF0000"/>
                </a:solidFill>
                <a:latin typeface="Calibri" charset="0"/>
                <a:ea typeface="ＭＳ Ｐゴシック" charset="0"/>
              </a:rPr>
              <a:t>のスタッフを呼び集め、</a:t>
            </a:r>
            <a:r>
              <a:rPr lang="en-US" sz="2000" dirty="0" err="1">
                <a:latin typeface="Calibri" charset="0"/>
                <a:ea typeface="ＭＳ Ｐゴシック" charset="0"/>
              </a:rPr>
              <a:t>参加してもらいます。チームとしては以下のようなものがあります</a:t>
            </a:r>
            <a:r>
              <a:rPr lang="en-US" sz="2000" dirty="0">
                <a:latin typeface="Calibri" charset="0"/>
                <a:ea typeface="ＭＳ Ｐゴシック" charset="0"/>
              </a:rPr>
              <a:t>：</a:t>
            </a: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ja-JP" altLang="en-US" sz="1600" b="0" dirty="0">
                <a:latin typeface="Calibri" charset="0"/>
                <a:ea typeface="ＭＳ Ｐゴシック" charset="0"/>
              </a:rPr>
              <a:t>スキャンツールなどを駆使して、</a:t>
            </a:r>
            <a:r>
              <a:rPr lang="en-US" sz="1600" b="0" dirty="0" err="1">
                <a:latin typeface="Calibri" charset="0"/>
                <a:ea typeface="ＭＳ Ｐゴシック" charset="0"/>
              </a:rPr>
              <a:t>FOSSの使用を確認し、追跡することを支援する</a:t>
            </a:r>
            <a:r>
              <a:rPr lang="ja-JP" altLang="en-US" sz="1600" b="0" dirty="0">
                <a:latin typeface="Calibri" charset="0"/>
                <a:ea typeface="ＭＳ Ｐゴシック" charset="0"/>
              </a:rPr>
              <a:t>調査・分析</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FOSSの使用によって影響を受ける可能性のある、事業</a:t>
            </a:r>
            <a:r>
              <a:rPr lang="ja-JP" altLang="en-US" sz="1600" dirty="0">
                <a:solidFill>
                  <a:srgbClr val="FF0000"/>
                </a:solidFill>
                <a:latin typeface="Calibri" charset="0"/>
                <a:ea typeface="ＭＳ Ｐゴシック" charset="0"/>
              </a:rPr>
              <a:t>企画</a:t>
            </a:r>
            <a:r>
              <a:rPr lang="en-US" sz="1600" b="0" dirty="0">
                <a:latin typeface="Calibri" charset="0"/>
                <a:ea typeface="ＭＳ Ｐゴシック" charset="0"/>
              </a:rPr>
              <a:t>、商用ライセンス、輸出コンプライアンスなどを取り扱う専門家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65593" y="4138987"/>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6" name="TextBox 25"/>
          <p:cNvSpPr txBox="1"/>
          <p:nvPr/>
        </p:nvSpPr>
        <p:spPr>
          <a:xfrm>
            <a:off x="8424260" y="416346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solidFill>
                  <a:srgbClr val="FF0000"/>
                </a:solidFill>
                <a:latin typeface="Calibri" charset="0"/>
                <a:ea typeface="ＭＳ Ｐゴシック" charset="0"/>
              </a:rPr>
              <a:t>指導を行う</a:t>
            </a:r>
            <a:r>
              <a:rPr lang="en-US" sz="2000" dirty="0" err="1">
                <a:latin typeface="Calibri" charset="0"/>
                <a:ea typeface="ＭＳ Ｐゴシック" charset="0"/>
              </a:rPr>
              <a:t>前に、例えば以下のような論点に対し、収集した情報を査定する必要があります</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solidFill>
                  <a:srgbClr val="FF0000"/>
                </a:solidFill>
                <a:latin typeface="Calibri" charset="0"/>
                <a:ea typeface="ＭＳ Ｐゴシック" charset="0"/>
              </a:rPr>
              <a:t>開示</a:t>
            </a:r>
            <a:r>
              <a:rPr lang="en-US" sz="2000" b="0" dirty="0" err="1">
                <a:latin typeface="Calibri" charset="0"/>
                <a:ea typeface="ＭＳ Ｐゴシック" charset="0"/>
              </a:rPr>
              <a:t>されていないFOSSの使用についてはコード</a:t>
            </a:r>
            <a:r>
              <a:rPr lang="en-US" sz="2000" b="0" dirty="0">
                <a:latin typeface="Calibri" charset="0"/>
                <a:ea typeface="ＭＳ Ｐゴシック" charset="0"/>
              </a:rPr>
              <a:t> </a:t>
            </a:r>
            <a:r>
              <a:rPr lang="en-US" sz="1800" dirty="0">
                <a:latin typeface="Calibri" charset="0"/>
                <a:ea typeface="ＭＳ Ｐゴシック" charset="0"/>
              </a:rPr>
              <a:t>スキャンツールが使われることがあります）</a:t>
            </a:r>
          </a:p>
          <a:p>
            <a:pPr>
              <a:buFont typeface="Arial"/>
              <a:buChar char="•"/>
            </a:pPr>
            <a:r>
              <a:rPr lang="ja-JP" altLang="en-US" sz="2000" b="0" dirty="0">
                <a:solidFill>
                  <a:srgbClr val="FF0000"/>
                </a:solidFill>
                <a:latin typeface="Calibri" charset="0"/>
                <a:ea typeface="ＭＳ Ｐゴシック" charset="0"/>
              </a:rPr>
              <a:t>言明</a:t>
            </a:r>
            <a:r>
              <a:rPr lang="en-US" sz="2000" b="0" dirty="0" err="1">
                <a:latin typeface="Calibri" charset="0"/>
                <a:ea typeface="ＭＳ Ｐゴシック" charset="0"/>
              </a:rPr>
              <a:t>されたライセンスがコードファイルにある内容と</a:t>
            </a:r>
            <a:r>
              <a:rPr lang="ja-JP" altLang="en-US" sz="2000" b="0" dirty="0">
                <a:solidFill>
                  <a:srgbClr val="FF0000"/>
                </a:solidFill>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en-US" sz="2000" b="0" dirty="0" err="1">
                <a:latin typeface="Calibri" charset="0"/>
                <a:ea typeface="ＭＳ Ｐゴシック" charset="0"/>
              </a:rPr>
              <a:t>そのライセンスがソフトウェアの</a:t>
            </a:r>
            <a:r>
              <a:rPr lang="ja-JP" altLang="en-US" sz="2000" dirty="0">
                <a:solidFill>
                  <a:srgbClr val="FF0000"/>
                </a:solidFill>
                <a:latin typeface="Calibri" charset="0"/>
                <a:ea typeface="ＭＳ Ｐゴシック" charset="0"/>
              </a:rPr>
              <a:t>提案された</a:t>
            </a:r>
            <a:r>
              <a:rPr lang="en-US" sz="2000" b="0" dirty="0" err="1">
                <a:solidFill>
                  <a:srgbClr val="FF0000"/>
                </a:solidFill>
                <a:latin typeface="Calibri" charset="0"/>
                <a:ea typeface="ＭＳ Ｐゴシック" charset="0"/>
              </a:rPr>
              <a:t>使用</a:t>
            </a:r>
            <a:r>
              <a:rPr lang="ja-JP" altLang="en-US" sz="2000" b="0" dirty="0">
                <a:solidFill>
                  <a:srgbClr val="FF0000"/>
                </a:solidFill>
                <a:latin typeface="Calibri" charset="0"/>
                <a:ea typeface="ＭＳ Ｐゴシック" charset="0"/>
              </a:rPr>
              <a:t>方法</a:t>
            </a:r>
            <a:r>
              <a:rPr lang="en-US" sz="2000" b="0" dirty="0" err="1">
                <a:latin typeface="Calibri" charset="0"/>
                <a:ea typeface="ＭＳ Ｐゴシック" charset="0"/>
              </a:rPr>
              <a:t>を本当に許容しているか</a:t>
            </a:r>
            <a:r>
              <a:rPr lang="en-US" sz="2000" b="0" dirty="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87652" y="3237376"/>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33" name="TextBox 32"/>
          <p:cNvSpPr txBox="1"/>
          <p:nvPr/>
        </p:nvSpPr>
        <p:spPr>
          <a:xfrm>
            <a:off x="561772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solidFill>
                  <a:srgbClr val="FF0000"/>
                </a:solidFill>
                <a:latin typeface="Calibri" charset="0"/>
                <a:ea typeface="ＭＳ Ｐゴシック" charset="0"/>
              </a:rPr>
              <a:t>の遂行</a:t>
            </a:r>
            <a:endParaRPr lang="en-US" dirty="0">
              <a:solidFill>
                <a:srgbClr val="FF0000"/>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FOSSレビュープロセスは、インタラクティブな取組みです。この作業はエンジニアリング</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分野をまたいだものとなります。また</a:t>
            </a:r>
            <a:r>
              <a:rPr lang="ja-JP" altLang="en-US" sz="1800" dirty="0">
                <a:solidFill>
                  <a:srgbClr val="FF0000"/>
                </a:solidFill>
                <a:latin typeface="Calibri" charset="0"/>
                <a:ea typeface="ＭＳ Ｐゴシック" charset="0"/>
              </a:rPr>
              <a:t>すべて</a:t>
            </a:r>
            <a:r>
              <a:rPr lang="en-US" sz="1800" dirty="0" err="1">
                <a:latin typeface="Calibri" charset="0"/>
                <a:ea typeface="ＭＳ Ｐゴシック" charset="0"/>
              </a:rPr>
              <a:t>の参加者が</a:t>
            </a:r>
            <a:r>
              <a:rPr lang="ja-JP" altLang="en-US" sz="1800" dirty="0">
                <a:solidFill>
                  <a:srgbClr val="FF0000"/>
                </a:solidFill>
                <a:latin typeface="Calibri" charset="0"/>
                <a:ea typeface="ＭＳ Ｐゴシック" charset="0"/>
              </a:rPr>
              <a:t>内在する</a:t>
            </a:r>
            <a:r>
              <a:rPr lang="en-US" sz="1800" dirty="0" err="1">
                <a:latin typeface="Calibri" charset="0"/>
                <a:ea typeface="ＭＳ Ｐゴシック" charset="0"/>
              </a:rPr>
              <a:t>問題を理解できるようにフォローアップの議論が必要となる場合もあります。このプロセスは最終的にFOSS使用に関する明確な</a:t>
            </a:r>
            <a:r>
              <a:rPr lang="ja-JP" altLang="en-US" sz="1800" dirty="0">
                <a:solidFill>
                  <a:srgbClr val="FF0000"/>
                </a:solidFill>
                <a:latin typeface="Calibri" charset="0"/>
                <a:ea typeface="ＭＳ Ｐゴシック" charset="0"/>
              </a:rPr>
              <a:t>指導</a:t>
            </a:r>
            <a:r>
              <a:rPr lang="en-US" sz="1800" dirty="0" err="1">
                <a:latin typeface="Calibri" charset="0"/>
                <a:ea typeface="ＭＳ Ｐゴシック" charset="0"/>
              </a:rPr>
              <a:t>となる必要があります</a:t>
            </a:r>
            <a:r>
              <a:rPr lang="en-US" sz="1800" dirty="0">
                <a:latin typeface="Calibri" charset="0"/>
                <a:ea typeface="ＭＳ Ｐゴシック" charset="0"/>
              </a:rPr>
              <a: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72468" y="4193989"/>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4" name="TextBox 23"/>
          <p:cNvSpPr txBox="1"/>
          <p:nvPr/>
        </p:nvSpPr>
        <p:spPr>
          <a:xfrm>
            <a:off x="845117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711647" y="34584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9309" y="4316671"/>
            <a:ext cx="4273016" cy="1460318"/>
          </a:xfrm>
          <a:prstGeom prst="rect">
            <a:avLst/>
          </a:prstGeom>
        </p:spPr>
      </p:pic>
      <p:sp>
        <p:nvSpPr>
          <p:cNvPr id="37" name="TextBox 36"/>
          <p:cNvSpPr txBox="1"/>
          <p:nvPr/>
        </p:nvSpPr>
        <p:spPr>
          <a:xfrm>
            <a:off x="5725888" y="4708460"/>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a:t>
            </a:r>
            <a:r>
              <a:rPr lang="en-US" sz="2000" dirty="0" err="1">
                <a:latin typeface="Calibri" charset="0"/>
                <a:ea typeface="ＭＳ Ｐゴシック" charset="0"/>
              </a:rPr>
              <a:t>レビューのプロセスにおいては、関係者間での意見の相違があったり、ある決定が特別に重要だったりする場合を想定し、十分な</a:t>
            </a:r>
            <a:r>
              <a:rPr lang="ja-JP" altLang="en-US" sz="2000" dirty="0">
                <a:latin typeface="Calibri" charset="0"/>
                <a:ea typeface="ＭＳ Ｐゴシック" charset="0"/>
              </a:rPr>
              <a:t>上級</a:t>
            </a:r>
            <a:r>
              <a:rPr lang="en-US" sz="2000" dirty="0" err="1">
                <a:latin typeface="Calibri" charset="0"/>
                <a:ea typeface="ＭＳ Ｐゴシック" charset="0"/>
              </a:rPr>
              <a:t>監督機能が必要となります</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86219" y="3967088"/>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45" name="TextBox 44"/>
          <p:cNvSpPr txBox="1"/>
          <p:nvPr/>
        </p:nvSpPr>
        <p:spPr>
          <a:xfrm>
            <a:off x="846492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725398" y="323159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739639" y="448155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533098"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役員レベルの</a:t>
              </a:r>
              <a:r>
                <a:rPr lang="en-US" sz="1200" dirty="0" err="1">
                  <a:solidFill>
                    <a:srgbClr val="333333"/>
                  </a:solidFill>
                </a:rPr>
                <a:t>レビュー委員会</a:t>
              </a:r>
              <a:endParaRPr lang="en-US" sz="1200" dirty="0">
                <a:solidFill>
                  <a:srgbClr val="333333"/>
                </a:solidFill>
              </a:endParaRPr>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a:t>
            </a:r>
            <a:r>
              <a:rPr lang="ja-JP" altLang="en-US" dirty="0">
                <a:solidFill>
                  <a:srgbClr val="FF0000"/>
                </a:solidFill>
                <a:latin typeface="Calibri" charset="0"/>
                <a:ea typeface="ＭＳ Ｐゴシック" charset="0"/>
              </a:rPr>
              <a:t>と考えたとき</a:t>
            </a:r>
            <a:r>
              <a:rPr lang="x-none" dirty="0">
                <a:latin typeface="Calibri" charset="0"/>
                <a:ea typeface="ＭＳ Ｐゴシック" charset="0"/>
              </a:rPr>
              <a:t>、最初に行うべき</a:t>
            </a:r>
            <a:r>
              <a:rPr lang="x-none" dirty="0">
                <a:solidFill>
                  <a:srgbClr val="FF0000"/>
                </a:solidFill>
                <a:latin typeface="Calibri" charset="0"/>
                <a:ea typeface="ＭＳ Ｐゴシック" charset="0"/>
              </a:rPr>
              <a:t>ア</a:t>
            </a:r>
            <a:r>
              <a:rPr lang="x-none" dirty="0">
                <a:latin typeface="Calibri" charset="0"/>
                <a:ea typeface="ＭＳ Ｐゴシック" charset="0"/>
              </a:rPr>
              <a:t>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a:t>
            </a:r>
            <a:r>
              <a:rPr lang="ja-JP" altLang="en-US" dirty="0">
                <a:solidFill>
                  <a:srgbClr val="FF0000"/>
                </a:solidFill>
                <a:latin typeface="Calibri" charset="0"/>
                <a:ea typeface="ＭＳ Ｐゴシック" charset="0"/>
              </a:rPr>
              <a:t>確認</a:t>
            </a:r>
            <a:r>
              <a:rPr lang="x-none" dirty="0">
                <a:latin typeface="Calibri" charset="0"/>
                <a:ea typeface="ＭＳ Ｐゴシック" charset="0"/>
              </a:rPr>
              <a:t>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t>マネジメント</a:t>
            </a:r>
            <a:r>
              <a:rPr lang="ja-JP" altLang="en-US" dirty="0">
                <a:solidFill>
                  <a:srgbClr val="FF0000"/>
                </a:solidFill>
              </a:rPr>
              <a:t>の始めから終わりまで</a:t>
            </a:r>
            <a:r>
              <a:rPr lang="en-US" dirty="0"/>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マネジメントは、製品の中で使われるFOSS（もしくはOpenChain</a:t>
            </a:r>
            <a:r>
              <a:rPr lang="en-US" dirty="0">
                <a:latin typeface="Calibri" charset="0"/>
                <a:ea typeface="MS PGothic" charset="0"/>
              </a:rPr>
              <a:t> </a:t>
            </a:r>
            <a:r>
              <a:rPr lang="en-US" dirty="0" err="1">
                <a:latin typeface="Calibri" charset="0"/>
                <a:ea typeface="MS PGothic" charset="0"/>
              </a:rPr>
              <a:t>仕様書の中</a:t>
            </a:r>
            <a:r>
              <a:rPr lang="ja-JP" altLang="en-US" dirty="0">
                <a:solidFill>
                  <a:srgbClr val="FF0000"/>
                </a:solidFill>
                <a:latin typeface="Calibri" charset="0"/>
                <a:ea typeface="MS PGothic" charset="0"/>
              </a:rPr>
              <a:t>で</a:t>
            </a:r>
            <a:r>
              <a:rPr lang="en-US" dirty="0">
                <a:latin typeface="Calibri" charset="0"/>
                <a:ea typeface="MS PGothic" charset="0"/>
              </a:rPr>
              <a:t>「</a:t>
            </a:r>
            <a:r>
              <a:rPr lang="en-US" dirty="0" err="1">
                <a:latin typeface="Calibri" charset="0"/>
                <a:ea typeface="MS PGothic" charset="0"/>
              </a:rPr>
              <a:t>供給ソフトウェア</a:t>
            </a:r>
            <a:r>
              <a:rPr lang="en-US" dirty="0">
                <a:latin typeface="Calibri" charset="0"/>
                <a:ea typeface="MS PGothic" charset="0"/>
              </a:rPr>
              <a:t>」</a:t>
            </a:r>
            <a:r>
              <a:rPr lang="ja-JP" altLang="en-US" dirty="0">
                <a:solidFill>
                  <a:srgbClr val="FF0000"/>
                </a:solidFill>
                <a:latin typeface="Calibri" charset="0"/>
                <a:ea typeface="MS PGothic" charset="0"/>
              </a:rPr>
              <a:t>と定義</a:t>
            </a:r>
            <a:r>
              <a:rPr lang="en-US" dirty="0">
                <a:latin typeface="Calibri" charset="0"/>
                <a:ea typeface="MS PGothic" charset="0"/>
              </a:rPr>
              <a:t>）</a:t>
            </a:r>
            <a:r>
              <a:rPr lang="en-US" dirty="0" err="1">
                <a:latin typeface="Calibri" charset="0"/>
                <a:ea typeface="MS PGothic" charset="0"/>
              </a:rPr>
              <a:t>の取込みと頒布をコントロールする</a:t>
            </a:r>
            <a:r>
              <a:rPr lang="ja-JP" altLang="en-US" dirty="0">
                <a:solidFill>
                  <a:srgbClr val="FF0000"/>
                </a:solidFill>
                <a:latin typeface="Calibri" charset="0"/>
                <a:ea typeface="MS PGothic" charset="0"/>
              </a:rPr>
              <a:t>一連の業務行動</a:t>
            </a:r>
            <a:r>
              <a:rPr lang="en-US" dirty="0" err="1">
                <a:latin typeface="Calibri" charset="0"/>
                <a:ea typeface="MS PGothic" charset="0"/>
              </a:rPr>
              <a:t>で構成されます</a:t>
            </a:r>
            <a:r>
              <a:rPr lang="en-US" dirty="0">
                <a:latin typeface="Calibri" charset="0"/>
                <a:ea typeface="MS PGothic" charset="0"/>
              </a:rPr>
              <a:t>。  </a:t>
            </a:r>
          </a:p>
          <a:p>
            <a:pPr>
              <a:buFont typeface="Arial"/>
              <a:buChar char="•"/>
            </a:pPr>
            <a:r>
              <a:rPr lang="ja-JP" altLang="en-US" dirty="0">
                <a:solidFill>
                  <a:srgbClr val="FF0000"/>
                </a:solidFill>
                <a:latin typeface="Calibri" charset="0"/>
                <a:ea typeface="MS PGothic" charset="0"/>
              </a:rPr>
              <a:t>適正な</a:t>
            </a:r>
            <a:r>
              <a:rPr lang="en-US" dirty="0" err="1">
                <a:latin typeface="Calibri" charset="0"/>
                <a:ea typeface="MS PGothic" charset="0"/>
              </a:rPr>
              <a:t>コンプライアンス</a:t>
            </a:r>
            <a:r>
              <a:rPr lang="ja-JP" altLang="en-US" dirty="0">
                <a:solidFill>
                  <a:srgbClr val="FF0000"/>
                </a:solidFill>
                <a:latin typeface="Calibri" charset="0"/>
                <a:ea typeface="MS PGothic" charset="0"/>
              </a:rPr>
              <a:t>遂行</a:t>
            </a:r>
            <a:r>
              <a:rPr lang="en-US" dirty="0" err="1">
                <a:latin typeface="Calibri" charset="0"/>
                <a:ea typeface="MS PGothic" charset="0"/>
              </a:rPr>
              <a:t>の結果として、供給ソフトウェアで使用されている</a:t>
            </a:r>
            <a:r>
              <a:rPr lang="ja-JP" altLang="en-US" dirty="0">
                <a:solidFill>
                  <a:srgbClr val="FF0000"/>
                </a:solidFill>
                <a:latin typeface="Calibri" charset="0"/>
                <a:ea typeface="MS PGothic" charset="0"/>
              </a:rPr>
              <a:t>すべて</a:t>
            </a:r>
            <a:r>
              <a:rPr lang="en-US" dirty="0" err="1">
                <a:latin typeface="Calibri" charset="0"/>
                <a:ea typeface="MS PGothic" charset="0"/>
              </a:rPr>
              <a:t>のFOSS</a:t>
            </a:r>
            <a:r>
              <a:rPr lang="ja-JP" altLang="en-US" dirty="0">
                <a:solidFill>
                  <a:srgbClr val="FF0000"/>
                </a:solidFill>
                <a:latin typeface="Calibri" charset="0"/>
                <a:ea typeface="MS PGothic" charset="0"/>
              </a:rPr>
              <a:t>が</a:t>
            </a:r>
            <a:r>
              <a:rPr lang="en-US" dirty="0" err="1">
                <a:solidFill>
                  <a:srgbClr val="FF0000"/>
                </a:solidFill>
                <a:latin typeface="Calibri" charset="0"/>
                <a:ea typeface="MS PGothic" charset="0"/>
              </a:rPr>
              <a:t>特定</a:t>
            </a:r>
            <a:r>
              <a:rPr lang="ja-JP" altLang="en-US" dirty="0">
                <a:solidFill>
                  <a:srgbClr val="FF0000"/>
                </a:solidFill>
                <a:latin typeface="Calibri" charset="0"/>
                <a:ea typeface="MS PGothic" charset="0"/>
              </a:rPr>
              <a:t>でき</a:t>
            </a:r>
            <a:r>
              <a:rPr lang="en-US" dirty="0" err="1">
                <a:solidFill>
                  <a:srgbClr val="FF0000"/>
                </a:solidFill>
                <a:latin typeface="Calibri" charset="0"/>
                <a:ea typeface="MS PGothic" charset="0"/>
              </a:rPr>
              <a:t>ま</a:t>
            </a:r>
            <a:r>
              <a:rPr lang="en-US" dirty="0" err="1">
                <a:latin typeface="Calibri" charset="0"/>
                <a:ea typeface="MS PGothic" charset="0"/>
              </a:rPr>
              <a:t>す</a:t>
            </a:r>
            <a:r>
              <a:rPr lang="en-US" dirty="0">
                <a:latin typeface="Calibri" charset="0"/>
                <a:ea typeface="MS PGothic" charset="0"/>
              </a:rPr>
              <a:t>。</a:t>
            </a:r>
            <a:r>
              <a:rPr lang="ja-JP" altLang="en-US" dirty="0">
                <a:solidFill>
                  <a:srgbClr val="FF0000"/>
                </a:solidFill>
                <a:latin typeface="Calibri" charset="0"/>
                <a:ea typeface="MS PGothic" charset="0"/>
              </a:rPr>
              <a:t>それによって</a:t>
            </a:r>
            <a:r>
              <a:rPr lang="ja-JP" altLang="en-US" dirty="0">
                <a:latin typeface="Calibri" charset="0"/>
                <a:ea typeface="MS PGothic" charset="0"/>
              </a:rPr>
              <a:t>、</a:t>
            </a:r>
            <a:r>
              <a:rPr lang="en-US" dirty="0" err="1">
                <a:latin typeface="Calibri" charset="0"/>
                <a:ea typeface="MS PGothic" charset="0"/>
              </a:rPr>
              <a:t>すべてのFOSSライセンスの義務</a:t>
            </a:r>
            <a:r>
              <a:rPr lang="ja-JP" altLang="en-US" dirty="0">
                <a:solidFill>
                  <a:srgbClr val="FF0000"/>
                </a:solidFill>
                <a:latin typeface="Calibri" charset="0"/>
                <a:ea typeface="MS PGothic" charset="0"/>
              </a:rPr>
              <a:t>が</a:t>
            </a:r>
            <a:r>
              <a:rPr lang="en-US" dirty="0" err="1">
                <a:latin typeface="Calibri" charset="0"/>
                <a:ea typeface="MS PGothic" charset="0"/>
              </a:rPr>
              <a:t>履行され</a:t>
            </a:r>
            <a:r>
              <a:rPr lang="en-US" dirty="0">
                <a:solidFill>
                  <a:srgbClr val="FF0000"/>
                </a:solidFill>
                <a:latin typeface="Calibri" charset="0"/>
                <a:ea typeface="MS PGothic" charset="0"/>
              </a:rPr>
              <a:t>、</a:t>
            </a:r>
            <a:r>
              <a:rPr lang="ja-JP" altLang="en-US" dirty="0">
                <a:solidFill>
                  <a:srgbClr val="FF0000"/>
                </a:solidFill>
                <a:latin typeface="Calibri" charset="0"/>
                <a:ea typeface="MS PGothic" charset="0"/>
              </a:rPr>
              <a:t>また、将来に渡って</a:t>
            </a:r>
            <a:r>
              <a:rPr lang="en-US" dirty="0" err="1">
                <a:solidFill>
                  <a:srgbClr val="FF0000"/>
                </a:solidFill>
                <a:latin typeface="Calibri" charset="0"/>
                <a:ea typeface="MS PGothic" charset="0"/>
              </a:rPr>
              <a:t>履行されることを確</a:t>
            </a:r>
            <a:r>
              <a:rPr lang="ja-JP" altLang="en-US" dirty="0" err="1">
                <a:solidFill>
                  <a:srgbClr val="FF0000"/>
                </a:solidFill>
                <a:latin typeface="Calibri" charset="0"/>
                <a:ea typeface="MS PGothic" charset="0"/>
              </a:rPr>
              <a:t>かな</a:t>
            </a:r>
            <a:r>
              <a:rPr lang="ja-JP" altLang="en-US" dirty="0">
                <a:solidFill>
                  <a:srgbClr val="FF0000"/>
                </a:solidFill>
                <a:latin typeface="Calibri" charset="0"/>
                <a:ea typeface="MS PGothic" charset="0"/>
              </a:rPr>
              <a:t>ものに</a:t>
            </a:r>
            <a:r>
              <a:rPr lang="en-US" dirty="0" err="1">
                <a:solidFill>
                  <a:srgbClr val="FF0000"/>
                </a:solidFill>
                <a:latin typeface="Calibri" charset="0"/>
                <a:ea typeface="MS PGothic" charset="0"/>
              </a:rPr>
              <a:t>します</a:t>
            </a:r>
            <a:r>
              <a:rPr lang="en-US" dirty="0">
                <a:latin typeface="Calibri" charset="0"/>
                <a:ea typeface="MS PGothic" charset="0"/>
              </a:rPr>
              <a:t>。</a:t>
            </a:r>
          </a:p>
          <a:p>
            <a:pPr>
              <a:buFont typeface="Arial"/>
              <a:buChar char="•"/>
            </a:pPr>
            <a:r>
              <a:rPr lang="en-US" dirty="0" err="1">
                <a:latin typeface="Calibri" charset="0"/>
                <a:ea typeface="MS PGothic" charset="0"/>
              </a:rPr>
              <a:t>大企業が詳細なプロセスを保有する一方で</a:t>
            </a:r>
            <a:r>
              <a:rPr lang="ja-JP" altLang="en-US" dirty="0" err="1">
                <a:solidFill>
                  <a:srgbClr val="FF0000"/>
                </a:solidFill>
                <a:latin typeface="Calibri" charset="0"/>
                <a:ea typeface="MS PGothic" charset="0"/>
              </a:rPr>
              <a:t>、</a:t>
            </a:r>
            <a:r>
              <a:rPr lang="en-US" dirty="0" err="1">
                <a:latin typeface="Calibri" charset="0"/>
                <a:ea typeface="MS PGothic" charset="0"/>
              </a:rPr>
              <a:t>小規模の企業ではチェックリストを使うだけの場合があります。本章では</a:t>
            </a:r>
            <a:r>
              <a:rPr lang="en-US" dirty="0" err="1">
                <a:solidFill>
                  <a:srgbClr val="FF0000"/>
                </a:solidFill>
                <a:latin typeface="Calibri" charset="0"/>
                <a:ea typeface="MS PGothic" charset="0"/>
              </a:rPr>
              <a:t>大企業</a:t>
            </a:r>
            <a:r>
              <a:rPr lang="en-US" dirty="0" err="1">
                <a:latin typeface="Calibri" charset="0"/>
                <a:ea typeface="MS PGothic" charset="0"/>
              </a:rPr>
              <a:t>のプロセス例を提供します</a:t>
            </a:r>
            <a:r>
              <a:rPr lang="en-US" dirty="0">
                <a:latin typeface="Calibri" charset="0"/>
                <a:ea typeface="MS PGothic" charset="0"/>
              </a:rPr>
              <a:t>。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FF0000"/>
                </a:solidFill>
              </a:rPr>
              <a:t>FOSS</a:t>
            </a:r>
            <a:r>
              <a:rPr lang="ja-JP" altLang="en-US" sz="1400" b="1" dirty="0">
                <a:solidFill>
                  <a:srgbClr val="FF0000"/>
                </a:solidFill>
              </a:rPr>
              <a:t>の特定</a:t>
            </a:r>
            <a:endParaRPr lang="en-US" sz="1400" b="1" dirty="0">
              <a:solidFill>
                <a:srgbClr val="FF0000"/>
              </a:solidFill>
            </a:endParaRPr>
          </a:p>
          <a:p>
            <a:pPr algn="ctr">
              <a:defRPr/>
            </a:pPr>
            <a:r>
              <a:rPr lang="en-US" sz="1400" b="1" dirty="0" err="1">
                <a:solidFill>
                  <a:srgbClr val="FF0000"/>
                </a:solidFill>
              </a:rPr>
              <a:t>FOSSの義務</a:t>
            </a:r>
            <a:r>
              <a:rPr lang="ja-JP" altLang="en-US" sz="1400" b="1" dirty="0">
                <a:solidFill>
                  <a:srgbClr val="FF0000"/>
                </a:solidFill>
              </a:rPr>
              <a:t>の履行</a:t>
            </a:r>
            <a:endParaRPr lang="en-US" sz="1400" b="1" dirty="0">
              <a:solidFill>
                <a:srgbClr val="FF0000"/>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41866" y="1988025"/>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各種告知／表示および帰属</a:t>
            </a:r>
            <a:r>
              <a:rPr lang="ja-JP" altLang="en-US" sz="1100" b="1" dirty="0">
                <a:solidFill>
                  <a:srgbClr val="FF0000"/>
                </a:solidFill>
              </a:rPr>
              <a:t>情報</a:t>
            </a:r>
            <a:endParaRPr lang="en-US" sz="1100" b="1" dirty="0">
              <a:solidFill>
                <a:srgbClr val="FF0000"/>
              </a:solidFill>
            </a:endParaRP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書面による申し出</a:t>
            </a:r>
            <a:endParaRPr lang="en-US" sz="1100" b="1" dirty="0">
              <a:solidFill>
                <a:srgbClr val="FF0000"/>
              </a:solidFill>
            </a:endParaRP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42977" y="4485575"/>
            <a:ext cx="1646584" cy="600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solidFill>
                  <a:srgbClr val="FF0000"/>
                </a:solidFill>
                <a:cs typeface="Arial" charset="0"/>
              </a:rPr>
              <a:t>に添って監査で</a:t>
            </a:r>
            <a:r>
              <a:rPr lang="ja-JP" altLang="en-US" sz="1100" dirty="0">
                <a:solidFill>
                  <a:srgbClr val="FF0000"/>
                </a:solidFill>
                <a:cs typeface="Arial" charset="0"/>
              </a:rPr>
              <a:t>見つけた</a:t>
            </a:r>
            <a:endParaRPr lang="en-US" sz="1100" dirty="0">
              <a:solidFill>
                <a:srgbClr val="FF0000"/>
              </a:solidFill>
              <a:cs typeface="Arial" charset="0"/>
            </a:endParaRPr>
          </a:p>
          <a:p>
            <a:pPr algn="ctr"/>
            <a:r>
              <a:rPr lang="en-US" sz="1100" dirty="0">
                <a:cs typeface="Arial" charset="0"/>
              </a:rPr>
              <a:t>全問題を解決する</a:t>
            </a: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277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r>
              <a:rPr lang="en-US" sz="1100" dirty="0" err="1">
                <a:cs typeface="Arial" charset="0"/>
              </a:rPr>
              <a:t>スキャン、監査</a:t>
            </a:r>
            <a:r>
              <a:rPr lang="en-US" sz="1100" dirty="0">
                <a:cs typeface="Arial" charset="0"/>
              </a:rPr>
              <a:t> </a:t>
            </a:r>
          </a:p>
          <a:p>
            <a:pPr algn="ctr"/>
            <a:r>
              <a:rPr lang="en-US" sz="1100" dirty="0" err="1">
                <a:solidFill>
                  <a:srgbClr val="FF0000"/>
                </a:solidFill>
                <a:cs typeface="Arial" charset="0"/>
              </a:rPr>
              <a:t>適切な告知／表示が提供されていることを検証する</a:t>
            </a:r>
            <a:endParaRPr lang="en-US" sz="1100" dirty="0">
              <a:solidFill>
                <a:srgbClr val="FF0000"/>
              </a:solidFill>
              <a:cs typeface="Arial" charset="0"/>
            </a:endParaRPr>
          </a:p>
          <a:p>
            <a:pPr algn="ctr">
              <a:buFontTx/>
              <a:buChar char="-"/>
            </a:pP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9" y="4162749"/>
            <a:ext cx="170601"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69217" y="4902706"/>
            <a:ext cx="2165958" cy="1107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ソフトウェア／版数（バージョン）を</a:t>
            </a:r>
            <a:endParaRPr lang="en-US" sz="1100" dirty="0">
              <a:cs typeface="Arial" charset="0"/>
            </a:endParaRPr>
          </a:p>
          <a:p>
            <a:pPr algn="ctr"/>
            <a:r>
              <a:rPr lang="en-US" sz="1100" dirty="0" err="1">
                <a:cs typeface="Arial" charset="0"/>
              </a:rPr>
              <a:t>製品ごと、リリースごとに</a:t>
            </a:r>
            <a:r>
              <a:rPr lang="en-US" sz="1100" dirty="0">
                <a:cs typeface="Arial" charset="0"/>
              </a:rPr>
              <a:t> </a:t>
            </a:r>
          </a:p>
          <a:p>
            <a:pPr algn="ctr"/>
            <a:r>
              <a:rPr lang="en-US" sz="1100" dirty="0" err="1">
                <a:solidFill>
                  <a:srgbClr val="FF0000"/>
                </a:solidFill>
                <a:cs typeface="Arial" charset="0"/>
              </a:rPr>
              <a:t>一覧表に</a:t>
            </a:r>
            <a:r>
              <a:rPr lang="en-US" sz="1100" dirty="0">
                <a:solidFill>
                  <a:srgbClr val="FF0000"/>
                </a:solidFill>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a:t>
            </a:r>
            <a:r>
              <a:rPr lang="en-US" sz="1100" dirty="0" err="1">
                <a:solidFill>
                  <a:srgbClr val="FF0000"/>
                </a:solidFill>
                <a:cs typeface="Arial" charset="0"/>
              </a:rPr>
              <a:t>告知／表示、書面による申し出</a:t>
            </a:r>
            <a:endParaRPr lang="en-US" sz="1100" dirty="0">
              <a:solidFill>
                <a:srgbClr val="FF0000"/>
              </a:solidFill>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solidFill>
                  <a:srgbClr val="FF0000"/>
                </a:solidFill>
                <a:latin typeface="+mj-lt"/>
                <a:cs typeface="Arial" charset="0"/>
              </a:rPr>
              <a:t>公開に向けて</a:t>
            </a:r>
            <a:endParaRPr lang="en-US" sz="1100" dirty="0">
              <a:solidFill>
                <a:srgbClr val="FF0000"/>
              </a:solidFill>
              <a:latin typeface="+mj-lt"/>
              <a:cs typeface="Arial" charset="0"/>
            </a:endParaRPr>
          </a:p>
          <a:p>
            <a:pPr algn="ctr">
              <a:defRPr/>
            </a:pPr>
            <a:r>
              <a:rPr lang="en-US" sz="1100" dirty="0" err="1">
                <a:solidFill>
                  <a:srgbClr val="FF0000"/>
                </a:solidFill>
                <a:latin typeface="+mj-lt"/>
                <a:cs typeface="Arial" charset="0"/>
              </a:rPr>
              <a:t>告知／表示をまとめる</a:t>
            </a:r>
            <a:endParaRPr lang="en-US" sz="1100" dirty="0">
              <a:solidFill>
                <a:srgbClr val="FF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chemeClr val="bg1"/>
                </a:solidFill>
                <a:latin typeface="+mj-lt"/>
                <a:ea typeface="MS PGothic" pitchFamily="34" charset="-128"/>
                <a:cs typeface="DejaVu Sans" charset="0"/>
              </a:rPr>
              <a:t>マネジメントの</a:t>
            </a:r>
            <a:r>
              <a:rPr lang="ja-JP" altLang="en-US" sz="1300" b="1" dirty="0">
                <a:solidFill>
                  <a:srgbClr val="FF0000"/>
                </a:solidFill>
                <a:latin typeface="+mj-lt"/>
                <a:ea typeface="MS PGothic" pitchFamily="34" charset="-128"/>
                <a:cs typeface="DejaVu Sans" charset="0"/>
              </a:rPr>
              <a:t>始めから終わりまでの</a:t>
            </a:r>
            <a:r>
              <a:rPr lang="en-US" sz="1300" b="1" dirty="0" err="1">
                <a:solidFill>
                  <a:srgbClr val="FFFFFF"/>
                </a:solidFill>
                <a:latin typeface="+mj-lt"/>
                <a:ea typeface="MS PGothic" pitchFamily="34" charset="-128"/>
                <a:cs typeface="DejaVu Sans" charset="0"/>
              </a:rPr>
              <a:t>プロセスの例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dirty="0" err="1">
                <a:solidFill>
                  <a:srgbClr val="000000"/>
                </a:solidFill>
              </a:rPr>
              <a:t>確認（Identification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入力となる</a:t>
            </a:r>
            <a:r>
              <a:rPr kumimoji="0" lang="ja-JP" altLang="en-US" sz="1600" b="0" i="0" u="none" strike="noStrike" kern="1200" cap="none" spc="0" normalizeH="0" baseline="0" noProof="0" dirty="0">
                <a:ln>
                  <a:noFill/>
                </a:ln>
                <a:solidFill>
                  <a:srgbClr val="FF0000"/>
                </a:solidFill>
                <a:effectLst/>
                <a:uLnTx/>
                <a:uFillTx/>
                <a:latin typeface="Calibri" charset="0"/>
                <a:ea typeface="MS PGothic" charset="0"/>
                <a:cs typeface="+mn-cs"/>
              </a:rPr>
              <a:t>レビュー</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en-US" sz="1600" b="0" i="0" u="none" strike="noStrike" kern="1200" cap="none" spc="0" normalizeH="0" baseline="0" noProof="0" dirty="0" err="1">
                <a:ln>
                  <a:noFill/>
                </a:ln>
                <a:solidFill>
                  <a:srgbClr val="FF0000"/>
                </a:solidFill>
                <a:effectLst/>
                <a:uLnTx/>
                <a:uFillTx/>
                <a:latin typeface="Calibri" charset="0"/>
                <a:ea typeface="MS PGothic" charset="0"/>
                <a:cs typeface="+mn-cs"/>
              </a:rPr>
              <a:t>適正</a:t>
            </a:r>
            <a:r>
              <a:rPr kumimoji="0" lang="ja-JP" altLang="en-US" sz="1600" b="0" i="0" u="none" strike="noStrike" kern="1200" cap="none" spc="0" normalizeH="0" baseline="0" noProof="0" dirty="0">
                <a:ln>
                  <a:noFill/>
                </a:ln>
                <a:solidFill>
                  <a:schemeClr val="tx1"/>
                </a:solidFill>
                <a:effectLst/>
                <a:uLnTx/>
                <a:uFillTx/>
                <a:latin typeface="Calibri" charset="0"/>
                <a:ea typeface="MS PGothic" charset="0"/>
                <a:cs typeface="+mn-cs"/>
              </a:rPr>
              <a:t>な</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評価を実施する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a:t>
            </a:r>
            <a:r>
              <a:rPr lang="ja-JP" altLang="en-US" sz="1600" dirty="0">
                <a:solidFill>
                  <a:srgbClr val="FF0000"/>
                </a:solidFill>
                <a:latin typeface="Calibri" charset="0"/>
                <a:ea typeface="MS PGothic" charset="0"/>
              </a:rPr>
              <a:t>に記載</a:t>
            </a:r>
            <a:r>
              <a:rPr lang="en-US" sz="1600" dirty="0" err="1">
                <a:latin typeface="Calibri" charset="0"/>
                <a:ea typeface="MS PGothic" charset="0"/>
              </a:rPr>
              <a:t>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144293"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開発チームがFOSSの使用についての情報</a:t>
            </a:r>
            <a:r>
              <a:rPr lang="ja-JP" altLang="en-US" sz="1600" dirty="0">
                <a:solidFill>
                  <a:srgbClr val="FF0000"/>
                </a:solidFill>
                <a:latin typeface="Calibri" charset="0"/>
                <a:ea typeface="MS PGothic" charset="0"/>
              </a:rPr>
              <a:t>を記述した</a:t>
            </a:r>
            <a:r>
              <a:rPr lang="en-US" sz="1600" dirty="0" err="1">
                <a:latin typeface="Calibri" charset="0"/>
                <a:ea typeface="MS PGothic" charset="0"/>
              </a:rPr>
              <a:t>コンプライアンスの記録を提供する</a:t>
            </a:r>
            <a:r>
              <a:rPr lang="en-US" sz="1600" dirty="0">
                <a:latin typeface="Calibri" charset="0"/>
                <a:ea typeface="MS PGothic" charset="0"/>
              </a:rPr>
              <a:t>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6457152"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その起源とライセンスが確認される</a:t>
            </a:r>
            <a:r>
              <a:rPr lang="en-US" b="1" dirty="0">
                <a:latin typeface="Calibri" charset="0"/>
                <a:ea typeface="MS PGothic" charset="0"/>
              </a:rPr>
              <a:t>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err="1">
                <a:latin typeface="Calibri" charset="0"/>
                <a:ea typeface="MS PGothic" charset="0"/>
              </a:rPr>
              <a:t>監査レポートがソースコードの起源とライセンスを特定していて、さらなる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の問題を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en-US" sz="1600" dirty="0" err="1">
                <a:latin typeface="Calibri" charset="0"/>
                <a:ea typeface="MS PGothic" charset="0"/>
              </a:rPr>
              <a:t>問題を解決するために適切なエンジニアに向けたフィードバックを提供する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err="1">
                <a:latin typeface="Calibri" charset="0"/>
                <a:ea typeface="MS PGothic" charset="0"/>
              </a:rPr>
              <a:t>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された問題が解決されている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監査レポートで発見したことを保存し、解決された問題を次のステップ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監査レポートをレビューし、発見されたすべての問題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8794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監査およびレビューの結果に基づき、ソフトウェアの使用が承認、否認されます</a:t>
            </a:r>
            <a:r>
              <a:rPr lang="en-US" sz="2000" b="0" dirty="0">
                <a:latin typeface="Calibri" charset="0"/>
                <a:ea typeface="MS PGothic" charset="0"/>
              </a:rPr>
              <a:t>。</a:t>
            </a:r>
          </a:p>
          <a:p>
            <a:pPr eaLnBrk="1" hangingPunct="1">
              <a:buFont typeface="Arial"/>
              <a:buChar char="•"/>
            </a:pPr>
            <a:r>
              <a:rPr lang="en-US" sz="2000" b="0" dirty="0" err="1">
                <a:latin typeface="Calibri" charset="0"/>
                <a:ea typeface="MS PGothic" charset="0"/>
              </a:rPr>
              <a:t>この承認では、承認対象のFOSSコンポーネントのバージョン、使用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a:t>
            </a:r>
            <a:r>
              <a:rPr lang="ja-JP" altLang="en-US" sz="2000" b="0" dirty="0" err="1">
                <a:latin typeface="Calibri" charset="0"/>
                <a:ea typeface="MS PGothic" charset="0"/>
              </a:rPr>
              <a:t>、</a:t>
            </a:r>
            <a:r>
              <a:rPr lang="en-US" sz="2000" b="0" dirty="0" err="1">
                <a:latin typeface="Calibri" charset="0"/>
                <a:ea typeface="MS PGothic" charset="0"/>
              </a:rPr>
              <a:t>FOSSライセンス下で</a:t>
            </a:r>
            <a:r>
              <a:rPr lang="ja-JP" altLang="en-US" sz="2000" b="0" dirty="0">
                <a:solidFill>
                  <a:srgbClr val="FF0000"/>
                </a:solidFill>
                <a:latin typeface="Calibri" charset="0"/>
                <a:ea typeface="MS PGothic" charset="0"/>
              </a:rPr>
              <a:t>適用されるその他の</a:t>
            </a:r>
            <a:r>
              <a:rPr lang="en-US" sz="2000" b="0" dirty="0" err="1">
                <a:latin typeface="Calibri" charset="0"/>
                <a:ea typeface="MS PGothic" charset="0"/>
              </a:rPr>
              <a:t>義務などを明確にする必要があります</a:t>
            </a:r>
            <a:r>
              <a:rPr lang="en-US" sz="2000" b="0" dirty="0">
                <a:latin typeface="Calibri" charset="0"/>
                <a:ea typeface="MS PGothic" charset="0"/>
              </a:rPr>
              <a:t>。</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レベルで行われる必要があります</a:t>
            </a:r>
            <a:r>
              <a:rPr lang="en-US" sz="2000" b="0" dirty="0">
                <a:latin typeface="Calibri" charset="0"/>
                <a:ea typeface="MS PGothic" charset="0"/>
              </a:rPr>
              <a:t>。</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作者の</a:t>
            </a:r>
            <a:r>
              <a:rPr lang="ja-JP" altLang="en-US" dirty="0">
                <a:solidFill>
                  <a:srgbClr val="FF0000"/>
                </a:solidFill>
                <a:latin typeface="Arial"/>
              </a:rPr>
              <a:t>独創性のある</a:t>
            </a:r>
            <a:r>
              <a:rPr lang="en-US" dirty="0" err="1">
                <a:latin typeface="Arial"/>
              </a:rPr>
              <a:t>原作を保護します</a:t>
            </a:r>
            <a:r>
              <a:rPr lang="en-US" dirty="0">
                <a:latin typeface="Arial"/>
              </a:rPr>
              <a:t>。 </a:t>
            </a: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a:latin typeface="Arial"/>
              </a:rPr>
              <a:t>特許権（パテント）：</a:t>
            </a:r>
            <a:r>
              <a:rPr lang="en-US" dirty="0" err="1">
                <a:latin typeface="Arial"/>
              </a:rPr>
              <a:t>新規性、有用性、非自明性をもつ発明のことです</a:t>
            </a:r>
            <a:r>
              <a:rPr lang="en-US" dirty="0">
                <a:latin typeface="Arial"/>
              </a:rPr>
              <a:t>。 </a:t>
            </a:r>
          </a:p>
          <a:p>
            <a:pPr lvl="1"/>
            <a:r>
              <a:rPr lang="en-US" dirty="0" err="1">
                <a:latin typeface="Arial"/>
              </a:rPr>
              <a:t>イノベーションを奨励するための限定</a:t>
            </a:r>
            <a:r>
              <a:rPr lang="ja-JP" altLang="en-US" dirty="0">
                <a:solidFill>
                  <a:srgbClr val="FF0000"/>
                </a:solidFill>
                <a:latin typeface="Arial"/>
              </a:rPr>
              <a:t>的な</a:t>
            </a:r>
            <a:r>
              <a:rPr lang="en-US" dirty="0" err="1">
                <a:latin typeface="Arial"/>
              </a:rPr>
              <a:t>独占権</a:t>
            </a:r>
            <a:endParaRPr lang="en-US" dirty="0">
              <a:latin typeface="Arial"/>
            </a:endParaRPr>
          </a:p>
          <a:p>
            <a:r>
              <a:rPr lang="en-US" dirty="0"/>
              <a:t>営業秘密</a:t>
            </a:r>
            <a:r>
              <a:rPr lang="en-GB" dirty="0"/>
              <a:t>：価値ある機密情報を保護します。</a:t>
            </a:r>
          </a:p>
          <a:p>
            <a:r>
              <a:rPr lang="en-US" dirty="0"/>
              <a:t>商標：（言葉、ロゴ、標語、色などの）プロダクトの出所を識別する標識を保護します。	</a:t>
            </a:r>
          </a:p>
          <a:p>
            <a:pPr lvl="1"/>
            <a:r>
              <a:rPr lang="en-US" dirty="0" err="1"/>
              <a:t>消費者とブランドを</a:t>
            </a:r>
            <a:r>
              <a:rPr lang="ja-JP" altLang="en-US" dirty="0">
                <a:solidFill>
                  <a:srgbClr val="FF0000"/>
                </a:solidFill>
              </a:rPr>
              <a:t>保護</a:t>
            </a:r>
            <a:r>
              <a:rPr lang="en-US" dirty="0"/>
              <a:t>；消費者の混乱やブランドの希薄化を回避します。</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85000"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err="1">
                <a:latin typeface="Calibri" charset="0"/>
                <a:ea typeface="MS PGothic" charset="0"/>
              </a:rPr>
              <a:t>FOSSが承認されたら、それはその製品に対するソフトウェア一覧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に追加さ</a:t>
            </a:r>
            <a:r>
              <a:rPr lang="en-US" sz="2000" b="0" dirty="0" err="1">
                <a:solidFill>
                  <a:srgbClr val="FF0000"/>
                </a:solidFill>
                <a:latin typeface="Calibri" charset="0"/>
                <a:ea typeface="MS PGothic" charset="0"/>
              </a:rPr>
              <a:t>れます</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en-US" sz="2000" b="0" dirty="0" err="1">
                <a:solidFill>
                  <a:srgbClr val="FF0000"/>
                </a:solidFill>
                <a:latin typeface="Calibri" charset="0"/>
                <a:ea typeface="MS PGothic" charset="0"/>
              </a:rPr>
              <a:t>されます</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システムは新しい版数のFOSSコンポーネントや新しい使用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新たな承認が必要となることを明確にする必要があります</a:t>
            </a:r>
            <a:r>
              <a:rPr lang="en-US" sz="2000" b="0" dirty="0">
                <a:latin typeface="Calibri" charset="0"/>
                <a:ea typeface="MS PGothic" charset="0"/>
              </a:rPr>
              <a:t>。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689725"/>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エンドユーザに</a:t>
            </a:r>
            <a:r>
              <a:rPr lang="en-US" sz="1800" dirty="0" err="1">
                <a:latin typeface="Calibri" charset="0"/>
                <a:ea typeface="MS PGothic" charset="0"/>
              </a:rPr>
              <a:t>FOSSのソースコードの写しの入手方法について情報提供を行う（GPLやLGPLのケースのよう</a:t>
            </a:r>
            <a:r>
              <a:rPr lang="ja-JP" altLang="en-US" sz="1800" dirty="0" err="1">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a:t>
            </a:r>
            <a:r>
              <a:rPr lang="en-US" sz="1800" dirty="0">
                <a:latin typeface="Calibri" charset="0"/>
                <a:ea typeface="MS PGothic" charset="0"/>
              </a:rPr>
              <a:t>）</a:t>
            </a:r>
          </a:p>
          <a:p>
            <a:pPr lvl="1" eaLnBrk="1" hangingPunct="1"/>
            <a:r>
              <a:rPr lang="en-US" sz="1800" dirty="0" err="1">
                <a:latin typeface="Calibri" charset="0"/>
                <a:ea typeface="MS PGothic" charset="0"/>
              </a:rPr>
              <a:t>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err="1">
                <a:latin typeface="Calibri" charset="0"/>
                <a:ea typeface="MS PGothic" charset="0"/>
              </a:rPr>
              <a:t>FOSSコンポーネントがそのリリースに対しソフトウェア一覧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エンドユーザに向けに当該FOSSのソースコードをリクエストできる権利について情報提供するために適切な告知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義務についての履行を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製品と版数に対応し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頒布されたソースコードが承認されたものと同じ版数となっていることを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にはど</a:t>
            </a:r>
            <a:r>
              <a:rPr lang="x-none" dirty="0">
                <a:latin typeface="Calibri" charset="0"/>
                <a:ea typeface="ＭＳ Ｐゴシック" charset="0"/>
              </a:rPr>
              <a:t>んなことが関係してきますか？（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潜在的な落とし穴について説明していきます</a:t>
            </a:r>
            <a:r>
              <a:rPr lang="en-US" dirty="0">
                <a:latin typeface="Calibri" charset="0"/>
                <a:ea typeface="ＭＳ Ｐゴシック" charset="0"/>
              </a:rPr>
              <a:t>。</a:t>
            </a:r>
          </a:p>
          <a:p>
            <a:pPr marL="457200" indent="-457200">
              <a:buFont typeface="+mj-lt"/>
              <a:buAutoNum type="arabicPeriod"/>
            </a:pPr>
            <a:r>
              <a:rPr lang="en-US" dirty="0">
                <a:latin typeface="Calibri" charset="0"/>
                <a:ea typeface="ＭＳ Ｐゴシック" charset="0"/>
              </a:rPr>
              <a:t>知的財産（IP）に関する落とし穴</a:t>
            </a:r>
          </a:p>
          <a:p>
            <a:pPr marL="457200" indent="-457200">
              <a:buFont typeface="+mj-lt"/>
              <a:buAutoNum type="arabicPeriod"/>
            </a:pPr>
            <a:r>
              <a:rPr lang="en-US" dirty="0">
                <a:latin typeface="Calibri" charset="0"/>
                <a:ea typeface="ＭＳ Ｐゴシック" charset="0"/>
              </a:rPr>
              <a:t>ライセンス コンプライアンスに関する落とし穴</a:t>
            </a: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2743403940"/>
              </p:ext>
            </p:extLst>
          </p:nvPr>
        </p:nvGraphicFramePr>
        <p:xfrm>
          <a:off x="667318" y="1590440"/>
          <a:ext cx="10720135" cy="4782680"/>
        </p:xfrm>
        <a:graphic>
          <a:graphicData uri="http://schemas.openxmlformats.org/drawingml/2006/table">
            <a:tbl>
              <a:tblPr/>
              <a:tblGrid>
                <a:gridCol w="3659896">
                  <a:extLst>
                    <a:ext uri="{9D8B030D-6E8A-4147-A177-3AD203B41FA5}">
                      <a16:colId xmlns:a16="http://schemas.microsoft.com/office/drawing/2014/main" val="20000"/>
                    </a:ext>
                  </a:extLst>
                </a:gridCol>
                <a:gridCol w="3529114">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プロプライエタリ、もしくはサード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に</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意図していなかったコピーレフトFOSS</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を取り込み</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類</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の失敗は開発プロセス中、</a:t>
                      </a:r>
                      <a:r>
                        <a:rPr kumimoji="0" lang="en-US" altLang="ja-JP"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エンジニアが（自社にとって、もしくはサード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パーティにとって）プロプラエタリソースのコードにFOSSコードを追加（もしくカット＆ペースト）するときに起こります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類</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類</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エンジニアリングスタッフが、コンプライアンスの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各種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のタイプ／カテゴリーの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と、</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を意識できるよう、トレーニングを提供する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416789578"/>
              </p:ext>
            </p:extLst>
          </p:nvPr>
        </p:nvGraphicFramePr>
        <p:xfrm>
          <a:off x="762316" y="1357028"/>
          <a:ext cx="10667368" cy="5168311"/>
        </p:xfrm>
        <a:graphic>
          <a:graphicData uri="http://schemas.openxmlformats.org/drawingml/2006/table">
            <a:tbl>
              <a:tblPr/>
              <a:tblGrid>
                <a:gridCol w="3642324">
                  <a:extLst>
                    <a:ext uri="{9D8B030D-6E8A-4147-A177-3AD203B41FA5}">
                      <a16:colId xmlns:a16="http://schemas.microsoft.com/office/drawing/2014/main" val="20000"/>
                    </a:ext>
                  </a:extLst>
                </a:gridCol>
                <a:gridCol w="3512522">
                  <a:extLst>
                    <a:ext uri="{9D8B030D-6E8A-4147-A177-3AD203B41FA5}">
                      <a16:colId xmlns:a16="http://schemas.microsoft.com/office/drawing/2014/main" val="20001"/>
                    </a:ext>
                  </a:extLst>
                </a:gridCol>
                <a:gridCol w="3512522">
                  <a:extLst>
                    <a:ext uri="{9D8B030D-6E8A-4147-A177-3AD203B41FA5}">
                      <a16:colId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意図せず</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相互に矛盾する、あるいは</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両立しないソフトウェア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（FOSS、プロプライエタリ、サード パーティ）</a:t>
                      </a:r>
                    </a:p>
                    <a:p>
                      <a:pPr marL="0" indent="-342900" defTabSz="457200" fontAlgn="base">
                        <a:spcBef>
                          <a:spcPct val="0"/>
                        </a:spcBef>
                        <a:spcAft>
                          <a:spcPct val="0"/>
                        </a:spcAft>
                      </a:pP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リンクした結果起こります。リンクの法的効果についてはFOSSコミュニティで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い</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存性追跡ツールを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FOSSポリシーに合致しないライセンスをもつソフトウェアコンポーネントへのリンクをエンジニアリングスタッフが回避できるよう、トレーニングを提供する</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それによって、法的リスクを防ぐことができる。</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ビルド環境全体に対し継続的に依存性追跡ツールを実行する。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プロプライエタリのコードが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FOSSに組み入れられてしまう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0" indent="-342900" defTabSz="457200" fontAlgn="base">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FOSSコンポーネントに移植するソースコードを確認・分析する際の、監査やスキャン実施時に発見されることがあります。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基本ルール＝著作権は独創的作品を保護します。</a:t>
            </a:r>
          </a:p>
          <a:p>
            <a:r>
              <a:rPr lang="en-US" dirty="0" err="1"/>
              <a:t>一般的に著作権は、書</a:t>
            </a:r>
            <a:r>
              <a:rPr lang="ja-JP" altLang="en-US" dirty="0">
                <a:solidFill>
                  <a:srgbClr val="FF0000"/>
                </a:solidFill>
              </a:rPr>
              <a:t>物</a:t>
            </a:r>
            <a:r>
              <a:rPr lang="en-US" dirty="0"/>
              <a:t>、</a:t>
            </a:r>
            <a:r>
              <a:rPr lang="en-US" dirty="0" err="1"/>
              <a:t>動画、絵画、音楽、地図などの</a:t>
            </a:r>
            <a:r>
              <a:rPr lang="ja-JP" altLang="en-US" dirty="0">
                <a:solidFill>
                  <a:srgbClr val="FF0000"/>
                </a:solidFill>
              </a:rPr>
              <a:t>著作物</a:t>
            </a:r>
            <a:endParaRPr lang="en-US" dirty="0">
              <a:solidFill>
                <a:srgbClr val="FF0000"/>
              </a:solidFill>
            </a:endParaRPr>
          </a:p>
          <a:p>
            <a:r>
              <a:rPr lang="en-US" dirty="0"/>
              <a:t>ソフトウェアは、著作権によって保護されます。（</a:t>
            </a:r>
            <a:r>
              <a:rPr lang="en-US" dirty="0" err="1"/>
              <a:t>特許権で保護される）機能ではなく</a:t>
            </a:r>
            <a:r>
              <a:rPr lang="ja-JP" altLang="en-US" dirty="0" err="1">
                <a:solidFill>
                  <a:srgbClr val="FF0000"/>
                </a:solidFill>
              </a:rPr>
              <a:t>、</a:t>
            </a:r>
            <a:r>
              <a:rPr lang="en-US" dirty="0" err="1"/>
              <a:t>表現（実装の細部における独創性</a:t>
            </a:r>
            <a:r>
              <a:rPr lang="en-US" dirty="0"/>
              <a:t>）</a:t>
            </a:r>
            <a:r>
              <a:rPr lang="ja-JP" altLang="en-US" dirty="0">
                <a:solidFill>
                  <a:srgbClr val="FF0000"/>
                </a:solidFill>
              </a:rPr>
              <a:t>が保護される。</a:t>
            </a:r>
            <a:endParaRPr lang="en-US" dirty="0">
              <a:solidFill>
                <a:srgbClr val="FF0000"/>
              </a:solidFill>
            </a:endParaRPr>
          </a:p>
          <a:p>
            <a:r>
              <a:rPr lang="en-US" dirty="0" err="1"/>
              <a:t>その作品の著作権保有者</a:t>
            </a:r>
            <a:r>
              <a:rPr lang="ja-JP" altLang="en-US" dirty="0">
                <a:solidFill>
                  <a:srgbClr val="FF0000"/>
                </a:solidFill>
              </a:rPr>
              <a:t>は</a:t>
            </a:r>
            <a:r>
              <a:rPr lang="en-US" dirty="0"/>
              <a:t>、</a:t>
            </a:r>
            <a:r>
              <a:rPr lang="en-US" dirty="0" err="1"/>
              <a:t>自らが創</a:t>
            </a:r>
            <a:r>
              <a:rPr lang="ja-JP" altLang="en-US" dirty="0">
                <a:solidFill>
                  <a:srgbClr val="FF0000"/>
                </a:solidFill>
              </a:rPr>
              <a:t>作</a:t>
            </a:r>
            <a:r>
              <a:rPr lang="en-US" dirty="0" err="1"/>
              <a:t>した作品</a:t>
            </a:r>
            <a:r>
              <a:rPr lang="ja-JP" altLang="en-US" dirty="0" err="1"/>
              <a:t>だけを</a:t>
            </a:r>
            <a:r>
              <a:rPr lang="en-US" dirty="0" err="1"/>
              <a:t>コントロールができます</a:t>
            </a:r>
            <a:r>
              <a:rPr lang="en-US" dirty="0"/>
              <a:t>。</a:t>
            </a:r>
            <a:r>
              <a:rPr lang="ja-JP" altLang="en-US" dirty="0"/>
              <a:t>他の誰かが独立して創作したものはコントロールできません。</a:t>
            </a:r>
            <a:endParaRPr lang="en-US" dirty="0"/>
          </a:p>
        </p:txBody>
      </p:sp>
    </p:spTree>
    <p:extLst>
      <p:ext uri="{BB962C8B-B14F-4D97-AF65-F5344CB8AC3E}">
        <p14:creationId xmlns:p14="http://schemas.microsoft.com/office/powerpoint/2010/main" val="15254531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50923607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val="20000"/>
                    </a:ext>
                  </a:extLst>
                </a:gridCol>
                <a:gridCol w="6555553">
                  <a:extLst>
                    <a:ext uri="{9D8B030D-6E8A-4147-A177-3AD203B41FA5}">
                      <a16:colId xmlns:a16="http://schemas.microsoft.com/office/drawing/2014/main"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ソースコードを提供しない</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この種類の失敗は、製品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間違った版数のソースコードを提供してしまう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indent="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検証ステップをコンプライアンス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プロセスに加えることで回避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ます。こうすることでバイナリの版数に対応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ソースコードの公開を確かなものにします。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FOSSコンポーネントの改変に対応したソースコードを提供する際の</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失敗</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この種類の失敗は、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検証ステップをコンプライアンスに加えることで回避</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ます。こうすることで原作のソースコードコンポーネントではなく、改変に対応したソースコードが公開されることを確かなものにします。</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2964827986"/>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val="20000"/>
                    </a:ext>
                  </a:extLst>
                </a:gridCol>
                <a:gridCol w="6681983">
                  <a:extLst>
                    <a:ext uri="{9D8B030D-6E8A-4147-A177-3AD203B41FA5}">
                      <a16:colId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改変に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印付けがなされて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FOSSライセンスの要求に応じ</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FOSSのソースコードに</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この種類の失敗は、以下で回避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印付けを行い</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ます</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エンジニアリング スタッフにトレーニングを実施する。こうすることで公開されるFOSSもしくはプロプライエタリ ソフトウェアの著作権表示やライセンス情報がアップデートされるようになることを確かなものにします。</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405811198"/>
              </p:ext>
            </p:extLst>
          </p:nvPr>
        </p:nvGraphicFramePr>
        <p:xfrm>
          <a:off x="774949" y="1411743"/>
          <a:ext cx="10483345" cy="4926561"/>
        </p:xfrm>
        <a:graphic>
          <a:graphicData uri="http://schemas.openxmlformats.org/drawingml/2006/table">
            <a:tbl>
              <a:tblPr/>
              <a:tblGrid>
                <a:gridCol w="2690416">
                  <a:extLst>
                    <a:ext uri="{9D8B030D-6E8A-4147-A177-3AD203B41FA5}">
                      <a16:colId xmlns:a16="http://schemas.microsoft.com/office/drawing/2014/main" val="20000"/>
                    </a:ext>
                  </a:extLst>
                </a:gridCol>
                <a:gridCol w="3989238">
                  <a:extLst>
                    <a:ext uri="{9D8B030D-6E8A-4147-A177-3AD203B41FA5}">
                      <a16:colId xmlns:a16="http://schemas.microsoft.com/office/drawing/2014/main" val="20001"/>
                    </a:ext>
                  </a:extLst>
                </a:gridCol>
                <a:gridCol w="3803691">
                  <a:extLst>
                    <a:ext uri="{9D8B030D-6E8A-4147-A177-3AD203B41FA5}">
                      <a16:colId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の使用を検出するため</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実施</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その企業のFOSSポリシーやプロセスに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FOSSトレーニングの修了が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となり</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対象にすることで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され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特定の日にちまでのFOSSトレーニング受講を命じることで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1691217846"/>
              </p:ext>
            </p:extLst>
          </p:nvPr>
        </p:nvGraphicFramePr>
        <p:xfrm>
          <a:off x="624265" y="1542369"/>
          <a:ext cx="10935398" cy="5084043"/>
        </p:xfrm>
        <a:graphic>
          <a:graphicData uri="http://schemas.openxmlformats.org/drawingml/2006/table">
            <a:tbl>
              <a:tblPr/>
              <a:tblGrid>
                <a:gridCol w="2729039">
                  <a:extLst>
                    <a:ext uri="{9D8B030D-6E8A-4147-A177-3AD203B41FA5}">
                      <a16:colId xmlns:a16="http://schemas.microsoft.com/office/drawing/2014/main" val="20000"/>
                    </a:ext>
                  </a:extLst>
                </a:gridCol>
                <a:gridCol w="4690173">
                  <a:extLst>
                    <a:ext uri="{9D8B030D-6E8A-4147-A177-3AD203B41FA5}">
                      <a16:colId xmlns:a16="http://schemas.microsoft.com/office/drawing/2014/main" val="20001"/>
                    </a:ext>
                  </a:extLst>
                </a:gridCol>
                <a:gridCol w="3516186">
                  <a:extLst>
                    <a:ext uri="{9D8B030D-6E8A-4147-A177-3AD203B41FA5}">
                      <a16:colId xmlns:a16="http://schemas.microsoft.com/office/drawing/2014/main"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この種類の失敗は、以下で回避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周期的なソースコードスキャン／監査の実施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この種類の失敗は、監査レポートが完了しない状況では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コンプライアンス上のチケット（問題解決のためのタスク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許さない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プロセスでの承認ステップを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この種類の失敗は、エンジニアリング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FOSSソースコードの採用を決定すしていなくても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発出することで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類</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ます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製品出荷に先立ち、コンプライアンスを確かにする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企業は（どのような形態であれ）製品が出荷される前にコンプライアンスを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しなければなりません</a:t>
            </a:r>
            <a:r>
              <a:rPr lang="en-US" sz="2800" dirty="0">
                <a:latin typeface="Calibri" charset="0"/>
                <a:ea typeface="ＭＳ Ｐゴシック" charset="0"/>
              </a:rPr>
              <a:t>。</a:t>
            </a:r>
          </a:p>
          <a:p>
            <a:pPr>
              <a:buFont typeface="Arial"/>
              <a:buChar char="•"/>
            </a:pPr>
            <a:r>
              <a:rPr lang="en-US" sz="2800" dirty="0">
                <a:latin typeface="Calibri" charset="0"/>
                <a:ea typeface="ＭＳ Ｐゴシック" charset="0"/>
              </a:rPr>
              <a:t>コンプライアンスを優先することは以下を促進します：</a:t>
            </a:r>
          </a:p>
          <a:p>
            <a:pPr lvl="1">
              <a:buFont typeface="Arial"/>
              <a:buChar char="•"/>
            </a:pPr>
            <a:r>
              <a:rPr lang="en-US" sz="2500" dirty="0">
                <a:latin typeface="Calibri" charset="0"/>
                <a:ea typeface="ＭＳ Ｐゴシック" charset="0"/>
              </a:rPr>
              <a:t>組織内でのFOSSの使用をより効果的にする</a:t>
            </a: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en-US" sz="2500" dirty="0" err="1">
                <a:latin typeface="Calibri" charset="0"/>
                <a:ea typeface="ＭＳ Ｐゴシック" charset="0"/>
              </a:rPr>
              <a:t>関係を良くする</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77500" lnSpcReduction="20000"/>
          </a:bodyPr>
          <a:lstStyle/>
          <a:p>
            <a:pPr marL="0" indent="0">
              <a:buNone/>
            </a:pPr>
            <a:r>
              <a:rPr lang="x-none" dirty="0">
                <a:latin typeface="Calibri" charset="0"/>
                <a:ea typeface="ＭＳ Ｐゴシック" charset="0"/>
              </a:rPr>
              <a:t>加えて、FOSS関連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するよい方法についての助言を得られる点などで、非常に助けになることがあります。また、コンプライアンス上の問題についても助けてくれるでしょう。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コミュニティとのよい関係は双方向のコミュニケーションの意味で助け合いと</a:t>
            </a:r>
            <a:r>
              <a:rPr lang="x-none" dirty="0">
                <a:solidFill>
                  <a:srgbClr val="FF0000"/>
                </a:solidFill>
                <a:latin typeface="Calibri" charset="0"/>
                <a:ea typeface="ＭＳ Ｐゴシック" charset="0"/>
              </a:rPr>
              <a:t>なり</a:t>
            </a:r>
            <a:r>
              <a:rPr lang="x-none" dirty="0">
                <a:latin typeface="Calibri" charset="0"/>
                <a:ea typeface="ＭＳ Ｐゴシック" charset="0"/>
              </a:rPr>
              <a:t>ます：</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提供することや、（コミュニティの）ソフトウェア開発者からのサポートを得ることもあるでしょう。</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FOSSコンプライアンスではどのような種類の落とし穴がありますか？ </a:t>
            </a:r>
          </a:p>
          <a:p>
            <a:pPr>
              <a:buFont typeface="Arial"/>
              <a:buChar char="•"/>
            </a:pPr>
            <a:r>
              <a:rPr lang="en-US" sz="2800" dirty="0">
                <a:latin typeface="Calibri" charset="0"/>
                <a:ea typeface="ＭＳ Ｐゴシック" charset="0"/>
              </a:rPr>
              <a:t>知的財産での失敗として例を一つ挙げてください。</a:t>
            </a:r>
          </a:p>
          <a:p>
            <a:pPr>
              <a:buFont typeface="Arial"/>
              <a:buChar char="•"/>
            </a:pPr>
            <a:r>
              <a:rPr lang="en-US" sz="2800" dirty="0">
                <a:latin typeface="Calibri" charset="0"/>
                <a:ea typeface="ＭＳ Ｐゴシック" charset="0"/>
              </a:rPr>
              <a:t>ライセンス コンプライアンスでの失敗として例を一つ挙げてください。</a:t>
            </a:r>
          </a:p>
          <a:p>
            <a:pPr>
              <a:buFont typeface="Arial"/>
              <a:buChar char="•"/>
            </a:pPr>
            <a:r>
              <a:rPr lang="en-US" sz="2800" dirty="0">
                <a:latin typeface="Calibri" charset="0"/>
                <a:ea typeface="ＭＳ Ｐゴシック" charset="0"/>
              </a:rPr>
              <a:t>コンプライアンス プロセスでの失敗として例を一つ挙げてください。</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ことのメリットにはどういったものがありますか</a:t>
            </a:r>
            <a:r>
              <a:rPr lang="en-US" sz="2800" dirty="0">
                <a:latin typeface="Calibri" charset="0"/>
                <a:ea typeface="ＭＳ Ｐゴシック" charset="0"/>
              </a:rPr>
              <a:t>？</a:t>
            </a:r>
          </a:p>
          <a:p>
            <a:r>
              <a:rPr lang="en-US" sz="2800" dirty="0">
                <a:latin typeface="Calibri" charset="0"/>
                <a:ea typeface="ＭＳ Ｐゴシック" charset="0"/>
              </a:rPr>
              <a:t>コミュニティとの良好な関係を維持するメリットにはどういったものがありますか？</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ソフトウェアに関係する著作権</a:t>
            </a:r>
            <a:r>
              <a:rPr lang="ja-JP" altLang="en-US" dirty="0">
                <a:solidFill>
                  <a:srgbClr val="FF0000"/>
                </a:solidFill>
              </a:rPr>
              <a:t>の「権利」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a:t>
            </a:r>
            <a:r>
              <a:rPr lang="en-US" dirty="0" err="1"/>
              <a:t>コピーを作成する</a:t>
            </a:r>
            <a:r>
              <a:rPr lang="ja-JP" altLang="en-US" dirty="0">
                <a:solidFill>
                  <a:srgbClr val="FF0000"/>
                </a:solidFill>
              </a:rPr>
              <a:t>ことができる</a:t>
            </a:r>
            <a:endParaRPr lang="en-US" dirty="0">
              <a:solidFill>
                <a:srgbClr val="FF0000"/>
              </a:solidFill>
            </a:endParaRPr>
          </a:p>
          <a:p>
            <a:r>
              <a:rPr lang="en-US" dirty="0"/>
              <a:t>「</a:t>
            </a:r>
            <a:r>
              <a:rPr lang="ja-JP" altLang="en-US" i="1" dirty="0">
                <a:solidFill>
                  <a:srgbClr val="FF0000"/>
                </a:solidFill>
              </a:rPr>
              <a:t>派生物</a:t>
            </a:r>
            <a:r>
              <a:rPr lang="en-US" dirty="0"/>
              <a:t>」 を作る権利– </a:t>
            </a:r>
            <a:r>
              <a:rPr lang="en-US" dirty="0" err="1"/>
              <a:t>修正を加える</a:t>
            </a:r>
            <a:r>
              <a:rPr lang="ja-JP" altLang="en-US" dirty="0">
                <a:solidFill>
                  <a:srgbClr val="FF0000"/>
                </a:solidFill>
              </a:rPr>
              <a:t>ことができる</a:t>
            </a:r>
            <a:endParaRPr lang="en-US" dirty="0">
              <a:solidFill>
                <a:srgbClr val="FF0000"/>
              </a:solidFill>
            </a:endParaRPr>
          </a:p>
          <a:p>
            <a:pPr lvl="1"/>
            <a:r>
              <a:rPr lang="ja-JP" altLang="en-US" dirty="0">
                <a:solidFill>
                  <a:srgbClr val="FF0000"/>
                </a:solidFill>
                <a:latin typeface="Calibri" charset="0"/>
                <a:ea typeface="MS PGothic" charset="0"/>
              </a:rPr>
              <a:t>派生物</a:t>
            </a:r>
            <a:r>
              <a:rPr lang="en-US" dirty="0" err="1">
                <a:latin typeface="Calibri" charset="0"/>
                <a:ea typeface="MS PGothic" charset="0"/>
              </a:rPr>
              <a:t>という用語は</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原作に基づいてはいるものの、</a:t>
            </a:r>
            <a:r>
              <a:rPr lang="en-US" dirty="0" err="1">
                <a:solidFill>
                  <a:srgbClr val="FF0000"/>
                </a:solidFill>
                <a:latin typeface="Calibri" charset="0"/>
                <a:ea typeface="MS PGothic" charset="0"/>
              </a:rPr>
              <a:t>その新しい著作物が原作</a:t>
            </a:r>
            <a:r>
              <a:rPr lang="ja-JP" altLang="en-US" dirty="0">
                <a:solidFill>
                  <a:srgbClr val="FF0000"/>
                </a:solidFill>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原作に対し十分に独創的で創造的な作業が加え</a:t>
            </a:r>
            <a:r>
              <a:rPr lang="ja-JP" altLang="en-US" dirty="0" err="1">
                <a:solidFill>
                  <a:srgbClr val="FF0000"/>
                </a:solidFill>
                <a:latin typeface="Calibri" charset="0"/>
                <a:ea typeface="MS PGothic" charset="0"/>
              </a:rPr>
              <a:t>たと</a:t>
            </a:r>
            <a:r>
              <a:rPr lang="ja-JP" altLang="en-US" dirty="0">
                <a:solidFill>
                  <a:srgbClr val="FF0000"/>
                </a:solidFill>
                <a:latin typeface="Calibri" charset="0"/>
                <a:ea typeface="MS PGothic" charset="0"/>
              </a:rPr>
              <a:t>主張できるレベルの</a:t>
            </a:r>
            <a:r>
              <a:rPr lang="en-US" dirty="0" err="1">
                <a:latin typeface="Calibri" charset="0"/>
                <a:ea typeface="MS PGothic" charset="0"/>
              </a:rPr>
              <a:t>作品のことを言います</a:t>
            </a:r>
            <a:r>
              <a:rPr lang="en-US" dirty="0">
                <a:latin typeface="Calibri" charset="0"/>
                <a:ea typeface="MS PGothic" charset="0"/>
              </a:rPr>
              <a:t>。（なおこの用語は米国法令に基づいているのでご留意ください。）</a:t>
            </a:r>
          </a:p>
          <a:p>
            <a:r>
              <a:rPr lang="en-US" dirty="0"/>
              <a:t> </a:t>
            </a:r>
            <a:r>
              <a:rPr lang="en-US" i="1" dirty="0"/>
              <a:t>頒布</a:t>
            </a:r>
            <a:r>
              <a:rPr lang="en-US" dirty="0">
                <a:solidFill>
                  <a:srgbClr val="FF0000"/>
                </a:solidFill>
              </a:rPr>
              <a:t>する権利</a:t>
            </a:r>
          </a:p>
          <a:p>
            <a:pPr lvl="1">
              <a:lnSpc>
                <a:spcPct val="110000"/>
              </a:lnSpc>
            </a:pPr>
            <a:r>
              <a:rPr lang="ja-JP" altLang="en-US" dirty="0">
                <a:solidFill>
                  <a:srgbClr val="FF0000"/>
                </a:solidFill>
                <a:latin typeface="Calibri" charset="0"/>
                <a:ea typeface="MS PGothic" charset="0"/>
              </a:rPr>
              <a:t>頒布</a:t>
            </a:r>
            <a:r>
              <a:rPr lang="en-US" dirty="0" err="1">
                <a:latin typeface="Calibri" charset="0"/>
                <a:ea typeface="MS PGothic" charset="0"/>
              </a:rPr>
              <a:t>とは、一般的に、ソフトウェア部品のコピーをバイナリもしくはソースコードの形態で</a:t>
            </a:r>
            <a:r>
              <a:rPr lang="ja-JP" altLang="en-US" dirty="0">
                <a:solidFill>
                  <a:srgbClr val="FF0000"/>
                </a:solidFill>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solidFill>
                  <a:srgbClr val="FF0000"/>
                </a:solidFill>
                <a:latin typeface="Calibri" charset="0"/>
                <a:ea typeface="MS PGothic" charset="0"/>
              </a:rPr>
              <a:t>外部の</a:t>
            </a:r>
            <a:r>
              <a:rPr lang="en-US" dirty="0" err="1">
                <a:latin typeface="Calibri" charset="0"/>
                <a:ea typeface="MS PGothic" charset="0"/>
              </a:rPr>
              <a:t>企業</a:t>
            </a:r>
            <a:r>
              <a:rPr lang="ja-JP" altLang="en-US" dirty="0">
                <a:solidFill>
                  <a:srgbClr val="FF0000"/>
                </a:solidFill>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solidFill>
                  <a:srgbClr val="FF0000"/>
                </a:solidFill>
                <a:latin typeface="Calibri" charset="0"/>
                <a:ea typeface="MS PGothic" charset="0"/>
              </a:rPr>
              <a:t>に</a:t>
            </a:r>
            <a:r>
              <a:rPr lang="en-US" dirty="0" err="1">
                <a:latin typeface="Calibri" charset="0"/>
                <a:ea typeface="MS PGothic" charset="0"/>
              </a:rPr>
              <a:t>提供する行為とみなされます</a:t>
            </a:r>
            <a:r>
              <a:rPr lang="en-US" dirty="0">
                <a:latin typeface="Calibri" charset="0"/>
                <a:ea typeface="MS PGothic" charset="0"/>
              </a:rPr>
              <a:t>。  </a:t>
            </a:r>
          </a:p>
          <a:p>
            <a:pPr marL="0" indent="0">
              <a:buNone/>
            </a:pPr>
            <a:endParaRPr lang="en-US" dirty="0">
              <a:latin typeface="Calibri" charset="0"/>
              <a:ea typeface="MS PGothic" charset="0"/>
            </a:endParaRPr>
          </a:p>
          <a:p>
            <a:pPr marL="0" indent="0">
              <a:buNone/>
            </a:pPr>
            <a:r>
              <a:rPr lang="en-US" dirty="0" err="1">
                <a:latin typeface="Calibri" charset="0"/>
                <a:ea typeface="MS PGothic" charset="0"/>
              </a:rPr>
              <a:t>注：何をもって</a:t>
            </a:r>
            <a:r>
              <a:rPr lang="en-US" dirty="0">
                <a:latin typeface="Calibri" charset="0"/>
                <a:ea typeface="MS PGothic" charset="0"/>
              </a:rPr>
              <a:t>「</a:t>
            </a:r>
            <a:r>
              <a:rPr lang="ja-JP" altLang="en-US" dirty="0">
                <a:solidFill>
                  <a:srgbClr val="FF0000"/>
                </a:solidFill>
                <a:latin typeface="Calibri" charset="0"/>
                <a:ea typeface="MS PGothic" charset="0"/>
              </a:rPr>
              <a:t>派生物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a:t>
            </a:r>
            <a:r>
              <a:rPr lang="ja-JP" altLang="en-US" dirty="0">
                <a:solidFill>
                  <a:srgbClr val="FF0000"/>
                </a:solidFill>
                <a:latin typeface="Calibri" charset="0"/>
                <a:ea typeface="MS PGothic" charset="0"/>
              </a:rPr>
              <a:t>中においても、関連した法務関係者の間においても</a:t>
            </a:r>
            <a:r>
              <a:rPr lang="en-US" dirty="0" err="1">
                <a:latin typeface="Calibri" charset="0"/>
                <a:ea typeface="MS PGothic" charset="0"/>
              </a:rPr>
              <a:t>議論</a:t>
            </a:r>
            <a:r>
              <a:rPr lang="ja-JP" altLang="en-US" dirty="0">
                <a:solidFill>
                  <a:srgbClr val="FF0000"/>
                </a:solidFill>
                <a:latin typeface="Calibri" charset="0"/>
                <a:ea typeface="MS PGothic" charset="0"/>
              </a:rPr>
              <a:t>され続けて</a:t>
            </a:r>
            <a:r>
              <a:rPr lang="ja-JP" altLang="en-US" dirty="0" err="1">
                <a:solidFill>
                  <a:srgbClr val="FF0000"/>
                </a:solidFill>
                <a:latin typeface="Calibri" charset="0"/>
                <a:ea typeface="MS PGothic" charset="0"/>
              </a:rPr>
              <a:t>い</a:t>
            </a:r>
            <a:r>
              <a:rPr lang="en-US" dirty="0" err="1">
                <a:latin typeface="Calibri" charset="0"/>
                <a:ea typeface="MS PGothic" charset="0"/>
              </a:rPr>
              <a:t>ます</a:t>
            </a:r>
            <a:r>
              <a:rPr lang="en-US" dirty="0">
                <a:latin typeface="Calibri" charset="0"/>
                <a:ea typeface="MS PGothic" charset="0"/>
              </a:rPr>
              <a:t>。</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プログラムのような演算方法が含まれます。</a:t>
            </a:r>
          </a:p>
          <a:p>
            <a:pPr lvl="1"/>
            <a:r>
              <a:rPr lang="en-US" dirty="0"/>
              <a:t>抽象的なアイデアや自然法則は保護しません。</a:t>
            </a:r>
          </a:p>
          <a:p>
            <a:r>
              <a:rPr lang="en-US" dirty="0" err="1"/>
              <a:t>特許保有者は</a:t>
            </a:r>
            <a:r>
              <a:rPr lang="en-US" dirty="0"/>
              <a:t>、</a:t>
            </a:r>
            <a:r>
              <a:rPr lang="ja-JP" altLang="en-US" dirty="0">
                <a:solidFill>
                  <a:srgbClr val="FF0000"/>
                </a:solidFill>
              </a:rPr>
              <a:t>他者の</a:t>
            </a:r>
            <a:r>
              <a:rPr lang="en-US" dirty="0" err="1"/>
              <a:t>独立</a:t>
            </a:r>
            <a:r>
              <a:rPr lang="ja-JP" altLang="en-US" dirty="0">
                <a:solidFill>
                  <a:srgbClr val="FF0000"/>
                </a:solidFill>
              </a:rPr>
              <a:t>した</a:t>
            </a:r>
            <a:r>
              <a:rPr lang="en-US" dirty="0" err="1"/>
              <a:t>創作</a:t>
            </a:r>
            <a:r>
              <a:rPr lang="ja-JP" altLang="en-US" dirty="0">
                <a:solidFill>
                  <a:srgbClr val="FF0000"/>
                </a:solidFill>
              </a:rPr>
              <a:t>であっても</a:t>
            </a:r>
            <a:r>
              <a:rPr lang="en-US" dirty="0"/>
              <a:t>、</a:t>
            </a:r>
            <a:r>
              <a:rPr lang="en-US" dirty="0" err="1"/>
              <a:t>あらゆる人に対しその機能の使用を停止</a:t>
            </a:r>
            <a:r>
              <a:rPr lang="ja-JP" altLang="en-US" dirty="0">
                <a:solidFill>
                  <a:srgbClr val="FF0000"/>
                </a:solidFill>
              </a:rPr>
              <a:t>させる</a:t>
            </a:r>
            <a:r>
              <a:rPr lang="en-US" dirty="0" err="1"/>
              <a:t>ことができます</a:t>
            </a:r>
            <a:r>
              <a:rPr lang="en-US" dirty="0"/>
              <a:t>。 </a:t>
            </a:r>
          </a:p>
          <a:p>
            <a:r>
              <a:rPr lang="en-US" dirty="0" err="1"/>
              <a:t>他者がそのテクノロジを使いたい場合、特許ライセンス</a:t>
            </a:r>
            <a:r>
              <a:rPr lang="en-US" dirty="0"/>
              <a:t>（</a:t>
            </a:r>
            <a:r>
              <a:rPr lang="ja-JP" altLang="en-US" dirty="0">
                <a:solidFill>
                  <a:srgbClr val="FF0000"/>
                </a:solidFill>
              </a:rPr>
              <a:t>その技術の</a:t>
            </a:r>
            <a:r>
              <a:rPr lang="en-US" dirty="0" err="1">
                <a:solidFill>
                  <a:srgbClr val="FF0000"/>
                </a:solidFill>
              </a:rPr>
              <a:t>使用権</a:t>
            </a:r>
            <a:r>
              <a:rPr lang="en-US" dirty="0">
                <a:solidFill>
                  <a:srgbClr val="FF0000"/>
                </a:solidFill>
              </a:rPr>
              <a:t>、</a:t>
            </a:r>
            <a:r>
              <a:rPr lang="ja-JP" altLang="en-US" dirty="0">
                <a:solidFill>
                  <a:srgbClr val="FF0000"/>
                </a:solidFill>
              </a:rPr>
              <a:t>製造権</a:t>
            </a:r>
            <a:r>
              <a:rPr lang="ja-JP" altLang="en-US" dirty="0"/>
              <a:t>、</a:t>
            </a:r>
            <a:r>
              <a:rPr lang="ja-JP" altLang="en-US" dirty="0">
                <a:solidFill>
                  <a:srgbClr val="FF0000"/>
                </a:solidFill>
              </a:rPr>
              <a:t>製造を委託する</a:t>
            </a:r>
            <a:r>
              <a:rPr lang="en-US" dirty="0" err="1">
                <a:solidFill>
                  <a:srgbClr val="FF0000"/>
                </a:solidFill>
              </a:rPr>
              <a:t>権</a:t>
            </a:r>
            <a:r>
              <a:rPr lang="en-US" dirty="0" err="1"/>
              <a:t>利、販売</a:t>
            </a:r>
            <a:r>
              <a:rPr lang="ja-JP" altLang="en-US" dirty="0">
                <a:solidFill>
                  <a:srgbClr val="FF0000"/>
                </a:solidFill>
              </a:rPr>
              <a:t>権、販売のために提示する</a:t>
            </a:r>
            <a:r>
              <a:rPr lang="en-US" dirty="0" err="1"/>
              <a:t>権利</a:t>
            </a:r>
            <a:r>
              <a:rPr lang="ja-JP" altLang="en-US" dirty="0" err="1"/>
              <a:t>、</a:t>
            </a:r>
            <a:r>
              <a:rPr lang="en-US" dirty="0" err="1"/>
              <a:t>および</a:t>
            </a:r>
            <a:r>
              <a:rPr lang="ja-JP" altLang="en-US" dirty="0" err="1"/>
              <a:t>、</a:t>
            </a:r>
            <a:r>
              <a:rPr lang="en-US" dirty="0" err="1"/>
              <a:t>輸入する権利など</a:t>
            </a:r>
            <a:r>
              <a:rPr lang="ja-JP" altLang="en-US" dirty="0"/>
              <a:t>）</a:t>
            </a:r>
            <a:r>
              <a:rPr lang="ja-JP" altLang="en-US" dirty="0">
                <a:solidFill>
                  <a:srgbClr val="FF0000"/>
                </a:solidFill>
              </a:rPr>
              <a:t>の</a:t>
            </a:r>
            <a:r>
              <a:rPr lang="en-US" dirty="0" err="1"/>
              <a:t>供与を求めることができます</a:t>
            </a:r>
            <a:r>
              <a:rPr lang="en-US" dirty="0"/>
              <a:t>。</a:t>
            </a:r>
          </a:p>
          <a:p>
            <a:endParaRPr lang="en-US" dirty="0"/>
          </a:p>
        </p:txBody>
      </p:sp>
    </p:spTree>
    <p:extLst>
      <p:ext uri="{BB962C8B-B14F-4D97-AF65-F5344CB8AC3E}">
        <p14:creationId xmlns:p14="http://schemas.microsoft.com/office/powerpoint/2010/main" val="456333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9796</TotalTime>
  <Words>5891</Words>
  <Application>Microsoft Office PowerPoint</Application>
  <PresentationFormat>ワイド画面</PresentationFormat>
  <Paragraphs>1169</Paragraphs>
  <Slides>76</Slides>
  <Notes>75</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ＭＳ Ｐゴシック</vt:lpstr>
      <vt:lpstr>ＭＳ Ｐゴシック</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ソフトウェアに関係する著作権の「権利」</vt:lpstr>
      <vt:lpstr>ソフトウェアにおける特許の概念</vt:lpstr>
      <vt:lpstr>ライセンス</vt:lpstr>
      <vt:lpstr>理解度チェック</vt:lpstr>
      <vt:lpstr>第2章</vt:lpstr>
      <vt:lpstr>FOSS（フリー／オープンソース ソフトウェア）ライセンス </vt:lpstr>
      <vt:lpstr>パーミッシブな（寛容型の）FOSSライセンス</vt:lpstr>
      <vt:lpstr>ライセンスの互恵性とコピーレフトライセンス</vt:lpstr>
      <vt:lpstr>プロプライエタリ ライセンスもしくはクローズド ソース</vt:lpstr>
      <vt:lpstr>その他のライセンス</vt:lpstr>
      <vt:lpstr>パブリック ドメイン</vt:lpstr>
      <vt:lpstr>ライセンスの両立性</vt:lpstr>
      <vt:lpstr>告知／表示</vt:lpstr>
      <vt:lpstr>マルチ 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FOSSコンプライスのトリガー：頒布</vt:lpstr>
      <vt:lpstr>FOSSコンプライスのトリガー：改変</vt:lpstr>
      <vt:lpstr>FOSSコンプライアンス プログラム</vt:lpstr>
      <vt:lpstr>コンプライアンスを業務として実装する</vt:lpstr>
      <vt:lpstr>コンプライアンスのメリット</vt:lpstr>
      <vt:lpstr>理解度チェック</vt:lpstr>
      <vt:lpstr>第4章</vt:lpstr>
      <vt:lpstr>そのコンポーネントをどのように使いますか？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 レビュー</vt:lpstr>
      <vt:lpstr>FOSS レビューの開始</vt:lpstr>
      <vt:lpstr>どんな情報を集める必要があるか？</vt:lpstr>
      <vt:lpstr>FOSS 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コンプライアンスの落とし穴</vt:lpstr>
      <vt:lpstr>ライセンス コンプライアンスの落とし穴</vt:lpstr>
      <vt:lpstr>コンプライアンス プロセスでの失敗</vt:lpstr>
      <vt:lpstr>コンプライアンス プロセスでの失敗</vt:lpstr>
      <vt:lpstr>製品出荷に先立ち、コンプライアンスを確かにする</vt:lpstr>
      <vt:lpstr>コミュニティとの関係を確立する</vt:lpstr>
      <vt:lpstr>理解度チェック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工内隆</cp:lastModifiedBy>
  <cp:revision>370</cp:revision>
  <cp:lastPrinted>2017-05-13T02:23:06Z</cp:lastPrinted>
  <dcterms:created xsi:type="dcterms:W3CDTF">2013-07-15T20:26:40Z</dcterms:created>
  <dcterms:modified xsi:type="dcterms:W3CDTF">2017-05-17T06:00:14Z</dcterms:modified>
</cp:coreProperties>
</file>