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6.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7.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8.xml" ContentType="application/vnd.openxmlformats-officedocument.presentationml.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9.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0.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11.xml" ContentType="application/vnd.openxmlformats-officedocument.presentationml.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omments/comment12.xml" ContentType="application/vnd.openxmlformats-officedocument.presentationml.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13.xml" ContentType="application/vnd.openxmlformats-officedocument.presentationml.comments+xml"/>
  <Override PartName="/ppt/notesSlides/notesSlide68.xml" ContentType="application/vnd.openxmlformats-officedocument.presentationml.notesSlide+xml"/>
  <Override PartName="/ppt/comments/comment14.xml" ContentType="application/vnd.openxmlformats-officedocument.presentationml.comment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 id="745" r:id="rId54"/>
    <p:sldId id="746" r:id="rId55"/>
    <p:sldId id="747" r:id="rId56"/>
    <p:sldId id="748" r:id="rId57"/>
    <p:sldId id="749" r:id="rId58"/>
    <p:sldId id="750" r:id="rId59"/>
    <p:sldId id="751" r:id="rId60"/>
    <p:sldId id="752" r:id="rId61"/>
    <p:sldId id="753" r:id="rId62"/>
    <p:sldId id="754"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1" clrIdx="0">
    <p:extLst/>
  </p:cmAuthor>
  <p:cmAuthor id="2" name="Mieko Sato" initials="MS" lastIdx="16" clrIdx="1">
    <p:extLst>
      <p:ext uri="{19B8F6BF-5375-455C-9EA6-DF929625EA0E}">
        <p15:presenceInfo xmlns:p15="http://schemas.microsoft.com/office/powerpoint/2012/main" userId="c4e82a9f38616e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54101" autoAdjust="0"/>
  </p:normalViewPr>
  <p:slideViewPr>
    <p:cSldViewPr snapToGrid="0">
      <p:cViewPr varScale="1">
        <p:scale>
          <a:sx n="65" d="100"/>
          <a:sy n="65" d="100"/>
        </p:scale>
        <p:origin x="88" y="44"/>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668"/>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6-27T13:06:27.085" idx="5">
    <p:pos x="10" y="10"/>
    <p:text>ノート部分を変えています。eitherが微妙な位置にありますね。</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7-06-05T22:57:26.368" idx="1">
    <p:pos x="1637" y="2987"/>
    <p:text>「依存性関係」には違和感あり。「依存関係」または「依存状態」がよいかと。</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7-05-16T17:40:10.665" idx="8">
    <p:pos x="1082" y="218"/>
    <p:text>使用している事実を確認する</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2" dt="2017-06-30T19:39:55.439" idx="13">
    <p:pos x="1563" y="1872"/>
    <p:text>問題？ 課題？
どちらかに。</p:text>
    <p:extLst>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10" y="106"/>
    <p:text>「この種類の」が不自然に感じたので、「タイプ」に統一しました。</p:text>
    <p:extLst>
      <p:ext uri="{C676402C-5697-4E1C-873F-D02D1690AC5C}">
        <p15:threadingInfo xmlns:p15="http://schemas.microsoft.com/office/powerpoint/2012/main" timeZoneBias="-540">
          <p15:parentCm authorId="1" idx="9"/>
        </p15:threadingInfo>
      </p:ext>
    </p:extLst>
  </p:cm>
  <p:cm authorId="2" dt="2017-06-30T20:01:19.028" idx="15">
    <p:pos x="715" y="1397"/>
    <p:text>次のスライドの表現に合わせました。</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7-05-17T12:02:38.958" idx="10">
    <p:pos x="420" y="865"/>
    <p:text>in certain casesの訳は不要でしょう</p:text>
    <p:extLst>
      <p:ext uri="{C676402C-5697-4E1C-873F-D02D1690AC5C}">
        <p15:threadingInfo xmlns:p15="http://schemas.microsoft.com/office/powerpoint/2012/main" timeZoneBias="-540"/>
      </p:ext>
    </p:extLst>
  </p:cm>
  <p:cm authorId="1" dt="2017-05-17T13:18:00.245" idx="11">
    <p:pos x="1548" y="965"/>
    <p:text>ソースコードにリンクするのはヘン</p:text>
    <p:extLst>
      <p:ext uri="{C676402C-5697-4E1C-873F-D02D1690AC5C}">
        <p15:threadingInfo xmlns:p15="http://schemas.microsoft.com/office/powerpoint/2012/main" timeZoneBias="-540"/>
      </p:ext>
    </p:extLst>
  </p:cm>
  <p:cm authorId="2" dt="2017-06-30T23:29:53.711" idx="16">
    <p:pos x="4352" y="1419"/>
    <p:text>他の場所に合わせて「依存関係」を「依存性」に変えました。</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15T12:00:34.737" idx="1">
    <p:pos x="6290" y="2235"/>
    <p:text>Onlyの対象とNotの対象は釣り合ってなければならないのでは。</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5-15T12:15:26.625" idx="2">
    <p:pos x="5496" y="1932"/>
    <p:text>Copyrightableな派生物のことを言っている。英語最新版で確認が必要。</p:text>
    <p:extLst>
      <p:ext uri="{C676402C-5697-4E1C-873F-D02D1690AC5C}">
        <p15:threadingInfo xmlns:p15="http://schemas.microsoft.com/office/powerpoint/2012/main" timeZoneBias="-540"/>
      </p:ext>
    </p:extLst>
  </p:cm>
  <p:cm authorId="2" dt="2017-06-28T11:27:21.594" idx="6">
    <p:pos x="787" y="1006"/>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5-15T13:58:36.610" idx="4">
    <p:pos x="384" y="780"/>
    <p:text>最初のFreeは余分でしょう。</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15T15:04:37.754" idx="5">
    <p:pos x="420" y="1980"/>
    <p:text>この項、翻訳不能。</p:text>
    <p:extLst>
      <p:ext uri="{C676402C-5697-4E1C-873F-D02D1690AC5C}">
        <p15:threadingInfo xmlns:p15="http://schemas.microsoft.com/office/powerpoint/2012/main" timeZoneBias="-540"/>
      </p:ext>
    </p:extLst>
  </p:cm>
  <p:cm authorId="2" dt="2017-06-28T23:23:46.063" idx="8">
    <p:pos x="4273" y="452"/>
    <p:text>「互換性」も入れたほうがよいかどうか、検討要。</p:text>
    <p:extLst>
      <p:ext uri="{C676402C-5697-4E1C-873F-D02D1690AC5C}">
        <p15:threadingInfo xmlns:p15="http://schemas.microsoft.com/office/powerpoint/2012/main" timeZoneBias="-540"/>
      </p:ext>
    </p:extLst>
  </p:cm>
  <p:cm authorId="2" dt="2017-06-28T23:52:29.090" idx="11">
    <p:pos x="6314" y="2413"/>
    <p:text>ここわからないです。</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6T14:31:36.620" idx="7">
    <p:pos x="3216" y="1128"/>
    <p:text>インパクトは負のイメージでは？</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7-06-06T13:15:49.655" idx="3">
    <p:pos x="5200" y="1032"/>
    <p:text>すべてのプロセスが重要な要素だと思うので、敢えて「鍵となる」にしました。</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6/30/2017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6/30/2017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a:t>。</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ja-JP" altLang="en-US" dirty="0">
                <a:latin typeface="+mn-lt"/>
              </a:rPr>
              <a:t>派生物</a:t>
            </a:r>
            <a:r>
              <a:rPr lang="x-none" dirty="0">
                <a:latin typeface="Calibri"/>
              </a:rPr>
              <a:t>を作成する（もしくは改変する）権利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a:latin typeface="Calibri"/>
              </a:rPr>
              <a:t>。</a:t>
            </a: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もしくは開発者の方にとって有用です</a:t>
            </a:r>
            <a:r>
              <a:rPr lang="en-US" dirty="0"/>
              <a:t>。</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a:latin typeface="+mn-lt"/>
              </a:rPr>
              <a:t>派生物」</a:t>
            </a:r>
            <a:r>
              <a:rPr lang="en-US" baseline="0" dirty="0" err="1">
                <a:latin typeface="Calibri"/>
              </a:rPr>
              <a:t>を原作と同じ条件の下で頒布することを要求します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a:latin typeface="Calibri"/>
              </a:rPr>
              <a:t>。</a:t>
            </a: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dirty="0">
                <a:latin typeface="Calibri"/>
              </a:rPr>
              <a:t>1</a:t>
            </a:r>
            <a:r>
              <a:rPr lang="en-US" dirty="0">
                <a:latin typeface="Calibri"/>
              </a:rPr>
              <a:t>つといえます。米国ではパブリック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できないものがあります。コードやライセンスを選択する際にこれは重要な検討事項となります。</a:t>
            </a:r>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a:t>単発の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a:t>セッション</a:t>
            </a:r>
            <a:r>
              <a:rPr lang="ja-JP" altLang="en-US" i="0" baseline="0" dirty="0"/>
              <a:t>を実施したり、章ごとのトレーニングを短時間セッション シリーズで進める方法を説明したりする際に有効です</a:t>
            </a:r>
            <a:r>
              <a:rPr lang="en-US" i="0" baseline="0" dirty="0"/>
              <a:t>。</a:t>
            </a:r>
            <a:r>
              <a:rPr lang="en-US" i="0" dirty="0"/>
              <a:t>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a:latin typeface="Calibri"/>
              </a:rPr>
              <a:t>の</a:t>
            </a:r>
            <a:r>
              <a:rPr lang="ja-JP" altLang="en-US" dirty="0">
                <a:latin typeface="+mn-lt"/>
              </a:rPr>
              <a:t>派生物</a:t>
            </a:r>
            <a:r>
              <a:rPr lang="x-none" dirty="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FOSSコンプライアンスについての全体像を取り扱います。コンプライアンスがどのように機能するか基本原則から説明します。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a:t>プロセスをもつことです。もう</a:t>
            </a:r>
            <a:r>
              <a:rPr lang="en-US" altLang="ja-JP" baseline="0" dirty="0"/>
              <a:t>1</a:t>
            </a:r>
            <a:r>
              <a:rPr lang="en-US" baseline="0" dirty="0"/>
              <a:t>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a:t>。</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a:latin typeface="Calibri"/>
              </a:rPr>
              <a:t>、</a:t>
            </a:r>
            <a:r>
              <a:rPr lang="ja-JP" altLang="en-US" baseline="0" dirty="0">
                <a:latin typeface="+mn-lt"/>
              </a:rPr>
              <a:t>派生物</a:t>
            </a:r>
            <a:r>
              <a:rPr lang="en-US" baseline="0" dirty="0" err="1">
                <a:latin typeface="Calibri"/>
              </a:rPr>
              <a:t>についても若干触れています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a:t>。</a:t>
            </a:r>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a:t>。</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err="1"/>
              <a:t>FOSSコンプライアンスプログラムの</a:t>
            </a:r>
            <a:r>
              <a:rPr lang="ja-JP" altLang="en-US" dirty="0"/>
              <a:t>２</a:t>
            </a:r>
            <a:r>
              <a:rPr lang="en-US" dirty="0" err="1"/>
              <a:t>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a:t>
            </a:r>
            <a:r>
              <a:rPr lang="ja-JP" altLang="en-US" dirty="0"/>
              <a:t>ソフトウェア</a:t>
            </a:r>
            <a:r>
              <a:rPr lang="x-none" dirty="0"/>
              <a:t>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a:latin typeface="Times" charset="0"/>
              </a:rPr>
              <a:t>。</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本章は知的財産の「全体像」に焦点を当てます。著作権法、特許法、商標法の基礎について明確に理解していない可能性のある</a:t>
            </a:r>
            <a:r>
              <a:rPr lang="ja-JP" altLang="en-US" baseline="0" dirty="0"/>
              <a:t>マネジャー</a:t>
            </a:r>
            <a:r>
              <a:rPr lang="en-US" baseline="0" dirty="0" err="1"/>
              <a:t>や開発者に</a:t>
            </a:r>
            <a:r>
              <a:rPr lang="ja-JP" altLang="en-US" baseline="0" dirty="0"/>
              <a:t>有用でしょう。</a:t>
            </a: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FOSSコンポーネントの一部を自身のソフトウェア</a:t>
            </a:r>
            <a:r>
              <a:rPr lang="ja-JP" altLang="en-US" b="0" baseline="0" dirty="0">
                <a:solidFill>
                  <a:srgbClr val="00B0F0"/>
                </a:solidFill>
                <a:highlight>
                  <a:srgbClr val="FFFF00"/>
                </a:highlight>
                <a:latin typeface="Times" charset="0"/>
              </a:rPr>
              <a:t>製品</a:t>
            </a:r>
            <a:r>
              <a:rPr lang="en-US" b="0" baseline="0" dirty="0" err="1">
                <a:latin typeface="Times" charset="0"/>
              </a:rPr>
              <a:t>にコピーすることです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a:t>プレインストール</a:t>
            </a:r>
            <a:endParaRPr lang="en-US" sz="2400"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a:t>提案されたFOSSの使用が十分査定され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、この図では</a:t>
            </a:r>
            <a:r>
              <a:rPr lang="ja-JP" altLang="en-US" dirty="0"/>
              <a:t>役員レベルの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発生し得る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コントロールするFOSSライセンスの義務を履行するために、著作権表示、帰属</a:t>
            </a:r>
            <a:r>
              <a:rPr lang="ja-JP" altLang="en-US" dirty="0"/>
              <a:t>告知、</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a:t>。</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本章は、コンプライアンス マネジメント プロセスの</a:t>
            </a:r>
            <a:r>
              <a:rPr lang="ja-JP" altLang="en-US" dirty="0">
                <a:solidFill>
                  <a:srgbClr val="FF0000"/>
                </a:solidFill>
              </a:rPr>
              <a:t>始めから終わりまでを、</a:t>
            </a:r>
            <a:r>
              <a:rPr lang="x-none" dirty="0">
                <a:solidFill>
                  <a:srgbClr val="FF0000"/>
                </a:solidFill>
              </a:rPr>
              <a:t>具体例に</a:t>
            </a:r>
            <a:r>
              <a:rPr lang="ja-JP" altLang="en-US" dirty="0">
                <a:solidFill>
                  <a:srgbClr val="FF0000"/>
                </a:solidFill>
              </a:rPr>
              <a:t>よって説明</a:t>
            </a:r>
            <a:r>
              <a:rPr lang="x-none" dirty="0">
                <a:solidFill>
                  <a:srgbClr val="FF0000"/>
                </a:solidFill>
              </a:rPr>
              <a:t>し</a:t>
            </a:r>
            <a:r>
              <a:rPr lang="x-none" dirty="0"/>
              <a:t>ています。 </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226428" indent="-226428"/>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dirty="0">
                <a:latin typeface="Times" charset="0"/>
              </a:rPr>
              <a:t>しょう</a:t>
            </a:r>
            <a:r>
              <a:rPr lang="x-none" dirty="0">
                <a:latin typeface="Times" charset="0"/>
              </a:rPr>
              <a:t>。</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ja-JP" altLang="en-US" dirty="0">
                <a:solidFill>
                  <a:srgbClr val="FF0000"/>
                </a:solidFill>
                <a:latin typeface="Calibri"/>
              </a:rPr>
              <a:t>言明</a:t>
            </a:r>
            <a:r>
              <a:rPr lang="x-none" dirty="0">
                <a:latin typeface="Calibri"/>
              </a:rPr>
              <a:t>されたライセンスのレビューや、FOSSコンポーネントの起源の調査など）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a:latin typeface="Calibri"/>
              </a:rPr>
              <a:t>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に従い、いかなる</a:t>
            </a:r>
            <a:r>
              <a:rPr lang="x-none" dirty="0">
                <a:latin typeface="Calibri"/>
              </a:rPr>
              <a:t>問題に</a:t>
            </a:r>
            <a:r>
              <a:rPr lang="ja-JP" altLang="en-US" dirty="0">
                <a:latin typeface="Calibri"/>
              </a:rPr>
              <a:t>も</a:t>
            </a:r>
            <a:r>
              <a:rPr lang="x-none" dirty="0">
                <a:latin typeface="Calibri"/>
              </a:rPr>
              <a:t>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a:t>
            </a:r>
            <a:r>
              <a:rPr lang="ja-JP" altLang="en-US" dirty="0">
                <a:latin typeface="Calibri"/>
              </a:rPr>
              <a:t>指摘された</a:t>
            </a:r>
            <a:r>
              <a:rPr lang="x-none" dirty="0">
                <a:latin typeface="Calibri"/>
              </a:rPr>
              <a:t>問題を解決する）と密接に関係しています。直前のステップでは企業のポリシーと合致しないFOSSの使用を取り除きました。このステップでは使用することが</a:t>
            </a:r>
            <a:r>
              <a:rPr lang="ja-JP" altLang="en-US" dirty="0">
                <a:latin typeface="Calibri"/>
              </a:rPr>
              <a:t>決した</a:t>
            </a:r>
            <a:r>
              <a:rPr lang="x-none" dirty="0">
                <a:latin typeface="Calibri"/>
              </a:rPr>
              <a:t>FOSSのライセンス義務を評価し、確認します。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、FOSSと企業のコンポーネントは一緒にリンクされるのか？といったことです。このようなテンプレートは計画</a:t>
            </a:r>
            <a:r>
              <a:rPr lang="ja-JP" altLang="en-US" dirty="0"/>
              <a:t>された</a:t>
            </a:r>
            <a:r>
              <a:rPr lang="x-none" dirty="0"/>
              <a:t>FOSSの使用に当たり、FOSSレビューチームの</a:t>
            </a:r>
            <a:r>
              <a:rPr lang="ja-JP" altLang="en-US" dirty="0"/>
              <a:t>理解を助ける</a:t>
            </a:r>
            <a:r>
              <a:rPr lang="x-none" dirty="0"/>
              <a:t>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a:t>帰属告知</a:t>
            </a:r>
            <a:r>
              <a:rPr lang="x-none" dirty="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x-none" dirty="0"/>
          </a:p>
          <a:p>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a:t>
            </a:r>
            <a:r>
              <a:rPr lang="ja-JP" altLang="en-US" dirty="0" err="1">
                <a:latin typeface="Calibri"/>
              </a:rPr>
              <a:t>しなけ</a:t>
            </a:r>
            <a:r>
              <a:rPr lang="x-none" dirty="0">
                <a:latin typeface="Calibri"/>
              </a:rPr>
              <a:t>ればならない場合、企業は</a:t>
            </a:r>
            <a:r>
              <a:rPr lang="ja-JP" altLang="en-US" dirty="0">
                <a:latin typeface="+mn-lt"/>
              </a:rPr>
              <a:t>バイナリに対応した</a:t>
            </a:r>
            <a:r>
              <a:rPr lang="x-none" dirty="0">
                <a:latin typeface="Calibri"/>
              </a:rPr>
              <a:t>ソースコードをFOSSライセンス下で許可された仕組みを通じ</a:t>
            </a:r>
            <a:r>
              <a:rPr lang="ja-JP" altLang="en-US" dirty="0">
                <a:latin typeface="Calibri"/>
              </a:rPr>
              <a:t>て</a:t>
            </a:r>
            <a:r>
              <a:rPr lang="x-none" dirty="0">
                <a:latin typeface="Calibri"/>
              </a:rPr>
              <a:t>提供します。このことは、ソースコードをソフトウェア頒布にともに提供し、それを書面による申し出を通じ入手可能とすること、もしくはWebサイトでソースコードのアーカイブを公開することを意味します。 </a:t>
            </a:r>
          </a:p>
          <a:p>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a:latin typeface="Calibri"/>
              </a:rPr>
              <a:t>頒布がFOSSライセンスの義務を履行していることを</a:t>
            </a:r>
            <a:r>
              <a:rPr lang="ja-JP" altLang="en-US" dirty="0">
                <a:latin typeface="Calibri"/>
              </a:rPr>
              <a:t>検証</a:t>
            </a:r>
            <a:r>
              <a:rPr lang="x-none" dirty="0">
                <a:latin typeface="Calibri"/>
              </a:rPr>
              <a:t>します。このステップはFOSSレビュープロセス全体を監督する、一組織体の機能であることがあります。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告知／表示－FOSSライセンスで求められる形で告知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a:latin typeface="Times" charset="0"/>
              </a:rPr>
              <a:t>バイナリに対応した</a:t>
            </a:r>
            <a:r>
              <a:rPr lang="x-none" dirty="0">
                <a:latin typeface="Times" charset="0"/>
              </a:rPr>
              <a:t>ソースコードの頒布－ソースコードを必要に応じて入手可能にします。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a:t>
            </a:r>
            <a:r>
              <a:rPr lang="ja-JP" altLang="en-US" dirty="0">
                <a:latin typeface="Times" charset="0"/>
              </a:rPr>
              <a:t>たとえば</a:t>
            </a:r>
            <a:r>
              <a:rPr lang="x-none" dirty="0">
                <a:latin typeface="Times" charset="0"/>
              </a:rPr>
              <a:t>、FOSSと企業のコンポーネントがどのように互いにリンクするか</a:t>
            </a:r>
            <a:r>
              <a:rPr lang="ja-JP" altLang="en-US" dirty="0">
                <a:latin typeface="Times" charset="0"/>
              </a:rPr>
              <a:t>など</a:t>
            </a:r>
            <a:r>
              <a:rPr lang="x-none" dirty="0">
                <a:latin typeface="Times" charset="0"/>
              </a:rPr>
              <a:t>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プロセスで共通的な落とし穴について説明します。併せてそういった落とし穴を回避するアプローチについて考察します。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この状況はライセンスの告知／表示に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dirty="0">
                <a:latin typeface="Times"/>
                <a:cs typeface="Times"/>
              </a:rPr>
              <a:t>て</a:t>
            </a:r>
            <a:r>
              <a:rPr lang="x-none" b="0" dirty="0">
                <a:latin typeface="Times"/>
                <a:cs typeface="Times"/>
              </a:rPr>
              <a:t>行なった改変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a:latin typeface="Times"/>
                <a:cs typeface="Times"/>
              </a:rPr>
              <a:t>予防策</a:t>
            </a:r>
            <a:r>
              <a:rPr lang="ja-JP" altLang="en-US" b="0" dirty="0">
                <a:latin typeface="Times"/>
                <a:cs typeface="Times"/>
              </a:rPr>
              <a:t>は、</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a:latin typeface="Times"/>
                <a:cs typeface="Times"/>
              </a:rPr>
              <a:t>定期的な監査</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a:latin typeface="Times" charset="0"/>
              </a:rPr>
              <a:t>プロセス</a:t>
            </a:r>
            <a:r>
              <a:rPr lang="ja-JP" altLang="en-US" dirty="0">
                <a:latin typeface="Times" charset="0"/>
              </a:rPr>
              <a:t>に高い</a:t>
            </a:r>
            <a:r>
              <a:rPr lang="x-none" dirty="0">
                <a:latin typeface="Times" charset="0"/>
              </a:rPr>
              <a:t>優先</a:t>
            </a:r>
            <a:r>
              <a:rPr lang="ja-JP" altLang="en-US" dirty="0">
                <a:latin typeface="Times" charset="0"/>
              </a:rPr>
              <a:t>度を与える</a:t>
            </a:r>
            <a:r>
              <a:rPr lang="x-none" dirty="0">
                <a:latin typeface="Times" charset="0"/>
              </a:rPr>
              <a:t>ことは重要なことです。そうすることで、開発プロセスにおけるFOSSの使用を効果的なものに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a:latin typeface="Times" charset="0"/>
              </a:rPr>
              <a:t>役立ちます。</a:t>
            </a:r>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p>
          <a:p>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a:latin typeface="Times" charset="0"/>
              </a:rPr>
              <a:t>コンプライアンス</a:t>
            </a:r>
            <a:r>
              <a:rPr lang="ja-JP" altLang="en-US" dirty="0">
                <a:latin typeface="Times" charset="0"/>
              </a:rPr>
              <a:t>に高い</a:t>
            </a:r>
            <a:r>
              <a:rPr lang="x-none" dirty="0">
                <a:latin typeface="Times" charset="0"/>
              </a:rPr>
              <a:t>優先</a:t>
            </a:r>
            <a:r>
              <a:rPr lang="ja-JP" altLang="en-US" dirty="0">
                <a:latin typeface="Times" charset="0"/>
              </a:rPr>
              <a:t>度を与えることの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コミュニティとの良好な関係を維持するメリットには、FOSSライセンスの要求への対応をより</a:t>
            </a:r>
            <a:r>
              <a:rPr lang="ja-JP" altLang="en-US" dirty="0">
                <a:latin typeface="Times" charset="0"/>
              </a:rPr>
              <a:t>良く評価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a:latin typeface="Times" charset="0"/>
              </a:rPr>
              <a:t>など</a:t>
            </a:r>
            <a:r>
              <a:rPr lang="x-none">
                <a:latin typeface="Times" charset="0"/>
              </a:rPr>
              <a:t>があります</a:t>
            </a:r>
            <a:r>
              <a:rPr lang="x-none" dirty="0">
                <a:latin typeface="Times" charset="0"/>
              </a:rPr>
              <a:t>。</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dirty="0">
                <a:solidFill>
                  <a:srgbClr val="FF0000"/>
                </a:solidFill>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6/30/2017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6/30/2017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6/30/2017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6/30/2017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6/30/2017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6/30/2017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6/30/2017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6/30/2017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6/30/2017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rgbClr val="FF0000"/>
                </a:solidFill>
                <a:latin typeface="Calibri" charset="0"/>
              </a:rPr>
              <a:t>米国外で</a:t>
            </a:r>
            <a:r>
              <a:rPr lang="en-US" dirty="0" err="1">
                <a:solidFill>
                  <a:srgbClr val="000000"/>
                </a:solidFill>
                <a:latin typeface="Calibri" charset="0"/>
              </a:rPr>
              <a:t>は法的要求事項が異なる場合がありますのでコンプライアンス</a:t>
            </a:r>
            <a:r>
              <a:rPr lang="en-US" dirty="0">
                <a:solidFill>
                  <a:srgbClr val="000000"/>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solidFill>
                  <a:srgbClr val="FF0000"/>
                </a:solidFill>
              </a:rPr>
              <a:t>与える手法</a:t>
            </a:r>
            <a:endParaRPr lang="en-US" dirty="0"/>
          </a:p>
          <a:p>
            <a:r>
              <a:rPr lang="en-US" dirty="0" err="1">
                <a:solidFill>
                  <a:srgbClr val="000000"/>
                </a:solidFill>
              </a:rPr>
              <a:t>ライセンスは以下に対し</a:t>
            </a:r>
            <a:r>
              <a:rPr lang="ja-JP" altLang="en-US" dirty="0">
                <a:solidFill>
                  <a:srgbClr val="FF0000"/>
                </a:solidFill>
              </a:rPr>
              <a:t>制約を課す</a:t>
            </a:r>
            <a:r>
              <a:rPr lang="en-US" dirty="0" err="1">
                <a:solidFill>
                  <a:srgbClr val="000000"/>
                </a:solidFill>
              </a:rPr>
              <a:t>ことが</a:t>
            </a:r>
            <a:r>
              <a:rPr lang="ja-JP" altLang="en-US" dirty="0">
                <a:solidFill>
                  <a:srgbClr val="00B050"/>
                </a:solidFill>
              </a:rPr>
              <a:t>でき</a:t>
            </a:r>
            <a:r>
              <a:rPr lang="ja-JP" altLang="en-US" dirty="0">
                <a:solidFill>
                  <a:srgbClr val="000000"/>
                </a:solidFill>
              </a:rPr>
              <a:t>る</a:t>
            </a:r>
            <a:endParaRPr lang="en-US" dirty="0"/>
          </a:p>
          <a:p>
            <a:pPr lvl="1"/>
            <a:r>
              <a:rPr lang="en-US" dirty="0" err="1">
                <a:solidFill>
                  <a:srgbClr val="000000"/>
                </a:solidFill>
              </a:rPr>
              <a:t>許可される使用</a:t>
            </a:r>
            <a:r>
              <a:rPr lang="ja-JP" altLang="en-US" dirty="0">
                <a:solidFill>
                  <a:srgbClr val="00B050"/>
                </a:solidFill>
              </a:rPr>
              <a:t>形態</a:t>
            </a:r>
            <a:r>
              <a:rPr lang="en-US" dirty="0">
                <a:solidFill>
                  <a:srgbClr val="000000"/>
                </a:solidFill>
              </a:rPr>
              <a:t>（</a:t>
            </a:r>
            <a:r>
              <a:rPr lang="en-US" dirty="0" err="1">
                <a:solidFill>
                  <a:srgbClr val="000000"/>
                </a:solidFill>
              </a:rPr>
              <a:t>頒布</a:t>
            </a:r>
            <a:r>
              <a:rPr lang="en-US" dirty="0">
                <a:solidFill>
                  <a:srgbClr val="000000"/>
                </a:solidFill>
              </a:rPr>
              <a:t>、</a:t>
            </a:r>
            <a:r>
              <a:rPr lang="ja-JP" altLang="en-US" dirty="0">
                <a:solidFill>
                  <a:srgbClr val="FF0000"/>
                </a:solidFill>
              </a:rPr>
              <a:t>派生物作成</a:t>
            </a:r>
            <a:r>
              <a:rPr lang="en-US" dirty="0">
                <a:solidFill>
                  <a:srgbClr val="000000"/>
                </a:solidFill>
              </a:rPr>
              <a:t>、</a:t>
            </a:r>
            <a:r>
              <a:rPr lang="ja-JP" altLang="en-US" dirty="0">
                <a:solidFill>
                  <a:srgbClr val="FF0000"/>
                </a:solidFill>
              </a:rPr>
              <a:t>製造</a:t>
            </a:r>
            <a:r>
              <a:rPr lang="en-US" dirty="0">
                <a:solidFill>
                  <a:srgbClr val="FF0000"/>
                </a:solidFill>
              </a:rPr>
              <a:t>、</a:t>
            </a:r>
            <a:r>
              <a:rPr lang="ja-JP" altLang="en-US" dirty="0">
                <a:solidFill>
                  <a:srgbClr val="FF0000"/>
                </a:solidFill>
              </a:rPr>
              <a:t>製造委託、大量生産</a:t>
            </a:r>
            <a:r>
              <a:rPr lang="en-US" dirty="0">
                <a:solidFill>
                  <a:srgbClr val="000000"/>
                </a:solidFill>
              </a:rPr>
              <a:t>）</a:t>
            </a:r>
            <a:endParaRPr lang="en-US" dirty="0"/>
          </a:p>
          <a:p>
            <a:pPr lvl="1"/>
            <a:r>
              <a:rPr lang="en-US" dirty="0" err="1">
                <a:solidFill>
                  <a:srgbClr val="000000"/>
                </a:solidFill>
              </a:rPr>
              <a:t>独占的</a:t>
            </a:r>
            <a:r>
              <a:rPr lang="en-US" dirty="0">
                <a:solidFill>
                  <a:srgbClr val="000000"/>
                </a:solidFill>
              </a:rPr>
              <a:t>、</a:t>
            </a:r>
            <a:r>
              <a:rPr lang="ja-JP" altLang="en-US" dirty="0">
                <a:solidFill>
                  <a:srgbClr val="00B0F0"/>
                </a:solidFill>
              </a:rPr>
              <a:t>または</a:t>
            </a:r>
            <a:r>
              <a:rPr lang="en-US" dirty="0" err="1">
                <a:solidFill>
                  <a:srgbClr val="000000"/>
                </a:solidFill>
              </a:rPr>
              <a:t>非独占的な</a:t>
            </a:r>
            <a:r>
              <a:rPr lang="ja-JP" altLang="en-US" dirty="0">
                <a:solidFill>
                  <a:srgbClr val="FF0000"/>
                </a:solidFill>
              </a:rPr>
              <a:t>許諾条件</a:t>
            </a:r>
            <a:endParaRPr lang="en-US" dirty="0">
              <a:solidFill>
                <a:srgbClr val="FF0000"/>
              </a:solidFill>
            </a:endParaRPr>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err="1"/>
              <a:t>ライセンスはその</a:t>
            </a:r>
            <a:r>
              <a:rPr lang="ja-JP" altLang="en-US" dirty="0">
                <a:solidFill>
                  <a:srgbClr val="00B050"/>
                </a:solidFill>
              </a:rPr>
              <a:t>許諾</a:t>
            </a:r>
            <a:r>
              <a:rPr lang="en-US" dirty="0" err="1"/>
              <a:t>に条件を持たせることができ</a:t>
            </a:r>
            <a:r>
              <a:rPr lang="ja-JP" altLang="en-US" dirty="0">
                <a:solidFill>
                  <a:srgbClr val="00B0F0"/>
                </a:solidFill>
              </a:rPr>
              <a:t>る</a:t>
            </a:r>
            <a:r>
              <a:rPr lang="en-US" dirty="0"/>
              <a:t>。</a:t>
            </a:r>
            <a:r>
              <a:rPr lang="en-US" dirty="0" err="1"/>
              <a:t>すなわち何らかの義務を満たした場合にのみ、そのライセンスを得る</a:t>
            </a:r>
            <a:endParaRPr lang="en-US" dirty="0"/>
          </a:p>
          <a:p>
            <a:pPr lvl="1"/>
            <a:r>
              <a:rPr lang="en-US" dirty="0" err="1"/>
              <a:t>例）帰属</a:t>
            </a:r>
            <a:r>
              <a:rPr lang="ja-JP" altLang="en-US" dirty="0">
                <a:solidFill>
                  <a:srgbClr val="FF0000"/>
                </a:solidFill>
              </a:rPr>
              <a:t>情報</a:t>
            </a:r>
            <a:r>
              <a:rPr lang="en-US" dirty="0" err="1"/>
              <a:t>を提供する、互恵的ライセンスを供与する</a:t>
            </a:r>
            <a:endParaRPr lang="en-US" dirty="0"/>
          </a:p>
          <a:p>
            <a:r>
              <a:rPr lang="en-US" dirty="0" err="1">
                <a:solidFill>
                  <a:srgbClr val="000000"/>
                </a:solidFill>
              </a:rPr>
              <a:t>保証、免責、サポート、アップグレード、保守に関する契約事項も含まれる場合があ</a:t>
            </a:r>
            <a:r>
              <a:rPr lang="ja-JP" altLang="en-US" dirty="0">
                <a:solidFill>
                  <a:srgbClr val="00B0F0"/>
                </a:solidFill>
              </a:rPr>
              <a:t>る</a:t>
            </a:r>
            <a:endParaRPr lang="en-US" dirty="0">
              <a:solidFill>
                <a:srgbClr val="00B0F0"/>
              </a:solidFill>
            </a:endParaRPr>
          </a:p>
        </p:txBody>
      </p:sp>
    </p:spTree>
    <p:extLst>
      <p:ext uri="{BB962C8B-B14F-4D97-AF65-F5344CB8AC3E}">
        <p14:creationId xmlns:p14="http://schemas.microsoft.com/office/powerpoint/2010/main" val="1977547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solidFill>
                  <a:srgbClr val="00B0F0"/>
                </a:solidFill>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a:t>
            </a:r>
            <a:r>
              <a:rPr lang="ja-JP" altLang="en-US" dirty="0">
                <a:solidFill>
                  <a:srgbClr val="FF0000"/>
                </a:solidFill>
                <a:latin typeface="Calibri" charset="0"/>
                <a:ea typeface="ＭＳ Ｐゴシック" charset="0"/>
              </a:rPr>
              <a:t>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solidFill>
                  <a:srgbClr val="FF0000"/>
                </a:solidFill>
                <a:latin typeface="Calibri" charset="0"/>
                <a:ea typeface="ＭＳ Ｐゴシック" charset="0"/>
              </a:rPr>
              <a:t>は</a:t>
            </a:r>
            <a:r>
              <a:rPr lang="en-US" dirty="0" err="1">
                <a:latin typeface="Calibri" charset="0"/>
                <a:ea typeface="ＭＳ Ｐゴシック" charset="0"/>
              </a:rPr>
              <a:t>特許</a:t>
            </a:r>
            <a:r>
              <a:rPr lang="ja-JP" altLang="en-US" dirty="0">
                <a:solidFill>
                  <a:srgbClr val="00B050"/>
                </a:solidFill>
                <a:latin typeface="Calibri" charset="0"/>
                <a:ea typeface="ＭＳ Ｐゴシック" charset="0"/>
              </a:rPr>
              <a:t>の対象に</a:t>
            </a:r>
            <a:r>
              <a:rPr lang="ja-JP" altLang="en-US" dirty="0">
                <a:solidFill>
                  <a:srgbClr val="00B0F0"/>
                </a:solidFill>
                <a:latin typeface="Calibri" charset="0"/>
                <a:ea typeface="ＭＳ Ｐゴシック" charset="0"/>
              </a:rPr>
              <a:t>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solidFill>
                  <a:srgbClr val="00B0F0"/>
                </a:solidFill>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solidFill>
                  <a:srgbClr val="FF0000"/>
                </a:solidFill>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solidFill>
                  <a:srgbClr val="FF0000"/>
                </a:solidFill>
                <a:latin typeface="Calibri" charset="0"/>
                <a:ea typeface="ＭＳ Ｐゴシック" charset="0"/>
              </a:rPr>
              <a:t>受ける</a:t>
            </a:r>
            <a:r>
              <a:rPr lang="en-US" dirty="0" err="1">
                <a:latin typeface="Calibri" charset="0"/>
                <a:ea typeface="ＭＳ Ｐゴシック" charset="0"/>
              </a:rPr>
              <a:t>必要</a:t>
            </a:r>
            <a:r>
              <a:rPr lang="ja-JP" altLang="en-US" dirty="0">
                <a:solidFill>
                  <a:srgbClr val="00B0F0"/>
                </a:solidFill>
                <a:latin typeface="Calibri" charset="0"/>
                <a:ea typeface="ＭＳ Ｐゴシック" charset="0"/>
              </a:rPr>
              <a:t>がある可能性があり</a:t>
            </a:r>
            <a:r>
              <a:rPr lang="en-US" dirty="0" err="1">
                <a:solidFill>
                  <a:srgbClr val="00B0F0"/>
                </a:solidFill>
                <a:latin typeface="Calibri" charset="0"/>
                <a:ea typeface="ＭＳ Ｐゴシック" charset="0"/>
              </a:rPr>
              <a:t>ますか</a:t>
            </a:r>
            <a:r>
              <a:rPr lang="en-US" dirty="0" err="1">
                <a:latin typeface="Calibri" charset="0"/>
                <a:ea typeface="ＭＳ Ｐゴシック" charset="0"/>
              </a:rPr>
              <a:t>？特許の場合は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solidFill>
                  <a:srgbClr val="FF0000"/>
                </a:solidFill>
                <a:latin typeface="Calibri" charset="0"/>
                <a:ea typeface="MS PGothic" charset="0"/>
              </a:rPr>
              <a:t>の入手が可能となってい</a:t>
            </a:r>
            <a:r>
              <a:rPr lang="ja-JP" altLang="en-US" dirty="0">
                <a:solidFill>
                  <a:srgbClr val="00B0F0"/>
                </a:solidFill>
                <a:latin typeface="Calibri" charset="0"/>
                <a:ea typeface="MS PGothic" charset="0"/>
              </a:rPr>
              <a:t>る</a:t>
            </a:r>
            <a:endParaRPr lang="x-none" dirty="0">
              <a:solidFill>
                <a:srgbClr val="00B0F0"/>
              </a:solidFill>
              <a:latin typeface="Calibri" charset="0"/>
              <a:ea typeface="MS PGothic" charset="0"/>
            </a:endParaRPr>
          </a:p>
          <a:p>
            <a:r>
              <a:rPr lang="x-none" dirty="0">
                <a:latin typeface="Calibri" charset="0"/>
                <a:ea typeface="MS PGothic" charset="0"/>
              </a:rPr>
              <a:t>FOSSライセンスには、帰属</a:t>
            </a:r>
            <a:r>
              <a:rPr lang="ja-JP" altLang="en-US" dirty="0">
                <a:solidFill>
                  <a:srgbClr val="FF0000"/>
                </a:solidFill>
                <a:latin typeface="Calibri" charset="0"/>
                <a:ea typeface="MS PGothic" charset="0"/>
              </a:rPr>
              <a:t>情報</a:t>
            </a:r>
            <a:r>
              <a:rPr lang="x-none" dirty="0">
                <a:latin typeface="Calibri" charset="0"/>
                <a:ea typeface="MS PGothic" charset="0"/>
              </a:rPr>
              <a:t>の提供や著作権宣言文の</a:t>
            </a:r>
            <a:r>
              <a:rPr lang="ja-JP" altLang="en-US" dirty="0">
                <a:solidFill>
                  <a:srgbClr val="FF0000"/>
                </a:solidFill>
                <a:latin typeface="Calibri" charset="0"/>
                <a:ea typeface="MS PGothic" charset="0"/>
              </a:rPr>
              <a:t>保持、</a:t>
            </a:r>
            <a:r>
              <a:rPr lang="x-none" dirty="0">
                <a:latin typeface="Calibri" charset="0"/>
                <a:ea typeface="MS PGothic" charset="0"/>
              </a:rPr>
              <a:t>もしくはソースコード</a:t>
            </a:r>
            <a:r>
              <a:rPr lang="ja-JP" altLang="en-US" dirty="0">
                <a:solidFill>
                  <a:srgbClr val="FF0000"/>
                </a:solidFill>
                <a:latin typeface="Calibri" charset="0"/>
                <a:ea typeface="MS PGothic" charset="0"/>
              </a:rPr>
              <a:t>の入手を</a:t>
            </a:r>
            <a:r>
              <a:rPr lang="x-none" dirty="0">
                <a:latin typeface="Calibri" charset="0"/>
                <a:ea typeface="MS PGothic" charset="0"/>
              </a:rPr>
              <a:t>「書面</a:t>
            </a:r>
            <a:r>
              <a:rPr lang="ja-JP" altLang="en-US" dirty="0">
                <a:solidFill>
                  <a:srgbClr val="FF0000"/>
                </a:solidFill>
                <a:latin typeface="Calibri" charset="0"/>
                <a:ea typeface="MS PGothic" charset="0"/>
              </a:rPr>
              <a:t>で</a:t>
            </a:r>
            <a:r>
              <a:rPr lang="x-none" dirty="0">
                <a:latin typeface="Calibri" charset="0"/>
                <a:ea typeface="MS PGothic" charset="0"/>
              </a:rPr>
              <a:t>申し出」ることに関する条件を有する場合があ</a:t>
            </a:r>
            <a:r>
              <a:rPr lang="ja-JP" altLang="en-US" dirty="0">
                <a:solidFill>
                  <a:srgbClr val="00B0F0"/>
                </a:solidFill>
                <a:latin typeface="Calibri" charset="0"/>
                <a:ea typeface="MS PGothic" charset="0"/>
              </a:rPr>
              <a:t>る</a:t>
            </a:r>
            <a:endParaRPr lang="x-none" dirty="0">
              <a:solidFill>
                <a:srgbClr val="00B0F0"/>
              </a:solidFill>
              <a:latin typeface="Calibri" charset="0"/>
              <a:ea typeface="MS PGothic" charset="0"/>
            </a:endParaRPr>
          </a:p>
          <a:p>
            <a:r>
              <a:rPr lang="ja-JP" altLang="en-US" dirty="0">
                <a:solidFill>
                  <a:srgbClr val="00B0F0"/>
                </a:solidFill>
                <a:latin typeface="Calibri" charset="0"/>
                <a:ea typeface="MS PGothic" charset="0"/>
              </a:rPr>
              <a:t>代表的なライセンスは</a:t>
            </a:r>
            <a:r>
              <a:rPr lang="ja-JP" altLang="en-US" dirty="0">
                <a:solidFill>
                  <a:srgbClr val="FF0000"/>
                </a:solidFill>
                <a:latin typeface="Calibri" charset="0"/>
                <a:ea typeface="MS PGothic" charset="0"/>
              </a:rPr>
              <a:t>、オープンソース </a:t>
            </a:r>
            <a:r>
              <a:rPr lang="x-none" dirty="0">
                <a:latin typeface="Calibri" charset="0"/>
                <a:ea typeface="MS PGothic" charset="0"/>
              </a:rPr>
              <a:t>イニシアチブ（OSI</a:t>
            </a:r>
            <a:r>
              <a:rPr lang="ja-JP" altLang="en-US" dirty="0">
                <a:solidFill>
                  <a:srgbClr val="00B0F0"/>
                </a:solidFill>
                <a:latin typeface="Calibri" charset="0"/>
                <a:ea typeface="MS PGothic" charset="0"/>
              </a:rPr>
              <a:t>）</a:t>
            </a:r>
            <a:r>
              <a:rPr lang="x-none" dirty="0">
                <a:solidFill>
                  <a:srgbClr val="00B0F0"/>
                </a:solidFill>
                <a:latin typeface="Calibri" charset="0"/>
                <a:ea typeface="MS PGothic" charset="0"/>
              </a:rPr>
              <a:t>が</a:t>
            </a:r>
            <a:r>
              <a:rPr lang="ja-JP" altLang="en-US" dirty="0">
                <a:solidFill>
                  <a:srgbClr val="00B0F0"/>
                </a:solidFill>
                <a:latin typeface="Calibri" charset="0"/>
                <a:ea typeface="MS PGothic" charset="0"/>
              </a:rPr>
              <a:t>そ</a:t>
            </a:r>
            <a:r>
              <a:rPr lang="x-none" dirty="0">
                <a:solidFill>
                  <a:srgbClr val="00B0F0"/>
                </a:solidFill>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a:latin typeface="Calibri" charset="0"/>
                <a:ea typeface="MS PGothic" charset="0"/>
              </a:rPr>
              <a:t>承認した</a:t>
            </a:r>
            <a:r>
              <a:rPr lang="ja-JP" altLang="en-US" dirty="0">
                <a:solidFill>
                  <a:srgbClr val="00B0F0"/>
                </a:solidFill>
                <a:latin typeface="Calibri" charset="0"/>
                <a:ea typeface="MS PGothic" charset="0"/>
              </a:rPr>
              <a:t>ライセンス群。</a:t>
            </a:r>
            <a:r>
              <a:rPr lang="x-none" dirty="0">
                <a:latin typeface="Calibri" charset="0"/>
                <a:ea typeface="MS PGothic" charset="0"/>
              </a:rPr>
              <a:t>OSIが承認したライセンスの全リスト</a:t>
            </a:r>
            <a:r>
              <a:rPr lang="ja-JP" altLang="en-US" dirty="0">
                <a:solidFill>
                  <a:srgbClr val="00B0F0"/>
                </a:solidFill>
                <a:latin typeface="Calibri" charset="0"/>
                <a:ea typeface="MS PGothic" charset="0"/>
              </a:rPr>
              <a:t>は、以下のページを参照</a:t>
            </a:r>
            <a:r>
              <a:rPr lang="ja-JP" altLang="en-US" dirty="0">
                <a:latin typeface="Calibri" charset="0"/>
                <a:ea typeface="MS PGothic" charset="0"/>
              </a:rPr>
              <a:t>：</a:t>
            </a:r>
            <a:br>
              <a:rPr lang="en-US" altLang="ja-JP" dirty="0">
                <a:solidFill>
                  <a:srgbClr val="00B0F0"/>
                </a:solidFill>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パーミッシブな</a:t>
            </a:r>
            <a:r>
              <a:rPr lang="en-US" dirty="0">
                <a:latin typeface="Calibri" charset="0"/>
                <a:ea typeface="MS PGothic" charset="0"/>
              </a:rPr>
              <a:t>（</a:t>
            </a:r>
            <a:r>
              <a:rPr lang="ja-JP" altLang="en-US" dirty="0">
                <a:solidFill>
                  <a:srgbClr val="FF0000"/>
                </a:solidFill>
                <a:latin typeface="Calibri" charset="0"/>
                <a:ea typeface="MS PGothic" charset="0"/>
              </a:rPr>
              <a:t>寛容</a:t>
            </a:r>
            <a:r>
              <a:rPr lang="en-US" dirty="0" err="1">
                <a:latin typeface="Calibri" charset="0"/>
                <a:ea typeface="MS PGothic" charset="0"/>
              </a:rPr>
              <a:t>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solidFill>
                  <a:srgbClr val="00B0F0"/>
                </a:solidFill>
                <a:latin typeface="Calibri" charset="0"/>
                <a:ea typeface="MS PGothic" charset="0"/>
              </a:rPr>
              <a:t>最</a:t>
            </a:r>
            <a:r>
              <a:rPr lang="ja-JP" altLang="en-US" dirty="0">
                <a:solidFill>
                  <a:srgbClr val="FF0000"/>
                </a:solidFill>
                <a:latin typeface="Calibri" charset="0"/>
                <a:ea typeface="MS PGothic" charset="0"/>
              </a:rPr>
              <a:t>も少ない</a:t>
            </a:r>
            <a:r>
              <a:rPr lang="en-US" altLang="ja-JP" dirty="0" err="1">
                <a:solidFill>
                  <a:srgbClr val="FF0000"/>
                </a:solidFill>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ja-JP" altLang="en-US" dirty="0">
                <a:solidFill>
                  <a:srgbClr val="00B050"/>
                </a:solidFill>
                <a:latin typeface="Calibri" charset="0"/>
                <a:ea typeface="MS PGothic" charset="0"/>
              </a:rPr>
              <a:t>三項型</a:t>
            </a:r>
            <a:r>
              <a:rPr lang="en-US" dirty="0" err="1">
                <a:latin typeface="Calibri" charset="0"/>
                <a:ea typeface="MS PGothic" charset="0"/>
              </a:rPr>
              <a:t>BSDライセンス</a:t>
            </a:r>
            <a:endParaRPr lang="en-US" dirty="0">
              <a:latin typeface="Calibri" charset="0"/>
              <a:ea typeface="MS PGothic" charset="0"/>
            </a:endParaRPr>
          </a:p>
          <a:p>
            <a:pPr lvl="1"/>
            <a:r>
              <a:rPr lang="en-US" sz="2100" dirty="0" err="1">
                <a:latin typeface="Calibri" charset="0"/>
                <a:ea typeface="MS PGothic" charset="0"/>
              </a:rPr>
              <a:t>BSDライセンスは、著作権表示</a:t>
            </a:r>
            <a:r>
              <a:rPr lang="ja-JP" altLang="en-US" sz="2100" dirty="0">
                <a:solidFill>
                  <a:srgbClr val="FF0000"/>
                </a:solidFill>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r>
              <a:rPr lang="en-US" sz="2100" dirty="0" err="1">
                <a:latin typeface="Calibri" charset="0"/>
                <a:ea typeface="MS PGothic" charset="0"/>
              </a:rPr>
              <a:t>このライセンスは</a:t>
            </a:r>
            <a:r>
              <a:rPr lang="ja-JP" altLang="en-US" sz="2100" dirty="0">
                <a:solidFill>
                  <a:srgbClr val="FF0000"/>
                </a:solidFill>
                <a:latin typeface="Calibri" charset="0"/>
                <a:ea typeface="MS PGothic" charset="0"/>
              </a:rPr>
              <a:t>派生製品</a:t>
            </a:r>
            <a:r>
              <a:rPr lang="en-US" sz="2100" dirty="0" err="1">
                <a:solidFill>
                  <a:srgbClr val="FF0000"/>
                </a:solidFill>
                <a:latin typeface="Calibri" charset="0"/>
                <a:ea typeface="MS PGothic" charset="0"/>
              </a:rPr>
              <a:t>の宣伝に許可</a:t>
            </a:r>
            <a:r>
              <a:rPr lang="ja-JP" altLang="en-US" sz="2100" dirty="0">
                <a:solidFill>
                  <a:srgbClr val="FF0000"/>
                </a:solidFill>
                <a:latin typeface="Calibri" charset="0"/>
                <a:ea typeface="MS PGothic" charset="0"/>
              </a:rPr>
              <a:t>なく貢献者の</a:t>
            </a:r>
            <a:r>
              <a:rPr lang="en-US" sz="2100" dirty="0">
                <a:solidFill>
                  <a:srgbClr val="FF0000"/>
                </a:solidFill>
                <a:latin typeface="Calibri" charset="0"/>
                <a:ea typeface="MS PGothic" charset="0"/>
              </a:rPr>
              <a:t>名</a:t>
            </a:r>
            <a:r>
              <a:rPr lang="ja-JP" altLang="en-US" sz="2100" dirty="0">
                <a:solidFill>
                  <a:srgbClr val="FF0000"/>
                </a:solidFill>
                <a:latin typeface="Calibri" charset="0"/>
                <a:ea typeface="MS PGothic" charset="0"/>
              </a:rPr>
              <a:t>前を</a:t>
            </a:r>
            <a:r>
              <a:rPr lang="en-US" sz="2100" dirty="0" err="1">
                <a:solidFill>
                  <a:srgbClr val="FF0000"/>
                </a:solidFill>
                <a:latin typeface="Calibri" charset="0"/>
                <a:ea typeface="MS PGothic" charset="0"/>
              </a:rPr>
              <a:t>使用</a:t>
            </a:r>
            <a:r>
              <a:rPr lang="ja-JP" altLang="en-US" sz="2100" dirty="0">
                <a:solidFill>
                  <a:srgbClr val="FF0000"/>
                </a:solidFill>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solidFill>
                  <a:srgbClr val="00B0F0"/>
                </a:solidFill>
                <a:latin typeface="Calibri" charset="0"/>
                <a:ea typeface="MS PGothic" charset="0"/>
              </a:rPr>
              <a:t>る</a:t>
            </a:r>
            <a:endParaRPr lang="en-US" sz="2100" dirty="0">
              <a:solidFill>
                <a:srgbClr val="00B0F0"/>
              </a:solidFill>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a:solidFill>
                  <a:srgbClr val="FF0000"/>
                </a:solidFill>
                <a:latin typeface="Calibri" charset="0"/>
                <a:ea typeface="MS PGothic" charset="0"/>
              </a:rPr>
              <a:t>派生物</a:t>
            </a:r>
            <a:r>
              <a:rPr lang="x-none" dirty="0">
                <a:latin typeface="Calibri" charset="0"/>
                <a:ea typeface="MS PGothic" charset="0"/>
              </a:rPr>
              <a:t>（同じファイル</a:t>
            </a:r>
            <a:r>
              <a:rPr lang="ja-JP" altLang="en-US" dirty="0" err="1">
                <a:solidFill>
                  <a:srgbClr val="FF0000"/>
                </a:solidFill>
                <a:latin typeface="Calibri" charset="0"/>
                <a:ea typeface="MS PGothic" charset="0"/>
              </a:rPr>
              <a:t>、</a:t>
            </a:r>
            <a:r>
              <a:rPr lang="x-none" dirty="0">
                <a:latin typeface="Calibri" charset="0"/>
                <a:ea typeface="MS PGothic" charset="0"/>
              </a:rPr>
              <a:t>同じプログラム</a:t>
            </a:r>
            <a:r>
              <a:rPr lang="ja-JP" altLang="en-US" dirty="0" err="1">
                <a:solidFill>
                  <a:srgbClr val="FF0000"/>
                </a:solidFill>
                <a:latin typeface="Calibri" charset="0"/>
                <a:ea typeface="MS PGothic" charset="0"/>
              </a:rPr>
              <a:t>、</a:t>
            </a:r>
            <a:r>
              <a:rPr lang="ja-JP" altLang="en-US" dirty="0">
                <a:solidFill>
                  <a:srgbClr val="FF0000"/>
                </a:solidFill>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solidFill>
                  <a:srgbClr val="FF0000"/>
                </a:solidFill>
                <a:latin typeface="Calibri" charset="0"/>
                <a:ea typeface="MS PGothic" charset="0"/>
              </a:rPr>
              <a:t>を原作と同一の条件で</a:t>
            </a:r>
            <a:r>
              <a:rPr lang="x-none" dirty="0">
                <a:solidFill>
                  <a:srgbClr val="FF0000"/>
                </a:solidFill>
                <a:latin typeface="Calibri" charset="0"/>
                <a:ea typeface="MS PGothic" charset="0"/>
              </a:rPr>
              <a:t>再頒布</a:t>
            </a:r>
            <a:r>
              <a:rPr lang="ja-JP" altLang="en-US" dirty="0">
                <a:solidFill>
                  <a:srgbClr val="FF0000"/>
                </a:solidFill>
                <a:latin typeface="Calibri" charset="0"/>
                <a:ea typeface="MS PGothic" charset="0"/>
              </a:rPr>
              <a:t>すること</a:t>
            </a:r>
            <a:r>
              <a:rPr lang="x-none" dirty="0">
                <a:latin typeface="Calibri" charset="0"/>
                <a:ea typeface="MS PGothic" charset="0"/>
              </a:rPr>
              <a:t>を要求するものがあ</a:t>
            </a:r>
            <a:r>
              <a:rPr lang="ja-JP" altLang="en-US" dirty="0">
                <a:solidFill>
                  <a:srgbClr val="00B0F0"/>
                </a:solidFill>
                <a:latin typeface="Calibri" charset="0"/>
                <a:ea typeface="MS PGothic" charset="0"/>
              </a:rPr>
              <a:t>る</a:t>
            </a:r>
            <a:endParaRPr lang="x-none" dirty="0">
              <a:solidFill>
                <a:srgbClr val="00B0F0"/>
              </a:solidFill>
              <a:latin typeface="Calibri" charset="0"/>
              <a:ea typeface="MS PGothic" charset="0"/>
            </a:endParaRPr>
          </a:p>
          <a:p>
            <a:r>
              <a:rPr lang="x-none" dirty="0">
                <a:latin typeface="Calibri" charset="0"/>
                <a:ea typeface="MS PGothic" charset="0"/>
              </a:rPr>
              <a:t>これは、「コピーレフト」</a:t>
            </a:r>
            <a:r>
              <a:rPr lang="ja-JP" altLang="en-US" dirty="0" err="1">
                <a:solidFill>
                  <a:srgbClr val="FF0000"/>
                </a:solidFill>
                <a:latin typeface="Calibri" charset="0"/>
                <a:ea typeface="MS PGothic" charset="0"/>
              </a:rPr>
              <a:t>、</a:t>
            </a:r>
            <a:r>
              <a:rPr lang="x-none" dirty="0">
                <a:latin typeface="Calibri" charset="0"/>
                <a:ea typeface="MS PGothic" charset="0"/>
              </a:rPr>
              <a:t>「互恵的」</a:t>
            </a:r>
            <a:r>
              <a:rPr lang="ja-JP" altLang="en-US" dirty="0" err="1">
                <a:solidFill>
                  <a:srgbClr val="FF0000"/>
                </a:solidFill>
                <a:latin typeface="Calibri" charset="0"/>
                <a:ea typeface="MS PGothic" charset="0"/>
              </a:rPr>
              <a:t>、</a:t>
            </a:r>
            <a:r>
              <a:rPr lang="ja-JP" altLang="en-US" dirty="0">
                <a:solidFill>
                  <a:srgbClr val="FF0000"/>
                </a:solidFill>
                <a:latin typeface="Calibri" charset="0"/>
                <a:ea typeface="MS PGothic" charset="0"/>
              </a:rPr>
              <a:t>あるいは</a:t>
            </a:r>
            <a:r>
              <a:rPr lang="x-none" dirty="0">
                <a:latin typeface="Calibri" charset="0"/>
                <a:ea typeface="MS PGothic" charset="0"/>
              </a:rPr>
              <a:t>「遺伝的」効果と言及され</a:t>
            </a:r>
            <a:r>
              <a:rPr lang="ja-JP" altLang="en-US" dirty="0">
                <a:solidFill>
                  <a:srgbClr val="00B0F0"/>
                </a:solidFill>
                <a:latin typeface="Calibri" charset="0"/>
                <a:ea typeface="MS PGothic" charset="0"/>
              </a:rPr>
              <a:t>る</a:t>
            </a:r>
            <a:endParaRPr lang="x-none" dirty="0">
              <a:solidFill>
                <a:srgbClr val="00B0F0"/>
              </a:solidFill>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u="sng" dirty="0">
                <a:solidFill>
                  <a:srgbClr val="00B050"/>
                </a:solidFill>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solidFill>
                  <a:srgbClr val="FF0000"/>
                </a:solidFill>
                <a:latin typeface="Calibri" charset="0"/>
                <a:ea typeface="MS PGothic" charset="0"/>
              </a:rPr>
              <a:t>すべて</a:t>
            </a:r>
            <a:r>
              <a:rPr lang="x-none" dirty="0">
                <a:latin typeface="Calibri" charset="0"/>
                <a:ea typeface="MS PGothic" charset="0"/>
              </a:rPr>
              <a:t>のバージョンが挙げられ</a:t>
            </a:r>
            <a:r>
              <a:rPr lang="ja-JP" altLang="en-US" dirty="0">
                <a:solidFill>
                  <a:srgbClr val="00B0F0"/>
                </a:solidFill>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solidFill>
                  <a:srgbClr val="FF0000"/>
                </a:solidFill>
                <a:latin typeface="Calibri" charset="0"/>
                <a:ea typeface="MS PGothic" charset="0"/>
              </a:rPr>
              <a:t>コード</a:t>
            </a:r>
            <a:r>
              <a:rPr lang="x-none" altLang="x-none" dirty="0">
                <a:solidFill>
                  <a:srgbClr val="FF0000"/>
                </a:solidFill>
                <a:latin typeface="Calibri" charset="0"/>
                <a:ea typeface="MS PGothic" charset="0"/>
              </a:rPr>
              <a:t>が</a:t>
            </a:r>
            <a:r>
              <a:rPr lang="ja-JP" altLang="en-US" dirty="0">
                <a:solidFill>
                  <a:srgbClr val="FF0000"/>
                </a:solidFill>
                <a:latin typeface="Calibri" charset="0"/>
                <a:ea typeface="MS PGothic" charset="0"/>
              </a:rPr>
              <a:t>入手</a:t>
            </a:r>
            <a:r>
              <a:rPr lang="x-none" altLang="x-none" dirty="0">
                <a:solidFill>
                  <a:srgbClr val="FF0000"/>
                </a:solidFill>
                <a:latin typeface="Calibri" charset="0"/>
                <a:ea typeface="MS PGothic" charset="0"/>
              </a:rPr>
              <a:t>できる</a:t>
            </a:r>
            <a:r>
              <a:rPr lang="x-none" altLang="x-none" dirty="0">
                <a:latin typeface="Calibri" charset="0"/>
                <a:ea typeface="MS PGothic" charset="0"/>
              </a:rPr>
              <a:t>状態にあることを義務づける場合があ</a:t>
            </a:r>
            <a:r>
              <a:rPr lang="ja-JP" altLang="en-US" dirty="0">
                <a:solidFill>
                  <a:srgbClr val="00B0F0"/>
                </a:solidFill>
                <a:latin typeface="Calibri" charset="0"/>
                <a:ea typeface="MS PGothic" charset="0"/>
              </a:rPr>
              <a:t>る</a:t>
            </a:r>
            <a:endParaRPr lang="x-none" altLang="x-none" dirty="0">
              <a:solidFill>
                <a:srgbClr val="00B0F0"/>
              </a:solidFill>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
        <p:nvSpPr>
          <p:cNvPr id="4" name="テキスト ボックス 3"/>
          <p:cNvSpPr txBox="1"/>
          <p:nvPr/>
        </p:nvSpPr>
        <p:spPr>
          <a:xfrm>
            <a:off x="5685182" y="5780109"/>
            <a:ext cx="5864088" cy="646331"/>
          </a:xfrm>
          <a:prstGeom prst="rect">
            <a:avLst/>
          </a:prstGeom>
          <a:solidFill>
            <a:srgbClr val="FFFF00"/>
          </a:solidFill>
        </p:spPr>
        <p:txBody>
          <a:bodyPr wrap="square" rtlCol="0">
            <a:spAutoFit/>
          </a:bodyPr>
          <a:lstStyle/>
          <a:p>
            <a:r>
              <a:rPr kumimoji="1" lang="en-US" altLang="ja-JP" dirty="0"/>
              <a:t>GPL</a:t>
            </a:r>
            <a:r>
              <a:rPr kumimoji="1" lang="ja-JP" altLang="en-US" dirty="0"/>
              <a:t>の翻訳を記載するか、そのまま英文にするかどうか、確認させて下さい。</a:t>
            </a:r>
          </a:p>
        </p:txBody>
      </p:sp>
    </p:spTree>
    <p:extLst>
      <p:ext uri="{BB962C8B-B14F-4D97-AF65-F5344CB8AC3E}">
        <p14:creationId xmlns:p14="http://schemas.microsoft.com/office/powerpoint/2010/main" val="54941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br>
              <a:rPr lang="en-US" dirty="0">
                <a:latin typeface="Calibri" charset="0"/>
                <a:ea typeface="MS PGothic" charset="0"/>
              </a:rPr>
            </a:br>
            <a:r>
              <a:rPr lang="en-US" dirty="0" err="1">
                <a:latin typeface="Calibri" charset="0"/>
                <a:ea typeface="MS PGothic" charset="0"/>
              </a:rPr>
              <a:t>もしくはクローズド</a:t>
            </a:r>
            <a:r>
              <a:rPr lang="en-US" dirty="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solidFill>
                  <a:srgbClr val="00B050"/>
                </a:solidFill>
                <a:latin typeface="Calibri" charset="0"/>
                <a:ea typeface="MS PGothic" charset="0"/>
              </a:rPr>
              <a:t>もしくは</a:t>
            </a:r>
            <a:r>
              <a:rPr lang="en-US" dirty="0" err="1">
                <a:latin typeface="Calibri" charset="0"/>
                <a:ea typeface="MS PGothic" charset="0"/>
              </a:rPr>
              <a:t>商用ライセンス、もしくはEULA）は</a:t>
            </a:r>
            <a:r>
              <a:rPr lang="ja-JP" altLang="en-US" dirty="0" err="1">
                <a:solidFill>
                  <a:srgbClr val="00B0F0"/>
                </a:solidFill>
                <a:latin typeface="Calibri" charset="0"/>
                <a:ea typeface="MS PGothic" charset="0"/>
              </a:rPr>
              <a:t>、</a:t>
            </a:r>
            <a:r>
              <a:rPr lang="en-US" dirty="0" err="1">
                <a:latin typeface="Calibri" charset="0"/>
                <a:ea typeface="MS PGothic" charset="0"/>
              </a:rPr>
              <a:t>ソフトウェアの使用、改変</a:t>
            </a:r>
            <a:r>
              <a:rPr lang="ja-JP" altLang="en-US" dirty="0" err="1">
                <a:solidFill>
                  <a:srgbClr val="00B0F0"/>
                </a:solidFill>
                <a:latin typeface="Calibri" charset="0"/>
                <a:ea typeface="MS PGothic" charset="0"/>
              </a:rPr>
              <a:t>、</a:t>
            </a:r>
            <a:r>
              <a:rPr lang="en-US" dirty="0" err="1">
                <a:latin typeface="Calibri" charset="0"/>
                <a:ea typeface="MS PGothic" charset="0"/>
              </a:rPr>
              <a:t>もしくは再頒布についての制約を有</a:t>
            </a:r>
            <a:r>
              <a:rPr lang="ja-JP" altLang="en-US" dirty="0">
                <a:solidFill>
                  <a:srgbClr val="00B0F0"/>
                </a:solidFill>
                <a:latin typeface="Calibri" charset="0"/>
                <a:ea typeface="MS PGothic" charset="0"/>
              </a:rPr>
              <a:t>する</a:t>
            </a:r>
            <a:endParaRPr lang="en-US" dirty="0">
              <a:solidFill>
                <a:srgbClr val="00B0F0"/>
              </a:solidFill>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en-US" dirty="0" err="1">
                <a:solidFill>
                  <a:srgbClr val="00B0F0"/>
                </a:solidFill>
                <a:latin typeface="Calibri" charset="0"/>
                <a:ea typeface="MS PGothic" charset="0"/>
              </a:rPr>
              <a:t>は</a:t>
            </a:r>
            <a:r>
              <a:rPr lang="en-US" dirty="0" err="1">
                <a:latin typeface="Calibri" charset="0"/>
                <a:ea typeface="MS PGothic" charset="0"/>
              </a:rPr>
              <a:t>、多くの場合</a:t>
            </a:r>
            <a:r>
              <a:rPr lang="en-US" dirty="0">
                <a:latin typeface="Calibri" charset="0"/>
                <a:ea typeface="MS PGothic" charset="0"/>
              </a:rPr>
              <a:t>、</a:t>
            </a:r>
            <a:r>
              <a:rPr lang="ja-JP" altLang="en-US" dirty="0">
                <a:solidFill>
                  <a:srgbClr val="FF0000"/>
                </a:solidFill>
                <a:latin typeface="Calibri" charset="0"/>
                <a:ea typeface="MS PGothic" charset="0"/>
              </a:rPr>
              <a:t>金銭の</a:t>
            </a:r>
            <a:r>
              <a:rPr lang="en-US" dirty="0" err="1">
                <a:latin typeface="Calibri" charset="0"/>
                <a:ea typeface="MS PGothic" charset="0"/>
              </a:rPr>
              <a:t>支払やライセンス料</a:t>
            </a:r>
            <a:r>
              <a:rPr lang="en-US" dirty="0" err="1">
                <a:solidFill>
                  <a:srgbClr val="00B0F0"/>
                </a:solidFill>
                <a:latin typeface="Calibri" charset="0"/>
                <a:ea typeface="MS PGothic" charset="0"/>
              </a:rPr>
              <a:t>を伴</a:t>
            </a:r>
            <a:r>
              <a:rPr lang="ja-JP" altLang="en-US" dirty="0">
                <a:solidFill>
                  <a:srgbClr val="00B0F0"/>
                </a:solidFill>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a:solidFill>
                  <a:srgbClr val="00B0F0"/>
                </a:solidFill>
                <a:latin typeface="Calibri" charset="0"/>
                <a:ea typeface="MS PGothic" charset="0"/>
              </a:rPr>
              <a:t>ごと</a:t>
            </a:r>
            <a:r>
              <a:rPr lang="en-US" dirty="0" err="1">
                <a:latin typeface="Calibri" charset="0"/>
                <a:ea typeface="MS PGothic" charset="0"/>
              </a:rPr>
              <a:t>に独自性があ</a:t>
            </a:r>
            <a:r>
              <a:rPr lang="ja-JP" altLang="en-US" dirty="0">
                <a:solidFill>
                  <a:srgbClr val="00B0F0"/>
                </a:solidFill>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a:t>
            </a:r>
            <a:r>
              <a:rPr lang="ja-JP" altLang="en-US" dirty="0">
                <a:solidFill>
                  <a:srgbClr val="00B0F0"/>
                </a:solidFill>
                <a:latin typeface="Calibri" charset="0"/>
                <a:ea typeface="MS PGothic" charset="0"/>
              </a:rPr>
              <a:t>存在する</a:t>
            </a:r>
            <a:r>
              <a:rPr lang="en-US" dirty="0" err="1">
                <a:solidFill>
                  <a:srgbClr val="00B0F0"/>
                </a:solidFill>
                <a:latin typeface="Calibri" charset="0"/>
                <a:ea typeface="MS PGothic" charset="0"/>
              </a:rPr>
              <a:t>ベンダ</a:t>
            </a:r>
            <a:r>
              <a:rPr lang="en-US" dirty="0">
                <a:solidFill>
                  <a:srgbClr val="00B0F0"/>
                </a:solidFill>
                <a:latin typeface="Calibri" charset="0"/>
                <a:ea typeface="MS PGothic" charset="0"/>
              </a:rPr>
              <a:t>ー</a:t>
            </a:r>
            <a:r>
              <a:rPr lang="ja-JP" altLang="en-US" dirty="0">
                <a:solidFill>
                  <a:srgbClr val="00B0F0"/>
                </a:solidFill>
                <a:latin typeface="Calibri" charset="0"/>
                <a:ea typeface="MS PGothic" charset="0"/>
              </a:rPr>
              <a:t>数と同じバリエーションの</a:t>
            </a:r>
            <a:r>
              <a:rPr lang="en-US" dirty="0" err="1">
                <a:solidFill>
                  <a:srgbClr val="00B0F0"/>
                </a:solidFill>
                <a:latin typeface="Calibri" charset="0"/>
                <a:ea typeface="MS PGothic" charset="0"/>
              </a:rPr>
              <a:t>プロプライエタリ</a:t>
            </a:r>
            <a:r>
              <a:rPr lang="en-US" dirty="0">
                <a:solidFill>
                  <a:srgbClr val="00B0F0"/>
                </a:solidFill>
                <a:latin typeface="Calibri" charset="0"/>
                <a:ea typeface="MS PGothic" charset="0"/>
              </a:rPr>
              <a:t> </a:t>
            </a:r>
            <a:r>
              <a:rPr lang="en-US" dirty="0" err="1">
                <a:solidFill>
                  <a:srgbClr val="00B0F0"/>
                </a:solidFill>
                <a:latin typeface="Calibri" charset="0"/>
                <a:ea typeface="MS PGothic" charset="0"/>
              </a:rPr>
              <a:t>ライセンス</a:t>
            </a:r>
            <a:r>
              <a:rPr lang="ja-JP" altLang="en-US" dirty="0">
                <a:solidFill>
                  <a:srgbClr val="00B0F0"/>
                </a:solidFill>
                <a:latin typeface="Calibri" charset="0"/>
                <a:ea typeface="MS PGothic" charset="0"/>
              </a:rPr>
              <a:t>が</a:t>
            </a:r>
            <a:r>
              <a:rPr lang="en-US" dirty="0" err="1">
                <a:solidFill>
                  <a:srgbClr val="00B0F0"/>
                </a:solidFill>
                <a:latin typeface="Calibri" charset="0"/>
                <a:ea typeface="MS PGothic" charset="0"/>
              </a:rPr>
              <a:t>あり、それぞれ</a:t>
            </a:r>
            <a:r>
              <a:rPr lang="ja-JP" altLang="en-US" dirty="0">
                <a:solidFill>
                  <a:srgbClr val="00B0F0"/>
                </a:solidFill>
                <a:latin typeface="Calibri" charset="0"/>
                <a:ea typeface="MS PGothic" charset="0"/>
              </a:rPr>
              <a:t>を</a:t>
            </a:r>
            <a:r>
              <a:rPr lang="en-US" dirty="0" err="1">
                <a:latin typeface="Calibri" charset="0"/>
                <a:ea typeface="MS PGothic" charset="0"/>
              </a:rPr>
              <a:t>個別に評価</a:t>
            </a:r>
            <a:r>
              <a:rPr lang="ja-JP" altLang="en-US" dirty="0">
                <a:solidFill>
                  <a:srgbClr val="FF0000"/>
                </a:solidFill>
                <a:latin typeface="Calibri" charset="0"/>
                <a:ea typeface="MS PGothic" charset="0"/>
              </a:rPr>
              <a:t>し</a:t>
            </a:r>
            <a:r>
              <a:rPr lang="en-US" dirty="0" err="1">
                <a:latin typeface="Calibri" charset="0"/>
                <a:ea typeface="MS PGothic" charset="0"/>
              </a:rPr>
              <a:t>なければな</a:t>
            </a:r>
            <a:r>
              <a:rPr lang="ja-JP" altLang="en-US" dirty="0">
                <a:solidFill>
                  <a:srgbClr val="00B0F0"/>
                </a:solidFill>
                <a:latin typeface="Calibri" charset="0"/>
                <a:ea typeface="MS PGothic" charset="0"/>
              </a:rPr>
              <a:t>らない</a:t>
            </a:r>
            <a:endParaRPr lang="en-US" dirty="0">
              <a:solidFill>
                <a:srgbClr val="00B0F0"/>
              </a:solidFill>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solidFill>
                  <a:srgbClr val="00B0F0"/>
                </a:solidFill>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solidFill>
                  <a:srgbClr val="00B0F0"/>
                </a:solidFill>
                <a:latin typeface="Calibri" charset="0"/>
                <a:ea typeface="MS PGothic" charset="0"/>
              </a:rPr>
              <a:t>という用語</a:t>
            </a:r>
            <a:r>
              <a:rPr lang="en-US" altLang="ja-JP" dirty="0" err="1">
                <a:latin typeface="Calibri" charset="0"/>
                <a:ea typeface="MS PGothic" charset="0"/>
              </a:rPr>
              <a:t>を</a:t>
            </a:r>
            <a:r>
              <a:rPr lang="en-US" altLang="ja-JP" dirty="0" err="1">
                <a:solidFill>
                  <a:srgbClr val="FF0000"/>
                </a:solidFill>
                <a:latin typeface="Calibri" charset="0"/>
                <a:ea typeface="MS PGothic" charset="0"/>
              </a:rPr>
              <a:t>FOSS</a:t>
            </a:r>
            <a:r>
              <a:rPr lang="ja-JP" altLang="en-US" dirty="0">
                <a:solidFill>
                  <a:srgbClr val="FF0000"/>
                </a:solidFill>
                <a:latin typeface="Calibri" charset="0"/>
                <a:ea typeface="MS PGothic" charset="0"/>
              </a:rPr>
              <a:t>でない</a:t>
            </a:r>
            <a:r>
              <a:rPr lang="en-US" altLang="ja-JP" dirty="0" err="1">
                <a:solidFill>
                  <a:srgbClr val="FF0000"/>
                </a:solidFill>
                <a:latin typeface="Calibri" charset="0"/>
                <a:ea typeface="MS PGothic" charset="0"/>
              </a:rPr>
              <a:t>商用</a:t>
            </a:r>
            <a:r>
              <a:rPr lang="en-US" altLang="ja-JP" dirty="0" err="1">
                <a:latin typeface="Calibri" charset="0"/>
                <a:ea typeface="MS PGothic" charset="0"/>
              </a:rPr>
              <a:t>のライセンスを言い表す際に用い</a:t>
            </a:r>
            <a:r>
              <a:rPr lang="ja-JP" altLang="en-US" dirty="0">
                <a:solidFill>
                  <a:srgbClr val="00B0F0"/>
                </a:solidFill>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solidFill>
                  <a:srgbClr val="00B0F0"/>
                </a:solidFill>
                <a:latin typeface="Calibri"/>
              </a:rPr>
              <a:t>ライセンスも</a:t>
            </a:r>
            <a:r>
              <a:rPr lang="en-US" dirty="0" err="1">
                <a:solidFill>
                  <a:srgbClr val="00B0F0"/>
                </a:solidFill>
                <a:latin typeface="Calibri"/>
              </a:rPr>
              <a:t>プロプライエタリ</a:t>
            </a:r>
            <a:r>
              <a:rPr lang="ja-JP" altLang="en-US" dirty="0">
                <a:latin typeface="Calibri"/>
              </a:rPr>
              <a:t> </a:t>
            </a:r>
            <a:r>
              <a:rPr lang="en-US" dirty="0" err="1">
                <a:latin typeface="Calibri"/>
              </a:rPr>
              <a:t>ライセンスも</a:t>
            </a:r>
            <a:r>
              <a:rPr lang="ja-JP" altLang="en-US" dirty="0" err="1">
                <a:latin typeface="Calibri"/>
              </a:rPr>
              <a:t>、</a:t>
            </a:r>
            <a:r>
              <a:rPr lang="en-US" dirty="0" err="1">
                <a:latin typeface="Calibri"/>
              </a:rPr>
              <a:t>知的財産</a:t>
            </a:r>
            <a:r>
              <a:rPr lang="ja-JP" altLang="en-US" dirty="0">
                <a:solidFill>
                  <a:srgbClr val="00B0F0"/>
                </a:solidFill>
                <a:latin typeface="Calibri"/>
              </a:rPr>
              <a:t>をベースにしており、</a:t>
            </a:r>
            <a:r>
              <a:rPr lang="en-US" dirty="0" err="1">
                <a:latin typeface="Calibri"/>
              </a:rPr>
              <a:t>その</a:t>
            </a:r>
            <a:r>
              <a:rPr lang="ja-JP" altLang="en-US" dirty="0">
                <a:solidFill>
                  <a:srgbClr val="FF0000"/>
                </a:solidFill>
                <a:latin typeface="Calibri"/>
              </a:rPr>
              <a:t>ソフトウェア資産</a:t>
            </a:r>
            <a:r>
              <a:rPr lang="en-US" dirty="0" err="1">
                <a:latin typeface="Calibri"/>
              </a:rPr>
              <a:t>にライセンスを付与</a:t>
            </a:r>
            <a:r>
              <a:rPr lang="en-US" dirty="0" err="1">
                <a:solidFill>
                  <a:srgbClr val="00B0F0"/>
                </a:solidFill>
                <a:latin typeface="Calibri"/>
              </a:rPr>
              <a:t>する</a:t>
            </a:r>
            <a:endParaRPr lang="en-US" dirty="0">
              <a:solidFill>
                <a:srgbClr val="00B0F0"/>
              </a:solidFill>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solidFill>
                  <a:srgbClr val="FF0000"/>
                </a:solidFill>
                <a:latin typeface="Calibri" charset="0"/>
                <a:ea typeface="MS PGothic" charset="0"/>
              </a:rPr>
              <a:t>ス</a:t>
            </a:r>
            <a:endParaRPr lang="en-US" dirty="0">
              <a:solidFill>
                <a:srgbClr val="FF0000"/>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a:t>
            </a:r>
            <a:r>
              <a:rPr lang="ja-JP" altLang="en-US" dirty="0">
                <a:solidFill>
                  <a:srgbClr val="00B0F0"/>
                </a:solidFill>
                <a:latin typeface="Calibri" charset="0"/>
                <a:ea typeface="MS PGothic" charset="0"/>
              </a:rPr>
              <a:t>で</a:t>
            </a:r>
            <a:r>
              <a:rPr lang="en-US" dirty="0">
                <a:latin typeface="Calibri" charset="0"/>
                <a:ea typeface="MS PGothic" charset="0"/>
              </a:rPr>
              <a:t>、</a:t>
            </a:r>
            <a:r>
              <a:rPr lang="en-US" dirty="0" err="1">
                <a:latin typeface="Calibri" charset="0"/>
                <a:ea typeface="MS PGothic" charset="0"/>
              </a:rPr>
              <a:t>無料</a:t>
            </a:r>
            <a:r>
              <a:rPr lang="ja-JP" altLang="en-US" dirty="0">
                <a:solidFill>
                  <a:srgbClr val="00B0F0"/>
                </a:solidFill>
                <a:latin typeface="Calibri" charset="0"/>
                <a:ea typeface="MS PGothic" charset="0"/>
              </a:rPr>
              <a:t>また</a:t>
            </a:r>
            <a:r>
              <a:rPr lang="en-US" dirty="0" err="1">
                <a:solidFill>
                  <a:srgbClr val="00B0F0"/>
                </a:solidFill>
                <a:latin typeface="Calibri" charset="0"/>
                <a:ea typeface="MS PGothic" charset="0"/>
              </a:rPr>
              <a:t>は非常に低</a:t>
            </a:r>
            <a:r>
              <a:rPr lang="ja-JP" altLang="en-US" dirty="0">
                <a:solidFill>
                  <a:srgbClr val="00B0F0"/>
                </a:solidFill>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r>
              <a:rPr lang="en-US" sz="1800" dirty="0" err="1">
                <a:latin typeface="Calibri" charset="0"/>
                <a:ea typeface="MS PGothic" charset="0"/>
              </a:rPr>
              <a:t>ソースコードが</a:t>
            </a:r>
            <a:r>
              <a:rPr lang="ja-JP" altLang="en-US" sz="1800" dirty="0">
                <a:solidFill>
                  <a:srgbClr val="FF0000"/>
                </a:solidFill>
                <a:latin typeface="Calibri" charset="0"/>
                <a:ea typeface="MS PGothic" charset="0"/>
              </a:rPr>
              <a:t>入手</a:t>
            </a:r>
            <a:r>
              <a:rPr lang="en-US" sz="1800" dirty="0" err="1">
                <a:latin typeface="Calibri" charset="0"/>
                <a:ea typeface="MS PGothic" charset="0"/>
              </a:rPr>
              <a:t>できる</a:t>
            </a:r>
            <a:r>
              <a:rPr lang="ja-JP" altLang="en-US" sz="1800" dirty="0">
                <a:solidFill>
                  <a:srgbClr val="00B0F0"/>
                </a:solidFill>
                <a:latin typeface="Calibri" charset="0"/>
                <a:ea typeface="MS PGothic" charset="0"/>
              </a:rPr>
              <a:t>もの</a:t>
            </a:r>
            <a:r>
              <a:rPr lang="en-US" sz="1800" dirty="0">
                <a:solidFill>
                  <a:srgbClr val="00B0F0"/>
                </a:solidFill>
                <a:latin typeface="Calibri" charset="0"/>
                <a:ea typeface="MS PGothic" charset="0"/>
              </a:rPr>
              <a:t>も</a:t>
            </a:r>
            <a:r>
              <a:rPr lang="ja-JP" altLang="en-US" sz="1800" dirty="0">
                <a:solidFill>
                  <a:srgbClr val="00B0F0"/>
                </a:solidFill>
                <a:latin typeface="Calibri" charset="0"/>
                <a:ea typeface="MS PGothic" charset="0"/>
              </a:rPr>
              <a:t>あれば、でき</a:t>
            </a:r>
            <a:r>
              <a:rPr lang="en-US" sz="1800" dirty="0" err="1">
                <a:solidFill>
                  <a:srgbClr val="00B0F0"/>
                </a:solidFill>
                <a:latin typeface="Calibri" charset="0"/>
                <a:ea typeface="MS PGothic" charset="0"/>
              </a:rPr>
              <a:t>ない</a:t>
            </a:r>
            <a:r>
              <a:rPr lang="ja-JP" altLang="en-US" sz="1800" dirty="0">
                <a:solidFill>
                  <a:srgbClr val="00B0F0"/>
                </a:solidFill>
                <a:latin typeface="Calibri" charset="0"/>
                <a:ea typeface="MS PGothic" charset="0"/>
              </a:rPr>
              <a:t>もの</a:t>
            </a:r>
            <a:r>
              <a:rPr lang="en-US" sz="1800" dirty="0" err="1">
                <a:solidFill>
                  <a:srgbClr val="00B0F0"/>
                </a:solidFill>
                <a:latin typeface="Calibri" charset="0"/>
                <a:ea typeface="MS PGothic" charset="0"/>
              </a:rPr>
              <a:t>もあり</a:t>
            </a:r>
            <a:r>
              <a:rPr lang="ja-JP" altLang="en-US" sz="1800" dirty="0" err="1">
                <a:solidFill>
                  <a:srgbClr val="00B0F0"/>
                </a:solidFill>
                <a:latin typeface="Calibri" charset="0"/>
                <a:ea typeface="MS PGothic" charset="0"/>
              </a:rPr>
              <a:t>、</a:t>
            </a:r>
            <a:r>
              <a:rPr lang="ja-JP" altLang="en-US" sz="1800" dirty="0">
                <a:solidFill>
                  <a:srgbClr val="FF0000"/>
                </a:solidFill>
                <a:latin typeface="Calibri" charset="0"/>
                <a:ea typeface="MS PGothic" charset="0"/>
              </a:rPr>
              <a:t>派生物の作成について</a:t>
            </a:r>
            <a:r>
              <a:rPr lang="ja-JP" altLang="en-US" sz="1800" dirty="0">
                <a:solidFill>
                  <a:srgbClr val="00B0F0"/>
                </a:solidFill>
                <a:latin typeface="Calibri" charset="0"/>
                <a:ea typeface="MS PGothic" charset="0"/>
              </a:rPr>
              <a:t>、</a:t>
            </a:r>
            <a:r>
              <a:rPr lang="ja-JP" altLang="en-US" sz="1800" dirty="0">
                <a:latin typeface="Calibri" charset="0"/>
                <a:ea typeface="MS PGothic" charset="0"/>
              </a:rPr>
              <a:t>一般的には</a:t>
            </a:r>
            <a:r>
              <a:rPr lang="en-US" sz="1800" dirty="0" err="1">
                <a:latin typeface="Calibri" charset="0"/>
                <a:ea typeface="MS PGothic" charset="0"/>
              </a:rPr>
              <a:t>制限され</a:t>
            </a:r>
            <a:r>
              <a:rPr lang="ja-JP" altLang="en-US" sz="1800" dirty="0">
                <a:solidFill>
                  <a:srgbClr val="00B0F0"/>
                </a:solidFill>
                <a:latin typeface="Calibri" charset="0"/>
                <a:ea typeface="MS PGothic" charset="0"/>
              </a:rPr>
              <a:t>る</a:t>
            </a:r>
            <a:endParaRPr lang="en-US" sz="1800" dirty="0">
              <a:solidFill>
                <a:srgbClr val="00B0F0"/>
              </a:solidFill>
              <a:latin typeface="Calibri" charset="0"/>
              <a:ea typeface="MS PGothic" charset="0"/>
            </a:endParaRP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a:latin typeface="Calibri" charset="0"/>
                <a:ea typeface="MS PGothic" charset="0"/>
              </a:rPr>
              <a:t>（</a:t>
            </a:r>
            <a:r>
              <a:rPr lang="ja-JP" altLang="en-US" sz="1800" strike="sngStrike" dirty="0">
                <a:solidFill>
                  <a:srgbClr val="00B050"/>
                </a:solidFill>
                <a:latin typeface="Calibri" charset="0"/>
                <a:ea typeface="MS PGothic" charset="0"/>
              </a:rPr>
              <a:t>「鍵」のかかった</a:t>
            </a:r>
            <a:r>
              <a:rPr lang="en-US" sz="1800" dirty="0" err="1">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solidFill>
                  <a:srgbClr val="00B0F0"/>
                </a:solidFill>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solidFill>
                  <a:srgbClr val="00B0F0"/>
                </a:solidFill>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solidFill>
                  <a:srgbClr val="FF0000"/>
                </a:solidFill>
                <a:latin typeface="Calibri" charset="0"/>
                <a:ea typeface="MS PGothic" charset="0"/>
              </a:rPr>
              <a:t>や</a:t>
            </a:r>
            <a:r>
              <a:rPr lang="en-US" sz="1800" dirty="0">
                <a:solidFill>
                  <a:srgbClr val="FF0000"/>
                </a:solidFill>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a:latin typeface="Calibri" charset="0"/>
                <a:ea typeface="MS PGothic" charset="0"/>
              </a:rPr>
              <a:t>、</a:t>
            </a:r>
            <a:r>
              <a:rPr lang="ja-JP" altLang="en-US" sz="1800" dirty="0">
                <a:solidFill>
                  <a:srgbClr val="FF0000"/>
                </a:solidFill>
                <a:latin typeface="Calibri" charset="0"/>
                <a:ea typeface="MS PGothic" charset="0"/>
              </a:rPr>
              <a:t>派生物</a:t>
            </a:r>
            <a:r>
              <a:rPr lang="en-US" sz="1800" dirty="0" err="1">
                <a:solidFill>
                  <a:srgbClr val="FF0000"/>
                </a:solidFill>
                <a:latin typeface="Calibri" charset="0"/>
                <a:ea typeface="MS PGothic" charset="0"/>
              </a:rPr>
              <a:t>の</a:t>
            </a:r>
            <a:r>
              <a:rPr lang="en-US" sz="1800" dirty="0" err="1">
                <a:latin typeface="Calibri" charset="0"/>
                <a:ea typeface="MS PGothic" charset="0"/>
              </a:rPr>
              <a:t>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solidFill>
                  <a:srgbClr val="FF0000"/>
                </a:solidFill>
                <a:latin typeface="Calibri" charset="0"/>
                <a:ea typeface="MS PGothic" charset="0"/>
              </a:rPr>
              <a:t>基本的に試用を目的に、</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solidFill>
                  <a:srgbClr val="FF0000"/>
                </a:solidFill>
                <a:latin typeface="Calibri" charset="0"/>
                <a:ea typeface="MS PGothic" charset="0"/>
              </a:rPr>
              <a:t>を</a:t>
            </a:r>
            <a:r>
              <a:rPr lang="en-US" dirty="0" err="1">
                <a:latin typeface="Calibri" charset="0"/>
                <a:ea typeface="MS PGothic" charset="0"/>
              </a:rPr>
              <a:t>限定し</a:t>
            </a:r>
            <a:r>
              <a:rPr lang="ja-JP" altLang="en-US" dirty="0">
                <a:solidFill>
                  <a:srgbClr val="FF0000"/>
                </a:solidFill>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r>
              <a:rPr lang="en-US" dirty="0" err="1">
                <a:latin typeface="Calibri" charset="0"/>
                <a:ea typeface="MS PGothic" charset="0"/>
              </a:rPr>
              <a:t>シェアウェアの目的は、将来の購買者がその有用性を評価できるよう、</a:t>
            </a:r>
            <a:r>
              <a:rPr lang="en-US" dirty="0" err="1">
                <a:solidFill>
                  <a:srgbClr val="FF0000"/>
                </a:solidFill>
                <a:latin typeface="Calibri" charset="0"/>
                <a:ea typeface="MS PGothic" charset="0"/>
              </a:rPr>
              <a:t>完全版ライセンス</a:t>
            </a:r>
            <a:r>
              <a:rPr lang="ja-JP" altLang="en-US" dirty="0">
                <a:solidFill>
                  <a:srgbClr val="FF0000"/>
                </a:solidFill>
                <a:latin typeface="Calibri" charset="0"/>
                <a:ea typeface="MS PGothic" charset="0"/>
              </a:rPr>
              <a:t>の</a:t>
            </a:r>
            <a:r>
              <a:rPr lang="en-US" dirty="0" err="1">
                <a:solidFill>
                  <a:srgbClr val="FF0000"/>
                </a:solidFill>
                <a:latin typeface="Calibri" charset="0"/>
                <a:ea typeface="MS PGothic" charset="0"/>
              </a:rPr>
              <a:t>購入前</a:t>
            </a:r>
            <a:r>
              <a:rPr lang="en-US" dirty="0" err="1">
                <a:latin typeface="Calibri" charset="0"/>
                <a:ea typeface="MS PGothic" charset="0"/>
              </a:rPr>
              <a:t>にプログラムを</a:t>
            </a:r>
            <a:r>
              <a:rPr lang="ja-JP" altLang="en-US" dirty="0">
                <a:solidFill>
                  <a:srgbClr val="FF0000"/>
                </a:solidFill>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r>
              <a:rPr lang="en-US" dirty="0" err="1">
                <a:latin typeface="Calibri" charset="0"/>
                <a:ea typeface="MS PGothic" charset="0"/>
              </a:rPr>
              <a:t>大半の企業は、シェアウェアを非常に警戒</a:t>
            </a:r>
            <a:r>
              <a:rPr lang="ja-JP" altLang="en-US" dirty="0">
                <a:solidFill>
                  <a:srgbClr val="00B0F0"/>
                </a:solidFill>
                <a:latin typeface="Calibri" charset="0"/>
                <a:ea typeface="MS PGothic" charset="0"/>
              </a:rPr>
              <a:t>する</a:t>
            </a:r>
            <a:r>
              <a:rPr lang="en-US" dirty="0">
                <a:latin typeface="Calibri" charset="0"/>
                <a:ea typeface="MS PGothic" charset="0"/>
              </a:rPr>
              <a:t>。</a:t>
            </a:r>
            <a:r>
              <a:rPr lang="ja-JP" altLang="en-US" dirty="0">
                <a:solidFill>
                  <a:srgbClr val="00B0F0"/>
                </a:solidFill>
                <a:latin typeface="Calibri" charset="0"/>
                <a:ea typeface="MS PGothic" charset="0"/>
              </a:rPr>
              <a:t>なぜならシェアウェア ベンダーは</a:t>
            </a:r>
            <a:r>
              <a:rPr lang="ja-JP" altLang="en-US" dirty="0">
                <a:latin typeface="Calibri" charset="0"/>
                <a:ea typeface="MS PGothic" charset="0"/>
              </a:rPr>
              <a:t>、</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solidFill>
                  <a:srgbClr val="FF0000"/>
                </a:solidFill>
                <a:latin typeface="Calibri" charset="0"/>
                <a:ea typeface="MS PGothic" charset="0"/>
              </a:rPr>
              <a:t>高額な</a:t>
            </a:r>
            <a:r>
              <a:rPr lang="en-US" dirty="0" err="1">
                <a:latin typeface="Calibri" charset="0"/>
                <a:ea typeface="MS PGothic" charset="0"/>
              </a:rPr>
              <a:t>ライセンス</a:t>
            </a:r>
            <a:r>
              <a:rPr lang="ja-JP" altLang="en-US" dirty="0">
                <a:solidFill>
                  <a:srgbClr val="FF0000"/>
                </a:solidFill>
                <a:latin typeface="Calibri" charset="0"/>
                <a:ea typeface="MS PGothic" charset="0"/>
              </a:rPr>
              <a:t>料</a:t>
            </a:r>
            <a:r>
              <a:rPr lang="ja-JP" altLang="en-US" dirty="0">
                <a:solidFill>
                  <a:srgbClr val="00B0F0"/>
                </a:solidFill>
                <a:latin typeface="Calibri" charset="0"/>
                <a:ea typeface="MS PGothic" charset="0"/>
              </a:rPr>
              <a:t>の</a:t>
            </a:r>
            <a:r>
              <a:rPr lang="en-US" dirty="0" err="1">
                <a:latin typeface="Calibri" charset="0"/>
                <a:ea typeface="MS PGothic" charset="0"/>
              </a:rPr>
              <a:t>支払いを迫ることがしばしばある</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solidFill>
                  <a:srgbClr val="00B0F0"/>
                </a:solidFill>
              </a:rPr>
              <a:t>意味する。したがって、</a:t>
            </a:r>
            <a:r>
              <a:rPr lang="en-US" dirty="0" err="1">
                <a:solidFill>
                  <a:srgbClr val="00B0F0"/>
                </a:solidFill>
              </a:rPr>
              <a:t>パブリック</a:t>
            </a:r>
            <a:r>
              <a:rPr lang="ja-JP" altLang="en-US" dirty="0">
                <a:solidFill>
                  <a:srgbClr val="00B0F0"/>
                </a:solidFill>
              </a:rPr>
              <a:t> </a:t>
            </a:r>
            <a:r>
              <a:rPr lang="en-US" dirty="0" err="1">
                <a:solidFill>
                  <a:srgbClr val="00B0F0"/>
                </a:solidFill>
              </a:rPr>
              <a:t>ドメインのもの</a:t>
            </a:r>
            <a:r>
              <a:rPr lang="ja-JP" altLang="en-US" dirty="0">
                <a:solidFill>
                  <a:srgbClr val="00B0F0"/>
                </a:solidFill>
              </a:rPr>
              <a:t>については、</a:t>
            </a:r>
            <a:r>
              <a:rPr lang="en-US" dirty="0" err="1">
                <a:solidFill>
                  <a:srgbClr val="00B0F0"/>
                </a:solidFill>
              </a:rPr>
              <a:t>ライセンスを求め</a:t>
            </a:r>
            <a:r>
              <a:rPr lang="ja-JP" altLang="en-US" dirty="0" err="1">
                <a:solidFill>
                  <a:srgbClr val="00B0F0"/>
                </a:solidFill>
              </a:rPr>
              <a:t>ずに</a:t>
            </a:r>
            <a:r>
              <a:rPr lang="ja-JP" altLang="en-US" dirty="0">
                <a:solidFill>
                  <a:srgbClr val="00B0F0"/>
                </a:solidFill>
              </a:rPr>
              <a:t>誰でも</a:t>
            </a:r>
            <a:r>
              <a:rPr lang="en-US" dirty="0" err="1">
                <a:solidFill>
                  <a:srgbClr val="00B0F0"/>
                </a:solidFill>
              </a:rPr>
              <a:t>使用でき</a:t>
            </a:r>
            <a:r>
              <a:rPr lang="ja-JP" altLang="en-US" dirty="0">
                <a:solidFill>
                  <a:srgbClr val="00B0F0"/>
                </a:solidFill>
              </a:rPr>
              <a:t>る</a:t>
            </a:r>
            <a:r>
              <a:rPr lang="en-US" dirty="0">
                <a:solidFill>
                  <a:srgbClr val="00B0F0"/>
                </a:solidFill>
              </a:rPr>
              <a:t> </a:t>
            </a:r>
            <a:endParaRPr lang="en-US" dirty="0">
              <a:solidFill>
                <a:srgbClr val="00B0F0"/>
              </a:solidFill>
              <a:latin typeface="Calibri" charset="0"/>
              <a:ea typeface="MS PGothic" charset="0"/>
            </a:endParaRPr>
          </a:p>
          <a:p>
            <a:r>
              <a:rPr lang="en-US" dirty="0" err="1">
                <a:latin typeface="Calibri" charset="0"/>
                <a:ea typeface="MS PGothic" charset="0"/>
              </a:rPr>
              <a:t>開発者は自身のソフトウェア</a:t>
            </a:r>
            <a:r>
              <a:rPr lang="en-US" dirty="0" err="1">
                <a:solidFill>
                  <a:srgbClr val="FF0000"/>
                </a:solidFill>
                <a:latin typeface="Calibri" charset="0"/>
                <a:ea typeface="MS PGothic" charset="0"/>
              </a:rPr>
              <a:t>に</a:t>
            </a:r>
            <a:r>
              <a:rPr lang="ja-JP" altLang="en-US" dirty="0">
                <a:solidFill>
                  <a:srgbClr val="FF0000"/>
                </a:solidFill>
                <a:latin typeface="Calibri" charset="0"/>
                <a:ea typeface="MS PGothic" charset="0"/>
              </a:rPr>
              <a:t>対して</a:t>
            </a:r>
            <a:r>
              <a:rPr lang="ja-JP" altLang="en-US" dirty="0">
                <a:solidFill>
                  <a:srgbClr val="00B0F0"/>
                </a:solidFill>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solidFill>
                  <a:srgbClr val="00B0F0"/>
                </a:solidFill>
                <a:latin typeface="Calibri" charset="0"/>
                <a:ea typeface="MS PGothic" charset="0"/>
              </a:rPr>
              <a:t>」</a:t>
            </a:r>
            <a:r>
              <a:rPr lang="en-US" dirty="0">
                <a:solidFill>
                  <a:srgbClr val="00B0F0"/>
                </a:solidFill>
                <a:latin typeface="Calibri" charset="0"/>
                <a:ea typeface="MS PGothic" charset="0"/>
              </a:rPr>
              <a:t> </a:t>
            </a:r>
            <a:r>
              <a:rPr lang="en-US" dirty="0">
                <a:latin typeface="Calibri" charset="0"/>
                <a:ea typeface="MS PGothic" charset="0"/>
              </a:rPr>
              <a:t>を</a:t>
            </a:r>
            <a:r>
              <a:rPr lang="ja-JP" altLang="en-US" dirty="0">
                <a:solidFill>
                  <a:srgbClr val="FF0000"/>
                </a:solidFill>
                <a:latin typeface="Calibri" charset="0"/>
                <a:ea typeface="MS PGothic" charset="0"/>
              </a:rPr>
              <a:t>行う</a:t>
            </a:r>
            <a:r>
              <a:rPr lang="en-US" dirty="0" err="1">
                <a:latin typeface="Calibri" charset="0"/>
                <a:ea typeface="MS PGothic" charset="0"/>
              </a:rPr>
              <a:t>ことができ</a:t>
            </a:r>
            <a:r>
              <a:rPr lang="ja-JP" altLang="en-US" dirty="0">
                <a:solidFill>
                  <a:srgbClr val="00B0F0"/>
                </a:solidFill>
                <a:latin typeface="Calibri" charset="0"/>
                <a:ea typeface="MS PGothic" charset="0"/>
              </a:rPr>
              <a:t>る</a:t>
            </a:r>
            <a:r>
              <a:rPr lang="en-US" dirty="0">
                <a:latin typeface="Calibri" charset="0"/>
                <a:ea typeface="MS PGothic" charset="0"/>
              </a:rPr>
              <a:t> </a:t>
            </a:r>
          </a:p>
          <a:p>
            <a:pPr lvl="1"/>
            <a:r>
              <a:rPr lang="en-US" dirty="0">
                <a:latin typeface="Calibri" charset="0"/>
                <a:ea typeface="MS PGothic" charset="0"/>
              </a:rPr>
              <a:t>例）「</a:t>
            </a:r>
            <a:r>
              <a:rPr lang="en-US" dirty="0" err="1">
                <a:latin typeface="Calibri" charset="0"/>
                <a:ea typeface="MS PGothic" charset="0"/>
              </a:rPr>
              <a:t>本ソフトウェアの</a:t>
            </a:r>
            <a:r>
              <a:rPr lang="ja-JP" altLang="en-US" dirty="0">
                <a:solidFill>
                  <a:srgbClr val="FF0000"/>
                </a:solidFill>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solidFill>
                  <a:srgbClr val="FF0000"/>
                </a:solidFill>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r>
              <a:rPr lang="en-US" dirty="0" err="1">
                <a:solidFill>
                  <a:srgbClr val="FF0000"/>
                </a:solidFill>
                <a:latin typeface="Calibri" charset="0"/>
                <a:ea typeface="MS PGothic" charset="0"/>
              </a:rPr>
              <a:t>パブ</a:t>
            </a:r>
            <a:r>
              <a:rPr lang="en-US" dirty="0" err="1">
                <a:latin typeface="Calibri" charset="0"/>
                <a:ea typeface="MS PGothic" charset="0"/>
              </a:rPr>
              <a:t>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solidFill>
                  <a:srgbClr val="00B0F0"/>
                </a:solidFill>
                <a:latin typeface="Calibri" charset="0"/>
                <a:ea typeface="MS PGothic" charset="0"/>
              </a:rPr>
              <a:t>ない</a:t>
            </a:r>
            <a:endParaRPr lang="en-US" dirty="0">
              <a:solidFill>
                <a:srgbClr val="00B0F0"/>
              </a:solidFill>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a:solidFill>
                  <a:srgbClr val="FF0000"/>
                </a:solidFill>
                <a:latin typeface="Calibri"/>
              </a:rPr>
              <a:t>対して</a:t>
            </a:r>
            <a:r>
              <a:rPr lang="en-US" dirty="0" err="1">
                <a:latin typeface="Calibri"/>
              </a:rPr>
              <a:t>保有できるあらゆる知的財産権を放棄もしくは消滅</a:t>
            </a:r>
            <a:r>
              <a:rPr lang="en-US" dirty="0" err="1">
                <a:solidFill>
                  <a:srgbClr val="00B0F0"/>
                </a:solidFill>
                <a:latin typeface="Calibri"/>
              </a:rPr>
              <a:t>させ</a:t>
            </a:r>
            <a:r>
              <a:rPr lang="en-US" dirty="0" err="1">
                <a:latin typeface="Calibri"/>
              </a:rPr>
              <a:t>、制約なくそのソフトウェアが使用できることを明示</a:t>
            </a:r>
            <a:r>
              <a:rPr lang="ja-JP" altLang="en-US" dirty="0">
                <a:solidFill>
                  <a:srgbClr val="00B0F0"/>
                </a:solidFill>
                <a:latin typeface="Calibri"/>
              </a:rPr>
              <a:t>する試みだが</a:t>
            </a:r>
            <a:r>
              <a:rPr lang="ja-JP" altLang="en-US" dirty="0">
                <a:latin typeface="Calibri"/>
              </a:rPr>
              <a:t>、</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a:latin typeface="Calibri"/>
              </a:rPr>
              <a:t>いて</a:t>
            </a:r>
            <a:r>
              <a:rPr lang="ja-JP" altLang="en-US" strike="sngStrike" dirty="0">
                <a:solidFill>
                  <a:srgbClr val="00B050"/>
                </a:solidFill>
                <a:latin typeface="Calibri"/>
              </a:rPr>
              <a:t>混乱した</a:t>
            </a:r>
            <a:r>
              <a:rPr lang="en-US" dirty="0" err="1">
                <a:solidFill>
                  <a:srgbClr val="FF0000"/>
                </a:solidFill>
                <a:latin typeface="Calibri"/>
              </a:rPr>
              <a:t>議論が</a:t>
            </a:r>
            <a:r>
              <a:rPr lang="ja-JP" altLang="en-US" dirty="0">
                <a:solidFill>
                  <a:srgbClr val="FF0000"/>
                </a:solidFill>
                <a:latin typeface="Calibri"/>
              </a:rPr>
              <a:t>続いて</a:t>
            </a:r>
            <a:r>
              <a:rPr lang="ja-JP" altLang="en-US" dirty="0">
                <a:latin typeface="Calibri"/>
              </a:rPr>
              <a:t>い</a:t>
            </a:r>
            <a:r>
              <a:rPr lang="ja-JP" altLang="en-US" dirty="0">
                <a:solidFill>
                  <a:srgbClr val="00B0F0"/>
                </a:solidFill>
                <a:latin typeface="Calibri"/>
              </a:rPr>
              <a:t>る</a:t>
            </a:r>
            <a:endParaRPr lang="en-US" dirty="0">
              <a:solidFill>
                <a:srgbClr val="00B0F0"/>
              </a:solidFill>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solidFill>
                  <a:srgbClr val="00B0F0"/>
                </a:solidFill>
                <a:latin typeface="Calibri" charset="0"/>
                <a:ea typeface="MS PGothic" charset="0"/>
              </a:rPr>
              <a:t>のような</a:t>
            </a:r>
            <a:r>
              <a:rPr lang="en-US" dirty="0" err="1">
                <a:latin typeface="Calibri" charset="0"/>
                <a:ea typeface="MS PGothic" charset="0"/>
              </a:rPr>
              <a:t>他の条項を伴</a:t>
            </a:r>
            <a:r>
              <a:rPr lang="ja-JP" altLang="en-US" dirty="0">
                <a:solidFill>
                  <a:srgbClr val="00B0F0"/>
                </a:solidFill>
                <a:latin typeface="Calibri" charset="0"/>
                <a:ea typeface="MS PGothic" charset="0"/>
              </a:rPr>
              <a:t>うことも多い</a:t>
            </a:r>
            <a:r>
              <a:rPr lang="ja-JP" altLang="en-US" dirty="0">
                <a:latin typeface="Calibri" charset="0"/>
                <a:ea typeface="MS PGothic" charset="0"/>
              </a:rPr>
              <a:t>。</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solidFill>
                  <a:srgbClr val="00B0F0"/>
                </a:solidFill>
                <a:latin typeface="Calibri" charset="0"/>
                <a:ea typeface="MS PGothic" charset="0"/>
              </a:rPr>
              <a:t>みなすことができる</a:t>
            </a:r>
            <a:endParaRPr lang="en-US" dirty="0">
              <a:solidFill>
                <a:srgbClr val="00B0F0"/>
              </a:solidFill>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solidFill>
                  <a:srgbClr val="00B0F0"/>
                </a:solidFill>
                <a:latin typeface="Calibri" charset="0"/>
                <a:ea typeface="MS PGothic" charset="0"/>
              </a:rPr>
              <a:t>（互換性）</a:t>
            </a:r>
            <a:endParaRPr lang="en-US" dirty="0">
              <a:solidFill>
                <a:srgbClr val="00B0F0"/>
              </a:solidFill>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rmAutofit/>
          </a:bodyPr>
          <a:lstStyle/>
          <a:p>
            <a:r>
              <a:rPr lang="en-US" sz="2000" dirty="0" err="1">
                <a:solidFill>
                  <a:srgbClr val="292934"/>
                </a:solidFill>
                <a:latin typeface="Calibri" charset="0"/>
                <a:ea typeface="MS PGothic" charset="0"/>
              </a:rPr>
              <a:t>ライセンス両立性は</a:t>
            </a:r>
            <a:r>
              <a:rPr lang="en-US" sz="2000" dirty="0">
                <a:solidFill>
                  <a:srgbClr val="292934"/>
                </a:solidFill>
                <a:latin typeface="Calibri" charset="0"/>
                <a:ea typeface="MS PGothic" charset="0"/>
              </a:rPr>
              <a:t>、</a:t>
            </a:r>
            <a:r>
              <a:rPr lang="ja-JP" altLang="en-US" sz="2000" dirty="0">
                <a:solidFill>
                  <a:srgbClr val="FF0000"/>
                </a:solidFill>
                <a:latin typeface="Calibri" charset="0"/>
                <a:ea typeface="MS PGothic" charset="0"/>
              </a:rPr>
              <a:t>（異なるライセンス間で）</a:t>
            </a:r>
            <a:r>
              <a:rPr lang="en-US" sz="2000" dirty="0" err="1">
                <a:solidFill>
                  <a:srgbClr val="292934"/>
                </a:solidFill>
                <a:latin typeface="Calibri" charset="0"/>
                <a:ea typeface="MS PGothic" charset="0"/>
              </a:rPr>
              <a:t>ライセンス条項に矛盾がないことを確かなものにするプロセス</a:t>
            </a:r>
            <a:r>
              <a:rPr lang="en-US" sz="2000" dirty="0">
                <a:solidFill>
                  <a:srgbClr val="292934"/>
                </a:solidFill>
                <a:latin typeface="Calibri" charset="0"/>
                <a:ea typeface="MS PGothic" charset="0"/>
              </a:rPr>
              <a:t> </a:t>
            </a:r>
          </a:p>
          <a:p>
            <a:r>
              <a:rPr lang="en-US" altLang="ja-JP" sz="2000" dirty="0">
                <a:solidFill>
                  <a:srgbClr val="00B0F0"/>
                </a:solidFill>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solidFill>
                  <a:srgbClr val="00B0F0"/>
                </a:solidFill>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solidFill>
                  <a:srgbClr val="FF0000"/>
                </a:solidFill>
                <a:latin typeface="Calibri" charset="0"/>
                <a:ea typeface="MS PGothic" charset="0"/>
              </a:rPr>
              <a:t>発動</a:t>
            </a:r>
            <a:r>
              <a:rPr lang="en-US" sz="2000" dirty="0">
                <a:latin typeface="Calibri" charset="0"/>
                <a:ea typeface="MS PGothic" charset="0"/>
              </a:rPr>
              <a:t>させる場合には、</a:t>
            </a:r>
            <a:r>
              <a:rPr lang="en-US" altLang="ja-JP" sz="2000" dirty="0">
                <a:solidFill>
                  <a:srgbClr val="00B0F0"/>
                </a:solidFill>
                <a:latin typeface="Calibri" charset="0"/>
                <a:ea typeface="MS PGothic" charset="0"/>
              </a:rPr>
              <a:t>2</a:t>
            </a:r>
            <a:r>
              <a:rPr lang="en-US" sz="2000" dirty="0">
                <a:latin typeface="Calibri" charset="0"/>
                <a:ea typeface="MS PGothic" charset="0"/>
              </a:rPr>
              <a:t>つのライセンスは両立し</a:t>
            </a:r>
            <a:r>
              <a:rPr lang="ja-JP" altLang="en-US" sz="2000" dirty="0">
                <a:solidFill>
                  <a:srgbClr val="00B0F0"/>
                </a:solidFill>
                <a:latin typeface="Calibri" charset="0"/>
                <a:ea typeface="MS PGothic" charset="0"/>
              </a:rPr>
              <a:t>ない</a:t>
            </a:r>
            <a:endParaRPr lang="en-US" sz="2000" dirty="0">
              <a:solidFill>
                <a:srgbClr val="00B0F0"/>
              </a:solidFill>
              <a:latin typeface="Calibri" charset="0"/>
              <a:ea typeface="MS PGothic" charset="0"/>
            </a:endParaRPr>
          </a:p>
          <a:p>
            <a:r>
              <a:rPr lang="en-US" altLang="ja-JP" sz="2000" dirty="0">
                <a:latin typeface="Calibri" charset="0"/>
                <a:ea typeface="MS PGothic" charset="0"/>
              </a:rPr>
              <a:t>1</a:t>
            </a:r>
            <a:r>
              <a:rPr lang="en-US" sz="2000" dirty="0">
                <a:latin typeface="Calibri" charset="0"/>
                <a:ea typeface="MS PGothic" charset="0"/>
              </a:rPr>
              <a:t>つの例は、GPLv2の義務が「</a:t>
            </a:r>
            <a:r>
              <a:rPr lang="ja-JP" altLang="en-US" sz="2000" dirty="0">
                <a:solidFill>
                  <a:srgbClr val="FF0000"/>
                </a:solidFill>
                <a:latin typeface="Calibri" charset="0"/>
                <a:ea typeface="MS PGothic" charset="0"/>
              </a:rPr>
              <a:t>派生物</a:t>
            </a:r>
            <a:r>
              <a:rPr lang="en-US" sz="2000" dirty="0">
                <a:latin typeface="Calibri" charset="0"/>
                <a:ea typeface="MS PGothic" charset="0"/>
              </a:rPr>
              <a:t>」</a:t>
            </a:r>
            <a:r>
              <a:rPr lang="en-US" sz="2000" dirty="0" err="1">
                <a:latin typeface="Calibri" charset="0"/>
                <a:ea typeface="MS PGothic" charset="0"/>
              </a:rPr>
              <a:t>におよぶ場合</a:t>
            </a:r>
            <a:r>
              <a:rPr lang="en-US" sz="2000" dirty="0">
                <a:latin typeface="Calibri" charset="0"/>
                <a:ea typeface="MS PGothic" charset="0"/>
              </a:rPr>
              <a:t> </a:t>
            </a:r>
          </a:p>
          <a:p>
            <a:r>
              <a:rPr lang="en-US" sz="2000" dirty="0">
                <a:solidFill>
                  <a:srgbClr val="7030A0"/>
                </a:solidFill>
                <a:latin typeface="Calibri" charset="0"/>
                <a:ea typeface="MS PGothic" charset="0"/>
              </a:rPr>
              <a:t>第二のソフトウェアモジュールをGPLv2でライセンスされたモジュールと組み合わせ、</a:t>
            </a:r>
            <a:r>
              <a:rPr lang="ja-JP" altLang="en-US" sz="2000" dirty="0">
                <a:solidFill>
                  <a:srgbClr val="00B050"/>
                </a:solidFill>
                <a:latin typeface="Calibri" charset="0"/>
                <a:ea typeface="MS PGothic" charset="0"/>
              </a:rPr>
              <a:t>その組み合わせた結果が</a:t>
            </a:r>
            <a:r>
              <a:rPr lang="en-US" sz="2000" dirty="0">
                <a:solidFill>
                  <a:srgbClr val="7030A0"/>
                </a:solidFill>
                <a:latin typeface="Calibri" charset="0"/>
                <a:ea typeface="MS PGothic" charset="0"/>
              </a:rPr>
              <a:t>GPLv2でライセンスされたモジュールの</a:t>
            </a:r>
            <a:r>
              <a:rPr lang="ja-JP" altLang="en-US" sz="2000" dirty="0">
                <a:solidFill>
                  <a:srgbClr val="7030A0"/>
                </a:solidFill>
                <a:latin typeface="Calibri" charset="0"/>
                <a:ea typeface="MS PGothic" charset="0"/>
              </a:rPr>
              <a:t>派生物</a:t>
            </a:r>
            <a:r>
              <a:rPr lang="en-US" sz="2000" dirty="0">
                <a:solidFill>
                  <a:srgbClr val="7030A0"/>
                </a:solidFill>
                <a:latin typeface="Calibri" charset="0"/>
                <a:ea typeface="MS PGothic" charset="0"/>
              </a:rPr>
              <a:t>でなければ、第二のソフトウェアモジュールはGPLv2の影響を受け</a:t>
            </a:r>
            <a:r>
              <a:rPr lang="ja-JP" altLang="en-US" sz="2000" dirty="0">
                <a:solidFill>
                  <a:srgbClr val="00B0F0"/>
                </a:solidFill>
                <a:latin typeface="Calibri" charset="0"/>
                <a:ea typeface="MS PGothic" charset="0"/>
              </a:rPr>
              <a:t>ない</a:t>
            </a:r>
            <a:r>
              <a:rPr lang="en-US" sz="2000" dirty="0">
                <a:solidFill>
                  <a:srgbClr val="7030A0"/>
                </a:solidFill>
                <a:latin typeface="Calibri" charset="0"/>
                <a:ea typeface="MS PGothic" charset="0"/>
              </a:rPr>
              <a:t>  </a:t>
            </a:r>
          </a:p>
          <a:p>
            <a:r>
              <a:rPr lang="en-US" sz="2000" dirty="0">
                <a:latin typeface="Calibri" charset="0"/>
                <a:ea typeface="MS PGothic" charset="0"/>
              </a:rPr>
              <a:t>「</a:t>
            </a:r>
            <a:r>
              <a:rPr lang="ja-JP" altLang="en-US" sz="2000" dirty="0">
                <a:solidFill>
                  <a:srgbClr val="FF0000"/>
                </a:solidFill>
                <a:latin typeface="Calibri" charset="0"/>
                <a:ea typeface="MS PGothic" charset="0"/>
              </a:rPr>
              <a:t>派生物</a:t>
            </a:r>
            <a:r>
              <a:rPr lang="en-US" sz="2000" dirty="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solidFill>
                  <a:srgbClr val="FF0000"/>
                </a:solidFill>
                <a:latin typeface="Calibri" charset="0"/>
                <a:ea typeface="MS PGothic" charset="0"/>
              </a:rPr>
              <a:t>分かれる傾向にある</a:t>
            </a:r>
            <a:endParaRPr lang="en-US" sz="2000" dirty="0">
              <a:latin typeface="Calibri" charset="0"/>
              <a:ea typeface="MS PGothic" charset="0"/>
            </a:endParaRPr>
          </a:p>
        </p:txBody>
      </p:sp>
    </p:spTree>
    <p:extLst>
      <p:ext uri="{BB962C8B-B14F-4D97-AF65-F5344CB8AC3E}">
        <p14:creationId xmlns:p14="http://schemas.microsoft.com/office/powerpoint/2010/main" val="164558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rgbClr val="FF0000"/>
                </a:solidFill>
              </a:rPr>
              <a:t>Disclaimer</a:t>
            </a:r>
            <a:r>
              <a:rPr kumimoji="1" lang="ja-JP" altLang="en-US" dirty="0">
                <a:solidFill>
                  <a:srgbClr val="FF0000"/>
                </a:solidFill>
              </a:rPr>
              <a:t>　（免責事項）</a:t>
            </a: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solidFill>
                  <a:srgbClr val="FF0000"/>
                </a:solidFill>
              </a:rPr>
              <a:t>本文書は、</a:t>
            </a:r>
            <a:r>
              <a:rPr lang="en-US" altLang="ja-JP" dirty="0">
                <a:solidFill>
                  <a:srgbClr val="FF0000"/>
                </a:solidFill>
              </a:rPr>
              <a:t>The Linux Foundation </a:t>
            </a:r>
            <a:r>
              <a:rPr lang="ja-JP" altLang="en-US" dirty="0">
                <a:solidFill>
                  <a:srgbClr val="FF0000"/>
                </a:solidFill>
              </a:rPr>
              <a:t>における</a:t>
            </a:r>
            <a:r>
              <a:rPr lang="en-US" altLang="ja-JP" dirty="0" err="1">
                <a:solidFill>
                  <a:srgbClr val="FF0000"/>
                </a:solidFill>
              </a:rPr>
              <a:t>OpenChain</a:t>
            </a:r>
            <a:r>
              <a:rPr lang="en-US" altLang="ja-JP" dirty="0">
                <a:solidFill>
                  <a:srgbClr val="FF0000"/>
                </a:solidFill>
              </a:rPr>
              <a:t> </a:t>
            </a:r>
            <a:r>
              <a:rPr lang="ja-JP" altLang="en-US" dirty="0">
                <a:solidFill>
                  <a:srgbClr val="FF0000"/>
                </a:solidFill>
              </a:rPr>
              <a:t>プロジェクトの英文ドキュメントから翻訳された公式翻訳版です。</a:t>
            </a:r>
            <a:r>
              <a:rPr lang="ja-JP" altLang="en-US" dirty="0">
                <a:solidFill>
                  <a:srgbClr val="00B0F0"/>
                </a:solidFill>
              </a:rPr>
              <a:t>ただし</a:t>
            </a:r>
            <a:r>
              <a:rPr lang="ja-JP" altLang="en-US" dirty="0">
                <a:solidFill>
                  <a:srgbClr val="FF0000"/>
                </a:solidFill>
              </a:rPr>
              <a:t>翻訳版と英語版との間で何らかの意味の違いがあった場合には、英語版が優先されます。 </a:t>
            </a:r>
          </a:p>
          <a:p>
            <a:r>
              <a:rPr lang="ja-JP" altLang="en-US" dirty="0">
                <a:solidFill>
                  <a:srgbClr val="FF0000"/>
                </a:solidFill>
              </a:rPr>
              <a:t>また、</a:t>
            </a:r>
            <a:r>
              <a:rPr lang="en-US" altLang="ja-JP" dirty="0" err="1">
                <a:solidFill>
                  <a:srgbClr val="FF0000"/>
                </a:solidFill>
              </a:rPr>
              <a:t>OpenChain</a:t>
            </a:r>
            <a:r>
              <a:rPr lang="en-US" altLang="ja-JP" dirty="0">
                <a:solidFill>
                  <a:srgbClr val="FF0000"/>
                </a:solidFill>
              </a:rPr>
              <a:t> </a:t>
            </a:r>
            <a:r>
              <a:rPr lang="ja-JP" altLang="en-US" dirty="0">
                <a:solidFill>
                  <a:srgbClr val="FF0000"/>
                </a:solidFill>
              </a:rPr>
              <a:t>は世界中のメンバー企業が参加するプロジェクトではありますが、資料の細部では必ずしも各国の法令を検討していない可能性もあります。本翻訳資料を日本で活用する際には、各企業の法務部門を加えた検討が不可欠です。 </a:t>
            </a:r>
          </a:p>
          <a:p>
            <a:r>
              <a:rPr lang="en-US" altLang="ja-JP" dirty="0">
                <a:solidFill>
                  <a:srgbClr val="FF0000"/>
                </a:solidFill>
              </a:rPr>
              <a:t>This is an official translation from the </a:t>
            </a:r>
            <a:r>
              <a:rPr lang="en-US" altLang="ja-JP" dirty="0" err="1">
                <a:solidFill>
                  <a:srgbClr val="FF0000"/>
                </a:solidFill>
              </a:rPr>
              <a:t>OpenChain</a:t>
            </a:r>
            <a:r>
              <a:rPr lang="en-US" altLang="ja-JP" dirty="0">
                <a:solidFill>
                  <a:srgbClr val="FF0000"/>
                </a:solidFill>
              </a:rPr>
              <a:t> Project. It has been translated from the original English text. In the event there is confusion between a translation and the English version, The English text shall take precedence.</a:t>
            </a:r>
            <a:endParaRPr kumimoji="1" lang="ja-JP" altLang="en-US" dirty="0">
              <a:solidFill>
                <a:srgbClr val="FF0000"/>
              </a:solidFill>
            </a:endParaRPr>
          </a:p>
        </p:txBody>
      </p:sp>
    </p:spTree>
    <p:extLst>
      <p:ext uri="{BB962C8B-B14F-4D97-AF65-F5344CB8AC3E}">
        <p14:creationId xmlns:p14="http://schemas.microsoft.com/office/powerpoint/2010/main" val="276485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a:latin typeface="Calibri" charset="0"/>
                <a:ea typeface="MS PGothic" charset="0"/>
              </a:rPr>
              <a:t>、</a:t>
            </a:r>
            <a:r>
              <a:rPr lang="ja-JP" altLang="en-US" dirty="0">
                <a:solidFill>
                  <a:srgbClr val="00B0F0"/>
                </a:solidFill>
                <a:latin typeface="Calibri" charset="0"/>
                <a:ea typeface="MS PGothic" charset="0"/>
              </a:rPr>
              <a:t>たとえば</a:t>
            </a:r>
            <a:r>
              <a:rPr lang="ja-JP" altLang="en-US" dirty="0">
                <a:solidFill>
                  <a:srgbClr val="FF0000"/>
                </a:solidFill>
                <a:latin typeface="Calibri" charset="0"/>
                <a:ea typeface="MS PGothic" charset="0"/>
              </a:rPr>
              <a:t>ファイルの先頭のコメント行の文字列などの形で、</a:t>
            </a:r>
            <a:r>
              <a:rPr lang="en-US" dirty="0" err="1">
                <a:latin typeface="Calibri" charset="0"/>
                <a:ea typeface="MS PGothic" charset="0"/>
              </a:rPr>
              <a:t>しばしば著作者やライセンスに関する情報を提供</a:t>
            </a:r>
            <a:r>
              <a:rPr lang="ja-JP" altLang="en-US" dirty="0">
                <a:solidFill>
                  <a:srgbClr val="00B0F0"/>
                </a:solidFill>
                <a:latin typeface="Calibri" charset="0"/>
                <a:ea typeface="MS PGothic" charset="0"/>
              </a:rPr>
              <a:t>する</a:t>
            </a:r>
            <a:r>
              <a:rPr lang="en-US" dirty="0">
                <a:latin typeface="Calibri" charset="0"/>
                <a:ea typeface="MS PGothic" charset="0"/>
              </a:rPr>
              <a:t>。</a:t>
            </a:r>
            <a:r>
              <a:rPr lang="en-US" dirty="0" err="1">
                <a:latin typeface="Calibri" charset="0"/>
                <a:ea typeface="MS PGothic" charset="0"/>
              </a:rPr>
              <a:t>また、FOSSライセンス</a:t>
            </a:r>
            <a:r>
              <a:rPr lang="ja-JP" altLang="en-US" dirty="0">
                <a:solidFill>
                  <a:srgbClr val="FF0000"/>
                </a:solidFill>
                <a:latin typeface="Calibri" charset="0"/>
                <a:ea typeface="MS PGothic" charset="0"/>
              </a:rPr>
              <a:t>で</a:t>
            </a:r>
            <a:r>
              <a:rPr lang="en-US" dirty="0">
                <a:latin typeface="Calibri" charset="0"/>
                <a:ea typeface="MS PGothic" charset="0"/>
              </a:rPr>
              <a:t>は</a:t>
            </a:r>
            <a:r>
              <a:rPr lang="ja-JP" altLang="en-US" dirty="0" err="1">
                <a:solidFill>
                  <a:srgbClr val="FF0000"/>
                </a:solidFill>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a:t>
            </a:r>
            <a:r>
              <a:rPr lang="ja-JP" altLang="en-US" dirty="0">
                <a:solidFill>
                  <a:srgbClr val="FF0000"/>
                </a:solidFill>
                <a:latin typeface="Calibri" charset="0"/>
                <a:ea typeface="MS PGothic" charset="0"/>
              </a:rPr>
              <a:t>一定の</a:t>
            </a:r>
            <a:r>
              <a:rPr lang="en-US" dirty="0" err="1">
                <a:latin typeface="Calibri" charset="0"/>
                <a:ea typeface="MS PGothic" charset="0"/>
              </a:rPr>
              <a:t>場所</a:t>
            </a:r>
            <a:r>
              <a:rPr lang="ja-JP" altLang="en-US" dirty="0">
                <a:latin typeface="Calibri" charset="0"/>
                <a:ea typeface="MS PGothic" charset="0"/>
              </a:rPr>
              <a:t>に</a:t>
            </a:r>
            <a:r>
              <a:rPr lang="ja-JP" altLang="en-US" dirty="0">
                <a:solidFill>
                  <a:srgbClr val="FF0000"/>
                </a:solidFill>
                <a:latin typeface="Calibri" charset="0"/>
                <a:ea typeface="MS PGothic" charset="0"/>
              </a:rPr>
              <a:t>告知／表示を設定すること</a:t>
            </a:r>
            <a:r>
              <a:rPr lang="en-US" dirty="0" err="1">
                <a:latin typeface="Calibri" charset="0"/>
                <a:ea typeface="MS PGothic" charset="0"/>
              </a:rPr>
              <a:t>を要求する場合が</a:t>
            </a:r>
            <a:r>
              <a:rPr lang="en-US" dirty="0" err="1">
                <a:solidFill>
                  <a:srgbClr val="00B0F0"/>
                </a:solidFill>
                <a:latin typeface="Calibri" charset="0"/>
                <a:ea typeface="MS PGothic" charset="0"/>
              </a:rPr>
              <a:t>あ</a:t>
            </a:r>
            <a:r>
              <a:rPr lang="ja-JP" altLang="en-US" dirty="0">
                <a:solidFill>
                  <a:srgbClr val="00B0F0"/>
                </a:solidFill>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solidFill>
                  <a:srgbClr val="FF0000"/>
                </a:solidFill>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solidFill>
                  <a:srgbClr val="00B0F0"/>
                </a:solidFill>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a:solidFill>
                  <a:srgbClr val="FF0000"/>
                </a:solidFill>
                <a:latin typeface="Calibri" charset="0"/>
                <a:ea typeface="MS PGothic" charset="0"/>
              </a:rPr>
              <a:t>世界</a:t>
            </a:r>
            <a:r>
              <a:rPr lang="en-US" dirty="0" err="1">
                <a:latin typeface="Calibri" charset="0"/>
                <a:ea typeface="MS PGothic" charset="0"/>
              </a:rPr>
              <a:t>に知らしめるべく</a:t>
            </a:r>
            <a:r>
              <a:rPr lang="en-US" dirty="0">
                <a:latin typeface="Calibri" charset="0"/>
                <a:ea typeface="MS PGothic" charset="0"/>
              </a:rPr>
              <a:t>、</a:t>
            </a:r>
            <a:r>
              <a:rPr lang="ja-JP" altLang="en-US" dirty="0">
                <a:solidFill>
                  <a:srgbClr val="FF0000"/>
                </a:solidFill>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a:latin typeface="Calibri" charset="0"/>
                <a:ea typeface="MS PGothic" charset="0"/>
              </a:rPr>
              <a:t>ライセンス</a:t>
            </a:r>
            <a:r>
              <a:rPr lang="ja-JP" altLang="en-US" b="1" dirty="0">
                <a:solidFill>
                  <a:srgbClr val="FF0000"/>
                </a:solidFill>
                <a:latin typeface="Calibri" charset="0"/>
                <a:ea typeface="MS PGothic" charset="0"/>
              </a:rPr>
              <a:t>告知</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a:latin typeface="Calibri" charset="0"/>
                <a:ea typeface="MS PGothic" charset="0"/>
              </a:rPr>
              <a:t>帰属</a:t>
            </a:r>
            <a:r>
              <a:rPr lang="ja-JP" altLang="en-US" b="1" dirty="0">
                <a:solidFill>
                  <a:srgbClr val="FF0000"/>
                </a:solidFill>
                <a:latin typeface="Calibri" charset="0"/>
                <a:ea typeface="MS PGothic" charset="0"/>
              </a:rPr>
              <a:t>告知</a:t>
            </a:r>
            <a:r>
              <a:rPr lang="en-US" b="1" dirty="0">
                <a:latin typeface="Calibri" charset="0"/>
                <a:ea typeface="MS PGothic" charset="0"/>
              </a:rPr>
              <a:t>（Attribution notice） </a:t>
            </a:r>
            <a:r>
              <a:rPr lang="en-US" dirty="0">
                <a:latin typeface="Calibri" charset="0"/>
                <a:ea typeface="MS PGothic" charset="0"/>
              </a:rPr>
              <a:t>－</a:t>
            </a:r>
            <a:r>
              <a:rPr lang="ja-JP" altLang="en-US" dirty="0">
                <a:solidFill>
                  <a:srgbClr val="FF0000"/>
                </a:solidFill>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a:t>
            </a:r>
            <a:r>
              <a:rPr lang="ja-JP" altLang="en-US" dirty="0">
                <a:solidFill>
                  <a:srgbClr val="FF0000"/>
                </a:solidFill>
                <a:latin typeface="Calibri" charset="0"/>
                <a:ea typeface="MS PGothic" charset="0"/>
              </a:rPr>
              <a:t>であり</a:t>
            </a:r>
            <a:r>
              <a:rPr lang="en-US" dirty="0">
                <a:latin typeface="Calibri" charset="0"/>
                <a:ea typeface="MS PGothic" charset="0"/>
              </a:rPr>
              <a:t>、</a:t>
            </a:r>
            <a:r>
              <a:rPr lang="ja-JP" altLang="en-US" dirty="0">
                <a:latin typeface="Calibri" charset="0"/>
                <a:ea typeface="MS PGothic" charset="0"/>
              </a:rPr>
              <a:t>製品</a:t>
            </a:r>
            <a:r>
              <a:rPr lang="ja-JP" altLang="en-US" dirty="0">
                <a:solidFill>
                  <a:srgbClr val="00B0F0"/>
                </a:solidFill>
                <a:latin typeface="Calibri" charset="0"/>
                <a:ea typeface="MS PGothic" charset="0"/>
              </a:rPr>
              <a:t>内</a:t>
            </a:r>
            <a:r>
              <a:rPr lang="ja-JP" altLang="en-US" dirty="0">
                <a:latin typeface="Calibri" charset="0"/>
                <a:ea typeface="MS PGothic" charset="0"/>
              </a:rPr>
              <a:t>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solidFill>
                  <a:srgbClr val="FF0000"/>
                </a:solidFill>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solidFill>
                  <a:srgbClr val="00B0F0"/>
                </a:solidFill>
                <a:latin typeface="Calibri" charset="0"/>
                <a:ea typeface="MS PGothic" charset="0"/>
              </a:rPr>
              <a:t>複数</a:t>
            </a:r>
            <a:r>
              <a:rPr lang="en-US" dirty="0" err="1">
                <a:latin typeface="Calibri" charset="0"/>
                <a:ea typeface="MS PGothic" charset="0"/>
              </a:rPr>
              <a:t>の異なる</a:t>
            </a:r>
            <a:r>
              <a:rPr lang="ja-JP" altLang="en-US" dirty="0">
                <a:solidFill>
                  <a:srgbClr val="FF0000"/>
                </a:solidFill>
                <a:latin typeface="Calibri" charset="0"/>
                <a:ea typeface="MS PGothic" charset="0"/>
              </a:rPr>
              <a:t>ライセンス</a:t>
            </a:r>
            <a:r>
              <a:rPr lang="en-US" dirty="0" err="1">
                <a:solidFill>
                  <a:srgbClr val="FF0000"/>
                </a:solidFill>
                <a:latin typeface="Calibri" charset="0"/>
                <a:ea typeface="MS PGothic" charset="0"/>
              </a:rPr>
              <a:t>条件の下</a:t>
            </a:r>
            <a:r>
              <a:rPr lang="en-US" dirty="0" err="1">
                <a:latin typeface="Calibri" charset="0"/>
                <a:ea typeface="MS PGothic" charset="0"/>
              </a:rPr>
              <a:t>で</a:t>
            </a:r>
            <a:r>
              <a:rPr lang="ja-JP" altLang="en-US" dirty="0">
                <a:solidFill>
                  <a:srgbClr val="00B0F0"/>
                </a:solidFill>
                <a:latin typeface="Calibri" charset="0"/>
                <a:ea typeface="MS PGothic" charset="0"/>
              </a:rPr>
              <a:t>ソフトウェアを</a:t>
            </a:r>
            <a:r>
              <a:rPr lang="en-US" dirty="0" err="1">
                <a:latin typeface="Calibri" charset="0"/>
                <a:ea typeface="MS PGothic" charset="0"/>
              </a:rPr>
              <a:t>頒布する</a:t>
            </a:r>
            <a:r>
              <a:rPr lang="ja-JP" altLang="en-US" dirty="0">
                <a:solidFill>
                  <a:srgbClr val="FF0000"/>
                </a:solidFill>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solidFill>
                  <a:srgbClr val="00B0F0"/>
                </a:solidFill>
                <a:latin typeface="Calibri" charset="0"/>
                <a:ea typeface="MS PGothic" charset="0"/>
              </a:rPr>
              <a:t>場合</a:t>
            </a:r>
            <a:r>
              <a:rPr lang="en-US" dirty="0">
                <a:latin typeface="Calibri" charset="0"/>
                <a:ea typeface="MS PGothic" charset="0"/>
              </a:rPr>
              <a:t>、</a:t>
            </a:r>
            <a:r>
              <a:rPr lang="ja-JP" altLang="en-US" dirty="0">
                <a:solidFill>
                  <a:srgbClr val="FF0000"/>
                </a:solidFill>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solidFill>
                  <a:srgbClr val="00B0F0"/>
                </a:solidFill>
                <a:latin typeface="Calibri" charset="0"/>
                <a:ea typeface="MS PGothic" charset="0"/>
              </a:rPr>
              <a:t>際し</a:t>
            </a:r>
            <a:r>
              <a:rPr lang="en-US" dirty="0">
                <a:latin typeface="Calibri" charset="0"/>
                <a:ea typeface="MS PGothic" charset="0"/>
              </a:rPr>
              <a:t>、</a:t>
            </a:r>
            <a:r>
              <a:rPr lang="en-US" altLang="ja-JP" dirty="0">
                <a:solidFill>
                  <a:srgbClr val="00B0F0"/>
                </a:solidFill>
                <a:latin typeface="Calibri" charset="0"/>
                <a:ea typeface="MS PGothic" charset="0"/>
              </a:rPr>
              <a:t>2</a:t>
            </a:r>
            <a:r>
              <a:rPr lang="en-US" dirty="0">
                <a:latin typeface="Calibri" charset="0"/>
                <a:ea typeface="MS PGothic" charset="0"/>
              </a:rPr>
              <a:t>つのライセンスの</a:t>
            </a:r>
            <a:r>
              <a:rPr lang="ja-JP" altLang="en-US" dirty="0">
                <a:solidFill>
                  <a:srgbClr val="00B0F0"/>
                </a:solidFill>
                <a:latin typeface="Calibri" charset="0"/>
                <a:ea typeface="MS PGothic" charset="0"/>
              </a:rPr>
              <a:t>どちらかを</a:t>
            </a:r>
            <a:r>
              <a:rPr lang="en-US" dirty="0" err="1">
                <a:solidFill>
                  <a:srgbClr val="00B0F0"/>
                </a:solidFill>
                <a:latin typeface="Calibri" charset="0"/>
                <a:ea typeface="MS PGothic" charset="0"/>
              </a:rPr>
              <a:t>選択でき</a:t>
            </a:r>
            <a:r>
              <a:rPr lang="ja-JP" altLang="en-US" dirty="0">
                <a:solidFill>
                  <a:srgbClr val="00B0F0"/>
                </a:solidFill>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solidFill>
                  <a:srgbClr val="00B0F0"/>
                </a:solidFill>
                <a:latin typeface="Calibri" charset="0"/>
                <a:ea typeface="MS PGothic" charset="0"/>
              </a:rPr>
              <a:t>複数</a:t>
            </a:r>
            <a:r>
              <a:rPr lang="en-US" dirty="0" err="1">
                <a:latin typeface="Calibri" charset="0"/>
                <a:ea typeface="MS PGothic" charset="0"/>
              </a:rPr>
              <a:t>のライセンスを課す</a:t>
            </a:r>
            <a:r>
              <a:rPr lang="ja-JP" altLang="en-US" dirty="0">
                <a:solidFill>
                  <a:srgbClr val="FF0000"/>
                </a:solidFill>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solidFill>
                  <a:srgbClr val="FF0000"/>
                </a:solidFill>
                <a:latin typeface="Calibri" charset="0"/>
                <a:ea typeface="MS PGothic" charset="0"/>
              </a:rPr>
              <a:t>要求</a:t>
            </a:r>
            <a:r>
              <a:rPr lang="en-US" dirty="0" err="1">
                <a:solidFill>
                  <a:srgbClr val="FF0000"/>
                </a:solidFill>
                <a:latin typeface="Calibri" charset="0"/>
                <a:ea typeface="MS PGothic" charset="0"/>
              </a:rPr>
              <a:t>を満たさなければな</a:t>
            </a:r>
            <a:r>
              <a:rPr lang="ja-JP" altLang="en-US" dirty="0">
                <a:solidFill>
                  <a:srgbClr val="00B0F0"/>
                </a:solidFill>
                <a:latin typeface="Calibri" charset="0"/>
                <a:ea typeface="MS PGothic" charset="0"/>
              </a:rPr>
              <a:t>らない</a:t>
            </a:r>
            <a:endParaRPr lang="en-US" dirty="0">
              <a:solidFill>
                <a:srgbClr val="00B0F0"/>
              </a:solidFill>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solidFill>
                  <a:srgbClr val="FF0000"/>
                </a:solidFill>
                <a:latin typeface="Calibri" charset="0"/>
                <a:ea typeface="ＭＳ Ｐゴシック" charset="0"/>
              </a:rPr>
              <a:t>検出し、</a:t>
            </a:r>
            <a:r>
              <a:rPr lang="en-US" b="1" dirty="0" err="1">
                <a:latin typeface="Calibri" charset="0"/>
                <a:ea typeface="ＭＳ Ｐゴシック" charset="0"/>
              </a:rPr>
              <a:t>追跡する）を</a:t>
            </a:r>
            <a:r>
              <a:rPr lang="ja-JP" altLang="en-US" b="1" dirty="0">
                <a:solidFill>
                  <a:srgbClr val="FF0000"/>
                </a:solidFill>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solidFill>
                  <a:srgbClr val="FF0000"/>
                </a:solidFill>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それぞれで確認されたライセンス）を特定、追跡し、そのリストを保管するためのプロセスを持つ</a:t>
            </a:r>
            <a:r>
              <a:rPr lang="ja-JP" altLang="en-US" dirty="0">
                <a:solidFill>
                  <a:srgbClr val="00B050"/>
                </a:solidFill>
                <a:latin typeface="Calibri" charset="0"/>
                <a:ea typeface="ＭＳ Ｐゴシック" charset="0"/>
              </a:rPr>
              <a:t>べきです</a:t>
            </a:r>
            <a:r>
              <a:rPr lang="en-US" dirty="0">
                <a:latin typeface="Calibri" charset="0"/>
                <a:ea typeface="ＭＳ Ｐゴシック" charset="0"/>
              </a:rPr>
              <a:t>。</a:t>
            </a:r>
          </a:p>
          <a:p>
            <a:pPr>
              <a:buFont typeface="Arial"/>
              <a:buChar char="•"/>
            </a:pPr>
            <a:endParaRPr lang="en-US" dirty="0">
              <a:latin typeface="Calibri" charset="0"/>
              <a:ea typeface="ＭＳ Ｐゴシック" charset="0"/>
            </a:endParaRPr>
          </a:p>
          <a:p>
            <a:pPr>
              <a:buFont typeface="Arial"/>
              <a:buChar char="•"/>
            </a:pPr>
            <a:r>
              <a:rPr lang="en-US" b="1" dirty="0" err="1">
                <a:latin typeface="Calibri" charset="0"/>
                <a:ea typeface="ＭＳ Ｐゴシック" charset="0"/>
              </a:rPr>
              <a:t>使用されるFOSSに対し</a:t>
            </a:r>
            <a:r>
              <a:rPr lang="ja-JP" altLang="en-US" b="1" dirty="0">
                <a:solidFill>
                  <a:srgbClr val="FF0000"/>
                </a:solidFill>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プログラムは、業務遂行上生じる代表的なFOSSユースケースを認識し、これに対応する</a:t>
            </a:r>
            <a:r>
              <a:rPr lang="ja-JP" altLang="en-US" dirty="0">
                <a:solidFill>
                  <a:srgbClr val="00B050"/>
                </a:solidFill>
                <a:latin typeface="Calibri" charset="0"/>
                <a:ea typeface="ＭＳ Ｐゴシック" charset="0"/>
              </a:rPr>
              <a:t>べきです</a:t>
            </a:r>
            <a:r>
              <a:rPr lang="en-US" dirty="0">
                <a:latin typeface="Calibri" charset="0"/>
                <a:ea typeface="ＭＳ Ｐゴシック" charset="0"/>
              </a:rPr>
              <a:t>。</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solidFill>
                  <a:srgbClr val="FF0000"/>
                </a:solidFill>
                <a:latin typeface="Calibri" charset="0"/>
                <a:ea typeface="ＭＳ Ｐゴシック" charset="0"/>
              </a:rPr>
              <a:t>履行</a:t>
            </a:r>
            <a:r>
              <a:rPr lang="en-US" dirty="0" err="1">
                <a:latin typeface="Calibri" charset="0"/>
                <a:ea typeface="ＭＳ Ｐゴシック" charset="0"/>
              </a:rPr>
              <a:t>すべきコンプライアンスの義務にはどんなものがあるか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solidFill>
                  <a:srgbClr val="00B0F0"/>
                </a:solidFill>
                <a:latin typeface="Calibri" charset="0"/>
                <a:ea typeface="ＭＳ Ｐゴシック" charset="0"/>
              </a:rPr>
              <a:t>る</a:t>
            </a:r>
            <a:r>
              <a:rPr lang="en-US" dirty="0" err="1">
                <a:latin typeface="Calibri" charset="0"/>
                <a:ea typeface="ＭＳ Ｐゴシック" charset="0"/>
              </a:rPr>
              <a:t>が、義務として</a:t>
            </a:r>
            <a:r>
              <a:rPr lang="ja-JP" altLang="en-US" dirty="0">
                <a:solidFill>
                  <a:srgbClr val="FF0000"/>
                </a:solidFill>
                <a:latin typeface="Calibri" charset="0"/>
                <a:ea typeface="ＭＳ Ｐゴシック" charset="0"/>
              </a:rPr>
              <a:t>は</a:t>
            </a:r>
            <a:r>
              <a:rPr lang="en-US" dirty="0" err="1">
                <a:latin typeface="Calibri" charset="0"/>
                <a:ea typeface="ＭＳ Ｐゴシック" charset="0"/>
              </a:rPr>
              <a:t>以下のようなものがあ</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solidFill>
                  <a:srgbClr val="00B050"/>
                </a:solidFill>
                <a:latin typeface="Calibri" charset="0"/>
                <a:ea typeface="ＭＳ Ｐゴシック" charset="0"/>
              </a:rPr>
              <a:t>やその他の</a:t>
            </a:r>
            <a:r>
              <a:rPr lang="ja-JP" altLang="en-US" b="1" dirty="0">
                <a:solidFill>
                  <a:srgbClr val="FF0000"/>
                </a:solidFill>
                <a:latin typeface="Calibri" charset="0"/>
                <a:ea typeface="ＭＳ Ｐゴシック" charset="0"/>
              </a:rPr>
              <a:t>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solidFill>
                  <a:srgbClr val="00B0F0"/>
                </a:solidFill>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solidFill>
                  <a:srgbClr val="FF0000"/>
                </a:solidFill>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solidFill>
                  <a:srgbClr val="00B0F0"/>
                </a:solidFill>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solidFill>
                  <a:srgbClr val="00B0F0"/>
                </a:solidFill>
                <a:latin typeface="Calibri" charset="0"/>
                <a:ea typeface="ＭＳ Ｐゴシック" charset="0"/>
              </a:rPr>
              <a:t>や</a:t>
            </a:r>
            <a:r>
              <a:rPr lang="en-US" dirty="0" err="1">
                <a:latin typeface="Calibri" charset="0"/>
                <a:ea typeface="ＭＳ Ｐゴシック" charset="0"/>
              </a:rPr>
              <a:t>製品の関連文書</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solidFill>
                  <a:srgbClr val="FF0000"/>
                </a:solidFill>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solidFill>
                  <a:srgbClr val="FF0000"/>
                </a:solidFill>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solidFill>
                  <a:srgbClr val="FF0000"/>
                </a:solidFill>
                <a:latin typeface="Calibri" charset="0"/>
                <a:ea typeface="ＭＳ Ｐゴシック" charset="0"/>
              </a:rPr>
              <a:t>提供。</a:t>
            </a:r>
            <a:r>
              <a:rPr lang="en-US" dirty="0" err="1">
                <a:latin typeface="Calibri" charset="0"/>
                <a:ea typeface="ＭＳ Ｐゴシック" charset="0"/>
              </a:rPr>
              <a:t>原作</a:t>
            </a:r>
            <a:r>
              <a:rPr lang="ja-JP" altLang="en-US" dirty="0">
                <a:solidFill>
                  <a:srgbClr val="FF0000"/>
                </a:solidFill>
                <a:latin typeface="Calibri" charset="0"/>
                <a:ea typeface="ＭＳ Ｐゴシック" charset="0"/>
              </a:rPr>
              <a:t>ソフトウェア、組み込んだソフトウェア</a:t>
            </a:r>
            <a:r>
              <a:rPr lang="ja-JP" altLang="en-US" dirty="0">
                <a:solidFill>
                  <a:srgbClr val="00B0F0"/>
                </a:solidFill>
                <a:latin typeface="Calibri" charset="0"/>
                <a:ea typeface="ＭＳ Ｐゴシック" charset="0"/>
              </a:rPr>
              <a:t>や</a:t>
            </a:r>
            <a:r>
              <a:rPr lang="en-US" dirty="0" err="1">
                <a:latin typeface="Calibri" charset="0"/>
                <a:ea typeface="ＭＳ Ｐゴシック" charset="0"/>
              </a:rPr>
              <a:t>改変</a:t>
            </a:r>
            <a:r>
              <a:rPr lang="ja-JP" altLang="en-US" dirty="0">
                <a:solidFill>
                  <a:srgbClr val="FF0000"/>
                </a:solidFill>
                <a:latin typeface="Calibri" charset="0"/>
                <a:ea typeface="ＭＳ Ｐゴシック" charset="0"/>
              </a:rPr>
              <a:t>部分、</a:t>
            </a:r>
            <a:r>
              <a:rPr lang="ja-JP" altLang="en-US" dirty="0">
                <a:solidFill>
                  <a:srgbClr val="00B0F0"/>
                </a:solidFill>
                <a:latin typeface="Calibri" charset="0"/>
                <a:ea typeface="ＭＳ Ｐゴシック" charset="0"/>
              </a:rPr>
              <a:t>および</a:t>
            </a:r>
            <a:r>
              <a:rPr lang="en-US" dirty="0" err="1">
                <a:solidFill>
                  <a:srgbClr val="FF0000"/>
                </a:solidFill>
                <a:latin typeface="Calibri" charset="0"/>
                <a:ea typeface="ＭＳ Ｐゴシック" charset="0"/>
              </a:rPr>
              <a:t>ビルド用のスクリプト</a:t>
            </a:r>
            <a:r>
              <a:rPr lang="ja-JP" altLang="en-US" dirty="0">
                <a:solidFill>
                  <a:srgbClr val="FF0000"/>
                </a:solidFill>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solidFill>
                  <a:srgbClr val="FF0000"/>
                </a:solidFill>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a:t>
            </a:r>
            <a:r>
              <a:rPr lang="ja-JP" altLang="en-US" dirty="0">
                <a:solidFill>
                  <a:srgbClr val="FF0000"/>
                </a:solidFill>
              </a:rPr>
              <a:t>従う</a:t>
            </a:r>
            <a:r>
              <a:rPr lang="en-US" dirty="0" err="1">
                <a:solidFill>
                  <a:srgbClr val="292934"/>
                </a:solidFill>
              </a:rPr>
              <a:t>必要があ</a:t>
            </a:r>
            <a:r>
              <a:rPr lang="ja-JP" altLang="en-US" dirty="0">
                <a:solidFill>
                  <a:srgbClr val="00B0F0"/>
                </a:solidFill>
              </a:rPr>
              <a:t>る</a:t>
            </a:r>
            <a:r>
              <a:rPr lang="en-US" dirty="0">
                <a:solidFill>
                  <a:srgbClr val="292934"/>
                </a:solidFill>
              </a:rPr>
              <a:t>。</a:t>
            </a:r>
            <a:endParaRPr lang="en-US" dirty="0"/>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混乱を避けるために、改変版の名前</a:t>
            </a:r>
            <a:r>
              <a:rPr lang="ja-JP" altLang="en-US" dirty="0">
                <a:solidFill>
                  <a:srgbClr val="FF0000"/>
                </a:solidFill>
              </a:rPr>
              <a:t>を</a:t>
            </a:r>
            <a:r>
              <a:rPr lang="en-US" dirty="0" err="1">
                <a:solidFill>
                  <a:srgbClr val="292934"/>
                </a:solidFill>
              </a:rPr>
              <a:t>異なる名前</a:t>
            </a:r>
            <a:r>
              <a:rPr lang="ja-JP" altLang="en-US" dirty="0">
                <a:solidFill>
                  <a:srgbClr val="FF0000"/>
                </a:solidFill>
              </a:rPr>
              <a:t>とする</a:t>
            </a:r>
            <a:r>
              <a:rPr lang="ja-JP" altLang="en-US" dirty="0">
                <a:solidFill>
                  <a:srgbClr val="292934"/>
                </a:solidFill>
              </a:rPr>
              <a:t>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a:solidFill>
                  <a:srgbClr val="292934"/>
                </a:solidFill>
              </a:rPr>
              <a:t>（</a:t>
            </a:r>
            <a:r>
              <a:rPr lang="ja-JP" altLang="en-US" dirty="0">
                <a:solidFill>
                  <a:srgbClr val="FF0000"/>
                </a:solidFill>
              </a:rPr>
              <a:t>派生物</a:t>
            </a:r>
            <a:r>
              <a:rPr lang="en-US" dirty="0">
                <a:solidFill>
                  <a:srgbClr val="292934"/>
                </a:solidFill>
              </a:rPr>
              <a:t>）</a:t>
            </a:r>
            <a:r>
              <a:rPr lang="en-US" dirty="0" err="1">
                <a:solidFill>
                  <a:srgbClr val="292934"/>
                </a:solidFill>
              </a:rPr>
              <a:t>を同じライセンス下に</a:t>
            </a:r>
            <a:r>
              <a:rPr lang="ja-JP" altLang="en-US" dirty="0">
                <a:solidFill>
                  <a:srgbClr val="FF0000"/>
                </a:solidFill>
              </a:rPr>
              <a:t>置く</a:t>
            </a:r>
            <a:r>
              <a:rPr lang="en-US" dirty="0" err="1">
                <a:solidFill>
                  <a:srgbClr val="292934"/>
                </a:solidFill>
              </a:rPr>
              <a:t>こと</a:t>
            </a:r>
            <a:endParaRPr lang="en-US" dirty="0"/>
          </a:p>
          <a:p>
            <a:r>
              <a:rPr lang="en-US" dirty="0" err="1"/>
              <a:t>帰属</a:t>
            </a:r>
            <a:r>
              <a:rPr lang="ja-JP" altLang="en-US" dirty="0">
                <a:solidFill>
                  <a:srgbClr val="FF0000"/>
                </a:solidFill>
              </a:rPr>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solidFill>
                  <a:srgbClr val="FF0000"/>
                </a:solidFill>
              </a:rPr>
              <a:t>を</a:t>
            </a:r>
            <a:r>
              <a:rPr lang="en-US" dirty="0" err="1"/>
              <a:t>他者</a:t>
            </a:r>
            <a:r>
              <a:rPr lang="ja-JP" altLang="en-US" dirty="0"/>
              <a:t>に</a:t>
            </a:r>
            <a:r>
              <a:rPr lang="ja-JP" altLang="en-US" dirty="0">
                <a:solidFill>
                  <a:srgbClr val="FF0000"/>
                </a:solidFill>
              </a:rPr>
              <a:t>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a:solidFill>
                  <a:srgbClr val="FF0000"/>
                </a:solidFill>
                <a:ea typeface="ＭＳ Ｐゴシック" charset="0"/>
                <a:cs typeface="ＭＳ Ｐゴシック" charset="0"/>
              </a:rPr>
              <a:t>の</a:t>
            </a:r>
            <a:r>
              <a:rPr lang="en-US">
                <a:ea typeface="ＭＳ Ｐゴシック" charset="0"/>
                <a:cs typeface="ＭＳ Ｐゴシック" charset="0"/>
              </a:rPr>
              <a:t>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solidFill>
                  <a:srgbClr val="FF0000"/>
                </a:solidFill>
              </a:rPr>
              <a:t>マテリアル（バイナリ、ソースコードなど）</a:t>
            </a:r>
            <a:r>
              <a:rPr lang="en-US" dirty="0"/>
              <a:t>の</a:t>
            </a:r>
            <a:r>
              <a:rPr lang="ja-JP" altLang="en-US" dirty="0">
                <a:solidFill>
                  <a:srgbClr val="00B050"/>
                </a:solidFill>
              </a:rPr>
              <a:t>配布</a:t>
            </a:r>
            <a:r>
              <a:rPr lang="en-US" dirty="0"/>
              <a:t> </a:t>
            </a:r>
          </a:p>
          <a:p>
            <a:pPr lvl="1"/>
            <a:r>
              <a:rPr lang="en-US" dirty="0" err="1"/>
              <a:t>ユーザ</a:t>
            </a:r>
            <a:r>
              <a:rPr lang="ja-JP" altLang="en-US" dirty="0" err="1">
                <a:solidFill>
                  <a:srgbClr val="00B0F0"/>
                </a:solidFill>
              </a:rPr>
              <a:t>ー</a:t>
            </a:r>
            <a:r>
              <a:rPr lang="en-US" dirty="0" err="1"/>
              <a:t>機器やモバイル</a:t>
            </a:r>
            <a:r>
              <a:rPr lang="ja-JP" altLang="en-US" dirty="0"/>
              <a:t> </a:t>
            </a:r>
            <a:r>
              <a:rPr lang="en-US" dirty="0" err="1"/>
              <a:t>デバイスにダウンロードされるアプリケーション</a:t>
            </a:r>
            <a:endParaRPr lang="en-US" dirty="0"/>
          </a:p>
          <a:p>
            <a:pPr lvl="1"/>
            <a:r>
              <a:rPr lang="en-US" dirty="0"/>
              <a:t>JavaScript、 Web </a:t>
            </a:r>
            <a:r>
              <a:rPr lang="en-US" dirty="0" err="1"/>
              <a:t>クライアント</a:t>
            </a:r>
            <a:r>
              <a:rPr lang="ja-JP" altLang="en-US" dirty="0" err="1">
                <a:solidFill>
                  <a:srgbClr val="FF0000"/>
                </a:solidFill>
              </a:rPr>
              <a:t>、</a:t>
            </a:r>
            <a:r>
              <a:rPr lang="en-US" dirty="0" err="1"/>
              <a:t>ユーザ</a:t>
            </a:r>
            <a:r>
              <a:rPr lang="ja-JP" altLang="en-US" dirty="0" err="1">
                <a:solidFill>
                  <a:srgbClr val="00B0F0"/>
                </a:solidFill>
              </a:rPr>
              <a:t>ー</a:t>
            </a:r>
            <a:r>
              <a:rPr lang="en-US" dirty="0" err="1"/>
              <a:t>機器にダウンロ</a:t>
            </a:r>
            <a:r>
              <a:rPr lang="en-US" dirty="0"/>
              <a:t>ー</a:t>
            </a:r>
            <a:r>
              <a:rPr lang="ja-JP" altLang="en-US" dirty="0">
                <a:solidFill>
                  <a:srgbClr val="FF0000"/>
                </a:solidFill>
              </a:rPr>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solidFill>
                  <a:srgbClr val="00B0F0"/>
                </a:solidFill>
              </a:rPr>
              <a:t>ー</a:t>
            </a:r>
            <a:r>
              <a:rPr lang="en-US" dirty="0"/>
              <a:t> ネットワークを通じたアクセスが「トリガー </a:t>
            </a:r>
            <a:r>
              <a:rPr lang="en-US" dirty="0" err="1"/>
              <a:t>イベント」となり得</a:t>
            </a:r>
            <a:r>
              <a:rPr lang="ja-JP" altLang="en-US" dirty="0">
                <a:solidFill>
                  <a:srgbClr val="00B0F0"/>
                </a:solidFill>
              </a:rPr>
              <a:t>る</a:t>
            </a:r>
            <a:r>
              <a:rPr lang="en-US" dirty="0"/>
              <a:t>。</a:t>
            </a:r>
            <a:r>
              <a:rPr lang="en-US" dirty="0" err="1"/>
              <a:t>その</a:t>
            </a:r>
            <a:r>
              <a:rPr lang="ja-JP" altLang="en-US" dirty="0">
                <a:solidFill>
                  <a:srgbClr val="FF0000"/>
                </a:solidFill>
              </a:rPr>
              <a:t>際の</a:t>
            </a:r>
            <a:r>
              <a:rPr lang="en-US" dirty="0" err="1"/>
              <a:t>トリガーとは「コンピュータ</a:t>
            </a:r>
            <a:r>
              <a:rPr lang="ja-JP" altLang="en-US" dirty="0" err="1">
                <a:solidFill>
                  <a:srgbClr val="00B0F0"/>
                </a:solidFill>
              </a:rPr>
              <a:t>ー</a:t>
            </a:r>
            <a:r>
              <a:rPr lang="en-US" dirty="0"/>
              <a:t> </a:t>
            </a:r>
            <a:r>
              <a:rPr lang="en-US" dirty="0" err="1"/>
              <a:t>ネットワークを通じユーザ</a:t>
            </a:r>
            <a:r>
              <a:rPr lang="ja-JP" altLang="en-US" dirty="0" err="1">
                <a:solidFill>
                  <a:srgbClr val="00B0F0"/>
                </a:solidFill>
              </a:rPr>
              <a:t>ー</a:t>
            </a:r>
            <a:r>
              <a:rPr lang="en-US" dirty="0" err="1"/>
              <a:t>がリモートで</a:t>
            </a:r>
            <a:r>
              <a:rPr lang="ja-JP" altLang="en-US" dirty="0">
                <a:solidFill>
                  <a:srgbClr val="FF0000"/>
                </a:solidFill>
              </a:rPr>
              <a:t>当該</a:t>
            </a:r>
            <a:r>
              <a:rPr lang="en-US" dirty="0" err="1"/>
              <a:t>FOSSと相互に作用すること</a:t>
            </a:r>
            <a:r>
              <a:rPr lang="en-US" dirty="0"/>
              <a:t>」。</a:t>
            </a:r>
          </a:p>
          <a:p>
            <a:pPr lvl="1"/>
            <a:r>
              <a:rPr lang="en-US" dirty="0" err="1"/>
              <a:t>いくつかのライセンスがサーバ</a:t>
            </a:r>
            <a:r>
              <a:rPr lang="ja-JP" altLang="en-US" dirty="0" err="1">
                <a:solidFill>
                  <a:srgbClr val="00B0F0"/>
                </a:solidFill>
              </a:rPr>
              <a:t>ー</a:t>
            </a:r>
            <a:r>
              <a:rPr lang="en-US" dirty="0" err="1"/>
              <a:t>上で実行され</a:t>
            </a:r>
            <a:r>
              <a:rPr lang="en-US" dirty="0" err="1">
                <a:solidFill>
                  <a:srgbClr val="FF0000"/>
                </a:solidFill>
              </a:rPr>
              <a:t>る</a:t>
            </a:r>
            <a:r>
              <a:rPr lang="en-US" dirty="0" err="1"/>
              <a:t>ソフトウェアへのアクセスを可能にすることを含めたトリガ</a:t>
            </a:r>
            <a:r>
              <a:rPr lang="en-US" dirty="0"/>
              <a:t>ー </a:t>
            </a:r>
            <a:r>
              <a:rPr lang="en-US" dirty="0" err="1"/>
              <a:t>イベントを</a:t>
            </a:r>
            <a:r>
              <a:rPr lang="ja-JP" altLang="en-US" dirty="0">
                <a:solidFill>
                  <a:srgbClr val="FF0000"/>
                </a:solidFill>
              </a:rPr>
              <a:t>定義</a:t>
            </a:r>
            <a:r>
              <a:rPr lang="en-US" dirty="0" err="1"/>
              <a:t>してい</a:t>
            </a:r>
            <a:r>
              <a:rPr lang="ja-JP" altLang="en-US" dirty="0"/>
              <a:t>る。（</a:t>
            </a:r>
            <a:r>
              <a:rPr lang="en-US" dirty="0" err="1"/>
              <a:t>例：Affero</a:t>
            </a:r>
            <a:r>
              <a:rPr lang="en-US" dirty="0"/>
              <a:t> </a:t>
            </a:r>
            <a:r>
              <a:rPr lang="en-US" dirty="0" err="1"/>
              <a:t>GPLのすべての版のソフトウェアを改変した場合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a:solidFill>
                  <a:srgbClr val="FF0000"/>
                </a:solidFill>
                <a:ea typeface="ＭＳ Ｐゴシック" charset="0"/>
                <a:cs typeface="ＭＳ Ｐゴシック" charset="0"/>
              </a:rPr>
              <a:t>の</a:t>
            </a:r>
            <a:r>
              <a:rPr lang="en-US">
                <a:ea typeface="ＭＳ Ｐゴシック" charset="0"/>
                <a:cs typeface="ＭＳ Ｐゴシック" charset="0"/>
              </a:rPr>
              <a:t>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solidFill>
                  <a:srgbClr val="FF0000"/>
                </a:solidFill>
              </a:rPr>
              <a:t>既存</a:t>
            </a:r>
            <a:r>
              <a:rPr lang="en-US" dirty="0" err="1"/>
              <a:t>プログラムに対する変更（例：ファイル中</a:t>
            </a:r>
            <a:r>
              <a:rPr lang="ja-JP" altLang="en-US" dirty="0">
                <a:solidFill>
                  <a:srgbClr val="FF0000"/>
                </a:solidFill>
              </a:rPr>
              <a:t>の</a:t>
            </a:r>
            <a:r>
              <a:rPr lang="en-US" dirty="0" err="1"/>
              <a:t>コードの追加</a:t>
            </a:r>
            <a:r>
              <a:rPr lang="ja-JP" altLang="en-US" dirty="0" err="1"/>
              <a:t>、</a:t>
            </a:r>
            <a:r>
              <a:rPr lang="en-US" strike="sngStrike" dirty="0">
                <a:solidFill>
                  <a:srgbClr val="00B050"/>
                </a:solidFill>
              </a:rPr>
              <a:t>、</a:t>
            </a:r>
            <a:r>
              <a:rPr lang="ja-JP" altLang="en-US" strike="sngStrike" dirty="0">
                <a:solidFill>
                  <a:srgbClr val="00B050"/>
                </a:solidFill>
              </a:rPr>
              <a:t>や</a:t>
            </a:r>
            <a:r>
              <a:rPr lang="en-US" dirty="0" err="1"/>
              <a:t>削除</a:t>
            </a:r>
            <a:r>
              <a:rPr lang="en-US" strike="sngStrike" dirty="0" err="1">
                <a:solidFill>
                  <a:srgbClr val="00B050"/>
                </a:solidFill>
              </a:rPr>
              <a:t>や</a:t>
            </a:r>
            <a:r>
              <a:rPr lang="ja-JP" altLang="en-US" dirty="0" err="1">
                <a:solidFill>
                  <a:srgbClr val="00B050"/>
                </a:solidFill>
              </a:rPr>
              <a:t>、</a:t>
            </a:r>
            <a:r>
              <a:rPr lang="en-US" dirty="0" err="1"/>
              <a:t>コンポーネント</a:t>
            </a:r>
            <a:r>
              <a:rPr lang="ja-JP" altLang="en-US" dirty="0">
                <a:solidFill>
                  <a:srgbClr val="FF0000"/>
                </a:solidFill>
              </a:rPr>
              <a:t>を</a:t>
            </a:r>
            <a:r>
              <a:rPr lang="en-US" dirty="0" err="1"/>
              <a:t>組み合わせ</a:t>
            </a:r>
            <a:r>
              <a:rPr lang="ja-JP" altLang="en-US" dirty="0">
                <a:solidFill>
                  <a:srgbClr val="FF0000"/>
                </a:solidFill>
              </a:rPr>
              <a:t>る行為</a:t>
            </a:r>
            <a:r>
              <a:rPr lang="en-US" dirty="0"/>
              <a:t>）</a:t>
            </a:r>
          </a:p>
          <a:p>
            <a:r>
              <a:rPr lang="en-US" dirty="0" err="1">
                <a:latin typeface="Arial" charset="0"/>
              </a:rPr>
              <a:t>改変</a:t>
            </a:r>
            <a:r>
              <a:rPr lang="ja-JP" altLang="en-US" dirty="0">
                <a:solidFill>
                  <a:srgbClr val="00B0F0"/>
                </a:solidFill>
                <a:latin typeface="Arial" charset="0"/>
              </a:rPr>
              <a:t>が</a:t>
            </a:r>
            <a:r>
              <a:rPr lang="ja-JP" altLang="en-US" dirty="0">
                <a:solidFill>
                  <a:srgbClr val="FF0000"/>
                </a:solidFill>
                <a:latin typeface="Arial" charset="0"/>
              </a:rPr>
              <a:t>派生物</a:t>
            </a:r>
            <a:r>
              <a:rPr lang="en-US" dirty="0" err="1">
                <a:latin typeface="Arial" charset="0"/>
              </a:rPr>
              <a:t>を生み出</a:t>
            </a:r>
            <a:r>
              <a:rPr lang="ja-JP" altLang="en-US" dirty="0">
                <a:solidFill>
                  <a:srgbClr val="FF0000"/>
                </a:solidFill>
                <a:latin typeface="Arial" charset="0"/>
              </a:rPr>
              <a:t>し</a:t>
            </a:r>
            <a:r>
              <a:rPr lang="ja-JP" altLang="en-US" dirty="0">
                <a:solidFill>
                  <a:srgbClr val="00B0F0"/>
                </a:solidFill>
                <a:latin typeface="Arial" charset="0"/>
              </a:rPr>
              <a:t>、</a:t>
            </a:r>
            <a:r>
              <a:rPr lang="en-US" dirty="0">
                <a:latin typeface="Arial" charset="0"/>
              </a:rPr>
              <a:t>FOSS </a:t>
            </a:r>
            <a:r>
              <a:rPr lang="en-US" dirty="0" err="1"/>
              <a:t>の著作者</a:t>
            </a:r>
            <a:r>
              <a:rPr lang="ja-JP" altLang="en-US" dirty="0">
                <a:solidFill>
                  <a:srgbClr val="00B0F0"/>
                </a:solidFill>
              </a:rPr>
              <a:t>が</a:t>
            </a:r>
            <a:r>
              <a:rPr lang="en-US" dirty="0" err="1"/>
              <a:t>改変に</a:t>
            </a:r>
            <a:r>
              <a:rPr lang="en-US" strike="sngStrike" dirty="0" err="1">
                <a:solidFill>
                  <a:srgbClr val="00B050"/>
                </a:solidFill>
              </a:rPr>
              <a:t>おいて</a:t>
            </a:r>
            <a:r>
              <a:rPr lang="ja-JP" altLang="en-US" dirty="0">
                <a:solidFill>
                  <a:srgbClr val="00B050"/>
                </a:solidFill>
              </a:rPr>
              <a:t>対して</a:t>
            </a:r>
            <a:r>
              <a:rPr lang="en-US" dirty="0" err="1"/>
              <a:t>義務を課したり制限したりすることもあ</a:t>
            </a:r>
            <a:r>
              <a:rPr lang="ja-JP" altLang="en-US" dirty="0">
                <a:solidFill>
                  <a:srgbClr val="00B0F0"/>
                </a:solidFill>
              </a:rPr>
              <a:t>る</a:t>
            </a:r>
            <a:endParaRPr lang="en-US" dirty="0"/>
          </a:p>
          <a:p>
            <a:r>
              <a:rPr lang="en-US" dirty="0" err="1"/>
              <a:t>改変</a:t>
            </a:r>
            <a:r>
              <a:rPr lang="ja-JP" altLang="en-US" dirty="0">
                <a:solidFill>
                  <a:srgbClr val="FF0000"/>
                </a:solidFill>
              </a:rPr>
              <a:t>をトリガーとして発動される</a:t>
            </a:r>
            <a:r>
              <a:rPr lang="en-US" dirty="0" err="1"/>
              <a:t>FOSSの義務</a:t>
            </a:r>
            <a:r>
              <a:rPr lang="ja-JP" altLang="en-US" dirty="0"/>
              <a:t>の例</a:t>
            </a:r>
            <a:r>
              <a:rPr lang="en-US" dirty="0"/>
              <a:t>：</a:t>
            </a:r>
          </a:p>
          <a:p>
            <a:pPr lvl="1"/>
            <a:r>
              <a:rPr lang="en-US" dirty="0"/>
              <a:t>改変の告知</a:t>
            </a:r>
          </a:p>
          <a:p>
            <a:pPr lvl="1"/>
            <a:r>
              <a:rPr lang="ja-JP" altLang="en-US" dirty="0">
                <a:solidFill>
                  <a:srgbClr val="FF0000"/>
                </a:solidFill>
              </a:rPr>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solidFill>
                  <a:srgbClr val="00B0F0"/>
                </a:solidFill>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r>
              <a:rPr lang="en-US" dirty="0" err="1">
                <a:latin typeface="Calibri" charset="0"/>
                <a:ea typeface="ＭＳ Ｐゴシック" charset="0"/>
              </a:rPr>
              <a:t>商用製品におけるFOSSの効果的使用を</a:t>
            </a:r>
            <a:r>
              <a:rPr lang="ja-JP" altLang="en-US" dirty="0">
                <a:solidFill>
                  <a:srgbClr val="00B0F0"/>
                </a:solidFill>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a:t>
            </a:r>
            <a:r>
              <a:rPr lang="en-US" strike="sngStrike" dirty="0">
                <a:solidFill>
                  <a:srgbClr val="00B050"/>
                </a:solidFill>
                <a:latin typeface="Calibri" charset="0"/>
                <a:ea typeface="ＭＳ Ｐゴシック" charset="0"/>
              </a:rPr>
              <a:t>な</a:t>
            </a:r>
            <a:r>
              <a:rPr lang="en-US" dirty="0">
                <a:latin typeface="Calibri" charset="0"/>
                <a:ea typeface="ＭＳ Ｐゴシック" charset="0"/>
              </a:rPr>
              <a:t>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err="1"/>
              <a:t>FOSSレビュ</a:t>
            </a:r>
            <a:r>
              <a:rPr lang="en-US" dirty="0"/>
              <a:t>ー</a:t>
            </a:r>
            <a:r>
              <a:rPr lang="ja-JP" altLang="en-US" dirty="0">
                <a:solidFill>
                  <a:srgbClr val="FF0000"/>
                </a:solidFill>
              </a:rPr>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err="1"/>
              <a:t>FOSSレビュ</a:t>
            </a:r>
            <a:r>
              <a:rPr lang="en-US" dirty="0"/>
              <a:t>ー</a:t>
            </a:r>
            <a:r>
              <a:rPr lang="ja-JP" altLang="en-US" dirty="0">
                <a:solidFill>
                  <a:srgbClr val="FF0000"/>
                </a:solidFill>
              </a:rPr>
              <a:t>の</a:t>
            </a:r>
            <a:r>
              <a:rPr lang="en-US" dirty="0" err="1"/>
              <a:t>実施</a:t>
            </a:r>
            <a:endParaRPr lang="en-US" dirty="0"/>
          </a:p>
          <a:p>
            <a:pPr marL="514350" indent="-514350">
              <a:buFont typeface="+mj-lt"/>
              <a:buAutoNum type="arabicPeriod" startAt="5"/>
            </a:pPr>
            <a:r>
              <a:rPr lang="ja-JP" altLang="en-US" dirty="0">
                <a:solidFill>
                  <a:srgbClr val="00B050"/>
                </a:solidFill>
              </a:rPr>
              <a:t>一貫した</a:t>
            </a:r>
            <a:r>
              <a:rPr lang="x-none" dirty="0"/>
              <a:t>コンプライアンスマネジメント（プロセス例）</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ＭＳ Ｐゴシック" charset="0"/>
              </a:rPr>
              <a:t>コンプライアンス</a:t>
            </a:r>
            <a:r>
              <a:rPr lang="ja-JP" altLang="en-US" dirty="0">
                <a:solidFill>
                  <a:srgbClr val="FF0000"/>
                </a:solidFill>
                <a:latin typeface="Calibri" charset="0"/>
                <a:ea typeface="ＭＳ Ｐゴシック" charset="0"/>
              </a:rPr>
              <a:t>を</a:t>
            </a:r>
            <a:r>
              <a:rPr lang="ja-JP" altLang="en-US" dirty="0">
                <a:solidFill>
                  <a:srgbClr val="00B050"/>
                </a:solidFill>
                <a:latin typeface="Calibri" charset="0"/>
                <a:ea typeface="ＭＳ Ｐゴシック" charset="0"/>
              </a:rPr>
              <a:t>プラクティス</a:t>
            </a:r>
            <a:r>
              <a:rPr lang="ja-JP" altLang="en-US" dirty="0">
                <a:solidFill>
                  <a:srgbClr val="FF0000"/>
                </a:solidFill>
                <a:latin typeface="Calibri" charset="0"/>
                <a:ea typeface="ＭＳ Ｐゴシック" charset="0"/>
              </a:rPr>
              <a:t>として実装する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以下</a:t>
            </a:r>
            <a:r>
              <a:rPr lang="ja-JP" altLang="en-US" dirty="0">
                <a:solidFill>
                  <a:srgbClr val="FF0000"/>
                </a:solidFill>
                <a:latin typeface="Calibri" charset="0"/>
                <a:ea typeface="ＭＳ Ｐゴシック" charset="0"/>
              </a:rPr>
              <a:t>の対応のために</a:t>
            </a:r>
            <a:r>
              <a:rPr lang="en-US" dirty="0" err="1">
                <a:latin typeface="Calibri" charset="0"/>
                <a:ea typeface="ＭＳ Ｐゴシック" charset="0"/>
              </a:rPr>
              <a:t>ビジネスプロセスおよび十分な数のスタッフを準備</a:t>
            </a:r>
            <a:r>
              <a:rPr lang="ja-JP" altLang="en-US" dirty="0">
                <a:solidFill>
                  <a:srgbClr val="00B0F0"/>
                </a:solidFill>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err="1">
                <a:latin typeface="Calibri" charset="0"/>
                <a:ea typeface="ＭＳ Ｐゴシック" charset="0"/>
              </a:rPr>
              <a:t>製品出荷時</a:t>
            </a:r>
            <a:r>
              <a:rPr lang="ja-JP" altLang="en-US" dirty="0">
                <a:solidFill>
                  <a:srgbClr val="00B0F0"/>
                </a:solidFill>
                <a:latin typeface="Calibri" charset="0"/>
                <a:ea typeface="ＭＳ Ｐゴシック" charset="0"/>
              </a:rPr>
              <a:t>における</a:t>
            </a:r>
            <a:r>
              <a:rPr lang="en-US" dirty="0" err="1">
                <a:latin typeface="Calibri" charset="0"/>
                <a:ea typeface="ＭＳ Ｐゴシック" charset="0"/>
              </a:rPr>
              <a:t>ライセンスの義務の履行</a:t>
            </a:r>
            <a:r>
              <a:rPr lang="en-US" dirty="0">
                <a:latin typeface="Calibri" charset="0"/>
                <a:ea typeface="ＭＳ Ｐゴシック" charset="0"/>
              </a:rPr>
              <a:t> </a:t>
            </a: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solidFill>
                  <a:srgbClr val="00B0F0"/>
                </a:solidFill>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solidFill>
                  <a:srgbClr val="00B0F0"/>
                </a:solidFill>
                <a:latin typeface="Calibri" charset="0"/>
                <a:ea typeface="ＭＳ Ｐゴシック" charset="0"/>
              </a:rPr>
              <a:t>盤石な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solidFill>
                  <a:srgbClr val="00B0F0"/>
                </a:solidFill>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a:latin typeface="Calibri" charset="0"/>
                <a:ea typeface="ＭＳ Ｐゴシック" charset="0"/>
              </a:rPr>
              <a:t>FOSSの</a:t>
            </a:r>
            <a:r>
              <a:rPr lang="en-US" dirty="0" err="1">
                <a:solidFill>
                  <a:srgbClr val="00B0F0"/>
                </a:solidFill>
                <a:latin typeface="Calibri" charset="0"/>
                <a:ea typeface="ＭＳ Ｐゴシック" charset="0"/>
              </a:rPr>
              <a:t>メリット</a:t>
            </a:r>
            <a:r>
              <a:rPr lang="ja-JP" altLang="en-US" dirty="0">
                <a:solidFill>
                  <a:srgbClr val="00B0F0"/>
                </a:solidFill>
                <a:latin typeface="Calibri" charset="0"/>
                <a:ea typeface="ＭＳ Ｐゴシック" charset="0"/>
              </a:rPr>
              <a:t>や、</a:t>
            </a:r>
            <a:r>
              <a:rPr lang="en-US" altLang="ja-JP" dirty="0">
                <a:solidFill>
                  <a:srgbClr val="00B0F0"/>
                </a:solidFill>
                <a:latin typeface="Calibri" charset="0"/>
                <a:ea typeface="ＭＳ Ｐゴシック" charset="0"/>
              </a:rPr>
              <a:t>FOSS</a:t>
            </a:r>
            <a:r>
              <a:rPr lang="ja-JP" altLang="en-US" dirty="0">
                <a:solidFill>
                  <a:srgbClr val="00B0F0"/>
                </a:solidFill>
                <a:latin typeface="Calibri" charset="0"/>
                <a:ea typeface="ＭＳ Ｐゴシック" charset="0"/>
              </a:rPr>
              <a:t>が</a:t>
            </a:r>
            <a:r>
              <a:rPr lang="en-US" dirty="0" err="1">
                <a:latin typeface="Calibri" charset="0"/>
                <a:ea typeface="ＭＳ Ｐゴシック" charset="0"/>
              </a:rPr>
              <a:t>組織</a:t>
            </a:r>
            <a:r>
              <a:rPr lang="ja-JP" altLang="en-US" dirty="0">
                <a:solidFill>
                  <a:srgbClr val="00B0F0"/>
                </a:solidFill>
                <a:latin typeface="Calibri" charset="0"/>
                <a:ea typeface="ＭＳ Ｐゴシック" charset="0"/>
              </a:rPr>
              <a:t>に</a:t>
            </a:r>
            <a:r>
              <a:rPr lang="en-US" dirty="0" err="1">
                <a:latin typeface="Calibri" charset="0"/>
                <a:ea typeface="ＭＳ Ｐゴシック" charset="0"/>
              </a:rPr>
              <a:t>与える</a:t>
            </a:r>
            <a:r>
              <a:rPr lang="ja-JP" altLang="en-US" dirty="0">
                <a:solidFill>
                  <a:srgbClr val="FF0000"/>
                </a:solidFill>
                <a:latin typeface="Calibri" charset="0"/>
                <a:ea typeface="ＭＳ Ｐゴシック" charset="0"/>
              </a:rPr>
              <a:t>影響</a:t>
            </a:r>
            <a:r>
              <a:rPr lang="en-US" dirty="0" err="1">
                <a:solidFill>
                  <a:srgbClr val="00B0F0"/>
                </a:solidFill>
                <a:latin typeface="Calibri" charset="0"/>
                <a:ea typeface="ＭＳ Ｐゴシック" charset="0"/>
              </a:rPr>
              <a:t>についての理解</a:t>
            </a:r>
            <a:r>
              <a:rPr lang="ja-JP" altLang="en-US" dirty="0">
                <a:solidFill>
                  <a:srgbClr val="00B0F0"/>
                </a:solidFill>
                <a:latin typeface="Calibri" charset="0"/>
                <a:ea typeface="ＭＳ Ｐゴシック" charset="0"/>
              </a:rPr>
              <a:t>が深まる</a:t>
            </a:r>
            <a:endParaRPr lang="en-US" strike="sngStrike" dirty="0">
              <a:solidFill>
                <a:srgbClr val="00B0F0"/>
              </a:solidFill>
              <a:latin typeface="Calibri" charset="0"/>
              <a:ea typeface="ＭＳ Ｐゴシック" charset="0"/>
            </a:endParaRPr>
          </a:p>
          <a:p>
            <a:pPr>
              <a:lnSpc>
                <a:spcPct val="130000"/>
              </a:lnSpc>
              <a:buFont typeface="Arial"/>
              <a:buChar char="•"/>
            </a:pPr>
            <a:r>
              <a:rPr lang="en-US" dirty="0">
                <a:latin typeface="Calibri" charset="0"/>
                <a:ea typeface="ＭＳ Ｐゴシック" charset="0"/>
              </a:rPr>
              <a:t>FOSS</a:t>
            </a:r>
            <a:r>
              <a:rPr lang="ja-JP" altLang="en-US" dirty="0">
                <a:solidFill>
                  <a:srgbClr val="00B0F0"/>
                </a:solidFill>
                <a:latin typeface="Calibri" charset="0"/>
                <a:ea typeface="ＭＳ Ｐゴシック" charset="0"/>
              </a:rPr>
              <a:t>の使用に伴う</a:t>
            </a:r>
            <a:r>
              <a:rPr lang="en-US" dirty="0" err="1">
                <a:solidFill>
                  <a:srgbClr val="00B0F0"/>
                </a:solidFill>
                <a:latin typeface="Calibri" charset="0"/>
                <a:ea typeface="ＭＳ Ｐゴシック" charset="0"/>
              </a:rPr>
              <a:t>コストとリスクについての理解</a:t>
            </a:r>
            <a:r>
              <a:rPr lang="ja-JP" altLang="en-US" dirty="0">
                <a:solidFill>
                  <a:srgbClr val="00B0F0"/>
                </a:solidFill>
                <a:latin typeface="Calibri" charset="0"/>
                <a:ea typeface="ＭＳ Ｐゴシック" charset="0"/>
              </a:rPr>
              <a:t>が深まる</a:t>
            </a:r>
            <a:r>
              <a:rPr lang="en-US" dirty="0">
                <a:latin typeface="Calibri" charset="0"/>
                <a:ea typeface="ＭＳ Ｐゴシック" charset="0"/>
              </a:rPr>
              <a:t> </a:t>
            </a:r>
          </a:p>
          <a:p>
            <a:pPr>
              <a:lnSpc>
                <a:spcPct val="130000"/>
              </a:lnSpc>
              <a:buFont typeface="Arial"/>
              <a:buChar char="•"/>
            </a:pPr>
            <a:r>
              <a:rPr lang="en-US" dirty="0" err="1">
                <a:latin typeface="Calibri" charset="0"/>
                <a:ea typeface="ＭＳ Ｐゴシック" charset="0"/>
              </a:rPr>
              <a:t>FOSSコミュニティやFOSS関連組織と</a:t>
            </a:r>
            <a:r>
              <a:rPr lang="ja-JP" altLang="en-US" dirty="0">
                <a:solidFill>
                  <a:srgbClr val="00B0F0"/>
                </a:solidFill>
                <a:latin typeface="Calibri" charset="0"/>
                <a:ea typeface="ＭＳ Ｐゴシック" charset="0"/>
              </a:rPr>
              <a:t>より良い</a:t>
            </a:r>
            <a:r>
              <a:rPr lang="en-US" dirty="0" err="1">
                <a:solidFill>
                  <a:srgbClr val="00B0F0"/>
                </a:solidFill>
                <a:latin typeface="Calibri" charset="0"/>
                <a:ea typeface="ＭＳ Ｐゴシック" charset="0"/>
              </a:rPr>
              <a:t>関係</a:t>
            </a:r>
            <a:r>
              <a:rPr lang="ja-JP" altLang="en-US" dirty="0">
                <a:solidFill>
                  <a:srgbClr val="00B0F0"/>
                </a:solidFill>
                <a:latin typeface="Calibri" charset="0"/>
                <a:ea typeface="ＭＳ Ｐゴシック" charset="0"/>
              </a:rPr>
              <a:t>が生まれる</a:t>
            </a:r>
            <a:endParaRPr lang="en-US" strike="sngStrike" dirty="0">
              <a:solidFill>
                <a:srgbClr val="00B0F0"/>
              </a:solidFill>
              <a:latin typeface="Calibri" charset="0"/>
              <a:ea typeface="ＭＳ Ｐゴシック" charset="0"/>
            </a:endParaRPr>
          </a:p>
          <a:p>
            <a:pPr>
              <a:lnSpc>
                <a:spcPct val="130000"/>
              </a:lnSpc>
              <a:buFont typeface="Arial"/>
              <a:buChar char="•"/>
            </a:pPr>
            <a:r>
              <a:rPr lang="en-US" dirty="0" err="1">
                <a:latin typeface="Calibri" charset="0"/>
                <a:ea typeface="ＭＳ Ｐゴシック" charset="0"/>
              </a:rPr>
              <a:t>有効なFOSSソリューションについての知識</a:t>
            </a:r>
            <a:r>
              <a:rPr lang="ja-JP" altLang="en-US" dirty="0">
                <a:solidFill>
                  <a:srgbClr val="00B0F0"/>
                </a:solidFill>
                <a:latin typeface="Calibri" charset="0"/>
                <a:ea typeface="ＭＳ Ｐゴシック" charset="0"/>
              </a:rPr>
              <a:t>が高まる</a:t>
            </a:r>
            <a:r>
              <a:rPr lang="en-US" dirty="0">
                <a:solidFill>
                  <a:srgbClr val="00B0F0"/>
                </a:solidFill>
                <a:latin typeface="Calibri" charset="0"/>
                <a:ea typeface="ＭＳ Ｐゴシック" charset="0"/>
              </a:rPr>
              <a:t> </a:t>
            </a:r>
          </a:p>
        </p:txBody>
      </p:sp>
    </p:spTree>
    <p:extLst>
      <p:ext uri="{BB962C8B-B14F-4D97-AF65-F5344CB8AC3E}">
        <p14:creationId xmlns:p14="http://schemas.microsoft.com/office/powerpoint/2010/main" val="33330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solidFill>
                  <a:srgbClr val="00B0F0"/>
                </a:solidFill>
                <a:latin typeface="Calibri"/>
                <a:ea typeface="ＭＳ Ｐゴシック" charset="0"/>
              </a:rPr>
              <a:t>2</a:t>
            </a:r>
            <a:r>
              <a:rPr lang="x-none" dirty="0">
                <a:latin typeface="Calibri"/>
                <a:ea typeface="ＭＳ Ｐゴシック" charset="0"/>
              </a:rPr>
              <a:t>つの主要なゴールとは</a:t>
            </a:r>
            <a:r>
              <a:rPr lang="x-none" strike="sngStrike" dirty="0">
                <a:solidFill>
                  <a:srgbClr val="00B050"/>
                </a:solidFill>
                <a:latin typeface="Calibri"/>
                <a:ea typeface="ＭＳ Ｐゴシック" charset="0"/>
              </a:rPr>
              <a:t>なん</a:t>
            </a:r>
            <a:r>
              <a:rPr lang="ja-JP" altLang="en-US" dirty="0">
                <a:solidFill>
                  <a:srgbClr val="00B050"/>
                </a:solidFill>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FOSSコンプライアンスプログラムで重要な</a:t>
            </a:r>
            <a:r>
              <a:rPr lang="ja-JP" altLang="en-US" dirty="0">
                <a:solidFill>
                  <a:srgbClr val="00B050"/>
                </a:solidFill>
                <a:latin typeface="Calibri"/>
                <a:ea typeface="ＭＳ Ｐゴシック" charset="0"/>
              </a:rPr>
              <a:t>プラクティス</a:t>
            </a:r>
            <a:r>
              <a:rPr lang="x-none" dirty="0">
                <a:latin typeface="Calibri"/>
                <a:ea typeface="ＭＳ Ｐゴシック" charset="0"/>
              </a:rPr>
              <a:t>を挙げ、その内容を述べてください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a:t>
            </a:r>
            <a:r>
              <a:rPr lang="ja-JP" altLang="en-US" dirty="0">
                <a:solidFill>
                  <a:srgbClr val="FF0000"/>
                </a:solidFill>
              </a:rPr>
              <a:t>おける</a:t>
            </a:r>
            <a:r>
              <a:rPr lang="en-US" dirty="0" err="1"/>
              <a:t>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mj-lt"/>
                <a:ea typeface="ＭＳ Ｐゴシック" charset="0"/>
                <a:cs typeface="ＭＳ Ｐゴシック" charset="0"/>
              </a:rPr>
              <a:t>そのコンポーネントをどのように使い</a:t>
            </a:r>
            <a:r>
              <a:rPr lang="ja-JP" altLang="en-US" dirty="0">
                <a:solidFill>
                  <a:srgbClr val="FF0000"/>
                </a:solidFill>
                <a:latin typeface="+mj-lt"/>
                <a:ea typeface="ＭＳ Ｐゴシック" charset="0"/>
                <a:cs typeface="ＭＳ Ｐゴシック" charset="0"/>
              </a:rPr>
              <a:t>ます</a:t>
            </a:r>
            <a:r>
              <a:rPr lang="en-US" dirty="0">
                <a:latin typeface="+mj-lt"/>
                <a:ea typeface="ＭＳ Ｐゴシック" charset="0"/>
                <a:cs typeface="ＭＳ Ｐゴシック" charset="0"/>
              </a:rPr>
              <a:t>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solidFill>
                  <a:srgbClr val="00B0F0"/>
                </a:solidFill>
              </a:rPr>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solidFill>
                  <a:srgbClr val="00B050"/>
                </a:solidFill>
              </a:rPr>
              <a:t>製品</a:t>
            </a:r>
            <a:r>
              <a:rPr lang="en-US" dirty="0" err="1">
                <a:solidFill>
                  <a:srgbClr val="00B0F0"/>
                </a:solidFill>
              </a:rPr>
              <a:t>にコピーでき</a:t>
            </a:r>
            <a:r>
              <a:rPr lang="ja-JP" altLang="en-US" dirty="0">
                <a:solidFill>
                  <a:srgbClr val="00B0F0"/>
                </a:solidFill>
              </a:rPr>
              <a:t>る</a:t>
            </a:r>
            <a:r>
              <a:rPr lang="en-US" dirty="0">
                <a:solidFill>
                  <a:srgbClr val="00B0F0"/>
                </a:solidFill>
              </a:rPr>
              <a:t>。 </a:t>
            </a:r>
          </a:p>
          <a:p>
            <a:pPr marL="0" indent="0">
              <a:buNone/>
            </a:pPr>
            <a:endParaRPr lang="en-US" dirty="0"/>
          </a:p>
          <a:p>
            <a:pPr marL="0" indent="0">
              <a:buNone/>
            </a:pPr>
            <a:r>
              <a:rPr lang="en-US" dirty="0" err="1"/>
              <a:t>関連する用語</a:t>
            </a:r>
            <a:r>
              <a:rPr lang="en-US" strike="sngStrike" dirty="0" err="1">
                <a:solidFill>
                  <a:srgbClr val="00B0F0"/>
                </a:solidFill>
              </a:rPr>
              <a:t>として以下のものがあ</a:t>
            </a:r>
            <a:r>
              <a:rPr lang="ja-JP" altLang="en-US" strike="sngStrike" dirty="0">
                <a:solidFill>
                  <a:srgbClr val="00B0F0"/>
                </a:solidFill>
              </a:rPr>
              <a:t>る</a:t>
            </a:r>
            <a:r>
              <a:rPr lang="en-US" strike="sngStrike" dirty="0">
                <a:solidFill>
                  <a:srgbClr val="00B0F0"/>
                </a:solidFill>
              </a:rPr>
              <a:t>す</a:t>
            </a:r>
            <a:r>
              <a:rPr lang="en-US" dirty="0"/>
              <a:t>：</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fontScale="92500"/>
          </a:bodyPr>
          <a:lstStyle/>
          <a:p>
            <a:pPr marL="0" indent="0">
              <a:buNone/>
            </a:pPr>
            <a:r>
              <a:rPr lang="en-US" dirty="0" err="1"/>
              <a:t>開発者はFOSSコンポーネントを自身のソフトウェア</a:t>
            </a:r>
            <a:r>
              <a:rPr lang="ja-JP" altLang="en-US" dirty="0">
                <a:solidFill>
                  <a:srgbClr val="00B050"/>
                </a:solidFill>
              </a:rPr>
              <a:t>製品</a:t>
            </a:r>
            <a:r>
              <a:rPr lang="en-US" dirty="0" err="1"/>
              <a:t>とリンクもしくは接合する（join）ことができ</a:t>
            </a:r>
            <a:r>
              <a:rPr lang="ja-JP" altLang="en-US" dirty="0">
                <a:solidFill>
                  <a:srgbClr val="00B0F0"/>
                </a:solidFill>
              </a:rPr>
              <a:t>る</a:t>
            </a:r>
            <a:r>
              <a:rPr lang="en-US" dirty="0"/>
              <a:t>。 </a:t>
            </a:r>
          </a:p>
          <a:p>
            <a:pPr marL="0" indent="0">
              <a:buNone/>
            </a:pPr>
            <a:endParaRPr lang="en-US" dirty="0"/>
          </a:p>
          <a:p>
            <a:pPr marL="0" indent="0">
              <a:buNone/>
            </a:pPr>
            <a:r>
              <a:rPr lang="en-US" dirty="0" err="1"/>
              <a:t>関連する用語</a:t>
            </a:r>
            <a:r>
              <a:rPr lang="en-US" strike="sngStrike" dirty="0" err="1">
                <a:solidFill>
                  <a:srgbClr val="00B0F0"/>
                </a:solidFill>
              </a:rPr>
              <a:t>として以下のものがあります</a:t>
            </a:r>
            <a:r>
              <a:rPr lang="en-US" dirty="0"/>
              <a:t>：</a:t>
            </a:r>
          </a:p>
          <a:p>
            <a:pPr marL="342900" indent="-342900"/>
            <a:r>
              <a:rPr lang="en-US" sz="2200" dirty="0" err="1"/>
              <a:t>静的／動的リンク</a:t>
            </a:r>
            <a:r>
              <a:rPr lang="ja-JP" altLang="en-US" sz="2200" dirty="0">
                <a:solidFill>
                  <a:srgbClr val="00B050"/>
                </a:solidFill>
              </a:rPr>
              <a:t>する</a:t>
            </a:r>
            <a:r>
              <a:rPr lang="en-US" sz="2200" dirty="0"/>
              <a:t>（Static/Dynamic Linking）</a:t>
            </a:r>
          </a:p>
          <a:p>
            <a:pPr marL="342900" indent="-342900"/>
            <a:r>
              <a:rPr lang="en-US" sz="2200" dirty="0" err="1"/>
              <a:t>対合</a:t>
            </a:r>
            <a:r>
              <a:rPr lang="ja-JP" altLang="en-US" sz="2200" dirty="0">
                <a:solidFill>
                  <a:srgbClr val="00B050"/>
                </a:solidFill>
              </a:rPr>
              <a:t>する</a:t>
            </a:r>
            <a:r>
              <a:rPr lang="en-US" sz="2200" dirty="0"/>
              <a:t>（Pairing）</a:t>
            </a:r>
          </a:p>
          <a:p>
            <a:pPr marL="342900" indent="-342900"/>
            <a:r>
              <a:rPr lang="en-US" sz="2200" dirty="0" err="1"/>
              <a:t>結合</a:t>
            </a:r>
            <a:r>
              <a:rPr lang="ja-JP" altLang="en-US" sz="2200" dirty="0">
                <a:solidFill>
                  <a:srgbClr val="00B050"/>
                </a:solidFill>
              </a:rPr>
              <a:t>する</a:t>
            </a:r>
            <a:r>
              <a:rPr lang="en-US" sz="2200" dirty="0"/>
              <a:t>（Combining）</a:t>
            </a:r>
          </a:p>
          <a:p>
            <a:pPr marL="342900" indent="-342900"/>
            <a:r>
              <a:rPr lang="en-US" sz="2200" dirty="0" err="1"/>
              <a:t>活用</a:t>
            </a:r>
            <a:r>
              <a:rPr lang="ja-JP" altLang="en-US" sz="2200" dirty="0">
                <a:solidFill>
                  <a:srgbClr val="00B050"/>
                </a:solidFill>
              </a:rPr>
              <a:t>する</a:t>
            </a:r>
            <a:r>
              <a:rPr lang="en-US" sz="2200" dirty="0"/>
              <a:t>（Utilizing）</a:t>
            </a:r>
          </a:p>
          <a:p>
            <a:pPr marL="342900" indent="-342900"/>
            <a:r>
              <a:rPr lang="en-US" sz="2200" dirty="0" err="1"/>
              <a:t>パッケージ化</a:t>
            </a:r>
            <a:r>
              <a:rPr lang="ja-JP" altLang="en-US" sz="2200" dirty="0">
                <a:solidFill>
                  <a:srgbClr val="00B050"/>
                </a:solidFill>
              </a:rPr>
              <a:t>する</a:t>
            </a:r>
            <a:r>
              <a:rPr lang="en-US" sz="2200" dirty="0"/>
              <a:t>（Packaging）</a:t>
            </a:r>
          </a:p>
          <a:p>
            <a:pPr marL="342900" indent="-342900"/>
            <a:r>
              <a:rPr lang="en-US" sz="2200" dirty="0" err="1"/>
              <a:t>相互依存性</a:t>
            </a:r>
            <a:r>
              <a:rPr lang="ja-JP" altLang="en-US" sz="2200" dirty="0">
                <a:solidFill>
                  <a:srgbClr val="00B050"/>
                </a:solidFill>
              </a:rPr>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solidFill>
                  <a:srgbClr val="FF0000"/>
                </a:solidFill>
              </a:rPr>
              <a:t>次のように</a:t>
            </a:r>
            <a:r>
              <a:rPr lang="en-US" dirty="0" err="1"/>
              <a:t>変更を加えることができ</a:t>
            </a:r>
            <a:r>
              <a:rPr lang="ja-JP" altLang="en-US" dirty="0">
                <a:solidFill>
                  <a:srgbClr val="00B0F0"/>
                </a:solidFill>
              </a:rPr>
              <a:t>る</a:t>
            </a:r>
            <a:r>
              <a:rPr lang="en-US" dirty="0"/>
              <a:t>：</a:t>
            </a:r>
          </a:p>
          <a:p>
            <a:pPr marL="0" indent="0">
              <a:buNone/>
            </a:pPr>
            <a:endParaRPr lang="en-US" dirty="0"/>
          </a:p>
          <a:p>
            <a:r>
              <a:rPr lang="en-US" dirty="0" err="1"/>
              <a:t>FOSSコンポーネント</a:t>
            </a:r>
            <a:r>
              <a:rPr lang="ja-JP" altLang="en-US" dirty="0">
                <a:solidFill>
                  <a:srgbClr val="00B0F0"/>
                </a:solidFill>
              </a:rPr>
              <a:t>に</a:t>
            </a:r>
            <a:r>
              <a:rPr lang="en-US" dirty="0" err="1"/>
              <a:t>新たなコード</a:t>
            </a:r>
            <a:r>
              <a:rPr lang="ja-JP" altLang="en-US" dirty="0">
                <a:solidFill>
                  <a:srgbClr val="00B0F0"/>
                </a:solidFill>
              </a:rPr>
              <a:t>を</a:t>
            </a:r>
            <a:r>
              <a:rPr lang="en-US" dirty="0" err="1"/>
              <a:t>追加／注入</a:t>
            </a:r>
            <a:r>
              <a:rPr lang="ja-JP" altLang="en-US" dirty="0">
                <a:solidFill>
                  <a:srgbClr val="00B050"/>
                </a:solidFill>
              </a:rPr>
              <a:t>する</a:t>
            </a:r>
            <a:r>
              <a:rPr lang="en-US" dirty="0"/>
              <a:t>（Adding/injecting）</a:t>
            </a:r>
          </a:p>
          <a:p>
            <a:r>
              <a:rPr lang="en-US" dirty="0" err="1"/>
              <a:t>FOSSコンポーネント</a:t>
            </a:r>
            <a:r>
              <a:rPr lang="ja-JP" altLang="en-US" dirty="0">
                <a:solidFill>
                  <a:srgbClr val="00B050"/>
                </a:solidFill>
              </a:rPr>
              <a:t>を</a:t>
            </a:r>
            <a:r>
              <a:rPr lang="en-US" dirty="0" err="1"/>
              <a:t>修正</a:t>
            </a:r>
            <a:r>
              <a:rPr lang="ja-JP" altLang="en-US" dirty="0">
                <a:solidFill>
                  <a:srgbClr val="00B050"/>
                </a:solidFill>
              </a:rPr>
              <a:t>する</a:t>
            </a:r>
            <a:r>
              <a:rPr lang="en-US" dirty="0"/>
              <a:t>（Fixing）</a:t>
            </a:r>
            <a:r>
              <a:rPr lang="ja-JP" altLang="en-US" dirty="0" err="1">
                <a:solidFill>
                  <a:srgbClr val="00B0F0"/>
                </a:solidFill>
              </a:rPr>
              <a:t>、</a:t>
            </a:r>
            <a:r>
              <a:rPr lang="en-US" dirty="0" err="1"/>
              <a:t>最適化</a:t>
            </a:r>
            <a:r>
              <a:rPr lang="ja-JP" altLang="en-US" dirty="0">
                <a:solidFill>
                  <a:srgbClr val="00B050"/>
                </a:solidFill>
              </a:rPr>
              <a:t>する</a:t>
            </a:r>
            <a:r>
              <a:rPr lang="en-US" dirty="0"/>
              <a:t>（Optimizing）</a:t>
            </a:r>
            <a:r>
              <a:rPr lang="ja-JP" altLang="en-US" dirty="0">
                <a:solidFill>
                  <a:srgbClr val="00B0F0"/>
                </a:solidFill>
              </a:rPr>
              <a:t>また</a:t>
            </a:r>
            <a:r>
              <a:rPr lang="en-US" dirty="0" err="1"/>
              <a:t>は変更</a:t>
            </a:r>
            <a:r>
              <a:rPr lang="ja-JP" altLang="en-US" dirty="0">
                <a:solidFill>
                  <a:srgbClr val="00B0F0"/>
                </a:solidFill>
              </a:rPr>
              <a:t>する</a:t>
            </a:r>
            <a:r>
              <a:rPr lang="en-US" dirty="0"/>
              <a:t>（Making change）</a:t>
            </a:r>
            <a:r>
              <a:rPr lang="ja-JP" altLang="en-US" strike="sngStrike" dirty="0">
                <a:solidFill>
                  <a:srgbClr val="00B050"/>
                </a:solidFill>
              </a:rPr>
              <a:t>する</a:t>
            </a:r>
            <a:endParaRPr lang="en-US" strike="sngStrike" dirty="0">
              <a:solidFill>
                <a:srgbClr val="00B050"/>
              </a:solidFill>
            </a:endParaRPr>
          </a:p>
          <a:p>
            <a:r>
              <a:rPr lang="en-US" dirty="0" err="1"/>
              <a:t>コード</a:t>
            </a:r>
            <a:r>
              <a:rPr lang="ja-JP" altLang="en-US" dirty="0">
                <a:solidFill>
                  <a:srgbClr val="00B0F0"/>
                </a:solidFill>
              </a:rPr>
              <a:t>を</a:t>
            </a:r>
            <a:r>
              <a:rPr lang="en-US" dirty="0" err="1"/>
              <a:t>削除</a:t>
            </a:r>
            <a:r>
              <a:rPr lang="ja-JP" altLang="en-US" dirty="0">
                <a:solidFill>
                  <a:srgbClr val="00B050"/>
                </a:solidFill>
              </a:rPr>
              <a:t>する</a:t>
            </a:r>
            <a:r>
              <a:rPr lang="en-US" dirty="0"/>
              <a:t>（Deleting）</a:t>
            </a:r>
            <a:r>
              <a:rPr lang="ja-JP" altLang="en-US" dirty="0">
                <a:solidFill>
                  <a:srgbClr val="00B0F0"/>
                </a:solidFill>
              </a:rPr>
              <a:t>また</a:t>
            </a:r>
            <a:r>
              <a:rPr lang="en-US" dirty="0" err="1">
                <a:solidFill>
                  <a:srgbClr val="00B0F0"/>
                </a:solidFill>
              </a:rPr>
              <a:t>は</a:t>
            </a:r>
            <a:r>
              <a:rPr lang="en-US" dirty="0" err="1"/>
              <a:t>除去</a:t>
            </a:r>
            <a:r>
              <a:rPr lang="ja-JP" altLang="en-US" dirty="0">
                <a:solidFill>
                  <a:srgbClr val="00B050"/>
                </a:solidFill>
              </a:rPr>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8" y="3106558"/>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solidFill>
                  <a:srgbClr val="00B0F0"/>
                </a:solidFill>
              </a:rPr>
              <a:t>る</a:t>
            </a:r>
            <a:r>
              <a:rPr lang="en-US" dirty="0"/>
              <a:t>。</a:t>
            </a:r>
          </a:p>
          <a:p>
            <a:pPr marL="0" indent="0">
              <a:buNone/>
            </a:pPr>
            <a:endParaRPr lang="en-US" dirty="0"/>
          </a:p>
          <a:p>
            <a:pPr marL="0" indent="0">
              <a:buNone/>
            </a:pPr>
            <a:r>
              <a:rPr lang="en-US" dirty="0" err="1"/>
              <a:t>例として以下のようなものがあ</a:t>
            </a:r>
            <a:r>
              <a:rPr lang="ja-JP" altLang="en-US" dirty="0">
                <a:solidFill>
                  <a:srgbClr val="00B0F0"/>
                </a:solidFill>
              </a:rPr>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solidFill>
                  <a:srgbClr val="FF0000"/>
                </a:solidFill>
              </a:rPr>
              <a:t>開発ツールが</a:t>
            </a:r>
            <a:r>
              <a:rPr lang="en-US" dirty="0" err="1"/>
              <a:t>これらの操作のいくつかを</a:t>
            </a:r>
            <a:r>
              <a:rPr lang="ja-JP" altLang="en-US" dirty="0">
                <a:solidFill>
                  <a:srgbClr val="00B050"/>
                </a:solidFill>
              </a:rPr>
              <a:t>バックグランドで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たとえば、あるツールでは</a:t>
            </a:r>
            <a:r>
              <a:rPr lang="ja-JP" altLang="en-US" dirty="0">
                <a:solidFill>
                  <a:srgbClr val="FF0000"/>
                </a:solidFill>
              </a:rPr>
              <a:t>当該ツール</a:t>
            </a:r>
            <a:r>
              <a:rPr lang="en-US" dirty="0" err="1">
                <a:solidFill>
                  <a:srgbClr val="FF0000"/>
                </a:solidFill>
              </a:rPr>
              <a:t>の</a:t>
            </a:r>
            <a:r>
              <a:rPr lang="en-US" dirty="0" err="1"/>
              <a:t>コードを出力ファイルに</a:t>
            </a:r>
            <a:r>
              <a:rPr lang="ja-JP" altLang="en-US" dirty="0">
                <a:solidFill>
                  <a:srgbClr val="00B050"/>
                </a:solidFill>
              </a:rPr>
              <a:t>挿</a:t>
            </a:r>
            <a:r>
              <a:rPr lang="en-US" dirty="0" err="1"/>
              <a:t>入してくれ</a:t>
            </a:r>
            <a:r>
              <a:rPr lang="ja-JP" altLang="en-US" dirty="0"/>
              <a:t>る</a:t>
            </a:r>
            <a:r>
              <a:rPr lang="en-US" dirty="0"/>
              <a:t>。</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a:t>&lt;&lt;</a:t>
            </a:r>
            <a:r>
              <a:rPr lang="en-US" dirty="0" err="1"/>
              <a:t>本スライドは</a:t>
            </a:r>
            <a:r>
              <a:rPr lang="ja-JP" altLang="en-US" dirty="0" err="1">
                <a:solidFill>
                  <a:srgbClr val="FF0000"/>
                </a:solidFill>
              </a:rPr>
              <a:t>、</a:t>
            </a:r>
            <a:r>
              <a:rPr lang="en-US" dirty="0" err="1"/>
              <a:t>FOSSポリシ</a:t>
            </a:r>
            <a:r>
              <a:rPr lang="en-US" dirty="0"/>
              <a:t>ー</a:t>
            </a:r>
            <a:r>
              <a:rPr lang="ja-JP" altLang="en-US" dirty="0">
                <a:solidFill>
                  <a:srgbClr val="00B050"/>
                </a:solidFill>
              </a:rPr>
              <a:t>がどこに置かれているか</a:t>
            </a:r>
            <a:r>
              <a:rPr lang="ja-JP" altLang="en-US" dirty="0"/>
              <a:t>を</a:t>
            </a:r>
            <a:r>
              <a:rPr lang="ja-JP" altLang="en-US" dirty="0">
                <a:solidFill>
                  <a:srgbClr val="FF0000"/>
                </a:solidFill>
              </a:rPr>
              <a:t>確認</a:t>
            </a:r>
            <a:r>
              <a:rPr lang="ja-JP" altLang="en-US" dirty="0">
                <a:solidFill>
                  <a:srgbClr val="00B050"/>
                </a:solidFill>
              </a:rPr>
              <a:t>する</a:t>
            </a:r>
            <a:r>
              <a:rPr lang="en-US" dirty="0" err="1"/>
              <a:t>ための</a:t>
            </a:r>
            <a:r>
              <a:rPr lang="ja-JP" altLang="en-US" dirty="0"/>
              <a:t>仮置き</a:t>
            </a:r>
            <a:r>
              <a:rPr lang="en-US" dirty="0" err="1"/>
              <a:t>ページ</a:t>
            </a:r>
            <a:r>
              <a:rPr lang="ja-JP" altLang="en-US" dirty="0" err="1"/>
              <a:t>です</a:t>
            </a:r>
            <a:r>
              <a:rPr lang="en-US" dirty="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solidFill>
                  <a:srgbClr val="00B0F0"/>
                </a:solidFill>
              </a:rPr>
              <a:t>誰が</a:t>
            </a:r>
            <a:r>
              <a:rPr lang="en-US" dirty="0" err="1"/>
              <a:t>ソフトウェアを受け取る</a:t>
            </a:r>
            <a:r>
              <a:rPr lang="en-US" dirty="0" err="1">
                <a:solidFill>
                  <a:srgbClr val="00B0F0"/>
                </a:solidFill>
              </a:rPr>
              <a:t>のか</a:t>
            </a:r>
            <a:r>
              <a:rPr lang="en-US" dirty="0">
                <a:solidFill>
                  <a:srgbClr val="00B0F0"/>
                </a:solidFill>
              </a:rPr>
              <a:t>？</a:t>
            </a:r>
          </a:p>
          <a:p>
            <a:pPr marL="560070" lvl="1" indent="-285750"/>
            <a:r>
              <a:rPr lang="en-US" sz="2400" dirty="0"/>
              <a:t>顧客／パートナー</a:t>
            </a:r>
          </a:p>
          <a:p>
            <a:pPr marL="560070" lvl="1" indent="-285750"/>
            <a:r>
              <a:rPr lang="en-US" sz="2400" dirty="0"/>
              <a:t>コミュニティ プロジェクト</a:t>
            </a:r>
          </a:p>
          <a:p>
            <a:endParaRPr lang="en-US" dirty="0"/>
          </a:p>
          <a:p>
            <a:r>
              <a:rPr lang="ja-JP" altLang="en-US" dirty="0">
                <a:solidFill>
                  <a:srgbClr val="00B0F0"/>
                </a:solidFill>
              </a:rPr>
              <a:t>頒布</a:t>
            </a:r>
            <a:r>
              <a:rPr lang="en-US" dirty="0" err="1"/>
              <a:t>用のフォーマットは何か</a:t>
            </a:r>
            <a:r>
              <a:rPr lang="en-US" dirty="0"/>
              <a:t>？</a:t>
            </a:r>
          </a:p>
          <a:p>
            <a:pPr marL="560070" lvl="1" indent="-285750"/>
            <a:r>
              <a:rPr lang="en-US" sz="2400" dirty="0" err="1"/>
              <a:t>ソースコードでの</a:t>
            </a:r>
            <a:r>
              <a:rPr lang="ja-JP" altLang="en-US" sz="2400" dirty="0">
                <a:solidFill>
                  <a:srgbClr val="00B0F0"/>
                </a:solidFill>
              </a:rPr>
              <a:t>頒布</a:t>
            </a:r>
            <a:endParaRPr lang="en-US" sz="2400" dirty="0">
              <a:solidFill>
                <a:srgbClr val="00B0F0"/>
              </a:solidFill>
            </a:endParaRPr>
          </a:p>
          <a:p>
            <a:pPr marL="560070" lvl="1" indent="-285750"/>
            <a:r>
              <a:rPr lang="en-US" sz="2400" dirty="0" err="1"/>
              <a:t>バイナリでの</a:t>
            </a:r>
            <a:r>
              <a:rPr lang="ja-JP" altLang="en-US" sz="2400" dirty="0">
                <a:solidFill>
                  <a:srgbClr val="00B0F0"/>
                </a:solidFill>
              </a:rPr>
              <a:t>頒布</a:t>
            </a:r>
            <a:endParaRPr lang="en-US" sz="2400" dirty="0">
              <a:solidFill>
                <a:srgbClr val="00B0F0"/>
              </a:solidFill>
            </a:endParaRPr>
          </a:p>
          <a:p>
            <a:pPr marL="560070" lvl="1" indent="-285750"/>
            <a:r>
              <a:rPr lang="en-US" sz="2400" dirty="0" err="1"/>
              <a:t>ハードウェアに</a:t>
            </a:r>
            <a:r>
              <a:rPr lang="ja-JP" altLang="en-US" sz="2400" dirty="0">
                <a:solidFill>
                  <a:srgbClr val="FF0000"/>
                </a:solidFill>
              </a:rPr>
              <a:t>プレインストール</a:t>
            </a:r>
            <a:endParaRPr lang="en-US" sz="2400" dirty="0">
              <a:solidFill>
                <a:srgbClr val="FF0000"/>
              </a:solidFill>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a:t>
            </a:r>
            <a:r>
              <a:rPr lang="en-US" dirty="0" err="1">
                <a:solidFill>
                  <a:srgbClr val="00B0F0"/>
                </a:solidFill>
                <a:latin typeface="Calibri" charset="0"/>
                <a:ea typeface="ＭＳ Ｐゴシック" charset="0"/>
              </a:rPr>
              <a:t>とはど</a:t>
            </a:r>
            <a:r>
              <a:rPr lang="ja-JP" altLang="en-US" dirty="0">
                <a:solidFill>
                  <a:srgbClr val="00B0F0"/>
                </a:solidFill>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solidFill>
                  <a:srgbClr val="FF0000"/>
                </a:solidFill>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a:t>
            </a:r>
            <a:r>
              <a:rPr lang="ja-JP" altLang="en-US" dirty="0">
                <a:solidFill>
                  <a:srgbClr val="00B0F0"/>
                </a:solidFill>
                <a:latin typeface="Calibri" charset="0"/>
                <a:ea typeface="ＭＳ Ｐゴシック" charset="0"/>
              </a:rPr>
              <a:t>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en-US" dirty="0" err="1">
                <a:solidFill>
                  <a:srgbClr val="00B0F0"/>
                </a:solidFill>
                <a:latin typeface="Calibri" charset="0"/>
                <a:ea typeface="ＭＳ Ｐゴシック" charset="0"/>
              </a:rPr>
              <a:t>に</a:t>
            </a:r>
            <a:r>
              <a:rPr lang="ja-JP" altLang="en-US" dirty="0">
                <a:solidFill>
                  <a:srgbClr val="00B0F0"/>
                </a:solidFill>
                <a:latin typeface="Calibri" charset="0"/>
                <a:ea typeface="ＭＳ Ｐゴシック" charset="0"/>
              </a:rPr>
              <a:t>とって鍵となる</a:t>
            </a:r>
            <a:r>
              <a:rPr lang="en-US" dirty="0" err="1">
                <a:solidFill>
                  <a:srgbClr val="00B0F0"/>
                </a:solidFill>
                <a:latin typeface="Calibri" charset="0"/>
                <a:ea typeface="ＭＳ Ｐゴシック" charset="0"/>
              </a:rPr>
              <a:t>要素</a:t>
            </a:r>
            <a:r>
              <a:rPr lang="ja-JP" altLang="en-US" dirty="0">
                <a:solidFill>
                  <a:srgbClr val="00B0F0"/>
                </a:solidFill>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a:t>
            </a:r>
            <a:r>
              <a:rPr lang="en-US" dirty="0" err="1">
                <a:solidFill>
                  <a:srgbClr val="00B0F0"/>
                </a:solidFill>
                <a:latin typeface="Calibri" charset="0"/>
                <a:ea typeface="ＭＳ Ｐゴシック" charset="0"/>
              </a:rPr>
              <a:t>で</a:t>
            </a:r>
            <a:r>
              <a:rPr lang="ja-JP" altLang="en-US" dirty="0">
                <a:solidFill>
                  <a:srgbClr val="00B0F0"/>
                </a:solidFill>
                <a:latin typeface="Calibri" charset="0"/>
                <a:ea typeface="ＭＳ Ｐゴシック" charset="0"/>
              </a:rPr>
              <a:t>あり、</a:t>
            </a:r>
            <a:r>
              <a:rPr lang="en-US" dirty="0" err="1">
                <a:solidFill>
                  <a:srgbClr val="00B0F0"/>
                </a:solidFill>
                <a:latin typeface="Calibri" charset="0"/>
                <a:ea typeface="ＭＳ Ｐゴシック" charset="0"/>
              </a:rPr>
              <a:t>これ</a:t>
            </a:r>
            <a:r>
              <a:rPr lang="ja-JP" altLang="en-US" dirty="0">
                <a:solidFill>
                  <a:srgbClr val="00B0F0"/>
                </a:solidFill>
                <a:latin typeface="Calibri" charset="0"/>
                <a:ea typeface="ＭＳ Ｐゴシック" charset="0"/>
              </a:rPr>
              <a:t>により</a:t>
            </a:r>
            <a:r>
              <a:rPr lang="en-US" dirty="0" err="1">
                <a:latin typeface="Calibri" charset="0"/>
                <a:ea typeface="ＭＳ Ｐゴシック" charset="0"/>
              </a:rPr>
              <a:t>企業はFOSSに関する義務を分析し決定することが</a:t>
            </a:r>
            <a:r>
              <a:rPr lang="en-US" dirty="0" err="1">
                <a:solidFill>
                  <a:srgbClr val="00B0F0"/>
                </a:solidFill>
                <a:latin typeface="Calibri" charset="0"/>
                <a:ea typeface="ＭＳ Ｐゴシック" charset="0"/>
              </a:rPr>
              <a:t>でき</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a:t>
            </a:r>
            <a:r>
              <a:rPr lang="en-US" dirty="0" err="1">
                <a:solidFill>
                  <a:srgbClr val="00B0F0"/>
                </a:solidFill>
                <a:latin typeface="Calibri" charset="0"/>
                <a:ea typeface="ＭＳ Ｐゴシック" charset="0"/>
              </a:rPr>
              <a:t>あ</a:t>
            </a:r>
            <a:r>
              <a:rPr lang="ja-JP" altLang="en-US" dirty="0">
                <a:solidFill>
                  <a:srgbClr val="00B0F0"/>
                </a:solidFill>
                <a:latin typeface="Calibri" charset="0"/>
                <a:ea typeface="ＭＳ Ｐゴシック" charset="0"/>
              </a:rPr>
              <a:t>る</a:t>
            </a:r>
            <a:r>
              <a:rPr lang="ja-JP" altLang="en-US" dirty="0">
                <a:latin typeface="Calibri" charset="0"/>
                <a:ea typeface="ＭＳ Ｐゴシック" charset="0"/>
              </a:rPr>
              <a:t>：</a:t>
            </a:r>
            <a:endParaRPr lang="en-US" dirty="0">
              <a:solidFill>
                <a:srgbClr val="00B0F0"/>
              </a:solidFill>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solidFill>
                  <a:srgbClr val="00B050"/>
                </a:solidFill>
                <a:latin typeface="Calibri" charset="0"/>
                <a:ea typeface="ＭＳ Ｐゴシック" charset="0"/>
              </a:rPr>
              <a:t>目標</a:t>
            </a:r>
            <a:r>
              <a:rPr lang="en-US" dirty="0" err="1">
                <a:latin typeface="Calibri" charset="0"/>
                <a:ea typeface="ＭＳ Ｐゴシック" charset="0"/>
              </a:rPr>
              <a:t>の観点からの</a:t>
            </a:r>
            <a:r>
              <a:rPr lang="ja-JP" altLang="en-US" dirty="0">
                <a:solidFill>
                  <a:srgbClr val="FF0000"/>
                </a:solidFill>
                <a:latin typeface="Calibri" charset="0"/>
                <a:ea typeface="ＭＳ Ｐゴシック" charset="0"/>
              </a:rPr>
              <a:t>指導</a:t>
            </a:r>
            <a:endParaRPr lang="en-US" dirty="0">
              <a:solidFill>
                <a:srgbClr val="FF0000"/>
              </a:solidFill>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a:t>
            </a:r>
            <a:r>
              <a:rPr lang="ja-JP" altLang="en-US" dirty="0">
                <a:solidFill>
                  <a:srgbClr val="00B0F0"/>
                </a:solidFill>
                <a:latin typeface="Calibri" charset="0"/>
                <a:ea typeface="ＭＳ Ｐゴシック" charset="0"/>
              </a:rPr>
              <a:t>エンジニアなど</a:t>
            </a:r>
            <a:r>
              <a:rPr lang="ja-JP" altLang="en-US" dirty="0">
                <a:solidFill>
                  <a:srgbClr val="FF0000"/>
                </a:solidFill>
                <a:latin typeface="Calibri" charset="0"/>
                <a:ea typeface="ＭＳ Ｐゴシック" charset="0"/>
              </a:rPr>
              <a:t>の参加</a:t>
            </a:r>
            <a:r>
              <a:rPr lang="en-US" dirty="0" err="1">
                <a:solidFill>
                  <a:srgbClr val="FF0000"/>
                </a:solidFill>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solidFill>
                  <a:srgbClr val="00B0F0"/>
                </a:solidFill>
                <a:latin typeface="Calibri" charset="0"/>
                <a:ea typeface="ＭＳ Ｐゴシック" charset="0"/>
              </a:rPr>
              <a:t>も</a:t>
            </a:r>
            <a:r>
              <a:rPr lang="en-US" dirty="0">
                <a:solidFill>
                  <a:srgbClr val="00B0F0"/>
                </a:solidFill>
                <a:latin typeface="Calibri" charset="0"/>
                <a:ea typeface="ＭＳ Ｐゴシック" charset="0"/>
              </a:rPr>
              <a:t>あ</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latin typeface="Calibri" charset="0"/>
                <a:ea typeface="ＭＳ Ｐゴシック" charset="0"/>
              </a:rPr>
              <a:t>ど</a:t>
            </a:r>
            <a:r>
              <a:rPr lang="ja-JP" altLang="en-US" dirty="0" err="1">
                <a:solidFill>
                  <a:srgbClr val="00B0F0"/>
                </a:solidFill>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a:t>
            </a:r>
            <a:r>
              <a:rPr lang="en-US" dirty="0" err="1">
                <a:solidFill>
                  <a:srgbClr val="FF0000"/>
                </a:solidFill>
                <a:latin typeface="Calibri" charset="0"/>
                <a:ea typeface="ＭＳ Ｐゴシック" charset="0"/>
              </a:rPr>
              <a:t>用分</a:t>
            </a:r>
            <a:r>
              <a:rPr lang="en-US" dirty="0" err="1">
                <a:latin typeface="Calibri" charset="0"/>
                <a:ea typeface="ＭＳ Ｐゴシック" charset="0"/>
              </a:rPr>
              <a:t>析にあたり、FOSSコンポーネント</a:t>
            </a:r>
            <a:r>
              <a:rPr lang="ja-JP" altLang="en-US" dirty="0">
                <a:solidFill>
                  <a:srgbClr val="00B0F0"/>
                </a:solidFill>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solidFill>
                  <a:srgbClr val="00B0F0"/>
                </a:solidFill>
                <a:latin typeface="Calibri" charset="0"/>
                <a:ea typeface="ＭＳ Ｐゴシック" charset="0"/>
              </a:rPr>
              <a:t>方法などの情報</a:t>
            </a:r>
            <a:r>
              <a:rPr lang="en-US" dirty="0" err="1">
                <a:latin typeface="Calibri" charset="0"/>
                <a:ea typeface="ＭＳ Ｐゴシック" charset="0"/>
              </a:rPr>
              <a:t>を集め</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r>
              <a:rPr lang="ja-JP" altLang="en-US" dirty="0">
                <a:solidFill>
                  <a:srgbClr val="00B0F0"/>
                </a:solidFill>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solidFill>
                  <a:srgbClr val="00B0F0"/>
                </a:solidFill>
                <a:latin typeface="Calibri" charset="0"/>
                <a:ea typeface="ＭＳ Ｐゴシック" charset="0"/>
              </a:rPr>
              <a:t>る</a:t>
            </a:r>
            <a:r>
              <a:rPr lang="ja-JP" altLang="en-US" dirty="0">
                <a:latin typeface="Calibri" charset="0"/>
                <a:ea typeface="ＭＳ Ｐゴシック" charset="0"/>
              </a:rPr>
              <a:t>。</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solidFill>
                  <a:srgbClr val="00B0F0"/>
                </a:solidFill>
                <a:latin typeface="Calibri" charset="0"/>
                <a:ea typeface="ＭＳ Ｐゴシック" charset="0"/>
              </a:rPr>
              <a:t>版名（</a:t>
            </a:r>
            <a:r>
              <a:rPr lang="en-US" sz="2000" b="0" dirty="0" err="1">
                <a:solidFill>
                  <a:srgbClr val="00B0F0"/>
                </a:solidFill>
                <a:latin typeface="Calibri" charset="0"/>
                <a:ea typeface="ＭＳ Ｐゴシック" charset="0"/>
              </a:rPr>
              <a:t>バージョン</a:t>
            </a:r>
            <a:r>
              <a:rPr lang="ja-JP" altLang="en-US" sz="2000" b="0" dirty="0">
                <a:solidFill>
                  <a:srgbClr val="00B0F0"/>
                </a:solidFill>
                <a:latin typeface="Calibri" charset="0"/>
                <a:ea typeface="ＭＳ Ｐゴシック" charset="0"/>
              </a:rPr>
              <a:t>番号）</a:t>
            </a:r>
            <a:endParaRPr lang="en-US" sz="2000" b="0" dirty="0">
              <a:solidFill>
                <a:srgbClr val="00B0F0"/>
              </a:solidFill>
              <a:latin typeface="Calibri" charset="0"/>
              <a:ea typeface="ＭＳ Ｐゴシック" charset="0"/>
            </a:endParaRPr>
          </a:p>
          <a:p>
            <a:pPr>
              <a:lnSpc>
                <a:spcPct val="110000"/>
              </a:lnSpc>
              <a:buFont typeface="Arial"/>
              <a:buChar char="•"/>
            </a:pPr>
            <a:r>
              <a:rPr lang="ja-JP" altLang="en-US" sz="2000" b="0" dirty="0">
                <a:solidFill>
                  <a:srgbClr val="00B0F0"/>
                </a:solidFill>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solidFill>
                  <a:srgbClr val="00B0F0"/>
                </a:solidFill>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solidFill>
                  <a:srgbClr val="00B0F0"/>
                </a:solidFill>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solidFill>
                  <a:srgbClr val="00B050"/>
                </a:solidFill>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solidFill>
                  <a:srgbClr val="FF0000"/>
                </a:solidFill>
                <a:latin typeface="Calibri" charset="0"/>
                <a:ea typeface="ＭＳ Ｐゴシック" charset="0"/>
              </a:rPr>
              <a:t>製</a:t>
            </a:r>
            <a:r>
              <a:rPr lang="en-US" sz="2000" b="0" dirty="0" err="1">
                <a:latin typeface="Calibri" charset="0"/>
                <a:ea typeface="ＭＳ Ｐゴシック" charset="0"/>
              </a:rPr>
              <a:t>品で意図している使用</a:t>
            </a:r>
            <a:r>
              <a:rPr lang="ja-JP" altLang="en-US" sz="2000" b="0" dirty="0">
                <a:solidFill>
                  <a:srgbClr val="FF0000"/>
                </a:solidFill>
                <a:latin typeface="Calibri" charset="0"/>
                <a:ea typeface="ＭＳ Ｐゴシック" charset="0"/>
              </a:rPr>
              <a:t>方法</a:t>
            </a:r>
            <a:endParaRPr lang="en-US" sz="2000" b="0" dirty="0">
              <a:solidFill>
                <a:srgbClr val="FF0000"/>
              </a:solidFill>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solidFill>
                  <a:srgbClr val="00B0F0"/>
                </a:solidFill>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solidFill>
                  <a:srgbClr val="FF0000"/>
                </a:solidFill>
                <a:latin typeface="Calibri" charset="0"/>
                <a:ea typeface="ＭＳ Ｐゴシック" charset="0"/>
              </a:rPr>
              <a:t>を</a:t>
            </a:r>
            <a:r>
              <a:rPr lang="en-US" sz="2000" b="0" dirty="0" err="1">
                <a:solidFill>
                  <a:srgbClr val="FF0000"/>
                </a:solidFill>
                <a:latin typeface="Calibri" charset="0"/>
                <a:ea typeface="ＭＳ Ｐゴシック" charset="0"/>
              </a:rPr>
              <a:t>入手</a:t>
            </a:r>
            <a:r>
              <a:rPr lang="ja-JP" altLang="en-US" sz="2000" b="0" dirty="0">
                <a:solidFill>
                  <a:srgbClr val="FF0000"/>
                </a:solidFill>
                <a:latin typeface="Calibri" charset="0"/>
                <a:ea typeface="ＭＳ Ｐゴシック" charset="0"/>
              </a:rPr>
              <a:t>できるか</a:t>
            </a:r>
            <a:endParaRPr lang="en-US" sz="2000" b="0" dirty="0">
              <a:solidFill>
                <a:srgbClr val="FF0000"/>
              </a:solidFill>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solidFill>
                  <a:srgbClr val="00B0F0"/>
                </a:solidFill>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solidFill>
                  <a:srgbClr val="FF0000"/>
                </a:solidFill>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i="1" dirty="0" err="1">
                <a:latin typeface="Calibri" charset="0"/>
                <a:ea typeface="ＭＳ Ｐゴシック" charset="0"/>
              </a:rPr>
              <a:t>外部ベンダーからの提供物の場合</a:t>
            </a:r>
            <a:r>
              <a:rPr lang="en-US" sz="2000" b="0" i="1" dirty="0">
                <a:latin typeface="Calibri" charset="0"/>
                <a:ea typeface="ＭＳ Ｐゴシック" charset="0"/>
              </a:rPr>
              <a:t>：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err="1">
                <a:solidFill>
                  <a:srgbClr val="FF0000"/>
                </a:solidFill>
                <a:latin typeface="Calibri" charset="0"/>
                <a:ea typeface="ＭＳ Ｐゴシック" charset="0"/>
              </a:rPr>
              <a:t>著作</a:t>
            </a:r>
            <a:r>
              <a:rPr lang="en-US" sz="1700" dirty="0" err="1">
                <a:latin typeface="Calibri" charset="0"/>
                <a:ea typeface="ＭＳ Ｐゴシック" charset="0"/>
              </a:rPr>
              <a:t>権表示、帰属</a:t>
            </a:r>
            <a:r>
              <a:rPr lang="ja-JP" altLang="en-US" sz="1700" dirty="0">
                <a:solidFill>
                  <a:srgbClr val="FF0000"/>
                </a:solidFill>
                <a:latin typeface="Calibri" charset="0"/>
                <a:ea typeface="ＭＳ Ｐゴシック" charset="0"/>
              </a:rPr>
              <a:t>告知</a:t>
            </a:r>
            <a:r>
              <a:rPr lang="en-US" sz="1700" dirty="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solidFill>
                  <a:srgbClr val="FF0000"/>
                </a:solidFill>
                <a:latin typeface="Calibri" charset="0"/>
                <a:ea typeface="ＭＳ Ｐゴシック" charset="0"/>
              </a:rPr>
              <a:t>履行に</a:t>
            </a:r>
            <a:r>
              <a:rPr lang="en-US" sz="1700" dirty="0" err="1">
                <a:latin typeface="Calibri" charset="0"/>
                <a:ea typeface="ＭＳ Ｐゴシック" charset="0"/>
              </a:rPr>
              <a:t>必要</a:t>
            </a:r>
            <a:r>
              <a:rPr lang="ja-JP" altLang="en-US" sz="1700" dirty="0">
                <a:solidFill>
                  <a:srgbClr val="FF0000"/>
                </a:solidFill>
                <a:latin typeface="Calibri" charset="0"/>
                <a:ea typeface="ＭＳ Ｐゴシック" charset="0"/>
              </a:rPr>
              <a:t>な</a:t>
            </a:r>
            <a:r>
              <a:rPr lang="en-US" sz="1700" dirty="0" err="1">
                <a:latin typeface="Calibri" charset="0"/>
                <a:ea typeface="ＭＳ Ｐゴシック" charset="0"/>
              </a:rPr>
              <a:t>ベンダー改変</a:t>
            </a:r>
            <a:r>
              <a:rPr lang="en-US" sz="1700" dirty="0" err="1">
                <a:solidFill>
                  <a:srgbClr val="FF0000"/>
                </a:solidFill>
                <a:latin typeface="Calibri" charset="0"/>
                <a:ea typeface="ＭＳ Ｐゴシック" charset="0"/>
              </a:rPr>
              <a:t>ソー</a:t>
            </a:r>
            <a:r>
              <a:rPr lang="en-US" sz="1700" dirty="0" err="1">
                <a:latin typeface="Calibri" charset="0"/>
                <a:ea typeface="ＭＳ Ｐゴシック" charset="0"/>
              </a:rPr>
              <a:t>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solidFill>
                  <a:srgbClr val="00B0F0"/>
                </a:solidFill>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solidFill>
                  <a:srgbClr val="00B0F0"/>
                </a:solidFill>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solidFill>
                  <a:srgbClr val="FF0000"/>
                </a:solidFill>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solidFill>
                  <a:srgbClr val="00B0F0"/>
                </a:solidFill>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solidFill>
                  <a:srgbClr val="00B0F0"/>
                </a:solidFill>
                <a:latin typeface="Calibri" charset="0"/>
                <a:ea typeface="ＭＳ Ｐゴシック" charset="0"/>
              </a:rPr>
              <a:t>協力して</a:t>
            </a:r>
            <a:r>
              <a:rPr lang="ja-JP" altLang="en-US" sz="2000" dirty="0">
                <a:solidFill>
                  <a:srgbClr val="00B0F0"/>
                </a:solidFill>
                <a:latin typeface="Calibri" charset="0"/>
                <a:ea typeface="ＭＳ Ｐゴシック" charset="0"/>
              </a:rPr>
              <a:t>行う</a:t>
            </a:r>
            <a:r>
              <a:rPr lang="en-US" sz="2000" dirty="0">
                <a:solidFill>
                  <a:srgbClr val="00B0F0"/>
                </a:solidFill>
                <a:latin typeface="Calibri" charset="0"/>
                <a:ea typeface="ＭＳ Ｐゴシック" charset="0"/>
              </a:rPr>
              <a:t>。</a:t>
            </a:r>
            <a:r>
              <a:rPr lang="ja-JP" altLang="en-US" sz="2000" dirty="0">
                <a:solidFill>
                  <a:srgbClr val="00B0F0"/>
                </a:solidFill>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ja-JP" altLang="en-US" sz="2000" dirty="0">
                <a:solidFill>
                  <a:srgbClr val="00B0F0"/>
                </a:solidFill>
                <a:latin typeface="Calibri" charset="0"/>
                <a:ea typeface="ＭＳ Ｐゴシック" charset="0"/>
              </a:rPr>
              <a:t>、</a:t>
            </a:r>
            <a:r>
              <a:rPr lang="en-US" sz="2000" dirty="0" err="1">
                <a:latin typeface="Calibri" charset="0"/>
                <a:ea typeface="ＭＳ Ｐゴシック" charset="0"/>
              </a:rPr>
              <a:t>以下の</a:t>
            </a:r>
            <a:r>
              <a:rPr lang="ja-JP" altLang="en-US" sz="2000" dirty="0">
                <a:solidFill>
                  <a:srgbClr val="00B0F0"/>
                </a:solidFill>
                <a:latin typeface="Calibri" charset="0"/>
                <a:ea typeface="ＭＳ Ｐゴシック" charset="0"/>
              </a:rPr>
              <a:t>複数のチームが含まれる。</a:t>
            </a:r>
            <a:endParaRPr lang="en-US" sz="2000" dirty="0">
              <a:solidFill>
                <a:srgbClr val="00B0F0"/>
              </a:solidFill>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solidFill>
                  <a:srgbClr val="00B0F0"/>
                </a:solidFill>
                <a:latin typeface="Calibri" charset="0"/>
                <a:ea typeface="ＭＳ Ｐゴシック" charset="0"/>
              </a:rPr>
              <a:t>FOSSの使用</a:t>
            </a:r>
            <a:r>
              <a:rPr lang="ja-JP" altLang="en-US" sz="1600" b="0" dirty="0">
                <a:solidFill>
                  <a:srgbClr val="00B0F0"/>
                </a:solidFill>
                <a:latin typeface="Calibri" charset="0"/>
                <a:ea typeface="ＭＳ Ｐゴシック" charset="0"/>
              </a:rPr>
              <a:t>の</a:t>
            </a:r>
            <a:r>
              <a:rPr lang="en-US" sz="1600" b="0" dirty="0" err="1">
                <a:solidFill>
                  <a:srgbClr val="00B0F0"/>
                </a:solidFill>
                <a:latin typeface="Calibri" charset="0"/>
                <a:ea typeface="ＭＳ Ｐゴシック" charset="0"/>
              </a:rPr>
              <a:t>確認</a:t>
            </a:r>
            <a:r>
              <a:rPr lang="ja-JP" altLang="en-US" sz="1600" b="0" dirty="0">
                <a:solidFill>
                  <a:srgbClr val="00B0F0"/>
                </a:solidFill>
                <a:latin typeface="Calibri" charset="0"/>
                <a:ea typeface="ＭＳ Ｐゴシック" charset="0"/>
              </a:rPr>
              <a:t>と</a:t>
            </a:r>
            <a:r>
              <a:rPr lang="en-US" sz="1600" b="0" dirty="0" err="1">
                <a:solidFill>
                  <a:srgbClr val="00B0F0"/>
                </a:solidFill>
                <a:latin typeface="Calibri" charset="0"/>
                <a:ea typeface="ＭＳ Ｐゴシック" charset="0"/>
              </a:rPr>
              <a:t>追跡を支援する</a:t>
            </a:r>
            <a:r>
              <a:rPr lang="ja-JP" altLang="en-US" sz="1600" b="0" dirty="0">
                <a:solidFill>
                  <a:srgbClr val="00B050"/>
                </a:solidFill>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solidFill>
                  <a:srgbClr val="FF0000"/>
                </a:solidFill>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solidFill>
                  <a:srgbClr val="00B0F0"/>
                </a:solidFill>
                <a:latin typeface="Calibri" charset="0"/>
                <a:ea typeface="ＭＳ Ｐゴシック" charset="0"/>
              </a:rPr>
              <a:t>い、</a:t>
            </a:r>
            <a:r>
              <a:rPr lang="en-US" altLang="ja-JP" sz="1600" dirty="0">
                <a:solidFill>
                  <a:srgbClr val="00B0F0"/>
                </a:solidFill>
                <a:latin typeface="Calibri" charset="0"/>
                <a:ea typeface="ＭＳ Ｐゴシック" charset="0"/>
              </a:rPr>
              <a:t> </a:t>
            </a:r>
            <a:r>
              <a:rPr lang="en-US" altLang="ja-JP" sz="1600" dirty="0" err="1">
                <a:solidFill>
                  <a:srgbClr val="00B0F0"/>
                </a:solidFill>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65593" y="4138987"/>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26" name="TextBox 25"/>
          <p:cNvSpPr txBox="1"/>
          <p:nvPr/>
        </p:nvSpPr>
        <p:spPr>
          <a:xfrm>
            <a:off x="8424260" y="4163461"/>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solidFill>
                  <a:srgbClr val="FF0000"/>
                </a:solidFill>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solidFill>
                  <a:srgbClr val="00B0F0"/>
                </a:solidFill>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solidFill>
                  <a:srgbClr val="00B0F0"/>
                </a:solidFill>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solidFill>
                  <a:srgbClr val="FF0000"/>
                </a:solidFill>
                <a:latin typeface="Calibri" charset="0"/>
                <a:ea typeface="ＭＳ Ｐゴシック" charset="0"/>
              </a:rPr>
              <a:t>開示</a:t>
            </a:r>
            <a:r>
              <a:rPr lang="en-US" sz="2000" b="0" dirty="0" err="1">
                <a:latin typeface="Calibri" charset="0"/>
                <a:ea typeface="ＭＳ Ｐゴシック" charset="0"/>
              </a:rPr>
              <a:t>されていないFOSSの使用についてはコード</a:t>
            </a:r>
            <a:r>
              <a:rPr lang="en-US" sz="2000" b="0" dirty="0">
                <a:latin typeface="Calibri" charset="0"/>
                <a:ea typeface="ＭＳ Ｐゴシック" charset="0"/>
              </a:rPr>
              <a:t> </a:t>
            </a:r>
            <a:r>
              <a:rPr lang="ja-JP" altLang="en-US" sz="2000" b="0" dirty="0">
                <a:latin typeface="Calibri" charset="0"/>
                <a:ea typeface="ＭＳ Ｐゴシック" charset="0"/>
              </a:rPr>
              <a:t>スキャンツールが使われることがあ</a:t>
            </a:r>
            <a:r>
              <a:rPr lang="ja-JP" altLang="en-US" sz="2000" b="0" dirty="0">
                <a:solidFill>
                  <a:srgbClr val="00B0F0"/>
                </a:solidFill>
                <a:latin typeface="Calibri" charset="0"/>
                <a:ea typeface="ＭＳ Ｐゴシック" charset="0"/>
              </a:rPr>
              <a:t>る</a:t>
            </a:r>
            <a:r>
              <a:rPr lang="ja-JP" altLang="en-US" sz="2000" b="0" dirty="0">
                <a:latin typeface="Calibri" charset="0"/>
                <a:ea typeface="ＭＳ Ｐゴシック" charset="0"/>
              </a:rPr>
              <a:t>）</a:t>
            </a:r>
            <a:endParaRPr lang="en-US" sz="1800" dirty="0">
              <a:latin typeface="+mn-ea"/>
            </a:endParaRPr>
          </a:p>
          <a:p>
            <a:pPr>
              <a:buFont typeface="Arial"/>
              <a:buChar char="•"/>
            </a:pPr>
            <a:r>
              <a:rPr lang="ja-JP" altLang="en-US" sz="2000" b="0" dirty="0">
                <a:solidFill>
                  <a:srgbClr val="FF0000"/>
                </a:solidFill>
                <a:latin typeface="Calibri" charset="0"/>
                <a:ea typeface="ＭＳ Ｐゴシック" charset="0"/>
              </a:rPr>
              <a:t>言明</a:t>
            </a:r>
            <a:r>
              <a:rPr lang="en-US" sz="2000" b="0" dirty="0" err="1">
                <a:latin typeface="Calibri" charset="0"/>
                <a:ea typeface="ＭＳ Ｐゴシック" charset="0"/>
              </a:rPr>
              <a:t>されたライセンスがコードファイルにある内容と</a:t>
            </a:r>
            <a:r>
              <a:rPr lang="ja-JP" altLang="en-US" sz="2000" b="0" dirty="0">
                <a:solidFill>
                  <a:srgbClr val="FF0000"/>
                </a:solidFill>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en-US" sz="2000" b="0" dirty="0" err="1">
                <a:latin typeface="Calibri" charset="0"/>
                <a:ea typeface="ＭＳ Ｐゴシック" charset="0"/>
              </a:rPr>
              <a:t>そのライセンスがソフトウェアの</a:t>
            </a:r>
            <a:r>
              <a:rPr lang="ja-JP" altLang="en-US" sz="2000" dirty="0">
                <a:solidFill>
                  <a:srgbClr val="FF0000"/>
                </a:solidFill>
                <a:latin typeface="Calibri" charset="0"/>
                <a:ea typeface="ＭＳ Ｐゴシック" charset="0"/>
              </a:rPr>
              <a:t>提案された</a:t>
            </a:r>
            <a:r>
              <a:rPr lang="en-US" sz="2000" b="0" dirty="0" err="1">
                <a:solidFill>
                  <a:srgbClr val="FF0000"/>
                </a:solidFill>
                <a:latin typeface="Calibri" charset="0"/>
                <a:ea typeface="ＭＳ Ｐゴシック" charset="0"/>
              </a:rPr>
              <a:t>使用</a:t>
            </a:r>
            <a:r>
              <a:rPr lang="ja-JP" altLang="en-US" sz="2000" b="0" dirty="0">
                <a:solidFill>
                  <a:srgbClr val="FF0000"/>
                </a:solidFill>
                <a:latin typeface="Calibri" charset="0"/>
                <a:ea typeface="ＭＳ Ｐゴシック" charset="0"/>
              </a:rPr>
              <a:t>方法</a:t>
            </a:r>
            <a:r>
              <a:rPr lang="en-US" sz="2000" b="0" dirty="0" err="1">
                <a:latin typeface="Calibri" charset="0"/>
                <a:ea typeface="ＭＳ Ｐゴシック" charset="0"/>
              </a:rPr>
              <a:t>を本当に許容しているか</a:t>
            </a:r>
            <a:r>
              <a:rPr lang="en-US" sz="2000" b="0" dirty="0">
                <a:latin typeface="Calibri" charset="0"/>
                <a:ea typeface="ＭＳ Ｐゴシック" charset="0"/>
              </a:rPr>
              <a:t>？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87652" y="3237376"/>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33" name="TextBox 32"/>
          <p:cNvSpPr txBox="1"/>
          <p:nvPr/>
        </p:nvSpPr>
        <p:spPr>
          <a:xfrm>
            <a:off x="561772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solidFill>
                  <a:srgbClr val="FF0000"/>
                </a:solidFill>
                <a:latin typeface="Calibri" charset="0"/>
                <a:ea typeface="ＭＳ Ｐゴシック" charset="0"/>
              </a:rPr>
              <a:t>の遂行</a:t>
            </a:r>
            <a:endParaRPr lang="en-US" dirty="0">
              <a:solidFill>
                <a:srgbClr val="FF0000"/>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FOSSレビュープロセスは、インタラクティブな取</a:t>
            </a:r>
            <a:r>
              <a:rPr lang="ja-JP" altLang="en-US" sz="1800" dirty="0">
                <a:solidFill>
                  <a:srgbClr val="00B0F0"/>
                </a:solidFill>
                <a:latin typeface="Calibri" charset="0"/>
                <a:ea typeface="ＭＳ Ｐゴシック" charset="0"/>
              </a:rPr>
              <a:t>り</a:t>
            </a:r>
            <a:r>
              <a:rPr lang="en-US" sz="1800" dirty="0" err="1">
                <a:latin typeface="Calibri" charset="0"/>
                <a:ea typeface="ＭＳ Ｐゴシック" charset="0"/>
              </a:rPr>
              <a:t>組み。この作業はエンジニアリング</a:t>
            </a:r>
            <a:r>
              <a:rPr lang="en-US" sz="1800" dirty="0">
                <a:latin typeface="Calibri" charset="0"/>
                <a:ea typeface="ＭＳ Ｐゴシック" charset="0"/>
              </a:rPr>
              <a:t> </a:t>
            </a:r>
            <a:r>
              <a:rPr lang="ja-JP" altLang="en-US" sz="1800" dirty="0">
                <a:solidFill>
                  <a:srgbClr val="FF0000"/>
                </a:solidFill>
                <a:latin typeface="Calibri" charset="0"/>
                <a:ea typeface="ＭＳ Ｐゴシック" charset="0"/>
              </a:rPr>
              <a:t>チーム</a:t>
            </a:r>
            <a:r>
              <a:rPr lang="en-US" sz="1800" dirty="0">
                <a:latin typeface="Calibri" charset="0"/>
                <a:ea typeface="ＭＳ Ｐゴシック" charset="0"/>
              </a:rPr>
              <a:t>、</a:t>
            </a:r>
            <a:r>
              <a:rPr lang="en-US" sz="1800" dirty="0" err="1">
                <a:latin typeface="Calibri" charset="0"/>
                <a:ea typeface="ＭＳ Ｐゴシック" charset="0"/>
              </a:rPr>
              <a:t>ビジネス</a:t>
            </a:r>
            <a:r>
              <a:rPr lang="en-US" sz="1800" dirty="0">
                <a:latin typeface="Calibri" charset="0"/>
                <a:ea typeface="ＭＳ Ｐゴシック" charset="0"/>
              </a:rPr>
              <a:t> </a:t>
            </a:r>
            <a:r>
              <a:rPr lang="ja-JP" altLang="en-US" sz="1800" dirty="0">
                <a:solidFill>
                  <a:srgbClr val="FF0000"/>
                </a:solidFill>
                <a:latin typeface="Calibri" charset="0"/>
                <a:ea typeface="ＭＳ Ｐゴシック" charset="0"/>
              </a:rPr>
              <a:t>チーム</a:t>
            </a:r>
            <a:r>
              <a:rPr lang="en-US" sz="1800" dirty="0">
                <a:latin typeface="Calibri" charset="0"/>
                <a:ea typeface="ＭＳ Ｐゴシック" charset="0"/>
              </a:rPr>
              <a:t>、</a:t>
            </a:r>
            <a:r>
              <a:rPr lang="ja-JP" altLang="en-US" sz="1800" dirty="0">
                <a:latin typeface="Calibri" charset="0"/>
                <a:ea typeface="ＭＳ Ｐゴシック" charset="0"/>
              </a:rPr>
              <a:t>法務</a:t>
            </a:r>
            <a:r>
              <a:rPr lang="en-US" sz="1800" dirty="0" err="1">
                <a:latin typeface="Calibri" charset="0"/>
                <a:ea typeface="ＭＳ Ｐゴシック" charset="0"/>
              </a:rPr>
              <a:t>チームなど</a:t>
            </a:r>
            <a:r>
              <a:rPr lang="ja-JP" altLang="en-US" sz="1800" dirty="0" err="1">
                <a:latin typeface="Calibri" charset="0"/>
                <a:ea typeface="ＭＳ Ｐゴシック" charset="0"/>
              </a:rPr>
              <a:t>、</a:t>
            </a:r>
            <a:r>
              <a:rPr lang="en-US" sz="1800" dirty="0" err="1">
                <a:latin typeface="Calibri" charset="0"/>
                <a:ea typeface="ＭＳ Ｐゴシック" charset="0"/>
              </a:rPr>
              <a:t>分野をまた</a:t>
            </a:r>
            <a:r>
              <a:rPr lang="ja-JP" altLang="en-US" sz="1800" dirty="0">
                <a:latin typeface="Calibri" charset="0"/>
                <a:ea typeface="ＭＳ Ｐゴシック" charset="0"/>
              </a:rPr>
              <a:t>いだ</a:t>
            </a:r>
            <a:r>
              <a:rPr lang="en-US" sz="1800" dirty="0" err="1">
                <a:latin typeface="Calibri" charset="0"/>
                <a:ea typeface="ＭＳ Ｐゴシック" charset="0"/>
              </a:rPr>
              <a:t>ものとな</a:t>
            </a:r>
            <a:r>
              <a:rPr lang="ja-JP" altLang="en-US" sz="1800" dirty="0">
                <a:solidFill>
                  <a:srgbClr val="00B0F0"/>
                </a:solidFill>
                <a:latin typeface="Calibri" charset="0"/>
                <a:ea typeface="ＭＳ Ｐゴシック" charset="0"/>
              </a:rPr>
              <a:t>る</a:t>
            </a:r>
            <a:r>
              <a:rPr lang="en-US" sz="1800" dirty="0">
                <a:latin typeface="Calibri" charset="0"/>
                <a:ea typeface="ＭＳ Ｐゴシック" charset="0"/>
              </a:rPr>
              <a:t>。</a:t>
            </a:r>
            <a:r>
              <a:rPr lang="en-US" sz="1800" dirty="0" err="1">
                <a:solidFill>
                  <a:srgbClr val="00B050"/>
                </a:solidFill>
                <a:latin typeface="Calibri" charset="0"/>
                <a:ea typeface="ＭＳ Ｐゴシック" charset="0"/>
              </a:rPr>
              <a:t>また</a:t>
            </a:r>
            <a:r>
              <a:rPr lang="ja-JP" altLang="en-US" sz="1800" dirty="0">
                <a:solidFill>
                  <a:srgbClr val="00B050"/>
                </a:solidFill>
                <a:latin typeface="Calibri" charset="0"/>
                <a:ea typeface="ＭＳ Ｐゴシック" charset="0"/>
              </a:rPr>
              <a:t>フォローアップの議論で分野をまたいだ作業が必要となる</a:t>
            </a:r>
            <a:r>
              <a:rPr lang="ja-JP" altLang="en-US" sz="1800" dirty="0">
                <a:solidFill>
                  <a:srgbClr val="00B0F0"/>
                </a:solidFill>
                <a:latin typeface="Calibri" charset="0"/>
                <a:ea typeface="ＭＳ Ｐゴシック" charset="0"/>
              </a:rPr>
              <a:t>ため</a:t>
            </a:r>
            <a:r>
              <a:rPr lang="ja-JP" altLang="en-US" sz="1800" dirty="0">
                <a:solidFill>
                  <a:srgbClr val="00B050"/>
                </a:solidFill>
                <a:latin typeface="Calibri" charset="0"/>
                <a:ea typeface="ＭＳ Ｐゴシック" charset="0"/>
              </a:rPr>
              <a:t>、すべて</a:t>
            </a:r>
            <a:r>
              <a:rPr lang="en-US" sz="1800" dirty="0" err="1">
                <a:solidFill>
                  <a:srgbClr val="00B050"/>
                </a:solidFill>
                <a:latin typeface="Calibri" charset="0"/>
                <a:ea typeface="ＭＳ Ｐゴシック" charset="0"/>
              </a:rPr>
              <a:t>の参加者が</a:t>
            </a:r>
            <a:r>
              <a:rPr lang="ja-JP" altLang="en-US" sz="1800" dirty="0">
                <a:solidFill>
                  <a:srgbClr val="00B050"/>
                </a:solidFill>
                <a:latin typeface="Calibri" charset="0"/>
                <a:ea typeface="ＭＳ Ｐゴシック" charset="0"/>
              </a:rPr>
              <a:t>内在する</a:t>
            </a:r>
            <a:r>
              <a:rPr lang="en-US" sz="1800" dirty="0" err="1">
                <a:solidFill>
                  <a:srgbClr val="00B050"/>
                </a:solidFill>
                <a:latin typeface="Calibri" charset="0"/>
                <a:ea typeface="ＭＳ Ｐゴシック" charset="0"/>
              </a:rPr>
              <a:t>問題を理解</a:t>
            </a:r>
            <a:r>
              <a:rPr lang="ja-JP" altLang="en-US" sz="1800" dirty="0">
                <a:solidFill>
                  <a:srgbClr val="00B0F0"/>
                </a:solidFill>
                <a:latin typeface="Calibri" charset="0"/>
                <a:ea typeface="ＭＳ Ｐゴシック" charset="0"/>
              </a:rPr>
              <a:t>する</a:t>
            </a:r>
            <a:r>
              <a:rPr lang="ja-JP" altLang="en-US" sz="1800" dirty="0">
                <a:solidFill>
                  <a:srgbClr val="00B050"/>
                </a:solidFill>
                <a:latin typeface="Calibri" charset="0"/>
                <a:ea typeface="ＭＳ Ｐゴシック" charset="0"/>
              </a:rPr>
              <a:t>。</a:t>
            </a:r>
            <a:r>
              <a:rPr lang="en-US" sz="1800" dirty="0" err="1">
                <a:latin typeface="Calibri" charset="0"/>
                <a:ea typeface="ＭＳ Ｐゴシック" charset="0"/>
              </a:rPr>
              <a:t>このプロセスは最終的にFOSS使用に関する明確な</a:t>
            </a:r>
            <a:r>
              <a:rPr lang="ja-JP" altLang="en-US" sz="1800" dirty="0">
                <a:solidFill>
                  <a:srgbClr val="FF0000"/>
                </a:solidFill>
                <a:latin typeface="Calibri" charset="0"/>
                <a:ea typeface="ＭＳ Ｐゴシック" charset="0"/>
              </a:rPr>
              <a:t>指導</a:t>
            </a:r>
            <a:r>
              <a:rPr lang="en-US" sz="1800" dirty="0" err="1">
                <a:latin typeface="Calibri" charset="0"/>
                <a:ea typeface="ＭＳ Ｐゴシック" charset="0"/>
              </a:rPr>
              <a:t>となる必要があ</a:t>
            </a:r>
            <a:r>
              <a:rPr lang="ja-JP" altLang="en-US" sz="1800" dirty="0">
                <a:solidFill>
                  <a:srgbClr val="00B0F0"/>
                </a:solidFill>
                <a:latin typeface="Calibri" charset="0"/>
                <a:ea typeface="ＭＳ Ｐゴシック" charset="0"/>
              </a:rPr>
              <a:t>る</a:t>
            </a:r>
            <a:r>
              <a:rPr lang="en-US" sz="1800" dirty="0">
                <a:latin typeface="Calibri" charset="0"/>
                <a:ea typeface="ＭＳ Ｐゴシック" charset="0"/>
              </a:rPr>
              <a: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33300" y="3039475"/>
            <a:ext cx="1973610" cy="1212408"/>
            <a:chOff x="-188967" y="2412353"/>
            <a:chExt cx="1973610" cy="1212408"/>
          </a:xfrm>
        </p:grpSpPr>
        <p:grpSp>
          <p:nvGrpSpPr>
            <p:cNvPr id="16" name="Group 15"/>
            <p:cNvGrpSpPr/>
            <p:nvPr/>
          </p:nvGrpSpPr>
          <p:grpSpPr>
            <a:xfrm>
              <a:off x="-188967" y="2412353"/>
              <a:ext cx="1973610" cy="771113"/>
              <a:chOff x="-188967" y="2412353"/>
              <a:chExt cx="1973610" cy="771113"/>
            </a:xfrm>
          </p:grpSpPr>
          <p:sp>
            <p:nvSpPr>
              <p:cNvPr id="18" name="TextBox 17"/>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sp>
            <p:nvSpPr>
              <p:cNvPr id="19" name="TextBox 18"/>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72468" y="4193989"/>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24" name="TextBox 23"/>
          <p:cNvSpPr txBox="1"/>
          <p:nvPr/>
        </p:nvSpPr>
        <p:spPr>
          <a:xfrm>
            <a:off x="845117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711647" y="34584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遂行</a:t>
            </a:r>
            <a:endParaRPr lang="en-US" sz="2400" b="1" dirty="0">
              <a:solidFill>
                <a:srgbClr val="FF0000"/>
              </a:solidFill>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29309" y="4316671"/>
            <a:ext cx="4273016" cy="1460318"/>
          </a:xfrm>
          <a:prstGeom prst="rect">
            <a:avLst/>
          </a:prstGeom>
        </p:spPr>
      </p:pic>
      <p:sp>
        <p:nvSpPr>
          <p:cNvPr id="37" name="TextBox 36"/>
          <p:cNvSpPr txBox="1"/>
          <p:nvPr/>
        </p:nvSpPr>
        <p:spPr>
          <a:xfrm>
            <a:off x="5725888" y="4708460"/>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指導</a:t>
            </a:r>
            <a:endParaRPr lang="en-US" sz="2400" b="1" dirty="0">
              <a:solidFill>
                <a:srgbClr val="FF0000"/>
              </a:solidFill>
            </a:endParaRPr>
          </a:p>
        </p:txBody>
      </p:sp>
    </p:spTree>
    <p:extLst>
      <p:ext uri="{BB962C8B-B14F-4D97-AF65-F5344CB8AC3E}">
        <p14:creationId xmlns:p14="http://schemas.microsoft.com/office/powerpoint/2010/main" val="1073623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err="1">
                <a:latin typeface="Calibri" charset="0"/>
                <a:ea typeface="ＭＳ Ｐゴシック" charset="0"/>
              </a:rPr>
              <a:t>FOSSレビューのプロセスにおいては、関係者間での意見の相違があったり、ある決定が特別に重要だったりする場合を想定し、十分な</a:t>
            </a:r>
            <a:r>
              <a:rPr lang="ja-JP" altLang="en-US" sz="2000" dirty="0">
                <a:latin typeface="Calibri" charset="0"/>
                <a:ea typeface="ＭＳ Ｐゴシック" charset="0"/>
              </a:rPr>
              <a:t>上級</a:t>
            </a:r>
            <a:r>
              <a:rPr lang="en-US" sz="2000" dirty="0" err="1">
                <a:latin typeface="Calibri" charset="0"/>
                <a:ea typeface="ＭＳ Ｐゴシック" charset="0"/>
              </a:rPr>
              <a:t>監督機能が必要とな</a:t>
            </a:r>
            <a:r>
              <a:rPr lang="ja-JP" altLang="en-US" sz="2000" dirty="0">
                <a:solidFill>
                  <a:srgbClr val="00B0F0"/>
                </a:solidFill>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347051" y="2812574"/>
            <a:ext cx="1973610" cy="1212408"/>
            <a:chOff x="-188967" y="2412353"/>
            <a:chExt cx="1973610" cy="1212408"/>
          </a:xfrm>
        </p:grpSpPr>
        <p:grpSp>
          <p:nvGrpSpPr>
            <p:cNvPr id="34" name="Group 33"/>
            <p:cNvGrpSpPr/>
            <p:nvPr/>
          </p:nvGrpSpPr>
          <p:grpSpPr>
            <a:xfrm>
              <a:off x="-188967" y="2412353"/>
              <a:ext cx="1973610" cy="771113"/>
              <a:chOff x="-188967" y="2412353"/>
              <a:chExt cx="1973610" cy="771113"/>
            </a:xfrm>
          </p:grpSpPr>
          <p:sp>
            <p:nvSpPr>
              <p:cNvPr id="39" name="TextBox 38"/>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sp>
            <p:nvSpPr>
              <p:cNvPr id="40" name="TextBox 39"/>
              <p:cNvSpPr txBox="1"/>
              <p:nvPr/>
            </p:nvSpPr>
            <p:spPr>
              <a:xfrm>
                <a:off x="-172936" y="2412353"/>
                <a:ext cx="195757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86219" y="3967088"/>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45" name="TextBox 44"/>
          <p:cNvSpPr txBox="1"/>
          <p:nvPr/>
        </p:nvSpPr>
        <p:spPr>
          <a:xfrm>
            <a:off x="846492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725398" y="323159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遂行</a:t>
            </a:r>
            <a:endParaRPr lang="en-US" sz="2400" b="1" dirty="0">
              <a:solidFill>
                <a:srgbClr val="FF0000"/>
              </a:solidFill>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739639" y="448155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指導</a:t>
            </a:r>
            <a:endParaRPr lang="en-US" sz="2400" b="1" dirty="0">
              <a:solidFill>
                <a:srgbClr val="FF0000"/>
              </a:solidFill>
            </a:endParaRPr>
          </a:p>
        </p:txBody>
      </p:sp>
      <p:grpSp>
        <p:nvGrpSpPr>
          <p:cNvPr id="52" name="Group 51"/>
          <p:cNvGrpSpPr/>
          <p:nvPr/>
        </p:nvGrpSpPr>
        <p:grpSpPr>
          <a:xfrm>
            <a:off x="4756065" y="5187787"/>
            <a:ext cx="2480158" cy="960352"/>
            <a:chOff x="3207689" y="4882512"/>
            <a:chExt cx="2480158"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207689" y="5565867"/>
              <a:ext cx="2480158"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00B050"/>
                  </a:solidFill>
                </a:rPr>
                <a:t>上級マネージメント</a:t>
              </a:r>
              <a:r>
                <a:rPr lang="en-US" sz="1200" dirty="0" err="1">
                  <a:solidFill>
                    <a:srgbClr val="333333"/>
                  </a:solidFill>
                </a:rPr>
                <a:t>レビュー委員会</a:t>
              </a:r>
              <a:endParaRPr lang="en-US" sz="1200" dirty="0">
                <a:solidFill>
                  <a:srgbClr val="333333"/>
                </a:solidFill>
              </a:endParaRPr>
            </a:p>
          </p:txBody>
        </p:sp>
      </p:grpSp>
    </p:spTree>
    <p:extLst>
      <p:ext uri="{BB962C8B-B14F-4D97-AF65-F5344CB8AC3E}">
        <p14:creationId xmlns:p14="http://schemas.microsoft.com/office/powerpoint/2010/main" val="94685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solidFill>
                  <a:srgbClr val="00B0F0"/>
                </a:solidFill>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solidFill>
                  <a:srgbClr val="00B0F0"/>
                </a:solidFill>
                <a:latin typeface="Calibri" charset="0"/>
                <a:ea typeface="ＭＳ Ｐゴシック" charset="0"/>
              </a:rPr>
              <a:t>時に</a:t>
            </a:r>
            <a:r>
              <a:rPr lang="x-none" dirty="0">
                <a:latin typeface="Calibri" charset="0"/>
                <a:ea typeface="ＭＳ Ｐゴシック" charset="0"/>
              </a:rPr>
              <a:t>最初に行うべき</a:t>
            </a:r>
            <a:r>
              <a:rPr lang="x-none" dirty="0">
                <a:solidFill>
                  <a:srgbClr val="FF0000"/>
                </a:solidFill>
                <a:latin typeface="Calibri" charset="0"/>
                <a:ea typeface="ＭＳ Ｐゴシック" charset="0"/>
              </a:rPr>
              <a:t>ア</a:t>
            </a:r>
            <a:r>
              <a:rPr lang="x-none" dirty="0">
                <a:latin typeface="Calibri" charset="0"/>
                <a:ea typeface="ＭＳ Ｐゴシック" charset="0"/>
              </a:rPr>
              <a:t>クションは</a:t>
            </a:r>
            <a:r>
              <a:rPr lang="ja-JP" altLang="en-US" dirty="0">
                <a:solidFill>
                  <a:srgbClr val="00B0F0"/>
                </a:solidFill>
                <a:latin typeface="Calibri" charset="0"/>
                <a:ea typeface="ＭＳ Ｐゴシック" charset="0"/>
              </a:rPr>
              <a:t>何</a:t>
            </a:r>
            <a:r>
              <a:rPr lang="x-none" dirty="0">
                <a:latin typeface="Calibri" charset="0"/>
                <a:ea typeface="ＭＳ Ｐゴシック" charset="0"/>
              </a:rPr>
              <a:t>で</a:t>
            </a:r>
            <a:r>
              <a:rPr lang="ja-JP" altLang="en-US" dirty="0">
                <a:solidFill>
                  <a:srgbClr val="00B0F0"/>
                </a:solidFill>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solidFill>
                  <a:srgbClr val="00B0F0"/>
                </a:solidFill>
                <a:latin typeface="Calibri" charset="0"/>
                <a:ea typeface="ＭＳ Ｐゴシック" charset="0"/>
              </a:rPr>
              <a:t>の使用</a:t>
            </a:r>
            <a:r>
              <a:rPr lang="x-none" dirty="0">
                <a:solidFill>
                  <a:srgbClr val="00B0F0"/>
                </a:solidFill>
                <a:latin typeface="Calibri" charset="0"/>
                <a:ea typeface="ＭＳ Ｐゴシック" charset="0"/>
              </a:rPr>
              <a:t>に</a:t>
            </a:r>
            <a:r>
              <a:rPr lang="ja-JP" altLang="en-US" dirty="0">
                <a:solidFill>
                  <a:srgbClr val="00B0F0"/>
                </a:solidFill>
                <a:latin typeface="Calibri" charset="0"/>
                <a:ea typeface="ＭＳ Ｐゴシック" charset="0"/>
              </a:rPr>
              <a:t>関する</a:t>
            </a:r>
            <a:r>
              <a:rPr lang="x-none" dirty="0">
                <a:latin typeface="Calibri" charset="0"/>
                <a:ea typeface="ＭＳ Ｐゴシック" charset="0"/>
              </a:rPr>
              <a:t>質問や疑問があ</a:t>
            </a:r>
            <a:r>
              <a:rPr lang="ja-JP" altLang="en-US" dirty="0">
                <a:solidFill>
                  <a:srgbClr val="00B0F0"/>
                </a:solidFill>
                <a:latin typeface="Calibri" charset="0"/>
                <a:ea typeface="ＭＳ Ｐゴシック" charset="0"/>
              </a:rPr>
              <a:t>る</a:t>
            </a:r>
            <a:r>
              <a:rPr lang="x-none" dirty="0">
                <a:latin typeface="Calibri" charset="0"/>
                <a:ea typeface="ＭＳ Ｐゴシック" charset="0"/>
              </a:rPr>
              <a:t>場合、何をす</a:t>
            </a:r>
            <a:r>
              <a:rPr lang="ja-JP" altLang="en-US" dirty="0">
                <a:solidFill>
                  <a:srgbClr val="00B0F0"/>
                </a:solidFill>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solidFill>
                  <a:srgbClr val="00B0F0"/>
                </a:solidFill>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solidFill>
                  <a:srgbClr val="00B0F0"/>
                </a:solidFill>
                <a:latin typeface="Calibri" charset="0"/>
                <a:ea typeface="ＭＳ Ｐゴシック" charset="0"/>
              </a:rPr>
              <a:t>の</a:t>
            </a:r>
            <a:r>
              <a:rPr lang="x-none" dirty="0">
                <a:latin typeface="Calibri" charset="0"/>
                <a:ea typeface="ＭＳ Ｐゴシック" charset="0"/>
              </a:rPr>
              <a:t>かを</a:t>
            </a:r>
            <a:r>
              <a:rPr lang="ja-JP" altLang="en-US" dirty="0">
                <a:solidFill>
                  <a:srgbClr val="FF0000"/>
                </a:solidFill>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solidFill>
                  <a:srgbClr val="00B0F0"/>
                </a:solidFill>
                <a:latin typeface="Calibri" charset="0"/>
                <a:ea typeface="ＭＳ Ｐゴシック" charset="0"/>
              </a:rPr>
              <a:t>ど</a:t>
            </a:r>
            <a:r>
              <a:rPr lang="ja-JP" altLang="en-US" dirty="0" err="1">
                <a:solidFill>
                  <a:srgbClr val="00B0F0"/>
                </a:solidFill>
                <a:latin typeface="Calibri" charset="0"/>
                <a:ea typeface="ＭＳ Ｐゴシック" charset="0"/>
              </a:rPr>
              <a:t>のよう</a:t>
            </a:r>
            <a:r>
              <a:rPr lang="ja-JP" altLang="en-US" dirty="0" err="1">
                <a:latin typeface="Calibri" charset="0"/>
                <a:ea typeface="ＭＳ Ｐゴシック" charset="0"/>
              </a:rPr>
              <a:t>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solidFill>
                  <a:srgbClr val="00B0F0"/>
                </a:solidFill>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a:t>
            </a:r>
            <a:r>
              <a:rPr lang="x-none" dirty="0">
                <a:solidFill>
                  <a:srgbClr val="00B0F0"/>
                </a:solidFill>
                <a:latin typeface="Calibri" charset="0"/>
                <a:ea typeface="ＭＳ Ｐゴシック" charset="0"/>
              </a:rPr>
              <a:t>ど</a:t>
            </a:r>
            <a:r>
              <a:rPr lang="ja-JP" altLang="en-US" dirty="0" err="1">
                <a:solidFill>
                  <a:srgbClr val="00B0F0"/>
                </a:solidFill>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t>マネジメント</a:t>
            </a:r>
            <a:r>
              <a:rPr lang="ja-JP" altLang="en-US" dirty="0">
                <a:solidFill>
                  <a:srgbClr val="FF0000"/>
                </a:solidFill>
              </a:rPr>
              <a:t>の始めから終わりまで</a:t>
            </a:r>
            <a:r>
              <a:rPr lang="en-US" dirty="0"/>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solidFill>
                  <a:srgbClr val="00B050"/>
                </a:solidFill>
                <a:latin typeface="Calibri" charset="0"/>
                <a:ea typeface="MS PGothic" charset="0"/>
              </a:rPr>
              <a:t>もしくはOpenChain</a:t>
            </a:r>
            <a:r>
              <a:rPr lang="en-US" altLang="ja-JP" dirty="0">
                <a:solidFill>
                  <a:srgbClr val="00B050"/>
                </a:solidFill>
                <a:latin typeface="Calibri" charset="0"/>
                <a:ea typeface="MS PGothic" charset="0"/>
              </a:rPr>
              <a:t> </a:t>
            </a:r>
            <a:r>
              <a:rPr lang="en-US" altLang="ja-JP" dirty="0" err="1">
                <a:solidFill>
                  <a:srgbClr val="00B050"/>
                </a:solidFill>
                <a:latin typeface="Calibri" charset="0"/>
                <a:ea typeface="MS PGothic" charset="0"/>
              </a:rPr>
              <a:t>仕様書</a:t>
            </a:r>
            <a:r>
              <a:rPr lang="ja-JP" altLang="en-US" dirty="0">
                <a:solidFill>
                  <a:srgbClr val="00B050"/>
                </a:solidFill>
                <a:latin typeface="Calibri" charset="0"/>
                <a:ea typeface="MS PGothic" charset="0"/>
              </a:rPr>
              <a:t>で定義されている</a:t>
            </a:r>
            <a:r>
              <a:rPr lang="en-US" altLang="ja-JP" dirty="0">
                <a:solidFill>
                  <a:srgbClr val="00B050"/>
                </a:solidFill>
                <a:latin typeface="Calibri" charset="0"/>
                <a:ea typeface="MS PGothic" charset="0"/>
              </a:rPr>
              <a:t>「</a:t>
            </a:r>
            <a:r>
              <a:rPr lang="en-US" altLang="ja-JP" dirty="0" err="1">
                <a:solidFill>
                  <a:srgbClr val="00B050"/>
                </a:solidFill>
                <a:latin typeface="Calibri" charset="0"/>
                <a:ea typeface="MS PGothic" charset="0"/>
              </a:rPr>
              <a:t>供給ソフトウェア</a:t>
            </a:r>
            <a:r>
              <a:rPr lang="en-US" altLang="ja-JP" dirty="0">
                <a:solidFill>
                  <a:srgbClr val="00B050"/>
                </a:solidFill>
                <a:latin typeface="Calibri" charset="0"/>
                <a:ea typeface="MS PGothic" charset="0"/>
              </a:rPr>
              <a:t>」） </a:t>
            </a:r>
            <a:r>
              <a:rPr lang="en-US" dirty="0" err="1">
                <a:latin typeface="Calibri" charset="0"/>
                <a:ea typeface="MS PGothic" charset="0"/>
              </a:rPr>
              <a:t>の中で使われるFOSSの取込みと頒布をコントロールする</a:t>
            </a:r>
            <a:r>
              <a:rPr lang="ja-JP" altLang="en-US" dirty="0">
                <a:solidFill>
                  <a:srgbClr val="FF0000"/>
                </a:solidFill>
                <a:latin typeface="Calibri" charset="0"/>
                <a:ea typeface="MS PGothic" charset="0"/>
              </a:rPr>
              <a:t>一連の業務行動</a:t>
            </a:r>
            <a:r>
              <a:rPr lang="en-US" dirty="0" err="1">
                <a:latin typeface="Calibri" charset="0"/>
                <a:ea typeface="MS PGothic" charset="0"/>
              </a:rPr>
              <a:t>で構成され</a:t>
            </a:r>
            <a:r>
              <a:rPr lang="ja-JP" altLang="en-US" dirty="0">
                <a:solidFill>
                  <a:srgbClr val="00B0F0"/>
                </a:solidFill>
                <a:latin typeface="Calibri" charset="0"/>
                <a:ea typeface="MS PGothic" charset="0"/>
              </a:rPr>
              <a:t>る</a:t>
            </a:r>
            <a:r>
              <a:rPr lang="en-US" dirty="0">
                <a:solidFill>
                  <a:srgbClr val="00B0F0"/>
                </a:solidFill>
                <a:latin typeface="Calibri" charset="0"/>
                <a:ea typeface="MS PGothic" charset="0"/>
              </a:rPr>
              <a:t>  </a:t>
            </a:r>
          </a:p>
          <a:p>
            <a:pPr>
              <a:buFont typeface="Arial"/>
              <a:buChar char="•"/>
            </a:pPr>
            <a:r>
              <a:rPr lang="en-US" dirty="0" err="1">
                <a:latin typeface="Calibri" charset="0"/>
                <a:ea typeface="MS PGothic" charset="0"/>
              </a:rPr>
              <a:t>コンプライアンス</a:t>
            </a:r>
            <a:r>
              <a:rPr lang="ja-JP" altLang="en-US" dirty="0">
                <a:solidFill>
                  <a:srgbClr val="00B050"/>
                </a:solidFill>
                <a:latin typeface="Calibri" charset="0"/>
                <a:ea typeface="MS PGothic" charset="0"/>
              </a:rPr>
              <a:t>精査</a:t>
            </a:r>
            <a:r>
              <a:rPr lang="en-US" dirty="0" err="1">
                <a:latin typeface="Calibri" charset="0"/>
                <a:ea typeface="MS PGothic" charset="0"/>
              </a:rPr>
              <a:t>の結果として、供給ソフトウェアで使用されている</a:t>
            </a:r>
            <a:r>
              <a:rPr lang="ja-JP" altLang="en-US" dirty="0">
                <a:solidFill>
                  <a:srgbClr val="FF0000"/>
                </a:solidFill>
                <a:latin typeface="Calibri" charset="0"/>
                <a:ea typeface="MS PGothic" charset="0"/>
              </a:rPr>
              <a:t>すべて</a:t>
            </a:r>
            <a:r>
              <a:rPr lang="en-US" dirty="0" err="1">
                <a:latin typeface="Calibri" charset="0"/>
                <a:ea typeface="MS PGothic" charset="0"/>
              </a:rPr>
              <a:t>のFOSS</a:t>
            </a:r>
            <a:r>
              <a:rPr lang="ja-JP" altLang="en-US" dirty="0">
                <a:solidFill>
                  <a:srgbClr val="FF0000"/>
                </a:solidFill>
                <a:latin typeface="Calibri" charset="0"/>
                <a:ea typeface="MS PGothic" charset="0"/>
              </a:rPr>
              <a:t>が</a:t>
            </a:r>
            <a:r>
              <a:rPr lang="en-US" dirty="0" err="1">
                <a:solidFill>
                  <a:srgbClr val="FF0000"/>
                </a:solidFill>
                <a:latin typeface="Calibri" charset="0"/>
                <a:ea typeface="MS PGothic" charset="0"/>
              </a:rPr>
              <a:t>特定</a:t>
            </a:r>
            <a:r>
              <a:rPr lang="ja-JP" altLang="en-US" dirty="0">
                <a:solidFill>
                  <a:srgbClr val="FF0000"/>
                </a:solidFill>
                <a:latin typeface="Calibri" charset="0"/>
                <a:ea typeface="MS PGothic" charset="0"/>
              </a:rPr>
              <a:t>でき</a:t>
            </a:r>
            <a:r>
              <a:rPr lang="ja-JP" altLang="en-US" dirty="0">
                <a:solidFill>
                  <a:srgbClr val="00B0F0"/>
                </a:solidFill>
                <a:latin typeface="Calibri" charset="0"/>
                <a:ea typeface="MS PGothic" charset="0"/>
              </a:rPr>
              <a:t>る</a:t>
            </a:r>
            <a:r>
              <a:rPr lang="en-US" dirty="0">
                <a:latin typeface="Calibri" charset="0"/>
                <a:ea typeface="MS PGothic" charset="0"/>
              </a:rPr>
              <a:t>。</a:t>
            </a:r>
            <a:r>
              <a:rPr lang="ja-JP" altLang="en-US" dirty="0">
                <a:solidFill>
                  <a:srgbClr val="FF0000"/>
                </a:solidFill>
                <a:latin typeface="Calibri" charset="0"/>
                <a:ea typeface="MS PGothic" charset="0"/>
              </a:rPr>
              <a:t>それによって</a:t>
            </a:r>
            <a:r>
              <a:rPr lang="ja-JP" altLang="en-US" dirty="0">
                <a:latin typeface="Calibri" charset="0"/>
                <a:ea typeface="MS PGothic" charset="0"/>
              </a:rPr>
              <a:t>、</a:t>
            </a:r>
            <a:r>
              <a:rPr lang="en-US" dirty="0" err="1">
                <a:latin typeface="Calibri" charset="0"/>
                <a:ea typeface="MS PGothic" charset="0"/>
              </a:rPr>
              <a:t>すべてのFOSSライセンスの義務</a:t>
            </a:r>
            <a:r>
              <a:rPr lang="ja-JP" altLang="en-US" dirty="0">
                <a:solidFill>
                  <a:srgbClr val="FF0000"/>
                </a:solidFill>
                <a:latin typeface="Calibri" charset="0"/>
                <a:ea typeface="MS PGothic" charset="0"/>
              </a:rPr>
              <a:t>が</a:t>
            </a:r>
            <a:r>
              <a:rPr lang="en-US" dirty="0" err="1">
                <a:latin typeface="Calibri" charset="0"/>
                <a:ea typeface="MS PGothic" charset="0"/>
              </a:rPr>
              <a:t>履行され</a:t>
            </a:r>
            <a:r>
              <a:rPr lang="ja-JP" altLang="en-US" dirty="0">
                <a:solidFill>
                  <a:srgbClr val="00B050"/>
                </a:solidFill>
                <a:latin typeface="Calibri" charset="0"/>
                <a:ea typeface="MS PGothic" charset="0"/>
              </a:rPr>
              <a:t>ていること</a:t>
            </a:r>
            <a:r>
              <a:rPr lang="en-US" dirty="0">
                <a:solidFill>
                  <a:srgbClr val="FF0000"/>
                </a:solidFill>
                <a:latin typeface="Calibri" charset="0"/>
                <a:ea typeface="MS PGothic" charset="0"/>
              </a:rPr>
              <a:t>、</a:t>
            </a:r>
            <a:r>
              <a:rPr lang="ja-JP" altLang="en-US" dirty="0">
                <a:solidFill>
                  <a:srgbClr val="FF0000"/>
                </a:solidFill>
                <a:latin typeface="Calibri" charset="0"/>
                <a:ea typeface="MS PGothic" charset="0"/>
              </a:rPr>
              <a:t>また、将来に渡って</a:t>
            </a:r>
            <a:r>
              <a:rPr lang="en-US" dirty="0" err="1">
                <a:solidFill>
                  <a:srgbClr val="FF0000"/>
                </a:solidFill>
                <a:latin typeface="Calibri" charset="0"/>
                <a:ea typeface="MS PGothic" charset="0"/>
              </a:rPr>
              <a:t>履行されることを確</a:t>
            </a:r>
            <a:r>
              <a:rPr lang="ja-JP" altLang="en-US" dirty="0" err="1">
                <a:solidFill>
                  <a:srgbClr val="FF0000"/>
                </a:solidFill>
                <a:latin typeface="Calibri" charset="0"/>
                <a:ea typeface="MS PGothic" charset="0"/>
              </a:rPr>
              <a:t>かな</a:t>
            </a:r>
            <a:r>
              <a:rPr lang="ja-JP" altLang="en-US" dirty="0">
                <a:solidFill>
                  <a:srgbClr val="FF0000"/>
                </a:solidFill>
                <a:latin typeface="Calibri" charset="0"/>
                <a:ea typeface="MS PGothic" charset="0"/>
              </a:rPr>
              <a:t>ものに</a:t>
            </a:r>
            <a:r>
              <a:rPr lang="ja-JP" altLang="en-US" dirty="0">
                <a:solidFill>
                  <a:srgbClr val="00B0F0"/>
                </a:solidFill>
                <a:latin typeface="Calibri" charset="0"/>
                <a:ea typeface="MS PGothic" charset="0"/>
              </a:rPr>
              <a:t>する</a:t>
            </a:r>
            <a:r>
              <a:rPr lang="en-US" dirty="0">
                <a:latin typeface="Calibri" charset="0"/>
                <a:ea typeface="MS PGothic" charset="0"/>
              </a:rPr>
              <a:t>。</a:t>
            </a:r>
          </a:p>
          <a:p>
            <a:pPr>
              <a:buFont typeface="Arial"/>
              <a:buChar char="•"/>
            </a:pPr>
            <a:r>
              <a:rPr lang="en-US" dirty="0" err="1">
                <a:latin typeface="Calibri" charset="0"/>
                <a:ea typeface="MS PGothic" charset="0"/>
              </a:rPr>
              <a:t>大企業が詳細なプロセスを保有する一方で</a:t>
            </a:r>
            <a:r>
              <a:rPr lang="ja-JP" altLang="en-US" dirty="0" err="1">
                <a:solidFill>
                  <a:srgbClr val="FF0000"/>
                </a:solidFill>
                <a:latin typeface="Calibri" charset="0"/>
                <a:ea typeface="MS PGothic" charset="0"/>
              </a:rPr>
              <a:t>、</a:t>
            </a:r>
            <a:r>
              <a:rPr lang="en-US" dirty="0" err="1">
                <a:latin typeface="Calibri" charset="0"/>
                <a:ea typeface="MS PGothic" charset="0"/>
              </a:rPr>
              <a:t>小規模の企業ではチェック</a:t>
            </a:r>
            <a:r>
              <a:rPr lang="ja-JP" altLang="en-US" dirty="0">
                <a:latin typeface="Calibri" charset="0"/>
                <a:ea typeface="MS PGothic" charset="0"/>
              </a:rPr>
              <a:t> </a:t>
            </a:r>
            <a:r>
              <a:rPr lang="en-US" dirty="0" err="1">
                <a:latin typeface="Calibri" charset="0"/>
                <a:ea typeface="MS PGothic" charset="0"/>
              </a:rPr>
              <a:t>リストを使うだけの場合があ</a:t>
            </a:r>
            <a:r>
              <a:rPr lang="ja-JP" altLang="en-US" dirty="0">
                <a:solidFill>
                  <a:srgbClr val="00B0F0"/>
                </a:solidFill>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a:t>
            </a:r>
            <a:r>
              <a:rPr lang="en-US" dirty="0" err="1">
                <a:solidFill>
                  <a:srgbClr val="FF0000"/>
                </a:solidFill>
                <a:latin typeface="Calibri" charset="0"/>
                <a:ea typeface="MS PGothic" charset="0"/>
              </a:rPr>
              <a:t>大企業</a:t>
            </a:r>
            <a:r>
              <a:rPr lang="en-US" dirty="0" err="1">
                <a:latin typeface="Calibri" charset="0"/>
                <a:ea typeface="MS PGothic" charset="0"/>
              </a:rPr>
              <a:t>のプロセス</a:t>
            </a:r>
            <a:r>
              <a:rPr lang="ja-JP" altLang="en-US" dirty="0">
                <a:solidFill>
                  <a:srgbClr val="00B0F0"/>
                </a:solidFill>
                <a:latin typeface="Calibri" charset="0"/>
                <a:ea typeface="MS PGothic" charset="0"/>
              </a:rPr>
              <a:t>の一</a:t>
            </a:r>
            <a:r>
              <a:rPr lang="en-US" dirty="0" err="1">
                <a:latin typeface="Calibri" charset="0"/>
                <a:ea typeface="MS PGothic" charset="0"/>
              </a:rPr>
              <a:t>例を提供します</a:t>
            </a:r>
            <a:r>
              <a:rPr lang="en-US" dirty="0">
                <a:latin typeface="Calibri" charset="0"/>
                <a:ea typeface="MS PGothic" charset="0"/>
              </a:rPr>
              <a:t>。  </a:t>
            </a: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a:t>
            </a:r>
            <a:r>
              <a:rPr lang="ja-JP" altLang="en-US" sz="1400" b="1" dirty="0">
                <a:solidFill>
                  <a:srgbClr val="00B0F0"/>
                </a:solidFill>
              </a:rPr>
              <a:t>（受領する）</a:t>
            </a:r>
            <a:endParaRPr lang="en-US" altLang="ja-JP" sz="1400" b="1" dirty="0">
              <a:solidFill>
                <a:srgbClr val="00B0F0"/>
              </a:solidFill>
            </a:endParaRP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FF0000"/>
                </a:solidFill>
              </a:rPr>
              <a:t>FOSS</a:t>
            </a:r>
            <a:r>
              <a:rPr lang="ja-JP" altLang="en-US" sz="1400" b="1" dirty="0">
                <a:solidFill>
                  <a:srgbClr val="FF0000"/>
                </a:solidFill>
              </a:rPr>
              <a:t>の特定</a:t>
            </a:r>
            <a:endParaRPr lang="en-US" sz="1400" b="1" dirty="0">
              <a:solidFill>
                <a:srgbClr val="FF0000"/>
              </a:solidFill>
            </a:endParaRPr>
          </a:p>
          <a:p>
            <a:pPr algn="ctr">
              <a:defRPr/>
            </a:pPr>
            <a:r>
              <a:rPr lang="en-US" sz="1400" b="1" dirty="0" err="1">
                <a:solidFill>
                  <a:srgbClr val="FF0000"/>
                </a:solidFill>
              </a:rPr>
              <a:t>FOSSの義務</a:t>
            </a:r>
            <a:r>
              <a:rPr lang="ja-JP" altLang="en-US" sz="1400" b="1" dirty="0">
                <a:solidFill>
                  <a:srgbClr val="FF0000"/>
                </a:solidFill>
              </a:rPr>
              <a:t>の履行</a:t>
            </a:r>
            <a:endParaRPr lang="en-US" sz="1400" b="1" dirty="0">
              <a:solidFill>
                <a:srgbClr val="FF0000"/>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389254"/>
            <a:ext cx="1519237"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1818214" y="2762317"/>
            <a:ext cx="1519237"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41866" y="1988025"/>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各種告知／表示および帰属</a:t>
            </a:r>
            <a:r>
              <a:rPr lang="ja-JP" altLang="en-US" sz="1100" b="1" dirty="0">
                <a:solidFill>
                  <a:srgbClr val="FF0000"/>
                </a:solidFill>
              </a:rPr>
              <a:t>情報</a:t>
            </a:r>
            <a:endParaRPr lang="en-US" sz="1100" b="1" dirty="0">
              <a:solidFill>
                <a:srgbClr val="FF0000"/>
              </a:solidFill>
            </a:endParaRP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書面による申し出</a:t>
            </a:r>
            <a:endParaRPr lang="en-US" sz="1100" b="1" dirty="0">
              <a:solidFill>
                <a:srgbClr val="FF0000"/>
              </a:solidFill>
            </a:endParaRPr>
          </a:p>
        </p:txBody>
      </p:sp>
      <p:sp>
        <p:nvSpPr>
          <p:cNvPr id="21525" name="TextBox 23"/>
          <p:cNvSpPr txBox="1">
            <a:spLocks noChangeArrowheads="1"/>
          </p:cNvSpPr>
          <p:nvPr/>
        </p:nvSpPr>
        <p:spPr bwMode="auto">
          <a:xfrm>
            <a:off x="2749859" y="4650111"/>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4042977" y="4485575"/>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solidFill>
                  <a:srgbClr val="FF0000"/>
                </a:solidFill>
                <a:cs typeface="Arial" charset="0"/>
              </a:rPr>
              <a:t>に添って監査で</a:t>
            </a:r>
            <a:r>
              <a:rPr lang="ja-JP" altLang="en-US" sz="1100" dirty="0">
                <a:solidFill>
                  <a:srgbClr val="FF0000"/>
                </a:solidFill>
                <a:cs typeface="Arial" charset="0"/>
              </a:rPr>
              <a:t>見つけた</a:t>
            </a:r>
            <a:endParaRPr lang="en-US" sz="1100" dirty="0">
              <a:solidFill>
                <a:srgbClr val="FF0000"/>
              </a:solidFill>
              <a:cs typeface="Arial" charset="0"/>
            </a:endParaRPr>
          </a:p>
          <a:p>
            <a:pPr algn="ctr"/>
            <a:r>
              <a:rPr lang="en-US" sz="1100" dirty="0">
                <a:cs typeface="Arial" charset="0"/>
              </a:rPr>
              <a:t>全</a:t>
            </a:r>
            <a:r>
              <a:rPr lang="ja-JP" altLang="en-US" sz="1100" dirty="0">
                <a:solidFill>
                  <a:srgbClr val="00B050"/>
                </a:solidFill>
                <a:cs typeface="Arial" charset="0"/>
              </a:rPr>
              <a:t>課題</a:t>
            </a:r>
            <a:r>
              <a:rPr lang="en-US" sz="1100" dirty="0" err="1">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1560702" y="4646613"/>
            <a:ext cx="1099615"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110840" y="4662810"/>
            <a:ext cx="1612900" cy="127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r>
              <a:rPr lang="en-US" sz="1100" dirty="0" err="1">
                <a:cs typeface="Arial" charset="0"/>
              </a:rPr>
              <a:t>スキャン、監査</a:t>
            </a:r>
            <a:r>
              <a:rPr lang="en-US" sz="1100" dirty="0">
                <a:cs typeface="Arial" charset="0"/>
              </a:rPr>
              <a:t> </a:t>
            </a:r>
          </a:p>
          <a:p>
            <a:pPr algn="ctr"/>
            <a:r>
              <a:rPr lang="en-US" sz="1100" dirty="0" err="1">
                <a:solidFill>
                  <a:srgbClr val="FF0000"/>
                </a:solidFill>
                <a:cs typeface="Arial" charset="0"/>
              </a:rPr>
              <a:t>適切な告知／表示が提供されていることを検証する</a:t>
            </a:r>
            <a:endParaRPr lang="en-US" sz="1100" dirty="0">
              <a:solidFill>
                <a:srgbClr val="FF0000"/>
              </a:solidFill>
              <a:cs typeface="Arial" charset="0"/>
            </a:endParaRPr>
          </a:p>
          <a:p>
            <a:pPr algn="ctr">
              <a:buFontTx/>
              <a:buChar char="-"/>
            </a:pPr>
            <a:endParaRPr lang="en-US" sz="1100" dirty="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2110510" y="4169099"/>
            <a:ext cx="2013547" cy="4775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582769" y="4162749"/>
            <a:ext cx="998488" cy="48736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866269" y="4162749"/>
            <a:ext cx="170601" cy="32282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028153" y="4902706"/>
            <a:ext cx="2448086"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solidFill>
                  <a:srgbClr val="00B0F0"/>
                </a:solidFill>
                <a:cs typeface="Arial" charset="0"/>
              </a:rPr>
              <a:t>名</a:t>
            </a:r>
            <a:r>
              <a:rPr lang="en-US" sz="1100" dirty="0">
                <a:cs typeface="Arial" charset="0"/>
              </a:rPr>
              <a:t>（</a:t>
            </a:r>
            <a:r>
              <a:rPr lang="en-US" sz="1100" dirty="0" err="1">
                <a:cs typeface="Arial" charset="0"/>
              </a:rPr>
              <a:t>バージョン</a:t>
            </a:r>
            <a:r>
              <a:rPr lang="ja-JP" altLang="en-US" sz="1100" dirty="0">
                <a:solidFill>
                  <a:srgbClr val="00B0F0"/>
                </a:solidFill>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dirty="0" err="1">
                <a:solidFill>
                  <a:srgbClr val="FF0000"/>
                </a:solidFill>
                <a:cs typeface="Arial" charset="0"/>
              </a:rPr>
              <a:t>一覧表に</a:t>
            </a:r>
            <a:r>
              <a:rPr lang="en-US" sz="1100" dirty="0">
                <a:solidFill>
                  <a:srgbClr val="FF0000"/>
                </a:solidFill>
                <a:cs typeface="Arial" charset="0"/>
              </a:rPr>
              <a:t> </a:t>
            </a:r>
          </a:p>
          <a:p>
            <a:pPr algn="ctr"/>
            <a:r>
              <a:rPr lang="en-US" sz="1100" dirty="0" err="1">
                <a:cs typeface="Arial" charset="0"/>
              </a:rPr>
              <a:t>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252196" y="4167511"/>
            <a:ext cx="53086" cy="73519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63474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a:t>
            </a:r>
            <a:r>
              <a:rPr lang="en-US" sz="1100" dirty="0" err="1">
                <a:solidFill>
                  <a:srgbClr val="FF0000"/>
                </a:solidFill>
                <a:cs typeface="Arial" charset="0"/>
              </a:rPr>
              <a:t>告知／表示、書面による申し出</a:t>
            </a:r>
            <a:endParaRPr lang="en-US" sz="1100" dirty="0">
              <a:solidFill>
                <a:srgbClr val="FF0000"/>
              </a:solidFill>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solidFill>
                  <a:srgbClr val="FF0000"/>
                </a:solidFill>
                <a:latin typeface="+mj-lt"/>
                <a:cs typeface="Arial" charset="0"/>
              </a:rPr>
              <a:t>公開に向けて</a:t>
            </a:r>
            <a:endParaRPr lang="en-US" sz="1100" dirty="0">
              <a:solidFill>
                <a:srgbClr val="FF0000"/>
              </a:solidFill>
              <a:latin typeface="+mj-lt"/>
              <a:cs typeface="Arial" charset="0"/>
            </a:endParaRPr>
          </a:p>
          <a:p>
            <a:pPr algn="ctr">
              <a:defRPr/>
            </a:pPr>
            <a:r>
              <a:rPr lang="en-US" sz="1100" dirty="0" err="1">
                <a:solidFill>
                  <a:srgbClr val="FF0000"/>
                </a:solidFill>
                <a:latin typeface="+mj-lt"/>
                <a:cs typeface="Arial" charset="0"/>
              </a:rPr>
              <a:t>告知／表示をまとめる</a:t>
            </a:r>
            <a:endParaRPr lang="en-US" sz="1100" dirty="0">
              <a:solidFill>
                <a:srgbClr val="FF0000"/>
              </a:solidFill>
              <a:latin typeface="+mj-lt"/>
              <a:cs typeface="Arial" charset="0"/>
            </a:endParaRP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chemeClr val="bg1"/>
                </a:solidFill>
                <a:latin typeface="+mj-lt"/>
                <a:ea typeface="MS PGothic" pitchFamily="34" charset="-128"/>
                <a:cs typeface="DejaVu Sans" charset="0"/>
              </a:rPr>
              <a:t>マネジメントの</a:t>
            </a:r>
            <a:r>
              <a:rPr lang="ja-JP" altLang="en-US" sz="1300" b="1" dirty="0">
                <a:solidFill>
                  <a:srgbClr val="FF0000"/>
                </a:solidFill>
                <a:latin typeface="+mj-lt"/>
                <a:ea typeface="MS PGothic" pitchFamily="34" charset="-128"/>
                <a:cs typeface="DejaVu Sans" charset="0"/>
              </a:rPr>
              <a:t>始めから終わりまでの</a:t>
            </a:r>
            <a:r>
              <a:rPr lang="en-US" sz="1300" b="1" dirty="0" err="1">
                <a:solidFill>
                  <a:srgbClr val="FFFFFF"/>
                </a:solidFill>
                <a:latin typeface="+mj-lt"/>
                <a:ea typeface="MS PGothic" pitchFamily="34" charset="-128"/>
                <a:cs typeface="DejaVu Sans" charset="0"/>
              </a:rPr>
              <a:t>プロセスの例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a:t>
            </a:r>
            <a:r>
              <a:rPr lang="en-US" altLang="ja-JP" sz="1600" dirty="0">
                <a:solidFill>
                  <a:srgbClr val="00B0F0"/>
                </a:solidFill>
                <a:latin typeface="Calibri" charset="0"/>
                <a:ea typeface="MS PGothic" charset="0"/>
              </a:rPr>
              <a:t>1</a:t>
            </a:r>
            <a:r>
              <a:rPr lang="en-US" sz="1600" dirty="0">
                <a:latin typeface="Calibri" charset="0"/>
                <a:ea typeface="MS PGothic" charset="0"/>
              </a:rPr>
              <a:t>つで開始され</a:t>
            </a:r>
            <a:r>
              <a:rPr lang="ja-JP" altLang="en-US" sz="1600" dirty="0">
                <a:solidFill>
                  <a:srgbClr val="00B0F0"/>
                </a:solidFill>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a:latin typeface="Calibri" charset="0"/>
                <a:ea typeface="MS PGothic" charset="0"/>
              </a:rPr>
              <a:t>適切な承認</a:t>
            </a:r>
            <a:r>
              <a:rPr lang="ja-JP" altLang="en-US" sz="1600" dirty="0">
                <a:solidFill>
                  <a:srgbClr val="FF0000"/>
                </a:solidFill>
                <a:latin typeface="Calibri" charset="0"/>
                <a:ea typeface="MS PGothic" charset="0"/>
              </a:rPr>
              <a:t>なしに</a:t>
            </a:r>
            <a:r>
              <a:rPr lang="en-US" sz="1600" dirty="0" err="1">
                <a:latin typeface="Calibri" charset="0"/>
                <a:ea typeface="MS PGothic" charset="0"/>
              </a:rPr>
              <a:t>使用されているFOSSを発見する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endParaRPr lang="en-US" sz="1800" u="sng" dirty="0">
              <a:latin typeface="Calibri" charset="0"/>
              <a:ea typeface="MS PGothic" charset="0"/>
            </a:endParaRP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はレビューのための監査が要請される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3"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latin typeface="Calibri" charset="0"/>
              </a:rPr>
              <a:t>入</a:t>
            </a:r>
            <a:r>
              <a:rPr lang="ja-JP" altLang="en-US" sz="1100" b="1" dirty="0">
                <a:latin typeface="Calibri" charset="0"/>
              </a:rPr>
              <a:t>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a:t>
            </a:r>
            <a:r>
              <a:rPr lang="en-US" sz="1100" b="1" dirty="0" err="1">
                <a:solidFill>
                  <a:srgbClr val="000000"/>
                </a:solidFill>
                <a:latin typeface="Calibri" charset="0"/>
              </a:rPr>
              <a:t>改変</a:t>
            </a:r>
            <a:r>
              <a:rPr lang="ja-JP" altLang="en-US" sz="1100" b="1" dirty="0">
                <a:solidFill>
                  <a:srgbClr val="000000"/>
                </a:solidFill>
                <a:latin typeface="Calibri" charset="0"/>
              </a:rPr>
              <a:t>り</a:t>
            </a:r>
            <a:endParaRPr lang="en-US" sz="1100" b="1" dirty="0">
              <a:solidFill>
                <a:srgbClr val="000000"/>
              </a:solidFill>
              <a:latin typeface="Calibri" charset="0"/>
            </a:endParaRPr>
          </a:p>
        </p:txBody>
      </p:sp>
      <p:cxnSp>
        <p:nvCxnSpPr>
          <p:cNvPr id="24583" name="AutoShape 9"/>
          <p:cNvCxnSpPr>
            <a:cxnSpLocks noChangeShapeType="1"/>
            <a:stCxn id="24581" idx="2"/>
            <a:endCxn id="24580" idx="0"/>
          </p:cNvCxnSpPr>
          <p:nvPr/>
        </p:nvCxnSpPr>
        <p:spPr bwMode="auto">
          <a:xfrm>
            <a:off x="3603627" y="2165351"/>
            <a:ext cx="253696"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dirty="0" err="1">
                <a:solidFill>
                  <a:srgbClr val="000000"/>
                </a:solidFill>
              </a:rPr>
              <a:t>確認（Identification</a:t>
            </a:r>
            <a:r>
              <a:rPr lang="en-US" sz="1000" b="1" dirty="0">
                <a:solidFill>
                  <a:srgbClr val="000000"/>
                </a:solidFill>
              </a:rPr>
              <a:t>）</a:t>
            </a:r>
            <a:endParaRPr lang="en-US" sz="1000" b="1" i="1" dirty="0">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ja-JP" altLang="en-US" sz="1600" b="0" i="0" u="none" strike="noStrike" kern="1200" cap="none" spc="0" normalizeH="0" baseline="0" noProof="0" dirty="0">
                <a:ln>
                  <a:noFill/>
                </a:ln>
                <a:effectLst/>
                <a:uLnTx/>
                <a:uFillTx/>
                <a:latin typeface="Calibri" charset="0"/>
                <a:ea typeface="MS PGothic" charset="0"/>
                <a:cs typeface="+mn-cs"/>
              </a:rPr>
              <a:t>入力</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リクエストが登録される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サードパーティ提供のソフトウェアに対する</a:t>
            </a:r>
            <a:r>
              <a:rPr kumimoji="0" lang="ja-JP" altLang="en-US" sz="1600" b="0" i="0" u="none" kern="1200" cap="none" spc="0" normalizeH="0" baseline="0" noProof="0" dirty="0">
                <a:ln>
                  <a:noFill/>
                </a:ln>
                <a:solidFill>
                  <a:srgbClr val="00B050"/>
                </a:solidFill>
                <a:effectLst/>
                <a:uLnTx/>
                <a:uFillTx/>
                <a:latin typeface="Calibri" charset="0"/>
                <a:ea typeface="MS PGothic" charset="0"/>
                <a:cs typeface="+mn-cs"/>
              </a:rPr>
              <a:t>精査</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を実施する</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ja-JP" altLang="en-US" sz="1600" dirty="0">
                <a:solidFill>
                  <a:srgbClr val="FF0000"/>
                </a:solidFill>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a:t>
            </a:r>
            <a:r>
              <a:rPr lang="ja-JP" altLang="en-US" sz="1600" dirty="0">
                <a:solidFill>
                  <a:srgbClr val="FF0000"/>
                </a:solidFill>
                <a:latin typeface="Calibri" charset="0"/>
                <a:ea typeface="MS PGothic" charset="0"/>
              </a:rPr>
              <a:t>いるが</a:t>
            </a:r>
            <a:r>
              <a:rPr lang="ja-JP" altLang="en-US" sz="1600" dirty="0">
                <a:latin typeface="Calibri" charset="0"/>
                <a:ea typeface="MS PGothic" charset="0"/>
              </a:rPr>
              <a:t>、</a:t>
            </a:r>
            <a:r>
              <a:rPr lang="en-US" sz="1600" dirty="0" err="1">
                <a:latin typeface="Calibri" charset="0"/>
                <a:ea typeface="MS PGothic" charset="0"/>
              </a:rPr>
              <a:t>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5953809" cy="369332"/>
          </a:xfrm>
          <a:prstGeom prst="rect">
            <a:avLst/>
          </a:prstGeom>
        </p:spPr>
        <p:txBody>
          <a:bodyPr wrap="none" anchor="t">
            <a:spAutoFit/>
          </a:bodyPr>
          <a:lstStyle/>
          <a:p>
            <a:r>
              <a:rPr lang="ja-JP" altLang="en-US" b="1" dirty="0">
                <a:solidFill>
                  <a:srgbClr val="FF0000"/>
                </a:solidFill>
                <a:latin typeface="Calibri" charset="0"/>
                <a:ea typeface="MS PGothic" charset="0"/>
              </a:rPr>
              <a:t>すべて</a:t>
            </a:r>
            <a:r>
              <a:rPr lang="en-US" b="1" dirty="0" err="1">
                <a:latin typeface="Calibri" charset="0"/>
                <a:ea typeface="MS PGothic" charset="0"/>
              </a:rPr>
              <a:t>のソース</a:t>
            </a:r>
            <a:r>
              <a:rPr lang="ja-JP" altLang="en-US" b="1" dirty="0">
                <a:solidFill>
                  <a:srgbClr val="00B0F0"/>
                </a:solidFill>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dirty="0" err="1">
                <a:solidFill>
                  <a:srgbClr val="FF0000"/>
                </a:solidFill>
                <a:latin typeface="+mj-lt"/>
                <a:ea typeface="ＭＳ Ｐゴシック" charset="0"/>
                <a:cs typeface="ＭＳ Ｐゴシック" charset="0"/>
              </a:rPr>
              <a:t>使用</a:t>
            </a:r>
            <a:r>
              <a:rPr lang="en-US" dirty="0" err="1">
                <a:solidFill>
                  <a:schemeClr val="tx2"/>
                </a:solidFill>
                <a:latin typeface="+mj-lt"/>
                <a:ea typeface="ＭＳ Ｐゴシック" charset="0"/>
                <a:cs typeface="ＭＳ Ｐゴシック" charset="0"/>
              </a:rPr>
              <a:t>を確認し、追跡する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207898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err="1">
                <a:solidFill>
                  <a:srgbClr val="000000"/>
                </a:solidFill>
                <a:latin typeface="Calibri" charset="0"/>
              </a:rPr>
              <a:t>入力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err="1">
                <a:solidFill>
                  <a:srgbClr val="000000"/>
                </a:solidFill>
                <a:latin typeface="Calibri" charset="0"/>
              </a:rPr>
              <a:t>出力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開発チームが</a:t>
            </a:r>
            <a:r>
              <a:rPr lang="en-US" altLang="ja-JP" sz="1600" dirty="0" err="1">
                <a:solidFill>
                  <a:srgbClr val="00B050"/>
                </a:solidFill>
                <a:latin typeface="Calibri" charset="0"/>
                <a:ea typeface="MS PGothic" charset="0"/>
              </a:rPr>
              <a:t>コンプライアンスの記録</a:t>
            </a:r>
            <a:r>
              <a:rPr lang="ja-JP" altLang="en-US" sz="1600" dirty="0">
                <a:solidFill>
                  <a:srgbClr val="00B050"/>
                </a:solidFill>
                <a:latin typeface="Calibri" charset="0"/>
                <a:ea typeface="MS PGothic" charset="0"/>
              </a:rPr>
              <a:t>に</a:t>
            </a:r>
            <a:r>
              <a:rPr lang="en-US" sz="1600" dirty="0" err="1">
                <a:solidFill>
                  <a:srgbClr val="00B050"/>
                </a:solidFill>
                <a:latin typeface="Calibri" charset="0"/>
                <a:ea typeface="MS PGothic" charset="0"/>
              </a:rPr>
              <a:t>FOSSの使用についての情報を提供する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開発チームから提供される記録がない場合、FOSSコンポーネントが発見された</a:t>
            </a:r>
            <a:r>
              <a:rPr lang="ja-JP" altLang="en-US" sz="1600" dirty="0">
                <a:solidFill>
                  <a:srgbClr val="00B0F0"/>
                </a:solidFill>
                <a:latin typeface="Calibri" charset="0"/>
                <a:ea typeface="MS PGothic" charset="0"/>
              </a:rPr>
              <a:t>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ソースコードの起源とライセンス</a:t>
            </a:r>
            <a:r>
              <a:rPr lang="ja-JP" altLang="en-US" sz="1600" dirty="0">
                <a:solidFill>
                  <a:srgbClr val="FF0000"/>
                </a:solidFill>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err="1">
                <a:latin typeface="Calibri" charset="0"/>
                <a:ea typeface="MS PGothic" charset="0"/>
              </a:rPr>
              <a:t>ソフトウェア</a:t>
            </a:r>
            <a:r>
              <a:rPr lang="ja-JP" altLang="en-US" sz="1600" noProof="0" dirty="0">
                <a:latin typeface="Calibri" charset="0"/>
                <a:ea typeface="MS PGothic" charset="0"/>
              </a:rPr>
              <a:t> </a:t>
            </a:r>
            <a:r>
              <a:rPr lang="en-US" sz="1600" noProof="0" dirty="0" err="1">
                <a:latin typeface="Calibri" charset="0"/>
                <a:ea typeface="MS PGothic" charset="0"/>
              </a:rPr>
              <a:t>ツールによってソースがスキャンされる</a:t>
            </a:r>
            <a:endParaRPr lang="en-US" sz="1600" noProof="0" dirty="0">
              <a:latin typeface="Calibri" charset="0"/>
              <a:ea typeface="MS PGothic"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ソフトウェア</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の</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開発</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リリース</a:t>
            </a:r>
            <a:r>
              <a:rPr kumimoji="0" lang="ja-JP" altLang="en-US" sz="1600" b="0" i="0" u="none" strike="noStrike" kern="1200" cap="none" spc="0" normalizeH="0" baseline="0" dirty="0">
                <a:ln>
                  <a:noFill/>
                </a:ln>
                <a:solidFill>
                  <a:schemeClr val="tx1"/>
                </a:solidFill>
                <a:effectLst/>
                <a:uLnTx/>
                <a:uFillTx/>
                <a:latin typeface="Calibri" charset="0"/>
                <a:ea typeface="MS PGothic" charset="0"/>
                <a:cs typeface="+mn-cs"/>
              </a:rPr>
              <a:t>の</a:t>
            </a: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7008585"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solidFill>
                  <a:srgbClr val="FF0000"/>
                </a:solidFill>
                <a:latin typeface="Calibri" charset="0"/>
                <a:ea typeface="MS PGothic" charset="0"/>
              </a:rPr>
              <a:t>および</a:t>
            </a:r>
            <a:r>
              <a:rPr lang="en-US" b="1" dirty="0" err="1">
                <a:latin typeface="Calibri" charset="0"/>
                <a:ea typeface="MS PGothic" charset="0"/>
              </a:rPr>
              <a:t>その起源とライセンス</a:t>
            </a:r>
            <a:r>
              <a:rPr lang="en-US" b="1" strike="sngStrike" dirty="0" err="1">
                <a:solidFill>
                  <a:srgbClr val="00B050"/>
                </a:solidFill>
                <a:latin typeface="Calibri" charset="0"/>
                <a:ea typeface="MS PGothic" charset="0"/>
              </a:rPr>
              <a:t>が</a:t>
            </a:r>
            <a:r>
              <a:rPr lang="ja-JP" altLang="en-US" b="1" dirty="0">
                <a:solidFill>
                  <a:srgbClr val="00B050"/>
                </a:solidFill>
                <a:latin typeface="Calibri" charset="0"/>
                <a:ea typeface="MS PGothic" charset="0"/>
              </a:rPr>
              <a:t>を</a:t>
            </a:r>
            <a:r>
              <a:rPr lang="en-US" b="1" dirty="0" err="1">
                <a:latin typeface="Calibri" charset="0"/>
                <a:ea typeface="MS PGothic" charset="0"/>
              </a:rPr>
              <a:t>確認</a:t>
            </a:r>
            <a:r>
              <a:rPr lang="en-US" b="1" strike="sngStrike" dirty="0" err="1">
                <a:solidFill>
                  <a:srgbClr val="00B050"/>
                </a:solidFill>
                <a:latin typeface="Calibri" charset="0"/>
                <a:ea typeface="MS PGothic" charset="0"/>
              </a:rPr>
              <a:t>される</a:t>
            </a:r>
            <a:r>
              <a:rPr lang="ja-JP" altLang="en-US" b="1" dirty="0">
                <a:solidFill>
                  <a:srgbClr val="00B050"/>
                </a:solidFill>
                <a:latin typeface="Calibri" charset="0"/>
                <a:ea typeface="MS PGothic" charset="0"/>
              </a:rPr>
              <a:t>する</a:t>
            </a:r>
            <a:endParaRPr lang="en-US" b="1" dirty="0">
              <a:solidFill>
                <a:srgbClr val="00B050"/>
              </a:solidFill>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err="1">
                  <a:solidFill>
                    <a:srgbClr val="000000"/>
                  </a:solidFill>
                  <a:latin typeface="Calibri" charset="0"/>
                </a:rPr>
                <a:t>入力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err="1">
                  <a:solidFill>
                    <a:srgbClr val="000000"/>
                  </a:solidFill>
                  <a:latin typeface="Calibri" charset="0"/>
                </a:rPr>
                <a:t>出力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ソースコード</a:t>
            </a:r>
            <a:r>
              <a:rPr lang="ja-JP" altLang="en-US" sz="1600" dirty="0">
                <a:solidFill>
                  <a:srgbClr val="00B0F0"/>
                </a:solidFill>
                <a:latin typeface="Calibri" charset="0"/>
                <a:ea typeface="MS PGothic" charset="0"/>
              </a:rPr>
              <a:t>の</a:t>
            </a:r>
            <a:r>
              <a:rPr lang="en-US" sz="1600" dirty="0" err="1">
                <a:latin typeface="Calibri" charset="0"/>
                <a:ea typeface="MS PGothic" charset="0"/>
              </a:rPr>
              <a:t>監査</a:t>
            </a:r>
            <a:r>
              <a:rPr lang="ja-JP" altLang="en-US" sz="1600" dirty="0">
                <a:solidFill>
                  <a:srgbClr val="00B0F0"/>
                </a:solidFill>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監査レポートがソースコードの起源とライセンスを特定し、さらなる</a:t>
            </a:r>
            <a:r>
              <a:rPr lang="ja-JP" altLang="en-US" sz="1600" dirty="0">
                <a:solidFill>
                  <a:srgbClr val="FF0000"/>
                </a:solidFill>
                <a:latin typeface="Calibri" charset="0"/>
                <a:ea typeface="MS PGothic" charset="0"/>
              </a:rPr>
              <a:t>調査</a:t>
            </a:r>
            <a:r>
              <a:rPr lang="ja-JP" altLang="en-US" sz="1600" dirty="0">
                <a:latin typeface="Calibri" charset="0"/>
                <a:ea typeface="MS PGothic" charset="0"/>
              </a:rPr>
              <a:t>が</a:t>
            </a:r>
            <a:r>
              <a:rPr lang="en-US" sz="1600" dirty="0" err="1">
                <a:latin typeface="Calibri" charset="0"/>
                <a:ea typeface="MS PGothic" charset="0"/>
              </a:rPr>
              <a:t>必要</a:t>
            </a:r>
            <a:r>
              <a:rPr lang="ja-JP" altLang="en-US" sz="1600" dirty="0">
                <a:solidFill>
                  <a:srgbClr val="FF0000"/>
                </a:solidFill>
                <a:latin typeface="Calibri" charset="0"/>
                <a:ea typeface="MS PGothic" charset="0"/>
              </a:rPr>
              <a:t>な</a:t>
            </a:r>
            <a:r>
              <a:rPr lang="en-US" sz="1600" dirty="0" err="1">
                <a:latin typeface="Calibri" charset="0"/>
                <a:ea typeface="MS PGothic" charset="0"/>
              </a:rPr>
              <a:t>ファイルに</a:t>
            </a:r>
            <a:r>
              <a:rPr lang="ja-JP" altLang="en-US" sz="1600" dirty="0">
                <a:solidFill>
                  <a:srgbClr val="FF0000"/>
                </a:solidFill>
                <a:latin typeface="Calibri" charset="0"/>
                <a:ea typeface="MS PGothic" charset="0"/>
              </a:rPr>
              <a:t>は</a:t>
            </a:r>
            <a:r>
              <a:rPr lang="en-US" sz="1600" dirty="0" err="1">
                <a:latin typeface="Calibri" charset="0"/>
                <a:ea typeface="MS PGothic" charset="0"/>
              </a:rPr>
              <a:t>フラグが立てられてい</a:t>
            </a:r>
            <a:r>
              <a:rPr lang="en-US" sz="1600" dirty="0" err="1">
                <a:solidFill>
                  <a:srgbClr val="FF0000"/>
                </a:solidFill>
                <a:latin typeface="Calibri" charset="0"/>
                <a:ea typeface="MS PGothic" charset="0"/>
              </a:rPr>
              <a:t>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レポートの中でフラグ</a:t>
            </a:r>
            <a:r>
              <a:rPr lang="ja-JP" altLang="en-US" sz="1600" dirty="0">
                <a:solidFill>
                  <a:srgbClr val="FF0000"/>
                </a:solidFill>
                <a:latin typeface="Calibri" charset="0"/>
                <a:ea typeface="MS PGothic" charset="0"/>
              </a:rPr>
              <a:t>を</a:t>
            </a:r>
            <a:r>
              <a:rPr lang="en-US" sz="1600" dirty="0" err="1">
                <a:latin typeface="Calibri" charset="0"/>
                <a:ea typeface="MS PGothic" charset="0"/>
              </a:rPr>
              <a:t>立てられたそれぞれのファイル</a:t>
            </a:r>
            <a:r>
              <a:rPr lang="ja-JP" altLang="en-US" sz="1600" dirty="0">
                <a:solidFill>
                  <a:srgbClr val="FF0000"/>
                </a:solidFill>
                <a:latin typeface="Calibri" charset="0"/>
                <a:ea typeface="MS PGothic" charset="0"/>
              </a:rPr>
              <a:t>の</a:t>
            </a:r>
            <a:r>
              <a:rPr lang="ja-JP" altLang="en-US" sz="1600" dirty="0">
                <a:solidFill>
                  <a:srgbClr val="00B050"/>
                </a:solidFill>
                <a:latin typeface="Calibri" charset="0"/>
                <a:ea typeface="MS PGothic" charset="0"/>
              </a:rPr>
              <a:t>課</a:t>
            </a:r>
            <a:r>
              <a:rPr lang="ja-JP" altLang="en-US" sz="1600" dirty="0">
                <a:solidFill>
                  <a:srgbClr val="FF0000"/>
                </a:solidFill>
                <a:latin typeface="Calibri" charset="0"/>
                <a:ea typeface="MS PGothic" charset="0"/>
              </a:rPr>
              <a:t>題を</a:t>
            </a:r>
            <a:r>
              <a:rPr lang="en-US" sz="1600" dirty="0" err="1">
                <a:latin typeface="Calibri" charset="0"/>
                <a:ea typeface="MS PGothic" charset="0"/>
              </a:rPr>
              <a:t>解決</a:t>
            </a:r>
            <a:r>
              <a:rPr lang="ja-JP" altLang="en-US" sz="1600" dirty="0">
                <a:solidFill>
                  <a:srgbClr val="FF0000"/>
                </a:solidFill>
                <a:latin typeface="Calibri" charset="0"/>
                <a:ea typeface="MS PGothic" charset="0"/>
              </a:rPr>
              <a:t>し、</a:t>
            </a:r>
            <a:r>
              <a:rPr lang="en-US" sz="1600" dirty="0" err="1">
                <a:latin typeface="Calibri" charset="0"/>
                <a:ea typeface="MS PGothic" charset="0"/>
              </a:rPr>
              <a:t>ライセンスの不一致を解消する</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err="1">
                <a:latin typeface="Calibri" charset="0"/>
                <a:ea typeface="MS PGothic" charset="0"/>
              </a:rPr>
              <a:t>監査レポート</a:t>
            </a:r>
            <a:r>
              <a:rPr lang="ja-JP" altLang="en-US" sz="1600" dirty="0">
                <a:solidFill>
                  <a:srgbClr val="FF0000"/>
                </a:solidFill>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solidFill>
                  <a:srgbClr val="FF0000"/>
                </a:solidFill>
                <a:latin typeface="Calibri" charset="0"/>
                <a:ea typeface="MS PGothic" charset="0"/>
              </a:rPr>
              <a:t>違反の</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題を解決するために</a:t>
            </a:r>
            <a:r>
              <a:rPr lang="ja-JP" altLang="en-US" sz="1600" dirty="0" err="1">
                <a:solidFill>
                  <a:srgbClr val="00B0F0"/>
                </a:solidFill>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marL="685800" lvl="1" indent="-228600">
              <a:lnSpc>
                <a:spcPct val="90000"/>
              </a:lnSpc>
              <a:spcBef>
                <a:spcPts val="500"/>
              </a:spcBef>
              <a:buFont typeface="Arial" panose="020B0604020202020204" pitchFamily="34" charset="0"/>
              <a:buChar char="•"/>
            </a:pP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dirty="0" err="1">
                <a:latin typeface="Calibri" charset="0"/>
                <a:ea typeface="MS PGothic" charset="0"/>
              </a:rPr>
              <a:t>監査で確認された</a:t>
            </a:r>
            <a:r>
              <a:rPr lang="ja-JP" altLang="en-US" b="1" dirty="0">
                <a:solidFill>
                  <a:srgbClr val="FF0000"/>
                </a:solidFill>
                <a:latin typeface="Calibri" charset="0"/>
                <a:ea typeface="MS PGothic" charset="0"/>
              </a:rPr>
              <a:t>すべて</a:t>
            </a:r>
            <a:r>
              <a:rPr lang="en-US" b="1" dirty="0">
                <a:latin typeface="Calibri" charset="0"/>
                <a:ea typeface="MS PGothic" charset="0"/>
              </a:rPr>
              <a:t>の</a:t>
            </a:r>
            <a:r>
              <a:rPr lang="ja-JP" altLang="en-US" b="1" dirty="0">
                <a:solidFill>
                  <a:srgbClr val="00B050"/>
                </a:solidFill>
                <a:latin typeface="Calibri" charset="0"/>
                <a:ea typeface="MS PGothic" charset="0"/>
              </a:rPr>
              <a:t>課</a:t>
            </a:r>
            <a:r>
              <a:rPr lang="en-US" b="1" dirty="0" err="1">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00B050"/>
                </a:solidFill>
                <a:latin typeface="+mj-lt"/>
                <a:ea typeface="ＭＳ Ｐゴシック" charset="0"/>
                <a:cs typeface="ＭＳ Ｐゴシック" charset="0"/>
              </a:rPr>
              <a:t>課</a:t>
            </a:r>
            <a:r>
              <a:rPr lang="en-US" dirty="0" err="1">
                <a:solidFill>
                  <a:schemeClr val="tx2"/>
                </a:solidFill>
                <a:latin typeface="+mj-lt"/>
                <a:ea typeface="ＭＳ Ｐゴシック" charset="0"/>
                <a:cs typeface="ＭＳ Ｐゴシック" charset="0"/>
              </a:rPr>
              <a:t>題を解決する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1923609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err="1">
                  <a:solidFill>
                    <a:srgbClr val="000000"/>
                  </a:solidFill>
                  <a:latin typeface="Calibri" charset="0"/>
                </a:rPr>
                <a:t>入力</a:t>
              </a:r>
              <a:r>
                <a:rPr lang="en-US" sz="1200" b="1" dirty="0">
                  <a:solidFill>
                    <a:srgbClr val="000000"/>
                  </a:solidFill>
                  <a:latin typeface="Calibri" charset="0"/>
                </a:rPr>
                <a:t>：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a:solidFill>
                    <a:srgbClr val="000000"/>
                  </a:solidFill>
                  <a:latin typeface="Calibri" charset="0"/>
                </a:rPr>
                <a:t>出力： </a:t>
              </a:r>
              <a:endParaRPr lang="en-US" sz="1200" b="1" dirty="0">
                <a:solidFill>
                  <a:srgbClr val="000000"/>
                </a:solidFill>
                <a:latin typeface="Calibri" charset="0"/>
              </a:endParaRP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dirty="0" err="1">
                  <a:solidFill>
                    <a:srgbClr val="000000"/>
                  </a:solidFill>
                  <a:latin typeface="Calibri" charset="0"/>
                </a:rPr>
                <a:t>確認（Identification</a:t>
              </a:r>
              <a:r>
                <a:rPr lang="en-US" sz="1200" b="1" dirty="0">
                  <a:solidFill>
                    <a:srgbClr val="000000"/>
                  </a:solidFill>
                  <a:latin typeface="Calibri" charset="0"/>
                </a:rPr>
                <a:t>）</a:t>
              </a:r>
              <a:endParaRPr lang="en-US" sz="1200" b="1" i="1" dirty="0">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lvl="0" indent="-285750">
              <a:spcBef>
                <a:spcPts val="1000"/>
              </a:spcBef>
              <a:buSzPct val="90000"/>
              <a:buFont typeface="Arial" panose="020B0604020202020204" pitchFamily="34" charset="0"/>
              <a:buChar char="•"/>
              <a:defRPr/>
            </a:pPr>
            <a:r>
              <a:rPr lang="ja-JP" altLang="en-US" sz="1600" dirty="0">
                <a:solidFill>
                  <a:srgbClr val="FF0000"/>
                </a:solidFill>
                <a:latin typeface="Calibri" charset="0"/>
                <a:ea typeface="MS PGothic" charset="0"/>
              </a:rPr>
              <a:t>すべて</a:t>
            </a:r>
            <a:r>
              <a:rPr lang="en-US" sz="1600" dirty="0">
                <a:latin typeface="Calibri" charset="0"/>
                <a:ea typeface="MS PGothic" charset="0"/>
              </a:rPr>
              <a:t>の</a:t>
            </a:r>
            <a:r>
              <a:rPr lang="ja-JP" altLang="en-US" sz="1600" dirty="0">
                <a:solidFill>
                  <a:srgbClr val="FF0000"/>
                </a:solidFill>
                <a:latin typeface="Calibri" charset="0"/>
                <a:ea typeface="MS PGothic" charset="0"/>
              </a:rPr>
              <a:t>指摘</a:t>
            </a:r>
            <a:r>
              <a:rPr lang="en-US" sz="1600" dirty="0" err="1">
                <a:latin typeface="Calibri" charset="0"/>
                <a:ea typeface="MS PGothic" charset="0"/>
              </a:rPr>
              <a:t>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713816"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fontAlgn="auto" latinLnBrk="0">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監査レポートで発見したことを保存し、解決された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題を次のステップ</a:t>
            </a:r>
            <a:r>
              <a:rPr lang="ja-JP" altLang="en-US" sz="1600" dirty="0">
                <a:solidFill>
                  <a:srgbClr val="FF0000"/>
                </a:solidFill>
                <a:latin typeface="Calibri" charset="0"/>
                <a:ea typeface="MS PGothic" charset="0"/>
              </a:rPr>
              <a:t>（承認）</a:t>
            </a:r>
            <a:r>
              <a:rPr lang="en-US" sz="1600" dirty="0" err="1">
                <a:latin typeface="Calibri" charset="0"/>
                <a:ea typeface="MS PGothic" charset="0"/>
              </a:rPr>
              <a:t>への準備ができたものとして</a:t>
            </a:r>
            <a:r>
              <a:rPr lang="en-US" sz="1600" dirty="0" err="1">
                <a:solidFill>
                  <a:srgbClr val="FF0000"/>
                </a:solidFill>
                <a:latin typeface="Calibri" charset="0"/>
                <a:ea typeface="MS PGothic" charset="0"/>
              </a:rPr>
              <a:t>示</a:t>
            </a:r>
            <a:r>
              <a:rPr lang="en-US" sz="1600" dirty="0" err="1">
                <a:latin typeface="Calibri" charset="0"/>
                <a:ea typeface="MS PGothic" charset="0"/>
              </a:rPr>
              <a:t>す</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a:t>
            </a:r>
            <a:r>
              <a:rPr lang="en-US" sz="1600" dirty="0" err="1">
                <a:solidFill>
                  <a:srgbClr val="FF0000"/>
                </a:solidFill>
                <a:latin typeface="Calibri" charset="0"/>
                <a:ea typeface="MS PGothic" charset="0"/>
              </a:rPr>
              <a:t>職権</a:t>
            </a:r>
            <a:r>
              <a:rPr lang="en-US" sz="1600" dirty="0" err="1">
                <a:latin typeface="Calibri" charset="0"/>
                <a:ea typeface="MS PGothic" charset="0"/>
              </a:rPr>
              <a:t>レベルを含める</a:t>
            </a:r>
            <a:endParaRPr lang="en-US" sz="1600" dirty="0">
              <a:latin typeface="Calibri" charset="0"/>
              <a:ea typeface="MS PGothic" charset="0"/>
            </a:endParaRPr>
          </a:p>
          <a:p>
            <a:pPr marL="285750" lvl="0" indent="-285750">
              <a:lnSpc>
                <a:spcPct val="90000"/>
              </a:lnSpc>
              <a:spcBef>
                <a:spcPts val="1000"/>
              </a:spcBef>
              <a:buFont typeface="Arial" panose="020B0604020202020204" pitchFamily="34" charset="0"/>
              <a:buChar char="•"/>
              <a:defRPr/>
            </a:pPr>
            <a:r>
              <a:rPr lang="en-US" sz="1600" dirty="0" err="1">
                <a:latin typeface="Calibri" charset="0"/>
                <a:ea typeface="MS PGothic" charset="0"/>
              </a:rPr>
              <a:t>監査されたソースコード、ソフトウェアアーキテクチャ、およびFOSSの利用方法についてFOSSレビューを実施する</a:t>
            </a:r>
            <a:r>
              <a:rPr lang="en-US" altLang="ja-JP" sz="1600" dirty="0">
                <a:latin typeface="Calibri" charset="0"/>
                <a:ea typeface="MS PGothic" charset="0"/>
              </a:rPr>
              <a:t> （</a:t>
            </a:r>
            <a:r>
              <a:rPr lang="en-US" altLang="ja-JP" sz="1600" dirty="0">
                <a:solidFill>
                  <a:srgbClr val="00B0F0"/>
                </a:solidFill>
                <a:latin typeface="Calibri" charset="0"/>
                <a:ea typeface="MS PGothic" charset="0"/>
              </a:rPr>
              <a:t>次</a:t>
            </a:r>
            <a:r>
              <a:rPr lang="ja-JP" altLang="en-US" sz="1600" dirty="0">
                <a:solidFill>
                  <a:srgbClr val="00B0F0"/>
                </a:solidFill>
                <a:latin typeface="Calibri" charset="0"/>
                <a:ea typeface="MS PGothic" charset="0"/>
              </a:rPr>
              <a:t>のスライドの</a:t>
            </a:r>
            <a:r>
              <a:rPr lang="en-US" altLang="ja-JP" sz="1600" dirty="0" err="1">
                <a:latin typeface="Calibri" charset="0"/>
                <a:ea typeface="MS PGothic" charset="0"/>
              </a:rPr>
              <a:t>テンプレート</a:t>
            </a:r>
            <a:r>
              <a:rPr lang="ja-JP" altLang="en-US" sz="1600" dirty="0">
                <a:solidFill>
                  <a:srgbClr val="00B0F0"/>
                </a:solidFill>
                <a:latin typeface="Calibri" charset="0"/>
                <a:ea typeface="MS PGothic" charset="0"/>
              </a:rPr>
              <a:t>を</a:t>
            </a:r>
            <a:r>
              <a:rPr lang="en-US" altLang="ja-JP" sz="1600" dirty="0" err="1">
                <a:latin typeface="Calibri" charset="0"/>
                <a:ea typeface="MS PGothic" charset="0"/>
              </a:rPr>
              <a:t>参照</a:t>
            </a:r>
            <a:r>
              <a:rPr lang="en-US" altLang="ja-JP" sz="1600" dirty="0">
                <a:latin typeface="Calibri" charset="0"/>
                <a:ea typeface="MS PGothic" charset="0"/>
              </a:rPr>
              <a:t>）</a:t>
            </a:r>
            <a:endParaRPr lang="en-US" sz="1600" dirty="0">
              <a:latin typeface="Calibri" charset="0"/>
              <a:ea typeface="MS PGothic"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監査レポートをレビューし、発見されたすべての</a:t>
            </a:r>
            <a:r>
              <a:rPr lang="ja-JP" altLang="en-US" b="1" dirty="0">
                <a:solidFill>
                  <a:srgbClr val="00B050"/>
                </a:solidFill>
                <a:latin typeface="Calibri" charset="0"/>
                <a:ea typeface="MS PGothic" charset="0"/>
              </a:rPr>
              <a:t>課</a:t>
            </a:r>
            <a:r>
              <a:rPr lang="en-US" b="1" dirty="0">
                <a:latin typeface="Calibri" charset="0"/>
                <a:ea typeface="MS PGothic" charset="0"/>
              </a:rPr>
              <a:t>題</a:t>
            </a:r>
            <a:r>
              <a:rPr lang="ja-JP" altLang="en-US" b="1" dirty="0">
                <a:solidFill>
                  <a:srgbClr val="FF0000"/>
                </a:solidFill>
                <a:latin typeface="Calibri" charset="0"/>
                <a:ea typeface="MS PGothic" charset="0"/>
              </a:rPr>
              <a:t>が</a:t>
            </a:r>
            <a:r>
              <a:rPr lang="en-US" b="1" dirty="0" err="1">
                <a:latin typeface="Calibri" charset="0"/>
                <a:ea typeface="MS PGothic" charset="0"/>
              </a:rPr>
              <a:t>解決</a:t>
            </a:r>
            <a:r>
              <a:rPr lang="ja-JP" altLang="en-US" b="1" dirty="0">
                <a:solidFill>
                  <a:srgbClr val="FF0000"/>
                </a:solidFill>
                <a:latin typeface="Calibri" charset="0"/>
                <a:ea typeface="MS PGothic" charset="0"/>
              </a:rPr>
              <a:t>していることを</a:t>
            </a:r>
            <a:r>
              <a:rPr lang="ja-JP" altLang="en-US" b="1" dirty="0">
                <a:latin typeface="Calibri" charset="0"/>
                <a:ea typeface="MS PGothic" charset="0"/>
              </a:rPr>
              <a:t>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91288" y="2444858"/>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solidFill>
                  <a:srgbClr val="00B0F0"/>
                </a:solidFill>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294687" y="382411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16925"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90452"/>
            <a:ext cx="1885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a:latin typeface="Calibri" charset="0"/>
              </a:rPr>
              <a:t>[</a:t>
            </a:r>
            <a:r>
              <a:rPr lang="en-US" sz="1600" dirty="0" err="1">
                <a:latin typeface="Calibri" charset="0"/>
              </a:rPr>
              <a:t>コンポーネント名を入れてください</a:t>
            </a:r>
            <a:r>
              <a:rPr lang="en-US" sz="1600" dirty="0">
                <a:latin typeface="Calibri" charset="0"/>
              </a:rPr>
              <a:t>]</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solidFill>
                  <a:srgbClr val="FF0000"/>
                </a:solidFill>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solidFill>
                  <a:srgbClr val="00B050"/>
                </a:solidFill>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この承認で、承認対象のFOSSコンポーネントのバージョン、使用</a:t>
            </a:r>
            <a:r>
              <a:rPr lang="ja-JP" altLang="en-US" sz="2000" b="0" dirty="0">
                <a:solidFill>
                  <a:srgbClr val="FF0000"/>
                </a:solidFill>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solidFill>
                  <a:srgbClr val="FF0000"/>
                </a:solidFill>
                <a:latin typeface="Calibri" charset="0"/>
                <a:ea typeface="MS PGothic" charset="0"/>
              </a:rPr>
              <a:t>適用されるその他の</a:t>
            </a:r>
            <a:r>
              <a:rPr lang="ja-JP" altLang="en-US" sz="2000" b="0" dirty="0">
                <a:solidFill>
                  <a:srgbClr val="00B0F0"/>
                </a:solidFill>
                <a:latin typeface="Calibri" charset="0"/>
                <a:ea typeface="MS PGothic" charset="0"/>
              </a:rPr>
              <a:t>すべての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a:t>
            </a:r>
            <a:r>
              <a:rPr lang="en-US" sz="2000" b="0" dirty="0" err="1">
                <a:solidFill>
                  <a:srgbClr val="FF0000"/>
                </a:solidFill>
                <a:latin typeface="Calibri" charset="0"/>
                <a:ea typeface="MS PGothic" charset="0"/>
              </a:rPr>
              <a:t>職権</a:t>
            </a:r>
            <a:r>
              <a:rPr lang="en-US" sz="2000" b="0" dirty="0" err="1">
                <a:latin typeface="Calibri" charset="0"/>
                <a:ea typeface="MS PGothic" charset="0"/>
              </a:rPr>
              <a:t>レベルで行われる必要があ</a:t>
            </a:r>
            <a:r>
              <a:rPr lang="ja-JP" altLang="en-US" sz="2000" b="0" dirty="0">
                <a:solidFill>
                  <a:srgbClr val="00B0F0"/>
                </a:solidFill>
                <a:latin typeface="Calibri" charset="0"/>
                <a:ea typeface="MS PGothic" charset="0"/>
              </a:rPr>
              <a:t>る</a:t>
            </a:r>
            <a:endParaRPr lang="en-US" sz="2000" b="0" dirty="0">
              <a:solidFill>
                <a:srgbClr val="00B0F0"/>
              </a:solidFill>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solidFill>
                  <a:srgbClr val="00B050"/>
                </a:solidFill>
                <a:latin typeface="Arial"/>
              </a:rPr>
              <a:t>が著した</a:t>
            </a:r>
            <a:r>
              <a:rPr lang="en-US" dirty="0" err="1">
                <a:latin typeface="Arial"/>
              </a:rPr>
              <a:t>原作を保護</a:t>
            </a:r>
            <a:r>
              <a:rPr lang="ja-JP" altLang="en-US" dirty="0" err="1">
                <a:solidFill>
                  <a:srgbClr val="00B0F0"/>
                </a:solidFill>
                <a:latin typeface="Arial"/>
              </a:rPr>
              <a:t>する</a:t>
            </a:r>
            <a:r>
              <a:rPr lang="ja-JP" altLang="en-US" strike="sngStrike" dirty="0" err="1">
                <a:solidFill>
                  <a:srgbClr val="00B0F0"/>
                </a:solidFill>
                <a:latin typeface="Arial"/>
              </a:rPr>
              <a:t>します</a:t>
            </a:r>
            <a:r>
              <a:rPr lang="ja-JP" altLang="en-US" strike="sngStrike" dirty="0">
                <a:solidFill>
                  <a:srgbClr val="00B0F0"/>
                </a:solidFill>
                <a:latin typeface="Arial"/>
              </a:rPr>
              <a:t>。</a:t>
            </a:r>
            <a:r>
              <a:rPr lang="en-US" dirty="0">
                <a:latin typeface="Arial"/>
              </a:rPr>
              <a:t> </a:t>
            </a: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新規性、有用性、非自明性をもつ発明</a:t>
            </a:r>
            <a:r>
              <a:rPr lang="en-US" strike="sngStrike" dirty="0" err="1">
                <a:solidFill>
                  <a:srgbClr val="00B0F0"/>
                </a:solidFill>
                <a:latin typeface="Arial"/>
              </a:rPr>
              <a:t>のことです</a:t>
            </a:r>
            <a:r>
              <a:rPr lang="en-US" strike="sngStrike" dirty="0">
                <a:solidFill>
                  <a:srgbClr val="00B0F0"/>
                </a:solidFill>
                <a:latin typeface="Arial"/>
              </a:rPr>
              <a:t>。</a:t>
            </a:r>
            <a:r>
              <a:rPr lang="en-US" dirty="0">
                <a:latin typeface="Arial"/>
              </a:rPr>
              <a:t> </a:t>
            </a:r>
          </a:p>
          <a:p>
            <a:pPr lvl="1"/>
            <a:r>
              <a:rPr lang="en-US" dirty="0" err="1">
                <a:latin typeface="Arial"/>
              </a:rPr>
              <a:t>イノベーションを奨励するための限定</a:t>
            </a:r>
            <a:r>
              <a:rPr lang="ja-JP" altLang="en-US" dirty="0">
                <a:solidFill>
                  <a:srgbClr val="FF0000"/>
                </a:solidFill>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a:solidFill>
                  <a:srgbClr val="00B0F0"/>
                </a:solidFill>
              </a:rPr>
              <a:t>する</a:t>
            </a:r>
            <a:r>
              <a:rPr lang="en-GB" strike="sngStrike" dirty="0" err="1">
                <a:solidFill>
                  <a:srgbClr val="00B0F0"/>
                </a:solidFill>
              </a:rPr>
              <a:t>します</a:t>
            </a:r>
            <a:r>
              <a:rPr lang="en-GB" strike="sngStrike" dirty="0">
                <a:solidFill>
                  <a:srgbClr val="00B0F0"/>
                </a:solidFill>
              </a:rPr>
              <a:t>。</a:t>
            </a:r>
          </a:p>
          <a:p>
            <a:r>
              <a:rPr lang="en-US" dirty="0" err="1"/>
              <a:t>商標</a:t>
            </a:r>
            <a:r>
              <a:rPr lang="en-US" dirty="0"/>
              <a:t>：（</a:t>
            </a:r>
            <a:r>
              <a:rPr lang="en-US" dirty="0" err="1"/>
              <a:t>言葉、ロゴ、標語、色などの</a:t>
            </a:r>
            <a:r>
              <a:rPr lang="en-US" dirty="0"/>
              <a:t>）</a:t>
            </a:r>
            <a:r>
              <a:rPr lang="ja-JP" altLang="en-US" dirty="0">
                <a:solidFill>
                  <a:srgbClr val="00B050"/>
                </a:solidFill>
              </a:rPr>
              <a:t>製品</a:t>
            </a:r>
            <a:r>
              <a:rPr lang="en-US" dirty="0" err="1"/>
              <a:t>の出所を識別する標識を保護</a:t>
            </a:r>
            <a:r>
              <a:rPr lang="ja-JP" altLang="en-US" dirty="0">
                <a:solidFill>
                  <a:srgbClr val="00B0F0"/>
                </a:solidFill>
              </a:rPr>
              <a:t>する</a:t>
            </a:r>
            <a:r>
              <a:rPr lang="en-US" strike="sngStrike" dirty="0" err="1">
                <a:solidFill>
                  <a:srgbClr val="00B0F0"/>
                </a:solidFill>
              </a:rPr>
              <a:t>します</a:t>
            </a:r>
            <a:r>
              <a:rPr lang="en-US" strike="sngStrike" dirty="0">
                <a:solidFill>
                  <a:srgbClr val="00B0F0"/>
                </a:solidFill>
              </a:rPr>
              <a:t>。</a:t>
            </a:r>
            <a:r>
              <a:rPr lang="en-US" dirty="0"/>
              <a:t>	</a:t>
            </a:r>
          </a:p>
          <a:p>
            <a:pPr lvl="1"/>
            <a:r>
              <a:rPr lang="en-US" dirty="0" err="1"/>
              <a:t>消費者とブランドを</a:t>
            </a:r>
            <a:r>
              <a:rPr lang="ja-JP" altLang="en-US" dirty="0">
                <a:solidFill>
                  <a:srgbClr val="FF0000"/>
                </a:solidFill>
              </a:rPr>
              <a:t>保護</a:t>
            </a:r>
            <a:r>
              <a:rPr lang="en-US" dirty="0"/>
              <a:t>；</a:t>
            </a:r>
            <a:r>
              <a:rPr lang="en-US" dirty="0" err="1"/>
              <a:t>消費者の混乱やブランドの希薄化を回避</a:t>
            </a:r>
            <a:r>
              <a:rPr lang="ja-JP" altLang="en-US" dirty="0">
                <a:solidFill>
                  <a:srgbClr val="00B0F0"/>
                </a:solidFill>
              </a:rPr>
              <a:t>する</a:t>
            </a:r>
            <a:r>
              <a:rPr lang="en-US" strike="sngStrike" dirty="0" err="1">
                <a:solidFill>
                  <a:srgbClr val="00B0F0"/>
                </a:solidFill>
              </a:rPr>
              <a:t>します</a:t>
            </a:r>
            <a:r>
              <a:rPr lang="en-US" strike="sngStrike" dirty="0">
                <a:solidFill>
                  <a:srgbClr val="00B0F0"/>
                </a:solidFill>
              </a:rPr>
              <a:t>。</a:t>
            </a:r>
          </a:p>
          <a:p>
            <a:endParaRPr lang="en-US" dirty="0"/>
          </a:p>
          <a:p>
            <a:pPr marL="0" indent="0">
              <a:buNone/>
            </a:pPr>
            <a:r>
              <a:rPr lang="en-US" u="sng" dirty="0" err="1">
                <a:latin typeface="Arial"/>
              </a:rPr>
              <a:t>本章では</a:t>
            </a:r>
            <a:r>
              <a:rPr lang="ja-JP" altLang="en-US" u="sng" dirty="0" err="1">
                <a:solidFill>
                  <a:srgbClr val="00B0F0"/>
                </a:solidFill>
                <a:latin typeface="Arial"/>
              </a:rPr>
              <a:t>、</a:t>
            </a:r>
            <a:r>
              <a:rPr lang="en-US" u="sng" dirty="0" err="1">
                <a:latin typeface="Arial"/>
              </a:rPr>
              <a:t>FOSSコンプライアンスに最も関係する、著作権と特許権に焦点を当て</a:t>
            </a:r>
            <a:r>
              <a:rPr lang="ja-JP" altLang="en-US" u="sng" dirty="0">
                <a:solidFill>
                  <a:srgbClr val="00B0F0"/>
                </a:solidFill>
                <a:latin typeface="Arial"/>
              </a:rPr>
              <a:t>る</a:t>
            </a:r>
            <a:r>
              <a:rPr lang="en-US" u="sng" strike="sngStrike" dirty="0" err="1">
                <a:solidFill>
                  <a:srgbClr val="00B0F0"/>
                </a:solidFill>
                <a:latin typeface="Arial"/>
              </a:rPr>
              <a:t>ます</a:t>
            </a:r>
            <a:r>
              <a:rPr lang="en-US" u="sng" strike="sngStrike" dirty="0">
                <a:solidFill>
                  <a:srgbClr val="00B0F0"/>
                </a:solidFill>
                <a:latin typeface="Arial"/>
              </a:rPr>
              <a:t>。</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solidFill>
                  <a:srgbClr val="FF0000"/>
                </a:solidFill>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a:latin typeface="Calibri" charset="0"/>
                <a:ea typeface="MS PGothic" charset="0"/>
              </a:rPr>
              <a:t>が承認されたら</a:t>
            </a:r>
            <a:r>
              <a:rPr lang="en-US" sz="2000" b="0" dirty="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solidFill>
                  <a:srgbClr val="FF0000"/>
                </a:solidFill>
                <a:latin typeface="Calibri" charset="0"/>
                <a:ea typeface="MS PGothic" charset="0"/>
              </a:rPr>
              <a:t>表</a:t>
            </a:r>
            <a:r>
              <a:rPr lang="en-US" sz="2000" b="0" dirty="0" err="1">
                <a:latin typeface="Calibri" charset="0"/>
                <a:ea typeface="MS PGothic" charset="0"/>
              </a:rPr>
              <a:t>に追加</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solidFill>
                  <a:srgbClr val="FF0000"/>
                </a:solidFill>
                <a:latin typeface="Calibri" charset="0"/>
                <a:ea typeface="MS PGothic" charset="0"/>
              </a:rPr>
              <a:t>追跡システム</a:t>
            </a:r>
            <a:r>
              <a:rPr lang="en-US" sz="2000" b="0" dirty="0" err="1">
                <a:latin typeface="Calibri" charset="0"/>
                <a:ea typeface="MS PGothic" charset="0"/>
              </a:rPr>
              <a:t>に登録</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a:buFont typeface="Arial" panose="020B0604020202020204" pitchFamily="34" charset="0"/>
              <a:buChar char="•"/>
            </a:pPr>
            <a:r>
              <a:rPr lang="ja-JP" altLang="en-US" sz="2000" b="0" dirty="0">
                <a:solidFill>
                  <a:srgbClr val="FF0000"/>
                </a:solidFill>
                <a:latin typeface="Calibri" charset="0"/>
                <a:ea typeface="MS PGothic" charset="0"/>
              </a:rPr>
              <a:t>追跡</a:t>
            </a:r>
            <a:r>
              <a:rPr lang="en-US" sz="2000" b="0" dirty="0" err="1">
                <a:latin typeface="Calibri" charset="0"/>
                <a:ea typeface="MS PGothic" charset="0"/>
              </a:rPr>
              <a:t>システムは</a:t>
            </a:r>
            <a:r>
              <a:rPr lang="ja-JP" altLang="en-US" sz="2000" b="0" dirty="0" err="1">
                <a:latin typeface="Calibri" charset="0"/>
                <a:ea typeface="MS PGothic" charset="0"/>
              </a:rPr>
              <a:t>、</a:t>
            </a:r>
            <a:r>
              <a:rPr lang="en-US" sz="2000" b="0" dirty="0" err="1">
                <a:latin typeface="Calibri" charset="0"/>
                <a:ea typeface="MS PGothic" charset="0"/>
              </a:rPr>
              <a:t>新しい版</a:t>
            </a:r>
            <a:r>
              <a:rPr lang="ja-JP" altLang="en-US" sz="2000" b="0" dirty="0">
                <a:solidFill>
                  <a:srgbClr val="00B0F0"/>
                </a:solidFill>
                <a:latin typeface="Calibri" charset="0"/>
                <a:ea typeface="MS PGothic" charset="0"/>
              </a:rPr>
              <a:t>名</a:t>
            </a:r>
            <a:r>
              <a:rPr lang="en-US" sz="2000" b="0" dirty="0" err="1">
                <a:latin typeface="Calibri" charset="0"/>
                <a:ea typeface="MS PGothic" charset="0"/>
              </a:rPr>
              <a:t>のFOSSコンポーネントや新しい使用</a:t>
            </a:r>
            <a:r>
              <a:rPr lang="ja-JP" altLang="en-US" sz="2000" b="0" dirty="0">
                <a:solidFill>
                  <a:srgbClr val="FF0000"/>
                </a:solidFill>
                <a:latin typeface="Calibri" charset="0"/>
                <a:ea typeface="MS PGothic" charset="0"/>
              </a:rPr>
              <a:t>方法</a:t>
            </a:r>
            <a:r>
              <a:rPr lang="en-US" sz="2000" b="0" dirty="0" err="1">
                <a:latin typeface="Calibri" charset="0"/>
                <a:ea typeface="MS PGothic" charset="0"/>
              </a:rPr>
              <a:t>が提案された場合</a:t>
            </a:r>
            <a:r>
              <a:rPr lang="en-US" sz="2000" b="0" dirty="0" err="1">
                <a:solidFill>
                  <a:srgbClr val="FF0000"/>
                </a:solidFill>
                <a:latin typeface="Calibri" charset="0"/>
                <a:ea typeface="MS PGothic" charset="0"/>
              </a:rPr>
              <a:t>には</a:t>
            </a:r>
            <a:r>
              <a:rPr lang="ja-JP" altLang="en-US" sz="2000" b="0" dirty="0" err="1">
                <a:latin typeface="Calibri" charset="0"/>
                <a:ea typeface="MS PGothic" charset="0"/>
              </a:rPr>
              <a:t>、</a:t>
            </a:r>
            <a:r>
              <a:rPr lang="en-US" sz="2000" b="0" dirty="0" err="1">
                <a:latin typeface="Calibri" charset="0"/>
                <a:ea typeface="MS PGothic" charset="0"/>
              </a:rPr>
              <a:t>新たな承認が必要となることを明確にする</a:t>
            </a:r>
            <a:r>
              <a:rPr lang="ja-JP" altLang="en-US" sz="2000" b="0" dirty="0">
                <a:solidFill>
                  <a:srgbClr val="00B0F0"/>
                </a:solidFill>
                <a:latin typeface="Calibri" charset="0"/>
                <a:ea typeface="MS PGothic" charset="0"/>
              </a:rPr>
              <a:t>こと</a:t>
            </a:r>
            <a:r>
              <a:rPr lang="en-US" sz="2000" b="0" dirty="0">
                <a:latin typeface="Calibri" charset="0"/>
                <a:ea typeface="MS PGothic" charset="0"/>
              </a:rPr>
              <a:t>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357326"/>
          </a:xfrm>
        </p:spPr>
        <p:txBody>
          <a:bodyPr vert="horz" wrap="square" lIns="252000" tIns="180000" rIns="180000" bIns="216000" rtlCol="0" anchor="t">
            <a:spAutoFit/>
          </a:bodyPr>
          <a:lstStyle/>
          <a:p>
            <a:pPr eaLnBrk="1" hangingPunct="1">
              <a:buFont typeface="Arial"/>
              <a:buChar char="•"/>
            </a:pPr>
            <a:r>
              <a:rPr lang="en-US" sz="2000" dirty="0" err="1">
                <a:latin typeface="Calibri" charset="0"/>
                <a:ea typeface="MS PGothic" charset="0"/>
              </a:rPr>
              <a:t>製品リリース</a:t>
            </a:r>
            <a:r>
              <a:rPr lang="ja-JP" altLang="en-US" sz="2000" dirty="0">
                <a:solidFill>
                  <a:srgbClr val="FF0000"/>
                </a:solidFill>
                <a:latin typeface="Calibri" charset="0"/>
                <a:ea typeface="MS PGothic" charset="0"/>
              </a:rPr>
              <a:t>時に使用される</a:t>
            </a:r>
            <a:r>
              <a:rPr lang="en-US" sz="2000" dirty="0" err="1">
                <a:latin typeface="Calibri" charset="0"/>
                <a:ea typeface="MS PGothic" charset="0"/>
              </a:rPr>
              <a:t>適切な告知／表示を準備する</a:t>
            </a:r>
            <a:r>
              <a:rPr lang="en-US" sz="2000" dirty="0">
                <a:latin typeface="Calibri" charset="0"/>
                <a:ea typeface="MS PGothic" charset="0"/>
              </a:rPr>
              <a:t>：</a:t>
            </a:r>
          </a:p>
          <a:p>
            <a:pPr lvl="1"/>
            <a:r>
              <a:rPr lang="en-US" sz="1800" dirty="0" err="1">
                <a:latin typeface="Calibri" charset="0"/>
                <a:ea typeface="MS PGothic" charset="0"/>
              </a:rPr>
              <a:t>著作権表示と帰属</a:t>
            </a:r>
            <a:r>
              <a:rPr lang="ja-JP" altLang="en-US" sz="1800" dirty="0">
                <a:solidFill>
                  <a:srgbClr val="FF0000"/>
                </a:solidFill>
                <a:latin typeface="Calibri" charset="0"/>
                <a:ea typeface="MS PGothic" charset="0"/>
              </a:rPr>
              <a:t>告知</a:t>
            </a:r>
            <a:r>
              <a:rPr lang="en-US" sz="1800" dirty="0">
                <a:latin typeface="Calibri" charset="0"/>
                <a:ea typeface="MS PGothic" charset="0"/>
              </a:rPr>
              <a:t>の</a:t>
            </a:r>
            <a:r>
              <a:rPr lang="ja-JP" altLang="en-US" sz="1800" dirty="0">
                <a:solidFill>
                  <a:srgbClr val="FF0000"/>
                </a:solidFill>
                <a:latin typeface="Calibri" charset="0"/>
                <a:ea typeface="MS PGothic" charset="0"/>
              </a:rPr>
              <a:t>すべて</a:t>
            </a:r>
            <a:r>
              <a:rPr lang="en-US" sz="1800" dirty="0" err="1">
                <a:latin typeface="Calibri" charset="0"/>
                <a:ea typeface="MS PGothic" charset="0"/>
              </a:rPr>
              <a:t>を提供することで、FOSS</a:t>
            </a:r>
            <a:r>
              <a:rPr lang="ja-JP" altLang="en-US" sz="1800" dirty="0">
                <a:solidFill>
                  <a:srgbClr val="FF0000"/>
                </a:solidFill>
                <a:latin typeface="Calibri" charset="0"/>
                <a:ea typeface="MS PGothic" charset="0"/>
              </a:rPr>
              <a:t>が</a:t>
            </a:r>
            <a:r>
              <a:rPr lang="en-US" sz="1800" dirty="0" err="1">
                <a:latin typeface="Calibri" charset="0"/>
                <a:ea typeface="MS PGothic" charset="0"/>
              </a:rPr>
              <a:t>使用</a:t>
            </a:r>
            <a:r>
              <a:rPr lang="ja-JP" altLang="en-US" sz="1800" dirty="0">
                <a:solidFill>
                  <a:srgbClr val="FF0000"/>
                </a:solidFill>
                <a:latin typeface="Calibri" charset="0"/>
                <a:ea typeface="MS PGothic" charset="0"/>
              </a:rPr>
              <a:t>されていること</a:t>
            </a:r>
            <a:r>
              <a:rPr lang="en-US" sz="1800" dirty="0">
                <a:latin typeface="Calibri" charset="0"/>
                <a:ea typeface="MS PGothic" charset="0"/>
              </a:rPr>
              <a:t>を</a:t>
            </a:r>
            <a:r>
              <a:rPr lang="ja-JP" altLang="en-US" sz="1800" dirty="0">
                <a:solidFill>
                  <a:srgbClr val="FF0000"/>
                </a:solidFill>
                <a:latin typeface="Calibri" charset="0"/>
                <a:ea typeface="MS PGothic" charset="0"/>
              </a:rPr>
              <a:t>宣する</a:t>
            </a:r>
            <a:r>
              <a:rPr lang="en-US" sz="1800" dirty="0">
                <a:solidFill>
                  <a:srgbClr val="FF0000"/>
                </a:solidFill>
                <a:latin typeface="Calibri" charset="0"/>
                <a:ea typeface="MS PGothic" charset="0"/>
              </a:rPr>
              <a:t> </a:t>
            </a:r>
          </a:p>
          <a:p>
            <a:pPr lvl="1" eaLnBrk="1" hangingPunct="1"/>
            <a:r>
              <a:rPr lang="en-US" sz="1800" dirty="0" err="1">
                <a:latin typeface="Calibri" charset="0"/>
                <a:ea typeface="MS PGothic" charset="0"/>
              </a:rPr>
              <a:t>製品の</a:t>
            </a:r>
            <a:r>
              <a:rPr lang="en-US" sz="1800" dirty="0" err="1">
                <a:solidFill>
                  <a:srgbClr val="FF0000"/>
                </a:solidFill>
                <a:latin typeface="Calibri" charset="0"/>
                <a:ea typeface="MS PGothic" charset="0"/>
              </a:rPr>
              <a:t>エンドユーザ</a:t>
            </a:r>
            <a:r>
              <a:rPr lang="ja-JP" altLang="en-US" sz="1800" dirty="0" err="1">
                <a:solidFill>
                  <a:srgbClr val="00B0F0"/>
                </a:solidFill>
                <a:latin typeface="Calibri" charset="0"/>
                <a:ea typeface="MS PGothic" charset="0"/>
              </a:rPr>
              <a:t>ー</a:t>
            </a:r>
            <a:r>
              <a:rPr lang="en-US" sz="1800" dirty="0" err="1">
                <a:solidFill>
                  <a:srgbClr val="FF0000"/>
                </a:solidFill>
                <a:latin typeface="Calibri" charset="0"/>
                <a:ea typeface="MS PGothic" charset="0"/>
              </a:rPr>
              <a:t>に</a:t>
            </a:r>
            <a:r>
              <a:rPr lang="en-US" sz="1800" dirty="0" err="1">
                <a:latin typeface="Calibri" charset="0"/>
                <a:ea typeface="MS PGothic" charset="0"/>
              </a:rPr>
              <a:t>FOSSのソースコードの写しの入手方法に</a:t>
            </a:r>
            <a:r>
              <a:rPr lang="ja-JP" altLang="en-US" sz="1800" dirty="0">
                <a:solidFill>
                  <a:srgbClr val="00B0F0"/>
                </a:solidFill>
                <a:latin typeface="Calibri" charset="0"/>
                <a:ea typeface="MS PGothic" charset="0"/>
              </a:rPr>
              <a:t>関する</a:t>
            </a:r>
            <a:r>
              <a:rPr lang="en-US" sz="1800" dirty="0" err="1">
                <a:latin typeface="Calibri" charset="0"/>
                <a:ea typeface="MS PGothic" charset="0"/>
              </a:rPr>
              <a:t>情報</a:t>
            </a:r>
            <a:r>
              <a:rPr lang="ja-JP" altLang="en-US" sz="1800" dirty="0">
                <a:solidFill>
                  <a:srgbClr val="00B0F0"/>
                </a:solidFill>
                <a:latin typeface="Calibri" charset="0"/>
                <a:ea typeface="MS PGothic" charset="0"/>
              </a:rPr>
              <a:t>を</a:t>
            </a:r>
            <a:r>
              <a:rPr lang="en-US" sz="1800" dirty="0" err="1">
                <a:latin typeface="Calibri" charset="0"/>
                <a:ea typeface="MS PGothic" charset="0"/>
              </a:rPr>
              <a:t>提供</a:t>
            </a:r>
            <a:r>
              <a:rPr lang="ja-JP" altLang="en-US" sz="1800" dirty="0">
                <a:solidFill>
                  <a:srgbClr val="00B0F0"/>
                </a:solidFill>
                <a:latin typeface="Calibri" charset="0"/>
                <a:ea typeface="MS PGothic" charset="0"/>
              </a:rPr>
              <a:t>する</a:t>
            </a:r>
            <a:r>
              <a:rPr lang="en-US" sz="1800" dirty="0">
                <a:latin typeface="Calibri" charset="0"/>
                <a:ea typeface="MS PGothic" charset="0"/>
              </a:rPr>
              <a:t>（</a:t>
            </a:r>
            <a:r>
              <a:rPr lang="en-US" sz="1800" dirty="0" err="1">
                <a:latin typeface="Calibri" charset="0"/>
                <a:ea typeface="MS PGothic" charset="0"/>
              </a:rPr>
              <a:t>GPLやLGPLのケースのよう</a:t>
            </a:r>
            <a:r>
              <a:rPr lang="ja-JP" altLang="en-US" sz="1800" dirty="0">
                <a:solidFill>
                  <a:srgbClr val="00B0F0"/>
                </a:solidFill>
                <a:latin typeface="Calibri" charset="0"/>
                <a:ea typeface="MS PGothic" charset="0"/>
              </a:rPr>
              <a:t>に</a:t>
            </a:r>
            <a:r>
              <a:rPr lang="ja-JP" altLang="en-US" sz="1800" dirty="0">
                <a:latin typeface="Calibri" charset="0"/>
                <a:ea typeface="MS PGothic" charset="0"/>
              </a:rPr>
              <a:t>、</a:t>
            </a:r>
            <a:r>
              <a:rPr lang="ja-JP" altLang="en-US" sz="1800" dirty="0">
                <a:solidFill>
                  <a:srgbClr val="FF0000"/>
                </a:solidFill>
                <a:latin typeface="Calibri" charset="0"/>
                <a:ea typeface="MS PGothic" charset="0"/>
              </a:rPr>
              <a:t>その必要がある</a:t>
            </a:r>
            <a:r>
              <a:rPr lang="en-US" sz="1800" dirty="0" err="1">
                <a:latin typeface="Calibri" charset="0"/>
                <a:ea typeface="MS PGothic" charset="0"/>
              </a:rPr>
              <a:t>場合）必要に応じ製品に含まれるFOSS</a:t>
            </a:r>
            <a:r>
              <a:rPr lang="ja-JP" altLang="en-US" sz="1800" dirty="0">
                <a:latin typeface="Calibri" charset="0"/>
                <a:ea typeface="MS PGothic" charset="0"/>
              </a:rPr>
              <a:t>に</a:t>
            </a:r>
            <a:r>
              <a:rPr lang="ja-JP" altLang="en-US" sz="1800" dirty="0">
                <a:solidFill>
                  <a:srgbClr val="FF0000"/>
                </a:solidFill>
                <a:latin typeface="Calibri" charset="0"/>
                <a:ea typeface="MS PGothic" charset="0"/>
              </a:rPr>
              <a:t>ついて</a:t>
            </a:r>
            <a:r>
              <a:rPr lang="en-US" sz="1800" dirty="0" err="1">
                <a:latin typeface="Calibri" charset="0"/>
                <a:ea typeface="MS PGothic" charset="0"/>
              </a:rPr>
              <a:t>ライセンス同意書全文</a:t>
            </a:r>
            <a:r>
              <a:rPr lang="ja-JP" altLang="en-US" sz="1800" dirty="0">
                <a:solidFill>
                  <a:srgbClr val="FF0000"/>
                </a:solidFill>
                <a:latin typeface="Calibri" charset="0"/>
                <a:ea typeface="MS PGothic" charset="0"/>
              </a:rPr>
              <a:t>の</a:t>
            </a:r>
            <a:r>
              <a:rPr lang="en-US" sz="1800" dirty="0" err="1">
                <a:solidFill>
                  <a:srgbClr val="FF0000"/>
                </a:solidFill>
                <a:latin typeface="Calibri" charset="0"/>
                <a:ea typeface="MS PGothic" charset="0"/>
              </a:rPr>
              <a:t>コピ</a:t>
            </a:r>
            <a:r>
              <a:rPr lang="en-US" sz="1800" dirty="0">
                <a:solidFill>
                  <a:srgbClr val="FF0000"/>
                </a:solidFill>
                <a:latin typeface="Calibri" charset="0"/>
                <a:ea typeface="MS PGothic" charset="0"/>
              </a:rPr>
              <a:t>ー</a:t>
            </a:r>
            <a:r>
              <a:rPr lang="ja-JP" altLang="en-US" sz="1800" dirty="0">
                <a:solidFill>
                  <a:srgbClr val="FF0000"/>
                </a:solidFill>
                <a:latin typeface="Calibri" charset="0"/>
                <a:ea typeface="MS PGothic" charset="0"/>
              </a:rPr>
              <a:t>を用意する</a:t>
            </a:r>
            <a:r>
              <a:rPr lang="en-US" sz="1800" dirty="0">
                <a:latin typeface="Calibri" charset="0"/>
                <a:ea typeface="MS PGothic" charset="0"/>
              </a:rPr>
              <a:t>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dirty="0" err="1">
                <a:solidFill>
                  <a:srgbClr val="FF0000"/>
                </a:solidFill>
                <a:latin typeface="+mj-lt"/>
                <a:ea typeface="ＭＳ Ｐゴシック" charset="0"/>
                <a:cs typeface="ＭＳ Ｐゴシック" charset="0"/>
              </a:rPr>
              <a:t>／表示</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3381737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問題の解決（Resolve</a:t>
            </a:r>
            <a:r>
              <a:rPr lang="en-US" sz="1100" b="1" dirty="0">
                <a:solidFill>
                  <a:srgbClr val="000000"/>
                </a:solidFill>
                <a:latin typeface="Calibri" charset="0"/>
              </a:rPr>
              <a:t> Issue）</a:t>
            </a:r>
            <a:endParaRPr lang="en-US" sz="1100" b="1" i="1" dirty="0">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頒布（Distribution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FOSSコンポーネントの使用が承認された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FOSSコンポーネントがそのリリース</a:t>
            </a:r>
            <a:r>
              <a:rPr lang="ja-JP" altLang="en-US" sz="1600" dirty="0">
                <a:solidFill>
                  <a:srgbClr val="00B0F0"/>
                </a:solidFill>
                <a:latin typeface="Calibri" charset="0"/>
                <a:ea typeface="MS PGothic" charset="0"/>
              </a:rPr>
              <a:t>の</a:t>
            </a:r>
            <a:r>
              <a:rPr lang="en-US" sz="1600" dirty="0" err="1">
                <a:latin typeface="Calibri" charset="0"/>
                <a:ea typeface="MS PGothic" charset="0"/>
              </a:rPr>
              <a:t>ソフトウェア一覧</a:t>
            </a:r>
            <a:r>
              <a:rPr lang="ja-JP" altLang="en-US" sz="1600" dirty="0">
                <a:solidFill>
                  <a:srgbClr val="FF0000"/>
                </a:solidFill>
                <a:latin typeface="Calibri" charset="0"/>
                <a:ea typeface="MS PGothic" charset="0"/>
              </a:rPr>
              <a:t>表</a:t>
            </a:r>
            <a:r>
              <a:rPr lang="en-US" sz="1600" dirty="0" err="1">
                <a:latin typeface="Calibri" charset="0"/>
                <a:ea typeface="MS PGothic" charset="0"/>
              </a:rPr>
              <a:t>に登録された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適切な告知／表示が準備された</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147608"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頒布パッケージ</a:t>
            </a:r>
            <a:r>
              <a:rPr lang="ja-JP" altLang="en-US" sz="1600" dirty="0">
                <a:solidFill>
                  <a:srgbClr val="FF0000"/>
                </a:solidFill>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solidFill>
                  <a:srgbClr val="FF0000"/>
                </a:solidFill>
                <a:latin typeface="Calibri" charset="0"/>
                <a:ea typeface="MS PGothic" charset="0"/>
              </a:rPr>
              <a:t>まれ</a:t>
            </a:r>
            <a:r>
              <a:rPr lang="ja-JP" altLang="en-US" sz="1600" dirty="0" err="1">
                <a:solidFill>
                  <a:srgbClr val="FF0000"/>
                </a:solidFill>
                <a:latin typeface="Calibri" charset="0"/>
                <a:ea typeface="MS PGothic" charset="0"/>
              </a:rPr>
              <a:t>て</a:t>
            </a:r>
            <a:r>
              <a:rPr lang="en-US" sz="1600" dirty="0" err="1">
                <a:solidFill>
                  <a:srgbClr val="FF0000"/>
                </a:solidFill>
                <a:latin typeface="Calibri" charset="0"/>
                <a:ea typeface="MS PGothic" charset="0"/>
              </a:rPr>
              <a:t>いる</a:t>
            </a:r>
            <a:endParaRPr lang="en-US" sz="1600" dirty="0">
              <a:solidFill>
                <a:srgbClr val="FF0000"/>
              </a:solidFill>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OpenChaint仕様書で定義されている</a:t>
            </a:r>
            <a:r>
              <a:rPr lang="en-US" sz="1600" dirty="0">
                <a:latin typeface="Calibri" charset="0"/>
                <a:ea typeface="MS PGothic" charset="0"/>
              </a:rPr>
              <a:t>）「</a:t>
            </a:r>
            <a:r>
              <a:rPr lang="en-US" sz="1600" dirty="0" err="1">
                <a:latin typeface="Calibri" charset="0"/>
                <a:ea typeface="MS PGothic" charset="0"/>
              </a:rPr>
              <a:t>頒布コンプライアンス関連資料（Distributed</a:t>
            </a:r>
            <a:r>
              <a:rPr lang="en-US" sz="1600" dirty="0">
                <a:latin typeface="Calibri" charset="0"/>
                <a:ea typeface="MS PGothic" charset="0"/>
              </a:rPr>
              <a:t> Compliance Artifacts）」</a:t>
            </a:r>
            <a:r>
              <a:rPr lang="en-US" sz="1600" dirty="0" err="1">
                <a:latin typeface="Calibri" charset="0"/>
                <a:ea typeface="MS PGothic" charset="0"/>
              </a:rPr>
              <a:t>が、適切な告知／表示を盛り込んだ形で頒布パッケージ</a:t>
            </a:r>
            <a:r>
              <a:rPr lang="ja-JP" altLang="en-US" sz="1600" dirty="0">
                <a:solidFill>
                  <a:srgbClr val="00B0F0"/>
                </a:solidFill>
                <a:latin typeface="Calibri" charset="0"/>
                <a:ea typeface="MS PGothic" charset="0"/>
              </a:rPr>
              <a:t>や頒布</a:t>
            </a:r>
            <a:r>
              <a:rPr lang="en-US" sz="1600" dirty="0" err="1">
                <a:latin typeface="Calibri" charset="0"/>
                <a:ea typeface="MS PGothic" charset="0"/>
              </a:rPr>
              <a:t>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a:t>
            </a:r>
            <a:r>
              <a:rPr lang="ja-JP" altLang="en-US" sz="1600" dirty="0">
                <a:solidFill>
                  <a:srgbClr val="FF0000"/>
                </a:solidFill>
                <a:latin typeface="Calibri" charset="0"/>
                <a:ea typeface="MS PGothic" charset="0"/>
              </a:rPr>
              <a:t>用</a:t>
            </a:r>
            <a:r>
              <a:rPr lang="en-US" sz="1600" dirty="0" err="1">
                <a:latin typeface="Calibri" charset="0"/>
                <a:ea typeface="MS PGothic" charset="0"/>
              </a:rPr>
              <a:t>のFOSSパッケージが明確になっていて</a:t>
            </a:r>
            <a:r>
              <a:rPr lang="ja-JP" altLang="en-US" sz="1600" dirty="0" err="1">
                <a:solidFill>
                  <a:srgbClr val="FF0000"/>
                </a:solidFill>
                <a:latin typeface="Calibri" charset="0"/>
                <a:ea typeface="MS PGothic" charset="0"/>
              </a:rPr>
              <a:t>、</a:t>
            </a:r>
            <a:r>
              <a:rPr lang="en-US" sz="1600" dirty="0" err="1">
                <a:latin typeface="Calibri" charset="0"/>
                <a:ea typeface="MS PGothic" charset="0"/>
              </a:rPr>
              <a:t>承認されていることを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レビューされたソースコードが製品として出荷されるバイナリ形態の同等物と合致していることを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エンドユーザ</a:t>
            </a:r>
            <a:r>
              <a:rPr lang="ja-JP" altLang="en-US" sz="1600" dirty="0" err="1">
                <a:solidFill>
                  <a:srgbClr val="00B0F0"/>
                </a:solidFill>
                <a:latin typeface="Calibri" charset="0"/>
                <a:ea typeface="MS PGothic" charset="0"/>
              </a:rPr>
              <a:t>ー</a:t>
            </a:r>
            <a:r>
              <a:rPr lang="en-US" sz="1600" dirty="0" err="1">
                <a:latin typeface="Calibri" charset="0"/>
                <a:ea typeface="MS PGothic" charset="0"/>
              </a:rPr>
              <a:t>向けに当該FOSSのソースコードをリクエストできる権利について情報提供するため</a:t>
            </a:r>
            <a:r>
              <a:rPr lang="ja-JP" altLang="en-US" sz="1600" dirty="0">
                <a:solidFill>
                  <a:srgbClr val="00B0F0"/>
                </a:solidFill>
                <a:latin typeface="Calibri" charset="0"/>
                <a:ea typeface="MS PGothic" charset="0"/>
              </a:rPr>
              <a:t>の</a:t>
            </a:r>
            <a:r>
              <a:rPr lang="en-US" sz="1600" dirty="0" err="1">
                <a:latin typeface="Calibri" charset="0"/>
                <a:ea typeface="MS PGothic" charset="0"/>
              </a:rPr>
              <a:t>適切な告知</a:t>
            </a:r>
            <a:r>
              <a:rPr lang="ja-JP" altLang="en-US" sz="1600" dirty="0">
                <a:solidFill>
                  <a:srgbClr val="FF0000"/>
                </a:solidFill>
                <a:latin typeface="Calibri" charset="0"/>
                <a:ea typeface="MS PGothic" charset="0"/>
              </a:rPr>
              <a:t>文</a:t>
            </a:r>
            <a:r>
              <a:rPr lang="en-US" sz="1600" dirty="0">
                <a:latin typeface="Calibri" charset="0"/>
                <a:ea typeface="MS PGothic" charset="0"/>
              </a:rPr>
              <a:t>が</a:t>
            </a:r>
            <a:r>
              <a:rPr lang="ja-JP" altLang="en-US" sz="1600" dirty="0">
                <a:solidFill>
                  <a:srgbClr val="FF0000"/>
                </a:solidFill>
                <a:latin typeface="Calibri" charset="0"/>
                <a:ea typeface="MS PGothic" charset="0"/>
              </a:rPr>
              <a:t>すべて用意さ</a:t>
            </a:r>
            <a:r>
              <a:rPr lang="en-US" sz="1600" dirty="0" err="1">
                <a:latin typeface="Calibri" charset="0"/>
                <a:ea typeface="MS PGothic" charset="0"/>
              </a:rPr>
              <a:t>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確認された</a:t>
            </a:r>
            <a:r>
              <a:rPr lang="ja-JP" altLang="en-US" sz="1600" dirty="0">
                <a:solidFill>
                  <a:srgbClr val="FF0000"/>
                </a:solidFill>
                <a:latin typeface="Calibri" charset="0"/>
                <a:ea typeface="MS PGothic" charset="0"/>
              </a:rPr>
              <a:t>その他の</a:t>
            </a:r>
            <a:r>
              <a:rPr lang="en-US" sz="1600" dirty="0" err="1">
                <a:latin typeface="Calibri" charset="0"/>
                <a:ea typeface="MS PGothic" charset="0"/>
              </a:rPr>
              <a:t>義務の履行を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ソースコードの提供義務が履行される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に対応し</a:t>
            </a:r>
            <a:r>
              <a:rPr lang="ja-JP" altLang="en-US" sz="1600" dirty="0">
                <a:solidFill>
                  <a:srgbClr val="FF0000"/>
                </a:solidFill>
                <a:latin typeface="Calibri" charset="0"/>
                <a:ea typeface="MS PGothic" charset="0"/>
              </a:rPr>
              <a:t>たラベル付き</a:t>
            </a:r>
            <a:r>
              <a:rPr lang="ja-JP" altLang="en-US" sz="1600" dirty="0">
                <a:latin typeface="Calibri" charset="0"/>
                <a:ea typeface="MS PGothic" charset="0"/>
              </a:rPr>
              <a:t>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ja-JP" altLang="en-US" b="1" dirty="0">
                <a:solidFill>
                  <a:srgbClr val="FF0000"/>
                </a:solidFill>
                <a:latin typeface="Calibri"/>
              </a:rPr>
              <a:t>製品のバイナリに対応した</a:t>
            </a:r>
            <a:r>
              <a:rPr lang="en-US" b="1" dirty="0" err="1">
                <a:latin typeface="Calibri"/>
              </a:rPr>
              <a:t>ソースコードを要求される形で提供する</a:t>
            </a:r>
            <a:r>
              <a:rPr lang="en-US" b="1" dirty="0">
                <a:latin typeface="Calibri"/>
              </a:rPr>
              <a:t>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FF0000"/>
                </a:solidFill>
                <a:latin typeface="+mj-lt"/>
                <a:ea typeface="ＭＳ Ｐゴシック" charset="0"/>
                <a:cs typeface="ＭＳ Ｐゴシック" charset="0"/>
              </a:rPr>
              <a:t>バイナリに対応した</a:t>
            </a:r>
            <a:r>
              <a:rPr lang="en-US" dirty="0" err="1">
                <a:solidFill>
                  <a:schemeClr val="tx2"/>
                </a:solidFill>
                <a:latin typeface="+mj-lt"/>
                <a:ea typeface="ＭＳ Ｐゴシック" charset="0"/>
                <a:cs typeface="ＭＳ Ｐゴシック" charset="0"/>
              </a:rPr>
              <a:t>ソースコードを頒布する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lvl="0" indent="-271463">
              <a:lnSpc>
                <a:spcPct val="150000"/>
              </a:lnSpc>
              <a:spcBef>
                <a:spcPts val="1000"/>
              </a:spcBef>
              <a:buSzPct val="90000"/>
              <a:buFont typeface="Arial"/>
              <a:buChar char="•"/>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00B0F0"/>
                </a:solidFill>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solidFill>
                  <a:srgbClr val="FF0000"/>
                </a:solidFill>
                <a:latin typeface="Calibri" charset="0"/>
                <a:ea typeface="MS PGothic" charset="0"/>
              </a:rPr>
              <a:t>る</a:t>
            </a:r>
            <a:endParaRPr lang="en-US" sz="1600" dirty="0">
              <a:solidFill>
                <a:srgbClr val="FF0000"/>
              </a:solidFill>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ソースコードが（あるならば）それが適切にアップロードされたか</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頒布されたソースコードが承認されたものと同じ版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となっていることを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告知</a:t>
            </a:r>
            <a:r>
              <a:rPr lang="ja-JP" altLang="en-US" sz="1600" dirty="0">
                <a:latin typeface="Calibri" charset="0"/>
                <a:ea typeface="MS PGothic" charset="0"/>
              </a:rPr>
              <a:t>文</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solidFill>
                  <a:srgbClr val="FF0000"/>
                </a:solidFill>
                <a:latin typeface="Calibri" charset="0"/>
                <a:ea typeface="MS PGothic" charset="0"/>
              </a:rPr>
              <a:t>入手可能となっている</a:t>
            </a:r>
            <a:r>
              <a:rPr lang="en-US" sz="1600" dirty="0" err="1">
                <a:solidFill>
                  <a:srgbClr val="FF0000"/>
                </a:solidFill>
                <a:latin typeface="Calibri" charset="0"/>
                <a:ea typeface="MS PGothic" charset="0"/>
              </a:rPr>
              <a:t>か</a:t>
            </a:r>
            <a:r>
              <a:rPr lang="en-US" sz="1600" dirty="0" err="1">
                <a:latin typeface="Calibri" charset="0"/>
                <a:ea typeface="MS PGothic" charset="0"/>
              </a:rPr>
              <a:t>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rgbClr val="FF0000"/>
                </a:solidFill>
                <a:latin typeface="+mj-lt"/>
                <a:ea typeface="ＭＳ Ｐゴシック" charset="0"/>
                <a:cs typeface="ＭＳ Ｐゴシック" charset="0"/>
              </a:rPr>
              <a:t>検証</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15481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solidFill>
                  <a:srgbClr val="FF0000"/>
                </a:solidFill>
                <a:latin typeface="Calibri" charset="0"/>
                <a:ea typeface="ＭＳ Ｐゴシック" charset="0"/>
              </a:rPr>
              <a:t>適切に遂行される</a:t>
            </a:r>
            <a:r>
              <a:rPr lang="x-none" dirty="0">
                <a:latin typeface="Calibri" charset="0"/>
                <a:ea typeface="ＭＳ Ｐゴシック" charset="0"/>
              </a:rPr>
              <a:t>コンプライアンス</a:t>
            </a:r>
            <a:r>
              <a:rPr lang="ja-JP" altLang="en-US" dirty="0" err="1">
                <a:solidFill>
                  <a:srgbClr val="FF0000"/>
                </a:solidFill>
                <a:latin typeface="Calibri" charset="0"/>
                <a:ea typeface="ＭＳ Ｐゴシック" charset="0"/>
              </a:rPr>
              <a:t>には</a:t>
            </a:r>
            <a:r>
              <a:rPr lang="ja-JP" altLang="en-US" dirty="0">
                <a:solidFill>
                  <a:srgbClr val="00B0F0"/>
                </a:solidFill>
                <a:latin typeface="Calibri" charset="0"/>
                <a:ea typeface="ＭＳ Ｐゴシック" charset="0"/>
              </a:rPr>
              <a:t>どのようなもの</a:t>
            </a:r>
            <a:r>
              <a:rPr lang="x-none" dirty="0">
                <a:latin typeface="Calibri" charset="0"/>
                <a:ea typeface="ＭＳ Ｐゴシック" charset="0"/>
              </a:rPr>
              <a:t>が関係しますか？（</a:t>
            </a:r>
            <a:r>
              <a:rPr lang="ja-JP" altLang="en-US" dirty="0">
                <a:solidFill>
                  <a:srgbClr val="FF0000"/>
                </a:solidFill>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solidFill>
                  <a:srgbClr val="FF0000"/>
                </a:solidFill>
                <a:latin typeface="Calibri" charset="0"/>
                <a:ea typeface="ＭＳ Ｐゴシック" charset="0"/>
              </a:rPr>
              <a:t>に</a:t>
            </a:r>
            <a:r>
              <a:rPr lang="x-none" dirty="0">
                <a:latin typeface="Calibri" charset="0"/>
                <a:ea typeface="ＭＳ Ｐゴシック" charset="0"/>
              </a:rPr>
              <a:t>挙げた</a:t>
            </a:r>
            <a:r>
              <a:rPr lang="ja-JP" altLang="en-US" dirty="0">
                <a:solidFill>
                  <a:srgbClr val="FF0000"/>
                </a:solidFill>
                <a:latin typeface="Calibri" charset="0"/>
                <a:ea typeface="ＭＳ Ｐゴシック" charset="0"/>
              </a:rPr>
              <a:t>各</a:t>
            </a:r>
            <a:r>
              <a:rPr lang="x-none" dirty="0">
                <a:latin typeface="Calibri" charset="0"/>
                <a:ea typeface="ＭＳ Ｐゴシック" charset="0"/>
              </a:rPr>
              <a:t>ステップについて</a:t>
            </a:r>
            <a:r>
              <a:rPr lang="ja-JP" altLang="en-US" dirty="0">
                <a:solidFill>
                  <a:srgbClr val="FF0000"/>
                </a:solidFill>
                <a:latin typeface="Calibri" charset="0"/>
                <a:ea typeface="ＭＳ Ｐゴシック" charset="0"/>
              </a:rPr>
              <a:t>概要を</a:t>
            </a:r>
            <a:r>
              <a:rPr lang="x-none" dirty="0">
                <a:latin typeface="Calibri" charset="0"/>
                <a:ea typeface="ＭＳ Ｐゴシック" charset="0"/>
              </a:rPr>
              <a:t>述べてください）</a:t>
            </a:r>
            <a:endParaRPr lang="x-none" dirty="0">
              <a:solidFill>
                <a:srgbClr val="292934"/>
              </a:solidFill>
              <a:latin typeface="Calibri"/>
              <a:ea typeface="ＭＳ Ｐゴシック" charset="0"/>
            </a:endParaRPr>
          </a:p>
          <a:p>
            <a:pPr lvl="1"/>
            <a:r>
              <a:rPr lang="x-none" dirty="0">
                <a:solidFill>
                  <a:srgbClr val="FF0000"/>
                </a:solidFill>
                <a:latin typeface="Calibri" charset="0"/>
                <a:ea typeface="ＭＳ Ｐゴシック" charset="0"/>
              </a:rPr>
              <a:t>確認</a:t>
            </a:r>
          </a:p>
          <a:p>
            <a:pPr lvl="1"/>
            <a:r>
              <a:rPr lang="x-none" dirty="0">
                <a:latin typeface="Calibri" charset="0"/>
                <a:ea typeface="ＭＳ Ｐゴシック" charset="0"/>
              </a:rPr>
              <a:t>ソースコードの監査</a:t>
            </a:r>
          </a:p>
          <a:p>
            <a:pPr lvl="1"/>
            <a:r>
              <a:rPr lang="x-none" dirty="0">
                <a:highlight>
                  <a:srgbClr val="FFFF00"/>
                </a:highlight>
                <a:latin typeface="Calibri" charset="0"/>
                <a:ea typeface="ＭＳ Ｐゴシック" charset="0"/>
              </a:rPr>
              <a:t>問題</a:t>
            </a:r>
            <a:r>
              <a:rPr lang="x-none" dirty="0">
                <a:latin typeface="Calibri" charset="0"/>
                <a:ea typeface="ＭＳ Ｐゴシック" charset="0"/>
              </a:rPr>
              <a:t>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a:t>
            </a:r>
            <a:r>
              <a:rPr lang="x-none" dirty="0">
                <a:solidFill>
                  <a:srgbClr val="FF0000"/>
                </a:solidFill>
                <a:latin typeface="Calibri" charset="0"/>
                <a:ea typeface="ＭＳ Ｐゴシック" charset="0"/>
              </a:rPr>
              <a:t>表示</a:t>
            </a:r>
          </a:p>
          <a:p>
            <a:pPr lvl="1"/>
            <a:r>
              <a:rPr lang="x-none" dirty="0">
                <a:latin typeface="Calibri" charset="0"/>
                <a:ea typeface="ＭＳ Ｐゴシック" charset="0"/>
              </a:rPr>
              <a:t>頒布前の</a:t>
            </a:r>
            <a:r>
              <a:rPr lang="ja-JP" altLang="en-US" dirty="0">
                <a:solidFill>
                  <a:srgbClr val="FF0000"/>
                </a:solidFill>
                <a:latin typeface="Calibri" charset="0"/>
                <a:ea typeface="ＭＳ Ｐゴシック" charset="0"/>
              </a:rPr>
              <a:t>検証</a:t>
            </a:r>
            <a:endParaRPr lang="x-none" dirty="0">
              <a:solidFill>
                <a:srgbClr val="FF0000"/>
              </a:solidFill>
              <a:latin typeface="Calibri" charset="0"/>
              <a:ea typeface="ＭＳ Ｐゴシック" charset="0"/>
            </a:endParaRPr>
          </a:p>
          <a:p>
            <a:pPr lvl="1"/>
            <a:r>
              <a:rPr lang="ja-JP" altLang="en-US" dirty="0">
                <a:solidFill>
                  <a:srgbClr val="FF0000"/>
                </a:solidFill>
                <a:latin typeface="Calibri" charset="0"/>
                <a:ea typeface="ＭＳ Ｐゴシック" charset="0"/>
              </a:rPr>
              <a:t>バイナリに対応した</a:t>
            </a:r>
            <a:r>
              <a:rPr lang="x-none" dirty="0">
                <a:latin typeface="Calibri" charset="0"/>
                <a:ea typeface="ＭＳ Ｐゴシック" charset="0"/>
              </a:rPr>
              <a:t>ソースコードの頒布</a:t>
            </a:r>
          </a:p>
          <a:p>
            <a:pPr lvl="1"/>
            <a:r>
              <a:rPr lang="x-none" dirty="0">
                <a:latin typeface="Calibri" charset="0"/>
                <a:ea typeface="ＭＳ Ｐゴシック" charset="0"/>
              </a:rPr>
              <a:t>検証</a:t>
            </a:r>
          </a:p>
          <a:p>
            <a:r>
              <a:rPr lang="x-none" dirty="0">
                <a:latin typeface="Calibri" charset="0"/>
                <a:ea typeface="ＭＳ Ｐゴシック" charset="0"/>
              </a:rPr>
              <a:t>アーキテクチャ 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solidFill>
                  <a:srgbClr val="FF0000"/>
                </a:solidFill>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a:latin typeface="Calibri" charset="0"/>
                <a:ea typeface="ＭＳ Ｐゴシック" charset="0"/>
              </a:rPr>
              <a:t>）</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a:latin typeface="Calibri" charset="0"/>
                <a:ea typeface="ＭＳ Ｐゴシック" charset="0"/>
              </a:rPr>
              <a:t>コンプライアンス</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コンプライアンス プロセスの </a:t>
            </a:r>
            <a:r>
              <a:rPr lang="en-US" dirty="0" err="1">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122054683"/>
              </p:ext>
            </p:extLst>
          </p:nvPr>
        </p:nvGraphicFramePr>
        <p:xfrm>
          <a:off x="667318" y="1590440"/>
          <a:ext cx="10720135" cy="4782680"/>
        </p:xfrm>
        <a:graphic>
          <a:graphicData uri="http://schemas.openxmlformats.org/drawingml/2006/table">
            <a:tbl>
              <a:tblPr/>
              <a:tblGrid>
                <a:gridCol w="3659896">
                  <a:extLst>
                    <a:ext uri="{9D8B030D-6E8A-4147-A177-3AD203B41FA5}">
                      <a16:colId xmlns:a16="http://schemas.microsoft.com/office/drawing/2014/main" val="20000"/>
                    </a:ext>
                  </a:extLst>
                </a:gridCol>
                <a:gridCol w="3529114">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58855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4124">
                <a:tc>
                  <a:txBody>
                    <a:bodyPr/>
                    <a:lstStyle/>
                    <a:p>
                      <a:pPr marL="0" indent="-342900" defTabSz="457200" fontAlgn="base">
                        <a:spcBef>
                          <a:spcPct val="0"/>
                        </a:spcBef>
                        <a:spcAft>
                          <a:spcPct val="0"/>
                        </a:spcAft>
                      </a:pPr>
                      <a:r>
                        <a:rPr kumimoji="0" lang="en-US" altLang="ja-JP" sz="1800" b="1"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型の</a:t>
                      </a:r>
                      <a:r>
                        <a:rPr kumimoji="0" lang="en-US" altLang="ja-JP"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コードや</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に</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意図せずに</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まれる</a:t>
                      </a:r>
                      <a:r>
                        <a:rPr kumimoji="0" lang="en-US" sz="18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 </a:t>
                      </a:r>
                      <a:r>
                        <a:rPr kumimoji="0" lang="ja-JP" alt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endParaRPr kumimoji="0" 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a:t>
                      </a:r>
                      <a:r>
                        <a:rPr kumimoji="0" lang="en-US" sz="1600" b="0" i="0" u="none" strike="noStrike" cap="none" normalizeH="0" baseline="0" dirty="0" err="1">
                          <a:ln>
                            <a:noFill/>
                          </a:ln>
                          <a:solidFill>
                            <a:srgbClr val="00B050"/>
                          </a:solidFill>
                          <a:effectLst/>
                          <a:latin typeface="Calibri" pitchFamily="34" charset="0"/>
                          <a:ea typeface="ＭＳ Ｐゴシック" pitchFamily="34" charset="-128"/>
                          <a:cs typeface="Times New Roman" pitchFamily="18" charset="0"/>
                        </a:rPr>
                        <a:t>され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ソースコードの自動スキャン</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ツールを</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この目的</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のために</a:t>
                      </a: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使用でき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以下の対策によって回避</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コンプライアンスの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課題</a:t>
                      </a:r>
                      <a:r>
                        <a:rPr kumimoji="0" 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異なる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タイプ／カテゴリーの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FOSSソースコードを</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を意識できるよう</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いて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383748363"/>
              </p:ext>
            </p:extLst>
          </p:nvPr>
        </p:nvGraphicFramePr>
        <p:xfrm>
          <a:off x="762316" y="1357028"/>
          <a:ext cx="10667368" cy="4762403"/>
        </p:xfrm>
        <a:graphic>
          <a:graphicData uri="http://schemas.openxmlformats.org/drawingml/2006/table">
            <a:tbl>
              <a:tblPr/>
              <a:tblGrid>
                <a:gridCol w="3642324">
                  <a:extLst>
                    <a:ext uri="{9D8B030D-6E8A-4147-A177-3AD203B41FA5}">
                      <a16:colId xmlns:a16="http://schemas.microsoft.com/office/drawing/2014/main" val="20000"/>
                    </a:ext>
                  </a:extLst>
                </a:gridCol>
                <a:gridCol w="3512522">
                  <a:extLst>
                    <a:ext uri="{9D8B030D-6E8A-4147-A177-3AD203B41FA5}">
                      <a16:colId xmlns:a16="http://schemas.microsoft.com/office/drawing/2014/main" val="20001"/>
                    </a:ext>
                  </a:extLst>
                </a:gridCol>
                <a:gridCol w="3512522">
                  <a:extLst>
                    <a:ext uri="{9D8B030D-6E8A-4147-A177-3AD203B41FA5}">
                      <a16:colId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型</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が</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ソフトウェアに</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意図せずに</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される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相互に矛盾する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リンクの法的効果についてはFOSSコミュニティで</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議</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論</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が行われてい</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リンクを発見でき</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る依</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存</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使うことで発見</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スタッフをトレーニングし、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FOSSポリシーに合致しないライセンスを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持</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コンポーネントのリンクを回避</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することで、</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法的リスクを防ぐ。</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cap="none" normalizeH="0" baseline="0" dirty="0" err="1">
                          <a:ln>
                            <a:noFill/>
                          </a:ln>
                          <a:solidFill>
                            <a:srgbClr val="00B0F0"/>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継続的に依存性追跡ツールを実行する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通じて</a:t>
                      </a:r>
                      <a:r>
                        <a:rPr kumimoji="0" lang="en-US" sz="1800" b="1" i="0" u="none" strike="noStrike" cap="none" normalizeH="0" baseline="0" dirty="0">
                          <a:ln>
                            <a:noFill/>
                          </a:ln>
                          <a:solidFill>
                            <a:srgbClr val="FF000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コピーレフト型の</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込まれ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FOSSコンポーネントに</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導入</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ソースコードを確認・分析する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err="1"/>
              <a:t>基本ルール＝著作権は独創的作品を保護</a:t>
            </a:r>
            <a:r>
              <a:rPr lang="ja-JP" altLang="en-US" dirty="0">
                <a:solidFill>
                  <a:srgbClr val="00B0F0"/>
                </a:solidFill>
              </a:rPr>
              <a:t>する</a:t>
            </a:r>
            <a:endParaRPr lang="en-US" dirty="0">
              <a:solidFill>
                <a:srgbClr val="00B0F0"/>
              </a:solidFill>
            </a:endParaRPr>
          </a:p>
          <a:p>
            <a:r>
              <a:rPr lang="en-US" dirty="0" err="1"/>
              <a:t>一般的に著作権は、書</a:t>
            </a:r>
            <a:r>
              <a:rPr lang="ja-JP" altLang="en-US" dirty="0">
                <a:solidFill>
                  <a:srgbClr val="FF0000"/>
                </a:solidFill>
              </a:rPr>
              <a:t>物</a:t>
            </a:r>
            <a:r>
              <a:rPr lang="en-US" dirty="0"/>
              <a:t>、</a:t>
            </a:r>
            <a:r>
              <a:rPr lang="en-US" dirty="0" err="1"/>
              <a:t>動画、絵画、音楽、地図などの</a:t>
            </a:r>
            <a:r>
              <a:rPr lang="ja-JP" altLang="en-US" dirty="0">
                <a:solidFill>
                  <a:srgbClr val="FF0000"/>
                </a:solidFill>
              </a:rPr>
              <a:t>著作物</a:t>
            </a:r>
            <a:r>
              <a:rPr lang="ja-JP" altLang="en-US" dirty="0">
                <a:solidFill>
                  <a:srgbClr val="00B050"/>
                </a:solidFill>
              </a:rPr>
              <a:t>に適用され</a:t>
            </a:r>
            <a:r>
              <a:rPr lang="ja-JP" altLang="en-US" dirty="0">
                <a:solidFill>
                  <a:srgbClr val="00B0F0"/>
                </a:solidFill>
              </a:rPr>
              <a:t>る</a:t>
            </a:r>
            <a:endParaRPr lang="en-US" dirty="0">
              <a:solidFill>
                <a:srgbClr val="00B0F0"/>
              </a:solidFill>
            </a:endParaRPr>
          </a:p>
          <a:p>
            <a:r>
              <a:rPr lang="en-US" dirty="0"/>
              <a:t>ソフトウェアは、著作権によって保護されます。（</a:t>
            </a:r>
            <a:r>
              <a:rPr lang="en-US" dirty="0" err="1"/>
              <a:t>特許権で保護される）機能ではなく</a:t>
            </a:r>
            <a:r>
              <a:rPr lang="ja-JP" altLang="en-US" dirty="0" err="1">
                <a:solidFill>
                  <a:srgbClr val="FF0000"/>
                </a:solidFill>
              </a:rPr>
              <a:t>、</a:t>
            </a:r>
            <a:r>
              <a:rPr lang="en-US" dirty="0" err="1"/>
              <a:t>表現（実装の細部における独創性</a:t>
            </a:r>
            <a:r>
              <a:rPr lang="en-US" dirty="0"/>
              <a:t>）</a:t>
            </a:r>
            <a:r>
              <a:rPr lang="ja-JP" altLang="en-US" dirty="0">
                <a:solidFill>
                  <a:srgbClr val="FF0000"/>
                </a:solidFill>
              </a:rPr>
              <a:t>が保護され</a:t>
            </a:r>
            <a:r>
              <a:rPr lang="ja-JP" altLang="en-US" dirty="0">
                <a:solidFill>
                  <a:srgbClr val="00B0F0"/>
                </a:solidFill>
              </a:rPr>
              <a:t>る</a:t>
            </a:r>
            <a:endParaRPr lang="en-US" dirty="0">
              <a:solidFill>
                <a:srgbClr val="FF0000"/>
              </a:solidFill>
            </a:endParaRPr>
          </a:p>
          <a:p>
            <a:r>
              <a:rPr lang="en-US" dirty="0" err="1"/>
              <a:t>その作品の著作権保有者</a:t>
            </a:r>
            <a:r>
              <a:rPr lang="ja-JP" altLang="en-US" dirty="0">
                <a:solidFill>
                  <a:srgbClr val="FF0000"/>
                </a:solidFill>
              </a:rPr>
              <a:t>は</a:t>
            </a:r>
            <a:r>
              <a:rPr lang="en-US" dirty="0"/>
              <a:t>、</a:t>
            </a:r>
            <a:r>
              <a:rPr lang="en-US" dirty="0" err="1"/>
              <a:t>自らが創</a:t>
            </a:r>
            <a:r>
              <a:rPr lang="ja-JP" altLang="en-US" dirty="0">
                <a:solidFill>
                  <a:srgbClr val="FF0000"/>
                </a:solidFill>
              </a:rPr>
              <a:t>作</a:t>
            </a:r>
            <a:r>
              <a:rPr lang="en-US" dirty="0" err="1"/>
              <a:t>した作品</a:t>
            </a:r>
            <a:r>
              <a:rPr lang="ja-JP" altLang="en-US" dirty="0" err="1"/>
              <a:t>だけを</a:t>
            </a:r>
            <a:r>
              <a:rPr lang="en-US" dirty="0" err="1"/>
              <a:t>コントロールでき</a:t>
            </a:r>
            <a:r>
              <a:rPr lang="ja-JP" altLang="en-US" dirty="0" err="1">
                <a:solidFill>
                  <a:srgbClr val="00B0F0"/>
                </a:solidFill>
              </a:rPr>
              <a:t>、</a:t>
            </a:r>
            <a:r>
              <a:rPr lang="ja-JP" altLang="en-US" dirty="0"/>
              <a:t>他の誰かの</a:t>
            </a:r>
            <a:r>
              <a:rPr lang="ja-JP" altLang="en-US" dirty="0">
                <a:solidFill>
                  <a:srgbClr val="00B0F0"/>
                </a:solidFill>
              </a:rPr>
              <a:t>独立した創作物</a:t>
            </a:r>
            <a:r>
              <a:rPr lang="ja-JP" altLang="en-US" dirty="0"/>
              <a:t>はコントロールでき</a:t>
            </a:r>
            <a:r>
              <a:rPr lang="ja-JP" altLang="en-US" dirty="0">
                <a:solidFill>
                  <a:srgbClr val="00B0F0"/>
                </a:solidFill>
              </a:rPr>
              <a:t>ない</a:t>
            </a:r>
            <a:endParaRPr lang="en-US" dirty="0">
              <a:solidFill>
                <a:srgbClr val="00B0F0"/>
              </a:solidFill>
            </a:endParaRPr>
          </a:p>
        </p:txBody>
      </p:sp>
    </p:spTree>
    <p:extLst>
      <p:ext uri="{BB962C8B-B14F-4D97-AF65-F5344CB8AC3E}">
        <p14:creationId xmlns:p14="http://schemas.microsoft.com/office/powerpoint/2010/main" val="15254531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3914026"/>
              </p:ext>
            </p:extLst>
          </p:nvPr>
        </p:nvGraphicFramePr>
        <p:xfrm>
          <a:off x="904108" y="1551023"/>
          <a:ext cx="10318432" cy="4613333"/>
        </p:xfrm>
        <a:graphic>
          <a:graphicData uri="http://schemas.openxmlformats.org/drawingml/2006/table">
            <a:tbl>
              <a:tblPr/>
              <a:tblGrid>
                <a:gridCol w="3762879">
                  <a:extLst>
                    <a:ext uri="{9D8B030D-6E8A-4147-A177-3AD203B41FA5}">
                      <a16:colId xmlns:a16="http://schemas.microsoft.com/office/drawing/2014/main" val="20000"/>
                    </a:ext>
                  </a:extLst>
                </a:gridCol>
                <a:gridCol w="6555553">
                  <a:extLst>
                    <a:ext uri="{9D8B030D-6E8A-4147-A177-3AD203B41FA5}">
                      <a16:colId xmlns:a16="http://schemas.microsoft.com/office/drawing/2014/main" val="20001"/>
                    </a:ext>
                  </a:extLst>
                </a:gridCol>
              </a:tblGrid>
              <a:tr h="33529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バイナリに対応した</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a:t>
                      </a:r>
                      <a:r>
                        <a:rPr kumimoji="0" lang="en-US" sz="1800" b="1" i="0" u="none" strike="noStrike" cap="none" normalizeH="0" baseline="0" dirty="0" err="1">
                          <a:ln>
                            <a:noFill/>
                          </a:ln>
                          <a:solidFill>
                            <a:srgbClr val="00B0F0"/>
                          </a:solidFill>
                          <a:effectLst/>
                          <a:latin typeface="Calibri" charset="0"/>
                          <a:ea typeface="ＭＳ Ｐゴシック" charset="0"/>
                          <a:cs typeface="Times New Roman" charset="0"/>
                        </a:rPr>
                        <a:t>ない</a:t>
                      </a:r>
                      <a:r>
                        <a:rPr kumimoji="0" lang="en-US" sz="1800" b="1" i="0" u="none" strike="noStrike" cap="none" normalizeH="0" baseline="0" dirty="0">
                          <a:ln>
                            <a:noFill/>
                          </a:ln>
                          <a:solidFill>
                            <a:srgbClr val="00B0F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全体像を捕捉し、製品の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リリース サイクルごとの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用意</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間違った版</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プロセスに</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バイナリの版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に対応</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した</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されるようにすれば回避できる。</a:t>
                      </a:r>
                      <a:endParaRPr kumimoji="0" lang="en-US" sz="2800" b="0"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FOSSコンポーネントの改変に対応したソースコードを提供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コンプライアンス プロセスに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だけ</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でなく</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公開される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ようにすれば回避できる。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1375949695"/>
              </p:ext>
            </p:extLst>
          </p:nvPr>
        </p:nvGraphicFramePr>
        <p:xfrm>
          <a:off x="783912" y="1516466"/>
          <a:ext cx="10517433" cy="4574750"/>
        </p:xfrm>
        <a:graphic>
          <a:graphicData uri="http://schemas.openxmlformats.org/drawingml/2006/table">
            <a:tbl>
              <a:tblPr/>
              <a:tblGrid>
                <a:gridCol w="3835450">
                  <a:extLst>
                    <a:ext uri="{9D8B030D-6E8A-4147-A177-3AD203B41FA5}">
                      <a16:colId xmlns:a16="http://schemas.microsoft.com/office/drawing/2014/main" val="20000"/>
                    </a:ext>
                  </a:extLst>
                </a:gridCol>
                <a:gridCol w="6681983">
                  <a:extLst>
                    <a:ext uri="{9D8B030D-6E8A-4147-A177-3AD203B41FA5}">
                      <a16:colId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FOSSソースコードの改変に</a:t>
                      </a:r>
                      <a:b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b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印付けがされて</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要求</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a:t>
                      </a: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ス</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テップでソースコード改変の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印付けを行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う</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エンジニアリング</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スタッフにトレーニングを実施</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し、</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公開される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すべての</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ソフトウェアや</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ソフトウェアの著作権表示やライセンス情報</a:t>
                      </a:r>
                      <a:r>
                        <a:rPr kumimoji="0" lang="ja-JP" alt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を</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彼らが確実に更新できるようにする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a:t>
            </a:r>
            <a:r>
              <a:rPr lang="en-US" dirty="0" err="1">
                <a:solidFill>
                  <a:srgbClr val="00B0F0"/>
                </a:solidFill>
                <a:latin typeface="Calibri" charset="0"/>
                <a:ea typeface="ＭＳ Ｐゴシック" charset="0"/>
              </a:rPr>
              <a:t>の</a:t>
            </a:r>
            <a:r>
              <a:rPr lang="en-US" dirty="0" err="1">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1205291040"/>
              </p:ext>
            </p:extLst>
          </p:nvPr>
        </p:nvGraphicFramePr>
        <p:xfrm>
          <a:off x="774949" y="1411743"/>
          <a:ext cx="10483345" cy="4926561"/>
        </p:xfrm>
        <a:graphic>
          <a:graphicData uri="http://schemas.openxmlformats.org/drawingml/2006/table">
            <a:tbl>
              <a:tblPr/>
              <a:tblGrid>
                <a:gridCol w="2690416">
                  <a:extLst>
                    <a:ext uri="{9D8B030D-6E8A-4147-A177-3AD203B41FA5}">
                      <a16:colId xmlns:a16="http://schemas.microsoft.com/office/drawing/2014/main" val="20000"/>
                    </a:ext>
                  </a:extLst>
                </a:gridCol>
                <a:gridCol w="3989238">
                  <a:extLst>
                    <a:ext uri="{9D8B030D-6E8A-4147-A177-3AD203B41FA5}">
                      <a16:colId xmlns:a16="http://schemas.microsoft.com/office/drawing/2014/main" val="20001"/>
                    </a:ext>
                  </a:extLst>
                </a:gridCol>
                <a:gridCol w="3803691">
                  <a:extLst>
                    <a:ext uri="{9D8B030D-6E8A-4147-A177-3AD203B41FA5}">
                      <a16:colId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ソフトウェア</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実施</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b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b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言明</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されていない</a:t>
                      </a:r>
                      <a:r>
                        <a:rPr kumimoji="0" lang="ja-JP" altLang="x-none"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の使用を検出する</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従事す</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FOSSトレーニングの修了</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従業員</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専門性開発計画の一部</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と</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人事考課の</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管理</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対象に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指定期日</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まで</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FOSSトレーニング受講を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スタッフに義務付ける</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ことで</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628881511"/>
              </p:ext>
            </p:extLst>
          </p:nvPr>
        </p:nvGraphicFramePr>
        <p:xfrm>
          <a:off x="624265" y="1542369"/>
          <a:ext cx="10935398" cy="5084043"/>
        </p:xfrm>
        <a:graphic>
          <a:graphicData uri="http://schemas.openxmlformats.org/drawingml/2006/table">
            <a:tbl>
              <a:tblPr/>
              <a:tblGrid>
                <a:gridCol w="2729039">
                  <a:extLst>
                    <a:ext uri="{9D8B030D-6E8A-4147-A177-3AD203B41FA5}">
                      <a16:colId xmlns:a16="http://schemas.microsoft.com/office/drawing/2014/main" val="20000"/>
                    </a:ext>
                  </a:extLst>
                </a:gridCol>
                <a:gridCol w="4690173">
                  <a:extLst>
                    <a:ext uri="{9D8B030D-6E8A-4147-A177-3AD203B41FA5}">
                      <a16:colId xmlns:a16="http://schemas.microsoft.com/office/drawing/2014/main" val="20001"/>
                    </a:ext>
                  </a:extLst>
                </a:gridCol>
                <a:gridCol w="3516186">
                  <a:extLst>
                    <a:ext uri="{9D8B030D-6E8A-4147-A177-3AD203B41FA5}">
                      <a16:colId xmlns:a16="http://schemas.microsoft.com/office/drawing/2014/main" val="20002"/>
                    </a:ext>
                  </a:extLst>
                </a:gridCol>
              </a:tblGrid>
              <a:tr h="48577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定常的に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反復的</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開発プロ</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セス</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における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定</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期的</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確実に実行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ツールや</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監査</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レポート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の「ヒット」</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altLang="ja-JP" sz="1800" b="1" i="0" u="none" strike="noStrike" cap="none" normalizeH="0" baseline="0" dirty="0" err="1">
                          <a:ln>
                            <a:noFill/>
                          </a:ln>
                          <a:solidFill>
                            <a:srgbClr val="FF0000"/>
                          </a:solidFill>
                          <a:effectLst/>
                          <a:latin typeface="Calibri" charset="0"/>
                          <a:ea typeface="ＭＳ Ｐゴシック" charset="0"/>
                          <a:cs typeface="Times New Roman" charset="0"/>
                        </a:rPr>
                        <a:t>を解決できな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い</a:t>
                      </a:r>
                      <a:endParaRPr kumimoji="0" lang="en-US" sz="18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の失敗は、監査レポートが完了しな</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ければ</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の</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解決（つまりクローズ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を許可しないようにする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に</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ブロック</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a:t>
                      </a:r>
                      <a:r>
                        <a:rPr kumimoji="0" lang="en-US" sz="1600" b="0" i="0" u="none" strike="sngStrike" cap="none" normalizeH="0" baseline="0" dirty="0">
                          <a:ln>
                            <a:noFill/>
                          </a:ln>
                          <a:solidFill>
                            <a:srgbClr val="00B050"/>
                          </a:solidFill>
                          <a:effectLst/>
                          <a:latin typeface="Calibri" charset="0"/>
                          <a:ea typeface="ＭＳ Ｐゴシック" charset="0"/>
                          <a:cs typeface="Times New Roman" charset="0"/>
                        </a:rPr>
                        <a:t>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教育を通じて予防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solidFill>
                  <a:srgbClr val="00B0F0"/>
                </a:solidFill>
                <a:latin typeface="Calibri" charset="0"/>
                <a:ea typeface="ＭＳ Ｐゴシック" charset="0"/>
              </a:rPr>
              <a:t>前に</a:t>
            </a:r>
            <a:r>
              <a:rPr lang="en-US" dirty="0" err="1">
                <a:latin typeface="Calibri" charset="0"/>
                <a:ea typeface="ＭＳ Ｐゴシック" charset="0"/>
              </a:rPr>
              <a:t>コンプライアンスを</a:t>
            </a:r>
            <a:r>
              <a:rPr lang="ja-JP" altLang="en-US" dirty="0">
                <a:solidFill>
                  <a:srgbClr val="00B0F0"/>
                </a:solidFill>
                <a:latin typeface="Calibri" charset="0"/>
                <a:ea typeface="ＭＳ Ｐゴシック" charset="0"/>
              </a:rPr>
              <a:t>確認</a:t>
            </a:r>
            <a:r>
              <a:rPr lang="en-US" dirty="0" err="1">
                <a:latin typeface="Calibri" charset="0"/>
                <a:ea typeface="ＭＳ Ｐゴシック" charset="0"/>
              </a:rPr>
              <a:t>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a:solidFill>
                  <a:srgbClr val="00B050"/>
                </a:solidFill>
                <a:latin typeface="Calibri" charset="0"/>
                <a:ea typeface="ＭＳ Ｐゴシック" charset="0"/>
              </a:rPr>
              <a:t>（</a:t>
            </a:r>
            <a:r>
              <a:rPr lang="en-US" altLang="ja-JP" sz="2800" dirty="0" err="1">
                <a:solidFill>
                  <a:srgbClr val="00B050"/>
                </a:solidFill>
                <a:latin typeface="Calibri" charset="0"/>
                <a:ea typeface="ＭＳ Ｐゴシック" charset="0"/>
              </a:rPr>
              <a:t>どのような形態であれ</a:t>
            </a:r>
            <a:r>
              <a:rPr lang="en-US" altLang="ja-JP" sz="2800" dirty="0">
                <a:solidFill>
                  <a:srgbClr val="00B050"/>
                </a:solidFill>
                <a:latin typeface="Calibri" charset="0"/>
                <a:ea typeface="ＭＳ Ｐゴシック" charset="0"/>
              </a:rPr>
              <a:t>） </a:t>
            </a:r>
            <a:r>
              <a:rPr lang="en-US" sz="2800" dirty="0" err="1">
                <a:latin typeface="Calibri" charset="0"/>
                <a:ea typeface="ＭＳ Ｐゴシック" charset="0"/>
              </a:rPr>
              <a:t>出荷される前にコンプライアンスを</a:t>
            </a:r>
            <a:r>
              <a:rPr lang="ja-JP" altLang="en-US" sz="2800" dirty="0">
                <a:solidFill>
                  <a:srgbClr val="FF0000"/>
                </a:solidFill>
                <a:latin typeface="Calibri" charset="0"/>
                <a:ea typeface="ＭＳ Ｐゴシック" charset="0"/>
              </a:rPr>
              <a:t>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度で実行</a:t>
            </a:r>
            <a:r>
              <a:rPr lang="en-US" sz="2800" dirty="0" err="1">
                <a:latin typeface="Calibri" charset="0"/>
                <a:ea typeface="ＭＳ Ｐゴシック" charset="0"/>
              </a:rPr>
              <a:t>しなければな</a:t>
            </a:r>
            <a:r>
              <a:rPr lang="ja-JP" altLang="en-US" sz="2800" dirty="0">
                <a:solidFill>
                  <a:srgbClr val="00B0F0"/>
                </a:solidFill>
                <a:latin typeface="Calibri" charset="0"/>
                <a:ea typeface="ＭＳ Ｐゴシック" charset="0"/>
              </a:rPr>
              <a:t>らない</a:t>
            </a:r>
            <a:endParaRPr lang="en-US" sz="2800" dirty="0">
              <a:solidFill>
                <a:srgbClr val="00B0F0"/>
              </a:solidFill>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a:solidFill>
                  <a:srgbClr val="00B0F0"/>
                </a:solidFill>
                <a:latin typeface="Calibri" charset="0"/>
                <a:ea typeface="ＭＳ Ｐゴシック" charset="0"/>
              </a:rPr>
              <a:t>で</a:t>
            </a:r>
            <a:r>
              <a:rPr lang="en-US" sz="2800" dirty="0" err="1">
                <a:latin typeface="Calibri" charset="0"/>
                <a:ea typeface="ＭＳ Ｐゴシック" charset="0"/>
              </a:rPr>
              <a:t>促進</a:t>
            </a:r>
            <a:r>
              <a:rPr lang="ja-JP" altLang="en-US" sz="2800" dirty="0">
                <a:solidFill>
                  <a:srgbClr val="00B0F0"/>
                </a:solidFill>
                <a:latin typeface="Calibri" charset="0"/>
                <a:ea typeface="ＭＳ Ｐゴシック" charset="0"/>
              </a:rPr>
              <a:t>されるもの</a:t>
            </a:r>
            <a:r>
              <a:rPr lang="en-US" sz="2800" dirty="0">
                <a:latin typeface="Calibri" charset="0"/>
                <a:ea typeface="ＭＳ Ｐゴシック" charset="0"/>
              </a:rPr>
              <a:t>：</a:t>
            </a: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solidFill>
                  <a:srgbClr val="FF0000"/>
                </a:solidFill>
                <a:latin typeface="Calibri" charset="0"/>
                <a:ea typeface="ＭＳ Ｐゴシック" charset="0"/>
              </a:rPr>
              <a:t>の</a:t>
            </a:r>
            <a:r>
              <a:rPr lang="ja-JP" altLang="en-US" sz="2500" dirty="0">
                <a:solidFill>
                  <a:srgbClr val="00B0F0"/>
                </a:solidFill>
                <a:latin typeface="Calibri" charset="0"/>
                <a:ea typeface="ＭＳ Ｐゴシック" charset="0"/>
              </a:rPr>
              <a:t>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85000" lnSpcReduction="20000"/>
          </a:bodyPr>
          <a:lstStyle/>
          <a:p>
            <a:pPr marL="0" indent="0">
              <a:buNone/>
            </a:pPr>
            <a:r>
              <a:rPr lang="ja-JP" altLang="en-US" dirty="0">
                <a:solidFill>
                  <a:srgbClr val="00B0F0"/>
                </a:solidFill>
                <a:latin typeface="Calibri" charset="0"/>
                <a:ea typeface="ＭＳ Ｐゴシック" charset="0"/>
              </a:rPr>
              <a:t>さらに</a:t>
            </a:r>
            <a:r>
              <a:rPr lang="x-none" dirty="0">
                <a:latin typeface="Calibri" charset="0"/>
                <a:ea typeface="ＭＳ Ｐゴシック" charset="0"/>
              </a:rPr>
              <a:t>、FOSS関連</a:t>
            </a:r>
            <a:r>
              <a:rPr lang="ja-JP" altLang="en-US" dirty="0">
                <a:solidFill>
                  <a:srgbClr val="FF0000"/>
                </a:solidFill>
                <a:latin typeface="Calibri" charset="0"/>
                <a:ea typeface="ＭＳ Ｐゴシック" charset="0"/>
              </a:rPr>
              <a:t>組織</a:t>
            </a:r>
            <a:r>
              <a:rPr lang="x-none" dirty="0">
                <a:latin typeface="Calibri" charset="0"/>
                <a:ea typeface="ＭＳ Ｐゴシック" charset="0"/>
              </a:rPr>
              <a:t>との良好な関係は</a:t>
            </a:r>
            <a:r>
              <a:rPr lang="ja-JP" altLang="en-US" dirty="0" err="1">
                <a:solidFill>
                  <a:srgbClr val="FF0000"/>
                </a:solidFill>
                <a:latin typeface="Calibri" charset="0"/>
                <a:ea typeface="ＭＳ Ｐゴシック" charset="0"/>
              </a:rPr>
              <a:t>、</a:t>
            </a:r>
            <a:r>
              <a:rPr lang="ja-JP" altLang="en-US" dirty="0">
                <a:solidFill>
                  <a:srgbClr val="FF0000"/>
                </a:solidFill>
                <a:latin typeface="Calibri" charset="0"/>
                <a:ea typeface="ＭＳ Ｐゴシック" charset="0"/>
              </a:rPr>
              <a:t>コンプライアンスを履行</a:t>
            </a:r>
            <a:r>
              <a:rPr lang="x-none" dirty="0">
                <a:latin typeface="Calibri" charset="0"/>
                <a:ea typeface="ＭＳ Ｐゴシック" charset="0"/>
              </a:rPr>
              <a:t>する</a:t>
            </a:r>
            <a:r>
              <a:rPr lang="ja-JP" altLang="en-US" dirty="0">
                <a:solidFill>
                  <a:srgbClr val="00B0F0"/>
                </a:solidFill>
                <a:latin typeface="Calibri" charset="0"/>
                <a:ea typeface="ＭＳ Ｐゴシック" charset="0"/>
              </a:rPr>
              <a:t>最良の</a:t>
            </a:r>
            <a:r>
              <a:rPr lang="x-none" dirty="0">
                <a:latin typeface="Calibri" charset="0"/>
                <a:ea typeface="ＭＳ Ｐゴシック" charset="0"/>
              </a:rPr>
              <a:t>方法について助言を得</a:t>
            </a:r>
            <a:r>
              <a:rPr lang="ja-JP" altLang="en-US" dirty="0">
                <a:latin typeface="Calibri" charset="0"/>
                <a:ea typeface="ＭＳ Ｐゴシック" charset="0"/>
              </a:rPr>
              <a:t>る上で、</a:t>
            </a:r>
            <a:r>
              <a:rPr lang="ja-JP" altLang="en-US" dirty="0">
                <a:solidFill>
                  <a:srgbClr val="00B0F0"/>
                </a:solidFill>
                <a:latin typeface="Calibri" charset="0"/>
                <a:ea typeface="ＭＳ Ｐゴシック" charset="0"/>
              </a:rPr>
              <a:t>大いに</a:t>
            </a:r>
            <a:r>
              <a:rPr lang="x-none" dirty="0">
                <a:latin typeface="Calibri" charset="0"/>
                <a:ea typeface="ＭＳ Ｐゴシック" charset="0"/>
              </a:rPr>
              <a:t>助けになる</a:t>
            </a:r>
            <a:r>
              <a:rPr lang="ja-JP" altLang="en-US" dirty="0">
                <a:latin typeface="Calibri" charset="0"/>
                <a:ea typeface="ＭＳ Ｐゴシック" charset="0"/>
              </a:rPr>
              <a:t>でしょう。</a:t>
            </a:r>
            <a:r>
              <a:rPr lang="x-none" dirty="0">
                <a:latin typeface="Calibri" charset="0"/>
                <a:ea typeface="ＭＳ Ｐゴシック" charset="0"/>
              </a:rPr>
              <a:t>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a:t>
            </a:r>
            <a:r>
              <a:rPr lang="ja-JP" altLang="en-US" dirty="0">
                <a:solidFill>
                  <a:srgbClr val="00B0F0"/>
                </a:solidFill>
                <a:latin typeface="Calibri" charset="0"/>
                <a:ea typeface="ＭＳ Ｐゴシック" charset="0"/>
              </a:rPr>
              <a:t>良好な</a:t>
            </a:r>
            <a:r>
              <a:rPr lang="x-none" dirty="0">
                <a:latin typeface="Calibri" charset="0"/>
                <a:ea typeface="ＭＳ Ｐゴシック" charset="0"/>
              </a:rPr>
              <a:t>関係</a:t>
            </a:r>
            <a:r>
              <a:rPr lang="ja-JP" altLang="en-US" dirty="0">
                <a:latin typeface="Calibri" charset="0"/>
                <a:ea typeface="ＭＳ Ｐゴシック" charset="0"/>
              </a:rPr>
              <a:t>も、</a:t>
            </a:r>
            <a:r>
              <a:rPr lang="x-none" dirty="0">
                <a:latin typeface="Calibri" charset="0"/>
                <a:ea typeface="ＭＳ Ｐゴシック" charset="0"/>
              </a:rPr>
              <a:t>双方向コミュニケーション</a:t>
            </a:r>
            <a:r>
              <a:rPr lang="ja-JP" altLang="en-US" dirty="0">
                <a:solidFill>
                  <a:srgbClr val="00B0F0"/>
                </a:solidFill>
                <a:latin typeface="Calibri" charset="0"/>
                <a:ea typeface="ＭＳ Ｐゴシック" charset="0"/>
              </a:rPr>
              <a:t>（つまり</a:t>
            </a:r>
            <a:r>
              <a:rPr lang="ja-JP" altLang="en-US" dirty="0">
                <a:solidFill>
                  <a:srgbClr val="FF0000"/>
                </a:solidFill>
                <a:latin typeface="Calibri" charset="0"/>
                <a:ea typeface="ＭＳ Ｐゴシック" charset="0"/>
              </a:rPr>
              <a:t>ソフトウェア</a:t>
            </a:r>
            <a:r>
              <a:rPr lang="ja-JP" altLang="en-US" dirty="0">
                <a:latin typeface="Calibri" charset="0"/>
                <a:ea typeface="ＭＳ Ｐゴシック" charset="0"/>
              </a:rPr>
              <a:t>の</a:t>
            </a:r>
            <a:r>
              <a:rPr lang="x-none" dirty="0">
                <a:latin typeface="Calibri" charset="0"/>
                <a:ea typeface="ＭＳ Ｐゴシック" charset="0"/>
              </a:rPr>
              <a:t>改良を</a:t>
            </a:r>
            <a:r>
              <a:rPr lang="ja-JP" altLang="en-US" dirty="0">
                <a:solidFill>
                  <a:srgbClr val="FF0000"/>
                </a:solidFill>
                <a:latin typeface="Calibri" charset="0"/>
                <a:ea typeface="ＭＳ Ｐゴシック" charset="0"/>
              </a:rPr>
              <a:t>アップストリームに</a:t>
            </a:r>
            <a:r>
              <a:rPr lang="x-none" dirty="0">
                <a:latin typeface="Calibri" charset="0"/>
                <a:ea typeface="ＭＳ Ｐゴシック" charset="0"/>
              </a:rPr>
              <a:t>提供</a:t>
            </a:r>
            <a:r>
              <a:rPr lang="ja-JP" altLang="en-US" dirty="0">
                <a:solidFill>
                  <a:srgbClr val="00B0F0"/>
                </a:solidFill>
                <a:latin typeface="Calibri" charset="0"/>
                <a:ea typeface="ＭＳ Ｐゴシック" charset="0"/>
              </a:rPr>
              <a:t>し、</a:t>
            </a:r>
            <a:r>
              <a:rPr lang="x-none" dirty="0">
                <a:solidFill>
                  <a:srgbClr val="00B0F0"/>
                </a:solidFill>
                <a:latin typeface="Calibri" charset="0"/>
                <a:ea typeface="ＭＳ Ｐゴシック" charset="0"/>
              </a:rPr>
              <a:t>コミュニティのソフトウェア開発者からサポートを</a:t>
            </a:r>
            <a:r>
              <a:rPr lang="ja-JP" altLang="en-US" dirty="0">
                <a:solidFill>
                  <a:srgbClr val="00B0F0"/>
                </a:solidFill>
                <a:latin typeface="Calibri" charset="0"/>
                <a:ea typeface="ＭＳ Ｐゴシック" charset="0"/>
              </a:rPr>
              <a:t>受ける</a:t>
            </a:r>
            <a:r>
              <a:rPr lang="en-US" altLang="ja-JP" dirty="0">
                <a:solidFill>
                  <a:srgbClr val="00B0F0"/>
                </a:solidFill>
                <a:latin typeface="Calibri" charset="0"/>
                <a:ea typeface="ＭＳ Ｐゴシック" charset="0"/>
              </a:rPr>
              <a:t>)</a:t>
            </a:r>
            <a:r>
              <a:rPr lang="ja-JP" altLang="en-US" dirty="0">
                <a:solidFill>
                  <a:srgbClr val="00B0F0"/>
                </a:solidFill>
                <a:latin typeface="Calibri" charset="0"/>
                <a:ea typeface="ＭＳ Ｐゴシック" charset="0"/>
              </a:rPr>
              <a:t>に役立つことでしょう。</a:t>
            </a:r>
            <a:endParaRPr lang="x-none" dirty="0">
              <a:solidFill>
                <a:srgbClr val="00B0F0"/>
              </a:solidFill>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solidFill>
                  <a:srgbClr val="00B0F0"/>
                </a:solidFill>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a:latin typeface="Calibri" charset="0"/>
                <a:ea typeface="ＭＳ Ｐゴシック" charset="0"/>
              </a:rPr>
              <a:t>知的財産での失敗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ライセンス</a:t>
            </a:r>
            <a:r>
              <a:rPr lang="en-US" sz="2800" dirty="0">
                <a:latin typeface="Calibri" charset="0"/>
                <a:ea typeface="ＭＳ Ｐゴシック" charset="0"/>
              </a:rPr>
              <a:t> </a:t>
            </a:r>
            <a:r>
              <a:rPr lang="en-US" sz="2800" dirty="0" err="1">
                <a:latin typeface="Calibri" charset="0"/>
                <a:ea typeface="ＭＳ Ｐゴシック" charset="0"/>
              </a:rPr>
              <a:t>コンプライアンスでの失敗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コンプライアンス</a:t>
            </a:r>
            <a:r>
              <a:rPr lang="en-US" sz="2800" dirty="0">
                <a:latin typeface="Calibri" charset="0"/>
                <a:ea typeface="ＭＳ Ｐゴシック" charset="0"/>
              </a:rPr>
              <a:t> </a:t>
            </a:r>
            <a:r>
              <a:rPr lang="en-US" sz="2800" dirty="0" err="1">
                <a:latin typeface="Calibri" charset="0"/>
                <a:ea typeface="ＭＳ Ｐゴシック" charset="0"/>
              </a:rPr>
              <a:t>プロセスでの失敗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r>
              <a:rPr lang="en-US" sz="2800" dirty="0" err="1">
                <a:latin typeface="Calibri" charset="0"/>
                <a:ea typeface="ＭＳ Ｐゴシック" charset="0"/>
              </a:rPr>
              <a:t>コンプライアンス</a:t>
            </a:r>
            <a:r>
              <a:rPr lang="ja-JP" altLang="en-US" sz="2800" dirty="0">
                <a:solidFill>
                  <a:srgbClr val="FF0000"/>
                </a:solidFill>
                <a:latin typeface="Calibri" charset="0"/>
                <a:ea typeface="ＭＳ Ｐゴシック" charset="0"/>
              </a:rPr>
              <a:t>に高い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度を与える</a:t>
            </a:r>
            <a:r>
              <a:rPr lang="en-US" sz="2800" dirty="0" err="1">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solidFill>
                  <a:srgbClr val="00B050"/>
                </a:solidFill>
              </a:rPr>
              <a:t>著作権の中でソフトウェアに最も関係する「権利」</a:t>
            </a:r>
            <a:endParaRPr lang="en-US" dirty="0">
              <a:solidFill>
                <a:srgbClr val="00B05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solidFill>
                  <a:srgbClr val="FF0000"/>
                </a:solidFill>
              </a:rPr>
              <a:t>ことができる</a:t>
            </a:r>
            <a:endParaRPr lang="en-US" dirty="0">
              <a:solidFill>
                <a:srgbClr val="FF0000"/>
              </a:solidFill>
            </a:endParaRPr>
          </a:p>
          <a:p>
            <a:r>
              <a:rPr lang="en-US" dirty="0"/>
              <a:t>「</a:t>
            </a:r>
            <a:r>
              <a:rPr lang="ja-JP" altLang="en-US" dirty="0">
                <a:solidFill>
                  <a:srgbClr val="FF0000"/>
                </a:solidFill>
              </a:rPr>
              <a:t>派生物</a:t>
            </a:r>
            <a:r>
              <a:rPr lang="en-US" dirty="0"/>
              <a:t>」 を作る権利– </a:t>
            </a:r>
            <a:r>
              <a:rPr lang="en-US" dirty="0" err="1"/>
              <a:t>修正を加える</a:t>
            </a:r>
            <a:r>
              <a:rPr lang="ja-JP" altLang="en-US" dirty="0">
                <a:solidFill>
                  <a:srgbClr val="FF0000"/>
                </a:solidFill>
              </a:rPr>
              <a:t>ことができる</a:t>
            </a:r>
            <a:endParaRPr lang="en-US" dirty="0">
              <a:solidFill>
                <a:srgbClr val="FF0000"/>
              </a:solidFill>
            </a:endParaRPr>
          </a:p>
          <a:p>
            <a:pPr lvl="1"/>
            <a:r>
              <a:rPr lang="ja-JP" altLang="en-US" dirty="0">
                <a:solidFill>
                  <a:srgbClr val="FF0000"/>
                </a:solidFill>
                <a:latin typeface="Calibri" charset="0"/>
                <a:ea typeface="MS PGothic" charset="0"/>
              </a:rPr>
              <a:t>派生物</a:t>
            </a:r>
            <a:r>
              <a:rPr lang="en-US" dirty="0" err="1">
                <a:latin typeface="Calibri" charset="0"/>
                <a:ea typeface="MS PGothic" charset="0"/>
              </a:rPr>
              <a:t>という用語は</a:t>
            </a:r>
            <a:r>
              <a:rPr lang="ja-JP" altLang="en-US" dirty="0" err="1">
                <a:solidFill>
                  <a:srgbClr val="FF0000"/>
                </a:solidFill>
                <a:latin typeface="Calibri" charset="0"/>
                <a:ea typeface="MS PGothic" charset="0"/>
              </a:rPr>
              <a:t>、</a:t>
            </a:r>
            <a:r>
              <a:rPr lang="ja-JP" altLang="en-US" dirty="0">
                <a:solidFill>
                  <a:srgbClr val="FF0000"/>
                </a:solidFill>
                <a:latin typeface="Calibri" charset="0"/>
                <a:ea typeface="MS PGothic" charset="0"/>
              </a:rPr>
              <a:t>原作に基づいてはいるものの、</a:t>
            </a:r>
            <a:r>
              <a:rPr lang="en-US" dirty="0" err="1">
                <a:solidFill>
                  <a:srgbClr val="FF0000"/>
                </a:solidFill>
                <a:latin typeface="Calibri" charset="0"/>
                <a:ea typeface="MS PGothic" charset="0"/>
              </a:rPr>
              <a:t>その新しい著作物が原作</a:t>
            </a:r>
            <a:r>
              <a:rPr lang="ja-JP" altLang="en-US" dirty="0">
                <a:solidFill>
                  <a:srgbClr val="FF0000"/>
                </a:solidFill>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solidFill>
                  <a:srgbClr val="00B050"/>
                </a:solidFill>
                <a:latin typeface="Calibri" charset="0"/>
                <a:ea typeface="MS PGothic" charset="0"/>
              </a:rPr>
              <a:t>独自</a:t>
            </a:r>
            <a:r>
              <a:rPr lang="ja-JP" altLang="en-US" dirty="0">
                <a:latin typeface="Calibri" charset="0"/>
                <a:ea typeface="MS PGothic" charset="0"/>
              </a:rPr>
              <a:t>に</a:t>
            </a:r>
            <a:r>
              <a:rPr lang="en-US" dirty="0" err="1">
                <a:latin typeface="Calibri" charset="0"/>
                <a:ea typeface="MS PGothic" charset="0"/>
              </a:rPr>
              <a:t>創造的な作業が加え</a:t>
            </a:r>
            <a:r>
              <a:rPr lang="ja-JP" altLang="en-US" dirty="0" err="1">
                <a:solidFill>
                  <a:srgbClr val="00B050"/>
                </a:solidFill>
                <a:latin typeface="Calibri" charset="0"/>
                <a:ea typeface="MS PGothic" charset="0"/>
              </a:rPr>
              <a:t>られ</a:t>
            </a:r>
            <a:r>
              <a:rPr lang="ja-JP" altLang="en-US" dirty="0" err="1">
                <a:solidFill>
                  <a:srgbClr val="FF0000"/>
                </a:solidFill>
                <a:latin typeface="Calibri" charset="0"/>
                <a:ea typeface="MS PGothic" charset="0"/>
              </a:rPr>
              <a:t>たと</a:t>
            </a:r>
            <a:r>
              <a:rPr lang="ja-JP" altLang="en-US" dirty="0">
                <a:solidFill>
                  <a:srgbClr val="FF0000"/>
                </a:solidFill>
                <a:latin typeface="Calibri" charset="0"/>
                <a:ea typeface="MS PGothic" charset="0"/>
              </a:rPr>
              <a:t>主張できるレベルの</a:t>
            </a:r>
            <a:r>
              <a:rPr lang="en-US" dirty="0" err="1">
                <a:latin typeface="Calibri" charset="0"/>
                <a:ea typeface="MS PGothic" charset="0"/>
              </a:rPr>
              <a:t>作品を言</a:t>
            </a:r>
            <a:r>
              <a:rPr lang="ja-JP" altLang="en-US" dirty="0">
                <a:solidFill>
                  <a:srgbClr val="00B0F0"/>
                </a:solidFill>
                <a:latin typeface="Calibri" charset="0"/>
                <a:ea typeface="MS PGothic" charset="0"/>
              </a:rPr>
              <a:t>う</a:t>
            </a:r>
            <a:r>
              <a:rPr lang="ja-JP" altLang="en-US" dirty="0">
                <a:latin typeface="Calibri" charset="0"/>
                <a:ea typeface="MS PGothic" charset="0"/>
              </a:rPr>
              <a:t>（</a:t>
            </a:r>
            <a:r>
              <a:rPr lang="en-US" dirty="0" err="1">
                <a:latin typeface="Calibri" charset="0"/>
                <a:ea typeface="MS PGothic" charset="0"/>
              </a:rPr>
              <a:t>この用語は米国法令に基づいているのでご留意ください</a:t>
            </a:r>
            <a:r>
              <a:rPr lang="en-US" dirty="0">
                <a:latin typeface="Calibri" charset="0"/>
                <a:ea typeface="MS PGothic" charset="0"/>
              </a:rPr>
              <a:t>。）</a:t>
            </a:r>
          </a:p>
          <a:p>
            <a:r>
              <a:rPr lang="en-US" dirty="0"/>
              <a:t> </a:t>
            </a:r>
            <a:r>
              <a:rPr lang="ja-JP" altLang="en-US" dirty="0"/>
              <a:t>「</a:t>
            </a:r>
            <a:r>
              <a:rPr lang="en-US" dirty="0" err="1"/>
              <a:t>頒布</a:t>
            </a:r>
            <a:r>
              <a:rPr lang="ja-JP" altLang="en-US" dirty="0"/>
              <a:t>」</a:t>
            </a:r>
            <a:r>
              <a:rPr lang="en-US" dirty="0" err="1">
                <a:solidFill>
                  <a:srgbClr val="FF0000"/>
                </a:solidFill>
              </a:rPr>
              <a:t>する権利</a:t>
            </a:r>
            <a:endParaRPr lang="en-US" dirty="0">
              <a:solidFill>
                <a:srgbClr val="FF0000"/>
              </a:solidFill>
            </a:endParaRPr>
          </a:p>
          <a:p>
            <a:pPr lvl="1">
              <a:lnSpc>
                <a:spcPct val="110000"/>
              </a:lnSpc>
            </a:pPr>
            <a:r>
              <a:rPr lang="ja-JP" altLang="en-US" dirty="0">
                <a:solidFill>
                  <a:srgbClr val="FF0000"/>
                </a:solidFill>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solidFill>
                  <a:srgbClr val="00B0F0"/>
                </a:solidFill>
                <a:latin typeface="Calibri" charset="0"/>
                <a:ea typeface="MS PGothic" charset="0"/>
              </a:rPr>
              <a:t>また</a:t>
            </a:r>
            <a:r>
              <a:rPr lang="en-US" dirty="0" err="1">
                <a:solidFill>
                  <a:srgbClr val="00B0F0"/>
                </a:solidFill>
                <a:latin typeface="Calibri" charset="0"/>
                <a:ea typeface="MS PGothic" charset="0"/>
              </a:rPr>
              <a:t>は</a:t>
            </a:r>
            <a:r>
              <a:rPr lang="en-US" dirty="0" err="1">
                <a:latin typeface="Calibri" charset="0"/>
                <a:ea typeface="MS PGothic" charset="0"/>
              </a:rPr>
              <a:t>ソースコードの形態で</a:t>
            </a:r>
            <a:r>
              <a:rPr lang="ja-JP" altLang="en-US" dirty="0">
                <a:solidFill>
                  <a:srgbClr val="FF0000"/>
                </a:solidFill>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solidFill>
                  <a:srgbClr val="FF0000"/>
                </a:solidFill>
                <a:latin typeface="Calibri" charset="0"/>
                <a:ea typeface="MS PGothic" charset="0"/>
              </a:rPr>
              <a:t>外部の</a:t>
            </a:r>
            <a:r>
              <a:rPr lang="en-US" dirty="0" err="1">
                <a:latin typeface="Calibri" charset="0"/>
                <a:ea typeface="MS PGothic" charset="0"/>
              </a:rPr>
              <a:t>企業</a:t>
            </a:r>
            <a:r>
              <a:rPr lang="ja-JP" altLang="en-US" dirty="0">
                <a:solidFill>
                  <a:srgbClr val="FF0000"/>
                </a:solidFill>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solidFill>
                  <a:srgbClr val="FF0000"/>
                </a:solidFill>
                <a:latin typeface="Calibri" charset="0"/>
                <a:ea typeface="MS PGothic" charset="0"/>
              </a:rPr>
              <a:t>に</a:t>
            </a:r>
            <a:r>
              <a:rPr lang="en-US" dirty="0" err="1">
                <a:latin typeface="Calibri" charset="0"/>
                <a:ea typeface="MS PGothic" charset="0"/>
              </a:rPr>
              <a:t>提供する行為とみなされ</a:t>
            </a:r>
            <a:r>
              <a:rPr lang="ja-JP" altLang="en-US" dirty="0">
                <a:solidFill>
                  <a:srgbClr val="00B0F0"/>
                </a:solidFill>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0" indent="0">
              <a:buNone/>
            </a:pPr>
            <a:r>
              <a:rPr lang="en-US" dirty="0" err="1">
                <a:latin typeface="Calibri" charset="0"/>
                <a:ea typeface="MS PGothic" charset="0"/>
              </a:rPr>
              <a:t>注：何をもって</a:t>
            </a:r>
            <a:r>
              <a:rPr lang="en-US" dirty="0">
                <a:latin typeface="Calibri" charset="0"/>
                <a:ea typeface="MS PGothic" charset="0"/>
              </a:rPr>
              <a:t>「</a:t>
            </a:r>
            <a:r>
              <a:rPr lang="ja-JP" altLang="en-US" dirty="0">
                <a:solidFill>
                  <a:srgbClr val="FF0000"/>
                </a:solidFill>
                <a:latin typeface="Calibri" charset="0"/>
                <a:ea typeface="MS PGothic" charset="0"/>
              </a:rPr>
              <a:t>派生物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a:t>
            </a:r>
            <a:r>
              <a:rPr lang="ja-JP" altLang="en-US" dirty="0">
                <a:solidFill>
                  <a:srgbClr val="FF0000"/>
                </a:solidFill>
                <a:latin typeface="Calibri" charset="0"/>
                <a:ea typeface="MS PGothic" charset="0"/>
              </a:rPr>
              <a:t>中においても、関連した法務関係者の間においても</a:t>
            </a:r>
            <a:r>
              <a:rPr lang="en-US" dirty="0" err="1">
                <a:latin typeface="Calibri" charset="0"/>
                <a:ea typeface="MS PGothic" charset="0"/>
              </a:rPr>
              <a:t>議論</a:t>
            </a:r>
            <a:r>
              <a:rPr lang="ja-JP" altLang="en-US" dirty="0">
                <a:solidFill>
                  <a:srgbClr val="FF0000"/>
                </a:solidFill>
                <a:latin typeface="Calibri" charset="0"/>
                <a:ea typeface="MS PGothic" charset="0"/>
              </a:rPr>
              <a:t>され続けてい</a:t>
            </a:r>
            <a:r>
              <a:rPr lang="ja-JP" altLang="en-US" dirty="0">
                <a:solidFill>
                  <a:srgbClr val="00B0F0"/>
                </a:solidFill>
                <a:latin typeface="Calibri" charset="0"/>
                <a:ea typeface="MS PGothic" charset="0"/>
              </a:rPr>
              <a:t>る</a:t>
            </a:r>
            <a:endParaRPr lang="en-US" dirty="0">
              <a:solidFill>
                <a:srgbClr val="00B0F0"/>
              </a:solidFill>
              <a:latin typeface="Calibri" charset="0"/>
              <a:ea typeface="MS PGothic" charset="0"/>
            </a:endParaRP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t>特許は、機能を保護する－これには、コンピュータ</a:t>
            </a:r>
            <a:r>
              <a:rPr lang="en-US" dirty="0"/>
              <a:t> </a:t>
            </a:r>
            <a:r>
              <a:rPr lang="en-US" dirty="0" err="1"/>
              <a:t>プログラムのような演算方法が含まれ</a:t>
            </a:r>
            <a:r>
              <a:rPr lang="ja-JP" altLang="en-US" dirty="0"/>
              <a:t>る</a:t>
            </a:r>
            <a:endParaRPr lang="en-US" dirty="0"/>
          </a:p>
          <a:p>
            <a:pPr lvl="1"/>
            <a:r>
              <a:rPr lang="en-US" dirty="0" err="1"/>
              <a:t>抽象的なアイデアや自然法則は保護し</a:t>
            </a:r>
            <a:r>
              <a:rPr lang="ja-JP" altLang="en-US" dirty="0">
                <a:solidFill>
                  <a:srgbClr val="00B0F0"/>
                </a:solidFill>
              </a:rPr>
              <a:t>ない</a:t>
            </a:r>
            <a:endParaRPr lang="en-US" dirty="0">
              <a:solidFill>
                <a:srgbClr val="00B0F0"/>
              </a:solidFill>
            </a:endParaRPr>
          </a:p>
          <a:p>
            <a:r>
              <a:rPr lang="en-US" dirty="0" err="1"/>
              <a:t>特許保有者は</a:t>
            </a:r>
            <a:r>
              <a:rPr lang="en-US" dirty="0"/>
              <a:t>、</a:t>
            </a:r>
            <a:r>
              <a:rPr lang="ja-JP" altLang="en-US" dirty="0">
                <a:solidFill>
                  <a:srgbClr val="FF0000"/>
                </a:solidFill>
              </a:rPr>
              <a:t>他者の</a:t>
            </a:r>
            <a:r>
              <a:rPr lang="en-US" dirty="0" err="1"/>
              <a:t>独立</a:t>
            </a:r>
            <a:r>
              <a:rPr lang="ja-JP" altLang="en-US" dirty="0">
                <a:solidFill>
                  <a:srgbClr val="FF0000"/>
                </a:solidFill>
              </a:rPr>
              <a:t>した</a:t>
            </a:r>
            <a:r>
              <a:rPr lang="en-US" dirty="0" err="1"/>
              <a:t>創作</a:t>
            </a:r>
            <a:r>
              <a:rPr lang="ja-JP" altLang="en-US" dirty="0">
                <a:solidFill>
                  <a:srgbClr val="FF0000"/>
                </a:solidFill>
              </a:rPr>
              <a:t>であっても</a:t>
            </a:r>
            <a:r>
              <a:rPr lang="en-US" dirty="0"/>
              <a:t>、</a:t>
            </a:r>
            <a:r>
              <a:rPr lang="en-US" dirty="0" err="1"/>
              <a:t>あらゆる人に対しその機能の使用を停止</a:t>
            </a:r>
            <a:r>
              <a:rPr lang="ja-JP" altLang="en-US" dirty="0">
                <a:solidFill>
                  <a:srgbClr val="FF0000"/>
                </a:solidFill>
              </a:rPr>
              <a:t>させる</a:t>
            </a:r>
            <a:r>
              <a:rPr lang="en-US" dirty="0" err="1"/>
              <a:t>ことができ</a:t>
            </a:r>
            <a:r>
              <a:rPr lang="ja-JP" altLang="en-US" dirty="0">
                <a:solidFill>
                  <a:srgbClr val="00B0F0"/>
                </a:solidFill>
              </a:rPr>
              <a:t>る</a:t>
            </a:r>
            <a:r>
              <a:rPr lang="en-US" dirty="0"/>
              <a:t> </a:t>
            </a:r>
          </a:p>
          <a:p>
            <a:r>
              <a:rPr lang="en-US" dirty="0" err="1"/>
              <a:t>他者がその</a:t>
            </a:r>
            <a:r>
              <a:rPr lang="ja-JP" altLang="en-US" dirty="0">
                <a:solidFill>
                  <a:srgbClr val="00B050"/>
                </a:solidFill>
              </a:rPr>
              <a:t>技術</a:t>
            </a:r>
            <a:r>
              <a:rPr lang="en-US" dirty="0" err="1"/>
              <a:t>を使いたい場合、特許ライセンス</a:t>
            </a:r>
            <a:r>
              <a:rPr lang="en-US" dirty="0"/>
              <a:t>（</a:t>
            </a:r>
            <a:r>
              <a:rPr lang="ja-JP" altLang="en-US" dirty="0">
                <a:solidFill>
                  <a:srgbClr val="FF0000"/>
                </a:solidFill>
              </a:rPr>
              <a:t>その技術の</a:t>
            </a:r>
            <a:r>
              <a:rPr lang="en-US" dirty="0" err="1">
                <a:solidFill>
                  <a:srgbClr val="FF0000"/>
                </a:solidFill>
              </a:rPr>
              <a:t>使用</a:t>
            </a:r>
            <a:r>
              <a:rPr lang="en-US" dirty="0">
                <a:solidFill>
                  <a:srgbClr val="FF0000"/>
                </a:solidFill>
              </a:rPr>
              <a:t>、</a:t>
            </a:r>
            <a:r>
              <a:rPr lang="ja-JP" altLang="en-US" dirty="0">
                <a:solidFill>
                  <a:srgbClr val="FF0000"/>
                </a:solidFill>
              </a:rPr>
              <a:t>製造</a:t>
            </a:r>
            <a:r>
              <a:rPr lang="ja-JP" altLang="en-US" dirty="0"/>
              <a:t>、</a:t>
            </a:r>
            <a:r>
              <a:rPr lang="ja-JP" altLang="en-US" dirty="0">
                <a:solidFill>
                  <a:srgbClr val="FF0000"/>
                </a:solidFill>
              </a:rPr>
              <a:t>製造委託</a:t>
            </a:r>
            <a:r>
              <a:rPr lang="en-US" dirty="0"/>
              <a:t>、</a:t>
            </a:r>
            <a:r>
              <a:rPr lang="en-US" dirty="0" err="1"/>
              <a:t>販売</a:t>
            </a:r>
            <a:r>
              <a:rPr lang="ja-JP" altLang="en-US" dirty="0" err="1">
                <a:solidFill>
                  <a:srgbClr val="FF0000"/>
                </a:solidFill>
              </a:rPr>
              <a:t>、</a:t>
            </a:r>
            <a:r>
              <a:rPr lang="ja-JP" altLang="en-US" dirty="0">
                <a:solidFill>
                  <a:srgbClr val="FF0000"/>
                </a:solidFill>
              </a:rPr>
              <a:t>販売</a:t>
            </a:r>
            <a:r>
              <a:rPr lang="ja-JP" altLang="en-US" dirty="0">
                <a:solidFill>
                  <a:srgbClr val="00B050"/>
                </a:solidFill>
              </a:rPr>
              <a:t>の</a:t>
            </a:r>
            <a:r>
              <a:rPr lang="ja-JP" altLang="en-US" dirty="0">
                <a:solidFill>
                  <a:srgbClr val="FF0000"/>
                </a:solidFill>
              </a:rPr>
              <a:t>提示</a:t>
            </a:r>
            <a:r>
              <a:rPr lang="ja-JP" altLang="en-US" dirty="0"/>
              <a:t>、</a:t>
            </a:r>
            <a:r>
              <a:rPr lang="en-US" dirty="0" err="1"/>
              <a:t>および輸入</a:t>
            </a:r>
            <a:r>
              <a:rPr lang="ja-JP" altLang="en-US" dirty="0">
                <a:solidFill>
                  <a:srgbClr val="00B050"/>
                </a:solidFill>
              </a:rPr>
              <a:t>に関する権利</a:t>
            </a:r>
            <a:r>
              <a:rPr lang="ja-JP" altLang="en-US" dirty="0">
                <a:solidFill>
                  <a:srgbClr val="FF0000"/>
                </a:solidFill>
              </a:rPr>
              <a:t>の</a:t>
            </a:r>
            <a:r>
              <a:rPr lang="ja-JP" altLang="en-US" dirty="0">
                <a:solidFill>
                  <a:srgbClr val="00B050"/>
                </a:solidFill>
              </a:rPr>
              <a:t>許諾</a:t>
            </a:r>
            <a:r>
              <a:rPr lang="ja-JP" altLang="en-US" dirty="0"/>
              <a:t>）</a:t>
            </a:r>
            <a:r>
              <a:rPr lang="en-US" dirty="0" err="1"/>
              <a:t>を求めることができ</a:t>
            </a:r>
            <a:r>
              <a:rPr lang="ja-JP" altLang="en-US" dirty="0">
                <a:solidFill>
                  <a:srgbClr val="00B0F0"/>
                </a:solidFill>
              </a:rPr>
              <a:t>る</a:t>
            </a:r>
            <a:endParaRPr lang="en-US" dirty="0">
              <a:solidFill>
                <a:srgbClr val="00B0F0"/>
              </a:solidFill>
            </a:endParaRPr>
          </a:p>
          <a:p>
            <a:endParaRPr lang="en-US" dirty="0"/>
          </a:p>
        </p:txBody>
      </p:sp>
    </p:spTree>
    <p:extLst>
      <p:ext uri="{BB962C8B-B14F-4D97-AF65-F5344CB8AC3E}">
        <p14:creationId xmlns:p14="http://schemas.microsoft.com/office/powerpoint/2010/main" val="456333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15270</TotalTime>
  <Words>6847</Words>
  <Application>Microsoft Office PowerPoint</Application>
  <PresentationFormat>ワイド画面</PresentationFormat>
  <Paragraphs>1155</Paragraphs>
  <Slides>76</Slides>
  <Notes>75</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76</vt:i4>
      </vt:variant>
    </vt:vector>
  </HeadingPairs>
  <TitlesOfParts>
    <vt:vector size="89" baseType="lpstr">
      <vt:lpstr>돋움</vt:lpstr>
      <vt:lpstr>맑은 고딕</vt:lpstr>
      <vt:lpstr>ＭＳ Ｐゴシック</vt:lpstr>
      <vt:lpstr>ＭＳ Ｐゴシック</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パーミッシブな（寛容型の）FOSSライセンス</vt:lpstr>
      <vt:lpstr>ライセンスの互恵性とコピーレフトライセンス</vt:lpstr>
      <vt:lpstr>プロプライエタリ 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履行すべきコンプライアンスの義務にはどんなものがあるか？</vt:lpstr>
      <vt:lpstr>FOSSにおける条件と制約</vt:lpstr>
      <vt:lpstr>FOSSコンプライスのトリガー：頒布</vt:lpstr>
      <vt:lpstr>FOSSコンプライスのトリガー：改変</vt:lpstr>
      <vt:lpstr>FOSSコンプライアンス プログラム</vt:lpstr>
      <vt:lpstr>コンプライアンスをプラクティスとして実装する</vt:lpstr>
      <vt:lpstr>コンプライアンスのメリット</vt:lpstr>
      <vt:lpstr>理解度チェック</vt:lpstr>
      <vt:lpstr>第4章</vt:lpstr>
      <vt:lpstr>そのコンポーネントをどのように使いますか？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知的財産の落とし穴</vt:lpstr>
      <vt:lpstr>知的財産の落とし穴</vt:lpstr>
      <vt:lpstr>ライセンス コンプライアンスの落とし穴</vt:lpstr>
      <vt:lpstr>ライセンス コンプライアンスの落とし穴</vt:lpstr>
      <vt:lpstr>コンプライアンス プロセスの失敗</vt:lpstr>
      <vt:lpstr>コンプライアンス プロセスの失敗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Mieko Sato</cp:lastModifiedBy>
  <cp:revision>515</cp:revision>
  <cp:lastPrinted>2017-05-13T02:23:06Z</cp:lastPrinted>
  <dcterms:created xsi:type="dcterms:W3CDTF">2013-07-15T20:26:40Z</dcterms:created>
  <dcterms:modified xsi:type="dcterms:W3CDTF">2017-06-30T17:41:28Z</dcterms:modified>
</cp:coreProperties>
</file>