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8"/>
  </p:notesMasterIdLst>
  <p:handoutMasterIdLst>
    <p:handoutMasterId r:id="rId79"/>
  </p:handoutMasterIdLst>
  <p:sldIdLst>
    <p:sldId id="694" r:id="rId2"/>
    <p:sldId id="769" r:id="rId3"/>
    <p:sldId id="695" r:id="rId4"/>
    <p:sldId id="696" r:id="rId5"/>
    <p:sldId id="697" r:id="rId6"/>
    <p:sldId id="698" r:id="rId7"/>
    <p:sldId id="699" r:id="rId8"/>
    <p:sldId id="700" r:id="rId9"/>
    <p:sldId id="701" r:id="rId10"/>
    <p:sldId id="702" r:id="rId11"/>
    <p:sldId id="703" r:id="rId12"/>
    <p:sldId id="704" r:id="rId13"/>
    <p:sldId id="705" r:id="rId14"/>
    <p:sldId id="706" r:id="rId15"/>
    <p:sldId id="707" r:id="rId16"/>
    <p:sldId id="708" r:id="rId17"/>
    <p:sldId id="709" r:id="rId18"/>
    <p:sldId id="710" r:id="rId19"/>
    <p:sldId id="778" r:id="rId20"/>
    <p:sldId id="712" r:id="rId21"/>
    <p:sldId id="713" r:id="rId22"/>
    <p:sldId id="714" r:id="rId23"/>
    <p:sldId id="715" r:id="rId24"/>
    <p:sldId id="716" r:id="rId25"/>
    <p:sldId id="717" r:id="rId26"/>
    <p:sldId id="718" r:id="rId27"/>
    <p:sldId id="719" r:id="rId28"/>
    <p:sldId id="720" r:id="rId29"/>
    <p:sldId id="721" r:id="rId30"/>
    <p:sldId id="722" r:id="rId31"/>
    <p:sldId id="723" r:id="rId32"/>
    <p:sldId id="724" r:id="rId33"/>
    <p:sldId id="725" r:id="rId34"/>
    <p:sldId id="726" r:id="rId35"/>
    <p:sldId id="727" r:id="rId36"/>
    <p:sldId id="728" r:id="rId37"/>
    <p:sldId id="729" r:id="rId38"/>
    <p:sldId id="730" r:id="rId39"/>
    <p:sldId id="731" r:id="rId40"/>
    <p:sldId id="732" r:id="rId41"/>
    <p:sldId id="733" r:id="rId42"/>
    <p:sldId id="734" r:id="rId43"/>
    <p:sldId id="735" r:id="rId44"/>
    <p:sldId id="736" r:id="rId45"/>
    <p:sldId id="737" r:id="rId46"/>
    <p:sldId id="738" r:id="rId47"/>
    <p:sldId id="739" r:id="rId48"/>
    <p:sldId id="777" r:id="rId49"/>
    <p:sldId id="741" r:id="rId50"/>
    <p:sldId id="742" r:id="rId51"/>
    <p:sldId id="743" r:id="rId52"/>
    <p:sldId id="744" r:id="rId53"/>
    <p:sldId id="745" r:id="rId54"/>
    <p:sldId id="746" r:id="rId55"/>
    <p:sldId id="747" r:id="rId56"/>
    <p:sldId id="771" r:id="rId57"/>
    <p:sldId id="749" r:id="rId58"/>
    <p:sldId id="750" r:id="rId59"/>
    <p:sldId id="751" r:id="rId60"/>
    <p:sldId id="752" r:id="rId61"/>
    <p:sldId id="753" r:id="rId62"/>
    <p:sldId id="776" r:id="rId63"/>
    <p:sldId id="755" r:id="rId64"/>
    <p:sldId id="756" r:id="rId65"/>
    <p:sldId id="757" r:id="rId66"/>
    <p:sldId id="758" r:id="rId67"/>
    <p:sldId id="759" r:id="rId68"/>
    <p:sldId id="760" r:id="rId69"/>
    <p:sldId id="761" r:id="rId70"/>
    <p:sldId id="762" r:id="rId71"/>
    <p:sldId id="763" r:id="rId72"/>
    <p:sldId id="764" r:id="rId73"/>
    <p:sldId id="765" r:id="rId74"/>
    <p:sldId id="766" r:id="rId75"/>
    <p:sldId id="767" r:id="rId76"/>
    <p:sldId id="768" r:id="rId77"/>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12" clrIdx="0">
    <p:extLst/>
  </p:cmAuthor>
  <p:cmAuthor id="2" name="Mieko Sato" initials="MS" lastIdx="18" clrIdx="1">
    <p:extLst/>
  </p:cmAuthor>
  <p:cmAuthor id="3" name="tani" initials="tani" lastIdx="41" clrIdx="2"/>
  <p:cmAuthor id="4" name="tani" initials="AIC" lastIdx="4"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55" autoAdjust="0"/>
    <p:restoredTop sz="68039" autoAdjust="0"/>
  </p:normalViewPr>
  <p:slideViewPr>
    <p:cSldViewPr snapToGrid="0">
      <p:cViewPr varScale="1">
        <p:scale>
          <a:sx n="71" d="100"/>
          <a:sy n="71" d="100"/>
        </p:scale>
        <p:origin x="786" y="78"/>
      </p:cViewPr>
      <p:guideLst>
        <p:guide orient="horz" pos="2160"/>
        <p:guide pos="3840"/>
      </p:guideLst>
    </p:cSldViewPr>
  </p:slideViewPr>
  <p:outlineViewPr>
    <p:cViewPr>
      <p:scale>
        <a:sx n="33" d="100"/>
        <a:sy n="33" d="100"/>
      </p:scale>
      <p:origin x="0" y="-2220"/>
    </p:cViewPr>
  </p:outlineViewPr>
  <p:notesTextViewPr>
    <p:cViewPr>
      <p:scale>
        <a:sx n="125" d="100"/>
        <a:sy n="125" d="100"/>
      </p:scale>
      <p:origin x="0" y="0"/>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86"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DC43A975-C83B-F446-B163-5306E95FC19C}" type="datetimeFigureOut">
              <a:rPr lang="en-US" smtClean="0"/>
              <a:t>10/24/2017</a:t>
            </a:fld>
            <a:endParaRPr lang="en-US"/>
          </a:p>
        </p:txBody>
      </p:sp>
      <p:sp>
        <p:nvSpPr>
          <p:cNvPr id="4" name="Footer Placeholder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6115C3A1-2123-46DB-B930-A516853D6C25}" type="datetimeFigureOut">
              <a:rPr lang="en-US"/>
              <a:t>10/24/2017</a:t>
            </a:fld>
            <a:endParaRPr lang="en-US"/>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a:latin typeface="ＭＳ ゴシック" panose="020B0609070205080204" pitchFamily="49" charset="-128"/>
                <a:ea typeface="ＭＳ ゴシック" panose="020B0609070205080204" pitchFamily="49" charset="-128"/>
              </a:rPr>
              <a:t>OpenChain </a:t>
            </a:r>
            <a:r>
              <a:rPr lang="en-US" strike="noStrike" dirty="0" err="1">
                <a:latin typeface="ＭＳ ゴシック" panose="020B0609070205080204" pitchFamily="49" charset="-128"/>
                <a:ea typeface="ＭＳ ゴシック" panose="020B0609070205080204" pitchFamily="49" charset="-128"/>
              </a:rPr>
              <a:t>カリキュラムのスライドへようこそ。本スライドは、組織内チームに向けたFOSSコンプライアンスについてトレーニングを実施する際</a:t>
            </a:r>
            <a:r>
              <a:rPr lang="ja-JP" altLang="en-US" strike="noStrike" dirty="0">
                <a:latin typeface="ＭＳ ゴシック" panose="020B0609070205080204" pitchFamily="49" charset="-128"/>
                <a:ea typeface="ＭＳ ゴシック" panose="020B0609070205080204" pitchFamily="49" charset="-128"/>
              </a:rPr>
              <a:t>に、トレーニングの補助として使い、</a:t>
            </a:r>
            <a:r>
              <a:rPr lang="en-US" strike="noStrike" baseline="0" dirty="0" err="1">
                <a:latin typeface="ＭＳ ゴシック" panose="020B0609070205080204" pitchFamily="49" charset="-128"/>
                <a:ea typeface="ＭＳ ゴシック" panose="020B0609070205080204" pitchFamily="49" charset="-128"/>
              </a:rPr>
              <a:t>OpenChainの仕様</a:t>
            </a:r>
            <a:r>
              <a:rPr lang="ja-JP" altLang="en-US" strike="noStrike" baseline="0" dirty="0" err="1">
                <a:latin typeface="ＭＳ ゴシック" panose="020B0609070205080204" pitchFamily="49" charset="-128"/>
                <a:ea typeface="ＭＳ ゴシック" panose="020B0609070205080204" pitchFamily="49" charset="-128"/>
              </a:rPr>
              <a:t>への</a:t>
            </a:r>
            <a:r>
              <a:rPr lang="ja-JP" altLang="en-US" strike="noStrike" baseline="0" dirty="0">
                <a:latin typeface="ＭＳ ゴシック" panose="020B0609070205080204" pitchFamily="49" charset="-128"/>
                <a:ea typeface="ＭＳ ゴシック" panose="020B0609070205080204" pitchFamily="49" charset="-128"/>
              </a:rPr>
              <a:t>適合を達成するために用いる</a:t>
            </a:r>
            <a:r>
              <a:rPr lang="en-US" strike="noStrike" baseline="0" dirty="0" err="1">
                <a:latin typeface="ＭＳ ゴシック" panose="020B0609070205080204" pitchFamily="49" charset="-128"/>
                <a:ea typeface="ＭＳ ゴシック" panose="020B0609070205080204" pitchFamily="49" charset="-128"/>
              </a:rPr>
              <a:t>ことができます</a:t>
            </a:r>
            <a:r>
              <a:rPr lang="en-US" strike="noStrike" baseline="0" dirty="0">
                <a:latin typeface="ＭＳ ゴシック" panose="020B0609070205080204" pitchFamily="49" charset="-128"/>
                <a:ea typeface="ＭＳ ゴシック" panose="020B0609070205080204" pitchFamily="49" charset="-128"/>
              </a:rPr>
              <a:t>。 </a:t>
            </a:r>
            <a:endParaRPr lang="x-none" strike="noStrike" dirty="0">
              <a:latin typeface="ＭＳ ゴシック" panose="020B0609070205080204" pitchFamily="49" charset="-128"/>
              <a:ea typeface="ＭＳ ゴシック" panose="020B0609070205080204" pitchFamily="49" charset="-128"/>
            </a:endParaRPr>
          </a:p>
          <a:p>
            <a:endParaRPr lang="en-US" strike="noStrike" dirty="0">
              <a:latin typeface="ＭＳ ゴシック" panose="020B0609070205080204" pitchFamily="49" charset="-128"/>
              <a:ea typeface="ＭＳ ゴシック" panose="020B0609070205080204" pitchFamily="49" charset="-128"/>
            </a:endParaRPr>
          </a:p>
          <a:p>
            <a:r>
              <a:rPr lang="en-US" strike="noStrike" dirty="0" err="1">
                <a:latin typeface="ＭＳ ゴシック" panose="020B0609070205080204" pitchFamily="49" charset="-128"/>
                <a:ea typeface="ＭＳ ゴシック" panose="020B0609070205080204" pitchFamily="49" charset="-128"/>
              </a:rPr>
              <a:t>このスライド</a:t>
            </a:r>
            <a:r>
              <a:rPr lang="ja-JP" altLang="en-US" strike="noStrike" dirty="0">
                <a:latin typeface="ＭＳ ゴシック" panose="020B0609070205080204" pitchFamily="49" charset="-128"/>
                <a:ea typeface="ＭＳ ゴシック" panose="020B0609070205080204" pitchFamily="49" charset="-128"/>
              </a:rPr>
              <a:t>は、</a:t>
            </a:r>
            <a:r>
              <a:rPr lang="en-US" strike="noStrike" dirty="0" err="1">
                <a:latin typeface="ＭＳ ゴシック" panose="020B0609070205080204" pitchFamily="49" charset="-128"/>
                <a:ea typeface="ＭＳ ゴシック" panose="020B0609070205080204" pitchFamily="49" charset="-128"/>
              </a:rPr>
              <a:t>半日のトレーニング</a:t>
            </a:r>
            <a:r>
              <a:rPr lang="en-US" strike="noStrike" dirty="0">
                <a:latin typeface="ＭＳ ゴシック" panose="020B0609070205080204" pitchFamily="49" charset="-128"/>
                <a:ea typeface="ＭＳ ゴシック" panose="020B0609070205080204" pitchFamily="49" charset="-128"/>
              </a:rPr>
              <a:t> </a:t>
            </a:r>
            <a:r>
              <a:rPr lang="en-US" strike="noStrike" dirty="0" err="1">
                <a:latin typeface="ＭＳ ゴシック" panose="020B0609070205080204" pitchFamily="49" charset="-128"/>
                <a:ea typeface="ＭＳ ゴシック" panose="020B0609070205080204" pitchFamily="49" charset="-128"/>
              </a:rPr>
              <a:t>セッションとして提供することができます</a:t>
            </a:r>
            <a:r>
              <a:rPr lang="en-US" strike="noStrike" dirty="0">
                <a:latin typeface="ＭＳ ゴシック" panose="020B0609070205080204" pitchFamily="49" charset="-128"/>
                <a:ea typeface="ＭＳ ゴシック" panose="020B0609070205080204" pitchFamily="49" charset="-128"/>
              </a:rPr>
              <a:t>。</a:t>
            </a:r>
            <a:r>
              <a:rPr lang="ja-JP" altLang="en-US" strike="noStrike" dirty="0">
                <a:latin typeface="ＭＳ ゴシック" panose="020B0609070205080204" pitchFamily="49" charset="-128"/>
                <a:ea typeface="ＭＳ ゴシック" panose="020B0609070205080204" pitchFamily="49" charset="-128"/>
              </a:rPr>
              <a:t>また、</a:t>
            </a:r>
            <a:r>
              <a:rPr lang="en-US" strike="noStrike" dirty="0" err="1">
                <a:latin typeface="ＭＳ ゴシック" panose="020B0609070205080204" pitchFamily="49" charset="-128"/>
                <a:ea typeface="ＭＳ ゴシック" panose="020B0609070205080204" pitchFamily="49" charset="-128"/>
              </a:rPr>
              <a:t>各章を</a:t>
            </a:r>
            <a:r>
              <a:rPr lang="ja-JP" altLang="en-US" strike="noStrike" dirty="0">
                <a:latin typeface="ＭＳ ゴシック" panose="020B0609070205080204" pitchFamily="49" charset="-128"/>
                <a:ea typeface="ＭＳ ゴシック" panose="020B0609070205080204" pitchFamily="49" charset="-128"/>
              </a:rPr>
              <a:t>分割し</a:t>
            </a:r>
            <a:r>
              <a:rPr lang="en-US" strike="noStrike" dirty="0">
                <a:latin typeface="ＭＳ ゴシック" panose="020B0609070205080204" pitchFamily="49" charset="-128"/>
                <a:ea typeface="ＭＳ ゴシック" panose="020B0609070205080204" pitchFamily="49" charset="-128"/>
              </a:rPr>
              <a:t>、</a:t>
            </a:r>
            <a:r>
              <a:rPr lang="en-US" strike="noStrike" dirty="0" err="1">
                <a:latin typeface="ＭＳ ゴシック" panose="020B0609070205080204" pitchFamily="49" charset="-128"/>
                <a:ea typeface="ＭＳ ゴシック" panose="020B0609070205080204" pitchFamily="49" charset="-128"/>
              </a:rPr>
              <a:t>個別のモジュールとして提供することも可能です。各章には質問形式の「理解度チェック」のスライドを設けて</a:t>
            </a:r>
            <a:r>
              <a:rPr lang="ja-JP" altLang="en-US" strike="noStrike" dirty="0">
                <a:latin typeface="ＭＳ ゴシック" panose="020B0609070205080204" pitchFamily="49" charset="-128"/>
                <a:ea typeface="ＭＳ ゴシック" panose="020B0609070205080204" pitchFamily="49" charset="-128"/>
              </a:rPr>
              <a:t>おり、</a:t>
            </a:r>
            <a:r>
              <a:rPr lang="en-US" strike="noStrike" dirty="0" err="1">
                <a:latin typeface="ＭＳ ゴシック" panose="020B0609070205080204" pitchFamily="49" charset="-128"/>
                <a:ea typeface="ＭＳ ゴシック" panose="020B0609070205080204" pitchFamily="49" charset="-128"/>
              </a:rPr>
              <a:t>回答はスライドのノート欄に記載されています。これらの質問</a:t>
            </a:r>
            <a:r>
              <a:rPr lang="ja-JP" altLang="en-US" strike="noStrike" dirty="0">
                <a:latin typeface="ＭＳ ゴシック" panose="020B0609070205080204" pitchFamily="49" charset="-128"/>
                <a:ea typeface="ＭＳ ゴシック" panose="020B0609070205080204" pitchFamily="49" charset="-128"/>
              </a:rPr>
              <a:t>と回答</a:t>
            </a:r>
            <a:r>
              <a:rPr lang="en-US" strike="noStrike" dirty="0" err="1">
                <a:latin typeface="ＭＳ ゴシック" panose="020B0609070205080204" pitchFamily="49" charset="-128"/>
                <a:ea typeface="ＭＳ ゴシック" panose="020B0609070205080204" pitchFamily="49" charset="-128"/>
              </a:rPr>
              <a:t>はFOSSコンプライアンスの組織内テストの素材として使うことができます</a:t>
            </a:r>
            <a:r>
              <a:rPr lang="en-US" strike="noStrike" dirty="0" smtClean="0">
                <a:latin typeface="ＭＳ ゴシック" panose="020B0609070205080204" pitchFamily="49" charset="-128"/>
                <a:ea typeface="ＭＳ ゴシック" panose="020B0609070205080204" pitchFamily="49" charset="-128"/>
              </a:rPr>
              <a:t>。</a:t>
            </a:r>
          </a:p>
          <a:p>
            <a:endParaRPr lang="en-US" strike="noStrike" dirty="0" smtClean="0"/>
          </a:p>
          <a:p>
            <a:r>
              <a:rPr lang="en-US" strike="noStrike"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trike="noStrike" dirty="0" smtClean="0"/>
              <a:t>Welcome to the OpenChain Curriculum Slides. These slides can be used</a:t>
            </a:r>
            <a:r>
              <a:rPr lang="en-US" altLang="ja-JP" strike="noStrike" baseline="0" dirty="0" smtClean="0"/>
              <a:t> to help train internal teams about FOSS compliance issues and to conform with the OpenChain Specification.</a:t>
            </a:r>
            <a:endParaRPr lang="x-none" altLang="ja-JP" strike="noStrike" dirty="0" smtClean="0"/>
          </a:p>
          <a:p>
            <a:endParaRPr lang="en-US" altLang="ja-JP" strike="noStrike" dirty="0" smtClean="0"/>
          </a:p>
          <a:p>
            <a:r>
              <a:rPr lang="en-US" altLang="ja-JP" strike="noStrike" dirty="0" smtClean="0"/>
              <a:t>You can deliver these slides as one half-day training session or you</a:t>
            </a:r>
            <a:r>
              <a:rPr lang="en-US" altLang="ja-JP" strike="noStrike" baseline="0" dirty="0" smtClean="0"/>
              <a:t> can deliver each chapter as a separate module. Please note that each chapter has “Check Your Understanding” slides with questions and answers in the slide notes. These can be used as the basis for in-house tests for FOSS </a:t>
            </a:r>
            <a:r>
              <a:rPr lang="en-US" altLang="ja-JP" strike="noStrike" baseline="0" smtClean="0"/>
              <a:t>compliance.</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a:t>
            </a:r>
            <a:r>
              <a:rPr lang="en-US" baseline="0" dirty="0">
                <a:latin typeface="ＭＳ ゴシック" panose="020B0609070205080204" pitchFamily="49" charset="-128"/>
                <a:ea typeface="ＭＳ ゴシック" panose="020B0609070205080204" pitchFamily="49" charset="-128"/>
              </a:rPr>
              <a:t> スライドは、「</a:t>
            </a:r>
            <a:r>
              <a:rPr lang="en-US" baseline="0" dirty="0" err="1">
                <a:latin typeface="ＭＳ ゴシック" panose="020B0609070205080204" pitchFamily="49" charset="-128"/>
                <a:ea typeface="ＭＳ ゴシック" panose="020B0609070205080204" pitchFamily="49" charset="-128"/>
              </a:rPr>
              <a:t>ライセンス」とは何かを説明しています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それ</a:t>
            </a:r>
            <a:r>
              <a:rPr lang="en-US" baseline="0" dirty="0" err="1">
                <a:latin typeface="ＭＳ ゴシック" panose="020B0609070205080204" pitchFamily="49" charset="-128"/>
                <a:ea typeface="ＭＳ ゴシック" panose="020B0609070205080204" pitchFamily="49" charset="-128"/>
              </a:rPr>
              <a:t>は米国法令下の</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err="1">
                <a:solidFill>
                  <a:schemeClr val="tx1"/>
                </a:solidFill>
                <a:latin typeface="ＭＳ ゴシック" panose="020B0609070205080204" pitchFamily="49" charset="-128"/>
                <a:ea typeface="ＭＳ ゴシック" panose="020B0609070205080204" pitchFamily="49" charset="-128"/>
              </a:rPr>
              <a:t>契約</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は</a:t>
            </a:r>
            <a:r>
              <a:rPr lang="en-US" baseline="0" dirty="0" err="1">
                <a:latin typeface="ＭＳ ゴシック" panose="020B0609070205080204" pitchFamily="49" charset="-128"/>
                <a:ea typeface="ＭＳ ゴシック" panose="020B0609070205080204" pitchFamily="49" charset="-128"/>
              </a:rPr>
              <a:t>異なっています。ここではライセンスの中にどういったものがあるか、その境界を説明しています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a:t>
            </a:r>
            <a:r>
              <a:rPr lang="en-US" altLang="ja-JP" baseline="0" dirty="0" smtClean="0">
                <a:latin typeface="+mn-lt"/>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著作権は原作者の</a:t>
            </a:r>
            <a:r>
              <a:rPr lang="ja-JP" altLang="en-US" dirty="0">
                <a:latin typeface="ＭＳ ゴシック" panose="020B0609070205080204" pitchFamily="49" charset="-128"/>
                <a:ea typeface="ＭＳ ゴシック" panose="020B0609070205080204" pitchFamily="49" charset="-128"/>
              </a:rPr>
              <a:t>独創的な作品</a:t>
            </a:r>
            <a:r>
              <a:rPr lang="x-none" dirty="0">
                <a:latin typeface="ＭＳ ゴシック" panose="020B0609070205080204" pitchFamily="49" charset="-128"/>
                <a:ea typeface="ＭＳ ゴシック" panose="020B0609070205080204" pitchFamily="49" charset="-128"/>
              </a:rPr>
              <a:t>を保護します。著作権がアイデアの表現を保護するのに対し、特許</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根底にあるアイデアそのものを保護している点で異なります。原作者の作品としては、写真、歌、コンピューターの</a:t>
            </a:r>
            <a:r>
              <a:rPr lang="ja-JP" altLang="en-US" dirty="0">
                <a:latin typeface="ＭＳ ゴシック" panose="020B0609070205080204" pitchFamily="49" charset="-128"/>
                <a:ea typeface="ＭＳ ゴシック" panose="020B0609070205080204" pitchFamily="49" charset="-128"/>
              </a:rPr>
              <a:t>プログラム コード</a:t>
            </a:r>
            <a:r>
              <a:rPr lang="x-none" dirty="0">
                <a:latin typeface="ＭＳ ゴシック" panose="020B0609070205080204" pitchFamily="49" charset="-128"/>
                <a:ea typeface="ＭＳ ゴシック" panose="020B0609070205080204" pitchFamily="49" charset="-128"/>
              </a:rPr>
              <a:t>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ソフトウェアの著作権で重要なのは： 複製する権利</a:t>
            </a:r>
            <a:r>
              <a:rPr lang="x-none"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派生的著作物</a:t>
            </a:r>
            <a:r>
              <a:rPr lang="x-none" dirty="0" smtClean="0">
                <a:latin typeface="ＭＳ ゴシック" panose="020B0609070205080204" pitchFamily="49" charset="-128"/>
                <a:ea typeface="ＭＳ ゴシック" panose="020B0609070205080204" pitchFamily="49" charset="-128"/>
              </a:rPr>
              <a:t>を作成する</a:t>
            </a:r>
            <a:r>
              <a:rPr lang="x-none" dirty="0">
                <a:latin typeface="ＭＳ ゴシック" panose="020B0609070205080204" pitchFamily="49" charset="-128"/>
                <a:ea typeface="ＭＳ ゴシック" panose="020B0609070205080204" pitchFamily="49" charset="-128"/>
              </a:rPr>
              <a:t>（もしくは改変する）権利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ソフトウェアは特許を受けることができます</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特許はコンピュータ</a:t>
            </a:r>
            <a:r>
              <a:rPr lang="ja-JP" altLang="en-US" smtClean="0">
                <a:latin typeface="ＭＳ ゴシック" panose="020B0609070205080204" pitchFamily="49" charset="-128"/>
                <a:ea typeface="ＭＳ ゴシック" panose="020B0609070205080204" pitchFamily="49" charset="-128"/>
              </a:rPr>
              <a:t>ー</a:t>
            </a:r>
            <a:r>
              <a:rPr lang="x-none" smtClean="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プログラムのような演算方法を保護します。ただし、特許は機能を保護するもので、抽象的なアイデアは保護しません。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特許保有者は他者の</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が独立</a:t>
            </a:r>
            <a:r>
              <a:rPr lang="ja-JP" altLang="en-US" dirty="0">
                <a:latin typeface="ＭＳ ゴシック" panose="020B0609070205080204" pitchFamily="49" charset="-128"/>
                <a:ea typeface="ＭＳ ゴシック" panose="020B0609070205080204" pitchFamily="49" charset="-128"/>
              </a:rPr>
              <a:t>に創出された</a:t>
            </a:r>
            <a:r>
              <a:rPr lang="x-none" dirty="0">
                <a:latin typeface="ＭＳ ゴシック" panose="020B0609070205080204" pitchFamily="49" charset="-128"/>
                <a:ea typeface="ＭＳ ゴシック" panose="020B0609070205080204" pitchFamily="49" charset="-128"/>
              </a:rPr>
              <a:t>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ソフトウェアを独立して開発した場合、それが独立開発であり、</a:t>
            </a:r>
            <a:r>
              <a:rPr lang="ja-JP" altLang="en-US" dirty="0">
                <a:latin typeface="ＭＳ ゴシック" panose="020B0609070205080204" pitchFamily="49" charset="-128"/>
                <a:ea typeface="ＭＳ ゴシック" panose="020B0609070205080204" pitchFamily="49" charset="-128"/>
              </a:rPr>
              <a:t>問題とされている</a:t>
            </a:r>
            <a:r>
              <a:rPr lang="x-none" dirty="0">
                <a:latin typeface="ＭＳ ゴシック" panose="020B0609070205080204" pitchFamily="49" charset="-128"/>
                <a:ea typeface="ＭＳ ゴシック" panose="020B0609070205080204" pitchFamily="49" charset="-128"/>
              </a:rPr>
              <a:t>著作権</a:t>
            </a:r>
            <a:r>
              <a:rPr lang="ja-JP" altLang="en-US" dirty="0">
                <a:latin typeface="ＭＳ ゴシック" panose="020B0609070205080204" pitchFamily="49" charset="-128"/>
                <a:ea typeface="ＭＳ ゴシック" panose="020B0609070205080204" pitchFamily="49" charset="-128"/>
              </a:rPr>
              <a:t>付きソフトウェア コード</a:t>
            </a:r>
            <a:r>
              <a:rPr lang="x-none" dirty="0">
                <a:latin typeface="ＭＳ ゴシック" panose="020B0609070205080204" pitchFamily="49" charset="-128"/>
                <a:ea typeface="ＭＳ ゴシック" panose="020B0609070205080204" pitchFamily="49" charset="-128"/>
              </a:rPr>
              <a:t>にアクセスしなかったことを示すことができれば</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著作権のライセンスは</a:t>
            </a:r>
            <a:r>
              <a:rPr lang="ja-JP" altLang="en-US" dirty="0">
                <a:latin typeface="ＭＳ ゴシック" panose="020B0609070205080204" pitchFamily="49" charset="-128"/>
                <a:ea typeface="ＭＳ ゴシック" panose="020B0609070205080204" pitchFamily="49" charset="-128"/>
              </a:rPr>
              <a:t>不要である可能性が高いと考えられます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ただし、誰もが</a:t>
            </a:r>
            <a:r>
              <a:rPr lang="x-none" dirty="0">
                <a:latin typeface="ＭＳ ゴシック" panose="020B0609070205080204" pitchFamily="49" charset="-128"/>
                <a:ea typeface="ＭＳ ゴシック" panose="020B0609070205080204" pitchFamily="49" charset="-128"/>
              </a:rPr>
              <a:t>その著作権</a:t>
            </a:r>
            <a:r>
              <a:rPr lang="ja-JP" altLang="en-US" dirty="0">
                <a:latin typeface="ＭＳ ゴシック" panose="020B0609070205080204" pitchFamily="49" charset="-128"/>
                <a:ea typeface="ＭＳ ゴシック" panose="020B0609070205080204" pitchFamily="49" charset="-128"/>
              </a:rPr>
              <a:t>付きのソフトウェア コードを知っており、あなたが</a:t>
            </a:r>
            <a:r>
              <a:rPr lang="x-none" dirty="0">
                <a:latin typeface="ＭＳ ゴシック" panose="020B0609070205080204" pitchFamily="49" charset="-128"/>
                <a:ea typeface="ＭＳ ゴシック" panose="020B0609070205080204" pitchFamily="49" charset="-128"/>
              </a:rPr>
              <a:t>アクセスでき</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と考えることが合理的だとすると、これを</a:t>
            </a:r>
            <a:r>
              <a:rPr lang="ja-JP" altLang="en-US" dirty="0">
                <a:latin typeface="ＭＳ ゴシック" panose="020B0609070205080204" pitchFamily="49" charset="-128"/>
                <a:ea typeface="ＭＳ ゴシック" panose="020B0609070205080204" pitchFamily="49" charset="-128"/>
              </a:rPr>
              <a:t>証明する</a:t>
            </a:r>
            <a:r>
              <a:rPr lang="x-none" dirty="0">
                <a:latin typeface="ＭＳ ゴシック" panose="020B0609070205080204" pitchFamily="49" charset="-128"/>
                <a:ea typeface="ＭＳ ゴシック" panose="020B0609070205080204" pitchFamily="49" charset="-128"/>
              </a:rPr>
              <a:t>ことは困難となります。ソフトウェアについて</a:t>
            </a:r>
            <a:r>
              <a:rPr lang="ja-JP" altLang="en-US" dirty="0">
                <a:latin typeface="ＭＳ ゴシック" panose="020B0609070205080204" pitchFamily="49" charset="-128"/>
                <a:ea typeface="ＭＳ ゴシック" panose="020B0609070205080204" pitchFamily="49" charset="-128"/>
              </a:rPr>
              <a:t>特定の</a:t>
            </a:r>
            <a:r>
              <a:rPr lang="x-none" dirty="0">
                <a:latin typeface="ＭＳ ゴシック" panose="020B0609070205080204" pitchFamily="49" charset="-128"/>
                <a:ea typeface="ＭＳ ゴシック" panose="020B0609070205080204" pitchFamily="49" charset="-128"/>
              </a:rPr>
              <a:t>特許</a:t>
            </a:r>
            <a:r>
              <a:rPr lang="ja-JP" altLang="en-US" dirty="0">
                <a:latin typeface="ＭＳ ゴシック" panose="020B0609070205080204" pitchFamily="49" charset="-128"/>
                <a:ea typeface="ＭＳ ゴシック" panose="020B0609070205080204" pitchFamily="49" charset="-128"/>
              </a:rPr>
              <a:t>が主張する機能を</a:t>
            </a:r>
            <a:r>
              <a:rPr lang="x-none" dirty="0">
                <a:latin typeface="ＭＳ ゴシック" panose="020B0609070205080204" pitchFamily="49" charset="-128"/>
                <a:ea typeface="ＭＳ ゴシック" panose="020B0609070205080204" pitchFamily="49" charset="-128"/>
              </a:rPr>
              <a:t>読み取れる場合には、そのソフトウェアが独立開発かどうかには関係なく特許ライセンスが必要となるでしょう。</a:t>
            </a:r>
            <a:r>
              <a:rPr lang="ja-JP" altLang="en-US" dirty="0">
                <a:latin typeface="ＭＳ ゴシック" panose="020B0609070205080204" pitchFamily="49" charset="-128"/>
                <a:ea typeface="ＭＳ ゴシック" panose="020B0609070205080204" pitchFamily="49" charset="-128"/>
              </a:rPr>
              <a:t>そのような</a:t>
            </a:r>
            <a:r>
              <a:rPr lang="x-none">
                <a:latin typeface="ＭＳ ゴシック" panose="020B0609070205080204" pitchFamily="49" charset="-128"/>
                <a:ea typeface="ＭＳ ゴシック" panose="020B0609070205080204" pitchFamily="49" charset="-128"/>
              </a:rPr>
              <a:t>例</a:t>
            </a:r>
            <a:r>
              <a:rPr lang="ja-JP" altLang="en-US" smtClean="0">
                <a:latin typeface="ＭＳ ゴシック" panose="020B0609070205080204" pitchFamily="49" charset="-128"/>
                <a:ea typeface="ＭＳ ゴシック" panose="020B0609070205080204" pitchFamily="49" charset="-128"/>
              </a:rPr>
              <a:t>の</a:t>
            </a:r>
            <a:r>
              <a:rPr lang="en-US" altLang="ja-JP" smtClean="0">
                <a:latin typeface="ＭＳ ゴシック" panose="020B0609070205080204" pitchFamily="49" charset="-128"/>
                <a:ea typeface="ＭＳ ゴシック" panose="020B0609070205080204" pitchFamily="49" charset="-128"/>
              </a:rPr>
              <a:t>1</a:t>
            </a:r>
            <a:r>
              <a:rPr lang="ja-JP" altLang="en-US" smtClean="0">
                <a:latin typeface="ＭＳ ゴシック" panose="020B0609070205080204" pitchFamily="49" charset="-128"/>
                <a:ea typeface="ＭＳ ゴシック" panose="020B0609070205080204" pitchFamily="49" charset="-128"/>
              </a:rPr>
              <a:t>つ</a:t>
            </a:r>
            <a:r>
              <a:rPr lang="x-none" dirty="0">
                <a:latin typeface="ＭＳ ゴシック" panose="020B0609070205080204" pitchFamily="49" charset="-128"/>
                <a:ea typeface="ＭＳ ゴシック" panose="020B0609070205080204" pitchFamily="49" charset="-128"/>
              </a:rPr>
              <a:t>としてFFMpeg があります。これはビデオの符号化／復号化のためのコーデック機能を提供するフリー ソフトウェア プロジェクトです</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しかしながら</a:t>
            </a:r>
            <a:r>
              <a:rPr lang="x-none" dirty="0">
                <a:latin typeface="ＭＳ ゴシック" panose="020B0609070205080204" pitchFamily="49" charset="-128"/>
                <a:ea typeface="ＭＳ ゴシック" panose="020B0609070205080204" pitchFamily="49" charset="-128"/>
              </a:rPr>
              <a:t>、何らかのフォーマットを符号化／復号化をするには特許ライセンスが必要とな</a:t>
            </a:r>
            <a:r>
              <a:rPr lang="ja-JP" altLang="en-US" dirty="0">
                <a:latin typeface="ＭＳ ゴシック" panose="020B0609070205080204" pitchFamily="49" charset="-128"/>
                <a:ea typeface="ＭＳ ゴシック" panose="020B0609070205080204" pitchFamily="49" charset="-128"/>
              </a:rPr>
              <a:t>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Copyright protects original works of </a:t>
            </a:r>
            <a:r>
              <a:rPr lang="en-US" dirty="0" err="1" smtClean="0">
                <a:latin typeface="+mn-lt"/>
              </a:rPr>
              <a:t>authorship.It's</a:t>
            </a:r>
            <a:r>
              <a:rPr lang="en-US" dirty="0" smtClean="0">
                <a:latin typeface="+mn-lt"/>
              </a:rPr>
              <a:t>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Software can be subject to a patent. Patent protects method of operation, such as computer program. However, 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a:t>
            </a:r>
            <a:r>
              <a:rPr lang="en-US" dirty="0" err="1" smtClean="0">
                <a:latin typeface="+mn-lt"/>
              </a:rPr>
              <a:t>FFMpeg</a:t>
            </a:r>
            <a:r>
              <a:rPr lang="en-US" dirty="0" smtClean="0">
                <a:latin typeface="+mn-lt"/>
              </a:rPr>
              <a:t>, which is a free software project that provides the codecs for encoding and decoding videos. However, you would still need a patent license to encode and decode a certain format.</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本章は</a:t>
            </a:r>
            <a:r>
              <a:rPr lang="ja-JP" altLang="en-US" dirty="0" err="1">
                <a:latin typeface="ＭＳ ゴシック" panose="020B0609070205080204" pitchFamily="49" charset="-128"/>
                <a:ea typeface="ＭＳ ゴシック" panose="020B0609070205080204" pitchFamily="49" charset="-128"/>
              </a:rPr>
              <a:t>、</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ライセンスに馴染みが薄い法務</a:t>
            </a:r>
            <a:r>
              <a:rPr lang="ja-JP" altLang="en-US">
                <a:latin typeface="ＭＳ ゴシック" panose="020B0609070205080204" pitchFamily="49" charset="-128"/>
                <a:ea typeface="ＭＳ ゴシック" panose="020B0609070205080204" pitchFamily="49" charset="-128"/>
              </a:rPr>
              <a:t>関係者</a:t>
            </a:r>
            <a:r>
              <a:rPr lang="en-US" smtClean="0">
                <a:latin typeface="ＭＳ ゴシック" panose="020B0609070205080204" pitchFamily="49" charset="-128"/>
                <a:ea typeface="ＭＳ ゴシック" panose="020B0609070205080204" pitchFamily="49" charset="-128"/>
              </a:rPr>
              <a:t>や</a:t>
            </a:r>
            <a:r>
              <a:rPr lang="ja-JP" altLang="en-US" smtClean="0">
                <a:latin typeface="ＭＳ ゴシック" panose="020B0609070205080204" pitchFamily="49" charset="-128"/>
                <a:ea typeface="ＭＳ ゴシック" panose="020B0609070205080204" pitchFamily="49" charset="-128"/>
              </a:rPr>
              <a:t>マネージャー</a:t>
            </a:r>
            <a:r>
              <a:rPr lang="en-US" smtClean="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もしくは開発者の方にとって有用です</a:t>
            </a:r>
            <a:r>
              <a:rPr lang="en-US" dirty="0" smtClean="0">
                <a:latin typeface="ＭＳ ゴシック" panose="020B0609070205080204" pitchFamily="49" charset="-128"/>
                <a:ea typeface="ＭＳ ゴシック" panose="020B0609070205080204" pitchFamily="49" charset="-128"/>
              </a:rPr>
              <a:t>。</a:t>
            </a:r>
          </a:p>
          <a:p>
            <a:endParaRPr lang="en-US" dirty="0" smtClean="0"/>
          </a:p>
          <a:p>
            <a:r>
              <a:rPr lang="en-US" dirty="0" smtClean="0"/>
              <a:t>---</a:t>
            </a:r>
          </a:p>
          <a:p>
            <a:r>
              <a:rPr lang="en-US" dirty="0" smtClean="0"/>
              <a:t>This chapter is useful for lawyers, managers or developers who may not be familiar with FOSS licenses.</a:t>
            </a:r>
          </a:p>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12</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ＭＳ ゴシック" panose="020B0609070205080204" pitchFamily="49" charset="-128"/>
                <a:ea typeface="ＭＳ ゴシック" panose="020B0609070205080204" pitchFamily="49" charset="-128"/>
              </a:rPr>
              <a:t>このスライドでは、FOSSライセンスがどういったことをするかの</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全体像」を提供します。またここでは、FOSSライセンスについて</a:t>
            </a:r>
            <a:r>
              <a:rPr lang="ja-JP" altLang="en-US" baseline="0" dirty="0">
                <a:latin typeface="ＭＳ ゴシック" panose="020B0609070205080204" pitchFamily="49" charset="-128"/>
                <a:ea typeface="ＭＳ ゴシック" panose="020B0609070205080204" pitchFamily="49" charset="-128"/>
              </a:rPr>
              <a:t>さらに</a:t>
            </a:r>
            <a:r>
              <a:rPr lang="en-US" baseline="0" dirty="0" err="1">
                <a:latin typeface="ＭＳ ゴシック" panose="020B0609070205080204" pitchFamily="49" charset="-128"/>
                <a:ea typeface="ＭＳ ゴシック" panose="020B0609070205080204" pitchFamily="49" charset="-128"/>
              </a:rPr>
              <a:t>多くを調べる</a:t>
            </a:r>
            <a:r>
              <a:rPr lang="ja-JP" altLang="en-US" baseline="0" dirty="0">
                <a:latin typeface="ＭＳ ゴシック" panose="020B0609070205080204" pitchFamily="49" charset="-128"/>
                <a:ea typeface="ＭＳ ゴシック" panose="020B0609070205080204" pitchFamily="49" charset="-128"/>
              </a:rPr>
              <a:t>ための情報源</a:t>
            </a:r>
            <a:r>
              <a:rPr lang="en-US" baseline="0" err="1">
                <a:latin typeface="ＭＳ ゴシック" panose="020B0609070205080204" pitchFamily="49" charset="-128"/>
                <a:ea typeface="ＭＳ ゴシック" panose="020B0609070205080204" pitchFamily="49" charset="-128"/>
              </a:rPr>
              <a:t>についても説明しています</a:t>
            </a:r>
            <a:r>
              <a:rPr lang="en-US" baseline="0" smtClean="0">
                <a:latin typeface="Calibri"/>
                <a:ea typeface="MS PGothic"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latin typeface="Calibri"/>
              <a:ea typeface="MS PGothic"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Calibri"/>
                <a:ea typeface="MS PGothic"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mn-lt"/>
                <a:ea typeface="MS PGothic" charset="0"/>
              </a:rPr>
              <a:t>This slide provides the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本スライドでは、</a:t>
            </a:r>
            <a:r>
              <a:rPr lang="en-US" altLang="ja-JP" dirty="0" err="1">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ライセンスの最も基本的なタイプであり、ライセンス上の要求が最も少ない</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パーミッシブ」FOSSライセンスについて説明しています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最も</a:t>
            </a:r>
            <a:r>
              <a:rPr lang="en-US" dirty="0" err="1">
                <a:latin typeface="ＭＳ ゴシック" panose="020B0609070205080204" pitchFamily="49" charset="-128"/>
                <a:ea typeface="ＭＳ ゴシック" panose="020B0609070205080204" pitchFamily="49" charset="-128"/>
              </a:rPr>
              <a:t>基本的な要求は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著作</a:t>
            </a:r>
            <a:r>
              <a:rPr lang="ja-JP" altLang="en-US" baseline="0" dirty="0">
                <a:latin typeface="ＭＳ ゴシック" panose="020B0609070205080204" pitchFamily="49" charset="-128"/>
                <a:ea typeface="ＭＳ ゴシック" panose="020B0609070205080204" pitchFamily="49" charset="-128"/>
              </a:rPr>
              <a:t>権</a:t>
            </a:r>
            <a:r>
              <a:rPr lang="en-US" baseline="0" dirty="0" err="1">
                <a:latin typeface="ＭＳ ゴシック" panose="020B0609070205080204" pitchFamily="49" charset="-128"/>
                <a:ea typeface="ＭＳ ゴシック" panose="020B0609070205080204" pitchFamily="49" charset="-128"/>
              </a:rPr>
              <a:t>表示を含めることです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”permissive” FOSS licenses, the most basic type of FOSS license, which usually have minimal requirements. The most basic requirement is to include</a:t>
            </a:r>
            <a:r>
              <a:rPr lang="en-US" altLang="ja-JP" baseline="0" dirty="0" smtClean="0"/>
              <a:t> a copyright notice.</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14</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このスライドでは、パーミッシブ</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a:t>
            </a:r>
            <a:r>
              <a:rPr lang="ja-JP" altLang="en-US" dirty="0">
                <a:latin typeface="ＭＳ ゴシック" panose="020B0609070205080204" pitchFamily="49" charset="-128"/>
                <a:ea typeface="ＭＳ ゴシック" panose="020B0609070205080204" pitchFamily="49" charset="-128"/>
              </a:rPr>
              <a:t>よりも強い</a:t>
            </a:r>
            <a:r>
              <a:rPr lang="en-US" dirty="0" err="1">
                <a:latin typeface="ＭＳ ゴシック" panose="020B0609070205080204" pitchFamily="49" charset="-128"/>
                <a:ea typeface="ＭＳ ゴシック" panose="020B0609070205080204" pitchFamily="49" charset="-128"/>
              </a:rPr>
              <a:t>要求事項を</a:t>
            </a:r>
            <a:r>
              <a:rPr lang="ja-JP" altLang="en-US" dirty="0">
                <a:latin typeface="ＭＳ ゴシック" panose="020B0609070205080204" pitchFamily="49" charset="-128"/>
                <a:ea typeface="ＭＳ ゴシック" panose="020B0609070205080204" pitchFamily="49" charset="-128"/>
              </a:rPr>
              <a:t>持つ</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より複雑なタイプのFOSSライセンスとして</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互恵性と「コピーレフト</a:t>
            </a:r>
            <a:r>
              <a:rPr lang="en-US"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 </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ついて説明しています。これらは</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原作</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a:t>
            </a:r>
            <a:r>
              <a:rPr lang="ja-JP" altLang="en-US" baseline="0" dirty="0" smtClean="0">
                <a:latin typeface="ＭＳ ゴシック" panose="020B0609070205080204" pitchFamily="49" charset="-128"/>
                <a:ea typeface="ＭＳ ゴシック" panose="020B0609070205080204" pitchFamily="49" charset="-128"/>
              </a:rPr>
              <a:t>派生的著作物</a:t>
            </a:r>
            <a:r>
              <a:rPr lang="ja-JP" alt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を原作と同じ条件の下で頒布することを要求します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reciprocity and </a:t>
            </a:r>
            <a:r>
              <a:rPr lang="en-US" altLang="ja-JP" dirty="0" err="1" smtClean="0">
                <a:latin typeface="+mn-lt"/>
              </a:rPr>
              <a:t>Copyleft</a:t>
            </a:r>
            <a:r>
              <a:rPr lang="en-US" altLang="ja-JP" dirty="0" smtClean="0">
                <a:latin typeface="+mn-lt"/>
              </a:rPr>
              <a:t>,</a:t>
            </a:r>
            <a:r>
              <a:rPr lang="en-US" altLang="ja-JP" baseline="0" dirty="0" smtClean="0">
                <a:latin typeface="+mn-lt"/>
              </a:rPr>
              <a:t> a more complex type of FOSS license that have additional requirements above permissive licenses. They require distribution of the original work and derivative works under the same terms as the original work.</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このスライドでは、プロプライエタリ</a:t>
            </a:r>
            <a:r>
              <a:rPr lang="ja-JP" altLang="en-US" dirty="0">
                <a:latin typeface="ＭＳ ゴシック" panose="020B0609070205080204" pitchFamily="49" charset="-128"/>
                <a:ea typeface="ＭＳ ゴシック" panose="020B0609070205080204" pitchFamily="49" charset="-128"/>
              </a:rPr>
              <a:t> ライセンス</a:t>
            </a:r>
            <a:r>
              <a:rPr lang="en-US" dirty="0" err="1">
                <a:latin typeface="ＭＳ ゴシック" panose="020B0609070205080204" pitchFamily="49" charset="-128"/>
                <a:ea typeface="ＭＳ ゴシック" panose="020B0609070205080204" pitchFamily="49" charset="-128"/>
              </a:rPr>
              <a:t>もしくはクローズド</a:t>
            </a:r>
            <a:r>
              <a:rPr lang="en-US" dirty="0">
                <a:latin typeface="ＭＳ ゴシック" panose="020B0609070205080204" pitchFamily="49" charset="-128"/>
                <a:ea typeface="ＭＳ ゴシック" panose="020B0609070205080204" pitchFamily="49" charset="-128"/>
              </a:rPr>
              <a:t> ソース </a:t>
            </a:r>
            <a:r>
              <a:rPr lang="en-US" dirty="0" err="1">
                <a:latin typeface="ＭＳ ゴシック" panose="020B0609070205080204" pitchFamily="49" charset="-128"/>
                <a:ea typeface="ＭＳ ゴシック" panose="020B0609070205080204" pitchFamily="49" charset="-128"/>
              </a:rPr>
              <a:t>ライセンスについて説明しています。これらのライセンスをFOSSライセンスと比較すると</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多くの場合</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要件</a:t>
            </a:r>
            <a:r>
              <a:rPr lang="en-US" dirty="0" err="1">
                <a:latin typeface="ＭＳ ゴシック" panose="020B0609070205080204" pitchFamily="49" charset="-128"/>
                <a:ea typeface="ＭＳ ゴシック" panose="020B0609070205080204" pitchFamily="49" charset="-128"/>
              </a:rPr>
              <a:t>やルールに大きな相違があります</a:t>
            </a:r>
            <a:r>
              <a:rPr lang="en-US" dirty="0" smtClean="0">
                <a:latin typeface="ＭＳ ゴシック" panose="020B0609070205080204" pitchFamily="49" charset="-128"/>
                <a:ea typeface="ＭＳ ゴシック" panose="020B0609070205080204" pitchFamily="49" charset="-128"/>
              </a:rPr>
              <a:t>。</a:t>
            </a:r>
          </a:p>
          <a:p>
            <a:endParaRPr lang="en-US" smtClean="0">
              <a:latin typeface="Calibri"/>
            </a:endParaRPr>
          </a:p>
          <a:p>
            <a:r>
              <a:rPr lang="en-US" smtClean="0">
                <a:latin typeface="Calibri"/>
              </a:rPr>
              <a:t>---</a:t>
            </a: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proprietary or closed source licenses. These licenses often have very different requirements and rules</a:t>
            </a:r>
            <a:r>
              <a:rPr lang="en-US" altLang="ja-JP" baseline="0" dirty="0" smtClean="0">
                <a:latin typeface="+mn-lt"/>
              </a:rPr>
              <a:t> compared to FOSS licenses.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このスライドではパブリック</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ソフトウェア</a:t>
            </a:r>
            <a:r>
              <a:rPr lang="en-US" dirty="0" err="1">
                <a:latin typeface="ＭＳ ゴシック" panose="020B0609070205080204" pitchFamily="49" charset="-128"/>
                <a:ea typeface="ＭＳ ゴシック" panose="020B0609070205080204" pitchFamily="49" charset="-128"/>
              </a:rPr>
              <a:t>作品に対しそれがいかなる制約もないことを意味する公開</a:t>
            </a:r>
            <a:r>
              <a:rPr lang="ja-JP" altLang="en-US" dirty="0">
                <a:latin typeface="ＭＳ ゴシック" panose="020B0609070205080204" pitchFamily="49" charset="-128"/>
                <a:ea typeface="ＭＳ ゴシック" panose="020B0609070205080204" pitchFamily="49" charset="-128"/>
              </a:rPr>
              <a:t>方法</a:t>
            </a:r>
            <a:r>
              <a:rPr lang="en-US" dirty="0">
                <a:latin typeface="ＭＳ ゴシック" panose="020B0609070205080204" pitchFamily="49" charset="-128"/>
                <a:ea typeface="ＭＳ ゴシック" panose="020B0609070205080204" pitchFamily="49" charset="-128"/>
              </a:rPr>
              <a:t>の</a:t>
            </a:r>
            <a:r>
              <a:rPr lang="en-US" altLang="ja-JP">
                <a:latin typeface="ＭＳ ゴシック" panose="020B0609070205080204" pitchFamily="49" charset="-128"/>
                <a:ea typeface="ＭＳ ゴシック" panose="020B0609070205080204" pitchFamily="49" charset="-128"/>
              </a:rPr>
              <a:t>1</a:t>
            </a:r>
            <a:r>
              <a:rPr lang="en-US" smtClean="0">
                <a:latin typeface="ＭＳ ゴシック" panose="020B0609070205080204" pitchFamily="49" charset="-128"/>
                <a:ea typeface="ＭＳ ゴシック" panose="020B0609070205080204" pitchFamily="49" charset="-128"/>
              </a:rPr>
              <a:t>つと</a:t>
            </a:r>
            <a:r>
              <a:rPr lang="ja-JP" altLang="en-US" smtClean="0">
                <a:latin typeface="ＭＳ ゴシック" panose="020B0609070205080204" pitchFamily="49" charset="-128"/>
                <a:ea typeface="ＭＳ ゴシック" panose="020B0609070205080204" pitchFamily="49" charset="-128"/>
              </a:rPr>
              <a:t>言</a:t>
            </a:r>
            <a:r>
              <a:rPr lang="en-US" smtClean="0">
                <a:latin typeface="ＭＳ ゴシック" panose="020B0609070205080204" pitchFamily="49" charset="-128"/>
                <a:ea typeface="ＭＳ ゴシック" panose="020B0609070205080204" pitchFamily="49" charset="-128"/>
              </a:rPr>
              <a:t>えます</a:t>
            </a:r>
            <a:r>
              <a:rPr lang="en-US" dirty="0">
                <a:latin typeface="ＭＳ ゴシック" panose="020B0609070205080204" pitchFamily="49" charset="-128"/>
                <a:ea typeface="ＭＳ ゴシック" panose="020B0609070205080204" pitchFamily="49" charset="-128"/>
              </a:rPr>
              <a:t>。米国ではパブリック </a:t>
            </a:r>
            <a:r>
              <a:rPr lang="en-US" dirty="0" err="1">
                <a:latin typeface="ＭＳ ゴシック" panose="020B0609070205080204" pitchFamily="49" charset="-128"/>
                <a:ea typeface="ＭＳ ゴシック" panose="020B0609070205080204" pitchFamily="49" charset="-128"/>
              </a:rPr>
              <a:t>ドメイン</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も</a:t>
            </a:r>
            <a:r>
              <a:rPr lang="en-US"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含まれる可能性がありますが</a:t>
            </a:r>
            <a:r>
              <a:rPr lang="en-US" baseline="0" dirty="0">
                <a:latin typeface="ＭＳ ゴシック" panose="020B0609070205080204" pitchFamily="49" charset="-128"/>
                <a:ea typeface="ＭＳ ゴシック" panose="020B0609070205080204" pitchFamily="49" charset="-128"/>
              </a:rPr>
              <a:t>、</a:t>
            </a:r>
            <a:r>
              <a:rPr lang="ja-JP" altLang="en-US" baseline="0" dirty="0">
                <a:solidFill>
                  <a:schemeClr val="tx1"/>
                </a:solidFill>
                <a:latin typeface="ＭＳ ゴシック" panose="020B0609070205080204" pitchFamily="49" charset="-128"/>
                <a:ea typeface="ＭＳ ゴシック" panose="020B0609070205080204" pitchFamily="49" charset="-128"/>
              </a:rPr>
              <a:t>すべて</a:t>
            </a:r>
            <a:r>
              <a:rPr lang="en-US" baseline="0" dirty="0">
                <a:solidFill>
                  <a:schemeClr val="tx1"/>
                </a:solidFill>
                <a:latin typeface="ＭＳ ゴシック" panose="020B0609070205080204" pitchFamily="49" charset="-128"/>
                <a:ea typeface="ＭＳ ゴシック" panose="020B0609070205080204" pitchFamily="49" charset="-128"/>
              </a:rPr>
              <a:t>の</a:t>
            </a:r>
            <a:r>
              <a:rPr lang="ja-JP" altLang="en-US" baseline="0" dirty="0">
                <a:latin typeface="ＭＳ ゴシック" panose="020B0609070205080204" pitchFamily="49" charset="-128"/>
                <a:ea typeface="ＭＳ ゴシック" panose="020B0609070205080204" pitchFamily="49" charset="-128"/>
              </a:rPr>
              <a:t>国々</a:t>
            </a:r>
            <a:r>
              <a:rPr lang="en-US" baseline="0" dirty="0" err="1">
                <a:latin typeface="ＭＳ ゴシック" panose="020B0609070205080204" pitchFamily="49" charset="-128"/>
                <a:ea typeface="ＭＳ ゴシック" panose="020B0609070205080204" pitchFamily="49" charset="-128"/>
              </a:rPr>
              <a:t>がその存在を認識したり、パブリック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ドメインの下</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原作者</a:t>
            </a:r>
            <a:r>
              <a:rPr lang="ja-JP" altLang="en-US" baseline="0" dirty="0">
                <a:latin typeface="ＭＳ ゴシック" panose="020B0609070205080204" pitchFamily="49" charset="-128"/>
                <a:ea typeface="ＭＳ ゴシック" panose="020B0609070205080204" pitchFamily="49" charset="-128"/>
              </a:rPr>
              <a:t>であることを放棄したりすることを</a:t>
            </a:r>
            <a:r>
              <a:rPr lang="en-US" baseline="0" dirty="0" err="1">
                <a:latin typeface="ＭＳ ゴシック" panose="020B0609070205080204" pitchFamily="49" charset="-128"/>
                <a:ea typeface="ＭＳ ゴシック" panose="020B0609070205080204" pitchFamily="49" charset="-128"/>
              </a:rPr>
              <a:t>許容するわけではないこと</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留意しなければなりません。ドイツがその一例です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r>
              <a:rPr lang="en-US" dirty="0" smtClean="0">
                <a:latin typeface="+mn-lt"/>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latin typeface="ＭＳ ゴシック" panose="020B0609070205080204" pitchFamily="49" charset="-128"/>
                <a:ea typeface="ＭＳ ゴシック" panose="020B0609070205080204" pitchFamily="49" charset="-128"/>
              </a:rPr>
              <a:t>このスライドではライセンスの両立性</a:t>
            </a:r>
            <a:r>
              <a:rPr lang="ja-JP" altLang="en-US" dirty="0" smtClean="0">
                <a:latin typeface="ＭＳ ゴシック" panose="020B0609070205080204" pitchFamily="49" charset="-128"/>
                <a:ea typeface="ＭＳ ゴシック" panose="020B0609070205080204" pitchFamily="49" charset="-128"/>
              </a:rPr>
              <a:t>（互換性）</a:t>
            </a:r>
            <a:r>
              <a:rPr lang="en-US" dirty="0" err="1" smtClean="0">
                <a:latin typeface="ＭＳ ゴシック" panose="020B0609070205080204" pitchFamily="49" charset="-128"/>
                <a:ea typeface="ＭＳ ゴシック" panose="020B0609070205080204" pitchFamily="49" charset="-128"/>
              </a:rPr>
              <a:t>について説明しています</a:t>
            </a:r>
            <a:r>
              <a:rPr lang="en-US" dirty="0" err="1">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両立性</a:t>
            </a:r>
            <a:r>
              <a:rPr lang="ja-JP" altLang="en-US" dirty="0" smtClean="0">
                <a:latin typeface="ＭＳ ゴシック" panose="020B0609070205080204" pitchFamily="49" charset="-128"/>
                <a:ea typeface="ＭＳ ゴシック" panose="020B0609070205080204" pitchFamily="49" charset="-128"/>
              </a:rPr>
              <a:t>（互換性）</a:t>
            </a:r>
            <a:r>
              <a:rPr lang="en-US" dirty="0" err="1" smtClean="0">
                <a:latin typeface="ＭＳ ゴシック" panose="020B0609070205080204" pitchFamily="49" charset="-128"/>
                <a:ea typeface="ＭＳ ゴシック" panose="020B0609070205080204" pitchFamily="49" charset="-128"/>
              </a:rPr>
              <a:t>は</a:t>
            </a:r>
            <a:r>
              <a:rPr lang="en-US" dirty="0" err="1">
                <a:latin typeface="ＭＳ ゴシック" panose="020B0609070205080204" pitchFamily="49" charset="-128"/>
                <a:ea typeface="ＭＳ ゴシック" panose="020B0609070205080204" pitchFamily="49" charset="-128"/>
              </a:rPr>
              <a:t>、どのライセンスが一緒に使用できるかを理解する上での考え方です。FOSS</a:t>
            </a:r>
            <a:r>
              <a:rPr lang="en-US" dirty="0" err="1" smtClean="0">
                <a:latin typeface="ＭＳ ゴシック" panose="020B0609070205080204" pitchFamily="49" charset="-128"/>
                <a:ea typeface="ＭＳ ゴシック" panose="020B0609070205080204" pitchFamily="49" charset="-128"/>
              </a:rPr>
              <a:t>にはお互いに両立</a:t>
            </a:r>
            <a:r>
              <a:rPr lang="ja-JP" altLang="en-US" dirty="0" smtClean="0">
                <a:latin typeface="ＭＳ ゴシック" panose="020B0609070205080204" pitchFamily="49" charset="-128"/>
                <a:ea typeface="ＭＳ ゴシック" panose="020B0609070205080204" pitchFamily="49" charset="-128"/>
              </a:rPr>
              <a:t>（互換）</a:t>
            </a:r>
            <a:r>
              <a:rPr lang="en-US" dirty="0" err="1" smtClean="0">
                <a:latin typeface="ＭＳ ゴシック" panose="020B0609070205080204" pitchFamily="49" charset="-128"/>
                <a:ea typeface="ＭＳ ゴシック" panose="020B0609070205080204" pitchFamily="49" charset="-128"/>
              </a:rPr>
              <a:t>できるもの</a:t>
            </a:r>
            <a:r>
              <a:rPr lang="en-US" dirty="0" err="1">
                <a:latin typeface="ＭＳ ゴシック" panose="020B0609070205080204" pitchFamily="49" charset="-128"/>
                <a:ea typeface="ＭＳ ゴシック" panose="020B0609070205080204" pitchFamily="49" charset="-128"/>
              </a:rPr>
              <a:t>、できないものがあります。コードやライセンスを選択する際にこれは重要な検討事項となります</a:t>
            </a:r>
            <a:r>
              <a:rPr lang="en-US" dirty="0" smtClean="0">
                <a:latin typeface="ＭＳ ゴシック" panose="020B0609070205080204" pitchFamily="49" charset="-128"/>
                <a:ea typeface="ＭＳ ゴシック" panose="020B0609070205080204" pitchFamily="49" charset="-128"/>
              </a:rPr>
              <a:t>。</a:t>
            </a:r>
          </a:p>
          <a:p>
            <a:endParaRPr lang="en-US" smtClean="0"/>
          </a:p>
          <a:p>
            <a:r>
              <a:rPr lang="en-US"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196428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このスライドでは、告知／表示（Notice</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について説明しています。これは</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ソースコード）</a:t>
            </a:r>
            <a:r>
              <a:rPr lang="en-US" dirty="0" err="1">
                <a:latin typeface="ＭＳ ゴシック" panose="020B0609070205080204" pitchFamily="49" charset="-128"/>
                <a:ea typeface="ＭＳ ゴシック" panose="020B0609070205080204" pitchFamily="49" charset="-128"/>
              </a:rPr>
              <a:t>ファイル</a:t>
            </a:r>
            <a:r>
              <a:rPr lang="ja-JP" altLang="en-US" dirty="0">
                <a:latin typeface="ＭＳ ゴシック" panose="020B0609070205080204" pitchFamily="49" charset="-128"/>
                <a:ea typeface="ＭＳ ゴシック" panose="020B0609070205080204" pitchFamily="49" charset="-128"/>
              </a:rPr>
              <a:t>内のコメント</a:t>
            </a:r>
            <a:r>
              <a:rPr lang="en-US" dirty="0" err="1">
                <a:latin typeface="ＭＳ ゴシック" panose="020B0609070205080204" pitchFamily="49" charset="-128"/>
                <a:ea typeface="ＭＳ ゴシック" panose="020B0609070205080204" pitchFamily="49" charset="-128"/>
              </a:rPr>
              <a:t>文字列（テキスト</a:t>
            </a:r>
            <a:r>
              <a:rPr lang="en-US"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によって、</a:t>
            </a:r>
            <a:r>
              <a:rPr lang="en-US" baseline="0" dirty="0" err="1">
                <a:latin typeface="ＭＳ ゴシック" panose="020B0609070205080204" pitchFamily="49" charset="-128"/>
                <a:ea typeface="ＭＳ ゴシック" panose="020B0609070205080204" pitchFamily="49" charset="-128"/>
              </a:rPr>
              <a:t>著作者やライセンスについて説明するもので</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多くの場合</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ソースコード）</a:t>
            </a:r>
            <a:r>
              <a:rPr lang="en-US" baseline="0" dirty="0" err="1">
                <a:latin typeface="ＭＳ ゴシック" panose="020B0609070205080204" pitchFamily="49" charset="-128"/>
                <a:ea typeface="ＭＳ ゴシック" panose="020B0609070205080204" pitchFamily="49" charset="-128"/>
              </a:rPr>
              <a:t>ファイルに</a:t>
            </a:r>
            <a:r>
              <a:rPr lang="ja-JP" altLang="en-US" baseline="0" dirty="0">
                <a:latin typeface="ＭＳ ゴシック" panose="020B0609070205080204" pitchFamily="49" charset="-128"/>
                <a:ea typeface="ＭＳ ゴシック" panose="020B0609070205080204" pitchFamily="49" charset="-128"/>
              </a:rPr>
              <a:t>適用される</a:t>
            </a:r>
            <a:r>
              <a:rPr lang="en-US" baseline="0" dirty="0" err="1">
                <a:latin typeface="ＭＳ ゴシック" panose="020B0609070205080204" pitchFamily="49" charset="-128"/>
                <a:ea typeface="ＭＳ ゴシック" panose="020B0609070205080204" pitchFamily="49" charset="-128"/>
              </a:rPr>
              <a:t>ライセンスを知る</a:t>
            </a:r>
            <a:r>
              <a:rPr lang="ja-JP" altLang="en-US" baseline="0" dirty="0">
                <a:latin typeface="ＭＳ ゴシック" panose="020B0609070205080204" pitchFamily="49" charset="-128"/>
                <a:ea typeface="ＭＳ ゴシック" panose="020B0609070205080204" pitchFamily="49" charset="-128"/>
              </a:rPr>
              <a:t>最も</a:t>
            </a:r>
            <a:r>
              <a:rPr lang="en-US" baseline="0" dirty="0" err="1">
                <a:latin typeface="ＭＳ ゴシック" panose="020B0609070205080204" pitchFamily="49" charset="-128"/>
                <a:ea typeface="ＭＳ ゴシック" panose="020B0609070205080204" pitchFamily="49" charset="-128"/>
              </a:rPr>
              <a:t>重要な方法として認識されています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20</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このスライドは</a:t>
            </a:r>
            <a:r>
              <a:rPr lang="en-US" baseline="0" dirty="0">
                <a:latin typeface="ＭＳ ゴシック" panose="020B0609070205080204" pitchFamily="49" charset="-128"/>
                <a:ea typeface="ＭＳ ゴシック" panose="020B0609070205080204" pitchFamily="49" charset="-128"/>
              </a:rPr>
              <a:t> マルチライセンスについて説明しています。これは、2つ以上のライセンス条件がソフトウェアに適用される状況です。</a:t>
            </a:r>
            <a:br>
              <a:rPr lang="en-US" baseline="0" dirty="0">
                <a:latin typeface="ＭＳ ゴシック" panose="020B0609070205080204" pitchFamily="49" charset="-128"/>
                <a:ea typeface="ＭＳ ゴシック" panose="020B0609070205080204" pitchFamily="49" charset="-128"/>
              </a:rPr>
            </a:br>
            <a:r>
              <a:rPr lang="en-US" baseline="0" dirty="0">
                <a:latin typeface="ＭＳ ゴシック" panose="020B0609070205080204" pitchFamily="49" charset="-128"/>
                <a:ea typeface="ＭＳ ゴシック" panose="020B0609070205080204" pitchFamily="49" charset="-128"/>
              </a:rPr>
              <a:t/>
            </a:r>
            <a:br>
              <a:rPr lang="en-US" baseline="0" dirty="0">
                <a:latin typeface="ＭＳ ゴシック" panose="020B0609070205080204" pitchFamily="49" charset="-128"/>
                <a:ea typeface="ＭＳ ゴシック" panose="020B0609070205080204" pitchFamily="49" charset="-128"/>
              </a:rPr>
            </a:br>
            <a:r>
              <a:rPr lang="en-US" b="1" dirty="0">
                <a:latin typeface="ＭＳ ゴシック" panose="020B0609070205080204" pitchFamily="49" charset="-128"/>
                <a:ea typeface="ＭＳ ゴシック" panose="020B0609070205080204" pitchFamily="49" charset="-128"/>
              </a:rPr>
              <a:t>結合的（Conjunctive）</a:t>
            </a:r>
            <a:r>
              <a:rPr lang="en-US" dirty="0">
                <a:latin typeface="ＭＳ ゴシック" panose="020B0609070205080204" pitchFamily="49" charset="-128"/>
                <a:ea typeface="ＭＳ ゴシック" panose="020B0609070205080204" pitchFamily="49" charset="-128"/>
              </a:rPr>
              <a:t> ＝ 複数のライセンスを適用します。</a:t>
            </a:r>
          </a:p>
          <a:p>
            <a:pPr lvl="1"/>
            <a:r>
              <a:rPr lang="en-US" dirty="0">
                <a:latin typeface="ＭＳ ゴシック" panose="020B0609070205080204" pitchFamily="49" charset="-128"/>
                <a:ea typeface="ＭＳ ゴシック" panose="020B0609070205080204" pitchFamily="49" charset="-128"/>
              </a:rPr>
              <a:t>GPL-2.0 プロジェクトはBSD三条項ライセンス下のコードも含みます。 </a:t>
            </a:r>
          </a:p>
          <a:p>
            <a:pPr marL="596376" lvl="1" indent="0">
              <a:buNone/>
            </a:pPr>
            <a:r>
              <a:rPr lang="en-US" baseline="0" dirty="0">
                <a:latin typeface="ＭＳ ゴシック" panose="020B0609070205080204" pitchFamily="49" charset="-128"/>
                <a:ea typeface="ＭＳ ゴシック" panose="020B0609070205080204" pitchFamily="49" charset="-128"/>
                <a:sym typeface="Wingdings"/>
              </a:rPr>
              <a:t>この状況においては両方の条項を満たさなければいけません。</a:t>
            </a:r>
          </a:p>
          <a:p>
            <a:r>
              <a:rPr lang="en-US" b="1" dirty="0">
                <a:latin typeface="ＭＳ ゴシック" panose="020B0609070205080204" pitchFamily="49" charset="-128"/>
                <a:ea typeface="ＭＳ ゴシック" panose="020B0609070205080204" pitchFamily="49" charset="-128"/>
              </a:rPr>
              <a:t>離接的（Disjunctive）</a:t>
            </a:r>
            <a:r>
              <a:rPr lang="en-US" dirty="0">
                <a:latin typeface="ＭＳ ゴシック" panose="020B0609070205080204" pitchFamily="49" charset="-128"/>
                <a:ea typeface="ＭＳ ゴシック" panose="020B0609070205080204" pitchFamily="49" charset="-128"/>
              </a:rPr>
              <a:t> ＝ </a:t>
            </a:r>
            <a:r>
              <a:rPr lang="ja-JP" altLang="en-US" dirty="0">
                <a:latin typeface="ＭＳ ゴシック" panose="020B0609070205080204" pitchFamily="49" charset="-128"/>
                <a:ea typeface="ＭＳ ゴシック" panose="020B0609070205080204" pitchFamily="49" charset="-128"/>
              </a:rPr>
              <a:t>複数のオープンソース ライセンス</a:t>
            </a:r>
            <a:r>
              <a:rPr lang="en-US" dirty="0">
                <a:latin typeface="ＭＳ ゴシック" panose="020B0609070205080204" pitchFamily="49" charset="-128"/>
                <a:ea typeface="ＭＳ ゴシック" panose="020B0609070205080204" pitchFamily="49" charset="-128"/>
              </a:rPr>
              <a:t>から</a:t>
            </a:r>
            <a:r>
              <a:rPr lang="en-US" altLang="ja-JP" dirty="0">
                <a:latin typeface="ＭＳ ゴシック" panose="020B0609070205080204" pitchFamily="49" charset="-128"/>
                <a:ea typeface="ＭＳ ゴシック" panose="020B0609070205080204" pitchFamily="49" charset="-128"/>
              </a:rPr>
              <a:t>1</a:t>
            </a:r>
            <a:r>
              <a:rPr lang="en-US" dirty="0">
                <a:latin typeface="ＭＳ ゴシック" panose="020B0609070205080204" pitchFamily="49" charset="-128"/>
                <a:ea typeface="ＭＳ ゴシック" panose="020B0609070205080204" pitchFamily="49" charset="-128"/>
              </a:rPr>
              <a:t>つのライセンスを選択します。</a:t>
            </a:r>
          </a:p>
          <a:p>
            <a:pPr lvl="1"/>
            <a:r>
              <a:rPr lang="en-US" dirty="0">
                <a:latin typeface="ＭＳ ゴシック" panose="020B0609070205080204" pitchFamily="49" charset="-128"/>
                <a:ea typeface="ＭＳ ゴシック" panose="020B0609070205080204" pitchFamily="49" charset="-128"/>
              </a:rPr>
              <a:t>Mozilla 3ライセンス（tri-license）</a:t>
            </a:r>
          </a:p>
          <a:p>
            <a:pPr lvl="1"/>
            <a:r>
              <a:rPr lang="en-US" dirty="0">
                <a:latin typeface="ＭＳ ゴシック" panose="020B0609070205080204" pitchFamily="49" charset="-128"/>
                <a:ea typeface="ＭＳ ゴシック" panose="020B0609070205080204" pitchFamily="49" charset="-128"/>
              </a:rPr>
              <a:t>Jetty</a:t>
            </a:r>
          </a:p>
          <a:p>
            <a:pPr lvl="1"/>
            <a:r>
              <a:rPr lang="en-US" dirty="0">
                <a:latin typeface="ＭＳ ゴシック" panose="020B0609070205080204" pitchFamily="49" charset="-128"/>
                <a:ea typeface="ＭＳ ゴシック" panose="020B0609070205080204" pitchFamily="49" charset="-128"/>
              </a:rPr>
              <a:t>Ruby</a:t>
            </a:r>
            <a:endParaRPr lang="en-US" dirty="0">
              <a:solidFill>
                <a:srgbClr val="FF0000"/>
              </a:solidFill>
              <a:latin typeface="ＭＳ ゴシック" panose="020B0609070205080204" pitchFamily="49" charset="-128"/>
              <a:ea typeface="ＭＳ ゴシック" panose="020B0609070205080204" pitchFamily="49" charset="-128"/>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ＭＳ ゴシック" panose="020B0609070205080204" pitchFamily="49" charset="-128"/>
                <a:ea typeface="ＭＳ ゴシック" panose="020B0609070205080204" pitchFamily="49" charset="-128"/>
              </a:rPr>
              <a:t/>
            </a:r>
            <a:br>
              <a:rPr lang="en-US" dirty="0">
                <a:latin typeface="ＭＳ ゴシック" panose="020B0609070205080204" pitchFamily="49" charset="-128"/>
                <a:ea typeface="ＭＳ ゴシック" panose="020B0609070205080204" pitchFamily="49" charset="-128"/>
              </a:rPr>
            </a:br>
            <a:r>
              <a:rPr lang="en-US" dirty="0">
                <a:latin typeface="ＭＳ ゴシック" panose="020B0609070205080204" pitchFamily="49" charset="-128"/>
                <a:ea typeface="ＭＳ ゴシック" panose="020B0609070205080204" pitchFamily="49" charset="-128"/>
              </a:rPr>
              <a:t>離接的なライセンスは、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FOSSポリシーを策定する際により深く調査す</a:t>
            </a:r>
            <a:r>
              <a:rPr lang="ja-JP" altLang="en-US" baseline="0" dirty="0">
                <a:latin typeface="ＭＳ ゴシック" panose="020B0609070205080204" pitchFamily="49" charset="-128"/>
                <a:ea typeface="ＭＳ ゴシック" panose="020B0609070205080204" pitchFamily="49" charset="-128"/>
              </a:rPr>
              <a:t>べき</a:t>
            </a:r>
            <a:r>
              <a:rPr lang="en-US" baseline="0" dirty="0" err="1">
                <a:latin typeface="ＭＳ ゴシック" panose="020B0609070205080204" pitchFamily="49" charset="-128"/>
                <a:ea typeface="ＭＳ ゴシック" panose="020B0609070205080204" pitchFamily="49" charset="-128"/>
              </a:rPr>
              <a:t>重要な</a:t>
            </a:r>
            <a:r>
              <a:rPr lang="ja-JP" altLang="en-US" baseline="0" dirty="0">
                <a:latin typeface="ＭＳ ゴシック" panose="020B0609070205080204" pitchFamily="49" charset="-128"/>
                <a:ea typeface="ＭＳ ゴシック" panose="020B0609070205080204" pitchFamily="49" charset="-128"/>
              </a:rPr>
              <a:t>事柄となる</a:t>
            </a:r>
            <a:r>
              <a:rPr lang="en-US" baseline="0" dirty="0" err="1">
                <a:latin typeface="ＭＳ ゴシック" panose="020B0609070205080204" pitchFamily="49" charset="-128"/>
                <a:ea typeface="ＭＳ ゴシック" panose="020B0609070205080204" pitchFamily="49" charset="-128"/>
              </a:rPr>
              <a:t>ことがあります</a:t>
            </a:r>
            <a:r>
              <a:rPr lang="en-US" baseline="0" dirty="0">
                <a:latin typeface="ＭＳ ゴシック" panose="020B0609070205080204" pitchFamily="49" charset="-128"/>
                <a:ea typeface="ＭＳ ゴシック" panose="020B0609070205080204" pitchFamily="49" charset="-128"/>
              </a:rPr>
              <a:t>。</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ＭＳ ゴシック" panose="020B0609070205080204" pitchFamily="49" charset="-128"/>
              <a:ea typeface="ＭＳ ゴシック" panose="020B0609070205080204" pitchFamily="49" charset="-128"/>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ＭＳ ゴシック" panose="020B0609070205080204" pitchFamily="49" charset="-128"/>
                <a:ea typeface="ＭＳ ゴシック" panose="020B0609070205080204" pitchFamily="49" charset="-128"/>
                <a:cs typeface="Arial"/>
              </a:rPr>
              <a:t>離接的なライセンスの下では、ライセンスを選択することができます</a:t>
            </a:r>
            <a:r>
              <a:rPr lang="en-US" sz="1200" dirty="0">
                <a:latin typeface="ＭＳ ゴシック" panose="020B0609070205080204" pitchFamily="49" charset="-128"/>
                <a:ea typeface="ＭＳ ゴシック" panose="020B0609070205080204" pitchFamily="49" charset="-128"/>
                <a:cs typeface="Arial"/>
              </a:rPr>
              <a:t>。</a:t>
            </a:r>
            <a:r>
              <a:rPr lang="ja-JP" altLang="en-US" sz="1200" dirty="0">
                <a:latin typeface="ＭＳ ゴシック" panose="020B0609070205080204" pitchFamily="49" charset="-128"/>
                <a:ea typeface="ＭＳ ゴシック" panose="020B0609070205080204" pitchFamily="49" charset="-128"/>
                <a:cs typeface="Arial"/>
              </a:rPr>
              <a:t>たとえば、</a:t>
            </a:r>
            <a:r>
              <a:rPr lang="en-US" sz="1200" dirty="0" err="1">
                <a:latin typeface="ＭＳ ゴシック" panose="020B0609070205080204" pitchFamily="49" charset="-128"/>
                <a:ea typeface="ＭＳ ゴシック" panose="020B0609070205080204" pitchFamily="49" charset="-128"/>
                <a:cs typeface="Arial"/>
              </a:rPr>
              <a:t>GPLとよりパーミッシブなライセンスが選択肢にあった場合、ライセンスの</a:t>
            </a:r>
            <a:r>
              <a:rPr lang="en-US" sz="1200" baseline="0" dirty="0" err="1">
                <a:latin typeface="ＭＳ ゴシック" panose="020B0609070205080204" pitchFamily="49" charset="-128"/>
                <a:ea typeface="ＭＳ ゴシック" panose="020B0609070205080204" pitchFamily="49" charset="-128"/>
                <a:cs typeface="Arial"/>
              </a:rPr>
              <a:t>両立性と</a:t>
            </a:r>
            <a:r>
              <a:rPr lang="ja-JP" altLang="en-US" sz="1200" dirty="0">
                <a:latin typeface="ＭＳ ゴシック" panose="020B0609070205080204" pitchFamily="49" charset="-128"/>
                <a:ea typeface="ＭＳ ゴシック" panose="020B0609070205080204" pitchFamily="49" charset="-128"/>
                <a:cs typeface="Arial"/>
              </a:rPr>
              <a:t>要件を十分</a:t>
            </a:r>
            <a:r>
              <a:rPr lang="ja-JP" altLang="en-US" sz="1200">
                <a:latin typeface="ＭＳ ゴシック" panose="020B0609070205080204" pitchFamily="49" charset="-128"/>
                <a:ea typeface="ＭＳ ゴシック" panose="020B0609070205080204" pitchFamily="49" charset="-128"/>
                <a:cs typeface="Arial"/>
              </a:rPr>
              <a:t>検討</a:t>
            </a:r>
            <a:r>
              <a:rPr lang="ja-JP" altLang="en-US" sz="1200" smtClean="0">
                <a:latin typeface="ＭＳ ゴシック" panose="020B0609070205080204" pitchFamily="49" charset="-128"/>
                <a:ea typeface="ＭＳ ゴシック" panose="020B0609070205080204" pitchFamily="49" charset="-128"/>
                <a:cs typeface="Arial"/>
              </a:rPr>
              <a:t>した上で</a:t>
            </a:r>
            <a:r>
              <a:rPr lang="ja-JP" alt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どちらのライセンスで頒布するか</a:t>
            </a:r>
            <a:r>
              <a:rPr lang="ja-JP" altLang="en-US" sz="1200" dirty="0">
                <a:latin typeface="ＭＳ ゴシック" panose="020B0609070205080204" pitchFamily="49" charset="-128"/>
                <a:ea typeface="ＭＳ ゴシック" panose="020B0609070205080204" pitchFamily="49" charset="-128"/>
                <a:cs typeface="Arial"/>
              </a:rPr>
              <a:t>を</a:t>
            </a:r>
            <a:r>
              <a:rPr lang="en-US" sz="1200" dirty="0" err="1">
                <a:latin typeface="ＭＳ ゴシック" panose="020B0609070205080204" pitchFamily="49" charset="-128"/>
                <a:ea typeface="ＭＳ ゴシック" panose="020B0609070205080204" pitchFamily="49" charset="-128"/>
                <a:cs typeface="Arial"/>
              </a:rPr>
              <a:t>選択できます</a:t>
            </a:r>
            <a:r>
              <a:rPr lang="en-US" sz="1200" dirty="0">
                <a:latin typeface="ＭＳ ゴシック" panose="020B0609070205080204" pitchFamily="49" charset="-128"/>
                <a:ea typeface="ＭＳ ゴシック" panose="020B0609070205080204" pitchFamily="49" charset="-128"/>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ＭＳ ゴシック" panose="020B0609070205080204" pitchFamily="49" charset="-128"/>
                <a:ea typeface="ＭＳ ゴシック" panose="020B0609070205080204" pitchFamily="49" charset="-128"/>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ＭＳ ゴシック" panose="020B0609070205080204" pitchFamily="49" charset="-128"/>
                <a:ea typeface="ＭＳ ゴシック" panose="020B0609070205080204" pitchFamily="49" charset="-128"/>
                <a:cs typeface="Arial"/>
              </a:rPr>
              <a:t>プロジェクトが離接的なライセンス</a:t>
            </a:r>
            <a:r>
              <a:rPr lang="ja-JP" altLang="en-US" sz="1200" dirty="0">
                <a:latin typeface="ＭＳ ゴシック" panose="020B0609070205080204" pitchFamily="49" charset="-128"/>
                <a:ea typeface="ＭＳ ゴシック" panose="020B0609070205080204" pitchFamily="49" charset="-128"/>
                <a:cs typeface="Arial"/>
              </a:rPr>
              <a:t>を設定して</a:t>
            </a:r>
            <a:r>
              <a:rPr lang="en-US" sz="1200" dirty="0">
                <a:latin typeface="ＭＳ ゴシック" panose="020B0609070205080204" pitchFamily="49" charset="-128"/>
                <a:ea typeface="ＭＳ ゴシック" panose="020B0609070205080204" pitchFamily="49" charset="-128"/>
                <a:cs typeface="Arial"/>
              </a:rPr>
              <a:t>も、</a:t>
            </a:r>
            <a:r>
              <a:rPr lang="ja-JP" altLang="en-US" sz="1200" dirty="0">
                <a:latin typeface="ＭＳ ゴシック" panose="020B0609070205080204" pitchFamily="49" charset="-128"/>
                <a:ea typeface="ＭＳ ゴシック" panose="020B0609070205080204" pitchFamily="49" charset="-128"/>
                <a:cs typeface="Arial"/>
              </a:rPr>
              <a:t>時として、あなたが利用しようとした</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err="1">
                <a:latin typeface="ＭＳ ゴシック" panose="020B0609070205080204" pitchFamily="49" charset="-128"/>
                <a:ea typeface="ＭＳ ゴシック" panose="020B0609070205080204" pitchFamily="49" charset="-128"/>
                <a:cs typeface="Arial"/>
              </a:rPr>
              <a:t>には</a:t>
            </a:r>
            <a:r>
              <a:rPr lang="en-US" altLang="ja-JP" sz="1200" dirty="0">
                <a:latin typeface="ＭＳ ゴシック" panose="020B0609070205080204" pitchFamily="49" charset="-128"/>
                <a:ea typeface="ＭＳ ゴシック" panose="020B0609070205080204" pitchFamily="49" charset="-128"/>
                <a:cs typeface="Arial"/>
              </a:rPr>
              <a:t>1</a:t>
            </a:r>
            <a:r>
              <a:rPr lang="en-US" sz="1200" dirty="0">
                <a:latin typeface="ＭＳ ゴシック" panose="020B0609070205080204" pitchFamily="49" charset="-128"/>
                <a:ea typeface="ＭＳ ゴシック" panose="020B0609070205080204" pitchFamily="49" charset="-128"/>
                <a:cs typeface="Arial"/>
              </a:rPr>
              <a:t>つのライセンスだけ</a:t>
            </a:r>
            <a:r>
              <a:rPr lang="ja-JP" altLang="en-US" sz="1200" dirty="0">
                <a:latin typeface="ＭＳ ゴシック" panose="020B0609070205080204" pitchFamily="49" charset="-128"/>
                <a:ea typeface="ＭＳ ゴシック" panose="020B0609070205080204" pitchFamily="49" charset="-128"/>
                <a:cs typeface="Arial"/>
              </a:rPr>
              <a:t>が設定されている</a:t>
            </a:r>
            <a:r>
              <a:rPr lang="en-US" sz="1200" dirty="0" err="1">
                <a:latin typeface="ＭＳ ゴシック" panose="020B0609070205080204" pitchFamily="49" charset="-128"/>
                <a:ea typeface="ＭＳ ゴシック" panose="020B0609070205080204" pitchFamily="49" charset="-128"/>
                <a:cs typeface="Arial"/>
              </a:rPr>
              <a:t>場合</a:t>
            </a:r>
            <a:r>
              <a:rPr lang="ja-JP" altLang="en-US" sz="1200" dirty="0">
                <a:latin typeface="ＭＳ ゴシック" panose="020B0609070205080204" pitchFamily="49" charset="-128"/>
                <a:ea typeface="ＭＳ ゴシック" panose="020B0609070205080204" pitchFamily="49" charset="-128"/>
                <a:cs typeface="Arial"/>
              </a:rPr>
              <a:t>もあります。おそらく、その</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a:latin typeface="ＭＳ ゴシック" panose="020B0609070205080204" pitchFamily="49" charset="-128"/>
                <a:ea typeface="ＭＳ ゴシック" panose="020B0609070205080204" pitchFamily="49" charset="-128"/>
                <a:cs typeface="Arial"/>
              </a:rPr>
              <a:t>の作成者が、</a:t>
            </a:r>
            <a:r>
              <a:rPr lang="en-US" sz="1200" dirty="0" err="1">
                <a:latin typeface="ＭＳ ゴシック" panose="020B0609070205080204" pitchFamily="49" charset="-128"/>
                <a:ea typeface="ＭＳ ゴシック" panose="020B0609070205080204" pitchFamily="49" charset="-128"/>
                <a:cs typeface="Arial"/>
              </a:rPr>
              <a:t>この選択をすでに実施し</a:t>
            </a:r>
            <a:r>
              <a:rPr lang="ja-JP" altLang="en-US" sz="1200" dirty="0">
                <a:latin typeface="ＭＳ ゴシック" panose="020B0609070205080204" pitchFamily="49" charset="-128"/>
                <a:ea typeface="ＭＳ ゴシック" panose="020B0609070205080204" pitchFamily="49" charset="-128"/>
                <a:cs typeface="Arial"/>
              </a:rPr>
              <a:t>てしまっているのかもしれません</a:t>
            </a:r>
            <a:r>
              <a:rPr lang="en-US" sz="1200" dirty="0">
                <a:latin typeface="ＭＳ ゴシック" panose="020B0609070205080204" pitchFamily="49" charset="-128"/>
                <a:ea typeface="ＭＳ ゴシック" panose="020B0609070205080204" pitchFamily="49" charset="-128"/>
                <a:cs typeface="Arial"/>
              </a:rPr>
              <a:t>。使</a:t>
            </a:r>
            <a:r>
              <a:rPr lang="ja-JP" altLang="en-US" sz="1200" dirty="0">
                <a:latin typeface="ＭＳ ゴシック" panose="020B0609070205080204" pitchFamily="49" charset="-128"/>
                <a:ea typeface="ＭＳ ゴシック" panose="020B0609070205080204" pitchFamily="49" charset="-128"/>
                <a:cs typeface="Arial"/>
              </a:rPr>
              <a:t>いたくない</a:t>
            </a:r>
            <a:r>
              <a:rPr lang="en-US" sz="1200" dirty="0" err="1">
                <a:latin typeface="ＭＳ ゴシック" panose="020B0609070205080204" pitchFamily="49" charset="-128"/>
                <a:ea typeface="ＭＳ ゴシック" panose="020B0609070205080204" pitchFamily="49" charset="-128"/>
                <a:cs typeface="Arial"/>
              </a:rPr>
              <a:t>ライセンス</a:t>
            </a:r>
            <a:r>
              <a:rPr lang="ja-JP" altLang="en-US" sz="1200" dirty="0">
                <a:latin typeface="ＭＳ ゴシック" panose="020B0609070205080204" pitchFamily="49" charset="-128"/>
                <a:ea typeface="ＭＳ ゴシック" panose="020B0609070205080204" pitchFamily="49" charset="-128"/>
                <a:cs typeface="Arial"/>
              </a:rPr>
              <a:t>が</a:t>
            </a:r>
            <a:r>
              <a:rPr lang="en-US" sz="1200" dirty="0" err="1">
                <a:latin typeface="ＭＳ ゴシック" panose="020B0609070205080204" pitchFamily="49" charset="-128"/>
                <a:ea typeface="ＭＳ ゴシック" panose="020B0609070205080204" pitchFamily="49" charset="-128"/>
                <a:cs typeface="Arial"/>
              </a:rPr>
              <a:t>選択</a:t>
            </a:r>
            <a:r>
              <a:rPr lang="ja-JP" altLang="en-US" sz="1200" dirty="0">
                <a:latin typeface="ＭＳ ゴシック" panose="020B0609070205080204" pitchFamily="49" charset="-128"/>
                <a:ea typeface="ＭＳ ゴシック" panose="020B0609070205080204" pitchFamily="49" charset="-128"/>
                <a:cs typeface="Arial"/>
              </a:rPr>
              <a:t>されていた場合は</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原作</a:t>
            </a:r>
            <a:r>
              <a:rPr lang="ja-JP" altLang="en-US" sz="1200" dirty="0">
                <a:latin typeface="ＭＳ ゴシック" panose="020B0609070205080204" pitchFamily="49" charset="-128"/>
                <a:ea typeface="ＭＳ ゴシック" panose="020B0609070205080204" pitchFamily="49" charset="-128"/>
                <a:cs typeface="Arial"/>
              </a:rPr>
              <a:t>品</a:t>
            </a:r>
            <a:r>
              <a:rPr lang="en-US" sz="1200" dirty="0" err="1">
                <a:latin typeface="ＭＳ ゴシック" panose="020B0609070205080204" pitchFamily="49" charset="-128"/>
                <a:ea typeface="ＭＳ ゴシック" panose="020B0609070205080204" pitchFamily="49" charset="-128"/>
                <a:cs typeface="Arial"/>
              </a:rPr>
              <a:t>の著作権保有者が誰かを明確にし</a:t>
            </a:r>
            <a:r>
              <a:rPr lang="ja-JP" altLang="en-US" sz="1200" dirty="0" err="1">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そこから直接コードを入手す</a:t>
            </a:r>
            <a:r>
              <a:rPr lang="ja-JP" altLang="en-US" sz="1200" dirty="0">
                <a:latin typeface="ＭＳ ゴシック" panose="020B0609070205080204" pitchFamily="49" charset="-128"/>
                <a:ea typeface="ＭＳ ゴシック" panose="020B0609070205080204" pitchFamily="49" charset="-128"/>
                <a:cs typeface="Arial"/>
              </a:rPr>
              <a:t>る</a:t>
            </a:r>
            <a:r>
              <a:rPr lang="en-US" sz="1200" dirty="0" err="1">
                <a:latin typeface="ＭＳ ゴシック" panose="020B0609070205080204" pitchFamily="49" charset="-128"/>
                <a:ea typeface="ＭＳ ゴシック" panose="020B0609070205080204" pitchFamily="49" charset="-128"/>
                <a:cs typeface="Arial"/>
              </a:rPr>
              <a:t>べきかどうかを検討しなければ</a:t>
            </a:r>
            <a:r>
              <a:rPr lang="ja-JP" altLang="en-US" sz="1200" dirty="0">
                <a:latin typeface="ＭＳ ゴシック" panose="020B0609070205080204" pitchFamily="49" charset="-128"/>
                <a:ea typeface="ＭＳ ゴシック" panose="020B0609070205080204" pitchFamily="49" charset="-128"/>
                <a:cs typeface="Arial"/>
              </a:rPr>
              <a:t>なり</a:t>
            </a:r>
            <a:r>
              <a:rPr lang="en-US" sz="1200" dirty="0" err="1">
                <a:latin typeface="ＭＳ ゴシック" panose="020B0609070205080204" pitchFamily="49" charset="-128"/>
                <a:ea typeface="ＭＳ ゴシック" panose="020B0609070205080204" pitchFamily="49" charset="-128"/>
                <a:cs typeface="Arial"/>
              </a:rPr>
              <a:t>ません</a:t>
            </a:r>
            <a:r>
              <a:rPr lang="en-US" sz="1200" dirty="0">
                <a:latin typeface="ＭＳ ゴシック" panose="020B0609070205080204" pitchFamily="49" charset="-128"/>
                <a:ea typeface="ＭＳ ゴシック" panose="020B0609070205080204" pitchFamily="49" charset="-128"/>
                <a:cs typeface="Arial"/>
              </a:rPr>
              <a:t>。</a:t>
            </a:r>
          </a:p>
          <a:p>
            <a:endParaRPr lang="en-US" sz="1200" dirty="0">
              <a:latin typeface="ＭＳ ゴシック" panose="020B0609070205080204" pitchFamily="49" charset="-128"/>
              <a:ea typeface="ＭＳ ゴシック" panose="020B0609070205080204" pitchFamily="49" charset="-128"/>
              <a:cs typeface="Arial"/>
            </a:endParaRPr>
          </a:p>
          <a:p>
            <a:r>
              <a:rPr lang="en-US" sz="1200" b="1" dirty="0">
                <a:latin typeface="ＭＳ ゴシック" panose="020B0609070205080204" pitchFamily="49" charset="-128"/>
                <a:ea typeface="ＭＳ ゴシック" panose="020B0609070205080204" pitchFamily="49" charset="-128"/>
                <a:cs typeface="Arial"/>
              </a:rPr>
              <a:t>例） </a:t>
            </a:r>
          </a:p>
          <a:p>
            <a:r>
              <a:rPr lang="en-US" sz="1200" dirty="0">
                <a:latin typeface="ＭＳ ゴシック" panose="020B0609070205080204" pitchFamily="49" charset="-128"/>
                <a:ea typeface="ＭＳ ゴシック" panose="020B0609070205080204" pitchFamily="49" charset="-128"/>
                <a:cs typeface="Arial"/>
              </a:rPr>
              <a:t>MPL 1.1/GPL 2.0/LGPL 2.1 - - </a:t>
            </a:r>
          </a:p>
          <a:p>
            <a:r>
              <a:rPr lang="en-US" sz="1200" dirty="0">
                <a:latin typeface="ＭＳ ゴシック" panose="020B0609070205080204" pitchFamily="49" charset="-128"/>
                <a:ea typeface="ＭＳ ゴシック" panose="020B0609070205080204" pitchFamily="49" charset="-128"/>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ＭＳ ゴシック" panose="020B0609070205080204" pitchFamily="49" charset="-128"/>
                <a:ea typeface="ＭＳ ゴシック" panose="020B0609070205080204" pitchFamily="49" charset="-128"/>
                <a:cs typeface="Arial"/>
              </a:rPr>
              <a:t> . . . </a:t>
            </a:r>
          </a:p>
          <a:p>
            <a:r>
              <a:rPr lang="en-US" sz="1200" dirty="0">
                <a:latin typeface="ＭＳ ゴシック" panose="020B0609070205080204" pitchFamily="49" charset="-128"/>
                <a:ea typeface="ＭＳ ゴシック" panose="020B0609070205080204" pitchFamily="49" charset="-128"/>
                <a:cs typeface="Arial"/>
              </a:rPr>
              <a:t>
このファイルの内容は、上記に代えて、GNU General Public License Version 2 </a:t>
            </a:r>
            <a:r>
              <a:rPr lang="en-US" sz="1200" dirty="0" err="1">
                <a:latin typeface="ＭＳ ゴシック" panose="020B0609070205080204" pitchFamily="49" charset="-128"/>
                <a:ea typeface="ＭＳ ゴシック" panose="020B0609070205080204" pitchFamily="49" charset="-128"/>
                <a:cs typeface="Arial"/>
              </a:rPr>
              <a:t>以降のライセンス</a:t>
            </a:r>
            <a:r>
              <a:rPr lang="en-US" sz="1200" dirty="0">
                <a:latin typeface="ＭＳ ゴシック" panose="020B0609070205080204" pitchFamily="49" charset="-128"/>
                <a:ea typeface="ＭＳ ゴシック" panose="020B0609070205080204" pitchFamily="49" charset="-128"/>
                <a:cs typeface="Arial"/>
              </a:rPr>
              <a:t>（ 「GPL」ライセンス）、もしくは - GNU Lesser General Public License Version 2.1以降のライセンス</a:t>
            </a:r>
            <a:r>
              <a:rPr lang="ja-JP" altLang="en-US" sz="1200" dirty="0">
                <a:latin typeface="ＭＳ ゴシック" panose="020B0609070205080204" pitchFamily="49" charset="-128"/>
                <a:ea typeface="ＭＳ ゴシック" panose="020B0609070205080204" pitchFamily="49" charset="-128"/>
                <a:cs typeface="Arial"/>
              </a:rPr>
              <a:t> </a:t>
            </a:r>
            <a:r>
              <a:rPr lang="en-US" sz="1200" dirty="0">
                <a:latin typeface="ＭＳ ゴシック" panose="020B0609070205080204" pitchFamily="49" charset="-128"/>
                <a:ea typeface="ＭＳ ゴシック" panose="020B0609070205080204" pitchFamily="49" charset="-128"/>
                <a:cs typeface="Arial"/>
              </a:rPr>
              <a:t>( 「LGPL」ライセンス) </a:t>
            </a:r>
            <a:r>
              <a:rPr lang="en-US" sz="1200" dirty="0" err="1">
                <a:latin typeface="ＭＳ ゴシック" panose="020B0609070205080204" pitchFamily="49" charset="-128"/>
                <a:ea typeface="ＭＳ ゴシック" panose="020B0609070205080204" pitchFamily="49" charset="-128"/>
                <a:cs typeface="Arial"/>
              </a:rPr>
              <a:t>の条件に従って使用することも可能です。この場合、このファイルの使用には上記の条項ではなく</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GPLもしくはLGPL</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ライセンスの条項が適用されます</a:t>
            </a:r>
            <a:r>
              <a:rPr lang="ja-JP" altLang="en-US" sz="1200" dirty="0" err="1">
                <a:latin typeface="ＭＳ ゴシック" panose="020B0609070205080204" pitchFamily="49" charset="-128"/>
                <a:ea typeface="ＭＳ ゴシック" panose="020B0609070205080204" pitchFamily="49" charset="-128"/>
                <a:cs typeface="Arial"/>
              </a:rPr>
              <a:t>。</a:t>
            </a:r>
            <a:endParaRPr lang="en-US" sz="1200" dirty="0">
              <a:latin typeface="ＭＳ ゴシック" panose="020B0609070205080204" pitchFamily="49" charset="-128"/>
              <a:ea typeface="ＭＳ ゴシック" panose="020B0609070205080204" pitchFamily="49" charset="-128"/>
              <a:cs typeface="Arial"/>
            </a:endParaRP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a:t>
            </a:r>
            <a:r>
              <a:rPr lang="en-US" sz="1200" b="1" dirty="0">
                <a:latin typeface="ＭＳ ゴシック" panose="020B0609070205080204" pitchFamily="49" charset="-128"/>
                <a:ea typeface="ＭＳ ゴシック" panose="020B0609070205080204" pitchFamily="49" charset="-128"/>
                <a:cs typeface="Arial"/>
              </a:rPr>
              <a:t>デュアル（Dual）</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ここで</a:t>
            </a:r>
            <a:r>
              <a:rPr lang="ja-JP" altLang="en-US" sz="1200" dirty="0">
                <a:latin typeface="ＭＳ ゴシック" panose="020B0609070205080204" pitchFamily="49" charset="-128"/>
                <a:ea typeface="ＭＳ ゴシック" panose="020B0609070205080204" pitchFamily="49" charset="-128"/>
                <a:cs typeface="Arial"/>
              </a:rPr>
              <a:t>記述したすべての</a:t>
            </a:r>
            <a:r>
              <a:rPr lang="en-US" sz="1200" dirty="0">
                <a:latin typeface="ＭＳ ゴシック" panose="020B0609070205080204" pitchFamily="49" charset="-128"/>
                <a:ea typeface="ＭＳ ゴシック" panose="020B0609070205080204" pitchFamily="49" charset="-128"/>
                <a:cs typeface="Arial"/>
              </a:rPr>
              <a:t>状況で使われうる、混乱を招く用語ですが</a:t>
            </a:r>
            <a:r>
              <a:rPr lang="en-US" sz="1200" baseline="0" dirty="0">
                <a:latin typeface="ＭＳ ゴシック" panose="020B0609070205080204" pitchFamily="49" charset="-128"/>
                <a:ea typeface="ＭＳ ゴシック" panose="020B0609070205080204" pitchFamily="49" charset="-128"/>
                <a:cs typeface="Arial"/>
              </a:rPr>
              <a:t>、通常この用語はOSSライセンスもしくは商用ライセンスの選択に関するビジネスモデルについて言及しています。</a:t>
            </a:r>
            <a:r>
              <a:rPr lang="en-US" sz="1200" dirty="0">
                <a:latin typeface="ＭＳ ゴシック" panose="020B0609070205080204" pitchFamily="49" charset="-128"/>
                <a:ea typeface="ＭＳ ゴシック" panose="020B0609070205080204" pitchFamily="49" charset="-128"/>
                <a:cs typeface="Arial"/>
              </a:rPr>
              <a:t>ビジネスモデルとしてのデュアル </a:t>
            </a:r>
            <a:r>
              <a:rPr lang="en-US" sz="1200" dirty="0" err="1">
                <a:latin typeface="ＭＳ ゴシック" panose="020B0609070205080204" pitchFamily="49" charset="-128"/>
                <a:ea typeface="ＭＳ ゴシック" panose="020B0609070205080204" pitchFamily="49" charset="-128"/>
                <a:cs typeface="Arial"/>
              </a:rPr>
              <a:t>ライセンス</a:t>
            </a:r>
            <a:r>
              <a:rPr lang="en-US" sz="1200" baseline="0" dirty="0" err="1">
                <a:latin typeface="ＭＳ ゴシック" panose="020B0609070205080204" pitchFamily="49" charset="-128"/>
                <a:ea typeface="ＭＳ ゴシック" panose="020B0609070205080204" pitchFamily="49" charset="-128"/>
                <a:cs typeface="Arial"/>
              </a:rPr>
              <a:t>についての詳細は</a:t>
            </a:r>
            <a:r>
              <a:rPr lang="ja-JP" altLang="en-US" sz="1200" baseline="0" dirty="0" err="1">
                <a:latin typeface="ＭＳ ゴシック" panose="020B0609070205080204" pitchFamily="49" charset="-128"/>
                <a:ea typeface="ＭＳ ゴシック" panose="020B0609070205080204" pitchFamily="49" charset="-128"/>
                <a:cs typeface="Arial"/>
              </a:rPr>
              <a:t>、</a:t>
            </a:r>
            <a:r>
              <a:rPr lang="en-US" sz="1200" baseline="0" dirty="0" err="1">
                <a:latin typeface="ＭＳ ゴシック" panose="020B0609070205080204" pitchFamily="49" charset="-128"/>
                <a:ea typeface="ＭＳ ゴシック" panose="020B0609070205080204" pitchFamily="49" charset="-128"/>
                <a:cs typeface="Arial"/>
              </a:rPr>
              <a:t>こちら</a:t>
            </a:r>
            <a:r>
              <a:rPr lang="ja-JP" altLang="en-US" sz="1200" baseline="0" dirty="0">
                <a:latin typeface="ＭＳ ゴシック" panose="020B0609070205080204" pitchFamily="49" charset="-128"/>
                <a:ea typeface="ＭＳ ゴシック" panose="020B0609070205080204" pitchFamily="49" charset="-128"/>
                <a:cs typeface="Arial"/>
              </a:rPr>
              <a:t>を参照してください</a:t>
            </a:r>
            <a:r>
              <a:rPr lang="en-US" sz="1200" baseline="0" dirty="0">
                <a:latin typeface="ＭＳ ゴシック" panose="020B0609070205080204" pitchFamily="49" charset="-128"/>
                <a:ea typeface="ＭＳ ゴシック" panose="020B0609070205080204" pitchFamily="49" charset="-128"/>
                <a:cs typeface="Arial"/>
              </a:rPr>
              <a:t>： http://oss-watch.ac.uk/resources/duallicence2  </a:t>
            </a:r>
            <a:endParaRPr lang="en-US" sz="1200" baseline="0" dirty="0" smtClean="0">
              <a:latin typeface="ＭＳ ゴシック" panose="020B0609070205080204" pitchFamily="49" charset="-128"/>
              <a:ea typeface="ＭＳ ゴシック" panose="020B0609070205080204" pitchFamily="49" charset="-128"/>
              <a:cs typeface="Arial"/>
            </a:endParaRPr>
          </a:p>
          <a:p>
            <a:endParaRPr lang="en-US" sz="1200" baseline="0" dirty="0" smtClean="0">
              <a:latin typeface="Arial"/>
              <a:cs typeface="Arial"/>
            </a:endParaRPr>
          </a:p>
          <a:p>
            <a:r>
              <a:rPr lang="en-US" sz="1200" baseline="0" dirty="0" smtClean="0">
                <a:latin typeface="Arial"/>
                <a:cs typeface="Arial"/>
              </a:rPr>
              <a:t>----</a:t>
            </a:r>
          </a:p>
          <a:p>
            <a:r>
              <a:rPr lang="en-US" altLang="ja-JP" dirty="0" smtClean="0">
                <a:latin typeface="+mn-lt"/>
              </a:rPr>
              <a:t>This slides explains</a:t>
            </a:r>
            <a:r>
              <a:rPr lang="en-US" altLang="ja-JP" baseline="0" dirty="0" smtClean="0">
                <a:latin typeface="+mn-lt"/>
              </a:rPr>
              <a:t> multi-licensing. This is the situation where more than set of license terms can apply to a piece of </a:t>
            </a:r>
            <a:r>
              <a:rPr lang="en-US" altLang="ja-JP" baseline="0" smtClean="0">
                <a:latin typeface="+mn-lt"/>
              </a:rPr>
              <a:t>software. </a:t>
            </a:r>
            <a:r>
              <a:rPr lang="en-US" altLang="ja-JP" baseline="0" dirty="0" smtClean="0">
                <a:latin typeface="+mn-lt"/>
              </a:rPr>
              <a:t/>
            </a:r>
            <a:br>
              <a:rPr lang="en-US" altLang="ja-JP" baseline="0" dirty="0" smtClean="0">
                <a:latin typeface="+mn-lt"/>
              </a:rPr>
            </a:br>
            <a:r>
              <a:rPr lang="en-US" altLang="ja-JP" baseline="0" dirty="0" smtClean="0">
                <a:latin typeface="+mn-lt"/>
              </a:rPr>
              <a:t/>
            </a:r>
            <a:br>
              <a:rPr lang="en-US" altLang="ja-JP" baseline="0" dirty="0" smtClean="0">
                <a:latin typeface="+mn-lt"/>
              </a:rPr>
            </a:br>
            <a:r>
              <a:rPr lang="en-US" altLang="ja-JP" b="1" dirty="0" smtClean="0"/>
              <a:t>Conjunctive</a:t>
            </a:r>
            <a:r>
              <a:rPr lang="en-US" altLang="ja-JP" dirty="0" smtClean="0"/>
              <a:t> = Multiple licenses apply</a:t>
            </a:r>
          </a:p>
          <a:p>
            <a:pPr lvl="1"/>
            <a:r>
              <a:rPr lang="en-US" altLang="ja-JP" dirty="0" smtClean="0"/>
              <a:t>GPL-2.0 project also includes code under BSD-3-Clause </a:t>
            </a:r>
          </a:p>
          <a:p>
            <a:pPr marL="596376" lvl="1" indent="0">
              <a:buNone/>
            </a:pPr>
            <a:r>
              <a:rPr lang="en-US" altLang="ja-JP" dirty="0" smtClean="0">
                <a:sym typeface="Wingdings"/>
              </a:rPr>
              <a:t>In</a:t>
            </a:r>
            <a:r>
              <a:rPr lang="en-US" altLang="ja-JP" baseline="0" dirty="0" smtClean="0">
                <a:sym typeface="Wingdings"/>
              </a:rPr>
              <a:t> this situation you h</a:t>
            </a:r>
            <a:r>
              <a:rPr lang="en-US" altLang="ja-JP" dirty="0" smtClean="0"/>
              <a:t>ave to comply with both sets of license terms</a:t>
            </a:r>
          </a:p>
          <a:p>
            <a:r>
              <a:rPr lang="en-US" altLang="ja-JP" b="1" dirty="0" smtClean="0"/>
              <a:t>Disjunctive</a:t>
            </a:r>
            <a:r>
              <a:rPr lang="en-US" altLang="ja-JP" dirty="0" smtClean="0"/>
              <a:t> = Choice of one open source license or another</a:t>
            </a:r>
          </a:p>
          <a:p>
            <a:pPr lvl="1"/>
            <a:r>
              <a:rPr lang="en-US" altLang="ja-JP" dirty="0" smtClean="0"/>
              <a:t>Mozilla tri-license</a:t>
            </a:r>
          </a:p>
          <a:p>
            <a:pPr lvl="1"/>
            <a:r>
              <a:rPr lang="en-US" altLang="ja-JP" dirty="0" smtClean="0"/>
              <a:t>Jetty</a:t>
            </a:r>
          </a:p>
          <a:p>
            <a:pPr lvl="1"/>
            <a:r>
              <a:rPr lang="en-US" altLang="ja-JP" dirty="0" smtClean="0"/>
              <a:t>Ruby</a:t>
            </a:r>
            <a:endParaRPr lang="en-US" altLang="ja-JP" dirty="0" smtClean="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dirty="0" smtClean="0">
                <a:latin typeface="+mn-lt"/>
              </a:rPr>
              <a:t/>
            </a:r>
            <a:br>
              <a:rPr lang="en-US" altLang="ja-JP" dirty="0" smtClean="0">
                <a:latin typeface="+mn-lt"/>
              </a:rPr>
            </a:br>
            <a:r>
              <a:rPr lang="en-US" altLang="ja-JP" dirty="0" smtClean="0">
                <a:latin typeface="+mn-lt"/>
              </a:rPr>
              <a:t>Disjunctive licensing may be something important to explore more deeply</a:t>
            </a:r>
            <a:r>
              <a:rPr lang="en-US" altLang="ja-JP" baseline="0" dirty="0" smtClean="0">
                <a:latin typeface="+mn-lt"/>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altLang="ja-JP" sz="1200" baseline="0" dirty="0" smtClean="0">
              <a:latin typeface="+mn-lt"/>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Under disjunctive licensing you have a choice of licensing, i.e. GPL and a more permissive license option, you may choose which license</a:t>
            </a:r>
            <a:r>
              <a:rPr lang="en-US" altLang="ja-JP" sz="1200" baseline="0" dirty="0" smtClean="0">
                <a:latin typeface="Arial"/>
                <a:cs typeface="Arial"/>
              </a:rPr>
              <a:t> </a:t>
            </a:r>
            <a:r>
              <a:rPr lang="en-US" altLang="ja-JP" sz="1200" dirty="0" smtClean="0">
                <a:latin typeface="Arial"/>
                <a:cs typeface="Arial"/>
              </a:rPr>
              <a:t>you are going to distribute under depending on license</a:t>
            </a:r>
            <a:r>
              <a:rPr lang="en-US" altLang="ja-JP" sz="1200" baseline="0" dirty="0" smtClean="0">
                <a:latin typeface="Arial"/>
                <a:cs typeface="Arial"/>
              </a:rPr>
              <a:t> compatibility, </a:t>
            </a:r>
            <a:r>
              <a:rPr lang="en-US" altLang="ja-JP" sz="1200" dirty="0" smtClean="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Sometimes a project has a disjunctive licensing situation, but only one license is included in your code – so perhaps the person you got the code from already made this choice. If they choose the license you </a:t>
            </a:r>
            <a:r>
              <a:rPr lang="en-US" altLang="ja-JP" sz="1200" dirty="0" err="1" smtClean="0">
                <a:latin typeface="Arial"/>
                <a:cs typeface="Arial"/>
              </a:rPr>
              <a:t>weren</a:t>
            </a:r>
            <a:r>
              <a:rPr lang="ja-JP" altLang="en-US" sz="1200" dirty="0" smtClean="0">
                <a:latin typeface="Arial"/>
                <a:cs typeface="Arial"/>
              </a:rPr>
              <a:t>’</a:t>
            </a:r>
            <a:r>
              <a:rPr lang="en-US" altLang="ja-JP" sz="1200" dirty="0" smtClean="0">
                <a:latin typeface="Arial"/>
                <a:cs typeface="Arial"/>
              </a:rPr>
              <a:t>t going to use, now you might have to consider if you should figure out who the original © holder is and get the code directly from them</a:t>
            </a:r>
          </a:p>
          <a:p>
            <a:endParaRPr lang="en-US" altLang="ja-JP" sz="1200" dirty="0" smtClean="0">
              <a:latin typeface="Arial"/>
              <a:cs typeface="Arial"/>
            </a:endParaRPr>
          </a:p>
          <a:p>
            <a:r>
              <a:rPr lang="en-US" altLang="ja-JP" sz="1200" b="1" dirty="0" smtClean="0">
                <a:latin typeface="Arial"/>
                <a:cs typeface="Arial"/>
              </a:rPr>
              <a:t>Example: </a:t>
            </a:r>
          </a:p>
          <a:p>
            <a:r>
              <a:rPr lang="en-US" altLang="ja-JP" sz="1200" dirty="0" smtClean="0">
                <a:latin typeface="Arial"/>
                <a:cs typeface="Arial"/>
              </a:rPr>
              <a:t>MPL 1.1/GPL 2.0/LGPL 2.1 - - </a:t>
            </a:r>
          </a:p>
          <a:p>
            <a:r>
              <a:rPr lang="en-US" altLang="ja-JP" sz="1200" dirty="0" smtClean="0">
                <a:latin typeface="Arial"/>
                <a:cs typeface="Arial"/>
              </a:rPr>
              <a:t>“The contents of this file are subject to the Mozilla Public License Version - 1.1 (the "License"); you may not use this file except in compliance with - the License.</a:t>
            </a:r>
          </a:p>
          <a:p>
            <a:r>
              <a:rPr lang="en-US" altLang="ja-JP" sz="1200" dirty="0" smtClean="0">
                <a:latin typeface="Arial"/>
                <a:cs typeface="Arial"/>
              </a:rPr>
              <a:t> . . . </a:t>
            </a:r>
          </a:p>
          <a:p>
            <a:r>
              <a:rPr lang="en-US" altLang="ja-JP" sz="1200" dirty="0" smtClean="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altLang="ja-JP" sz="1200" dirty="0" smtClean="0">
              <a:latin typeface="Arial"/>
              <a:cs typeface="Arial"/>
            </a:endParaRPr>
          </a:p>
          <a:p>
            <a:r>
              <a:rPr lang="en-US" altLang="ja-JP" sz="1200" dirty="0" smtClean="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altLang="ja-JP" sz="1200" dirty="0" smtClean="0">
              <a:latin typeface="Arial"/>
              <a:cs typeface="Arial"/>
            </a:endParaRPr>
          </a:p>
          <a:p>
            <a:r>
              <a:rPr lang="en-US" altLang="ja-JP" sz="1200" dirty="0" smtClean="0">
                <a:latin typeface="Arial"/>
                <a:cs typeface="Arial"/>
              </a:rPr>
              <a:t>“</a:t>
            </a:r>
            <a:r>
              <a:rPr lang="en-US" altLang="ja-JP" sz="1200" b="1" dirty="0" smtClean="0">
                <a:latin typeface="Arial"/>
                <a:cs typeface="Arial"/>
              </a:rPr>
              <a:t>dual</a:t>
            </a:r>
            <a:r>
              <a:rPr lang="en-US" altLang="ja-JP" sz="1200" dirty="0" smtClean="0">
                <a:latin typeface="Arial"/>
                <a:cs typeface="Arial"/>
              </a:rPr>
              <a:t>” = confusing term that may be used</a:t>
            </a:r>
            <a:r>
              <a:rPr lang="en-US" altLang="ja-JP" sz="1200" baseline="0" dirty="0" smtClean="0">
                <a:latin typeface="Arial"/>
                <a:cs typeface="Arial"/>
              </a:rPr>
              <a:t> for any of these situations, but usually refers to business model of OSS license or commercial license choice</a:t>
            </a:r>
            <a:endParaRPr lang="en-US" altLang="ja-JP" sz="1200" dirty="0" smtClean="0">
              <a:latin typeface="Arial"/>
              <a:cs typeface="Arial"/>
            </a:endParaRPr>
          </a:p>
          <a:p>
            <a:r>
              <a:rPr lang="en-US" altLang="ja-JP" sz="1200" dirty="0" smtClean="0">
                <a:latin typeface="Arial"/>
                <a:cs typeface="Arial"/>
              </a:rPr>
              <a:t>For more on dual-licensing</a:t>
            </a:r>
            <a:r>
              <a:rPr lang="en-US" altLang="ja-JP" sz="1200" baseline="0" dirty="0" smtClean="0">
                <a:latin typeface="Arial"/>
                <a:cs typeface="Arial"/>
              </a:rPr>
              <a:t> as a business model: http://oss-watch.ac.uk/resources/duallicence2  </a:t>
            </a:r>
            <a:endParaRPr lang="en-GB" altLang="ja-JP" sz="1200" dirty="0" smtClean="0">
              <a:latin typeface="Arial"/>
              <a:cs typeface="Arial"/>
            </a:endParaRPr>
          </a:p>
          <a:p>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FOSSライセンスは、</a:t>
            </a:r>
            <a:r>
              <a:rPr lang="ja-JP" altLang="en-US" dirty="0">
                <a:latin typeface="ＭＳ ゴシック" panose="020B0609070205080204" pitchFamily="49" charset="-128"/>
                <a:ea typeface="ＭＳ ゴシック" panose="020B0609070205080204" pitchFamily="49" charset="-128"/>
              </a:rPr>
              <a:t>一般に改変と再頒布を許容する条件の下でソースコードを入手可能にする</a:t>
            </a:r>
            <a:r>
              <a:rPr lang="x-none" dirty="0">
                <a:latin typeface="ＭＳ ゴシック" panose="020B0609070205080204" pitchFamily="49" charset="-128"/>
                <a:ea typeface="ＭＳ ゴシック" panose="020B0609070205080204" pitchFamily="49" charset="-128"/>
              </a:rPr>
              <a:t>FOSSソフトウェア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ライセンスです。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パーミッシブなFOSSライセンスの例としてはMIT、BSD、Apacheライセンスがあります。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ライセンスの互恵性は、著作権のある</a:t>
            </a:r>
            <a:r>
              <a:rPr lang="ja-JP" altLang="en-US" dirty="0">
                <a:latin typeface="ＭＳ ゴシック" panose="020B0609070205080204" pitchFamily="49" charset="-128"/>
                <a:ea typeface="ＭＳ ゴシック" panose="020B0609070205080204" pitchFamily="49" charset="-128"/>
              </a:rPr>
              <a:t>ソフトウェア</a:t>
            </a:r>
            <a:r>
              <a:rPr lang="x-none" dirty="0" smtClean="0">
                <a:latin typeface="ＭＳ ゴシック" panose="020B0609070205080204" pitchFamily="49" charset="-128"/>
                <a:ea typeface="ＭＳ ゴシック" panose="020B0609070205080204" pitchFamily="49" charset="-128"/>
              </a:rPr>
              <a:t>の</a:t>
            </a:r>
            <a:r>
              <a:rPr lang="ja-JP" altLang="en-US" dirty="0" smtClean="0">
                <a:latin typeface="ＭＳ ゴシック" panose="020B0609070205080204" pitchFamily="49" charset="-128"/>
                <a:ea typeface="ＭＳ ゴシック" panose="020B0609070205080204" pitchFamily="49" charset="-128"/>
              </a:rPr>
              <a:t>派生的著作物</a:t>
            </a:r>
            <a:r>
              <a:rPr lang="x-none" dirty="0" smtClean="0">
                <a:latin typeface="ＭＳ ゴシック" panose="020B0609070205080204" pitchFamily="49" charset="-128"/>
                <a:ea typeface="ＭＳ ゴシック" panose="020B0609070205080204" pitchFamily="49" charset="-128"/>
              </a:rPr>
              <a:t>が同じライセンスの下で</a:t>
            </a:r>
            <a:r>
              <a:rPr lang="ja-JP" altLang="en-US" dirty="0">
                <a:latin typeface="ＭＳ ゴシック" panose="020B0609070205080204" pitchFamily="49" charset="-128"/>
                <a:ea typeface="ＭＳ ゴシック" panose="020B0609070205080204" pitchFamily="49" charset="-128"/>
              </a:rPr>
              <a:t>入手でき</a:t>
            </a:r>
            <a:r>
              <a:rPr lang="x-none" dirty="0">
                <a:latin typeface="ＭＳ ゴシック" panose="020B0609070205080204" pitchFamily="49" charset="-128"/>
                <a:ea typeface="ＭＳ ゴシック" panose="020B0609070205080204" pitchFamily="49" charset="-128"/>
              </a:rPr>
              <a:t>なければならないことを意味しています。その他の言い方として、「遺伝的」、「</a:t>
            </a:r>
            <a:r>
              <a:rPr lang="x-none">
                <a:latin typeface="ＭＳ ゴシック" panose="020B0609070205080204" pitchFamily="49" charset="-128"/>
                <a:ea typeface="ＭＳ ゴシック" panose="020B0609070205080204" pitchFamily="49" charset="-128"/>
              </a:rPr>
              <a:t>コピーレフト</a:t>
            </a:r>
            <a:r>
              <a:rPr lang="x-none" smtClean="0">
                <a:latin typeface="ＭＳ ゴシック" panose="020B0609070205080204" pitchFamily="49" charset="-128"/>
                <a:ea typeface="ＭＳ ゴシック" panose="020B0609070205080204" pitchFamily="49" charset="-128"/>
              </a:rPr>
              <a:t>」、「</a:t>
            </a:r>
            <a:r>
              <a:rPr lang="ja-JP" altLang="en-US" smtClean="0">
                <a:latin typeface="ＭＳ ゴシック" panose="020B0609070205080204" pitchFamily="49" charset="-128"/>
                <a:ea typeface="ＭＳ ゴシック" panose="020B0609070205080204" pitchFamily="49" charset="-128"/>
              </a:rPr>
              <a:t>共用（</a:t>
            </a:r>
            <a:r>
              <a:rPr lang="en-US" altLang="ja-JP" smtClean="0">
                <a:latin typeface="ＭＳ ゴシック" panose="020B0609070205080204" pitchFamily="49" charset="-128"/>
                <a:ea typeface="ＭＳ ゴシック" panose="020B0609070205080204" pitchFamily="49" charset="-128"/>
              </a:rPr>
              <a:t>Share-alike</a:t>
            </a:r>
            <a:r>
              <a:rPr lang="ja-JP" altLang="en-US" smtClean="0">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さらには、</a:t>
            </a:r>
            <a:r>
              <a:rPr lang="x-none" dirty="0">
                <a:latin typeface="ＭＳ ゴシック" panose="020B0609070205080204" pitchFamily="49" charset="-128"/>
                <a:ea typeface="ＭＳ ゴシック" panose="020B0609070205080204" pitchFamily="49" charset="-128"/>
              </a:rPr>
              <a:t>非難的な意味で「ウィルス性」といったものがあります。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スタイルのライセンスにはGPL、LGPLといったものがあります。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多くの場合、ソース</a:t>
            </a:r>
            <a:r>
              <a:rPr lang="ja-JP" altLang="en-US" dirty="0">
                <a:latin typeface="ＭＳ ゴシック" panose="020B0609070205080204" pitchFamily="49" charset="-128"/>
                <a:ea typeface="ＭＳ ゴシック" panose="020B0609070205080204" pitchFamily="49" charset="-128"/>
              </a:rPr>
              <a:t>入手</a:t>
            </a:r>
            <a:r>
              <a:rPr lang="x-none" dirty="0">
                <a:latin typeface="ＭＳ ゴシック" panose="020B0609070205080204" pitchFamily="49" charset="-128"/>
                <a:ea typeface="ＭＳ ゴシック" panose="020B0609070205080204" pitchFamily="49" charset="-128"/>
              </a:rPr>
              <a:t>についての義務が</a:t>
            </a:r>
            <a:r>
              <a:rPr lang="ja-JP" altLang="en-US" dirty="0">
                <a:latin typeface="ＭＳ ゴシック" panose="020B0609070205080204" pitchFamily="49" charset="-128"/>
                <a:ea typeface="ＭＳ ゴシック" panose="020B0609070205080204" pitchFamily="49" charset="-128"/>
              </a:rPr>
              <a:t>規定されており</a:t>
            </a:r>
            <a:r>
              <a:rPr lang="x-none" dirty="0">
                <a:latin typeface="ＭＳ ゴシック" panose="020B0609070205080204" pitchFamily="49" charset="-128"/>
                <a:ea typeface="ＭＳ ゴシック" panose="020B0609070205080204" pitchFamily="49" charset="-128"/>
              </a:rPr>
              <a:t>、プログラムやライブラリのバイナリ版を頒布する場合に</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そのバイナリに対応した</a:t>
            </a:r>
            <a:r>
              <a:rPr lang="x-none" dirty="0">
                <a:latin typeface="ＭＳ ゴシック" panose="020B0609070205080204" pitchFamily="49" charset="-128"/>
                <a:ea typeface="ＭＳ ゴシック" panose="020B0609070205080204" pitchFamily="49" charset="-128"/>
              </a:rPr>
              <a:t>ソースコードを</a:t>
            </a:r>
            <a:r>
              <a:rPr lang="ja-JP" altLang="en-US" dirty="0">
                <a:latin typeface="ＭＳ ゴシック" panose="020B0609070205080204" pitchFamily="49" charset="-128"/>
                <a:ea typeface="ＭＳ ゴシック" panose="020B0609070205080204" pitchFamily="49" charset="-128"/>
              </a:rPr>
              <a:t>提供</a:t>
            </a:r>
            <a:r>
              <a:rPr lang="x-none" dirty="0">
                <a:latin typeface="ＭＳ ゴシック" panose="020B0609070205080204" pitchFamily="49" charset="-128"/>
                <a:ea typeface="ＭＳ ゴシック" panose="020B0609070205080204" pitchFamily="49" charset="-128"/>
              </a:rPr>
              <a:t>することを求めます。ソースコードは同じ版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のものでなくてはならず、内容は頒布するバイナリ版に対応していなくてはいけません。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フリーウェアとシェアウェアはFOSSではありません。フリーウェアもシェアウェアもコスト</a:t>
            </a:r>
            <a:r>
              <a:rPr lang="ja-JP" altLang="en-US" dirty="0">
                <a:latin typeface="ＭＳ ゴシック" panose="020B0609070205080204" pitchFamily="49" charset="-128"/>
                <a:ea typeface="ＭＳ ゴシック" panose="020B0609070205080204" pitchFamily="49" charset="-128"/>
              </a:rPr>
              <a:t>なしに入手</a:t>
            </a:r>
            <a:r>
              <a:rPr lang="x-none" dirty="0">
                <a:latin typeface="ＭＳ ゴシック" panose="020B0609070205080204" pitchFamily="49" charset="-128"/>
                <a:ea typeface="ＭＳ ゴシック" panose="020B0609070205080204" pitchFamily="49" charset="-128"/>
              </a:rPr>
              <a:t>可能</a:t>
            </a:r>
            <a:r>
              <a:rPr lang="ja-JP" altLang="en-US" dirty="0">
                <a:latin typeface="ＭＳ ゴシック" panose="020B0609070205080204" pitchFamily="49" charset="-128"/>
                <a:ea typeface="ＭＳ ゴシック" panose="020B0609070205080204" pitchFamily="49" charset="-128"/>
              </a:rPr>
              <a:t>だとしても</a:t>
            </a:r>
            <a:r>
              <a:rPr lang="x-none" dirty="0">
                <a:latin typeface="ＭＳ ゴシック" panose="020B0609070205080204" pitchFamily="49" charset="-128"/>
                <a:ea typeface="ＭＳ ゴシック" panose="020B0609070205080204" pitchFamily="49" charset="-128"/>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ＭＳ ゴシック" panose="020B0609070205080204" pitchFamily="49" charset="-128"/>
                <a:ea typeface="ＭＳ ゴシック" panose="020B0609070205080204" pitchFamily="49" charset="-128"/>
              </a:rPr>
              <a:t>上の</a:t>
            </a:r>
            <a:r>
              <a:rPr lang="x-none" dirty="0">
                <a:latin typeface="ＭＳ ゴシック" panose="020B0609070205080204" pitchFamily="49" charset="-128"/>
                <a:ea typeface="ＭＳ ゴシック" panose="020B0609070205080204" pitchFamily="49" charset="-128"/>
              </a:rPr>
              <a:t>制約を含んでいます。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マルチライセンスはソフトウェアを複数のライセンスの下で使うことができる</a:t>
            </a:r>
            <a:r>
              <a:rPr lang="ja-JP" altLang="en-US" dirty="0">
                <a:latin typeface="ＭＳ ゴシック" panose="020B0609070205080204" pitchFamily="49" charset="-128"/>
                <a:ea typeface="ＭＳ ゴシック" panose="020B0609070205080204" pitchFamily="49" charset="-128"/>
              </a:rPr>
              <a:t>手法</a:t>
            </a:r>
            <a:r>
              <a:rPr lang="x-none" dirty="0">
                <a:latin typeface="ＭＳ ゴシック" panose="020B0609070205080204" pitchFamily="49" charset="-128"/>
                <a:ea typeface="ＭＳ ゴシック" panose="020B0609070205080204" pitchFamily="49" charset="-128"/>
              </a:rPr>
              <a:t>のことを言います。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、あるオープンソース ソフトウェアはMITとGPLv2の2つのライセンス</a:t>
            </a:r>
            <a:r>
              <a:rPr lang="ja-JP" altLang="en-US" dirty="0">
                <a:latin typeface="ＭＳ ゴシック" panose="020B0609070205080204" pitchFamily="49" charset="-128"/>
                <a:ea typeface="ＭＳ ゴシック" panose="020B0609070205080204" pitchFamily="49" charset="-128"/>
              </a:rPr>
              <a:t>で供与</a:t>
            </a:r>
            <a:r>
              <a:rPr lang="x-none" dirty="0">
                <a:latin typeface="ＭＳ ゴシック" panose="020B0609070205080204" pitchFamily="49" charset="-128"/>
                <a:ea typeface="ＭＳ ゴシック" panose="020B0609070205080204" pitchFamily="49" charset="-128"/>
              </a:rPr>
              <a:t>することができます。そのようなケースでは、使用者がニーズに合わせてライセンスを</a:t>
            </a:r>
            <a:r>
              <a:rPr lang="ja-JP" altLang="en-US" dirty="0">
                <a:latin typeface="ＭＳ ゴシック" panose="020B0609070205080204" pitchFamily="49" charset="-128"/>
                <a:ea typeface="ＭＳ ゴシック" panose="020B0609070205080204" pitchFamily="49" charset="-128"/>
              </a:rPr>
              <a:t>自由</a:t>
            </a:r>
            <a:r>
              <a:rPr lang="x-none" dirty="0">
                <a:latin typeface="ＭＳ ゴシック" panose="020B0609070205080204" pitchFamily="49" charset="-128"/>
                <a:ea typeface="ＭＳ ゴシック" panose="020B0609070205080204" pitchFamily="49" charset="-128"/>
              </a:rPr>
              <a:t>に選択できます。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FOSSの告知／表示</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は、著作権保有者</a:t>
            </a:r>
            <a:r>
              <a:rPr lang="ja-JP" altLang="en-US" dirty="0" err="1">
                <a:latin typeface="ＭＳ ゴシック" panose="020B0609070205080204" pitchFamily="49" charset="-128"/>
                <a:ea typeface="ＭＳ ゴシック" panose="020B0609070205080204" pitchFamily="49" charset="-128"/>
              </a:rPr>
              <a:t>を識</a:t>
            </a:r>
            <a:r>
              <a:rPr lang="ja-JP" altLang="en-US" dirty="0">
                <a:latin typeface="ＭＳ ゴシック" panose="020B0609070205080204" pitchFamily="49" charset="-128"/>
                <a:ea typeface="ＭＳ ゴシック" panose="020B0609070205080204" pitchFamily="49" charset="-128"/>
              </a:rPr>
              <a:t>別し</a:t>
            </a:r>
            <a:r>
              <a:rPr lang="x-none" dirty="0">
                <a:latin typeface="ＭＳ ゴシック" panose="020B0609070205080204" pitchFamily="49" charset="-128"/>
                <a:ea typeface="ＭＳ ゴシック" panose="020B0609070205080204" pitchFamily="49" charset="-128"/>
              </a:rPr>
              <a:t>、そのソフトウェアをコントロールするライセンスについての情報を含む場合があります。FOSSの告知／</a:t>
            </a:r>
            <a:r>
              <a:rPr lang="x-none">
                <a:latin typeface="ＭＳ ゴシック" panose="020B0609070205080204" pitchFamily="49" charset="-128"/>
                <a:ea typeface="ＭＳ ゴシック" panose="020B0609070205080204" pitchFamily="49" charset="-128"/>
              </a:rPr>
              <a:t>表示が改</a:t>
            </a:r>
            <a:r>
              <a:rPr lang="ja-JP" altLang="en-US" smtClean="0">
                <a:latin typeface="ＭＳ ゴシック" panose="020B0609070205080204" pitchFamily="49" charset="-128"/>
                <a:ea typeface="ＭＳ ゴシック" panose="020B0609070205080204" pitchFamily="49" charset="-128"/>
              </a:rPr>
              <a:t>変に</a:t>
            </a:r>
            <a:r>
              <a:rPr lang="x-none" smtClean="0">
                <a:latin typeface="ＭＳ ゴシック" panose="020B0609070205080204" pitchFamily="49" charset="-128"/>
                <a:ea typeface="ＭＳ ゴシック" panose="020B0609070205080204" pitchFamily="49" charset="-128"/>
              </a:rPr>
              <a:t>ついて告知を提供する場合もあります</a:t>
            </a:r>
            <a:r>
              <a:rPr lang="x-none" dirty="0">
                <a:latin typeface="ＭＳ ゴシック" panose="020B0609070205080204" pitchFamily="49" charset="-128"/>
                <a:ea typeface="ＭＳ ゴシック" panose="020B0609070205080204" pitchFamily="49" charset="-128"/>
              </a:rPr>
              <a:t>。FOSSの告知／表示を帰属</a:t>
            </a:r>
            <a:r>
              <a:rPr lang="ja-JP" altLang="en-US" dirty="0">
                <a:latin typeface="ＭＳ ゴシック" panose="020B0609070205080204" pitchFamily="49" charset="-128"/>
                <a:ea typeface="ＭＳ ゴシック" panose="020B0609070205080204" pitchFamily="49" charset="-128"/>
              </a:rPr>
              <a:t>告知</a:t>
            </a:r>
            <a:r>
              <a:rPr lang="x-none" dirty="0">
                <a:latin typeface="ＭＳ ゴシック" panose="020B0609070205080204" pitchFamily="49" charset="-128"/>
                <a:ea typeface="ＭＳ ゴシック" panose="020B0609070205080204" pitchFamily="49" charset="-128"/>
              </a:rPr>
              <a:t>の目的で、保持、再生成することを求めるライセンスもあります。</a:t>
            </a:r>
          </a:p>
          <a:p>
            <a:endParaRPr lang="en-US" dirty="0" smtClean="0">
              <a:latin typeface="Calibri"/>
            </a:endParaRPr>
          </a:p>
          <a:p>
            <a:r>
              <a:rPr lang="en-US" dirty="0" smtClean="0">
                <a:latin typeface="Calibri"/>
              </a:rPr>
              <a:t>---</a:t>
            </a:r>
          </a:p>
          <a:p>
            <a:r>
              <a:rPr lang="x-none" altLang="ja-JP" dirty="0" smtClean="0">
                <a:latin typeface="+mn-lt"/>
              </a:rPr>
              <a:t>FOSS licenses are Free and FOSS Software licenses generally make source code available under terms that allow for modification and redistribution.</a:t>
            </a:r>
          </a:p>
          <a:p>
            <a:endParaRPr lang="en-US" altLang="ja-JP" dirty="0" smtClean="0">
              <a:latin typeface="+mn-lt"/>
            </a:endParaRPr>
          </a:p>
          <a:p>
            <a:r>
              <a:rPr lang="x-none" altLang="ja-JP" dirty="0" smtClean="0">
                <a:latin typeface="+mn-lt"/>
              </a:rPr>
              <a:t>Typical obligations of a permissive FOSS license are that the copyright notice and warranty disclaimer are included with the software. Very often, the license would expressly prohibits users from using the author's name without permission.</a:t>
            </a:r>
          </a:p>
          <a:p>
            <a:endParaRPr lang="en-US" altLang="ja-JP" dirty="0" smtClean="0">
              <a:latin typeface="+mn-lt"/>
            </a:endParaRPr>
          </a:p>
          <a:p>
            <a:r>
              <a:rPr lang="x-none" altLang="ja-JP" dirty="0" smtClean="0">
                <a:latin typeface="+mn-lt"/>
              </a:rPr>
              <a:t>Examples of permissive FOSS licenses include MIT, BSD, and Apache.</a:t>
            </a:r>
          </a:p>
          <a:p>
            <a:endParaRPr lang="en-US" altLang="ja-JP" dirty="0" smtClean="0">
              <a:latin typeface="+mn-lt"/>
            </a:endParaRPr>
          </a:p>
          <a:p>
            <a:r>
              <a:rPr lang="x-none" altLang="ja-JP" dirty="0" smtClean="0">
                <a:latin typeface="+mn-lt"/>
              </a:rPr>
              <a:t>License reciprocity means that the derivative work of the copyrighted work must be made available under the same license. Other names being used include "hereditary", "copyleft", "share-alike", </a:t>
            </a:r>
            <a:r>
              <a:rPr lang="x-none" altLang="ja-JP" smtClean="0">
                <a:latin typeface="+mn-lt"/>
              </a:rPr>
              <a:t>and pejoratively</a:t>
            </a:r>
            <a:r>
              <a:rPr lang="en-US" altLang="ja-JP" smtClean="0">
                <a:latin typeface="+mn-lt"/>
              </a:rPr>
              <a:t> </a:t>
            </a:r>
            <a:r>
              <a:rPr lang="x-none" altLang="ja-JP" smtClean="0">
                <a:latin typeface="+mn-lt"/>
              </a:rPr>
              <a:t>"</a:t>
            </a:r>
            <a:r>
              <a:rPr lang="x-none" altLang="ja-JP" dirty="0" smtClean="0">
                <a:latin typeface="+mn-lt"/>
              </a:rPr>
              <a:t>viral."</a:t>
            </a:r>
          </a:p>
          <a:p>
            <a:endParaRPr lang="x-none" altLang="ja-JP" dirty="0" smtClean="0">
              <a:latin typeface="+mn-lt"/>
            </a:endParaRPr>
          </a:p>
          <a:p>
            <a:r>
              <a:rPr lang="x-none" altLang="ja-JP" dirty="0" smtClean="0">
                <a:latin typeface="+mn-lt"/>
              </a:rPr>
              <a:t>Examples of copyleft-style licenses include GPL and LGPL.  </a:t>
            </a:r>
          </a:p>
          <a:p>
            <a:endParaRPr lang="x-none" altLang="ja-JP" dirty="0" smtClean="0">
              <a:latin typeface="+mn-lt"/>
            </a:endParaRPr>
          </a:p>
          <a:p>
            <a:r>
              <a:rPr lang="x-none" altLang="ja-JP" dirty="0" smtClean="0">
                <a:latin typeface="+mn-lt"/>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altLang="ja-JP" dirty="0" smtClean="0">
              <a:latin typeface="+mn-lt"/>
            </a:endParaRPr>
          </a:p>
          <a:p>
            <a:r>
              <a:rPr lang="x-none" altLang="ja-JP" dirty="0" smtClean="0">
                <a:latin typeface="+mn-lt"/>
              </a:rPr>
              <a:t>Freeware and Shareware are not </a:t>
            </a:r>
            <a:r>
              <a:rPr lang="x-none" altLang="ja-JP" smtClean="0">
                <a:latin typeface="+mn-lt"/>
              </a:rPr>
              <a:t>FOSS.</a:t>
            </a:r>
            <a:r>
              <a:rPr lang="en-US" altLang="ja-JP" smtClean="0">
                <a:latin typeface="+mn-lt"/>
              </a:rPr>
              <a:t> </a:t>
            </a:r>
            <a:r>
              <a:rPr lang="x-none" altLang="ja-JP" smtClean="0">
                <a:latin typeface="+mn-lt"/>
              </a:rPr>
              <a:t>The </a:t>
            </a:r>
            <a:r>
              <a:rPr lang="x-none" altLang="ja-JP" dirty="0" smtClean="0">
                <a:latin typeface="+mn-lt"/>
              </a:rPr>
              <a:t>reason is that even though freeware and shareware are available without cost, they don't allow the users to make modifications to the </a:t>
            </a:r>
            <a:r>
              <a:rPr lang="x-none" altLang="ja-JP" smtClean="0">
                <a:latin typeface="+mn-lt"/>
              </a:rPr>
              <a:t>software.</a:t>
            </a:r>
            <a:r>
              <a:rPr lang="en-US" altLang="ja-JP" smtClean="0">
                <a:latin typeface="+mn-lt"/>
              </a:rPr>
              <a:t> </a:t>
            </a:r>
            <a:r>
              <a:rPr lang="x-none" altLang="ja-JP" smtClean="0">
                <a:latin typeface="+mn-lt"/>
              </a:rPr>
              <a:t>In </a:t>
            </a:r>
            <a:r>
              <a:rPr lang="x-none" altLang="ja-JP" dirty="0" smtClean="0">
                <a:latin typeface="+mn-lt"/>
              </a:rPr>
              <a:t>fact, many of the freeware and shareware contain similar license restrictions common in proprietary software.</a:t>
            </a:r>
          </a:p>
          <a:p>
            <a:endParaRPr lang="en-US" altLang="ja-JP" dirty="0" smtClean="0">
              <a:latin typeface="+mn-lt"/>
            </a:endParaRPr>
          </a:p>
          <a:p>
            <a:r>
              <a:rPr lang="x-none" altLang="ja-JP" dirty="0" smtClean="0">
                <a:latin typeface="+mn-lt"/>
              </a:rPr>
              <a:t>Multi-license refers to the practice where software is made available under multiple licenses. For example, an open source software can be dual-licensed under MIT and GPLv2. In that case, you are free to choose the license that suits your need.</a:t>
            </a:r>
          </a:p>
          <a:p>
            <a:endParaRPr lang="x-none" altLang="ja-JP" dirty="0" smtClean="0">
              <a:latin typeface="+mn-lt"/>
            </a:endParaRPr>
          </a:p>
          <a:p>
            <a:r>
              <a:rPr lang="x-none" altLang="ja-JP" dirty="0" smtClean="0">
                <a:latin typeface="+mn-lt"/>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22</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本章では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FOSSコンプライアンスについての全体像を取り扱います。コンプライアンスがどのように機能するか基本原則から説明します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chapter</a:t>
            </a:r>
            <a:r>
              <a:rPr lang="en-US" altLang="ja-JP" baseline="0" dirty="0" smtClean="0"/>
              <a:t> covers the big picture of FOSS compliance. It explains how compliance works from first principles.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このスライドではFOSSコンプライアンスには</a:t>
            </a:r>
            <a:r>
              <a:rPr lang="en-US" baseline="0" dirty="0">
                <a:latin typeface="ＭＳ ゴシック" panose="020B0609070205080204" pitchFamily="49" charset="-128"/>
                <a:ea typeface="ＭＳ ゴシック" panose="020B0609070205080204" pitchFamily="49" charset="-128"/>
              </a:rPr>
              <a:t> 目的が</a:t>
            </a:r>
            <a:r>
              <a:rPr lang="en-US" altLang="ja-JP" baseline="0" dirty="0">
                <a:latin typeface="ＭＳ ゴシック" panose="020B0609070205080204" pitchFamily="49" charset="-128"/>
                <a:ea typeface="ＭＳ ゴシック" panose="020B0609070205080204" pitchFamily="49" charset="-128"/>
              </a:rPr>
              <a:t>2</a:t>
            </a:r>
            <a:r>
              <a:rPr lang="en-US" baseline="0" dirty="0">
                <a:latin typeface="ＭＳ ゴシック" panose="020B0609070205080204" pitchFamily="49" charset="-128"/>
                <a:ea typeface="ＭＳ ゴシック" panose="020B0609070205080204" pitchFamily="49" charset="-128"/>
              </a:rPr>
              <a:t>つあることを説明しています。</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つは、自身の義務（FOSSを</a:t>
            </a:r>
            <a:r>
              <a:rPr lang="ja-JP" altLang="en-US" baseline="0" dirty="0">
                <a:latin typeface="ＭＳ ゴシック" panose="020B0609070205080204" pitchFamily="49" charset="-128"/>
                <a:ea typeface="ＭＳ ゴシック" panose="020B0609070205080204" pitchFamily="49" charset="-128"/>
              </a:rPr>
              <a:t>検出し</a:t>
            </a:r>
            <a:r>
              <a:rPr 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追跡する）を</a:t>
            </a:r>
            <a:r>
              <a:rPr lang="ja-JP" altLang="en-US" baseline="0" dirty="0">
                <a:latin typeface="ＭＳ ゴシック" panose="020B0609070205080204" pitchFamily="49" charset="-128"/>
                <a:ea typeface="ＭＳ ゴシック" panose="020B0609070205080204" pitchFamily="49" charset="-128"/>
              </a:rPr>
              <a:t>認識し</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そこで得た情報を維持</a:t>
            </a:r>
            <a:r>
              <a:rPr lang="ja-JP" altLang="en-US" baseline="0">
                <a:latin typeface="ＭＳ ゴシック" panose="020B0609070205080204" pitchFamily="49" charset="-128"/>
                <a:ea typeface="ＭＳ ゴシック" panose="020B0609070205080204" pitchFamily="49" charset="-128"/>
              </a:rPr>
              <a:t>する</a:t>
            </a:r>
            <a:r>
              <a:rPr lang="en-US" baseline="0" smtClean="0">
                <a:latin typeface="ＭＳ ゴシック" panose="020B0609070205080204" pitchFamily="49" charset="-128"/>
                <a:ea typeface="ＭＳ ゴシック" panose="020B0609070205080204" pitchFamily="49" charset="-128"/>
              </a:rPr>
              <a:t>プロセスを</a:t>
            </a:r>
            <a:r>
              <a:rPr lang="ja-JP" altLang="en-US" baseline="0" smtClean="0">
                <a:latin typeface="ＭＳ ゴシック" panose="020B0609070205080204" pitchFamily="49" charset="-128"/>
                <a:ea typeface="ＭＳ ゴシック" panose="020B0609070205080204" pitchFamily="49" charset="-128"/>
              </a:rPr>
              <a:t>持つ</a:t>
            </a:r>
            <a:r>
              <a:rPr lang="en-US" baseline="0" smtClean="0">
                <a:latin typeface="ＭＳ ゴシック" panose="020B0609070205080204" pitchFamily="49" charset="-128"/>
                <a:ea typeface="ＭＳ ゴシック" panose="020B0609070205080204" pitchFamily="49" charset="-128"/>
              </a:rPr>
              <a:t>ことです</a:t>
            </a:r>
            <a:r>
              <a:rPr lang="en-US" baseline="0" dirty="0">
                <a:latin typeface="ＭＳ ゴシック" panose="020B0609070205080204" pitchFamily="49" charset="-128"/>
                <a:ea typeface="ＭＳ ゴシック" panose="020B0609070205080204" pitchFamily="49" charset="-128"/>
              </a:rPr>
              <a:t>。もう</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つは、ライセンスの義務を果たすことです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that FOSS compliance</a:t>
            </a:r>
            <a:r>
              <a:rPr lang="en-US" altLang="ja-JP" baseline="0" dirty="0" smtClean="0"/>
              <a:t> is really a two-part goal. The first is to know your obligations and have a process to support this knowledge. The second is to satisfy the obligations.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代表的なFOSSライセンスにおいて</a:t>
            </a:r>
            <a:r>
              <a:rPr lang="ja-JP" altLang="en-US" baseline="0" dirty="0">
                <a:latin typeface="ＭＳ ゴシック" panose="020B0609070205080204" pitchFamily="49" charset="-128"/>
                <a:ea typeface="ＭＳ ゴシック" panose="020B0609070205080204" pitchFamily="49" charset="-128"/>
              </a:rPr>
              <a:t>どのような</a:t>
            </a:r>
            <a:r>
              <a:rPr lang="en-US" baseline="0" dirty="0" err="1">
                <a:latin typeface="ＭＳ ゴシック" panose="020B0609070205080204" pitchFamily="49" charset="-128"/>
                <a:ea typeface="ＭＳ ゴシック" panose="020B0609070205080204" pitchFamily="49" charset="-128"/>
              </a:rPr>
              <a:t>コンプライス義務を履行しなければならないかについて話を展開しています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smtClean="0"/>
          </a:p>
          <a:p>
            <a:r>
              <a:rPr lang="en-US" baseline="0" smtClean="0"/>
              <a: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a:t>
            </a:r>
            <a:r>
              <a:rPr lang="en-US" altLang="ja-JP" baseline="0" dirty="0" smtClean="0"/>
              <a:t> expands on what compliance obligations must be satisfied in typical FOSS </a:t>
            </a:r>
            <a:r>
              <a:rPr lang="en-US" altLang="ja-JP" baseline="0" smtClean="0"/>
              <a:t>licenses.</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このスライドではFOSSライセンスの使用する際に遭遇する、共通的な条件や制約のいくつかについて説明しています。ライセンスが</a:t>
            </a:r>
            <a:r>
              <a:rPr lang="ja-JP" altLang="en-US" dirty="0">
                <a:latin typeface="ＭＳ ゴシック" panose="020B0609070205080204" pitchFamily="49" charset="-128"/>
                <a:ea typeface="ＭＳ ゴシック" panose="020B0609070205080204" pitchFamily="49" charset="-128"/>
              </a:rPr>
              <a:t>異なれ</a:t>
            </a:r>
            <a:r>
              <a:rPr lang="en-US" err="1">
                <a:latin typeface="ＭＳ ゴシック" panose="020B0609070205080204" pitchFamily="49" charset="-128"/>
                <a:ea typeface="ＭＳ ゴシック" panose="020B0609070205080204" pitchFamily="49" charset="-128"/>
              </a:rPr>
              <a:t>ばその義務も変わってくることを覚えておいてください</a:t>
            </a:r>
            <a:r>
              <a:rPr lang="en-US" smtClean="0">
                <a:latin typeface="ＭＳ ゴシック" panose="020B0609070205080204" pitchFamily="49" charset="-128"/>
                <a:ea typeface="ＭＳ ゴシック" panose="020B0609070205080204" pitchFamily="49" charset="-128"/>
              </a:rPr>
              <a:t>。</a:t>
            </a:r>
          </a:p>
          <a:p>
            <a:endParaRPr lang="en-US" smtClean="0"/>
          </a:p>
          <a:p>
            <a:r>
              <a:rPr lang="en-US"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some of the conditions or restrictions commonly encountered when using FOSS licenses. Remember, different licenses have different </a:t>
            </a:r>
            <a:r>
              <a:rPr lang="en-US" altLang="ja-JP" smtClean="0"/>
              <a:t>obligations.</a:t>
            </a:r>
            <a:endParaRPr lang="en-US" altLang="ja-JP" dirty="0" smtClean="0"/>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このスライドでは、いつFOSSライセンスの義務が「発動(trigger)</a:t>
            </a:r>
            <a:r>
              <a:rPr lang="en-US" dirty="0" err="1">
                <a:latin typeface="ＭＳ ゴシック" panose="020B0609070205080204" pitchFamily="49" charset="-128"/>
                <a:ea typeface="ＭＳ ゴシック" panose="020B0609070205080204" pitchFamily="49" charset="-128"/>
              </a:rPr>
              <a:t>される」のかについて説明しています。FOSSライセンスは著作権ライセンスであり、基本的な</a:t>
            </a:r>
            <a:r>
              <a:rPr lang="ja-JP" altLang="en-US" dirty="0">
                <a:latin typeface="ＭＳ ゴシック" panose="020B0609070205080204" pitchFamily="49" charset="-128"/>
                <a:ea typeface="ＭＳ ゴシック" panose="020B0609070205080204" pitchFamily="49" charset="-128"/>
              </a:rPr>
              <a:t>コンプライアンスの</a:t>
            </a:r>
            <a:r>
              <a:rPr lang="en-US" dirty="0" err="1">
                <a:latin typeface="ＭＳ ゴシック" panose="020B0609070205080204" pitchFamily="49" charset="-128"/>
                <a:ea typeface="ＭＳ ゴシック" panose="020B0609070205080204" pitchFamily="49" charset="-128"/>
              </a:rPr>
              <a:t>トリガーはコードを</a:t>
            </a:r>
            <a:r>
              <a:rPr lang="en-US" baseline="0" dirty="0" err="1">
                <a:latin typeface="ＭＳ ゴシック" panose="020B0609070205080204" pitchFamily="49" charset="-128"/>
                <a:ea typeface="ＭＳ ゴシック" panose="020B0609070205080204" pitchFamily="49" charset="-128"/>
              </a:rPr>
              <a:t>他の法人（legal</a:t>
            </a:r>
            <a:r>
              <a:rPr lang="en-US" baseline="0" dirty="0">
                <a:latin typeface="ＭＳ ゴシック" panose="020B0609070205080204" pitchFamily="49" charset="-128"/>
                <a:ea typeface="ＭＳ ゴシック" panose="020B0609070205080204" pitchFamily="49" charset="-128"/>
              </a:rPr>
              <a:t> entity）</a:t>
            </a:r>
            <a:r>
              <a:rPr lang="en-US" baseline="0">
                <a:latin typeface="ＭＳ ゴシック" panose="020B0609070205080204" pitchFamily="49" charset="-128"/>
                <a:ea typeface="ＭＳ ゴシック" panose="020B0609070205080204" pitchFamily="49" charset="-128"/>
              </a:rPr>
              <a:t>に </a:t>
            </a:r>
            <a:r>
              <a:rPr lang="en-US" baseline="0" smtClean="0">
                <a:latin typeface="ＭＳ ゴシック" panose="020B0609070205080204" pitchFamily="49" charset="-128"/>
                <a:ea typeface="ＭＳ ゴシック" panose="020B0609070205080204" pitchFamily="49" charset="-128"/>
              </a:rPr>
              <a:t>頒布す</a:t>
            </a:r>
            <a:r>
              <a:rPr lang="ja-JP" altLang="en-US" baseline="0" smtClean="0">
                <a:latin typeface="ＭＳ ゴシック" panose="020B0609070205080204" pitchFamily="49" charset="-128"/>
                <a:ea typeface="ＭＳ ゴシック" panose="020B0609070205080204" pitchFamily="49" charset="-128"/>
              </a:rPr>
              <a:t>る時</a:t>
            </a:r>
            <a:r>
              <a:rPr lang="en-US" baseline="0" smtClean="0">
                <a:latin typeface="ＭＳ ゴシック" panose="020B0609070205080204" pitchFamily="49" charset="-128"/>
                <a:ea typeface="ＭＳ ゴシック" panose="020B0609070205080204" pitchFamily="49" charset="-128"/>
              </a:rPr>
              <a:t>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when FOSS obligations are “triggered.” FOSS licenses are copyright licenses and the basic compliance trigger is when you distribute code to</a:t>
            </a:r>
            <a:r>
              <a:rPr lang="en-US" altLang="ja-JP" baseline="0" dirty="0" smtClean="0">
                <a:latin typeface="+mn-lt"/>
              </a:rPr>
              <a:t> another legal </a:t>
            </a:r>
            <a:r>
              <a:rPr lang="en-US" altLang="ja-JP" baseline="0" smtClean="0">
                <a:latin typeface="+mn-lt"/>
              </a:rPr>
              <a:t>entity.</a:t>
            </a:r>
            <a:endParaRPr lang="en-US" baseline="0" dirty="0" smtClean="0">
              <a:latin typeface="Calibri"/>
            </a:endParaRPr>
          </a:p>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27</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コードの改変がFOSSライセンス下の義務を課すものとなりうることを説明しています。また</a:t>
            </a:r>
            <a:r>
              <a:rPr lang="en-US" baseline="0" dirty="0" smtClean="0">
                <a:latin typeface="ＭＳ ゴシック" panose="020B0609070205080204" pitchFamily="49" charset="-128"/>
                <a:ea typeface="ＭＳ ゴシック" panose="020B0609070205080204" pitchFamily="49" charset="-128"/>
              </a:rPr>
              <a:t>、</a:t>
            </a:r>
            <a:r>
              <a:rPr lang="ja-JP" altLang="en-US" baseline="0" dirty="0" smtClean="0">
                <a:latin typeface="ＭＳ ゴシック" panose="020B0609070205080204" pitchFamily="49" charset="-128"/>
                <a:ea typeface="ＭＳ ゴシック" panose="020B0609070205080204" pitchFamily="49" charset="-128"/>
              </a:rPr>
              <a:t>派生的著作物</a:t>
            </a:r>
            <a:r>
              <a:rPr lang="en-US" baseline="0" dirty="0" err="1" smtClean="0">
                <a:latin typeface="ＭＳ ゴシック" panose="020B0609070205080204" pitchFamily="49" charset="-128"/>
                <a:ea typeface="ＭＳ ゴシック" panose="020B0609070205080204" pitchFamily="49" charset="-128"/>
              </a:rPr>
              <a:t>についても若干触れています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a:t>
            </a:r>
            <a:r>
              <a:rPr lang="en-US" altLang="ja-JP" baseline="0" dirty="0" smtClean="0">
                <a:latin typeface="+mn-lt"/>
              </a:rPr>
              <a:t> that modifying code can impose obligations under FOSS licenses. It explains a little bit about derivative </a:t>
            </a:r>
            <a:r>
              <a:rPr lang="en-US" altLang="ja-JP" baseline="0" smtClean="0">
                <a:latin typeface="+mn-lt"/>
              </a:rPr>
              <a:t>works.</a:t>
            </a:r>
            <a:endParaRPr lang="en-US" altLang="ja-JP" dirty="0" smtClean="0">
              <a:latin typeface="+mn-lt"/>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28</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このスライドでは、コンプライアンス プログラムがどのように機能するかについて</a:t>
            </a:r>
            <a:r>
              <a:rPr lang="en-US" baseline="0" dirty="0">
                <a:latin typeface="ＭＳ ゴシック" panose="020B0609070205080204" pitchFamily="49" charset="-128"/>
                <a:ea typeface="ＭＳ ゴシック" panose="020B0609070205080204" pitchFamily="49" charset="-128"/>
              </a:rPr>
              <a:t>大まかに（基本的概要として）説明しています。 </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how FOSS compliance programs</a:t>
            </a:r>
            <a:r>
              <a:rPr lang="en-US" altLang="ja-JP" baseline="0" dirty="0" smtClean="0">
                <a:latin typeface="+mn-lt"/>
              </a:rPr>
              <a:t> work in “broad stokes” (a basic overview</a:t>
            </a:r>
            <a:r>
              <a:rPr lang="en-US" altLang="ja-JP" baseline="0" smtClean="0">
                <a:latin typeface="+mn-lt"/>
              </a:rPr>
              <a:t>). </a:t>
            </a:r>
            <a:endParaRPr lang="en-US"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29</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a:t>
            </a:r>
            <a:r>
              <a:rPr lang="en-US" i="0" baseline="0" dirty="0" err="1">
                <a:latin typeface="ＭＳ ゴシック" panose="020B0609070205080204" pitchFamily="49" charset="-128"/>
                <a:ea typeface="ＭＳ ゴシック" panose="020B0609070205080204" pitchFamily="49" charset="-128"/>
              </a:rPr>
              <a:t>スライドは</a:t>
            </a:r>
            <a:r>
              <a:rPr lang="ja-JP" altLang="en-US" i="0" baseline="0" dirty="0" err="1">
                <a:latin typeface="ＭＳ ゴシック" panose="020B0609070205080204" pitchFamily="49" charset="-128"/>
                <a:ea typeface="ＭＳ ゴシック" panose="020B0609070205080204" pitchFamily="49" charset="-128"/>
              </a:rPr>
              <a:t>、</a:t>
            </a:r>
            <a:r>
              <a:rPr lang="ja-JP" altLang="en-US" i="0" baseline="0" dirty="0" smtClean="0">
                <a:latin typeface="ＭＳ ゴシック" panose="020B0609070205080204" pitchFamily="49" charset="-128"/>
                <a:ea typeface="ＭＳ ゴシック" panose="020B0609070205080204" pitchFamily="49" charset="-128"/>
              </a:rPr>
              <a:t>単発での</a:t>
            </a:r>
            <a:r>
              <a:rPr lang="en-US" altLang="ja-JP" i="0" baseline="0" dirty="0">
                <a:latin typeface="ＭＳ ゴシック" panose="020B0609070205080204" pitchFamily="49" charset="-128"/>
                <a:ea typeface="ＭＳ ゴシック" panose="020B0609070205080204" pitchFamily="49" charset="-128"/>
              </a:rPr>
              <a:t>3</a:t>
            </a:r>
            <a:r>
              <a:rPr lang="ja-JP" altLang="en-US" i="0" baseline="0" dirty="0">
                <a:latin typeface="ＭＳ ゴシック" panose="020B0609070205080204" pitchFamily="49" charset="-128"/>
                <a:ea typeface="ＭＳ ゴシック" panose="020B0609070205080204" pitchFamily="49" charset="-128"/>
              </a:rPr>
              <a:t>時間</a:t>
            </a:r>
            <a:r>
              <a:rPr lang="en-US" i="0" baseline="0" dirty="0" err="1">
                <a:latin typeface="ＭＳ ゴシック" panose="020B0609070205080204" pitchFamily="49" charset="-128"/>
                <a:ea typeface="ＭＳ ゴシック" panose="020B0609070205080204" pitchFamily="49" charset="-128"/>
              </a:rPr>
              <a:t>トレーニング</a:t>
            </a:r>
            <a:r>
              <a:rPr lang="ja-JP" altLang="en-US" i="0" baseline="0" dirty="0">
                <a:latin typeface="ＭＳ ゴシック" panose="020B0609070205080204" pitchFamily="49" charset="-128"/>
                <a:ea typeface="ＭＳ ゴシック" panose="020B0609070205080204" pitchFamily="49" charset="-128"/>
              </a:rPr>
              <a:t> </a:t>
            </a:r>
            <a:r>
              <a:rPr lang="en-US" i="0" baseline="0" dirty="0" err="1" smtClean="0">
                <a:latin typeface="ＭＳ ゴシック" panose="020B0609070205080204" pitchFamily="49" charset="-128"/>
                <a:ea typeface="ＭＳ ゴシック" panose="020B0609070205080204" pitchFamily="49" charset="-128"/>
              </a:rPr>
              <a:t>セッション</a:t>
            </a:r>
            <a:r>
              <a:rPr lang="ja-JP" altLang="en-US" i="0" baseline="0" dirty="0" err="1" smtClean="0">
                <a:latin typeface="ＭＳ ゴシック" panose="020B0609070205080204" pitchFamily="49" charset="-128"/>
                <a:ea typeface="ＭＳ ゴシック" panose="020B0609070205080204" pitchFamily="49" charset="-128"/>
              </a:rPr>
              <a:t>、</a:t>
            </a:r>
            <a:r>
              <a:rPr lang="ja-JP" altLang="en-US" i="0" baseline="0" dirty="0" smtClean="0">
                <a:latin typeface="ＭＳ ゴシック" panose="020B0609070205080204" pitchFamily="49" charset="-128"/>
                <a:ea typeface="ＭＳ ゴシック" panose="020B0609070205080204" pitchFamily="49" charset="-128"/>
              </a:rPr>
              <a:t>もしくは短めのセッションに分け章単位で重点を置いたトレーニングとして実施する場合において、その進め方の説明に用います</a:t>
            </a:r>
            <a:r>
              <a:rPr lang="en-US" i="0" baseline="0" dirty="0" smtClean="0">
                <a:latin typeface="ＭＳ ゴシック" panose="020B0609070205080204" pitchFamily="49" charset="-128"/>
                <a:ea typeface="ＭＳ ゴシック" panose="020B0609070205080204" pitchFamily="49" charset="-128"/>
              </a:rPr>
              <a:t>。</a:t>
            </a:r>
            <a:r>
              <a:rPr lang="en-US" i="0" dirty="0" smtClean="0">
                <a:latin typeface="ＭＳ ゴシック" panose="020B0609070205080204" pitchFamily="49" charset="-128"/>
                <a:ea typeface="ＭＳ ゴシック" panose="020B0609070205080204" pitchFamily="49" charset="-128"/>
              </a:rPr>
              <a:t> </a:t>
            </a:r>
            <a:r>
              <a:rPr lang="en-US" dirty="0">
                <a:latin typeface="ＭＳ ゴシック" panose="020B0609070205080204" pitchFamily="49" charset="-128"/>
                <a:ea typeface="ＭＳ ゴシック" panose="020B0609070205080204" pitchFamily="49" charset="-128"/>
              </a:rPr>
              <a:t/>
            </a:r>
            <a:br>
              <a:rPr lang="en-US" dirty="0">
                <a:latin typeface="ＭＳ ゴシック" panose="020B0609070205080204" pitchFamily="49" charset="-128"/>
                <a:ea typeface="ＭＳ ゴシック" panose="020B0609070205080204" pitchFamily="49" charset="-128"/>
              </a:rPr>
            </a:br>
            <a:endParaRPr lang="en-US" dirty="0" smtClean="0">
              <a:latin typeface="ＭＳ ゴシック" panose="020B0609070205080204" pitchFamily="49" charset="-128"/>
              <a:ea typeface="ＭＳ ゴシック" panose="020B0609070205080204" pitchFamily="49" charset="-128"/>
            </a:endParaRPr>
          </a:p>
          <a:p>
            <a:r>
              <a:rPr lang="en-US" altLang="ja-JP" i="0" baseline="0" dirty="0" smtClean="0"/>
              <a:t>---</a:t>
            </a:r>
          </a:p>
          <a:p>
            <a:r>
              <a:rPr lang="en-US" altLang="ja-JP" i="0" dirty="0" smtClean="0"/>
              <a:t>This</a:t>
            </a:r>
            <a:r>
              <a:rPr lang="en-US" altLang="ja-JP" i="0" baseline="0" dirty="0" smtClean="0"/>
              <a:t> slide is relevant to providing either a single three hour training session or explaining how a series of shorter sessions focused on “per chapter” training will work.</a:t>
            </a:r>
            <a:r>
              <a:rPr lang="en-US" altLang="ja-JP" i="0" dirty="0" smtClean="0"/>
              <a:t> </a:t>
            </a:r>
            <a:r>
              <a:rPr lang="en-US" altLang="ja-JP" dirty="0" smtClean="0"/>
              <a:t/>
            </a:r>
            <a:br>
              <a:rPr lang="en-US" altLang="ja-JP" dirty="0" smtClean="0"/>
            </a:br>
            <a:r>
              <a:rPr lang="en-US" altLang="ja-JP" i="0" dirty="0" smtClean="0"/>
              <a:t> </a:t>
            </a:r>
            <a:r>
              <a:rPr lang="en-US" altLang="ja-JP" dirty="0" smtClean="0"/>
              <a:t/>
            </a:r>
            <a:br>
              <a:rPr lang="en-US" altLang="ja-JP" dirty="0" smtClean="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FOSSコンプライアンス実務が組織内でどのように機能するかについて</a:t>
            </a:r>
            <a:r>
              <a:rPr lang="ja-JP" altLang="en-US" baseline="0" dirty="0">
                <a:latin typeface="ＭＳ ゴシック" panose="020B0609070205080204" pitchFamily="49" charset="-128"/>
                <a:ea typeface="ＭＳ ゴシック" panose="020B0609070205080204" pitchFamily="49" charset="-128"/>
              </a:rPr>
              <a:t>詳しく</a:t>
            </a:r>
            <a:r>
              <a:rPr lang="en-US" baseline="0" dirty="0" err="1">
                <a:latin typeface="ＭＳ ゴシック" panose="020B0609070205080204" pitchFamily="49" charset="-128"/>
                <a:ea typeface="ＭＳ ゴシック" panose="020B0609070205080204" pitchFamily="49" charset="-128"/>
              </a:rPr>
              <a:t>説明しています</a:t>
            </a:r>
            <a:r>
              <a:rPr lang="en-US" baseline="0" dirty="0">
                <a:latin typeface="ＭＳ ゴシック" panose="020B0609070205080204" pitchFamily="49" charset="-128"/>
                <a:ea typeface="ＭＳ ゴシック" panose="020B0609070205080204" pitchFamily="49" charset="-128"/>
              </a:rPr>
              <a:t>。 </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more</a:t>
            </a:r>
            <a:r>
              <a:rPr lang="en-US" altLang="ja-JP" baseline="0" dirty="0" smtClean="0"/>
              <a:t> about how FOSS compliance practices can work in an organization</a:t>
            </a:r>
            <a:r>
              <a:rPr lang="en-US" altLang="ja-JP" baseline="0" smtClean="0"/>
              <a:t>. </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latin typeface="ＭＳ ゴシック" panose="020B0609070205080204" pitchFamily="49" charset="-128"/>
                <a:ea typeface="ＭＳ ゴシック" panose="020B0609070205080204" pitchFamily="49" charset="-128"/>
              </a:rPr>
              <a:t>このスライドではコンプライアンス</a:t>
            </a:r>
            <a:r>
              <a:rPr lang="en-US" baseline="0">
                <a:latin typeface="ＭＳ ゴシック" panose="020B0609070205080204" pitchFamily="49" charset="-128"/>
                <a:ea typeface="ＭＳ ゴシック" panose="020B0609070205080204" pitchFamily="49" charset="-128"/>
              </a:rPr>
              <a:t> </a:t>
            </a:r>
            <a:r>
              <a:rPr lang="en-US" baseline="0" smtClean="0">
                <a:latin typeface="ＭＳ ゴシック" panose="020B0609070205080204" pitchFamily="49" charset="-128"/>
                <a:ea typeface="ＭＳ ゴシック" panose="020B0609070205080204" pitchFamily="49" charset="-128"/>
              </a:rPr>
              <a:t>がライセンスの法的義務の履行という域を</a:t>
            </a:r>
            <a:r>
              <a:rPr lang="ja-JP" altLang="en-US" baseline="0" smtClean="0">
                <a:latin typeface="ＭＳ ゴシック" panose="020B0609070205080204" pitchFamily="49" charset="-128"/>
                <a:ea typeface="ＭＳ ゴシック" panose="020B0609070205080204" pitchFamily="49" charset="-128"/>
              </a:rPr>
              <a:t>超え</a:t>
            </a:r>
            <a:r>
              <a:rPr lang="en-US" baseline="0" smtClean="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組織にもたらすメリットについて述べています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describes some of the benefits that compliance</a:t>
            </a:r>
            <a:r>
              <a:rPr lang="en-US" altLang="ja-JP" baseline="0" dirty="0" smtClean="0"/>
              <a:t> brings to an organization beyond the fact of fulfilling the legal obligations of the </a:t>
            </a:r>
            <a:r>
              <a:rPr lang="en-US" altLang="ja-JP" baseline="0" smtClean="0"/>
              <a:t>license.</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と</a:t>
            </a:r>
            <a:r>
              <a:rPr lang="en-US" dirty="0">
                <a:latin typeface="ＭＳ ゴシック" panose="020B0609070205080204" pitchFamily="49" charset="-128"/>
                <a:ea typeface="ＭＳ ゴシック" panose="020B0609070205080204" pitchFamily="49" charset="-128"/>
              </a:rPr>
              <a:t>は、FOSSのライセンス</a:t>
            </a:r>
            <a:r>
              <a:rPr lang="en-US" baseline="0" dirty="0">
                <a:latin typeface="ＭＳ ゴシック" panose="020B0609070205080204" pitchFamily="49" charset="-128"/>
                <a:ea typeface="ＭＳ ゴシック" panose="020B0609070205080204" pitchFamily="49" charset="-128"/>
              </a:rPr>
              <a:t>条項に従うことを意味します。これは、ライセンスについての理解、ライセンス条項を支えるプロセスの具備、見落としや誤りに</a:t>
            </a:r>
            <a:r>
              <a:rPr lang="ja-JP" altLang="en-US" baseline="0" dirty="0">
                <a:latin typeface="ＭＳ ゴシック" panose="020B0609070205080204" pitchFamily="49" charset="-128"/>
                <a:ea typeface="ＭＳ ゴシック" panose="020B0609070205080204" pitchFamily="49" charset="-128"/>
              </a:rPr>
              <a:t>対処する</a:t>
            </a:r>
            <a:r>
              <a:rPr lang="en-US" baseline="0" dirty="0" err="1">
                <a:latin typeface="ＭＳ ゴシック" panose="020B0609070205080204" pitchFamily="49" charset="-128"/>
                <a:ea typeface="ＭＳ ゴシック" panose="020B0609070205080204" pitchFamily="49" charset="-128"/>
              </a:rPr>
              <a:t>プロセスの具備といったことを伴います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err="1">
                <a:latin typeface="ＭＳ ゴシック" panose="020B0609070205080204" pitchFamily="49" charset="-128"/>
                <a:ea typeface="ＭＳ ゴシック" panose="020B0609070205080204" pitchFamily="49" charset="-128"/>
              </a:rPr>
              <a:t>FOSS</a:t>
            </a:r>
            <a:r>
              <a:rPr lang="en-US" smtClean="0">
                <a:latin typeface="ＭＳ ゴシック" panose="020B0609070205080204" pitchFamily="49" charset="-128"/>
                <a:ea typeface="ＭＳ ゴシック" panose="020B0609070205080204" pitchFamily="49" charset="-128"/>
              </a:rPr>
              <a:t>コンプライアンスプログラムの2つの主要なゴールとは</a:t>
            </a:r>
            <a:r>
              <a:rPr lang="ja-JP" altLang="en-US" dirty="0" err="1">
                <a:latin typeface="ＭＳ ゴシック" panose="020B0609070205080204" pitchFamily="49" charset="-128"/>
                <a:ea typeface="ＭＳ ゴシック" panose="020B0609070205080204" pitchFamily="49" charset="-128"/>
              </a:rPr>
              <a:t>、</a:t>
            </a:r>
            <a:r>
              <a:rPr lang="en-US" b="1" baseline="0" dirty="0" err="1">
                <a:latin typeface="ＭＳ ゴシック" panose="020B0609070205080204" pitchFamily="49" charset="-128"/>
                <a:ea typeface="ＭＳ ゴシック" panose="020B0609070205080204" pitchFamily="49" charset="-128"/>
              </a:rPr>
              <a:t>自身の義務を知ること</a:t>
            </a:r>
            <a:r>
              <a:rPr lang="en-US" baseline="0" dirty="0" err="1">
                <a:latin typeface="ＭＳ ゴシック" panose="020B0609070205080204" pitchFamily="49" charset="-128"/>
                <a:ea typeface="ＭＳ ゴシック" panose="020B0609070205080204" pitchFamily="49" charset="-128"/>
              </a:rPr>
              <a:t>と</a:t>
            </a:r>
            <a:r>
              <a:rPr lang="en-US" b="1" baseline="0" dirty="0" err="1">
                <a:latin typeface="ＭＳ ゴシック" panose="020B0609070205080204" pitchFamily="49" charset="-128"/>
                <a:ea typeface="ＭＳ ゴシック" panose="020B0609070205080204" pitchFamily="49" charset="-128"/>
              </a:rPr>
              <a:t>義務を果たすこと</a:t>
            </a:r>
            <a:r>
              <a:rPr lang="en-US" baseline="0" dirty="0" err="1">
                <a:latin typeface="ＭＳ ゴシック" panose="020B0609070205080204" pitchFamily="49" charset="-128"/>
                <a:ea typeface="ＭＳ ゴシック" panose="020B0609070205080204" pitchFamily="49" charset="-128"/>
              </a:rPr>
              <a:t>です</a:t>
            </a:r>
            <a:r>
              <a:rPr lang="en-US" baseline="0" dirty="0">
                <a:latin typeface="ＭＳ ゴシック" panose="020B0609070205080204" pitchFamily="49" charset="-128"/>
                <a:ea typeface="ＭＳ ゴシック" panose="020B0609070205080204" pitchFamily="49" charset="-128"/>
              </a:rPr>
              <a:t>。</a:t>
            </a:r>
            <a:br>
              <a:rPr lang="en-US" baseline="0" dirty="0">
                <a:latin typeface="ＭＳ ゴシック" panose="020B0609070205080204" pitchFamily="49" charset="-128"/>
                <a:ea typeface="ＭＳ ゴシック" panose="020B0609070205080204" pitchFamily="49" charset="-128"/>
              </a:rPr>
            </a:br>
            <a:r>
              <a:rPr lang="en-US" baseline="0" dirty="0">
                <a:latin typeface="ＭＳ ゴシック" panose="020B0609070205080204" pitchFamily="49" charset="-128"/>
                <a:ea typeface="ＭＳ ゴシック" panose="020B0609070205080204" pitchFamily="49" charset="-128"/>
              </a:rPr>
              <a:t/>
            </a:r>
            <a:br>
              <a:rPr lang="en-US" baseline="0" dirty="0">
                <a:latin typeface="ＭＳ ゴシック" panose="020B0609070205080204" pitchFamily="49" charset="-128"/>
                <a:ea typeface="ＭＳ ゴシック" panose="020B0609070205080204" pitchFamily="49" charset="-128"/>
              </a:rPr>
            </a:br>
            <a:r>
              <a:rPr lang="en-US" baseline="0" dirty="0" err="1">
                <a:latin typeface="ＭＳ ゴシック" panose="020B0609070205080204" pitchFamily="49" charset="-128"/>
                <a:ea typeface="ＭＳ ゴシック" panose="020B0609070205080204" pitchFamily="49" charset="-128"/>
              </a:rPr>
              <a:t>FOSSコンプライアンス</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プログラムでの重要な業務</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は以下が含まれます</a:t>
            </a:r>
            <a:r>
              <a:rPr lang="en-US" baseline="0" dirty="0">
                <a:latin typeface="ＭＳ ゴシック" panose="020B0609070205080204" pitchFamily="49" charset="-128"/>
                <a:ea typeface="ＭＳ ゴシック" panose="020B0609070205080204" pitchFamily="49" charset="-128"/>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ＭＳ ゴシック" panose="020B0609070205080204" pitchFamily="49" charset="-128"/>
                <a:ea typeface="ＭＳ ゴシック" panose="020B0609070205080204" pitchFamily="49" charset="-128"/>
              </a:rPr>
              <a:t>FOSSソフトウェアの起源とライセンスの確認</a:t>
            </a:r>
          </a:p>
          <a:p>
            <a:pPr marL="171450" indent="-171450">
              <a:buFont typeface="Arial" charset="0"/>
              <a:buChar char="•"/>
            </a:pPr>
            <a:r>
              <a:rPr lang="en-US" smtClean="0">
                <a:latin typeface="ＭＳ ゴシック" panose="020B0609070205080204" pitchFamily="49" charset="-128"/>
                <a:ea typeface="ＭＳ ゴシック" panose="020B0609070205080204" pitchFamily="49" charset="-128"/>
              </a:rPr>
              <a:t>開発プロセス</a:t>
            </a:r>
            <a:r>
              <a:rPr lang="ja-JP" altLang="en-US" smtClean="0">
                <a:latin typeface="ＭＳ ゴシック" panose="020B0609070205080204" pitchFamily="49" charset="-128"/>
                <a:ea typeface="ＭＳ ゴシック" panose="020B0609070205080204" pitchFamily="49" charset="-128"/>
              </a:rPr>
              <a:t>における</a:t>
            </a:r>
            <a:r>
              <a:rPr lang="en-US" smtClean="0">
                <a:latin typeface="ＭＳ ゴシック" panose="020B0609070205080204" pitchFamily="49" charset="-128"/>
                <a:ea typeface="ＭＳ ゴシック" panose="020B0609070205080204" pitchFamily="49" charset="-128"/>
              </a:rPr>
              <a:t>FOSS</a:t>
            </a:r>
            <a:r>
              <a:rPr lang="en-US" dirty="0">
                <a:latin typeface="ＭＳ ゴシック" panose="020B0609070205080204" pitchFamily="49" charset="-128"/>
                <a:ea typeface="ＭＳ ゴシック" panose="020B0609070205080204" pitchFamily="49" charset="-128"/>
              </a:rPr>
              <a:t>ソフトウェアの追跡</a:t>
            </a:r>
          </a:p>
          <a:p>
            <a:pPr marL="171450" indent="-171450">
              <a:buFont typeface="Arial" charset="0"/>
              <a:buChar char="•"/>
            </a:pPr>
            <a:r>
              <a:rPr lang="en-US" dirty="0">
                <a:latin typeface="ＭＳ ゴシック" panose="020B0609070205080204" pitchFamily="49" charset="-128"/>
                <a:ea typeface="ＭＳ ゴシック" panose="020B0609070205080204" pitchFamily="49" charset="-128"/>
              </a:rPr>
              <a:t>FOSSレビューの実施と</a:t>
            </a:r>
            <a:r>
              <a:rPr lang="en-US">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ライセンス義務の確認</a:t>
            </a:r>
            <a:endParaRPr lang="en-US" dirty="0">
              <a:latin typeface="ＭＳ ゴシック" panose="020B0609070205080204" pitchFamily="49" charset="-128"/>
              <a:ea typeface="ＭＳ ゴシック" panose="020B0609070205080204" pitchFamily="49" charset="-128"/>
            </a:endParaRPr>
          </a:p>
          <a:p>
            <a:pPr marL="171450" indent="-171450">
              <a:buFont typeface="Arial" charset="0"/>
              <a:buChar char="•"/>
            </a:pPr>
            <a:r>
              <a:rPr lang="en-US" smtClean="0">
                <a:latin typeface="ＭＳ ゴシック" panose="020B0609070205080204" pitchFamily="49" charset="-128"/>
                <a:ea typeface="ＭＳ ゴシック" panose="020B0609070205080204" pitchFamily="49" charset="-128"/>
              </a:rPr>
              <a:t>製品出荷時のライセンス義務の履行 </a:t>
            </a:r>
            <a:endParaRPr lang="en-US" dirty="0">
              <a:latin typeface="ＭＳ ゴシック" panose="020B0609070205080204" pitchFamily="49" charset="-128"/>
              <a:ea typeface="ＭＳ ゴシック" panose="020B0609070205080204" pitchFamily="49" charset="-128"/>
            </a:endParaRPr>
          </a:p>
          <a:p>
            <a:pPr marL="171450" indent="-171450">
              <a:buFont typeface="Arial" charset="0"/>
              <a:buChar char="•"/>
            </a:pPr>
            <a:r>
              <a:rPr lang="en-US" dirty="0">
                <a:latin typeface="ＭＳ ゴシック" panose="020B0609070205080204" pitchFamily="49" charset="-128"/>
                <a:ea typeface="ＭＳ ゴシック" panose="020B0609070205080204" pitchFamily="49" charset="-128"/>
              </a:rPr>
              <a:t>FOSSコンプライアンス </a:t>
            </a:r>
            <a:r>
              <a:rPr lang="en-US" dirty="0" err="1">
                <a:latin typeface="ＭＳ ゴシック" panose="020B0609070205080204" pitchFamily="49" charset="-128"/>
                <a:ea typeface="ＭＳ ゴシック" panose="020B0609070205080204" pitchFamily="49" charset="-128"/>
              </a:rPr>
              <a:t>プログラムに対する監督、ポリシーの策定およびコンプライ</a:t>
            </a:r>
            <a:r>
              <a:rPr lang="ja-JP" altLang="en-US" dirty="0">
                <a:latin typeface="ＭＳ ゴシック" panose="020B0609070205080204" pitchFamily="49" charset="-128"/>
                <a:ea typeface="ＭＳ ゴシック" panose="020B0609070205080204" pitchFamily="49" charset="-128"/>
              </a:rPr>
              <a:t>アン</a:t>
            </a:r>
            <a:r>
              <a:rPr lang="en-US" dirty="0" err="1">
                <a:latin typeface="ＭＳ ゴシック" panose="020B0609070205080204" pitchFamily="49" charset="-128"/>
                <a:ea typeface="ＭＳ ゴシック" panose="020B0609070205080204" pitchFamily="49" charset="-128"/>
              </a:rPr>
              <a:t>スに関わる意思決定</a:t>
            </a:r>
            <a:endParaRPr lang="en-US" dirty="0">
              <a:latin typeface="ＭＳ ゴシック" panose="020B0609070205080204" pitchFamily="49" charset="-128"/>
              <a:ea typeface="ＭＳ ゴシック" panose="020B0609070205080204" pitchFamily="49" charset="-128"/>
            </a:endParaRPr>
          </a:p>
          <a:p>
            <a:pPr marL="171450" indent="-171450">
              <a:buFont typeface="Arial" charset="0"/>
              <a:buChar char="•"/>
            </a:pPr>
            <a:r>
              <a:rPr lang="en-US" dirty="0">
                <a:latin typeface="ＭＳ ゴシック" panose="020B0609070205080204" pitchFamily="49" charset="-128"/>
                <a:ea typeface="ＭＳ ゴシック" panose="020B0609070205080204" pitchFamily="49" charset="-128"/>
              </a:rPr>
              <a:t>トレーニング</a:t>
            </a:r>
          </a:p>
          <a:p>
            <a:pPr marL="171450" indent="-171450">
              <a:buFont typeface="Arial" charset="0"/>
              <a:buChar char="•"/>
            </a:pPr>
            <a:endParaRPr lang="en-US" dirty="0">
              <a:latin typeface="ＭＳ ゴシック" panose="020B0609070205080204" pitchFamily="49" charset="-128"/>
              <a:ea typeface="ＭＳ ゴシック" panose="020B0609070205080204" pitchFamily="49" charset="-128"/>
            </a:endParaRPr>
          </a:p>
          <a:p>
            <a:pPr marL="0" indent="0">
              <a:buFont typeface="Arial" charset="0"/>
              <a:buNone/>
            </a:pP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FOSSコンプライアンス</a:t>
            </a:r>
            <a:r>
              <a:rPr lang="ja-JP" alt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プログラムは、さまざまなメリットを提供します。たとえばFOSSが組織にどう</a:t>
            </a:r>
            <a:r>
              <a:rPr lang="ja-JP" altLang="en-US" baseline="0" dirty="0">
                <a:latin typeface="ＭＳ ゴシック" panose="020B0609070205080204" pitchFamily="49" charset="-128"/>
                <a:ea typeface="ＭＳ ゴシック" panose="020B0609070205080204" pitchFamily="49" charset="-128"/>
              </a:rPr>
              <a:t>影響</a:t>
            </a:r>
            <a:r>
              <a:rPr lang="en-US" baseline="0" dirty="0" err="1">
                <a:latin typeface="ＭＳ ゴシック" panose="020B0609070205080204" pitchFamily="49" charset="-128"/>
                <a:ea typeface="ＭＳ ゴシック" panose="020B0609070205080204" pitchFamily="49" charset="-128"/>
              </a:rPr>
              <a:t>を与えるかという点や、FOSSに関連づけられるコストやリスクについての理解の向上、またFOSSコミュニティとのより</a:t>
            </a:r>
            <a:r>
              <a:rPr lang="ja-JP" altLang="en-US" baseline="0" dirty="0">
                <a:latin typeface="ＭＳ ゴシック" panose="020B0609070205080204" pitchFamily="49" charset="-128"/>
                <a:ea typeface="ＭＳ ゴシック" panose="020B0609070205080204" pitchFamily="49" charset="-128"/>
              </a:rPr>
              <a:t>良い</a:t>
            </a:r>
            <a:r>
              <a:rPr lang="en-US" baseline="0" dirty="0" err="1">
                <a:latin typeface="ＭＳ ゴシック" panose="020B0609070205080204" pitchFamily="49" charset="-128"/>
                <a:ea typeface="ＭＳ ゴシック" panose="020B0609070205080204" pitchFamily="49" charset="-128"/>
              </a:rPr>
              <a:t>関係、有効なFOSSソリューションについての知識の向上といった点があります</a:t>
            </a:r>
            <a:r>
              <a:rPr lang="en-US" baseline="0"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r>
              <a:rPr lang="en-US" altLang="ja-JP" dirty="0" smtClean="0"/>
              <a:t>FOSS compliance means following the licensing terms of FOSS</a:t>
            </a:r>
            <a:r>
              <a:rPr lang="en-US" altLang="ja-JP" baseline="0" dirty="0" smtClean="0"/>
              <a:t> licenses. It involves understanding the licenses, having processes to support the license terms, and having processes to address any oversights or errors.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ja-JP" dirty="0" smtClean="0"/>
              <a:t>The two main goals of a FOSS compliance program are</a:t>
            </a:r>
            <a:r>
              <a:rPr lang="en-US" altLang="ja-JP" baseline="0" dirty="0" smtClean="0"/>
              <a:t> </a:t>
            </a:r>
            <a:r>
              <a:rPr lang="en-US" altLang="ja-JP" b="1" baseline="0" dirty="0" smtClean="0"/>
              <a:t>know your obligations</a:t>
            </a:r>
            <a:r>
              <a:rPr lang="en-US" altLang="ja-JP" baseline="0" dirty="0" smtClean="0"/>
              <a:t> and to </a:t>
            </a:r>
            <a:r>
              <a:rPr lang="en-US" altLang="ja-JP" b="1" baseline="0" dirty="0" smtClean="0"/>
              <a:t>satisfy your obligations</a:t>
            </a:r>
            <a:r>
              <a:rPr lang="en-US" altLang="ja-JP" baseline="0" dirty="0" smtClean="0"/>
              <a:t>.</a:t>
            </a:r>
            <a:br>
              <a:rPr lang="en-US" altLang="ja-JP" baseline="0" dirty="0" smtClean="0"/>
            </a:br>
            <a:r>
              <a:rPr lang="en-US" altLang="ja-JP" baseline="0" dirty="0" smtClean="0"/>
              <a:t/>
            </a:r>
            <a:br>
              <a:rPr lang="en-US" altLang="ja-JP" baseline="0" dirty="0" smtClean="0"/>
            </a:br>
            <a:r>
              <a:rPr lang="en-US" altLang="ja-JP" baseline="0" dirty="0" smtClean="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ja-JP" dirty="0" smtClean="0">
                <a:latin typeface="Calibri" charset="0"/>
                <a:ea typeface="ＭＳ Ｐゴシック" charset="0"/>
              </a:rPr>
              <a:t>Identification of the origin and license of FOSS software</a:t>
            </a:r>
          </a:p>
          <a:p>
            <a:pPr marL="171450" indent="-171450">
              <a:buFont typeface="Arial" charset="0"/>
              <a:buChar char="•"/>
            </a:pPr>
            <a:r>
              <a:rPr lang="en-US" altLang="ja-JP" dirty="0" smtClean="0">
                <a:latin typeface="Calibri" charset="0"/>
                <a:ea typeface="ＭＳ Ｐゴシック" charset="0"/>
              </a:rPr>
              <a:t>Tracking FOSS software within the development process</a:t>
            </a:r>
          </a:p>
          <a:p>
            <a:pPr marL="171450" indent="-171450">
              <a:buFont typeface="Arial" charset="0"/>
              <a:buChar char="•"/>
            </a:pPr>
            <a:r>
              <a:rPr lang="en-US" altLang="ja-JP" dirty="0" smtClean="0">
                <a:latin typeface="Calibri" charset="0"/>
                <a:ea typeface="ＭＳ Ｐゴシック" charset="0"/>
              </a:rPr>
              <a:t>Performing FOSS review and identifying license obligations</a:t>
            </a:r>
          </a:p>
          <a:p>
            <a:pPr marL="171450" indent="-171450">
              <a:buFont typeface="Arial" charset="0"/>
              <a:buChar char="•"/>
            </a:pPr>
            <a:r>
              <a:rPr lang="en-US" altLang="ja-JP" dirty="0" smtClean="0">
                <a:latin typeface="Calibri" charset="0"/>
                <a:ea typeface="ＭＳ Ｐゴシック" charset="0"/>
              </a:rPr>
              <a:t>Fulfillment of license obligations when product ships </a:t>
            </a:r>
          </a:p>
          <a:p>
            <a:pPr marL="171450" indent="-171450">
              <a:buFont typeface="Arial" charset="0"/>
              <a:buChar char="•"/>
            </a:pPr>
            <a:r>
              <a:rPr lang="en-US" altLang="ja-JP" dirty="0" smtClean="0">
                <a:latin typeface="Calibri" charset="0"/>
                <a:ea typeface="ＭＳ Ｐゴシック" charset="0"/>
              </a:rPr>
              <a:t>Oversight for FOSS Compliance Program, creation of policy, and compliance decisions</a:t>
            </a:r>
          </a:p>
          <a:p>
            <a:pPr marL="171450" indent="-171450">
              <a:buFont typeface="Arial" charset="0"/>
              <a:buChar char="•"/>
            </a:pPr>
            <a:r>
              <a:rPr lang="en-US" altLang="ja-JP" dirty="0" smtClean="0">
                <a:latin typeface="Calibri" charset="0"/>
                <a:ea typeface="ＭＳ Ｐゴシック" charset="0"/>
              </a:rPr>
              <a:t>Training</a:t>
            </a:r>
          </a:p>
          <a:p>
            <a:pPr marL="171450" indent="-171450">
              <a:buFont typeface="Arial" charset="0"/>
              <a:buChar char="•"/>
            </a:pPr>
            <a:endParaRPr lang="en-US" altLang="ja-JP" dirty="0" smtClean="0">
              <a:latin typeface="Calibri" charset="0"/>
              <a:ea typeface="ＭＳ Ｐゴシック" charset="0"/>
            </a:endParaRPr>
          </a:p>
          <a:p>
            <a:pPr marL="0" indent="0">
              <a:buFont typeface="Arial" charset="0"/>
              <a:buNone/>
            </a:pPr>
            <a:r>
              <a:rPr lang="en-US" altLang="ja-JP" dirty="0" smtClean="0">
                <a:latin typeface="Calibri" charset="0"/>
                <a:ea typeface="ＭＳ Ｐゴシック" charset="0"/>
              </a:rPr>
              <a:t>A</a:t>
            </a:r>
            <a:r>
              <a:rPr lang="en-US" altLang="ja-JP" baseline="0" dirty="0" smtClean="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altLang="ja-JP" dirty="0" smtClean="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本章ではFOSS</a:t>
            </a:r>
            <a:r>
              <a:rPr lang="x-none" dirty="0" smtClean="0">
                <a:latin typeface="ＭＳ ゴシック" panose="020B0609070205080204" pitchFamily="49" charset="-128"/>
                <a:ea typeface="ＭＳ ゴシック" panose="020B0609070205080204" pitchFamily="49" charset="-128"/>
              </a:rPr>
              <a:t>の使用を理解する際</a:t>
            </a:r>
            <a:r>
              <a:rPr lang="ja-JP" altLang="en-US" dirty="0" smtClean="0">
                <a:latin typeface="ＭＳ ゴシック" panose="020B0609070205080204" pitchFamily="49" charset="-128"/>
                <a:ea typeface="ＭＳ ゴシック" panose="020B0609070205080204" pitchFamily="49" charset="-128"/>
              </a:rPr>
              <a:t>に重要となる、</a:t>
            </a:r>
            <a:r>
              <a:rPr lang="x-none" dirty="0" smtClean="0">
                <a:latin typeface="ＭＳ ゴシック" panose="020B0609070205080204" pitchFamily="49" charset="-128"/>
                <a:ea typeface="ＭＳ ゴシック" panose="020B0609070205080204" pitchFamily="49" charset="-128"/>
              </a:rPr>
              <a:t>根本的な</a:t>
            </a:r>
            <a:r>
              <a:rPr lang="ja-JP" altLang="en-US" dirty="0">
                <a:latin typeface="ＭＳ ゴシック" panose="020B0609070205080204" pitchFamily="49" charset="-128"/>
                <a:ea typeface="ＭＳ ゴシック" panose="020B0609070205080204" pitchFamily="49" charset="-128"/>
              </a:rPr>
              <a:t>ソフトウェア</a:t>
            </a:r>
            <a:r>
              <a:rPr lang="x-none" dirty="0" smtClean="0">
                <a:latin typeface="ＭＳ ゴシック" panose="020B0609070205080204" pitchFamily="49" charset="-128"/>
                <a:ea typeface="ＭＳ ゴシック" panose="020B0609070205080204" pitchFamily="49" charset="-128"/>
              </a:rPr>
              <a:t>概念のいくつかについて述べ</a:t>
            </a:r>
            <a:r>
              <a:rPr lang="ja-JP" altLang="en-US" dirty="0" smtClean="0">
                <a:latin typeface="ＭＳ ゴシック" panose="020B0609070205080204" pitchFamily="49" charset="-128"/>
                <a:ea typeface="ＭＳ ゴシック" panose="020B0609070205080204" pitchFamily="49" charset="-128"/>
              </a:rPr>
              <a:t>ていき</a:t>
            </a:r>
            <a:r>
              <a:rPr lang="x-none" dirty="0" smtClean="0">
                <a:latin typeface="ＭＳ ゴシック" panose="020B0609070205080204" pitchFamily="49" charset="-128"/>
                <a:ea typeface="ＭＳ ゴシック" panose="020B0609070205080204" pitchFamily="49" charset="-128"/>
              </a:rPr>
              <a:t>ます。</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some fundamental concepts in understanding FOSS usage</a:t>
            </a:r>
            <a:endParaRPr lang="x-none" altLang="ja-JP" dirty="0" smtClean="0">
              <a:latin typeface="+mn-lt"/>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r>
              <a:rPr lang="en-US" b="0" baseline="0" dirty="0" smtClean="0">
                <a:latin typeface="ＭＳ ゴシック" panose="020B0609070205080204" pitchFamily="49" charset="-128"/>
                <a:ea typeface="ＭＳ ゴシック" panose="020B0609070205080204" pitchFamily="49" charset="-128"/>
              </a:rPr>
              <a:t>。</a:t>
            </a:r>
          </a:p>
          <a:p>
            <a:pPr marL="0" indent="0"/>
            <a:endParaRPr lang="en-US" b="0" baseline="0" dirty="0" smtClean="0">
              <a:latin typeface="+mn-lt"/>
            </a:endParaRPr>
          </a:p>
          <a:p>
            <a:pPr marL="0" indent="0"/>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a:t>
            </a:r>
            <a:r>
              <a:rPr lang="en-US" altLang="ja-JP" b="0" baseline="0" dirty="0" smtClean="0">
                <a:latin typeface="+mn-lt"/>
              </a:rPr>
              <a:t> is about how the use of FOSS components is a consideration for your compliance. Different use cases will have different legal effects. The next few slides explain these concepts in more detail.</a:t>
            </a:r>
            <a:endParaRPr lang="en-US" altLang="ja-JP" b="0" dirty="0" smtClean="0">
              <a:latin typeface="+mn-lt"/>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ＭＳ ゴシック" panose="020B0609070205080204" pitchFamily="49" charset="-128"/>
                <a:ea typeface="ＭＳ ゴシック" panose="020B0609070205080204" pitchFamily="49" charset="-128"/>
              </a:rPr>
              <a:t>このスライドでは、</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取り込む</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smtClean="0">
                <a:latin typeface="ＭＳ ゴシック" panose="020B0609070205080204" pitchFamily="49" charset="-128"/>
                <a:ea typeface="ＭＳ ゴシック" panose="020B0609070205080204" pitchFamily="49" charset="-128"/>
              </a:rPr>
              <a:t>。</a:t>
            </a:r>
          </a:p>
          <a:p>
            <a:pPr marL="226428" indent="-226428"/>
            <a:endParaRPr lang="en-US" b="0" baseline="0" dirty="0" smtClean="0">
              <a:latin typeface="+mn-lt"/>
            </a:endParaRPr>
          </a:p>
          <a:p>
            <a:pPr marL="226428" indent="-226428"/>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incorporation means when using</a:t>
            </a:r>
            <a:r>
              <a:rPr lang="en-US" altLang="ja-JP" b="0" baseline="0" dirty="0" smtClean="0">
                <a:latin typeface="+mn-lt"/>
              </a:rPr>
              <a:t> FOSS.</a:t>
            </a:r>
            <a:endParaRPr lang="en-US" altLang="ja-JP" b="0" dirty="0" smtClean="0">
              <a:latin typeface="+mn-lt"/>
            </a:endParaRPr>
          </a:p>
          <a:p>
            <a:pPr marL="226428" indent="-226428"/>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FOSS</a:t>
            </a:r>
            <a:r>
              <a:rPr lang="ja-JP" altLang="en-US" b="0" baseline="0" dirty="0">
                <a:latin typeface="ＭＳ ゴシック" panose="020B0609070205080204" pitchFamily="49" charset="-128"/>
                <a:ea typeface="ＭＳ ゴシック" panose="020B0609070205080204" pitchFamily="49" charset="-128"/>
              </a:rPr>
              <a:t>を</a:t>
            </a:r>
            <a:r>
              <a:rPr lang="en-US" b="0" baseline="0" dirty="0" err="1">
                <a:latin typeface="ＭＳ ゴシック" panose="020B0609070205080204" pitchFamily="49" charset="-128"/>
                <a:ea typeface="ＭＳ ゴシック" panose="020B0609070205080204" pitchFamily="49" charset="-128"/>
              </a:rPr>
              <a:t>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リンク</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226428" indent="-226428"/>
            <a:endParaRPr lang="en-US" b="1" dirty="0" smtClean="0">
              <a:latin typeface="+mn-lt"/>
            </a:endParaRPr>
          </a:p>
          <a:p>
            <a:pPr marL="226428" indent="-226428"/>
            <a:r>
              <a:rPr lang="en-US" b="1" dirty="0" smtClean="0">
                <a:latin typeface="+mn-lt"/>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linking means when using</a:t>
            </a:r>
            <a:r>
              <a:rPr lang="en-US" altLang="ja-JP" b="0" baseline="0" dirty="0" smtClean="0">
                <a:latin typeface="+mn-lt"/>
              </a:rPr>
              <a:t> FOSS.</a:t>
            </a:r>
            <a:endParaRPr lang="en-US" altLang="ja-JP" b="0" dirty="0" smtClean="0">
              <a:latin typeface="+mn-lt"/>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改変</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a:t>
            </a:r>
            <a:r>
              <a:rPr lang="ja-JP" altLang="en-US" b="0" baseline="0" dirty="0">
                <a:latin typeface="ＭＳ ゴシック" panose="020B0609070205080204" pitchFamily="49" charset="-128"/>
                <a:ea typeface="ＭＳ ゴシック" panose="020B0609070205080204" pitchFamily="49" charset="-128"/>
              </a:rPr>
              <a:t>について概説して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smtClean="0">
                <a:latin typeface="ＭＳ ゴシック" panose="020B0609070205080204" pitchFamily="49" charset="-128"/>
                <a:ea typeface="ＭＳ ゴシック" panose="020B0609070205080204" pitchFamily="49" charset="-128"/>
              </a:rPr>
              <a:t>。</a:t>
            </a: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mn-lt"/>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mn-lt"/>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modification means when using</a:t>
            </a:r>
            <a:r>
              <a:rPr lang="en-US" altLang="ja-JP" b="0" baseline="0" dirty="0" smtClean="0">
                <a:latin typeface="+mn-lt"/>
              </a:rPr>
              <a:t> FOSS.</a:t>
            </a:r>
            <a:endParaRPr lang="en-US" altLang="ja-JP" b="0" dirty="0" smtClean="0">
              <a:latin typeface="+mn-lt"/>
            </a:endParaRP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翻訳</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226428" indent="-226428"/>
            <a:endParaRPr lang="en-US" b="1" smtClean="0">
              <a:latin typeface="+mn-lt"/>
            </a:endParaRPr>
          </a:p>
          <a:p>
            <a:pPr marL="226428" indent="-226428"/>
            <a:r>
              <a:rPr lang="en-US" b="1" smtClean="0">
                <a:latin typeface="+mn-lt"/>
              </a:rPr>
              <a:t>---</a:t>
            </a:r>
            <a:endParaRPr lang="en-US" b="1" dirty="0" smtClean="0">
              <a:latin typeface="+mn-lt"/>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translation means when using</a:t>
            </a:r>
            <a:r>
              <a:rPr lang="en-US" altLang="ja-JP" b="0" baseline="0" dirty="0" smtClean="0">
                <a:latin typeface="+mn-lt"/>
              </a:rPr>
              <a:t> FOSS.</a:t>
            </a:r>
            <a:endParaRPr lang="en-US" altLang="ja-JP" b="0" dirty="0" smtClean="0">
              <a:latin typeface="+mn-lt"/>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開発ツールが「裏方となって」これらのアクションを実施する場合があることを説明しています。この内容は企業によく知っておいていただきたいところです</a:t>
            </a:r>
            <a:r>
              <a:rPr lang="en-US" b="0" baseline="0" dirty="0" smtClean="0">
                <a:latin typeface="ＭＳ ゴシック" panose="020B0609070205080204" pitchFamily="49" charset="-128"/>
                <a:ea typeface="ＭＳ ゴシック" panose="020B0609070205080204" pitchFamily="49" charset="-128"/>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smtClean="0">
                <a:latin typeface="+mn-lt"/>
              </a:rPr>
              <a:t>---</a:t>
            </a:r>
            <a:endParaRPr lang="en-US" b="0" baseline="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explains</a:t>
            </a:r>
            <a:r>
              <a:rPr lang="en-US" altLang="ja-JP" b="0" baseline="0" dirty="0" smtClean="0">
                <a:latin typeface="+mn-lt"/>
              </a:rPr>
              <a:t> that development tools may do some of these actions “behind the scene”, and this is an area that companies should be aware of.</a:t>
            </a:r>
            <a:endParaRPr lang="en-US" altLang="ja-JP" b="0" dirty="0" smtClean="0">
              <a:latin typeface="+mn-lt"/>
            </a:endParaRPr>
          </a:p>
          <a:p>
            <a:pPr marL="0" indent="0"/>
            <a:endParaRPr lang="en-US" altLang="ja-JP" b="1"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smtClean="0">
                <a:latin typeface="ＭＳ ゴシック" panose="020B0609070205080204" pitchFamily="49" charset="-128"/>
                <a:ea typeface="ＭＳ ゴシック" panose="020B0609070205080204" pitchFamily="49" charset="-128"/>
              </a:rPr>
              <a:t>。</a:t>
            </a: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is intended to help a company identify where their internal FOSS policy is located in the company </a:t>
            </a:r>
            <a:r>
              <a:rPr lang="en-US" altLang="ja-JP" smtClean="0"/>
              <a:t>documentation.</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a:t>4</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頒布することの背景にあるいくつかの考え方を説明しています。これはFOSSライセンスは通常、頒布の期間</a:t>
            </a:r>
            <a:r>
              <a:rPr lang="ja-JP" altLang="en-US" b="0" baseline="0" dirty="0">
                <a:latin typeface="ＭＳ ゴシック" panose="020B0609070205080204" pitchFamily="49" charset="-128"/>
                <a:ea typeface="ＭＳ ゴシック" panose="020B0609070205080204" pitchFamily="49" charset="-128"/>
              </a:rPr>
              <a:t>内</a:t>
            </a:r>
            <a:r>
              <a:rPr lang="en-US" b="0" baseline="0" dirty="0" err="1">
                <a:latin typeface="ＭＳ ゴシック" panose="020B0609070205080204" pitchFamily="49" charset="-128"/>
                <a:ea typeface="ＭＳ ゴシック" panose="020B0609070205080204" pitchFamily="49" charset="-128"/>
              </a:rPr>
              <a:t>に適用されるものであるためです。この点はコンプライアンスプログラムで考慮すべき重要なポイントです</a:t>
            </a:r>
            <a:r>
              <a:rPr lang="en-US" b="0" baseline="0" dirty="0" smtClean="0">
                <a:latin typeface="ＭＳ ゴシック" panose="020B0609070205080204" pitchFamily="49" charset="-128"/>
                <a:ea typeface="ＭＳ ゴシック" panose="020B0609070205080204" pitchFamily="49" charset="-128"/>
              </a:rPr>
              <a:t>。</a:t>
            </a:r>
          </a:p>
          <a:p>
            <a:pPr marL="0" indent="0"/>
            <a:endParaRPr lang="en-US" b="0" baseline="0" dirty="0" smtClean="0">
              <a:latin typeface="+mn-lt"/>
            </a:endParaRPr>
          </a:p>
          <a:p>
            <a:pPr marL="0" indent="0"/>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 explains</a:t>
            </a:r>
            <a:r>
              <a:rPr lang="en-US" altLang="ja-JP" b="0" baseline="0" dirty="0" smtClean="0">
                <a:latin typeface="+mn-lt"/>
              </a:rPr>
              <a:t> some of the concepts behind distribution. Because FOSS licenses usually apply during distribution, this is a key point to consider in a compliance program.</a:t>
            </a:r>
            <a:endParaRPr lang="en-US" altLang="ja-JP" b="0" dirty="0" smtClean="0">
              <a:latin typeface="+mn-lt"/>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sz="1200" b="0" baseline="0" dirty="0" err="1">
                <a:latin typeface="ＭＳ ゴシック" panose="020B0609070205080204" pitchFamily="49" charset="-128"/>
                <a:ea typeface="ＭＳ ゴシック" panose="020B0609070205080204" pitchFamily="49" charset="-128"/>
              </a:rPr>
              <a:t>取り込み</a:t>
            </a:r>
            <a:r>
              <a:rPr lang="ja-JP" altLang="en-US" sz="1200" b="0" baseline="0" dirty="0">
                <a:latin typeface="ＭＳ ゴシック" panose="020B0609070205080204" pitchFamily="49" charset="-128"/>
                <a:ea typeface="ＭＳ ゴシック" panose="020B0609070205080204" pitchFamily="49" charset="-128"/>
              </a:rPr>
              <a:t>とは</a:t>
            </a:r>
            <a:r>
              <a:rPr lang="en-US" sz="1200" b="0" baseline="0" dirty="0" err="1">
                <a:latin typeface="ＭＳ ゴシック" panose="020B0609070205080204" pitchFamily="49" charset="-128"/>
                <a:ea typeface="ＭＳ ゴシック" panose="020B0609070205080204" pitchFamily="49" charset="-128"/>
              </a:rPr>
              <a:t>FOSS</a:t>
            </a:r>
            <a:r>
              <a:rPr lang="en-US" sz="1200" b="0" baseline="0" dirty="0" err="1" smtClean="0">
                <a:latin typeface="ＭＳ ゴシック" panose="020B0609070205080204" pitchFamily="49" charset="-128"/>
                <a:ea typeface="ＭＳ ゴシック" panose="020B0609070205080204" pitchFamily="49" charset="-128"/>
              </a:rPr>
              <a:t>コンポーネントの一部を自身のソフトウェア</a:t>
            </a:r>
            <a:r>
              <a:rPr lang="ja-JP" altLang="en-US" sz="1200" b="0" baseline="0" dirty="0" smtClean="0">
                <a:latin typeface="ＭＳ ゴシック" panose="020B0609070205080204" pitchFamily="49" charset="-128"/>
                <a:ea typeface="ＭＳ ゴシック" panose="020B0609070205080204" pitchFamily="49" charset="-128"/>
              </a:rPr>
              <a:t>製品に</a:t>
            </a:r>
            <a:r>
              <a:rPr lang="en-US" sz="1200" b="0" baseline="0" dirty="0" err="1" smtClean="0">
                <a:latin typeface="ＭＳ ゴシック" panose="020B0609070205080204" pitchFamily="49" charset="-128"/>
                <a:ea typeface="ＭＳ ゴシック" panose="020B0609070205080204" pitchFamily="49" charset="-128"/>
              </a:rPr>
              <a:t>コピーすることです</a:t>
            </a:r>
            <a:r>
              <a:rPr lang="en-US" sz="1200" b="0" baseline="0" dirty="0">
                <a:latin typeface="ＭＳ ゴシック" panose="020B0609070205080204" pitchFamily="49" charset="-128"/>
                <a:ea typeface="ＭＳ ゴシック" panose="020B0609070205080204" pitchFamily="49" charset="-128"/>
              </a:rPr>
              <a:t>。 </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err="1">
                <a:latin typeface="ＭＳ ゴシック" panose="020B0609070205080204" pitchFamily="49" charset="-128"/>
                <a:ea typeface="ＭＳ ゴシック" panose="020B0609070205080204" pitchFamily="49" charset="-128"/>
              </a:rPr>
              <a:t>リンクとは自身のソフトウェア</a:t>
            </a:r>
            <a:r>
              <a:rPr lang="ja-JP" altLang="en-US" sz="1200" b="0" baseline="0" dirty="0">
                <a:latin typeface="ＭＳ ゴシック" panose="020B0609070205080204" pitchFamily="49" charset="-128"/>
                <a:ea typeface="ＭＳ ゴシック" panose="020B0609070205080204" pitchFamily="49" charset="-128"/>
              </a:rPr>
              <a:t>製品</a:t>
            </a:r>
            <a:r>
              <a:rPr lang="en-US" sz="1200" b="0" baseline="0" dirty="0" err="1">
                <a:latin typeface="ＭＳ ゴシック" panose="020B0609070205080204" pitchFamily="49" charset="-128"/>
                <a:ea typeface="ＭＳ ゴシック" panose="020B0609070205080204" pitchFamily="49" charset="-128"/>
              </a:rPr>
              <a:t>とFOSSコンポーネントをリンク（Link）もしくは接合（Join）することです</a:t>
            </a:r>
            <a:r>
              <a:rPr lang="en-US" sz="1200" b="0" baseline="0" dirty="0">
                <a:latin typeface="ＭＳ ゴシック" panose="020B0609070205080204" pitchFamily="49" charset="-128"/>
                <a:ea typeface="ＭＳ ゴシック" panose="020B0609070205080204" pitchFamily="49" charset="-128"/>
              </a:rPr>
              <a:t>。 </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a:latin typeface="ＭＳ ゴシック" panose="020B0609070205080204" pitchFamily="49" charset="-128"/>
                <a:ea typeface="ＭＳ ゴシック" panose="020B0609070205080204" pitchFamily="49" charset="-128"/>
              </a:rPr>
              <a:t>改変とはFOSSコンポーネントに変更を加えることです。</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a:latin typeface="ＭＳ ゴシック" panose="020B0609070205080204" pitchFamily="49" charset="-128"/>
                <a:ea typeface="ＭＳ ゴシック" panose="020B0609070205080204" pitchFamily="49" charset="-128"/>
              </a:rPr>
              <a:t>翻訳とはコードをある状態から別の状態に変換することです。</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err="1">
                <a:latin typeface="ＭＳ ゴシック" panose="020B0609070205080204" pitchFamily="49" charset="-128"/>
                <a:ea typeface="ＭＳ ゴシック" panose="020B0609070205080204" pitchFamily="49" charset="-128"/>
              </a:rPr>
              <a:t>オープンソースを頒布することを考える際には</a:t>
            </a:r>
            <a:r>
              <a:rPr lang="ja-JP" altLang="en-US" sz="1200" b="0" baseline="0" dirty="0" err="1">
                <a:latin typeface="ＭＳ ゴシック" panose="020B0609070205080204" pitchFamily="49" charset="-128"/>
                <a:ea typeface="ＭＳ ゴシック" panose="020B0609070205080204" pitchFamily="49" charset="-128"/>
              </a:rPr>
              <a:t>、</a:t>
            </a:r>
            <a:r>
              <a:rPr lang="ja-JP" altLang="en-US" sz="1200" b="0" baseline="0" dirty="0">
                <a:latin typeface="ＭＳ ゴシック" panose="020B0609070205080204" pitchFamily="49" charset="-128"/>
                <a:ea typeface="ＭＳ ゴシック" panose="020B0609070205080204" pitchFamily="49" charset="-128"/>
              </a:rPr>
              <a:t>以下の</a:t>
            </a:r>
            <a:r>
              <a:rPr lang="en-US" sz="1200" b="0" baseline="0" dirty="0">
                <a:latin typeface="ＭＳ ゴシック" panose="020B0609070205080204" pitchFamily="49" charset="-128"/>
                <a:ea typeface="ＭＳ ゴシック" panose="020B0609070205080204" pitchFamily="49" charset="-128"/>
              </a:rPr>
              <a:t>2つのことを考える必要があります</a:t>
            </a:r>
            <a:r>
              <a:rPr lang="ja-JP" altLang="en-US" sz="1200" b="0" baseline="0" dirty="0" err="1">
                <a:latin typeface="ＭＳ ゴシック" panose="020B0609070205080204" pitchFamily="49" charset="-128"/>
                <a:ea typeface="ＭＳ ゴシック" panose="020B0609070205080204" pitchFamily="49" charset="-128"/>
              </a:rPr>
              <a:t>。</a:t>
            </a:r>
            <a:endParaRPr lang="en-US" sz="1200" b="0" baseline="0" dirty="0">
              <a:latin typeface="ＭＳ ゴシック" panose="020B0609070205080204" pitchFamily="49" charset="-128"/>
              <a:ea typeface="ＭＳ ゴシック" panose="020B0609070205080204" pitchFamily="49" charset="-128"/>
            </a:endParaRPr>
          </a:p>
          <a:p>
            <a:pPr defTabSz="929579">
              <a:defRPr/>
            </a:pPr>
            <a:r>
              <a:rPr lang="en-US" sz="1200" smtClean="0">
                <a:latin typeface="ＭＳ ゴシック" panose="020B0609070205080204" pitchFamily="49" charset="-128"/>
                <a:ea typeface="ＭＳ ゴシック" panose="020B0609070205080204" pitchFamily="49" charset="-128"/>
              </a:rPr>
              <a:t>そのソフトウェアを受け取るのは</a:t>
            </a:r>
            <a:r>
              <a:rPr lang="ja-JP" altLang="en-US" sz="1200" smtClean="0">
                <a:latin typeface="ＭＳ ゴシック" panose="020B0609070205080204" pitchFamily="49" charset="-128"/>
                <a:ea typeface="ＭＳ ゴシック" panose="020B0609070205080204" pitchFamily="49" charset="-128"/>
              </a:rPr>
              <a:t>誰</a:t>
            </a:r>
            <a:r>
              <a:rPr lang="en-US" sz="1200" smtClean="0">
                <a:latin typeface="ＭＳ ゴシック" panose="020B0609070205080204" pitchFamily="49" charset="-128"/>
                <a:ea typeface="ＭＳ ゴシック" panose="020B0609070205080204" pitchFamily="49" charset="-128"/>
              </a:rPr>
              <a:t>か</a:t>
            </a:r>
            <a:r>
              <a:rPr lang="en-US" sz="1200" dirty="0">
                <a:latin typeface="ＭＳ ゴシック" panose="020B0609070205080204" pitchFamily="49" charset="-128"/>
                <a:ea typeface="ＭＳ ゴシック" panose="020B0609070205080204" pitchFamily="49" charset="-128"/>
              </a:rPr>
              <a:t>？</a:t>
            </a:r>
          </a:p>
          <a:p>
            <a:pPr marL="617220" lvl="1" indent="-342900">
              <a:buFont typeface="Arial" charset="0"/>
              <a:buChar char="•"/>
            </a:pPr>
            <a:r>
              <a:rPr lang="en-US" sz="1200" dirty="0">
                <a:latin typeface="ＭＳ ゴシック" panose="020B0609070205080204" pitchFamily="49" charset="-128"/>
                <a:ea typeface="ＭＳ ゴシック" panose="020B0609070205080204" pitchFamily="49" charset="-128"/>
              </a:rPr>
              <a:t>顧客／パートナー</a:t>
            </a:r>
          </a:p>
          <a:p>
            <a:pPr marL="617220" lvl="1" indent="-342900">
              <a:buFont typeface="Arial" charset="0"/>
              <a:buChar char="•"/>
            </a:pPr>
            <a:r>
              <a:rPr lang="en-US" sz="1200" dirty="0">
                <a:latin typeface="ＭＳ ゴシック" panose="020B0609070205080204" pitchFamily="49" charset="-128"/>
                <a:ea typeface="ＭＳ ゴシック" panose="020B0609070205080204" pitchFamily="49" charset="-128"/>
              </a:rPr>
              <a:t>コミュニティ プロジェクト</a:t>
            </a:r>
          </a:p>
          <a:p>
            <a:r>
              <a:rPr lang="ja-JP" altLang="en-US" sz="1200" dirty="0">
                <a:latin typeface="ＭＳ ゴシック" panose="020B0609070205080204" pitchFamily="49" charset="-128"/>
                <a:ea typeface="ＭＳ ゴシック" panose="020B0609070205080204" pitchFamily="49" charset="-128"/>
              </a:rPr>
              <a:t>頒布フォーマット</a:t>
            </a:r>
            <a:r>
              <a:rPr lang="en-US" sz="1200" dirty="0">
                <a:latin typeface="ＭＳ ゴシック" panose="020B0609070205080204" pitchFamily="49" charset="-128"/>
                <a:ea typeface="ＭＳ ゴシック" panose="020B0609070205080204" pitchFamily="49" charset="-128"/>
              </a:rPr>
              <a:t>は</a:t>
            </a:r>
            <a:r>
              <a:rPr lang="ja-JP" altLang="en-US" sz="1200" dirty="0">
                <a:latin typeface="ＭＳ ゴシック" panose="020B0609070205080204" pitchFamily="49" charset="-128"/>
                <a:ea typeface="ＭＳ ゴシック" panose="020B0609070205080204" pitchFamily="49" charset="-128"/>
              </a:rPr>
              <a:t>何か</a:t>
            </a:r>
            <a:r>
              <a:rPr lang="en-US" sz="1200" dirty="0">
                <a:latin typeface="ＭＳ ゴシック" panose="020B0609070205080204" pitchFamily="49" charset="-128"/>
                <a:ea typeface="ＭＳ ゴシック" panose="020B0609070205080204" pitchFamily="49" charset="-128"/>
              </a:rPr>
              <a:t>？</a:t>
            </a:r>
          </a:p>
          <a:p>
            <a:pPr marL="617220" lvl="1" indent="-342900">
              <a:buFont typeface="Arial" charset="0"/>
              <a:buChar char="•"/>
            </a:pPr>
            <a:r>
              <a:rPr lang="en-US" sz="1200" dirty="0" err="1">
                <a:latin typeface="ＭＳ ゴシック" panose="020B0609070205080204" pitchFamily="49" charset="-128"/>
                <a:ea typeface="ＭＳ ゴシック" panose="020B0609070205080204" pitchFamily="49" charset="-128"/>
              </a:rPr>
              <a:t>ソースコード</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617220" lvl="1" indent="-342900">
              <a:buFont typeface="Arial" charset="0"/>
              <a:buChar char="•"/>
            </a:pPr>
            <a:r>
              <a:rPr lang="en-US" sz="1200" dirty="0" err="1">
                <a:latin typeface="ＭＳ ゴシック" panose="020B0609070205080204" pitchFamily="49" charset="-128"/>
                <a:ea typeface="ＭＳ ゴシック" panose="020B0609070205080204" pitchFamily="49" charset="-128"/>
              </a:rPr>
              <a:t>バイナリ</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617220" lvl="1" indent="-342900">
              <a:buFont typeface="Arial" charset="0"/>
              <a:buChar char="•"/>
            </a:pPr>
            <a:r>
              <a:rPr lang="en-US" sz="1200" dirty="0" err="1">
                <a:latin typeface="ＭＳ ゴシック" panose="020B0609070205080204" pitchFamily="49" charset="-128"/>
                <a:ea typeface="ＭＳ ゴシック" panose="020B0609070205080204" pitchFamily="49" charset="-128"/>
              </a:rPr>
              <a:t>ハードウェアに</a:t>
            </a:r>
            <a:r>
              <a:rPr lang="ja-JP" altLang="en-US" sz="1200" dirty="0" smtClean="0">
                <a:latin typeface="ＭＳ ゴシック" panose="020B0609070205080204" pitchFamily="49" charset="-128"/>
                <a:ea typeface="ＭＳ ゴシック" panose="020B0609070205080204" pitchFamily="49" charset="-128"/>
              </a:rPr>
              <a:t>プレインストール</a:t>
            </a:r>
            <a:endParaRPr lang="en-US" altLang="ja-JP" sz="1200" dirty="0" smtClean="0">
              <a:latin typeface="ＭＳ ゴシック" panose="020B0609070205080204" pitchFamily="49" charset="-128"/>
              <a:ea typeface="ＭＳ ゴシック" panose="020B0609070205080204" pitchFamily="49" charset="-128"/>
            </a:endParaRPr>
          </a:p>
          <a:p>
            <a:pPr marL="0" indent="0"/>
            <a:endParaRPr lang="en-US" altLang="ja-JP" sz="1200" b="0" baseline="0" dirty="0" smtClean="0">
              <a:latin typeface="+mn-lt"/>
            </a:endParaRPr>
          </a:p>
          <a:p>
            <a:pPr marL="0" indent="0"/>
            <a:r>
              <a:rPr lang="en-US" altLang="ja-JP" sz="1200" b="0" baseline="0" dirty="0" smtClean="0">
                <a:latin typeface="+mn-lt"/>
              </a:rPr>
              <a:t>---</a:t>
            </a:r>
          </a:p>
          <a:p>
            <a:pPr marL="0" indent="0"/>
            <a:r>
              <a:rPr lang="en-US" altLang="ja-JP" sz="1200" b="0" baseline="0" dirty="0" smtClean="0">
                <a:latin typeface="+mn-lt"/>
              </a:rPr>
              <a:t>Incorporation is when you copy portions of a FOSS component into your software product. </a:t>
            </a:r>
          </a:p>
          <a:p>
            <a:pPr marL="0" indent="0"/>
            <a:endParaRPr lang="en-US" altLang="ja-JP" sz="1200" b="0" baseline="0" dirty="0" smtClean="0">
              <a:latin typeface="+mn-lt"/>
            </a:endParaRPr>
          </a:p>
          <a:p>
            <a:pPr marL="0" indent="0"/>
            <a:r>
              <a:rPr lang="en-US" altLang="ja-JP" sz="1200" b="0" baseline="0" dirty="0" smtClean="0">
                <a:latin typeface="+mn-lt"/>
              </a:rPr>
              <a:t>Linking is when you link or join a FOSS component with your software product. </a:t>
            </a:r>
          </a:p>
          <a:p>
            <a:pPr marL="0" indent="0"/>
            <a:endParaRPr lang="en-US" altLang="ja-JP" sz="1200" b="0" baseline="0" dirty="0" smtClean="0">
              <a:latin typeface="+mn-lt"/>
            </a:endParaRPr>
          </a:p>
          <a:p>
            <a:pPr marL="0" indent="0"/>
            <a:r>
              <a:rPr lang="en-US" altLang="ja-JP" sz="1200" b="0" baseline="0" dirty="0" smtClean="0">
                <a:latin typeface="+mn-lt"/>
              </a:rPr>
              <a:t>Modification is when you make changes to a FOSS component.</a:t>
            </a:r>
          </a:p>
          <a:p>
            <a:pPr marL="0" indent="0"/>
            <a:endParaRPr lang="en-US" altLang="ja-JP" sz="1200" b="0" baseline="0" dirty="0" smtClean="0">
              <a:latin typeface="+mn-lt"/>
            </a:endParaRPr>
          </a:p>
          <a:p>
            <a:pPr marL="0" indent="0"/>
            <a:r>
              <a:rPr lang="en-US" altLang="ja-JP" sz="1200" b="0" baseline="0" dirty="0" smtClean="0">
                <a:latin typeface="+mn-lt"/>
              </a:rPr>
              <a:t>Translation is when you transform the code from one state to another.</a:t>
            </a:r>
          </a:p>
          <a:p>
            <a:pPr marL="0" indent="0"/>
            <a:endParaRPr lang="en-US" altLang="ja-JP" sz="1200" b="0" baseline="0" dirty="0" smtClean="0">
              <a:latin typeface="+mn-lt"/>
            </a:endParaRPr>
          </a:p>
          <a:p>
            <a:pPr marL="0" indent="0"/>
            <a:r>
              <a:rPr lang="en-US" altLang="ja-JP" sz="1200" b="0" baseline="0" dirty="0" smtClean="0">
                <a:latin typeface="+mn-lt"/>
              </a:rPr>
              <a:t>When thinking about distribution of Open Source you should consider two things:</a:t>
            </a:r>
          </a:p>
          <a:p>
            <a:pPr defTabSz="929579">
              <a:defRPr/>
            </a:pPr>
            <a:r>
              <a:rPr lang="en-US" altLang="ja-JP" sz="1200" dirty="0" smtClean="0">
                <a:latin typeface="+mn-lt"/>
              </a:rPr>
              <a:t>Who receives the software?</a:t>
            </a:r>
          </a:p>
          <a:p>
            <a:pPr marL="617220" lvl="1" indent="-342900">
              <a:buFont typeface="Arial" charset="0"/>
              <a:buChar char="•"/>
            </a:pPr>
            <a:r>
              <a:rPr lang="en-US" altLang="ja-JP" sz="1200" dirty="0" smtClean="0">
                <a:latin typeface="+mn-lt"/>
              </a:rPr>
              <a:t>Customer/Partner</a:t>
            </a:r>
          </a:p>
          <a:p>
            <a:pPr marL="617220" lvl="1" indent="-342900">
              <a:buFont typeface="Arial" charset="0"/>
              <a:buChar char="•"/>
            </a:pPr>
            <a:r>
              <a:rPr lang="en-US" altLang="ja-JP" sz="1200" dirty="0" smtClean="0">
                <a:latin typeface="+mn-lt"/>
              </a:rPr>
              <a:t>Community project</a:t>
            </a:r>
          </a:p>
          <a:p>
            <a:r>
              <a:rPr lang="en-US" altLang="ja-JP" sz="1200" dirty="0" smtClean="0">
                <a:latin typeface="+mn-lt"/>
              </a:rPr>
              <a:t>What is the format for delivery?</a:t>
            </a:r>
          </a:p>
          <a:p>
            <a:pPr marL="617220" lvl="1" indent="-342900">
              <a:buFont typeface="Arial" charset="0"/>
              <a:buChar char="•"/>
            </a:pPr>
            <a:r>
              <a:rPr lang="en-US" altLang="ja-JP" sz="1200" dirty="0" smtClean="0">
                <a:latin typeface="+mn-lt"/>
              </a:rPr>
              <a:t>Source code delivery</a:t>
            </a:r>
          </a:p>
          <a:p>
            <a:pPr marL="617220" lvl="1" indent="-342900">
              <a:buFont typeface="Arial" charset="0"/>
              <a:buChar char="•"/>
            </a:pPr>
            <a:r>
              <a:rPr lang="en-US" altLang="ja-JP" sz="1200" dirty="0" smtClean="0">
                <a:latin typeface="+mn-lt"/>
              </a:rPr>
              <a:t>Binary delivery</a:t>
            </a:r>
          </a:p>
          <a:p>
            <a:pPr marL="617220" lvl="1" indent="-342900">
              <a:buFont typeface="Arial" charset="0"/>
              <a:buChar char="•"/>
            </a:pPr>
            <a:r>
              <a:rPr lang="en-US" altLang="ja-JP" sz="1200" dirty="0" smtClean="0">
                <a:latin typeface="+mn-lt"/>
              </a:rPr>
              <a:t>Pre-loaded </a:t>
            </a:r>
            <a:r>
              <a:rPr lang="en-US" altLang="ja-JP" sz="1200" smtClean="0">
                <a:latin typeface="+mn-lt"/>
              </a:rPr>
              <a:t>onto hardware</a:t>
            </a: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本章では「FOSSレビュー」</a:t>
            </a:r>
            <a:r>
              <a:rPr lang="x-none" dirty="0" smtClean="0">
                <a:latin typeface="ＭＳ ゴシック" panose="020B0609070205080204" pitchFamily="49" charset="-128"/>
                <a:ea typeface="ＭＳ ゴシック" panose="020B0609070205080204" pitchFamily="49" charset="-128"/>
              </a:rPr>
              <a:t>について述べ</a:t>
            </a:r>
            <a:r>
              <a:rPr lang="ja-JP" altLang="en-US" dirty="0" smtClean="0">
                <a:latin typeface="ＭＳ ゴシック" panose="020B0609070205080204" pitchFamily="49" charset="-128"/>
                <a:ea typeface="ＭＳ ゴシック" panose="020B0609070205080204" pitchFamily="49" charset="-128"/>
              </a:rPr>
              <a:t>ていき</a:t>
            </a:r>
            <a:r>
              <a:rPr lang="x-none" dirty="0" smtClean="0">
                <a:latin typeface="ＭＳ ゴシック" panose="020B0609070205080204" pitchFamily="49" charset="-128"/>
                <a:ea typeface="ＭＳ ゴシック" panose="020B0609070205080204" pitchFamily="49" charset="-128"/>
              </a:rPr>
              <a:t>ます</a:t>
            </a:r>
            <a:r>
              <a:rPr lang="x-none" dirty="0">
                <a:latin typeface="ＭＳ ゴシック" panose="020B0609070205080204" pitchFamily="49" charset="-128"/>
                <a:ea typeface="ＭＳ ゴシック" panose="020B0609070205080204" pitchFamily="49" charset="-128"/>
              </a:rPr>
              <a:t>。FOSSの使用方法が分析され、関連する義務が決定されます。</a:t>
            </a: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レビューはFOSSコンプライアンス プログラムの基本的構成要素です。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FOSSレビューはエンジニアリング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、ビジネス</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ja-JP" altLang="en-US">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および法務チームが集まる場となり</a:t>
            </a:r>
            <a:r>
              <a:rPr lang="ja-JP" altLang="en-US" smtClean="0">
                <a:latin typeface="ＭＳ ゴシック" panose="020B0609070205080204" pitchFamily="49" charset="-128"/>
                <a:ea typeface="ＭＳ ゴシック" panose="020B0609070205080204" pitchFamily="49" charset="-128"/>
              </a:rPr>
              <a:t>え</a:t>
            </a:r>
            <a:r>
              <a:rPr lang="x-none" smtClean="0">
                <a:latin typeface="ＭＳ ゴシック" panose="020B0609070205080204" pitchFamily="49" charset="-128"/>
                <a:ea typeface="ＭＳ ゴシック" panose="020B0609070205080204" pitchFamily="49" charset="-128"/>
              </a:rPr>
              <a:t>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より</a:t>
            </a:r>
            <a:r>
              <a:rPr lang="x-none" dirty="0">
                <a:latin typeface="ＭＳ ゴシック" panose="020B0609070205080204" pitchFamily="49" charset="-128"/>
                <a:ea typeface="ＭＳ ゴシック" panose="020B0609070205080204" pitchFamily="49" charset="-128"/>
              </a:rPr>
              <a:t>大規模に首尾よく行うために、計画や組織</a:t>
            </a:r>
            <a:r>
              <a:rPr lang="ja-JP" altLang="en-US" dirty="0">
                <a:latin typeface="ＭＳ ゴシック" panose="020B0609070205080204" pitchFamily="49" charset="-128"/>
                <a:ea typeface="ＭＳ ゴシック" panose="020B0609070205080204" pitchFamily="49" charset="-128"/>
              </a:rPr>
              <a:t>化</a:t>
            </a:r>
            <a:r>
              <a:rPr lang="x-none" dirty="0">
                <a:latin typeface="ＭＳ ゴシック" panose="020B0609070205080204" pitchFamily="49" charset="-128"/>
                <a:ea typeface="ＭＳ ゴシック" panose="020B0609070205080204" pitchFamily="49" charset="-128"/>
              </a:rPr>
              <a:t>を必要とする場合があります。</a:t>
            </a:r>
          </a:p>
          <a:p>
            <a:pPr marL="171450" indent="-171450">
              <a:buFont typeface="Arial" charset="0"/>
              <a:buChar char="•"/>
            </a:pPr>
            <a:r>
              <a:rPr lang="x-none" dirty="0">
                <a:latin typeface="ＭＳ ゴシック" panose="020B0609070205080204" pitchFamily="49" charset="-128"/>
                <a:ea typeface="ＭＳ ゴシック" panose="020B0609070205080204" pitchFamily="49" charset="-128"/>
              </a:rPr>
              <a:t>関連情報収集においてエンジニアリング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もしくは開発チームが参加することもあります。</a:t>
            </a:r>
          </a:p>
          <a:p>
            <a:pPr marL="171450" indent="-171450">
              <a:buFont typeface="Arial" charset="0"/>
              <a:buChar char="•"/>
            </a:pPr>
            <a:r>
              <a:rPr lang="x-none" dirty="0">
                <a:latin typeface="ＭＳ ゴシック" panose="020B0609070205080204" pitchFamily="49" charset="-128"/>
                <a:ea typeface="ＭＳ ゴシック" panose="020B0609070205080204" pitchFamily="49" charset="-128"/>
              </a:rPr>
              <a:t>法務チームはライセンスの義務について分析、決定を下し、</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行い</a:t>
            </a:r>
            <a:r>
              <a:rPr lang="x-none" dirty="0">
                <a:latin typeface="ＭＳ ゴシック" panose="020B0609070205080204" pitchFamily="49" charset="-128"/>
                <a:ea typeface="ＭＳ ゴシック" panose="020B0609070205080204" pitchFamily="49" charset="-128"/>
              </a:rPr>
              <a:t>ます。</a:t>
            </a:r>
          </a:p>
          <a:p>
            <a:pPr marL="171450" indent="-171450">
              <a:buFont typeface="Arial" charset="0"/>
              <a:buChar char="•"/>
            </a:pPr>
            <a:r>
              <a:rPr lang="x-none" dirty="0">
                <a:latin typeface="ＭＳ ゴシック" panose="020B0609070205080204" pitchFamily="49" charset="-128"/>
                <a:ea typeface="ＭＳ ゴシック" panose="020B0609070205080204" pitchFamily="49" charset="-128"/>
              </a:rPr>
              <a:t>ビジネスおよびエンジニアリング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を受け</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実装し</a:t>
            </a:r>
            <a:r>
              <a:rPr lang="x-none" dirty="0">
                <a:latin typeface="ＭＳ ゴシック" panose="020B0609070205080204" pitchFamily="49" charset="-128"/>
                <a:ea typeface="ＭＳ ゴシック" panose="020B0609070205080204" pitchFamily="49" charset="-128"/>
              </a:rPr>
              <a:t>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buFont typeface="Arial" charset="0"/>
              <a:buNone/>
            </a:pPr>
            <a:endParaRPr lang="en-US" dirty="0" smtClean="0"/>
          </a:p>
          <a:p>
            <a:pPr marL="0" indent="0">
              <a:buFont typeface="Arial" charset="0"/>
              <a:buNone/>
            </a:pPr>
            <a:r>
              <a:rPr lang="en-US" dirty="0" smtClean="0"/>
              <a:t>---</a:t>
            </a:r>
          </a:p>
          <a:p>
            <a:r>
              <a:rPr lang="x-none" altLang="ja-JP" dirty="0" smtClean="0"/>
              <a:t>The FOSS Review is a basic building block of a FOSS Compliance Program. </a:t>
            </a:r>
          </a:p>
          <a:p>
            <a:endParaRPr lang="x-none" altLang="ja-JP" dirty="0" smtClean="0"/>
          </a:p>
          <a:p>
            <a:r>
              <a:rPr lang="x-none" altLang="ja-JP" dirty="0" smtClean="0"/>
              <a:t>A FOSS Review can be the meeting point for engineering, business and legal teams, and can require planning and organization to successfully conduct on a large scale.</a:t>
            </a:r>
          </a:p>
          <a:p>
            <a:pPr marL="171450" indent="-171450">
              <a:buFont typeface="Arial" charset="0"/>
              <a:buChar char="•"/>
            </a:pPr>
            <a:r>
              <a:rPr lang="x-none" altLang="ja-JP" dirty="0" smtClean="0"/>
              <a:t>Engineering or developer teams may participate in gathering relevant information</a:t>
            </a:r>
          </a:p>
          <a:p>
            <a:pPr marL="171450" indent="-171450">
              <a:buFont typeface="Arial" charset="0"/>
              <a:buChar char="•"/>
            </a:pPr>
            <a:r>
              <a:rPr lang="x-none" altLang="ja-JP" dirty="0" smtClean="0"/>
              <a:t>Legal teams analyze and determine license obligations and provide guidance</a:t>
            </a:r>
          </a:p>
          <a:p>
            <a:pPr marL="171450" indent="-171450">
              <a:buFont typeface="Arial" charset="0"/>
              <a:buChar char="•"/>
            </a:pPr>
            <a:r>
              <a:rPr lang="x-none" altLang="ja-JP" dirty="0" smtClean="0"/>
              <a:t>Business and engineering teams may receive and implement guidance</a:t>
            </a:r>
          </a:p>
          <a:p>
            <a:pPr marL="0" indent="0">
              <a:buFont typeface="Arial" charset="0"/>
              <a:buNone/>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最初のステップはFOSSレビュー</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開始するために適切な参加者を特定することです。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以下のような問いかけが重要です：</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a:t>
            </a:r>
            <a:r>
              <a:rPr lang="x-none">
                <a:latin typeface="ＭＳ ゴシック" panose="020B0609070205080204" pitchFamily="49" charset="-128"/>
                <a:ea typeface="ＭＳ ゴシック" panose="020B0609070205080204" pitchFamily="49" charset="-128"/>
              </a:rPr>
              <a:t>の使用について誰が意思決定者なのか</a:t>
            </a:r>
            <a:r>
              <a:rPr lang="x-none" smtClean="0">
                <a:latin typeface="ＭＳ ゴシック" panose="020B0609070205080204" pitchFamily="49" charset="-128"/>
                <a:ea typeface="ＭＳ ゴシック" panose="020B0609070205080204" pitchFamily="49" charset="-128"/>
              </a:rPr>
              <a:t>（</a:t>
            </a:r>
            <a:r>
              <a:rPr lang="ja-JP" altLang="en-US" smtClean="0">
                <a:latin typeface="ＭＳ ゴシック" panose="020B0609070205080204" pitchFamily="49" charset="-128"/>
                <a:ea typeface="ＭＳ ゴシック" panose="020B0609070205080204" pitchFamily="49" charset="-128"/>
              </a:rPr>
              <a:t>マネージャー</a:t>
            </a:r>
            <a:r>
              <a:rPr lang="x-none" smtClean="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アーキテクト、個々の技術者など）？ </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FOSSの使用について彼らはどのように質問・疑問を上げることができるのか？</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開発プロセス</a:t>
            </a:r>
            <a:r>
              <a:rPr lang="ja-JP" altLang="en-US" dirty="0">
                <a:latin typeface="ＭＳ ゴシック" panose="020B0609070205080204" pitchFamily="49" charset="-128"/>
                <a:ea typeface="ＭＳ ゴシック" panose="020B0609070205080204" pitchFamily="49" charset="-128"/>
              </a:rPr>
              <a:t>の中</a:t>
            </a:r>
            <a:r>
              <a:rPr lang="x-none" dirty="0">
                <a:latin typeface="ＭＳ ゴシック" panose="020B0609070205080204" pitchFamily="49" charset="-128"/>
                <a:ea typeface="ＭＳ ゴシック" panose="020B0609070205080204" pitchFamily="49" charset="-128"/>
              </a:rPr>
              <a:t>にFOSSレビューが開始できる</a:t>
            </a:r>
            <a:r>
              <a:rPr lang="ja-JP" altLang="en-US" dirty="0">
                <a:latin typeface="ＭＳ ゴシック" panose="020B0609070205080204" pitchFamily="49" charset="-128"/>
                <a:ea typeface="ＭＳ ゴシック" panose="020B0609070205080204" pitchFamily="49" charset="-128"/>
              </a:rPr>
              <a:t>定まったチェック</a:t>
            </a:r>
            <a:r>
              <a:rPr lang="x-none">
                <a:latin typeface="ＭＳ ゴシック" panose="020B0609070205080204" pitchFamily="49" charset="-128"/>
                <a:ea typeface="ＭＳ ゴシック" panose="020B0609070205080204" pitchFamily="49" charset="-128"/>
              </a:rPr>
              <a:t>ポイントがあるか</a:t>
            </a:r>
            <a:r>
              <a:rPr lang="x-none" smtClean="0">
                <a:latin typeface="ＭＳ ゴシック" panose="020B0609070205080204" pitchFamily="49" charset="-128"/>
                <a:ea typeface="ＭＳ ゴシック" panose="020B0609070205080204" pitchFamily="49" charset="-128"/>
              </a:rPr>
              <a:t>？</a:t>
            </a:r>
            <a:endParaRPr lang="en-US" smtClean="0">
              <a:latin typeface="ＭＳ ゴシック" panose="020B0609070205080204" pitchFamily="49" charset="-128"/>
              <a:ea typeface="ＭＳ ゴシック" panose="020B0609070205080204" pitchFamily="49" charset="-128"/>
            </a:endParaRPr>
          </a:p>
          <a:p>
            <a:pPr marL="171450" indent="-171450">
              <a:buFont typeface="Arial" panose="020B0604020202020204" pitchFamily="34" charset="0"/>
              <a:buChar char="•"/>
            </a:pPr>
            <a:endParaRPr lang="en-US" dirty="0" smtClean="0">
              <a:latin typeface="ＭＳ ゴシック" panose="020B0609070205080204" pitchFamily="49" charset="-128"/>
              <a:ea typeface="ＭＳ ゴシック" panose="020B0609070205080204" pitchFamily="49" charset="-128"/>
            </a:endParaRPr>
          </a:p>
          <a:p>
            <a:pPr marL="0" indent="0">
              <a:buFont typeface="Arial" panose="020B0604020202020204" pitchFamily="34" charset="0"/>
              <a:buNone/>
            </a:pPr>
            <a:r>
              <a:rPr lang="en-US" dirty="0" smtClean="0"/>
              <a:t>---</a:t>
            </a:r>
          </a:p>
          <a:p>
            <a:r>
              <a:rPr lang="x-none" altLang="ja-JP" dirty="0" smtClean="0"/>
              <a:t>The first step is to identify the proper parties to initiate a FOSS Review</a:t>
            </a:r>
          </a:p>
          <a:p>
            <a:endParaRPr lang="x-none" altLang="ja-JP" dirty="0" smtClean="0"/>
          </a:p>
          <a:p>
            <a:r>
              <a:rPr lang="x-none" altLang="ja-JP" dirty="0" smtClean="0"/>
              <a:t>Important questions to ask include:</a:t>
            </a:r>
          </a:p>
          <a:p>
            <a:pPr marL="171450" indent="-171450">
              <a:buFont typeface="Arial" panose="020B0604020202020204" pitchFamily="34" charset="0"/>
              <a:buChar char="•"/>
            </a:pPr>
            <a:r>
              <a:rPr lang="x-none" altLang="ja-JP" dirty="0" smtClean="0"/>
              <a:t>Who are the decision makers about FOSS usage (managers, architects, individual engineers, etc.)? </a:t>
            </a:r>
          </a:p>
          <a:p>
            <a:pPr marL="171450" indent="-171450">
              <a:buFont typeface="Arial" panose="020B0604020202020204" pitchFamily="34" charset="0"/>
              <a:buChar char="•"/>
            </a:pPr>
            <a:r>
              <a:rPr lang="x-none" altLang="ja-JP" dirty="0" smtClean="0"/>
              <a:t>How can they raise questions about FOSS usage?</a:t>
            </a:r>
          </a:p>
          <a:p>
            <a:pPr marL="171450" indent="-171450">
              <a:buFont typeface="Arial" panose="020B0604020202020204" pitchFamily="34" charset="0"/>
              <a:buChar char="•"/>
            </a:pPr>
            <a:r>
              <a:rPr lang="x-none" altLang="ja-JP" dirty="0" smtClean="0"/>
              <a:t>Is there a regular point in your development process where FOSS Reviews can begin?</a:t>
            </a:r>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注目すべきは、この情報のリストが</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非常に多く見えることです。しかし、必要とされる情報量はFOSSコードを取り扱おうとする企業の規模</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および、</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をどのように取り扱うか</a:t>
            </a:r>
            <a:r>
              <a:rPr lang="en-US" baseline="0" dirty="0" err="1">
                <a:latin typeface="ＭＳ ゴシック" panose="020B0609070205080204" pitchFamily="49" charset="-128"/>
                <a:ea typeface="ＭＳ ゴシック" panose="020B0609070205080204" pitchFamily="49" charset="-128"/>
              </a:rPr>
              <a:t>に依存します。大規模な組織体は小規模なものよりも多くの情報を必要とする傾向があります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外部ベンダー</a:t>
            </a:r>
            <a:r>
              <a:rPr lang="ja-JP" altLang="en-US" dirty="0">
                <a:latin typeface="ＭＳ ゴシック" panose="020B0609070205080204" pitchFamily="49" charset="-128"/>
                <a:ea typeface="ＭＳ ゴシック" panose="020B0609070205080204" pitchFamily="49" charset="-128"/>
              </a:rPr>
              <a:t>を利用した</a:t>
            </a:r>
            <a:r>
              <a:rPr lang="x-none" dirty="0">
                <a:latin typeface="ＭＳ ゴシック" panose="020B0609070205080204" pitchFamily="49" charset="-128"/>
                <a:ea typeface="ＭＳ ゴシック" panose="020B0609070205080204" pitchFamily="49" charset="-128"/>
              </a:rPr>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Sに対しライセンスの義務を果たす必要があるかもしれません。そういった義務を果たすべく必要性に応じて告知／表示やソースコードがあることを確かめましょう</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altLang="ja-JP" dirty="0" smtClean="0"/>
              <a:t>It should be noted that this list of information looks</a:t>
            </a:r>
            <a:r>
              <a:rPr lang="en-US" altLang="ja-JP" baseline="0" dirty="0" smtClean="0"/>
              <a:t> quite large. However, the amount of information required depends on the size of your company and what you intend to do with the FOSS code. Large entities tend to require more information than small entities.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チームは異なった分野にまたがって構成</a:t>
            </a:r>
            <a:r>
              <a:rPr lang="ja-JP" altLang="en-US" dirty="0">
                <a:latin typeface="ＭＳ ゴシック" panose="020B0609070205080204" pitchFamily="49" charset="-128"/>
                <a:ea typeface="ＭＳ ゴシック" panose="020B0609070205080204" pitchFamily="49" charset="-128"/>
              </a:rPr>
              <a:t>され</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チームは、社内もしくは外部の弁護士を含めることができ、ライセンスの義務に応じたFOSS使用をレビューし</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評価します。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次のように</a:t>
            </a:r>
            <a:r>
              <a:rPr lang="x-none" dirty="0">
                <a:latin typeface="ＭＳ ゴシック" panose="020B0609070205080204" pitchFamily="49" charset="-128"/>
                <a:ea typeface="ＭＳ ゴシック" panose="020B0609070205080204" pitchFamily="49" charset="-128"/>
              </a:rPr>
              <a:t>他の</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からサポートされる場合もあります</a:t>
            </a:r>
            <a:r>
              <a:rPr lang="ja-JP" altLang="en-US" dirty="0" err="1">
                <a:solidFill>
                  <a:srgbClr val="00B0F0"/>
                </a:solidFill>
                <a:latin typeface="ＭＳ ゴシック" panose="020B0609070205080204" pitchFamily="49" charset="-128"/>
                <a:ea typeface="ＭＳ ゴシック" panose="020B0609070205080204" pitchFamily="49" charset="-128"/>
              </a:rPr>
              <a:t>。</a:t>
            </a:r>
            <a:endParaRPr lang="x-none" dirty="0">
              <a:solidFill>
                <a:srgbClr val="00B0F0"/>
              </a:solidFill>
              <a:latin typeface="ＭＳ ゴシック" panose="020B0609070205080204" pitchFamily="49" charset="-128"/>
              <a:ea typeface="ＭＳ ゴシック" panose="020B0609070205080204" pitchFamily="49" charset="-128"/>
            </a:endParaRP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FOSSの使用を特定し、追跡する</a:t>
            </a:r>
            <a:r>
              <a:rPr lang="ja-JP" altLang="en-US" dirty="0">
                <a:latin typeface="ＭＳ ゴシック" panose="020B0609070205080204" pitchFamily="49" charset="-128"/>
                <a:ea typeface="ＭＳ ゴシック" panose="020B0609070205080204" pitchFamily="49" charset="-128"/>
              </a:rPr>
              <a:t>調査・分析</a:t>
            </a:r>
            <a:r>
              <a:rPr lang="x-none" dirty="0">
                <a:latin typeface="ＭＳ ゴシック" panose="020B0609070205080204" pitchFamily="49" charset="-128"/>
                <a:ea typeface="ＭＳ ゴシック" panose="020B0609070205080204" pitchFamily="49" charset="-128"/>
              </a:rPr>
              <a:t>チーム</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このチームはコードベース（ソースコードの集積場所）に</a:t>
            </a:r>
            <a:r>
              <a:rPr lang="ja-JP" altLang="en-US" dirty="0">
                <a:latin typeface="ＭＳ ゴシック" panose="020B0609070205080204" pitchFamily="49" charset="-128"/>
                <a:ea typeface="ＭＳ ゴシック" panose="020B0609070205080204" pitchFamily="49" charset="-128"/>
              </a:rPr>
              <a:t>存在する</a:t>
            </a:r>
            <a:r>
              <a:rPr lang="x-none">
                <a:latin typeface="ＭＳ ゴシック" panose="020B0609070205080204" pitchFamily="49" charset="-128"/>
                <a:ea typeface="ＭＳ ゴシック" panose="020B0609070205080204" pitchFamily="49" charset="-128"/>
              </a:rPr>
              <a:t>FOSS</a:t>
            </a:r>
            <a:r>
              <a:rPr lang="x-none" smtClean="0">
                <a:latin typeface="ＭＳ ゴシック" panose="020B0609070205080204" pitchFamily="49" charset="-128"/>
                <a:ea typeface="ＭＳ ゴシック" panose="020B0609070205080204" pitchFamily="49" charset="-128"/>
              </a:rPr>
              <a:t>コンポーネントを特定するためのコードスキャンツールやフォレン</a:t>
            </a:r>
            <a:r>
              <a:rPr lang="ja-JP" altLang="en-US" dirty="0">
                <a:latin typeface="ＭＳ ゴシック" panose="020B0609070205080204" pitchFamily="49" charset="-128"/>
                <a:ea typeface="ＭＳ ゴシック" panose="020B0609070205080204" pitchFamily="49" charset="-128"/>
              </a:rPr>
              <a:t>ジ</a:t>
            </a:r>
            <a:r>
              <a:rPr lang="x-none" smtClean="0">
                <a:latin typeface="ＭＳ ゴシック" panose="020B0609070205080204" pitchFamily="49" charset="-128"/>
                <a:ea typeface="ＭＳ ゴシック" panose="020B0609070205080204" pitchFamily="49" charset="-128"/>
              </a:rPr>
              <a:t>クス</a:t>
            </a:r>
            <a:r>
              <a:rPr lang="x-none" dirty="0">
                <a:latin typeface="ＭＳ ゴシック" panose="020B0609070205080204" pitchFamily="49" charset="-128"/>
                <a:ea typeface="ＭＳ ゴシック" panose="020B0609070205080204" pitchFamily="49" charset="-128"/>
              </a:rPr>
              <a:t>（法的確証収集）ツールを</a:t>
            </a:r>
            <a:r>
              <a:rPr lang="ja-JP" altLang="en-US" dirty="0">
                <a:latin typeface="ＭＳ ゴシック" panose="020B0609070205080204" pitchFamily="49" charset="-128"/>
                <a:ea typeface="ＭＳ ゴシック" panose="020B0609070205080204" pitchFamily="49" charset="-128"/>
              </a:rPr>
              <a:t>駆使し</a:t>
            </a:r>
            <a:r>
              <a:rPr lang="x-none" dirty="0">
                <a:latin typeface="ＭＳ ゴシック" panose="020B0609070205080204" pitchFamily="49" charset="-128"/>
                <a:ea typeface="ＭＳ ゴシック" panose="020B0609070205080204" pitchFamily="49" charset="-128"/>
              </a:rPr>
              <a:t>た支援などを行います。また本チームは、後続コンプライアンスプロセスを支援するべく、FOSSの使用について収集した情報を整理し、追跡することも実施します。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その他に、商用ライセンスや</a:t>
            </a:r>
            <a:r>
              <a:rPr lang="ja-JP" altLang="en-US" dirty="0">
                <a:latin typeface="ＭＳ ゴシック" panose="020B0609070205080204" pitchFamily="49" charset="-128"/>
                <a:ea typeface="ＭＳ ゴシック" panose="020B0609070205080204" pitchFamily="49" charset="-128"/>
              </a:rPr>
              <a:t>輸出</a:t>
            </a:r>
            <a:r>
              <a:rPr lang="x-none" dirty="0">
                <a:latin typeface="ＭＳ ゴシック" panose="020B0609070205080204" pitchFamily="49" charset="-128"/>
                <a:ea typeface="ＭＳ ゴシック" panose="020B0609070205080204" pitchFamily="49" charset="-128"/>
              </a:rPr>
              <a:t>コンプライアンスおよび</a:t>
            </a:r>
            <a:r>
              <a:rPr lang="ja-JP" altLang="en-US" dirty="0">
                <a:latin typeface="ＭＳ ゴシック" panose="020B0609070205080204" pitchFamily="49" charset="-128"/>
                <a:ea typeface="ＭＳ ゴシック" panose="020B0609070205080204" pitchFamily="49" charset="-128"/>
              </a:rPr>
              <a:t>事業</a:t>
            </a:r>
            <a:r>
              <a:rPr lang="x-none" dirty="0">
                <a:latin typeface="ＭＳ ゴシック" panose="020B0609070205080204" pitchFamily="49" charset="-128"/>
                <a:ea typeface="ＭＳ ゴシック" panose="020B0609070205080204" pitchFamily="49" charset="-128"/>
              </a:rPr>
              <a:t>企画チームなど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FOSSに関連する論点で影響を受けうる専門家、代表者も想定されます。</a:t>
            </a:r>
            <a:r>
              <a:rPr lang="x-none" dirty="0"/>
              <a:t> </a:t>
            </a: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a:t>
            </a:r>
          </a:p>
          <a:p>
            <a:r>
              <a:rPr lang="x-none" altLang="ja-JP" dirty="0" smtClean="0"/>
              <a:t>The FOSS Review team may consist of an interdisciplinary team</a:t>
            </a:r>
          </a:p>
          <a:p>
            <a:endParaRPr lang="x-none" altLang="ja-JP" dirty="0" smtClean="0"/>
          </a:p>
          <a:p>
            <a:r>
              <a:rPr lang="x-none" altLang="ja-JP" dirty="0" smtClean="0"/>
              <a:t>The legal team, which may include in-house or outside attorneys, reviews and evaluates the FOSS usage for license obligations</a:t>
            </a:r>
          </a:p>
          <a:p>
            <a:endParaRPr lang="x-none" altLang="ja-JP" dirty="0" smtClean="0"/>
          </a:p>
          <a:p>
            <a:r>
              <a:rPr lang="x-none" altLang="ja-JP" dirty="0" smtClean="0"/>
              <a:t>The legal team may be supported by others, including:</a:t>
            </a:r>
          </a:p>
          <a:p>
            <a:pPr marL="171450" indent="-171450">
              <a:buFont typeface="Arial" panose="020B0604020202020204" pitchFamily="34" charset="0"/>
              <a:buChar char="•"/>
            </a:pPr>
            <a:r>
              <a:rPr lang="x-none" altLang="ja-JP" dirty="0" smtClean="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altLang="ja-JP" dirty="0" smtClean="0"/>
              <a:t>Other specialists or representatives that may be impacted by FOSS-related issues, such as commercial licensing, compliance or business planning teams. </a:t>
            </a:r>
          </a:p>
          <a:p>
            <a:endParaRPr lang="x-none" altLang="ja-JP" dirty="0" smtClean="0"/>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FOSSレビューチームは、FOSSの使用を適切に評価するための専門知識を有する必要があります</a:t>
            </a:r>
            <a:r>
              <a:rPr lang="x-none" dirty="0" smtClean="0">
                <a:latin typeface="ＭＳ ゴシック" panose="020B0609070205080204" pitchFamily="49" charset="-128"/>
                <a:ea typeface="ＭＳ ゴシック" panose="020B0609070205080204" pitchFamily="49" charset="-128"/>
              </a:rPr>
              <a:t>。FOSSの使用</a:t>
            </a:r>
            <a:r>
              <a:rPr lang="ja-JP" altLang="en-US" dirty="0" smtClean="0">
                <a:latin typeface="ＭＳ ゴシック" panose="020B0609070205080204" pitchFamily="49" charset="-128"/>
                <a:ea typeface="ＭＳ ゴシック" panose="020B0609070205080204" pitchFamily="49" charset="-128"/>
              </a:rPr>
              <a:t>案</a:t>
            </a:r>
            <a:r>
              <a:rPr lang="x-none" dirty="0" smtClean="0">
                <a:latin typeface="ＭＳ ゴシック" panose="020B0609070205080204" pitchFamily="49" charset="-128"/>
                <a:ea typeface="ＭＳ ゴシック" panose="020B0609070205080204" pitchFamily="49" charset="-128"/>
              </a:rPr>
              <a:t>について</a:t>
            </a:r>
            <a:r>
              <a:rPr lang="ja-JP" altLang="en-US" dirty="0">
                <a:latin typeface="ＭＳ ゴシック" panose="020B0609070205080204" pitchFamily="49" charset="-128"/>
                <a:ea typeface="ＭＳ ゴシック" panose="020B0609070205080204" pitchFamily="49" charset="-128"/>
              </a:rPr>
              <a:t>法務チーム</a:t>
            </a:r>
            <a:r>
              <a:rPr lang="x-none" dirty="0">
                <a:latin typeface="ＭＳ ゴシック" panose="020B0609070205080204" pitchFamily="49" charset="-128"/>
                <a:ea typeface="ＭＳ ゴシック" panose="020B0609070205080204" pitchFamily="49" charset="-128"/>
              </a:rPr>
              <a:t>やビジネスチームを教育するためにエンジニアリング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支援</a:t>
            </a:r>
            <a:r>
              <a:rPr lang="ja-JP" altLang="en-US" dirty="0">
                <a:latin typeface="ＭＳ ゴシック" panose="020B0609070205080204" pitchFamily="49" charset="-128"/>
                <a:ea typeface="ＭＳ ゴシック" panose="020B0609070205080204" pitchFamily="49" charset="-128"/>
              </a:rPr>
              <a:t>が必要となることもあります</a:t>
            </a:r>
            <a:r>
              <a:rPr lang="x-none" dirty="0">
                <a:latin typeface="ＭＳ ゴシック" panose="020B0609070205080204" pitchFamily="49" charset="-128"/>
                <a:ea typeface="ＭＳ ゴシック" panose="020B0609070205080204" pitchFamily="49" charset="-128"/>
              </a:rPr>
              <a:t>。</a:t>
            </a:r>
            <a:r>
              <a:rPr lang="ja-JP" altLang="en-US">
                <a:latin typeface="ＭＳ ゴシック" panose="020B0609070205080204" pitchFamily="49" charset="-128"/>
                <a:ea typeface="ＭＳ ゴシック" panose="020B0609070205080204" pitchFamily="49" charset="-128"/>
              </a:rPr>
              <a:t>たとえば</a:t>
            </a:r>
            <a:r>
              <a:rPr lang="x-none" smtClean="0">
                <a:latin typeface="ＭＳ ゴシック" panose="020B0609070205080204" pitchFamily="49" charset="-128"/>
                <a:ea typeface="ＭＳ ゴシック" panose="020B0609070205080204" pitchFamily="49" charset="-128"/>
              </a:rPr>
              <a:t>、</a:t>
            </a:r>
            <a:r>
              <a:rPr lang="x-none" altLang="ja-JP" smtClean="0">
                <a:latin typeface="ＭＳ ゴシック" panose="020B0609070205080204" pitchFamily="49" charset="-128"/>
                <a:ea typeface="ＭＳ ゴシック" panose="020B0609070205080204" pitchFamily="49" charset="-128"/>
              </a:rPr>
              <a:t>FOSSの</a:t>
            </a:r>
            <a:r>
              <a:rPr lang="ja-JP" altLang="en-US" smtClean="0">
                <a:latin typeface="ＭＳ ゴシック" panose="020B0609070205080204" pitchFamily="49" charset="-128"/>
                <a:ea typeface="ＭＳ ゴシック" panose="020B0609070205080204" pitchFamily="49" charset="-128"/>
              </a:rPr>
              <a:t>明らかになっていない使用</a:t>
            </a:r>
            <a:r>
              <a:rPr lang="x-none" smtClean="0">
                <a:latin typeface="ＭＳ ゴシック" panose="020B0609070205080204" pitchFamily="49" charset="-128"/>
                <a:ea typeface="ＭＳ ゴシック" panose="020B0609070205080204" pitchFamily="49" charset="-128"/>
              </a:rPr>
              <a:t>を見つけるためにコード </a:t>
            </a:r>
            <a:r>
              <a:rPr lang="x-none" dirty="0">
                <a:latin typeface="ＭＳ ゴシック" panose="020B0609070205080204" pitchFamily="49" charset="-128"/>
                <a:ea typeface="ＭＳ ゴシック" panose="020B0609070205080204" pitchFamily="49" charset="-128"/>
              </a:rPr>
              <a:t>スキャンツールが使われることがあります。</a:t>
            </a:r>
          </a:p>
          <a:p>
            <a:endParaRPr lang="x-none" dirty="0">
              <a:latin typeface="ＭＳ ゴシック" panose="020B0609070205080204" pitchFamily="49" charset="-128"/>
              <a:ea typeface="ＭＳ ゴシック" panose="020B0609070205080204" pitchFamily="49" charset="-128"/>
            </a:endParaRPr>
          </a:p>
          <a:p>
            <a:r>
              <a:rPr lang="x-none" dirty="0" smtClean="0">
                <a:latin typeface="ＭＳ ゴシック" panose="020B0609070205080204" pitchFamily="49" charset="-128"/>
                <a:ea typeface="ＭＳ ゴシック" panose="020B0609070205080204" pitchFamily="49" charset="-128"/>
              </a:rPr>
              <a:t>FOSSの使用</a:t>
            </a:r>
            <a:r>
              <a:rPr lang="ja-JP" altLang="en-US" dirty="0" smtClean="0">
                <a:latin typeface="ＭＳ ゴシック" panose="020B0609070205080204" pitchFamily="49" charset="-128"/>
                <a:ea typeface="ＭＳ ゴシック" panose="020B0609070205080204" pitchFamily="49" charset="-128"/>
              </a:rPr>
              <a:t>案</a:t>
            </a:r>
            <a:r>
              <a:rPr lang="x-none" dirty="0" smtClean="0">
                <a:latin typeface="ＭＳ ゴシック" panose="020B0609070205080204" pitchFamily="49" charset="-128"/>
                <a:ea typeface="ＭＳ ゴシック" panose="020B0609070205080204" pitchFamily="49" charset="-128"/>
              </a:rPr>
              <a:t>が十分査定され</a:t>
            </a:r>
            <a:r>
              <a:rPr lang="ja-JP" altLang="en-US" dirty="0" err="1">
                <a:latin typeface="ＭＳ ゴシック" panose="020B0609070205080204" pitchFamily="49" charset="-128"/>
                <a:ea typeface="ＭＳ ゴシック" panose="020B0609070205080204" pitchFamily="49" charset="-128"/>
              </a:rPr>
              <a:t>ると</a:t>
            </a:r>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チームは判断を下す際に必要な情報を</a:t>
            </a:r>
            <a:r>
              <a:rPr lang="ja-JP" altLang="en-US" dirty="0">
                <a:latin typeface="ＭＳ ゴシック" panose="020B0609070205080204" pitchFamily="49" charset="-128"/>
                <a:ea typeface="ＭＳ ゴシック" panose="020B0609070205080204" pitchFamily="49" charset="-128"/>
              </a:rPr>
              <a:t>得たこと</a:t>
            </a:r>
            <a:r>
              <a:rPr lang="x-none" dirty="0">
                <a:latin typeface="ＭＳ ゴシック" panose="020B0609070205080204" pitchFamily="49" charset="-128"/>
                <a:ea typeface="ＭＳ ゴシック" panose="020B0609070205080204" pitchFamily="49" charset="-128"/>
              </a:rPr>
              <a:t>になります。</a:t>
            </a:r>
          </a:p>
          <a:p>
            <a:endParaRPr lang="en-US" dirty="0" smtClean="0"/>
          </a:p>
          <a:p>
            <a:r>
              <a:rPr lang="en-US" dirty="0" smtClean="0"/>
              <a:t>---</a:t>
            </a:r>
          </a:p>
          <a:p>
            <a:r>
              <a:rPr lang="x-none" altLang="ja-JP" dirty="0" smtClean="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altLang="ja-JP" dirty="0" smtClean="0"/>
          </a:p>
          <a:p>
            <a:r>
              <a:rPr lang="x-none" altLang="ja-JP" dirty="0" smtClean="0"/>
              <a:t>Once the proposed FOSS usage has been fully assessed, the legal team will then have the necessary information on which to make its judgments.</a:t>
            </a:r>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FOSSレビューのプロセスは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利害関係のある参加者が協力できるよう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、柔軟なものである必要があります。時としてFOSSの使用シナリオがFOSSレビュー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チームにとって明確でないこともあります。エンジニアリング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より深くインプットを提供するための技量が必要となるでしょう。</a:t>
            </a:r>
            <a:r>
              <a:rPr lang="ja-JP" altLang="en-US" dirty="0">
                <a:latin typeface="ＭＳ ゴシック" panose="020B0609070205080204" pitchFamily="49" charset="-128"/>
                <a:ea typeface="ＭＳ ゴシック" panose="020B0609070205080204" pitchFamily="49" charset="-128"/>
              </a:rPr>
              <a:t>同様に、</a:t>
            </a:r>
            <a:r>
              <a:rPr lang="x-none" dirty="0">
                <a:latin typeface="ＭＳ ゴシック" panose="020B0609070205080204" pitchFamily="49" charset="-128"/>
                <a:ea typeface="ＭＳ ゴシック" panose="020B0609070205080204" pitchFamily="49" charset="-128"/>
              </a:rPr>
              <a:t>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チームからの</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を実行に移す際に支援を必要とするかもしれません</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a:t>
            </a:r>
            <a:r>
              <a:rPr lang="x-none" altLang="ja-JP" smtClean="0"/>
              <a:t>team.</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0658419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FOSSレビュープロセスは監督機能を持つ必要があります（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この図では</a:t>
            </a:r>
            <a:r>
              <a:rPr lang="ja-JP" altLang="en-US" dirty="0" smtClean="0">
                <a:latin typeface="ＭＳ ゴシック" panose="020B0609070205080204" pitchFamily="49" charset="-128"/>
                <a:ea typeface="ＭＳ ゴシック" panose="020B0609070205080204" pitchFamily="49" charset="-128"/>
              </a:rPr>
              <a:t>幹部レベル</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レビュー委員会）</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このような監督</a:t>
            </a:r>
            <a:r>
              <a:rPr lang="x-none" dirty="0">
                <a:latin typeface="ＭＳ ゴシック" panose="020B0609070205080204" pitchFamily="49" charset="-128"/>
                <a:ea typeface="ＭＳ ゴシック" panose="020B0609070205080204" pitchFamily="49" charset="-128"/>
              </a:rPr>
              <a:t>委員会は、重要な方針決定や、レビュープロセスでの関係者の意見の不一致の解決などを行います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have oversight (for example, an Executive Review Committee in this diagram). The oversight committee may make important policy decisions or resolve disagreements between parties in the review </a:t>
            </a:r>
            <a:r>
              <a:rPr lang="x-none" altLang="ja-JP" smtClean="0"/>
              <a:t>process.</a:t>
            </a:r>
            <a:endParaRPr lang="x-none"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latin typeface="ＭＳ ゴシック" panose="020B0609070205080204" pitchFamily="49" charset="-128"/>
                <a:ea typeface="ＭＳ ゴシック" panose="020B0609070205080204" pitchFamily="49" charset="-128"/>
              </a:rPr>
              <a:t>本章</a:t>
            </a:r>
            <a:r>
              <a:rPr lang="ja-JP" altLang="en-US" baseline="0" dirty="0" smtClean="0">
                <a:latin typeface="ＭＳ ゴシック" panose="020B0609070205080204" pitchFamily="49" charset="-128"/>
                <a:ea typeface="ＭＳ ゴシック" panose="020B0609070205080204" pitchFamily="49" charset="-128"/>
              </a:rPr>
              <a:t>で</a:t>
            </a:r>
            <a:r>
              <a:rPr lang="en-US" baseline="0" dirty="0" err="1" smtClean="0">
                <a:latin typeface="ＭＳ ゴシック" panose="020B0609070205080204" pitchFamily="49" charset="-128"/>
                <a:ea typeface="ＭＳ ゴシック" panose="020B0609070205080204" pitchFamily="49" charset="-128"/>
              </a:rPr>
              <a:t>は知的財産の</a:t>
            </a:r>
            <a:r>
              <a:rPr lang="en-US" baseline="0" dirty="0" err="1">
                <a:latin typeface="ＭＳ ゴシック" panose="020B0609070205080204" pitchFamily="49" charset="-128"/>
                <a:ea typeface="ＭＳ ゴシック" panose="020B0609070205080204" pitchFamily="49" charset="-128"/>
              </a:rPr>
              <a:t>「全体像」</a:t>
            </a:r>
            <a:r>
              <a:rPr lang="en-US" baseline="0" dirty="0" err="1" smtClean="0">
                <a:latin typeface="ＭＳ ゴシック" panose="020B0609070205080204" pitchFamily="49" charset="-128"/>
                <a:ea typeface="ＭＳ ゴシック" panose="020B0609070205080204" pitchFamily="49" charset="-128"/>
              </a:rPr>
              <a:t>に焦点を当て</a:t>
            </a:r>
            <a:r>
              <a:rPr lang="ja-JP" altLang="en-US" baseline="0" dirty="0" smtClean="0">
                <a:latin typeface="ＭＳ ゴシック" panose="020B0609070205080204" pitchFamily="49" charset="-128"/>
                <a:ea typeface="ＭＳ ゴシック" panose="020B0609070205080204" pitchFamily="49" charset="-128"/>
              </a:rPr>
              <a:t>ていき</a:t>
            </a:r>
            <a:r>
              <a:rPr lang="en-US" baseline="0" dirty="0" err="1" smtClean="0">
                <a:latin typeface="ＭＳ ゴシック" panose="020B0609070205080204" pitchFamily="49" charset="-128"/>
                <a:ea typeface="ＭＳ ゴシック" panose="020B0609070205080204" pitchFamily="49" charset="-128"/>
              </a:rPr>
              <a:t>ます</a:t>
            </a:r>
            <a:r>
              <a:rPr lang="en-US" baseline="0" dirty="0" err="1">
                <a:latin typeface="ＭＳ ゴシック" panose="020B0609070205080204" pitchFamily="49" charset="-128"/>
                <a:ea typeface="ＭＳ ゴシック" panose="020B0609070205080204" pitchFamily="49" charset="-128"/>
              </a:rPr>
              <a:t>。著作権法、特許法</a:t>
            </a:r>
            <a:r>
              <a:rPr lang="en-US" baseline="0" err="1">
                <a:latin typeface="ＭＳ ゴシック" panose="020B0609070205080204" pitchFamily="49" charset="-128"/>
                <a:ea typeface="ＭＳ ゴシック" panose="020B0609070205080204" pitchFamily="49" charset="-128"/>
              </a:rPr>
              <a:t>、</a:t>
            </a:r>
            <a:r>
              <a:rPr lang="en-US" baseline="0" smtClean="0">
                <a:latin typeface="ＭＳ ゴシック" panose="020B0609070205080204" pitchFamily="49" charset="-128"/>
                <a:ea typeface="ＭＳ ゴシック" panose="020B0609070205080204" pitchFamily="49" charset="-128"/>
              </a:rPr>
              <a:t>商標法の基礎について明確に理解していない可能性のある</a:t>
            </a:r>
            <a:r>
              <a:rPr lang="ja-JP" altLang="en-US" baseline="0" smtClean="0">
                <a:latin typeface="ＭＳ ゴシック" panose="020B0609070205080204" pitchFamily="49" charset="-128"/>
                <a:ea typeface="ＭＳ ゴシック" panose="020B0609070205080204" pitchFamily="49" charset="-128"/>
              </a:rPr>
              <a:t>マネージャー</a:t>
            </a:r>
            <a:r>
              <a:rPr lang="en-US" baseline="0" smtClean="0">
                <a:latin typeface="ＭＳ ゴシック" panose="020B0609070205080204" pitchFamily="49" charset="-128"/>
                <a:ea typeface="ＭＳ ゴシック" panose="020B0609070205080204" pitchFamily="49" charset="-128"/>
              </a:rPr>
              <a:t>や開発者に</a:t>
            </a:r>
            <a:r>
              <a:rPr lang="ja-JP" altLang="en-US" baseline="0" dirty="0">
                <a:latin typeface="ＭＳ ゴシック" panose="020B0609070205080204" pitchFamily="49" charset="-128"/>
                <a:ea typeface="ＭＳ ゴシック" panose="020B0609070205080204" pitchFamily="49" charset="-128"/>
              </a:rPr>
              <a:t>有用でしょう</a:t>
            </a:r>
            <a:r>
              <a:rPr lang="ja-JP" altLang="en-US" baseline="0" dirty="0" smtClean="0">
                <a:latin typeface="ＭＳ ゴシック" panose="020B0609070205080204" pitchFamily="49" charset="-128"/>
                <a:ea typeface="ＭＳ ゴシック" panose="020B0609070205080204" pitchFamily="49" charset="-128"/>
              </a:rPr>
              <a:t>。</a:t>
            </a:r>
            <a:endParaRPr lang="en-US" altLang="ja-JP" baseline="0"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aseline="0" dirty="0" smtClean="0"/>
              <a:t>This chapter is focused on the “big picture” of Intellectual Property. This chapter is probably most useful for managers or developers who might not understand clearly the fundamentals of copyright, patent and trademark </a:t>
            </a:r>
            <a:r>
              <a:rPr lang="en-US" altLang="ja-JP" baseline="0" smtClean="0"/>
              <a:t>law.</a:t>
            </a:r>
            <a:endParaRPr lang="en-US" altLang="ja-JP" baseline="0" dirty="0" smtClean="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5</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FOSSの使用に関する情報を収集し、分析するため、および適切な</a:t>
            </a:r>
            <a:r>
              <a:rPr lang="ja-JP" altLang="en-US" dirty="0">
                <a:latin typeface="ＭＳ ゴシック" panose="020B0609070205080204" pitchFamily="49" charset="-128"/>
                <a:ea typeface="ＭＳ ゴシック" panose="020B0609070205080204" pitchFamily="49" charset="-128"/>
              </a:rPr>
              <a:t>指導を行う</a:t>
            </a:r>
            <a:r>
              <a:rPr lang="x-none" dirty="0">
                <a:latin typeface="ＭＳ ゴシック" panose="020B0609070205080204" pitchFamily="49" charset="-128"/>
                <a:ea typeface="ＭＳ ゴシック" panose="020B0609070205080204" pitchFamily="49" charset="-128"/>
              </a:rPr>
              <a:t>ためです。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FOSSレビュープロセスを開始します。このプロセスを開始する手法は企業によって異なりますが、開発</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OSSの使用に関わる人たちにはオープンにするべきです。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プロセスを開始するか、FOSSレビュー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チームにコンタクトを取ります。組織にお</a:t>
            </a:r>
            <a:r>
              <a:rPr lang="ja-JP" altLang="en-US" dirty="0">
                <a:latin typeface="ＭＳ ゴシック" panose="020B0609070205080204" pitchFamily="49" charset="-128"/>
                <a:ea typeface="ＭＳ ゴシック" panose="020B0609070205080204" pitchFamily="49" charset="-128"/>
              </a:rPr>
              <a:t>いて</a:t>
            </a:r>
            <a:r>
              <a:rPr lang="x-none" dirty="0">
                <a:latin typeface="ＭＳ ゴシック" panose="020B0609070205080204" pitchFamily="49" charset="-128"/>
                <a:ea typeface="ＭＳ ゴシック" panose="020B0609070205080204" pitchFamily="49" charset="-128"/>
              </a:rPr>
              <a:t>FOSSの使用者が</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受け入れることが</a:t>
            </a:r>
            <a:r>
              <a:rPr lang="x-none" dirty="0">
                <a:latin typeface="ＭＳ ゴシック" panose="020B0609070205080204" pitchFamily="49" charset="-128"/>
                <a:ea typeface="ＭＳ ゴシック" panose="020B0609070205080204" pitchFamily="49" charset="-128"/>
              </a:rPr>
              <a:t>できるよう、そのプロセスは柔軟であるべきです。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第一歩としては、パッケージ名、版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（バージョン</a:t>
            </a:r>
            <a:r>
              <a:rPr lang="ja-JP" altLang="en-US" dirty="0">
                <a:latin typeface="ＭＳ ゴシック" panose="020B0609070205080204" pitchFamily="49" charset="-128"/>
                <a:ea typeface="ＭＳ ゴシック" panose="020B0609070205080204" pitchFamily="49" charset="-128"/>
              </a:rPr>
              <a:t>番号</a:t>
            </a:r>
            <a:r>
              <a:rPr lang="x-none" dirty="0">
                <a:latin typeface="ＭＳ ゴシック" panose="020B0609070205080204" pitchFamily="49" charset="-128"/>
                <a:ea typeface="ＭＳ ゴシック" panose="020B0609070205080204" pitchFamily="49" charset="-128"/>
              </a:rPr>
              <a:t>）、ダウンロード元URL、ライセンス、説明、製品内で意図される使用法などが</a:t>
            </a:r>
            <a:r>
              <a:rPr lang="ja-JP" altLang="en-US" dirty="0">
                <a:latin typeface="ＭＳ ゴシック" panose="020B0609070205080204" pitchFamily="49" charset="-128"/>
                <a:ea typeface="ＭＳ ゴシック" panose="020B0609070205080204" pitchFamily="49" charset="-128"/>
              </a:rPr>
              <a:t>あると</a:t>
            </a:r>
            <a:r>
              <a:rPr lang="x-none" dirty="0">
                <a:latin typeface="ＭＳ ゴシック" panose="020B0609070205080204" pitchFamily="49" charset="-128"/>
                <a:ea typeface="ＭＳ ゴシック" panose="020B0609070205080204" pitchFamily="49" charset="-128"/>
              </a:rPr>
              <a:t>よいでしょう。組織や意図し</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ユースケースに依存して</a:t>
            </a:r>
            <a:r>
              <a:rPr lang="ja-JP" altLang="en-US" dirty="0">
                <a:latin typeface="ＭＳ ゴシック" panose="020B0609070205080204" pitchFamily="49" charset="-128"/>
                <a:ea typeface="ＭＳ ゴシック" panose="020B0609070205080204" pitchFamily="49" charset="-128"/>
              </a:rPr>
              <a:t>正確かつ</a:t>
            </a:r>
            <a:r>
              <a:rPr lang="x-none" dirty="0">
                <a:latin typeface="ＭＳ ゴシック" panose="020B0609070205080204" pitchFamily="49" charset="-128"/>
                <a:ea typeface="ＭＳ ゴシック" panose="020B0609070205080204" pitchFamily="49" charset="-128"/>
              </a:rPr>
              <a:t>詳細</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情報が必要となるでしょう。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通常、著作権表示、帰属</a:t>
            </a:r>
            <a:r>
              <a:rPr lang="ja-JP" altLang="en-US" dirty="0">
                <a:latin typeface="ＭＳ ゴシック" panose="020B0609070205080204" pitchFamily="49" charset="-128"/>
                <a:ea typeface="ＭＳ ゴシック" panose="020B0609070205080204" pitchFamily="49" charset="-128"/>
              </a:rPr>
              <a:t>情報</a:t>
            </a:r>
            <a:r>
              <a:rPr lang="x-none" dirty="0">
                <a:latin typeface="ＭＳ ゴシック" panose="020B0609070205080204" pitchFamily="49" charset="-128"/>
                <a:ea typeface="ＭＳ ゴシック" panose="020B0609070205080204" pitchFamily="49" charset="-128"/>
              </a:rPr>
              <a:t>およびソースコード</a:t>
            </a:r>
            <a:r>
              <a:rPr lang="ja-JP" altLang="en-US">
                <a:latin typeface="ＭＳ ゴシック" panose="020B0609070205080204" pitchFamily="49" charset="-128"/>
                <a:ea typeface="ＭＳ ゴシック" panose="020B0609070205080204" pitchFamily="49" charset="-128"/>
              </a:rPr>
              <a:t>に</a:t>
            </a:r>
            <a:r>
              <a:rPr lang="ja-JP" altLang="en-US" smtClean="0">
                <a:latin typeface="ＭＳ ゴシック" panose="020B0609070205080204" pitchFamily="49" charset="-128"/>
                <a:ea typeface="ＭＳ ゴシック" panose="020B0609070205080204" pitchFamily="49" charset="-128"/>
              </a:rPr>
              <a:t>よって</a:t>
            </a:r>
            <a:r>
              <a:rPr lang="x-none" smtClean="0">
                <a:latin typeface="ＭＳ ゴシック" panose="020B0609070205080204" pitchFamily="49" charset="-128"/>
                <a:ea typeface="ＭＳ ゴシック" panose="020B0609070205080204" pitchFamily="49" charset="-128"/>
              </a:rPr>
              <a:t>誰がそのFOSSソフトウェアをライセンスしているかを特定する</a:t>
            </a:r>
            <a:r>
              <a:rPr lang="ja-JP" altLang="en-US" smtClean="0">
                <a:latin typeface="ＭＳ ゴシック" panose="020B0609070205080204" pitchFamily="49" charset="-128"/>
                <a:ea typeface="ＭＳ ゴシック" panose="020B0609070205080204" pitchFamily="49" charset="-128"/>
              </a:rPr>
              <a:t>こと</a:t>
            </a:r>
            <a:r>
              <a:rPr lang="ja-JP" altLang="en-US" dirty="0">
                <a:latin typeface="ＭＳ ゴシック" panose="020B0609070205080204" pitchFamily="49" charset="-128"/>
                <a:ea typeface="ＭＳ ゴシック" panose="020B0609070205080204" pitchFamily="49" charset="-128"/>
              </a:rPr>
              <a:t>ができ</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将来</a:t>
            </a:r>
            <a:r>
              <a:rPr lang="ja-JP" altLang="en-US">
                <a:latin typeface="ＭＳ ゴシック" panose="020B0609070205080204" pitchFamily="49" charset="-128"/>
                <a:ea typeface="ＭＳ ゴシック" panose="020B0609070205080204" pitchFamily="49" charset="-128"/>
              </a:rPr>
              <a:t>発</a:t>
            </a:r>
            <a:r>
              <a:rPr lang="ja-JP" altLang="en-US" smtClean="0">
                <a:latin typeface="ＭＳ ゴシック" panose="020B0609070205080204" pitchFamily="49" charset="-128"/>
                <a:ea typeface="ＭＳ ゴシック" panose="020B0609070205080204" pitchFamily="49" charset="-128"/>
              </a:rPr>
              <a:t>生しうる</a:t>
            </a:r>
            <a:r>
              <a:rPr lang="x-none" dirty="0">
                <a:latin typeface="ＭＳ ゴシック" panose="020B0609070205080204" pitchFamily="49" charset="-128"/>
                <a:ea typeface="ＭＳ ゴシック" panose="020B0609070205080204" pitchFamily="49" charset="-128"/>
              </a:rPr>
              <a:t>FOSSの問題を追跡するために必要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開発チームのコンタクト ポイントです。</a:t>
            </a:r>
            <a:r>
              <a:rPr lang="ja-JP" altLang="en-US" dirty="0">
                <a:latin typeface="ＭＳ ゴシック" panose="020B0609070205080204" pitchFamily="49" charset="-128"/>
                <a:ea typeface="ＭＳ ゴシック" panose="020B0609070205080204" pitchFamily="49" charset="-128"/>
              </a:rPr>
              <a:t>外部ベンダーのソフトウェアを</a:t>
            </a:r>
            <a:r>
              <a:rPr lang="x-none" dirty="0">
                <a:latin typeface="ＭＳ ゴシック" panose="020B0609070205080204" pitchFamily="49" charset="-128"/>
                <a:ea typeface="ＭＳ ゴシック" panose="020B0609070205080204" pitchFamily="49" charset="-128"/>
              </a:rPr>
              <a:t>コントロールするFOSSライセンスの義務を履行するために、著作権表示、</a:t>
            </a:r>
            <a:r>
              <a:rPr lang="x-none" dirty="0" smtClean="0">
                <a:latin typeface="ＭＳ ゴシック" panose="020B0609070205080204" pitchFamily="49" charset="-128"/>
                <a:ea typeface="ＭＳ ゴシック" panose="020B0609070205080204" pitchFamily="49" charset="-128"/>
              </a:rPr>
              <a:t>帰属</a:t>
            </a:r>
            <a:r>
              <a:rPr lang="ja-JP" altLang="en-US" dirty="0" smtClean="0">
                <a:latin typeface="ＭＳ ゴシック" panose="020B0609070205080204" pitchFamily="49" charset="-128"/>
                <a:ea typeface="ＭＳ ゴシック" panose="020B0609070205080204" pitchFamily="49" charset="-128"/>
              </a:rPr>
              <a:t>表示、</a:t>
            </a:r>
            <a:r>
              <a:rPr lang="x-none" dirty="0">
                <a:latin typeface="ＭＳ ゴシック" panose="020B0609070205080204" pitchFamily="49" charset="-128"/>
                <a:ea typeface="ＭＳ ゴシック" panose="020B0609070205080204" pitchFamily="49" charset="-128"/>
              </a:rPr>
              <a:t>およびベンダーの改変に対応</a:t>
            </a:r>
            <a:r>
              <a:rPr lang="ja-JP" altLang="en-US" dirty="0">
                <a:latin typeface="ＭＳ ゴシック" panose="020B0609070205080204" pitchFamily="49" charset="-128"/>
                <a:ea typeface="ＭＳ ゴシック" panose="020B0609070205080204" pitchFamily="49" charset="-128"/>
              </a:rPr>
              <a:t>した</a:t>
            </a:r>
            <a:r>
              <a:rPr lang="x-none" dirty="0">
                <a:latin typeface="ＭＳ ゴシック" panose="020B0609070205080204" pitchFamily="49" charset="-128"/>
                <a:ea typeface="ＭＳ ゴシック" panose="020B0609070205080204" pitchFamily="49" charset="-128"/>
              </a:rPr>
              <a:t>ソースコードを入手する必要があるかもしれません。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完全性、一貫性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正確性について情報をチェックすることです。このプロセスは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開示されていない</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使用に対してコード スキャン ツールで精査することも含めて</a:t>
            </a:r>
            <a:r>
              <a:rPr lang="x-none" dirty="0">
                <a:latin typeface="ＭＳ ゴシック" panose="020B0609070205080204" pitchFamily="49" charset="-128"/>
                <a:ea typeface="ＭＳ ゴシック" panose="020B0609070205080204" pitchFamily="49" charset="-128"/>
              </a:rPr>
              <a:t>支援チームの助けを借りることができます。 </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r>
              <a:rPr lang="x-none" altLang="ja-JP" dirty="0" smtClean="0"/>
              <a:t>To gather and analyze information regarding FOSS usage and to produce appropriate guidance.</a:t>
            </a:r>
          </a:p>
          <a:p>
            <a:endParaRPr lang="x-none" altLang="ja-JP" dirty="0" smtClean="0"/>
          </a:p>
          <a:p>
            <a:r>
              <a:rPr lang="x-none" altLang="ja-JP" dirty="0" smtClean="0"/>
              <a:t>Initiate a FOSS review process. The method for initiating this process may vary by company, but should be open to those who are involved in using FOSS in development.</a:t>
            </a:r>
          </a:p>
          <a:p>
            <a:endParaRPr lang="x-none" altLang="ja-JP" dirty="0" smtClean="0"/>
          </a:p>
          <a:p>
            <a:r>
              <a:rPr lang="x-none" altLang="ja-JP" dirty="0" smtClean="0"/>
              <a:t>Initiate a FOSS review process or contact the FOSS review team. The process should be flexible enough so that FOSS users in your organization have access to guidance.</a:t>
            </a:r>
          </a:p>
          <a:p>
            <a:endParaRPr lang="x-none" altLang="ja-JP" dirty="0" smtClean="0"/>
          </a:p>
          <a:p>
            <a:r>
              <a:rPr lang="x-none" altLang="ja-JP" dirty="0" smtClean="0"/>
              <a:t>The package name, version, download URL, license, description and intended use in your product is a good starting point. The precisely level of detail you will need depends on your organization and intended use case. </a:t>
            </a:r>
          </a:p>
          <a:p>
            <a:endParaRPr lang="x-none" altLang="ja-JP" dirty="0" smtClean="0"/>
          </a:p>
          <a:p>
            <a:r>
              <a:rPr lang="x-none" altLang="ja-JP" dirty="0" smtClean="0"/>
              <a:t>The copyright notices, attribution and source code normally helps to identify who is licensing the FOSS software.</a:t>
            </a:r>
          </a:p>
          <a:p>
            <a:endParaRPr lang="x-none" altLang="ja-JP" dirty="0" smtClean="0"/>
          </a:p>
          <a:p>
            <a:r>
              <a:rPr lang="x-none" altLang="ja-JP" dirty="0" smtClean="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altLang="ja-JP" dirty="0" smtClean="0"/>
          </a:p>
          <a:p>
            <a:r>
              <a:rPr lang="x-none" altLang="ja-JP" dirty="0" smtClean="0"/>
              <a:t>Check information for completeness, consistency and accuracy. This process may be assisted by support teams, including teams that run code scanning tools to scan for undisclosed FOSS usage.</a:t>
            </a:r>
            <a:r>
              <a:rPr lang="x-none" altLang="ja-JP" smtClean="0"/>
              <a:t> </a:t>
            </a: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smtClean="0">
                <a:solidFill>
                  <a:schemeClr val="bg1"/>
                </a:solidFill>
                <a:latin typeface="ＭＳ ゴシック" panose="020B0609070205080204" pitchFamily="49" charset="-128"/>
                <a:ea typeface="ＭＳ ゴシック" panose="020B0609070205080204" pitchFamily="49" charset="-128"/>
              </a:rPr>
              <a:t>本章</a:t>
            </a:r>
            <a:r>
              <a:rPr lang="ja-JP" altLang="en-US" dirty="0" smtClean="0">
                <a:solidFill>
                  <a:schemeClr val="bg1"/>
                </a:solidFill>
                <a:latin typeface="ＭＳ ゴシック" panose="020B0609070205080204" pitchFamily="49" charset="-128"/>
                <a:ea typeface="ＭＳ ゴシック" panose="020B0609070205080204" pitchFamily="49" charset="-128"/>
              </a:rPr>
              <a:t>で</a:t>
            </a:r>
            <a:r>
              <a:rPr lang="x-none" dirty="0" smtClean="0">
                <a:solidFill>
                  <a:schemeClr val="bg1"/>
                </a:solidFill>
                <a:latin typeface="ＭＳ ゴシック" panose="020B0609070205080204" pitchFamily="49" charset="-128"/>
                <a:ea typeface="ＭＳ ゴシック" panose="020B0609070205080204" pitchFamily="49" charset="-128"/>
              </a:rPr>
              <a:t>は</a:t>
            </a:r>
            <a:r>
              <a:rPr lang="x-none" dirty="0">
                <a:solidFill>
                  <a:schemeClr val="bg1"/>
                </a:solidFill>
                <a:latin typeface="ＭＳ ゴシック" panose="020B0609070205080204" pitchFamily="49" charset="-128"/>
                <a:ea typeface="ＭＳ ゴシック" panose="020B0609070205080204" pitchFamily="49" charset="-128"/>
              </a:rPr>
              <a:t>、コンプライアンス マネジメント プロセスの</a:t>
            </a:r>
            <a:r>
              <a:rPr lang="ja-JP" altLang="en-US" dirty="0">
                <a:solidFill>
                  <a:schemeClr val="bg1"/>
                </a:solidFill>
                <a:latin typeface="ＭＳ ゴシック" panose="020B0609070205080204" pitchFamily="49" charset="-128"/>
                <a:ea typeface="ＭＳ ゴシック" panose="020B0609070205080204" pitchFamily="49" charset="-128"/>
              </a:rPr>
              <a:t>始めから終わりまでを、</a:t>
            </a:r>
            <a:r>
              <a:rPr lang="x-none" dirty="0" smtClean="0">
                <a:solidFill>
                  <a:schemeClr val="bg1"/>
                </a:solidFill>
                <a:latin typeface="ＭＳ ゴシック" panose="020B0609070205080204" pitchFamily="49" charset="-128"/>
                <a:ea typeface="ＭＳ ゴシック" panose="020B0609070205080204" pitchFamily="49" charset="-128"/>
              </a:rPr>
              <a:t>具体例</a:t>
            </a:r>
            <a:r>
              <a:rPr lang="ja-JP" altLang="en-US" dirty="0" smtClean="0">
                <a:solidFill>
                  <a:schemeClr val="bg1"/>
                </a:solidFill>
                <a:latin typeface="ＭＳ ゴシック" panose="020B0609070205080204" pitchFamily="49" charset="-128"/>
                <a:ea typeface="ＭＳ ゴシック" panose="020B0609070205080204" pitchFamily="49" charset="-128"/>
              </a:rPr>
              <a:t>を用いて説明</a:t>
            </a:r>
            <a:r>
              <a:rPr lang="x-none" dirty="0" smtClean="0">
                <a:solidFill>
                  <a:schemeClr val="bg1"/>
                </a:solidFill>
                <a:latin typeface="ＭＳ ゴシック" panose="020B0609070205080204" pitchFamily="49" charset="-128"/>
                <a:ea typeface="ＭＳ ゴシック" panose="020B0609070205080204" pitchFamily="49" charset="-128"/>
              </a:rPr>
              <a:t>して</a:t>
            </a:r>
            <a:r>
              <a:rPr lang="ja-JP" altLang="en-US" dirty="0" smtClean="0">
                <a:solidFill>
                  <a:schemeClr val="bg1"/>
                </a:solidFill>
                <a:latin typeface="ＭＳ ゴシック" panose="020B0609070205080204" pitchFamily="49" charset="-128"/>
                <a:ea typeface="ＭＳ ゴシック" panose="020B0609070205080204" pitchFamily="49" charset="-128"/>
              </a:rPr>
              <a:t>いき</a:t>
            </a:r>
            <a:r>
              <a:rPr lang="x-none" dirty="0" smtClean="0">
                <a:solidFill>
                  <a:schemeClr val="bg1"/>
                </a:solidFill>
                <a:latin typeface="ＭＳ ゴシック" panose="020B0609070205080204" pitchFamily="49" charset="-128"/>
                <a:ea typeface="ＭＳ ゴシック" panose="020B0609070205080204" pitchFamily="49" charset="-128"/>
              </a:rPr>
              <a:t>ます</a:t>
            </a:r>
            <a:r>
              <a:rPr lang="x-none" dirty="0">
                <a:solidFill>
                  <a:schemeClr val="bg1"/>
                </a:solidFill>
                <a:latin typeface="ＭＳ ゴシック" panose="020B0609070205080204" pitchFamily="49" charset="-128"/>
                <a:ea typeface="ＭＳ ゴシック" panose="020B0609070205080204" pitchFamily="49" charset="-128"/>
              </a:rPr>
              <a:t>。 </a:t>
            </a:r>
            <a:endParaRPr lang="en-US" dirty="0" smtClean="0">
              <a:solidFill>
                <a:schemeClr val="bg1"/>
              </a:solidFill>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contains an example of a detailed end to end compliance management process.</a:t>
            </a:r>
            <a:r>
              <a:rPr lang="x-none" altLang="ja-JP" smtClean="0"/>
              <a:t> </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このスライドは、コンプライアンスマネジメント</a:t>
            </a:r>
            <a:r>
              <a:rPr lang="ja-JP" altLang="en-US" dirty="0">
                <a:latin typeface="ＭＳ ゴシック" panose="020B0609070205080204" pitchFamily="49" charset="-128"/>
                <a:ea typeface="ＭＳ ゴシック" panose="020B0609070205080204" pitchFamily="49" charset="-128"/>
              </a:rPr>
              <a:t>の定義</a:t>
            </a:r>
            <a:r>
              <a:rPr lang="x-none" dirty="0">
                <a:latin typeface="ＭＳ ゴシック" panose="020B0609070205080204" pitchFamily="49" charset="-128"/>
                <a:ea typeface="ＭＳ ゴシック" panose="020B0609070205080204" pitchFamily="49" charset="-128"/>
              </a:rPr>
              <a:t>と最終目標について述べています。 </a:t>
            </a:r>
          </a:p>
          <a:p>
            <a:pPr marL="226428" indent="-226428"/>
            <a:endParaRPr lang="en-US" dirty="0">
              <a:latin typeface="ＭＳ ゴシック" panose="020B0609070205080204" pitchFamily="49" charset="-128"/>
              <a:ea typeface="ＭＳ ゴシック" panose="020B0609070205080204" pitchFamily="49" charset="-128"/>
            </a:endParaRPr>
          </a:p>
          <a:p>
            <a:pPr marL="0" indent="0"/>
            <a:r>
              <a:rPr lang="ja-JP" altLang="en-US" dirty="0">
                <a:latin typeface="ＭＳ ゴシック" panose="020B0609070205080204" pitchFamily="49" charset="-128"/>
                <a:ea typeface="ＭＳ ゴシック" panose="020B0609070205080204" pitchFamily="49" charset="-128"/>
              </a:rPr>
              <a:t>本章</a:t>
            </a:r>
            <a:r>
              <a:rPr lang="x-none" dirty="0">
                <a:latin typeface="ＭＳ ゴシック" panose="020B0609070205080204" pitchFamily="49" charset="-128"/>
                <a:ea typeface="ＭＳ ゴシック" panose="020B0609070205080204" pitchFamily="49" charset="-128"/>
              </a:rPr>
              <a:t>は大</a:t>
            </a:r>
            <a:r>
              <a:rPr lang="ja-JP" altLang="en-US" dirty="0">
                <a:latin typeface="ＭＳ ゴシック" panose="020B0609070205080204" pitchFamily="49" charset="-128"/>
                <a:ea typeface="ＭＳ ゴシック" panose="020B0609070205080204" pitchFamily="49" charset="-128"/>
              </a:rPr>
              <a:t>企業</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実施される可能性のある</a:t>
            </a:r>
            <a:r>
              <a:rPr lang="x-none" dirty="0">
                <a:latin typeface="ＭＳ ゴシック" panose="020B0609070205080204" pitchFamily="49" charset="-128"/>
                <a:ea typeface="ＭＳ ゴシック" panose="020B0609070205080204" pitchFamily="49" charset="-128"/>
              </a:rPr>
              <a:t>具体的な例を提供します。小規模な企業では</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より簡素化したプロセスで取</a:t>
            </a:r>
            <a:r>
              <a:rPr lang="ja-JP" altLang="en-US" smtClean="0">
                <a:latin typeface="ＭＳ ゴシック" panose="020B0609070205080204" pitchFamily="49" charset="-128"/>
                <a:ea typeface="ＭＳ ゴシック" panose="020B0609070205080204" pitchFamily="49" charset="-128"/>
              </a:rPr>
              <a:t>り</a:t>
            </a:r>
            <a:r>
              <a:rPr lang="x-none" smtClean="0">
                <a:latin typeface="ＭＳ ゴシック" panose="020B0609070205080204" pitchFamily="49" charset="-128"/>
                <a:ea typeface="ＭＳ ゴシック" panose="020B0609070205080204" pitchFamily="49" charset="-128"/>
              </a:rPr>
              <a:t>組むことが望まれ</a:t>
            </a:r>
            <a:r>
              <a:rPr lang="ja-JP" altLang="en-US" dirty="0" err="1">
                <a:latin typeface="ＭＳ ゴシック" panose="020B0609070205080204" pitchFamily="49" charset="-128"/>
                <a:ea typeface="ＭＳ ゴシック" panose="020B0609070205080204" pitchFamily="49" charset="-128"/>
              </a:rPr>
              <a:t>るで</a:t>
            </a:r>
            <a:r>
              <a:rPr lang="ja-JP" altLang="en-US" dirty="0">
                <a:latin typeface="ＭＳ ゴシック" panose="020B0609070205080204" pitchFamily="49" charset="-128"/>
                <a:ea typeface="ＭＳ ゴシック" panose="020B0609070205080204" pitchFamily="49" charset="-128"/>
              </a:rPr>
              <a:t>しょう</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226428" indent="-226428"/>
            <a:endParaRPr lang="en-US" dirty="0" smtClean="0">
              <a:latin typeface="+mn-lt"/>
            </a:endParaRPr>
          </a:p>
          <a:p>
            <a:pPr marL="226428" indent="-226428"/>
            <a:r>
              <a:rPr lang="en-US" dirty="0" smtClean="0">
                <a:latin typeface="+mn-lt"/>
              </a:rPr>
              <a:t>---</a:t>
            </a:r>
          </a:p>
          <a:p>
            <a:pPr marL="0" indent="0"/>
            <a:r>
              <a:rPr lang="en-US" dirty="0" smtClean="0">
                <a:latin typeface="+mn-lt"/>
              </a:rPr>
              <a:t>This slide describes the definition of compliance management and its end goals. </a:t>
            </a:r>
          </a:p>
          <a:p>
            <a:pPr marL="0" indent="0"/>
            <a:endParaRPr lang="en-US" dirty="0" smtClean="0">
              <a:latin typeface="+mn-lt"/>
            </a:endParaRPr>
          </a:p>
          <a:p>
            <a:pPr marL="0" indent="0"/>
            <a:r>
              <a:rPr lang="en-US" dirty="0" smtClean="0">
                <a:latin typeface="+mn-lt"/>
              </a:rPr>
              <a:t>Note that this section provides a detailed example of what may take place in a large enterprise. Smaller companies may wish to approach the process in a more streamlined way.</a:t>
            </a:r>
          </a:p>
          <a:p>
            <a:pPr marL="226428" indent="-226428"/>
            <a:endParaRPr lang="en-US" dirty="0" smtClean="0">
              <a:latin typeface="Times" charset="0"/>
            </a:endParaRPr>
          </a:p>
          <a:p>
            <a:pPr marL="226428" indent="-226428"/>
            <a:endParaRPr lang="x-none" dirty="0" smtClean="0">
              <a:latin typeface="Times" charset="0"/>
            </a:endParaRP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latin typeface="ＭＳ ゴシック" panose="020B0609070205080204" pitchFamily="49" charset="-128"/>
                <a:ea typeface="ＭＳ ゴシック" panose="020B0609070205080204" pitchFamily="49" charset="-128"/>
              </a:rPr>
              <a:t>本</a:t>
            </a:r>
            <a:r>
              <a:rPr lang="x-none" dirty="0" smtClean="0">
                <a:latin typeface="ＭＳ ゴシック" panose="020B0609070205080204" pitchFamily="49" charset="-128"/>
                <a:ea typeface="ＭＳ ゴシック" panose="020B0609070205080204" pitchFamily="49" charset="-128"/>
              </a:rPr>
              <a:t>スライドは</a:t>
            </a:r>
            <a:r>
              <a:rPr lang="x-none" dirty="0">
                <a:latin typeface="ＭＳ ゴシック" panose="020B0609070205080204" pitchFamily="49" charset="-128"/>
                <a:ea typeface="ＭＳ ゴシック" panose="020B0609070205080204" pitchFamily="49" charset="-128"/>
              </a:rPr>
              <a:t>、本章で述べる各ステップの全体像です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This slide is an overview of the steps that will be described in this </a:t>
            </a:r>
            <a:r>
              <a:rPr lang="x-none" altLang="ja-JP" smtClean="0">
                <a:latin typeface="+mn-lt"/>
              </a:rPr>
              <a:t>chapter.</a:t>
            </a:r>
            <a:endParaRPr lang="x-none"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ここでの例における最初のステップは、FOSSの使用を確認することです。</a:t>
            </a:r>
          </a:p>
          <a:p>
            <a:endParaRPr lang="x-none" dirty="0">
              <a:latin typeface="ＭＳ ゴシック" panose="020B0609070205080204" pitchFamily="49" charset="-128"/>
              <a:ea typeface="ＭＳ ゴシック" panose="020B06090702050802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このステップは、「前提条件」で挙げたイベントのうちの</a:t>
            </a:r>
            <a:r>
              <a:rPr lang="en-US" altLang="ja-JP" dirty="0">
                <a:latin typeface="ＭＳ ゴシック" panose="020B0609070205080204" pitchFamily="49" charset="-128"/>
                <a:ea typeface="ＭＳ ゴシック" panose="020B0609070205080204" pitchFamily="49" charset="-128"/>
              </a:rPr>
              <a:t>1</a:t>
            </a:r>
            <a:r>
              <a:rPr lang="x-none" dirty="0">
                <a:latin typeface="ＭＳ ゴシック" panose="020B0609070205080204" pitchFamily="49" charset="-128"/>
                <a:ea typeface="ＭＳ ゴシック" panose="020B0609070205080204" pitchFamily="49" charset="-128"/>
              </a:rPr>
              <a:t>つによって始動されます。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えば開発チームがリクエストを上げた（</a:t>
            </a:r>
            <a:r>
              <a:rPr lang="ja-JP" altLang="en-US" dirty="0">
                <a:latin typeface="ＭＳ ゴシック" panose="020B0609070205080204" pitchFamily="49" charset="-128"/>
                <a:ea typeface="ＭＳ ゴシック" panose="020B0609070205080204" pitchFamily="49" charset="-128"/>
              </a:rPr>
              <a:t>また</a:t>
            </a:r>
            <a:r>
              <a:rPr lang="x-none" dirty="0">
                <a:latin typeface="ＭＳ ゴシック" panose="020B0609070205080204" pitchFamily="49" charset="-128"/>
                <a:ea typeface="ＭＳ ゴシック" panose="020B0609070205080204" pitchFamily="49" charset="-128"/>
              </a:rPr>
              <a:t>はFOSSレビューを開始した）場合</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です。</a:t>
            </a:r>
            <a:r>
              <a:rPr lang="ja-JP" altLang="en-US" dirty="0">
                <a:latin typeface="ＭＳ ゴシック" panose="020B0609070205080204" pitchFamily="49" charset="-128"/>
                <a:ea typeface="ＭＳ ゴシック" panose="020B0609070205080204" pitchFamily="49" charset="-128"/>
              </a:rPr>
              <a:t>またこのステップは、出荷</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が使用されている、または</a:t>
            </a:r>
            <a:r>
              <a:rPr lang="x-none" dirty="0">
                <a:latin typeface="ＭＳ ゴシック" panose="020B0609070205080204" pitchFamily="49" charset="-128"/>
                <a:ea typeface="ＭＳ ゴシック" panose="020B0609070205080204" pitchFamily="49" charset="-128"/>
              </a:rPr>
              <a:t>企業が使用するサード パーティ</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FOSSが使用されて</a:t>
            </a:r>
            <a:r>
              <a:rPr lang="ja-JP" altLang="en-US" dirty="0">
                <a:latin typeface="ＭＳ ゴシック" panose="020B0609070205080204" pitchFamily="49" charset="-128"/>
                <a:ea typeface="ＭＳ ゴシック" panose="020B0609070205080204" pitchFamily="49" charset="-128"/>
              </a:rPr>
              <a:t>いること、そしてそのために</a:t>
            </a:r>
            <a:r>
              <a:rPr lang="x-none" altLang="ja-JP" dirty="0">
                <a:latin typeface="ＭＳ ゴシック" panose="020B0609070205080204" pitchFamily="49" charset="-128"/>
                <a:ea typeface="ＭＳ ゴシック" panose="020B0609070205080204" pitchFamily="49" charset="-128"/>
              </a:rPr>
              <a:t>適正なレビューの実施が必要であることをレビュー</a:t>
            </a:r>
            <a:r>
              <a:rPr lang="ja-JP" altLang="en-US" dirty="0">
                <a:latin typeface="ＭＳ ゴシック" panose="020B0609070205080204" pitchFamily="49" charset="-128"/>
                <a:ea typeface="ＭＳ ゴシック" panose="020B0609070205080204" pitchFamily="49" charset="-128"/>
              </a:rPr>
              <a:t> </a:t>
            </a:r>
            <a:r>
              <a:rPr lang="x-none" altLang="ja-JP" dirty="0">
                <a:latin typeface="ＭＳ ゴシック" panose="020B0609070205080204" pitchFamily="49" charset="-128"/>
                <a:ea typeface="ＭＳ ゴシック" panose="020B0609070205080204" pitchFamily="49" charset="-128"/>
              </a:rPr>
              <a:t>チームが発見した</a:t>
            </a:r>
            <a:r>
              <a:rPr lang="ja-JP" altLang="en-US" dirty="0">
                <a:latin typeface="ＭＳ ゴシック" panose="020B0609070205080204" pitchFamily="49" charset="-128"/>
                <a:ea typeface="ＭＳ ゴシック" panose="020B0609070205080204" pitchFamily="49" charset="-128"/>
              </a:rPr>
              <a:t>場合や、通知され</a:t>
            </a:r>
            <a:r>
              <a:rPr lang="x-none" altLang="ja-JP" dirty="0">
                <a:latin typeface="ＭＳ ゴシック" panose="020B0609070205080204" pitchFamily="49" charset="-128"/>
                <a:ea typeface="ＭＳ ゴシック" panose="020B0609070205080204" pitchFamily="49" charset="-128"/>
              </a:rPr>
              <a:t>た</a:t>
            </a:r>
            <a:r>
              <a:rPr lang="ja-JP" altLang="en-US" dirty="0">
                <a:latin typeface="ＭＳ ゴシック" panose="020B0609070205080204" pitchFamily="49" charset="-128"/>
                <a:ea typeface="ＭＳ ゴシック" panose="020B0609070205080204" pitchFamily="49" charset="-128"/>
              </a:rPr>
              <a:t>場合にも</a:t>
            </a:r>
            <a:r>
              <a:rPr lang="x-none" altLang="ja-JP" dirty="0">
                <a:latin typeface="ＭＳ ゴシック" panose="020B0609070205080204" pitchFamily="49" charset="-128"/>
                <a:ea typeface="ＭＳ ゴシック" panose="020B0609070205080204" pitchFamily="49" charset="-128"/>
              </a:rPr>
              <a:t>開始</a:t>
            </a:r>
            <a:r>
              <a:rPr lang="ja-JP" altLang="en-US" dirty="0">
                <a:latin typeface="ＭＳ ゴシック" panose="020B0609070205080204" pitchFamily="49" charset="-128"/>
                <a:ea typeface="ＭＳ ゴシック" panose="020B0609070205080204" pitchFamily="49" charset="-128"/>
              </a:rPr>
              <a:t>します。</a:t>
            </a:r>
            <a:endParaRPr lang="en-US" altLang="ja-JP" dirty="0">
              <a:latin typeface="ＭＳ ゴシック" panose="020B0609070205080204" pitchFamily="49" charset="-128"/>
              <a:ea typeface="ＭＳ ゴシック" panose="020B06090702050802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a:latin typeface="ＭＳ ゴシック" panose="020B0609070205080204" pitchFamily="49" charset="-128"/>
                <a:ea typeface="ＭＳ ゴシック" panose="020B0609070205080204" pitchFamily="49" charset="-128"/>
              </a:rPr>
              <a:t> </a:t>
            </a:r>
          </a:p>
          <a:p>
            <a:r>
              <a:rPr lang="x-none" dirty="0">
                <a:latin typeface="ＭＳ ゴシック" panose="020B0609070205080204" pitchFamily="49" charset="-128"/>
                <a:ea typeface="ＭＳ ゴシック" panose="020B0609070205080204" pitchFamily="49" charset="-128"/>
              </a:rPr>
              <a:t>この例では、FOSS</a:t>
            </a:r>
            <a:r>
              <a:rPr lang="x-none">
                <a:latin typeface="ＭＳ ゴシック" panose="020B0609070205080204" pitchFamily="49" charset="-128"/>
                <a:ea typeface="ＭＳ ゴシック" panose="020B0609070205080204" pitchFamily="49" charset="-128"/>
              </a:rPr>
              <a:t>レビュー</a:t>
            </a:r>
            <a:r>
              <a:rPr lang="ja-JP" altLang="en-US">
                <a:latin typeface="ＭＳ ゴシック" panose="020B0609070205080204" pitchFamily="49" charset="-128"/>
                <a:ea typeface="ＭＳ ゴシック" panose="020B0609070205080204" pitchFamily="49" charset="-128"/>
              </a:rPr>
              <a:t> </a:t>
            </a:r>
            <a:r>
              <a:rPr lang="x-none" smtClean="0">
                <a:latin typeface="ＭＳ ゴシック" panose="020B0609070205080204" pitchFamily="49" charset="-128"/>
                <a:ea typeface="ＭＳ ゴシック" panose="020B0609070205080204" pitchFamily="49" charset="-128"/>
              </a:rPr>
              <a:t>チームはエンジニア</a:t>
            </a:r>
            <a:r>
              <a:rPr lang="ja-JP" altLang="en-US" smtClean="0">
                <a:latin typeface="ＭＳ ゴシック" panose="020B0609070205080204" pitchFamily="49" charset="-128"/>
                <a:ea typeface="ＭＳ ゴシック" panose="020B0609070205080204" pitchFamily="49" charset="-128"/>
              </a:rPr>
              <a:t>たち</a:t>
            </a:r>
            <a:r>
              <a:rPr lang="x-none" smtClean="0">
                <a:latin typeface="ＭＳ ゴシック" panose="020B0609070205080204" pitchFamily="49" charset="-128"/>
                <a:ea typeface="ＭＳ ゴシック" panose="020B0609070205080204" pitchFamily="49" charset="-128"/>
              </a:rPr>
              <a:t>からのレビュー </a:t>
            </a:r>
            <a:r>
              <a:rPr lang="x-none" dirty="0">
                <a:latin typeface="ＭＳ ゴシック" panose="020B0609070205080204" pitchFamily="49" charset="-128"/>
                <a:ea typeface="ＭＳ ゴシック" panose="020B0609070205080204" pitchFamily="49" charset="-128"/>
              </a:rPr>
              <a:t>リクエスト</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通じ</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、内部開発</a:t>
            </a:r>
            <a:r>
              <a:rPr lang="ja-JP" altLang="en-US" dirty="0">
                <a:latin typeface="ＭＳ ゴシック" panose="020B0609070205080204" pitchFamily="49" charset="-128"/>
                <a:ea typeface="ＭＳ ゴシック" panose="020B0609070205080204" pitchFamily="49" charset="-128"/>
              </a:rPr>
              <a:t>・</a:t>
            </a:r>
            <a:r>
              <a:rPr lang="x-none">
                <a:latin typeface="ＭＳ ゴシック" panose="020B0609070205080204" pitchFamily="49" charset="-128"/>
                <a:ea typeface="ＭＳ ゴシック" panose="020B0609070205080204" pitchFamily="49" charset="-128"/>
              </a:rPr>
              <a:t>サード </a:t>
            </a:r>
            <a:r>
              <a:rPr lang="x-none" smtClean="0">
                <a:latin typeface="ＭＳ ゴシック" panose="020B0609070205080204" pitchFamily="49" charset="-128"/>
                <a:ea typeface="ＭＳ ゴシック" panose="020B0609070205080204" pitchFamily="49" charset="-128"/>
              </a:rPr>
              <a:t>パーティのソフトウェア</a:t>
            </a:r>
            <a:r>
              <a:rPr lang="ja-JP" altLang="en-US" smtClean="0">
                <a:latin typeface="ＭＳ ゴシック" panose="020B0609070205080204" pitchFamily="49" charset="-128"/>
                <a:ea typeface="ＭＳ ゴシック" panose="020B0609070205080204" pitchFamily="49" charset="-128"/>
              </a:rPr>
              <a:t>へ</a:t>
            </a:r>
            <a:r>
              <a:rPr lang="x-none" smtClean="0">
                <a:latin typeface="ＭＳ ゴシック" panose="020B0609070205080204" pitchFamily="49" charset="-128"/>
                <a:ea typeface="ＭＳ ゴシック" panose="020B0609070205080204" pitchFamily="49" charset="-128"/>
              </a:rPr>
              <a:t>スキャン</a:t>
            </a:r>
            <a:r>
              <a:rPr lang="ja-JP" altLang="en-US" smtClean="0">
                <a:latin typeface="ＭＳ ゴシック" panose="020B0609070205080204" pitchFamily="49" charset="-128"/>
                <a:ea typeface="ＭＳ ゴシック" panose="020B0609070205080204" pitchFamily="49" charset="-128"/>
              </a:rPr>
              <a:t>を</a:t>
            </a:r>
            <a:r>
              <a:rPr lang="x-none" smtClean="0">
                <a:latin typeface="ＭＳ ゴシック" panose="020B0609070205080204" pitchFamily="49" charset="-128"/>
                <a:ea typeface="ＭＳ ゴシック" panose="020B0609070205080204" pitchFamily="49" charset="-128"/>
              </a:rPr>
              <a:t>実施</a:t>
            </a:r>
            <a:r>
              <a:rPr lang="ja-JP" altLang="en-US" smtClean="0">
                <a:latin typeface="ＭＳ ゴシック" panose="020B0609070205080204" pitchFamily="49" charset="-128"/>
                <a:ea typeface="ＭＳ ゴシック" panose="020B0609070205080204" pitchFamily="49" charset="-128"/>
              </a:rPr>
              <a:t>すること</a:t>
            </a:r>
            <a:r>
              <a:rPr lang="ja-JP" altLang="en-US" dirty="0">
                <a:latin typeface="ＭＳ ゴシック" panose="020B0609070205080204" pitchFamily="49" charset="-128"/>
                <a:ea typeface="ＭＳ ゴシック" panose="020B0609070205080204" pitchFamily="49" charset="-128"/>
              </a:rPr>
              <a:t>に</a:t>
            </a:r>
            <a:r>
              <a:rPr lang="ja-JP" altLang="en-US" smtClean="0">
                <a:latin typeface="ＭＳ ゴシック" panose="020B0609070205080204" pitchFamily="49" charset="-128"/>
                <a:ea typeface="ＭＳ ゴシック" panose="020B0609070205080204" pitchFamily="49" charset="-128"/>
              </a:rPr>
              <a:t>よって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開発のブランチにチェックインされたコードのレビュー</a:t>
            </a:r>
            <a:r>
              <a:rPr lang="ja-JP" altLang="en-US" dirty="0">
                <a:latin typeface="ＭＳ ゴシック" panose="020B0609070205080204" pitchFamily="49" charset="-128"/>
                <a:ea typeface="ＭＳ ゴシック" panose="020B0609070205080204" pitchFamily="49" charset="-128"/>
              </a:rPr>
              <a:t>によって</a:t>
            </a:r>
            <a:r>
              <a:rPr lang="x-none" dirty="0">
                <a:latin typeface="ＭＳ ゴシック" panose="020B0609070205080204" pitchFamily="49" charset="-128"/>
                <a:ea typeface="ＭＳ ゴシック" panose="020B0609070205080204" pitchFamily="49" charset="-128"/>
              </a:rPr>
              <a:t>FOSSの使用を確認します。</a:t>
            </a:r>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チームはレビュー記録を生成し、次の「監査」</a:t>
            </a:r>
            <a:r>
              <a:rPr lang="x-none">
                <a:latin typeface="ＭＳ ゴシック" panose="020B0609070205080204" pitchFamily="49" charset="-128"/>
                <a:ea typeface="ＭＳ ゴシック" panose="020B0609070205080204" pitchFamily="49" charset="-128"/>
              </a:rPr>
              <a:t>ステップに進みます</a:t>
            </a:r>
            <a:r>
              <a:rPr lang="x-none" smtClean="0">
                <a:latin typeface="ＭＳ ゴシック" panose="020B0609070205080204" pitchFamily="49" charset="-128"/>
                <a:ea typeface="ＭＳ ゴシック" panose="020B0609070205080204" pitchFamily="49" charset="-128"/>
              </a:rPr>
              <a:t>。</a:t>
            </a:r>
            <a:endParaRPr lang="en-US" smtClean="0">
              <a:latin typeface="ＭＳ ゴシック" panose="020B0609070205080204" pitchFamily="49" charset="-128"/>
              <a:ea typeface="ＭＳ ゴシック" panose="020B0609070205080204" pitchFamily="49" charset="-128"/>
            </a:endParaRPr>
          </a:p>
          <a:p>
            <a:endParaRPr lang="en-US" smtClean="0">
              <a:latin typeface="Calibri"/>
            </a:endParaRPr>
          </a:p>
          <a:p>
            <a:r>
              <a:rPr lang="en-US" smtClean="0">
                <a:latin typeface="Calibri"/>
              </a:rPr>
              <a:t>---</a:t>
            </a:r>
          </a:p>
          <a:p>
            <a:r>
              <a:rPr lang="x-none" altLang="ja-JP" smtClean="0">
                <a:latin typeface="+mn-lt"/>
              </a:rPr>
              <a:t>The first step in our example process is to identify FOSS usage.</a:t>
            </a:r>
          </a:p>
          <a:p>
            <a:endParaRPr lang="x-none" altLang="ja-JP" smtClean="0">
              <a:latin typeface="+mn-lt"/>
            </a:endParaRPr>
          </a:p>
          <a:p>
            <a:r>
              <a:rPr lang="x-none" altLang="ja-JP" smtClean="0">
                <a:latin typeface="+mn-lt"/>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altLang="ja-JP" smtClean="0">
              <a:latin typeface="+mn-lt"/>
            </a:endParaRPr>
          </a:p>
          <a:p>
            <a:r>
              <a:rPr lang="x-none" altLang="ja-JP" smtClean="0">
                <a:latin typeface="+mn-lt"/>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altLang="ja-JP" strike="sngStrike" smtClean="0">
              <a:latin typeface="+mn-lt"/>
            </a:endParaRPr>
          </a:p>
          <a:p>
            <a:endParaRPr lang="en-US" strike="sngStrike"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次のステップは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前のステップで確認されたソースコードの監査です。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ここでの例では、企業は確認されたFOSSコンポーネントについて調査を実施しています（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x-none" dirty="0" smtClean="0">
                <a:latin typeface="ＭＳ ゴシック" panose="020B0609070205080204" pitchFamily="49" charset="-128"/>
                <a:ea typeface="ＭＳ ゴシック" panose="020B0609070205080204" pitchFamily="49" charset="-128"/>
              </a:rPr>
              <a:t>、</a:t>
            </a:r>
            <a:r>
              <a:rPr lang="ja-JP" altLang="en-US" dirty="0" smtClean="0">
                <a:solidFill>
                  <a:schemeClr val="tx1"/>
                </a:solidFill>
                <a:latin typeface="ＭＳ ゴシック" panose="020B0609070205080204" pitchFamily="49" charset="-128"/>
                <a:ea typeface="ＭＳ ゴシック" panose="020B0609070205080204" pitchFamily="49" charset="-128"/>
              </a:rPr>
              <a:t>宣言</a:t>
            </a:r>
            <a:r>
              <a:rPr lang="x-none" dirty="0" smtClean="0">
                <a:latin typeface="ＭＳ ゴシック" panose="020B0609070205080204" pitchFamily="49" charset="-128"/>
                <a:ea typeface="ＭＳ ゴシック" panose="020B0609070205080204" pitchFamily="49" charset="-128"/>
              </a:rPr>
              <a:t>され</a:t>
            </a:r>
            <a:r>
              <a:rPr lang="ja-JP" altLang="en-US" dirty="0" smtClean="0">
                <a:latin typeface="ＭＳ ゴシック" panose="020B0609070205080204" pitchFamily="49" charset="-128"/>
                <a:ea typeface="ＭＳ ゴシック" panose="020B0609070205080204" pitchFamily="49" charset="-128"/>
              </a:rPr>
              <a:t>ている</a:t>
            </a:r>
            <a:r>
              <a:rPr lang="x-none" dirty="0" smtClean="0">
                <a:latin typeface="ＭＳ ゴシック" panose="020B0609070205080204" pitchFamily="49" charset="-128"/>
                <a:ea typeface="ＭＳ ゴシック" panose="020B0609070205080204" pitchFamily="49" charset="-128"/>
              </a:rPr>
              <a:t>ライセンスのレビューや</a:t>
            </a:r>
            <a:r>
              <a:rPr lang="x-none" dirty="0">
                <a:latin typeface="ＭＳ ゴシック" panose="020B0609070205080204" pitchFamily="49" charset="-128"/>
                <a:ea typeface="ＭＳ ゴシック" panose="020B0609070205080204" pitchFamily="49" charset="-128"/>
              </a:rPr>
              <a:t>、FOSSコンポーネントの起源の調査など）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また企業はソースコードの起源や構成を検証するためにスキャンも実施します。 </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ソースコードの起源とライセンスに関して結論づけた監査レポートを</a:t>
            </a:r>
            <a:r>
              <a:rPr lang="ja-JP" altLang="en-US" dirty="0" smtClean="0">
                <a:latin typeface="ＭＳ ゴシック" panose="020B0609070205080204" pitchFamily="49" charset="-128"/>
                <a:ea typeface="ＭＳ ゴシック" panose="020B0609070205080204" pitchFamily="49" charset="-128"/>
              </a:rPr>
              <a:t>作成</a:t>
            </a:r>
            <a:r>
              <a:rPr lang="x-none" dirty="0" smtClean="0">
                <a:latin typeface="ＭＳ ゴシック" panose="020B0609070205080204" pitchFamily="49" charset="-128"/>
                <a:ea typeface="ＭＳ ゴシック" panose="020B0609070205080204" pitchFamily="49" charset="-128"/>
              </a:rPr>
              <a:t>します。</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r>
              <a:rPr lang="x-none" altLang="ja-JP" dirty="0" smtClean="0">
                <a:latin typeface="+mn-lt"/>
              </a:rPr>
              <a:t>The next step is auditing source code identified in the previous step.</a:t>
            </a:r>
          </a:p>
          <a:p>
            <a:endParaRPr lang="x-none" altLang="ja-JP" dirty="0" smtClean="0">
              <a:latin typeface="+mn-lt"/>
            </a:endParaRPr>
          </a:p>
          <a:p>
            <a:r>
              <a:rPr lang="x-none" altLang="ja-JP" dirty="0" smtClean="0">
                <a:latin typeface="+mn-lt"/>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altLang="ja-JP" dirty="0" smtClean="0">
              <a:latin typeface="+mn-lt"/>
            </a:endParaRPr>
          </a:p>
          <a:p>
            <a:r>
              <a:rPr lang="x-none" altLang="ja-JP" dirty="0" smtClean="0">
                <a:latin typeface="+mn-lt"/>
              </a:rPr>
              <a:t>The review team may then produce an audit report with its conclusions regarding the origin and licensing of the source code.</a:t>
            </a:r>
            <a:endParaRPr lang="x-none" altLang="ja-JP" strike="sngStrike" dirty="0" smtClean="0">
              <a:latin typeface="+mn-lt"/>
            </a:endParaRPr>
          </a:p>
          <a:p>
            <a:endParaRPr lang="en-US" dirty="0" smtClean="0">
              <a:latin typeface="Calibri"/>
            </a:endParaRPr>
          </a:p>
          <a:p>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ソースコードの起源とライセンスを確認した監査レポートが作成されると、レビュー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チームは企業のFOSSポリシー</a:t>
            </a:r>
            <a:r>
              <a:rPr lang="ja-JP" altLang="en-US" dirty="0">
                <a:latin typeface="ＭＳ ゴシック" panose="020B0609070205080204" pitchFamily="49" charset="-128"/>
                <a:ea typeface="ＭＳ ゴシック" panose="020B0609070205080204" pitchFamily="49" charset="-128"/>
              </a:rPr>
              <a:t>に従い</a:t>
            </a:r>
            <a:r>
              <a:rPr lang="ja-JP" altLang="en-US" dirty="0" smtClean="0">
                <a:latin typeface="ＭＳ ゴシック" panose="020B0609070205080204" pitchFamily="49" charset="-128"/>
                <a:ea typeface="ＭＳ ゴシック" panose="020B0609070205080204" pitchFamily="49" charset="-128"/>
              </a:rPr>
              <a:t>、すべての</a:t>
            </a:r>
            <a:r>
              <a:rPr lang="x-none" dirty="0" smtClean="0">
                <a:latin typeface="ＭＳ ゴシック" panose="020B0609070205080204" pitchFamily="49" charset="-128"/>
                <a:ea typeface="ＭＳ ゴシック" panose="020B0609070205080204" pitchFamily="49" charset="-128"/>
              </a:rPr>
              <a:t>問題にフラグをつけ</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レビューをする必要があります。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ja-JP" altLang="en-US" dirty="0">
                <a:latin typeface="ＭＳ ゴシック" panose="020B0609070205080204" pitchFamily="49" charset="-128"/>
                <a:ea typeface="ＭＳ ゴシック" panose="020B0609070205080204" pitchFamily="49" charset="-128"/>
              </a:rPr>
              <a:t>以前</a:t>
            </a:r>
            <a:r>
              <a:rPr lang="x-none" dirty="0">
                <a:latin typeface="ＭＳ ゴシック" panose="020B0609070205080204" pitchFamily="49" charset="-128"/>
                <a:ea typeface="ＭＳ ゴシック" panose="020B0609070205080204" pitchFamily="49" charset="-128"/>
              </a:rPr>
              <a:t>のステップで両立しないライセンス下にある</a:t>
            </a:r>
            <a:r>
              <a:rPr lang="ja-JP" altLang="en-US" dirty="0">
                <a:latin typeface="ＭＳ ゴシック" panose="020B0609070205080204" pitchFamily="49" charset="-128"/>
                <a:ea typeface="ＭＳ ゴシック" panose="020B0609070205080204" pitchFamily="49" charset="-128"/>
              </a:rPr>
              <a:t>異なる</a:t>
            </a:r>
            <a:r>
              <a:rPr lang="x-none"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コードを含</a:t>
            </a:r>
            <a:r>
              <a:rPr lang="ja-JP" altLang="en-US" dirty="0" err="1">
                <a:latin typeface="ＭＳ ゴシック" panose="020B0609070205080204" pitchFamily="49" charset="-128"/>
                <a:ea typeface="ＭＳ ゴシック" panose="020B0609070205080204" pitchFamily="49" charset="-128"/>
              </a:rPr>
              <a:t>んだ</a:t>
            </a:r>
            <a:r>
              <a:rPr lang="x-none" dirty="0">
                <a:latin typeface="ＭＳ ゴシック" panose="020B0609070205080204" pitchFamily="49" charset="-128"/>
                <a:ea typeface="ＭＳ ゴシック" panose="020B0609070205080204" pitchFamily="49" charset="-128"/>
              </a:rPr>
              <a:t>FOSSコンポーネントを特定したとします</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レビューチームはこの問題を解決するためにエンジ</a:t>
            </a:r>
            <a:r>
              <a:rPr lang="ja-JP" altLang="en-US" smtClean="0">
                <a:latin typeface="ＭＳ ゴシック" panose="020B0609070205080204" pitchFamily="49" charset="-128"/>
                <a:ea typeface="ＭＳ ゴシック" panose="020B0609070205080204" pitchFamily="49" charset="-128"/>
              </a:rPr>
              <a:t>ニ</a:t>
            </a:r>
            <a:r>
              <a:rPr lang="x-none" smtClean="0">
                <a:latin typeface="ＭＳ ゴシック" panose="020B0609070205080204" pitchFamily="49" charset="-128"/>
                <a:ea typeface="ＭＳ ゴシック" panose="020B0609070205080204" pitchFamily="49" charset="-128"/>
              </a:rPr>
              <a:t>アリングチームに適切なフィードバックを提供する必要があります</a:t>
            </a:r>
            <a:r>
              <a:rPr lang="x-none" dirty="0" smtClean="0">
                <a:latin typeface="ＭＳ ゴシック" panose="020B0609070205080204" pitchFamily="49" charset="-128"/>
                <a:ea typeface="ＭＳ ゴシック" panose="020B0609070205080204" pitchFamily="49" charset="-128"/>
              </a:rPr>
              <a:t>。</a:t>
            </a:r>
            <a:endParaRPr lang="en-US" strike="sngStrike"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56</a:t>
            </a:fld>
            <a:endParaRPr lang="en-US"/>
          </a:p>
        </p:txBody>
      </p:sp>
    </p:spTree>
    <p:extLst>
      <p:ext uri="{BB962C8B-B14F-4D97-AF65-F5344CB8AC3E}">
        <p14:creationId xmlns:p14="http://schemas.microsoft.com/office/powerpoint/2010/main" val="10808713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チームが直前のステップで収集された事実をレビューし、FOSSライセンス下で企業が負うべき義務を確認します。</a:t>
            </a:r>
            <a:endParaRPr lang="en-US" dirty="0">
              <a:latin typeface="ＭＳ ゴシック" panose="020B0609070205080204" pitchFamily="49" charset="-128"/>
              <a:ea typeface="ＭＳ ゴシック" panose="020B0609070205080204" pitchFamily="49" charset="-128"/>
            </a:endParaRP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このステップは直前のステップ（</a:t>
            </a:r>
            <a:r>
              <a:rPr lang="x-none" dirty="0" smtClean="0">
                <a:latin typeface="ＭＳ ゴシック" panose="020B0609070205080204" pitchFamily="49" charset="-128"/>
                <a:ea typeface="ＭＳ ゴシック" panose="020B0609070205080204" pitchFamily="49" charset="-128"/>
              </a:rPr>
              <a:t>監査で</a:t>
            </a:r>
            <a:r>
              <a:rPr lang="ja-JP" altLang="en-US" dirty="0" smtClean="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問題を解決する</a:t>
            </a:r>
            <a:r>
              <a:rPr lang="x-none" dirty="0">
                <a:latin typeface="ＭＳ ゴシック" panose="020B0609070205080204" pitchFamily="49" charset="-128"/>
                <a:ea typeface="ＭＳ ゴシック" panose="020B0609070205080204" pitchFamily="49" charset="-128"/>
              </a:rPr>
              <a:t>）と密接に関係しています。直前のステップでは企業のポリシーと合致しないFOSSの使用を取り除きました。</a:t>
            </a:r>
            <a:r>
              <a:rPr lang="x-none" dirty="0" smtClean="0">
                <a:latin typeface="ＭＳ ゴシック" panose="020B0609070205080204" pitchFamily="49" charset="-128"/>
                <a:ea typeface="ＭＳ ゴシック" panose="020B0609070205080204" pitchFamily="49" charset="-128"/>
              </a:rPr>
              <a:t>このステップでは使用</a:t>
            </a:r>
            <a:r>
              <a:rPr lang="ja-JP" altLang="en-US" dirty="0" smtClean="0">
                <a:latin typeface="ＭＳ ゴシック" panose="020B0609070205080204" pitchFamily="49" charset="-128"/>
                <a:ea typeface="ＭＳ ゴシック" panose="020B0609070205080204" pitchFamily="49" charset="-128"/>
              </a:rPr>
              <a:t>していくことになった</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のライセンス義務を評価し、確認します</a:t>
            </a:r>
            <a:r>
              <a:rPr lang="x-none" dirty="0" smtClean="0">
                <a:latin typeface="ＭＳ ゴシック" panose="020B0609070205080204" pitchFamily="49" charset="-128"/>
                <a:ea typeface="ＭＳ ゴシック" panose="020B0609070205080204" pitchFamily="49" charset="-128"/>
              </a:rPr>
              <a:t>。</a:t>
            </a:r>
            <a:endParaRPr lang="en-US" strike="sngStrike" dirty="0" smtClean="0">
              <a:latin typeface="ＭＳ ゴシック" panose="020B0609070205080204" pitchFamily="49" charset="-128"/>
              <a:ea typeface="ＭＳ ゴシック" panose="020B0609070205080204" pitchFamily="49" charset="-128"/>
            </a:endParaRPr>
          </a:p>
          <a:p>
            <a:endParaRPr lang="en-US" strike="sngStrike" dirty="0" smtClean="0">
              <a:latin typeface="Calibri"/>
            </a:endParaRPr>
          </a:p>
          <a:p>
            <a:r>
              <a:rPr lang="en-US" dirty="0" smtClean="0">
                <a:latin typeface="Calibri"/>
              </a:rPr>
              <a:t>---</a:t>
            </a:r>
          </a:p>
          <a:p>
            <a:r>
              <a:rPr lang="x-none" altLang="ja-JP" dirty="0" smtClean="0">
                <a:latin typeface="+mn-lt"/>
              </a:rPr>
              <a:t>In this step, the FOSS review team reviews the facts collected in the previous steps and identifies the company’s obligations under the FOSS licenses.</a:t>
            </a:r>
            <a:endParaRPr lang="en-US" altLang="ja-JP" dirty="0" smtClean="0">
              <a:latin typeface="+mn-lt"/>
            </a:endParaRPr>
          </a:p>
          <a:p>
            <a:endParaRPr lang="x-none" altLang="ja-JP" dirty="0" smtClean="0">
              <a:latin typeface="+mn-lt"/>
            </a:endParaRPr>
          </a:p>
          <a:p>
            <a:r>
              <a:rPr lang="x-none" altLang="ja-JP" dirty="0" smtClean="0">
                <a:latin typeface="+mn-lt"/>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57</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smtClean="0">
                <a:latin typeface="ＭＳ ゴシック" panose="020B0609070205080204" pitchFamily="49" charset="-128"/>
                <a:ea typeface="ＭＳ ゴシック" panose="020B0609070205080204" pitchFamily="49" charset="-128"/>
              </a:rPr>
              <a:t>このスライド</a:t>
            </a:r>
            <a:r>
              <a:rPr lang="ja-JP" altLang="en-US" dirty="0" smtClean="0">
                <a:latin typeface="ＭＳ ゴシック" panose="020B0609070205080204" pitchFamily="49" charset="-128"/>
                <a:ea typeface="ＭＳ ゴシック" panose="020B0609070205080204" pitchFamily="49" charset="-128"/>
              </a:rPr>
              <a:t>で</a:t>
            </a:r>
            <a:r>
              <a:rPr lang="x-none" dirty="0" smtClean="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、FOSSの使用と企業のソフトウェアとの関係を説明するために使うテンプレートを掲載しています。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、FOSSと企業のコンポーネントは一緒にリンクされるのか？といったことです。</a:t>
            </a:r>
            <a:r>
              <a:rPr lang="x-none" dirty="0" smtClean="0">
                <a:latin typeface="ＭＳ ゴシック" panose="020B0609070205080204" pitchFamily="49" charset="-128"/>
                <a:ea typeface="ＭＳ ゴシック" panose="020B0609070205080204" pitchFamily="49" charset="-128"/>
              </a:rPr>
              <a:t>このようなテンプレートは</a:t>
            </a:r>
            <a:r>
              <a:rPr lang="ja-JP" altLang="en-US" dirty="0" err="1" smtClean="0">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計画</a:t>
            </a:r>
            <a:r>
              <a:rPr lang="ja-JP" altLang="en-US" dirty="0">
                <a:latin typeface="ＭＳ ゴシック" panose="020B0609070205080204" pitchFamily="49" charset="-128"/>
                <a:ea typeface="ＭＳ ゴシック" panose="020B0609070205080204" pitchFamily="49" charset="-128"/>
              </a:rPr>
              <a:t>された</a:t>
            </a:r>
            <a:r>
              <a:rPr lang="x-none" dirty="0">
                <a:latin typeface="ＭＳ ゴシック" panose="020B0609070205080204" pitchFamily="49" charset="-128"/>
                <a:ea typeface="ＭＳ ゴシック" panose="020B0609070205080204" pitchFamily="49" charset="-128"/>
              </a:rPr>
              <a:t>FOSS</a:t>
            </a:r>
            <a:r>
              <a:rPr lang="x-none" dirty="0" smtClean="0">
                <a:latin typeface="ＭＳ ゴシック" panose="020B0609070205080204" pitchFamily="49" charset="-128"/>
                <a:ea typeface="ＭＳ ゴシック" panose="020B0609070205080204" pitchFamily="49" charset="-128"/>
              </a:rPr>
              <a:t>の使用に</a:t>
            </a:r>
            <a:r>
              <a:rPr lang="ja-JP" altLang="en-US" dirty="0" smtClean="0">
                <a:latin typeface="ＭＳ ゴシック" panose="020B0609070205080204" pitchFamily="49" charset="-128"/>
                <a:ea typeface="ＭＳ ゴシック" panose="020B0609070205080204" pitchFamily="49" charset="-128"/>
              </a:rPr>
              <a:t>ついて</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レビューチームの</a:t>
            </a:r>
            <a:r>
              <a:rPr lang="ja-JP" altLang="en-US" dirty="0">
                <a:latin typeface="ＭＳ ゴシック" panose="020B0609070205080204" pitchFamily="49" charset="-128"/>
                <a:ea typeface="ＭＳ ゴシック" panose="020B0609070205080204" pitchFamily="49" charset="-128"/>
              </a:rPr>
              <a:t>理解を助ける</a:t>
            </a:r>
            <a:r>
              <a:rPr lang="x-none" dirty="0" smtClean="0">
                <a:latin typeface="ＭＳ ゴシック" panose="020B0609070205080204" pitchFamily="49" charset="-128"/>
                <a:ea typeface="ＭＳ ゴシック" panose="020B0609070205080204" pitchFamily="49" charset="-128"/>
              </a:rPr>
              <a:t>ためにエンジニアリング</a:t>
            </a:r>
            <a:r>
              <a:rPr lang="en-US" dirty="0" smtClean="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チームによって作成されることもあります。</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ここでの例における承認ステップでは、レビュー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チームは問題のFOSSの使用を</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それに伴う条件や義務に添って承認するかどうかを明らかにします。この承認では、FOSSコンポーネントの版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や承認される使用シナリオ</a:t>
            </a:r>
            <a:r>
              <a:rPr lang="ja-JP" altLang="en-US" dirty="0">
                <a:latin typeface="ＭＳ ゴシック" panose="020B0609070205080204" pitchFamily="49" charset="-128"/>
                <a:ea typeface="ＭＳ ゴシック" panose="020B0609070205080204" pitchFamily="49" charset="-128"/>
              </a:rPr>
              <a:t>などの</a:t>
            </a:r>
            <a:r>
              <a:rPr lang="x-none" dirty="0">
                <a:latin typeface="ＭＳ ゴシック" panose="020B0609070205080204" pitchFamily="49" charset="-128"/>
                <a:ea typeface="ＭＳ ゴシック" panose="020B0609070205080204" pitchFamily="49" charset="-128"/>
              </a:rPr>
              <a:t>重要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詳細情報を盛り込む必要があります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59</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GB" dirty="0">
                <a:latin typeface="ＭＳ ゴシック" panose="020B0609070205080204" pitchFamily="49" charset="-128"/>
                <a:ea typeface="ＭＳ ゴシック" panose="020B0609070205080204" pitchFamily="49" charset="-128"/>
              </a:rPr>
              <a:t>ここにある概説で知的財産のすべての側面を網羅することは意図していません。</a:t>
            </a:r>
            <a:r>
              <a:rPr lang="en-GB" baseline="0" dirty="0">
                <a:latin typeface="ＭＳ ゴシック" panose="020B0609070205080204" pitchFamily="49" charset="-128"/>
                <a:ea typeface="ＭＳ ゴシック" panose="020B0609070205080204" pitchFamily="49" charset="-128"/>
              </a:rPr>
              <a:t> ここで意図しているのは、「</a:t>
            </a:r>
            <a:r>
              <a:rPr lang="en-GB" baseline="0" dirty="0" err="1">
                <a:latin typeface="ＭＳ ゴシック" panose="020B0609070205080204" pitchFamily="49" charset="-128"/>
                <a:ea typeface="ＭＳ ゴシック" panose="020B0609070205080204" pitchFamily="49" charset="-128"/>
              </a:rPr>
              <a:t>全体像</a:t>
            </a:r>
            <a:r>
              <a:rPr lang="en-GB"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の観点から</a:t>
            </a:r>
            <a:r>
              <a:rPr lang="en-GB" baseline="0" dirty="0">
                <a:latin typeface="ＭＳ ゴシック" panose="020B0609070205080204" pitchFamily="49" charset="-128"/>
                <a:ea typeface="ＭＳ ゴシック" panose="020B0609070205080204" pitchFamily="49" charset="-128"/>
              </a:rPr>
              <a:t>、当</a:t>
            </a:r>
            <a:r>
              <a:rPr lang="ja-JP" altLang="en-US" baseline="0" dirty="0">
                <a:latin typeface="ＭＳ ゴシック" panose="020B0609070205080204" pitchFamily="49" charset="-128"/>
                <a:ea typeface="ＭＳ ゴシック" panose="020B0609070205080204" pitchFamily="49" charset="-128"/>
              </a:rPr>
              <a:t>カリキュラムで</a:t>
            </a:r>
            <a:r>
              <a:rPr lang="en-GB" baseline="0" dirty="0" err="1">
                <a:latin typeface="ＭＳ ゴシック" panose="020B0609070205080204" pitchFamily="49" charset="-128"/>
                <a:ea typeface="ＭＳ ゴシック" panose="020B0609070205080204" pitchFamily="49" charset="-128"/>
              </a:rPr>
              <a:t>議論するのがFOSSコンプライアンスに</a:t>
            </a:r>
            <a:r>
              <a:rPr lang="ja-JP" altLang="en-US" baseline="0" dirty="0">
                <a:latin typeface="ＭＳ ゴシック" panose="020B0609070205080204" pitchFamily="49" charset="-128"/>
                <a:ea typeface="ＭＳ ゴシック" panose="020B0609070205080204" pitchFamily="49" charset="-128"/>
              </a:rPr>
              <a:t>最も</a:t>
            </a:r>
            <a:r>
              <a:rPr lang="en-GB" baseline="0" dirty="0" err="1">
                <a:latin typeface="ＭＳ ゴシック" panose="020B0609070205080204" pitchFamily="49" charset="-128"/>
                <a:ea typeface="ＭＳ ゴシック" panose="020B0609070205080204" pitchFamily="49" charset="-128"/>
              </a:rPr>
              <a:t>関係する著作権と特許権だということを確認してもらうことです</a:t>
            </a:r>
            <a:r>
              <a:rPr lang="en-GB" baseline="0" dirty="0" smtClean="0">
                <a:latin typeface="ＭＳ ゴシック" panose="020B0609070205080204" pitchFamily="49" charset="-128"/>
                <a:ea typeface="ＭＳ ゴシック" panose="020B0609070205080204" pitchFamily="49" charset="-128"/>
              </a:rPr>
              <a:t>。</a:t>
            </a:r>
          </a:p>
          <a:p>
            <a:endParaRPr lang="en-GB" baseline="0" dirty="0" smtClean="0"/>
          </a:p>
          <a:p>
            <a:r>
              <a:rPr lang="en-GB"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GB" altLang="ja-JP" dirty="0" smtClean="0"/>
              <a:t>This overview is not intended to cover all aspects of Intellectual Property.</a:t>
            </a:r>
            <a:r>
              <a:rPr lang="en-GB" altLang="ja-JP" baseline="0" dirty="0" smtClean="0"/>
              <a:t> It is intended to provide context for the “big picture” and to establish that today we are only discussing copyright and patents, the areas most relevant to FOSS </a:t>
            </a:r>
            <a:r>
              <a:rPr lang="en-GB" altLang="ja-JP" baseline="0" smtClean="0"/>
              <a:t>compliance.</a:t>
            </a:r>
            <a:endParaRPr lang="en-GB" altLang="ja-JP" dirty="0" smtClean="0"/>
          </a:p>
        </p:txBody>
      </p:sp>
      <p:sp>
        <p:nvSpPr>
          <p:cNvPr id="4" name="Slide Number Placeholder 3"/>
          <p:cNvSpPr>
            <a:spLocks noGrp="1"/>
          </p:cNvSpPr>
          <p:nvPr>
            <p:ph type="sldNum" sz="quarter" idx="10"/>
          </p:nvPr>
        </p:nvSpPr>
        <p:spPr/>
        <p:txBody>
          <a:bodyPr/>
          <a:lstStyle/>
          <a:p>
            <a:fld id="{291D6620-1219-4321-B933-F8804B980E90}" type="slidenum">
              <a:rPr lang="en-GB" smtClean="0"/>
              <a:t>6</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前ステップ</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承認情報は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そのソフトウェア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リリース</a:t>
            </a:r>
            <a:r>
              <a:rPr lang="ja-JP" altLang="en-US" dirty="0">
                <a:latin typeface="ＭＳ ゴシック" panose="020B0609070205080204" pitchFamily="49" charset="-128"/>
                <a:ea typeface="ＭＳ ゴシック" panose="020B0609070205080204" pitchFamily="49" charset="-128"/>
              </a:rPr>
              <a:t>に関与</a:t>
            </a:r>
            <a:r>
              <a:rPr lang="x-none" dirty="0">
                <a:latin typeface="ＭＳ ゴシック" panose="020B0609070205080204" pitchFamily="49" charset="-128"/>
                <a:ea typeface="ＭＳ ゴシック" panose="020B0609070205080204" pitchFamily="49" charset="-128"/>
              </a:rPr>
              <a:t>する</a:t>
            </a:r>
            <a:r>
              <a:rPr lang="ja-JP" altLang="en-US" dirty="0">
                <a:latin typeface="ＭＳ ゴシック" panose="020B0609070205080204" pitchFamily="49" charset="-128"/>
                <a:ea typeface="ＭＳ ゴシック" panose="020B0609070205080204" pitchFamily="49" charset="-128"/>
              </a:rPr>
              <a:t>すべての人々</a:t>
            </a:r>
            <a:r>
              <a:rPr lang="x-none" dirty="0">
                <a:latin typeface="ＭＳ ゴシック" panose="020B0609070205080204" pitchFamily="49" charset="-128"/>
                <a:ea typeface="ＭＳ ゴシック" panose="020B0609070205080204" pitchFamily="49" charset="-128"/>
              </a:rPr>
              <a:t>が理解し、関連するライセンスの義務を履行できるよう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、登録され、追跡される必要があります。 </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Approval information from the previous step should be tracked or registered so that anyone releasing the software can understand and comply with the relevant license obligations. </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FOSSライセンスで求められる場合、適切な告知／表示</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が準備されなければなりません（多くの場合、</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に添付されるテキストファイルで）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告知／表示には</a:t>
            </a:r>
            <a:r>
              <a:rPr lang="ja-JP" altLang="en-US" dirty="0" smtClean="0">
                <a:latin typeface="ＭＳ ゴシック" panose="020B0609070205080204" pitchFamily="49" charset="-128"/>
                <a:ea typeface="ＭＳ ゴシック" panose="020B0609070205080204" pitchFamily="49" charset="-128"/>
              </a:rPr>
              <a:t>帰属表示</a:t>
            </a:r>
            <a:r>
              <a:rPr lang="x-none" dirty="0" smtClean="0">
                <a:latin typeface="ＭＳ ゴシック" panose="020B0609070205080204" pitchFamily="49" charset="-128"/>
                <a:ea typeface="ＭＳ ゴシック" panose="020B0609070205080204" pitchFamily="49" charset="-128"/>
              </a:rPr>
              <a:t>や改変告知</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ソースコード</a:t>
            </a:r>
            <a:r>
              <a:rPr lang="ja-JP" altLang="en-US" dirty="0">
                <a:latin typeface="ＭＳ ゴシック" panose="020B0609070205080204" pitchFamily="49" charset="-128"/>
                <a:ea typeface="ＭＳ ゴシック" panose="020B0609070205080204" pitchFamily="49" charset="-128"/>
              </a:rPr>
              <a:t>提供の</a:t>
            </a:r>
            <a:r>
              <a:rPr lang="x-none" dirty="0">
                <a:latin typeface="ＭＳ ゴシック" panose="020B0609070205080204" pitchFamily="49" charset="-128"/>
                <a:ea typeface="ＭＳ ゴシック" panose="020B0609070205080204" pitchFamily="49" charset="-128"/>
              </a:rPr>
              <a:t>申し出が含まれます。いくつかのライセンスについては、</a:t>
            </a:r>
            <a:r>
              <a:rPr lang="x-none">
                <a:latin typeface="ＭＳ ゴシック" panose="020B0609070205080204" pitchFamily="49" charset="-128"/>
                <a:ea typeface="ＭＳ ゴシック" panose="020B0609070205080204" pitchFamily="49" charset="-128"/>
              </a:rPr>
              <a:t>ライセンス全文の写しを含める必要があります</a:t>
            </a:r>
            <a:r>
              <a:rPr lang="x-none"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61</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smtClean="0">
                <a:latin typeface="ＭＳ ゴシック" panose="020B0609070205080204" pitchFamily="49" charset="-128"/>
                <a:ea typeface="ＭＳ ゴシック" panose="020B0609070205080204" pitchFamily="49" charset="-128"/>
              </a:rPr>
              <a:t>例として</a:t>
            </a:r>
            <a:r>
              <a:rPr lang="ja-JP" altLang="en-US" smtClean="0">
                <a:latin typeface="ＭＳ ゴシック" panose="020B0609070205080204" pitchFamily="49" charset="-128"/>
                <a:ea typeface="ＭＳ ゴシック" panose="020B0609070205080204" pitchFamily="49" charset="-128"/>
              </a:rPr>
              <a:t>挙</a:t>
            </a:r>
            <a:r>
              <a:rPr lang="x-none" smtClean="0">
                <a:latin typeface="ＭＳ ゴシック" panose="020B0609070205080204" pitchFamily="49" charset="-128"/>
                <a:ea typeface="ＭＳ ゴシック" panose="020B0609070205080204" pitchFamily="49" charset="-128"/>
              </a:rPr>
              <a:t>げたここでのプロセスについて</a:t>
            </a:r>
            <a:r>
              <a:rPr lang="x-none" dirty="0">
                <a:latin typeface="ＭＳ ゴシック" panose="020B0609070205080204" pitchFamily="49" charset="-128"/>
                <a:ea typeface="ＭＳ ゴシック" panose="020B0609070205080204" pitchFamily="49" charset="-128"/>
              </a:rPr>
              <a:t>、このスライドでは企業がリリース前にFOSSライセンスの義務を履行したことを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していきます。ソースコードを入手可能と</a:t>
            </a:r>
            <a:r>
              <a:rPr lang="ja-JP" altLang="en-US" dirty="0" err="1">
                <a:latin typeface="ＭＳ ゴシック" panose="020B0609070205080204" pitchFamily="49" charset="-128"/>
                <a:ea typeface="ＭＳ ゴシック" panose="020B0609070205080204" pitchFamily="49" charset="-128"/>
              </a:rPr>
              <a:t>しなけ</a:t>
            </a:r>
            <a:r>
              <a:rPr lang="x-none" dirty="0">
                <a:latin typeface="ＭＳ ゴシック" panose="020B0609070205080204" pitchFamily="49" charset="-128"/>
                <a:ea typeface="ＭＳ ゴシック" panose="020B0609070205080204" pitchFamily="49" charset="-128"/>
              </a:rPr>
              <a:t>ればならない場合、企業はソースコードが頒布されるバイナリ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ファイルと合致していることを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します。また企業は告知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が適切に生成され、頒布パッケージに</a:t>
            </a:r>
            <a:r>
              <a:rPr lang="ja-JP" altLang="en-US" dirty="0">
                <a:latin typeface="ＭＳ ゴシック" panose="020B0609070205080204" pitchFamily="49" charset="-128"/>
                <a:ea typeface="ＭＳ ゴシック" panose="020B0609070205080204" pitchFamily="49" charset="-128"/>
              </a:rPr>
              <a:t>含まれ</a:t>
            </a:r>
            <a:r>
              <a:rPr lang="x-none" dirty="0">
                <a:latin typeface="ＭＳ ゴシック" panose="020B0609070205080204" pitchFamily="49" charset="-128"/>
                <a:ea typeface="ＭＳ ゴシック" panose="020B0609070205080204" pitchFamily="49" charset="-128"/>
              </a:rPr>
              <a:t>ていることを必要に応じて</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62</a:t>
            </a:fld>
            <a:endParaRPr lang="en-US"/>
          </a:p>
        </p:txBody>
      </p:sp>
    </p:spTree>
    <p:extLst>
      <p:ext uri="{BB962C8B-B14F-4D97-AF65-F5344CB8AC3E}">
        <p14:creationId xmlns:p14="http://schemas.microsoft.com/office/powerpoint/2010/main" val="9205463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smtClean="0">
                <a:latin typeface="ＭＳ ゴシック" panose="020B0609070205080204" pitchFamily="49" charset="-128"/>
                <a:ea typeface="ＭＳ ゴシック" panose="020B0609070205080204" pitchFamily="49" charset="-128"/>
              </a:rPr>
              <a:t>ソースコードを入手可能</a:t>
            </a:r>
            <a:r>
              <a:rPr lang="ja-JP" altLang="en-US" dirty="0" smtClean="0">
                <a:latin typeface="ＭＳ ゴシック" panose="020B0609070205080204" pitchFamily="49" charset="-128"/>
                <a:ea typeface="ＭＳ ゴシック" panose="020B0609070205080204" pitchFamily="49" charset="-128"/>
              </a:rPr>
              <a:t>にする際、</a:t>
            </a:r>
            <a:r>
              <a:rPr lang="x-none" altLang="ja-JP" dirty="0" smtClean="0">
                <a:latin typeface="ＭＳ ゴシック" panose="020B0609070205080204" pitchFamily="49" charset="-128"/>
                <a:ea typeface="ＭＳ ゴシック" panose="020B0609070205080204" pitchFamily="49" charset="-128"/>
              </a:rPr>
              <a:t>企業は</a:t>
            </a:r>
            <a:r>
              <a:rPr lang="ja-JP" altLang="en-US" dirty="0" smtClean="0">
                <a:latin typeface="ＭＳ ゴシック" panose="020B0609070205080204" pitchFamily="49" charset="-128"/>
                <a:ea typeface="ＭＳ ゴシック" panose="020B0609070205080204" pitchFamily="49" charset="-128"/>
              </a:rPr>
              <a:t>製品に対応した</a:t>
            </a:r>
            <a:r>
              <a:rPr lang="x-none" altLang="ja-JP" dirty="0" smtClean="0">
                <a:latin typeface="ＭＳ ゴシック" panose="020B0609070205080204" pitchFamily="49" charset="-128"/>
                <a:ea typeface="ＭＳ ゴシック" panose="020B0609070205080204" pitchFamily="49" charset="-128"/>
              </a:rPr>
              <a:t>ソースコードをFOSSライセンス</a:t>
            </a:r>
            <a:r>
              <a:rPr lang="ja-JP" altLang="en-US" dirty="0" smtClean="0">
                <a:latin typeface="ＭＳ ゴシック" panose="020B0609070205080204" pitchFamily="49" charset="-128"/>
                <a:ea typeface="ＭＳ ゴシック" panose="020B0609070205080204" pitchFamily="49" charset="-128"/>
              </a:rPr>
              <a:t>が</a:t>
            </a:r>
            <a:r>
              <a:rPr lang="x-none" altLang="ja-JP" dirty="0" smtClean="0">
                <a:latin typeface="ＭＳ ゴシック" panose="020B0609070205080204" pitchFamily="49" charset="-128"/>
                <a:ea typeface="ＭＳ ゴシック" panose="020B0609070205080204" pitchFamily="49" charset="-128"/>
              </a:rPr>
              <a:t>許可</a:t>
            </a:r>
            <a:r>
              <a:rPr lang="ja-JP" altLang="en-US" dirty="0" smtClean="0">
                <a:latin typeface="ＭＳ ゴシック" panose="020B0609070205080204" pitchFamily="49" charset="-128"/>
                <a:ea typeface="ＭＳ ゴシック" panose="020B0609070205080204" pitchFamily="49" charset="-128"/>
              </a:rPr>
              <a:t>する</a:t>
            </a:r>
            <a:r>
              <a:rPr lang="x-none" altLang="ja-JP" dirty="0" smtClean="0">
                <a:latin typeface="ＭＳ ゴシック" panose="020B0609070205080204" pitchFamily="49" charset="-128"/>
                <a:ea typeface="ＭＳ ゴシック" panose="020B0609070205080204" pitchFamily="49" charset="-128"/>
              </a:rPr>
              <a:t>仕組み</a:t>
            </a:r>
            <a:r>
              <a:rPr lang="ja-JP" altLang="en-US" dirty="0" smtClean="0">
                <a:latin typeface="ＭＳ ゴシック" panose="020B0609070205080204" pitchFamily="49" charset="-128"/>
                <a:ea typeface="ＭＳ ゴシック" panose="020B0609070205080204" pitchFamily="49" charset="-128"/>
              </a:rPr>
              <a:t>で</a:t>
            </a:r>
            <a:r>
              <a:rPr lang="x-none" dirty="0" smtClean="0">
                <a:latin typeface="ＭＳ ゴシック" panose="020B0609070205080204" pitchFamily="49" charset="-128"/>
                <a:ea typeface="ＭＳ ゴシック" panose="020B0609070205080204" pitchFamily="49" charset="-128"/>
              </a:rPr>
              <a:t>提供します</a:t>
            </a:r>
            <a:r>
              <a:rPr lang="x-none" dirty="0">
                <a:latin typeface="ＭＳ ゴシック" panose="020B0609070205080204" pitchFamily="49" charset="-128"/>
                <a:ea typeface="ＭＳ ゴシック" panose="020B0609070205080204" pitchFamily="49" charset="-128"/>
              </a:rPr>
              <a:t>。このことは、</a:t>
            </a:r>
            <a:r>
              <a:rPr lang="x-none" dirty="0" smtClean="0">
                <a:latin typeface="ＭＳ ゴシック" panose="020B0609070205080204" pitchFamily="49" charset="-128"/>
                <a:ea typeface="ＭＳ ゴシック" panose="020B0609070205080204" pitchFamily="49" charset="-128"/>
              </a:rPr>
              <a:t>ソースコードをソフトウェア</a:t>
            </a:r>
            <a:r>
              <a:rPr lang="ja-JP" altLang="en-US" dirty="0" smtClean="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頒布にともに提供、</a:t>
            </a:r>
            <a:r>
              <a:rPr lang="ja-JP" altLang="en-US" dirty="0" smtClean="0">
                <a:latin typeface="ＭＳ ゴシック" panose="020B0609070205080204" pitchFamily="49" charset="-128"/>
                <a:ea typeface="ＭＳ ゴシック" panose="020B0609070205080204" pitchFamily="49" charset="-128"/>
              </a:rPr>
              <a:t>または</a:t>
            </a:r>
            <a:r>
              <a:rPr lang="x-none" dirty="0" smtClean="0">
                <a:latin typeface="ＭＳ ゴシック" panose="020B0609070205080204" pitchFamily="49" charset="-128"/>
                <a:ea typeface="ＭＳ ゴシック" panose="020B0609070205080204" pitchFamily="49" charset="-128"/>
              </a:rPr>
              <a:t>それを書面による申し出を通じ入手可能とすること</a:t>
            </a:r>
            <a:r>
              <a:rPr lang="x-none" dirty="0">
                <a:latin typeface="ＭＳ ゴシック" panose="020B0609070205080204" pitchFamily="49" charset="-128"/>
                <a:ea typeface="ＭＳ ゴシック" panose="020B0609070205080204" pitchFamily="49" charset="-128"/>
              </a:rPr>
              <a:t>、もしくはWebサイトでソースコードのアーカイブを公開することを意味します。</a:t>
            </a:r>
            <a:r>
              <a:rPr lang="x-none" dirty="0">
                <a:latin typeface="Calibri"/>
              </a:rPr>
              <a:t> </a:t>
            </a:r>
            <a:endParaRPr lang="en-US"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endParaRPr lang="x-none" dirty="0">
              <a:latin typeface="Calibri"/>
            </a:endParaRP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このステップでは、企業</a:t>
            </a:r>
            <a:r>
              <a:rPr lang="ja-JP" altLang="en-US" dirty="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頒布</a:t>
            </a:r>
            <a:r>
              <a:rPr lang="ja-JP" altLang="en-US" dirty="0" smtClean="0">
                <a:latin typeface="ＭＳ ゴシック" panose="020B0609070205080204" pitchFamily="49" charset="-128"/>
                <a:ea typeface="ＭＳ ゴシック" panose="020B0609070205080204" pitchFamily="49" charset="-128"/>
              </a:rPr>
              <a:t>行為</a:t>
            </a:r>
            <a:r>
              <a:rPr lang="x-none" dirty="0" smtClean="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FOSSライセンスの義務を履行していることを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a:t>
            </a:r>
            <a:r>
              <a:rPr lang="x-none" dirty="0" smtClean="0">
                <a:latin typeface="ＭＳ ゴシック" panose="020B0609070205080204" pitchFamily="49" charset="-128"/>
                <a:ea typeface="ＭＳ ゴシック" panose="020B0609070205080204" pitchFamily="49" charset="-128"/>
              </a:rPr>
              <a:t>このステップは</a:t>
            </a:r>
            <a:r>
              <a:rPr lang="x-none" altLang="ja-JP" dirty="0" smtClean="0">
                <a:latin typeface="ＭＳ ゴシック" panose="020B0609070205080204" pitchFamily="49" charset="-128"/>
                <a:ea typeface="ＭＳ ゴシック" panose="020B0609070205080204" pitchFamily="49" charset="-128"/>
              </a:rPr>
              <a:t>一組織体</a:t>
            </a:r>
            <a:r>
              <a:rPr lang="ja-JP" altLang="en-US" dirty="0" smtClean="0">
                <a:latin typeface="ＭＳ ゴシック" panose="020B0609070205080204" pitchFamily="49" charset="-128"/>
                <a:ea typeface="ＭＳ ゴシック" panose="020B0609070205080204" pitchFamily="49" charset="-128"/>
              </a:rPr>
              <a:t>として</a:t>
            </a:r>
            <a:r>
              <a:rPr lang="x-none" dirty="0" smtClean="0">
                <a:latin typeface="ＭＳ ゴシック" panose="020B0609070205080204" pitchFamily="49" charset="-128"/>
                <a:ea typeface="ＭＳ ゴシック" panose="020B0609070205080204" pitchFamily="49" charset="-128"/>
              </a:rPr>
              <a:t>FOSSレビュープロセス全体を監督する機能</a:t>
            </a:r>
            <a:r>
              <a:rPr lang="ja-JP" altLang="en-US" dirty="0" smtClean="0">
                <a:latin typeface="ＭＳ ゴシック" panose="020B0609070205080204" pitchFamily="49" charset="-128"/>
                <a:ea typeface="ＭＳ ゴシック" panose="020B0609070205080204" pitchFamily="49" charset="-128"/>
              </a:rPr>
              <a:t>になりえるものです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64</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ja-JP" altLang="en-US" dirty="0">
                <a:latin typeface="ＭＳ ゴシック" panose="020B0609070205080204" pitchFamily="49" charset="-128"/>
                <a:ea typeface="ＭＳ ゴシック" panose="020B0609070205080204" pitchFamily="49" charset="-128"/>
              </a:rPr>
              <a:t>本カリキュラム</a:t>
            </a:r>
            <a:r>
              <a:rPr lang="x-none" dirty="0">
                <a:latin typeface="ＭＳ ゴシック" panose="020B0609070205080204" pitchFamily="49" charset="-128"/>
                <a:ea typeface="ＭＳ ゴシック" panose="020B0609070205080204" pitchFamily="49" charset="-128"/>
              </a:rPr>
              <a:t>のプロセス</a:t>
            </a:r>
            <a:r>
              <a:rPr lang="ja-JP" altLang="en-US" dirty="0">
                <a:latin typeface="ＭＳ ゴシック" panose="020B0609070205080204" pitchFamily="49" charset="-128"/>
                <a:ea typeface="ＭＳ ゴシック" panose="020B0609070205080204" pitchFamily="49" charset="-128"/>
              </a:rPr>
              <a:t>例</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以下のステップがありました。</a:t>
            </a:r>
            <a:endParaRPr lang="en-US" dirty="0">
              <a:latin typeface="ＭＳ ゴシック" panose="020B0609070205080204" pitchFamily="49" charset="-128"/>
              <a:ea typeface="ＭＳ ゴシック" panose="020B0609070205080204" pitchFamily="49" charset="-128"/>
            </a:endParaRP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確認（Identification） － FOSSの使用を確認し追跡します。この作業はエンジニアからの要求、サード </a:t>
            </a:r>
            <a:r>
              <a:rPr lang="x-none" dirty="0" smtClean="0">
                <a:latin typeface="ＭＳ ゴシック" panose="020B0609070205080204" pitchFamily="49" charset="-128"/>
                <a:ea typeface="ＭＳ ゴシック" panose="020B0609070205080204" pitchFamily="49" charset="-128"/>
              </a:rPr>
              <a:t>パーティ</a:t>
            </a:r>
            <a:r>
              <a:rPr lang="ja-JP" altLang="en-US" dirty="0" smtClean="0">
                <a:latin typeface="ＭＳ ゴシック" panose="020B0609070205080204" pitchFamily="49" charset="-128"/>
                <a:ea typeface="ＭＳ ゴシック" panose="020B0609070205080204" pitchFamily="49" charset="-128"/>
              </a:rPr>
              <a:t>による</a:t>
            </a:r>
            <a:r>
              <a:rPr lang="x-none" dirty="0" smtClean="0">
                <a:latin typeface="ＭＳ ゴシック" panose="020B0609070205080204" pitchFamily="49" charset="-128"/>
                <a:ea typeface="ＭＳ ゴシック" panose="020B0609070205080204" pitchFamily="49" charset="-128"/>
              </a:rPr>
              <a:t>開示</a:t>
            </a:r>
            <a:r>
              <a:rPr lang="x-none" dirty="0">
                <a:latin typeface="ＭＳ ゴシック" panose="020B0609070205080204" pitchFamily="49" charset="-128"/>
                <a:ea typeface="ＭＳ ゴシック" panose="020B0609070205080204" pitchFamily="49" charset="-128"/>
              </a:rPr>
              <a:t>、もしくはコード スキャンを通じて発生します。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ソースコードの監査－確認されたFOSSコンポーネントをライセンスと起源についてレビューします。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問題を解決する－ FOSS</a:t>
            </a:r>
            <a:r>
              <a:rPr lang="x-none" dirty="0" smtClean="0">
                <a:latin typeface="ＭＳ ゴシック" panose="020B0609070205080204" pitchFamily="49" charset="-128"/>
                <a:ea typeface="ＭＳ ゴシック" panose="020B0609070205080204" pitchFamily="49" charset="-128"/>
              </a:rPr>
              <a:t>ポリシーに</a:t>
            </a:r>
            <a:r>
              <a:rPr lang="ja-JP" altLang="en-US" dirty="0" smtClean="0">
                <a:latin typeface="ＭＳ ゴシック" panose="020B0609070205080204" pitchFamily="49" charset="-128"/>
                <a:ea typeface="ＭＳ ゴシック" panose="020B0609070205080204" pitchFamily="49" charset="-128"/>
              </a:rPr>
              <a:t>反した</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の使用を除去します。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レビューの実施－FOSSの使用に対する義務を査定し決定します。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承認－承認の条件とライセンスの義務を明らかにします。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登録／承認の追跡－その後のステップのために承認の条件とライセンス義務を追跡します。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告知</a:t>
            </a:r>
            <a:r>
              <a:rPr lang="x-none"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通知／</a:t>
            </a:r>
            <a:r>
              <a:rPr lang="x-none" dirty="0" smtClean="0">
                <a:latin typeface="ＭＳ ゴシック" panose="020B0609070205080204" pitchFamily="49" charset="-128"/>
                <a:ea typeface="ＭＳ ゴシック" panose="020B0609070205080204" pitchFamily="49" charset="-128"/>
              </a:rPr>
              <a:t>表示</a:t>
            </a:r>
            <a:r>
              <a:rPr lang="x-none" dirty="0">
                <a:latin typeface="ＭＳ ゴシック" panose="020B0609070205080204" pitchFamily="49" charset="-128"/>
                <a:ea typeface="ＭＳ ゴシック" panose="020B0609070205080204" pitchFamily="49" charset="-128"/>
              </a:rPr>
              <a:t>－FOSSライセンスで求められる形で告知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を準備します。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頒布前の</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－頒布物のリリース前</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コンプライアンスをレビューします。 </a:t>
            </a:r>
          </a:p>
          <a:p>
            <a:pPr marL="226428" indent="-226428">
              <a:buFont typeface="Arial" panose="020B0604020202020204" pitchFamily="34" charset="0"/>
              <a:buChar char="•"/>
            </a:pPr>
            <a:r>
              <a:rPr lang="ja-JP" altLang="en-US" dirty="0" smtClean="0">
                <a:latin typeface="ＭＳ ゴシック" panose="020B0609070205080204" pitchFamily="49" charset="-128"/>
                <a:ea typeface="ＭＳ ゴシック" panose="020B0609070205080204" pitchFamily="49" charset="-128"/>
              </a:rPr>
              <a:t>添付</a:t>
            </a:r>
            <a:r>
              <a:rPr lang="x-none" dirty="0" smtClean="0">
                <a:latin typeface="ＭＳ ゴシック" panose="020B0609070205080204" pitchFamily="49" charset="-128"/>
                <a:ea typeface="ＭＳ ゴシック" panose="020B0609070205080204" pitchFamily="49" charset="-128"/>
              </a:rPr>
              <a:t>ソースコードの頒布</a:t>
            </a:r>
            <a:r>
              <a:rPr lang="x-none" dirty="0">
                <a:latin typeface="ＭＳ ゴシック" panose="020B0609070205080204" pitchFamily="49" charset="-128"/>
                <a:ea typeface="ＭＳ ゴシック" panose="020B0609070205080204" pitchFamily="49" charset="-128"/>
              </a:rPr>
              <a:t>－ソースコードを必要に応じて入手可能にします。</a:t>
            </a:r>
          </a:p>
          <a:p>
            <a:pPr marL="226428" indent="-226428">
              <a:buFont typeface="Arial" panose="020B0604020202020204" pitchFamily="34" charset="0"/>
              <a:buChar char="•"/>
            </a:pP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プロセスの監督を実施します。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アーキテクチャ レビューではFOSS</a:t>
            </a:r>
            <a:r>
              <a:rPr lang="x-none" dirty="0" smtClean="0">
                <a:latin typeface="ＭＳ ゴシック" panose="020B0609070205080204" pitchFamily="49" charset="-128"/>
                <a:ea typeface="ＭＳ ゴシック" panose="020B0609070205080204" pitchFamily="49" charset="-128"/>
              </a:rPr>
              <a:t>コンポーネントと企業のソフトウェア間の関係を検査します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a:t>
            </a:r>
            <a:r>
              <a:rPr lang="x-none" dirty="0" smtClean="0">
                <a:latin typeface="ＭＳ ゴシック" panose="020B0609070205080204" pitchFamily="49" charset="-128"/>
                <a:ea typeface="ＭＳ ゴシック" panose="020B0609070205080204" pitchFamily="49" charset="-128"/>
              </a:rPr>
              <a:t>と企業のコンポーネントがどのように互いにリンクするか</a:t>
            </a:r>
            <a:r>
              <a:rPr lang="ja-JP" altLang="en-US" dirty="0" smtClean="0">
                <a:latin typeface="ＭＳ ゴシック" panose="020B0609070205080204" pitchFamily="49" charset="-128"/>
                <a:ea typeface="ＭＳ ゴシック" panose="020B0609070205080204" pitchFamily="49" charset="-128"/>
              </a:rPr>
              <a:t>といったことを検査します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mn-lt"/>
            </a:endParaRPr>
          </a:p>
          <a:p>
            <a:r>
              <a:rPr lang="en-US" dirty="0" smtClean="0">
                <a:latin typeface="+mn-lt"/>
              </a:rPr>
              <a:t>---</a:t>
            </a:r>
          </a:p>
          <a:p>
            <a:pPr marL="226428" indent="-226428"/>
            <a:r>
              <a:rPr lang="x-none" altLang="ja-JP" dirty="0" smtClean="0">
                <a:latin typeface="+mn-lt"/>
              </a:rPr>
              <a:t>For our example process, the steps include:</a:t>
            </a:r>
            <a:endParaRPr lang="en-US" altLang="ja-JP" dirty="0" smtClean="0">
              <a:latin typeface="+mn-lt"/>
            </a:endParaRPr>
          </a:p>
          <a:p>
            <a:pPr marL="226428" indent="-226428">
              <a:buFont typeface="Arial" panose="020B0604020202020204" pitchFamily="34" charset="0"/>
              <a:buChar char="•"/>
            </a:pPr>
            <a:r>
              <a:rPr lang="x-none" altLang="ja-JP" dirty="0" smtClean="0">
                <a:latin typeface="+mn-lt"/>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altLang="ja-JP" dirty="0" smtClean="0">
                <a:latin typeface="+mn-lt"/>
              </a:rPr>
              <a:t>Auditing source code - Review identified FOSS components for license and origin information.</a:t>
            </a:r>
          </a:p>
          <a:p>
            <a:pPr marL="226428" indent="-226428">
              <a:buFont typeface="Arial" panose="020B0604020202020204" pitchFamily="34" charset="0"/>
              <a:buChar char="•"/>
            </a:pPr>
            <a:r>
              <a:rPr lang="x-none" altLang="ja-JP" dirty="0" smtClean="0">
                <a:latin typeface="+mn-lt"/>
              </a:rPr>
              <a:t>Resolving issues - Remove FOSS usage that is incompatible with FOSS policies.</a:t>
            </a:r>
          </a:p>
          <a:p>
            <a:pPr marL="226428" indent="-226428">
              <a:buFont typeface="Arial" panose="020B0604020202020204" pitchFamily="34" charset="0"/>
              <a:buChar char="•"/>
            </a:pPr>
            <a:r>
              <a:rPr lang="x-none" altLang="ja-JP" dirty="0" smtClean="0">
                <a:latin typeface="+mn-lt"/>
              </a:rPr>
              <a:t>Performing reviews - Assess and determine obligations for FOSS usage.</a:t>
            </a:r>
          </a:p>
          <a:p>
            <a:pPr marL="226428" indent="-226428">
              <a:buFont typeface="Arial" panose="020B0604020202020204" pitchFamily="34" charset="0"/>
              <a:buChar char="•"/>
            </a:pPr>
            <a:r>
              <a:rPr lang="x-none" altLang="ja-JP" dirty="0" smtClean="0">
                <a:latin typeface="+mn-lt"/>
              </a:rPr>
              <a:t>Approvals - Communicate approval conditions and license obligations.</a:t>
            </a:r>
          </a:p>
          <a:p>
            <a:pPr marL="226428" indent="-226428">
              <a:buFont typeface="Arial" panose="020B0604020202020204" pitchFamily="34" charset="0"/>
              <a:buChar char="•"/>
            </a:pPr>
            <a:r>
              <a:rPr lang="x-none" altLang="ja-JP" dirty="0" smtClean="0">
                <a:latin typeface="+mn-lt"/>
              </a:rPr>
              <a:t>Registration/approval tracking – Track approval conditions and license obligations for later compliance steps.</a:t>
            </a:r>
          </a:p>
          <a:p>
            <a:pPr marL="226428" indent="-226428">
              <a:buFont typeface="Arial" panose="020B0604020202020204" pitchFamily="34" charset="0"/>
              <a:buChar char="•"/>
            </a:pPr>
            <a:r>
              <a:rPr lang="x-none" altLang="ja-JP" dirty="0" smtClean="0">
                <a:latin typeface="+mn-lt"/>
              </a:rPr>
              <a:t>Notices - Prepare notices as required by FOSS licenses.</a:t>
            </a:r>
          </a:p>
          <a:p>
            <a:pPr marL="226428" indent="-226428">
              <a:buFont typeface="Arial" panose="020B0604020202020204" pitchFamily="34" charset="0"/>
              <a:buChar char="•"/>
            </a:pPr>
            <a:r>
              <a:rPr lang="x-none" altLang="ja-JP" dirty="0" smtClean="0">
                <a:latin typeface="+mn-lt"/>
              </a:rPr>
              <a:t>Pre-distribution verifications – Review distributions for compliance before release. </a:t>
            </a:r>
          </a:p>
          <a:p>
            <a:pPr marL="226428" indent="-226428">
              <a:buFont typeface="Arial" panose="020B0604020202020204" pitchFamily="34" charset="0"/>
              <a:buChar char="•"/>
            </a:pPr>
            <a:r>
              <a:rPr lang="x-none" altLang="ja-JP" dirty="0" smtClean="0">
                <a:latin typeface="+mn-lt"/>
              </a:rPr>
              <a:t>Accompanying Source Code Distribution – Make source code available as needed.</a:t>
            </a:r>
          </a:p>
          <a:p>
            <a:pPr marL="226428" indent="-226428">
              <a:buFont typeface="Arial" panose="020B0604020202020204" pitchFamily="34" charset="0"/>
              <a:buChar char="•"/>
            </a:pPr>
            <a:r>
              <a:rPr lang="x-none" altLang="ja-JP" dirty="0" smtClean="0">
                <a:latin typeface="+mn-lt"/>
              </a:rPr>
              <a:t>Verification – Provide oversight for compliance process.</a:t>
            </a:r>
          </a:p>
          <a:p>
            <a:endParaRPr lang="x-none" altLang="ja-JP" dirty="0" smtClean="0">
              <a:latin typeface="+mn-lt"/>
            </a:endParaRPr>
          </a:p>
          <a:p>
            <a:r>
              <a:rPr lang="x-none" altLang="ja-JP" dirty="0" smtClean="0">
                <a:latin typeface="+mn-lt"/>
              </a:rPr>
              <a:t>Architecture reviews examine the relationships between FOSS components and company software. For example, how are FOSS and company components linked </a:t>
            </a:r>
            <a:r>
              <a:rPr lang="x-none" altLang="ja-JP" smtClean="0">
                <a:latin typeface="+mn-lt"/>
              </a:rPr>
              <a:t>together?</a:t>
            </a:r>
            <a:endParaRPr lang="x-none" dirty="0">
              <a:latin typeface="+mn-lt"/>
            </a:endParaRPr>
          </a:p>
          <a:p>
            <a:endParaRPr lang="x-none" b="1" dirty="0">
              <a:latin typeface="+mn-lt"/>
            </a:endParaRPr>
          </a:p>
          <a:p>
            <a:endParaRPr lang="x-none"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本章では、FOSSコンプライアンス プロセスで共通的な落とし穴について説明します。</a:t>
            </a:r>
            <a:r>
              <a:rPr lang="x-none" dirty="0" smtClean="0">
                <a:latin typeface="ＭＳ ゴシック" panose="020B0609070205080204" pitchFamily="49" charset="-128"/>
                <a:ea typeface="ＭＳ ゴシック" panose="020B0609070205080204" pitchFamily="49" charset="-128"/>
              </a:rPr>
              <a:t>併せてそういった落とし穴を回避するアプローチについて考察し</a:t>
            </a:r>
            <a:r>
              <a:rPr lang="ja-JP" altLang="en-US" dirty="0" smtClean="0">
                <a:latin typeface="ＭＳ ゴシック" panose="020B0609070205080204" pitchFamily="49" charset="-128"/>
                <a:ea typeface="ＭＳ ゴシック" panose="020B0609070205080204" pitchFamily="49" charset="-128"/>
              </a:rPr>
              <a:t>ていき</a:t>
            </a:r>
            <a:r>
              <a:rPr lang="x-none" dirty="0" smtClean="0">
                <a:latin typeface="ＭＳ ゴシック" panose="020B0609070205080204" pitchFamily="49" charset="-128"/>
                <a:ea typeface="ＭＳ ゴシック" panose="020B0609070205080204" pitchFamily="49" charset="-128"/>
              </a:rPr>
              <a:t>ます。</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some common pitfalls in FOSS compliance processes, and discusses approaches to avoiding these pitfalls</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本章ではFOSSコンプライアンスプロセスで避けるべき、共通的な落とし穴について説明します。</a:t>
            </a:r>
          </a:p>
          <a:p>
            <a:pPr marL="226428" indent="-226428"/>
            <a:endParaRPr lang="en-US" b="1" smtClean="0">
              <a:latin typeface="+mn-lt"/>
            </a:endParaRPr>
          </a:p>
          <a:p>
            <a:pPr marL="226428" indent="-226428"/>
            <a:r>
              <a:rPr lang="en-US" b="1" smtClean="0">
                <a:latin typeface="+mn-lt"/>
              </a:rPr>
              <a:t>---</a:t>
            </a:r>
          </a:p>
          <a:p>
            <a:pPr marL="226428" marR="0" lvl="0" indent="-226428" algn="l" defTabSz="914400" rtl="0" eaLnBrk="1" fontAlgn="auto" latinLnBrk="0" hangingPunct="1">
              <a:lnSpc>
                <a:spcPct val="100000"/>
              </a:lnSpc>
              <a:spcBef>
                <a:spcPts val="0"/>
              </a:spcBef>
              <a:spcAft>
                <a:spcPts val="0"/>
              </a:spcAft>
              <a:buClrTx/>
              <a:buSzTx/>
              <a:buFontTx/>
              <a:buNone/>
              <a:tabLst/>
              <a:defRPr/>
            </a:pPr>
            <a:r>
              <a:rPr lang="x-none" altLang="ja-JP" smtClean="0">
                <a:latin typeface="+mn-lt"/>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smtClean="0">
                <a:latin typeface="ＭＳ ゴシック" panose="020B0609070205080204" pitchFamily="49" charset="-128"/>
                <a:ea typeface="ＭＳ ゴシック" panose="020B0609070205080204" pitchFamily="49" charset="-128"/>
                <a:cs typeface="Times"/>
              </a:rPr>
              <a:t>このスライドで挙げている最初の落とし穴は</a:t>
            </a:r>
            <a:r>
              <a:rPr lang="x-none" dirty="0">
                <a:latin typeface="ＭＳ ゴシック" panose="020B0609070205080204" pitchFamily="49" charset="-128"/>
                <a:ea typeface="ＭＳ ゴシック" panose="020B0609070205080204" pitchFamily="49" charset="-128"/>
                <a:cs typeface="Times"/>
              </a:rPr>
              <a:t>、コピーレフト型のライセンスのFOSSが気づかれず</a:t>
            </a:r>
            <a:r>
              <a:rPr lang="ja-JP" altLang="en-US" dirty="0">
                <a:latin typeface="ＭＳ ゴシック" panose="020B0609070205080204" pitchFamily="49" charset="-128"/>
                <a:ea typeface="ＭＳ ゴシック" panose="020B0609070205080204" pitchFamily="49" charset="-128"/>
                <a:cs typeface="Times"/>
              </a:rPr>
              <a:t>に</a:t>
            </a:r>
            <a:r>
              <a:rPr lang="x-none" dirty="0">
                <a:latin typeface="ＭＳ ゴシック" panose="020B0609070205080204" pitchFamily="49" charset="-128"/>
                <a:ea typeface="ＭＳ ゴシック" panose="020B0609070205080204" pitchFamily="49" charset="-128"/>
                <a:cs typeface="Times"/>
              </a:rPr>
              <a:t>プロプライエタリのコードと混在してしまうところで生じます。 </a:t>
            </a:r>
          </a:p>
          <a:p>
            <a:pPr marL="226428" indent="-226428"/>
            <a:endParaRPr lang="x-none" dirty="0">
              <a:latin typeface="ＭＳ ゴシック" panose="020B0609070205080204" pitchFamily="49" charset="-128"/>
              <a:ea typeface="ＭＳ ゴシック" panose="020B0609070205080204" pitchFamily="49" charset="-128"/>
              <a:cs typeface="Times"/>
            </a:endParaRPr>
          </a:p>
          <a:p>
            <a:pPr marL="0" indent="-226428"/>
            <a:r>
              <a:rPr lang="x-none" dirty="0">
                <a:latin typeface="ＭＳ ゴシック" panose="020B0609070205080204" pitchFamily="49" charset="-128"/>
                <a:ea typeface="ＭＳ ゴシック" panose="020B0609070205080204" pitchFamily="49" charset="-128"/>
                <a:cs typeface="Times"/>
              </a:rPr>
              <a:t>この状況はライセンスの告知</a:t>
            </a:r>
            <a:r>
              <a:rPr lang="x-none" dirty="0" smtClean="0">
                <a:latin typeface="ＭＳ ゴシック" panose="020B0609070205080204" pitchFamily="49" charset="-128"/>
                <a:ea typeface="ＭＳ ゴシック" panose="020B0609070205080204" pitchFamily="49" charset="-128"/>
                <a:cs typeface="Times"/>
              </a:rPr>
              <a:t>／</a:t>
            </a:r>
            <a:r>
              <a:rPr lang="ja-JP" altLang="en-US" dirty="0" smtClean="0">
                <a:latin typeface="ＭＳ ゴシック" panose="020B0609070205080204" pitchFamily="49" charset="-128"/>
                <a:ea typeface="ＭＳ ゴシック" panose="020B0609070205080204" pitchFamily="49" charset="-128"/>
                <a:cs typeface="Times"/>
              </a:rPr>
              <a:t>通知／</a:t>
            </a:r>
            <a:r>
              <a:rPr lang="x-none" dirty="0" smtClean="0">
                <a:latin typeface="ＭＳ ゴシック" panose="020B0609070205080204" pitchFamily="49" charset="-128"/>
                <a:ea typeface="ＭＳ ゴシック" panose="020B0609070205080204" pitchFamily="49" charset="-128"/>
                <a:cs typeface="Times"/>
              </a:rPr>
              <a:t>表示に</a:t>
            </a:r>
            <a:r>
              <a:rPr lang="ja-JP" altLang="en-US" dirty="0">
                <a:latin typeface="ＭＳ ゴシック" panose="020B0609070205080204" pitchFamily="49" charset="-128"/>
                <a:ea typeface="ＭＳ ゴシック" panose="020B0609070205080204" pitchFamily="49" charset="-128"/>
                <a:cs typeface="Times"/>
              </a:rPr>
              <a:t>関してソースコードを</a:t>
            </a:r>
            <a:r>
              <a:rPr lang="x-none" dirty="0">
                <a:latin typeface="ＭＳ ゴシック" panose="020B0609070205080204" pitchFamily="49" charset="-128"/>
                <a:ea typeface="ＭＳ ゴシック" panose="020B0609070205080204" pitchFamily="49" charset="-128"/>
                <a:cs typeface="Times"/>
              </a:rPr>
              <a:t>監査</a:t>
            </a:r>
            <a:r>
              <a:rPr lang="ja-JP" altLang="en-US" dirty="0">
                <a:latin typeface="ＭＳ ゴシック" panose="020B0609070205080204" pitchFamily="49" charset="-128"/>
                <a:ea typeface="ＭＳ ゴシック" panose="020B0609070205080204" pitchFamily="49" charset="-128"/>
                <a:cs typeface="Times"/>
              </a:rPr>
              <a:t>すること</a:t>
            </a:r>
            <a:r>
              <a:rPr lang="x-none" dirty="0">
                <a:latin typeface="ＭＳ ゴシック" panose="020B0609070205080204" pitchFamily="49" charset="-128"/>
                <a:ea typeface="ＭＳ ゴシック" panose="020B0609070205080204" pitchFamily="49" charset="-128"/>
                <a:cs typeface="Times"/>
              </a:rPr>
              <a:t>や、コード</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スキャン</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ツールの使用を通じて発見されることがあります。</a:t>
            </a:r>
          </a:p>
          <a:p>
            <a:pPr marL="0" indent="-226428"/>
            <a:endParaRPr lang="x-none" dirty="0">
              <a:latin typeface="ＭＳ ゴシック" panose="020B0609070205080204" pitchFamily="49" charset="-128"/>
              <a:ea typeface="ＭＳ ゴシック" panose="020B0609070205080204" pitchFamily="49" charset="-128"/>
              <a:cs typeface="Times"/>
            </a:endParaRPr>
          </a:p>
          <a:p>
            <a:pPr marL="0" indent="-226428"/>
            <a:r>
              <a:rPr lang="x-none" dirty="0">
                <a:latin typeface="ＭＳ ゴシック" panose="020B0609070205080204" pitchFamily="49" charset="-128"/>
                <a:ea typeface="ＭＳ ゴシック" panose="020B0609070205080204" pitchFamily="49" charset="-128"/>
                <a:cs typeface="Times"/>
              </a:rPr>
              <a:t>予防策として、エンジニアリング スタッフへのトレーニング提供、</a:t>
            </a:r>
            <a:r>
              <a:rPr lang="ja-JP" altLang="en-US" dirty="0">
                <a:latin typeface="ＭＳ ゴシック" panose="020B0609070205080204" pitchFamily="49" charset="-128"/>
                <a:ea typeface="ＭＳ ゴシック" panose="020B0609070205080204" pitchFamily="49" charset="-128"/>
                <a:cs typeface="Times"/>
              </a:rPr>
              <a:t>および</a:t>
            </a:r>
            <a:r>
              <a:rPr lang="x-none" dirty="0">
                <a:latin typeface="ＭＳ ゴシック" panose="020B0609070205080204" pitchFamily="49" charset="-128"/>
                <a:ea typeface="ＭＳ ゴシック" panose="020B0609070205080204" pitchFamily="49" charset="-128"/>
                <a:cs typeface="Times"/>
              </a:rPr>
              <a:t>開発プロセスにおける監査やスキャンの定期的な実施</a:t>
            </a:r>
            <a:r>
              <a:rPr lang="ja-JP" altLang="en-US" dirty="0">
                <a:latin typeface="ＭＳ ゴシック" panose="020B0609070205080204" pitchFamily="49" charset="-128"/>
                <a:ea typeface="ＭＳ ゴシック" panose="020B0609070205080204" pitchFamily="49" charset="-128"/>
                <a:cs typeface="Times"/>
              </a:rPr>
              <a:t>など</a:t>
            </a:r>
            <a:r>
              <a:rPr lang="x-none" dirty="0">
                <a:latin typeface="ＭＳ ゴシック" panose="020B0609070205080204" pitchFamily="49" charset="-128"/>
                <a:ea typeface="ＭＳ ゴシック" panose="020B0609070205080204" pitchFamily="49" charset="-128"/>
                <a:cs typeface="Times"/>
              </a:rPr>
              <a:t>があります</a:t>
            </a:r>
            <a:r>
              <a:rPr lang="x-none" dirty="0" smtClean="0">
                <a:latin typeface="ＭＳ ゴシック" panose="020B0609070205080204" pitchFamily="49" charset="-128"/>
                <a:ea typeface="ＭＳ ゴシック" panose="020B0609070205080204" pitchFamily="49" charset="-128"/>
                <a:cs typeface="Times"/>
              </a:rPr>
              <a:t>。</a:t>
            </a:r>
            <a:endParaRPr lang="en-US" dirty="0" smtClean="0">
              <a:latin typeface="ＭＳ ゴシック" panose="020B0609070205080204" pitchFamily="49" charset="-128"/>
              <a:ea typeface="ＭＳ ゴシック" panose="020B0609070205080204" pitchFamily="49" charset="-128"/>
              <a:cs typeface="Times"/>
            </a:endParaRPr>
          </a:p>
          <a:p>
            <a:pPr marL="226428" indent="-226428"/>
            <a:endParaRPr lang="en-US" dirty="0" smtClean="0">
              <a:latin typeface="ＭＳ ゴシック" panose="020B0609070205080204" pitchFamily="49" charset="-128"/>
              <a:ea typeface="ＭＳ ゴシック" panose="020B0609070205080204" pitchFamily="49" charset="-128"/>
              <a:cs typeface="Times"/>
            </a:endParaRPr>
          </a:p>
          <a:p>
            <a:pPr marL="226428" indent="-226428"/>
            <a:r>
              <a:rPr lang="en-US" dirty="0" smtClean="0">
                <a:latin typeface="+mn-lt"/>
                <a:cs typeface="Times"/>
              </a:rPr>
              <a:t>---</a:t>
            </a:r>
          </a:p>
          <a:p>
            <a:pPr marL="226428" indent="-226428"/>
            <a:r>
              <a:rPr lang="x-none" altLang="ja-JP" dirty="0" smtClean="0">
                <a:latin typeface="+mn-lt"/>
                <a:cs typeface="Times"/>
              </a:rPr>
              <a:t>The </a:t>
            </a:r>
            <a:r>
              <a:rPr lang="en-US" altLang="ja-JP" dirty="0" smtClean="0">
                <a:latin typeface="+mn-lt"/>
                <a:cs typeface="Times"/>
              </a:rPr>
              <a:t>first </a:t>
            </a:r>
            <a:r>
              <a:rPr lang="x-none" altLang="ja-JP" dirty="0" smtClean="0">
                <a:latin typeface="+mn-lt"/>
                <a:cs typeface="Times"/>
              </a:rPr>
              <a:t>pitfall described in this slide arises where copyleft-style licensed FOSS is inadvertently mixed with proprietary code. </a:t>
            </a:r>
          </a:p>
          <a:p>
            <a:pPr marL="226428" indent="-226428"/>
            <a:endParaRPr lang="x-none" altLang="ja-JP" dirty="0" smtClean="0">
              <a:latin typeface="+mn-lt"/>
              <a:cs typeface="Times"/>
            </a:endParaRPr>
          </a:p>
          <a:p>
            <a:pPr marL="226428" indent="-226428"/>
            <a:r>
              <a:rPr lang="x-none" altLang="ja-JP" dirty="0" smtClean="0">
                <a:latin typeface="+mn-lt"/>
                <a:cs typeface="Times"/>
              </a:rPr>
              <a:t>This may be discovered through auditing source code for license notices or using code scanning tools.</a:t>
            </a:r>
          </a:p>
          <a:p>
            <a:pPr marL="226428" indent="-226428"/>
            <a:endParaRPr lang="x-none" altLang="ja-JP" dirty="0" smtClean="0">
              <a:latin typeface="+mn-lt"/>
              <a:cs typeface="Times"/>
            </a:endParaRPr>
          </a:p>
          <a:p>
            <a:pPr marL="226428" indent="-226428"/>
            <a:r>
              <a:rPr lang="x-none" altLang="ja-JP" dirty="0" smtClean="0">
                <a:latin typeface="+mn-lt"/>
                <a:cs typeface="Times"/>
              </a:rPr>
              <a:t>Preventative measures include training of engineering staff, and building regular audits or scans into the development </a:t>
            </a:r>
            <a:r>
              <a:rPr lang="x-none" altLang="ja-JP" smtClean="0">
                <a:latin typeface="+mn-lt"/>
                <a:cs typeface="Times"/>
              </a:rPr>
              <a:t>process.</a:t>
            </a:r>
            <a:endParaRPr lang="x-none" altLang="ja-JP"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ＭＳ ゴシック" panose="020B0609070205080204" pitchFamily="49" charset="-128"/>
                <a:ea typeface="ＭＳ ゴシック" panose="020B0609070205080204" pitchFamily="49" charset="-128"/>
                <a:cs typeface="Times"/>
              </a:rPr>
              <a:t>このスライドで挙げている最初の落とし穴は、コピー</a:t>
            </a:r>
            <a:r>
              <a:rPr lang="ja-JP" altLang="en-US" b="0" dirty="0">
                <a:latin typeface="ＭＳ ゴシック" panose="020B0609070205080204" pitchFamily="49" charset="-128"/>
                <a:ea typeface="ＭＳ ゴシック" panose="020B0609070205080204" pitchFamily="49" charset="-128"/>
                <a:cs typeface="Times"/>
              </a:rPr>
              <a:t>レフト</a:t>
            </a:r>
            <a:r>
              <a:rPr lang="x-none" b="0" dirty="0">
                <a:latin typeface="ＭＳ ゴシック" panose="020B0609070205080204" pitchFamily="49" charset="-128"/>
                <a:ea typeface="ＭＳ ゴシック" panose="020B0609070205080204" pitchFamily="49" charset="-128"/>
                <a:cs typeface="Times"/>
              </a:rPr>
              <a:t>型のライセンスのFOSSが気づかれることなくプロプライエタリ</a:t>
            </a:r>
            <a:r>
              <a:rPr lang="ja-JP" altLang="en-US" b="0" dirty="0">
                <a:latin typeface="ＭＳ ゴシック" panose="020B0609070205080204" pitchFamily="49" charset="-128"/>
                <a:ea typeface="ＭＳ ゴシック" panose="020B0609070205080204" pitchFamily="49" charset="-128"/>
                <a:cs typeface="Times"/>
              </a:rPr>
              <a:t> ソフトウェア</a:t>
            </a:r>
            <a:r>
              <a:rPr lang="x-none" b="0" dirty="0">
                <a:latin typeface="ＭＳ ゴシック" panose="020B0609070205080204" pitchFamily="49" charset="-128"/>
                <a:ea typeface="ＭＳ ゴシック" panose="020B0609070205080204" pitchFamily="49" charset="-128"/>
                <a:cs typeface="Times"/>
              </a:rPr>
              <a:t>にリンクされてしまうところで生じます。 </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依存性追跡ツール</a:t>
            </a:r>
            <a:r>
              <a:rPr lang="ja-JP" altLang="en-US" b="0" dirty="0">
                <a:latin typeface="ＭＳ ゴシック" panose="020B0609070205080204" pitchFamily="49" charset="-128"/>
                <a:ea typeface="ＭＳ ゴシック" panose="020B0609070205080204" pitchFamily="49" charset="-128"/>
                <a:cs typeface="Times"/>
              </a:rPr>
              <a:t>の使用や、</a:t>
            </a:r>
            <a:r>
              <a:rPr lang="x-none"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によって</a:t>
            </a:r>
            <a:r>
              <a:rPr lang="x-none" b="0" dirty="0">
                <a:latin typeface="ＭＳ ゴシック" panose="020B0609070205080204" pitchFamily="49" charset="-128"/>
                <a:ea typeface="ＭＳ ゴシック" panose="020B0609070205080204" pitchFamily="49" charset="-128"/>
                <a:cs typeface="Times"/>
              </a:rPr>
              <a:t>検出</a:t>
            </a:r>
            <a:r>
              <a:rPr lang="ja-JP" altLang="en-US" b="0" dirty="0">
                <a:latin typeface="ＭＳ ゴシック" panose="020B0609070205080204" pitchFamily="49" charset="-128"/>
                <a:ea typeface="ＭＳ ゴシック" panose="020B0609070205080204" pitchFamily="49" charset="-128"/>
                <a:cs typeface="Times"/>
              </a:rPr>
              <a:t>できます</a:t>
            </a:r>
            <a:r>
              <a:rPr lang="x-none" b="0" dirty="0">
                <a:latin typeface="ＭＳ ゴシック" panose="020B0609070205080204" pitchFamily="49" charset="-128"/>
                <a:ea typeface="ＭＳ ゴシック" panose="020B0609070205080204" pitchFamily="49" charset="-128"/>
                <a:cs typeface="Times"/>
              </a:rPr>
              <a:t>。</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予防策は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エンジニアリング スタッフ</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トレーニング</a:t>
            </a:r>
            <a:r>
              <a:rPr lang="ja-JP" altLang="en-US" b="0" dirty="0">
                <a:latin typeface="ＭＳ ゴシック" panose="020B0609070205080204" pitchFamily="49" charset="-128"/>
                <a:ea typeface="ＭＳ ゴシック" panose="020B0609070205080204" pitchFamily="49" charset="-128"/>
                <a:cs typeface="Times"/>
              </a:rPr>
              <a:t>や、</a:t>
            </a:r>
            <a:r>
              <a:rPr lang="x-none" b="0" dirty="0">
                <a:latin typeface="ＭＳ ゴシック" panose="020B0609070205080204" pitchFamily="49" charset="-128"/>
                <a:ea typeface="ＭＳ ゴシック" panose="020B0609070205080204" pitchFamily="49" charset="-128"/>
                <a:cs typeface="Times"/>
              </a:rPr>
              <a:t>開発プロセス</a:t>
            </a:r>
            <a:r>
              <a:rPr lang="ja-JP" altLang="en-US" b="0" dirty="0">
                <a:latin typeface="ＭＳ ゴシック" panose="020B0609070205080204" pitchFamily="49" charset="-128"/>
                <a:ea typeface="ＭＳ ゴシック" panose="020B0609070205080204" pitchFamily="49" charset="-128"/>
                <a:cs typeface="Times"/>
              </a:rPr>
              <a:t>への</a:t>
            </a:r>
            <a:r>
              <a:rPr lang="x-none" altLang="ja-JP"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 </a:t>
            </a:r>
            <a:r>
              <a:rPr lang="x-none" altLang="ja-JP"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組み込</a:t>
            </a:r>
            <a:r>
              <a:rPr lang="ja-JP" altLang="en-US" b="0" dirty="0">
                <a:latin typeface="ＭＳ ゴシック" panose="020B0609070205080204" pitchFamily="49" charset="-128"/>
                <a:ea typeface="ＭＳ ゴシック" panose="020B0609070205080204" pitchFamily="49" charset="-128"/>
                <a:cs typeface="Times"/>
              </a:rPr>
              <a:t>みなどで</a:t>
            </a:r>
            <a:r>
              <a:rPr lang="x-none" b="0" dirty="0">
                <a:latin typeface="ＭＳ ゴシック" panose="020B0609070205080204" pitchFamily="49" charset="-128"/>
                <a:ea typeface="ＭＳ ゴシック" panose="020B0609070205080204" pitchFamily="49" charset="-128"/>
                <a:cs typeface="Times"/>
              </a:rPr>
              <a:t>す。</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つ目の落とし穴は、プロプライエタリ コードがコピーレフト型ライセンスのFOSSに</a:t>
            </a:r>
            <a:r>
              <a:rPr lang="ja-JP" altLang="en-US" b="0" dirty="0">
                <a:latin typeface="ＭＳ ゴシック" panose="020B0609070205080204" pitchFamily="49" charset="-128"/>
                <a:ea typeface="ＭＳ ゴシック" panose="020B0609070205080204" pitchFamily="49" charset="-128"/>
                <a:cs typeface="Times"/>
              </a:rPr>
              <a:t>組み込まれること</a:t>
            </a:r>
            <a:r>
              <a:rPr lang="x-none" b="0" dirty="0">
                <a:latin typeface="ＭＳ ゴシック" panose="020B0609070205080204" pitchFamily="49" charset="-128"/>
                <a:ea typeface="ＭＳ ゴシック" panose="020B0609070205080204" pitchFamily="49" charset="-128"/>
                <a:cs typeface="Times"/>
              </a:rPr>
              <a:t>で生じます。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、エンジニアリング</a:t>
            </a:r>
            <a:r>
              <a:rPr lang="ja-JP" altLang="en-US" b="0" dirty="0">
                <a:latin typeface="ＭＳ ゴシック" panose="020B0609070205080204" pitchFamily="49" charset="-128"/>
                <a:ea typeface="ＭＳ ゴシック" panose="020B0609070205080204" pitchFamily="49" charset="-128"/>
                <a:cs typeface="Times"/>
              </a:rPr>
              <a:t> </a:t>
            </a:r>
            <a:r>
              <a:rPr lang="x-none" b="0" dirty="0">
                <a:latin typeface="ＭＳ ゴシック" panose="020B0609070205080204" pitchFamily="49" charset="-128"/>
                <a:ea typeface="ＭＳ ゴシック" panose="020B0609070205080204" pitchFamily="49" charset="-128"/>
                <a:cs typeface="Times"/>
              </a:rPr>
              <a:t>チームがFOSSコンポーネントに対し</a:t>
            </a:r>
            <a:r>
              <a:rPr lang="ja-JP" altLang="en-US" b="0">
                <a:latin typeface="ＭＳ ゴシック" panose="020B0609070205080204" pitchFamily="49" charset="-128"/>
                <a:ea typeface="ＭＳ ゴシック" panose="020B0609070205080204" pitchFamily="49" charset="-128"/>
                <a:cs typeface="Times"/>
              </a:rPr>
              <a:t>て</a:t>
            </a:r>
            <a:r>
              <a:rPr lang="x-none" b="0" smtClean="0">
                <a:latin typeface="ＭＳ ゴシック" panose="020B0609070205080204" pitchFamily="49" charset="-128"/>
                <a:ea typeface="ＭＳ ゴシック" panose="020B0609070205080204" pitchFamily="49" charset="-128"/>
                <a:cs typeface="Times"/>
              </a:rPr>
              <a:t>行った改変</a:t>
            </a:r>
            <a:r>
              <a:rPr lang="ja-JP" altLang="en-US" b="0" dirty="0">
                <a:latin typeface="ＭＳ ゴシック" panose="020B0609070205080204" pitchFamily="49" charset="-128"/>
                <a:ea typeface="ＭＳ ゴシック" panose="020B0609070205080204" pitchFamily="49" charset="-128"/>
                <a:cs typeface="Times"/>
              </a:rPr>
              <a:t>により、</a:t>
            </a:r>
            <a:r>
              <a:rPr lang="x-none" b="0" dirty="0">
                <a:latin typeface="ＭＳ ゴシック" panose="020B0609070205080204" pitchFamily="49" charset="-128"/>
                <a:ea typeface="ＭＳ ゴシック" panose="020B0609070205080204" pitchFamily="49" charset="-128"/>
                <a:cs typeface="Times"/>
              </a:rPr>
              <a:t>プロプライエタリコードが含まれてしまうようなケースです。</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FOSSコンポーネントに組み</a:t>
            </a:r>
            <a:r>
              <a:rPr lang="ja-JP" altLang="en-US" b="0" dirty="0">
                <a:latin typeface="ＭＳ ゴシック" panose="020B0609070205080204" pitchFamily="49" charset="-128"/>
                <a:ea typeface="ＭＳ ゴシック" panose="020B0609070205080204" pitchFamily="49" charset="-128"/>
                <a:cs typeface="Times"/>
              </a:rPr>
              <a:t>込まれた</a:t>
            </a:r>
            <a:r>
              <a:rPr lang="x-none" b="0" dirty="0">
                <a:latin typeface="ＭＳ ゴシック" panose="020B0609070205080204" pitchFamily="49" charset="-128"/>
                <a:ea typeface="ＭＳ ゴシック" panose="020B0609070205080204" pitchFamily="49" charset="-128"/>
                <a:cs typeface="Times"/>
              </a:rPr>
              <a:t>ソースコード</a:t>
            </a:r>
            <a:r>
              <a:rPr lang="ja-JP" altLang="en-US" b="0" dirty="0">
                <a:latin typeface="ＭＳ ゴシック" panose="020B0609070205080204" pitchFamily="49" charset="-128"/>
                <a:ea typeface="ＭＳ ゴシック" panose="020B0609070205080204" pitchFamily="49" charset="-128"/>
                <a:cs typeface="Times"/>
              </a:rPr>
              <a:t>を</a:t>
            </a:r>
            <a:r>
              <a:rPr lang="x-none" b="0" dirty="0">
                <a:latin typeface="ＭＳ ゴシック" panose="020B0609070205080204" pitchFamily="49" charset="-128"/>
                <a:ea typeface="ＭＳ ゴシック" panose="020B0609070205080204" pitchFamily="49" charset="-128"/>
                <a:cs typeface="Times"/>
              </a:rPr>
              <a:t>監査</a:t>
            </a:r>
            <a:r>
              <a:rPr lang="ja-JP" altLang="en-US" b="0" dirty="0">
                <a:latin typeface="ＭＳ ゴシック" panose="020B0609070205080204" pitchFamily="49" charset="-128"/>
                <a:ea typeface="ＭＳ ゴシック" panose="020B0609070205080204" pitchFamily="49" charset="-128"/>
                <a:cs typeface="Times"/>
              </a:rPr>
              <a:t>することで</a:t>
            </a:r>
            <a:r>
              <a:rPr lang="x-none" b="0" dirty="0">
                <a:latin typeface="ＭＳ ゴシック" panose="020B0609070205080204" pitchFamily="49" charset="-128"/>
                <a:ea typeface="ＭＳ ゴシック" panose="020B0609070205080204" pitchFamily="49" charset="-128"/>
                <a:cs typeface="Times"/>
              </a:rPr>
              <a:t>発見</a:t>
            </a:r>
            <a:r>
              <a:rPr lang="ja-JP" altLang="en-US" b="0" dirty="0">
                <a:latin typeface="ＭＳ ゴシック" panose="020B0609070205080204" pitchFamily="49" charset="-128"/>
                <a:ea typeface="ＭＳ ゴシック" panose="020B0609070205080204" pitchFamily="49" charset="-128"/>
                <a:cs typeface="Times"/>
              </a:rPr>
              <a:t>でき</a:t>
            </a:r>
            <a:r>
              <a:rPr lang="x-none" b="0" dirty="0">
                <a:latin typeface="ＭＳ ゴシック" panose="020B0609070205080204" pitchFamily="49" charset="-128"/>
                <a:ea typeface="ＭＳ ゴシック" panose="020B0609070205080204" pitchFamily="49" charset="-128"/>
                <a:cs typeface="Times"/>
              </a:rPr>
              <a:t>ます。</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smtClean="0">
                <a:latin typeface="ＭＳ ゴシック" panose="020B0609070205080204" pitchFamily="49" charset="-128"/>
                <a:ea typeface="ＭＳ ゴシック" panose="020B0609070205080204" pitchFamily="49" charset="-128"/>
                <a:cs typeface="Times"/>
              </a:rPr>
              <a:t>予防策</a:t>
            </a:r>
            <a:r>
              <a:rPr lang="ja-JP" altLang="en-US" b="0" dirty="0" smtClean="0">
                <a:latin typeface="ＭＳ ゴシック" panose="020B0609070205080204" pitchFamily="49" charset="-128"/>
                <a:ea typeface="ＭＳ ゴシック" panose="020B0609070205080204" pitchFamily="49" charset="-128"/>
                <a:cs typeface="Times"/>
              </a:rPr>
              <a:t>としては</a:t>
            </a:r>
            <a:r>
              <a:rPr lang="ja-JP" altLang="en-US" b="0" dirty="0">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エンジニアリングスタッフのトレーニングや、</a:t>
            </a:r>
            <a:r>
              <a:rPr lang="ja-JP" altLang="en-US" b="0" dirty="0">
                <a:latin typeface="ＭＳ ゴシック" panose="020B0609070205080204" pitchFamily="49" charset="-128"/>
                <a:ea typeface="ＭＳ ゴシック" panose="020B0609070205080204" pitchFamily="49" charset="-128"/>
                <a:cs typeface="Times"/>
              </a:rPr>
              <a:t>開発プロセスへの</a:t>
            </a:r>
            <a:r>
              <a:rPr lang="x-none" b="0" dirty="0" smtClean="0">
                <a:latin typeface="ＭＳ ゴシック" panose="020B0609070205080204" pitchFamily="49" charset="-128"/>
                <a:ea typeface="ＭＳ ゴシック" panose="020B0609070205080204" pitchFamily="49" charset="-128"/>
                <a:cs typeface="Times"/>
              </a:rPr>
              <a:t>定期的な監査</a:t>
            </a:r>
            <a:r>
              <a:rPr lang="ja-JP" altLang="en-US" b="0" smtClean="0">
                <a:latin typeface="ＭＳ ゴシック" panose="020B0609070205080204" pitchFamily="49" charset="-128"/>
                <a:ea typeface="ＭＳ ゴシック" panose="020B0609070205080204" pitchFamily="49" charset="-128"/>
                <a:cs typeface="Times"/>
              </a:rPr>
              <a:t>を</a:t>
            </a:r>
            <a:r>
              <a:rPr lang="x-none" b="0" smtClean="0">
                <a:latin typeface="ＭＳ ゴシック" panose="020B0609070205080204" pitchFamily="49" charset="-128"/>
                <a:ea typeface="ＭＳ ゴシック" panose="020B0609070205080204" pitchFamily="49" charset="-128"/>
                <a:cs typeface="Times"/>
              </a:rPr>
              <a:t>組み込</a:t>
            </a:r>
            <a:r>
              <a:rPr lang="ja-JP" altLang="en-US" b="0" smtClean="0">
                <a:latin typeface="ＭＳ ゴシック" panose="020B0609070205080204" pitchFamily="49" charset="-128"/>
                <a:ea typeface="ＭＳ ゴシック" panose="020B0609070205080204" pitchFamily="49" charset="-128"/>
                <a:cs typeface="Times"/>
              </a:rPr>
              <a:t>まれる</a:t>
            </a:r>
            <a:r>
              <a:rPr lang="ja-JP" altLang="en-US" b="0" dirty="0" smtClean="0">
                <a:latin typeface="ＭＳ ゴシック" panose="020B0609070205080204" pitchFamily="49" charset="-128"/>
                <a:ea typeface="ＭＳ ゴシック" panose="020B0609070205080204" pitchFamily="49" charset="-128"/>
                <a:cs typeface="Times"/>
              </a:rPr>
              <a:t>ことなどがあります</a:t>
            </a:r>
            <a:r>
              <a:rPr lang="x-none" b="0" dirty="0" smtClean="0">
                <a:latin typeface="ＭＳ ゴシック" panose="020B0609070205080204" pitchFamily="49" charset="-128"/>
                <a:ea typeface="ＭＳ ゴシック" panose="020B0609070205080204" pitchFamily="49" charset="-128"/>
                <a:cs typeface="Times"/>
              </a:rPr>
              <a:t>。</a:t>
            </a:r>
            <a:endParaRPr lang="en-US" b="0" dirty="0" smtClean="0">
              <a:latin typeface="ＭＳ ゴシック" panose="020B0609070205080204" pitchFamily="49" charset="-128"/>
              <a:ea typeface="ＭＳ ゴシック" panose="020B0609070205080204" pitchFamily="49" charset="-128"/>
              <a:cs typeface="Times"/>
            </a:endParaRPr>
          </a:p>
          <a:p>
            <a:pPr marL="0" indent="0"/>
            <a:endParaRPr lang="en-US" b="0" dirty="0" smtClean="0">
              <a:latin typeface="+mn-lt"/>
              <a:cs typeface="Times"/>
            </a:endParaRPr>
          </a:p>
          <a:p>
            <a:pPr marL="0" indent="0"/>
            <a:r>
              <a:rPr lang="en-US" b="0" dirty="0" smtClean="0">
                <a:latin typeface="+mn-lt"/>
                <a:cs typeface="Times"/>
              </a:rPr>
              <a:t>---</a:t>
            </a:r>
          </a:p>
          <a:p>
            <a:pPr marL="0" indent="0"/>
            <a:r>
              <a:rPr lang="x-none" altLang="ja-JP" b="0" dirty="0" smtClean="0">
                <a:latin typeface="+mn-lt"/>
                <a:cs typeface="Times"/>
              </a:rPr>
              <a:t>The first pitfall in this slide arises where copyleft-style licensed FOSS is inadvertently linked to proprietary code. </a:t>
            </a:r>
          </a:p>
          <a:p>
            <a:pPr marL="0" indent="0"/>
            <a:endParaRPr lang="x-none" altLang="ja-JP" b="0" dirty="0" smtClean="0">
              <a:latin typeface="+mn-lt"/>
              <a:cs typeface="Times"/>
            </a:endParaRPr>
          </a:p>
          <a:p>
            <a:pPr marL="0" indent="0"/>
            <a:r>
              <a:rPr lang="x-none" altLang="ja-JP" b="0" dirty="0" smtClean="0">
                <a:latin typeface="+mn-lt"/>
                <a:cs typeface="Times"/>
              </a:rPr>
              <a:t>This type of failure may be detected using dependency tracking tools or reviews of architecture.</a:t>
            </a:r>
          </a:p>
          <a:p>
            <a:pPr marL="0" indent="0"/>
            <a:endParaRPr lang="x-none" altLang="ja-JP" b="0" dirty="0" smtClean="0">
              <a:latin typeface="+mn-lt"/>
              <a:cs typeface="Times"/>
            </a:endParaRPr>
          </a:p>
          <a:p>
            <a:pPr marL="0" indent="0"/>
            <a:r>
              <a:rPr lang="x-none" altLang="ja-JP" b="0" dirty="0" smtClean="0">
                <a:latin typeface="+mn-lt"/>
                <a:cs typeface="Times"/>
              </a:rPr>
              <a:t>Preventative measures include training of engineering staff, and building architectural reviews into the development process.</a:t>
            </a:r>
          </a:p>
          <a:p>
            <a:pPr marL="0" indent="0"/>
            <a:endParaRPr lang="x-none" altLang="ja-JP" b="0" dirty="0" smtClean="0">
              <a:latin typeface="+mn-lt"/>
              <a:cs typeface="Times"/>
            </a:endParaRPr>
          </a:p>
          <a:p>
            <a:pPr marL="0" indent="0"/>
            <a:r>
              <a:rPr lang="x-none" altLang="ja-JP" b="0" dirty="0" smtClean="0">
                <a:latin typeface="+mn-lt"/>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altLang="ja-JP" b="0" dirty="0" smtClean="0">
              <a:latin typeface="+mn-lt"/>
              <a:cs typeface="Times"/>
            </a:endParaRPr>
          </a:p>
          <a:p>
            <a:pPr marL="0" indent="0"/>
            <a:r>
              <a:rPr lang="x-none" altLang="ja-JP" b="0" dirty="0" smtClean="0">
                <a:latin typeface="+mn-lt"/>
                <a:cs typeface="Times"/>
              </a:rPr>
              <a:t>This type of failure may be discovered through auditing source code introduced into the FOSS component.</a:t>
            </a:r>
          </a:p>
          <a:p>
            <a:pPr marL="0" indent="0"/>
            <a:endParaRPr lang="x-none" altLang="ja-JP" b="0" dirty="0" smtClean="0">
              <a:latin typeface="+mn-lt"/>
              <a:cs typeface="Times"/>
            </a:endParaRPr>
          </a:p>
          <a:p>
            <a:pPr marL="0" indent="0"/>
            <a:r>
              <a:rPr lang="x-none" altLang="ja-JP" b="0" dirty="0" smtClean="0">
                <a:latin typeface="+mn-lt"/>
                <a:cs typeface="Times"/>
              </a:rPr>
              <a:t>Preventative measures include training of engineering staff and building regular audits into the development </a:t>
            </a:r>
            <a:r>
              <a:rPr lang="x-none" altLang="ja-JP" b="0" smtClean="0">
                <a:latin typeface="+mn-lt"/>
                <a:cs typeface="Times"/>
              </a:rPr>
              <a:t>process.</a:t>
            </a:r>
            <a:endParaRPr lang="x-none" altLang="ja-JP" b="0"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ＭＳ ゴシック" panose="020B0609070205080204" pitchFamily="49" charset="-128"/>
                <a:ea typeface="ＭＳ ゴシック" panose="020B0609070205080204" pitchFamily="49" charset="-128"/>
              </a:rPr>
              <a:t>このスライドでは、ソフトウェアの著作権についての</a:t>
            </a:r>
            <a:r>
              <a:rPr lang="en-US" i="0" baseline="0" dirty="0">
                <a:latin typeface="ＭＳ ゴシック" panose="020B0609070205080204" pitchFamily="49" charset="-128"/>
                <a:ea typeface="ＭＳ ゴシック" panose="020B0609070205080204" pitchFamily="49" charset="-128"/>
              </a:rPr>
              <a:t> "</a:t>
            </a:r>
            <a:r>
              <a:rPr lang="en-US" i="0" baseline="0" dirty="0" err="1">
                <a:latin typeface="ＭＳ ゴシック" panose="020B0609070205080204" pitchFamily="49" charset="-128"/>
                <a:ea typeface="ＭＳ ゴシック" panose="020B0609070205080204" pitchFamily="49" charset="-128"/>
              </a:rPr>
              <a:t>全体像"を説明しています</a:t>
            </a:r>
            <a:r>
              <a:rPr lang="en-US" i="0" baseline="0" dirty="0" smtClean="0">
                <a:latin typeface="ＭＳ ゴシック" panose="020B0609070205080204" pitchFamily="49" charset="-128"/>
                <a:ea typeface="ＭＳ ゴシック" panose="020B0609070205080204" pitchFamily="49" charset="-128"/>
              </a:rPr>
              <a:t>。</a:t>
            </a:r>
          </a:p>
          <a:p>
            <a:endParaRPr lang="en-US" i="0" baseline="0" dirty="0" smtClean="0">
              <a:latin typeface="Calibri"/>
            </a:endParaRPr>
          </a:p>
          <a:p>
            <a:r>
              <a:rPr lang="en-US" i="0"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 the</a:t>
            </a:r>
            <a:r>
              <a:rPr lang="en-US" altLang="ja-JP" i="0" baseline="0" dirty="0" smtClean="0">
                <a:latin typeface="+mn-lt"/>
              </a:rPr>
              <a:t> “big picture” of copyright in </a:t>
            </a:r>
            <a:r>
              <a:rPr lang="en-US" altLang="ja-JP" i="0" baseline="0" smtClean="0">
                <a:latin typeface="+mn-lt"/>
              </a:rPr>
              <a:t>software.</a:t>
            </a:r>
            <a:endParaRPr lang="en-US" altLang="ja-JP" i="0" dirty="0" smtClean="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ＭＳ ゴシック" panose="020B0609070205080204" pitchFamily="49" charset="-128"/>
                <a:ea typeface="ＭＳ ゴシック" panose="020B0609070205080204" pitchFamily="49" charset="-128"/>
                <a:cs typeface="Times"/>
              </a:rPr>
              <a:t>このスライド</a:t>
            </a:r>
            <a:r>
              <a:rPr lang="ja-JP" altLang="en-US" b="0" dirty="0">
                <a:latin typeface="ＭＳ ゴシック" panose="020B0609070205080204" pitchFamily="49" charset="-128"/>
                <a:ea typeface="ＭＳ ゴシック" panose="020B0609070205080204" pitchFamily="49" charset="-128"/>
                <a:cs typeface="Times"/>
              </a:rPr>
              <a:t>で挙げている</a:t>
            </a:r>
            <a:r>
              <a:rPr lang="x-none" b="0" dirty="0">
                <a:latin typeface="ＭＳ ゴシック" panose="020B0609070205080204" pitchFamily="49" charset="-128"/>
                <a:ea typeface="ＭＳ ゴシック" panose="020B0609070205080204" pitchFamily="49" charset="-128"/>
                <a:cs typeface="Times"/>
              </a:rPr>
              <a:t>最初の落とし穴は、企業が</a:t>
            </a:r>
            <a:r>
              <a:rPr lang="ja-JP" altLang="en-US" b="0" dirty="0">
                <a:latin typeface="ＭＳ ゴシック" panose="020B0609070205080204" pitchFamily="49" charset="-128"/>
                <a:ea typeface="ＭＳ ゴシック" panose="020B0609070205080204" pitchFamily="49" charset="-128"/>
                <a:cs typeface="Times"/>
              </a:rPr>
              <a:t>製品のバイナリに対応した</a:t>
            </a:r>
            <a:r>
              <a:rPr lang="x-none" b="0" dirty="0">
                <a:latin typeface="ＭＳ ゴシック" panose="020B0609070205080204" pitchFamily="49" charset="-128"/>
                <a:ea typeface="ＭＳ ゴシック" panose="020B0609070205080204" pitchFamily="49" charset="-128"/>
                <a:cs typeface="Times"/>
              </a:rPr>
              <a:t>ソースコードを提供する義務を</a:t>
            </a:r>
            <a:r>
              <a:rPr lang="ja-JP" altLang="en-US" b="0" dirty="0">
                <a:latin typeface="ＭＳ ゴシック" panose="020B0609070205080204" pitchFamily="49" charset="-128"/>
                <a:ea typeface="ＭＳ ゴシック" panose="020B0609070205080204" pitchFamily="49" charset="-128"/>
                <a:cs typeface="Times"/>
              </a:rPr>
              <a:t>負</a:t>
            </a:r>
            <a:r>
              <a:rPr lang="x-none" b="0" dirty="0">
                <a:latin typeface="ＭＳ ゴシック" panose="020B0609070205080204" pitchFamily="49" charset="-128"/>
                <a:ea typeface="ＭＳ ゴシック" panose="020B0609070205080204" pitchFamily="49" charset="-128"/>
                <a:cs typeface="Times"/>
              </a:rPr>
              <a:t>っている一方で、その履行ができていないところで生じます。 </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つ目の落とし穴は、企業がソースコードを提供していても、頒布したバイナリと合致する正しい版</a:t>
            </a:r>
            <a:r>
              <a:rPr lang="ja-JP" altLang="en-US" b="0" dirty="0">
                <a:latin typeface="ＭＳ ゴシック" panose="020B0609070205080204" pitchFamily="49" charset="-128"/>
                <a:ea typeface="ＭＳ ゴシック" panose="020B0609070205080204" pitchFamily="49" charset="-128"/>
                <a:cs typeface="Times"/>
              </a:rPr>
              <a:t>名</a:t>
            </a:r>
            <a:r>
              <a:rPr lang="x-none" b="0" dirty="0">
                <a:latin typeface="ＭＳ ゴシック" panose="020B0609070205080204" pitchFamily="49" charset="-128"/>
                <a:ea typeface="ＭＳ ゴシック" panose="020B0609070205080204" pitchFamily="49" charset="-128"/>
                <a:cs typeface="Times"/>
              </a:rPr>
              <a:t>の提供ができていないところ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 </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en-US" altLang="ja-JP" b="0" dirty="0">
                <a:latin typeface="ＭＳ ゴシック" panose="020B0609070205080204" pitchFamily="49" charset="-128"/>
                <a:ea typeface="ＭＳ ゴシック" panose="020B0609070205080204" pitchFamily="49" charset="-128"/>
                <a:cs typeface="Times"/>
              </a:rPr>
              <a:t>3</a:t>
            </a:r>
            <a:r>
              <a:rPr lang="x-none" b="0" dirty="0">
                <a:latin typeface="ＭＳ ゴシック" panose="020B0609070205080204" pitchFamily="49" charset="-128"/>
                <a:ea typeface="ＭＳ ゴシック" panose="020B0609070205080204" pitchFamily="49" charset="-128"/>
                <a:cs typeface="Times"/>
              </a:rPr>
              <a:t>つ目の落とし穴は、企業がFOSSコンポーネントを改変したにも</a:t>
            </a:r>
            <a:r>
              <a:rPr lang="ja-JP" altLang="en-US" b="0" dirty="0" err="1">
                <a:latin typeface="ＭＳ ゴシック" panose="020B0609070205080204" pitchFamily="49" charset="-128"/>
                <a:ea typeface="ＭＳ ゴシック" panose="020B0609070205080204" pitchFamily="49" charset="-128"/>
                <a:cs typeface="Times"/>
              </a:rPr>
              <a:t>かか</a:t>
            </a:r>
            <a:r>
              <a:rPr lang="x-none" b="0" dirty="0">
                <a:latin typeface="ＭＳ ゴシック" panose="020B0609070205080204" pitchFamily="49" charset="-128"/>
                <a:ea typeface="ＭＳ ゴシック" panose="020B0609070205080204" pitchFamily="49" charset="-128"/>
                <a:cs typeface="Times"/>
              </a:rPr>
              <a:t>わらず、改変した版のソースコードを公開できていないところ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生じます。企業は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代わりに原作版のFOSSコンポーネントを公開してしま</a:t>
            </a:r>
            <a:r>
              <a:rPr lang="ja-JP" altLang="en-US" b="0" dirty="0">
                <a:latin typeface="ＭＳ ゴシック" panose="020B0609070205080204" pitchFamily="49" charset="-128"/>
                <a:ea typeface="ＭＳ ゴシック" panose="020B0609070205080204" pitchFamily="49" charset="-128"/>
                <a:cs typeface="Times"/>
              </a:rPr>
              <a:t>うことがあります</a:t>
            </a:r>
            <a:r>
              <a:rPr lang="x-none" b="0" dirty="0">
                <a:latin typeface="ＭＳ ゴシック" panose="020B0609070205080204" pitchFamily="49" charset="-128"/>
                <a:ea typeface="ＭＳ ゴシック" panose="020B0609070205080204" pitchFamily="49" charset="-128"/>
                <a:cs typeface="Times"/>
              </a:rPr>
              <a:t>。</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いずれのケースにおいても、失敗はコンプライアンス プロセス</a:t>
            </a:r>
            <a:r>
              <a:rPr lang="ja-JP" altLang="en-US" b="0" dirty="0">
                <a:latin typeface="ＭＳ ゴシック" panose="020B0609070205080204" pitchFamily="49" charset="-128"/>
                <a:ea typeface="ＭＳ ゴシック" panose="020B0609070205080204" pitchFamily="49" charset="-128"/>
                <a:cs typeface="Times"/>
              </a:rPr>
              <a:t>に</a:t>
            </a:r>
            <a:r>
              <a:rPr lang="x-none" b="0" dirty="0">
                <a:latin typeface="ＭＳ ゴシック" panose="020B0609070205080204" pitchFamily="49" charset="-128"/>
                <a:ea typeface="ＭＳ ゴシック" panose="020B0609070205080204" pitchFamily="49" charset="-128"/>
                <a:cs typeface="Times"/>
              </a:rPr>
              <a:t>適切</a:t>
            </a:r>
            <a:r>
              <a:rPr lang="ja-JP" altLang="en-US" b="0" dirty="0">
                <a:latin typeface="ＭＳ ゴシック" panose="020B0609070205080204" pitchFamily="49" charset="-128"/>
                <a:ea typeface="ＭＳ ゴシック" panose="020B0609070205080204" pitchFamily="49" charset="-128"/>
                <a:cs typeface="Times"/>
              </a:rPr>
              <a:t>な</a:t>
            </a:r>
            <a:r>
              <a:rPr lang="x-none" b="0" dirty="0">
                <a:latin typeface="ＭＳ ゴシック" panose="020B0609070205080204" pitchFamily="49" charset="-128"/>
                <a:ea typeface="ＭＳ ゴシック" panose="020B0609070205080204" pitchFamily="49" charset="-128"/>
                <a:cs typeface="Times"/>
              </a:rPr>
              <a:t>ステップを</a:t>
            </a:r>
            <a:r>
              <a:rPr lang="ja-JP" altLang="en-US" b="0" dirty="0">
                <a:latin typeface="ＭＳ ゴシック" panose="020B0609070205080204" pitchFamily="49" charset="-128"/>
                <a:ea typeface="ＭＳ ゴシック" panose="020B0609070205080204" pitchFamily="49" charset="-128"/>
                <a:cs typeface="Times"/>
              </a:rPr>
              <a:t>実行する</a:t>
            </a:r>
            <a:r>
              <a:rPr lang="x-none" b="0" dirty="0">
                <a:latin typeface="ＭＳ ゴシック" panose="020B0609070205080204" pitchFamily="49" charset="-128"/>
                <a:ea typeface="ＭＳ ゴシック" panose="020B0609070205080204" pitchFamily="49" charset="-128"/>
                <a:cs typeface="Times"/>
              </a:rPr>
              <a:t>ことで回避できます。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、リリースされたバイナリに対応するソースコードは、バイナリ版と併せて</a:t>
            </a:r>
            <a:r>
              <a:rPr lang="ja-JP" altLang="en-US" b="0" dirty="0">
                <a:latin typeface="ＭＳ ゴシック" panose="020B0609070205080204" pitchFamily="49" charset="-128"/>
                <a:ea typeface="ＭＳ ゴシック" panose="020B0609070205080204" pitchFamily="49" charset="-128"/>
                <a:cs typeface="Times"/>
              </a:rPr>
              <a:t>ソースコードの全体像を捕捉し、</a:t>
            </a:r>
            <a:r>
              <a:rPr lang="x-none" b="0" dirty="0">
                <a:latin typeface="ＭＳ ゴシック" panose="020B0609070205080204" pitchFamily="49" charset="-128"/>
                <a:ea typeface="ＭＳ ゴシック" panose="020B0609070205080204" pitchFamily="49" charset="-128"/>
                <a:cs typeface="Times"/>
              </a:rPr>
              <a:t>保存されることが必要です。バイナリのリリースに合ったソースコードが</a:t>
            </a:r>
            <a:r>
              <a:rPr lang="ja-JP" altLang="en-US" b="0" dirty="0">
                <a:latin typeface="ＭＳ ゴシック" panose="020B0609070205080204" pitchFamily="49" charset="-128"/>
                <a:ea typeface="ＭＳ ゴシック" panose="020B0609070205080204" pitchFamily="49" charset="-128"/>
                <a:cs typeface="Times"/>
              </a:rPr>
              <a:t>確実に</a:t>
            </a:r>
            <a:r>
              <a:rPr lang="x-none" b="0" dirty="0">
                <a:latin typeface="ＭＳ ゴシック" panose="020B0609070205080204" pitchFamily="49" charset="-128"/>
                <a:ea typeface="ＭＳ ゴシック" panose="020B0609070205080204" pitchFamily="49" charset="-128"/>
                <a:cs typeface="Times"/>
              </a:rPr>
              <a:t>提供される</a:t>
            </a:r>
            <a:r>
              <a:rPr lang="ja-JP" altLang="en-US" b="0" dirty="0">
                <a:latin typeface="ＭＳ ゴシック" panose="020B0609070205080204" pitchFamily="49" charset="-128"/>
                <a:ea typeface="ＭＳ ゴシック" panose="020B0609070205080204" pitchFamily="49" charset="-128"/>
                <a:cs typeface="Times"/>
              </a:rPr>
              <a:t>ように、</a:t>
            </a:r>
            <a:r>
              <a:rPr lang="x-none" b="0" dirty="0">
                <a:latin typeface="ＭＳ ゴシック" panose="020B0609070205080204" pitchFamily="49" charset="-128"/>
                <a:ea typeface="ＭＳ ゴシック" panose="020B0609070205080204" pitchFamily="49" charset="-128"/>
                <a:cs typeface="Times"/>
              </a:rPr>
              <a:t>リリースに先立った検証作業</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もチェック</a:t>
            </a:r>
            <a:r>
              <a:rPr lang="ja-JP" altLang="en-US" b="0" dirty="0">
                <a:latin typeface="ＭＳ ゴシック" panose="020B0609070205080204" pitchFamily="49" charset="-128"/>
                <a:ea typeface="ＭＳ ゴシック" panose="020B0609070205080204" pitchFamily="49" charset="-128"/>
                <a:cs typeface="Times"/>
              </a:rPr>
              <a:t>するべき</a:t>
            </a:r>
            <a:r>
              <a:rPr lang="x-none" b="0" dirty="0">
                <a:latin typeface="ＭＳ ゴシック" panose="020B0609070205080204" pitchFamily="49" charset="-128"/>
                <a:ea typeface="ＭＳ ゴシック" panose="020B0609070205080204" pitchFamily="49" charset="-128"/>
                <a:cs typeface="Times"/>
              </a:rPr>
              <a:t>でしょう</a:t>
            </a:r>
            <a:r>
              <a:rPr lang="x-none" b="0" dirty="0" smtClean="0">
                <a:latin typeface="ＭＳ ゴシック" panose="020B0609070205080204" pitchFamily="49" charset="-128"/>
                <a:ea typeface="ＭＳ ゴシック" panose="020B0609070205080204" pitchFamily="49" charset="-128"/>
                <a:cs typeface="Times"/>
              </a:rPr>
              <a:t>。</a:t>
            </a:r>
            <a:endParaRPr lang="en-US" b="0" dirty="0" smtClean="0">
              <a:latin typeface="ＭＳ ゴシック" panose="020B0609070205080204" pitchFamily="49" charset="-128"/>
              <a:ea typeface="ＭＳ ゴシック" panose="020B0609070205080204" pitchFamily="49" charset="-128"/>
              <a:cs typeface="Times"/>
            </a:endParaRPr>
          </a:p>
          <a:p>
            <a:pPr marL="0" indent="0"/>
            <a:endParaRPr lang="en-US" b="0" dirty="0" smtClean="0">
              <a:latin typeface="+mn-lt"/>
              <a:cs typeface="Times"/>
            </a:endParaRPr>
          </a:p>
          <a:p>
            <a:pPr marL="0" indent="0"/>
            <a:r>
              <a:rPr lang="en-US" b="0" dirty="0" smtClean="0">
                <a:latin typeface="+mn-lt"/>
                <a:cs typeface="Times"/>
              </a:rPr>
              <a:t>---</a:t>
            </a:r>
          </a:p>
          <a:p>
            <a:pPr marL="0" indent="0"/>
            <a:r>
              <a:rPr lang="x-none" altLang="ja-JP" b="0" dirty="0" smtClean="0">
                <a:latin typeface="+mn-lt"/>
                <a:cs typeface="Times"/>
              </a:rPr>
              <a:t>The first pitfall in this slide arises where a company has an obligation to provide accompanying source code, but fails to do so. </a:t>
            </a:r>
          </a:p>
          <a:p>
            <a:pPr marL="0" indent="0"/>
            <a:endParaRPr lang="x-none" altLang="ja-JP" b="0" dirty="0" smtClean="0">
              <a:latin typeface="+mn-lt"/>
              <a:cs typeface="Times"/>
            </a:endParaRPr>
          </a:p>
          <a:p>
            <a:pPr marL="0" indent="0"/>
            <a:r>
              <a:rPr lang="x-none" altLang="ja-JP" b="0" dirty="0" smtClean="0">
                <a:latin typeface="+mn-lt"/>
                <a:cs typeface="Times"/>
              </a:rPr>
              <a:t>The second pitfall arises where a company provides accompanying source code, but fails to provide the correct version that matches the distributed binary version. </a:t>
            </a:r>
          </a:p>
          <a:p>
            <a:pPr marL="0" indent="0"/>
            <a:endParaRPr lang="x-none" altLang="ja-JP" b="0" dirty="0" smtClean="0">
              <a:latin typeface="+mn-lt"/>
              <a:cs typeface="Times"/>
            </a:endParaRPr>
          </a:p>
          <a:p>
            <a:pPr marL="0" indent="0"/>
            <a:r>
              <a:rPr lang="x-none" altLang="ja-JP" b="0" dirty="0" smtClean="0">
                <a:latin typeface="+mn-lt"/>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altLang="ja-JP" b="0" dirty="0" smtClean="0">
              <a:latin typeface="+mn-lt"/>
              <a:cs typeface="Times"/>
            </a:endParaRPr>
          </a:p>
          <a:p>
            <a:pPr marL="0" indent="0"/>
            <a:r>
              <a:rPr lang="x-none" altLang="ja-JP" b="0" dirty="0" smtClean="0">
                <a:latin typeface="+mn-lt"/>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a:t>
            </a:r>
            <a:r>
              <a:rPr lang="x-none" altLang="ja-JP" b="0" smtClean="0">
                <a:latin typeface="+mn-lt"/>
                <a:cs typeface="Times"/>
              </a:rPr>
              <a:t>release.</a:t>
            </a:r>
            <a:endParaRPr lang="x-none" altLang="ja-JP" b="0"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このスライド</a:t>
            </a:r>
            <a:r>
              <a:rPr lang="ja-JP" altLang="en-US" dirty="0">
                <a:latin typeface="ＭＳ ゴシック" panose="020B0609070205080204" pitchFamily="49" charset="-128"/>
                <a:ea typeface="ＭＳ ゴシック" panose="020B0609070205080204" pitchFamily="49" charset="-128"/>
              </a:rPr>
              <a:t>で挙げている</a:t>
            </a:r>
            <a:r>
              <a:rPr lang="x-none" dirty="0">
                <a:latin typeface="ＭＳ ゴシック" panose="020B0609070205080204" pitchFamily="49" charset="-128"/>
                <a:ea typeface="ＭＳ ゴシック" panose="020B0609070205080204" pitchFamily="49" charset="-128"/>
              </a:rPr>
              <a:t>落とし穴は、企業がFOSSコンポーネントを改変する際、FOSSライセンス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求める改変への</a:t>
            </a:r>
            <a:r>
              <a:rPr lang="ja-JP" altLang="en-US" dirty="0">
                <a:latin typeface="ＭＳ ゴシック" panose="020B0609070205080204" pitchFamily="49" charset="-128"/>
                <a:ea typeface="ＭＳ ゴシック" panose="020B0609070205080204" pitchFamily="49" charset="-128"/>
              </a:rPr>
              <a:t>印付け</a:t>
            </a:r>
            <a:r>
              <a:rPr lang="x-none" dirty="0">
                <a:latin typeface="ＭＳ ゴシック" panose="020B0609070205080204" pitchFamily="49" charset="-128"/>
                <a:ea typeface="ＭＳ ゴシック" panose="020B0609070205080204" pitchFamily="49" charset="-128"/>
              </a:rPr>
              <a:t>をしていないところで生じます。この落とし穴は、コード</a:t>
            </a:r>
            <a:r>
              <a:rPr lang="ja-JP" altLang="en-US" dirty="0">
                <a:latin typeface="ＭＳ ゴシック" panose="020B0609070205080204" pitchFamily="49" charset="-128"/>
                <a:ea typeface="ＭＳ ゴシック" panose="020B0609070205080204" pitchFamily="49" charset="-128"/>
              </a:rPr>
              <a:t>に印付けする</a:t>
            </a:r>
            <a:r>
              <a:rPr lang="x-none" dirty="0">
                <a:latin typeface="ＭＳ ゴシック" panose="020B0609070205080204" pitchFamily="49" charset="-128"/>
                <a:ea typeface="ＭＳ ゴシック" panose="020B0609070205080204" pitchFamily="49" charset="-128"/>
              </a:rPr>
              <a:t>プロセス</a:t>
            </a:r>
            <a:r>
              <a:rPr lang="ja-JP" altLang="en-US" dirty="0">
                <a:latin typeface="ＭＳ ゴシック" panose="020B0609070205080204" pitchFamily="49" charset="-128"/>
                <a:ea typeface="ＭＳ ゴシック" panose="020B0609070205080204" pitchFamily="49" charset="-128"/>
              </a:rPr>
              <a:t>を実装したり、</a:t>
            </a:r>
            <a:r>
              <a:rPr lang="x-none" dirty="0">
                <a:latin typeface="ＭＳ ゴシック" panose="020B0609070205080204" pitchFamily="49" charset="-128"/>
                <a:ea typeface="ＭＳ ゴシック" panose="020B0609070205080204" pitchFamily="49" charset="-128"/>
              </a:rPr>
              <a:t>検証ステップ</a:t>
            </a:r>
            <a:r>
              <a:rPr lang="ja-JP" altLang="en-US" dirty="0">
                <a:latin typeface="ＭＳ ゴシック" panose="020B0609070205080204" pitchFamily="49" charset="-128"/>
                <a:ea typeface="ＭＳ ゴシック" panose="020B0609070205080204" pitchFamily="49" charset="-128"/>
              </a:rPr>
              <a:t>の中で印付けしたりすることで</a:t>
            </a:r>
            <a:r>
              <a:rPr lang="x-none" dirty="0">
                <a:latin typeface="ＭＳ ゴシック" panose="020B0609070205080204" pitchFamily="49" charset="-128"/>
                <a:ea typeface="ＭＳ ゴシック" panose="020B0609070205080204" pitchFamily="49" charset="-128"/>
              </a:rPr>
              <a:t>回避できます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endParaRPr lang="en-US" dirty="0" smtClean="0">
              <a:latin typeface="Times" charset="0"/>
            </a:endParaRPr>
          </a:p>
          <a:p>
            <a:pPr marL="0" indent="0"/>
            <a:r>
              <a:rPr lang="en-US"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このスライドの落とし穴は、FOSSコンプライアンス プロセス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チームに融合できないところから生じます。ここでは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エンジニアリング チーム</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FOSSの使用をレビュープロセスに上げない、もしくはFOSSの使用に取り組む方法についてトレーニングを受けないケースを挙げています。</a:t>
            </a:r>
          </a:p>
          <a:p>
            <a:pPr marL="0" indent="0"/>
            <a:endParaRPr lang="x-none" dirty="0">
              <a:solidFill>
                <a:srgbClr val="000000"/>
              </a:solidFill>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予防策としては、エンジニアリング トレーニング</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モニタリングしたり、コンプライアンス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プロセスをエンジニアリング チームに利用しやすいものにするといったことがあります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endParaRPr lang="en-US" smtClean="0">
              <a:latin typeface="+mn-lt"/>
            </a:endParaRPr>
          </a:p>
          <a:p>
            <a:pPr marL="0" indent="0"/>
            <a:r>
              <a:rPr lang="en-US" smtClean="0">
                <a:latin typeface="+mn-lt"/>
              </a:rPr>
              <a:t>---</a:t>
            </a:r>
            <a:endParaRPr lang="en-US" dirty="0" smtClean="0">
              <a:latin typeface="+mn-lt"/>
            </a:endParaRPr>
          </a:p>
          <a:p>
            <a:pPr marL="0" indent="0"/>
            <a:r>
              <a:rPr lang="x-none" altLang="ja-JP" dirty="0" smtClean="0">
                <a:latin typeface="+mn-lt"/>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altLang="ja-JP" dirty="0" smtClean="0">
              <a:solidFill>
                <a:srgbClr val="000000"/>
              </a:solidFill>
              <a:latin typeface="+mn-lt"/>
            </a:endParaRPr>
          </a:p>
          <a:p>
            <a:pPr marL="0" indent="0"/>
            <a:r>
              <a:rPr lang="x-none" altLang="ja-JP" dirty="0" smtClean="0">
                <a:latin typeface="+mn-lt"/>
              </a:rPr>
              <a:t>Preventative measures include monitoring of engineering training, and also making the compliance process easily accessible to the engineering </a:t>
            </a:r>
            <a:r>
              <a:rPr lang="x-none" altLang="ja-JP" smtClean="0">
                <a:latin typeface="+mn-lt"/>
              </a:rPr>
              <a:t>team.</a:t>
            </a:r>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mn-lt"/>
              </a:rPr>
              <a:t>このスライドでは</a:t>
            </a:r>
            <a:r>
              <a:rPr lang="ja-JP" altLang="en-US" dirty="0" err="1">
                <a:latin typeface="+mn-lt"/>
              </a:rPr>
              <a:t>、</a:t>
            </a:r>
            <a:r>
              <a:rPr lang="x-none" dirty="0">
                <a:latin typeface="+mn-lt"/>
              </a:rPr>
              <a:t>コンプライアンス プロセスの失敗</a:t>
            </a:r>
            <a:r>
              <a:rPr lang="ja-JP" altLang="en-US" dirty="0">
                <a:latin typeface="+mn-lt"/>
              </a:rPr>
              <a:t>によって発生する結果</a:t>
            </a:r>
            <a:r>
              <a:rPr lang="x-none" dirty="0">
                <a:latin typeface="+mn-lt"/>
              </a:rPr>
              <a:t>について述べています。最初は、</a:t>
            </a:r>
            <a:r>
              <a:rPr lang="en-US" altLang="ja-JP" dirty="0">
                <a:latin typeface="+mn-lt"/>
              </a:rPr>
              <a:t>FOSS</a:t>
            </a:r>
            <a:r>
              <a:rPr lang="x-none" dirty="0">
                <a:latin typeface="+mn-lt"/>
              </a:rPr>
              <a:t>コード</a:t>
            </a:r>
            <a:r>
              <a:rPr lang="ja-JP" altLang="en-US" dirty="0">
                <a:latin typeface="+mn-lt"/>
              </a:rPr>
              <a:t> </a:t>
            </a:r>
            <a:r>
              <a:rPr lang="x-none" dirty="0">
                <a:latin typeface="+mn-lt"/>
              </a:rPr>
              <a:t>ベースが開発の中で使用され、適切なレビュー</a:t>
            </a:r>
            <a:r>
              <a:rPr lang="ja-JP" altLang="en-US" dirty="0">
                <a:latin typeface="+mn-lt"/>
              </a:rPr>
              <a:t>なしで</a:t>
            </a:r>
            <a:r>
              <a:rPr lang="x-none" dirty="0">
                <a:latin typeface="+mn-lt"/>
              </a:rPr>
              <a:t>リリースされるケースです。</a:t>
            </a:r>
            <a:r>
              <a:rPr lang="en-US" altLang="ja-JP" dirty="0">
                <a:latin typeface="+mn-lt"/>
              </a:rPr>
              <a:t>2</a:t>
            </a:r>
            <a:r>
              <a:rPr lang="x-none" dirty="0">
                <a:latin typeface="+mn-lt"/>
              </a:rPr>
              <a:t>つ目は</a:t>
            </a:r>
            <a:r>
              <a:rPr lang="ja-JP" altLang="en-US" dirty="0" err="1">
                <a:latin typeface="+mn-lt"/>
              </a:rPr>
              <a:t>、</a:t>
            </a:r>
            <a:r>
              <a:rPr lang="x-none" dirty="0">
                <a:latin typeface="+mn-lt"/>
              </a:rPr>
              <a:t>FOSSの使用は周知されていても、ライセンスの義務がレビュー</a:t>
            </a:r>
            <a:r>
              <a:rPr lang="ja-JP" altLang="en-US" dirty="0">
                <a:latin typeface="+mn-lt"/>
              </a:rPr>
              <a:t>・</a:t>
            </a:r>
            <a:r>
              <a:rPr lang="x-none" dirty="0">
                <a:latin typeface="+mn-lt"/>
              </a:rPr>
              <a:t>決定されていないケースです。最後は、コンプライアンス</a:t>
            </a:r>
            <a:r>
              <a:rPr lang="ja-JP" altLang="en-US" dirty="0">
                <a:latin typeface="+mn-lt"/>
              </a:rPr>
              <a:t> </a:t>
            </a:r>
            <a:r>
              <a:rPr lang="x-none" dirty="0">
                <a:latin typeface="+mn-lt"/>
              </a:rPr>
              <a:t>プロセスがリリース期限のプレッシャーに直面し、タスクを実行する時間が限られているケースです</a:t>
            </a:r>
            <a:r>
              <a:rPr lang="x-none" dirty="0" smtClean="0">
                <a:latin typeface="+mn-lt"/>
              </a:rPr>
              <a:t>。</a:t>
            </a:r>
            <a:endParaRPr lang="en-US" dirty="0" smtClean="0">
              <a:latin typeface="+mn-lt"/>
            </a:endParaRPr>
          </a:p>
          <a:p>
            <a:pPr marL="0" indent="0"/>
            <a:endParaRPr lang="en-US" dirty="0" smtClean="0">
              <a:latin typeface="+mn-lt"/>
            </a:endParaRPr>
          </a:p>
          <a:p>
            <a:pPr marL="0" indent="0"/>
            <a:r>
              <a:rPr lang="en-US"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a:t>
            </a:r>
            <a:r>
              <a:rPr lang="x-none" altLang="ja-JP" smtClean="0">
                <a:latin typeface="+mn-lt"/>
              </a:rPr>
              <a:t>tasks.</a:t>
            </a:r>
            <a:endParaRPr lang="x-none" altLang="ja-JP" dirty="0" smtClean="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本章で述べた落とし穴を避ける</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は、リソースと努力が必要になりますが、FOSSコンプライアンス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プロセス</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優先</a:t>
            </a:r>
            <a:r>
              <a:rPr lang="ja-JP" altLang="en-US" dirty="0" smtClean="0">
                <a:latin typeface="ＭＳ ゴシック" panose="020B0609070205080204" pitchFamily="49" charset="-128"/>
                <a:ea typeface="ＭＳ ゴシック" panose="020B0609070205080204" pitchFamily="49" charset="-128"/>
              </a:rPr>
              <a:t>する</a:t>
            </a:r>
            <a:r>
              <a:rPr lang="x-none" dirty="0" smtClean="0">
                <a:latin typeface="ＭＳ ゴシック" panose="020B0609070205080204" pitchFamily="49" charset="-128"/>
                <a:ea typeface="ＭＳ ゴシック" panose="020B0609070205080204" pitchFamily="49" charset="-128"/>
              </a:rPr>
              <a:t>ことは重要なことです</a:t>
            </a:r>
            <a:r>
              <a:rPr lang="x-none" dirty="0">
                <a:latin typeface="ＭＳ ゴシック" panose="020B0609070205080204" pitchFamily="49" charset="-128"/>
                <a:ea typeface="ＭＳ ゴシック" panose="020B0609070205080204" pitchFamily="49" charset="-128"/>
              </a:rPr>
              <a:t>。そうすることで、開発プロセスにおけるFOSSの使用を効果的なものに</a:t>
            </a:r>
            <a:r>
              <a:rPr lang="ja-JP" altLang="en-US" dirty="0">
                <a:latin typeface="ＭＳ ゴシック" panose="020B0609070205080204" pitchFamily="49" charset="-128"/>
                <a:ea typeface="ＭＳ ゴシック" panose="020B0609070205080204" pitchFamily="49" charset="-128"/>
              </a:rPr>
              <a:t>し、</a:t>
            </a:r>
            <a:r>
              <a:rPr lang="x-none" dirty="0">
                <a:latin typeface="ＭＳ ゴシック" panose="020B0609070205080204" pitchFamily="49" charset="-128"/>
                <a:ea typeface="ＭＳ ゴシック" panose="020B0609070205080204" pitchFamily="49" charset="-128"/>
              </a:rPr>
              <a:t>またFOSSコミュニティ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維持</a:t>
            </a:r>
            <a:r>
              <a:rPr lang="ja-JP" altLang="en-US" dirty="0" err="1">
                <a:latin typeface="ＭＳ ゴシック" panose="020B0609070205080204" pitchFamily="49" charset="-128"/>
                <a:ea typeface="ＭＳ ゴシック" panose="020B0609070205080204" pitchFamily="49" charset="-128"/>
              </a:rPr>
              <a:t>にも</a:t>
            </a:r>
            <a:r>
              <a:rPr lang="ja-JP" altLang="en-US" dirty="0" smtClean="0">
                <a:latin typeface="ＭＳ ゴシック" panose="020B0609070205080204" pitchFamily="49" charset="-128"/>
                <a:ea typeface="ＭＳ ゴシック" panose="020B0609070205080204" pitchFamily="49" charset="-128"/>
              </a:rPr>
              <a:t>役立つことになります。</a:t>
            </a:r>
            <a:endParaRPr lang="en-US" altLang="ja-JP" dirty="0" smtClean="0">
              <a:latin typeface="ＭＳ ゴシック" panose="020B0609070205080204" pitchFamily="49" charset="-128"/>
              <a:ea typeface="ＭＳ ゴシック" panose="020B0609070205080204" pitchFamily="49" charset="-128"/>
            </a:endParaRPr>
          </a:p>
          <a:p>
            <a:pPr marL="0" indent="0"/>
            <a:endParaRPr lang="en-US" dirty="0" smtClean="0">
              <a:latin typeface="+mn-lt"/>
            </a:endParaRPr>
          </a:p>
          <a:p>
            <a:pPr marL="0" indent="0"/>
            <a:r>
              <a:rPr lang="en-US"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a:t>
            </a:r>
            <a:r>
              <a:rPr lang="x-none" altLang="ja-JP" smtClean="0">
                <a:latin typeface="+mn-lt"/>
              </a:rPr>
              <a:t>community.</a:t>
            </a:r>
            <a:endParaRPr lang="x-none" b="1"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プロセスは、FOSSコミュニティ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協働関係を確立するための</a:t>
            </a:r>
            <a:r>
              <a:rPr lang="ja-JP" altLang="en-US" dirty="0">
                <a:latin typeface="ＭＳ ゴシック" panose="020B0609070205080204" pitchFamily="49" charset="-128"/>
                <a:ea typeface="ＭＳ ゴシック" panose="020B0609070205080204" pitchFamily="49" charset="-128"/>
              </a:rPr>
              <a:t>重要な</a:t>
            </a:r>
            <a:r>
              <a:rPr lang="x-none" dirty="0">
                <a:latin typeface="ＭＳ ゴシック" panose="020B0609070205080204" pitchFamily="49" charset="-128"/>
                <a:ea typeface="ＭＳ ゴシック" panose="020B0609070205080204" pitchFamily="49" charset="-128"/>
              </a:rPr>
              <a:t>要素</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mn-lt"/>
            </a:endParaRPr>
          </a:p>
          <a:p>
            <a:r>
              <a:rPr lang="en-US"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Your FOSS compliance process is a building block to establishing good working relationships within the FOSS </a:t>
            </a:r>
            <a:r>
              <a:rPr lang="x-none" altLang="ja-JP" smtClean="0">
                <a:latin typeface="+mn-lt"/>
              </a:rPr>
              <a:t>community.</a:t>
            </a:r>
            <a:endParaRPr lang="x-none"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75</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落とし穴は、次に大別されます：</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知的財産（IP）における失敗 、ライセンス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コンプライアンスでの失敗、コンプライアンス プロセスでの失敗</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IPでの失敗の例は、プロプライエタリ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コードとオープンソース コードの混合です。これは企業が望まない形でプロプライエタリ ソフトウェアを一般公開させる結果になりかねません。</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ライセンス コンプライアンスでの失敗の例としては、オープンソース ソフトウェアの改変</a:t>
            </a:r>
            <a:r>
              <a:rPr lang="ja-JP" altLang="en-US" dirty="0">
                <a:latin typeface="ＭＳ ゴシック" panose="020B0609070205080204" pitchFamily="49" charset="-128"/>
                <a:ea typeface="ＭＳ ゴシック" panose="020B0609070205080204" pitchFamily="49" charset="-128"/>
              </a:rPr>
              <a:t>部に印付けすることを怠る</a:t>
            </a:r>
            <a:r>
              <a:rPr lang="x-none" dirty="0">
                <a:latin typeface="ＭＳ ゴシック" panose="020B0609070205080204" pitchFamily="49" charset="-128"/>
                <a:ea typeface="ＭＳ ゴシック" panose="020B0609070205080204" pitchFamily="49" charset="-128"/>
              </a:rPr>
              <a:t>、そのソフトウェアに含まれるオープンソース ソフトウェア コンポーネントを適切に記載していない、もしくはそのソフトウェアに対応する</a:t>
            </a:r>
            <a:r>
              <a:rPr lang="ja-JP" altLang="en-US" dirty="0">
                <a:latin typeface="ＭＳ ゴシック" panose="020B0609070205080204" pitchFamily="49" charset="-128"/>
                <a:ea typeface="ＭＳ ゴシック" panose="020B0609070205080204" pitchFamily="49" charset="-128"/>
              </a:rPr>
              <a:t>すべて</a:t>
            </a:r>
            <a:r>
              <a:rPr lang="x-none" dirty="0">
                <a:latin typeface="ＭＳ ゴシック" panose="020B0609070205080204" pitchFamily="49" charset="-128"/>
                <a:ea typeface="ＭＳ ゴシック" panose="020B0609070205080204" pitchFamily="49" charset="-128"/>
              </a:rPr>
              <a:t>のソースコードを入手可能にしていない、</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コンプライアンス プロセスでの失敗例として、オープンソース ソフトウェアの監査、レビュー、承認に関わるプロセス</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失敗があります。監査</a:t>
            </a:r>
            <a:r>
              <a:rPr lang="ja-JP" altLang="en-US" dirty="0">
                <a:latin typeface="ＭＳ ゴシック" panose="020B0609070205080204" pitchFamily="49" charset="-128"/>
                <a:ea typeface="ＭＳ ゴシック" panose="020B0609070205080204" pitchFamily="49" charset="-128"/>
              </a:rPr>
              <a:t>者が、</a:t>
            </a:r>
            <a:r>
              <a:rPr lang="x-none" dirty="0">
                <a:latin typeface="ＭＳ ゴシック" panose="020B0609070205080204" pitchFamily="49" charset="-128"/>
                <a:ea typeface="ＭＳ ゴシック" panose="020B0609070205080204" pitchFamily="49" charset="-128"/>
              </a:rPr>
              <a:t>レポート中の全警告アイテムを「放棄した（Waived）」、</a:t>
            </a:r>
            <a:r>
              <a:rPr lang="ja-JP" altLang="en-US" dirty="0">
                <a:latin typeface="ＭＳ ゴシック" panose="020B0609070205080204" pitchFamily="49" charset="-128"/>
                <a:ea typeface="ＭＳ ゴシック" panose="020B0609070205080204" pitchFamily="49" charset="-128"/>
              </a:rPr>
              <a:t>または</a:t>
            </a:r>
            <a:r>
              <a:rPr lang="x-none" dirty="0">
                <a:latin typeface="ＭＳ ゴシック" panose="020B0609070205080204" pitchFamily="49" charset="-128"/>
                <a:ea typeface="ＭＳ ゴシック" panose="020B0609070205080204" pitchFamily="49" charset="-128"/>
              </a:rPr>
              <a:t>レビューや承認プロセスに時間がかかりすぎた</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です。</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smtClean="0">
                <a:latin typeface="ＭＳ ゴシック" panose="020B0609070205080204" pitchFamily="49" charset="-128"/>
                <a:ea typeface="ＭＳ ゴシック" panose="020B0609070205080204" pitchFamily="49" charset="-128"/>
              </a:rPr>
              <a:t>コンプライアンス</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優先</a:t>
            </a:r>
            <a:r>
              <a:rPr lang="ja-JP" altLang="en-US" dirty="0" smtClean="0">
                <a:latin typeface="ＭＳ ゴシック" panose="020B0609070205080204" pitchFamily="49" charset="-128"/>
                <a:ea typeface="ＭＳ ゴシック" panose="020B0609070205080204" pitchFamily="49" charset="-128"/>
              </a:rPr>
              <a:t>すること</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メリットには、FOSSの使用をより効果的なものにできることや、</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オープンソース コミュニティと</a:t>
            </a:r>
            <a:r>
              <a:rPr lang="ja-JP" altLang="en-US" dirty="0">
                <a:latin typeface="ＭＳ ゴシック" panose="020B0609070205080204" pitchFamily="49" charset="-128"/>
                <a:ea typeface="ＭＳ ゴシック" panose="020B0609070205080204" pitchFamily="49" charset="-128"/>
              </a:rPr>
              <a:t>良好な</a:t>
            </a:r>
            <a:r>
              <a:rPr lang="x-none" dirty="0">
                <a:latin typeface="ＭＳ ゴシック" panose="020B0609070205080204" pitchFamily="49" charset="-128"/>
                <a:ea typeface="ＭＳ ゴシック" panose="020B0609070205080204" pitchFamily="49" charset="-128"/>
              </a:rPr>
              <a:t>関係を構築できるといったことがあります。</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コミュニティとの良好な関係を維持するメリットには、</a:t>
            </a:r>
            <a:r>
              <a:rPr lang="x-none">
                <a:latin typeface="ＭＳ ゴシック" panose="020B0609070205080204" pitchFamily="49" charset="-128"/>
                <a:ea typeface="ＭＳ ゴシック" panose="020B0609070205080204" pitchFamily="49" charset="-128"/>
              </a:rPr>
              <a:t>FOSS</a:t>
            </a:r>
            <a:r>
              <a:rPr lang="x-none" smtClean="0">
                <a:latin typeface="ＭＳ ゴシック" panose="020B0609070205080204" pitchFamily="49" charset="-128"/>
                <a:ea typeface="ＭＳ ゴシック" panose="020B0609070205080204" pitchFamily="49" charset="-128"/>
              </a:rPr>
              <a:t>ライセンスの要求への対応をより</a:t>
            </a:r>
            <a:r>
              <a:rPr lang="ja-JP" altLang="en-US" smtClean="0">
                <a:latin typeface="ＭＳ ゴシック" panose="020B0609070205080204" pitchFamily="49" charset="-128"/>
                <a:ea typeface="ＭＳ ゴシック" panose="020B0609070205080204" pitchFamily="49" charset="-128"/>
              </a:rPr>
              <a:t>よく評価</a:t>
            </a:r>
            <a:r>
              <a:rPr lang="x-none" dirty="0">
                <a:latin typeface="ＭＳ ゴシック" panose="020B0609070205080204" pitchFamily="49" charset="-128"/>
                <a:ea typeface="ＭＳ ゴシック" panose="020B0609070205080204" pitchFamily="49" charset="-128"/>
              </a:rPr>
              <a:t>できるようになる</a:t>
            </a:r>
            <a:r>
              <a:rPr lang="ja-JP" altLang="en-US" dirty="0">
                <a:latin typeface="ＭＳ ゴシック" panose="020B0609070205080204" pitchFamily="49" charset="-128"/>
                <a:ea typeface="ＭＳ ゴシック" panose="020B0609070205080204" pitchFamily="49" charset="-128"/>
              </a:rPr>
              <a:t>こと</a:t>
            </a:r>
            <a:r>
              <a:rPr lang="x-none" dirty="0">
                <a:latin typeface="ＭＳ ゴシック" panose="020B0609070205080204" pitchFamily="49" charset="-128"/>
                <a:ea typeface="ＭＳ ゴシック" panose="020B0609070205080204" pitchFamily="49" charset="-128"/>
              </a:rPr>
              <a:t>、FOSSの使用とコントリビューションについてより</a:t>
            </a:r>
            <a:r>
              <a:rPr lang="ja-JP" altLang="en-US" dirty="0">
                <a:latin typeface="ＭＳ ゴシック" panose="020B0609070205080204" pitchFamily="49" charset="-128"/>
                <a:ea typeface="ＭＳ ゴシック" panose="020B0609070205080204" pitchFamily="49" charset="-128"/>
              </a:rPr>
              <a:t>良い</a:t>
            </a:r>
            <a:r>
              <a:rPr lang="x-none" dirty="0">
                <a:latin typeface="ＭＳ ゴシック" panose="020B0609070205080204" pitchFamily="49" charset="-128"/>
                <a:ea typeface="ＭＳ ゴシック" panose="020B0609070205080204" pitchFamily="49" charset="-128"/>
              </a:rPr>
              <a:t>双方向コミュニケーションが</a:t>
            </a:r>
            <a:r>
              <a:rPr lang="ja-JP" altLang="en-US" dirty="0">
                <a:latin typeface="ＭＳ ゴシック" panose="020B0609070205080204" pitchFamily="49" charset="-128"/>
                <a:ea typeface="ＭＳ ゴシック" panose="020B0609070205080204" pitchFamily="49" charset="-128"/>
              </a:rPr>
              <a:t>得られる</a:t>
            </a:r>
            <a:r>
              <a:rPr lang="x-none" dirty="0">
                <a:latin typeface="ＭＳ ゴシック" panose="020B0609070205080204" pitchFamily="49" charset="-128"/>
                <a:ea typeface="ＭＳ ゴシック" panose="020B0609070205080204" pitchFamily="49" charset="-128"/>
              </a:rPr>
              <a:t>こと、</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endParaRPr lang="en-US" dirty="0" smtClean="0">
              <a:latin typeface="+mn-lt"/>
            </a:endParaRPr>
          </a:p>
          <a:p>
            <a:pPr marL="0" indent="0"/>
            <a:r>
              <a:rPr lang="en-US" dirty="0" smtClean="0">
                <a:latin typeface="+mn-lt"/>
              </a:rPr>
              <a:t>---</a:t>
            </a:r>
          </a:p>
          <a:p>
            <a:pPr marL="0" indent="0"/>
            <a:r>
              <a:rPr lang="x-none" altLang="ja-JP" dirty="0" smtClean="0">
                <a:latin typeface="+mn-lt"/>
              </a:rPr>
              <a:t>Pitfalls can occur under the following categories:</a:t>
            </a:r>
            <a:r>
              <a:rPr lang="en-US" altLang="ja-JP" dirty="0" smtClean="0">
                <a:latin typeface="+mn-lt"/>
              </a:rPr>
              <a:t> </a:t>
            </a:r>
            <a:r>
              <a:rPr lang="x-none" altLang="ja-JP" dirty="0" smtClean="0">
                <a:latin typeface="+mn-lt"/>
              </a:rPr>
              <a:t>IP failure, license compliance failure, and compliance process failure.</a:t>
            </a:r>
          </a:p>
          <a:p>
            <a:pPr marL="0" indent="0"/>
            <a:endParaRPr lang="en-US" altLang="ja-JP" dirty="0" smtClean="0">
              <a:latin typeface="+mn-lt"/>
            </a:endParaRPr>
          </a:p>
          <a:p>
            <a:pPr marL="0" indent="0"/>
            <a:r>
              <a:rPr lang="x-none" altLang="ja-JP" dirty="0" smtClean="0">
                <a:latin typeface="+mn-lt"/>
              </a:rPr>
              <a:t>An example of IP failure would be commingling of proprietary code and open source code, which may result in making proprietary software available to general public despite company's preference.</a:t>
            </a:r>
          </a:p>
          <a:p>
            <a:pPr marL="0" indent="0"/>
            <a:endParaRPr lang="en-US" altLang="ja-JP" dirty="0" smtClean="0">
              <a:latin typeface="+mn-lt"/>
            </a:endParaRPr>
          </a:p>
          <a:p>
            <a:pPr marL="0" indent="0"/>
            <a:r>
              <a:rPr lang="x-none" altLang="ja-JP" dirty="0" smtClean="0">
                <a:latin typeface="+mn-lt"/>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altLang="ja-JP" dirty="0" smtClean="0">
              <a:latin typeface="+mn-lt"/>
            </a:endParaRPr>
          </a:p>
          <a:p>
            <a:pPr marL="0" indent="0"/>
            <a:r>
              <a:rPr lang="x-none" altLang="ja-JP" dirty="0" smtClean="0">
                <a:latin typeface="+mn-lt"/>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altLang="ja-JP" dirty="0" smtClean="0">
              <a:latin typeface="+mn-lt"/>
            </a:endParaRPr>
          </a:p>
          <a:p>
            <a:pPr marL="0" indent="0"/>
            <a:r>
              <a:rPr lang="x-none" altLang="ja-JP" dirty="0" smtClean="0">
                <a:latin typeface="+mn-lt"/>
              </a:rPr>
              <a:t>The benefits of prioritizing compliance are that you become more efficient in your use of FOSS,</a:t>
            </a:r>
            <a:r>
              <a:rPr lang="en-US" altLang="ja-JP" dirty="0" smtClean="0">
                <a:latin typeface="+mn-lt"/>
              </a:rPr>
              <a:t> </a:t>
            </a:r>
            <a:r>
              <a:rPr lang="x-none" altLang="ja-JP" dirty="0" smtClean="0">
                <a:latin typeface="+mn-lt"/>
              </a:rPr>
              <a:t>and that you build a better relationship with the open source community.</a:t>
            </a:r>
          </a:p>
          <a:p>
            <a:pPr marL="0" indent="0"/>
            <a:endParaRPr lang="en-US" altLang="ja-JP" dirty="0" smtClean="0">
              <a:latin typeface="+mn-lt"/>
            </a:endParaRPr>
          </a:p>
          <a:p>
            <a:pPr marL="0" indent="0"/>
            <a:r>
              <a:rPr lang="x-none" altLang="ja-JP" dirty="0" smtClean="0">
                <a:latin typeface="+mn-lt"/>
              </a:rPr>
              <a:t>The benefits of maintaining a good community relationship are that you can better assess how you can comply with the FOSS license requirements, and you have a better two-way communication with regard to contribution and use of the </a:t>
            </a:r>
            <a:r>
              <a:rPr lang="x-none" altLang="ja-JP" smtClean="0">
                <a:latin typeface="+mn-lt"/>
              </a:rPr>
              <a:t>FOSS.</a:t>
            </a:r>
            <a:endParaRPr lang="en-US" dirty="0">
              <a:latin typeface="+mn-lt"/>
            </a:endParaRPr>
          </a:p>
          <a:p>
            <a:pPr marL="0" indent="0"/>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このスライドでは、ソフトウェアに対する著作権法の</a:t>
            </a:r>
            <a:r>
              <a:rPr lang="en-US" i="0" baseline="0" dirty="0" err="1">
                <a:latin typeface="ＭＳ ゴシック" panose="020B0609070205080204" pitchFamily="49" charset="-128"/>
                <a:ea typeface="ＭＳ ゴシック" panose="020B0609070205080204" pitchFamily="49" charset="-128"/>
              </a:rPr>
              <a:t>最重要部分を明確にしています</a:t>
            </a:r>
            <a:r>
              <a:rPr lang="en-US" i="0" baseline="0" dirty="0" smtClean="0">
                <a:latin typeface="ＭＳ ゴシック" panose="020B0609070205080204" pitchFamily="49" charset="-128"/>
                <a:ea typeface="ＭＳ ゴシック" panose="020B0609070205080204" pitchFamily="49" charset="-128"/>
              </a:rPr>
              <a:t>。</a:t>
            </a:r>
          </a:p>
          <a:p>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clarifies the most important part</a:t>
            </a:r>
            <a:r>
              <a:rPr lang="en-US" altLang="ja-JP" i="0" baseline="0" dirty="0" smtClean="0">
                <a:latin typeface="+mn-lt"/>
              </a:rPr>
              <a:t>s of copyright law to </a:t>
            </a:r>
            <a:r>
              <a:rPr lang="en-US" altLang="ja-JP" i="0" baseline="0" smtClean="0">
                <a:latin typeface="+mn-lt"/>
              </a:rPr>
              <a:t>software.</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a:t>
            </a:r>
            <a:r>
              <a:rPr lang="en-US" i="0" baseline="0" dirty="0" err="1">
                <a:latin typeface="Calibri"/>
              </a:rPr>
              <a:t>特許の概念を説明しています</a:t>
            </a:r>
            <a:r>
              <a:rPr lang="en-US" i="0" baseline="0" dirty="0" smtClean="0">
                <a:latin typeface="Calibri"/>
              </a:rPr>
              <a:t>。</a:t>
            </a:r>
          </a:p>
          <a:p>
            <a:endParaRPr lang="en-US" i="0" baseline="0" dirty="0" smtClean="0">
              <a:latin typeface="Calibri"/>
            </a:endParaRPr>
          </a:p>
          <a:p>
            <a:r>
              <a:rPr lang="en-US" i="0"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a:t>
            </a:r>
            <a:r>
              <a:rPr lang="en-US" altLang="ja-JP" i="0" baseline="0" dirty="0" smtClean="0">
                <a:latin typeface="+mn-lt"/>
              </a:rPr>
              <a:t> patent concepts relevant to </a:t>
            </a:r>
            <a:r>
              <a:rPr lang="en-US" altLang="ja-JP" i="0" baseline="0" smtClean="0">
                <a:latin typeface="+mn-lt"/>
              </a:rPr>
              <a:t>software.</a:t>
            </a:r>
            <a:endParaRPr lang="en-US" altLang="ja-JP" i="0" dirty="0" smtClean="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936694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1425388" y="6488668"/>
            <a:ext cx="9587753" cy="369332"/>
          </a:xfrm>
          <a:prstGeom prst="rect">
            <a:avLst/>
          </a:prstGeom>
        </p:spPr>
        <p:txBody>
          <a:bodyPr wrap="square" rtlCol="0">
            <a:spAutoFit/>
          </a:bodyPr>
          <a:lstStyle/>
          <a:p>
            <a:pPr algn="ctr"/>
            <a:r>
              <a:rPr lang="ja-JP" altLang="en-US" sz="1800" kern="1200" dirty="0">
                <a:solidFill>
                  <a:srgbClr val="7F7F7F"/>
                </a:solidFill>
                <a:latin typeface="+mn-lt"/>
                <a:ea typeface="+mn-ea"/>
                <a:cs typeface="+mn-cs"/>
              </a:rPr>
              <a:t>本スライドは法的助言を提供するものではありません。</a:t>
            </a: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10/24/2017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10/24/2017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10/24/2017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10/24/2017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10/24/2017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10/24/2017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10/24/2017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371601"/>
            <a:ext cx="10464800" cy="1927225"/>
          </a:xfrm>
        </p:spPr>
        <p:txBody>
          <a:bodyPr/>
          <a:lstStyle/>
          <a:p>
            <a:r>
              <a:rPr lang="en-US" dirty="0">
                <a:solidFill>
                  <a:srgbClr val="E56B45"/>
                </a:solidFill>
                <a:latin typeface="ＭＳ ゴシック" panose="020B0609070205080204" pitchFamily="49" charset="-128"/>
                <a:ea typeface="ＭＳ ゴシック" panose="020B0609070205080204" pitchFamily="49" charset="-128"/>
              </a:rPr>
              <a:t>カリキュラム</a:t>
            </a:r>
          </a:p>
        </p:txBody>
      </p:sp>
      <p:sp>
        <p:nvSpPr>
          <p:cNvPr id="3" name="Subtitle 2"/>
          <p:cNvSpPr>
            <a:spLocks noGrp="1"/>
          </p:cNvSpPr>
          <p:nvPr>
            <p:ph type="subTitle" idx="1"/>
          </p:nvPr>
        </p:nvSpPr>
        <p:spPr>
          <a:xfrm>
            <a:off x="863599" y="3505200"/>
            <a:ext cx="10660993" cy="2552700"/>
          </a:xfrm>
        </p:spPr>
        <p:txBody>
          <a:bodyPr vert="horz" lIns="91440" tIns="45720" rIns="91440" bIns="45720" rtlCol="0" anchor="t">
            <a:noAutofit/>
          </a:bodyPr>
          <a:lstStyle/>
          <a:p>
            <a:r>
              <a:rPr lang="en-US" sz="1700" dirty="0">
                <a:solidFill>
                  <a:srgbClr val="000000"/>
                </a:solidFill>
                <a:latin typeface="ＭＳ ゴシック" panose="020B0609070205080204" pitchFamily="49" charset="-128"/>
                <a:ea typeface="ＭＳ ゴシック" panose="020B0609070205080204" pitchFamily="49" charset="-128"/>
              </a:rPr>
              <a:t>FOSSトレーニング参照資料 第2版 最終ドラフト</a:t>
            </a:r>
            <a:r>
              <a:rPr lang="en-US" sz="1700" dirty="0">
                <a:solidFill>
                  <a:schemeClr val="tx1"/>
                </a:solidFill>
                <a:latin typeface="ＭＳ ゴシック" panose="020B0609070205080204" pitchFamily="49" charset="-128"/>
                <a:ea typeface="ＭＳ ゴシック" panose="020B0609070205080204" pitchFamily="49" charset="-128"/>
              </a:rPr>
              <a:t/>
            </a:r>
            <a:br>
              <a:rPr lang="en-US" sz="1700" dirty="0">
                <a:solidFill>
                  <a:schemeClr val="tx1"/>
                </a:solidFill>
                <a:latin typeface="ＭＳ ゴシック" panose="020B0609070205080204" pitchFamily="49" charset="-128"/>
                <a:ea typeface="ＭＳ ゴシック" panose="020B0609070205080204" pitchFamily="49" charset="-128"/>
              </a:rPr>
            </a:br>
            <a:r>
              <a:rPr lang="en-US" sz="1700" dirty="0">
                <a:solidFill>
                  <a:srgbClr val="000000"/>
                </a:solidFill>
                <a:latin typeface="ＭＳ ゴシック" panose="020B0609070205080204" pitchFamily="49" charset="-128"/>
                <a:ea typeface="ＭＳ ゴシック" panose="020B0609070205080204" pitchFamily="49" charset="-128"/>
                <a:hlinkClick r:id="" action="ppaction://noaction"/>
              </a:rPr>
              <a:t>OpenChain 仕様書  第1.0版対応</a:t>
            </a:r>
            <a:endParaRPr lang="en-US" sz="1700" dirty="0">
              <a:solidFill>
                <a:schemeClr val="tx1"/>
              </a:solidFill>
              <a:latin typeface="ＭＳ ゴシック" panose="020B0609070205080204" pitchFamily="49" charset="-128"/>
              <a:ea typeface="ＭＳ ゴシック" panose="020B0609070205080204" pitchFamily="49" charset="-128"/>
            </a:endParaRPr>
          </a:p>
          <a:p>
            <a:endParaRPr lang="en-US" sz="1700" dirty="0">
              <a:solidFill>
                <a:schemeClr val="tx1"/>
              </a:solidFill>
              <a:latin typeface="ＭＳ ゴシック" panose="020B0609070205080204" pitchFamily="49" charset="-128"/>
              <a:ea typeface="ＭＳ ゴシック" panose="020B0609070205080204" pitchFamily="49" charset="-128"/>
            </a:endParaRPr>
          </a:p>
          <a:p>
            <a:r>
              <a:rPr lang="en-US" sz="1700" dirty="0">
                <a:solidFill>
                  <a:schemeClr val="tx1"/>
                </a:solidFill>
                <a:latin typeface="ＭＳ ゴシック" panose="020B0609070205080204" pitchFamily="49" charset="-128"/>
                <a:ea typeface="ＭＳ ゴシック" panose="020B0609070205080204" pitchFamily="49" charset="-128"/>
              </a:rPr>
              <a:t/>
            </a:r>
            <a:br>
              <a:rPr lang="en-US" sz="1700" dirty="0">
                <a:solidFill>
                  <a:schemeClr val="tx1"/>
                </a:solidFill>
                <a:latin typeface="ＭＳ ゴシック" panose="020B0609070205080204" pitchFamily="49" charset="-128"/>
                <a:ea typeface="ＭＳ ゴシック" panose="020B0609070205080204" pitchFamily="49" charset="-128"/>
              </a:rPr>
            </a:br>
            <a:r>
              <a:rPr lang="en-US" sz="1700" dirty="0">
                <a:solidFill>
                  <a:srgbClr val="000000"/>
                </a:solidFill>
                <a:latin typeface="ＭＳ ゴシック" panose="020B0609070205080204" pitchFamily="49" charset="-128"/>
                <a:ea typeface="ＭＳ ゴシック" panose="020B0609070205080204" pitchFamily="49" charset="-128"/>
              </a:rPr>
              <a:t>本資料は </a:t>
            </a:r>
            <a:r>
              <a:rPr lang="en-US" sz="1700" dirty="0">
                <a:solidFill>
                  <a:srgbClr val="000000"/>
                </a:solidFill>
                <a:latin typeface="ＭＳ ゴシック" panose="020B0609070205080204" pitchFamily="49" charset="-128"/>
                <a:ea typeface="ＭＳ ゴシック" panose="020B0609070205080204" pitchFamily="49" charset="-128"/>
                <a:hlinkClick r:id="rId3"/>
              </a:rPr>
              <a:t>Creative Commons CC0 1.0 Universal</a:t>
            </a:r>
            <a:r>
              <a:rPr lang="en-US" sz="1700" dirty="0">
                <a:solidFill>
                  <a:srgbClr val="000000"/>
                </a:solidFill>
                <a:latin typeface="ＭＳ ゴシック" panose="020B0609070205080204" pitchFamily="49" charset="-128"/>
                <a:ea typeface="ＭＳ ゴシック" panose="020B0609070205080204" pitchFamily="49" charset="-128"/>
              </a:rPr>
              <a:t> </a:t>
            </a:r>
            <a:r>
              <a:rPr lang="en-US" sz="1700" dirty="0" err="1">
                <a:solidFill>
                  <a:srgbClr val="000000"/>
                </a:solidFill>
                <a:latin typeface="ＭＳ ゴシック" panose="020B0609070205080204" pitchFamily="49" charset="-128"/>
                <a:ea typeface="ＭＳ ゴシック" panose="020B0609070205080204" pitchFamily="49" charset="-128"/>
              </a:rPr>
              <a:t>ライセンスの下でリリースされています</a:t>
            </a:r>
            <a:r>
              <a:rPr lang="en-US" sz="1700" dirty="0">
                <a:solidFill>
                  <a:srgbClr val="000000"/>
                </a:solidFill>
                <a:latin typeface="ＭＳ ゴシック" panose="020B0609070205080204" pitchFamily="49" charset="-128"/>
                <a:ea typeface="ＭＳ ゴシック" panose="020B0609070205080204" pitchFamily="49" charset="-128"/>
              </a:rPr>
              <a:t>。</a:t>
            </a:r>
          </a:p>
          <a:p>
            <a:endParaRPr lang="en-US" sz="1700" dirty="0">
              <a:solidFill>
                <a:srgbClr val="000000"/>
              </a:solidFill>
              <a:latin typeface="ＭＳ ゴシック" panose="020B0609070205080204" pitchFamily="49" charset="-128"/>
              <a:ea typeface="ＭＳ ゴシック" panose="020B0609070205080204" pitchFamily="49" charset="-128"/>
            </a:endParaRPr>
          </a:p>
          <a:p>
            <a:r>
              <a:rPr lang="en-US" sz="1700" smtClean="0">
                <a:solidFill>
                  <a:srgbClr val="000000"/>
                </a:solidFill>
                <a:latin typeface="ＭＳ ゴシック" panose="020B0609070205080204" pitchFamily="49" charset="-128"/>
                <a:ea typeface="ＭＳ ゴシック" panose="020B0609070205080204" pitchFamily="49" charset="-128"/>
              </a:rPr>
              <a:t>本スライドは米国法令に準じています</a:t>
            </a:r>
            <a:r>
              <a:rPr lang="en-US" sz="1700" dirty="0">
                <a:solidFill>
                  <a:srgbClr val="000000"/>
                </a:solidFill>
                <a:latin typeface="ＭＳ ゴシック" panose="020B0609070205080204" pitchFamily="49" charset="-128"/>
                <a:ea typeface="ＭＳ ゴシック" panose="020B0609070205080204" pitchFamily="49" charset="-128"/>
              </a:rPr>
              <a:t>。</a:t>
            </a:r>
            <a:r>
              <a:rPr lang="ja-JP" altLang="en-US" sz="1700" dirty="0">
                <a:solidFill>
                  <a:schemeClr val="tx1"/>
                </a:solidFill>
                <a:latin typeface="ＭＳ ゴシック" panose="020B0609070205080204" pitchFamily="49" charset="-128"/>
                <a:ea typeface="ＭＳ ゴシック" panose="020B0609070205080204" pitchFamily="49" charset="-128"/>
              </a:rPr>
              <a:t>米国外</a:t>
            </a:r>
            <a:r>
              <a:rPr lang="ja-JP" altLang="en-US" sz="1700">
                <a:solidFill>
                  <a:schemeClr val="tx1"/>
                </a:solidFill>
                <a:latin typeface="ＭＳ ゴシック" panose="020B0609070205080204" pitchFamily="49" charset="-128"/>
                <a:ea typeface="ＭＳ ゴシック" panose="020B0609070205080204" pitchFamily="49" charset="-128"/>
              </a:rPr>
              <a:t>で</a:t>
            </a:r>
            <a:r>
              <a:rPr lang="en-US" sz="1700" smtClean="0">
                <a:solidFill>
                  <a:schemeClr val="tx1"/>
                </a:solidFill>
                <a:latin typeface="ＭＳ ゴシック" panose="020B0609070205080204" pitchFamily="49" charset="-128"/>
                <a:ea typeface="ＭＳ ゴシック" panose="020B0609070205080204" pitchFamily="49" charset="-128"/>
              </a:rPr>
              <a:t>は法的要求事項が異なる場合がありますので</a:t>
            </a:r>
          </a:p>
          <a:p>
            <a:r>
              <a:rPr lang="en-US" sz="1700" smtClean="0">
                <a:solidFill>
                  <a:schemeClr val="tx1"/>
                </a:solidFill>
                <a:latin typeface="ＭＳ ゴシック" panose="020B0609070205080204" pitchFamily="49" charset="-128"/>
                <a:ea typeface="ＭＳ ゴシック" panose="020B0609070205080204" pitchFamily="49" charset="-128"/>
              </a:rPr>
              <a:t>コンプライアンス </a:t>
            </a:r>
            <a:r>
              <a:rPr lang="en-US" sz="1700" dirty="0" err="1">
                <a:solidFill>
                  <a:srgbClr val="000000"/>
                </a:solidFill>
                <a:latin typeface="ＭＳ ゴシック" panose="020B0609070205080204" pitchFamily="49" charset="-128"/>
                <a:ea typeface="ＭＳ ゴシック" panose="020B0609070205080204" pitchFamily="49" charset="-128"/>
              </a:rPr>
              <a:t>トレーニング</a:t>
            </a:r>
            <a:r>
              <a:rPr lang="en-US" sz="1700" dirty="0">
                <a:solidFill>
                  <a:srgbClr val="000000"/>
                </a:solidFill>
                <a:latin typeface="ＭＳ ゴシック" panose="020B0609070205080204" pitchFamily="49" charset="-128"/>
                <a:ea typeface="ＭＳ ゴシック" panose="020B0609070205080204" pitchFamily="49" charset="-128"/>
              </a:rPr>
              <a:t> </a:t>
            </a:r>
            <a:r>
              <a:rPr lang="en-US" sz="1700" dirty="0" err="1">
                <a:solidFill>
                  <a:srgbClr val="000000"/>
                </a:solidFill>
                <a:latin typeface="ＭＳ ゴシック" panose="020B0609070205080204" pitchFamily="49" charset="-128"/>
                <a:ea typeface="ＭＳ ゴシック" panose="020B0609070205080204" pitchFamily="49" charset="-128"/>
              </a:rPr>
              <a:t>プログラムで本スライドを使う際にはこの点を考慮する必要があります</a:t>
            </a:r>
            <a:r>
              <a:rPr lang="en-US" sz="1700" dirty="0">
                <a:solidFill>
                  <a:srgbClr val="000000"/>
                </a:solidFill>
                <a:latin typeface="ＭＳ ゴシック" panose="020B0609070205080204" pitchFamily="49" charset="-128"/>
                <a:ea typeface="ＭＳ ゴシック" panose="020B0609070205080204" pitchFamily="49" charset="-128"/>
              </a:rPr>
              <a:t>。</a:t>
            </a:r>
            <a:endParaRPr lang="en-US" sz="1700" dirty="0">
              <a:solidFill>
                <a:schemeClr val="tx1"/>
              </a:solidFill>
              <a:latin typeface="ＭＳ ゴシック" panose="020B0609070205080204" pitchFamily="49" charset="-128"/>
              <a:ea typeface="ＭＳ ゴシック" panose="020B0609070205080204" pitchFamily="49" charset="-128"/>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rPr>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ライセンス」は、著作権や特許の保有者が他者に対し許諾や権利を</a:t>
            </a:r>
            <a:r>
              <a:rPr lang="ja-JP" altLang="en-US" dirty="0">
                <a:latin typeface="ＭＳ ゴシック" panose="020B0609070205080204" pitchFamily="49" charset="-128"/>
                <a:ea typeface="ＭＳ ゴシック" panose="020B0609070205080204" pitchFamily="49" charset="-128"/>
              </a:rPr>
              <a:t>与える手法</a:t>
            </a:r>
            <a:endParaRPr lang="en-US" dirty="0">
              <a:latin typeface="ＭＳ ゴシック" panose="020B0609070205080204" pitchFamily="49" charset="-128"/>
              <a:ea typeface="ＭＳ ゴシック" panose="020B0609070205080204" pitchFamily="49" charset="-128"/>
            </a:endParaRPr>
          </a:p>
          <a:p>
            <a:r>
              <a:rPr lang="en-US" dirty="0" err="1">
                <a:solidFill>
                  <a:srgbClr val="000000"/>
                </a:solidFill>
                <a:latin typeface="ＭＳ ゴシック" panose="020B0609070205080204" pitchFamily="49" charset="-128"/>
                <a:ea typeface="ＭＳ ゴシック" panose="020B0609070205080204" pitchFamily="49" charset="-128"/>
              </a:rPr>
              <a:t>ライセンスは以下に対し</a:t>
            </a:r>
            <a:r>
              <a:rPr lang="ja-JP" altLang="en-US" dirty="0">
                <a:latin typeface="ＭＳ ゴシック" panose="020B0609070205080204" pitchFamily="49" charset="-128"/>
                <a:ea typeface="ＭＳ ゴシック" panose="020B0609070205080204" pitchFamily="49" charset="-128"/>
              </a:rPr>
              <a:t>制約を課す</a:t>
            </a:r>
            <a:r>
              <a:rPr lang="en-US" dirty="0" err="1">
                <a:latin typeface="ＭＳ ゴシック" panose="020B0609070205080204" pitchFamily="49" charset="-128"/>
                <a:ea typeface="ＭＳ ゴシック" panose="020B0609070205080204" pitchFamily="49" charset="-128"/>
              </a:rPr>
              <a:t>ことが</a:t>
            </a:r>
            <a:r>
              <a:rPr lang="ja-JP" altLang="en-US" dirty="0">
                <a:latin typeface="ＭＳ ゴシック" panose="020B0609070205080204" pitchFamily="49" charset="-128"/>
                <a:ea typeface="ＭＳ ゴシック" panose="020B0609070205080204" pitchFamily="49" charset="-128"/>
              </a:rPr>
              <a:t>できる</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err="1">
                <a:latin typeface="ＭＳ ゴシック" panose="020B0609070205080204" pitchFamily="49" charset="-128"/>
                <a:ea typeface="ＭＳ ゴシック" panose="020B0609070205080204" pitchFamily="49" charset="-128"/>
              </a:rPr>
              <a:t>許可される使用</a:t>
            </a:r>
            <a:r>
              <a:rPr lang="ja-JP" altLang="en-US" dirty="0">
                <a:latin typeface="ＭＳ ゴシック" panose="020B0609070205080204" pitchFamily="49" charset="-128"/>
                <a:ea typeface="ＭＳ ゴシック" panose="020B0609070205080204" pitchFamily="49" charset="-128"/>
              </a:rPr>
              <a:t>形態</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頒布</a:t>
            </a:r>
            <a:r>
              <a:rPr lang="en-US" dirty="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派生的著作物の作成</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製造</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製造委託、大量生産</a:t>
            </a:r>
            <a:r>
              <a:rPr lang="en-US" dirty="0">
                <a:latin typeface="ＭＳ ゴシック" panose="020B0609070205080204" pitchFamily="49" charset="-128"/>
                <a:ea typeface="ＭＳ ゴシック" panose="020B0609070205080204" pitchFamily="49" charset="-128"/>
              </a:rPr>
              <a:t>）</a:t>
            </a:r>
          </a:p>
          <a:p>
            <a:pPr lvl="1">
              <a:buFont typeface="Wingdings" panose="05000000000000000000" pitchFamily="2" charset="2"/>
              <a:buChar char="Ø"/>
            </a:pPr>
            <a:r>
              <a:rPr lang="en-US" dirty="0" err="1">
                <a:solidFill>
                  <a:srgbClr val="000000"/>
                </a:solidFill>
                <a:latin typeface="ＭＳ ゴシック" panose="020B0609070205080204" pitchFamily="49" charset="-128"/>
                <a:ea typeface="ＭＳ ゴシック" panose="020B0609070205080204" pitchFamily="49" charset="-128"/>
              </a:rPr>
              <a:t>独占的</a:t>
            </a:r>
            <a:r>
              <a:rPr lang="en-US" dirty="0">
                <a:solidFill>
                  <a:srgbClr val="000000"/>
                </a:solidFill>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または</a:t>
            </a:r>
            <a:r>
              <a:rPr lang="en-US" dirty="0" err="1">
                <a:latin typeface="ＭＳ ゴシック" panose="020B0609070205080204" pitchFamily="49" charset="-128"/>
                <a:ea typeface="ＭＳ ゴシック" panose="020B0609070205080204" pitchFamily="49" charset="-128"/>
              </a:rPr>
              <a:t>非独占的な</a:t>
            </a:r>
            <a:r>
              <a:rPr lang="ja-JP" altLang="en-US" dirty="0">
                <a:latin typeface="ＭＳ ゴシック" panose="020B0609070205080204" pitchFamily="49" charset="-128"/>
                <a:ea typeface="ＭＳ ゴシック" panose="020B0609070205080204" pitchFamily="49" charset="-128"/>
              </a:rPr>
              <a:t>許諾条件</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a:solidFill>
                  <a:srgbClr val="000000"/>
                </a:solidFill>
                <a:latin typeface="ＭＳ ゴシック" panose="020B0609070205080204" pitchFamily="49" charset="-128"/>
                <a:ea typeface="ＭＳ ゴシック" panose="020B0609070205080204" pitchFamily="49" charset="-128"/>
              </a:rPr>
              <a:t>地理的な範囲</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a:solidFill>
                  <a:srgbClr val="000000"/>
                </a:solidFill>
                <a:latin typeface="ＭＳ ゴシック" panose="020B0609070205080204" pitchFamily="49" charset="-128"/>
                <a:ea typeface="ＭＳ ゴシック" panose="020B0609070205080204" pitchFamily="49" charset="-128"/>
              </a:rPr>
              <a:t>無期限か、期限付きか</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ライセンスはその</a:t>
            </a:r>
            <a:r>
              <a:rPr lang="ja-JP" altLang="en-US" dirty="0">
                <a:latin typeface="ＭＳ ゴシック" panose="020B0609070205080204" pitchFamily="49" charset="-128"/>
                <a:ea typeface="ＭＳ ゴシック" panose="020B0609070205080204" pitchFamily="49" charset="-128"/>
              </a:rPr>
              <a:t>許諾</a:t>
            </a:r>
            <a:r>
              <a:rPr lang="en-US" dirty="0" err="1">
                <a:latin typeface="ＭＳ ゴシック" panose="020B0609070205080204" pitchFamily="49" charset="-128"/>
                <a:ea typeface="ＭＳ ゴシック" panose="020B0609070205080204" pitchFamily="49" charset="-128"/>
              </a:rPr>
              <a:t>に条件を持たせることができ</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すなわち何らかの義務を満たした場合にのみ、そのライセンスを得る</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err="1">
                <a:latin typeface="ＭＳ ゴシック" panose="020B0609070205080204" pitchFamily="49" charset="-128"/>
                <a:ea typeface="ＭＳ ゴシック" panose="020B0609070205080204" pitchFamily="49" charset="-128"/>
              </a:rPr>
              <a:t>例）帰属</a:t>
            </a:r>
            <a:r>
              <a:rPr lang="ja-JP" altLang="en-US" dirty="0">
                <a:latin typeface="ＭＳ ゴシック" panose="020B0609070205080204" pitchFamily="49" charset="-128"/>
                <a:ea typeface="ＭＳ ゴシック" panose="020B0609070205080204" pitchFamily="49" charset="-128"/>
              </a:rPr>
              <a:t>情報</a:t>
            </a:r>
            <a:r>
              <a:rPr lang="en-US" dirty="0" err="1">
                <a:latin typeface="ＭＳ ゴシック" panose="020B0609070205080204" pitchFamily="49" charset="-128"/>
                <a:ea typeface="ＭＳ ゴシック" panose="020B0609070205080204" pitchFamily="49" charset="-128"/>
              </a:rPr>
              <a:t>を提供する、互恵的ライセンスを供与する</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保証、免責、サポート、アップグレード、保守に関する契約事項も含まれる場合があ</a:t>
            </a:r>
            <a:r>
              <a:rPr lang="ja-JP" altLang="en-US" dirty="0">
                <a:latin typeface="ＭＳ ゴシック" panose="020B0609070205080204" pitchFamily="49" charset="-128"/>
                <a:ea typeface="ＭＳ ゴシック" panose="020B0609070205080204" pitchFamily="49" charset="-128"/>
              </a:rPr>
              <a:t>る</a:t>
            </a: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latin typeface="ＭＳ ゴシック" panose="020B0609070205080204" pitchFamily="49" charset="-128"/>
                <a:ea typeface="ＭＳ ゴシック" panose="020B0609070205080204" pitchFamily="49" charset="-128"/>
              </a:rPr>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ＭＳ ゴシック" panose="020B0609070205080204" pitchFamily="49" charset="-128"/>
                <a:ea typeface="ＭＳ ゴシック" panose="020B0609070205080204" pitchFamily="49" charset="-128"/>
              </a:rPr>
              <a:t>著作権法はどのようなものを保護しますか？</a:t>
            </a:r>
          </a:p>
          <a:p>
            <a:r>
              <a:rPr lang="en-US" dirty="0" err="1">
                <a:latin typeface="ＭＳ ゴシック" panose="020B0609070205080204" pitchFamily="49" charset="-128"/>
                <a:ea typeface="ＭＳ ゴシック" panose="020B0609070205080204" pitchFamily="49" charset="-128"/>
              </a:rPr>
              <a:t>ソフトウェアにとって</a:t>
            </a:r>
            <a:r>
              <a:rPr lang="ja-JP" altLang="en-US" dirty="0">
                <a:latin typeface="ＭＳ ゴシック" panose="020B0609070205080204" pitchFamily="49" charset="-128"/>
                <a:ea typeface="ＭＳ ゴシック" panose="020B0609070205080204" pitchFamily="49" charset="-128"/>
              </a:rPr>
              <a:t>最も</a:t>
            </a:r>
            <a:r>
              <a:rPr lang="en-US" dirty="0" err="1">
                <a:latin typeface="ＭＳ ゴシック" panose="020B0609070205080204" pitchFamily="49" charset="-128"/>
                <a:ea typeface="ＭＳ ゴシック" panose="020B0609070205080204" pitchFamily="49" charset="-128"/>
              </a:rPr>
              <a:t>重要なのは著作権</a:t>
            </a:r>
            <a:r>
              <a:rPr lang="ja-JP" altLang="en-US" dirty="0">
                <a:latin typeface="ＭＳ ゴシック" panose="020B0609070205080204" pitchFamily="49" charset="-128"/>
                <a:ea typeface="ＭＳ ゴシック" panose="020B0609070205080204" pitchFamily="49" charset="-128"/>
              </a:rPr>
              <a:t>のどのような権利</a:t>
            </a:r>
            <a:r>
              <a:rPr lang="en-US" dirty="0" err="1">
                <a:latin typeface="ＭＳ ゴシック" panose="020B0609070205080204" pitchFamily="49" charset="-128"/>
                <a:ea typeface="ＭＳ ゴシック" panose="020B0609070205080204" pitchFamily="49" charset="-128"/>
              </a:rPr>
              <a:t>ですか</a:t>
            </a:r>
            <a:r>
              <a:rPr lang="en-US" dirty="0">
                <a:latin typeface="ＭＳ ゴシック" panose="020B0609070205080204" pitchFamily="49" charset="-128"/>
                <a:ea typeface="ＭＳ ゴシック" panose="020B0609070205080204" pitchFamily="49" charset="-128"/>
              </a:rPr>
              <a:t>？</a:t>
            </a:r>
          </a:p>
          <a:p>
            <a:r>
              <a:rPr lang="en-US" dirty="0" err="1">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は</a:t>
            </a:r>
            <a:r>
              <a:rPr lang="en-US" dirty="0" err="1">
                <a:latin typeface="ＭＳ ゴシック" panose="020B0609070205080204" pitchFamily="49" charset="-128"/>
                <a:ea typeface="ＭＳ ゴシック" panose="020B0609070205080204" pitchFamily="49" charset="-128"/>
              </a:rPr>
              <a:t>特許</a:t>
            </a:r>
            <a:r>
              <a:rPr lang="ja-JP" altLang="en-US" dirty="0">
                <a:latin typeface="ＭＳ ゴシック" panose="020B0609070205080204" pitchFamily="49" charset="-128"/>
                <a:ea typeface="ＭＳ ゴシック" panose="020B0609070205080204" pitchFamily="49" charset="-128"/>
              </a:rPr>
              <a:t>の対象になりますか</a:t>
            </a:r>
            <a:r>
              <a:rPr lang="en-US" dirty="0">
                <a:latin typeface="ＭＳ ゴシック" panose="020B0609070205080204" pitchFamily="49" charset="-128"/>
                <a:ea typeface="ＭＳ ゴシック" panose="020B0609070205080204" pitchFamily="49" charset="-128"/>
              </a:rPr>
              <a:t>？ </a:t>
            </a:r>
          </a:p>
          <a:p>
            <a:r>
              <a:rPr lang="en-US" dirty="0">
                <a:latin typeface="ＭＳ ゴシック" panose="020B0609070205080204" pitchFamily="49" charset="-128"/>
                <a:ea typeface="ＭＳ ゴシック" panose="020B0609070205080204" pitchFamily="49" charset="-128"/>
              </a:rPr>
              <a:t>特許はその保有者に対しどういった権利を付与しますか？</a:t>
            </a:r>
          </a:p>
          <a:p>
            <a:r>
              <a:rPr lang="en-US" dirty="0" err="1">
                <a:latin typeface="ＭＳ ゴシック" panose="020B0609070205080204" pitchFamily="49" charset="-128"/>
                <a:ea typeface="ＭＳ ゴシック" panose="020B0609070205080204" pitchFamily="49" charset="-128"/>
              </a:rPr>
              <a:t>単独で自分のソフトウェアを開発した場合</a:t>
            </a:r>
            <a:r>
              <a:rPr lang="ja-JP" altLang="en-US" dirty="0">
                <a:latin typeface="ＭＳ ゴシック" panose="020B0609070205080204" pitchFamily="49" charset="-128"/>
                <a:ea typeface="ＭＳ ゴシック" panose="020B0609070205080204" pitchFamily="49" charset="-128"/>
              </a:rPr>
              <a:t>でも</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そのソフトウェアについて</a:t>
            </a:r>
            <a:r>
              <a:rPr lang="ja-JP" altLang="en-US" dirty="0">
                <a:latin typeface="ＭＳ ゴシック" panose="020B0609070205080204" pitchFamily="49" charset="-128"/>
                <a:ea typeface="ＭＳ ゴシック" panose="020B0609070205080204" pitchFamily="49" charset="-128"/>
              </a:rPr>
              <a:t>第三者から</a:t>
            </a:r>
            <a:r>
              <a:rPr lang="en-US" dirty="0" err="1">
                <a:latin typeface="ＭＳ ゴシック" panose="020B0609070205080204" pitchFamily="49" charset="-128"/>
                <a:ea typeface="ＭＳ ゴシック" panose="020B0609070205080204" pitchFamily="49" charset="-128"/>
              </a:rPr>
              <a:t>著作権ライセンスを</a:t>
            </a:r>
            <a:r>
              <a:rPr lang="ja-JP" altLang="en-US" dirty="0">
                <a:latin typeface="ＭＳ ゴシック" panose="020B0609070205080204" pitchFamily="49" charset="-128"/>
                <a:ea typeface="ＭＳ ゴシック" panose="020B0609070205080204" pitchFamily="49" charset="-128"/>
              </a:rPr>
              <a:t>受ける</a:t>
            </a:r>
            <a:r>
              <a:rPr lang="en-US" dirty="0" err="1">
                <a:latin typeface="ＭＳ ゴシック" panose="020B0609070205080204" pitchFamily="49" charset="-128"/>
                <a:ea typeface="ＭＳ ゴシック" panose="020B0609070205080204" pitchFamily="49" charset="-128"/>
              </a:rPr>
              <a:t>必要</a:t>
            </a:r>
            <a:r>
              <a:rPr lang="ja-JP" altLang="en-US" dirty="0">
                <a:latin typeface="ＭＳ ゴシック" panose="020B0609070205080204" pitchFamily="49" charset="-128"/>
                <a:ea typeface="ＭＳ ゴシック" panose="020B0609070205080204" pitchFamily="49" charset="-128"/>
              </a:rPr>
              <a:t>がある可能性があり</a:t>
            </a:r>
            <a:r>
              <a:rPr lang="en-US" dirty="0" err="1">
                <a:latin typeface="ＭＳ ゴシック" panose="020B0609070205080204" pitchFamily="49" charset="-128"/>
                <a:ea typeface="ＭＳ ゴシック" panose="020B0609070205080204" pitchFamily="49" charset="-128"/>
              </a:rPr>
              <a:t>ますか？特許の場合は</a:t>
            </a:r>
            <a:r>
              <a:rPr lang="en-US" dirty="0">
                <a:latin typeface="ＭＳ ゴシック" panose="020B0609070205080204" pitchFamily="49" charset="-128"/>
                <a:ea typeface="ＭＳ ゴシック" panose="020B0609070205080204" pitchFamily="49" charset="-128"/>
              </a:rPr>
              <a:t>？</a:t>
            </a:r>
          </a:p>
          <a:p>
            <a:pPr marL="0" indent="0">
              <a:buNone/>
            </a:pP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065488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第2章</a:t>
            </a:r>
          </a:p>
        </p:txBody>
      </p:sp>
      <p:sp>
        <p:nvSpPr>
          <p:cNvPr id="2" name="Text Placeholder 1"/>
          <p:cNvSpPr>
            <a:spLocks noGrp="1"/>
          </p:cNvSpPr>
          <p:nvPr>
            <p:ph type="body" idx="1"/>
          </p:nvPr>
        </p:nvSpPr>
        <p:spPr/>
        <p:txBody>
          <a:bodyPr/>
          <a:lstStyle/>
          <a:p>
            <a:r>
              <a:rPr lang="en-US">
                <a:latin typeface="ＭＳ ゴシック" panose="020B0609070205080204" pitchFamily="49" charset="-128"/>
                <a:ea typeface="ＭＳ ゴシック" panose="020B0609070205080204" pitchFamily="49" charset="-128"/>
              </a:rPr>
              <a:t>FOSSライセンス概論</a:t>
            </a:r>
            <a:endParaRPr lang="en-US">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ＭＳ ゴシック" panose="020B0609070205080204" pitchFamily="49" charset="-128"/>
                <a:ea typeface="ＭＳ ゴシック" panose="020B0609070205080204" pitchFamily="49" charset="-128"/>
              </a:rPr>
              <a:t>FOSS（フリー／オープンソース </a:t>
            </a:r>
            <a:r>
              <a:rPr lang="en-US">
                <a:latin typeface="ＭＳ ゴシック" panose="020B0609070205080204" pitchFamily="49" charset="-128"/>
                <a:ea typeface="ＭＳ ゴシック" panose="020B0609070205080204" pitchFamily="49" charset="-128"/>
              </a:rPr>
              <a:t>ソフトウェア</a:t>
            </a:r>
            <a:r>
              <a:rPr lang="en-US" smtClean="0">
                <a:latin typeface="ＭＳ ゴシック" panose="020B0609070205080204" pitchFamily="49" charset="-128"/>
                <a:ea typeface="ＭＳ ゴシック" panose="020B0609070205080204" pitchFamily="49" charset="-128"/>
              </a:rPr>
              <a:t>）</a:t>
            </a:r>
            <a:br>
              <a:rPr lang="en-US" smtClean="0">
                <a:latin typeface="ＭＳ ゴシック" panose="020B0609070205080204" pitchFamily="49" charset="-128"/>
                <a:ea typeface="ＭＳ ゴシック" panose="020B0609070205080204" pitchFamily="49" charset="-128"/>
              </a:rPr>
            </a:br>
            <a:r>
              <a:rPr lang="en-US" smtClean="0">
                <a:latin typeface="ＭＳ ゴシック" panose="020B0609070205080204" pitchFamily="49" charset="-128"/>
                <a:ea typeface="ＭＳ ゴシック" panose="020B0609070205080204" pitchFamily="49" charset="-128"/>
              </a:rPr>
              <a:t>ライセンス </a:t>
            </a:r>
            <a:endParaRPr lang="en-US" dirty="0">
              <a:solidFill>
                <a:schemeClr val="tx1"/>
              </a:solidFill>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556967" y="1781321"/>
            <a:ext cx="10796833" cy="5176575"/>
          </a:xfrm>
        </p:spPr>
        <p:txBody>
          <a:bodyPr vert="horz" lIns="91440" tIns="45720" rIns="91440" bIns="45720" rtlCol="0" anchor="t">
            <a:normAutofit/>
          </a:bodyPr>
          <a:lstStyle/>
          <a:p>
            <a:r>
              <a:rPr lang="en-US" dirty="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ソフトウェアのライセンスは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一般的に改変と再頒布を許容する条件の下で</a:t>
            </a:r>
            <a:r>
              <a:rPr lang="ja-JP" altLang="en-US" dirty="0" err="1">
                <a:solidFill>
                  <a:srgbClr val="FF0000"/>
                </a:solidFill>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ソースコード</a:t>
            </a:r>
            <a:r>
              <a:rPr lang="ja-JP" altLang="en-US" dirty="0">
                <a:latin typeface="ＭＳ ゴシック" panose="020B0609070205080204" pitchFamily="49" charset="-128"/>
                <a:ea typeface="ＭＳ ゴシック" panose="020B0609070205080204" pitchFamily="49" charset="-128"/>
              </a:rPr>
              <a:t>の入手が可能となっている</a:t>
            </a:r>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FOSSライセンスには、帰属</a:t>
            </a:r>
            <a:r>
              <a:rPr lang="ja-JP" altLang="en-US" dirty="0">
                <a:latin typeface="ＭＳ ゴシック" panose="020B0609070205080204" pitchFamily="49" charset="-128"/>
                <a:ea typeface="ＭＳ ゴシック" panose="020B0609070205080204" pitchFamily="49" charset="-128"/>
              </a:rPr>
              <a:t>情報</a:t>
            </a:r>
            <a:r>
              <a:rPr lang="x-none" dirty="0">
                <a:latin typeface="ＭＳ ゴシック" panose="020B0609070205080204" pitchFamily="49" charset="-128"/>
                <a:ea typeface="ＭＳ ゴシック" panose="020B0609070205080204" pitchFamily="49" charset="-128"/>
              </a:rPr>
              <a:t>の提供や著作権宣言文の</a:t>
            </a:r>
            <a:r>
              <a:rPr lang="ja-JP" altLang="en-US" dirty="0">
                <a:latin typeface="ＭＳ ゴシック" panose="020B0609070205080204" pitchFamily="49" charset="-128"/>
                <a:ea typeface="ＭＳ ゴシック" panose="020B0609070205080204" pitchFamily="49" charset="-128"/>
              </a:rPr>
              <a:t>保持、</a:t>
            </a:r>
            <a:r>
              <a:rPr lang="x-none" dirty="0">
                <a:latin typeface="ＭＳ ゴシック" panose="020B0609070205080204" pitchFamily="49" charset="-128"/>
                <a:ea typeface="ＭＳ ゴシック" panose="020B0609070205080204" pitchFamily="49" charset="-128"/>
              </a:rPr>
              <a:t>もしくはソースコード</a:t>
            </a:r>
            <a:r>
              <a:rPr lang="ja-JP" altLang="en-US" dirty="0">
                <a:latin typeface="ＭＳ ゴシック" panose="020B0609070205080204" pitchFamily="49" charset="-128"/>
                <a:ea typeface="ＭＳ ゴシック" panose="020B0609070205080204" pitchFamily="49" charset="-128"/>
              </a:rPr>
              <a:t>の入手</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書面</a:t>
            </a:r>
            <a:r>
              <a:rPr lang="ja-JP" altLang="en-US" dirty="0">
                <a:latin typeface="ＭＳ ゴシック" panose="020B0609070205080204" pitchFamily="49" charset="-128"/>
                <a:ea typeface="ＭＳ ゴシック" panose="020B0609070205080204" pitchFamily="49" charset="-128"/>
              </a:rPr>
              <a:t>で</a:t>
            </a:r>
            <a:r>
              <a:rPr lang="x-none" dirty="0" smtClean="0">
                <a:latin typeface="ＭＳ ゴシック" panose="020B0609070205080204" pitchFamily="49" charset="-128"/>
                <a:ea typeface="ＭＳ ゴシック" panose="020B0609070205080204" pitchFamily="49" charset="-128"/>
              </a:rPr>
              <a:t>申し出ること</a:t>
            </a:r>
            <a:r>
              <a:rPr lang="en-US" altLang="ja-JP" baseline="30000" dirty="0">
                <a:latin typeface="ＭＳ ゴシック" panose="020B0609070205080204" pitchFamily="49" charset="-128"/>
                <a:ea typeface="ＭＳ ゴシック" panose="020B0609070205080204" pitchFamily="49" charset="-128"/>
              </a:rPr>
              <a:t> ※ </a:t>
            </a:r>
            <a:r>
              <a:rPr lang="x-none" dirty="0" smtClean="0">
                <a:latin typeface="ＭＳ ゴシック" panose="020B0609070205080204" pitchFamily="49" charset="-128"/>
                <a:ea typeface="ＭＳ ゴシック" panose="020B0609070205080204" pitchFamily="49" charset="-128"/>
              </a:rPr>
              <a:t>に関する条件を有する場合があ</a:t>
            </a:r>
            <a:r>
              <a:rPr lang="ja-JP" altLang="en-US" dirty="0">
                <a:latin typeface="ＭＳ ゴシック" panose="020B0609070205080204" pitchFamily="49" charset="-128"/>
                <a:ea typeface="ＭＳ ゴシック" panose="020B0609070205080204" pitchFamily="49" charset="-128"/>
              </a:rPr>
              <a:t>る</a:t>
            </a:r>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代表的なライセンスは、オープンソース </a:t>
            </a:r>
            <a:r>
              <a:rPr lang="x-none" dirty="0">
                <a:latin typeface="ＭＳ ゴシック" panose="020B0609070205080204" pitchFamily="49" charset="-128"/>
                <a:ea typeface="ＭＳ ゴシック" panose="020B0609070205080204" pitchFamily="49" charset="-128"/>
              </a:rPr>
              <a:t>イニシアチブ（OSI</a:t>
            </a:r>
            <a:r>
              <a:rPr lang="ja-JP" altLang="en-US" dirty="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が</a:t>
            </a:r>
            <a:r>
              <a:rPr lang="ja-JP" altLang="en-US" dirty="0">
                <a:latin typeface="ＭＳ ゴシック" panose="020B0609070205080204" pitchFamily="49" charset="-128"/>
                <a:ea typeface="ＭＳ ゴシック" panose="020B0609070205080204" pitchFamily="49" charset="-128"/>
              </a:rPr>
              <a:t>そ</a:t>
            </a:r>
            <a:r>
              <a:rPr lang="x-none" dirty="0">
                <a:latin typeface="ＭＳ ゴシック" panose="020B0609070205080204" pitchFamily="49" charset="-128"/>
                <a:ea typeface="ＭＳ ゴシック" panose="020B0609070205080204" pitchFamily="49" charset="-128"/>
              </a:rPr>
              <a:t>の</a:t>
            </a:r>
            <a:r>
              <a:rPr lang="en-US" dirty="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定義（OSD）に基づ</a:t>
            </a:r>
            <a:r>
              <a:rPr lang="ja-JP" altLang="en-US" dirty="0">
                <a:latin typeface="ＭＳ ゴシック" panose="020B0609070205080204" pitchFamily="49" charset="-128"/>
                <a:ea typeface="ＭＳ ゴシック" panose="020B0609070205080204" pitchFamily="49" charset="-128"/>
              </a:rPr>
              <a:t>いて</a:t>
            </a:r>
            <a:r>
              <a:rPr lang="x-none" dirty="0" smtClean="0">
                <a:latin typeface="ＭＳ ゴシック" panose="020B0609070205080204" pitchFamily="49" charset="-128"/>
                <a:ea typeface="ＭＳ ゴシック" panose="020B0609070205080204" pitchFamily="49" charset="-128"/>
              </a:rPr>
              <a:t>承認した</a:t>
            </a:r>
            <a:r>
              <a:rPr lang="ja-JP" altLang="en-US" dirty="0" smtClean="0">
                <a:latin typeface="ＭＳ ゴシック" panose="020B0609070205080204" pitchFamily="49" charset="-128"/>
                <a:ea typeface="ＭＳ ゴシック" panose="020B0609070205080204" pitchFamily="49" charset="-128"/>
              </a:rPr>
              <a:t>一連のライセンス。</a:t>
            </a:r>
            <a:r>
              <a:rPr lang="x-none" dirty="0">
                <a:latin typeface="ＭＳ ゴシック" panose="020B0609070205080204" pitchFamily="49" charset="-128"/>
                <a:ea typeface="ＭＳ ゴシック" panose="020B0609070205080204" pitchFamily="49" charset="-128"/>
              </a:rPr>
              <a:t>OSIが承認したライセンスの全リスト</a:t>
            </a:r>
            <a:r>
              <a:rPr lang="ja-JP" altLang="en-US" dirty="0">
                <a:latin typeface="ＭＳ ゴシック" panose="020B0609070205080204" pitchFamily="49" charset="-128"/>
                <a:ea typeface="ＭＳ ゴシック" panose="020B0609070205080204" pitchFamily="49" charset="-128"/>
              </a:rPr>
              <a:t>は、以下のページを参照：</a:t>
            </a:r>
            <a:r>
              <a:rPr lang="en-US" altLang="ja-JP" dirty="0">
                <a:latin typeface="ＭＳ ゴシック" panose="020B0609070205080204" pitchFamily="49" charset="-128"/>
                <a:ea typeface="ＭＳ ゴシック" panose="020B0609070205080204" pitchFamily="49" charset="-128"/>
              </a:rPr>
              <a:t/>
            </a:r>
            <a:br>
              <a:rPr lang="en-US" altLang="ja-JP" dirty="0">
                <a:latin typeface="ＭＳ ゴシック" panose="020B0609070205080204" pitchFamily="49" charset="-128"/>
                <a:ea typeface="ＭＳ ゴシック" panose="020B0609070205080204" pitchFamily="49" charset="-128"/>
              </a:rPr>
            </a:br>
            <a:r>
              <a:rPr lang="x-none" dirty="0">
                <a:latin typeface="ＭＳ ゴシック" panose="020B0609070205080204" pitchFamily="49" charset="-128"/>
                <a:ea typeface="ＭＳ ゴシック" panose="020B0609070205080204" pitchFamily="49" charset="-128"/>
                <a:hlinkClick r:id="rId3"/>
              </a:rPr>
              <a:t>http://www.opensource.org/licenses/</a:t>
            </a:r>
            <a:endParaRPr lang="x-none"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
        <p:nvSpPr>
          <p:cNvPr id="4" name="テキスト ボックス 3"/>
          <p:cNvSpPr txBox="1"/>
          <p:nvPr/>
        </p:nvSpPr>
        <p:spPr>
          <a:xfrm>
            <a:off x="180000" y="6480000"/>
            <a:ext cx="5931877" cy="338554"/>
          </a:xfrm>
          <a:prstGeom prst="rect">
            <a:avLst/>
          </a:prstGeom>
          <a:noFill/>
        </p:spPr>
        <p:txBody>
          <a:bodyPr wrap="square" rtlCol="0">
            <a:spAutoFit/>
          </a:bodyPr>
          <a:lstStyle/>
          <a:p>
            <a:r>
              <a:rPr kumimoji="1" lang="en-US" altLang="ja-JP" sz="1600" dirty="0" smtClean="0">
                <a:latin typeface="ＭＳ ゴシック" panose="020B0609070205080204" pitchFamily="49" charset="-128"/>
                <a:ea typeface="ＭＳ ゴシック" panose="020B0609070205080204" pitchFamily="49" charset="-128"/>
              </a:rPr>
              <a:t>※</a:t>
            </a:r>
            <a:r>
              <a:rPr kumimoji="1" lang="ja-JP" altLang="en-US" sz="1600" dirty="0" smtClean="0">
                <a:latin typeface="ＭＳ ゴシック" panose="020B0609070205080204" pitchFamily="49" charset="-128"/>
                <a:ea typeface="ＭＳ ゴシック" panose="020B0609070205080204" pitchFamily="49" charset="-128"/>
              </a:rPr>
              <a:t>「書面による申し出</a:t>
            </a:r>
            <a:r>
              <a:rPr kumimoji="1" lang="en-US" altLang="ja-JP" sz="1600" dirty="0" smtClean="0">
                <a:latin typeface="ＭＳ ゴシック" panose="020B0609070205080204" pitchFamily="49" charset="-128"/>
                <a:ea typeface="ＭＳ ゴシック" panose="020B0609070205080204" pitchFamily="49" charset="-128"/>
              </a:rPr>
              <a:t>(Written offer)</a:t>
            </a:r>
            <a:r>
              <a:rPr kumimoji="1" lang="ja-JP" altLang="en-US" sz="1600" dirty="0" smtClean="0">
                <a:latin typeface="ＭＳ ゴシック" panose="020B0609070205080204" pitchFamily="49" charset="-128"/>
                <a:ea typeface="ＭＳ ゴシック" panose="020B0609070205080204" pitchFamily="49" charset="-128"/>
              </a:rPr>
              <a:t>」と言われる</a:t>
            </a:r>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パーミッシブ</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寛容</a:t>
            </a:r>
            <a:r>
              <a:rPr lang="en-US" dirty="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な</a:t>
            </a:r>
            <a:r>
              <a:rPr lang="en-US" dirty="0" err="1" smtClean="0">
                <a:latin typeface="ＭＳ ゴシック" panose="020B0609070205080204" pitchFamily="49" charset="-128"/>
                <a:ea typeface="ＭＳ ゴシック" panose="020B0609070205080204" pitchFamily="49" charset="-128"/>
              </a:rPr>
              <a:t>FOSS</a:t>
            </a:r>
            <a:r>
              <a:rPr lang="en-US" dirty="0" err="1">
                <a:latin typeface="ＭＳ ゴシック" panose="020B0609070205080204" pitchFamily="49" charset="-128"/>
                <a:ea typeface="ＭＳ ゴシック" panose="020B0609070205080204" pitchFamily="49" charset="-128"/>
              </a:rPr>
              <a:t>ライセンス</a:t>
            </a:r>
            <a:endParaRPr lang="en-US" dirty="0">
              <a:solidFill>
                <a:schemeClr val="tx1"/>
              </a:solidFill>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ＭＳ ゴシック" panose="020B0609070205080204" pitchFamily="49" charset="-128"/>
                <a:ea typeface="ＭＳ ゴシック" panose="020B0609070205080204" pitchFamily="49" charset="-128"/>
              </a:rPr>
              <a:t>パーミッシブな</a:t>
            </a:r>
            <a:r>
              <a:rPr lang="en-US" err="1">
                <a:latin typeface="ＭＳ ゴシック" panose="020B0609070205080204" pitchFamily="49" charset="-128"/>
                <a:ea typeface="ＭＳ ゴシック" panose="020B0609070205080204" pitchFamily="49" charset="-128"/>
              </a:rPr>
              <a:t>FOSS</a:t>
            </a:r>
            <a:r>
              <a:rPr lang="en-US" smtClean="0">
                <a:latin typeface="ＭＳ ゴシック" panose="020B0609070205080204" pitchFamily="49" charset="-128"/>
                <a:ea typeface="ＭＳ ゴシック" panose="020B0609070205080204" pitchFamily="49" charset="-128"/>
              </a:rPr>
              <a:t>ライセンス － 制約が</a:t>
            </a:r>
            <a:r>
              <a:rPr lang="ja-JP" altLang="en-US" dirty="0">
                <a:latin typeface="ＭＳ ゴシック" panose="020B0609070205080204" pitchFamily="49" charset="-128"/>
                <a:ea typeface="ＭＳ ゴシック" panose="020B0609070205080204" pitchFamily="49" charset="-128"/>
              </a:rPr>
              <a:t>最も少ない</a:t>
            </a:r>
            <a:r>
              <a:rPr lang="en-US" altLang="ja-JP" dirty="0" err="1">
                <a:latin typeface="ＭＳ ゴシック" panose="020B0609070205080204" pitchFamily="49" charset="-128"/>
                <a:ea typeface="ＭＳ ゴシック" panose="020B0609070205080204" pitchFamily="49" charset="-128"/>
              </a:rPr>
              <a:t>FOSS</a:t>
            </a:r>
            <a:r>
              <a:rPr lang="en-US" dirty="0" err="1">
                <a:latin typeface="ＭＳ ゴシック" panose="020B0609070205080204" pitchFamily="49" charset="-128"/>
                <a:ea typeface="ＭＳ ゴシック" panose="020B0609070205080204" pitchFamily="49" charset="-128"/>
              </a:rPr>
              <a:t>ライセンスについて言及する時に用いられる用語</a:t>
            </a:r>
            <a:endParaRPr lang="en-US" dirty="0">
              <a:latin typeface="ＭＳ ゴシック" panose="020B0609070205080204" pitchFamily="49" charset="-128"/>
              <a:ea typeface="ＭＳ ゴシック" panose="020B0609070205080204" pitchFamily="49" charset="-128"/>
            </a:endParaRPr>
          </a:p>
          <a:p>
            <a:r>
              <a:rPr lang="en-US" dirty="0">
                <a:latin typeface="ＭＳ ゴシック" panose="020B0609070205080204" pitchFamily="49" charset="-128"/>
                <a:ea typeface="ＭＳ ゴシック" panose="020B0609070205080204" pitchFamily="49" charset="-128"/>
              </a:rPr>
              <a:t>例</a:t>
            </a:r>
            <a:r>
              <a:rPr lang="en-US" dirty="0" smtClean="0">
                <a:latin typeface="ＭＳ ゴシック" panose="020B0609070205080204" pitchFamily="49" charset="-128"/>
                <a:ea typeface="ＭＳ ゴシック" panose="020B0609070205080204" pitchFamily="49" charset="-128"/>
              </a:rPr>
              <a:t>：</a:t>
            </a:r>
            <a:r>
              <a:rPr lang="en-US" dirty="0">
                <a:latin typeface="ＭＳ ゴシック" panose="020B0609070205080204" pitchFamily="49" charset="-128"/>
                <a:ea typeface="ＭＳ ゴシック" panose="020B0609070205080204" pitchFamily="49" charset="-128"/>
              </a:rPr>
              <a:t>3</a:t>
            </a:r>
            <a:r>
              <a:rPr lang="ja-JP" altLang="en-US" dirty="0" smtClean="0">
                <a:latin typeface="ＭＳ ゴシック" panose="020B0609070205080204" pitchFamily="49" charset="-128"/>
                <a:ea typeface="ＭＳ ゴシック" panose="020B0609070205080204" pitchFamily="49" charset="-128"/>
              </a:rPr>
              <a:t>条項</a:t>
            </a:r>
            <a:r>
              <a:rPr lang="en-US" dirty="0" err="1" smtClean="0">
                <a:latin typeface="ＭＳ ゴシック" panose="020B0609070205080204" pitchFamily="49" charset="-128"/>
                <a:ea typeface="ＭＳ ゴシック" panose="020B0609070205080204" pitchFamily="49" charset="-128"/>
              </a:rPr>
              <a:t>BSD</a:t>
            </a:r>
            <a:r>
              <a:rPr lang="en-US" dirty="0" err="1">
                <a:latin typeface="ＭＳ ゴシック" panose="020B0609070205080204" pitchFamily="49" charset="-128"/>
                <a:ea typeface="ＭＳ ゴシック" panose="020B0609070205080204" pitchFamily="49" charset="-128"/>
              </a:rPr>
              <a:t>ライセンス</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sz="2100" dirty="0" err="1">
                <a:latin typeface="ＭＳ ゴシック" panose="020B0609070205080204" pitchFamily="49" charset="-128"/>
                <a:ea typeface="ＭＳ ゴシック" panose="020B0609070205080204" pitchFamily="49" charset="-128"/>
              </a:rPr>
              <a:t>BSDライセンスは、著作権表示</a:t>
            </a:r>
            <a:r>
              <a:rPr lang="ja-JP" altLang="en-US" sz="2100" dirty="0">
                <a:latin typeface="ＭＳ ゴシック" panose="020B0609070205080204" pitchFamily="49" charset="-128"/>
                <a:ea typeface="ＭＳ ゴシック" panose="020B0609070205080204" pitchFamily="49" charset="-128"/>
              </a:rPr>
              <a:t>と同</a:t>
            </a:r>
            <a:r>
              <a:rPr lang="en-US" sz="2100" dirty="0" err="1">
                <a:latin typeface="ＭＳ ゴシック" panose="020B0609070205080204" pitchFamily="49" charset="-128"/>
                <a:ea typeface="ＭＳ ゴシック" panose="020B0609070205080204" pitchFamily="49" charset="-128"/>
              </a:rPr>
              <a:t>ライセンスの保証に関する免責事項が維持される限り、いかなる目的においても制限ない再頒布を許容するパーミッシブなライセンスの一例</a:t>
            </a:r>
            <a:r>
              <a:rPr lang="en-US" sz="2100" dirty="0">
                <a:latin typeface="ＭＳ ゴシック" panose="020B0609070205080204" pitchFamily="49" charset="-128"/>
                <a:ea typeface="ＭＳ ゴシック" panose="020B0609070205080204" pitchFamily="49" charset="-128"/>
              </a:rPr>
              <a:t> </a:t>
            </a:r>
          </a:p>
          <a:p>
            <a:pPr lvl="1">
              <a:buFont typeface="Wingdings" panose="05000000000000000000" pitchFamily="2" charset="2"/>
              <a:buChar char="Ø"/>
            </a:pPr>
            <a:r>
              <a:rPr lang="en-US" sz="2100" dirty="0" err="1">
                <a:latin typeface="ＭＳ ゴシック" panose="020B0609070205080204" pitchFamily="49" charset="-128"/>
                <a:ea typeface="ＭＳ ゴシック" panose="020B0609070205080204" pitchFamily="49" charset="-128"/>
              </a:rPr>
              <a:t>このライセンスは</a:t>
            </a:r>
            <a:r>
              <a:rPr lang="ja-JP" altLang="en-US" sz="2100" dirty="0">
                <a:latin typeface="ＭＳ ゴシック" panose="020B0609070205080204" pitchFamily="49" charset="-128"/>
                <a:ea typeface="ＭＳ ゴシック" panose="020B0609070205080204" pitchFamily="49" charset="-128"/>
              </a:rPr>
              <a:t>派生製品</a:t>
            </a:r>
            <a:r>
              <a:rPr lang="en-US" sz="2100" dirty="0" err="1">
                <a:latin typeface="ＭＳ ゴシック" panose="020B0609070205080204" pitchFamily="49" charset="-128"/>
                <a:ea typeface="ＭＳ ゴシック" panose="020B0609070205080204" pitchFamily="49" charset="-128"/>
              </a:rPr>
              <a:t>の宣伝に許可</a:t>
            </a:r>
            <a:r>
              <a:rPr lang="ja-JP" altLang="en-US" sz="2100" dirty="0">
                <a:latin typeface="ＭＳ ゴシック" panose="020B0609070205080204" pitchFamily="49" charset="-128"/>
                <a:ea typeface="ＭＳ ゴシック" panose="020B0609070205080204" pitchFamily="49" charset="-128"/>
              </a:rPr>
              <a:t>なく貢献者の</a:t>
            </a:r>
            <a:r>
              <a:rPr lang="en-US" sz="2100" dirty="0">
                <a:latin typeface="ＭＳ ゴシック" panose="020B0609070205080204" pitchFamily="49" charset="-128"/>
                <a:ea typeface="ＭＳ ゴシック" panose="020B0609070205080204" pitchFamily="49" charset="-128"/>
              </a:rPr>
              <a:t>名</a:t>
            </a:r>
            <a:r>
              <a:rPr lang="ja-JP" altLang="en-US" sz="2100" dirty="0">
                <a:latin typeface="ＭＳ ゴシック" panose="020B0609070205080204" pitchFamily="49" charset="-128"/>
                <a:ea typeface="ＭＳ ゴシック" panose="020B0609070205080204" pitchFamily="49" charset="-128"/>
              </a:rPr>
              <a:t>前を</a:t>
            </a:r>
            <a:r>
              <a:rPr lang="en-US" sz="2100" dirty="0" err="1">
                <a:latin typeface="ＭＳ ゴシック" panose="020B0609070205080204" pitchFamily="49" charset="-128"/>
                <a:ea typeface="ＭＳ ゴシック" panose="020B0609070205080204" pitchFamily="49" charset="-128"/>
              </a:rPr>
              <a:t>使用</a:t>
            </a:r>
            <a:r>
              <a:rPr lang="ja-JP" altLang="en-US" sz="2100" dirty="0">
                <a:latin typeface="ＭＳ ゴシック" panose="020B0609070205080204" pitchFamily="49" charset="-128"/>
                <a:ea typeface="ＭＳ ゴシック" panose="020B0609070205080204" pitchFamily="49" charset="-128"/>
              </a:rPr>
              <a:t>すること</a:t>
            </a:r>
            <a:r>
              <a:rPr lang="en-US" sz="2100" dirty="0" err="1">
                <a:latin typeface="ＭＳ ゴシック" panose="020B0609070205080204" pitchFamily="49" charset="-128"/>
                <a:ea typeface="ＭＳ ゴシック" panose="020B0609070205080204" pitchFamily="49" charset="-128"/>
              </a:rPr>
              <a:t>を制限する条項を含んでい</a:t>
            </a:r>
            <a:r>
              <a:rPr lang="ja-JP" altLang="en-US" sz="2100" dirty="0">
                <a:latin typeface="ＭＳ ゴシック" panose="020B0609070205080204" pitchFamily="49" charset="-128"/>
                <a:ea typeface="ＭＳ ゴシック" panose="020B0609070205080204" pitchFamily="49" charset="-128"/>
              </a:rPr>
              <a:t>る</a:t>
            </a:r>
            <a:endParaRPr lang="en-US" sz="2100" dirty="0">
              <a:latin typeface="ＭＳ ゴシック" panose="020B0609070205080204" pitchFamily="49" charset="-128"/>
              <a:ea typeface="ＭＳ ゴシック" panose="020B0609070205080204" pitchFamily="49" charset="-128"/>
            </a:endParaRPr>
          </a:p>
          <a:p>
            <a:r>
              <a:rPr lang="en-US" sz="2500" dirty="0">
                <a:latin typeface="ＭＳ ゴシック" panose="020B0609070205080204" pitchFamily="49" charset="-128"/>
                <a:ea typeface="ＭＳ ゴシック" panose="020B0609070205080204" pitchFamily="49" charset="-128"/>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rPr>
              <a:t>ライセンスの互恵性とコピーレフトライセンス</a:t>
            </a: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ＭＳ ゴシック" panose="020B0609070205080204" pitchFamily="49" charset="-128"/>
                <a:ea typeface="ＭＳ ゴシック" panose="020B0609070205080204" pitchFamily="49" charset="-128"/>
              </a:rPr>
              <a:t>ライセンスの中には、</a:t>
            </a:r>
            <a:r>
              <a:rPr lang="ja-JP" altLang="en-US" dirty="0" smtClean="0">
                <a:latin typeface="ＭＳ ゴシック" panose="020B0609070205080204" pitchFamily="49" charset="-128"/>
                <a:ea typeface="ＭＳ ゴシック" panose="020B0609070205080204" pitchFamily="49" charset="-128"/>
              </a:rPr>
              <a:t>派生的著作物</a:t>
            </a:r>
            <a:r>
              <a:rPr lang="x-none" dirty="0">
                <a:latin typeface="ＭＳ ゴシック" panose="020B0609070205080204" pitchFamily="49" charset="-128"/>
                <a:ea typeface="ＭＳ ゴシック" panose="020B0609070205080204" pitchFamily="49" charset="-128"/>
              </a:rPr>
              <a:t>（同じファイル</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同じプログラム</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他の</a:t>
            </a:r>
            <a:r>
              <a:rPr lang="ja-JP" altLang="en-US" dirty="0">
                <a:latin typeface="ＭＳ ゴシック" panose="020B0609070205080204" pitchFamily="49" charset="-128"/>
                <a:ea typeface="ＭＳ ゴシック" panose="020B0609070205080204" pitchFamily="49" charset="-128"/>
              </a:rPr>
              <a:t>バウンダリにある</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を原作と同一の条件で</a:t>
            </a:r>
            <a:r>
              <a:rPr lang="x-none" dirty="0">
                <a:latin typeface="ＭＳ ゴシック" panose="020B0609070205080204" pitchFamily="49" charset="-128"/>
                <a:ea typeface="ＭＳ ゴシック" panose="020B0609070205080204" pitchFamily="49" charset="-128"/>
              </a:rPr>
              <a:t>再頒布</a:t>
            </a:r>
            <a:r>
              <a:rPr lang="ja-JP" altLang="en-US" dirty="0">
                <a:latin typeface="ＭＳ ゴシック" panose="020B0609070205080204" pitchFamily="49" charset="-128"/>
                <a:ea typeface="ＭＳ ゴシック" panose="020B0609070205080204" pitchFamily="49" charset="-128"/>
              </a:rPr>
              <a:t>すること</a:t>
            </a:r>
            <a:r>
              <a:rPr lang="x-none" dirty="0">
                <a:latin typeface="ＭＳ ゴシック" panose="020B0609070205080204" pitchFamily="49" charset="-128"/>
                <a:ea typeface="ＭＳ ゴシック" panose="020B0609070205080204" pitchFamily="49" charset="-128"/>
              </a:rPr>
              <a:t>を要求するものがあ</a:t>
            </a:r>
            <a:r>
              <a:rPr lang="ja-JP" altLang="en-US" dirty="0">
                <a:latin typeface="ＭＳ ゴシック" panose="020B0609070205080204" pitchFamily="49" charset="-128"/>
                <a:ea typeface="ＭＳ ゴシック" panose="020B0609070205080204" pitchFamily="49" charset="-128"/>
              </a:rPr>
              <a:t>る</a:t>
            </a:r>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これは、「コピーレフト」</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「互恵的」</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「遺伝的」効果と言及され</a:t>
            </a:r>
            <a:r>
              <a:rPr lang="ja-JP" altLang="en-US" dirty="0">
                <a:latin typeface="ＭＳ ゴシック" panose="020B0609070205080204" pitchFamily="49" charset="-128"/>
                <a:ea typeface="ＭＳ ゴシック" panose="020B0609070205080204" pitchFamily="49" charset="-128"/>
              </a:rPr>
              <a:t>る</a:t>
            </a:r>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GPL version 2.0よりライセンス互恵性の例</a:t>
            </a:r>
            <a:r>
              <a:rPr lang="ja-JP" altLang="en-US" dirty="0">
                <a:latin typeface="ＭＳ ゴシック" panose="020B0609070205080204" pitchFamily="49" charset="-128"/>
                <a:ea typeface="ＭＳ ゴシック" panose="020B0609070205080204" pitchFamily="49" charset="-128"/>
              </a:rPr>
              <a:t>：</a:t>
            </a:r>
            <a:endParaRPr lang="x-none" dirty="0">
              <a:latin typeface="ＭＳ ゴシック" panose="020B0609070205080204" pitchFamily="49" charset="-128"/>
              <a:ea typeface="ＭＳ ゴシック" panose="020B0609070205080204" pitchFamily="49" charset="-128"/>
            </a:endParaRPr>
          </a:p>
          <a:p>
            <a:pPr lvl="1" indent="0">
              <a:buNone/>
            </a:pPr>
            <a:r>
              <a:rPr lang="x-none" altLang="ja-JP" sz="1800" dirty="0">
                <a:latin typeface="ＭＳ ゴシック" panose="020B0609070205080204" pitchFamily="49" charset="-128"/>
                <a:ea typeface="ＭＳ ゴシック" panose="020B0609070205080204" pitchFamily="49" charset="-128"/>
              </a:rPr>
              <a:t>「『プログラム』またはその一部を含む著作物、あるいは『プログラム』 かその一部から派生した著作物を頒布あるいは発表する場合には、</a:t>
            </a:r>
            <a:r>
              <a:rPr lang="x-none" altLang="ja-JP" sz="1800">
                <a:latin typeface="ＭＳ ゴシック" panose="020B0609070205080204" pitchFamily="49" charset="-128"/>
                <a:ea typeface="ＭＳ ゴシック" panose="020B0609070205080204" pitchFamily="49" charset="-128"/>
              </a:rPr>
              <a:t>その </a:t>
            </a:r>
            <a:r>
              <a:rPr lang="x-none" altLang="ja-JP" sz="1800" smtClean="0">
                <a:latin typeface="ＭＳ ゴシック" panose="020B0609070205080204" pitchFamily="49" charset="-128"/>
                <a:ea typeface="ＭＳ ゴシック" panose="020B0609070205080204" pitchFamily="49" charset="-128"/>
              </a:rPr>
              <a:t>全体をこの契約書の条件に従って第三者へ無償で利用許諾しなければならない</a:t>
            </a:r>
            <a:r>
              <a:rPr lang="x-none" altLang="ja-JP" sz="1800" dirty="0">
                <a:latin typeface="ＭＳ ゴシック" panose="020B0609070205080204" pitchFamily="49" charset="-128"/>
                <a:ea typeface="ＭＳ ゴシック" panose="020B0609070205080204" pitchFamily="49" charset="-128"/>
              </a:rPr>
              <a:t>。 </a:t>
            </a:r>
            <a:r>
              <a:rPr lang="x-none" altLang="ja-JP" sz="1800" dirty="0" smtClean="0">
                <a:latin typeface="ＭＳ ゴシック" panose="020B0609070205080204" pitchFamily="49" charset="-128"/>
                <a:ea typeface="ＭＳ ゴシック" panose="020B0609070205080204" pitchFamily="49" charset="-128"/>
              </a:rPr>
              <a:t>」</a:t>
            </a:r>
            <a:endParaRPr lang="x-none" altLang="ja-JP" sz="1800" u="sng" dirty="0" smtClean="0">
              <a:solidFill>
                <a:srgbClr val="00B050"/>
              </a:solidFill>
              <a:latin typeface="ＭＳ ゴシック" panose="020B0609070205080204" pitchFamily="49" charset="-128"/>
              <a:ea typeface="ＭＳ ゴシック" panose="020B0609070205080204" pitchFamily="49" charset="-128"/>
            </a:endParaRPr>
          </a:p>
          <a:p>
            <a:r>
              <a:rPr lang="x-none" dirty="0" smtClean="0">
                <a:latin typeface="ＭＳ ゴシック" panose="020B0609070205080204" pitchFamily="49" charset="-128"/>
                <a:ea typeface="ＭＳ ゴシック" panose="020B0609070205080204" pitchFamily="49" charset="-128"/>
              </a:rPr>
              <a:t>互恵性やコピーレフトの条項を組み入れたライセンスとして</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GPL、 LGPL、 AGPL、 MPL</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および CDDLの</a:t>
            </a:r>
            <a:r>
              <a:rPr lang="ja-JP" altLang="en-US" dirty="0">
                <a:latin typeface="ＭＳ ゴシック" panose="020B0609070205080204" pitchFamily="49" charset="-128"/>
                <a:ea typeface="ＭＳ ゴシック" panose="020B0609070205080204" pitchFamily="49" charset="-128"/>
              </a:rPr>
              <a:t>すべて</a:t>
            </a:r>
            <a:r>
              <a:rPr lang="x-none" dirty="0">
                <a:latin typeface="ＭＳ ゴシック" panose="020B0609070205080204" pitchFamily="49" charset="-128"/>
                <a:ea typeface="ＭＳ ゴシック" panose="020B0609070205080204" pitchFamily="49" charset="-128"/>
              </a:rPr>
              <a:t>のバージョンが挙げられ</a:t>
            </a:r>
            <a:r>
              <a:rPr lang="ja-JP" altLang="en-US" dirty="0">
                <a:latin typeface="ＭＳ ゴシック" panose="020B0609070205080204" pitchFamily="49" charset="-128"/>
                <a:ea typeface="ＭＳ ゴシック" panose="020B0609070205080204" pitchFamily="49" charset="-128"/>
              </a:rPr>
              <a:t>る</a:t>
            </a:r>
            <a:r>
              <a:rPr lang="x-none" dirty="0">
                <a:latin typeface="ＭＳ ゴシック" panose="020B0609070205080204" pitchFamily="49" charset="-128"/>
                <a:ea typeface="ＭＳ ゴシック" panose="020B0609070205080204" pitchFamily="49" charset="-128"/>
              </a:rPr>
              <a:t> </a:t>
            </a:r>
            <a:endParaRPr lang="x-none" altLang="ja-JP" i="1" dirty="0">
              <a:latin typeface="ＭＳ ゴシック" panose="020B0609070205080204" pitchFamily="49" charset="-128"/>
              <a:ea typeface="ＭＳ ゴシック" panose="020B0609070205080204" pitchFamily="49" charset="-128"/>
            </a:endParaRPr>
          </a:p>
          <a:p>
            <a:r>
              <a:rPr lang="x-none" altLang="x-none" dirty="0">
                <a:latin typeface="ＭＳ ゴシック" panose="020B0609070205080204" pitchFamily="49" charset="-128"/>
                <a:ea typeface="ＭＳ ゴシック" panose="020B0609070205080204" pitchFamily="49" charset="-128"/>
              </a:rPr>
              <a:t>コピーレフト ライセンスは、ソース</a:t>
            </a:r>
            <a:r>
              <a:rPr lang="ja-JP" altLang="en-US" dirty="0">
                <a:latin typeface="ＭＳ ゴシック" panose="020B0609070205080204" pitchFamily="49" charset="-128"/>
                <a:ea typeface="ＭＳ ゴシック" panose="020B0609070205080204" pitchFamily="49" charset="-128"/>
              </a:rPr>
              <a:t>コード</a:t>
            </a:r>
            <a:r>
              <a:rPr lang="x-none" altLang="x-none" dirty="0">
                <a:latin typeface="ＭＳ ゴシック" panose="020B0609070205080204" pitchFamily="49" charset="-128"/>
                <a:ea typeface="ＭＳ ゴシック" panose="020B0609070205080204" pitchFamily="49" charset="-128"/>
              </a:rPr>
              <a:t>が</a:t>
            </a:r>
            <a:r>
              <a:rPr lang="ja-JP" altLang="en-US">
                <a:latin typeface="ＭＳ ゴシック" panose="020B0609070205080204" pitchFamily="49" charset="-128"/>
                <a:ea typeface="ＭＳ ゴシック" panose="020B0609070205080204" pitchFamily="49" charset="-128"/>
              </a:rPr>
              <a:t>入手</a:t>
            </a:r>
            <a:r>
              <a:rPr lang="x-none" altLang="x-none" smtClean="0">
                <a:latin typeface="ＭＳ ゴシック" panose="020B0609070205080204" pitchFamily="49" charset="-128"/>
                <a:ea typeface="ＭＳ ゴシック" panose="020B0609070205080204" pitchFamily="49" charset="-128"/>
              </a:rPr>
              <a:t>できる状態にあることを義務</a:t>
            </a:r>
            <a:r>
              <a:rPr lang="ja-JP" altLang="en-US" smtClean="0">
                <a:latin typeface="ＭＳ ゴシック" panose="020B0609070205080204" pitchFamily="49" charset="-128"/>
                <a:ea typeface="ＭＳ ゴシック" panose="020B0609070205080204" pitchFamily="49" charset="-128"/>
              </a:rPr>
              <a:t>付</a:t>
            </a:r>
            <a:r>
              <a:rPr lang="x-none" altLang="x-none" smtClean="0">
                <a:latin typeface="ＭＳ ゴシック" panose="020B0609070205080204" pitchFamily="49" charset="-128"/>
                <a:ea typeface="ＭＳ ゴシック" panose="020B0609070205080204" pitchFamily="49" charset="-128"/>
              </a:rPr>
              <a:t>ける場合があ</a:t>
            </a:r>
            <a:r>
              <a:rPr lang="ja-JP" altLang="en-US" dirty="0">
                <a:latin typeface="ＭＳ ゴシック" panose="020B0609070205080204" pitchFamily="49" charset="-128"/>
                <a:ea typeface="ＭＳ ゴシック" panose="020B0609070205080204" pitchFamily="49" charset="-128"/>
              </a:rPr>
              <a:t>る</a:t>
            </a:r>
            <a:endParaRPr lang="x-none" altLang="x-none" dirty="0">
              <a:latin typeface="ＭＳ ゴシック" panose="020B0609070205080204" pitchFamily="49" charset="-128"/>
              <a:ea typeface="ＭＳ ゴシック" panose="020B0609070205080204" pitchFamily="49" charset="-128"/>
            </a:endParaRPr>
          </a:p>
          <a:p>
            <a:pPr marL="0" indent="0">
              <a:buNone/>
            </a:pPr>
            <a:endParaRPr lang="en-US" altLang="ja-JP" i="1" dirty="0">
              <a:latin typeface="ＭＳ ゴシック" panose="020B0609070205080204" pitchFamily="49" charset="-128"/>
              <a:ea typeface="ＭＳ ゴシック" panose="020B0609070205080204" pitchFamily="49" charset="-128"/>
            </a:endParaRPr>
          </a:p>
          <a:p>
            <a:pPr>
              <a:buNone/>
            </a:pP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49414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ＭＳ ゴシック" panose="020B0609070205080204" pitchFamily="49" charset="-128"/>
                <a:ea typeface="ＭＳ ゴシック" panose="020B0609070205080204" pitchFamily="49" charset="-128"/>
              </a:rPr>
              <a:t>プロプライエタリ</a:t>
            </a:r>
            <a:r>
              <a:rPr lang="ja-JP" altLang="en-US" dirty="0" smtClean="0">
                <a:latin typeface="ＭＳ ゴシック" panose="020B0609070205080204" pitchFamily="49" charset="-128"/>
                <a:ea typeface="ＭＳ ゴシック" panose="020B0609070205080204" pitchFamily="49" charset="-128"/>
              </a:rPr>
              <a:t>ライセンス、</a:t>
            </a:r>
            <a:r>
              <a:rPr lang="en-US" altLang="ja-JP" dirty="0" smtClean="0">
                <a:latin typeface="ＭＳ ゴシック" panose="020B0609070205080204" pitchFamily="49" charset="-128"/>
                <a:ea typeface="ＭＳ ゴシック" panose="020B0609070205080204" pitchFamily="49" charset="-128"/>
              </a:rPr>
              <a:t/>
            </a:r>
            <a:br>
              <a:rPr lang="en-US" altLang="ja-JP" dirty="0" smtClean="0">
                <a:latin typeface="ＭＳ ゴシック" panose="020B0609070205080204" pitchFamily="49" charset="-128"/>
                <a:ea typeface="ＭＳ ゴシック" panose="020B0609070205080204" pitchFamily="49" charset="-128"/>
              </a:rPr>
            </a:br>
            <a:r>
              <a:rPr lang="en-US" dirty="0" err="1" smtClean="0">
                <a:latin typeface="ＭＳ ゴシック" panose="020B0609070205080204" pitchFamily="49" charset="-128"/>
                <a:ea typeface="ＭＳ ゴシック" panose="020B0609070205080204" pitchFamily="49" charset="-128"/>
              </a:rPr>
              <a:t>もしくはクローズド</a:t>
            </a:r>
            <a:r>
              <a:rPr lang="en-US" dirty="0" smtClean="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ソース</a:t>
            </a:r>
            <a:r>
              <a:rPr lang="ja-JP" altLang="en-US" dirty="0">
                <a:latin typeface="ＭＳ ゴシック" panose="020B0609070205080204" pitchFamily="49" charset="-128"/>
                <a:ea typeface="ＭＳ ゴシック" panose="020B0609070205080204" pitchFamily="49" charset="-128"/>
              </a:rPr>
              <a:t> ライセンス</a:t>
            </a:r>
            <a:endParaRPr lang="en-US" dirty="0">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556967" y="2013995"/>
            <a:ext cx="10796833" cy="4644352"/>
          </a:xfrm>
        </p:spPr>
        <p:txBody>
          <a:bodyPr vert="horz" lIns="91440" tIns="45720" rIns="91440" bIns="45720" rtlCol="0" anchor="t">
            <a:normAutofit lnSpcReduction="10000"/>
          </a:bodyPr>
          <a:lstStyle/>
          <a:p>
            <a:r>
              <a:rPr lang="en-US" dirty="0">
                <a:latin typeface="ＭＳ ゴシック" panose="020B0609070205080204" pitchFamily="49" charset="-128"/>
                <a:ea typeface="ＭＳ ゴシック" panose="020B0609070205080204" pitchFamily="49" charset="-128"/>
              </a:rPr>
              <a:t>プロプライエタリ ソフトウェア </a:t>
            </a:r>
            <a:r>
              <a:rPr lang="en-US" dirty="0" err="1">
                <a:latin typeface="ＭＳ ゴシック" panose="020B0609070205080204" pitchFamily="49" charset="-128"/>
                <a:ea typeface="ＭＳ ゴシック" panose="020B0609070205080204" pitchFamily="49" charset="-128"/>
              </a:rPr>
              <a:t>ライセンス</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もしくは</a:t>
            </a:r>
            <a:r>
              <a:rPr lang="en-US" dirty="0" err="1">
                <a:latin typeface="ＭＳ ゴシック" panose="020B0609070205080204" pitchFamily="49" charset="-128"/>
                <a:ea typeface="ＭＳ ゴシック" panose="020B0609070205080204" pitchFamily="49" charset="-128"/>
              </a:rPr>
              <a:t>商用ライセンス、もしくはEULA）は</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ソフトウェアの使用、改変</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もしくは再頒布についての制約を有</a:t>
            </a:r>
            <a:r>
              <a:rPr lang="ja-JP" altLang="en-US" dirty="0">
                <a:latin typeface="ＭＳ ゴシック" panose="020B0609070205080204" pitchFamily="49" charset="-128"/>
                <a:ea typeface="ＭＳ ゴシック" panose="020B0609070205080204" pitchFamily="49" charset="-128"/>
              </a:rPr>
              <a:t>する</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プロプライエタリ</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ライセンスは、多くの場合</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金銭</a:t>
            </a:r>
            <a:r>
              <a:rPr lang="ja-JP" altLang="en-US">
                <a:latin typeface="ＭＳ ゴシック" panose="020B0609070205080204" pitchFamily="49" charset="-128"/>
                <a:ea typeface="ＭＳ ゴシック" panose="020B0609070205080204" pitchFamily="49" charset="-128"/>
              </a:rPr>
              <a:t>の</a:t>
            </a:r>
            <a:r>
              <a:rPr lang="en-US" smtClean="0">
                <a:latin typeface="ＭＳ ゴシック" panose="020B0609070205080204" pitchFamily="49" charset="-128"/>
                <a:ea typeface="ＭＳ ゴシック" panose="020B0609070205080204" pitchFamily="49" charset="-128"/>
              </a:rPr>
              <a:t>支払</a:t>
            </a:r>
            <a:r>
              <a:rPr lang="ja-JP" altLang="en-US" smtClean="0">
                <a:latin typeface="ＭＳ ゴシック" panose="020B0609070205080204" pitchFamily="49" charset="-128"/>
                <a:ea typeface="ＭＳ ゴシック" panose="020B0609070205080204" pitchFamily="49" charset="-128"/>
              </a:rPr>
              <a:t>い</a:t>
            </a:r>
            <a:r>
              <a:rPr lang="en-US" smtClean="0">
                <a:latin typeface="ＭＳ ゴシック" panose="020B0609070205080204" pitchFamily="49" charset="-128"/>
                <a:ea typeface="ＭＳ ゴシック" panose="020B0609070205080204" pitchFamily="49" charset="-128"/>
              </a:rPr>
              <a:t>やライセンス料を伴</a:t>
            </a:r>
            <a:r>
              <a:rPr lang="ja-JP" altLang="en-US" dirty="0">
                <a:latin typeface="ＭＳ ゴシック" panose="020B0609070205080204" pitchFamily="49" charset="-128"/>
                <a:ea typeface="ＭＳ ゴシック" panose="020B0609070205080204" pitchFamily="49" charset="-128"/>
              </a:rPr>
              <a:t>う</a:t>
            </a:r>
            <a:r>
              <a:rPr lang="en-US" dirty="0">
                <a:latin typeface="ＭＳ ゴシック" panose="020B0609070205080204" pitchFamily="49" charset="-128"/>
                <a:ea typeface="ＭＳ ゴシック" panose="020B0609070205080204" pitchFamily="49" charset="-128"/>
              </a:rPr>
              <a:t> </a:t>
            </a:r>
          </a:p>
          <a:p>
            <a:r>
              <a:rPr lang="en-US" dirty="0" err="1">
                <a:latin typeface="ＭＳ ゴシック" panose="020B0609070205080204" pitchFamily="49" charset="-128"/>
                <a:ea typeface="ＭＳ ゴシック" panose="020B0609070205080204" pitchFamily="49" charset="-128"/>
              </a:rPr>
              <a:t>プロプライエタリ</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ライセンスは</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ベンダ</a:t>
            </a:r>
            <a:r>
              <a:rPr lang="en-US" dirty="0">
                <a:latin typeface="ＭＳ ゴシック" panose="020B0609070205080204" pitchFamily="49" charset="-128"/>
                <a:ea typeface="ＭＳ ゴシック" panose="020B0609070205080204" pitchFamily="49" charset="-128"/>
              </a:rPr>
              <a:t>ー</a:t>
            </a:r>
            <a:r>
              <a:rPr lang="ja-JP" altLang="en-US" dirty="0" smtClean="0">
                <a:latin typeface="ＭＳ ゴシック" panose="020B0609070205080204" pitchFamily="49" charset="-128"/>
                <a:ea typeface="ＭＳ ゴシック" panose="020B0609070205080204" pitchFamily="49" charset="-128"/>
              </a:rPr>
              <a:t>ごと</a:t>
            </a:r>
            <a:r>
              <a:rPr lang="ja-JP" altLang="en-US" dirty="0">
                <a:latin typeface="ＭＳ ゴシック" panose="020B0609070205080204" pitchFamily="49" charset="-128"/>
                <a:ea typeface="ＭＳ ゴシック" panose="020B0609070205080204" pitchFamily="49" charset="-128"/>
              </a:rPr>
              <a:t>の</a:t>
            </a:r>
            <a:r>
              <a:rPr lang="en-US" dirty="0" err="1" smtClean="0">
                <a:latin typeface="ＭＳ ゴシック" panose="020B0609070205080204" pitchFamily="49" charset="-128"/>
                <a:ea typeface="ＭＳ ゴシック" panose="020B0609070205080204" pitchFamily="49" charset="-128"/>
              </a:rPr>
              <a:t>独自性があ</a:t>
            </a:r>
            <a:r>
              <a:rPr lang="ja-JP" altLang="en-US" dirty="0">
                <a:latin typeface="ＭＳ ゴシック" panose="020B0609070205080204" pitchFamily="49" charset="-128"/>
                <a:ea typeface="ＭＳ ゴシック" panose="020B0609070205080204" pitchFamily="49" charset="-128"/>
              </a:rPr>
              <a:t>る </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 存在する</a:t>
            </a:r>
            <a:r>
              <a:rPr lang="en-US" dirty="0" err="1">
                <a:latin typeface="ＭＳ ゴシック" panose="020B0609070205080204" pitchFamily="49" charset="-128"/>
                <a:ea typeface="ＭＳ ゴシック" panose="020B0609070205080204" pitchFamily="49" charset="-128"/>
              </a:rPr>
              <a:t>ベンダ</a:t>
            </a:r>
            <a:r>
              <a:rPr lang="en-US" dirty="0">
                <a:latin typeface="ＭＳ ゴシック" panose="020B0609070205080204" pitchFamily="49" charset="-128"/>
                <a:ea typeface="ＭＳ ゴシック" panose="020B0609070205080204" pitchFamily="49" charset="-128"/>
              </a:rPr>
              <a:t>ー</a:t>
            </a:r>
            <a:r>
              <a:rPr lang="ja-JP" altLang="en-US" dirty="0">
                <a:latin typeface="ＭＳ ゴシック" panose="020B0609070205080204" pitchFamily="49" charset="-128"/>
                <a:ea typeface="ＭＳ ゴシック" panose="020B0609070205080204" pitchFamily="49" charset="-128"/>
              </a:rPr>
              <a:t>数と同じバリエーションの</a:t>
            </a:r>
            <a:r>
              <a:rPr lang="en-US" dirty="0" err="1">
                <a:latin typeface="ＭＳ ゴシック" panose="020B0609070205080204" pitchFamily="49" charset="-128"/>
                <a:ea typeface="ＭＳ ゴシック" panose="020B0609070205080204" pitchFamily="49" charset="-128"/>
              </a:rPr>
              <a:t>プロプライエタリ</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a:t>
            </a:r>
            <a:r>
              <a:rPr lang="ja-JP" altLang="en-US" dirty="0">
                <a:latin typeface="ＭＳ ゴシック" panose="020B0609070205080204" pitchFamily="49" charset="-128"/>
                <a:ea typeface="ＭＳ ゴシック" panose="020B0609070205080204" pitchFamily="49" charset="-128"/>
              </a:rPr>
              <a:t>が</a:t>
            </a:r>
            <a:r>
              <a:rPr lang="en-US" dirty="0" err="1">
                <a:latin typeface="ＭＳ ゴシック" panose="020B0609070205080204" pitchFamily="49" charset="-128"/>
                <a:ea typeface="ＭＳ ゴシック" panose="020B0609070205080204" pitchFamily="49" charset="-128"/>
              </a:rPr>
              <a:t>あり、それぞれ</a:t>
            </a:r>
            <a:r>
              <a:rPr lang="ja-JP" altLang="en-US" dirty="0">
                <a:latin typeface="ＭＳ ゴシック" panose="020B0609070205080204" pitchFamily="49" charset="-128"/>
                <a:ea typeface="ＭＳ ゴシック" panose="020B0609070205080204" pitchFamily="49" charset="-128"/>
              </a:rPr>
              <a:t>を</a:t>
            </a:r>
            <a:r>
              <a:rPr lang="en-US" dirty="0" err="1">
                <a:latin typeface="ＭＳ ゴシック" panose="020B0609070205080204" pitchFamily="49" charset="-128"/>
                <a:ea typeface="ＭＳ ゴシック" panose="020B0609070205080204" pitchFamily="49" charset="-128"/>
              </a:rPr>
              <a:t>個別に評価</a:t>
            </a:r>
            <a:r>
              <a:rPr lang="ja-JP" altLang="en-US" dirty="0">
                <a:latin typeface="ＭＳ ゴシック" panose="020B0609070205080204" pitchFamily="49" charset="-128"/>
                <a:ea typeface="ＭＳ ゴシック" panose="020B0609070205080204" pitchFamily="49" charset="-128"/>
              </a:rPr>
              <a:t>し</a:t>
            </a:r>
            <a:r>
              <a:rPr lang="en-US" dirty="0" err="1">
                <a:latin typeface="ＭＳ ゴシック" panose="020B0609070205080204" pitchFamily="49" charset="-128"/>
                <a:ea typeface="ＭＳ ゴシック" panose="020B0609070205080204" pitchFamily="49" charset="-128"/>
              </a:rPr>
              <a:t>なければな</a:t>
            </a:r>
            <a:r>
              <a:rPr lang="ja-JP" altLang="en-US" dirty="0">
                <a:latin typeface="ＭＳ ゴシック" panose="020B0609070205080204" pitchFamily="49" charset="-128"/>
                <a:ea typeface="ＭＳ ゴシック" panose="020B0609070205080204" pitchFamily="49" charset="-128"/>
              </a:rPr>
              <a:t>らない</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FOSSの開発者たちは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通常、</a:t>
            </a:r>
            <a:r>
              <a:rPr lang="en-US" dirty="0">
                <a:latin typeface="ＭＳ ゴシック" panose="020B0609070205080204" pitchFamily="49" charset="-128"/>
                <a:ea typeface="ＭＳ ゴシック" panose="020B0609070205080204" pitchFamily="49" charset="-128"/>
              </a:rPr>
              <a:t>「</a:t>
            </a:r>
            <a:r>
              <a:rPr lang="en-US" altLang="ja-JP" dirty="0" err="1">
                <a:latin typeface="ＭＳ ゴシック" panose="020B0609070205080204" pitchFamily="49" charset="-128"/>
                <a:ea typeface="ＭＳ ゴシック" panose="020B0609070205080204" pitchFamily="49" charset="-128"/>
              </a:rPr>
              <a:t>プロプライエタリ</a:t>
            </a:r>
            <a:r>
              <a:rPr lang="en-US" altLang="ja-JP"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という用語</a:t>
            </a:r>
            <a:r>
              <a:rPr lang="en-US" altLang="ja-JP" dirty="0" err="1">
                <a:latin typeface="ＭＳ ゴシック" panose="020B0609070205080204" pitchFamily="49" charset="-128"/>
                <a:ea typeface="ＭＳ ゴシック" panose="020B0609070205080204" pitchFamily="49" charset="-128"/>
              </a:rPr>
              <a:t>をFOSS</a:t>
            </a:r>
            <a:r>
              <a:rPr lang="ja-JP" altLang="en-US" dirty="0">
                <a:latin typeface="ＭＳ ゴシック" panose="020B0609070205080204" pitchFamily="49" charset="-128"/>
                <a:ea typeface="ＭＳ ゴシック" panose="020B0609070205080204" pitchFamily="49" charset="-128"/>
              </a:rPr>
              <a:t>でない</a:t>
            </a:r>
            <a:r>
              <a:rPr lang="en-US" altLang="ja-JP" dirty="0" err="1">
                <a:latin typeface="ＭＳ ゴシック" panose="020B0609070205080204" pitchFamily="49" charset="-128"/>
                <a:ea typeface="ＭＳ ゴシック" panose="020B0609070205080204" pitchFamily="49" charset="-128"/>
              </a:rPr>
              <a:t>商用のライセンスを言い表す際に用い</a:t>
            </a:r>
            <a:r>
              <a:rPr lang="ja-JP" altLang="en-US" dirty="0">
                <a:latin typeface="ＭＳ ゴシック" panose="020B0609070205080204" pitchFamily="49" charset="-128"/>
                <a:ea typeface="ＭＳ ゴシック" panose="020B0609070205080204" pitchFamily="49" charset="-128"/>
              </a:rPr>
              <a:t>る</a:t>
            </a:r>
            <a:r>
              <a:rPr lang="en-US" altLang="ja-JP" dirty="0" err="1">
                <a:latin typeface="ＭＳ ゴシック" panose="020B0609070205080204" pitchFamily="49" charset="-128"/>
                <a:ea typeface="ＭＳ ゴシック" panose="020B0609070205080204" pitchFamily="49" charset="-128"/>
              </a:rPr>
              <a:t>が</a:t>
            </a:r>
            <a:r>
              <a:rPr lang="en-US" dirty="0" err="1">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ライセンスも</a:t>
            </a:r>
            <a:r>
              <a:rPr lang="en-US" dirty="0" err="1">
                <a:latin typeface="ＭＳ ゴシック" panose="020B0609070205080204" pitchFamily="49" charset="-128"/>
                <a:ea typeface="ＭＳ ゴシック" panose="020B0609070205080204" pitchFamily="49" charset="-128"/>
              </a:rPr>
              <a:t>プロプライエタリ</a:t>
            </a:r>
            <a:r>
              <a:rPr lang="ja-JP" altLang="en-US" dirty="0">
                <a:latin typeface="ＭＳ ゴシック" panose="020B0609070205080204" pitchFamily="49" charset="-128"/>
                <a:ea typeface="ＭＳ ゴシック" panose="020B0609070205080204" pitchFamily="49" charset="-128"/>
              </a:rPr>
              <a:t> </a:t>
            </a:r>
            <a:r>
              <a:rPr lang="en-US" dirty="0" err="1" smtClean="0">
                <a:latin typeface="ＭＳ ゴシック" panose="020B0609070205080204" pitchFamily="49" charset="-128"/>
                <a:ea typeface="ＭＳ ゴシック" panose="020B0609070205080204" pitchFamily="49" charset="-128"/>
              </a:rPr>
              <a:t>ライセンスも</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知的財産</a:t>
            </a:r>
            <a:r>
              <a:rPr lang="ja-JP" altLang="en-US" dirty="0">
                <a:latin typeface="ＭＳ ゴシック" panose="020B0609070205080204" pitchFamily="49" charset="-128"/>
                <a:ea typeface="ＭＳ ゴシック" panose="020B0609070205080204" pitchFamily="49" charset="-128"/>
              </a:rPr>
              <a:t>をベース</a:t>
            </a:r>
            <a:r>
              <a:rPr lang="ja-JP" altLang="en-US" dirty="0" smtClean="0">
                <a:latin typeface="ＭＳ ゴシック" panose="020B0609070205080204" pitchFamily="49" charset="-128"/>
                <a:ea typeface="ＭＳ ゴシック" panose="020B0609070205080204" pitchFamily="49" charset="-128"/>
              </a:rPr>
              <a:t>にしたものであり、どちらも</a:t>
            </a:r>
            <a:r>
              <a:rPr lang="en-US" dirty="0" err="1" smtClean="0">
                <a:latin typeface="ＭＳ ゴシック" panose="020B0609070205080204" pitchFamily="49" charset="-128"/>
                <a:ea typeface="ＭＳ ゴシック" panose="020B0609070205080204" pitchFamily="49" charset="-128"/>
              </a:rPr>
              <a:t>その</a:t>
            </a:r>
            <a:r>
              <a:rPr lang="ja-JP" altLang="en-US" dirty="0">
                <a:latin typeface="ＭＳ ゴシック" panose="020B0609070205080204" pitchFamily="49" charset="-128"/>
                <a:ea typeface="ＭＳ ゴシック" panose="020B0609070205080204" pitchFamily="49" charset="-128"/>
              </a:rPr>
              <a:t>ソフトウェア資産</a:t>
            </a:r>
            <a:r>
              <a:rPr lang="en-US" dirty="0" err="1" smtClean="0">
                <a:latin typeface="ＭＳ ゴシック" panose="020B0609070205080204" pitchFamily="49" charset="-128"/>
                <a:ea typeface="ＭＳ ゴシック" panose="020B0609070205080204" pitchFamily="49" charset="-128"/>
              </a:rPr>
              <a:t>にライセンスを付与</a:t>
            </a:r>
            <a:r>
              <a:rPr lang="ja-JP" altLang="en-US" dirty="0" smtClean="0">
                <a:latin typeface="ＭＳ ゴシック" panose="020B0609070205080204" pitchFamily="49" charset="-128"/>
                <a:ea typeface="ＭＳ ゴシック" panose="020B0609070205080204" pitchFamily="49" charset="-128"/>
              </a:rPr>
              <a:t>したもの</a:t>
            </a: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580770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その他のライセン</a:t>
            </a:r>
            <a:r>
              <a:rPr lang="ja-JP" altLang="en-US" dirty="0">
                <a:latin typeface="ＭＳ ゴシック" panose="020B0609070205080204" pitchFamily="49" charset="-128"/>
                <a:ea typeface="ＭＳ ゴシック" panose="020B0609070205080204" pitchFamily="49" charset="-128"/>
              </a:rPr>
              <a:t>ス</a:t>
            </a:r>
            <a:endParaRPr lang="en-US" dirty="0">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697584" y="1481772"/>
            <a:ext cx="10796833" cy="5176575"/>
          </a:xfrm>
        </p:spPr>
        <p:txBody>
          <a:bodyPr vert="horz" lIns="91440" tIns="45720" rIns="91440" bIns="45720" rtlCol="0" anchor="t">
            <a:normAutofit lnSpcReduction="10000"/>
          </a:bodyPr>
          <a:lstStyle/>
          <a:p>
            <a:r>
              <a:rPr lang="en-US" dirty="0" err="1">
                <a:latin typeface="ＭＳ ゴシック" panose="020B0609070205080204" pitchFamily="49" charset="-128"/>
                <a:ea typeface="ＭＳ ゴシック" panose="020B0609070205080204" pitchFamily="49" charset="-128"/>
              </a:rPr>
              <a:t>フリーウェア－プロプライエタリ</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ライセンスの</a:t>
            </a:r>
            <a:r>
              <a:rPr lang="ja-JP" altLang="en-US" dirty="0">
                <a:latin typeface="ＭＳ ゴシック" panose="020B0609070205080204" pitchFamily="49" charset="-128"/>
                <a:ea typeface="ＭＳ ゴシック" panose="020B0609070205080204" pitchFamily="49" charset="-128"/>
              </a:rPr>
              <a:t>下で</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無料</a:t>
            </a:r>
            <a:r>
              <a:rPr lang="ja-JP" altLang="en-US" dirty="0">
                <a:latin typeface="ＭＳ ゴシック" panose="020B0609070205080204" pitchFamily="49" charset="-128"/>
                <a:ea typeface="ＭＳ ゴシック" panose="020B0609070205080204" pitchFamily="49" charset="-128"/>
              </a:rPr>
              <a:t>また</a:t>
            </a:r>
            <a:r>
              <a:rPr lang="en-US" dirty="0" err="1">
                <a:latin typeface="ＭＳ ゴシック" panose="020B0609070205080204" pitchFamily="49" charset="-128"/>
                <a:ea typeface="ＭＳ ゴシック" panose="020B0609070205080204" pitchFamily="49" charset="-128"/>
              </a:rPr>
              <a:t>は非常に低</a:t>
            </a:r>
            <a:r>
              <a:rPr lang="ja-JP" altLang="en-US" dirty="0">
                <a:latin typeface="ＭＳ ゴシック" panose="020B0609070205080204" pitchFamily="49" charset="-128"/>
                <a:ea typeface="ＭＳ ゴシック" panose="020B0609070205080204" pitchFamily="49" charset="-128"/>
              </a:rPr>
              <a:t>い</a:t>
            </a:r>
            <a:r>
              <a:rPr lang="en-US" dirty="0" err="1">
                <a:latin typeface="ＭＳ ゴシック" panose="020B0609070205080204" pitchFamily="49" charset="-128"/>
                <a:ea typeface="ＭＳ ゴシック" panose="020B0609070205080204" pitchFamily="49" charset="-128"/>
              </a:rPr>
              <a:t>コストで頒布されるソフトウェア</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sz="1800" dirty="0" err="1">
                <a:latin typeface="ＭＳ ゴシック" panose="020B0609070205080204" pitchFamily="49" charset="-128"/>
                <a:ea typeface="ＭＳ ゴシック" panose="020B0609070205080204" pitchFamily="49" charset="-128"/>
              </a:rPr>
              <a:t>ソースコードが</a:t>
            </a:r>
            <a:r>
              <a:rPr lang="ja-JP" altLang="en-US" sz="1800" dirty="0">
                <a:latin typeface="ＭＳ ゴシック" panose="020B0609070205080204" pitchFamily="49" charset="-128"/>
                <a:ea typeface="ＭＳ ゴシック" panose="020B0609070205080204" pitchFamily="49" charset="-128"/>
              </a:rPr>
              <a:t>入手</a:t>
            </a:r>
            <a:r>
              <a:rPr lang="en-US" sz="1800" dirty="0" err="1">
                <a:latin typeface="ＭＳ ゴシック" panose="020B0609070205080204" pitchFamily="49" charset="-128"/>
                <a:ea typeface="ＭＳ ゴシック" panose="020B0609070205080204" pitchFamily="49" charset="-128"/>
              </a:rPr>
              <a:t>できる</a:t>
            </a:r>
            <a:r>
              <a:rPr lang="ja-JP" altLang="en-US" sz="1800" dirty="0">
                <a:latin typeface="ＭＳ ゴシック" panose="020B0609070205080204" pitchFamily="49" charset="-128"/>
                <a:ea typeface="ＭＳ ゴシック" panose="020B0609070205080204" pitchFamily="49" charset="-128"/>
              </a:rPr>
              <a:t>もの</a:t>
            </a:r>
            <a:r>
              <a:rPr lang="en-US" sz="1800" dirty="0">
                <a:latin typeface="ＭＳ ゴシック" panose="020B0609070205080204" pitchFamily="49" charset="-128"/>
                <a:ea typeface="ＭＳ ゴシック" panose="020B0609070205080204" pitchFamily="49" charset="-128"/>
              </a:rPr>
              <a:t>も</a:t>
            </a:r>
            <a:r>
              <a:rPr lang="ja-JP" altLang="en-US" sz="1800" dirty="0">
                <a:latin typeface="ＭＳ ゴシック" panose="020B0609070205080204" pitchFamily="49" charset="-128"/>
                <a:ea typeface="ＭＳ ゴシック" panose="020B0609070205080204" pitchFamily="49" charset="-128"/>
              </a:rPr>
              <a:t>あれば、でき</a:t>
            </a:r>
            <a:r>
              <a:rPr lang="en-US" sz="1800" dirty="0" err="1">
                <a:latin typeface="ＭＳ ゴシック" panose="020B0609070205080204" pitchFamily="49" charset="-128"/>
                <a:ea typeface="ＭＳ ゴシック" panose="020B0609070205080204" pitchFamily="49" charset="-128"/>
              </a:rPr>
              <a:t>ない</a:t>
            </a:r>
            <a:r>
              <a:rPr lang="ja-JP" altLang="en-US" sz="1800" dirty="0">
                <a:latin typeface="ＭＳ ゴシック" panose="020B0609070205080204" pitchFamily="49" charset="-128"/>
                <a:ea typeface="ＭＳ ゴシック" panose="020B0609070205080204" pitchFamily="49" charset="-128"/>
              </a:rPr>
              <a:t>もの</a:t>
            </a:r>
            <a:r>
              <a:rPr lang="en-US" sz="1800" dirty="0" err="1">
                <a:latin typeface="ＭＳ ゴシック" panose="020B0609070205080204" pitchFamily="49" charset="-128"/>
                <a:ea typeface="ＭＳ ゴシック" panose="020B0609070205080204" pitchFamily="49" charset="-128"/>
              </a:rPr>
              <a:t>もあり</a:t>
            </a:r>
            <a:r>
              <a:rPr lang="ja-JP" altLang="en-US" sz="1800" dirty="0" err="1">
                <a:latin typeface="ＭＳ ゴシック" panose="020B0609070205080204" pitchFamily="49" charset="-128"/>
                <a:ea typeface="ＭＳ ゴシック" panose="020B0609070205080204" pitchFamily="49" charset="-128"/>
              </a:rPr>
              <a:t>、</a:t>
            </a:r>
            <a:r>
              <a:rPr lang="ja-JP" altLang="en-US" sz="1800" dirty="0" smtClean="0">
                <a:latin typeface="ＭＳ ゴシック" panose="020B0609070205080204" pitchFamily="49" charset="-128"/>
                <a:ea typeface="ＭＳ ゴシック" panose="020B0609070205080204" pitchFamily="49" charset="-128"/>
              </a:rPr>
              <a:t>派生的著作物</a:t>
            </a:r>
            <a:r>
              <a:rPr lang="ja-JP" altLang="en-US" sz="1800" dirty="0">
                <a:latin typeface="ＭＳ ゴシック" panose="020B0609070205080204" pitchFamily="49" charset="-128"/>
                <a:ea typeface="ＭＳ ゴシック" panose="020B0609070205080204" pitchFamily="49" charset="-128"/>
              </a:rPr>
              <a:t>の作成について、一般的には</a:t>
            </a:r>
            <a:r>
              <a:rPr lang="en-US" sz="1800" dirty="0" err="1">
                <a:latin typeface="ＭＳ ゴシック" panose="020B0609070205080204" pitchFamily="49" charset="-128"/>
                <a:ea typeface="ＭＳ ゴシック" panose="020B0609070205080204" pitchFamily="49" charset="-128"/>
              </a:rPr>
              <a:t>制限され</a:t>
            </a:r>
            <a:r>
              <a:rPr lang="ja-JP" altLang="en-US" sz="1800" dirty="0">
                <a:latin typeface="ＭＳ ゴシック" panose="020B0609070205080204" pitchFamily="49" charset="-128"/>
                <a:ea typeface="ＭＳ ゴシック" panose="020B0609070205080204" pitchFamily="49" charset="-128"/>
              </a:rPr>
              <a:t>る</a:t>
            </a:r>
            <a:endParaRPr lang="en-US" sz="1800"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sz="1800" dirty="0" err="1">
                <a:latin typeface="ＭＳ ゴシック" panose="020B0609070205080204" pitchFamily="49" charset="-128"/>
                <a:ea typeface="ＭＳ ゴシック" panose="020B0609070205080204" pitchFamily="49" charset="-128"/>
              </a:rPr>
              <a:t>フリーウェアのソフトウェアは</a:t>
            </a:r>
            <a:r>
              <a:rPr lang="ja-JP" altLang="en-US" sz="1800" dirty="0" err="1">
                <a:latin typeface="ＭＳ ゴシック" panose="020B0609070205080204" pitchFamily="49" charset="-128"/>
                <a:ea typeface="ＭＳ ゴシック" panose="020B0609070205080204" pitchFamily="49" charset="-128"/>
              </a:rPr>
              <a:t>、</a:t>
            </a:r>
            <a:r>
              <a:rPr lang="ja-JP" altLang="en-US" sz="1800" dirty="0">
                <a:latin typeface="ＭＳ ゴシック" panose="020B0609070205080204" pitchFamily="49" charset="-128"/>
                <a:ea typeface="ＭＳ ゴシック" panose="020B0609070205080204" pitchFamily="49" charset="-128"/>
              </a:rPr>
              <a:t>通常</a:t>
            </a:r>
            <a:r>
              <a:rPr lang="en-US" sz="1800" dirty="0" err="1">
                <a:latin typeface="ＭＳ ゴシック" panose="020B0609070205080204" pitchFamily="49" charset="-128"/>
                <a:ea typeface="ＭＳ ゴシック" panose="020B0609070205080204" pitchFamily="49" charset="-128"/>
              </a:rPr>
              <a:t>すべての機能が使え</a:t>
            </a:r>
            <a:r>
              <a:rPr lang="en-US" sz="1800" dirty="0" err="1" smtClean="0">
                <a:latin typeface="ＭＳ ゴシック" panose="020B0609070205080204" pitchFamily="49" charset="-128"/>
                <a:ea typeface="ＭＳ ゴシック" panose="020B0609070205080204" pitchFamily="49" charset="-128"/>
              </a:rPr>
              <a:t>（機能制約がない</a:t>
            </a:r>
            <a:r>
              <a:rPr lang="en-US" sz="1800" dirty="0">
                <a:latin typeface="ＭＳ ゴシック" panose="020B0609070205080204" pitchFamily="49" charset="-128"/>
                <a:ea typeface="ＭＳ ゴシック" panose="020B0609070205080204" pitchFamily="49" charset="-128"/>
              </a:rPr>
              <a:t>）、</a:t>
            </a:r>
            <a:r>
              <a:rPr lang="en-US" sz="1800" dirty="0" err="1">
                <a:latin typeface="ＭＳ ゴシック" panose="020B0609070205080204" pitchFamily="49" charset="-128"/>
                <a:ea typeface="ＭＳ ゴシック" panose="020B0609070205080204" pitchFamily="49" charset="-128"/>
              </a:rPr>
              <a:t>制限なく使える（使用日数</a:t>
            </a:r>
            <a:r>
              <a:rPr lang="ja-JP" altLang="en-US" sz="1800" dirty="0">
                <a:latin typeface="ＭＳ ゴシック" panose="020B0609070205080204" pitchFamily="49" charset="-128"/>
                <a:ea typeface="ＭＳ ゴシック" panose="020B0609070205080204" pitchFamily="49" charset="-128"/>
              </a:rPr>
              <a:t>の</a:t>
            </a:r>
            <a:r>
              <a:rPr lang="en-US" sz="1800" dirty="0" err="1">
                <a:latin typeface="ＭＳ ゴシック" panose="020B0609070205080204" pitchFamily="49" charset="-128"/>
                <a:ea typeface="ＭＳ ゴシック" panose="020B0609070205080204" pitchFamily="49" charset="-128"/>
              </a:rPr>
              <a:t>制約がない</a:t>
            </a:r>
            <a:r>
              <a:rPr lang="en-US" sz="1800" dirty="0">
                <a:latin typeface="ＭＳ ゴシック" panose="020B0609070205080204" pitchFamily="49" charset="-128"/>
                <a:ea typeface="ＭＳ ゴシック" panose="020B0609070205080204" pitchFamily="49" charset="-128"/>
              </a:rPr>
              <a:t>）</a:t>
            </a:r>
          </a:p>
          <a:p>
            <a:pPr lvl="1">
              <a:buFont typeface="Wingdings" panose="05000000000000000000" pitchFamily="2" charset="2"/>
              <a:buChar char="Ø"/>
            </a:pPr>
            <a:r>
              <a:rPr lang="en-US" sz="1800" dirty="0" err="1">
                <a:latin typeface="ＭＳ ゴシック" panose="020B0609070205080204" pitchFamily="49" charset="-128"/>
                <a:ea typeface="ＭＳ ゴシック" panose="020B0609070205080204" pitchFamily="49" charset="-128"/>
              </a:rPr>
              <a:t>フリーウェアのソフトウェアは</a:t>
            </a:r>
            <a:r>
              <a:rPr lang="ja-JP" altLang="en-US" sz="1800" dirty="0" err="1">
                <a:latin typeface="ＭＳ ゴシック" panose="020B0609070205080204" pitchFamily="49" charset="-128"/>
                <a:ea typeface="ＭＳ ゴシック" panose="020B0609070205080204" pitchFamily="49" charset="-128"/>
              </a:rPr>
              <a:t>、</a:t>
            </a:r>
            <a:r>
              <a:rPr lang="ja-JP" altLang="en-US" sz="1800" dirty="0">
                <a:latin typeface="ＭＳ ゴシック" panose="020B0609070205080204" pitchFamily="49" charset="-128"/>
                <a:ea typeface="ＭＳ ゴシック" panose="020B0609070205080204" pitchFamily="49" charset="-128"/>
              </a:rPr>
              <a:t>使用タイプ</a:t>
            </a:r>
            <a:r>
              <a:rPr lang="en-US" sz="1800" dirty="0">
                <a:latin typeface="ＭＳ ゴシック" panose="020B0609070205080204" pitchFamily="49" charset="-128"/>
                <a:ea typeface="ＭＳ ゴシック" panose="020B0609070205080204" pitchFamily="49" charset="-128"/>
              </a:rPr>
              <a:t>（</a:t>
            </a:r>
            <a:r>
              <a:rPr lang="en-US" sz="1800" dirty="0" err="1">
                <a:latin typeface="ＭＳ ゴシック" panose="020B0609070205080204" pitchFamily="49" charset="-128"/>
                <a:ea typeface="ＭＳ ゴシック" panose="020B0609070205080204" pitchFamily="49" charset="-128"/>
              </a:rPr>
              <a:t>個人使用、商業目的、学術目的など）についての制約</a:t>
            </a:r>
            <a:r>
              <a:rPr lang="ja-JP" altLang="en-US" sz="1800" dirty="0">
                <a:latin typeface="ＭＳ ゴシック" panose="020B0609070205080204" pitchFamily="49" charset="-128"/>
                <a:ea typeface="ＭＳ ゴシック" panose="020B0609070205080204" pitchFamily="49" charset="-128"/>
              </a:rPr>
              <a:t>や</a:t>
            </a:r>
            <a:r>
              <a:rPr lang="en-US" sz="1800" dirty="0">
                <a:latin typeface="ＭＳ ゴシック" panose="020B0609070205080204" pitchFamily="49" charset="-128"/>
                <a:ea typeface="ＭＳ ゴシック" panose="020B0609070205080204" pitchFamily="49" charset="-128"/>
              </a:rPr>
              <a:t>、</a:t>
            </a:r>
            <a:r>
              <a:rPr lang="en-US" sz="1800" dirty="0" err="1">
                <a:latin typeface="ＭＳ ゴシック" panose="020B0609070205080204" pitchFamily="49" charset="-128"/>
                <a:ea typeface="ＭＳ ゴシック" panose="020B0609070205080204" pitchFamily="49" charset="-128"/>
              </a:rPr>
              <a:t>ソフトウェアのコピ</a:t>
            </a:r>
            <a:r>
              <a:rPr lang="en-US" sz="1800" dirty="0">
                <a:latin typeface="ＭＳ ゴシック" panose="020B0609070205080204" pitchFamily="49" charset="-128"/>
                <a:ea typeface="ＭＳ ゴシック" panose="020B0609070205080204" pitchFamily="49" charset="-128"/>
              </a:rPr>
              <a:t>ー、</a:t>
            </a:r>
            <a:r>
              <a:rPr lang="en-US" sz="1800" dirty="0" err="1">
                <a:latin typeface="ＭＳ ゴシック" panose="020B0609070205080204" pitchFamily="49" charset="-128"/>
                <a:ea typeface="ＭＳ ゴシック" panose="020B0609070205080204" pitchFamily="49" charset="-128"/>
              </a:rPr>
              <a:t>頒布</a:t>
            </a:r>
            <a:r>
              <a:rPr lang="en-US" sz="1800" dirty="0" smtClean="0">
                <a:latin typeface="ＭＳ ゴシック" panose="020B0609070205080204" pitchFamily="49" charset="-128"/>
                <a:ea typeface="ＭＳ ゴシック" panose="020B0609070205080204" pitchFamily="49" charset="-128"/>
              </a:rPr>
              <a:t>、</a:t>
            </a:r>
            <a:r>
              <a:rPr lang="ja-JP" altLang="en-US" sz="1800" dirty="0" smtClean="0">
                <a:latin typeface="ＭＳ ゴシック" panose="020B0609070205080204" pitchFamily="49" charset="-128"/>
                <a:ea typeface="ＭＳ ゴシック" panose="020B0609070205080204" pitchFamily="49" charset="-128"/>
              </a:rPr>
              <a:t>派生的著作物</a:t>
            </a:r>
            <a:r>
              <a:rPr lang="en-US" sz="1800" dirty="0" err="1" smtClean="0">
                <a:latin typeface="ＭＳ ゴシック" panose="020B0609070205080204" pitchFamily="49" charset="-128"/>
                <a:ea typeface="ＭＳ ゴシック" panose="020B0609070205080204" pitchFamily="49" charset="-128"/>
              </a:rPr>
              <a:t>の作成についての制約を課</a:t>
            </a:r>
            <a:r>
              <a:rPr lang="ja-JP" altLang="en-US" sz="1800" dirty="0">
                <a:latin typeface="ＭＳ ゴシック" panose="020B0609070205080204" pitchFamily="49" charset="-128"/>
                <a:ea typeface="ＭＳ ゴシック" panose="020B0609070205080204" pitchFamily="49" charset="-128"/>
              </a:rPr>
              <a:t>す</a:t>
            </a:r>
            <a:endParaRPr lang="en-US" sz="1800"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シェアウェア</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基本的に試用</a:t>
            </a:r>
            <a:r>
              <a:rPr lang="ja-JP" altLang="en-US" dirty="0" smtClean="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前提</a:t>
            </a:r>
            <a:r>
              <a:rPr lang="ja-JP" altLang="en-US" dirty="0" smtClean="0">
                <a:latin typeface="ＭＳ ゴシック" panose="020B0609070205080204" pitchFamily="49" charset="-128"/>
                <a:ea typeface="ＭＳ ゴシック" panose="020B0609070205080204" pitchFamily="49" charset="-128"/>
              </a:rPr>
              <a:t>に</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無料で</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期間・機能</a:t>
            </a:r>
            <a:r>
              <a:rPr lang="ja-JP" altLang="en-US" dirty="0">
                <a:latin typeface="ＭＳ ゴシック" panose="020B0609070205080204" pitchFamily="49" charset="-128"/>
                <a:ea typeface="ＭＳ ゴシック" panose="020B0609070205080204" pitchFamily="49" charset="-128"/>
              </a:rPr>
              <a:t>を</a:t>
            </a:r>
            <a:r>
              <a:rPr lang="en-US" dirty="0" err="1">
                <a:latin typeface="ＭＳ ゴシック" panose="020B0609070205080204" pitchFamily="49" charset="-128"/>
                <a:ea typeface="ＭＳ ゴシック" panose="020B0609070205080204" pitchFamily="49" charset="-128"/>
              </a:rPr>
              <a:t>限定し</a:t>
            </a:r>
            <a:r>
              <a:rPr lang="ja-JP" altLang="en-US" dirty="0">
                <a:latin typeface="ＭＳ ゴシック" panose="020B0609070205080204" pitchFamily="49" charset="-128"/>
                <a:ea typeface="ＭＳ ゴシック" panose="020B0609070205080204" pitchFamily="49" charset="-128"/>
              </a:rPr>
              <a:t>て</a:t>
            </a:r>
            <a:r>
              <a:rPr lang="en-US" dirty="0" err="1">
                <a:latin typeface="ＭＳ ゴシック" panose="020B0609070205080204" pitchFamily="49" charset="-128"/>
                <a:ea typeface="ＭＳ ゴシック" panose="020B0609070205080204" pitchFamily="49" charset="-128"/>
              </a:rPr>
              <a:t>使用者に提供されるプロプライエタリ</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ソフトウェア</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sz="1800" dirty="0" err="1">
                <a:latin typeface="ＭＳ ゴシック" panose="020B0609070205080204" pitchFamily="49" charset="-128"/>
                <a:ea typeface="ＭＳ ゴシック" panose="020B0609070205080204" pitchFamily="49" charset="-128"/>
              </a:rPr>
              <a:t>シェアウェアの目的は、将来の購買者がその有用性を評価できるよう、完全版ライセンス</a:t>
            </a:r>
            <a:r>
              <a:rPr lang="ja-JP" altLang="en-US" sz="1800" dirty="0">
                <a:latin typeface="ＭＳ ゴシック" panose="020B0609070205080204" pitchFamily="49" charset="-128"/>
                <a:ea typeface="ＭＳ ゴシック" panose="020B0609070205080204" pitchFamily="49" charset="-128"/>
              </a:rPr>
              <a:t>の</a:t>
            </a:r>
            <a:r>
              <a:rPr lang="en-US" sz="1800" dirty="0" err="1">
                <a:latin typeface="ＭＳ ゴシック" panose="020B0609070205080204" pitchFamily="49" charset="-128"/>
                <a:ea typeface="ＭＳ ゴシック" panose="020B0609070205080204" pitchFamily="49" charset="-128"/>
              </a:rPr>
              <a:t>購入前にプログラムを</a:t>
            </a:r>
            <a:r>
              <a:rPr lang="ja-JP" altLang="en-US" sz="1800" dirty="0">
                <a:latin typeface="ＭＳ ゴシック" panose="020B0609070205080204" pitchFamily="49" charset="-128"/>
                <a:ea typeface="ＭＳ ゴシック" panose="020B0609070205080204" pitchFamily="49" charset="-128"/>
              </a:rPr>
              <a:t>試用</a:t>
            </a:r>
            <a:r>
              <a:rPr lang="en-US" sz="1800" dirty="0" err="1">
                <a:latin typeface="ＭＳ ゴシック" panose="020B0609070205080204" pitchFamily="49" charset="-128"/>
                <a:ea typeface="ＭＳ ゴシック" panose="020B0609070205080204" pitchFamily="49" charset="-128"/>
              </a:rPr>
              <a:t>する機会を提供すること</a:t>
            </a:r>
            <a:r>
              <a:rPr lang="en-US" sz="1800" dirty="0">
                <a:latin typeface="ＭＳ ゴシック" panose="020B0609070205080204" pitchFamily="49" charset="-128"/>
                <a:ea typeface="ＭＳ ゴシック" panose="020B0609070205080204" pitchFamily="49" charset="-128"/>
              </a:rPr>
              <a:t> </a:t>
            </a:r>
          </a:p>
          <a:p>
            <a:pPr lvl="1">
              <a:buFont typeface="Wingdings" panose="05000000000000000000" pitchFamily="2" charset="2"/>
              <a:buChar char="Ø"/>
            </a:pPr>
            <a:r>
              <a:rPr lang="en-US" sz="1800" dirty="0" err="1">
                <a:latin typeface="ＭＳ ゴシック" panose="020B0609070205080204" pitchFamily="49" charset="-128"/>
                <a:ea typeface="ＭＳ ゴシック" panose="020B0609070205080204" pitchFamily="49" charset="-128"/>
              </a:rPr>
              <a:t>大半の企業は、シェアウェアを非常に警戒</a:t>
            </a:r>
            <a:r>
              <a:rPr lang="ja-JP" altLang="en-US" sz="1800" dirty="0">
                <a:latin typeface="ＭＳ ゴシック" panose="020B0609070205080204" pitchFamily="49" charset="-128"/>
                <a:ea typeface="ＭＳ ゴシック" panose="020B0609070205080204" pitchFamily="49" charset="-128"/>
              </a:rPr>
              <a:t>する</a:t>
            </a:r>
            <a:r>
              <a:rPr lang="en-US" sz="1800" dirty="0">
                <a:latin typeface="ＭＳ ゴシック" panose="020B0609070205080204" pitchFamily="49" charset="-128"/>
                <a:ea typeface="ＭＳ ゴシック" panose="020B0609070205080204" pitchFamily="49" charset="-128"/>
              </a:rPr>
              <a:t>。</a:t>
            </a:r>
            <a:r>
              <a:rPr lang="ja-JP" altLang="en-US" sz="1800" dirty="0">
                <a:latin typeface="ＭＳ ゴシック" panose="020B0609070205080204" pitchFamily="49" charset="-128"/>
                <a:ea typeface="ＭＳ ゴシック" panose="020B0609070205080204" pitchFamily="49" charset="-128"/>
              </a:rPr>
              <a:t>なぜならシェアウェア ベンダーは、</a:t>
            </a:r>
            <a:r>
              <a:rPr lang="en-US" sz="1800" dirty="0" err="1">
                <a:latin typeface="ＭＳ ゴシック" panose="020B0609070205080204" pitchFamily="49" charset="-128"/>
                <a:ea typeface="ＭＳ ゴシック" panose="020B0609070205080204" pitchFamily="49" charset="-128"/>
              </a:rPr>
              <a:t>そのソフトウェアが組織内で自由に広まってしまった後で</a:t>
            </a:r>
            <a:r>
              <a:rPr lang="ja-JP" altLang="en-US" sz="1800" dirty="0" err="1">
                <a:latin typeface="ＭＳ ゴシック" panose="020B0609070205080204" pitchFamily="49" charset="-128"/>
                <a:ea typeface="ＭＳ ゴシック" panose="020B0609070205080204" pitchFamily="49" charset="-128"/>
              </a:rPr>
              <a:t>、</a:t>
            </a:r>
            <a:r>
              <a:rPr lang="ja-JP" altLang="en-US" sz="1800" dirty="0">
                <a:latin typeface="ＭＳ ゴシック" panose="020B0609070205080204" pitchFamily="49" charset="-128"/>
                <a:ea typeface="ＭＳ ゴシック" panose="020B0609070205080204" pitchFamily="49" charset="-128"/>
              </a:rPr>
              <a:t>高額な</a:t>
            </a:r>
            <a:r>
              <a:rPr lang="en-US" sz="1800" dirty="0" err="1">
                <a:latin typeface="ＭＳ ゴシック" panose="020B0609070205080204" pitchFamily="49" charset="-128"/>
                <a:ea typeface="ＭＳ ゴシック" panose="020B0609070205080204" pitchFamily="49" charset="-128"/>
              </a:rPr>
              <a:t>ライセンス</a:t>
            </a:r>
            <a:r>
              <a:rPr lang="ja-JP" altLang="en-US" sz="1800" dirty="0">
                <a:latin typeface="ＭＳ ゴシック" panose="020B0609070205080204" pitchFamily="49" charset="-128"/>
                <a:ea typeface="ＭＳ ゴシック" panose="020B0609070205080204" pitchFamily="49" charset="-128"/>
              </a:rPr>
              <a:t>料</a:t>
            </a:r>
            <a:r>
              <a:rPr lang="ja-JP" altLang="en-US" sz="1800">
                <a:latin typeface="ＭＳ ゴシック" panose="020B0609070205080204" pitchFamily="49" charset="-128"/>
                <a:ea typeface="ＭＳ ゴシック" panose="020B0609070205080204" pitchFamily="49" charset="-128"/>
              </a:rPr>
              <a:t>の</a:t>
            </a:r>
            <a:r>
              <a:rPr lang="en-US" sz="1800" smtClean="0">
                <a:latin typeface="ＭＳ ゴシック" panose="020B0609070205080204" pitchFamily="49" charset="-128"/>
                <a:ea typeface="ＭＳ ゴシック" panose="020B0609070205080204" pitchFamily="49" charset="-128"/>
              </a:rPr>
              <a:t>支払</a:t>
            </a:r>
            <a:r>
              <a:rPr lang="ja-JP" altLang="en-US" sz="1800" smtClean="0">
                <a:latin typeface="ＭＳ ゴシック" panose="020B0609070205080204" pitchFamily="49" charset="-128"/>
                <a:ea typeface="ＭＳ ゴシック" panose="020B0609070205080204" pitchFamily="49" charset="-128"/>
              </a:rPr>
              <a:t>い</a:t>
            </a:r>
            <a:r>
              <a:rPr lang="en-US" sz="1800" smtClean="0">
                <a:latin typeface="ＭＳ ゴシック" panose="020B0609070205080204" pitchFamily="49" charset="-128"/>
                <a:ea typeface="ＭＳ ゴシック" panose="020B0609070205080204" pitchFamily="49" charset="-128"/>
              </a:rPr>
              <a:t>を迫ることがしばしばある</a:t>
            </a:r>
            <a:r>
              <a:rPr lang="ja-JP" altLang="en-US" sz="1800" dirty="0" smtClean="0">
                <a:latin typeface="ＭＳ ゴシック" panose="020B0609070205080204" pitchFamily="49" charset="-128"/>
                <a:ea typeface="ＭＳ ゴシック" panose="020B0609070205080204" pitchFamily="49" charset="-128"/>
              </a:rPr>
              <a:t>ため</a:t>
            </a:r>
            <a:endParaRPr lang="en-US" sz="1800"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フリーウェアとシェアウェアは、FOSSでは</a:t>
            </a:r>
            <a:r>
              <a:rPr lang="ja-JP" altLang="en-US" dirty="0">
                <a:latin typeface="ＭＳ ゴシック" panose="020B0609070205080204" pitchFamily="49" charset="-128"/>
                <a:ea typeface="ＭＳ ゴシック" panose="020B0609070205080204" pitchFamily="49" charset="-128"/>
              </a:rPr>
              <a:t>ない</a:t>
            </a:r>
            <a:endParaRPr lang="en-US"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395764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rPr>
              <a:t>パブリック ドメイン</a:t>
            </a: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fontScale="92500" lnSpcReduction="10000"/>
          </a:bodyPr>
          <a:lstStyle/>
          <a:p>
            <a:r>
              <a:rPr lang="en-US" dirty="0" err="1">
                <a:latin typeface="ＭＳ ゴシック" panose="020B0609070205080204" pitchFamily="49" charset="-128"/>
                <a:ea typeface="ＭＳ ゴシック" panose="020B0609070205080204" pitchFamily="49" charset="-128"/>
              </a:rPr>
              <a:t>パブリック</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ドメインという用語は</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法令で保護されない知的財産を</a:t>
            </a:r>
            <a:r>
              <a:rPr lang="ja-JP" altLang="en-US" dirty="0">
                <a:latin typeface="ＭＳ ゴシック" panose="020B0609070205080204" pitchFamily="49" charset="-128"/>
                <a:ea typeface="ＭＳ ゴシック" panose="020B0609070205080204" pitchFamily="49" charset="-128"/>
              </a:rPr>
              <a:t>意味する。したがって、</a:t>
            </a:r>
            <a:r>
              <a:rPr lang="en-US" dirty="0" err="1">
                <a:latin typeface="ＭＳ ゴシック" panose="020B0609070205080204" pitchFamily="49" charset="-128"/>
                <a:ea typeface="ＭＳ ゴシック" panose="020B0609070205080204" pitchFamily="49" charset="-128"/>
              </a:rPr>
              <a:t>パブリック</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ドメインのもの</a:t>
            </a:r>
            <a:r>
              <a:rPr lang="ja-JP" altLang="en-US" dirty="0">
                <a:latin typeface="ＭＳ ゴシック" panose="020B0609070205080204" pitchFamily="49" charset="-128"/>
                <a:ea typeface="ＭＳ ゴシック" panose="020B0609070205080204" pitchFamily="49" charset="-128"/>
              </a:rPr>
              <a:t>については、</a:t>
            </a:r>
            <a:r>
              <a:rPr lang="en-US" dirty="0" err="1">
                <a:latin typeface="ＭＳ ゴシック" panose="020B0609070205080204" pitchFamily="49" charset="-128"/>
                <a:ea typeface="ＭＳ ゴシック" panose="020B0609070205080204" pitchFamily="49" charset="-128"/>
              </a:rPr>
              <a:t>ライセンスを求め</a:t>
            </a:r>
            <a:r>
              <a:rPr lang="ja-JP" altLang="en-US" dirty="0" err="1">
                <a:latin typeface="ＭＳ ゴシック" panose="020B0609070205080204" pitchFamily="49" charset="-128"/>
                <a:ea typeface="ＭＳ ゴシック" panose="020B0609070205080204" pitchFamily="49" charset="-128"/>
              </a:rPr>
              <a:t>ずに</a:t>
            </a:r>
            <a:r>
              <a:rPr lang="ja-JP" altLang="en-US" dirty="0">
                <a:latin typeface="ＭＳ ゴシック" panose="020B0609070205080204" pitchFamily="49" charset="-128"/>
                <a:ea typeface="ＭＳ ゴシック" panose="020B0609070205080204" pitchFamily="49" charset="-128"/>
              </a:rPr>
              <a:t>誰でも</a:t>
            </a:r>
            <a:r>
              <a:rPr lang="en-US" dirty="0" err="1">
                <a:latin typeface="ＭＳ ゴシック" panose="020B0609070205080204" pitchFamily="49" charset="-128"/>
                <a:ea typeface="ＭＳ ゴシック" panose="020B0609070205080204" pitchFamily="49" charset="-128"/>
              </a:rPr>
              <a:t>使用でき</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 </a:t>
            </a:r>
          </a:p>
          <a:p>
            <a:r>
              <a:rPr lang="en-US" dirty="0" err="1">
                <a:latin typeface="ＭＳ ゴシック" panose="020B0609070205080204" pitchFamily="49" charset="-128"/>
                <a:ea typeface="ＭＳ ゴシック" panose="020B0609070205080204" pitchFamily="49" charset="-128"/>
              </a:rPr>
              <a:t>開発者は自身のソフトウェアに</a:t>
            </a:r>
            <a:r>
              <a:rPr lang="ja-JP" altLang="en-US" dirty="0" smtClean="0">
                <a:latin typeface="ＭＳ ゴシック" panose="020B0609070205080204" pitchFamily="49" charset="-128"/>
                <a:ea typeface="ＭＳ ゴシック" panose="020B0609070205080204" pitchFamily="49" charset="-128"/>
              </a:rPr>
              <a:t>対し「</a:t>
            </a:r>
            <a:r>
              <a:rPr lang="en-US" dirty="0" err="1">
                <a:latin typeface="ＭＳ ゴシック" panose="020B0609070205080204" pitchFamily="49" charset="-128"/>
                <a:ea typeface="ＭＳ ゴシック" panose="020B0609070205080204" pitchFamily="49" charset="-128"/>
              </a:rPr>
              <a:t>パブリック</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ドメイン宣言</a:t>
            </a:r>
            <a:r>
              <a:rPr lang="ja-JP" altLang="en-US" dirty="0">
                <a:latin typeface="ＭＳ ゴシック" panose="020B0609070205080204" pitchFamily="49" charset="-128"/>
                <a:ea typeface="ＭＳ ゴシック" panose="020B0609070205080204" pitchFamily="49" charset="-128"/>
              </a:rPr>
              <a:t>」</a:t>
            </a:r>
            <a:r>
              <a:rPr lang="en-US" dirty="0">
                <a:latin typeface="ＭＳ ゴシック" panose="020B0609070205080204" pitchFamily="49" charset="-128"/>
                <a:ea typeface="ＭＳ ゴシック" panose="020B0609070205080204" pitchFamily="49" charset="-128"/>
              </a:rPr>
              <a:t> を</a:t>
            </a:r>
            <a:r>
              <a:rPr lang="ja-JP" altLang="en-US" dirty="0">
                <a:latin typeface="ＭＳ ゴシック" panose="020B0609070205080204" pitchFamily="49" charset="-128"/>
                <a:ea typeface="ＭＳ ゴシック" panose="020B0609070205080204" pitchFamily="49" charset="-128"/>
              </a:rPr>
              <a:t>行う</a:t>
            </a:r>
            <a:r>
              <a:rPr lang="en-US" dirty="0" err="1">
                <a:latin typeface="ＭＳ ゴシック" panose="020B0609070205080204" pitchFamily="49" charset="-128"/>
                <a:ea typeface="ＭＳ ゴシック" panose="020B0609070205080204" pitchFamily="49" charset="-128"/>
              </a:rPr>
              <a:t>ことができ</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 </a:t>
            </a:r>
          </a:p>
          <a:p>
            <a:pPr lvl="1">
              <a:buFont typeface="Wingdings" panose="05000000000000000000" pitchFamily="2" charset="2"/>
              <a:buChar char="Ø"/>
            </a:pPr>
            <a:r>
              <a:rPr lang="en-US" sz="1900" dirty="0">
                <a:latin typeface="ＭＳ ゴシック" panose="020B0609070205080204" pitchFamily="49" charset="-128"/>
                <a:ea typeface="ＭＳ ゴシック" panose="020B0609070205080204" pitchFamily="49" charset="-128"/>
              </a:rPr>
              <a:t>例）「</a:t>
            </a:r>
            <a:r>
              <a:rPr lang="en-US" sz="1900" dirty="0" err="1">
                <a:latin typeface="ＭＳ ゴシック" panose="020B0609070205080204" pitchFamily="49" charset="-128"/>
                <a:ea typeface="ＭＳ ゴシック" panose="020B0609070205080204" pitchFamily="49" charset="-128"/>
              </a:rPr>
              <a:t>本ソフトウェアの</a:t>
            </a:r>
            <a:r>
              <a:rPr lang="ja-JP" altLang="en-US" sz="1900" dirty="0">
                <a:latin typeface="ＭＳ ゴシック" panose="020B0609070205080204" pitchFamily="49" charset="-128"/>
                <a:ea typeface="ＭＳ ゴシック" panose="020B0609070205080204" pitchFamily="49" charset="-128"/>
              </a:rPr>
              <a:t>すべて</a:t>
            </a:r>
            <a:r>
              <a:rPr lang="en-US" sz="1900" dirty="0" err="1">
                <a:latin typeface="ＭＳ ゴシック" panose="020B0609070205080204" pitchFamily="49" charset="-128"/>
                <a:ea typeface="ＭＳ ゴシック" panose="020B0609070205080204" pitchFamily="49" charset="-128"/>
              </a:rPr>
              <a:t>のコードと文書類は著作者によりパブリック</a:t>
            </a:r>
            <a:r>
              <a:rPr lang="ja-JP" altLang="en-US" sz="1900" dirty="0">
                <a:latin typeface="ＭＳ ゴシック" panose="020B0609070205080204" pitchFamily="49" charset="-128"/>
                <a:ea typeface="ＭＳ ゴシック" panose="020B0609070205080204" pitchFamily="49" charset="-128"/>
              </a:rPr>
              <a:t> </a:t>
            </a:r>
            <a:r>
              <a:rPr lang="en-US" sz="1900" dirty="0" err="1">
                <a:latin typeface="ＭＳ ゴシック" panose="020B0609070205080204" pitchFamily="49" charset="-128"/>
                <a:ea typeface="ＭＳ ゴシック" panose="020B0609070205080204" pitchFamily="49" charset="-128"/>
              </a:rPr>
              <a:t>ドメインに</a:t>
            </a:r>
            <a:r>
              <a:rPr lang="ja-JP" altLang="en-US" sz="1900" dirty="0">
                <a:latin typeface="ＭＳ ゴシック" panose="020B0609070205080204" pitchFamily="49" charset="-128"/>
                <a:ea typeface="ＭＳ ゴシック" panose="020B0609070205080204" pitchFamily="49" charset="-128"/>
              </a:rPr>
              <a:t>供され</a:t>
            </a:r>
            <a:r>
              <a:rPr lang="en-US" sz="1900" dirty="0" err="1">
                <a:latin typeface="ＭＳ ゴシック" panose="020B0609070205080204" pitchFamily="49" charset="-128"/>
                <a:ea typeface="ＭＳ ゴシック" panose="020B0609070205080204" pitchFamily="49" charset="-128"/>
              </a:rPr>
              <a:t>ました</a:t>
            </a:r>
            <a:r>
              <a:rPr lang="en-US" sz="1900" dirty="0">
                <a:latin typeface="ＭＳ ゴシック" panose="020B0609070205080204" pitchFamily="49" charset="-128"/>
                <a:ea typeface="ＭＳ ゴシック" panose="020B0609070205080204" pitchFamily="49" charset="-128"/>
              </a:rPr>
              <a:t>」</a:t>
            </a:r>
          </a:p>
          <a:p>
            <a:pPr lvl="1">
              <a:buFont typeface="Wingdings" panose="05000000000000000000" pitchFamily="2" charset="2"/>
              <a:buChar char="Ø"/>
            </a:pPr>
            <a:r>
              <a:rPr lang="en-US" sz="1900" dirty="0" err="1">
                <a:latin typeface="ＭＳ ゴシック" panose="020B0609070205080204" pitchFamily="49" charset="-128"/>
                <a:ea typeface="ＭＳ ゴシック" panose="020B0609070205080204" pitchFamily="49" charset="-128"/>
              </a:rPr>
              <a:t>パブリック</a:t>
            </a:r>
            <a:r>
              <a:rPr lang="en-US" sz="1900" dirty="0">
                <a:latin typeface="ＭＳ ゴシック" panose="020B0609070205080204" pitchFamily="49" charset="-128"/>
                <a:ea typeface="ＭＳ ゴシック" panose="020B0609070205080204" pitchFamily="49" charset="-128"/>
              </a:rPr>
              <a:t> </a:t>
            </a:r>
            <a:r>
              <a:rPr lang="en-US" sz="1900" dirty="0" err="1">
                <a:latin typeface="ＭＳ ゴシック" panose="020B0609070205080204" pitchFamily="49" charset="-128"/>
                <a:ea typeface="ＭＳ ゴシック" panose="020B0609070205080204" pitchFamily="49" charset="-128"/>
              </a:rPr>
              <a:t>ドメイン宣言は</a:t>
            </a:r>
            <a:r>
              <a:rPr lang="ja-JP" altLang="en-US" sz="1900" dirty="0" err="1">
                <a:latin typeface="ＭＳ ゴシック" panose="020B0609070205080204" pitchFamily="49" charset="-128"/>
                <a:ea typeface="ＭＳ ゴシック" panose="020B0609070205080204" pitchFamily="49" charset="-128"/>
              </a:rPr>
              <a:t>、</a:t>
            </a:r>
            <a:r>
              <a:rPr lang="en-US" sz="1900" dirty="0" err="1">
                <a:latin typeface="ＭＳ ゴシック" panose="020B0609070205080204" pitchFamily="49" charset="-128"/>
                <a:ea typeface="ＭＳ ゴシック" panose="020B0609070205080204" pitchFamily="49" charset="-128"/>
              </a:rPr>
              <a:t>FOSSライセンスと同じものでは</a:t>
            </a:r>
            <a:r>
              <a:rPr lang="ja-JP" altLang="en-US" sz="1900" dirty="0">
                <a:latin typeface="ＭＳ ゴシック" panose="020B0609070205080204" pitchFamily="49" charset="-128"/>
                <a:ea typeface="ＭＳ ゴシック" panose="020B0609070205080204" pitchFamily="49" charset="-128"/>
              </a:rPr>
              <a:t>ない</a:t>
            </a:r>
            <a:endParaRPr lang="en-US" sz="1900" dirty="0">
              <a:latin typeface="ＭＳ ゴシック" panose="020B0609070205080204" pitchFamily="49" charset="-128"/>
              <a:ea typeface="ＭＳ ゴシック" panose="020B0609070205080204" pitchFamily="49" charset="-128"/>
            </a:endParaRPr>
          </a:p>
          <a:p>
            <a:r>
              <a:rPr lang="en-US" dirty="0">
                <a:latin typeface="ＭＳ ゴシック" panose="020B0609070205080204" pitchFamily="49" charset="-128"/>
                <a:ea typeface="ＭＳ ゴシック" panose="020B0609070205080204" pitchFamily="49" charset="-128"/>
              </a:rPr>
              <a:t>パブリック </a:t>
            </a:r>
            <a:r>
              <a:rPr lang="en-US" dirty="0" err="1">
                <a:latin typeface="ＭＳ ゴシック" panose="020B0609070205080204" pitchFamily="49" charset="-128"/>
                <a:ea typeface="ＭＳ ゴシック" panose="020B0609070205080204" pitchFamily="49" charset="-128"/>
              </a:rPr>
              <a:t>ドメイン宣言とは、開発者がそのソフトウェア</a:t>
            </a:r>
            <a:r>
              <a:rPr lang="ja-JP" altLang="en-US" dirty="0">
                <a:latin typeface="ＭＳ ゴシック" panose="020B0609070205080204" pitchFamily="49" charset="-128"/>
                <a:ea typeface="ＭＳ ゴシック" panose="020B0609070205080204" pitchFamily="49" charset="-128"/>
              </a:rPr>
              <a:t>に</a:t>
            </a:r>
            <a:r>
              <a:rPr lang="ja-JP" altLang="en-US" dirty="0" smtClean="0">
                <a:latin typeface="ＭＳ ゴシック" panose="020B0609070205080204" pitchFamily="49" charset="-128"/>
                <a:ea typeface="ＭＳ ゴシック" panose="020B0609070205080204" pitchFamily="49" charset="-128"/>
              </a:rPr>
              <a:t>対し</a:t>
            </a:r>
            <a:r>
              <a:rPr lang="en-US" dirty="0" err="1" smtClean="0">
                <a:latin typeface="ＭＳ ゴシック" panose="020B0609070205080204" pitchFamily="49" charset="-128"/>
                <a:ea typeface="ＭＳ ゴシック" panose="020B0609070205080204" pitchFamily="49" charset="-128"/>
              </a:rPr>
              <a:t>保有できるあらゆる知的財産権を放棄もしくは消滅させ</a:t>
            </a:r>
            <a:r>
              <a:rPr lang="en-US" dirty="0" err="1">
                <a:latin typeface="ＭＳ ゴシック" panose="020B0609070205080204" pitchFamily="49" charset="-128"/>
                <a:ea typeface="ＭＳ ゴシック" panose="020B0609070205080204" pitchFamily="49" charset="-128"/>
              </a:rPr>
              <a:t>、制約なくそのソフトウェアが使用できることを明示</a:t>
            </a:r>
            <a:r>
              <a:rPr lang="ja-JP" altLang="en-US" dirty="0">
                <a:latin typeface="ＭＳ ゴシック" panose="020B0609070205080204" pitchFamily="49" charset="-128"/>
                <a:ea typeface="ＭＳ ゴシック" panose="020B0609070205080204" pitchFamily="49" charset="-128"/>
              </a:rPr>
              <a:t>する試みだが、</a:t>
            </a:r>
            <a:r>
              <a:rPr lang="en-US" dirty="0" err="1">
                <a:latin typeface="ＭＳ ゴシック" panose="020B0609070205080204" pitchFamily="49" charset="-128"/>
                <a:ea typeface="ＭＳ ゴシック" panose="020B0609070205080204" pitchFamily="49" charset="-128"/>
              </a:rPr>
              <a:t>この宣言の執行可能性については</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FOSSコミュニティにお</a:t>
            </a:r>
            <a:r>
              <a:rPr lang="ja-JP" altLang="en-US" dirty="0" smtClean="0">
                <a:latin typeface="ＭＳ ゴシック" panose="020B0609070205080204" pitchFamily="49" charset="-128"/>
                <a:ea typeface="ＭＳ ゴシック" panose="020B0609070205080204" pitchFamily="49" charset="-128"/>
              </a:rPr>
              <a:t>いて</a:t>
            </a:r>
            <a:r>
              <a:rPr lang="en-US" dirty="0" err="1" smtClean="0">
                <a:latin typeface="ＭＳ ゴシック" panose="020B0609070205080204" pitchFamily="49" charset="-128"/>
                <a:ea typeface="ＭＳ ゴシック" panose="020B0609070205080204" pitchFamily="49" charset="-128"/>
              </a:rPr>
              <a:t>議論</a:t>
            </a:r>
            <a:r>
              <a:rPr lang="ja-JP" altLang="en-US" dirty="0" smtClean="0">
                <a:latin typeface="ＭＳ ゴシック" panose="020B0609070205080204" pitchFamily="49" charset="-128"/>
                <a:ea typeface="ＭＳ ゴシック" panose="020B0609070205080204" pitchFamily="49" charset="-128"/>
              </a:rPr>
              <a:t>の対象となる</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パブリック</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ドメイン宣言は</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保証免責条項</a:t>
            </a:r>
            <a:r>
              <a:rPr lang="ja-JP" altLang="en-US" dirty="0" err="1">
                <a:latin typeface="ＭＳ ゴシック" panose="020B0609070205080204" pitchFamily="49" charset="-128"/>
                <a:ea typeface="ＭＳ ゴシック" panose="020B0609070205080204" pitchFamily="49" charset="-128"/>
              </a:rPr>
              <a:t>のような</a:t>
            </a:r>
            <a:r>
              <a:rPr lang="en-US" dirty="0" err="1">
                <a:latin typeface="ＭＳ ゴシック" panose="020B0609070205080204" pitchFamily="49" charset="-128"/>
                <a:ea typeface="ＭＳ ゴシック" panose="020B0609070205080204" pitchFamily="49" charset="-128"/>
              </a:rPr>
              <a:t>他の条項を伴</a:t>
            </a:r>
            <a:r>
              <a:rPr lang="ja-JP" altLang="en-US" dirty="0">
                <a:latin typeface="ＭＳ ゴシック" panose="020B0609070205080204" pitchFamily="49" charset="-128"/>
                <a:ea typeface="ＭＳ ゴシック" panose="020B0609070205080204" pitchFamily="49" charset="-128"/>
              </a:rPr>
              <a:t>うことも多い。</a:t>
            </a:r>
            <a:r>
              <a:rPr lang="en-US" dirty="0" err="1">
                <a:latin typeface="ＭＳ ゴシック" panose="020B0609070205080204" pitchFamily="49" charset="-128"/>
                <a:ea typeface="ＭＳ ゴシック" panose="020B0609070205080204" pitchFamily="49" charset="-128"/>
              </a:rPr>
              <a:t>その場合、そのソフトウェアは</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パブリック</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a:t>
            </a:r>
            <a:r>
              <a:rPr lang="ja-JP" altLang="en-US" dirty="0">
                <a:latin typeface="ＭＳ ゴシック" panose="020B0609070205080204" pitchFamily="49" charset="-128"/>
                <a:ea typeface="ＭＳ ゴシック" panose="020B0609070205080204" pitchFamily="49" charset="-128"/>
              </a:rPr>
              <a:t>というより、</a:t>
            </a:r>
            <a:r>
              <a:rPr lang="en-US" dirty="0" err="1">
                <a:latin typeface="ＭＳ ゴシック" panose="020B0609070205080204" pitchFamily="49" charset="-128"/>
                <a:ea typeface="ＭＳ ゴシック" panose="020B0609070205080204" pitchFamily="49" charset="-128"/>
              </a:rPr>
              <a:t>あるライセンスの下にあると</a:t>
            </a:r>
            <a:r>
              <a:rPr lang="ja-JP" altLang="en-US" dirty="0">
                <a:latin typeface="ＭＳ ゴシック" panose="020B0609070205080204" pitchFamily="49" charset="-128"/>
                <a:ea typeface="ＭＳ ゴシック" panose="020B0609070205080204" pitchFamily="49" charset="-128"/>
              </a:rPr>
              <a:t>みなすことができる</a:t>
            </a:r>
            <a:endParaRPr lang="en-US"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009162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ライセンスの両立性</a:t>
            </a:r>
            <a:r>
              <a:rPr lang="ja-JP" altLang="en-US" dirty="0">
                <a:latin typeface="ＭＳ ゴシック" panose="020B0609070205080204" pitchFamily="49" charset="-128"/>
                <a:ea typeface="ＭＳ ゴシック" panose="020B0609070205080204" pitchFamily="49" charset="-128"/>
              </a:rPr>
              <a:t>（互換性）</a:t>
            </a:r>
            <a:r>
              <a:rPr lang="en-US" altLang="ja-JP" baseline="30000" dirty="0">
                <a:latin typeface="ＭＳ ゴシック" panose="020B0609070205080204" pitchFamily="49" charset="-128"/>
                <a:ea typeface="ＭＳ ゴシック" panose="020B0609070205080204" pitchFamily="49" charset="-128"/>
              </a:rPr>
              <a:t>※</a:t>
            </a:r>
            <a:endParaRPr lang="en-US" baseline="30000" dirty="0">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556967" y="1481773"/>
            <a:ext cx="10796833" cy="4791706"/>
          </a:xfrm>
        </p:spPr>
        <p:txBody>
          <a:bodyPr vert="horz" lIns="91440" tIns="45720" rIns="91440" bIns="45720" rtlCol="0" anchor="t">
            <a:noAutofit/>
          </a:bodyPr>
          <a:lstStyle/>
          <a:p>
            <a:r>
              <a:rPr lang="en-US" sz="2000" dirty="0" err="1" smtClean="0">
                <a:solidFill>
                  <a:srgbClr val="292934"/>
                </a:solidFill>
                <a:latin typeface="ＭＳ ゴシック" panose="020B0609070205080204" pitchFamily="49" charset="-128"/>
                <a:ea typeface="ＭＳ ゴシック" panose="020B0609070205080204" pitchFamily="49" charset="-128"/>
              </a:rPr>
              <a:t>ライセンス両立性</a:t>
            </a:r>
            <a:r>
              <a:rPr lang="ja-JP" altLang="en-US" sz="2000" dirty="0">
                <a:solidFill>
                  <a:srgbClr val="292934"/>
                </a:solidFill>
                <a:latin typeface="ＭＳ ゴシック" panose="020B0609070205080204" pitchFamily="49" charset="-128"/>
                <a:ea typeface="ＭＳ ゴシック" panose="020B0609070205080204" pitchFamily="49" charset="-128"/>
              </a:rPr>
              <a:t>（</a:t>
            </a:r>
            <a:r>
              <a:rPr lang="ja-JP" altLang="en-US" sz="2000" dirty="0" smtClean="0">
                <a:solidFill>
                  <a:srgbClr val="292934"/>
                </a:solidFill>
                <a:latin typeface="ＭＳ ゴシック" panose="020B0609070205080204" pitchFamily="49" charset="-128"/>
                <a:ea typeface="ＭＳ ゴシック" panose="020B0609070205080204" pitchFamily="49" charset="-128"/>
              </a:rPr>
              <a:t>互換性）</a:t>
            </a:r>
            <a:r>
              <a:rPr lang="en-US" sz="2000" dirty="0" smtClean="0">
                <a:solidFill>
                  <a:srgbClr val="292934"/>
                </a:solidFill>
                <a:latin typeface="ＭＳ ゴシック" panose="020B0609070205080204" pitchFamily="49" charset="-128"/>
                <a:ea typeface="ＭＳ ゴシック" panose="020B0609070205080204" pitchFamily="49" charset="-128"/>
              </a:rPr>
              <a:t>は</a:t>
            </a:r>
            <a:r>
              <a:rPr lang="en-US" sz="2000" dirty="0">
                <a:latin typeface="ＭＳ ゴシック" panose="020B0609070205080204" pitchFamily="49" charset="-128"/>
                <a:ea typeface="ＭＳ ゴシック" panose="020B0609070205080204" pitchFamily="49" charset="-128"/>
              </a:rPr>
              <a:t>、</a:t>
            </a:r>
            <a:r>
              <a:rPr lang="ja-JP" altLang="en-US" sz="2000" dirty="0">
                <a:latin typeface="ＭＳ ゴシック" panose="020B0609070205080204" pitchFamily="49" charset="-128"/>
                <a:ea typeface="ＭＳ ゴシック" panose="020B0609070205080204" pitchFamily="49" charset="-128"/>
              </a:rPr>
              <a:t>（異なるライセンス間で）</a:t>
            </a:r>
            <a:r>
              <a:rPr lang="en-US" sz="2000" dirty="0" err="1">
                <a:latin typeface="ＭＳ ゴシック" panose="020B0609070205080204" pitchFamily="49" charset="-128"/>
                <a:ea typeface="ＭＳ ゴシック" panose="020B0609070205080204" pitchFamily="49" charset="-128"/>
              </a:rPr>
              <a:t>ライセンス条項に矛盾がないことを確かなものにするプロセス</a:t>
            </a:r>
            <a:r>
              <a:rPr lang="en-US" sz="2000" dirty="0">
                <a:latin typeface="ＭＳ ゴシック" panose="020B0609070205080204" pitchFamily="49" charset="-128"/>
                <a:ea typeface="ＭＳ ゴシック" panose="020B0609070205080204" pitchFamily="49" charset="-128"/>
              </a:rPr>
              <a:t> </a:t>
            </a:r>
          </a:p>
          <a:p>
            <a:r>
              <a:rPr lang="en-US" altLang="ja-JP" sz="2000" dirty="0">
                <a:latin typeface="ＭＳ ゴシック" panose="020B0609070205080204" pitchFamily="49" charset="-128"/>
                <a:ea typeface="ＭＳ ゴシック" panose="020B0609070205080204" pitchFamily="49" charset="-128"/>
              </a:rPr>
              <a:t>1</a:t>
            </a:r>
            <a:r>
              <a:rPr lang="en-US" sz="2000" dirty="0">
                <a:solidFill>
                  <a:srgbClr val="292934"/>
                </a:solidFill>
                <a:latin typeface="ＭＳ ゴシック" panose="020B0609070205080204" pitchFamily="49" charset="-128"/>
                <a:ea typeface="ＭＳ ゴシック" panose="020B0609070205080204" pitchFamily="49" charset="-128"/>
              </a:rPr>
              <a:t>つのライセンスが何かすることを要求し、他方のライセンスがそうすることを禁じている場合、それらは矛盾</a:t>
            </a:r>
            <a:r>
              <a:rPr lang="ja-JP" altLang="en-US" sz="2000" dirty="0">
                <a:solidFill>
                  <a:srgbClr val="292934"/>
                </a:solidFill>
                <a:latin typeface="ＭＳ ゴシック" panose="020B0609070205080204" pitchFamily="49" charset="-128"/>
                <a:ea typeface="ＭＳ ゴシック" panose="020B0609070205080204" pitchFamily="49" charset="-128"/>
              </a:rPr>
              <a:t>する</a:t>
            </a:r>
            <a:r>
              <a:rPr lang="en-US" sz="2000" dirty="0">
                <a:solidFill>
                  <a:srgbClr val="292934"/>
                </a:solidFill>
                <a:latin typeface="ＭＳ ゴシック" panose="020B0609070205080204" pitchFamily="49" charset="-128"/>
                <a:ea typeface="ＭＳ ゴシック" panose="020B0609070205080204" pitchFamily="49" charset="-128"/>
              </a:rPr>
              <a:t>。</a:t>
            </a:r>
            <a:r>
              <a:rPr lang="en-US" sz="2000" dirty="0">
                <a:latin typeface="ＭＳ ゴシック" panose="020B0609070205080204" pitchFamily="49" charset="-128"/>
                <a:ea typeface="ＭＳ ゴシック" panose="020B0609070205080204" pitchFamily="49" charset="-128"/>
              </a:rPr>
              <a:t> その</a:t>
            </a:r>
            <a:r>
              <a:rPr lang="en-US" altLang="ja-JP" sz="2000" dirty="0">
                <a:latin typeface="ＭＳ ゴシック" panose="020B0609070205080204" pitchFamily="49" charset="-128"/>
                <a:ea typeface="ＭＳ ゴシック" panose="020B0609070205080204" pitchFamily="49" charset="-128"/>
              </a:rPr>
              <a:t>2</a:t>
            </a:r>
            <a:r>
              <a:rPr lang="en-US" sz="2000" dirty="0">
                <a:latin typeface="ＭＳ ゴシック" panose="020B0609070205080204" pitchFamily="49" charset="-128"/>
                <a:ea typeface="ＭＳ ゴシック" panose="020B0609070205080204" pitchFamily="49" charset="-128"/>
              </a:rPr>
              <a:t>つのソフトウェア</a:t>
            </a:r>
            <a:r>
              <a:rPr lang="ja-JP" altLang="en-US" sz="2000" dirty="0">
                <a:latin typeface="ＭＳ ゴシック" panose="020B0609070205080204" pitchFamily="49" charset="-128"/>
                <a:ea typeface="ＭＳ ゴシック" panose="020B0609070205080204" pitchFamily="49" charset="-128"/>
              </a:rPr>
              <a:t> </a:t>
            </a:r>
            <a:r>
              <a:rPr lang="en-US" sz="2000" dirty="0" err="1">
                <a:latin typeface="ＭＳ ゴシック" panose="020B0609070205080204" pitchFamily="49" charset="-128"/>
                <a:ea typeface="ＭＳ ゴシック" panose="020B0609070205080204" pitchFamily="49" charset="-128"/>
              </a:rPr>
              <a:t>モジュールの組み合わせがライセンス</a:t>
            </a:r>
            <a:r>
              <a:rPr lang="ja-JP" altLang="en-US" sz="2000" dirty="0">
                <a:latin typeface="ＭＳ ゴシック" panose="020B0609070205080204" pitchFamily="49" charset="-128"/>
                <a:ea typeface="ＭＳ ゴシック" panose="020B0609070205080204" pitchFamily="49" charset="-128"/>
              </a:rPr>
              <a:t>の</a:t>
            </a:r>
            <a:r>
              <a:rPr lang="en-US" sz="2000" dirty="0" err="1">
                <a:latin typeface="ＭＳ ゴシック" panose="020B0609070205080204" pitchFamily="49" charset="-128"/>
                <a:ea typeface="ＭＳ ゴシック" panose="020B0609070205080204" pitchFamily="49" charset="-128"/>
              </a:rPr>
              <a:t>下での義務を</a:t>
            </a:r>
            <a:r>
              <a:rPr lang="ja-JP" altLang="en-US" sz="2000" dirty="0">
                <a:latin typeface="ＭＳ ゴシック" panose="020B0609070205080204" pitchFamily="49" charset="-128"/>
                <a:ea typeface="ＭＳ ゴシック" panose="020B0609070205080204" pitchFamily="49" charset="-128"/>
              </a:rPr>
              <a:t>発動</a:t>
            </a:r>
            <a:r>
              <a:rPr lang="en-US" sz="2000" dirty="0">
                <a:latin typeface="ＭＳ ゴシック" panose="020B0609070205080204" pitchFamily="49" charset="-128"/>
                <a:ea typeface="ＭＳ ゴシック" panose="020B0609070205080204" pitchFamily="49" charset="-128"/>
              </a:rPr>
              <a:t>させる場合には、</a:t>
            </a:r>
            <a:r>
              <a:rPr lang="en-US" altLang="ja-JP" sz="2000" dirty="0">
                <a:latin typeface="ＭＳ ゴシック" panose="020B0609070205080204" pitchFamily="49" charset="-128"/>
                <a:ea typeface="ＭＳ ゴシック" panose="020B0609070205080204" pitchFamily="49" charset="-128"/>
              </a:rPr>
              <a:t>2</a:t>
            </a:r>
            <a:r>
              <a:rPr lang="en-US" sz="2000" dirty="0">
                <a:latin typeface="ＭＳ ゴシック" panose="020B0609070205080204" pitchFamily="49" charset="-128"/>
                <a:ea typeface="ＭＳ ゴシック" panose="020B0609070205080204" pitchFamily="49" charset="-128"/>
              </a:rPr>
              <a:t>つのライセンスは両立し</a:t>
            </a:r>
            <a:r>
              <a:rPr lang="ja-JP" altLang="en-US" sz="2000" dirty="0" smtClean="0">
                <a:latin typeface="ＭＳ ゴシック" panose="020B0609070205080204" pitchFamily="49" charset="-128"/>
                <a:ea typeface="ＭＳ ゴシック" panose="020B0609070205080204" pitchFamily="49" charset="-128"/>
              </a:rPr>
              <a:t>ない（互換ではない）</a:t>
            </a:r>
            <a:endParaRPr lang="en-US" sz="2000" dirty="0">
              <a:latin typeface="ＭＳ ゴシック" panose="020B0609070205080204" pitchFamily="49" charset="-128"/>
              <a:ea typeface="ＭＳ ゴシック" panose="020B0609070205080204" pitchFamily="49" charset="-128"/>
            </a:endParaRPr>
          </a:p>
          <a:p>
            <a:pPr marL="622300" indent="-182563">
              <a:spcBef>
                <a:spcPts val="1200"/>
              </a:spcBef>
              <a:buFont typeface="Wingdings" panose="05000000000000000000" pitchFamily="2" charset="2"/>
              <a:buChar char="Ø"/>
            </a:pPr>
            <a:r>
              <a:rPr lang="en-US" altLang="ja-JP" sz="1800" smtClean="0">
                <a:latin typeface="ＭＳ ゴシック" panose="020B0609070205080204" pitchFamily="49" charset="-128"/>
                <a:ea typeface="ＭＳ ゴシック" panose="020B0609070205080204" pitchFamily="49" charset="-128"/>
              </a:rPr>
              <a:t>GPL-2.0</a:t>
            </a:r>
            <a:r>
              <a:rPr lang="ja-JP" altLang="en-US" sz="1800" smtClean="0">
                <a:latin typeface="ＭＳ ゴシック" panose="020B0609070205080204" pitchFamily="49" charset="-128"/>
                <a:ea typeface="ＭＳ ゴシック" panose="020B0609070205080204" pitchFamily="49" charset="-128"/>
              </a:rPr>
              <a:t>と</a:t>
            </a:r>
            <a:r>
              <a:rPr lang="en-US" altLang="ja-JP" sz="1800" smtClean="0">
                <a:latin typeface="ＭＳ ゴシック" panose="020B0609070205080204" pitchFamily="49" charset="-128"/>
                <a:ea typeface="ＭＳ ゴシック" panose="020B0609070205080204" pitchFamily="49" charset="-128"/>
              </a:rPr>
              <a:t>EPL-1.0</a:t>
            </a:r>
            <a:r>
              <a:rPr lang="ja-JP" altLang="en-US" sz="1800" smtClean="0">
                <a:latin typeface="ＭＳ ゴシック" panose="020B0609070205080204" pitchFamily="49" charset="-128"/>
                <a:ea typeface="ＭＳ ゴシック" panose="020B0609070205080204" pitchFamily="49" charset="-128"/>
              </a:rPr>
              <a:t>はそれぞれ、</a:t>
            </a:r>
            <a:r>
              <a:rPr lang="en-US" altLang="ja-JP" sz="1800" smtClean="0">
                <a:latin typeface="ＭＳ ゴシック" panose="020B0609070205080204" pitchFamily="49" charset="-128"/>
                <a:ea typeface="ＭＳ ゴシック" panose="020B0609070205080204" pitchFamily="49" charset="-128"/>
              </a:rPr>
              <a:t> </a:t>
            </a:r>
            <a:r>
              <a:rPr lang="ja-JP" altLang="en-US" sz="1800" smtClean="0">
                <a:latin typeface="ＭＳ ゴシック" panose="020B0609070205080204" pitchFamily="49" charset="-128"/>
                <a:ea typeface="ＭＳ ゴシック" panose="020B0609070205080204" pitchFamily="49" charset="-128"/>
              </a:rPr>
              <a:t>頒布される「派生的著作物」に対し義務を拡張している</a:t>
            </a:r>
            <a:endParaRPr lang="en-US" altLang="ja-JP" sz="1800" smtClean="0">
              <a:latin typeface="ＭＳ ゴシック" panose="020B0609070205080204" pitchFamily="49" charset="-128"/>
              <a:ea typeface="ＭＳ ゴシック" panose="020B0609070205080204" pitchFamily="49" charset="-128"/>
            </a:endParaRPr>
          </a:p>
          <a:p>
            <a:pPr marL="622300" indent="-182563">
              <a:spcBef>
                <a:spcPts val="1200"/>
              </a:spcBef>
              <a:buFont typeface="Wingdings" panose="05000000000000000000" pitchFamily="2" charset="2"/>
              <a:buChar char="Ø"/>
            </a:pPr>
            <a:r>
              <a:rPr lang="en-US" altLang="ja-JP" sz="1800" smtClean="0">
                <a:latin typeface="ＭＳ ゴシック" panose="020B0609070205080204" pitchFamily="49" charset="-128"/>
                <a:ea typeface="ＭＳ ゴシック" panose="020B0609070205080204" pitchFamily="49" charset="-128"/>
              </a:rPr>
              <a:t>GPL-2.0</a:t>
            </a:r>
            <a:r>
              <a:rPr lang="ja-JP" altLang="en-US" sz="1800" smtClean="0">
                <a:latin typeface="ＭＳ ゴシック" panose="020B0609070205080204" pitchFamily="49" charset="-128"/>
                <a:ea typeface="ＭＳ ゴシック" panose="020B0609070205080204" pitchFamily="49" charset="-128"/>
              </a:rPr>
              <a:t>のモジュールが、</a:t>
            </a:r>
            <a:r>
              <a:rPr lang="en-US" altLang="ja-JP" sz="1800" smtClean="0">
                <a:latin typeface="ＭＳ ゴシック" panose="020B0609070205080204" pitchFamily="49" charset="-128"/>
                <a:ea typeface="ＭＳ ゴシック" panose="020B0609070205080204" pitchFamily="49" charset="-128"/>
              </a:rPr>
              <a:t>EPL-1.0</a:t>
            </a:r>
            <a:r>
              <a:rPr lang="ja-JP" altLang="en-US" sz="1800" smtClean="0">
                <a:latin typeface="ＭＳ ゴシック" panose="020B0609070205080204" pitchFamily="49" charset="-128"/>
                <a:ea typeface="ＭＳ ゴシック" panose="020B0609070205080204" pitchFamily="49" charset="-128"/>
              </a:rPr>
              <a:t>のモジュールに結合（</a:t>
            </a:r>
            <a:r>
              <a:rPr lang="en-US" altLang="ja-JP" sz="1800" smtClean="0">
                <a:latin typeface="ＭＳ ゴシック" panose="020B0609070205080204" pitchFamily="49" charset="-128"/>
                <a:ea typeface="ＭＳ ゴシック" panose="020B0609070205080204" pitchFamily="49" charset="-128"/>
              </a:rPr>
              <a:t>Combine</a:t>
            </a:r>
            <a:r>
              <a:rPr lang="ja-JP" altLang="en-US" sz="1800" smtClean="0">
                <a:latin typeface="ＭＳ ゴシック" panose="020B0609070205080204" pitchFamily="49" charset="-128"/>
                <a:ea typeface="ＭＳ ゴシック" panose="020B0609070205080204" pitchFamily="49" charset="-128"/>
              </a:rPr>
              <a:t>）され、統合されたモジュールが頒布される場合、そのモジュールは；</a:t>
            </a:r>
            <a:endParaRPr lang="en-US" altLang="ja-JP" sz="1800" smtClean="0">
              <a:latin typeface="ＭＳ ゴシック" panose="020B0609070205080204" pitchFamily="49" charset="-128"/>
              <a:ea typeface="ＭＳ ゴシック" panose="020B0609070205080204" pitchFamily="49" charset="-128"/>
            </a:endParaRPr>
          </a:p>
          <a:p>
            <a:pPr lvl="2">
              <a:buFont typeface="Wingdings" panose="05000000000000000000" pitchFamily="2" charset="2"/>
              <a:buChar char="ü"/>
            </a:pPr>
            <a:r>
              <a:rPr lang="ja-JP" altLang="en-US">
                <a:latin typeface="ＭＳ ゴシック" panose="020B0609070205080204" pitchFamily="49" charset="-128"/>
                <a:ea typeface="ＭＳ ゴシック" panose="020B0609070205080204" pitchFamily="49" charset="-128"/>
              </a:rPr>
              <a:t>（</a:t>
            </a:r>
            <a:r>
              <a:rPr lang="en-US" altLang="ja-JP" smtClean="0">
                <a:latin typeface="ＭＳ ゴシック" panose="020B0609070205080204" pitchFamily="49" charset="-128"/>
                <a:ea typeface="ＭＳ ゴシック" panose="020B0609070205080204" pitchFamily="49" charset="-128"/>
              </a:rPr>
              <a:t>GPL-2.0</a:t>
            </a:r>
            <a:r>
              <a:rPr lang="ja-JP" altLang="en-US" smtClean="0">
                <a:latin typeface="ＭＳ ゴシック" panose="020B0609070205080204" pitchFamily="49" charset="-128"/>
                <a:ea typeface="ＭＳ ゴシック" panose="020B0609070205080204" pitchFamily="49" charset="-128"/>
              </a:rPr>
              <a:t>によれ</a:t>
            </a:r>
            <a:r>
              <a:rPr lang="ja-JP" altLang="en-US">
                <a:latin typeface="ＭＳ ゴシック" panose="020B0609070205080204" pitchFamily="49" charset="-128"/>
                <a:ea typeface="ＭＳ ゴシック" panose="020B0609070205080204" pitchFamily="49" charset="-128"/>
              </a:rPr>
              <a:t>ば</a:t>
            </a:r>
            <a:r>
              <a:rPr lang="ja-JP" altLang="en-US" smtClean="0">
                <a:latin typeface="ＭＳ ゴシック" panose="020B0609070205080204" pitchFamily="49" charset="-128"/>
                <a:ea typeface="ＭＳ ゴシック" panose="020B0609070205080204" pitchFamily="49" charset="-128"/>
              </a:rPr>
              <a:t>）</a:t>
            </a:r>
            <a:r>
              <a:rPr lang="en-US" altLang="ja-JP" smtClean="0">
                <a:latin typeface="ＭＳ ゴシック" panose="020B0609070205080204" pitchFamily="49" charset="-128"/>
                <a:ea typeface="ＭＳ ゴシック" panose="020B0609070205080204" pitchFamily="49" charset="-128"/>
              </a:rPr>
              <a:t>GPL-2.0</a:t>
            </a:r>
            <a:r>
              <a:rPr lang="ja-JP" altLang="en-US" smtClean="0">
                <a:latin typeface="ＭＳ ゴシック" panose="020B0609070205080204" pitchFamily="49" charset="-128"/>
                <a:ea typeface="ＭＳ ゴシック" panose="020B0609070205080204" pitchFamily="49" charset="-128"/>
              </a:rPr>
              <a:t>のみで頒布されなければならないことになる、さらに</a:t>
            </a:r>
            <a:endParaRPr lang="en-US" altLang="ja-JP" smtClean="0">
              <a:latin typeface="ＭＳ ゴシック" panose="020B0609070205080204" pitchFamily="49" charset="-128"/>
              <a:ea typeface="ＭＳ ゴシック" panose="020B0609070205080204" pitchFamily="49" charset="-128"/>
            </a:endParaRPr>
          </a:p>
          <a:p>
            <a:pPr lvl="2">
              <a:buFont typeface="Wingdings" panose="05000000000000000000" pitchFamily="2" charset="2"/>
              <a:buChar char="ü"/>
            </a:pPr>
            <a:r>
              <a:rPr lang="ja-JP" altLang="en-US" smtClean="0">
                <a:latin typeface="ＭＳ ゴシック" panose="020B0609070205080204" pitchFamily="49" charset="-128"/>
                <a:ea typeface="ＭＳ ゴシック" panose="020B0609070205080204" pitchFamily="49" charset="-128"/>
              </a:rPr>
              <a:t>（</a:t>
            </a:r>
            <a:r>
              <a:rPr lang="en-US" altLang="ja-JP" smtClean="0">
                <a:latin typeface="ＭＳ ゴシック" panose="020B0609070205080204" pitchFamily="49" charset="-128"/>
                <a:ea typeface="ＭＳ ゴシック" panose="020B0609070205080204" pitchFamily="49" charset="-128"/>
              </a:rPr>
              <a:t>EPL-1.0</a:t>
            </a:r>
            <a:r>
              <a:rPr lang="ja-JP" altLang="en-US" smtClean="0">
                <a:latin typeface="ＭＳ ゴシック" panose="020B0609070205080204" pitchFamily="49" charset="-128"/>
                <a:ea typeface="ＭＳ ゴシック" panose="020B0609070205080204" pitchFamily="49" charset="-128"/>
              </a:rPr>
              <a:t>によれ</a:t>
            </a:r>
            <a:r>
              <a:rPr lang="ja-JP" altLang="en-US">
                <a:latin typeface="ＭＳ ゴシック" panose="020B0609070205080204" pitchFamily="49" charset="-128"/>
                <a:ea typeface="ＭＳ ゴシック" panose="020B0609070205080204" pitchFamily="49" charset="-128"/>
              </a:rPr>
              <a:t>ば</a:t>
            </a:r>
            <a:r>
              <a:rPr lang="ja-JP" altLang="en-US" smtClean="0">
                <a:latin typeface="ＭＳ ゴシック" panose="020B0609070205080204" pitchFamily="49" charset="-128"/>
                <a:ea typeface="ＭＳ ゴシック" panose="020B0609070205080204" pitchFamily="49" charset="-128"/>
              </a:rPr>
              <a:t>）</a:t>
            </a:r>
            <a:r>
              <a:rPr lang="en-US" altLang="ja-JP" smtClean="0">
                <a:latin typeface="ＭＳ ゴシック" panose="020B0609070205080204" pitchFamily="49" charset="-128"/>
                <a:ea typeface="ＭＳ ゴシック" panose="020B0609070205080204" pitchFamily="49" charset="-128"/>
              </a:rPr>
              <a:t>EPL-1.0</a:t>
            </a:r>
            <a:r>
              <a:rPr lang="ja-JP" altLang="en-US">
                <a:latin typeface="ＭＳ ゴシック" panose="020B0609070205080204" pitchFamily="49" charset="-128"/>
                <a:ea typeface="ＭＳ ゴシック" panose="020B0609070205080204" pitchFamily="49" charset="-128"/>
              </a:rPr>
              <a:t>のみで頒布されなければ</a:t>
            </a:r>
            <a:r>
              <a:rPr lang="ja-JP" altLang="en-US" smtClean="0">
                <a:latin typeface="ＭＳ ゴシック" panose="020B0609070205080204" pitchFamily="49" charset="-128"/>
                <a:ea typeface="ＭＳ ゴシック" panose="020B0609070205080204" pitchFamily="49" charset="-128"/>
              </a:rPr>
              <a:t>ならないことになる</a:t>
            </a:r>
            <a:r>
              <a:rPr lang="ja-JP" altLang="en-US">
                <a:latin typeface="ＭＳ ゴシック" panose="020B0609070205080204" pitchFamily="49" charset="-128"/>
                <a:ea typeface="ＭＳ ゴシック" panose="020B0609070205080204" pitchFamily="49" charset="-128"/>
              </a:rPr>
              <a:t>。</a:t>
            </a:r>
            <a:endParaRPr lang="en-US" altLang="ja-JP" smtClean="0">
              <a:latin typeface="ＭＳ ゴシック" panose="020B0609070205080204" pitchFamily="49" charset="-128"/>
              <a:ea typeface="ＭＳ ゴシック" panose="020B0609070205080204" pitchFamily="49" charset="-128"/>
            </a:endParaRPr>
          </a:p>
          <a:p>
            <a:pPr lvl="2">
              <a:buFont typeface="Wingdings" panose="05000000000000000000" pitchFamily="2" charset="2"/>
              <a:buChar char="ü"/>
            </a:pPr>
            <a:r>
              <a:rPr lang="ja-JP" altLang="en-US" smtClean="0">
                <a:latin typeface="ＭＳ ゴシック" panose="020B0609070205080204" pitchFamily="49" charset="-128"/>
                <a:ea typeface="ＭＳ ゴシック" panose="020B0609070205080204" pitchFamily="49" charset="-128"/>
              </a:rPr>
              <a:t>頒布</a:t>
            </a:r>
            <a:r>
              <a:rPr lang="ja-JP" altLang="en-US">
                <a:latin typeface="ＭＳ ゴシック" panose="020B0609070205080204" pitchFamily="49" charset="-128"/>
                <a:ea typeface="ＭＳ ゴシック" panose="020B0609070205080204" pitchFamily="49" charset="-128"/>
              </a:rPr>
              <a:t>者</a:t>
            </a:r>
            <a:r>
              <a:rPr lang="ja-JP" altLang="en-US" smtClean="0">
                <a:latin typeface="ＭＳ ゴシック" panose="020B0609070205080204" pitchFamily="49" charset="-128"/>
                <a:ea typeface="ＭＳ ゴシック" panose="020B0609070205080204" pitchFamily="49" charset="-128"/>
              </a:rPr>
              <a:t>は</a:t>
            </a:r>
            <a:r>
              <a:rPr lang="en-US" altLang="ja-JP" smtClean="0">
                <a:latin typeface="ＭＳ ゴシック" panose="020B0609070205080204" pitchFamily="49" charset="-128"/>
                <a:ea typeface="ＭＳ ゴシック" panose="020B0609070205080204" pitchFamily="49" charset="-128"/>
              </a:rPr>
              <a:t>2</a:t>
            </a:r>
            <a:r>
              <a:rPr lang="ja-JP" altLang="en-US" smtClean="0">
                <a:latin typeface="ＭＳ ゴシック" panose="020B0609070205080204" pitchFamily="49" charset="-128"/>
                <a:ea typeface="ＭＳ ゴシック" panose="020B0609070205080204" pitchFamily="49" charset="-128"/>
              </a:rPr>
              <a:t>つの条件を同時に満足することはできないので、このモジュールは頒布できない</a:t>
            </a:r>
            <a:endParaRPr lang="en-US" altLang="ja-JP" smtClean="0">
              <a:latin typeface="ＭＳ ゴシック" panose="020B0609070205080204" pitchFamily="49" charset="-128"/>
              <a:ea typeface="ＭＳ ゴシック" panose="020B0609070205080204" pitchFamily="49" charset="-128"/>
            </a:endParaRPr>
          </a:p>
          <a:p>
            <a:pPr lvl="2">
              <a:buFont typeface="Wingdings" panose="05000000000000000000" pitchFamily="2" charset="2"/>
              <a:buChar char="ü"/>
            </a:pPr>
            <a:r>
              <a:rPr lang="ja-JP" altLang="en-US">
                <a:latin typeface="ＭＳ ゴシック" panose="020B0609070205080204" pitchFamily="49" charset="-128"/>
                <a:ea typeface="ＭＳ ゴシック" panose="020B0609070205080204" pitchFamily="49" charset="-128"/>
              </a:rPr>
              <a:t>上記</a:t>
            </a:r>
            <a:r>
              <a:rPr lang="ja-JP" altLang="en-US" smtClean="0">
                <a:latin typeface="ＭＳ ゴシック" panose="020B0609070205080204" pitchFamily="49" charset="-128"/>
                <a:ea typeface="ＭＳ ゴシック" panose="020B0609070205080204" pitchFamily="49" charset="-128"/>
              </a:rPr>
              <a:t>はライセンスが両立しない</a:t>
            </a:r>
            <a:r>
              <a:rPr lang="en-US" altLang="ja-JP" smtClean="0">
                <a:latin typeface="ＭＳ ゴシック" panose="020B0609070205080204" pitchFamily="49" charset="-128"/>
                <a:ea typeface="ＭＳ ゴシック" panose="020B0609070205080204" pitchFamily="49" charset="-128"/>
              </a:rPr>
              <a:t>1</a:t>
            </a:r>
            <a:r>
              <a:rPr lang="ja-JP" altLang="en-US" smtClean="0">
                <a:latin typeface="ＭＳ ゴシック" panose="020B0609070205080204" pitchFamily="49" charset="-128"/>
                <a:ea typeface="ＭＳ ゴシック" panose="020B0609070205080204" pitchFamily="49" charset="-128"/>
              </a:rPr>
              <a:t>つの例</a:t>
            </a:r>
            <a:endParaRPr lang="en-US" altLang="ja-JP">
              <a:latin typeface="ＭＳ ゴシック" panose="020B0609070205080204" pitchFamily="49" charset="-128"/>
              <a:ea typeface="ＭＳ ゴシック" panose="020B0609070205080204" pitchFamily="49" charset="-128"/>
            </a:endParaRPr>
          </a:p>
          <a:p>
            <a:pPr marL="0" indent="0">
              <a:spcBef>
                <a:spcPts val="1200"/>
              </a:spcBef>
              <a:buNone/>
            </a:pPr>
            <a:r>
              <a:rPr lang="en-US" altLang="ja-JP" sz="2000" smtClean="0">
                <a:latin typeface="ＭＳ ゴシック" panose="020B0609070205080204" pitchFamily="49" charset="-128"/>
                <a:ea typeface="ＭＳ ゴシック" panose="020B0609070205080204" pitchFamily="49" charset="-128"/>
              </a:rPr>
              <a:t>「</a:t>
            </a:r>
            <a:r>
              <a:rPr lang="ja-JP" altLang="en-US" sz="2000">
                <a:latin typeface="ＭＳ ゴシック" panose="020B0609070205080204" pitchFamily="49" charset="-128"/>
                <a:ea typeface="ＭＳ ゴシック" panose="020B0609070205080204" pitchFamily="49" charset="-128"/>
              </a:rPr>
              <a:t>派生的著作物</a:t>
            </a:r>
            <a:r>
              <a:rPr lang="en-US" altLang="ja-JP" sz="2000">
                <a:latin typeface="ＭＳ ゴシック" panose="020B0609070205080204" pitchFamily="49" charset="-128"/>
                <a:ea typeface="ＭＳ ゴシック" panose="020B0609070205080204" pitchFamily="49" charset="-128"/>
              </a:rPr>
              <a:t>」の定義はFOSSコミュニティでもその見解が</a:t>
            </a:r>
            <a:r>
              <a:rPr lang="ja-JP" altLang="en-US" sz="2000">
                <a:latin typeface="ＭＳ ゴシック" panose="020B0609070205080204" pitchFamily="49" charset="-128"/>
                <a:ea typeface="ＭＳ ゴシック" panose="020B0609070205080204" pitchFamily="49" charset="-128"/>
              </a:rPr>
              <a:t>分かれる傾向にある</a:t>
            </a:r>
            <a:endParaRPr lang="en-US" altLang="ja-JP" sz="2000">
              <a:latin typeface="ＭＳ ゴシック" panose="020B0609070205080204" pitchFamily="49" charset="-128"/>
              <a:ea typeface="ＭＳ ゴシック" panose="020B0609070205080204" pitchFamily="49" charset="-128"/>
            </a:endParaRPr>
          </a:p>
          <a:p>
            <a:endParaRPr lang="en-US" sz="2000" smtClean="0">
              <a:latin typeface="ＭＳ ゴシック" panose="020B0609070205080204" pitchFamily="49" charset="-128"/>
              <a:ea typeface="ＭＳ ゴシック" panose="020B0609070205080204" pitchFamily="49" charset="-128"/>
            </a:endParaRPr>
          </a:p>
          <a:p>
            <a:pPr marL="0" indent="0">
              <a:buNone/>
            </a:pPr>
            <a:endParaRPr lang="en-US" sz="2000">
              <a:latin typeface="ＭＳ ゴシック" panose="020B0609070205080204" pitchFamily="49" charset="-128"/>
              <a:ea typeface="ＭＳ ゴシック" panose="020B0609070205080204" pitchFamily="49" charset="-128"/>
            </a:endParaRPr>
          </a:p>
          <a:p>
            <a:pPr marL="0" indent="0">
              <a:buNone/>
            </a:pPr>
            <a:endParaRPr lang="en-US" sz="2000" smtClean="0">
              <a:latin typeface="ＭＳ ゴシック" panose="020B0609070205080204" pitchFamily="49" charset="-128"/>
              <a:ea typeface="ＭＳ ゴシック" panose="020B0609070205080204" pitchFamily="49" charset="-128"/>
            </a:endParaRPr>
          </a:p>
          <a:p>
            <a:pPr marL="0" indent="0">
              <a:buNone/>
            </a:pPr>
            <a:r>
              <a:rPr lang="en-US" sz="2000" smtClean="0">
                <a:latin typeface="ＭＳ ゴシック" panose="020B0609070205080204" pitchFamily="49" charset="-128"/>
                <a:ea typeface="ＭＳ ゴシック" panose="020B0609070205080204" pitchFamily="49" charset="-128"/>
              </a:rPr>
              <a:t>「</a:t>
            </a:r>
            <a:r>
              <a:rPr lang="ja-JP" altLang="en-US" sz="2000" dirty="0" smtClean="0">
                <a:latin typeface="ＭＳ ゴシック" panose="020B0609070205080204" pitchFamily="49" charset="-128"/>
                <a:ea typeface="ＭＳ ゴシック" panose="020B0609070205080204" pitchFamily="49" charset="-128"/>
              </a:rPr>
              <a:t>派生的著作物</a:t>
            </a:r>
            <a:r>
              <a:rPr lang="en-US" sz="2000" dirty="0" smtClean="0">
                <a:latin typeface="ＭＳ ゴシック" panose="020B0609070205080204" pitchFamily="49" charset="-128"/>
                <a:ea typeface="ＭＳ ゴシック" panose="020B0609070205080204" pitchFamily="49" charset="-128"/>
              </a:rPr>
              <a:t>」</a:t>
            </a:r>
            <a:r>
              <a:rPr lang="en-US" sz="2000" dirty="0" err="1">
                <a:latin typeface="ＭＳ ゴシック" panose="020B0609070205080204" pitchFamily="49" charset="-128"/>
                <a:ea typeface="ＭＳ ゴシック" panose="020B0609070205080204" pitchFamily="49" charset="-128"/>
              </a:rPr>
              <a:t>の定義はFOSSコミュニティでもその見解が</a:t>
            </a:r>
            <a:r>
              <a:rPr lang="ja-JP" altLang="en-US" sz="2000" dirty="0">
                <a:latin typeface="ＭＳ ゴシック" panose="020B0609070205080204" pitchFamily="49" charset="-128"/>
                <a:ea typeface="ＭＳ ゴシック" panose="020B0609070205080204" pitchFamily="49" charset="-128"/>
              </a:rPr>
              <a:t>分かれる傾向にある</a:t>
            </a:r>
            <a:endParaRPr lang="en-US" sz="2000" dirty="0">
              <a:latin typeface="ＭＳ ゴシック" panose="020B0609070205080204" pitchFamily="49" charset="-128"/>
              <a:ea typeface="ＭＳ ゴシック" panose="020B0609070205080204" pitchFamily="49" charset="-128"/>
            </a:endParaRPr>
          </a:p>
        </p:txBody>
      </p:sp>
      <p:sp>
        <p:nvSpPr>
          <p:cNvPr id="4" name="テキスト ボックス 3"/>
          <p:cNvSpPr txBox="1"/>
          <p:nvPr/>
        </p:nvSpPr>
        <p:spPr>
          <a:xfrm>
            <a:off x="180000" y="6480000"/>
            <a:ext cx="11059438" cy="338554"/>
          </a:xfrm>
          <a:prstGeom prst="rect">
            <a:avLst/>
          </a:prstGeom>
          <a:noFill/>
        </p:spPr>
        <p:txBody>
          <a:bodyPr wrap="none" rtlCol="0">
            <a:spAutoFit/>
          </a:bodyPr>
          <a:lstStyle/>
          <a:p>
            <a:r>
              <a:rPr kumimoji="1" lang="en-US" altLang="ja-JP" sz="1600" smtClean="0">
                <a:latin typeface="ＭＳ ゴシック" panose="020B0609070205080204" pitchFamily="49" charset="-128"/>
                <a:ea typeface="ＭＳ ゴシック" panose="020B0609070205080204" pitchFamily="49" charset="-128"/>
              </a:rPr>
              <a:t>※</a:t>
            </a:r>
            <a:r>
              <a:rPr kumimoji="1" lang="en-US" altLang="ja-JP" sz="1600" dirty="0">
                <a:latin typeface="ＭＳ ゴシック" panose="020B0609070205080204" pitchFamily="49" charset="-128"/>
                <a:ea typeface="ＭＳ ゴシック" panose="020B0609070205080204" pitchFamily="49" charset="-128"/>
              </a:rPr>
              <a:t>F</a:t>
            </a:r>
            <a:r>
              <a:rPr kumimoji="1" lang="en-US" altLang="ja-JP" sz="1600" smtClean="0">
                <a:latin typeface="ＭＳ ゴシック" panose="020B0609070205080204" pitchFamily="49" charset="-128"/>
                <a:ea typeface="ＭＳ ゴシック" panose="020B0609070205080204" pitchFamily="49" charset="-128"/>
              </a:rPr>
              <a:t>OSS</a:t>
            </a:r>
            <a:r>
              <a:rPr kumimoji="1" lang="ja-JP" altLang="en-US" sz="1600" dirty="0" smtClean="0">
                <a:latin typeface="ＭＳ ゴシック" panose="020B0609070205080204" pitchFamily="49" charset="-128"/>
                <a:ea typeface="ＭＳ ゴシック" panose="020B0609070205080204" pitchFamily="49" charset="-128"/>
              </a:rPr>
              <a:t>ライセンスに係る</a:t>
            </a:r>
            <a:r>
              <a:rPr kumimoji="1" lang="ja-JP" altLang="en-US" sz="1600" smtClean="0">
                <a:latin typeface="ＭＳ ゴシック" panose="020B0609070205080204" pitchFamily="49" charset="-128"/>
                <a:ea typeface="ＭＳ ゴシック" panose="020B0609070205080204" pitchFamily="49" charset="-128"/>
              </a:rPr>
              <a:t>「</a:t>
            </a:r>
            <a:r>
              <a:rPr kumimoji="1" lang="en-US" altLang="ja-JP" sz="1600" smtClean="0">
                <a:latin typeface="ＭＳ ゴシック" panose="020B0609070205080204" pitchFamily="49" charset="-128"/>
                <a:ea typeface="ＭＳ ゴシック" panose="020B0609070205080204" pitchFamily="49" charset="-128"/>
              </a:rPr>
              <a:t>Compatibility</a:t>
            </a:r>
            <a:r>
              <a:rPr kumimoji="1" lang="ja-JP" altLang="en-US" sz="1600" dirty="0" smtClean="0">
                <a:latin typeface="ＭＳ ゴシック" panose="020B0609070205080204" pitchFamily="49" charset="-128"/>
                <a:ea typeface="ＭＳ ゴシック" panose="020B0609070205080204" pitchFamily="49" charset="-128"/>
              </a:rPr>
              <a:t>」の日本語訳として「両立性」、「互換性」</a:t>
            </a:r>
            <a:r>
              <a:rPr kumimoji="1" lang="en-US" altLang="ja-JP" sz="1600" dirty="0" smtClean="0">
                <a:latin typeface="ＭＳ ゴシック" panose="020B0609070205080204" pitchFamily="49" charset="-128"/>
                <a:ea typeface="ＭＳ ゴシック" panose="020B0609070205080204" pitchFamily="49" charset="-128"/>
              </a:rPr>
              <a:t>2</a:t>
            </a:r>
            <a:r>
              <a:rPr kumimoji="1" lang="ja-JP" altLang="en-US" sz="1600" dirty="0" err="1" smtClean="0">
                <a:latin typeface="ＭＳ ゴシック" panose="020B0609070205080204" pitchFamily="49" charset="-128"/>
                <a:ea typeface="ＭＳ ゴシック" panose="020B0609070205080204" pitchFamily="49" charset="-128"/>
              </a:rPr>
              <a:t>つの</a:t>
            </a:r>
            <a:r>
              <a:rPr kumimoji="1" lang="ja-JP" altLang="en-US" sz="1600" dirty="0" smtClean="0">
                <a:latin typeface="ＭＳ ゴシック" panose="020B0609070205080204" pitchFamily="49" charset="-128"/>
                <a:ea typeface="ＭＳ ゴシック" panose="020B0609070205080204" pitchFamily="49" charset="-128"/>
              </a:rPr>
              <a:t>方向性があるため併記した</a:t>
            </a:r>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784621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Disclaimer</a:t>
            </a:r>
            <a:r>
              <a:rPr lang="ja-JP" altLang="en-US" dirty="0"/>
              <a:t>　（免責事項）</a:t>
            </a:r>
          </a:p>
        </p:txBody>
      </p:sp>
      <p:sp>
        <p:nvSpPr>
          <p:cNvPr id="3" name="コンテンツ プレースホルダー 2"/>
          <p:cNvSpPr>
            <a:spLocks noGrp="1"/>
          </p:cNvSpPr>
          <p:nvPr>
            <p:ph idx="1"/>
          </p:nvPr>
        </p:nvSpPr>
        <p:spPr/>
        <p:txBody>
          <a:bodyPr>
            <a:normAutofit lnSpcReduction="10000"/>
          </a:bodyPr>
          <a:lstStyle/>
          <a:p>
            <a:pPr marL="0" indent="0">
              <a:buNone/>
            </a:pPr>
            <a:r>
              <a:rPr lang="ja-JP" altLang="en-US" dirty="0"/>
              <a:t> </a:t>
            </a:r>
          </a:p>
          <a:p>
            <a:r>
              <a:rPr lang="ja-JP" altLang="en-US" dirty="0">
                <a:latin typeface="Arial" panose="020B0604020202020204" pitchFamily="34" charset="0"/>
                <a:ea typeface="ＭＳ ゴシック" panose="020B0609070205080204" pitchFamily="49" charset="-128"/>
              </a:rPr>
              <a:t>本文書は、</a:t>
            </a:r>
            <a:r>
              <a:rPr lang="en-US" altLang="ja-JP" dirty="0">
                <a:latin typeface="Arial" panose="020B0604020202020204" pitchFamily="34" charset="0"/>
                <a:ea typeface="ＭＳ ゴシック" panose="020B0609070205080204" pitchFamily="49" charset="-128"/>
              </a:rPr>
              <a:t>The Linux Foundation </a:t>
            </a:r>
            <a:r>
              <a:rPr lang="ja-JP" altLang="en-US" dirty="0">
                <a:latin typeface="Arial" panose="020B0604020202020204" pitchFamily="34" charset="0"/>
                <a:ea typeface="ＭＳ ゴシック" panose="020B0609070205080204" pitchFamily="49" charset="-128"/>
              </a:rPr>
              <a:t>における</a:t>
            </a:r>
            <a:r>
              <a:rPr lang="en-US" altLang="ja-JP" dirty="0">
                <a:latin typeface="Arial" panose="020B0604020202020204" pitchFamily="34" charset="0"/>
                <a:ea typeface="ＭＳ ゴシック" panose="020B0609070205080204" pitchFamily="49" charset="-128"/>
              </a:rPr>
              <a:t>OpenChain </a:t>
            </a:r>
            <a:r>
              <a:rPr lang="ja-JP" altLang="en-US" dirty="0">
                <a:latin typeface="Arial" panose="020B0604020202020204" pitchFamily="34" charset="0"/>
                <a:ea typeface="ＭＳ ゴシック" panose="020B0609070205080204" pitchFamily="49" charset="-128"/>
              </a:rPr>
              <a:t>プロジェクトの英文</a:t>
            </a:r>
            <a:r>
              <a:rPr lang="ja-JP" altLang="en-US" dirty="0" smtClean="0">
                <a:latin typeface="Arial" panose="020B0604020202020204" pitchFamily="34" charset="0"/>
                <a:ea typeface="ＭＳ ゴシック" panose="020B0609070205080204" pitchFamily="49" charset="-128"/>
              </a:rPr>
              <a:t>ドキュメント「</a:t>
            </a:r>
            <a:r>
              <a:rPr lang="en-US" altLang="ja-JP" dirty="0">
                <a:latin typeface="Arial" panose="020B0604020202020204" pitchFamily="34" charset="0"/>
                <a:ea typeface="ＭＳ ゴシック" panose="020B0609070205080204" pitchFamily="49" charset="-128"/>
              </a:rPr>
              <a:t> OpenChain Curriculum </a:t>
            </a:r>
            <a:r>
              <a:rPr lang="en-US" altLang="ja-JP" dirty="0" smtClean="0">
                <a:latin typeface="Arial" panose="020B0604020202020204" pitchFamily="34" charset="0"/>
                <a:ea typeface="ＭＳ ゴシック" panose="020B0609070205080204" pitchFamily="49" charset="-128"/>
              </a:rPr>
              <a:t>Release </a:t>
            </a:r>
            <a:r>
              <a:rPr lang="en-US" altLang="ja-JP" dirty="0">
                <a:latin typeface="Arial" panose="020B0604020202020204" pitchFamily="34" charset="0"/>
                <a:ea typeface="ＭＳ ゴシック" panose="020B0609070205080204" pitchFamily="49" charset="-128"/>
              </a:rPr>
              <a:t>2 </a:t>
            </a:r>
            <a:r>
              <a:rPr lang="ja-JP" altLang="en-US" dirty="0" smtClean="0">
                <a:latin typeface="Arial" panose="020B0604020202020204" pitchFamily="34" charset="0"/>
                <a:ea typeface="ＭＳ ゴシック" panose="020B0609070205080204" pitchFamily="49" charset="-128"/>
              </a:rPr>
              <a:t>」の公式翻訳版となります。ただし、翻訳版</a:t>
            </a:r>
            <a:r>
              <a:rPr lang="ja-JP" altLang="en-US" dirty="0">
                <a:latin typeface="Arial" panose="020B0604020202020204" pitchFamily="34" charset="0"/>
                <a:ea typeface="ＭＳ ゴシック" panose="020B0609070205080204" pitchFamily="49" charset="-128"/>
              </a:rPr>
              <a:t>と英語版との間で何らかの意味の違いが</a:t>
            </a:r>
            <a:r>
              <a:rPr lang="ja-JP" altLang="en-US" dirty="0" smtClean="0">
                <a:latin typeface="Arial" panose="020B0604020202020204" pitchFamily="34" charset="0"/>
                <a:ea typeface="ＭＳ ゴシック" panose="020B0609070205080204" pitchFamily="49" charset="-128"/>
              </a:rPr>
              <a:t>ある場合</a:t>
            </a:r>
            <a:r>
              <a:rPr lang="ja-JP" altLang="en-US" dirty="0">
                <a:latin typeface="Arial" panose="020B0604020202020204" pitchFamily="34" charset="0"/>
                <a:ea typeface="ＭＳ ゴシック" panose="020B0609070205080204" pitchFamily="49" charset="-128"/>
              </a:rPr>
              <a:t>には、英語版が優先</a:t>
            </a:r>
            <a:r>
              <a:rPr lang="ja-JP" altLang="en-US" dirty="0" smtClean="0">
                <a:latin typeface="Arial" panose="020B0604020202020204" pitchFamily="34" charset="0"/>
                <a:ea typeface="ＭＳ ゴシック" panose="020B0609070205080204" pitchFamily="49" charset="-128"/>
              </a:rPr>
              <a:t>されます。 </a:t>
            </a:r>
            <a:endParaRPr lang="ja-JP" altLang="en-US" dirty="0">
              <a:latin typeface="Arial" panose="020B0604020202020204" pitchFamily="34" charset="0"/>
              <a:ea typeface="ＭＳ ゴシック" panose="020B0609070205080204" pitchFamily="49" charset="-128"/>
            </a:endParaRPr>
          </a:p>
          <a:p>
            <a:r>
              <a:rPr lang="ja-JP" altLang="en-US" dirty="0">
                <a:latin typeface="Arial" panose="020B0604020202020204" pitchFamily="34" charset="0"/>
                <a:ea typeface="ＭＳ ゴシック" panose="020B0609070205080204" pitchFamily="49" charset="-128"/>
              </a:rPr>
              <a:t>また、</a:t>
            </a:r>
            <a:r>
              <a:rPr lang="en-US" altLang="ja-JP" dirty="0">
                <a:latin typeface="Arial" panose="020B0604020202020204" pitchFamily="34" charset="0"/>
                <a:ea typeface="ＭＳ ゴシック" panose="020B0609070205080204" pitchFamily="49" charset="-128"/>
              </a:rPr>
              <a:t>OpenChain </a:t>
            </a:r>
            <a:r>
              <a:rPr lang="ja-JP" altLang="en-US" dirty="0">
                <a:latin typeface="Arial" panose="020B0604020202020204" pitchFamily="34" charset="0"/>
                <a:ea typeface="ＭＳ ゴシック" panose="020B0609070205080204" pitchFamily="49" charset="-128"/>
              </a:rPr>
              <a:t>は</a:t>
            </a:r>
            <a:r>
              <a:rPr lang="ja-JP" altLang="en-US" dirty="0" smtClean="0">
                <a:latin typeface="Arial" panose="020B0604020202020204" pitchFamily="34" charset="0"/>
                <a:ea typeface="ＭＳ ゴシック" panose="020B0609070205080204" pitchFamily="49" charset="-128"/>
              </a:rPr>
              <a:t>世界の</a:t>
            </a:r>
            <a:r>
              <a:rPr lang="ja-JP" altLang="en-US" dirty="0">
                <a:latin typeface="Arial" panose="020B0604020202020204" pitchFamily="34" charset="0"/>
                <a:ea typeface="ＭＳ ゴシック" panose="020B0609070205080204" pitchFamily="49" charset="-128"/>
              </a:rPr>
              <a:t>メンバー企業が</a:t>
            </a:r>
            <a:r>
              <a:rPr lang="ja-JP" altLang="en-US" dirty="0" smtClean="0">
                <a:latin typeface="Arial" panose="020B0604020202020204" pitchFamily="34" charset="0"/>
                <a:ea typeface="ＭＳ ゴシック" panose="020B0609070205080204" pitchFamily="49" charset="-128"/>
              </a:rPr>
              <a:t>参加</a:t>
            </a:r>
            <a:r>
              <a:rPr lang="ja-JP" altLang="en-US" dirty="0">
                <a:latin typeface="Arial" panose="020B0604020202020204" pitchFamily="34" charset="0"/>
                <a:ea typeface="ＭＳ ゴシック" panose="020B0609070205080204" pitchFamily="49" charset="-128"/>
              </a:rPr>
              <a:t>している</a:t>
            </a:r>
            <a:r>
              <a:rPr lang="ja-JP" altLang="en-US" dirty="0" smtClean="0">
                <a:latin typeface="Arial" panose="020B0604020202020204" pitchFamily="34" charset="0"/>
                <a:ea typeface="ＭＳ ゴシック" panose="020B0609070205080204" pitchFamily="49" charset="-128"/>
              </a:rPr>
              <a:t>プロジェクトです</a:t>
            </a:r>
            <a:r>
              <a:rPr lang="ja-JP" altLang="en-US" dirty="0">
                <a:latin typeface="Arial" panose="020B0604020202020204" pitchFamily="34" charset="0"/>
                <a:ea typeface="ＭＳ ゴシック" panose="020B0609070205080204" pitchFamily="49" charset="-128"/>
              </a:rPr>
              <a:t>が、資料の</a:t>
            </a:r>
            <a:r>
              <a:rPr lang="ja-JP" altLang="en-US" dirty="0" smtClean="0">
                <a:latin typeface="Arial" panose="020B0604020202020204" pitchFamily="34" charset="0"/>
                <a:ea typeface="ＭＳ ゴシック" panose="020B0609070205080204" pitchFamily="49" charset="-128"/>
              </a:rPr>
              <a:t>細部</a:t>
            </a:r>
            <a:r>
              <a:rPr lang="ja-JP" altLang="en-US" dirty="0">
                <a:latin typeface="Arial" panose="020B0604020202020204" pitchFamily="34" charset="0"/>
                <a:ea typeface="ＭＳ ゴシック" panose="020B0609070205080204" pitchFamily="49" charset="-128"/>
              </a:rPr>
              <a:t>について</a:t>
            </a:r>
            <a:r>
              <a:rPr lang="ja-JP" altLang="en-US" dirty="0" smtClean="0">
                <a:latin typeface="Arial" panose="020B0604020202020204" pitchFamily="34" charset="0"/>
                <a:ea typeface="ＭＳ ゴシック" panose="020B0609070205080204" pitchFamily="49" charset="-128"/>
              </a:rPr>
              <a:t>必ず</a:t>
            </a:r>
            <a:r>
              <a:rPr lang="ja-JP" altLang="en-US" dirty="0">
                <a:latin typeface="Arial" panose="020B0604020202020204" pitchFamily="34" charset="0"/>
                <a:ea typeface="ＭＳ ゴシック" panose="020B0609070205080204" pitchFamily="49" charset="-128"/>
              </a:rPr>
              <a:t>しも</a:t>
            </a:r>
            <a:r>
              <a:rPr lang="ja-JP" altLang="en-US" dirty="0" smtClean="0">
                <a:latin typeface="Arial" panose="020B0604020202020204" pitchFamily="34" charset="0"/>
                <a:ea typeface="ＭＳ ゴシック" panose="020B0609070205080204" pitchFamily="49" charset="-128"/>
              </a:rPr>
              <a:t>各国の法令に対応していない可能性があります</a:t>
            </a:r>
            <a:r>
              <a:rPr lang="ja-JP" altLang="en-US" dirty="0">
                <a:latin typeface="Arial" panose="020B0604020202020204" pitchFamily="34" charset="0"/>
                <a:ea typeface="ＭＳ ゴシック" panose="020B0609070205080204" pitchFamily="49" charset="-128"/>
              </a:rPr>
              <a:t>。</a:t>
            </a:r>
            <a:r>
              <a:rPr lang="ja-JP" altLang="en-US" dirty="0" smtClean="0">
                <a:latin typeface="Arial" panose="020B0604020202020204" pitchFamily="34" charset="0"/>
                <a:ea typeface="ＭＳ ゴシック" panose="020B0609070205080204" pitchFamily="49" charset="-128"/>
              </a:rPr>
              <a:t>本翻訳版を</a:t>
            </a:r>
            <a:r>
              <a:rPr lang="ja-JP" altLang="en-US" dirty="0">
                <a:latin typeface="Arial" panose="020B0604020202020204" pitchFamily="34" charset="0"/>
                <a:ea typeface="ＭＳ ゴシック" panose="020B0609070205080204" pitchFamily="49" charset="-128"/>
              </a:rPr>
              <a:t>日本で活用する際には、各企業の法務部門を加えた</a:t>
            </a:r>
            <a:r>
              <a:rPr lang="ja-JP" altLang="en-US" dirty="0" smtClean="0">
                <a:latin typeface="Arial" panose="020B0604020202020204" pitchFamily="34" charset="0"/>
                <a:ea typeface="ＭＳ ゴシック" panose="020B0609070205080204" pitchFamily="49" charset="-128"/>
              </a:rPr>
              <a:t>検討が不可欠です。 </a:t>
            </a:r>
            <a:endParaRPr lang="ja-JP" altLang="en-US" dirty="0">
              <a:latin typeface="Arial" panose="020B0604020202020204" pitchFamily="34" charset="0"/>
              <a:ea typeface="ＭＳ ゴシック" panose="020B0609070205080204" pitchFamily="49" charset="-128"/>
            </a:endParaRPr>
          </a:p>
          <a:p>
            <a:pPr>
              <a:spcBef>
                <a:spcPts val="1200"/>
              </a:spcBef>
            </a:pPr>
            <a:r>
              <a:rPr lang="en-US" altLang="ja-JP" dirty="0">
                <a:latin typeface="Arial" panose="020B0604020202020204" pitchFamily="34" charset="0"/>
                <a:ea typeface="ＭＳ ゴシック" panose="020B0609070205080204" pitchFamily="49" charset="-128"/>
              </a:rPr>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latin typeface="Arial" panose="020B0604020202020204" pitchFamily="34" charset="0"/>
              <a:ea typeface="ＭＳ ゴシック" panose="020B0609070205080204" pitchFamily="49" charset="-128"/>
            </a:endParaRPr>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告知／表示</a:t>
            </a:r>
            <a:endParaRPr lang="en-US" dirty="0">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lnSpcReduction="10000"/>
          </a:bodyPr>
          <a:lstStyle/>
          <a:p>
            <a:pPr marL="0" indent="0">
              <a:buNone/>
            </a:pPr>
            <a:r>
              <a:rPr lang="en-US" dirty="0" err="1">
                <a:latin typeface="ＭＳ ゴシック" panose="020B0609070205080204" pitchFamily="49" charset="-128"/>
                <a:ea typeface="ＭＳ ゴシック" panose="020B0609070205080204" pitchFamily="49" charset="-128"/>
              </a:rPr>
              <a:t>告知／表示（Notice）は</a:t>
            </a:r>
            <a:r>
              <a:rPr lang="en-US" dirty="0" smtClean="0">
                <a:latin typeface="ＭＳ ゴシック" panose="020B0609070205080204" pitchFamily="49" charset="-128"/>
                <a:ea typeface="ＭＳ ゴシック" panose="020B0609070205080204" pitchFamily="49" charset="-128"/>
              </a:rPr>
              <a:t>、</a:t>
            </a:r>
            <a:r>
              <a:rPr lang="en-US" altLang="ja-JP" dirty="0">
                <a:latin typeface="ＭＳ ゴシック" panose="020B0609070205080204" pitchFamily="49" charset="-128"/>
                <a:ea typeface="ＭＳ ゴシック" panose="020B0609070205080204" pitchFamily="49" charset="-128"/>
              </a:rPr>
              <a:t> </a:t>
            </a:r>
            <a:r>
              <a:rPr lang="en-US" altLang="ja-JP" dirty="0" err="1">
                <a:latin typeface="ＭＳ ゴシック" panose="020B0609070205080204" pitchFamily="49" charset="-128"/>
                <a:ea typeface="ＭＳ ゴシック" panose="020B0609070205080204" pitchFamily="49" charset="-128"/>
              </a:rPr>
              <a:t>しばしば著作者やライセンスに関する情報を提供</a:t>
            </a:r>
            <a:r>
              <a:rPr lang="ja-JP" altLang="en-US" dirty="0" smtClean="0">
                <a:latin typeface="ＭＳ ゴシック" panose="020B0609070205080204" pitchFamily="49" charset="-128"/>
                <a:ea typeface="ＭＳ ゴシック" panose="020B0609070205080204" pitchFamily="49" charset="-128"/>
              </a:rPr>
              <a:t>する。</a:t>
            </a:r>
            <a:r>
              <a:rPr lang="ja-JP" altLang="en-US" smtClean="0">
                <a:latin typeface="ＭＳ ゴシック" panose="020B0609070205080204" pitchFamily="49" charset="-128"/>
                <a:ea typeface="ＭＳ ゴシック" panose="020B0609070205080204" pitchFamily="49" charset="-128"/>
              </a:rPr>
              <a:t>たとえばファイル先頭</a:t>
            </a:r>
            <a:r>
              <a:rPr lang="ja-JP" altLang="en-US" dirty="0">
                <a:latin typeface="ＭＳ ゴシック" panose="020B0609070205080204" pitchFamily="49" charset="-128"/>
                <a:ea typeface="ＭＳ ゴシック" panose="020B0609070205080204" pitchFamily="49" charset="-128"/>
              </a:rPr>
              <a:t>の</a:t>
            </a:r>
            <a:r>
              <a:rPr lang="ja-JP" altLang="en-US">
                <a:latin typeface="ＭＳ ゴシック" panose="020B0609070205080204" pitchFamily="49" charset="-128"/>
                <a:ea typeface="ＭＳ ゴシック" panose="020B0609070205080204" pitchFamily="49" charset="-128"/>
              </a:rPr>
              <a:t>コメント</a:t>
            </a:r>
            <a:r>
              <a:rPr lang="ja-JP" altLang="en-US" smtClean="0">
                <a:latin typeface="ＭＳ ゴシック" panose="020B0609070205080204" pitchFamily="49" charset="-128"/>
                <a:ea typeface="ＭＳ ゴシック" panose="020B0609070205080204" pitchFamily="49" charset="-128"/>
              </a:rPr>
              <a:t>行文字列</a:t>
            </a:r>
            <a:r>
              <a:rPr lang="ja-JP" altLang="en-US" dirty="0">
                <a:latin typeface="ＭＳ ゴシック" panose="020B0609070205080204" pitchFamily="49" charset="-128"/>
                <a:ea typeface="ＭＳ ゴシック" panose="020B0609070205080204" pitchFamily="49" charset="-128"/>
              </a:rPr>
              <a:t>などの</a:t>
            </a:r>
            <a:r>
              <a:rPr lang="ja-JP" altLang="en-US" dirty="0" smtClean="0">
                <a:latin typeface="ＭＳ ゴシック" panose="020B0609070205080204" pitchFamily="49" charset="-128"/>
                <a:ea typeface="ＭＳ ゴシック" panose="020B0609070205080204" pitchFamily="49" charset="-128"/>
              </a:rPr>
              <a:t>形</a:t>
            </a:r>
            <a:r>
              <a:rPr lang="ja-JP" altLang="en-US" dirty="0">
                <a:latin typeface="ＭＳ ゴシック" panose="020B0609070205080204" pitchFamily="49" charset="-128"/>
                <a:ea typeface="ＭＳ ゴシック" panose="020B0609070205080204" pitchFamily="49" charset="-128"/>
              </a:rPr>
              <a:t>が</a:t>
            </a:r>
            <a:r>
              <a:rPr lang="ja-JP" altLang="en-US" dirty="0" smtClean="0">
                <a:latin typeface="ＭＳ ゴシック" panose="020B0609070205080204" pitchFamily="49" charset="-128"/>
                <a:ea typeface="ＭＳ ゴシック" panose="020B0609070205080204" pitchFamily="49" charset="-128"/>
              </a:rPr>
              <a:t>ある</a:t>
            </a:r>
            <a:r>
              <a:rPr lang="en-US" dirty="0" smtClean="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また、FOSSライセンス</a:t>
            </a:r>
            <a:r>
              <a:rPr lang="ja-JP" altLang="en-US" dirty="0">
                <a:latin typeface="ＭＳ ゴシック" panose="020B0609070205080204" pitchFamily="49" charset="-128"/>
                <a:ea typeface="ＭＳ ゴシック" panose="020B0609070205080204" pitchFamily="49" charset="-128"/>
              </a:rPr>
              <a:t>で</a:t>
            </a:r>
            <a:r>
              <a:rPr lang="en-US" dirty="0">
                <a:latin typeface="ＭＳ ゴシック" panose="020B0609070205080204" pitchFamily="49" charset="-128"/>
                <a:ea typeface="ＭＳ ゴシック" panose="020B0609070205080204" pitchFamily="49" charset="-128"/>
              </a:rPr>
              <a:t>は</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ソースコードや文書類</a:t>
            </a:r>
            <a:r>
              <a:rPr lang="ja-JP" altLang="en-US" dirty="0">
                <a:latin typeface="ＭＳ ゴシック" panose="020B0609070205080204" pitchFamily="49" charset="-128"/>
                <a:ea typeface="ＭＳ ゴシック" panose="020B0609070205080204" pitchFamily="49" charset="-128"/>
              </a:rPr>
              <a:t>の一定の</a:t>
            </a:r>
            <a:r>
              <a:rPr lang="en-US" dirty="0" err="1">
                <a:latin typeface="ＭＳ ゴシック" panose="020B0609070205080204" pitchFamily="49" charset="-128"/>
                <a:ea typeface="ＭＳ ゴシック" panose="020B0609070205080204" pitchFamily="49" charset="-128"/>
              </a:rPr>
              <a:t>場所</a:t>
            </a:r>
            <a:r>
              <a:rPr lang="ja-JP" altLang="en-US" dirty="0">
                <a:latin typeface="ＭＳ ゴシック" panose="020B0609070205080204" pitchFamily="49" charset="-128"/>
                <a:ea typeface="ＭＳ ゴシック" panose="020B0609070205080204" pitchFamily="49" charset="-128"/>
              </a:rPr>
              <a:t>に告知／表示を設定すること</a:t>
            </a:r>
            <a:r>
              <a:rPr lang="en-US" dirty="0" err="1">
                <a:latin typeface="ＭＳ ゴシック" panose="020B0609070205080204" pitchFamily="49" charset="-128"/>
                <a:ea typeface="ＭＳ ゴシック" panose="020B0609070205080204" pitchFamily="49" charset="-128"/>
              </a:rPr>
              <a:t>を要求する場合があ</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これは著作者の功績を称えたり（帰属</a:t>
            </a:r>
            <a:r>
              <a:rPr lang="ja-JP" altLang="en-US" dirty="0">
                <a:latin typeface="ＭＳ ゴシック" panose="020B0609070205080204" pitchFamily="49" charset="-128"/>
                <a:ea typeface="ＭＳ ゴシック" panose="020B0609070205080204" pitchFamily="49" charset="-128"/>
              </a:rPr>
              <a:t>情報</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そのソフトウェアが改変されたことを明確にさせたりするためで</a:t>
            </a:r>
            <a:r>
              <a:rPr lang="ja-JP" altLang="en-US" dirty="0">
                <a:latin typeface="ＭＳ ゴシック" panose="020B0609070205080204" pitchFamily="49" charset="-128"/>
                <a:ea typeface="ＭＳ ゴシック" panose="020B0609070205080204" pitchFamily="49" charset="-128"/>
              </a:rPr>
              <a:t>ある</a:t>
            </a:r>
            <a:r>
              <a:rPr lang="en-US" dirty="0">
                <a:latin typeface="ＭＳ ゴシック" panose="020B0609070205080204" pitchFamily="49" charset="-128"/>
                <a:ea typeface="ＭＳ ゴシック" panose="020B0609070205080204" pitchFamily="49" charset="-128"/>
              </a:rPr>
              <a:t>。 </a:t>
            </a:r>
          </a:p>
          <a:p>
            <a:r>
              <a:rPr lang="en-US" b="1" dirty="0">
                <a:latin typeface="ＭＳ ゴシック" panose="020B0609070205080204" pitchFamily="49" charset="-128"/>
                <a:ea typeface="ＭＳ ゴシック" panose="020B0609070205080204" pitchFamily="49" charset="-128"/>
              </a:rPr>
              <a:t>著作権表示（Copyright notice） </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その著作物の著作権保有者を</a:t>
            </a:r>
            <a:r>
              <a:rPr lang="ja-JP" altLang="en-US" dirty="0" smtClean="0">
                <a:latin typeface="ＭＳ ゴシック" panose="020B0609070205080204" pitchFamily="49" charset="-128"/>
                <a:ea typeface="ＭＳ ゴシック" panose="020B0609070205080204" pitchFamily="49" charset="-128"/>
              </a:rPr>
              <a:t>世</a:t>
            </a:r>
            <a:r>
              <a:rPr lang="en-US" dirty="0" err="1" smtClean="0">
                <a:latin typeface="ＭＳ ゴシック" panose="020B0609070205080204" pitchFamily="49" charset="-128"/>
                <a:ea typeface="ＭＳ ゴシック" panose="020B0609070205080204" pitchFamily="49" charset="-128"/>
              </a:rPr>
              <a:t>に知らしめるべく</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ソフトウェアの複写物</a:t>
            </a:r>
            <a:r>
              <a:rPr lang="en-US" err="1">
                <a:latin typeface="ＭＳ ゴシック" panose="020B0609070205080204" pitchFamily="49" charset="-128"/>
                <a:ea typeface="ＭＳ ゴシック" panose="020B0609070205080204" pitchFamily="49" charset="-128"/>
              </a:rPr>
              <a:t>に掲載される識別子のこと</a:t>
            </a:r>
            <a:r>
              <a:rPr lang="en-US" smtClean="0">
                <a:latin typeface="ＭＳ ゴシック" panose="020B0609070205080204" pitchFamily="49" charset="-128"/>
                <a:ea typeface="ＭＳ ゴシック" panose="020B0609070205080204" pitchFamily="49" charset="-128"/>
              </a:rPr>
              <a:t>。</a:t>
            </a:r>
            <a:br>
              <a:rPr lang="en-US" smtClean="0">
                <a:latin typeface="ＭＳ ゴシック" panose="020B0609070205080204" pitchFamily="49" charset="-128"/>
                <a:ea typeface="ＭＳ ゴシック" panose="020B0609070205080204" pitchFamily="49" charset="-128"/>
              </a:rPr>
            </a:br>
            <a:r>
              <a:rPr lang="en-US" smtClean="0">
                <a:solidFill>
                  <a:prstClr val="black"/>
                </a:solidFill>
                <a:latin typeface="ＭＳ ゴシック" panose="020B0609070205080204" pitchFamily="49" charset="-128"/>
                <a:ea typeface="ＭＳ ゴシック" panose="020B0609070205080204" pitchFamily="49" charset="-128"/>
              </a:rPr>
              <a:t>例</a:t>
            </a:r>
            <a:r>
              <a:rPr lang="en-US" dirty="0">
                <a:solidFill>
                  <a:prstClr val="black"/>
                </a:solidFill>
                <a:latin typeface="ＭＳ ゴシック" panose="020B0609070205080204" pitchFamily="49" charset="-128"/>
                <a:ea typeface="ＭＳ ゴシック" panose="020B0609070205080204" pitchFamily="49" charset="-128"/>
              </a:rPr>
              <a:t>： </a:t>
            </a:r>
            <a:r>
              <a:rPr lang="en-US" dirty="0">
                <a:solidFill>
                  <a:srgbClr val="009900"/>
                </a:solidFill>
                <a:latin typeface="ＭＳ ゴシック" panose="020B0609070205080204" pitchFamily="49" charset="-128"/>
                <a:ea typeface="ＭＳ ゴシック" panose="020B0609070205080204" pitchFamily="49" charset="-128"/>
              </a:rPr>
              <a:t>Copyright © A. Person (2016). </a:t>
            </a:r>
            <a:endParaRPr lang="en-US" dirty="0">
              <a:latin typeface="ＭＳ ゴシック" panose="020B0609070205080204" pitchFamily="49" charset="-128"/>
              <a:ea typeface="ＭＳ ゴシック" panose="020B0609070205080204" pitchFamily="49" charset="-128"/>
            </a:endParaRPr>
          </a:p>
          <a:p>
            <a:r>
              <a:rPr lang="en-US" b="1" dirty="0" err="1" smtClean="0">
                <a:latin typeface="ＭＳ ゴシック" panose="020B0609070205080204" pitchFamily="49" charset="-128"/>
                <a:ea typeface="ＭＳ ゴシック" panose="020B0609070205080204" pitchFamily="49" charset="-128"/>
              </a:rPr>
              <a:t>ライセンス</a:t>
            </a:r>
            <a:r>
              <a:rPr lang="ja-JP" altLang="en-US" b="1" dirty="0" smtClean="0">
                <a:latin typeface="ＭＳ ゴシック" panose="020B0609070205080204" pitchFamily="49" charset="-128"/>
                <a:ea typeface="ＭＳ ゴシック" panose="020B0609070205080204" pitchFamily="49" charset="-128"/>
              </a:rPr>
              <a:t>告知</a:t>
            </a:r>
            <a:r>
              <a:rPr lang="en-US" b="1" dirty="0" smtClean="0">
                <a:latin typeface="ＭＳ ゴシック" panose="020B0609070205080204" pitchFamily="49" charset="-128"/>
                <a:ea typeface="ＭＳ ゴシック" panose="020B0609070205080204" pitchFamily="49" charset="-128"/>
              </a:rPr>
              <a:t>（</a:t>
            </a:r>
            <a:r>
              <a:rPr lang="en-US" b="1" dirty="0">
                <a:latin typeface="ＭＳ ゴシック" panose="020B0609070205080204" pitchFamily="49" charset="-128"/>
                <a:ea typeface="ＭＳ ゴシック" panose="020B0609070205080204" pitchFamily="49" charset="-128"/>
              </a:rPr>
              <a:t>License notice）</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その製品に含まれるFOSSのライセンス条項や条件を知らせる表示</a:t>
            </a:r>
            <a:r>
              <a:rPr lang="en-US" dirty="0">
                <a:latin typeface="ＭＳ ゴシック" panose="020B0609070205080204" pitchFamily="49" charset="-128"/>
                <a:ea typeface="ＭＳ ゴシック" panose="020B0609070205080204" pitchFamily="49" charset="-128"/>
              </a:rPr>
              <a:t>。</a:t>
            </a:r>
          </a:p>
          <a:p>
            <a:r>
              <a:rPr lang="en-US" b="1" dirty="0" err="1" smtClean="0">
                <a:latin typeface="ＭＳ ゴシック" panose="020B0609070205080204" pitchFamily="49" charset="-128"/>
                <a:ea typeface="ＭＳ ゴシック" panose="020B0609070205080204" pitchFamily="49" charset="-128"/>
              </a:rPr>
              <a:t>帰属</a:t>
            </a:r>
            <a:r>
              <a:rPr lang="ja-JP" altLang="en-US" b="1" dirty="0">
                <a:latin typeface="ＭＳ ゴシック" panose="020B0609070205080204" pitchFamily="49" charset="-128"/>
                <a:ea typeface="ＭＳ ゴシック" panose="020B0609070205080204" pitchFamily="49" charset="-128"/>
              </a:rPr>
              <a:t>表示</a:t>
            </a:r>
            <a:r>
              <a:rPr lang="en-US" b="1" dirty="0" smtClean="0">
                <a:latin typeface="ＭＳ ゴシック" panose="020B0609070205080204" pitchFamily="49" charset="-128"/>
                <a:ea typeface="ＭＳ ゴシック" panose="020B0609070205080204" pitchFamily="49" charset="-128"/>
              </a:rPr>
              <a:t>（</a:t>
            </a:r>
            <a:r>
              <a:rPr lang="en-US" b="1" dirty="0">
                <a:latin typeface="ＭＳ ゴシック" panose="020B0609070205080204" pitchFamily="49" charset="-128"/>
                <a:ea typeface="ＭＳ ゴシック" panose="020B0609070205080204" pitchFamily="49" charset="-128"/>
              </a:rPr>
              <a:t>Attribution notice） </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出荷</a:t>
            </a:r>
            <a:r>
              <a:rPr lang="en-US" dirty="0" err="1">
                <a:latin typeface="ＭＳ ゴシック" panose="020B0609070205080204" pitchFamily="49" charset="-128"/>
                <a:ea typeface="ＭＳ ゴシック" panose="020B0609070205080204" pitchFamily="49" charset="-128"/>
              </a:rPr>
              <a:t>製品に含まれる</a:t>
            </a:r>
            <a:r>
              <a:rPr lang="ja-JP" altLang="en-US" dirty="0">
                <a:latin typeface="ＭＳ ゴシック" panose="020B0609070205080204" pitchFamily="49" charset="-128"/>
                <a:ea typeface="ＭＳ ゴシック" panose="020B0609070205080204" pitchFamily="49" charset="-128"/>
              </a:rPr>
              <a:t>表示であり</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製品内の</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の</a:t>
            </a:r>
            <a:r>
              <a:rPr lang="en-US" dirty="0" err="1">
                <a:latin typeface="ＭＳ ゴシック" panose="020B0609070205080204" pitchFamily="49" charset="-128"/>
                <a:ea typeface="ＭＳ ゴシック" panose="020B0609070205080204" pitchFamily="49" charset="-128"/>
              </a:rPr>
              <a:t>原作者</a:t>
            </a:r>
            <a:r>
              <a:rPr lang="ja-JP" altLang="en-US" dirty="0">
                <a:latin typeface="ＭＳ ゴシック" panose="020B0609070205080204" pitchFamily="49" charset="-128"/>
                <a:ea typeface="ＭＳ ゴシック" panose="020B0609070205080204" pitchFamily="49" charset="-128"/>
              </a:rPr>
              <a:t>が誰であるかを</a:t>
            </a:r>
            <a:r>
              <a:rPr lang="en-US" dirty="0" err="1">
                <a:latin typeface="ＭＳ ゴシック" panose="020B0609070205080204" pitchFamily="49" charset="-128"/>
                <a:ea typeface="ＭＳ ゴシック" panose="020B0609070205080204" pitchFamily="49" charset="-128"/>
              </a:rPr>
              <a:t>知らせる</a:t>
            </a:r>
            <a:r>
              <a:rPr lang="ja-JP" altLang="en-US" dirty="0" err="1">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r>
              <a:rPr lang="en-US" b="1" dirty="0">
                <a:latin typeface="ＭＳ ゴシック" panose="020B0609070205080204" pitchFamily="49" charset="-128"/>
                <a:ea typeface="ＭＳ ゴシック" panose="020B0609070205080204" pitchFamily="49" charset="-128"/>
              </a:rPr>
              <a:t>改変告知（Modification notice） </a:t>
            </a:r>
            <a:r>
              <a:rPr lang="en-US" dirty="0">
                <a:latin typeface="ＭＳ ゴシック" panose="020B0609070205080204" pitchFamily="49" charset="-128"/>
                <a:ea typeface="ＭＳ ゴシック" panose="020B0609070205080204" pitchFamily="49" charset="-128"/>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マルチライセンス</a:t>
            </a:r>
            <a:endParaRPr lang="en-US" dirty="0">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556967" y="1481772"/>
            <a:ext cx="11440592" cy="5136672"/>
          </a:xfrm>
        </p:spPr>
        <p:txBody>
          <a:bodyPr vert="horz" lIns="91440" tIns="45720" rIns="91440" bIns="45720" rtlCol="0" anchor="t">
            <a:normAutofit/>
          </a:bodyPr>
          <a:lstStyle/>
          <a:p>
            <a:r>
              <a:rPr lang="en-US" dirty="0" err="1">
                <a:latin typeface="ＭＳ ゴシック" panose="020B0609070205080204" pitchFamily="49" charset="-128"/>
                <a:ea typeface="ＭＳ ゴシック" panose="020B0609070205080204" pitchFamily="49" charset="-128"/>
              </a:rPr>
              <a:t>マルチライセンス</a:t>
            </a:r>
            <a:r>
              <a:rPr lang="ja-JP" altLang="en-US" dirty="0">
                <a:latin typeface="ＭＳ ゴシック" panose="020B0609070205080204" pitchFamily="49" charset="-128"/>
                <a:ea typeface="ＭＳ ゴシック" panose="020B0609070205080204" pitchFamily="49" charset="-128"/>
              </a:rPr>
              <a:t>と</a:t>
            </a:r>
            <a:r>
              <a:rPr lang="en-US" dirty="0">
                <a:latin typeface="ＭＳ ゴシック" panose="020B0609070205080204" pitchFamily="49" charset="-128"/>
                <a:ea typeface="ＭＳ ゴシック" panose="020B0609070205080204" pitchFamily="49" charset="-128"/>
              </a:rPr>
              <a:t>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複数</a:t>
            </a:r>
            <a:r>
              <a:rPr lang="en-US" dirty="0" err="1">
                <a:latin typeface="ＭＳ ゴシック" panose="020B0609070205080204" pitchFamily="49" charset="-128"/>
                <a:ea typeface="ＭＳ ゴシック" panose="020B0609070205080204" pitchFamily="49" charset="-128"/>
              </a:rPr>
              <a:t>の異なる</a:t>
            </a:r>
            <a:r>
              <a:rPr lang="ja-JP" altLang="en-US" dirty="0">
                <a:latin typeface="ＭＳ ゴシック" panose="020B0609070205080204" pitchFamily="49" charset="-128"/>
                <a:ea typeface="ＭＳ ゴシック" panose="020B0609070205080204" pitchFamily="49" charset="-128"/>
              </a:rPr>
              <a:t>ライセンス</a:t>
            </a:r>
            <a:r>
              <a:rPr lang="en-US" dirty="0" err="1">
                <a:latin typeface="ＭＳ ゴシック" panose="020B0609070205080204" pitchFamily="49" charset="-128"/>
                <a:ea typeface="ＭＳ ゴシック" panose="020B0609070205080204" pitchFamily="49" charset="-128"/>
              </a:rPr>
              <a:t>条件の下で</a:t>
            </a:r>
            <a:r>
              <a:rPr lang="ja-JP" altLang="en-US" dirty="0">
                <a:latin typeface="ＭＳ ゴシック" panose="020B0609070205080204" pitchFamily="49" charset="-128"/>
                <a:ea typeface="ＭＳ ゴシック" panose="020B0609070205080204" pitchFamily="49" charset="-128"/>
              </a:rPr>
              <a:t>ソフトウェアを</a:t>
            </a:r>
            <a:r>
              <a:rPr lang="en-US" dirty="0" err="1">
                <a:latin typeface="ＭＳ ゴシック" panose="020B0609070205080204" pitchFamily="49" charset="-128"/>
                <a:ea typeface="ＭＳ ゴシック" panose="020B0609070205080204" pitchFamily="49" charset="-128"/>
              </a:rPr>
              <a:t>頒布する</a:t>
            </a:r>
            <a:r>
              <a:rPr lang="ja-JP" altLang="en-US" dirty="0">
                <a:latin typeface="ＭＳ ゴシック" panose="020B0609070205080204" pitchFamily="49" charset="-128"/>
                <a:ea typeface="ＭＳ ゴシック" panose="020B0609070205080204" pitchFamily="49" charset="-128"/>
              </a:rPr>
              <a:t>手法</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sz="1800" dirty="0" err="1">
                <a:latin typeface="ＭＳ ゴシック" panose="020B0609070205080204" pitchFamily="49" charset="-128"/>
                <a:ea typeface="ＭＳ ゴシック" panose="020B0609070205080204" pitchFamily="49" charset="-128"/>
              </a:rPr>
              <a:t>例：ソフトウェアが「デュアルライセンス」である</a:t>
            </a:r>
            <a:r>
              <a:rPr lang="ja-JP" altLang="en-US" sz="1800" dirty="0">
                <a:latin typeface="ＭＳ ゴシック" panose="020B0609070205080204" pitchFamily="49" charset="-128"/>
                <a:ea typeface="ＭＳ ゴシック" panose="020B0609070205080204" pitchFamily="49" charset="-128"/>
              </a:rPr>
              <a:t>場合</a:t>
            </a:r>
            <a:r>
              <a:rPr lang="en-US" sz="1800" dirty="0">
                <a:latin typeface="ＭＳ ゴシック" panose="020B0609070205080204" pitchFamily="49" charset="-128"/>
                <a:ea typeface="ＭＳ ゴシック" panose="020B0609070205080204" pitchFamily="49" charset="-128"/>
              </a:rPr>
              <a:t>、</a:t>
            </a:r>
            <a:r>
              <a:rPr lang="ja-JP" altLang="en-US" sz="1800" dirty="0">
                <a:latin typeface="ＭＳ ゴシック" panose="020B0609070205080204" pitchFamily="49" charset="-128"/>
                <a:ea typeface="ＭＳ ゴシック" panose="020B0609070205080204" pitchFamily="49" charset="-128"/>
              </a:rPr>
              <a:t>受領者</a:t>
            </a:r>
            <a:r>
              <a:rPr lang="en-US" sz="1800" dirty="0" err="1">
                <a:latin typeface="ＭＳ ゴシック" panose="020B0609070205080204" pitchFamily="49" charset="-128"/>
                <a:ea typeface="ＭＳ ゴシック" panose="020B0609070205080204" pitchFamily="49" charset="-128"/>
              </a:rPr>
              <a:t>はそのソフトウェアの使用</a:t>
            </a:r>
            <a:r>
              <a:rPr lang="ja-JP" altLang="en-US" sz="1800" dirty="0">
                <a:latin typeface="ＭＳ ゴシック" panose="020B0609070205080204" pitchFamily="49" charset="-128"/>
                <a:ea typeface="ＭＳ ゴシック" panose="020B0609070205080204" pitchFamily="49" charset="-128"/>
              </a:rPr>
              <a:t>や</a:t>
            </a:r>
            <a:r>
              <a:rPr lang="en-US" sz="1800" dirty="0" err="1">
                <a:latin typeface="ＭＳ ゴシック" panose="020B0609070205080204" pitchFamily="49" charset="-128"/>
                <a:ea typeface="ＭＳ ゴシック" panose="020B0609070205080204" pitchFamily="49" charset="-128"/>
              </a:rPr>
              <a:t>頒布に</a:t>
            </a:r>
            <a:r>
              <a:rPr lang="ja-JP" altLang="en-US" sz="1800" dirty="0">
                <a:latin typeface="ＭＳ ゴシック" panose="020B0609070205080204" pitchFamily="49" charset="-128"/>
                <a:ea typeface="ＭＳ ゴシック" panose="020B0609070205080204" pitchFamily="49" charset="-128"/>
              </a:rPr>
              <a:t>際し</a:t>
            </a:r>
            <a:r>
              <a:rPr lang="en-US" sz="1800" dirty="0">
                <a:latin typeface="ＭＳ ゴシック" panose="020B0609070205080204" pitchFamily="49" charset="-128"/>
                <a:ea typeface="ＭＳ ゴシック" panose="020B0609070205080204" pitchFamily="49" charset="-128"/>
              </a:rPr>
              <a:t>、</a:t>
            </a:r>
            <a:r>
              <a:rPr lang="en-US" altLang="ja-JP" sz="1800" dirty="0">
                <a:latin typeface="ＭＳ ゴシック" panose="020B0609070205080204" pitchFamily="49" charset="-128"/>
                <a:ea typeface="ＭＳ ゴシック" panose="020B0609070205080204" pitchFamily="49" charset="-128"/>
              </a:rPr>
              <a:t>2</a:t>
            </a:r>
            <a:r>
              <a:rPr lang="en-US" sz="1800" dirty="0">
                <a:latin typeface="ＭＳ ゴシック" panose="020B0609070205080204" pitchFamily="49" charset="-128"/>
                <a:ea typeface="ＭＳ ゴシック" panose="020B0609070205080204" pitchFamily="49" charset="-128"/>
              </a:rPr>
              <a:t>つのライセンスの</a:t>
            </a:r>
            <a:r>
              <a:rPr lang="ja-JP" altLang="en-US" sz="1800" dirty="0">
                <a:latin typeface="ＭＳ ゴシック" panose="020B0609070205080204" pitchFamily="49" charset="-128"/>
                <a:ea typeface="ＭＳ ゴシック" panose="020B0609070205080204" pitchFamily="49" charset="-128"/>
              </a:rPr>
              <a:t>どちらかを</a:t>
            </a:r>
            <a:r>
              <a:rPr lang="en-US" sz="1800" dirty="0" err="1">
                <a:latin typeface="ＭＳ ゴシック" panose="020B0609070205080204" pitchFamily="49" charset="-128"/>
                <a:ea typeface="ＭＳ ゴシック" panose="020B0609070205080204" pitchFamily="49" charset="-128"/>
              </a:rPr>
              <a:t>選択でき</a:t>
            </a:r>
            <a:r>
              <a:rPr lang="ja-JP" altLang="en-US" sz="1800" dirty="0">
                <a:latin typeface="ＭＳ ゴシック" panose="020B0609070205080204" pitchFamily="49" charset="-128"/>
                <a:ea typeface="ＭＳ ゴシック" panose="020B0609070205080204" pitchFamily="49" charset="-128"/>
              </a:rPr>
              <a:t>る</a:t>
            </a:r>
            <a:endParaRPr lang="en-US" sz="1800"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注：ライセンサ</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ライセンス供与者）が</a:t>
            </a:r>
            <a:r>
              <a:rPr lang="ja-JP" altLang="en-US" dirty="0">
                <a:latin typeface="ＭＳ ゴシック" panose="020B0609070205080204" pitchFamily="49" charset="-128"/>
                <a:ea typeface="ＭＳ ゴシック" panose="020B0609070205080204" pitchFamily="49" charset="-128"/>
              </a:rPr>
              <a:t>複数</a:t>
            </a:r>
            <a:r>
              <a:rPr lang="en-US" dirty="0" err="1">
                <a:latin typeface="ＭＳ ゴシック" panose="020B0609070205080204" pitchFamily="49" charset="-128"/>
                <a:ea typeface="ＭＳ ゴシック" panose="020B0609070205080204" pitchFamily="49" charset="-128"/>
              </a:rPr>
              <a:t>のライセンスを課す</a:t>
            </a:r>
            <a:r>
              <a:rPr lang="ja-JP" altLang="en-US" dirty="0">
                <a:latin typeface="ＭＳ ゴシック" panose="020B0609070205080204" pitchFamily="49" charset="-128"/>
                <a:ea typeface="ＭＳ ゴシック" panose="020B0609070205080204" pitchFamily="49" charset="-128"/>
              </a:rPr>
              <a:t>手法と混同しないこと。そのような場合には、すべて</a:t>
            </a:r>
            <a:r>
              <a:rPr lang="en-US" dirty="0" err="1">
                <a:latin typeface="ＭＳ ゴシック" panose="020B0609070205080204" pitchFamily="49" charset="-128"/>
                <a:ea typeface="ＭＳ ゴシック" panose="020B0609070205080204" pitchFamily="49" charset="-128"/>
              </a:rPr>
              <a:t>のライセンス</a:t>
            </a:r>
            <a:r>
              <a:rPr lang="ja-JP" altLang="en-US" dirty="0">
                <a:latin typeface="ＭＳ ゴシック" panose="020B0609070205080204" pitchFamily="49" charset="-128"/>
                <a:ea typeface="ＭＳ ゴシック" panose="020B0609070205080204" pitchFamily="49" charset="-128"/>
              </a:rPr>
              <a:t>要求</a:t>
            </a:r>
            <a:r>
              <a:rPr lang="en-US" dirty="0" err="1">
                <a:latin typeface="ＭＳ ゴシック" panose="020B0609070205080204" pitchFamily="49" charset="-128"/>
                <a:ea typeface="ＭＳ ゴシック" panose="020B0609070205080204" pitchFamily="49" charset="-128"/>
              </a:rPr>
              <a:t>を満たさなければな</a:t>
            </a:r>
            <a:r>
              <a:rPr lang="ja-JP" altLang="en-US" dirty="0">
                <a:latin typeface="ＭＳ ゴシック" panose="020B0609070205080204" pitchFamily="49" charset="-128"/>
                <a:ea typeface="ＭＳ ゴシック" panose="020B0609070205080204" pitchFamily="49" charset="-128"/>
              </a:rPr>
              <a:t>らない</a:t>
            </a:r>
            <a:endParaRPr lang="en-US"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a:p>
            <a:pPr marL="0" indent="0">
              <a:buNone/>
            </a:pP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3691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rPr>
              <a:t>理解度チェック</a:t>
            </a:r>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ＭＳ ゴシック" panose="020B0609070205080204" pitchFamily="49" charset="-128"/>
                <a:ea typeface="ＭＳ ゴシック" panose="020B0609070205080204" pitchFamily="49" charset="-128"/>
              </a:rPr>
              <a:t>FOSSライセンスとはどういったものでしょうか？</a:t>
            </a:r>
          </a:p>
          <a:p>
            <a:r>
              <a:rPr lang="x-none" dirty="0">
                <a:latin typeface="ＭＳ ゴシック" panose="020B0609070205080204" pitchFamily="49" charset="-128"/>
                <a:ea typeface="ＭＳ ゴシック" panose="020B0609070205080204" pitchFamily="49" charset="-128"/>
              </a:rPr>
              <a:t>パーミッシブなFOSSライセンスの典型的な義務としてどういったものがありますか？</a:t>
            </a:r>
          </a:p>
          <a:p>
            <a:r>
              <a:rPr lang="x-none" dirty="0">
                <a:latin typeface="ＭＳ ゴシック" panose="020B0609070205080204" pitchFamily="49" charset="-128"/>
                <a:ea typeface="ＭＳ ゴシック" panose="020B0609070205080204" pitchFamily="49" charset="-128"/>
              </a:rPr>
              <a:t>パーミッシブなライセンスの名前をいくつか挙げてください。</a:t>
            </a:r>
          </a:p>
          <a:p>
            <a:r>
              <a:rPr lang="x-none" smtClean="0">
                <a:latin typeface="ＭＳ ゴシック" panose="020B0609070205080204" pitchFamily="49" charset="-128"/>
                <a:ea typeface="ＭＳ ゴシック" panose="020B0609070205080204" pitchFamily="49" charset="-128"/>
              </a:rPr>
              <a:t>ライセンスの互恵性とはどういったことを意味していますか</a:t>
            </a:r>
            <a:r>
              <a:rPr lang="x-none" dirty="0">
                <a:latin typeface="ＭＳ ゴシック" panose="020B0609070205080204" pitchFamily="49" charset="-128"/>
                <a:ea typeface="ＭＳ ゴシック" panose="020B0609070205080204" pitchFamily="49" charset="-128"/>
              </a:rPr>
              <a:t>？</a:t>
            </a:r>
          </a:p>
          <a:p>
            <a:r>
              <a:rPr lang="x-none" smtClean="0">
                <a:latin typeface="ＭＳ ゴシック" panose="020B0609070205080204" pitchFamily="49" charset="-128"/>
                <a:ea typeface="ＭＳ ゴシック" panose="020B0609070205080204" pitchFamily="49" charset="-128"/>
              </a:rPr>
              <a:t>コピーレフトの形態を</a:t>
            </a:r>
            <a:r>
              <a:rPr lang="ja-JP" altLang="en-US" smtClean="0">
                <a:latin typeface="ＭＳ ゴシック" panose="020B0609070205080204" pitchFamily="49" charset="-128"/>
                <a:ea typeface="ＭＳ ゴシック" panose="020B0609070205080204" pitchFamily="49" charset="-128"/>
              </a:rPr>
              <a:t>と</a:t>
            </a:r>
            <a:r>
              <a:rPr lang="ja-JP" altLang="en-US">
                <a:latin typeface="ＭＳ ゴシック" panose="020B0609070205080204" pitchFamily="49" charset="-128"/>
                <a:ea typeface="ＭＳ ゴシック" panose="020B0609070205080204" pitchFamily="49" charset="-128"/>
              </a:rPr>
              <a:t>る</a:t>
            </a:r>
            <a:r>
              <a:rPr lang="x-none" smtClean="0">
                <a:latin typeface="ＭＳ ゴシック" panose="020B0609070205080204" pitchFamily="49" charset="-128"/>
                <a:ea typeface="ＭＳ ゴシック" panose="020B0609070205080204" pitchFamily="49" charset="-128"/>
              </a:rPr>
              <a:t>ライセンスの名称をいくつか挙げてください</a:t>
            </a:r>
            <a:r>
              <a:rPr lang="x-none" dirty="0">
                <a:latin typeface="ＭＳ ゴシック" panose="020B0609070205080204" pitchFamily="49" charset="-128"/>
                <a:ea typeface="ＭＳ ゴシック" panose="020B0609070205080204" pitchFamily="49" charset="-128"/>
              </a:rPr>
              <a:t>。</a:t>
            </a:r>
          </a:p>
          <a:p>
            <a:r>
              <a:rPr lang="x-none" dirty="0">
                <a:latin typeface="ＭＳ ゴシック" panose="020B0609070205080204" pitchFamily="49" charset="-128"/>
                <a:ea typeface="ＭＳ ゴシック" panose="020B0609070205080204" pitchFamily="49" charset="-128"/>
              </a:rPr>
              <a:t>コピーレフト ライセンスの下で使用されるコードについては何が頒布される必要がありますか？ </a:t>
            </a:r>
          </a:p>
          <a:p>
            <a:r>
              <a:rPr lang="x-none" dirty="0">
                <a:latin typeface="ＭＳ ゴシック" panose="020B0609070205080204" pitchFamily="49" charset="-128"/>
                <a:ea typeface="ＭＳ ゴシック" panose="020B0609070205080204" pitchFamily="49" charset="-128"/>
              </a:rPr>
              <a:t>フリーソフトウェアとシェアウェアはFOSSとみなされますか？</a:t>
            </a:r>
          </a:p>
          <a:p>
            <a:r>
              <a:rPr lang="x-none" dirty="0">
                <a:latin typeface="ＭＳ ゴシック" panose="020B0609070205080204" pitchFamily="49" charset="-128"/>
                <a:ea typeface="ＭＳ ゴシック" panose="020B0609070205080204" pitchFamily="49" charset="-128"/>
              </a:rPr>
              <a:t>マルチライセンスとはどういったものでしょうか</a:t>
            </a:r>
          </a:p>
          <a:p>
            <a:r>
              <a:rPr lang="x-none" dirty="0">
                <a:latin typeface="ＭＳ ゴシック" panose="020B0609070205080204" pitchFamily="49" charset="-128"/>
                <a:ea typeface="ＭＳ ゴシック" panose="020B0609070205080204" pitchFamily="49" charset="-128"/>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第3章</a:t>
            </a:r>
          </a:p>
        </p:txBody>
      </p:sp>
      <p:sp>
        <p:nvSpPr>
          <p:cNvPr id="2" name="Text Placeholder 1"/>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FOSSコンプライアンス概論</a:t>
            </a:r>
            <a:endParaRPr lang="en-US"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7227102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FOSSコンプライアンスのゴール</a:t>
            </a:r>
            <a:endParaRPr lang="en-US" dirty="0">
              <a:solidFill>
                <a:schemeClr val="tx1"/>
              </a:solidFill>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a:latin typeface="ＭＳ ゴシック" panose="020B0609070205080204" pitchFamily="49" charset="-128"/>
                <a:ea typeface="ＭＳ ゴシック" panose="020B0609070205080204" pitchFamily="49" charset="-128"/>
              </a:rPr>
              <a:t>自らの義務（FOSSの使用を</a:t>
            </a:r>
            <a:r>
              <a:rPr lang="ja-JP" altLang="en-US" b="1" dirty="0">
                <a:latin typeface="ＭＳ ゴシック" panose="020B0609070205080204" pitchFamily="49" charset="-128"/>
                <a:ea typeface="ＭＳ ゴシック" panose="020B0609070205080204" pitchFamily="49" charset="-128"/>
              </a:rPr>
              <a:t>検出し、</a:t>
            </a:r>
            <a:r>
              <a:rPr lang="en-US" b="1" dirty="0" err="1">
                <a:latin typeface="ＭＳ ゴシック" panose="020B0609070205080204" pitchFamily="49" charset="-128"/>
                <a:ea typeface="ＭＳ ゴシック" panose="020B0609070205080204" pitchFamily="49" charset="-128"/>
              </a:rPr>
              <a:t>追跡する）を</a:t>
            </a:r>
            <a:r>
              <a:rPr lang="ja-JP" altLang="en-US" b="1" dirty="0">
                <a:latin typeface="ＭＳ ゴシック" panose="020B0609070205080204" pitchFamily="49" charset="-128"/>
                <a:ea typeface="ＭＳ ゴシック" panose="020B0609070205080204" pitchFamily="49" charset="-128"/>
              </a:rPr>
              <a:t>認識する</a:t>
            </a:r>
            <a:r>
              <a:rPr lang="en-US" b="1" dirty="0" err="1">
                <a:latin typeface="ＭＳ ゴシック" panose="020B0609070205080204" pitchFamily="49" charset="-128"/>
                <a:ea typeface="ＭＳ ゴシック" panose="020B0609070205080204" pitchFamily="49" charset="-128"/>
              </a:rPr>
              <a:t>こと。</a:t>
            </a:r>
            <a:r>
              <a:rPr lang="en-US" dirty="0" err="1">
                <a:latin typeface="ＭＳ ゴシック" panose="020B0609070205080204" pitchFamily="49" charset="-128"/>
                <a:ea typeface="ＭＳ ゴシック" panose="020B0609070205080204" pitchFamily="49" charset="-128"/>
              </a:rPr>
              <a:t>自身のソフトウェアを構成する</a:t>
            </a:r>
            <a:r>
              <a:rPr lang="ja-JP" altLang="en-US" dirty="0">
                <a:latin typeface="ＭＳ ゴシック" panose="020B0609070205080204" pitchFamily="49" charset="-128"/>
                <a:ea typeface="ＭＳ ゴシック" panose="020B0609070205080204" pitchFamily="49" charset="-128"/>
              </a:rPr>
              <a:t>すべて</a:t>
            </a:r>
            <a:r>
              <a:rPr lang="en-US" dirty="0" err="1">
                <a:latin typeface="ＭＳ ゴシック" panose="020B0609070205080204" pitchFamily="49" charset="-128"/>
                <a:ea typeface="ＭＳ ゴシック" panose="020B0609070205080204" pitchFamily="49" charset="-128"/>
              </a:rPr>
              <a:t>のFOSSコンポーネント（および</a:t>
            </a:r>
            <a:r>
              <a:rPr lang="ja-JP" altLang="en-US" dirty="0" err="1">
                <a:solidFill>
                  <a:srgbClr val="FF0000"/>
                </a:solidFill>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それぞれで確認されたライセンス）を特定、追跡し、</a:t>
            </a:r>
            <a:r>
              <a:rPr lang="en-US" dirty="0" err="1" smtClean="0">
                <a:latin typeface="ＭＳ ゴシック" panose="020B0609070205080204" pitchFamily="49" charset="-128"/>
                <a:ea typeface="ＭＳ ゴシック" panose="020B0609070205080204" pitchFamily="49" charset="-128"/>
              </a:rPr>
              <a:t>そのリストを保管するためのプロセスを持つ</a:t>
            </a:r>
            <a:r>
              <a:rPr lang="ja-JP" altLang="en-US" dirty="0" smtClean="0">
                <a:latin typeface="ＭＳ ゴシック" panose="020B0609070205080204" pitchFamily="49" charset="-128"/>
                <a:ea typeface="ＭＳ ゴシック" panose="020B0609070205080204" pitchFamily="49" charset="-128"/>
              </a:rPr>
              <a:t>必要がある</a:t>
            </a:r>
            <a:endParaRPr lang="en-US" dirty="0" smtClean="0">
              <a:latin typeface="ＭＳ ゴシック" panose="020B0609070205080204" pitchFamily="49" charset="-128"/>
              <a:ea typeface="ＭＳ ゴシック" panose="020B0609070205080204" pitchFamily="49" charset="-128"/>
            </a:endParaRPr>
          </a:p>
          <a:p>
            <a:pPr>
              <a:buFont typeface="Arial"/>
              <a:buChar char="•"/>
            </a:pPr>
            <a:endParaRPr lang="en-US" dirty="0" smtClean="0">
              <a:latin typeface="ＭＳ ゴシック" panose="020B0609070205080204" pitchFamily="49" charset="-128"/>
              <a:ea typeface="ＭＳ ゴシック" panose="020B0609070205080204" pitchFamily="49" charset="-128"/>
            </a:endParaRPr>
          </a:p>
          <a:p>
            <a:pPr>
              <a:buFont typeface="Arial"/>
              <a:buChar char="•"/>
            </a:pPr>
            <a:r>
              <a:rPr lang="en-US" b="1" dirty="0" err="1" smtClean="0">
                <a:latin typeface="ＭＳ ゴシック" panose="020B0609070205080204" pitchFamily="49" charset="-128"/>
                <a:ea typeface="ＭＳ ゴシック" panose="020B0609070205080204" pitchFamily="49" charset="-128"/>
              </a:rPr>
              <a:t>使用される</a:t>
            </a:r>
            <a:r>
              <a:rPr lang="en-US" b="1" dirty="0" err="1">
                <a:latin typeface="ＭＳ ゴシック" panose="020B0609070205080204" pitchFamily="49" charset="-128"/>
                <a:ea typeface="ＭＳ ゴシック" panose="020B0609070205080204" pitchFamily="49" charset="-128"/>
              </a:rPr>
              <a:t>FOSSに対し</a:t>
            </a:r>
            <a:r>
              <a:rPr lang="ja-JP" altLang="en-US" b="1" dirty="0">
                <a:latin typeface="ＭＳ ゴシック" panose="020B0609070205080204" pitchFamily="49" charset="-128"/>
                <a:ea typeface="ＭＳ ゴシック" panose="020B0609070205080204" pitchFamily="49" charset="-128"/>
              </a:rPr>
              <a:t>すべて</a:t>
            </a:r>
            <a:r>
              <a:rPr lang="en-US" b="1" dirty="0" err="1">
                <a:latin typeface="ＭＳ ゴシック" panose="020B0609070205080204" pitchFamily="49" charset="-128"/>
                <a:ea typeface="ＭＳ ゴシック" panose="020B0609070205080204" pitchFamily="49" charset="-128"/>
              </a:rPr>
              <a:t>のライセンス義務を果たすこと。</a:t>
            </a:r>
            <a:r>
              <a:rPr lang="en-US" dirty="0" err="1">
                <a:latin typeface="ＭＳ ゴシック" panose="020B0609070205080204" pitchFamily="49" charset="-128"/>
                <a:ea typeface="ＭＳ ゴシック" panose="020B0609070205080204" pitchFamily="49" charset="-128"/>
              </a:rPr>
              <a:t>組織のコンプライアンス</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プログラムは、業務遂行上生じる代表的なFOSSユースケースを認識し、</a:t>
            </a:r>
            <a:r>
              <a:rPr lang="en-US" dirty="0" err="1" smtClean="0">
                <a:latin typeface="ＭＳ ゴシック" panose="020B0609070205080204" pitchFamily="49" charset="-128"/>
                <a:ea typeface="ＭＳ ゴシック" panose="020B0609070205080204" pitchFamily="49" charset="-128"/>
              </a:rPr>
              <a:t>これに対応する</a:t>
            </a:r>
            <a:r>
              <a:rPr lang="ja-JP" altLang="en-US" dirty="0" smtClean="0">
                <a:latin typeface="ＭＳ ゴシック" panose="020B0609070205080204" pitchFamily="49" charset="-128"/>
                <a:ea typeface="ＭＳ ゴシック" panose="020B0609070205080204" pitchFamily="49" charset="-128"/>
              </a:rPr>
              <a:t>必要がある</a:t>
            </a:r>
            <a:endParaRPr lang="en-US" dirty="0">
              <a:latin typeface="ＭＳ ゴシック" panose="020B0609070205080204" pitchFamily="49" charset="-128"/>
              <a:ea typeface="ＭＳ ゴシック" panose="020B0609070205080204" pitchFamily="49" charset="-128"/>
            </a:endParaRPr>
          </a:p>
          <a:p>
            <a:pPr>
              <a:buFont typeface="Arial"/>
              <a:buChar char="•"/>
            </a:pPr>
            <a:endParaRPr lang="en-US" dirty="0">
              <a:latin typeface="ＭＳ ゴシック" panose="020B0609070205080204" pitchFamily="49" charset="-128"/>
              <a:ea typeface="ＭＳ ゴシック" panose="020B0609070205080204" pitchFamily="49" charset="-128"/>
            </a:endParaRPr>
          </a:p>
          <a:p>
            <a:pPr marL="0" indent="0">
              <a:buNone/>
            </a:pPr>
            <a:endParaRPr lang="en-US" dirty="0">
              <a:latin typeface="ＭＳ ゴシック" panose="020B0609070205080204" pitchFamily="49" charset="-128"/>
              <a:ea typeface="ＭＳ ゴシック" panose="020B0609070205080204" pitchFamily="49" charset="-128"/>
            </a:endParaRPr>
          </a:p>
          <a:p>
            <a:pPr>
              <a:buFont typeface="Arial"/>
              <a:buChar char="•"/>
            </a:pPr>
            <a:endParaRPr lang="en-US"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1250147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1582400" cy="990600"/>
          </a:xfrm>
        </p:spPr>
        <p:txBody>
          <a:bodyPr>
            <a:normAutofit fontScale="90000"/>
          </a:bodyPr>
          <a:lstStyle/>
          <a:p>
            <a:r>
              <a:rPr lang="ja-JP" altLang="en-US" dirty="0">
                <a:latin typeface="ＭＳ ゴシック" panose="020B0609070205080204" pitchFamily="49" charset="-128"/>
                <a:ea typeface="ＭＳ ゴシック" panose="020B0609070205080204" pitchFamily="49" charset="-128"/>
              </a:rPr>
              <a:t>履行</a:t>
            </a:r>
            <a:r>
              <a:rPr lang="en-US" dirty="0" err="1" smtClean="0">
                <a:latin typeface="ＭＳ ゴシック" panose="020B0609070205080204" pitchFamily="49" charset="-128"/>
                <a:ea typeface="ＭＳ ゴシック" panose="020B0609070205080204" pitchFamily="49" charset="-128"/>
              </a:rPr>
              <a:t>すべきコンプライアンスの義務には</a:t>
            </a:r>
            <a:r>
              <a:rPr lang="en-US" dirty="0" smtClean="0">
                <a:latin typeface="ＭＳ ゴシック" panose="020B0609070205080204" pitchFamily="49" charset="-128"/>
                <a:ea typeface="ＭＳ ゴシック" panose="020B0609070205080204" pitchFamily="49" charset="-128"/>
              </a:rPr>
              <a:t/>
            </a:r>
            <a:br>
              <a:rPr lang="en-US" dirty="0" smtClean="0">
                <a:latin typeface="ＭＳ ゴシック" panose="020B0609070205080204" pitchFamily="49" charset="-128"/>
                <a:ea typeface="ＭＳ ゴシック" panose="020B0609070205080204" pitchFamily="49" charset="-128"/>
              </a:rPr>
            </a:br>
            <a:r>
              <a:rPr lang="en-US" dirty="0" err="1" smtClean="0">
                <a:latin typeface="ＭＳ ゴシック" panose="020B0609070205080204" pitchFamily="49" charset="-128"/>
                <a:ea typeface="ＭＳ ゴシック" panose="020B0609070205080204" pitchFamily="49" charset="-128"/>
              </a:rPr>
              <a:t>どんなものがあるか</a:t>
            </a:r>
            <a:r>
              <a:rPr lang="en-US" dirty="0">
                <a:latin typeface="ＭＳ ゴシック" panose="020B0609070205080204" pitchFamily="49" charset="-128"/>
                <a:ea typeface="ＭＳ ゴシック" panose="020B0609070205080204" pitchFamily="49" charset="-128"/>
              </a:rPr>
              <a:t>？</a:t>
            </a:r>
          </a:p>
        </p:txBody>
      </p:sp>
      <p:sp>
        <p:nvSpPr>
          <p:cNvPr id="3" name="Content Placeholder 2"/>
          <p:cNvSpPr>
            <a:spLocks noGrp="1"/>
          </p:cNvSpPr>
          <p:nvPr>
            <p:ph idx="1"/>
          </p:nvPr>
        </p:nvSpPr>
        <p:spPr>
          <a:xfrm>
            <a:off x="609600" y="1752600"/>
            <a:ext cx="10972800" cy="4876800"/>
          </a:xfrm>
        </p:spPr>
        <p:txBody>
          <a:bodyPr vert="horz" lIns="91440" tIns="45720" rIns="91440" bIns="45720" rtlCol="0" anchor="t">
            <a:normAutofit/>
          </a:bodyPr>
          <a:lstStyle/>
          <a:p>
            <a:pPr marL="0" indent="0">
              <a:buNone/>
            </a:pPr>
            <a:r>
              <a:rPr lang="en-US" dirty="0" err="1">
                <a:latin typeface="ＭＳ ゴシック" panose="020B0609070205080204" pitchFamily="49" charset="-128"/>
                <a:ea typeface="ＭＳ ゴシック" panose="020B0609070205080204" pitchFamily="49" charset="-128"/>
              </a:rPr>
              <a:t>関与するライセンスにもよ</a:t>
            </a:r>
            <a:r>
              <a:rPr lang="ja-JP" altLang="en-US" dirty="0">
                <a:latin typeface="ＭＳ ゴシック" panose="020B0609070205080204" pitchFamily="49" charset="-128"/>
                <a:ea typeface="ＭＳ ゴシック" panose="020B0609070205080204" pitchFamily="49" charset="-128"/>
              </a:rPr>
              <a:t>る</a:t>
            </a:r>
            <a:r>
              <a:rPr lang="en-US" dirty="0" err="1">
                <a:latin typeface="ＭＳ ゴシック" panose="020B0609070205080204" pitchFamily="49" charset="-128"/>
                <a:ea typeface="ＭＳ ゴシック" panose="020B0609070205080204" pitchFamily="49" charset="-128"/>
              </a:rPr>
              <a:t>が、義務として</a:t>
            </a:r>
            <a:r>
              <a:rPr lang="ja-JP" altLang="en-US" dirty="0">
                <a:latin typeface="ＭＳ ゴシック" panose="020B0609070205080204" pitchFamily="49" charset="-128"/>
                <a:ea typeface="ＭＳ ゴシック" panose="020B0609070205080204" pitchFamily="49" charset="-128"/>
              </a:rPr>
              <a:t>は</a:t>
            </a:r>
            <a:r>
              <a:rPr lang="en-US" dirty="0" err="1">
                <a:latin typeface="ＭＳ ゴシック" panose="020B0609070205080204" pitchFamily="49" charset="-128"/>
                <a:ea typeface="ＭＳ ゴシック" panose="020B0609070205080204" pitchFamily="49" charset="-128"/>
              </a:rPr>
              <a:t>以下のようなものがあ</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p>
          <a:p>
            <a:pPr>
              <a:buFont typeface="Arial"/>
              <a:buChar char="•"/>
            </a:pPr>
            <a:r>
              <a:rPr lang="en-US" b="1" dirty="0" err="1">
                <a:latin typeface="ＭＳ ゴシック" panose="020B0609070205080204" pitchFamily="49" charset="-128"/>
                <a:ea typeface="ＭＳ ゴシック" panose="020B0609070205080204" pitchFamily="49" charset="-128"/>
              </a:rPr>
              <a:t>帰属</a:t>
            </a:r>
            <a:r>
              <a:rPr lang="ja-JP" altLang="en-US" b="1" dirty="0">
                <a:latin typeface="ＭＳ ゴシック" panose="020B0609070205080204" pitchFamily="49" charset="-128"/>
                <a:ea typeface="ＭＳ ゴシック" panose="020B0609070205080204" pitchFamily="49" charset="-128"/>
              </a:rPr>
              <a:t>や</a:t>
            </a:r>
            <a:r>
              <a:rPr lang="ja-JP" altLang="en-US" b="1" dirty="0" smtClean="0">
                <a:latin typeface="ＭＳ ゴシック" panose="020B0609070205080204" pitchFamily="49" charset="-128"/>
                <a:ea typeface="ＭＳ ゴシック" panose="020B0609070205080204" pitchFamily="49" charset="-128"/>
              </a:rPr>
              <a:t>その他告知</a:t>
            </a:r>
            <a:r>
              <a:rPr lang="en-US" b="1" dirty="0">
                <a:latin typeface="ＭＳ ゴシック" panose="020B0609070205080204" pitchFamily="49" charset="-128"/>
                <a:ea typeface="ＭＳ ゴシック" panose="020B0609070205080204" pitchFamily="49" charset="-128"/>
              </a:rPr>
              <a:t>。</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下流のユーザ</a:t>
            </a:r>
            <a:r>
              <a:rPr lang="ja-JP" altLang="en-US" dirty="0" err="1">
                <a:latin typeface="ＭＳ ゴシック" panose="020B0609070205080204" pitchFamily="49" charset="-128"/>
                <a:ea typeface="ＭＳ ゴシック" panose="020B0609070205080204" pitchFamily="49" charset="-128"/>
              </a:rPr>
              <a:t>ー</a:t>
            </a:r>
            <a:r>
              <a:rPr lang="en-US" dirty="0" err="1">
                <a:latin typeface="ＭＳ ゴシック" panose="020B0609070205080204" pitchFamily="49" charset="-128"/>
                <a:ea typeface="ＭＳ ゴシック" panose="020B0609070205080204" pitchFamily="49" charset="-128"/>
              </a:rPr>
              <a:t>がソフトウェアの起源やライセンス</a:t>
            </a:r>
            <a:r>
              <a:rPr lang="ja-JP" altLang="en-US" dirty="0">
                <a:latin typeface="ＭＳ ゴシック" panose="020B0609070205080204" pitchFamily="49" charset="-128"/>
                <a:ea typeface="ＭＳ ゴシック" panose="020B0609070205080204" pitchFamily="49" charset="-128"/>
              </a:rPr>
              <a:t>によって認められた</a:t>
            </a:r>
            <a:r>
              <a:rPr lang="en-US" dirty="0" err="1">
                <a:latin typeface="ＭＳ ゴシック" panose="020B0609070205080204" pitchFamily="49" charset="-128"/>
                <a:ea typeface="ＭＳ ゴシック" panose="020B0609070205080204" pitchFamily="49" charset="-128"/>
              </a:rPr>
              <a:t>権利を知ることができるよう</a:t>
            </a:r>
            <a:r>
              <a:rPr lang="ja-JP" altLang="en-US" dirty="0">
                <a:latin typeface="ＭＳ ゴシック" panose="020B0609070205080204" pitchFamily="49" charset="-128"/>
                <a:ea typeface="ＭＳ ゴシック" panose="020B0609070205080204" pitchFamily="49" charset="-128"/>
              </a:rPr>
              <a:t>に</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ソースコード</a:t>
            </a:r>
            <a:r>
              <a:rPr lang="ja-JP" altLang="en-US" dirty="0">
                <a:latin typeface="ＭＳ ゴシック" panose="020B0609070205080204" pitchFamily="49" charset="-128"/>
                <a:ea typeface="ＭＳ ゴシック" panose="020B0609070205080204" pitchFamily="49" charset="-128"/>
              </a:rPr>
              <a:t>や</a:t>
            </a:r>
            <a:r>
              <a:rPr lang="en-US" dirty="0" err="1">
                <a:latin typeface="ＭＳ ゴシック" panose="020B0609070205080204" pitchFamily="49" charset="-128"/>
                <a:ea typeface="ＭＳ ゴシック" panose="020B0609070205080204" pitchFamily="49" charset="-128"/>
              </a:rPr>
              <a:t>製品の関連文書</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もしくはユーザ</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インターフェース</a:t>
            </a:r>
            <a:r>
              <a:rPr lang="ja-JP" altLang="en-US" dirty="0">
                <a:latin typeface="ＭＳ ゴシック" panose="020B0609070205080204" pitchFamily="49" charset="-128"/>
                <a:ea typeface="ＭＳ ゴシック" panose="020B0609070205080204" pitchFamily="49" charset="-128"/>
              </a:rPr>
              <a:t>上</a:t>
            </a:r>
            <a:r>
              <a:rPr lang="en-US" dirty="0" err="1">
                <a:latin typeface="ＭＳ ゴシック" panose="020B0609070205080204" pitchFamily="49" charset="-128"/>
                <a:ea typeface="ＭＳ ゴシック" panose="020B0609070205080204" pitchFamily="49" charset="-128"/>
              </a:rPr>
              <a:t>に著作権やライセンスに係る</a:t>
            </a:r>
            <a:r>
              <a:rPr lang="ja-JP" altLang="en-US" dirty="0">
                <a:latin typeface="ＭＳ ゴシック" panose="020B0609070205080204" pitchFamily="49" charset="-128"/>
                <a:ea typeface="ＭＳ ゴシック" panose="020B0609070205080204" pitchFamily="49" charset="-128"/>
              </a:rPr>
              <a:t>文言</a:t>
            </a:r>
            <a:r>
              <a:rPr lang="en-US" dirty="0" err="1">
                <a:latin typeface="ＭＳ ゴシック" panose="020B0609070205080204" pitchFamily="49" charset="-128"/>
                <a:ea typeface="ＭＳ ゴシック" panose="020B0609070205080204" pitchFamily="49" charset="-128"/>
              </a:rPr>
              <a:t>を含めること</a:t>
            </a:r>
            <a:r>
              <a:rPr lang="en-US" dirty="0">
                <a:latin typeface="ＭＳ ゴシック" panose="020B0609070205080204" pitchFamily="49" charset="-128"/>
                <a:ea typeface="ＭＳ ゴシック" panose="020B0609070205080204" pitchFamily="49" charset="-128"/>
              </a:rPr>
              <a:t>。 </a:t>
            </a:r>
          </a:p>
          <a:p>
            <a:pPr>
              <a:buFont typeface="Arial"/>
              <a:buChar char="•"/>
            </a:pPr>
            <a:r>
              <a:rPr lang="en-US" b="1" dirty="0" err="1">
                <a:latin typeface="ＭＳ ゴシック" panose="020B0609070205080204" pitchFamily="49" charset="-128"/>
                <a:ea typeface="ＭＳ ゴシック" panose="020B0609070205080204" pitchFamily="49" charset="-128"/>
              </a:rPr>
              <a:t>ソースコードの</a:t>
            </a:r>
            <a:r>
              <a:rPr lang="ja-JP" altLang="en-US" b="1" dirty="0">
                <a:latin typeface="ＭＳ ゴシック" panose="020B0609070205080204" pitchFamily="49" charset="-128"/>
                <a:ea typeface="ＭＳ ゴシック" panose="020B0609070205080204" pitchFamily="49" charset="-128"/>
              </a:rPr>
              <a:t>提供。</a:t>
            </a:r>
            <a:r>
              <a:rPr lang="en-US" dirty="0" err="1">
                <a:latin typeface="ＭＳ ゴシック" panose="020B0609070205080204" pitchFamily="49" charset="-128"/>
                <a:ea typeface="ＭＳ ゴシック" panose="020B0609070205080204" pitchFamily="49" charset="-128"/>
              </a:rPr>
              <a:t>原作</a:t>
            </a:r>
            <a:r>
              <a:rPr lang="ja-JP" altLang="en-US" dirty="0">
                <a:latin typeface="ＭＳ ゴシック" panose="020B0609070205080204" pitchFamily="49" charset="-128"/>
                <a:ea typeface="ＭＳ ゴシック" panose="020B0609070205080204" pitchFamily="49" charset="-128"/>
              </a:rPr>
              <a:t>ソフトウェア、組み込んだソフトウェアや</a:t>
            </a:r>
            <a:r>
              <a:rPr lang="en-US" dirty="0" err="1">
                <a:latin typeface="ＭＳ ゴシック" panose="020B0609070205080204" pitchFamily="49" charset="-128"/>
                <a:ea typeface="ＭＳ ゴシック" panose="020B0609070205080204" pitchFamily="49" charset="-128"/>
              </a:rPr>
              <a:t>改変</a:t>
            </a:r>
            <a:r>
              <a:rPr lang="ja-JP" altLang="en-US" dirty="0">
                <a:latin typeface="ＭＳ ゴシック" panose="020B0609070205080204" pitchFamily="49" charset="-128"/>
                <a:ea typeface="ＭＳ ゴシック" panose="020B0609070205080204" pitchFamily="49" charset="-128"/>
              </a:rPr>
              <a:t>部分、および</a:t>
            </a:r>
            <a:r>
              <a:rPr lang="en-US" dirty="0" err="1">
                <a:latin typeface="ＭＳ ゴシック" panose="020B0609070205080204" pitchFamily="49" charset="-128"/>
                <a:ea typeface="ＭＳ ゴシック" panose="020B0609070205080204" pitchFamily="49" charset="-128"/>
              </a:rPr>
              <a:t>ビルド用のスクリプト</a:t>
            </a:r>
            <a:r>
              <a:rPr lang="ja-JP" altLang="en-US" dirty="0">
                <a:latin typeface="ＭＳ ゴシック" panose="020B0609070205080204" pitchFamily="49" charset="-128"/>
                <a:ea typeface="ＭＳ ゴシック" panose="020B0609070205080204" pitchFamily="49" charset="-128"/>
              </a:rPr>
              <a:t>も含んだ</a:t>
            </a:r>
            <a:r>
              <a:rPr lang="en-US" dirty="0" err="1">
                <a:latin typeface="ＭＳ ゴシック" panose="020B0609070205080204" pitchFamily="49" charset="-128"/>
                <a:ea typeface="ＭＳ ゴシック" panose="020B0609070205080204" pitchFamily="49" charset="-128"/>
              </a:rPr>
              <a:t>ソースコードを提供すること</a:t>
            </a:r>
            <a:r>
              <a:rPr lang="en-US" dirty="0">
                <a:latin typeface="ＭＳ ゴシック" panose="020B0609070205080204" pitchFamily="49" charset="-128"/>
                <a:ea typeface="ＭＳ ゴシック" panose="020B0609070205080204" pitchFamily="49" charset="-128"/>
              </a:rPr>
              <a:t>。</a:t>
            </a:r>
          </a:p>
          <a:p>
            <a:pPr marL="0" indent="0">
              <a:buNone/>
            </a:pPr>
            <a:endParaRPr lang="en-US" dirty="0">
              <a:latin typeface="ＭＳ ゴシック" panose="020B0609070205080204" pitchFamily="49" charset="-128"/>
              <a:ea typeface="ＭＳ ゴシック" panose="020B0609070205080204" pitchFamily="49" charset="-128"/>
            </a:endParaRPr>
          </a:p>
          <a:p>
            <a:pPr marL="0" indent="0">
              <a:buNone/>
            </a:pPr>
            <a:r>
              <a:rPr lang="en-US" dirty="0" err="1">
                <a:latin typeface="ＭＳ ゴシック" panose="020B0609070205080204" pitchFamily="49" charset="-128"/>
                <a:ea typeface="ＭＳ ゴシック" panose="020B0609070205080204" pitchFamily="49" charset="-128"/>
              </a:rPr>
              <a:t>以下</a:t>
            </a:r>
            <a:r>
              <a:rPr lang="ja-JP" altLang="en-US" dirty="0">
                <a:latin typeface="ＭＳ ゴシック" panose="020B0609070205080204" pitchFamily="49" charset="-128"/>
                <a:ea typeface="ＭＳ ゴシック" panose="020B0609070205080204" pitchFamily="49" charset="-128"/>
              </a:rPr>
              <a:t>を契機として</a:t>
            </a:r>
            <a:r>
              <a:rPr lang="en-US" dirty="0" err="1">
                <a:latin typeface="ＭＳ ゴシック" panose="020B0609070205080204" pitchFamily="49" charset="-128"/>
                <a:ea typeface="ＭＳ ゴシック" panose="020B0609070205080204" pitchFamily="49" charset="-128"/>
              </a:rPr>
              <a:t>これらの義務が発動する場合があ</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p>
          <a:p>
            <a:pPr>
              <a:buFont typeface="Arial"/>
              <a:buChar char="•"/>
            </a:pPr>
            <a:r>
              <a:rPr lang="en-US" dirty="0">
                <a:latin typeface="ＭＳ ゴシック" panose="020B0609070205080204" pitchFamily="49" charset="-128"/>
                <a:ea typeface="ＭＳ ゴシック" panose="020B0609070205080204" pitchFamily="49" charset="-128"/>
              </a:rPr>
              <a:t>外部への頒布 </a:t>
            </a:r>
          </a:p>
          <a:p>
            <a:pPr>
              <a:buFont typeface="Arial"/>
              <a:buChar char="•"/>
            </a:pPr>
            <a:r>
              <a:rPr lang="en-US" dirty="0" err="1">
                <a:latin typeface="ＭＳ ゴシック" panose="020B0609070205080204" pitchFamily="49" charset="-128"/>
                <a:ea typeface="ＭＳ ゴシック" panose="020B0609070205080204" pitchFamily="49" charset="-128"/>
              </a:rPr>
              <a:t>改変を加えたかどうか</a:t>
            </a: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6484998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rPr>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latin typeface="ＭＳ ゴシック" panose="020B0609070205080204" pitchFamily="49" charset="-128"/>
                <a:ea typeface="ＭＳ ゴシック" panose="020B0609070205080204" pitchFamily="49" charset="-128"/>
              </a:rPr>
              <a:t>使用するFOSSによっては以下の条件や制約のうち1</a:t>
            </a:r>
            <a:r>
              <a:rPr lang="en-US" dirty="0">
                <a:latin typeface="ＭＳ ゴシック" panose="020B0609070205080204" pitchFamily="49" charset="-128"/>
                <a:ea typeface="ＭＳ ゴシック" panose="020B0609070205080204" pitchFamily="49" charset="-128"/>
              </a:rPr>
              <a:t>つもしくはそれ以上に</a:t>
            </a:r>
            <a:r>
              <a:rPr lang="ja-JP" altLang="en-US" dirty="0">
                <a:latin typeface="ＭＳ ゴシック" panose="020B0609070205080204" pitchFamily="49" charset="-128"/>
                <a:ea typeface="ＭＳ ゴシック" panose="020B0609070205080204" pitchFamily="49" charset="-128"/>
              </a:rPr>
              <a:t>従う</a:t>
            </a:r>
            <a:r>
              <a:rPr lang="en-US" dirty="0" err="1">
                <a:latin typeface="ＭＳ ゴシック" panose="020B0609070205080204" pitchFamily="49" charset="-128"/>
                <a:ea typeface="ＭＳ ゴシック" panose="020B0609070205080204" pitchFamily="49" charset="-128"/>
              </a:rPr>
              <a:t>必要があ</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p>
          <a:p>
            <a:r>
              <a:rPr lang="en-US" dirty="0" err="1">
                <a:solidFill>
                  <a:srgbClr val="292934"/>
                </a:solidFill>
                <a:latin typeface="ＭＳ ゴシック" panose="020B0609070205080204" pitchFamily="49" charset="-128"/>
                <a:ea typeface="ＭＳ ゴシック" panose="020B0609070205080204" pitchFamily="49" charset="-128"/>
              </a:rPr>
              <a:t>著作権表示（および</a:t>
            </a:r>
            <a:r>
              <a:rPr lang="ja-JP" altLang="en-US" dirty="0" err="1">
                <a:solidFill>
                  <a:srgbClr val="FF0000"/>
                </a:solidFill>
                <a:latin typeface="ＭＳ ゴシック" panose="020B0609070205080204" pitchFamily="49" charset="-128"/>
                <a:ea typeface="ＭＳ ゴシック" panose="020B0609070205080204" pitchFamily="49" charset="-128"/>
              </a:rPr>
              <a:t>、</a:t>
            </a:r>
            <a:r>
              <a:rPr lang="en-US" dirty="0" err="1">
                <a:solidFill>
                  <a:srgbClr val="292934"/>
                </a:solidFill>
                <a:latin typeface="ＭＳ ゴシック" panose="020B0609070205080204" pitchFamily="49" charset="-128"/>
                <a:ea typeface="ＭＳ ゴシック" panose="020B0609070205080204" pitchFamily="49" charset="-128"/>
              </a:rPr>
              <a:t>その他の告知）を保持すること</a:t>
            </a:r>
            <a:endParaRPr lang="en-US" dirty="0">
              <a:latin typeface="ＭＳ ゴシック" panose="020B0609070205080204" pitchFamily="49" charset="-128"/>
              <a:ea typeface="ＭＳ ゴシック" panose="020B0609070205080204" pitchFamily="49" charset="-128"/>
            </a:endParaRPr>
          </a:p>
          <a:p>
            <a:r>
              <a:rPr lang="en-US" dirty="0">
                <a:solidFill>
                  <a:srgbClr val="292934"/>
                </a:solidFill>
                <a:latin typeface="ＭＳ ゴシック" panose="020B0609070205080204" pitchFamily="49" charset="-128"/>
                <a:ea typeface="ＭＳ ゴシック" panose="020B0609070205080204" pitchFamily="49" charset="-128"/>
              </a:rPr>
              <a:t>ライセンスの写しを提供すること</a:t>
            </a:r>
            <a:endParaRPr lang="en-US" dirty="0">
              <a:latin typeface="ＭＳ ゴシック" panose="020B0609070205080204" pitchFamily="49" charset="-128"/>
              <a:ea typeface="ＭＳ ゴシック" panose="020B0609070205080204" pitchFamily="49" charset="-128"/>
            </a:endParaRPr>
          </a:p>
          <a:p>
            <a:r>
              <a:rPr lang="en-US" dirty="0">
                <a:solidFill>
                  <a:srgbClr val="292934"/>
                </a:solidFill>
                <a:latin typeface="ＭＳ ゴシック" panose="020B0609070205080204" pitchFamily="49" charset="-128"/>
                <a:ea typeface="ＭＳ ゴシック" panose="020B0609070205080204" pitchFamily="49" charset="-128"/>
              </a:rPr>
              <a:t>改変告知を提供すること</a:t>
            </a:r>
            <a:endParaRPr lang="en-US" dirty="0">
              <a:latin typeface="ＭＳ ゴシック" panose="020B0609070205080204" pitchFamily="49" charset="-128"/>
              <a:ea typeface="ＭＳ ゴシック" panose="020B0609070205080204" pitchFamily="49" charset="-128"/>
            </a:endParaRPr>
          </a:p>
          <a:p>
            <a:r>
              <a:rPr lang="en-US" dirty="0" err="1">
                <a:solidFill>
                  <a:srgbClr val="292934"/>
                </a:solidFill>
                <a:latin typeface="ＭＳ ゴシック" panose="020B0609070205080204" pitchFamily="49" charset="-128"/>
                <a:ea typeface="ＭＳ ゴシック" panose="020B0609070205080204" pitchFamily="49" charset="-128"/>
              </a:rPr>
              <a:t>混乱を避けるために、</a:t>
            </a:r>
            <a:r>
              <a:rPr lang="en-US" dirty="0" err="1">
                <a:latin typeface="ＭＳ ゴシック" panose="020B0609070205080204" pitchFamily="49" charset="-128"/>
                <a:ea typeface="ＭＳ ゴシック" panose="020B0609070205080204" pitchFamily="49" charset="-128"/>
              </a:rPr>
              <a:t>改変版の名前</a:t>
            </a:r>
            <a:r>
              <a:rPr lang="ja-JP" altLang="en-US" dirty="0">
                <a:latin typeface="ＭＳ ゴシック" panose="020B0609070205080204" pitchFamily="49" charset="-128"/>
                <a:ea typeface="ＭＳ ゴシック" panose="020B0609070205080204" pitchFamily="49" charset="-128"/>
              </a:rPr>
              <a:t>を</a:t>
            </a:r>
            <a:r>
              <a:rPr lang="en-US" dirty="0" err="1">
                <a:latin typeface="ＭＳ ゴシック" panose="020B0609070205080204" pitchFamily="49" charset="-128"/>
                <a:ea typeface="ＭＳ ゴシック" panose="020B0609070205080204" pitchFamily="49" charset="-128"/>
              </a:rPr>
              <a:t>異なる名前</a:t>
            </a:r>
            <a:r>
              <a:rPr lang="ja-JP" altLang="en-US" dirty="0">
                <a:latin typeface="ＭＳ ゴシック" panose="020B0609070205080204" pitchFamily="49" charset="-128"/>
                <a:ea typeface="ＭＳ ゴシック" panose="020B0609070205080204" pitchFamily="49" charset="-128"/>
              </a:rPr>
              <a:t>とすること</a:t>
            </a:r>
            <a:endParaRPr lang="en-US" dirty="0">
              <a:latin typeface="ＭＳ ゴシック" panose="020B0609070205080204" pitchFamily="49" charset="-128"/>
              <a:ea typeface="ＭＳ ゴシック" panose="020B0609070205080204" pitchFamily="49" charset="-128"/>
            </a:endParaRPr>
          </a:p>
          <a:p>
            <a:r>
              <a:rPr lang="en-US" dirty="0">
                <a:solidFill>
                  <a:srgbClr val="292934"/>
                </a:solidFill>
                <a:latin typeface="ＭＳ ゴシック" panose="020B0609070205080204" pitchFamily="49" charset="-128"/>
                <a:ea typeface="ＭＳ ゴシック" panose="020B0609070205080204" pitchFamily="49" charset="-128"/>
              </a:rPr>
              <a:t>（改変の有無を問わず）ソースコードへのアクセス先を提供すること</a:t>
            </a:r>
            <a:endParaRPr lang="en-US" dirty="0">
              <a:latin typeface="ＭＳ ゴシック" panose="020B0609070205080204" pitchFamily="49" charset="-128"/>
              <a:ea typeface="ＭＳ ゴシック" panose="020B0609070205080204" pitchFamily="49" charset="-128"/>
            </a:endParaRPr>
          </a:p>
          <a:p>
            <a:r>
              <a:rPr lang="en-US" dirty="0" err="1">
                <a:solidFill>
                  <a:srgbClr val="292934"/>
                </a:solidFill>
                <a:latin typeface="ＭＳ ゴシック" panose="020B0609070205080204" pitchFamily="49" charset="-128"/>
                <a:ea typeface="ＭＳ ゴシック" panose="020B0609070205080204" pitchFamily="49" charset="-128"/>
              </a:rPr>
              <a:t>改変版</a:t>
            </a:r>
            <a:r>
              <a:rPr lang="en-US" dirty="0" smtClean="0">
                <a:solidFill>
                  <a:srgbClr val="292934"/>
                </a:solidFill>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派生的著作物</a:t>
            </a:r>
            <a:r>
              <a:rPr lang="en-US" dirty="0" smtClean="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を同じライセンス下に</a:t>
            </a:r>
            <a:r>
              <a:rPr lang="ja-JP" altLang="en-US" dirty="0">
                <a:latin typeface="ＭＳ ゴシック" panose="020B0609070205080204" pitchFamily="49" charset="-128"/>
                <a:ea typeface="ＭＳ ゴシック" panose="020B0609070205080204" pitchFamily="49" charset="-128"/>
              </a:rPr>
              <a:t>置く</a:t>
            </a:r>
            <a:r>
              <a:rPr lang="en-US" dirty="0" err="1">
                <a:latin typeface="ＭＳ ゴシック" panose="020B0609070205080204" pitchFamily="49" charset="-128"/>
                <a:ea typeface="ＭＳ ゴシック" panose="020B0609070205080204" pitchFamily="49" charset="-128"/>
              </a:rPr>
              <a:t>こと</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帰属</a:t>
            </a:r>
            <a:r>
              <a:rPr lang="ja-JP" altLang="en-US" dirty="0">
                <a:latin typeface="ＭＳ ゴシック" panose="020B0609070205080204" pitchFamily="49" charset="-128"/>
                <a:ea typeface="ＭＳ ゴシック" panose="020B0609070205080204" pitchFamily="49" charset="-128"/>
              </a:rPr>
              <a:t>告知</a:t>
            </a:r>
            <a:r>
              <a:rPr lang="en-US" dirty="0" err="1">
                <a:latin typeface="ＭＳ ゴシック" panose="020B0609070205080204" pitchFamily="49" charset="-128"/>
                <a:ea typeface="ＭＳ ゴシック" panose="020B0609070205080204" pitchFamily="49" charset="-128"/>
              </a:rPr>
              <a:t>を提供すること</a:t>
            </a:r>
            <a:endParaRPr lang="en-US" dirty="0">
              <a:latin typeface="ＭＳ ゴシック" panose="020B0609070205080204" pitchFamily="49" charset="-128"/>
              <a:ea typeface="ＭＳ ゴシック" panose="020B0609070205080204" pitchFamily="49" charset="-128"/>
            </a:endParaRPr>
          </a:p>
          <a:p>
            <a:r>
              <a:rPr lang="en-US" dirty="0">
                <a:latin typeface="ＭＳ ゴシック" panose="020B0609070205080204" pitchFamily="49" charset="-128"/>
                <a:ea typeface="ＭＳ ゴシック" panose="020B0609070205080204" pitchFamily="49" charset="-128"/>
              </a:rPr>
              <a:t>プロジェクト名、著作権保有者名、商標を使用しないこと </a:t>
            </a:r>
          </a:p>
          <a:p>
            <a:r>
              <a:rPr lang="en-US" dirty="0" err="1">
                <a:latin typeface="ＭＳ ゴシック" panose="020B0609070205080204" pitchFamily="49" charset="-128"/>
                <a:ea typeface="ＭＳ ゴシック" panose="020B0609070205080204" pitchFamily="49" charset="-128"/>
              </a:rPr>
              <a:t>原作のライセンスの下で供与された権利</a:t>
            </a:r>
            <a:r>
              <a:rPr lang="ja-JP" altLang="en-US" dirty="0">
                <a:latin typeface="ＭＳ ゴシック" panose="020B0609070205080204" pitchFamily="49" charset="-128"/>
                <a:ea typeface="ＭＳ ゴシック" panose="020B0609070205080204" pitchFamily="49" charset="-128"/>
              </a:rPr>
              <a:t>を</a:t>
            </a:r>
            <a:r>
              <a:rPr lang="en-US" dirty="0" err="1">
                <a:latin typeface="ＭＳ ゴシック" panose="020B0609070205080204" pitchFamily="49" charset="-128"/>
                <a:ea typeface="ＭＳ ゴシック" panose="020B0609070205080204" pitchFamily="49" charset="-128"/>
              </a:rPr>
              <a:t>他者</a:t>
            </a:r>
            <a:r>
              <a:rPr lang="ja-JP" altLang="en-US" dirty="0">
                <a:latin typeface="ＭＳ ゴシック" panose="020B0609070205080204" pitchFamily="49" charset="-128"/>
                <a:ea typeface="ＭＳ ゴシック" panose="020B0609070205080204" pitchFamily="49" charset="-128"/>
              </a:rPr>
              <a:t>に制限</a:t>
            </a:r>
            <a:r>
              <a:rPr lang="en-US" dirty="0" err="1">
                <a:latin typeface="ＭＳ ゴシック" panose="020B0609070205080204" pitchFamily="49" charset="-128"/>
                <a:ea typeface="ＭＳ ゴシック" panose="020B0609070205080204" pitchFamily="49" charset="-128"/>
              </a:rPr>
              <a:t>すること</a:t>
            </a:r>
            <a:endParaRPr lang="en-US" dirty="0">
              <a:latin typeface="ＭＳ ゴシック" panose="020B0609070205080204" pitchFamily="49" charset="-128"/>
              <a:ea typeface="ＭＳ ゴシック" panose="020B0609070205080204" pitchFamily="49" charset="-128"/>
            </a:endParaRPr>
          </a:p>
          <a:p>
            <a:r>
              <a:rPr lang="en-US" dirty="0">
                <a:latin typeface="ＭＳ ゴシック" panose="020B0609070205080204" pitchFamily="49" charset="-128"/>
                <a:ea typeface="ＭＳ ゴシック" panose="020B0609070205080204" pitchFamily="49" charset="-128"/>
              </a:rPr>
              <a:t>解除条項（違反すれば、ライセンスを失うこと） </a:t>
            </a:r>
          </a:p>
          <a:p>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8511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cs typeface="ＭＳ Ｐゴシック" charset="0"/>
              </a:rPr>
              <a:t>FOSS</a:t>
            </a:r>
            <a:r>
              <a:rPr lang="en-US" dirty="0" err="1" smtClean="0">
                <a:latin typeface="ＭＳ ゴシック" panose="020B0609070205080204" pitchFamily="49" charset="-128"/>
                <a:ea typeface="ＭＳ ゴシック" panose="020B0609070205080204" pitchFamily="49" charset="-128"/>
                <a:cs typeface="ＭＳ Ｐゴシック" charset="0"/>
              </a:rPr>
              <a:t>コンプライ</a:t>
            </a:r>
            <a:r>
              <a:rPr lang="ja-JP" altLang="en-US" dirty="0" smtClean="0">
                <a:latin typeface="ＭＳ ゴシック" panose="020B0609070205080204" pitchFamily="49" charset="-128"/>
                <a:ea typeface="ＭＳ ゴシック" panose="020B0609070205080204" pitchFamily="49" charset="-128"/>
                <a:cs typeface="ＭＳ Ｐゴシック" charset="0"/>
              </a:rPr>
              <a:t>アン</a:t>
            </a:r>
            <a:r>
              <a:rPr lang="en-US" dirty="0">
                <a:latin typeface="ＭＳ ゴシック" panose="020B0609070205080204" pitchFamily="49" charset="-128"/>
                <a:ea typeface="ＭＳ ゴシック" panose="020B0609070205080204" pitchFamily="49" charset="-128"/>
                <a:cs typeface="ＭＳ Ｐゴシック" charset="0"/>
              </a:rPr>
              <a:t>ス</a:t>
            </a:r>
            <a:r>
              <a:rPr lang="ja-JP" altLang="en-US" dirty="0">
                <a:latin typeface="ＭＳ ゴシック" panose="020B0609070205080204" pitchFamily="49" charset="-128"/>
                <a:ea typeface="ＭＳ ゴシック" panose="020B0609070205080204" pitchFamily="49" charset="-128"/>
                <a:cs typeface="ＭＳ Ｐゴシック" charset="0"/>
              </a:rPr>
              <a:t>の</a:t>
            </a:r>
            <a:r>
              <a:rPr lang="en-US" dirty="0" err="1">
                <a:latin typeface="ＭＳ ゴシック" panose="020B0609070205080204" pitchFamily="49" charset="-128"/>
                <a:ea typeface="ＭＳ ゴシック" panose="020B0609070205080204" pitchFamily="49" charset="-128"/>
                <a:cs typeface="ＭＳ Ｐゴシック" charset="0"/>
              </a:rPr>
              <a:t>トリガ</a:t>
            </a:r>
            <a:r>
              <a:rPr lang="en-US" dirty="0">
                <a:latin typeface="ＭＳ ゴシック" panose="020B0609070205080204" pitchFamily="49" charset="-128"/>
                <a:ea typeface="ＭＳ ゴシック" panose="020B0609070205080204" pitchFamily="49" charset="-128"/>
                <a:cs typeface="ＭＳ Ｐゴシック" charset="0"/>
              </a:rPr>
              <a:t>ー：</a:t>
            </a:r>
            <a:r>
              <a:rPr lang="en-US" dirty="0" err="1">
                <a:latin typeface="ＭＳ ゴシック" panose="020B0609070205080204" pitchFamily="49" charset="-128"/>
                <a:ea typeface="ＭＳ ゴシック" panose="020B0609070205080204" pitchFamily="49" charset="-128"/>
                <a:cs typeface="ＭＳ Ｐゴシック" charset="0"/>
              </a:rPr>
              <a:t>頒布</a:t>
            </a:r>
            <a:endParaRPr lang="en-US" dirty="0">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err="1">
                <a:latin typeface="ＭＳ ゴシック" panose="020B0609070205080204" pitchFamily="49" charset="-128"/>
                <a:ea typeface="ＭＳ ゴシック" panose="020B0609070205080204" pitchFamily="49" charset="-128"/>
              </a:rPr>
              <a:t>外部に対する</a:t>
            </a:r>
            <a:r>
              <a:rPr lang="ja-JP" altLang="en-US" dirty="0">
                <a:latin typeface="ＭＳ ゴシック" panose="020B0609070205080204" pitchFamily="49" charset="-128"/>
                <a:ea typeface="ＭＳ ゴシック" panose="020B0609070205080204" pitchFamily="49" charset="-128"/>
              </a:rPr>
              <a:t>マテリアル（バイナリ、ソースコードなど）</a:t>
            </a:r>
            <a:r>
              <a:rPr lang="en-US" dirty="0">
                <a:latin typeface="ＭＳ ゴシック" panose="020B0609070205080204" pitchFamily="49" charset="-128"/>
                <a:ea typeface="ＭＳ ゴシック" panose="020B0609070205080204" pitchFamily="49" charset="-128"/>
              </a:rPr>
              <a:t>の</a:t>
            </a:r>
            <a:r>
              <a:rPr lang="ja-JP" altLang="en-US" dirty="0">
                <a:latin typeface="ＭＳ ゴシック" panose="020B0609070205080204" pitchFamily="49" charset="-128"/>
                <a:ea typeface="ＭＳ ゴシック" panose="020B0609070205080204" pitchFamily="49" charset="-128"/>
              </a:rPr>
              <a:t>配布</a:t>
            </a:r>
            <a:r>
              <a:rPr lang="en-US" dirty="0">
                <a:latin typeface="ＭＳ ゴシック" panose="020B0609070205080204" pitchFamily="49" charset="-128"/>
                <a:ea typeface="ＭＳ ゴシック" panose="020B0609070205080204" pitchFamily="49" charset="-128"/>
              </a:rPr>
              <a:t> </a:t>
            </a:r>
          </a:p>
          <a:p>
            <a:pPr lvl="1">
              <a:buFont typeface="Wingdings" panose="05000000000000000000" pitchFamily="2" charset="2"/>
              <a:buChar char="Ø"/>
            </a:pPr>
            <a:r>
              <a:rPr lang="en-US" sz="1800" dirty="0" err="1">
                <a:latin typeface="ＭＳ ゴシック" panose="020B0609070205080204" pitchFamily="49" charset="-128"/>
                <a:ea typeface="ＭＳ ゴシック" panose="020B0609070205080204" pitchFamily="49" charset="-128"/>
              </a:rPr>
              <a:t>ユーザ</a:t>
            </a:r>
            <a:r>
              <a:rPr lang="ja-JP" altLang="en-US" sz="1800" dirty="0" err="1">
                <a:latin typeface="ＭＳ ゴシック" panose="020B0609070205080204" pitchFamily="49" charset="-128"/>
                <a:ea typeface="ＭＳ ゴシック" panose="020B0609070205080204" pitchFamily="49" charset="-128"/>
              </a:rPr>
              <a:t>ー</a:t>
            </a:r>
            <a:r>
              <a:rPr lang="en-US" sz="1800" dirty="0" err="1">
                <a:latin typeface="ＭＳ ゴシック" panose="020B0609070205080204" pitchFamily="49" charset="-128"/>
                <a:ea typeface="ＭＳ ゴシック" panose="020B0609070205080204" pitchFamily="49" charset="-128"/>
              </a:rPr>
              <a:t>機器やモバイル</a:t>
            </a:r>
            <a:r>
              <a:rPr lang="ja-JP" altLang="en-US" sz="1800" dirty="0">
                <a:latin typeface="ＭＳ ゴシック" panose="020B0609070205080204" pitchFamily="49" charset="-128"/>
                <a:ea typeface="ＭＳ ゴシック" panose="020B0609070205080204" pitchFamily="49" charset="-128"/>
              </a:rPr>
              <a:t> </a:t>
            </a:r>
            <a:r>
              <a:rPr lang="en-US" sz="1800" dirty="0" err="1">
                <a:latin typeface="ＭＳ ゴシック" panose="020B0609070205080204" pitchFamily="49" charset="-128"/>
                <a:ea typeface="ＭＳ ゴシック" panose="020B0609070205080204" pitchFamily="49" charset="-128"/>
              </a:rPr>
              <a:t>デバイスにダウンロードされるアプリケーション</a:t>
            </a:r>
            <a:endParaRPr lang="en-US" sz="1800"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sz="1800" dirty="0">
                <a:latin typeface="ＭＳ ゴシック" panose="020B0609070205080204" pitchFamily="49" charset="-128"/>
                <a:ea typeface="ＭＳ ゴシック" panose="020B0609070205080204" pitchFamily="49" charset="-128"/>
              </a:rPr>
              <a:t>JavaScript、 Web </a:t>
            </a:r>
            <a:r>
              <a:rPr lang="en-US" sz="1800" dirty="0" err="1">
                <a:latin typeface="ＭＳ ゴシック" panose="020B0609070205080204" pitchFamily="49" charset="-128"/>
                <a:ea typeface="ＭＳ ゴシック" panose="020B0609070205080204" pitchFamily="49" charset="-128"/>
              </a:rPr>
              <a:t>クライアント</a:t>
            </a:r>
            <a:r>
              <a:rPr lang="ja-JP" altLang="en-US" sz="1800" dirty="0" err="1">
                <a:latin typeface="ＭＳ ゴシック" panose="020B0609070205080204" pitchFamily="49" charset="-128"/>
                <a:ea typeface="ＭＳ ゴシック" panose="020B0609070205080204" pitchFamily="49" charset="-128"/>
              </a:rPr>
              <a:t>、</a:t>
            </a:r>
            <a:r>
              <a:rPr lang="en-US" sz="1800" dirty="0" err="1">
                <a:latin typeface="ＭＳ ゴシック" panose="020B0609070205080204" pitchFamily="49" charset="-128"/>
                <a:ea typeface="ＭＳ ゴシック" panose="020B0609070205080204" pitchFamily="49" charset="-128"/>
              </a:rPr>
              <a:t>ユーザ</a:t>
            </a:r>
            <a:r>
              <a:rPr lang="ja-JP" altLang="en-US" sz="1800" dirty="0" err="1">
                <a:latin typeface="ＭＳ ゴシック" panose="020B0609070205080204" pitchFamily="49" charset="-128"/>
                <a:ea typeface="ＭＳ ゴシック" panose="020B0609070205080204" pitchFamily="49" charset="-128"/>
              </a:rPr>
              <a:t>ー</a:t>
            </a:r>
            <a:r>
              <a:rPr lang="en-US" sz="1800" dirty="0" err="1">
                <a:latin typeface="ＭＳ ゴシック" panose="020B0609070205080204" pitchFamily="49" charset="-128"/>
                <a:ea typeface="ＭＳ ゴシック" panose="020B0609070205080204" pitchFamily="49" charset="-128"/>
              </a:rPr>
              <a:t>機器にダウンロ</a:t>
            </a:r>
            <a:r>
              <a:rPr lang="en-US" sz="1800" dirty="0">
                <a:latin typeface="ＭＳ ゴシック" panose="020B0609070205080204" pitchFamily="49" charset="-128"/>
                <a:ea typeface="ＭＳ ゴシック" panose="020B0609070205080204" pitchFamily="49" charset="-128"/>
              </a:rPr>
              <a:t>ー</a:t>
            </a:r>
            <a:r>
              <a:rPr lang="ja-JP" altLang="en-US" sz="1800" dirty="0">
                <a:latin typeface="ＭＳ ゴシック" panose="020B0609070205080204" pitchFamily="49" charset="-128"/>
                <a:ea typeface="ＭＳ ゴシック" panose="020B0609070205080204" pitchFamily="49" charset="-128"/>
              </a:rPr>
              <a:t>ド</a:t>
            </a:r>
            <a:r>
              <a:rPr lang="en-US" sz="1800" dirty="0" err="1">
                <a:latin typeface="ＭＳ ゴシック" panose="020B0609070205080204" pitchFamily="49" charset="-128"/>
                <a:ea typeface="ＭＳ ゴシック" panose="020B0609070205080204" pitchFamily="49" charset="-128"/>
              </a:rPr>
              <a:t>されるコード</a:t>
            </a:r>
            <a:r>
              <a:rPr lang="en-US" sz="1800" dirty="0">
                <a:latin typeface="ＭＳ ゴシック" panose="020B0609070205080204" pitchFamily="49" charset="-128"/>
                <a:ea typeface="ＭＳ ゴシック" panose="020B0609070205080204" pitchFamily="49" charset="-128"/>
              </a:rPr>
              <a:t> </a:t>
            </a:r>
            <a:r>
              <a:rPr lang="ja-JP" altLang="en-US" sz="1800" dirty="0">
                <a:latin typeface="ＭＳ ゴシック" panose="020B0609070205080204" pitchFamily="49" charset="-128"/>
                <a:ea typeface="ＭＳ ゴシック" panose="020B0609070205080204" pitchFamily="49" charset="-128"/>
              </a:rPr>
              <a:t>など</a:t>
            </a:r>
            <a:endParaRPr lang="en-US" sz="1800"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いくつかのFOSSライセンスについては、コンピュータ</a:t>
            </a:r>
            <a:r>
              <a:rPr lang="ja-JP" altLang="en-US" dirty="0" err="1">
                <a:latin typeface="ＭＳ ゴシック" panose="020B0609070205080204" pitchFamily="49" charset="-128"/>
                <a:ea typeface="ＭＳ ゴシック" panose="020B0609070205080204" pitchFamily="49" charset="-128"/>
              </a:rPr>
              <a:t>ー</a:t>
            </a:r>
            <a:r>
              <a:rPr lang="en-US" dirty="0">
                <a:latin typeface="ＭＳ ゴシック" panose="020B0609070205080204" pitchFamily="49" charset="-128"/>
                <a:ea typeface="ＭＳ ゴシック" panose="020B0609070205080204" pitchFamily="49" charset="-128"/>
              </a:rPr>
              <a:t> ネットワークを通じたアクセスが「トリガー </a:t>
            </a:r>
            <a:r>
              <a:rPr lang="en-US" dirty="0" err="1">
                <a:latin typeface="ＭＳ ゴシック" panose="020B0609070205080204" pitchFamily="49" charset="-128"/>
                <a:ea typeface="ＭＳ ゴシック" panose="020B0609070205080204" pitchFamily="49" charset="-128"/>
              </a:rPr>
              <a:t>イベント</a:t>
            </a:r>
            <a:r>
              <a:rPr lang="en-US" err="1">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となり</a:t>
            </a:r>
            <a:r>
              <a:rPr lang="ja-JP" altLang="en-US" smtClean="0">
                <a:latin typeface="ＭＳ ゴシック" panose="020B0609070205080204" pitchFamily="49" charset="-128"/>
                <a:ea typeface="ＭＳ ゴシック" panose="020B0609070205080204" pitchFamily="49" charset="-128"/>
              </a:rPr>
              <a:t>うる</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その</a:t>
            </a:r>
            <a:r>
              <a:rPr lang="ja-JP" altLang="en-US" dirty="0">
                <a:latin typeface="ＭＳ ゴシック" panose="020B0609070205080204" pitchFamily="49" charset="-128"/>
                <a:ea typeface="ＭＳ ゴシック" panose="020B0609070205080204" pitchFamily="49" charset="-128"/>
              </a:rPr>
              <a:t>際の</a:t>
            </a:r>
            <a:r>
              <a:rPr lang="en-US" dirty="0" err="1">
                <a:latin typeface="ＭＳ ゴシック" panose="020B0609070205080204" pitchFamily="49" charset="-128"/>
                <a:ea typeface="ＭＳ ゴシック" panose="020B0609070205080204" pitchFamily="49" charset="-128"/>
              </a:rPr>
              <a:t>トリガーとは「コンピュータ</a:t>
            </a:r>
            <a:r>
              <a:rPr lang="ja-JP" altLang="en-US" dirty="0" err="1">
                <a:latin typeface="ＭＳ ゴシック" panose="020B0609070205080204" pitchFamily="49" charset="-128"/>
                <a:ea typeface="ＭＳ ゴシック" panose="020B0609070205080204" pitchFamily="49" charset="-128"/>
              </a:rPr>
              <a:t>ー</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ネットワークを通じユーザ</a:t>
            </a:r>
            <a:r>
              <a:rPr lang="ja-JP" altLang="en-US" dirty="0" err="1">
                <a:latin typeface="ＭＳ ゴシック" panose="020B0609070205080204" pitchFamily="49" charset="-128"/>
                <a:ea typeface="ＭＳ ゴシック" panose="020B0609070205080204" pitchFamily="49" charset="-128"/>
              </a:rPr>
              <a:t>ー</a:t>
            </a:r>
            <a:r>
              <a:rPr lang="en-US" dirty="0" err="1">
                <a:latin typeface="ＭＳ ゴシック" panose="020B0609070205080204" pitchFamily="49" charset="-128"/>
                <a:ea typeface="ＭＳ ゴシック" panose="020B0609070205080204" pitchFamily="49" charset="-128"/>
              </a:rPr>
              <a:t>がリモートで</a:t>
            </a:r>
            <a:r>
              <a:rPr lang="ja-JP" altLang="en-US" dirty="0">
                <a:latin typeface="ＭＳ ゴシック" panose="020B0609070205080204" pitchFamily="49" charset="-128"/>
                <a:ea typeface="ＭＳ ゴシック" panose="020B0609070205080204" pitchFamily="49" charset="-128"/>
              </a:rPr>
              <a:t>当該</a:t>
            </a:r>
            <a:r>
              <a:rPr lang="en-US" dirty="0" err="1">
                <a:latin typeface="ＭＳ ゴシック" panose="020B0609070205080204" pitchFamily="49" charset="-128"/>
                <a:ea typeface="ＭＳ ゴシック" panose="020B0609070205080204" pitchFamily="49" charset="-128"/>
              </a:rPr>
              <a:t>FOSSと相互に作用すること</a:t>
            </a:r>
            <a:r>
              <a:rPr lang="en-US" dirty="0">
                <a:latin typeface="ＭＳ ゴシック" panose="020B0609070205080204" pitchFamily="49" charset="-128"/>
                <a:ea typeface="ＭＳ ゴシック" panose="020B0609070205080204" pitchFamily="49" charset="-128"/>
              </a:rPr>
              <a:t>」。</a:t>
            </a:r>
          </a:p>
          <a:p>
            <a:pPr lvl="1">
              <a:buFont typeface="Wingdings" panose="05000000000000000000" pitchFamily="2" charset="2"/>
              <a:buChar char="Ø"/>
            </a:pPr>
            <a:r>
              <a:rPr lang="en-US" sz="1800" dirty="0" err="1">
                <a:latin typeface="ＭＳ ゴシック" panose="020B0609070205080204" pitchFamily="49" charset="-128"/>
                <a:ea typeface="ＭＳ ゴシック" panose="020B0609070205080204" pitchFamily="49" charset="-128"/>
              </a:rPr>
              <a:t>いくつかのライセンスがサーバ</a:t>
            </a:r>
            <a:r>
              <a:rPr lang="ja-JP" altLang="en-US" sz="1800" dirty="0" err="1">
                <a:latin typeface="ＭＳ ゴシック" panose="020B0609070205080204" pitchFamily="49" charset="-128"/>
                <a:ea typeface="ＭＳ ゴシック" panose="020B0609070205080204" pitchFamily="49" charset="-128"/>
              </a:rPr>
              <a:t>ー</a:t>
            </a:r>
            <a:r>
              <a:rPr lang="en-US" sz="1800" dirty="0" err="1">
                <a:latin typeface="ＭＳ ゴシック" panose="020B0609070205080204" pitchFamily="49" charset="-128"/>
                <a:ea typeface="ＭＳ ゴシック" panose="020B0609070205080204" pitchFamily="49" charset="-128"/>
              </a:rPr>
              <a:t>上で実行されるソフトウェアへのアクセスを可能にすることを含めたトリガ</a:t>
            </a:r>
            <a:r>
              <a:rPr lang="en-US" sz="1800" dirty="0">
                <a:latin typeface="ＭＳ ゴシック" panose="020B0609070205080204" pitchFamily="49" charset="-128"/>
                <a:ea typeface="ＭＳ ゴシック" panose="020B0609070205080204" pitchFamily="49" charset="-128"/>
              </a:rPr>
              <a:t>ー </a:t>
            </a:r>
            <a:r>
              <a:rPr lang="en-US" sz="1800" dirty="0" err="1">
                <a:latin typeface="ＭＳ ゴシック" panose="020B0609070205080204" pitchFamily="49" charset="-128"/>
                <a:ea typeface="ＭＳ ゴシック" panose="020B0609070205080204" pitchFamily="49" charset="-128"/>
              </a:rPr>
              <a:t>イベントを</a:t>
            </a:r>
            <a:r>
              <a:rPr lang="ja-JP" altLang="en-US" sz="1800" dirty="0">
                <a:latin typeface="ＭＳ ゴシック" panose="020B0609070205080204" pitchFamily="49" charset="-128"/>
                <a:ea typeface="ＭＳ ゴシック" panose="020B0609070205080204" pitchFamily="49" charset="-128"/>
              </a:rPr>
              <a:t>定義</a:t>
            </a:r>
            <a:r>
              <a:rPr lang="en-US" sz="1800" dirty="0" err="1">
                <a:latin typeface="ＭＳ ゴシック" panose="020B0609070205080204" pitchFamily="49" charset="-128"/>
                <a:ea typeface="ＭＳ ゴシック" panose="020B0609070205080204" pitchFamily="49" charset="-128"/>
              </a:rPr>
              <a:t>してい</a:t>
            </a:r>
            <a:r>
              <a:rPr lang="ja-JP" altLang="en-US" sz="1800" dirty="0">
                <a:latin typeface="ＭＳ ゴシック" panose="020B0609070205080204" pitchFamily="49" charset="-128"/>
                <a:ea typeface="ＭＳ ゴシック" panose="020B0609070205080204" pitchFamily="49" charset="-128"/>
              </a:rPr>
              <a:t>る。（</a:t>
            </a:r>
            <a:r>
              <a:rPr lang="en-US" sz="1800" dirty="0" err="1">
                <a:latin typeface="ＭＳ ゴシック" panose="020B0609070205080204" pitchFamily="49" charset="-128"/>
                <a:ea typeface="ＭＳ ゴシック" panose="020B0609070205080204" pitchFamily="49" charset="-128"/>
              </a:rPr>
              <a:t>例：Affero</a:t>
            </a:r>
            <a:r>
              <a:rPr lang="en-US" sz="1800" dirty="0">
                <a:latin typeface="ＭＳ ゴシック" panose="020B0609070205080204" pitchFamily="49" charset="-128"/>
                <a:ea typeface="ＭＳ ゴシック" panose="020B0609070205080204" pitchFamily="49" charset="-128"/>
              </a:rPr>
              <a:t> </a:t>
            </a:r>
            <a:r>
              <a:rPr lang="en-US" sz="1800" err="1">
                <a:latin typeface="ＭＳ ゴシック" panose="020B0609070205080204" pitchFamily="49" charset="-128"/>
                <a:ea typeface="ＭＳ ゴシック" panose="020B0609070205080204" pitchFamily="49" charset="-128"/>
              </a:rPr>
              <a:t>GPL</a:t>
            </a:r>
            <a:r>
              <a:rPr lang="en-US" sz="1800" smtClean="0">
                <a:latin typeface="ＭＳ ゴシック" panose="020B0609070205080204" pitchFamily="49" charset="-128"/>
                <a:ea typeface="ＭＳ ゴシック" panose="020B0609070205080204" pitchFamily="49" charset="-128"/>
              </a:rPr>
              <a:t>のすべての版</a:t>
            </a:r>
            <a:r>
              <a:rPr lang="ja-JP" altLang="en-US" sz="1800" smtClean="0">
                <a:latin typeface="ＭＳ ゴシック" panose="020B0609070205080204" pitchFamily="49" charset="-128"/>
                <a:ea typeface="ＭＳ ゴシック" panose="020B0609070205080204" pitchFamily="49" charset="-128"/>
              </a:rPr>
              <a:t>について</a:t>
            </a:r>
            <a:r>
              <a:rPr lang="en-US" sz="1800" smtClean="0">
                <a:latin typeface="ＭＳ ゴシック" panose="020B0609070205080204" pitchFamily="49" charset="-128"/>
                <a:ea typeface="ＭＳ ゴシック" panose="020B0609070205080204" pitchFamily="49" charset="-128"/>
              </a:rPr>
              <a:t>ソフトウェアを改変した場合</a:t>
            </a:r>
            <a:r>
              <a:rPr lang="en-US" sz="1800" dirty="0">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16853069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cs typeface="ＭＳ Ｐゴシック" charset="0"/>
              </a:rPr>
              <a:t>FOSSコンプライス</a:t>
            </a:r>
            <a:r>
              <a:rPr lang="ja-JP" altLang="en-US" dirty="0">
                <a:latin typeface="ＭＳ ゴシック" panose="020B0609070205080204" pitchFamily="49" charset="-128"/>
                <a:ea typeface="ＭＳ ゴシック" panose="020B0609070205080204" pitchFamily="49" charset="-128"/>
                <a:cs typeface="ＭＳ Ｐゴシック" charset="0"/>
              </a:rPr>
              <a:t>の</a:t>
            </a:r>
            <a:r>
              <a:rPr lang="en-US" dirty="0" err="1">
                <a:latin typeface="ＭＳ ゴシック" panose="020B0609070205080204" pitchFamily="49" charset="-128"/>
                <a:ea typeface="ＭＳ ゴシック" panose="020B0609070205080204" pitchFamily="49" charset="-128"/>
                <a:cs typeface="ＭＳ Ｐゴシック" charset="0"/>
              </a:rPr>
              <a:t>トリガ</a:t>
            </a:r>
            <a:r>
              <a:rPr lang="en-US" dirty="0">
                <a:latin typeface="ＭＳ ゴシック" panose="020B0609070205080204" pitchFamily="49" charset="-128"/>
                <a:ea typeface="ＭＳ ゴシック" panose="020B0609070205080204" pitchFamily="49" charset="-128"/>
                <a:cs typeface="ＭＳ Ｐゴシック" charset="0"/>
              </a:rPr>
              <a:t>ー：</a:t>
            </a:r>
            <a:r>
              <a:rPr lang="en-US" dirty="0" err="1">
                <a:latin typeface="ＭＳ ゴシック" panose="020B0609070205080204" pitchFamily="49" charset="-128"/>
                <a:ea typeface="ＭＳ ゴシック" panose="020B0609070205080204" pitchFamily="49" charset="-128"/>
                <a:cs typeface="ＭＳ Ｐゴシック" charset="0"/>
              </a:rPr>
              <a:t>改変</a:t>
            </a:r>
            <a:endParaRPr lang="en-US" dirty="0">
              <a:latin typeface="ＭＳ ゴシック" panose="020B0609070205080204" pitchFamily="49" charset="-128"/>
              <a:ea typeface="ＭＳ ゴシック" panose="020B0609070205080204" pitchFamily="49" charset="-128"/>
            </a:endParaRPr>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latin typeface="ＭＳ ゴシック" panose="020B0609070205080204" pitchFamily="49" charset="-128"/>
                <a:ea typeface="ＭＳ ゴシック" panose="020B0609070205080204" pitchFamily="49" charset="-128"/>
              </a:rPr>
              <a:t>既存</a:t>
            </a:r>
            <a:r>
              <a:rPr lang="en-US" dirty="0" err="1">
                <a:latin typeface="ＭＳ ゴシック" panose="020B0609070205080204" pitchFamily="49" charset="-128"/>
                <a:ea typeface="ＭＳ ゴシック" panose="020B0609070205080204" pitchFamily="49" charset="-128"/>
              </a:rPr>
              <a:t>プログラムに対する変更（例：ファイル中</a:t>
            </a:r>
            <a:r>
              <a:rPr lang="ja-JP" altLang="en-US" dirty="0">
                <a:latin typeface="ＭＳ ゴシック" panose="020B0609070205080204" pitchFamily="49" charset="-128"/>
                <a:ea typeface="ＭＳ ゴシック" panose="020B0609070205080204" pitchFamily="49" charset="-128"/>
              </a:rPr>
              <a:t>の</a:t>
            </a:r>
            <a:r>
              <a:rPr lang="en-US" dirty="0" err="1" smtClean="0">
                <a:latin typeface="ＭＳ ゴシック" panose="020B0609070205080204" pitchFamily="49" charset="-128"/>
                <a:ea typeface="ＭＳ ゴシック" panose="020B0609070205080204" pitchFamily="49" charset="-128"/>
              </a:rPr>
              <a:t>コードの追加</a:t>
            </a:r>
            <a:r>
              <a:rPr lang="ja-JP" altLang="en-US" dirty="0" err="1" smtClean="0">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削除</a:t>
            </a:r>
            <a:r>
              <a:rPr lang="ja-JP" altLang="en-US" dirty="0" err="1" smtClean="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コンポーネント</a:t>
            </a:r>
            <a:r>
              <a:rPr lang="ja-JP" altLang="en-US" dirty="0">
                <a:latin typeface="ＭＳ ゴシック" panose="020B0609070205080204" pitchFamily="49" charset="-128"/>
                <a:ea typeface="ＭＳ ゴシック" panose="020B0609070205080204" pitchFamily="49" charset="-128"/>
              </a:rPr>
              <a:t>を</a:t>
            </a:r>
            <a:r>
              <a:rPr lang="en-US" dirty="0" err="1">
                <a:latin typeface="ＭＳ ゴシック" panose="020B0609070205080204" pitchFamily="49" charset="-128"/>
                <a:ea typeface="ＭＳ ゴシック" panose="020B0609070205080204" pitchFamily="49" charset="-128"/>
              </a:rPr>
              <a:t>組み合わせ</a:t>
            </a:r>
            <a:r>
              <a:rPr lang="ja-JP" altLang="en-US" dirty="0">
                <a:latin typeface="ＭＳ ゴシック" panose="020B0609070205080204" pitchFamily="49" charset="-128"/>
                <a:ea typeface="ＭＳ ゴシック" panose="020B0609070205080204" pitchFamily="49" charset="-128"/>
              </a:rPr>
              <a:t>る行為</a:t>
            </a:r>
            <a:r>
              <a:rPr lang="en-US" dirty="0">
                <a:latin typeface="ＭＳ ゴシック" panose="020B0609070205080204" pitchFamily="49" charset="-128"/>
                <a:ea typeface="ＭＳ ゴシック" panose="020B0609070205080204" pitchFamily="49" charset="-128"/>
              </a:rPr>
              <a:t>）</a:t>
            </a:r>
          </a:p>
          <a:p>
            <a:r>
              <a:rPr lang="en-US" dirty="0" err="1">
                <a:latin typeface="ＭＳ ゴシック" panose="020B0609070205080204" pitchFamily="49" charset="-128"/>
                <a:ea typeface="ＭＳ ゴシック" panose="020B0609070205080204" pitchFamily="49" charset="-128"/>
              </a:rPr>
              <a:t>改変</a:t>
            </a:r>
            <a:r>
              <a:rPr lang="ja-JP" altLang="en-US" dirty="0" smtClean="0">
                <a:latin typeface="ＭＳ ゴシック" panose="020B0609070205080204" pitchFamily="49" charset="-128"/>
                <a:ea typeface="ＭＳ ゴシック" panose="020B0609070205080204" pitchFamily="49" charset="-128"/>
              </a:rPr>
              <a:t>が派生的著作物</a:t>
            </a:r>
            <a:r>
              <a:rPr lang="en-US" dirty="0" err="1" smtClean="0">
                <a:latin typeface="ＭＳ ゴシック" panose="020B0609070205080204" pitchFamily="49" charset="-128"/>
                <a:ea typeface="ＭＳ ゴシック" panose="020B0609070205080204" pitchFamily="49" charset="-128"/>
              </a:rPr>
              <a:t>を生み出</a:t>
            </a:r>
            <a:r>
              <a:rPr lang="ja-JP" altLang="en-US" dirty="0">
                <a:latin typeface="ＭＳ ゴシック" panose="020B0609070205080204" pitchFamily="49" charset="-128"/>
                <a:ea typeface="ＭＳ ゴシック" panose="020B0609070205080204" pitchFamily="49" charset="-128"/>
              </a:rPr>
              <a:t>し、</a:t>
            </a:r>
            <a:r>
              <a:rPr lang="en-US" dirty="0">
                <a:latin typeface="ＭＳ ゴシック" panose="020B0609070205080204" pitchFamily="49" charset="-128"/>
                <a:ea typeface="ＭＳ ゴシック" panose="020B0609070205080204" pitchFamily="49" charset="-128"/>
              </a:rPr>
              <a:t>FOSS </a:t>
            </a:r>
            <a:r>
              <a:rPr lang="en-US" dirty="0" err="1">
                <a:latin typeface="ＭＳ ゴシック" panose="020B0609070205080204" pitchFamily="49" charset="-128"/>
                <a:ea typeface="ＭＳ ゴシック" panose="020B0609070205080204" pitchFamily="49" charset="-128"/>
              </a:rPr>
              <a:t>の著作者</a:t>
            </a:r>
            <a:r>
              <a:rPr lang="ja-JP" altLang="en-US" dirty="0">
                <a:latin typeface="ＭＳ ゴシック" panose="020B0609070205080204" pitchFamily="49" charset="-128"/>
                <a:ea typeface="ＭＳ ゴシック" panose="020B0609070205080204" pitchFamily="49" charset="-128"/>
              </a:rPr>
              <a:t>が</a:t>
            </a:r>
            <a:r>
              <a:rPr lang="en-US" dirty="0" err="1" smtClean="0">
                <a:latin typeface="ＭＳ ゴシック" panose="020B0609070205080204" pitchFamily="49" charset="-128"/>
                <a:ea typeface="ＭＳ ゴシック" panose="020B0609070205080204" pitchFamily="49" charset="-128"/>
              </a:rPr>
              <a:t>改変に</a:t>
            </a:r>
            <a:r>
              <a:rPr lang="ja-JP" altLang="en-US" dirty="0" smtClean="0">
                <a:latin typeface="ＭＳ ゴシック" panose="020B0609070205080204" pitchFamily="49" charset="-128"/>
                <a:ea typeface="ＭＳ ゴシック" panose="020B0609070205080204" pitchFamily="49" charset="-128"/>
              </a:rPr>
              <a:t>対し</a:t>
            </a:r>
            <a:r>
              <a:rPr lang="en-US" dirty="0" err="1" smtClean="0">
                <a:latin typeface="ＭＳ ゴシック" panose="020B0609070205080204" pitchFamily="49" charset="-128"/>
                <a:ea typeface="ＭＳ ゴシック" panose="020B0609070205080204" pitchFamily="49" charset="-128"/>
              </a:rPr>
              <a:t>義務を課したり制限したりすることもあ</a:t>
            </a:r>
            <a:r>
              <a:rPr lang="ja-JP" altLang="en-US" dirty="0">
                <a:latin typeface="ＭＳ ゴシック" panose="020B0609070205080204" pitchFamily="49" charset="-128"/>
                <a:ea typeface="ＭＳ ゴシック" panose="020B0609070205080204" pitchFamily="49" charset="-128"/>
              </a:rPr>
              <a:t>る</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改変</a:t>
            </a:r>
            <a:r>
              <a:rPr lang="ja-JP" altLang="en-US" dirty="0">
                <a:latin typeface="ＭＳ ゴシック" panose="020B0609070205080204" pitchFamily="49" charset="-128"/>
                <a:ea typeface="ＭＳ ゴシック" panose="020B0609070205080204" pitchFamily="49" charset="-128"/>
              </a:rPr>
              <a:t>をトリガーとして発動される</a:t>
            </a:r>
            <a:r>
              <a:rPr lang="en-US" dirty="0" err="1">
                <a:latin typeface="ＭＳ ゴシック" panose="020B0609070205080204" pitchFamily="49" charset="-128"/>
                <a:ea typeface="ＭＳ ゴシック" panose="020B0609070205080204" pitchFamily="49" charset="-128"/>
              </a:rPr>
              <a:t>FOSSの義務</a:t>
            </a:r>
            <a:r>
              <a:rPr lang="ja-JP" altLang="en-US" dirty="0">
                <a:latin typeface="ＭＳ ゴシック" panose="020B0609070205080204" pitchFamily="49" charset="-128"/>
                <a:ea typeface="ＭＳ ゴシック" panose="020B0609070205080204" pitchFamily="49" charset="-128"/>
              </a:rPr>
              <a:t>の例</a:t>
            </a:r>
            <a:r>
              <a:rPr lang="en-US" dirty="0">
                <a:latin typeface="ＭＳ ゴシック" panose="020B0609070205080204" pitchFamily="49" charset="-128"/>
                <a:ea typeface="ＭＳ ゴシック" panose="020B0609070205080204" pitchFamily="49" charset="-128"/>
              </a:rPr>
              <a:t>：</a:t>
            </a:r>
          </a:p>
          <a:p>
            <a:pPr lvl="1">
              <a:buFont typeface="Wingdings" panose="05000000000000000000" pitchFamily="2" charset="2"/>
              <a:buChar char="Ø"/>
            </a:pPr>
            <a:r>
              <a:rPr lang="en-US" sz="1800" dirty="0">
                <a:latin typeface="ＭＳ ゴシック" panose="020B0609070205080204" pitchFamily="49" charset="-128"/>
                <a:ea typeface="ＭＳ ゴシック" panose="020B0609070205080204" pitchFamily="49" charset="-128"/>
              </a:rPr>
              <a:t>改変の告知</a:t>
            </a:r>
          </a:p>
          <a:p>
            <a:pPr lvl="1">
              <a:buFont typeface="Wingdings" panose="05000000000000000000" pitchFamily="2" charset="2"/>
              <a:buChar char="Ø"/>
            </a:pPr>
            <a:r>
              <a:rPr lang="ja-JP" altLang="en-US" sz="1800" dirty="0">
                <a:latin typeface="ＭＳ ゴシック" panose="020B0609070205080204" pitchFamily="49" charset="-128"/>
                <a:ea typeface="ＭＳ ゴシック" panose="020B0609070205080204" pitchFamily="49" charset="-128"/>
              </a:rPr>
              <a:t>製品のバイナリに対応した</a:t>
            </a:r>
            <a:r>
              <a:rPr lang="en-US" sz="1800" dirty="0" err="1">
                <a:latin typeface="ＭＳ ゴシック" panose="020B0609070205080204" pitchFamily="49" charset="-128"/>
                <a:ea typeface="ＭＳ ゴシック" panose="020B0609070205080204" pitchFamily="49" charset="-128"/>
              </a:rPr>
              <a:t>ソースコードの提供</a:t>
            </a:r>
            <a:endParaRPr lang="en-US" sz="18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834079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FOSSコンプライアンス プログラム</a:t>
            </a:r>
            <a:endParaRPr lang="en-US" dirty="0">
              <a:solidFill>
                <a:schemeClr val="tx1"/>
              </a:solidFill>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ＭＳ ゴシック" panose="020B0609070205080204" pitchFamily="49" charset="-128"/>
                <a:ea typeface="ＭＳ ゴシック" panose="020B0609070205080204" pitchFamily="49" charset="-128"/>
              </a:rPr>
              <a:t>FOSSコンプライアンスを成功させてきた組織は （ポリシー、</a:t>
            </a:r>
            <a:r>
              <a:rPr lang="en-US" dirty="0" err="1">
                <a:latin typeface="ＭＳ ゴシック" panose="020B0609070205080204" pitchFamily="49" charset="-128"/>
                <a:ea typeface="ＭＳ ゴシック" panose="020B0609070205080204" pitchFamily="49" charset="-128"/>
              </a:rPr>
              <a:t>プロセス、トレーニングやツールなどから成る</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独自</a:t>
            </a:r>
            <a:r>
              <a:rPr lang="en-US" dirty="0" err="1">
                <a:latin typeface="ＭＳ ゴシック" panose="020B0609070205080204" pitchFamily="49" charset="-128"/>
                <a:ea typeface="ＭＳ ゴシック" panose="020B0609070205080204" pitchFamily="49" charset="-128"/>
              </a:rPr>
              <a:t>のFOSSコンプライアンス</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プログラムを作り上げてい</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それには以下のような意図があ</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p>
          <a:p>
            <a:pPr marL="723900" indent="-457200">
              <a:spcBef>
                <a:spcPts val="1200"/>
              </a:spcBef>
              <a:buFont typeface="+mj-lt"/>
              <a:buAutoNum type="arabicPeriod"/>
            </a:pPr>
            <a:r>
              <a:rPr lang="en-US" dirty="0" err="1">
                <a:latin typeface="ＭＳ ゴシック" panose="020B0609070205080204" pitchFamily="49" charset="-128"/>
                <a:ea typeface="ＭＳ ゴシック" panose="020B0609070205080204" pitchFamily="49" charset="-128"/>
              </a:rPr>
              <a:t>商用製品におけるFOSSの効果的使用を</a:t>
            </a:r>
            <a:r>
              <a:rPr lang="ja-JP" altLang="en-US" dirty="0">
                <a:latin typeface="ＭＳ ゴシック" panose="020B0609070205080204" pitchFamily="49" charset="-128"/>
                <a:ea typeface="ＭＳ ゴシック" panose="020B0609070205080204" pitchFamily="49" charset="-128"/>
              </a:rPr>
              <a:t>促進</a:t>
            </a:r>
            <a:r>
              <a:rPr lang="en-US" dirty="0" err="1">
                <a:latin typeface="ＭＳ ゴシック" panose="020B0609070205080204" pitchFamily="49" charset="-128"/>
                <a:ea typeface="ＭＳ ゴシック" panose="020B0609070205080204" pitchFamily="49" charset="-128"/>
              </a:rPr>
              <a:t>する</a:t>
            </a:r>
            <a:endParaRPr lang="en-US" dirty="0">
              <a:latin typeface="ＭＳ ゴシック" panose="020B0609070205080204" pitchFamily="49" charset="-128"/>
              <a:ea typeface="ＭＳ ゴシック" panose="020B0609070205080204" pitchFamily="49" charset="-128"/>
            </a:endParaRPr>
          </a:p>
          <a:p>
            <a:pPr marL="723900" indent="-457200">
              <a:buFont typeface="+mj-lt"/>
              <a:buAutoNum type="arabicPeriod"/>
            </a:pPr>
            <a:r>
              <a:rPr lang="en-US" dirty="0">
                <a:latin typeface="ＭＳ ゴシック" panose="020B0609070205080204" pitchFamily="49" charset="-128"/>
                <a:ea typeface="ＭＳ ゴシック" panose="020B0609070205080204" pitchFamily="49" charset="-128"/>
              </a:rPr>
              <a:t>FOSS開発者の権利を尊重し、ライセンス義務を果たす</a:t>
            </a:r>
          </a:p>
          <a:p>
            <a:pPr marL="723900" indent="-457200">
              <a:buFont typeface="+mj-lt"/>
              <a:buAutoNum type="arabicPeriod"/>
            </a:pPr>
            <a:r>
              <a:rPr lang="en-US" dirty="0" err="1" smtClean="0">
                <a:latin typeface="ＭＳ ゴシック" panose="020B0609070205080204" pitchFamily="49" charset="-128"/>
                <a:ea typeface="ＭＳ ゴシック" panose="020B0609070205080204" pitchFamily="49" charset="-128"/>
              </a:rPr>
              <a:t>オープンコミュニティに参加し</a:t>
            </a:r>
            <a:r>
              <a:rPr lang="en-US" dirty="0" err="1">
                <a:latin typeface="ＭＳ ゴシック" panose="020B0609070205080204" pitchFamily="49" charset="-128"/>
                <a:ea typeface="ＭＳ ゴシック" panose="020B0609070205080204" pitchFamily="49" charset="-128"/>
              </a:rPr>
              <a:t>、コントリビュートする</a:t>
            </a: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021647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latin typeface="ＭＳ ゴシック" panose="020B0609070205080204" pitchFamily="49" charset="-128"/>
                <a:ea typeface="ＭＳ ゴシック" panose="020B0609070205080204" pitchFamily="49" charset="-128"/>
              </a:rPr>
              <a:t>知的財産とは何か？</a:t>
            </a:r>
          </a:p>
          <a:p>
            <a:pPr marL="514350" indent="-514350">
              <a:buFont typeface="+mj-lt"/>
              <a:buAutoNum type="arabicPeriod"/>
            </a:pPr>
            <a:r>
              <a:rPr lang="en-US" dirty="0">
                <a:latin typeface="ＭＳ ゴシック" panose="020B0609070205080204" pitchFamily="49" charset="-128"/>
                <a:ea typeface="ＭＳ ゴシック" panose="020B0609070205080204" pitchFamily="49" charset="-128"/>
              </a:rPr>
              <a:t>FOSSライセンス概論</a:t>
            </a:r>
            <a:endParaRPr lang="x-none" dirty="0">
              <a:latin typeface="ＭＳ ゴシック" panose="020B0609070205080204" pitchFamily="49" charset="-128"/>
              <a:ea typeface="ＭＳ ゴシック" panose="020B0609070205080204" pitchFamily="49" charset="-128"/>
            </a:endParaRPr>
          </a:p>
          <a:p>
            <a:pPr marL="514350" indent="-514350">
              <a:buFont typeface="+mj-lt"/>
              <a:buAutoNum type="arabicPeriod"/>
            </a:pPr>
            <a:r>
              <a:rPr lang="x-none" dirty="0">
                <a:latin typeface="ＭＳ ゴシック" panose="020B0609070205080204" pitchFamily="49" charset="-128"/>
                <a:ea typeface="ＭＳ ゴシック" panose="020B0609070205080204" pitchFamily="49" charset="-128"/>
              </a:rPr>
              <a:t>FOSSコンプライアンス概論</a:t>
            </a:r>
          </a:p>
          <a:p>
            <a:pPr marL="514350" indent="-514350">
              <a:buFont typeface="+mj-lt"/>
              <a:buAutoNum type="arabicPeriod"/>
            </a:pPr>
            <a:r>
              <a:rPr lang="en-US"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における</a:t>
            </a:r>
            <a:r>
              <a:rPr lang="en-US" dirty="0" err="1">
                <a:latin typeface="ＭＳ ゴシック" panose="020B0609070205080204" pitchFamily="49" charset="-128"/>
                <a:ea typeface="ＭＳ ゴシック" panose="020B0609070205080204" pitchFamily="49" charset="-128"/>
              </a:rPr>
              <a:t>ソフトウェアの重要概念</a:t>
            </a:r>
            <a:endParaRPr lang="en-US" dirty="0">
              <a:latin typeface="ＭＳ ゴシック" panose="020B0609070205080204" pitchFamily="49" charset="-128"/>
              <a:ea typeface="ＭＳ ゴシック" panose="020B0609070205080204" pitchFamily="49" charset="-128"/>
            </a:endParaRP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の</a:t>
            </a:r>
            <a:r>
              <a:rPr lang="en-US" dirty="0" err="1">
                <a:latin typeface="ＭＳ ゴシック" panose="020B0609070205080204" pitchFamily="49" charset="-128"/>
                <a:ea typeface="ＭＳ ゴシック" panose="020B0609070205080204" pitchFamily="49" charset="-128"/>
              </a:rPr>
              <a:t>実施</a:t>
            </a:r>
            <a:endParaRPr lang="en-US" dirty="0">
              <a:latin typeface="ＭＳ ゴシック" panose="020B0609070205080204" pitchFamily="49" charset="-128"/>
              <a:ea typeface="ＭＳ ゴシック" panose="020B0609070205080204" pitchFamily="49" charset="-128"/>
            </a:endParaRPr>
          </a:p>
          <a:p>
            <a:pPr marL="514350" indent="-514350">
              <a:buFont typeface="+mj-lt"/>
              <a:buAutoNum type="arabicPeriod" startAt="5"/>
            </a:pPr>
            <a:r>
              <a:rPr lang="x-none" dirty="0" smtClean="0">
                <a:latin typeface="ＭＳ ゴシック" panose="020B0609070205080204" pitchFamily="49" charset="-128"/>
                <a:ea typeface="ＭＳ ゴシック" panose="020B0609070205080204" pitchFamily="49" charset="-128"/>
              </a:rPr>
              <a:t>コンプライアンスマネジメント</a:t>
            </a:r>
            <a:r>
              <a:rPr lang="ja-JP" altLang="en-US" dirty="0" smtClean="0">
                <a:latin typeface="ＭＳ ゴシック" panose="020B0609070205080204" pitchFamily="49" charset="-128"/>
                <a:ea typeface="ＭＳ ゴシック" panose="020B0609070205080204" pitchFamily="49" charset="-128"/>
              </a:rPr>
              <a:t>の始めから終わりまで</a:t>
            </a:r>
            <a:r>
              <a:rPr lang="x-none" dirty="0" smtClean="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プロセス例）</a:t>
            </a:r>
          </a:p>
          <a:p>
            <a:pPr marL="514350" indent="-514350">
              <a:buFont typeface="+mj-lt"/>
              <a:buAutoNum type="arabicPeriod" startAt="5"/>
            </a:pPr>
            <a:r>
              <a:rPr lang="en-US" dirty="0" err="1" smtClean="0">
                <a:latin typeface="ＭＳ ゴシック" panose="020B0609070205080204" pitchFamily="49" charset="-128"/>
                <a:ea typeface="ＭＳ ゴシック" panose="020B0609070205080204" pitchFamily="49" charset="-128"/>
              </a:rPr>
              <a:t>コンプライアンス</a:t>
            </a:r>
            <a:r>
              <a:rPr lang="ja-JP" altLang="en-US" dirty="0" err="1" smtClean="0">
                <a:latin typeface="ＭＳ ゴシック" panose="020B0609070205080204" pitchFamily="49" charset="-128"/>
                <a:ea typeface="ＭＳ ゴシック" panose="020B0609070205080204" pitchFamily="49" charset="-128"/>
              </a:rPr>
              <a:t>での</a:t>
            </a:r>
            <a:r>
              <a:rPr lang="en-US" dirty="0" err="1" smtClean="0">
                <a:latin typeface="ＭＳ ゴシック" panose="020B0609070205080204" pitchFamily="49" charset="-128"/>
                <a:ea typeface="ＭＳ ゴシック" panose="020B0609070205080204" pitchFamily="49" charset="-128"/>
              </a:rPr>
              <a:t>落とし穴</a:t>
            </a:r>
            <a:r>
              <a:rPr lang="ja-JP" altLang="en-US" dirty="0" smtClean="0">
                <a:latin typeface="ＭＳ ゴシック" panose="020B0609070205080204" pitchFamily="49" charset="-128"/>
                <a:ea typeface="ＭＳ ゴシック" panose="020B0609070205080204" pitchFamily="49" charset="-128"/>
              </a:rPr>
              <a:t>とその</a:t>
            </a:r>
            <a:r>
              <a:rPr lang="en-US" dirty="0" err="1" smtClean="0">
                <a:latin typeface="ＭＳ ゴシック" panose="020B0609070205080204" pitchFamily="49" charset="-128"/>
                <a:ea typeface="ＭＳ ゴシック" panose="020B0609070205080204" pitchFamily="49" charset="-128"/>
              </a:rPr>
              <a:t>回避</a:t>
            </a:r>
            <a:endParaRPr lang="x-none"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ＭＳ ゴシック" panose="020B0609070205080204" pitchFamily="49" charset="-128"/>
                <a:ea typeface="ＭＳ ゴシック" panose="020B0609070205080204" pitchFamily="49" charset="-128"/>
              </a:rPr>
              <a:t>コンプライアンス</a:t>
            </a:r>
            <a:r>
              <a:rPr lang="ja-JP" altLang="en-US" dirty="0" smtClean="0">
                <a:latin typeface="ＭＳ ゴシック" panose="020B0609070205080204" pitchFamily="49" charset="-128"/>
                <a:ea typeface="ＭＳ ゴシック" panose="020B0609070205080204" pitchFamily="49" charset="-128"/>
              </a:rPr>
              <a:t>を実践する</a:t>
            </a:r>
            <a:endParaRPr lang="en-US" dirty="0">
              <a:solidFill>
                <a:srgbClr val="FF0000"/>
              </a:solidFill>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smtClean="0">
                <a:latin typeface="ＭＳ ゴシック" panose="020B0609070205080204" pitchFamily="49" charset="-128"/>
                <a:ea typeface="ＭＳ ゴシック" panose="020B0609070205080204" pitchFamily="49" charset="-128"/>
              </a:rPr>
              <a:t>以下対応</a:t>
            </a:r>
            <a:r>
              <a:rPr lang="ja-JP" altLang="en-US" dirty="0">
                <a:latin typeface="ＭＳ ゴシック" panose="020B0609070205080204" pitchFamily="49" charset="-128"/>
                <a:ea typeface="ＭＳ ゴシック" panose="020B0609070205080204" pitchFamily="49" charset="-128"/>
              </a:rPr>
              <a:t>の</a:t>
            </a:r>
            <a:r>
              <a:rPr lang="ja-JP" altLang="en-US" dirty="0" smtClean="0">
                <a:latin typeface="ＭＳ ゴシック" panose="020B0609070205080204" pitchFamily="49" charset="-128"/>
                <a:ea typeface="ＭＳ ゴシック" panose="020B0609070205080204" pitchFamily="49" charset="-128"/>
              </a:rPr>
              <a:t>ため</a:t>
            </a:r>
            <a:r>
              <a:rPr lang="en-US" dirty="0" err="1" smtClean="0">
                <a:latin typeface="ＭＳ ゴシック" panose="020B0609070205080204" pitchFamily="49" charset="-128"/>
                <a:ea typeface="ＭＳ ゴシック" panose="020B0609070205080204" pitchFamily="49" charset="-128"/>
              </a:rPr>
              <a:t>ビジネスプロセスおよび十分な数のスタッフを準備</a:t>
            </a:r>
            <a:r>
              <a:rPr lang="ja-JP" altLang="en-US" dirty="0">
                <a:latin typeface="ＭＳ ゴシック" panose="020B0609070205080204" pitchFamily="49" charset="-128"/>
                <a:ea typeface="ＭＳ ゴシック" panose="020B0609070205080204" pitchFamily="49" charset="-128"/>
              </a:rPr>
              <a:t>する</a:t>
            </a:r>
            <a:r>
              <a:rPr lang="en-US" dirty="0">
                <a:latin typeface="ＭＳ ゴシック" panose="020B0609070205080204" pitchFamily="49" charset="-128"/>
                <a:ea typeface="ＭＳ ゴシック" panose="020B0609070205080204" pitchFamily="49" charset="-128"/>
              </a:rPr>
              <a:t>：</a:t>
            </a:r>
          </a:p>
          <a:p>
            <a:pPr>
              <a:buFont typeface="Arial"/>
              <a:buChar char="•"/>
            </a:pPr>
            <a:r>
              <a:rPr lang="en-US" dirty="0">
                <a:latin typeface="ＭＳ ゴシック" panose="020B0609070205080204" pitchFamily="49" charset="-128"/>
                <a:ea typeface="ＭＳ ゴシック" panose="020B0609070205080204" pitchFamily="49" charset="-128"/>
              </a:rPr>
              <a:t>FOSSソフトウェアの起源とライセンスの確認</a:t>
            </a:r>
          </a:p>
          <a:p>
            <a:pPr>
              <a:buFont typeface="Arial"/>
              <a:buChar char="•"/>
            </a:pPr>
            <a:r>
              <a:rPr lang="en-US" smtClean="0">
                <a:latin typeface="ＭＳ ゴシック" panose="020B0609070205080204" pitchFamily="49" charset="-128"/>
                <a:ea typeface="ＭＳ ゴシック" panose="020B0609070205080204" pitchFamily="49" charset="-128"/>
              </a:rPr>
              <a:t>開発プロセス</a:t>
            </a:r>
            <a:r>
              <a:rPr lang="ja-JP" altLang="en-US" smtClean="0">
                <a:latin typeface="ＭＳ ゴシック" panose="020B0609070205080204" pitchFamily="49" charset="-128"/>
                <a:ea typeface="ＭＳ ゴシック" panose="020B0609070205080204" pitchFamily="49" charset="-128"/>
              </a:rPr>
              <a:t>における</a:t>
            </a:r>
            <a:r>
              <a:rPr lang="en-US" smtClean="0">
                <a:latin typeface="ＭＳ ゴシック" panose="020B0609070205080204" pitchFamily="49" charset="-128"/>
                <a:ea typeface="ＭＳ ゴシック" panose="020B0609070205080204" pitchFamily="49" charset="-128"/>
              </a:rPr>
              <a:t>FOSS</a:t>
            </a:r>
            <a:r>
              <a:rPr lang="en-US" dirty="0">
                <a:latin typeface="ＭＳ ゴシック" panose="020B0609070205080204" pitchFamily="49" charset="-128"/>
                <a:ea typeface="ＭＳ ゴシック" panose="020B0609070205080204" pitchFamily="49" charset="-128"/>
              </a:rPr>
              <a:t>ソフトウェアの追跡</a:t>
            </a:r>
          </a:p>
          <a:p>
            <a:pPr>
              <a:buFont typeface="Arial"/>
              <a:buChar char="•"/>
            </a:pPr>
            <a:r>
              <a:rPr lang="en-US" dirty="0">
                <a:latin typeface="ＭＳ ゴシック" panose="020B0609070205080204" pitchFamily="49" charset="-128"/>
                <a:ea typeface="ＭＳ ゴシック" panose="020B0609070205080204" pitchFamily="49" charset="-128"/>
              </a:rPr>
              <a:t>FOSSレビューの実施と</a:t>
            </a:r>
            <a:r>
              <a:rPr lang="en-US">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ライセンス義務の確認</a:t>
            </a:r>
            <a:endParaRPr lang="en-US" dirty="0">
              <a:latin typeface="ＭＳ ゴシック" panose="020B0609070205080204" pitchFamily="49" charset="-128"/>
              <a:ea typeface="ＭＳ ゴシック" panose="020B0609070205080204" pitchFamily="49" charset="-128"/>
            </a:endParaRPr>
          </a:p>
          <a:p>
            <a:pPr>
              <a:buFont typeface="Arial"/>
              <a:buChar char="•"/>
            </a:pPr>
            <a:r>
              <a:rPr lang="en-US" dirty="0" err="1">
                <a:latin typeface="ＭＳ ゴシック" panose="020B0609070205080204" pitchFamily="49" charset="-128"/>
                <a:ea typeface="ＭＳ ゴシック" panose="020B0609070205080204" pitchFamily="49" charset="-128"/>
              </a:rPr>
              <a:t>製品出荷時</a:t>
            </a:r>
            <a:r>
              <a:rPr lang="ja-JP" altLang="en-US" dirty="0">
                <a:latin typeface="ＭＳ ゴシック" panose="020B0609070205080204" pitchFamily="49" charset="-128"/>
                <a:ea typeface="ＭＳ ゴシック" panose="020B0609070205080204" pitchFamily="49" charset="-128"/>
              </a:rPr>
              <a:t>に</a:t>
            </a:r>
            <a:r>
              <a:rPr lang="ja-JP" altLang="en-US">
                <a:latin typeface="ＭＳ ゴシック" panose="020B0609070205080204" pitchFamily="49" charset="-128"/>
                <a:ea typeface="ＭＳ ゴシック" panose="020B0609070205080204" pitchFamily="49" charset="-128"/>
              </a:rPr>
              <a:t>おける</a:t>
            </a:r>
            <a:r>
              <a:rPr lang="en-US" smtClean="0">
                <a:latin typeface="ＭＳ ゴシック" panose="020B0609070205080204" pitchFamily="49" charset="-128"/>
                <a:ea typeface="ＭＳ ゴシック" panose="020B0609070205080204" pitchFamily="49" charset="-128"/>
              </a:rPr>
              <a:t>ライセンス義務の履行 </a:t>
            </a:r>
            <a:endParaRPr lang="en-US" dirty="0">
              <a:latin typeface="ＭＳ ゴシック" panose="020B0609070205080204" pitchFamily="49" charset="-128"/>
              <a:ea typeface="ＭＳ ゴシック" panose="020B0609070205080204" pitchFamily="49" charset="-128"/>
            </a:endParaRPr>
          </a:p>
          <a:p>
            <a:pPr>
              <a:buFont typeface="Arial"/>
              <a:buChar char="•"/>
            </a:pPr>
            <a:r>
              <a:rPr lang="en-US" dirty="0" err="1">
                <a:latin typeface="ＭＳ ゴシック" panose="020B0609070205080204" pitchFamily="49" charset="-128"/>
                <a:ea typeface="ＭＳ ゴシック" panose="020B0609070205080204" pitchFamily="49" charset="-128"/>
              </a:rPr>
              <a:t>FOSSコンプライアンス</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プログラム</a:t>
            </a:r>
            <a:r>
              <a:rPr lang="ja-JP" altLang="en-US" dirty="0">
                <a:latin typeface="ＭＳ ゴシック" panose="020B0609070205080204" pitchFamily="49" charset="-128"/>
                <a:ea typeface="ＭＳ ゴシック" panose="020B0609070205080204" pitchFamily="49" charset="-128"/>
              </a:rPr>
              <a:t>の</a:t>
            </a:r>
            <a:r>
              <a:rPr lang="en-US" dirty="0" err="1">
                <a:latin typeface="ＭＳ ゴシック" panose="020B0609070205080204" pitchFamily="49" charset="-128"/>
                <a:ea typeface="ＭＳ ゴシック" panose="020B0609070205080204" pitchFamily="49" charset="-128"/>
              </a:rPr>
              <a:t>監督、ポリシーの策定</a:t>
            </a:r>
            <a:r>
              <a:rPr lang="ja-JP" altLang="en-US" dirty="0" err="1">
                <a:solidFill>
                  <a:srgbClr val="00B0F0"/>
                </a:solidFill>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およびコンプライスに関わる意思決定</a:t>
            </a:r>
            <a:endParaRPr lang="en-US" dirty="0">
              <a:latin typeface="ＭＳ ゴシック" panose="020B0609070205080204" pitchFamily="49" charset="-128"/>
              <a:ea typeface="ＭＳ ゴシック" panose="020B0609070205080204" pitchFamily="49" charset="-128"/>
            </a:endParaRPr>
          </a:p>
          <a:p>
            <a:pPr>
              <a:buFont typeface="Arial"/>
              <a:buChar char="•"/>
            </a:pPr>
            <a:r>
              <a:rPr lang="en-US" dirty="0">
                <a:latin typeface="ＭＳ ゴシック" panose="020B0609070205080204" pitchFamily="49" charset="-128"/>
                <a:ea typeface="ＭＳ ゴシック" panose="020B0609070205080204" pitchFamily="49" charset="-128"/>
              </a:rPr>
              <a:t>トレーニング</a:t>
            </a:r>
          </a:p>
        </p:txBody>
      </p:sp>
    </p:spTree>
    <p:extLst>
      <p:ext uri="{BB962C8B-B14F-4D97-AF65-F5344CB8AC3E}">
        <p14:creationId xmlns:p14="http://schemas.microsoft.com/office/powerpoint/2010/main" val="494039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コンプライアンスのメリット</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ＭＳ ゴシック" panose="020B0609070205080204" pitchFamily="49" charset="-128"/>
                <a:ea typeface="ＭＳ ゴシック" panose="020B0609070205080204" pitchFamily="49" charset="-128"/>
              </a:rPr>
              <a:t>ロバスト</a:t>
            </a:r>
            <a:r>
              <a:rPr lang="ja-JP" altLang="en-US" dirty="0" smtClean="0">
                <a:latin typeface="ＭＳ ゴシック" panose="020B0609070205080204" pitchFamily="49" charset="-128"/>
                <a:ea typeface="ＭＳ ゴシック" panose="020B0609070205080204" pitchFamily="49" charset="-128"/>
              </a:rPr>
              <a:t>な</a:t>
            </a:r>
            <a:r>
              <a:rPr lang="en-US" dirty="0" err="1">
                <a:latin typeface="ＭＳ ゴシック" panose="020B0609070205080204" pitchFamily="49" charset="-128"/>
                <a:ea typeface="ＭＳ ゴシック" panose="020B0609070205080204" pitchFamily="49" charset="-128"/>
              </a:rPr>
              <a:t>FOSSコンプライアンス</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プログラム</a:t>
            </a:r>
            <a:r>
              <a:rPr lang="ja-JP" altLang="en-US" dirty="0">
                <a:latin typeface="ＭＳ ゴシック" panose="020B0609070205080204" pitchFamily="49" charset="-128"/>
                <a:ea typeface="ＭＳ ゴシック" panose="020B0609070205080204" pitchFamily="49" charset="-128"/>
              </a:rPr>
              <a:t>がもたらすメリット</a:t>
            </a:r>
            <a:r>
              <a:rPr lang="en-US" dirty="0">
                <a:latin typeface="ＭＳ ゴシック" panose="020B0609070205080204" pitchFamily="49" charset="-128"/>
                <a:ea typeface="ＭＳ ゴシック" panose="020B0609070205080204" pitchFamily="49" charset="-128"/>
              </a:rPr>
              <a:t>：</a:t>
            </a:r>
          </a:p>
          <a:p>
            <a:pPr>
              <a:lnSpc>
                <a:spcPct val="130000"/>
              </a:lnSpc>
              <a:buFont typeface="Arial"/>
              <a:buChar char="•"/>
            </a:pPr>
            <a:r>
              <a:rPr lang="en-US" dirty="0" err="1" smtClean="0">
                <a:latin typeface="ＭＳ ゴシック" panose="020B0609070205080204" pitchFamily="49" charset="-128"/>
                <a:ea typeface="ＭＳ ゴシック" panose="020B0609070205080204" pitchFamily="49" charset="-128"/>
              </a:rPr>
              <a:t>FOSSのメリット</a:t>
            </a:r>
            <a:r>
              <a:rPr lang="ja-JP" altLang="en-US" dirty="0" smtClean="0">
                <a:latin typeface="ＭＳ ゴシック" panose="020B0609070205080204" pitchFamily="49" charset="-128"/>
                <a:ea typeface="ＭＳ ゴシック" panose="020B0609070205080204" pitchFamily="49" charset="-128"/>
              </a:rPr>
              <a:t>や、</a:t>
            </a:r>
            <a:r>
              <a:rPr lang="en-US" altLang="ja-JP" dirty="0" smtClean="0">
                <a:latin typeface="ＭＳ ゴシック" panose="020B0609070205080204" pitchFamily="49" charset="-128"/>
                <a:ea typeface="ＭＳ ゴシック" panose="020B0609070205080204" pitchFamily="49" charset="-128"/>
              </a:rPr>
              <a:t>FOSS</a:t>
            </a:r>
            <a:r>
              <a:rPr lang="ja-JP" altLang="en-US" dirty="0" smtClean="0">
                <a:latin typeface="ＭＳ ゴシック" panose="020B0609070205080204" pitchFamily="49" charset="-128"/>
                <a:ea typeface="ＭＳ ゴシック" panose="020B0609070205080204" pitchFamily="49" charset="-128"/>
              </a:rPr>
              <a:t>が</a:t>
            </a:r>
            <a:r>
              <a:rPr lang="en-US" dirty="0" err="1" smtClean="0">
                <a:latin typeface="ＭＳ ゴシック" panose="020B0609070205080204" pitchFamily="49" charset="-128"/>
                <a:ea typeface="ＭＳ ゴシック" panose="020B0609070205080204" pitchFamily="49" charset="-128"/>
              </a:rPr>
              <a:t>組織</a:t>
            </a:r>
            <a:r>
              <a:rPr lang="ja-JP" altLang="en-US" dirty="0" smtClean="0">
                <a:latin typeface="ＭＳ ゴシック" panose="020B0609070205080204" pitchFamily="49" charset="-128"/>
                <a:ea typeface="ＭＳ ゴシック" panose="020B0609070205080204" pitchFamily="49" charset="-128"/>
              </a:rPr>
              <a:t>に</a:t>
            </a:r>
            <a:r>
              <a:rPr lang="en-US" dirty="0" err="1" smtClean="0">
                <a:latin typeface="ＭＳ ゴシック" panose="020B0609070205080204" pitchFamily="49" charset="-128"/>
                <a:ea typeface="ＭＳ ゴシック" panose="020B0609070205080204" pitchFamily="49" charset="-128"/>
              </a:rPr>
              <a:t>与える</a:t>
            </a:r>
            <a:r>
              <a:rPr lang="ja-JP" altLang="en-US" dirty="0" smtClean="0">
                <a:latin typeface="ＭＳ ゴシック" panose="020B0609070205080204" pitchFamily="49" charset="-128"/>
                <a:ea typeface="ＭＳ ゴシック" panose="020B0609070205080204" pitchFamily="49" charset="-128"/>
              </a:rPr>
              <a:t>影響</a:t>
            </a:r>
            <a:r>
              <a:rPr lang="en-US" dirty="0" err="1" smtClean="0">
                <a:latin typeface="ＭＳ ゴシック" panose="020B0609070205080204" pitchFamily="49" charset="-128"/>
                <a:ea typeface="ＭＳ ゴシック" panose="020B0609070205080204" pitchFamily="49" charset="-128"/>
              </a:rPr>
              <a:t>についての理解</a:t>
            </a:r>
            <a:r>
              <a:rPr lang="ja-JP" altLang="en-US" dirty="0" smtClean="0">
                <a:latin typeface="ＭＳ ゴシック" panose="020B0609070205080204" pitchFamily="49" charset="-128"/>
                <a:ea typeface="ＭＳ ゴシック" panose="020B0609070205080204" pitchFamily="49" charset="-128"/>
              </a:rPr>
              <a:t>が深まる</a:t>
            </a:r>
            <a:endParaRPr lang="en-US" strike="sngStrike" dirty="0" smtClean="0">
              <a:latin typeface="ＭＳ ゴシック" panose="020B0609070205080204" pitchFamily="49" charset="-128"/>
              <a:ea typeface="ＭＳ ゴシック" panose="020B0609070205080204" pitchFamily="49" charset="-128"/>
            </a:endParaRPr>
          </a:p>
          <a:p>
            <a:pPr>
              <a:lnSpc>
                <a:spcPct val="130000"/>
              </a:lnSpc>
              <a:buFont typeface="Arial"/>
              <a:buChar char="•"/>
            </a:pPr>
            <a:r>
              <a:rPr lang="en-US" dirty="0" smtClean="0">
                <a:latin typeface="ＭＳ ゴシック" panose="020B0609070205080204" pitchFamily="49" charset="-128"/>
                <a:ea typeface="ＭＳ ゴシック" panose="020B0609070205080204" pitchFamily="49" charset="-128"/>
              </a:rPr>
              <a:t>FOSS</a:t>
            </a:r>
            <a:r>
              <a:rPr lang="ja-JP" altLang="en-US" dirty="0" smtClean="0">
                <a:latin typeface="ＭＳ ゴシック" panose="020B0609070205080204" pitchFamily="49" charset="-128"/>
                <a:ea typeface="ＭＳ ゴシック" panose="020B0609070205080204" pitchFamily="49" charset="-128"/>
              </a:rPr>
              <a:t>の使用に伴う</a:t>
            </a:r>
            <a:r>
              <a:rPr lang="en-US" dirty="0" err="1" smtClean="0">
                <a:latin typeface="ＭＳ ゴシック" panose="020B0609070205080204" pitchFamily="49" charset="-128"/>
                <a:ea typeface="ＭＳ ゴシック" panose="020B0609070205080204" pitchFamily="49" charset="-128"/>
              </a:rPr>
              <a:t>コストとリスクについての理解</a:t>
            </a:r>
            <a:r>
              <a:rPr lang="ja-JP" altLang="en-US" dirty="0" smtClean="0">
                <a:latin typeface="ＭＳ ゴシック" panose="020B0609070205080204" pitchFamily="49" charset="-128"/>
                <a:ea typeface="ＭＳ ゴシック" panose="020B0609070205080204" pitchFamily="49" charset="-128"/>
              </a:rPr>
              <a:t>が深まる</a:t>
            </a:r>
            <a:r>
              <a:rPr lang="en-US" dirty="0" smtClean="0">
                <a:latin typeface="ＭＳ ゴシック" panose="020B0609070205080204" pitchFamily="49" charset="-128"/>
                <a:ea typeface="ＭＳ ゴシック" panose="020B0609070205080204" pitchFamily="49" charset="-128"/>
              </a:rPr>
              <a:t> </a:t>
            </a:r>
          </a:p>
          <a:p>
            <a:pPr>
              <a:lnSpc>
                <a:spcPct val="130000"/>
              </a:lnSpc>
              <a:buFont typeface="Arial"/>
              <a:buChar char="•"/>
            </a:pPr>
            <a:r>
              <a:rPr lang="en-US" dirty="0" err="1" smtClean="0">
                <a:latin typeface="ＭＳ ゴシック" panose="020B0609070205080204" pitchFamily="49" charset="-128"/>
                <a:ea typeface="ＭＳ ゴシック" panose="020B0609070205080204" pitchFamily="49" charset="-128"/>
              </a:rPr>
              <a:t>FOSSコミュニティやFOSS関連組織と</a:t>
            </a:r>
            <a:r>
              <a:rPr lang="ja-JP" altLang="en-US" dirty="0" smtClean="0">
                <a:latin typeface="ＭＳ ゴシック" panose="020B0609070205080204" pitchFamily="49" charset="-128"/>
                <a:ea typeface="ＭＳ ゴシック" panose="020B0609070205080204" pitchFamily="49" charset="-128"/>
              </a:rPr>
              <a:t>より良い</a:t>
            </a:r>
            <a:r>
              <a:rPr lang="en-US" dirty="0" err="1" smtClean="0">
                <a:latin typeface="ＭＳ ゴシック" panose="020B0609070205080204" pitchFamily="49" charset="-128"/>
                <a:ea typeface="ＭＳ ゴシック" panose="020B0609070205080204" pitchFamily="49" charset="-128"/>
              </a:rPr>
              <a:t>関係</a:t>
            </a:r>
            <a:r>
              <a:rPr lang="ja-JP" altLang="en-US" dirty="0" smtClean="0">
                <a:latin typeface="ＭＳ ゴシック" panose="020B0609070205080204" pitchFamily="49" charset="-128"/>
                <a:ea typeface="ＭＳ ゴシック" panose="020B0609070205080204" pitchFamily="49" charset="-128"/>
              </a:rPr>
              <a:t>が生まれる</a:t>
            </a:r>
            <a:endParaRPr lang="en-US" strike="sngStrike" dirty="0" smtClean="0">
              <a:latin typeface="ＭＳ ゴシック" panose="020B0609070205080204" pitchFamily="49" charset="-128"/>
              <a:ea typeface="ＭＳ ゴシック" panose="020B0609070205080204" pitchFamily="49" charset="-128"/>
            </a:endParaRPr>
          </a:p>
          <a:p>
            <a:pPr>
              <a:lnSpc>
                <a:spcPct val="130000"/>
              </a:lnSpc>
              <a:buFont typeface="Arial"/>
              <a:buChar char="•"/>
            </a:pPr>
            <a:r>
              <a:rPr lang="en-US" dirty="0" err="1" smtClean="0">
                <a:latin typeface="ＭＳ ゴシック" panose="020B0609070205080204" pitchFamily="49" charset="-128"/>
                <a:ea typeface="ＭＳ ゴシック" panose="020B0609070205080204" pitchFamily="49" charset="-128"/>
              </a:rPr>
              <a:t>有効なFOSSソリューションについての知識</a:t>
            </a:r>
            <a:r>
              <a:rPr lang="ja-JP" altLang="en-US" dirty="0" smtClean="0">
                <a:latin typeface="ＭＳ ゴシック" panose="020B0609070205080204" pitchFamily="49" charset="-128"/>
                <a:ea typeface="ＭＳ ゴシック" panose="020B0609070205080204" pitchFamily="49" charset="-128"/>
              </a:rPr>
              <a:t>が高まる</a:t>
            </a:r>
            <a:r>
              <a:rPr lang="en-US" dirty="0" smtClean="0">
                <a:latin typeface="ＭＳ ゴシック" panose="020B0609070205080204" pitchFamily="49" charset="-128"/>
                <a:ea typeface="ＭＳ ゴシック" panose="020B0609070205080204" pitchFamily="49" charset="-128"/>
              </a:rPr>
              <a:t> </a:t>
            </a: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333044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理解度チェック</a:t>
            </a:r>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ＭＳ ゴシック" panose="020B0609070205080204" pitchFamily="49" charset="-128"/>
                <a:ea typeface="ＭＳ ゴシック" panose="020B0609070205080204" pitchFamily="49" charset="-128"/>
              </a:rPr>
              <a:t>FOSSコンプライアンスとは何を意味しますか？</a:t>
            </a:r>
            <a:endParaRPr lang="en-US" dirty="0">
              <a:latin typeface="ＭＳ ゴシック" panose="020B0609070205080204" pitchFamily="49" charset="-128"/>
              <a:ea typeface="ＭＳ ゴシック" panose="020B0609070205080204" pitchFamily="49" charset="-128"/>
            </a:endParaRPr>
          </a:p>
          <a:p>
            <a:pPr>
              <a:lnSpc>
                <a:spcPct val="130000"/>
              </a:lnSpc>
            </a:pPr>
            <a:r>
              <a:rPr lang="x-none" dirty="0">
                <a:latin typeface="ＭＳ ゴシック" panose="020B0609070205080204" pitchFamily="49" charset="-128"/>
                <a:ea typeface="ＭＳ ゴシック" panose="020B0609070205080204" pitchFamily="49" charset="-128"/>
              </a:rPr>
              <a:t>FOSSコンプライアンス プログラムの</a:t>
            </a:r>
            <a:r>
              <a:rPr lang="en-US" altLang="ja-JP" dirty="0">
                <a:latin typeface="ＭＳ ゴシック" panose="020B0609070205080204" pitchFamily="49" charset="-128"/>
                <a:ea typeface="ＭＳ ゴシック" panose="020B0609070205080204" pitchFamily="49" charset="-128"/>
              </a:rPr>
              <a:t>2</a:t>
            </a:r>
            <a:r>
              <a:rPr lang="x-none" dirty="0" smtClean="0">
                <a:latin typeface="ＭＳ ゴシック" panose="020B0609070205080204" pitchFamily="49" charset="-128"/>
                <a:ea typeface="ＭＳ ゴシック" panose="020B0609070205080204" pitchFamily="49" charset="-128"/>
              </a:rPr>
              <a:t>つの主要なゴールとは</a:t>
            </a:r>
            <a:r>
              <a:rPr lang="ja-JP" altLang="en-US" dirty="0" smtClean="0">
                <a:latin typeface="ＭＳ ゴシック" panose="020B0609070205080204" pitchFamily="49" charset="-128"/>
                <a:ea typeface="ＭＳ ゴシック" panose="020B0609070205080204" pitchFamily="49" charset="-128"/>
              </a:rPr>
              <a:t>何</a:t>
            </a:r>
            <a:r>
              <a:rPr lang="x-none" dirty="0">
                <a:latin typeface="ＭＳ ゴシック" panose="020B0609070205080204" pitchFamily="49" charset="-128"/>
                <a:ea typeface="ＭＳ ゴシック" panose="020B0609070205080204" pitchFamily="49" charset="-128"/>
              </a:rPr>
              <a:t>ですか？</a:t>
            </a:r>
          </a:p>
          <a:p>
            <a:pPr>
              <a:lnSpc>
                <a:spcPct val="130000"/>
              </a:lnSpc>
            </a:pPr>
            <a:r>
              <a:rPr lang="x-none" dirty="0">
                <a:latin typeface="ＭＳ ゴシック" panose="020B0609070205080204" pitchFamily="49" charset="-128"/>
                <a:ea typeface="ＭＳ ゴシック" panose="020B0609070205080204" pitchFamily="49" charset="-128"/>
              </a:rPr>
              <a:t>FOSS</a:t>
            </a:r>
            <a:r>
              <a:rPr lang="x-none" dirty="0" smtClean="0">
                <a:latin typeface="ＭＳ ゴシック" panose="020B0609070205080204" pitchFamily="49" charset="-128"/>
                <a:ea typeface="ＭＳ ゴシック" panose="020B0609070205080204" pitchFamily="49" charset="-128"/>
              </a:rPr>
              <a:t>コンプライアンスプログラム</a:t>
            </a:r>
            <a:r>
              <a:rPr lang="ja-JP" altLang="en-US" dirty="0" smtClean="0">
                <a:latin typeface="ＭＳ ゴシック" panose="020B0609070205080204" pitchFamily="49" charset="-128"/>
                <a:ea typeface="ＭＳ ゴシック" panose="020B0609070205080204" pitchFamily="49" charset="-128"/>
              </a:rPr>
              <a:t>を実践する上で</a:t>
            </a:r>
            <a:r>
              <a:rPr lang="x-none" dirty="0" smtClean="0">
                <a:latin typeface="ＭＳ ゴシック" panose="020B0609070205080204" pitchFamily="49" charset="-128"/>
                <a:ea typeface="ＭＳ ゴシック" panose="020B0609070205080204" pitchFamily="49" charset="-128"/>
              </a:rPr>
              <a:t>重要</a:t>
            </a:r>
            <a:r>
              <a:rPr lang="ja-JP" altLang="en-US" dirty="0" smtClean="0">
                <a:latin typeface="ＭＳ ゴシック" panose="020B0609070205080204" pitchFamily="49" charset="-128"/>
                <a:ea typeface="ＭＳ ゴシック" panose="020B0609070205080204" pitchFamily="49" charset="-128"/>
              </a:rPr>
              <a:t>なもの</a:t>
            </a:r>
            <a:r>
              <a:rPr lang="x-none" dirty="0" smtClean="0">
                <a:latin typeface="ＭＳ ゴシック" panose="020B0609070205080204" pitchFamily="49" charset="-128"/>
                <a:ea typeface="ＭＳ ゴシック" panose="020B0609070205080204" pitchFamily="49" charset="-128"/>
              </a:rPr>
              <a:t>を挙げ</a:t>
            </a:r>
            <a:r>
              <a:rPr lang="x-none" dirty="0">
                <a:latin typeface="ＭＳ ゴシック" panose="020B0609070205080204" pitchFamily="49" charset="-128"/>
                <a:ea typeface="ＭＳ ゴシック" panose="020B0609070205080204" pitchFamily="49" charset="-128"/>
              </a:rPr>
              <a:t>、その内容を述べてください</a:t>
            </a:r>
            <a:r>
              <a:rPr lang="ja-JP" altLang="en-US" dirty="0" err="1">
                <a:latin typeface="ＭＳ ゴシック" panose="020B0609070205080204" pitchFamily="49" charset="-128"/>
                <a:ea typeface="ＭＳ ゴシック" panose="020B0609070205080204" pitchFamily="49" charset="-128"/>
              </a:rPr>
              <a:t>。</a:t>
            </a:r>
            <a:endParaRPr lang="x-none" dirty="0">
              <a:latin typeface="ＭＳ ゴシック" panose="020B0609070205080204" pitchFamily="49" charset="-128"/>
              <a:ea typeface="ＭＳ ゴシック" panose="020B0609070205080204" pitchFamily="49" charset="-128"/>
            </a:endParaRPr>
          </a:p>
          <a:p>
            <a:pPr>
              <a:lnSpc>
                <a:spcPct val="130000"/>
              </a:lnSpc>
            </a:pPr>
            <a:r>
              <a:rPr lang="x-none"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コンプライアンス</a:t>
            </a:r>
            <a:r>
              <a:rPr lang="x-none" dirty="0">
                <a:latin typeface="ＭＳ ゴシック" panose="020B0609070205080204" pitchFamily="49" charset="-128"/>
                <a:ea typeface="ＭＳ ゴシック" panose="020B0609070205080204" pitchFamily="49" charset="-128"/>
              </a:rPr>
              <a:t>プログラムのメリットとしてどんなものがありますか？</a:t>
            </a:r>
          </a:p>
          <a:p>
            <a:pPr marL="0" indent="0">
              <a:lnSpc>
                <a:spcPct val="130000"/>
              </a:lnSpc>
              <a:buNone/>
            </a:pP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55425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err="1">
                <a:latin typeface="ＭＳ ゴシック" panose="020B0609070205080204" pitchFamily="49" charset="-128"/>
                <a:ea typeface="ＭＳ ゴシック" panose="020B0609070205080204" pitchFamily="49" charset="-128"/>
              </a:rPr>
              <a:t>FOSSレビュ</a:t>
            </a:r>
            <a:r>
              <a:rPr lang="en-US" dirty="0">
                <a:latin typeface="ＭＳ ゴシック" panose="020B0609070205080204" pitchFamily="49" charset="-128"/>
                <a:ea typeface="ＭＳ ゴシック" panose="020B0609070205080204" pitchFamily="49" charset="-128"/>
              </a:rPr>
              <a:t>ー</a:t>
            </a:r>
            <a:r>
              <a:rPr lang="ja-JP" altLang="en-US" dirty="0">
                <a:latin typeface="ＭＳ ゴシック" panose="020B0609070205080204" pitchFamily="49" charset="-128"/>
                <a:ea typeface="ＭＳ ゴシック" panose="020B0609070205080204" pitchFamily="49" charset="-128"/>
              </a:rPr>
              <a:t>における</a:t>
            </a:r>
            <a:r>
              <a:rPr lang="en-US" dirty="0" err="1">
                <a:latin typeface="ＭＳ ゴシック" panose="020B0609070205080204" pitchFamily="49" charset="-128"/>
                <a:ea typeface="ＭＳ ゴシック" panose="020B0609070205080204" pitchFamily="49" charset="-128"/>
              </a:rPr>
              <a:t>ソフトウェアの重要概念</a:t>
            </a: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6956059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ＭＳ ゴシック" panose="020B0609070205080204" pitchFamily="49" charset="-128"/>
                <a:ea typeface="ＭＳ ゴシック" panose="020B0609070205080204" pitchFamily="49" charset="-128"/>
                <a:cs typeface="ＭＳ Ｐゴシック" charset="0"/>
              </a:rPr>
              <a:t>そのコンポーネントをど</a:t>
            </a:r>
            <a:r>
              <a:rPr lang="ja-JP" altLang="en-US" dirty="0" smtClean="0">
                <a:latin typeface="ＭＳ ゴシック" panose="020B0609070205080204" pitchFamily="49" charset="-128"/>
                <a:ea typeface="ＭＳ ゴシック" panose="020B0609070205080204" pitchFamily="49" charset="-128"/>
                <a:cs typeface="ＭＳ Ｐゴシック" charset="0"/>
              </a:rPr>
              <a:t>う</a:t>
            </a:r>
            <a:r>
              <a:rPr lang="en-US" dirty="0" smtClean="0">
                <a:latin typeface="ＭＳ ゴシック" panose="020B0609070205080204" pitchFamily="49" charset="-128"/>
                <a:ea typeface="ＭＳ ゴシック" panose="020B0609070205080204" pitchFamily="49" charset="-128"/>
                <a:cs typeface="ＭＳ Ｐゴシック" charset="0"/>
              </a:rPr>
              <a:t>使</a:t>
            </a:r>
            <a:r>
              <a:rPr lang="ja-JP" altLang="en-US" dirty="0" err="1" smtClean="0">
                <a:latin typeface="ＭＳ ゴシック" panose="020B0609070205080204" pitchFamily="49" charset="-128"/>
                <a:ea typeface="ＭＳ ゴシック" panose="020B0609070205080204" pitchFamily="49" charset="-128"/>
                <a:cs typeface="ＭＳ Ｐゴシック" charset="0"/>
              </a:rPr>
              <a:t>うのか</a:t>
            </a:r>
            <a:r>
              <a:rPr lang="en-US" dirty="0" smtClean="0">
                <a:latin typeface="ＭＳ ゴシック" panose="020B0609070205080204" pitchFamily="49" charset="-128"/>
                <a:ea typeface="ＭＳ ゴシック" panose="020B0609070205080204" pitchFamily="49" charset="-128"/>
                <a:cs typeface="ＭＳ Ｐゴシック" charset="0"/>
              </a:rPr>
              <a:t>？</a:t>
            </a:r>
            <a:endParaRPr lang="en-US" dirty="0">
              <a:latin typeface="ＭＳ ゴシック" panose="020B0609070205080204" pitchFamily="49" charset="-128"/>
              <a:ea typeface="ＭＳ ゴシック" panose="020B0609070205080204" pitchFamily="49" charset="-128"/>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latin typeface="ＭＳ ゴシック" panose="020B0609070205080204" pitchFamily="49" charset="-128"/>
                <a:ea typeface="ＭＳ ゴシック" panose="020B0609070205080204" pitchFamily="49" charset="-128"/>
              </a:rPr>
              <a:t>共通するシナリオ</a:t>
            </a:r>
            <a:r>
              <a:rPr lang="ja-JP" altLang="en-US" dirty="0">
                <a:latin typeface="ＭＳ ゴシック" panose="020B0609070205080204" pitchFamily="49" charset="-128"/>
                <a:ea typeface="ＭＳ ゴシック" panose="020B0609070205080204" pitchFamily="49" charset="-128"/>
              </a:rPr>
              <a:t>に含まれるもの</a:t>
            </a:r>
            <a:r>
              <a:rPr lang="en-US" dirty="0">
                <a:latin typeface="ＭＳ ゴシック" panose="020B0609070205080204" pitchFamily="49" charset="-128"/>
                <a:ea typeface="ＭＳ ゴシック" panose="020B0609070205080204" pitchFamily="49" charset="-128"/>
              </a:rPr>
              <a:t>：</a:t>
            </a:r>
          </a:p>
          <a:p>
            <a:pPr marL="342900" indent="-342900">
              <a:buFont typeface="Arial"/>
              <a:buChar char="•"/>
            </a:pPr>
            <a:r>
              <a:rPr lang="en-US" dirty="0">
                <a:latin typeface="ＭＳ ゴシック" panose="020B0609070205080204" pitchFamily="49" charset="-128"/>
                <a:ea typeface="ＭＳ ゴシック" panose="020B0609070205080204" pitchFamily="49" charset="-128"/>
              </a:rPr>
              <a:t>取り込む（Incorporation）</a:t>
            </a:r>
          </a:p>
          <a:p>
            <a:pPr marL="342900" indent="-342900">
              <a:buFont typeface="Arial"/>
              <a:buChar char="•"/>
            </a:pPr>
            <a:r>
              <a:rPr lang="en-US" dirty="0">
                <a:latin typeface="ＭＳ ゴシック" panose="020B0609070205080204" pitchFamily="49" charset="-128"/>
                <a:ea typeface="ＭＳ ゴシック" panose="020B0609070205080204" pitchFamily="49" charset="-128"/>
              </a:rPr>
              <a:t>リンクする（Linking）</a:t>
            </a:r>
          </a:p>
          <a:p>
            <a:pPr marL="342900" indent="-342900">
              <a:buFont typeface="Arial"/>
              <a:buChar char="•"/>
            </a:pPr>
            <a:r>
              <a:rPr lang="en-US" dirty="0">
                <a:latin typeface="ＭＳ ゴシック" panose="020B0609070205080204" pitchFamily="49" charset="-128"/>
                <a:ea typeface="ＭＳ ゴシック" panose="020B0609070205080204" pitchFamily="49" charset="-128"/>
              </a:rPr>
              <a:t>改変する（Modification）</a:t>
            </a:r>
          </a:p>
          <a:p>
            <a:pPr marL="342900" indent="-342900">
              <a:buFont typeface="Arial"/>
              <a:buChar char="•"/>
            </a:pPr>
            <a:r>
              <a:rPr lang="en-US" dirty="0">
                <a:latin typeface="ＭＳ ゴシック" panose="020B0609070205080204" pitchFamily="49" charset="-128"/>
                <a:ea typeface="ＭＳ ゴシック" panose="020B0609070205080204" pitchFamily="49" charset="-128"/>
              </a:rPr>
              <a:t>翻訳する（Translation）</a:t>
            </a:r>
          </a:p>
          <a:p>
            <a:pPr marL="342900" indent="-342900">
              <a:buFont typeface="Arial"/>
              <a:buChar char="•"/>
            </a:pPr>
            <a:endParaRPr lang="en-US" b="1"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8400" y="533400"/>
            <a:ext cx="10972800" cy="990600"/>
          </a:xfrm>
        </p:spPr>
        <p:txBody>
          <a:bodyPr>
            <a:normAutofit/>
          </a:bodyPr>
          <a:lstStyle/>
          <a:p>
            <a:r>
              <a:rPr lang="en-US" dirty="0">
                <a:latin typeface="ＭＳ ゴシック" panose="020B0609070205080204" pitchFamily="49" charset="-128"/>
                <a:ea typeface="ＭＳ ゴシック" panose="020B0609070205080204" pitchFamily="49" charset="-128"/>
                <a:cs typeface="ＭＳ Ｐゴシック" charset="0"/>
              </a:rPr>
              <a:t>取り込む（Incorporation）</a:t>
            </a:r>
          </a:p>
        </p:txBody>
      </p:sp>
      <p:sp>
        <p:nvSpPr>
          <p:cNvPr id="123907" name="Rectangle 3"/>
          <p:cNvSpPr>
            <a:spLocks noGrp="1" noChangeArrowheads="1"/>
          </p:cNvSpPr>
          <p:nvPr>
            <p:ph idx="1"/>
          </p:nvPr>
        </p:nvSpPr>
        <p:spPr>
          <a:xfrm>
            <a:off x="608400" y="1600200"/>
            <a:ext cx="5548132" cy="4876800"/>
          </a:xfrm>
        </p:spPr>
        <p:txBody>
          <a:bodyPr>
            <a:normAutofit/>
          </a:bodyPr>
          <a:lstStyle/>
          <a:p>
            <a:pPr marL="0" indent="0">
              <a:buNone/>
            </a:pPr>
            <a:r>
              <a:rPr lang="en-US" dirty="0" err="1">
                <a:latin typeface="ＭＳ ゴシック" panose="020B0609070205080204" pitchFamily="49" charset="-128"/>
                <a:ea typeface="ＭＳ ゴシック" panose="020B0609070205080204" pitchFamily="49" charset="-128"/>
              </a:rPr>
              <a:t>開発者はFOSSコンポーネントの一部を自身のソフトウェア</a:t>
            </a:r>
            <a:r>
              <a:rPr lang="ja-JP" altLang="en-US" dirty="0">
                <a:latin typeface="ＭＳ ゴシック" panose="020B0609070205080204" pitchFamily="49" charset="-128"/>
                <a:ea typeface="ＭＳ ゴシック" panose="020B0609070205080204" pitchFamily="49" charset="-128"/>
              </a:rPr>
              <a:t>製品</a:t>
            </a:r>
            <a:r>
              <a:rPr lang="en-US" dirty="0" err="1">
                <a:latin typeface="ＭＳ ゴシック" panose="020B0609070205080204" pitchFamily="49" charset="-128"/>
                <a:ea typeface="ＭＳ ゴシック" panose="020B0609070205080204" pitchFamily="49" charset="-128"/>
              </a:rPr>
              <a:t>にコピーでき</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 </a:t>
            </a:r>
          </a:p>
          <a:p>
            <a:pPr marL="0" indent="0">
              <a:buNone/>
            </a:pPr>
            <a:endParaRPr lang="en-US" dirty="0">
              <a:latin typeface="ＭＳ ゴシック" panose="020B0609070205080204" pitchFamily="49" charset="-128"/>
              <a:ea typeface="ＭＳ ゴシック" panose="020B0609070205080204" pitchFamily="49" charset="-128"/>
            </a:endParaRPr>
          </a:p>
          <a:p>
            <a:pPr marL="0" indent="0">
              <a:buNone/>
            </a:pPr>
            <a:r>
              <a:rPr lang="en-US" dirty="0" err="1" smtClean="0">
                <a:latin typeface="ＭＳ ゴシック" panose="020B0609070205080204" pitchFamily="49" charset="-128"/>
                <a:ea typeface="ＭＳ ゴシック" panose="020B0609070205080204" pitchFamily="49" charset="-128"/>
              </a:rPr>
              <a:t>関連する用語</a:t>
            </a:r>
            <a:r>
              <a:rPr lang="en-US" dirty="0" smtClean="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pPr marL="342900" indent="-342900"/>
            <a:r>
              <a:rPr lang="en-US" dirty="0">
                <a:latin typeface="ＭＳ ゴシック" panose="020B0609070205080204" pitchFamily="49" charset="-128"/>
                <a:ea typeface="ＭＳ ゴシック" panose="020B0609070205080204" pitchFamily="49" charset="-128"/>
              </a:rPr>
              <a:t>統合する（Integrating）</a:t>
            </a:r>
          </a:p>
          <a:p>
            <a:pPr marL="342900" indent="-342900"/>
            <a:r>
              <a:rPr lang="en-US" dirty="0">
                <a:latin typeface="ＭＳ ゴシック" panose="020B0609070205080204" pitchFamily="49" charset="-128"/>
                <a:ea typeface="ＭＳ ゴシック" panose="020B0609070205080204" pitchFamily="49" charset="-128"/>
              </a:rPr>
              <a:t>結合する（Merging）</a:t>
            </a:r>
          </a:p>
          <a:p>
            <a:pPr marL="342900" indent="-342900"/>
            <a:r>
              <a:rPr lang="en-US" dirty="0">
                <a:latin typeface="ＭＳ ゴシック" panose="020B0609070205080204" pitchFamily="49" charset="-128"/>
                <a:ea typeface="ＭＳ ゴシック" panose="020B0609070205080204" pitchFamily="49" charset="-128"/>
              </a:rPr>
              <a:t>貼り付ける（Pasting）</a:t>
            </a:r>
          </a:p>
          <a:p>
            <a:pPr marL="342900" indent="-342900"/>
            <a:r>
              <a:rPr lang="en-US" dirty="0">
                <a:latin typeface="ＭＳ ゴシック" panose="020B0609070205080204" pitchFamily="49" charset="-128"/>
                <a:ea typeface="ＭＳ ゴシック" panose="020B0609070205080204" pitchFamily="49" charset="-128"/>
              </a:rPr>
              <a:t>適応させる（Adapting）</a:t>
            </a:r>
          </a:p>
          <a:p>
            <a:pPr marL="342900" indent="-342900"/>
            <a:r>
              <a:rPr lang="en-US" dirty="0">
                <a:latin typeface="ＭＳ ゴシック" panose="020B0609070205080204" pitchFamily="49" charset="-128"/>
                <a:ea typeface="ＭＳ ゴシック" panose="020B0609070205080204" pitchFamily="49" charset="-128"/>
              </a:rPr>
              <a:t>挿入する（Inserting）</a:t>
            </a:r>
          </a:p>
          <a:p>
            <a:endParaRPr lang="en-US" dirty="0">
              <a:latin typeface="ＭＳ ゴシック" panose="020B0609070205080204" pitchFamily="49" charset="-128"/>
              <a:ea typeface="ＭＳ ゴシック" panose="020B0609070205080204" pitchFamily="49"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cs typeface="ＭＳ Ｐゴシック" charset="0"/>
              </a:rPr>
              <a:t>リンクする（Linking）</a:t>
            </a:r>
          </a:p>
        </p:txBody>
      </p:sp>
      <p:sp>
        <p:nvSpPr>
          <p:cNvPr id="123907" name="Rectangle 3"/>
          <p:cNvSpPr>
            <a:spLocks noGrp="1" noChangeArrowheads="1"/>
          </p:cNvSpPr>
          <p:nvPr>
            <p:ph idx="1"/>
          </p:nvPr>
        </p:nvSpPr>
        <p:spPr>
          <a:xfrm>
            <a:off x="608400" y="1600200"/>
            <a:ext cx="5988424" cy="4876800"/>
          </a:xfrm>
        </p:spPr>
        <p:txBody>
          <a:bodyPr>
            <a:normAutofit lnSpcReduction="10000"/>
          </a:bodyPr>
          <a:lstStyle/>
          <a:p>
            <a:pPr marL="0" indent="0">
              <a:buNone/>
            </a:pPr>
            <a:r>
              <a:rPr lang="en-US" dirty="0" err="1">
                <a:latin typeface="ＭＳ ゴシック" panose="020B0609070205080204" pitchFamily="49" charset="-128"/>
                <a:ea typeface="ＭＳ ゴシック" panose="020B0609070205080204" pitchFamily="49" charset="-128"/>
              </a:rPr>
              <a:t>開発者はFOSSコンポーネントを自身のソフトウェア</a:t>
            </a:r>
            <a:r>
              <a:rPr lang="ja-JP" altLang="en-US">
                <a:latin typeface="ＭＳ ゴシック" panose="020B0609070205080204" pitchFamily="49" charset="-128"/>
                <a:ea typeface="ＭＳ ゴシック" panose="020B0609070205080204" pitchFamily="49" charset="-128"/>
              </a:rPr>
              <a:t>製品</a:t>
            </a:r>
            <a:r>
              <a:rPr lang="en-US" smtClean="0">
                <a:latin typeface="ＭＳ ゴシック" panose="020B0609070205080204" pitchFamily="49" charset="-128"/>
                <a:ea typeface="ＭＳ ゴシック" panose="020B0609070205080204" pitchFamily="49" charset="-128"/>
              </a:rPr>
              <a:t>とリンクもしくは接合</a:t>
            </a:r>
            <a:r>
              <a:rPr lang="en-US" altLang="ja-JP">
                <a:latin typeface="ＭＳ ゴシック" panose="020B0609070205080204" pitchFamily="49" charset="-128"/>
                <a:ea typeface="ＭＳ ゴシック" panose="020B0609070205080204" pitchFamily="49" charset="-128"/>
              </a:rPr>
              <a:t> （join） </a:t>
            </a:r>
            <a:r>
              <a:rPr lang="en-US" smtClean="0">
                <a:latin typeface="ＭＳ ゴシック" panose="020B0609070205080204" pitchFamily="49" charset="-128"/>
                <a:ea typeface="ＭＳ ゴシック" panose="020B0609070205080204" pitchFamily="49" charset="-128"/>
              </a:rPr>
              <a:t>することができ</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 </a:t>
            </a:r>
          </a:p>
          <a:p>
            <a:pPr marL="0" indent="0">
              <a:buNone/>
            </a:pPr>
            <a:endParaRPr lang="en-US" dirty="0">
              <a:latin typeface="ＭＳ ゴシック" panose="020B0609070205080204" pitchFamily="49" charset="-128"/>
              <a:ea typeface="ＭＳ ゴシック" panose="020B0609070205080204" pitchFamily="49" charset="-128"/>
            </a:endParaRPr>
          </a:p>
          <a:p>
            <a:pPr marL="0" indent="0">
              <a:buNone/>
            </a:pPr>
            <a:r>
              <a:rPr lang="en-US" dirty="0" err="1" smtClean="0">
                <a:latin typeface="ＭＳ ゴシック" panose="020B0609070205080204" pitchFamily="49" charset="-128"/>
                <a:ea typeface="ＭＳ ゴシック" panose="020B0609070205080204" pitchFamily="49" charset="-128"/>
              </a:rPr>
              <a:t>関連する用語</a:t>
            </a:r>
            <a:r>
              <a:rPr lang="en-US" dirty="0" smtClean="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pPr marL="342900" indent="-342900"/>
            <a:r>
              <a:rPr lang="en-US" sz="2200" dirty="0" err="1">
                <a:latin typeface="ＭＳ ゴシック" panose="020B0609070205080204" pitchFamily="49" charset="-128"/>
                <a:ea typeface="ＭＳ ゴシック" panose="020B0609070205080204" pitchFamily="49" charset="-128"/>
              </a:rPr>
              <a:t>静的／動的リンク</a:t>
            </a:r>
            <a:r>
              <a:rPr lang="ja-JP" altLang="en-US" sz="2200" dirty="0">
                <a:latin typeface="ＭＳ ゴシック" panose="020B0609070205080204" pitchFamily="49" charset="-128"/>
                <a:ea typeface="ＭＳ ゴシック" panose="020B0609070205080204" pitchFamily="49" charset="-128"/>
              </a:rPr>
              <a:t>する</a:t>
            </a:r>
            <a:r>
              <a:rPr lang="en-US" sz="2200" dirty="0">
                <a:latin typeface="ＭＳ ゴシック" panose="020B0609070205080204" pitchFamily="49" charset="-128"/>
                <a:ea typeface="ＭＳ ゴシック" panose="020B0609070205080204" pitchFamily="49" charset="-128"/>
              </a:rPr>
              <a:t>（Static/Dynamic Linking）</a:t>
            </a:r>
          </a:p>
          <a:p>
            <a:pPr marL="342900" indent="-342900"/>
            <a:r>
              <a:rPr lang="en-US" sz="2200" dirty="0" err="1">
                <a:latin typeface="ＭＳ ゴシック" panose="020B0609070205080204" pitchFamily="49" charset="-128"/>
                <a:ea typeface="ＭＳ ゴシック" panose="020B0609070205080204" pitchFamily="49" charset="-128"/>
              </a:rPr>
              <a:t>対合</a:t>
            </a:r>
            <a:r>
              <a:rPr lang="ja-JP" altLang="en-US" sz="2200" dirty="0">
                <a:latin typeface="ＭＳ ゴシック" panose="020B0609070205080204" pitchFamily="49" charset="-128"/>
                <a:ea typeface="ＭＳ ゴシック" panose="020B0609070205080204" pitchFamily="49" charset="-128"/>
              </a:rPr>
              <a:t>する</a:t>
            </a:r>
            <a:r>
              <a:rPr lang="en-US" sz="2200" dirty="0">
                <a:latin typeface="ＭＳ ゴシック" panose="020B0609070205080204" pitchFamily="49" charset="-128"/>
                <a:ea typeface="ＭＳ ゴシック" panose="020B0609070205080204" pitchFamily="49" charset="-128"/>
              </a:rPr>
              <a:t>（Pairing）</a:t>
            </a:r>
          </a:p>
          <a:p>
            <a:pPr marL="342900" indent="-342900"/>
            <a:r>
              <a:rPr lang="en-US" sz="2200" dirty="0" err="1">
                <a:latin typeface="ＭＳ ゴシック" panose="020B0609070205080204" pitchFamily="49" charset="-128"/>
                <a:ea typeface="ＭＳ ゴシック" panose="020B0609070205080204" pitchFamily="49" charset="-128"/>
              </a:rPr>
              <a:t>結合</a:t>
            </a:r>
            <a:r>
              <a:rPr lang="ja-JP" altLang="en-US" sz="2200" dirty="0">
                <a:latin typeface="ＭＳ ゴシック" panose="020B0609070205080204" pitchFamily="49" charset="-128"/>
                <a:ea typeface="ＭＳ ゴシック" panose="020B0609070205080204" pitchFamily="49" charset="-128"/>
              </a:rPr>
              <a:t>する</a:t>
            </a:r>
            <a:r>
              <a:rPr lang="en-US" sz="2200" dirty="0">
                <a:latin typeface="ＭＳ ゴシック" panose="020B0609070205080204" pitchFamily="49" charset="-128"/>
                <a:ea typeface="ＭＳ ゴシック" panose="020B0609070205080204" pitchFamily="49" charset="-128"/>
              </a:rPr>
              <a:t>（Combining）</a:t>
            </a:r>
          </a:p>
          <a:p>
            <a:pPr marL="342900" indent="-342900"/>
            <a:r>
              <a:rPr lang="en-US" sz="2200" dirty="0" err="1">
                <a:latin typeface="ＭＳ ゴシック" panose="020B0609070205080204" pitchFamily="49" charset="-128"/>
                <a:ea typeface="ＭＳ ゴシック" panose="020B0609070205080204" pitchFamily="49" charset="-128"/>
              </a:rPr>
              <a:t>活用</a:t>
            </a:r>
            <a:r>
              <a:rPr lang="ja-JP" altLang="en-US" sz="2200" dirty="0">
                <a:latin typeface="ＭＳ ゴシック" panose="020B0609070205080204" pitchFamily="49" charset="-128"/>
                <a:ea typeface="ＭＳ ゴシック" panose="020B0609070205080204" pitchFamily="49" charset="-128"/>
              </a:rPr>
              <a:t>する</a:t>
            </a:r>
            <a:r>
              <a:rPr lang="en-US" sz="2200" dirty="0">
                <a:latin typeface="ＭＳ ゴシック" panose="020B0609070205080204" pitchFamily="49" charset="-128"/>
                <a:ea typeface="ＭＳ ゴシック" panose="020B0609070205080204" pitchFamily="49" charset="-128"/>
              </a:rPr>
              <a:t>（Utilizing）</a:t>
            </a:r>
          </a:p>
          <a:p>
            <a:pPr marL="342900" indent="-342900"/>
            <a:r>
              <a:rPr lang="en-US" sz="2200" dirty="0" err="1">
                <a:latin typeface="ＭＳ ゴシック" panose="020B0609070205080204" pitchFamily="49" charset="-128"/>
                <a:ea typeface="ＭＳ ゴシック" panose="020B0609070205080204" pitchFamily="49" charset="-128"/>
              </a:rPr>
              <a:t>パッケージ化</a:t>
            </a:r>
            <a:r>
              <a:rPr lang="ja-JP" altLang="en-US" sz="2200" dirty="0">
                <a:latin typeface="ＭＳ ゴシック" panose="020B0609070205080204" pitchFamily="49" charset="-128"/>
                <a:ea typeface="ＭＳ ゴシック" panose="020B0609070205080204" pitchFamily="49" charset="-128"/>
              </a:rPr>
              <a:t>する</a:t>
            </a:r>
            <a:r>
              <a:rPr lang="en-US" sz="2200" dirty="0">
                <a:latin typeface="ＭＳ ゴシック" panose="020B0609070205080204" pitchFamily="49" charset="-128"/>
                <a:ea typeface="ＭＳ ゴシック" panose="020B0609070205080204" pitchFamily="49" charset="-128"/>
              </a:rPr>
              <a:t>（Packaging）</a:t>
            </a:r>
          </a:p>
          <a:p>
            <a:pPr marL="342900" indent="-342900"/>
            <a:r>
              <a:rPr lang="en-US" sz="2200" dirty="0" err="1">
                <a:latin typeface="ＭＳ ゴシック" panose="020B0609070205080204" pitchFamily="49" charset="-128"/>
                <a:ea typeface="ＭＳ ゴシック" panose="020B0609070205080204" pitchFamily="49" charset="-128"/>
              </a:rPr>
              <a:t>相互依存性</a:t>
            </a:r>
            <a:r>
              <a:rPr lang="ja-JP" altLang="en-US" sz="2200" dirty="0">
                <a:latin typeface="ＭＳ ゴシック" panose="020B0609070205080204" pitchFamily="49" charset="-128"/>
                <a:ea typeface="ＭＳ ゴシック" panose="020B0609070205080204" pitchFamily="49" charset="-128"/>
              </a:rPr>
              <a:t>を生成する</a:t>
            </a:r>
            <a:r>
              <a:rPr lang="en-US" sz="2200" dirty="0">
                <a:latin typeface="ＭＳ ゴシック" panose="020B0609070205080204" pitchFamily="49" charset="-128"/>
                <a:ea typeface="ＭＳ ゴシック" panose="020B0609070205080204" pitchFamily="49" charset="-128"/>
              </a:rPr>
              <a:t>（Creating interdependency）</a:t>
            </a:r>
          </a:p>
          <a:p>
            <a:endParaRPr lang="en-US" dirty="0">
              <a:latin typeface="ＭＳ ゴシック" panose="020B0609070205080204" pitchFamily="49" charset="-128"/>
              <a:ea typeface="ＭＳ ゴシック" panose="020B0609070205080204" pitchFamily="49"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6" end="6"/>
                                            </p:txEl>
                                          </p:spTgt>
                                        </p:tgtEl>
                                        <p:attrNameLst>
                                          <p:attrName>style.visibility</p:attrName>
                                        </p:attrNameLst>
                                      </p:cBhvr>
                                      <p:to>
                                        <p:strVal val="visible"/>
                                      </p:to>
                                    </p:set>
                                    <p:animEffect transition="in" filter="fade">
                                      <p:cBhvr>
                                        <p:cTn id="26" dur="500"/>
                                        <p:tgtEl>
                                          <p:spTgt spid="123907">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23907">
                                            <p:txEl>
                                              <p:pRg st="7" end="7"/>
                                            </p:txEl>
                                          </p:spTgt>
                                        </p:tgtEl>
                                        <p:attrNameLst>
                                          <p:attrName>style.visibility</p:attrName>
                                        </p:attrNameLst>
                                      </p:cBhvr>
                                      <p:to>
                                        <p:strVal val="visible"/>
                                      </p:to>
                                    </p:set>
                                    <p:animEffect transition="in" filter="fade">
                                      <p:cBhvr>
                                        <p:cTn id="29" dur="500"/>
                                        <p:tgtEl>
                                          <p:spTgt spid="123907">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23907">
                                            <p:txEl>
                                              <p:pRg st="8" end="8"/>
                                            </p:txEl>
                                          </p:spTgt>
                                        </p:tgtEl>
                                        <p:attrNameLst>
                                          <p:attrName>style.visibility</p:attrName>
                                        </p:attrNameLst>
                                      </p:cBhvr>
                                      <p:to>
                                        <p:strVal val="visible"/>
                                      </p:to>
                                    </p:set>
                                    <p:animEffect transition="in" filter="fade">
                                      <p:cBhvr>
                                        <p:cTn id="32" dur="500"/>
                                        <p:tgtEl>
                                          <p:spTgt spid="123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12377" y="546009"/>
            <a:ext cx="10972800" cy="990600"/>
          </a:xfrm>
        </p:spPr>
        <p:txBody>
          <a:bodyPr>
            <a:normAutofit/>
          </a:bodyPr>
          <a:lstStyle/>
          <a:p>
            <a:r>
              <a:rPr lang="en-US" dirty="0">
                <a:latin typeface="ＭＳ ゴシック" panose="020B0609070205080204" pitchFamily="49" charset="-128"/>
                <a:ea typeface="ＭＳ ゴシック" panose="020B0609070205080204" pitchFamily="49" charset="-128"/>
                <a:cs typeface="ＭＳ Ｐゴシック" charset="0"/>
              </a:rPr>
              <a:t>改変する（Modification）</a:t>
            </a:r>
          </a:p>
        </p:txBody>
      </p:sp>
      <p:sp>
        <p:nvSpPr>
          <p:cNvPr id="123907" name="Rectangle 3"/>
          <p:cNvSpPr>
            <a:spLocks noGrp="1" noChangeArrowheads="1"/>
          </p:cNvSpPr>
          <p:nvPr>
            <p:ph idx="1"/>
          </p:nvPr>
        </p:nvSpPr>
        <p:spPr>
          <a:xfrm>
            <a:off x="608400" y="1600200"/>
            <a:ext cx="4762612" cy="4876800"/>
          </a:xfrm>
        </p:spPr>
        <p:txBody>
          <a:bodyPr vert="horz" lIns="91440" tIns="45720" rIns="91440" bIns="45720" rtlCol="0" anchor="t">
            <a:noAutofit/>
          </a:bodyPr>
          <a:lstStyle/>
          <a:p>
            <a:pPr marL="0" indent="0">
              <a:buNone/>
            </a:pPr>
            <a:r>
              <a:rPr lang="en-US" dirty="0" err="1">
                <a:latin typeface="ＭＳ ゴシック" panose="020B0609070205080204" pitchFamily="49" charset="-128"/>
                <a:ea typeface="ＭＳ ゴシック" panose="020B0609070205080204" pitchFamily="49" charset="-128"/>
              </a:rPr>
              <a:t>開発者はFOSSコンポーネントに対して</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次のように</a:t>
            </a:r>
            <a:r>
              <a:rPr lang="en-US" dirty="0" err="1">
                <a:latin typeface="ＭＳ ゴシック" panose="020B0609070205080204" pitchFamily="49" charset="-128"/>
                <a:ea typeface="ＭＳ ゴシック" panose="020B0609070205080204" pitchFamily="49" charset="-128"/>
              </a:rPr>
              <a:t>変更を加えることができ</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p>
          <a:p>
            <a:r>
              <a:rPr lang="en-US" smtClean="0">
                <a:latin typeface="ＭＳ ゴシック" panose="020B0609070205080204" pitchFamily="49" charset="-128"/>
                <a:ea typeface="ＭＳ ゴシック" panose="020B0609070205080204" pitchFamily="49" charset="-128"/>
              </a:rPr>
              <a:t>FOSS</a:t>
            </a:r>
            <a:r>
              <a:rPr lang="en-US" dirty="0" err="1">
                <a:latin typeface="ＭＳ ゴシック" panose="020B0609070205080204" pitchFamily="49" charset="-128"/>
                <a:ea typeface="ＭＳ ゴシック" panose="020B0609070205080204" pitchFamily="49" charset="-128"/>
              </a:rPr>
              <a:t>コンポーネント</a:t>
            </a:r>
            <a:r>
              <a:rPr lang="ja-JP" altLang="en-US" dirty="0">
                <a:latin typeface="ＭＳ ゴシック" panose="020B0609070205080204" pitchFamily="49" charset="-128"/>
                <a:ea typeface="ＭＳ ゴシック" panose="020B0609070205080204" pitchFamily="49" charset="-128"/>
              </a:rPr>
              <a:t>に</a:t>
            </a:r>
            <a:r>
              <a:rPr lang="en-US" dirty="0" err="1">
                <a:latin typeface="ＭＳ ゴシック" panose="020B0609070205080204" pitchFamily="49" charset="-128"/>
                <a:ea typeface="ＭＳ ゴシック" panose="020B0609070205080204" pitchFamily="49" charset="-128"/>
              </a:rPr>
              <a:t>新たなコード</a:t>
            </a:r>
            <a:r>
              <a:rPr lang="ja-JP" altLang="en-US" dirty="0">
                <a:latin typeface="ＭＳ ゴシック" panose="020B0609070205080204" pitchFamily="49" charset="-128"/>
                <a:ea typeface="ＭＳ ゴシック" panose="020B0609070205080204" pitchFamily="49" charset="-128"/>
              </a:rPr>
              <a:t>を</a:t>
            </a:r>
            <a:r>
              <a:rPr lang="en-US" dirty="0" err="1">
                <a:latin typeface="ＭＳ ゴシック" panose="020B0609070205080204" pitchFamily="49" charset="-128"/>
                <a:ea typeface="ＭＳ ゴシック" panose="020B0609070205080204" pitchFamily="49" charset="-128"/>
              </a:rPr>
              <a:t>追加／</a:t>
            </a:r>
            <a:r>
              <a:rPr lang="en-US" err="1">
                <a:latin typeface="ＭＳ ゴシック" panose="020B0609070205080204" pitchFamily="49" charset="-128"/>
                <a:ea typeface="ＭＳ ゴシック" panose="020B0609070205080204" pitchFamily="49" charset="-128"/>
              </a:rPr>
              <a:t>注入</a:t>
            </a:r>
            <a:r>
              <a:rPr lang="ja-JP" altLang="en-US" smtClean="0">
                <a:latin typeface="ＭＳ ゴシック" panose="020B0609070205080204" pitchFamily="49" charset="-128"/>
                <a:ea typeface="ＭＳ ゴシック" panose="020B0609070205080204" pitchFamily="49" charset="-128"/>
              </a:rPr>
              <a:t>する</a:t>
            </a:r>
            <a:r>
              <a:rPr lang="en-US" altLang="ja-JP" smtClean="0">
                <a:latin typeface="ＭＳ ゴシック" panose="020B0609070205080204" pitchFamily="49" charset="-128"/>
                <a:ea typeface="ＭＳ ゴシック" panose="020B0609070205080204" pitchFamily="49" charset="-128"/>
              </a:rPr>
              <a:t/>
            </a:r>
            <a:br>
              <a:rPr lang="en-US" altLang="ja-JP" smtClean="0">
                <a:latin typeface="ＭＳ ゴシック" panose="020B0609070205080204" pitchFamily="49" charset="-128"/>
                <a:ea typeface="ＭＳ ゴシック" panose="020B0609070205080204" pitchFamily="49" charset="-128"/>
              </a:rPr>
            </a:br>
            <a:r>
              <a:rPr lang="en-US" smtClean="0">
                <a:latin typeface="ＭＳ ゴシック" panose="020B0609070205080204" pitchFamily="49" charset="-128"/>
                <a:ea typeface="ＭＳ ゴシック" panose="020B0609070205080204" pitchFamily="49" charset="-128"/>
              </a:rPr>
              <a:t>（</a:t>
            </a:r>
            <a:r>
              <a:rPr lang="en-US" dirty="0">
                <a:latin typeface="ＭＳ ゴシック" panose="020B0609070205080204" pitchFamily="49" charset="-128"/>
                <a:ea typeface="ＭＳ ゴシック" panose="020B0609070205080204" pitchFamily="49" charset="-128"/>
              </a:rPr>
              <a:t>Adding/injecting）</a:t>
            </a:r>
          </a:p>
          <a:p>
            <a:r>
              <a:rPr lang="en-US" dirty="0" err="1">
                <a:latin typeface="ＭＳ ゴシック" panose="020B0609070205080204" pitchFamily="49" charset="-128"/>
                <a:ea typeface="ＭＳ ゴシック" panose="020B0609070205080204" pitchFamily="49" charset="-128"/>
              </a:rPr>
              <a:t>FOSSコンポーネント</a:t>
            </a:r>
            <a:r>
              <a:rPr lang="ja-JP" altLang="en-US" dirty="0">
                <a:latin typeface="ＭＳ ゴシック" panose="020B0609070205080204" pitchFamily="49" charset="-128"/>
                <a:ea typeface="ＭＳ ゴシック" panose="020B0609070205080204" pitchFamily="49" charset="-128"/>
              </a:rPr>
              <a:t>を</a:t>
            </a:r>
            <a:r>
              <a:rPr lang="en-US" dirty="0" err="1">
                <a:latin typeface="ＭＳ ゴシック" panose="020B0609070205080204" pitchFamily="49" charset="-128"/>
                <a:ea typeface="ＭＳ ゴシック" panose="020B0609070205080204" pitchFamily="49" charset="-128"/>
              </a:rPr>
              <a:t>修正</a:t>
            </a:r>
            <a:r>
              <a:rPr lang="ja-JP" altLang="en-US" dirty="0">
                <a:latin typeface="ＭＳ ゴシック" panose="020B0609070205080204" pitchFamily="49" charset="-128"/>
                <a:ea typeface="ＭＳ ゴシック" panose="020B0609070205080204" pitchFamily="49" charset="-128"/>
              </a:rPr>
              <a:t>する</a:t>
            </a:r>
            <a:r>
              <a:rPr lang="en-US" dirty="0">
                <a:latin typeface="ＭＳ ゴシック" panose="020B0609070205080204" pitchFamily="49" charset="-128"/>
                <a:ea typeface="ＭＳ ゴシック" panose="020B0609070205080204" pitchFamily="49" charset="-128"/>
              </a:rPr>
              <a:t>（Fixing）</a:t>
            </a:r>
            <a:r>
              <a:rPr lang="ja-JP" altLang="en-US" dirty="0" err="1">
                <a:latin typeface="ＭＳ ゴシック" panose="020B0609070205080204" pitchFamily="49" charset="-128"/>
                <a:ea typeface="ＭＳ ゴシック" panose="020B0609070205080204" pitchFamily="49" charset="-128"/>
              </a:rPr>
              <a:t>、</a:t>
            </a:r>
            <a:r>
              <a:rPr lang="en-US" err="1">
                <a:latin typeface="ＭＳ ゴシック" panose="020B0609070205080204" pitchFamily="49" charset="-128"/>
                <a:ea typeface="ＭＳ ゴシック" panose="020B0609070205080204" pitchFamily="49" charset="-128"/>
              </a:rPr>
              <a:t>最適化</a:t>
            </a:r>
            <a:r>
              <a:rPr lang="ja-JP" altLang="en-US" smtClean="0">
                <a:latin typeface="ＭＳ ゴシック" panose="020B0609070205080204" pitchFamily="49" charset="-128"/>
                <a:ea typeface="ＭＳ ゴシック" panose="020B0609070205080204" pitchFamily="49" charset="-128"/>
              </a:rPr>
              <a:t>する</a:t>
            </a:r>
            <a:r>
              <a:rPr lang="en-US" altLang="ja-JP" smtClean="0">
                <a:latin typeface="ＭＳ ゴシック" panose="020B0609070205080204" pitchFamily="49" charset="-128"/>
                <a:ea typeface="ＭＳ ゴシック" panose="020B0609070205080204" pitchFamily="49" charset="-128"/>
              </a:rPr>
              <a:t/>
            </a:r>
            <a:br>
              <a:rPr lang="en-US" altLang="ja-JP" smtClean="0">
                <a:latin typeface="ＭＳ ゴシック" panose="020B0609070205080204" pitchFamily="49" charset="-128"/>
                <a:ea typeface="ＭＳ ゴシック" panose="020B0609070205080204" pitchFamily="49" charset="-128"/>
              </a:rPr>
            </a:br>
            <a:r>
              <a:rPr lang="en-US" smtClean="0">
                <a:latin typeface="ＭＳ ゴシック" panose="020B0609070205080204" pitchFamily="49" charset="-128"/>
                <a:ea typeface="ＭＳ ゴシック" panose="020B0609070205080204" pitchFamily="49" charset="-128"/>
              </a:rPr>
              <a:t>（</a:t>
            </a:r>
            <a:r>
              <a:rPr lang="en-US" dirty="0">
                <a:latin typeface="ＭＳ ゴシック" panose="020B0609070205080204" pitchFamily="49" charset="-128"/>
                <a:ea typeface="ＭＳ ゴシック" panose="020B0609070205080204" pitchFamily="49" charset="-128"/>
              </a:rPr>
              <a:t>Optimizing）</a:t>
            </a:r>
            <a:r>
              <a:rPr lang="ja-JP" altLang="en-US" dirty="0">
                <a:latin typeface="ＭＳ ゴシック" panose="020B0609070205080204" pitchFamily="49" charset="-128"/>
                <a:ea typeface="ＭＳ ゴシック" panose="020B0609070205080204" pitchFamily="49" charset="-128"/>
              </a:rPr>
              <a:t>また</a:t>
            </a:r>
            <a:r>
              <a:rPr lang="en-US" dirty="0" err="1">
                <a:latin typeface="ＭＳ ゴシック" panose="020B0609070205080204" pitchFamily="49" charset="-128"/>
                <a:ea typeface="ＭＳ ゴシック" panose="020B0609070205080204" pitchFamily="49" charset="-128"/>
              </a:rPr>
              <a:t>は変更</a:t>
            </a:r>
            <a:r>
              <a:rPr lang="ja-JP" altLang="en-US" dirty="0">
                <a:latin typeface="ＭＳ ゴシック" panose="020B0609070205080204" pitchFamily="49" charset="-128"/>
                <a:ea typeface="ＭＳ ゴシック" panose="020B0609070205080204" pitchFamily="49" charset="-128"/>
              </a:rPr>
              <a:t>する</a:t>
            </a:r>
            <a:r>
              <a:rPr lang="en-US" dirty="0">
                <a:latin typeface="ＭＳ ゴシック" panose="020B0609070205080204" pitchFamily="49" charset="-128"/>
                <a:ea typeface="ＭＳ ゴシック" panose="020B0609070205080204" pitchFamily="49" charset="-128"/>
              </a:rPr>
              <a:t>（Making change</a:t>
            </a:r>
            <a:r>
              <a:rPr lang="en-US" dirty="0" smtClean="0">
                <a:latin typeface="ＭＳ ゴシック" panose="020B0609070205080204" pitchFamily="49" charset="-128"/>
                <a:ea typeface="ＭＳ ゴシック" panose="020B0609070205080204" pitchFamily="49" charset="-128"/>
              </a:rPr>
              <a:t>）</a:t>
            </a:r>
            <a:endParaRPr lang="en-US" strike="sngStrike"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コード</a:t>
            </a:r>
            <a:r>
              <a:rPr lang="ja-JP" altLang="en-US" dirty="0">
                <a:latin typeface="ＭＳ ゴシック" panose="020B0609070205080204" pitchFamily="49" charset="-128"/>
                <a:ea typeface="ＭＳ ゴシック" panose="020B0609070205080204" pitchFamily="49" charset="-128"/>
              </a:rPr>
              <a:t>を</a:t>
            </a:r>
            <a:r>
              <a:rPr lang="en-US" dirty="0" err="1">
                <a:latin typeface="ＭＳ ゴシック" panose="020B0609070205080204" pitchFamily="49" charset="-128"/>
                <a:ea typeface="ＭＳ ゴシック" panose="020B0609070205080204" pitchFamily="49" charset="-128"/>
              </a:rPr>
              <a:t>削除</a:t>
            </a:r>
            <a:r>
              <a:rPr lang="ja-JP" altLang="en-US" dirty="0">
                <a:latin typeface="ＭＳ ゴシック" panose="020B0609070205080204" pitchFamily="49" charset="-128"/>
                <a:ea typeface="ＭＳ ゴシック" panose="020B0609070205080204" pitchFamily="49" charset="-128"/>
              </a:rPr>
              <a:t>する</a:t>
            </a:r>
            <a:r>
              <a:rPr lang="en-US" dirty="0">
                <a:latin typeface="ＭＳ ゴシック" panose="020B0609070205080204" pitchFamily="49" charset="-128"/>
                <a:ea typeface="ＭＳ ゴシック" panose="020B0609070205080204" pitchFamily="49" charset="-128"/>
              </a:rPr>
              <a:t>（Deleting）</a:t>
            </a:r>
            <a:r>
              <a:rPr lang="ja-JP" altLang="en-US" dirty="0">
                <a:latin typeface="ＭＳ ゴシック" panose="020B0609070205080204" pitchFamily="49" charset="-128"/>
                <a:ea typeface="ＭＳ ゴシック" panose="020B0609070205080204" pitchFamily="49" charset="-128"/>
              </a:rPr>
              <a:t>また</a:t>
            </a:r>
            <a:r>
              <a:rPr lang="en-US" dirty="0" err="1">
                <a:latin typeface="ＭＳ ゴシック" panose="020B0609070205080204" pitchFamily="49" charset="-128"/>
                <a:ea typeface="ＭＳ ゴシック" panose="020B0609070205080204" pitchFamily="49" charset="-128"/>
              </a:rPr>
              <a:t>は除去</a:t>
            </a:r>
            <a:r>
              <a:rPr lang="ja-JP" altLang="en-US" dirty="0">
                <a:latin typeface="ＭＳ ゴシック" panose="020B0609070205080204" pitchFamily="49" charset="-128"/>
                <a:ea typeface="ＭＳ ゴシック" panose="020B0609070205080204" pitchFamily="49" charset="-128"/>
              </a:rPr>
              <a:t>する</a:t>
            </a:r>
            <a:r>
              <a:rPr lang="en-US" dirty="0">
                <a:latin typeface="ＭＳ ゴシック" panose="020B0609070205080204" pitchFamily="49" charset="-128"/>
                <a:ea typeface="ＭＳ ゴシック" panose="020B0609070205080204" pitchFamily="49" charset="-128"/>
              </a:rPr>
              <a:t>（Removing）</a:t>
            </a:r>
          </a:p>
          <a:p>
            <a:endParaRPr lang="en-US" dirty="0">
              <a:latin typeface="ＭＳ ゴシック" panose="020B0609070205080204" pitchFamily="49" charset="-128"/>
              <a:ea typeface="ＭＳ ゴシック" panose="020B0609070205080204" pitchFamily="49" charset="-128"/>
            </a:endParaRPr>
          </a:p>
          <a:p>
            <a:pPr marL="0" indent="0">
              <a:buNone/>
            </a:pPr>
            <a:endParaRPr lang="en-US" dirty="0">
              <a:latin typeface="ＭＳ ゴシック" panose="020B0609070205080204" pitchFamily="49" charset="-128"/>
              <a:ea typeface="ＭＳ ゴシック" panose="020B0609070205080204" pitchFamily="49" charset="-128"/>
            </a:endParaRPr>
          </a:p>
          <a:p>
            <a:pPr marL="0" indent="0">
              <a:buNone/>
            </a:pPr>
            <a:endParaRPr lang="en-US" dirty="0">
              <a:latin typeface="ＭＳ ゴシック" panose="020B0609070205080204" pitchFamily="49" charset="-128"/>
              <a:ea typeface="ＭＳ ゴシック" panose="020B0609070205080204" pitchFamily="49" charset="-128"/>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9" y="3106558"/>
            <a:ext cx="1592562" cy="1569660"/>
          </a:xfrm>
          <a:prstGeom prst="rect">
            <a:avLst/>
          </a:prstGeom>
          <a:noFill/>
        </p:spPr>
        <p:txBody>
          <a:bodyPr wrap="square" rtlCol="0">
            <a:spAutoFit/>
          </a:bodyPr>
          <a:lstStyle/>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修正</a:t>
            </a:r>
            <a:r>
              <a:rPr lang="en-US" sz="2400" dirty="0" smtClean="0">
                <a:latin typeface="ＭＳ ゴシック" panose="020B0609070205080204" pitchFamily="49" charset="-128"/>
                <a:ea typeface="ＭＳ ゴシック" panose="020B0609070205080204" pitchFamily="49" charset="-128"/>
              </a:rPr>
              <a:t> </a:t>
            </a:r>
            <a:endParaRPr lang="en-US" sz="2400" dirty="0">
              <a:latin typeface="ＭＳ ゴシック" panose="020B0609070205080204" pitchFamily="49" charset="-128"/>
              <a:ea typeface="ＭＳ ゴシック" panose="020B0609070205080204" pitchFamily="49" charset="-128"/>
            </a:endParaRPr>
          </a:p>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最適化</a:t>
            </a:r>
            <a:endParaRPr lang="en-US" sz="2400" dirty="0">
              <a:latin typeface="ＭＳ ゴシック" panose="020B0609070205080204" pitchFamily="49" charset="-128"/>
              <a:ea typeface="ＭＳ ゴシック" panose="020B0609070205080204" pitchFamily="49" charset="-128"/>
            </a:endParaRPr>
          </a:p>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変更</a:t>
            </a:r>
            <a:endParaRPr lang="en-US" sz="2400" dirty="0">
              <a:latin typeface="ＭＳ ゴシック" panose="020B0609070205080204" pitchFamily="49" charset="-128"/>
              <a:ea typeface="ＭＳ ゴシック" panose="020B0609070205080204" pitchFamily="49" charset="-128"/>
            </a:endParaRPr>
          </a:p>
          <a:p>
            <a:endParaRPr lang="en-US" sz="2400" dirty="0">
              <a:latin typeface="ＭＳ ゴシック" panose="020B0609070205080204" pitchFamily="49" charset="-128"/>
              <a:ea typeface="ＭＳ ゴシック" panose="020B0609070205080204" pitchFamily="49" charset="-128"/>
            </a:endParaRPr>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追加</a:t>
            </a:r>
            <a:endParaRPr lang="en-US" sz="2400" dirty="0">
              <a:latin typeface="ＭＳ ゴシック" panose="020B0609070205080204" pitchFamily="49" charset="-128"/>
              <a:ea typeface="ＭＳ ゴシック" panose="020B0609070205080204" pitchFamily="49" charset="-128"/>
            </a:endParaRPr>
          </a:p>
          <a:p>
            <a:pPr>
              <a:defRPr/>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注入</a:t>
            </a:r>
            <a:endParaRPr lang="en-US" sz="2400"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
        <p:nvSpPr>
          <p:cNvPr id="9" name="TextBox 8"/>
          <p:cNvSpPr txBox="1"/>
          <p:nvPr/>
        </p:nvSpPr>
        <p:spPr>
          <a:xfrm>
            <a:off x="5371012" y="6246167"/>
            <a:ext cx="1940135" cy="461665"/>
          </a:xfrm>
          <a:prstGeom prst="rect">
            <a:avLst/>
          </a:prstGeom>
          <a:noFill/>
        </p:spPr>
        <p:txBody>
          <a:bodyPr wrap="square" rtlCol="0">
            <a:spAutoFit/>
          </a:bodyPr>
          <a:lstStyle/>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削除</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cs typeface="ＭＳ Ｐゴシック" charset="0"/>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latin typeface="ＭＳ ゴシック" panose="020B0609070205080204" pitchFamily="49" charset="-128"/>
                <a:ea typeface="ＭＳ ゴシック" panose="020B0609070205080204" pitchFamily="49" charset="-128"/>
              </a:rPr>
              <a:t>開発者は、コードをある状態から異なる状態に変換することができ</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p>
          <a:p>
            <a:pPr marL="0" indent="0">
              <a:buNone/>
            </a:pPr>
            <a:endParaRPr lang="en-US" dirty="0">
              <a:latin typeface="ＭＳ ゴシック" panose="020B0609070205080204" pitchFamily="49" charset="-128"/>
              <a:ea typeface="ＭＳ ゴシック" panose="020B0609070205080204" pitchFamily="49" charset="-128"/>
            </a:endParaRPr>
          </a:p>
          <a:p>
            <a:pPr marL="0" indent="0">
              <a:buNone/>
            </a:pPr>
            <a:r>
              <a:rPr lang="en-US" dirty="0" err="1">
                <a:latin typeface="ＭＳ ゴシック" panose="020B0609070205080204" pitchFamily="49" charset="-128"/>
                <a:ea typeface="ＭＳ ゴシック" panose="020B0609070205080204" pitchFamily="49" charset="-128"/>
              </a:rPr>
              <a:t>例として以下のようなものがあ</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p>
          <a:p>
            <a:pPr marL="342900" indent="-342900"/>
            <a:r>
              <a:rPr lang="en-US" dirty="0">
                <a:latin typeface="ＭＳ ゴシック" panose="020B0609070205080204" pitchFamily="49" charset="-128"/>
                <a:ea typeface="ＭＳ ゴシック" panose="020B0609070205080204" pitchFamily="49" charset="-128"/>
              </a:rPr>
              <a:t>中国語から英語への翻訳 </a:t>
            </a:r>
          </a:p>
          <a:p>
            <a:pPr marL="342900" indent="-342900"/>
            <a:r>
              <a:rPr lang="en-US" dirty="0">
                <a:latin typeface="ＭＳ ゴシック" panose="020B0609070205080204" pitchFamily="49" charset="-128"/>
                <a:ea typeface="ＭＳ ゴシック" panose="020B0609070205080204" pitchFamily="49" charset="-128"/>
              </a:rPr>
              <a:t>C++ からJavaへの変換 </a:t>
            </a:r>
          </a:p>
          <a:p>
            <a:pPr marL="342900" indent="-342900"/>
            <a:r>
              <a:rPr lang="en-US" dirty="0" err="1">
                <a:latin typeface="ＭＳ ゴシック" panose="020B0609070205080204" pitchFamily="49" charset="-128"/>
                <a:ea typeface="ＭＳ ゴシック" panose="020B0609070205080204" pitchFamily="49" charset="-128"/>
              </a:rPr>
              <a:t>VHDLのマスクパターン</a:t>
            </a:r>
            <a:r>
              <a:rPr lang="ja-JP" altLang="en-US" dirty="0">
                <a:latin typeface="ＭＳ ゴシック" panose="020B0609070205080204" pitchFamily="49" charset="-128"/>
                <a:ea typeface="ＭＳ ゴシック" panose="020B0609070205080204" pitchFamily="49" charset="-128"/>
              </a:rPr>
              <a:t>や</a:t>
            </a:r>
            <a:r>
              <a:rPr lang="en-US" dirty="0" err="1">
                <a:latin typeface="ＭＳ ゴシック" panose="020B0609070205080204" pitchFamily="49" charset="-128"/>
                <a:ea typeface="ＭＳ ゴシック" panose="020B0609070205080204" pitchFamily="49" charset="-128"/>
              </a:rPr>
              <a:t>ネットリストへのコンパイル</a:t>
            </a:r>
            <a:endParaRPr lang="en-US" dirty="0">
              <a:latin typeface="ＭＳ ゴシック" panose="020B0609070205080204" pitchFamily="49" charset="-128"/>
              <a:ea typeface="ＭＳ ゴシック" panose="020B0609070205080204" pitchFamily="49" charset="-128"/>
            </a:endParaRPr>
          </a:p>
          <a:p>
            <a:pPr marL="342900" indent="-342900"/>
            <a:r>
              <a:rPr lang="en-US" dirty="0">
                <a:latin typeface="ＭＳ ゴシック" panose="020B0609070205080204" pitchFamily="49" charset="-128"/>
                <a:ea typeface="ＭＳ ゴシック" panose="020B0609070205080204" pitchFamily="49" charset="-128"/>
              </a:rPr>
              <a:t>バイナリへのコンパイル</a:t>
            </a:r>
          </a:p>
          <a:p>
            <a:endParaRPr lang="en-US" dirty="0">
              <a:latin typeface="ＭＳ ゴシック" panose="020B0609070205080204" pitchFamily="49" charset="-128"/>
              <a:ea typeface="ＭＳ ゴシック" panose="020B0609070205080204" pitchFamily="49"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6" end="6"/>
                                            </p:txEl>
                                          </p:spTgt>
                                        </p:tgtEl>
                                        <p:attrNameLst>
                                          <p:attrName>style.visibility</p:attrName>
                                        </p:attrNameLst>
                                      </p:cBhvr>
                                      <p:to>
                                        <p:strVal val="visible"/>
                                      </p:to>
                                    </p:set>
                                    <p:animEffect transition="in" filter="fade">
                                      <p:cBhvr>
                                        <p:cTn id="26" dur="500"/>
                                        <p:tgtEl>
                                          <p:spTgt spid="1239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latin typeface="ＭＳ ゴシック" panose="020B0609070205080204" pitchFamily="49" charset="-128"/>
                <a:ea typeface="ＭＳ ゴシック" panose="020B0609070205080204" pitchFamily="49" charset="-128"/>
              </a:rPr>
              <a:t>開発ツールが</a:t>
            </a:r>
            <a:r>
              <a:rPr lang="en-US" dirty="0" err="1">
                <a:latin typeface="ＭＳ ゴシック" panose="020B0609070205080204" pitchFamily="49" charset="-128"/>
                <a:ea typeface="ＭＳ ゴシック" panose="020B0609070205080204" pitchFamily="49" charset="-128"/>
              </a:rPr>
              <a:t>これらの操作のいくつかを</a:t>
            </a:r>
            <a:r>
              <a:rPr lang="ja-JP" altLang="en-US" dirty="0" smtClean="0">
                <a:latin typeface="ＭＳ ゴシック" panose="020B0609070205080204" pitchFamily="49" charset="-128"/>
                <a:ea typeface="ＭＳ ゴシック" panose="020B0609070205080204" pitchFamily="49" charset="-128"/>
              </a:rPr>
              <a:t>バックグラウンド</a:t>
            </a:r>
            <a:r>
              <a:rPr lang="ja-JP" altLang="en-US" dirty="0">
                <a:latin typeface="ＭＳ ゴシック" panose="020B0609070205080204" pitchFamily="49" charset="-128"/>
                <a:ea typeface="ＭＳ ゴシック" panose="020B0609070205080204" pitchFamily="49" charset="-128"/>
              </a:rPr>
              <a:t>で</a:t>
            </a:r>
            <a:r>
              <a:rPr lang="en-US" dirty="0" err="1">
                <a:latin typeface="ＭＳ ゴシック" panose="020B0609070205080204" pitchFamily="49" charset="-128"/>
                <a:ea typeface="ＭＳ ゴシック" panose="020B0609070205080204" pitchFamily="49" charset="-128"/>
              </a:rPr>
              <a:t>実行してくれる場合があ</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p>
          <a:p>
            <a:pPr marL="0" indent="0">
              <a:buNone/>
            </a:pPr>
            <a:endParaRPr lang="en-US" dirty="0">
              <a:latin typeface="ＭＳ ゴシック" panose="020B0609070205080204" pitchFamily="49" charset="-128"/>
              <a:ea typeface="ＭＳ ゴシック" panose="020B0609070205080204" pitchFamily="49" charset="-128"/>
            </a:endParaRPr>
          </a:p>
          <a:p>
            <a:pPr marL="0" indent="0">
              <a:buNone/>
            </a:pPr>
            <a:r>
              <a:rPr lang="en-US" dirty="0" err="1">
                <a:latin typeface="ＭＳ ゴシック" panose="020B0609070205080204" pitchFamily="49" charset="-128"/>
                <a:ea typeface="ＭＳ ゴシック" panose="020B0609070205080204" pitchFamily="49" charset="-128"/>
              </a:rPr>
              <a:t>たとえば</a:t>
            </a:r>
            <a:r>
              <a:rPr lang="en-US"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開発ツールの</a:t>
            </a:r>
            <a:r>
              <a:rPr lang="en-US" dirty="0" err="1" smtClean="0">
                <a:latin typeface="ＭＳ ゴシック" panose="020B0609070205080204" pitchFamily="49" charset="-128"/>
                <a:ea typeface="ＭＳ ゴシック" panose="020B0609070205080204" pitchFamily="49" charset="-128"/>
              </a:rPr>
              <a:t>コード</a:t>
            </a:r>
            <a:r>
              <a:rPr lang="ja-JP" altLang="en-US" dirty="0" smtClean="0">
                <a:latin typeface="ＭＳ ゴシック" panose="020B0609070205080204" pitchFamily="49" charset="-128"/>
                <a:ea typeface="ＭＳ ゴシック" panose="020B0609070205080204" pitchFamily="49" charset="-128"/>
              </a:rPr>
              <a:t>部分を</a:t>
            </a:r>
            <a:r>
              <a:rPr lang="en-US" dirty="0" err="1" smtClean="0">
                <a:latin typeface="ＭＳ ゴシック" panose="020B0609070205080204" pitchFamily="49" charset="-128"/>
                <a:ea typeface="ＭＳ ゴシック" panose="020B0609070205080204" pitchFamily="49" charset="-128"/>
              </a:rPr>
              <a:t>出力ファイルに</a:t>
            </a:r>
            <a:r>
              <a:rPr lang="ja-JP" altLang="en-US" dirty="0">
                <a:latin typeface="ＭＳ ゴシック" panose="020B0609070205080204" pitchFamily="49" charset="-128"/>
                <a:ea typeface="ＭＳ ゴシック" panose="020B0609070205080204" pitchFamily="49" charset="-128"/>
              </a:rPr>
              <a:t>挿</a:t>
            </a:r>
            <a:r>
              <a:rPr lang="en-US" dirty="0" err="1">
                <a:latin typeface="ＭＳ ゴシック" panose="020B0609070205080204" pitchFamily="49" charset="-128"/>
                <a:ea typeface="ＭＳ ゴシック" panose="020B0609070205080204" pitchFamily="49" charset="-128"/>
              </a:rPr>
              <a:t>入してくれ</a:t>
            </a:r>
            <a:r>
              <a:rPr lang="ja-JP" altLang="en-US" dirty="0" smtClean="0">
                <a:latin typeface="ＭＳ ゴシック" panose="020B0609070205080204" pitchFamily="49" charset="-128"/>
                <a:ea typeface="ＭＳ ゴシック" panose="020B0609070205080204" pitchFamily="49" charset="-128"/>
              </a:rPr>
              <a:t>るものがある</a:t>
            </a:r>
            <a:endParaRPr lang="en-US"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素材を注入</a:t>
            </a:r>
            <a:endParaRPr lang="en-US" sz="2400" dirty="0">
              <a:latin typeface="ＭＳ ゴシック" panose="020B0609070205080204" pitchFamily="49" charset="-128"/>
              <a:ea typeface="ＭＳ ゴシック" panose="020B0609070205080204" pitchFamily="49" charset="-128"/>
            </a:endParaRP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素材を改変</a:t>
            </a:r>
            <a:endParaRPr lang="en-US" sz="2400" dirty="0">
              <a:latin typeface="ＭＳ ゴシック" panose="020B0609070205080204" pitchFamily="49" charset="-128"/>
              <a:ea typeface="ＭＳ ゴシック" panose="020B0609070205080204" pitchFamily="49" charset="-128"/>
            </a:endParaRP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素材を翻訳</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rPr>
              <a:t>FOSS </a:t>
            </a:r>
            <a:r>
              <a:rPr lang="en-US" dirty="0" err="1">
                <a:solidFill>
                  <a:srgbClr val="D2533C"/>
                </a:solidFill>
              </a:rPr>
              <a:t>ポリシ</a:t>
            </a:r>
            <a:r>
              <a:rPr lang="en-US" dirty="0">
                <a:solidFill>
                  <a:srgbClr val="D2533C"/>
                </a:solidFill>
              </a:rPr>
              <a:t>ー</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smtClean="0">
                <a:latin typeface="ＭＳ ゴシック" panose="020B0609070205080204" pitchFamily="49" charset="-128"/>
                <a:ea typeface="ＭＳ ゴシック" panose="020B0609070205080204" pitchFamily="49" charset="-128"/>
              </a:rPr>
              <a:t>&lt;&lt;</a:t>
            </a:r>
            <a:r>
              <a:rPr lang="en-US" err="1" smtClean="0">
                <a:latin typeface="ＭＳ ゴシック" panose="020B0609070205080204" pitchFamily="49" charset="-128"/>
                <a:ea typeface="ＭＳ ゴシック" panose="020B0609070205080204" pitchFamily="49" charset="-128"/>
              </a:rPr>
              <a:t>本スライドは</a:t>
            </a:r>
            <a:r>
              <a:rPr lang="ja-JP" altLang="en-US" smtClean="0">
                <a:latin typeface="ＭＳ ゴシック" panose="020B0609070205080204" pitchFamily="49" charset="-128"/>
                <a:ea typeface="ＭＳ ゴシック" panose="020B0609070205080204" pitchFamily="49" charset="-128"/>
              </a:rPr>
              <a:t>、</a:t>
            </a:r>
            <a:r>
              <a:rPr lang="en-US" altLang="ja-JP" smtClean="0">
                <a:latin typeface="ＭＳ ゴシック" panose="020B0609070205080204" pitchFamily="49" charset="-128"/>
                <a:ea typeface="ＭＳ ゴシック" panose="020B0609070205080204" pitchFamily="49" charset="-128"/>
              </a:rPr>
              <a:t>FOSS</a:t>
            </a:r>
            <a:r>
              <a:rPr lang="ja-JP" altLang="en-US">
                <a:latin typeface="ＭＳ ゴシック" panose="020B0609070205080204" pitchFamily="49" charset="-128"/>
                <a:ea typeface="ＭＳ ゴシック" panose="020B0609070205080204" pitchFamily="49" charset="-128"/>
              </a:rPr>
              <a:t>ポリシー</a:t>
            </a:r>
            <a:r>
              <a:rPr lang="ja-JP" altLang="en-US" smtClean="0">
                <a:latin typeface="ＭＳ ゴシック" panose="020B0609070205080204" pitchFamily="49" charset="-128"/>
                <a:ea typeface="ＭＳ ゴシック" panose="020B0609070205080204" pitchFamily="49" charset="-128"/>
              </a:rPr>
              <a:t>が企業内のどこ</a:t>
            </a:r>
            <a:r>
              <a:rPr lang="ja-JP" altLang="en-US">
                <a:latin typeface="ＭＳ ゴシック" panose="020B0609070205080204" pitchFamily="49" charset="-128"/>
                <a:ea typeface="ＭＳ ゴシック" panose="020B0609070205080204" pitchFamily="49" charset="-128"/>
              </a:rPr>
              <a:t>に置かれているかを周知する</a:t>
            </a:r>
            <a:r>
              <a:rPr lang="ja-JP" altLang="en-US" smtClean="0">
                <a:latin typeface="ＭＳ ゴシック" panose="020B0609070205080204" pitchFamily="49" charset="-128"/>
                <a:ea typeface="ＭＳ ゴシック" panose="020B0609070205080204" pitchFamily="49" charset="-128"/>
              </a:rPr>
              <a:t>ためにご使用ください</a:t>
            </a:r>
            <a:r>
              <a:rPr lang="en-US" smtClean="0">
                <a:latin typeface="ＭＳ ゴシック" panose="020B0609070205080204" pitchFamily="49" charset="-128"/>
                <a:ea typeface="ＭＳ ゴシック" panose="020B0609070205080204" pitchFamily="49" charset="-128"/>
              </a:rPr>
              <a:t>（</a:t>
            </a:r>
            <a:r>
              <a:rPr lang="en-US" dirty="0" smtClean="0">
                <a:latin typeface="ＭＳ ゴシック" panose="020B0609070205080204" pitchFamily="49" charset="-128"/>
                <a:ea typeface="ＭＳ ゴシック" panose="020B0609070205080204" pitchFamily="49" charset="-128"/>
              </a:rPr>
              <a:t>OpenChain仕様書1.0の1.1.1項）&gt;&gt;</a:t>
            </a:r>
          </a:p>
          <a:p>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ja-JP" altLang="en-US" dirty="0">
                <a:latin typeface="ＭＳ ゴシック" panose="020B0609070205080204" pitchFamily="49" charset="-128"/>
                <a:ea typeface="ＭＳ ゴシック" panose="020B0609070205080204" pitchFamily="49" charset="-128"/>
              </a:rPr>
              <a:t>誰が</a:t>
            </a:r>
            <a:r>
              <a:rPr lang="en-US" dirty="0" err="1">
                <a:latin typeface="ＭＳ ゴシック" panose="020B0609070205080204" pitchFamily="49" charset="-128"/>
                <a:ea typeface="ＭＳ ゴシック" panose="020B0609070205080204" pitchFamily="49" charset="-128"/>
              </a:rPr>
              <a:t>ソフトウェアを受け取るのか</a:t>
            </a:r>
            <a:r>
              <a:rPr lang="en-US" dirty="0">
                <a:latin typeface="ＭＳ ゴシック" panose="020B0609070205080204" pitchFamily="49" charset="-128"/>
                <a:ea typeface="ＭＳ ゴシック" panose="020B0609070205080204" pitchFamily="49" charset="-128"/>
              </a:rPr>
              <a:t>？</a:t>
            </a:r>
          </a:p>
          <a:p>
            <a:pPr lvl="1">
              <a:buFont typeface="Wingdings" panose="05000000000000000000" pitchFamily="2" charset="2"/>
              <a:buChar char="Ø"/>
            </a:pPr>
            <a:r>
              <a:rPr lang="en-US" dirty="0">
                <a:latin typeface="ＭＳ ゴシック" panose="020B0609070205080204" pitchFamily="49" charset="-128"/>
                <a:ea typeface="ＭＳ ゴシック" panose="020B0609070205080204" pitchFamily="49" charset="-128"/>
              </a:rPr>
              <a:t>顧客／パートナー</a:t>
            </a:r>
          </a:p>
          <a:p>
            <a:pPr lvl="1">
              <a:buFont typeface="Wingdings" panose="05000000000000000000" pitchFamily="2" charset="2"/>
              <a:buChar char="Ø"/>
            </a:pPr>
            <a:r>
              <a:rPr lang="en-US" dirty="0">
                <a:latin typeface="ＭＳ ゴシック" panose="020B0609070205080204" pitchFamily="49" charset="-128"/>
                <a:ea typeface="ＭＳ ゴシック" panose="020B0609070205080204" pitchFamily="49" charset="-128"/>
              </a:rPr>
              <a:t>コミュニティ プロジェクト</a:t>
            </a:r>
          </a:p>
          <a:p>
            <a:endParaRPr lang="en-US"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頒布</a:t>
            </a:r>
            <a:r>
              <a:rPr lang="en-US" dirty="0" err="1">
                <a:latin typeface="ＭＳ ゴシック" panose="020B0609070205080204" pitchFamily="49" charset="-128"/>
                <a:ea typeface="ＭＳ ゴシック" panose="020B0609070205080204" pitchFamily="49" charset="-128"/>
              </a:rPr>
              <a:t>用のフォーマットは何か</a:t>
            </a:r>
            <a:r>
              <a:rPr lang="en-US" dirty="0">
                <a:latin typeface="ＭＳ ゴシック" panose="020B0609070205080204" pitchFamily="49" charset="-128"/>
                <a:ea typeface="ＭＳ ゴシック" panose="020B0609070205080204" pitchFamily="49" charset="-128"/>
              </a:rPr>
              <a:t>？</a:t>
            </a:r>
          </a:p>
          <a:p>
            <a:pPr lvl="1">
              <a:buFont typeface="Wingdings" panose="05000000000000000000" pitchFamily="2" charset="2"/>
              <a:buChar char="Ø"/>
            </a:pPr>
            <a:r>
              <a:rPr lang="en-US" dirty="0" err="1">
                <a:latin typeface="ＭＳ ゴシック" panose="020B0609070205080204" pitchFamily="49" charset="-128"/>
                <a:ea typeface="ＭＳ ゴシック" panose="020B0609070205080204" pitchFamily="49" charset="-128"/>
              </a:rPr>
              <a:t>ソースコードでの</a:t>
            </a:r>
            <a:r>
              <a:rPr lang="ja-JP" altLang="en-US" dirty="0">
                <a:latin typeface="ＭＳ ゴシック" panose="020B0609070205080204" pitchFamily="49" charset="-128"/>
                <a:ea typeface="ＭＳ ゴシック" panose="020B0609070205080204" pitchFamily="49" charset="-128"/>
              </a:rPr>
              <a:t>頒布</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err="1">
                <a:latin typeface="ＭＳ ゴシック" panose="020B0609070205080204" pitchFamily="49" charset="-128"/>
                <a:ea typeface="ＭＳ ゴシック" panose="020B0609070205080204" pitchFamily="49" charset="-128"/>
              </a:rPr>
              <a:t>バイナリでの</a:t>
            </a:r>
            <a:r>
              <a:rPr lang="ja-JP" altLang="en-US" dirty="0">
                <a:latin typeface="ＭＳ ゴシック" panose="020B0609070205080204" pitchFamily="49" charset="-128"/>
                <a:ea typeface="ＭＳ ゴシック" panose="020B0609070205080204" pitchFamily="49" charset="-128"/>
              </a:rPr>
              <a:t>頒布</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err="1">
                <a:latin typeface="ＭＳ ゴシック" panose="020B0609070205080204" pitchFamily="49" charset="-128"/>
                <a:ea typeface="ＭＳ ゴシック" panose="020B0609070205080204" pitchFamily="49" charset="-128"/>
              </a:rPr>
              <a:t>ハードウェアに</a:t>
            </a:r>
            <a:r>
              <a:rPr lang="ja-JP" altLang="en-US" dirty="0">
                <a:latin typeface="ＭＳ ゴシック" panose="020B0609070205080204" pitchFamily="49" charset="-128"/>
                <a:ea typeface="ＭＳ ゴシック" panose="020B0609070205080204" pitchFamily="49" charset="-128"/>
              </a:rPr>
              <a:t>プレインストール</a:t>
            </a: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err="1">
                <a:latin typeface="ＭＳ ゴシック" panose="020B0609070205080204" pitchFamily="49" charset="-128"/>
                <a:ea typeface="ＭＳ ゴシック" panose="020B0609070205080204" pitchFamily="49" charset="-128"/>
              </a:rPr>
              <a:t>取り込むとはど</a:t>
            </a:r>
            <a:r>
              <a:rPr lang="ja-JP" altLang="en-US" dirty="0">
                <a:latin typeface="ＭＳ ゴシック" panose="020B0609070205080204" pitchFamily="49" charset="-128"/>
                <a:ea typeface="ＭＳ ゴシック" panose="020B0609070205080204" pitchFamily="49" charset="-128"/>
              </a:rPr>
              <a:t>ういう</a:t>
            </a:r>
            <a:r>
              <a:rPr lang="en-US" dirty="0" err="1">
                <a:latin typeface="ＭＳ ゴシック" panose="020B0609070205080204" pitchFamily="49" charset="-128"/>
                <a:ea typeface="ＭＳ ゴシック" panose="020B0609070205080204" pitchFamily="49" charset="-128"/>
              </a:rPr>
              <a:t>ことですか</a:t>
            </a:r>
            <a:r>
              <a:rPr lang="en-US" dirty="0">
                <a:latin typeface="ＭＳ ゴシック" panose="020B0609070205080204" pitchFamily="49" charset="-128"/>
                <a:ea typeface="ＭＳ ゴシック" panose="020B0609070205080204" pitchFamily="49" charset="-128"/>
              </a:rPr>
              <a:t>？</a:t>
            </a:r>
          </a:p>
          <a:p>
            <a:r>
              <a:rPr lang="en-US" dirty="0">
                <a:latin typeface="ＭＳ ゴシック" panose="020B0609070205080204" pitchFamily="49" charset="-128"/>
                <a:ea typeface="ＭＳ ゴシック" panose="020B0609070205080204" pitchFamily="49" charset="-128"/>
              </a:rPr>
              <a:t>リンクするとはどういうことですか？</a:t>
            </a:r>
          </a:p>
          <a:p>
            <a:r>
              <a:rPr lang="en-US" dirty="0">
                <a:latin typeface="ＭＳ ゴシック" panose="020B0609070205080204" pitchFamily="49" charset="-128"/>
                <a:ea typeface="ＭＳ ゴシック" panose="020B0609070205080204" pitchFamily="49" charset="-128"/>
              </a:rPr>
              <a:t>改変するとはどういうことですか？</a:t>
            </a:r>
          </a:p>
          <a:p>
            <a:r>
              <a:rPr lang="en-US" dirty="0">
                <a:latin typeface="ＭＳ ゴシック" panose="020B0609070205080204" pitchFamily="49" charset="-128"/>
                <a:ea typeface="ＭＳ ゴシック" panose="020B0609070205080204" pitchFamily="49" charset="-128"/>
              </a:rPr>
              <a:t>翻訳するとはどういうことですか？</a:t>
            </a:r>
          </a:p>
          <a:p>
            <a:r>
              <a:rPr lang="en-US" dirty="0" err="1">
                <a:latin typeface="ＭＳ ゴシック" panose="020B0609070205080204" pitchFamily="49" charset="-128"/>
                <a:ea typeface="ＭＳ ゴシック" panose="020B0609070205080204" pitchFamily="49" charset="-128"/>
              </a:rPr>
              <a:t>頒布を</a:t>
            </a:r>
            <a:r>
              <a:rPr lang="ja-JP" altLang="en-US" dirty="0">
                <a:latin typeface="ＭＳ ゴシック" panose="020B0609070205080204" pitchFamily="49" charset="-128"/>
                <a:ea typeface="ＭＳ ゴシック" panose="020B0609070205080204" pitchFamily="49" charset="-128"/>
              </a:rPr>
              <a:t>検討</a:t>
            </a:r>
            <a:r>
              <a:rPr lang="en-US" dirty="0" err="1">
                <a:latin typeface="ＭＳ ゴシック" panose="020B0609070205080204" pitchFamily="49" charset="-128"/>
                <a:ea typeface="ＭＳ ゴシック" panose="020B0609070205080204" pitchFamily="49" charset="-128"/>
              </a:rPr>
              <a:t>する上で重要な要素</a:t>
            </a:r>
            <a:r>
              <a:rPr lang="ja-JP" altLang="en-US" dirty="0">
                <a:latin typeface="ＭＳ ゴシック" panose="020B0609070205080204" pitchFamily="49" charset="-128"/>
                <a:ea typeface="ＭＳ ゴシック" panose="020B0609070205080204" pitchFamily="49" charset="-128"/>
              </a:rPr>
              <a:t>は何ですか</a:t>
            </a:r>
            <a:r>
              <a:rPr lang="en-US" dirty="0">
                <a:latin typeface="ＭＳ ゴシック" panose="020B0609070205080204" pitchFamily="49" charset="-128"/>
                <a:ea typeface="ＭＳ ゴシック" panose="020B0609070205080204" pitchFamily="49" charset="-128"/>
              </a:rPr>
              <a:t>？</a:t>
            </a:r>
          </a:p>
          <a:p>
            <a:endParaRPr lang="en-US"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第5章</a:t>
            </a:r>
          </a:p>
        </p:txBody>
      </p:sp>
      <p:sp>
        <p:nvSpPr>
          <p:cNvPr id="2" name="Text Placeholder 1"/>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FOSS</a:t>
            </a:r>
            <a:r>
              <a:rPr lang="en-US" dirty="0" err="1" smtClean="0">
                <a:latin typeface="ＭＳ ゴシック" panose="020B0609070205080204" pitchFamily="49" charset="-128"/>
                <a:ea typeface="ＭＳ ゴシック" panose="020B0609070205080204" pitchFamily="49" charset="-128"/>
              </a:rPr>
              <a:t>レビュ</a:t>
            </a:r>
            <a:r>
              <a:rPr lang="en-US" dirty="0" smtClean="0">
                <a:latin typeface="ＭＳ ゴシック" panose="020B0609070205080204" pitchFamily="49" charset="-128"/>
                <a:ea typeface="ＭＳ ゴシック" panose="020B0609070205080204" pitchFamily="49" charset="-128"/>
              </a:rPr>
              <a:t>ー</a:t>
            </a:r>
            <a:r>
              <a:rPr lang="ja-JP" altLang="en-US" dirty="0" smtClean="0">
                <a:latin typeface="ＭＳ ゴシック" panose="020B0609070205080204" pitchFamily="49" charset="-128"/>
                <a:ea typeface="ＭＳ ゴシック" panose="020B0609070205080204" pitchFamily="49" charset="-128"/>
              </a:rPr>
              <a:t>の</a:t>
            </a:r>
            <a:r>
              <a:rPr lang="en-US" dirty="0" err="1" smtClean="0">
                <a:latin typeface="ＭＳ ゴシック" panose="020B0609070205080204" pitchFamily="49" charset="-128"/>
                <a:ea typeface="ＭＳ ゴシック" panose="020B0609070205080204" pitchFamily="49" charset="-128"/>
              </a:rPr>
              <a:t>実施</a:t>
            </a:r>
            <a:endParaRPr lang="en-US"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659720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ＭＳ ゴシック" panose="020B0609070205080204" pitchFamily="49" charset="-128"/>
                <a:ea typeface="ＭＳ ゴシック" panose="020B0609070205080204" pitchFamily="49" charset="-128"/>
              </a:rPr>
              <a:t>FOSSレビュ</a:t>
            </a:r>
            <a:r>
              <a:rPr lang="en-US" dirty="0">
                <a:latin typeface="ＭＳ ゴシック" panose="020B0609070205080204" pitchFamily="49" charset="-128"/>
                <a:ea typeface="ＭＳ ゴシック" panose="020B0609070205080204" pitchFamily="49" charset="-128"/>
              </a:rPr>
              <a:t>ー</a:t>
            </a:r>
            <a:endParaRPr lang="en-US" dirty="0">
              <a:solidFill>
                <a:schemeClr val="tx1"/>
              </a:solidFill>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latin typeface="ＭＳ ゴシック" panose="020B0609070205080204" pitchFamily="49" charset="-128"/>
                <a:ea typeface="ＭＳ ゴシック" panose="020B0609070205080204" pitchFamily="49" charset="-128"/>
              </a:rPr>
              <a:t>FOSSコンプライアンス</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プログラムに</a:t>
            </a:r>
            <a:r>
              <a:rPr lang="ja-JP" altLang="en-US" dirty="0">
                <a:latin typeface="ＭＳ ゴシック" panose="020B0609070205080204" pitchFamily="49" charset="-128"/>
                <a:ea typeface="ＭＳ ゴシック" panose="020B0609070205080204" pitchFamily="49" charset="-128"/>
              </a:rPr>
              <a:t>とって鍵となる</a:t>
            </a:r>
            <a:r>
              <a:rPr lang="en-US" dirty="0" err="1">
                <a:latin typeface="ＭＳ ゴシック" panose="020B0609070205080204" pitchFamily="49" charset="-128"/>
                <a:ea typeface="ＭＳ ゴシック" panose="020B0609070205080204" pitchFamily="49" charset="-128"/>
              </a:rPr>
              <a:t>要素</a:t>
            </a:r>
            <a:r>
              <a:rPr lang="ja-JP" altLang="en-US" dirty="0">
                <a:latin typeface="ＭＳ ゴシック" panose="020B0609070205080204" pitchFamily="49" charset="-128"/>
                <a:ea typeface="ＭＳ ゴシック" panose="020B0609070205080204" pitchFamily="49" charset="-128"/>
              </a:rPr>
              <a:t>が</a:t>
            </a:r>
            <a:r>
              <a:rPr lang="en-US" dirty="0">
                <a:latin typeface="ＭＳ ゴシック" panose="020B0609070205080204" pitchFamily="49" charset="-128"/>
                <a:ea typeface="ＭＳ ゴシック" panose="020B0609070205080204" pitchFamily="49" charset="-128"/>
              </a:rPr>
              <a:t>FOSS </a:t>
            </a:r>
            <a:r>
              <a:rPr lang="en-US" dirty="0" err="1">
                <a:latin typeface="ＭＳ ゴシック" panose="020B0609070205080204" pitchFamily="49" charset="-128"/>
                <a:ea typeface="ＭＳ ゴシック" panose="020B0609070205080204" pitchFamily="49" charset="-128"/>
              </a:rPr>
              <a:t>レビューのプロセスで</a:t>
            </a:r>
            <a:r>
              <a:rPr lang="ja-JP" altLang="en-US" dirty="0">
                <a:latin typeface="ＭＳ ゴシック" panose="020B0609070205080204" pitchFamily="49" charset="-128"/>
                <a:ea typeface="ＭＳ ゴシック" panose="020B0609070205080204" pitchFamily="49" charset="-128"/>
              </a:rPr>
              <a:t>あり、</a:t>
            </a:r>
            <a:r>
              <a:rPr lang="en-US" dirty="0" err="1">
                <a:latin typeface="ＭＳ ゴシック" panose="020B0609070205080204" pitchFamily="49" charset="-128"/>
                <a:ea typeface="ＭＳ ゴシック" panose="020B0609070205080204" pitchFamily="49" charset="-128"/>
              </a:rPr>
              <a:t>これ</a:t>
            </a:r>
            <a:r>
              <a:rPr lang="ja-JP" altLang="en-US" dirty="0">
                <a:latin typeface="ＭＳ ゴシック" panose="020B0609070205080204" pitchFamily="49" charset="-128"/>
                <a:ea typeface="ＭＳ ゴシック" panose="020B0609070205080204" pitchFamily="49" charset="-128"/>
              </a:rPr>
              <a:t>により</a:t>
            </a:r>
            <a:r>
              <a:rPr lang="en-US" dirty="0" err="1">
                <a:latin typeface="ＭＳ ゴシック" panose="020B0609070205080204" pitchFamily="49" charset="-128"/>
                <a:ea typeface="ＭＳ ゴシック" panose="020B0609070205080204" pitchFamily="49" charset="-128"/>
              </a:rPr>
              <a:t>企業はFOSSに関する義務を分析し決定することができ</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  </a:t>
            </a:r>
          </a:p>
          <a:p>
            <a:r>
              <a:rPr lang="en-US" dirty="0" err="1">
                <a:latin typeface="ＭＳ ゴシック" panose="020B0609070205080204" pitchFamily="49" charset="-128"/>
                <a:ea typeface="ＭＳ ゴシック" panose="020B0609070205080204" pitchFamily="49" charset="-128"/>
              </a:rPr>
              <a:t>FOSSレビューのプロセスには以下のステップがあ</a:t>
            </a:r>
            <a:r>
              <a:rPr lang="ja-JP" altLang="en-US" dirty="0">
                <a:latin typeface="ＭＳ ゴシック" panose="020B0609070205080204" pitchFamily="49" charset="-128"/>
                <a:ea typeface="ＭＳ ゴシック" panose="020B0609070205080204" pitchFamily="49" charset="-128"/>
              </a:rPr>
              <a:t>る：</a:t>
            </a:r>
            <a:endParaRPr lang="en-US" dirty="0">
              <a:latin typeface="ＭＳ ゴシック" panose="020B0609070205080204" pitchFamily="49" charset="-128"/>
              <a:ea typeface="ＭＳ ゴシック" panose="020B0609070205080204" pitchFamily="49" charset="-128"/>
            </a:endParaRPr>
          </a:p>
          <a:p>
            <a:pPr lvl="1">
              <a:buFont typeface="Arial"/>
              <a:buChar char="•"/>
            </a:pPr>
            <a:r>
              <a:rPr lang="en-US" dirty="0">
                <a:latin typeface="ＭＳ ゴシック" panose="020B0609070205080204" pitchFamily="49" charset="-128"/>
                <a:ea typeface="ＭＳ ゴシック" panose="020B0609070205080204" pitchFamily="49" charset="-128"/>
              </a:rPr>
              <a:t>関連情報の収集</a:t>
            </a:r>
          </a:p>
          <a:p>
            <a:pPr lvl="1">
              <a:buFont typeface="Arial"/>
              <a:buChar char="•"/>
            </a:pPr>
            <a:r>
              <a:rPr lang="en-US" dirty="0">
                <a:latin typeface="ＭＳ ゴシック" panose="020B0609070205080204" pitchFamily="49" charset="-128"/>
                <a:ea typeface="ＭＳ ゴシック" panose="020B0609070205080204" pitchFamily="49" charset="-128"/>
              </a:rPr>
              <a:t>ライセンスの義務の分析と決定</a:t>
            </a:r>
          </a:p>
          <a:p>
            <a:pPr lvl="1">
              <a:buFont typeface="Arial"/>
              <a:buChar char="•"/>
            </a:pPr>
            <a:r>
              <a:rPr lang="en-US" dirty="0" err="1">
                <a:latin typeface="ＭＳ ゴシック" panose="020B0609070205080204" pitchFamily="49" charset="-128"/>
                <a:ea typeface="ＭＳ ゴシック" panose="020B0609070205080204" pitchFamily="49" charset="-128"/>
              </a:rPr>
              <a:t>企業のポリシーや事業</a:t>
            </a:r>
            <a:r>
              <a:rPr lang="ja-JP" altLang="en-US" dirty="0">
                <a:latin typeface="ＭＳ ゴシック" panose="020B0609070205080204" pitchFamily="49" charset="-128"/>
                <a:ea typeface="ＭＳ ゴシック" panose="020B0609070205080204" pitchFamily="49" charset="-128"/>
              </a:rPr>
              <a:t>目標</a:t>
            </a:r>
            <a:r>
              <a:rPr lang="en-US" dirty="0" err="1">
                <a:latin typeface="ＭＳ ゴシック" panose="020B0609070205080204" pitchFamily="49" charset="-128"/>
                <a:ea typeface="ＭＳ ゴシック" panose="020B0609070205080204" pitchFamily="49" charset="-128"/>
              </a:rPr>
              <a:t>の観点からの</a:t>
            </a:r>
            <a:r>
              <a:rPr lang="ja-JP" altLang="en-US" dirty="0">
                <a:latin typeface="ＭＳ ゴシック" panose="020B0609070205080204" pitchFamily="49" charset="-128"/>
                <a:ea typeface="ＭＳ ゴシック" panose="020B0609070205080204" pitchFamily="49" charset="-128"/>
              </a:rPr>
              <a:t>指導</a:t>
            </a:r>
            <a:endParaRPr lang="en-US" dirty="0">
              <a:latin typeface="ＭＳ ゴシック" panose="020B0609070205080204" pitchFamily="49" charset="-128"/>
              <a:ea typeface="ＭＳ ゴシック" panose="020B0609070205080204" pitchFamily="49" charset="-128"/>
            </a:endParaRPr>
          </a:p>
          <a:p>
            <a:pPr marL="457200" indent="-457200">
              <a:buFont typeface="+mj-lt"/>
              <a:buAutoNum type="arabicPeriod"/>
            </a:pPr>
            <a:endParaRPr lang="en-US" dirty="0">
              <a:latin typeface="ＭＳ ゴシック" panose="020B0609070205080204" pitchFamily="49" charset="-128"/>
              <a:ea typeface="ＭＳ ゴシック" panose="020B0609070205080204" pitchFamily="49" charset="-128"/>
            </a:endParaRPr>
          </a:p>
          <a:p>
            <a:pPr marL="457200" indent="-457200">
              <a:buFont typeface="+mj-lt"/>
              <a:buAutoNum type="arabicPeriod"/>
            </a:pP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702480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ＭＳ ゴシック" panose="020B0609070205080204" pitchFamily="49" charset="-128"/>
                <a:ea typeface="ＭＳ ゴシック" panose="020B0609070205080204" pitchFamily="49" charset="-128"/>
              </a:rPr>
              <a:t>FOSSレビューの開始</a:t>
            </a:r>
            <a:endParaRPr lang="en-US" dirty="0">
              <a:solidFill>
                <a:schemeClr val="tx1"/>
              </a:solidFill>
              <a:latin typeface="ＭＳ ゴシック" panose="020B0609070205080204" pitchFamily="49" charset="-128"/>
              <a:ea typeface="ＭＳ ゴシック" panose="020B0609070205080204" pitchFamily="49" charset="-128"/>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err="1">
                <a:latin typeface="ＭＳ ゴシック" panose="020B0609070205080204" pitchFamily="49" charset="-128"/>
                <a:ea typeface="ＭＳ ゴシック" panose="020B0609070205080204" pitchFamily="49" charset="-128"/>
              </a:rPr>
              <a:t>FOSSレビューのプロセスは、FOSSを取り扱うプログラム</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マネージャ</a:t>
            </a:r>
            <a:r>
              <a:rPr lang="ja-JP" altLang="en-US" dirty="0" err="1">
                <a:latin typeface="ＭＳ ゴシック" panose="020B0609070205080204" pitchFamily="49" charset="-128"/>
                <a:ea typeface="ＭＳ ゴシック" panose="020B0609070205080204" pitchFamily="49" charset="-128"/>
              </a:rPr>
              <a:t>ー</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プロダクト</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マネージャ</a:t>
            </a:r>
            <a:r>
              <a:rPr lang="ja-JP" altLang="en-US" dirty="0" err="1">
                <a:latin typeface="ＭＳ ゴシック" panose="020B0609070205080204" pitchFamily="49" charset="-128"/>
                <a:ea typeface="ＭＳ ゴシック" panose="020B0609070205080204" pitchFamily="49" charset="-128"/>
              </a:rPr>
              <a:t>ー</a:t>
            </a:r>
            <a:r>
              <a:rPr lang="ja-JP" altLang="en-US" dirty="0">
                <a:latin typeface="ＭＳ ゴシック" panose="020B0609070205080204" pitchFamily="49" charset="-128"/>
                <a:ea typeface="ＭＳ ゴシック" panose="020B0609070205080204" pitchFamily="49" charset="-128"/>
              </a:rPr>
              <a:t>、エンジニアなどの参加</a:t>
            </a:r>
            <a:r>
              <a:rPr lang="en-US" dirty="0" err="1">
                <a:latin typeface="ＭＳ ゴシック" panose="020B0609070205080204" pitchFamily="49" charset="-128"/>
                <a:ea typeface="ＭＳ ゴシック" panose="020B0609070205080204" pitchFamily="49" charset="-128"/>
              </a:rPr>
              <a:t>が必要</a:t>
            </a:r>
            <a:r>
              <a:rPr lang="en-US" dirty="0">
                <a:latin typeface="ＭＳ ゴシック" panose="020B0609070205080204" pitchFamily="49" charset="-128"/>
                <a:ea typeface="ＭＳ ゴシック" panose="020B0609070205080204" pitchFamily="49" charset="-128"/>
              </a:rPr>
              <a:t>。 </a:t>
            </a:r>
          </a:p>
          <a:p>
            <a:pPr marL="0" indent="0">
              <a:buFont typeface="Arial" pitchFamily="34" charset="0"/>
              <a:buNone/>
            </a:pPr>
            <a:r>
              <a:rPr lang="en-US" b="1" dirty="0" err="1">
                <a:latin typeface="ＭＳ ゴシック" panose="020B0609070205080204" pitchFamily="49" charset="-128"/>
                <a:ea typeface="ＭＳ ゴシック" panose="020B0609070205080204" pitchFamily="49" charset="-128"/>
              </a:rPr>
              <a:t>注：</a:t>
            </a:r>
            <a:r>
              <a:rPr lang="en-US" dirty="0" err="1">
                <a:latin typeface="ＭＳ ゴシック" panose="020B0609070205080204" pitchFamily="49" charset="-128"/>
                <a:ea typeface="ＭＳ ゴシック" panose="020B0609070205080204" pitchFamily="49" charset="-128"/>
              </a:rPr>
              <a:t>このプロセスは外部ベンダーから</a:t>
            </a:r>
            <a:r>
              <a:rPr lang="en-US" err="1">
                <a:latin typeface="ＭＳ ゴシック" panose="020B0609070205080204" pitchFamily="49" charset="-128"/>
                <a:ea typeface="ＭＳ ゴシック" panose="020B0609070205080204" pitchFamily="49" charset="-128"/>
              </a:rPr>
              <a:t>FOSS</a:t>
            </a:r>
            <a:r>
              <a:rPr lang="en-US" smtClean="0">
                <a:latin typeface="ＭＳ ゴシック" panose="020B0609070205080204" pitchFamily="49" charset="-128"/>
                <a:ea typeface="ＭＳ ゴシック" panose="020B0609070205080204" pitchFamily="49" charset="-128"/>
              </a:rPr>
              <a:t>ベースのソフトウェアを受領した時に  </a:t>
            </a:r>
          </a:p>
          <a:p>
            <a:pPr marL="0" indent="0">
              <a:buFont typeface="Arial" pitchFamily="34" charset="0"/>
              <a:buNone/>
            </a:pPr>
            <a:r>
              <a:rPr lang="ja-JP" altLang="en-US">
                <a:latin typeface="ＭＳ ゴシック" panose="020B0609070205080204" pitchFamily="49" charset="-128"/>
                <a:ea typeface="ＭＳ ゴシック" panose="020B0609070205080204" pitchFamily="49" charset="-128"/>
              </a:rPr>
              <a:t>　</a:t>
            </a:r>
            <a:r>
              <a:rPr lang="ja-JP" altLang="en-US" smtClean="0">
                <a:latin typeface="ＭＳ ゴシック" panose="020B0609070205080204" pitchFamily="49" charset="-128"/>
                <a:ea typeface="ＭＳ ゴシック" panose="020B0609070205080204" pitchFamily="49" charset="-128"/>
              </a:rPr>
              <a:t>　</a:t>
            </a:r>
            <a:r>
              <a:rPr lang="en-US" smtClean="0">
                <a:latin typeface="ＭＳ ゴシック" panose="020B0609070205080204" pitchFamily="49" charset="-128"/>
                <a:ea typeface="ＭＳ ゴシック" panose="020B0609070205080204" pitchFamily="49" charset="-128"/>
              </a:rPr>
              <a:t>開始される場合</a:t>
            </a:r>
            <a:r>
              <a:rPr lang="ja-JP" altLang="en-US" dirty="0">
                <a:latin typeface="ＭＳ ゴシック" panose="020B0609070205080204" pitchFamily="49" charset="-128"/>
                <a:ea typeface="ＭＳ ゴシック" panose="020B0609070205080204" pitchFamily="49" charset="-128"/>
              </a:rPr>
              <a:t>も</a:t>
            </a:r>
            <a:r>
              <a:rPr lang="en-US" dirty="0">
                <a:latin typeface="ＭＳ ゴシック" panose="020B0609070205080204" pitchFamily="49" charset="-128"/>
                <a:ea typeface="ＭＳ ゴシック" panose="020B0609070205080204" pitchFamily="49" charset="-128"/>
              </a:rPr>
              <a:t>あ</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p>
          <a:p>
            <a:pPr marL="457200" indent="-457200">
              <a:buFont typeface="+mj-lt"/>
              <a:buAutoNum type="arabicPeriod"/>
            </a:pPr>
            <a:endParaRPr lang="en-US" dirty="0">
              <a:latin typeface="ＭＳ ゴシック" panose="020B0609070205080204" pitchFamily="49" charset="-128"/>
              <a:ea typeface="ＭＳ ゴシック" panose="020B0609070205080204" pitchFamily="49" charset="-128"/>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latin typeface="ＭＳ ゴシック" panose="020B0609070205080204" pitchFamily="49" charset="-128"/>
                <a:ea typeface="ＭＳ ゴシック" panose="020B0609070205080204" pitchFamily="49" charset="-128"/>
              </a:rPr>
              <a:t>FOSSレビューを開始する </a:t>
            </a:r>
            <a:endParaRPr lang="en-US" sz="2400" b="1" dirty="0">
              <a:latin typeface="ＭＳ ゴシック" panose="020B0609070205080204" pitchFamily="49" charset="-128"/>
              <a:ea typeface="ＭＳ ゴシック" panose="020B0609070205080204" pitchFamily="49" charset="-128"/>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286351" y="3284810"/>
            <a:ext cx="2013684" cy="1212408"/>
            <a:chOff x="-229041" y="2412353"/>
            <a:chExt cx="2013684" cy="1212408"/>
          </a:xfrm>
        </p:grpSpPr>
        <p:grpSp>
          <p:nvGrpSpPr>
            <p:cNvPr id="9" name="Group 8"/>
            <p:cNvGrpSpPr/>
            <p:nvPr/>
          </p:nvGrpSpPr>
          <p:grpSpPr>
            <a:xfrm>
              <a:off x="-229041" y="2412353"/>
              <a:ext cx="2013684" cy="771113"/>
              <a:chOff x="-229041" y="2412353"/>
              <a:chExt cx="2013684" cy="771113"/>
            </a:xfrm>
          </p:grpSpPr>
          <p:sp>
            <p:nvSpPr>
              <p:cNvPr id="11" name="TextBox 10"/>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ＭＳ ゴシック" panose="020B0609070205080204" pitchFamily="49" charset="-128"/>
                    <a:ea typeface="ＭＳ ゴシック" panose="020B0609070205080204" pitchFamily="49" charset="-128"/>
                  </a:rPr>
                  <a:t>プロダクト</a:t>
                </a:r>
                <a:r>
                  <a:rPr lang="ja-JP" altLang="en-US" sz="1200" dirty="0">
                    <a:solidFill>
                      <a:srgbClr val="333333"/>
                    </a:solidFill>
                    <a:latin typeface="ＭＳ ゴシック" panose="020B0609070205080204" pitchFamily="49" charset="-128"/>
                    <a:ea typeface="ＭＳ ゴシック" panose="020B0609070205080204" pitchFamily="49" charset="-128"/>
                  </a:rPr>
                  <a:t> </a:t>
                </a:r>
                <a:r>
                  <a:rPr lang="en-US" sz="1200" dirty="0" err="1">
                    <a:solidFill>
                      <a:srgbClr val="333333"/>
                    </a:solidFill>
                    <a:latin typeface="ＭＳ ゴシック" panose="020B0609070205080204" pitchFamily="49" charset="-128"/>
                    <a:ea typeface="ＭＳ ゴシック" panose="020B0609070205080204" pitchFamily="49" charset="-128"/>
                  </a:rPr>
                  <a:t>マネージャ</a:t>
                </a:r>
                <a:r>
                  <a:rPr lang="ja-JP" altLang="en-US" sz="1200" dirty="0" err="1">
                    <a:solidFill>
                      <a:srgbClr val="333333"/>
                    </a:solidFill>
                    <a:latin typeface="ＭＳ ゴシック" panose="020B0609070205080204" pitchFamily="49" charset="-128"/>
                    <a:ea typeface="ＭＳ ゴシック" panose="020B0609070205080204" pitchFamily="49" charset="-128"/>
                  </a:rPr>
                  <a:t>ー</a:t>
                </a:r>
                <a:endParaRPr lang="en-US" sz="1200" dirty="0">
                  <a:solidFill>
                    <a:srgbClr val="333333"/>
                  </a:solidFill>
                  <a:latin typeface="ＭＳ ゴシック" panose="020B0609070205080204" pitchFamily="49" charset="-128"/>
                  <a:ea typeface="ＭＳ ゴシック" panose="020B0609070205080204" pitchFamily="49" charset="-128"/>
                </a:endParaRPr>
              </a:p>
            </p:txBody>
          </p:sp>
          <p:sp>
            <p:nvSpPr>
              <p:cNvPr id="12" name="TextBox 11"/>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ＭＳ ゴシック" panose="020B0609070205080204" pitchFamily="49" charset="-128"/>
                    <a:ea typeface="ＭＳ ゴシック" panose="020B0609070205080204" pitchFamily="49" charset="-128"/>
                  </a:rPr>
                  <a:t>プログラム</a:t>
                </a:r>
                <a:r>
                  <a:rPr lang="ja-JP" altLang="en-US" sz="1200" dirty="0">
                    <a:solidFill>
                      <a:srgbClr val="333333"/>
                    </a:solidFill>
                    <a:latin typeface="ＭＳ ゴシック" panose="020B0609070205080204" pitchFamily="49" charset="-128"/>
                    <a:ea typeface="ＭＳ ゴシック" panose="020B0609070205080204" pitchFamily="49" charset="-128"/>
                  </a:rPr>
                  <a:t> </a:t>
                </a:r>
                <a:r>
                  <a:rPr lang="en-US" sz="1200" dirty="0" err="1">
                    <a:solidFill>
                      <a:srgbClr val="333333"/>
                    </a:solidFill>
                    <a:latin typeface="ＭＳ ゴシック" panose="020B0609070205080204" pitchFamily="49" charset="-128"/>
                    <a:ea typeface="ＭＳ ゴシック" panose="020B0609070205080204" pitchFamily="49" charset="-128"/>
                  </a:rPr>
                  <a:t>マネージャ</a:t>
                </a:r>
                <a:r>
                  <a:rPr lang="ja-JP" altLang="en-US" sz="1200" dirty="0" err="1">
                    <a:solidFill>
                      <a:srgbClr val="333333"/>
                    </a:solidFill>
                    <a:latin typeface="ＭＳ ゴシック" panose="020B0609070205080204" pitchFamily="49" charset="-128"/>
                    <a:ea typeface="ＭＳ ゴシック" panose="020B0609070205080204" pitchFamily="49" charset="-128"/>
                  </a:rPr>
                  <a:t>ー</a:t>
                </a:r>
                <a:endParaRPr lang="en-US" sz="1200" dirty="0">
                  <a:solidFill>
                    <a:srgbClr val="333333"/>
                  </a:solidFill>
                  <a:latin typeface="ＭＳ ゴシック" panose="020B0609070205080204" pitchFamily="49" charset="-128"/>
                  <a:ea typeface="ＭＳ ゴシック" panose="020B0609070205080204" pitchFamily="49" charset="-128"/>
                </a:endParaRPr>
              </a:p>
            </p:txBody>
          </p:sp>
        </p:grpSp>
        <p:sp>
          <p:nvSpPr>
            <p:cNvPr id="10" name="TextBox 9"/>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ＭＳ ゴシック" panose="020B0609070205080204" pitchFamily="49" charset="-128"/>
                  <a:ea typeface="ＭＳ ゴシック" panose="020B0609070205080204" pitchFamily="49" charset="-128"/>
                </a:rPr>
                <a:t> エンジニア</a:t>
              </a:r>
            </a:p>
          </p:txBody>
        </p:sp>
      </p:grpSp>
    </p:spTree>
    <p:extLst>
      <p:ext uri="{BB962C8B-B14F-4D97-AF65-F5344CB8AC3E}">
        <p14:creationId xmlns:p14="http://schemas.microsoft.com/office/powerpoint/2010/main" val="14833436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ど</a:t>
            </a:r>
            <a:r>
              <a:rPr lang="ja-JP" altLang="en-US" dirty="0" err="1">
                <a:latin typeface="ＭＳ ゴシック" panose="020B0609070205080204" pitchFamily="49" charset="-128"/>
                <a:ea typeface="ＭＳ ゴシック" panose="020B0609070205080204" pitchFamily="49" charset="-128"/>
              </a:rPr>
              <a:t>のような</a:t>
            </a:r>
            <a:r>
              <a:rPr lang="en-US" dirty="0" err="1">
                <a:latin typeface="ＭＳ ゴシック" panose="020B0609070205080204" pitchFamily="49" charset="-128"/>
                <a:ea typeface="ＭＳ ゴシック" panose="020B0609070205080204" pitchFamily="49" charset="-128"/>
              </a:rPr>
              <a:t>情報を集める必要があるか</a:t>
            </a:r>
            <a:r>
              <a:rPr lang="en-US" dirty="0">
                <a:latin typeface="ＭＳ ゴシック" panose="020B0609070205080204" pitchFamily="49" charset="-128"/>
                <a:ea typeface="ＭＳ ゴシック" panose="020B0609070205080204" pitchFamily="49" charset="-128"/>
              </a:rPr>
              <a:t>？</a:t>
            </a:r>
          </a:p>
        </p:txBody>
      </p:sp>
      <p:sp>
        <p:nvSpPr>
          <p:cNvPr id="3" name="Content Placeholder 2"/>
          <p:cNvSpPr>
            <a:spLocks noGrp="1"/>
          </p:cNvSpPr>
          <p:nvPr>
            <p:ph idx="1"/>
          </p:nvPr>
        </p:nvSpPr>
        <p:spPr>
          <a:xfrm>
            <a:off x="609600" y="1600200"/>
            <a:ext cx="10972800" cy="4876800"/>
          </a:xfrm>
        </p:spPr>
        <p:txBody>
          <a:bodyPr vert="horz" lIns="91440" tIns="45720" rIns="91440" bIns="45720" rtlCol="0" anchor="t">
            <a:normAutofit/>
          </a:bodyPr>
          <a:lstStyle/>
          <a:p>
            <a:pPr marL="0" indent="0">
              <a:buNone/>
            </a:pPr>
            <a:r>
              <a:rPr lang="en-US" dirty="0" err="1">
                <a:latin typeface="ＭＳ ゴシック" panose="020B0609070205080204" pitchFamily="49" charset="-128"/>
                <a:ea typeface="ＭＳ ゴシック" panose="020B0609070205080204" pitchFamily="49" charset="-128"/>
              </a:rPr>
              <a:t>FOSSの使用分析にあたり、FOSSコンポーネント</a:t>
            </a:r>
            <a:r>
              <a:rPr lang="ja-JP" altLang="en-US" dirty="0">
                <a:latin typeface="ＭＳ ゴシック" panose="020B0609070205080204" pitchFamily="49" charset="-128"/>
                <a:ea typeface="ＭＳ ゴシック" panose="020B0609070205080204" pitchFamily="49" charset="-128"/>
              </a:rPr>
              <a:t>の属性</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起源、使用</a:t>
            </a:r>
            <a:r>
              <a:rPr lang="ja-JP" altLang="en-US" dirty="0">
                <a:latin typeface="ＭＳ ゴシック" panose="020B0609070205080204" pitchFamily="49" charset="-128"/>
                <a:ea typeface="ＭＳ ゴシック" panose="020B0609070205080204" pitchFamily="49" charset="-128"/>
              </a:rPr>
              <a:t>方法などの情報</a:t>
            </a:r>
            <a:r>
              <a:rPr lang="en-US" dirty="0" err="1">
                <a:latin typeface="ＭＳ ゴシック" panose="020B0609070205080204" pitchFamily="49" charset="-128"/>
                <a:ea typeface="ＭＳ ゴシック" panose="020B0609070205080204" pitchFamily="49" charset="-128"/>
              </a:rPr>
              <a:t>を集め</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たとえば</a:t>
            </a:r>
            <a:r>
              <a:rPr lang="en-US" dirty="0" err="1">
                <a:latin typeface="ＭＳ ゴシック" panose="020B0609070205080204" pitchFamily="49" charset="-128"/>
                <a:ea typeface="ＭＳ ゴシック" panose="020B0609070205080204" pitchFamily="49" charset="-128"/>
              </a:rPr>
              <a:t>以下のようなものがあ</a:t>
            </a:r>
            <a:r>
              <a:rPr lang="ja-JP" altLang="en-US" dirty="0">
                <a:latin typeface="ＭＳ ゴシック" panose="020B0609070205080204" pitchFamily="49" charset="-128"/>
                <a:ea typeface="ＭＳ ゴシック" panose="020B0609070205080204" pitchFamily="49" charset="-128"/>
              </a:rPr>
              <a:t>る。</a:t>
            </a:r>
            <a:endParaRPr lang="en-US" dirty="0">
              <a:latin typeface="ＭＳ ゴシック" panose="020B0609070205080204" pitchFamily="49" charset="-128"/>
              <a:ea typeface="ＭＳ ゴシック" panose="020B0609070205080204" pitchFamily="49" charset="-128"/>
            </a:endParaRP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850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ＭＳ ゴシック" panose="020B0609070205080204" pitchFamily="49" charset="-128"/>
                <a:ea typeface="ＭＳ ゴシック" panose="020B0609070205080204" pitchFamily="49" charset="-128"/>
              </a:rPr>
              <a:t>パッケージ名</a:t>
            </a:r>
          </a:p>
          <a:p>
            <a:pPr>
              <a:lnSpc>
                <a:spcPct val="110000"/>
              </a:lnSpc>
              <a:buFont typeface="Arial"/>
              <a:buChar char="•"/>
            </a:pPr>
            <a:r>
              <a:rPr lang="ja-JP" altLang="en-US" sz="2000" b="0" dirty="0">
                <a:latin typeface="ＭＳ ゴシック" panose="020B0609070205080204" pitchFamily="49" charset="-128"/>
                <a:ea typeface="ＭＳ ゴシック" panose="020B0609070205080204" pitchFamily="49" charset="-128"/>
              </a:rPr>
              <a:t>版名（</a:t>
            </a:r>
            <a:r>
              <a:rPr lang="en-US" sz="2000" b="0" dirty="0" err="1">
                <a:latin typeface="ＭＳ ゴシック" panose="020B0609070205080204" pitchFamily="49" charset="-128"/>
                <a:ea typeface="ＭＳ ゴシック" panose="020B0609070205080204" pitchFamily="49" charset="-128"/>
              </a:rPr>
              <a:t>バージョン</a:t>
            </a:r>
            <a:r>
              <a:rPr lang="ja-JP" altLang="en-US" sz="2000" b="0" dirty="0">
                <a:latin typeface="ＭＳ ゴシック" panose="020B0609070205080204" pitchFamily="49" charset="-128"/>
                <a:ea typeface="ＭＳ ゴシック" panose="020B0609070205080204" pitchFamily="49" charset="-128"/>
              </a:rPr>
              <a:t>番号）</a:t>
            </a:r>
            <a:endParaRPr lang="en-US" sz="2000" b="0" dirty="0">
              <a:latin typeface="ＭＳ ゴシック" panose="020B0609070205080204" pitchFamily="49" charset="-128"/>
              <a:ea typeface="ＭＳ ゴシック" panose="020B0609070205080204" pitchFamily="49" charset="-128"/>
            </a:endParaRPr>
          </a:p>
          <a:p>
            <a:pPr>
              <a:lnSpc>
                <a:spcPct val="110000"/>
              </a:lnSpc>
              <a:buFont typeface="Arial"/>
              <a:buChar char="•"/>
            </a:pPr>
            <a:r>
              <a:rPr lang="ja-JP" altLang="en-US" sz="2000" b="0" dirty="0">
                <a:latin typeface="ＭＳ ゴシック" panose="020B0609070205080204" pitchFamily="49" charset="-128"/>
                <a:ea typeface="ＭＳ ゴシック" panose="020B0609070205080204" pitchFamily="49" charset="-128"/>
              </a:rPr>
              <a:t>オリジナル</a:t>
            </a:r>
            <a:r>
              <a:rPr lang="en-US" sz="2000" b="0" dirty="0" err="1">
                <a:latin typeface="ＭＳ ゴシック" panose="020B0609070205080204" pitchFamily="49" charset="-128"/>
                <a:ea typeface="ＭＳ ゴシック" panose="020B0609070205080204" pitchFamily="49" charset="-128"/>
              </a:rPr>
              <a:t>のダウンロード</a:t>
            </a:r>
            <a:r>
              <a:rPr lang="ja-JP" altLang="en-US" sz="2000" b="0" dirty="0">
                <a:latin typeface="ＭＳ ゴシック" panose="020B0609070205080204" pitchFamily="49" charset="-128"/>
                <a:ea typeface="ＭＳ ゴシック" panose="020B0609070205080204" pitchFamily="49" charset="-128"/>
              </a:rPr>
              <a:t>元</a:t>
            </a:r>
            <a:r>
              <a:rPr lang="en-US" sz="2000" b="0" dirty="0">
                <a:latin typeface="ＭＳ ゴシック" panose="020B0609070205080204" pitchFamily="49" charset="-128"/>
                <a:ea typeface="ＭＳ ゴシック" panose="020B0609070205080204" pitchFamily="49" charset="-128"/>
              </a:rPr>
              <a:t>URL</a:t>
            </a:r>
          </a:p>
          <a:p>
            <a:pPr>
              <a:lnSpc>
                <a:spcPct val="110000"/>
              </a:lnSpc>
              <a:buFont typeface="Arial"/>
              <a:buChar char="•"/>
            </a:pPr>
            <a:r>
              <a:rPr lang="en-US" sz="2000" b="0" dirty="0" err="1">
                <a:latin typeface="ＭＳ ゴシック" panose="020B0609070205080204" pitchFamily="49" charset="-128"/>
                <a:ea typeface="ＭＳ ゴシック" panose="020B0609070205080204" pitchFamily="49" charset="-128"/>
              </a:rPr>
              <a:t>ライセンス</a:t>
            </a:r>
            <a:r>
              <a:rPr lang="ja-JP" altLang="en-US" sz="2000" b="0" dirty="0">
                <a:latin typeface="ＭＳ ゴシック" panose="020B0609070205080204" pitchFamily="49" charset="-128"/>
                <a:ea typeface="ＭＳ ゴシック" panose="020B0609070205080204" pitchFamily="49" charset="-128"/>
              </a:rPr>
              <a:t>および</a:t>
            </a:r>
            <a:r>
              <a:rPr lang="en-US" sz="2000" b="0" dirty="0" err="1">
                <a:latin typeface="ＭＳ ゴシック" panose="020B0609070205080204" pitchFamily="49" charset="-128"/>
                <a:ea typeface="ＭＳ ゴシック" panose="020B0609070205080204" pitchFamily="49" charset="-128"/>
              </a:rPr>
              <a:t>ライセンスのURL</a:t>
            </a:r>
            <a:endParaRPr lang="en-US" sz="2000" b="0" dirty="0">
              <a:latin typeface="ＭＳ ゴシック" panose="020B0609070205080204" pitchFamily="49" charset="-128"/>
              <a:ea typeface="ＭＳ ゴシック" panose="020B0609070205080204" pitchFamily="49" charset="-128"/>
            </a:endParaRPr>
          </a:p>
          <a:p>
            <a:pPr>
              <a:lnSpc>
                <a:spcPct val="110000"/>
              </a:lnSpc>
              <a:buFont typeface="Arial"/>
              <a:buChar char="•"/>
            </a:pPr>
            <a:r>
              <a:rPr lang="en-US" sz="2000" b="0" dirty="0">
                <a:latin typeface="ＭＳ ゴシック" panose="020B0609070205080204" pitchFamily="49" charset="-128"/>
                <a:ea typeface="ＭＳ ゴシック" panose="020B0609070205080204" pitchFamily="49" charset="-128"/>
              </a:rPr>
              <a:t>説明</a:t>
            </a:r>
          </a:p>
          <a:p>
            <a:pPr>
              <a:lnSpc>
                <a:spcPct val="110000"/>
              </a:lnSpc>
              <a:buFont typeface="Arial"/>
              <a:buChar char="•"/>
            </a:pPr>
            <a:r>
              <a:rPr lang="en-US" sz="2000" b="0" dirty="0">
                <a:latin typeface="ＭＳ ゴシック" panose="020B0609070205080204" pitchFamily="49" charset="-128"/>
                <a:ea typeface="ＭＳ ゴシック" panose="020B0609070205080204" pitchFamily="49" charset="-128"/>
              </a:rPr>
              <a:t>改変に関する記述</a:t>
            </a:r>
          </a:p>
          <a:p>
            <a:pPr>
              <a:lnSpc>
                <a:spcPct val="110000"/>
              </a:lnSpc>
              <a:buFont typeface="Arial"/>
              <a:buChar char="•"/>
            </a:pPr>
            <a:r>
              <a:rPr lang="en-US" sz="2000" b="0" dirty="0" err="1">
                <a:latin typeface="ＭＳ ゴシック" panose="020B0609070205080204" pitchFamily="49" charset="-128"/>
                <a:ea typeface="ＭＳ ゴシック" panose="020B0609070205080204" pitchFamily="49" charset="-128"/>
              </a:rPr>
              <a:t>依存</a:t>
            </a:r>
            <a:r>
              <a:rPr lang="ja-JP" altLang="en-US" sz="2000" b="0" dirty="0">
                <a:latin typeface="ＭＳ ゴシック" panose="020B0609070205080204" pitchFamily="49" charset="-128"/>
                <a:ea typeface="ＭＳ ゴシック" panose="020B0609070205080204" pitchFamily="49" charset="-128"/>
              </a:rPr>
              <a:t>関係</a:t>
            </a:r>
            <a:r>
              <a:rPr lang="en-US" sz="2000" b="0" dirty="0" err="1">
                <a:latin typeface="ＭＳ ゴシック" panose="020B0609070205080204" pitchFamily="49" charset="-128"/>
                <a:ea typeface="ＭＳ ゴシック" panose="020B0609070205080204" pitchFamily="49" charset="-128"/>
              </a:rPr>
              <a:t>のリスト</a:t>
            </a:r>
            <a:endParaRPr lang="en-US" sz="2000" b="0" dirty="0">
              <a:latin typeface="ＭＳ ゴシック" panose="020B0609070205080204" pitchFamily="49" charset="-128"/>
              <a:ea typeface="ＭＳ ゴシック" panose="020B0609070205080204" pitchFamily="49" charset="-128"/>
            </a:endParaRPr>
          </a:p>
          <a:p>
            <a:pPr>
              <a:lnSpc>
                <a:spcPct val="110000"/>
              </a:lnSpc>
              <a:buFont typeface="Arial"/>
              <a:buChar char="•"/>
            </a:pPr>
            <a:r>
              <a:rPr lang="en-US" sz="2000" b="0" dirty="0" err="1">
                <a:latin typeface="ＭＳ ゴシック" panose="020B0609070205080204" pitchFamily="49" charset="-128"/>
                <a:ea typeface="ＭＳ ゴシック" panose="020B0609070205080204" pitchFamily="49" charset="-128"/>
              </a:rPr>
              <a:t>製品で意図している使用</a:t>
            </a:r>
            <a:r>
              <a:rPr lang="ja-JP" altLang="en-US" sz="2000" b="0" dirty="0">
                <a:latin typeface="ＭＳ ゴシック" panose="020B0609070205080204" pitchFamily="49" charset="-128"/>
                <a:ea typeface="ＭＳ ゴシック" panose="020B0609070205080204" pitchFamily="49" charset="-128"/>
              </a:rPr>
              <a:t>方法</a:t>
            </a:r>
            <a:endParaRPr lang="en-US" sz="2000" b="0" dirty="0">
              <a:latin typeface="ＭＳ ゴシック" panose="020B0609070205080204" pitchFamily="49" charset="-128"/>
              <a:ea typeface="ＭＳ ゴシック" panose="020B0609070205080204" pitchFamily="49" charset="-128"/>
            </a:endParaRPr>
          </a:p>
          <a:p>
            <a:pPr>
              <a:lnSpc>
                <a:spcPct val="110000"/>
              </a:lnSpc>
              <a:buFont typeface="Arial"/>
              <a:buChar char="•"/>
            </a:pPr>
            <a:r>
              <a:rPr lang="en-US" sz="2000" b="0" dirty="0" err="1">
                <a:latin typeface="ＭＳ ゴシック" panose="020B0609070205080204" pitchFamily="49" charset="-128"/>
                <a:ea typeface="ＭＳ ゴシック" panose="020B0609070205080204" pitchFamily="49" charset="-128"/>
              </a:rPr>
              <a:t>そのパッケージを</a:t>
            </a:r>
            <a:r>
              <a:rPr lang="ja-JP" altLang="en-US" sz="2000" b="0" dirty="0">
                <a:latin typeface="ＭＳ ゴシック" panose="020B0609070205080204" pitchFamily="49" charset="-128"/>
                <a:ea typeface="ＭＳ ゴシック" panose="020B0609070205080204" pitchFamily="49" charset="-128"/>
              </a:rPr>
              <a:t>内包する</a:t>
            </a:r>
            <a:r>
              <a:rPr lang="en-US" sz="2000" b="0" dirty="0" err="1">
                <a:latin typeface="ＭＳ ゴシック" panose="020B0609070205080204" pitchFamily="49" charset="-128"/>
                <a:ea typeface="ＭＳ ゴシック" panose="020B0609070205080204" pitchFamily="49" charset="-128"/>
              </a:rPr>
              <a:t>製品のファースト</a:t>
            </a:r>
            <a:r>
              <a:rPr lang="ja-JP" altLang="en-US" sz="2000" b="0" dirty="0">
                <a:latin typeface="ＭＳ ゴシック" panose="020B0609070205080204" pitchFamily="49" charset="-128"/>
                <a:ea typeface="ＭＳ ゴシック" panose="020B0609070205080204" pitchFamily="49" charset="-128"/>
              </a:rPr>
              <a:t> </a:t>
            </a:r>
            <a:r>
              <a:rPr lang="en-US" sz="2000" b="0" dirty="0" err="1">
                <a:latin typeface="ＭＳ ゴシック" panose="020B0609070205080204" pitchFamily="49" charset="-128"/>
                <a:ea typeface="ＭＳ ゴシック" panose="020B0609070205080204" pitchFamily="49" charset="-128"/>
              </a:rPr>
              <a:t>リリース（最初の公開・販売</a:t>
            </a:r>
            <a:r>
              <a:rPr lang="en-US" sz="2000" b="0" dirty="0">
                <a:latin typeface="ＭＳ ゴシック" panose="020B0609070205080204" pitchFamily="49" charset="-128"/>
                <a:ea typeface="ＭＳ ゴシック" panose="020B0609070205080204" pitchFamily="49" charset="-128"/>
              </a:rPr>
              <a:t>）</a:t>
            </a:r>
          </a:p>
          <a:p>
            <a:pPr>
              <a:lnSpc>
                <a:spcPct val="110000"/>
              </a:lnSpc>
              <a:buFont typeface="Arial"/>
              <a:buChar char="•"/>
            </a:pPr>
            <a:r>
              <a:rPr lang="en-US" sz="2000" b="0" dirty="0" err="1">
                <a:latin typeface="ＭＳ ゴシック" panose="020B0609070205080204" pitchFamily="49" charset="-128"/>
                <a:ea typeface="ＭＳ ゴシック" panose="020B0609070205080204" pitchFamily="49" charset="-128"/>
              </a:rPr>
              <a:t>ソースコード</a:t>
            </a:r>
            <a:r>
              <a:rPr lang="ja-JP" altLang="en-US" sz="2000" b="0" dirty="0">
                <a:latin typeface="ＭＳ ゴシック" panose="020B0609070205080204" pitchFamily="49" charset="-128"/>
                <a:ea typeface="ＭＳ ゴシック" panose="020B0609070205080204" pitchFamily="49" charset="-128"/>
              </a:rPr>
              <a:t>を</a:t>
            </a:r>
            <a:r>
              <a:rPr lang="en-US" sz="2000" b="0" dirty="0" err="1">
                <a:latin typeface="ＭＳ ゴシック" panose="020B0609070205080204" pitchFamily="49" charset="-128"/>
                <a:ea typeface="ＭＳ ゴシック" panose="020B0609070205080204" pitchFamily="49" charset="-128"/>
              </a:rPr>
              <a:t>入手</a:t>
            </a:r>
            <a:r>
              <a:rPr lang="ja-JP" altLang="en-US" sz="2000" b="0" dirty="0">
                <a:latin typeface="ＭＳ ゴシック" panose="020B0609070205080204" pitchFamily="49" charset="-128"/>
                <a:ea typeface="ＭＳ ゴシック" panose="020B0609070205080204" pitchFamily="49" charset="-128"/>
              </a:rPr>
              <a:t>できるか</a:t>
            </a:r>
            <a:endParaRPr lang="en-US" sz="2000" b="0" dirty="0">
              <a:latin typeface="ＭＳ ゴシック" panose="020B0609070205080204" pitchFamily="49" charset="-128"/>
              <a:ea typeface="ＭＳ ゴシック" panose="020B0609070205080204" pitchFamily="49" charset="-128"/>
            </a:endParaRPr>
          </a:p>
          <a:p>
            <a:pPr>
              <a:lnSpc>
                <a:spcPct val="110000"/>
              </a:lnSpc>
              <a:buFont typeface="Arial"/>
              <a:buChar char="•"/>
            </a:pPr>
            <a:r>
              <a:rPr lang="en-US" sz="2000" b="0" dirty="0">
                <a:latin typeface="ＭＳ ゴシック" panose="020B0609070205080204" pitchFamily="49" charset="-128"/>
                <a:ea typeface="ＭＳ ゴシック" panose="020B0609070205080204" pitchFamily="49" charset="-128"/>
              </a:rPr>
              <a:t>ソースコードがどこでメンテナンスされるか</a:t>
            </a:r>
          </a:p>
          <a:p>
            <a:pPr>
              <a:lnSpc>
                <a:spcPct val="110000"/>
              </a:lnSpc>
              <a:buFont typeface="Arial"/>
              <a:buChar char="•"/>
            </a:pPr>
            <a:r>
              <a:rPr lang="en-US" sz="2000" b="0" dirty="0" err="1">
                <a:latin typeface="ＭＳ ゴシック" panose="020B0609070205080204" pitchFamily="49" charset="-128"/>
                <a:ea typeface="ＭＳ ゴシック" panose="020B0609070205080204" pitchFamily="49" charset="-128"/>
              </a:rPr>
              <a:t>そのパッケージが他の経緯で以前に承認されたことが</a:t>
            </a:r>
            <a:r>
              <a:rPr lang="ja-JP" altLang="en-US" sz="2000" b="0" dirty="0">
                <a:latin typeface="ＭＳ ゴシック" panose="020B0609070205080204" pitchFamily="49" charset="-128"/>
                <a:ea typeface="ＭＳ ゴシック" panose="020B0609070205080204" pitchFamily="49" charset="-128"/>
              </a:rPr>
              <a:t>ある</a:t>
            </a:r>
            <a:r>
              <a:rPr lang="en-US" sz="2000" b="0" dirty="0">
                <a:latin typeface="ＭＳ ゴシック" panose="020B0609070205080204" pitchFamily="49" charset="-128"/>
                <a:ea typeface="ＭＳ ゴシック" panose="020B0609070205080204" pitchFamily="49" charset="-128"/>
              </a:rPr>
              <a:t>か？</a:t>
            </a:r>
          </a:p>
          <a:p>
            <a:pPr>
              <a:lnSpc>
                <a:spcPct val="110000"/>
              </a:lnSpc>
              <a:buFont typeface="Arial"/>
              <a:buChar char="•"/>
            </a:pPr>
            <a:r>
              <a:rPr lang="en-US" sz="2000" b="0" dirty="0" err="1">
                <a:latin typeface="ＭＳ ゴシック" panose="020B0609070205080204" pitchFamily="49" charset="-128"/>
                <a:ea typeface="ＭＳ ゴシック" panose="020B0609070205080204" pitchFamily="49" charset="-128"/>
              </a:rPr>
              <a:t>輸出管理対象となる技術</a:t>
            </a:r>
            <a:r>
              <a:rPr lang="ja-JP" altLang="en-US" sz="2000" b="0" dirty="0">
                <a:latin typeface="ＭＳ ゴシック" panose="020B0609070205080204" pitchFamily="49" charset="-128"/>
                <a:ea typeface="ＭＳ ゴシック" panose="020B0609070205080204" pitchFamily="49" charset="-128"/>
              </a:rPr>
              <a:t>が</a:t>
            </a:r>
            <a:r>
              <a:rPr lang="en-US" sz="2000" b="0" dirty="0" err="1">
                <a:latin typeface="ＭＳ ゴシック" panose="020B0609070205080204" pitchFamily="49" charset="-128"/>
                <a:ea typeface="ＭＳ ゴシック" panose="020B0609070205080204" pitchFamily="49" charset="-128"/>
              </a:rPr>
              <a:t>含まれているか</a:t>
            </a:r>
            <a:endParaRPr lang="en-US" sz="2000" b="0" dirty="0">
              <a:latin typeface="ＭＳ ゴシック" panose="020B0609070205080204" pitchFamily="49" charset="-128"/>
              <a:ea typeface="ＭＳ ゴシック" panose="020B0609070205080204" pitchFamily="49" charset="-128"/>
            </a:endParaRPr>
          </a:p>
          <a:p>
            <a:pPr>
              <a:lnSpc>
                <a:spcPct val="110000"/>
              </a:lnSpc>
              <a:buFont typeface="Arial"/>
              <a:buChar char="•"/>
            </a:pPr>
            <a:r>
              <a:rPr lang="en-US" sz="2000" b="0" dirty="0" err="1">
                <a:latin typeface="ＭＳ ゴシック" panose="020B0609070205080204" pitchFamily="49" charset="-128"/>
                <a:ea typeface="ＭＳ ゴシック" panose="020B0609070205080204" pitchFamily="49" charset="-128"/>
              </a:rPr>
              <a:t>外部ベンダーからの提供物の場合</a:t>
            </a:r>
            <a:r>
              <a:rPr lang="en-US" sz="2000" b="0" dirty="0">
                <a:latin typeface="ＭＳ ゴシック" panose="020B0609070205080204" pitchFamily="49" charset="-128"/>
                <a:ea typeface="ＭＳ ゴシック" panose="020B0609070205080204" pitchFamily="49" charset="-128"/>
              </a:rPr>
              <a:t>： </a:t>
            </a:r>
          </a:p>
          <a:p>
            <a:pPr lvl="1">
              <a:lnSpc>
                <a:spcPct val="110000"/>
              </a:lnSpc>
              <a:buFont typeface="Wingdings" panose="05000000000000000000" pitchFamily="2" charset="2"/>
              <a:buChar char="Ø"/>
            </a:pPr>
            <a:r>
              <a:rPr lang="en-US" sz="1700" b="0" dirty="0">
                <a:latin typeface="ＭＳ ゴシック" panose="020B0609070205080204" pitchFamily="49" charset="-128"/>
                <a:ea typeface="ＭＳ ゴシック" panose="020B0609070205080204" pitchFamily="49" charset="-128"/>
              </a:rPr>
              <a:t>開発チームのコンタクト ポイント</a:t>
            </a:r>
          </a:p>
          <a:p>
            <a:pPr lvl="1">
              <a:lnSpc>
                <a:spcPct val="110000"/>
              </a:lnSpc>
              <a:buFont typeface="Wingdings" panose="05000000000000000000" pitchFamily="2" charset="2"/>
              <a:buChar char="Ø"/>
            </a:pPr>
            <a:r>
              <a:rPr lang="en-US" sz="1700" dirty="0" err="1">
                <a:latin typeface="ＭＳ ゴシック" panose="020B0609070205080204" pitchFamily="49" charset="-128"/>
                <a:ea typeface="ＭＳ ゴシック" panose="020B0609070205080204" pitchFamily="49" charset="-128"/>
              </a:rPr>
              <a:t>著作権表示、</a:t>
            </a:r>
            <a:r>
              <a:rPr lang="en-US" sz="1700" dirty="0" err="1" smtClean="0">
                <a:latin typeface="ＭＳ ゴシック" panose="020B0609070205080204" pitchFamily="49" charset="-128"/>
                <a:ea typeface="ＭＳ ゴシック" panose="020B0609070205080204" pitchFamily="49" charset="-128"/>
              </a:rPr>
              <a:t>帰属</a:t>
            </a:r>
            <a:r>
              <a:rPr lang="ja-JP" altLang="en-US" sz="1700" dirty="0">
                <a:latin typeface="ＭＳ ゴシック" panose="020B0609070205080204" pitchFamily="49" charset="-128"/>
                <a:ea typeface="ＭＳ ゴシック" panose="020B0609070205080204" pitchFamily="49" charset="-128"/>
              </a:rPr>
              <a:t>表示</a:t>
            </a:r>
            <a:r>
              <a:rPr lang="en-US" sz="1700" dirty="0" smtClean="0">
                <a:latin typeface="ＭＳ ゴシック" panose="020B0609070205080204" pitchFamily="49" charset="-128"/>
                <a:ea typeface="ＭＳ ゴシック" panose="020B0609070205080204" pitchFamily="49" charset="-128"/>
              </a:rPr>
              <a:t>、</a:t>
            </a:r>
            <a:r>
              <a:rPr lang="en-US" sz="1700" dirty="0" err="1">
                <a:latin typeface="ＭＳ ゴシック" panose="020B0609070205080204" pitchFamily="49" charset="-128"/>
                <a:ea typeface="ＭＳ ゴシック" panose="020B0609070205080204" pitchFamily="49" charset="-128"/>
              </a:rPr>
              <a:t>およびライセンスの義務</a:t>
            </a:r>
            <a:r>
              <a:rPr lang="ja-JP" altLang="en-US" sz="1700" dirty="0">
                <a:latin typeface="ＭＳ ゴシック" panose="020B0609070205080204" pitchFamily="49" charset="-128"/>
                <a:ea typeface="ＭＳ ゴシック" panose="020B0609070205080204" pitchFamily="49" charset="-128"/>
              </a:rPr>
              <a:t>履行に</a:t>
            </a:r>
            <a:r>
              <a:rPr lang="en-US" sz="1700" dirty="0" err="1">
                <a:latin typeface="ＭＳ ゴシック" panose="020B0609070205080204" pitchFamily="49" charset="-128"/>
                <a:ea typeface="ＭＳ ゴシック" panose="020B0609070205080204" pitchFamily="49" charset="-128"/>
              </a:rPr>
              <a:t>必要</a:t>
            </a:r>
            <a:r>
              <a:rPr lang="ja-JP" altLang="en-US" sz="1700" dirty="0">
                <a:latin typeface="ＭＳ ゴシック" panose="020B0609070205080204" pitchFamily="49" charset="-128"/>
                <a:ea typeface="ＭＳ ゴシック" panose="020B0609070205080204" pitchFamily="49" charset="-128"/>
              </a:rPr>
              <a:t>な</a:t>
            </a:r>
            <a:r>
              <a:rPr lang="en-US" sz="1700" dirty="0" err="1">
                <a:latin typeface="ＭＳ ゴシック" panose="020B0609070205080204" pitchFamily="49" charset="-128"/>
                <a:ea typeface="ＭＳ ゴシック" panose="020B0609070205080204" pitchFamily="49" charset="-128"/>
              </a:rPr>
              <a:t>ベンダー改変ソースコード</a:t>
            </a:r>
            <a:endParaRPr lang="en-US" sz="2000" b="0" dirty="0">
              <a:latin typeface="ＭＳ ゴシック" panose="020B0609070205080204" pitchFamily="49" charset="-128"/>
              <a:ea typeface="ＭＳ ゴシック" panose="020B0609070205080204" pitchFamily="49" charset="-128"/>
            </a:endParaRPr>
          </a:p>
          <a:p>
            <a:pPr marL="0" indent="0">
              <a:lnSpc>
                <a:spcPct val="100000"/>
              </a:lnSpc>
              <a:buNone/>
            </a:pPr>
            <a:endParaRPr lang="en-US" sz="2000" b="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3899313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ＭＳ ゴシック" panose="020B0609070205080204" pitchFamily="49" charset="-128"/>
                <a:ea typeface="ＭＳ ゴシック" panose="020B0609070205080204" pitchFamily="49" charset="-128"/>
              </a:rPr>
              <a:t>FOSSレビューチーム</a:t>
            </a:r>
            <a:endParaRPr lang="en-US" dirty="0">
              <a:solidFill>
                <a:schemeClr val="tx1"/>
              </a:solidFill>
              <a:latin typeface="ＭＳ ゴシック" panose="020B0609070205080204" pitchFamily="49" charset="-128"/>
              <a:ea typeface="ＭＳ ゴシック" panose="020B0609070205080204" pitchFamily="49" charset="-128"/>
            </a:endParaRPr>
          </a:p>
        </p:txBody>
      </p:sp>
      <p:sp>
        <p:nvSpPr>
          <p:cNvPr id="13" name="Content Placeholder 2"/>
          <p:cNvSpPr>
            <a:spLocks noGrp="1"/>
          </p:cNvSpPr>
          <p:nvPr>
            <p:ph idx="1"/>
          </p:nvPr>
        </p:nvSpPr>
        <p:spPr>
          <a:xfrm>
            <a:off x="304800" y="4531169"/>
            <a:ext cx="11277600" cy="3052238"/>
          </a:xfrm>
        </p:spPr>
        <p:txBody>
          <a:bodyPr vert="horz" lIns="91440" tIns="45720" rIns="91440" bIns="45720" rtlCol="0" anchor="t">
            <a:noAutofit/>
          </a:bodyPr>
          <a:lstStyle/>
          <a:p>
            <a:pPr marL="0" indent="0">
              <a:buNone/>
            </a:pPr>
            <a:r>
              <a:rPr lang="en-US" sz="2000" dirty="0">
                <a:latin typeface="ＭＳ ゴシック" panose="020B0609070205080204" pitchFamily="49" charset="-128"/>
                <a:ea typeface="ＭＳ ゴシック" panose="020B0609070205080204" pitchFamily="49" charset="-128"/>
              </a:rPr>
              <a:t>FOSS </a:t>
            </a:r>
            <a:r>
              <a:rPr lang="en-US" sz="2000" dirty="0" err="1">
                <a:latin typeface="ＭＳ ゴシック" panose="020B0609070205080204" pitchFamily="49" charset="-128"/>
                <a:ea typeface="ＭＳ ゴシック" panose="020B0609070205080204" pitchFamily="49" charset="-128"/>
              </a:rPr>
              <a:t>レビュ</a:t>
            </a:r>
            <a:r>
              <a:rPr lang="en-US" sz="2000" dirty="0">
                <a:latin typeface="ＭＳ ゴシック" panose="020B0609070205080204" pitchFamily="49" charset="-128"/>
                <a:ea typeface="ＭＳ ゴシック" panose="020B0609070205080204" pitchFamily="49" charset="-128"/>
              </a:rPr>
              <a:t>ー</a:t>
            </a:r>
            <a:r>
              <a:rPr lang="ja-JP" altLang="en-US" sz="2000" dirty="0">
                <a:latin typeface="ＭＳ ゴシック" panose="020B0609070205080204" pitchFamily="49" charset="-128"/>
                <a:ea typeface="ＭＳ ゴシック" panose="020B0609070205080204" pitchFamily="49" charset="-128"/>
              </a:rPr>
              <a:t>に</a:t>
            </a:r>
            <a:r>
              <a:rPr lang="en-US" sz="2000" dirty="0">
                <a:latin typeface="ＭＳ ゴシック" panose="020B0609070205080204" pitchFamily="49" charset="-128"/>
                <a:ea typeface="ＭＳ ゴシック" panose="020B0609070205080204" pitchFamily="49" charset="-128"/>
              </a:rPr>
              <a:t>は</a:t>
            </a:r>
            <a:r>
              <a:rPr lang="ja-JP" altLang="en-US" sz="2000" dirty="0">
                <a:latin typeface="ＭＳ ゴシック" panose="020B0609070205080204" pitchFamily="49" charset="-128"/>
                <a:ea typeface="ＭＳ ゴシック" panose="020B0609070205080204" pitchFamily="49" charset="-128"/>
              </a:rPr>
              <a:t>複数の支援グループが参加し、</a:t>
            </a:r>
            <a:r>
              <a:rPr lang="en-US" sz="2000" dirty="0" err="1">
                <a:latin typeface="ＭＳ ゴシック" panose="020B0609070205080204" pitchFamily="49" charset="-128"/>
                <a:ea typeface="ＭＳ ゴシック" panose="020B0609070205080204" pitchFamily="49" charset="-128"/>
              </a:rPr>
              <a:t>FOSSの使用</a:t>
            </a:r>
            <a:r>
              <a:rPr lang="ja-JP" altLang="en-US" sz="2000" dirty="0">
                <a:latin typeface="ＭＳ ゴシック" panose="020B0609070205080204" pitchFamily="49" charset="-128"/>
                <a:ea typeface="ＭＳ ゴシック" panose="020B0609070205080204" pitchFamily="49" charset="-128"/>
              </a:rPr>
              <a:t>に関する</a:t>
            </a:r>
            <a:r>
              <a:rPr lang="en-US" sz="2000" dirty="0" err="1">
                <a:latin typeface="ＭＳ ゴシック" panose="020B0609070205080204" pitchFamily="49" charset="-128"/>
                <a:ea typeface="ＭＳ ゴシック" panose="020B0609070205080204" pitchFamily="49" charset="-128"/>
              </a:rPr>
              <a:t>支援</a:t>
            </a:r>
            <a:r>
              <a:rPr lang="en-US" sz="2000" dirty="0">
                <a:latin typeface="ＭＳ ゴシック" panose="020B0609070205080204" pitchFamily="49" charset="-128"/>
                <a:ea typeface="ＭＳ ゴシック" panose="020B0609070205080204" pitchFamily="49" charset="-128"/>
              </a:rPr>
              <a:t>、</a:t>
            </a:r>
            <a:r>
              <a:rPr lang="ja-JP" altLang="en-US" sz="2000" dirty="0">
                <a:latin typeface="ＭＳ ゴシック" panose="020B0609070205080204" pitchFamily="49" charset="-128"/>
                <a:ea typeface="ＭＳ ゴシック" panose="020B0609070205080204" pitchFamily="49" charset="-128"/>
              </a:rPr>
              <a:t>指導</a:t>
            </a:r>
            <a:r>
              <a:rPr lang="en-US" sz="2000" dirty="0">
                <a:latin typeface="ＭＳ ゴシック" panose="020B0609070205080204" pitchFamily="49" charset="-128"/>
                <a:ea typeface="ＭＳ ゴシック" panose="020B0609070205080204" pitchFamily="49" charset="-128"/>
              </a:rPr>
              <a:t>、</a:t>
            </a:r>
            <a:r>
              <a:rPr lang="en-US" sz="2000" dirty="0" err="1">
                <a:latin typeface="ＭＳ ゴシック" panose="020B0609070205080204" pitchFamily="49" charset="-128"/>
                <a:ea typeface="ＭＳ ゴシック" panose="020B0609070205080204" pitchFamily="49" charset="-128"/>
              </a:rPr>
              <a:t>とりまとめ</a:t>
            </a:r>
            <a:r>
              <a:rPr lang="ja-JP" altLang="en-US" sz="2000" dirty="0" err="1">
                <a:latin typeface="ＭＳ ゴシック" panose="020B0609070205080204" pitchFamily="49" charset="-128"/>
                <a:ea typeface="ＭＳ ゴシック" panose="020B0609070205080204" pitchFamily="49" charset="-128"/>
              </a:rPr>
              <a:t>、</a:t>
            </a:r>
            <a:r>
              <a:rPr lang="ja-JP" altLang="en-US" sz="2000" dirty="0">
                <a:latin typeface="ＭＳ ゴシック" panose="020B0609070205080204" pitchFamily="49" charset="-128"/>
                <a:ea typeface="ＭＳ ゴシック" panose="020B0609070205080204" pitchFamily="49" charset="-128"/>
              </a:rPr>
              <a:t>および</a:t>
            </a:r>
            <a:r>
              <a:rPr lang="en-US" sz="2000" dirty="0" err="1">
                <a:latin typeface="ＭＳ ゴシック" panose="020B0609070205080204" pitchFamily="49" charset="-128"/>
                <a:ea typeface="ＭＳ ゴシック" panose="020B0609070205080204" pitchFamily="49" charset="-128"/>
              </a:rPr>
              <a:t>レビュ</a:t>
            </a:r>
            <a:r>
              <a:rPr lang="en-US" sz="2000" dirty="0">
                <a:latin typeface="ＭＳ ゴシック" panose="020B0609070205080204" pitchFamily="49" charset="-128"/>
                <a:ea typeface="ＭＳ ゴシック" panose="020B0609070205080204" pitchFamily="49" charset="-128"/>
              </a:rPr>
              <a:t>ー</a:t>
            </a:r>
            <a:r>
              <a:rPr lang="ja-JP" altLang="en-US" sz="2000" dirty="0">
                <a:latin typeface="ＭＳ ゴシック" panose="020B0609070205080204" pitchFamily="49" charset="-128"/>
                <a:ea typeface="ＭＳ ゴシック" panose="020B0609070205080204" pitchFamily="49" charset="-128"/>
              </a:rPr>
              <a:t>を</a:t>
            </a:r>
            <a:r>
              <a:rPr lang="en-US" sz="2000" dirty="0" err="1">
                <a:latin typeface="ＭＳ ゴシック" panose="020B0609070205080204" pitchFamily="49" charset="-128"/>
                <a:ea typeface="ＭＳ ゴシック" panose="020B0609070205080204" pitchFamily="49" charset="-128"/>
              </a:rPr>
              <a:t>協力して</a:t>
            </a:r>
            <a:r>
              <a:rPr lang="ja-JP" altLang="en-US" sz="2000" dirty="0">
                <a:latin typeface="ＭＳ ゴシック" panose="020B0609070205080204" pitchFamily="49" charset="-128"/>
                <a:ea typeface="ＭＳ ゴシック" panose="020B0609070205080204" pitchFamily="49" charset="-128"/>
              </a:rPr>
              <a:t>行う</a:t>
            </a:r>
            <a:r>
              <a:rPr lang="en-US" sz="2000" dirty="0">
                <a:latin typeface="ＭＳ ゴシック" panose="020B0609070205080204" pitchFamily="49" charset="-128"/>
                <a:ea typeface="ＭＳ ゴシック" panose="020B0609070205080204" pitchFamily="49" charset="-128"/>
              </a:rPr>
              <a:t>。</a:t>
            </a:r>
            <a:r>
              <a:rPr lang="ja-JP" altLang="en-US" sz="2000" dirty="0">
                <a:latin typeface="ＭＳ ゴシック" panose="020B0609070205080204" pitchFamily="49" charset="-128"/>
                <a:ea typeface="ＭＳ ゴシック" panose="020B0609070205080204" pitchFamily="49" charset="-128"/>
              </a:rPr>
              <a:t>レビュー </a:t>
            </a:r>
            <a:r>
              <a:rPr lang="en-US" sz="2000" dirty="0" err="1">
                <a:latin typeface="ＭＳ ゴシック" panose="020B0609070205080204" pitchFamily="49" charset="-128"/>
                <a:ea typeface="ＭＳ ゴシック" panose="020B0609070205080204" pitchFamily="49" charset="-128"/>
              </a:rPr>
              <a:t>チーム</a:t>
            </a:r>
            <a:r>
              <a:rPr lang="ja-JP" altLang="en-US" sz="2000" dirty="0">
                <a:latin typeface="ＭＳ ゴシック" panose="020B0609070205080204" pitchFamily="49" charset="-128"/>
                <a:ea typeface="ＭＳ ゴシック" panose="020B0609070205080204" pitchFamily="49" charset="-128"/>
              </a:rPr>
              <a:t>には、</a:t>
            </a:r>
            <a:r>
              <a:rPr lang="en-US" sz="2000" dirty="0" err="1">
                <a:latin typeface="ＭＳ ゴシック" panose="020B0609070205080204" pitchFamily="49" charset="-128"/>
                <a:ea typeface="ＭＳ ゴシック" panose="020B0609070205080204" pitchFamily="49" charset="-128"/>
              </a:rPr>
              <a:t>以下の</a:t>
            </a:r>
            <a:r>
              <a:rPr lang="ja-JP" altLang="en-US" sz="2000" dirty="0">
                <a:latin typeface="ＭＳ ゴシック" panose="020B0609070205080204" pitchFamily="49" charset="-128"/>
                <a:ea typeface="ＭＳ ゴシック" panose="020B0609070205080204" pitchFamily="49" charset="-128"/>
              </a:rPr>
              <a:t>複数のチームが含まれる。</a:t>
            </a:r>
            <a:endParaRPr lang="en-US" sz="2000" dirty="0">
              <a:latin typeface="ＭＳ ゴシック" panose="020B0609070205080204" pitchFamily="49" charset="-128"/>
              <a:ea typeface="ＭＳ ゴシック" panose="020B0609070205080204" pitchFamily="49" charset="-128"/>
            </a:endParaRPr>
          </a:p>
          <a:p>
            <a:pPr>
              <a:lnSpc>
                <a:spcPct val="130000"/>
              </a:lnSpc>
              <a:buFont typeface="Arial"/>
              <a:buChar char="•"/>
            </a:pPr>
            <a:r>
              <a:rPr lang="en-US" sz="1600" b="0" dirty="0" err="1">
                <a:latin typeface="ＭＳ ゴシック" panose="020B0609070205080204" pitchFamily="49" charset="-128"/>
                <a:ea typeface="ＭＳ ゴシック" panose="020B0609070205080204" pitchFamily="49" charset="-128"/>
              </a:rPr>
              <a:t>ライセンスの義務を特定し、評価する法務チーム</a:t>
            </a:r>
            <a:endParaRPr lang="en-US" sz="1600" b="0" dirty="0">
              <a:latin typeface="ＭＳ ゴシック" panose="020B0609070205080204" pitchFamily="49" charset="-128"/>
              <a:ea typeface="ＭＳ ゴシック" panose="020B0609070205080204" pitchFamily="49" charset="-128"/>
            </a:endParaRPr>
          </a:p>
          <a:p>
            <a:pPr>
              <a:lnSpc>
                <a:spcPct val="130000"/>
              </a:lnSpc>
              <a:buFont typeface="Arial"/>
              <a:buChar char="•"/>
            </a:pPr>
            <a:r>
              <a:rPr lang="en-US" sz="1600" b="0" dirty="0" err="1">
                <a:latin typeface="ＭＳ ゴシック" panose="020B0609070205080204" pitchFamily="49" charset="-128"/>
                <a:ea typeface="ＭＳ ゴシック" panose="020B0609070205080204" pitchFamily="49" charset="-128"/>
              </a:rPr>
              <a:t>FOSSの使用</a:t>
            </a:r>
            <a:r>
              <a:rPr lang="ja-JP" altLang="en-US" sz="1600" b="0" dirty="0">
                <a:latin typeface="ＭＳ ゴシック" panose="020B0609070205080204" pitchFamily="49" charset="-128"/>
                <a:ea typeface="ＭＳ ゴシック" panose="020B0609070205080204" pitchFamily="49" charset="-128"/>
              </a:rPr>
              <a:t>の</a:t>
            </a:r>
            <a:r>
              <a:rPr lang="en-US" sz="1600" b="0" dirty="0" err="1">
                <a:latin typeface="ＭＳ ゴシック" panose="020B0609070205080204" pitchFamily="49" charset="-128"/>
                <a:ea typeface="ＭＳ ゴシック" panose="020B0609070205080204" pitchFamily="49" charset="-128"/>
              </a:rPr>
              <a:t>確認</a:t>
            </a:r>
            <a:r>
              <a:rPr lang="ja-JP" altLang="en-US" sz="1600" b="0" dirty="0">
                <a:latin typeface="ＭＳ ゴシック" panose="020B0609070205080204" pitchFamily="49" charset="-128"/>
                <a:ea typeface="ＭＳ ゴシック" panose="020B0609070205080204" pitchFamily="49" charset="-128"/>
              </a:rPr>
              <a:t>と</a:t>
            </a:r>
            <a:r>
              <a:rPr lang="en-US" sz="1600" b="0" dirty="0" err="1">
                <a:latin typeface="ＭＳ ゴシック" panose="020B0609070205080204" pitchFamily="49" charset="-128"/>
                <a:ea typeface="ＭＳ ゴシック" panose="020B0609070205080204" pitchFamily="49" charset="-128"/>
              </a:rPr>
              <a:t>追跡を支援する</a:t>
            </a:r>
            <a:r>
              <a:rPr lang="ja-JP" altLang="en-US" sz="1600" b="0" dirty="0">
                <a:latin typeface="ＭＳ ゴシック" panose="020B0609070205080204" pitchFamily="49" charset="-128"/>
                <a:ea typeface="ＭＳ ゴシック" panose="020B0609070205080204" pitchFamily="49" charset="-128"/>
              </a:rPr>
              <a:t>スキャン・ツール サポート </a:t>
            </a:r>
            <a:r>
              <a:rPr lang="en-US" sz="1600" b="0" dirty="0" err="1">
                <a:latin typeface="ＭＳ ゴシック" panose="020B0609070205080204" pitchFamily="49" charset="-128"/>
                <a:ea typeface="ＭＳ ゴシック" panose="020B0609070205080204" pitchFamily="49" charset="-128"/>
              </a:rPr>
              <a:t>チーム</a:t>
            </a:r>
            <a:endParaRPr lang="en-US" sz="1600" b="0" dirty="0">
              <a:latin typeface="ＭＳ ゴシック" panose="020B0609070205080204" pitchFamily="49" charset="-128"/>
              <a:ea typeface="ＭＳ ゴシック" panose="020B0609070205080204" pitchFamily="49" charset="-128"/>
            </a:endParaRPr>
          </a:p>
          <a:p>
            <a:pPr>
              <a:lnSpc>
                <a:spcPct val="130000"/>
              </a:lnSpc>
              <a:buFont typeface="Arial"/>
              <a:buChar char="•"/>
            </a:pPr>
            <a:r>
              <a:rPr lang="en-US" sz="1600" b="0" dirty="0" err="1">
                <a:latin typeface="ＭＳ ゴシック" panose="020B0609070205080204" pitchFamily="49" charset="-128"/>
                <a:ea typeface="ＭＳ ゴシック" panose="020B0609070205080204" pitchFamily="49" charset="-128"/>
              </a:rPr>
              <a:t>事業</a:t>
            </a:r>
            <a:r>
              <a:rPr lang="ja-JP" altLang="en-US" sz="1600" dirty="0">
                <a:latin typeface="ＭＳ ゴシック" panose="020B0609070205080204" pitchFamily="49" charset="-128"/>
                <a:ea typeface="ＭＳ ゴシック" panose="020B0609070205080204" pitchFamily="49" charset="-128"/>
              </a:rPr>
              <a:t>企画</a:t>
            </a:r>
            <a:r>
              <a:rPr lang="en-US" sz="1600" b="0" dirty="0">
                <a:latin typeface="ＭＳ ゴシック" panose="020B0609070205080204" pitchFamily="49" charset="-128"/>
                <a:ea typeface="ＭＳ ゴシック" panose="020B0609070205080204" pitchFamily="49" charset="-128"/>
              </a:rPr>
              <a:t>、</a:t>
            </a:r>
            <a:r>
              <a:rPr lang="en-US" sz="1600" b="0" dirty="0" err="1">
                <a:latin typeface="ＭＳ ゴシック" panose="020B0609070205080204" pitchFamily="49" charset="-128"/>
                <a:ea typeface="ＭＳ ゴシック" panose="020B0609070205080204" pitchFamily="49" charset="-128"/>
              </a:rPr>
              <a:t>商用ライセンス、輸出コンプライアンスなどを取り扱</a:t>
            </a:r>
            <a:r>
              <a:rPr lang="ja-JP" altLang="en-US" sz="1600" b="0" dirty="0">
                <a:latin typeface="ＭＳ ゴシック" panose="020B0609070205080204" pitchFamily="49" charset="-128"/>
                <a:ea typeface="ＭＳ ゴシック" panose="020B0609070205080204" pitchFamily="49" charset="-128"/>
              </a:rPr>
              <a:t>い、</a:t>
            </a:r>
            <a:r>
              <a:rPr lang="en-US" altLang="ja-JP" sz="1600" dirty="0">
                <a:latin typeface="ＭＳ ゴシック" panose="020B0609070205080204" pitchFamily="49" charset="-128"/>
                <a:ea typeface="ＭＳ ゴシック" panose="020B0609070205080204" pitchFamily="49" charset="-128"/>
              </a:rPr>
              <a:t> </a:t>
            </a:r>
            <a:r>
              <a:rPr lang="en-US" altLang="ja-JP" sz="1600" dirty="0" err="1">
                <a:latin typeface="ＭＳ ゴシック" panose="020B0609070205080204" pitchFamily="49" charset="-128"/>
                <a:ea typeface="ＭＳ ゴシック" panose="020B0609070205080204" pitchFamily="49" charset="-128"/>
              </a:rPr>
              <a:t>FOSSの使用によって影響を受ける可能性のある</a:t>
            </a:r>
            <a:r>
              <a:rPr lang="en-US" sz="1600" b="0" dirty="0" err="1">
                <a:latin typeface="ＭＳ ゴシック" panose="020B0609070205080204" pitchFamily="49" charset="-128"/>
                <a:ea typeface="ＭＳ ゴシック" panose="020B0609070205080204" pitchFamily="49" charset="-128"/>
              </a:rPr>
              <a:t>専門家</a:t>
            </a:r>
            <a:endParaRPr lang="en-US" sz="1600" b="0" dirty="0">
              <a:latin typeface="ＭＳ ゴシック" panose="020B0609070205080204" pitchFamily="49" charset="-128"/>
              <a:ea typeface="ＭＳ ゴシック" panose="020B0609070205080204" pitchFamily="49" charset="-128"/>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latin typeface="ＭＳ ゴシック" panose="020B0609070205080204" pitchFamily="49" charset="-128"/>
                <a:ea typeface="ＭＳ ゴシック" panose="020B0609070205080204" pitchFamily="49" charset="-128"/>
              </a:rPr>
              <a:t>FOSSレビューを開始する </a:t>
            </a:r>
            <a:endParaRPr lang="en-US" sz="2400" b="1" dirty="0">
              <a:latin typeface="ＭＳ ゴシック" panose="020B0609070205080204" pitchFamily="49" charset="-128"/>
              <a:ea typeface="ＭＳ ゴシック" panose="020B0609070205080204" pitchFamily="49" charset="-128"/>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286351" y="2984473"/>
            <a:ext cx="2013684" cy="1212408"/>
            <a:chOff x="-229041" y="2412353"/>
            <a:chExt cx="2013684" cy="1212408"/>
          </a:xfrm>
        </p:grpSpPr>
        <p:grpSp>
          <p:nvGrpSpPr>
            <p:cNvPr id="18" name="Group 17"/>
            <p:cNvGrpSpPr/>
            <p:nvPr/>
          </p:nvGrpSpPr>
          <p:grpSpPr>
            <a:xfrm>
              <a:off x="-229041" y="2412353"/>
              <a:ext cx="2013684" cy="771113"/>
              <a:chOff x="-229041" y="2412353"/>
              <a:chExt cx="2013684" cy="771113"/>
            </a:xfrm>
          </p:grpSpPr>
          <p:sp>
            <p:nvSpPr>
              <p:cNvPr id="20" name="TextBox 19"/>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ＭＳ ゴシック" panose="020B0609070205080204" pitchFamily="49" charset="-128"/>
                    <a:ea typeface="ＭＳ ゴシック" panose="020B0609070205080204" pitchFamily="49" charset="-128"/>
                  </a:rPr>
                  <a:t>プロダクト</a:t>
                </a:r>
                <a:r>
                  <a:rPr lang="ja-JP" altLang="en-US" sz="1200" dirty="0">
                    <a:latin typeface="ＭＳ ゴシック" panose="020B0609070205080204" pitchFamily="49" charset="-128"/>
                    <a:ea typeface="ＭＳ ゴシック" panose="020B0609070205080204" pitchFamily="49" charset="-128"/>
                  </a:rPr>
                  <a:t> </a:t>
                </a:r>
                <a:r>
                  <a:rPr lang="en-US" sz="1200" dirty="0" err="1">
                    <a:latin typeface="ＭＳ ゴシック" panose="020B0609070205080204" pitchFamily="49" charset="-128"/>
                    <a:ea typeface="ＭＳ ゴシック" panose="020B0609070205080204" pitchFamily="49" charset="-128"/>
                  </a:rPr>
                  <a:t>マネージャ</a:t>
                </a:r>
                <a:r>
                  <a:rPr lang="ja-JP" altLang="en-US" sz="1200" dirty="0" err="1">
                    <a:latin typeface="ＭＳ ゴシック" panose="020B0609070205080204" pitchFamily="49" charset="-128"/>
                    <a:ea typeface="ＭＳ ゴシック" panose="020B0609070205080204" pitchFamily="49" charset="-128"/>
                  </a:rPr>
                  <a:t>ー</a:t>
                </a:r>
                <a:endParaRPr lang="en-US" sz="1200" dirty="0">
                  <a:latin typeface="ＭＳ ゴシック" panose="020B0609070205080204" pitchFamily="49" charset="-128"/>
                  <a:ea typeface="ＭＳ ゴシック" panose="020B0609070205080204" pitchFamily="49" charset="-128"/>
                </a:endParaRPr>
              </a:p>
            </p:txBody>
          </p:sp>
          <p:sp>
            <p:nvSpPr>
              <p:cNvPr id="21" name="TextBox 20"/>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ＭＳ ゴシック" panose="020B0609070205080204" pitchFamily="49" charset="-128"/>
                    <a:ea typeface="ＭＳ ゴシック" panose="020B0609070205080204" pitchFamily="49" charset="-128"/>
                  </a:rPr>
                  <a:t>プログラム</a:t>
                </a:r>
                <a:r>
                  <a:rPr lang="ja-JP" altLang="en-US" sz="1200" dirty="0">
                    <a:latin typeface="ＭＳ ゴシック" panose="020B0609070205080204" pitchFamily="49" charset="-128"/>
                    <a:ea typeface="ＭＳ ゴシック" panose="020B0609070205080204" pitchFamily="49" charset="-128"/>
                  </a:rPr>
                  <a:t> </a:t>
                </a:r>
                <a:r>
                  <a:rPr lang="en-US" sz="1200" dirty="0" err="1">
                    <a:latin typeface="ＭＳ ゴシック" panose="020B0609070205080204" pitchFamily="49" charset="-128"/>
                    <a:ea typeface="ＭＳ ゴシック" panose="020B0609070205080204" pitchFamily="49" charset="-128"/>
                  </a:rPr>
                  <a:t>マネージャ</a:t>
                </a:r>
                <a:r>
                  <a:rPr lang="ja-JP" altLang="en-US" sz="1200" dirty="0" err="1">
                    <a:latin typeface="ＭＳ ゴシック" panose="020B0609070205080204" pitchFamily="49" charset="-128"/>
                    <a:ea typeface="ＭＳ ゴシック" panose="020B0609070205080204" pitchFamily="49" charset="-128"/>
                  </a:rPr>
                  <a:t>ー</a:t>
                </a:r>
                <a:endParaRPr lang="en-US" sz="1200" dirty="0">
                  <a:latin typeface="ＭＳ ゴシック" panose="020B0609070205080204" pitchFamily="49" charset="-128"/>
                  <a:ea typeface="ＭＳ ゴシック" panose="020B0609070205080204" pitchFamily="49" charset="-128"/>
                </a:endParaRPr>
              </a:p>
            </p:txBody>
          </p:sp>
        </p:grpSp>
        <p:sp>
          <p:nvSpPr>
            <p:cNvPr id="19" name="TextBox 18"/>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ＭＳ ゴシック" panose="020B0609070205080204" pitchFamily="49" charset="-128"/>
                  <a:ea typeface="ＭＳ ゴシック" panose="020B0609070205080204" pitchFamily="49" charset="-128"/>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782713" y="412353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法務</a:t>
            </a:r>
            <a:endParaRPr lang="en-US" sz="1200" dirty="0">
              <a:latin typeface="ＭＳ ゴシック" panose="020B0609070205080204" pitchFamily="49" charset="-128"/>
              <a:ea typeface="ＭＳ ゴシック" panose="020B0609070205080204" pitchFamily="49" charset="-128"/>
            </a:endParaRPr>
          </a:p>
        </p:txBody>
      </p:sp>
      <p:sp>
        <p:nvSpPr>
          <p:cNvPr id="26" name="TextBox 25"/>
          <p:cNvSpPr txBox="1"/>
          <p:nvPr/>
        </p:nvSpPr>
        <p:spPr>
          <a:xfrm>
            <a:off x="8340926" y="412353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調査・分析</a:t>
            </a:r>
            <a:endParaRPr lang="en-US" sz="1200" dirty="0">
              <a:latin typeface="ＭＳ ゴシック" panose="020B0609070205080204" pitchFamily="49" charset="-128"/>
              <a:ea typeface="ＭＳ ゴシック" panose="020B0609070205080204" pitchFamily="49" charset="-128"/>
            </a:endParaRPr>
          </a:p>
        </p:txBody>
      </p:sp>
      <p:sp>
        <p:nvSpPr>
          <p:cNvPr id="27" name="TextBox 26"/>
          <p:cNvSpPr txBox="1"/>
          <p:nvPr/>
        </p:nvSpPr>
        <p:spPr>
          <a:xfrm>
            <a:off x="9417228" y="4123530"/>
            <a:ext cx="646323" cy="276997"/>
          </a:xfrm>
          <a:prstGeom prst="rect">
            <a:avLst/>
          </a:prstGeom>
          <a:noFill/>
        </p:spPr>
        <p:txBody>
          <a:bodyPr wrap="none" lIns="91436" tIns="45719" rIns="91436" bIns="45719" rtlCol="0">
            <a:spAutoFit/>
          </a:bodyPr>
          <a:lstStyle/>
          <a:p>
            <a:pPr algn="r">
              <a:spcAft>
                <a:spcPts val="300"/>
              </a:spcAft>
            </a:pPr>
            <a:r>
              <a:rPr lang="en-US" sz="1200" dirty="0">
                <a:latin typeface="ＭＳ ゴシック" panose="020B0609070205080204" pitchFamily="49" charset="-128"/>
                <a:ea typeface="ＭＳ ゴシック" panose="020B0609070205080204" pitchFamily="49" charset="-128"/>
              </a:rPr>
              <a:t>専門家</a:t>
            </a:r>
          </a:p>
        </p:txBody>
      </p:sp>
    </p:spTree>
    <p:extLst>
      <p:ext uri="{BB962C8B-B14F-4D97-AF65-F5344CB8AC3E}">
        <p14:creationId xmlns:p14="http://schemas.microsoft.com/office/powerpoint/2010/main" val="18746579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提案されたFOSSの使用を分析する</a:t>
            </a:r>
          </a:p>
        </p:txBody>
      </p:sp>
      <p:sp>
        <p:nvSpPr>
          <p:cNvPr id="28" name="Content Placeholder 2"/>
          <p:cNvSpPr>
            <a:spLocks noGrp="1"/>
          </p:cNvSpPr>
          <p:nvPr>
            <p:ph idx="1"/>
          </p:nvPr>
        </p:nvSpPr>
        <p:spPr>
          <a:xfrm>
            <a:off x="417505" y="3692219"/>
            <a:ext cx="11277600" cy="2753406"/>
          </a:xfrm>
        </p:spPr>
        <p:txBody>
          <a:bodyPr vert="horz" lIns="91440" tIns="45720" rIns="91440" bIns="45720" rtlCol="0" anchor="t">
            <a:noAutofit/>
          </a:bodyPr>
          <a:lstStyle/>
          <a:p>
            <a:pPr marL="0" indent="0">
              <a:buNone/>
            </a:pPr>
            <a:r>
              <a:rPr lang="en-US" sz="2000" dirty="0" err="1">
                <a:latin typeface="ＭＳ ゴシック" panose="020B0609070205080204" pitchFamily="49" charset="-128"/>
                <a:ea typeface="ＭＳ ゴシック" panose="020B0609070205080204" pitchFamily="49" charset="-128"/>
              </a:rPr>
              <a:t>FOSSレビューチームは</a:t>
            </a:r>
            <a:r>
              <a:rPr lang="ja-JP" altLang="en-US" sz="2000" dirty="0">
                <a:latin typeface="ＭＳ ゴシック" panose="020B0609070205080204" pitchFamily="49" charset="-128"/>
                <a:ea typeface="ＭＳ ゴシック" panose="020B0609070205080204" pitchFamily="49" charset="-128"/>
              </a:rPr>
              <a:t>指導を行う</a:t>
            </a:r>
            <a:r>
              <a:rPr lang="en-US" sz="2000" dirty="0" err="1">
                <a:latin typeface="ＭＳ ゴシック" panose="020B0609070205080204" pitchFamily="49" charset="-128"/>
                <a:ea typeface="ＭＳ ゴシック" panose="020B0609070205080204" pitchFamily="49" charset="-128"/>
              </a:rPr>
              <a:t>前に</a:t>
            </a:r>
            <a:r>
              <a:rPr lang="en-US" sz="2000" dirty="0">
                <a:latin typeface="ＭＳ ゴシック" panose="020B0609070205080204" pitchFamily="49" charset="-128"/>
                <a:ea typeface="ＭＳ ゴシック" panose="020B0609070205080204" pitchFamily="49" charset="-128"/>
              </a:rPr>
              <a:t>、</a:t>
            </a:r>
            <a:r>
              <a:rPr lang="ja-JP" altLang="en-US" sz="2000" dirty="0">
                <a:latin typeface="ＭＳ ゴシック" panose="020B0609070205080204" pitchFamily="49" charset="-128"/>
                <a:ea typeface="ＭＳ ゴシック" panose="020B0609070205080204" pitchFamily="49" charset="-128"/>
              </a:rPr>
              <a:t>たと</a:t>
            </a:r>
            <a:r>
              <a:rPr lang="en-US" sz="2000" dirty="0" err="1">
                <a:latin typeface="ＭＳ ゴシック" panose="020B0609070205080204" pitchFamily="49" charset="-128"/>
                <a:ea typeface="ＭＳ ゴシック" panose="020B0609070205080204" pitchFamily="49" charset="-128"/>
              </a:rPr>
              <a:t>えば以下のような論点に対し、収集した情報を査定する必要があ</a:t>
            </a:r>
            <a:r>
              <a:rPr lang="ja-JP" altLang="en-US" sz="2000" dirty="0">
                <a:latin typeface="ＭＳ ゴシック" panose="020B0609070205080204" pitchFamily="49" charset="-128"/>
                <a:ea typeface="ＭＳ ゴシック" panose="020B0609070205080204" pitchFamily="49" charset="-128"/>
              </a:rPr>
              <a:t>る</a:t>
            </a:r>
            <a:r>
              <a:rPr lang="en-US" sz="2000" dirty="0">
                <a:latin typeface="ＭＳ ゴシック" panose="020B0609070205080204" pitchFamily="49" charset="-128"/>
                <a:ea typeface="ＭＳ ゴシック" panose="020B0609070205080204" pitchFamily="49" charset="-128"/>
              </a:rPr>
              <a:t>。</a:t>
            </a:r>
            <a:endParaRPr lang="en-US" sz="2000" i="1" dirty="0">
              <a:latin typeface="ＭＳ ゴシック" panose="020B0609070205080204" pitchFamily="49" charset="-128"/>
              <a:ea typeface="ＭＳ ゴシック" panose="020B0609070205080204" pitchFamily="49" charset="-128"/>
            </a:endParaRPr>
          </a:p>
          <a:p>
            <a:r>
              <a:rPr lang="en-US" sz="2000" b="0" dirty="0" err="1">
                <a:latin typeface="ＭＳ ゴシック" panose="020B0609070205080204" pitchFamily="49" charset="-128"/>
                <a:ea typeface="ＭＳ ゴシック" panose="020B0609070205080204" pitchFamily="49" charset="-128"/>
              </a:rPr>
              <a:t>完全性、一貫性、</a:t>
            </a:r>
            <a:r>
              <a:rPr lang="en-US" sz="2000" b="0" err="1">
                <a:latin typeface="ＭＳ ゴシック" panose="020B0609070205080204" pitchFamily="49" charset="-128"/>
                <a:ea typeface="ＭＳ ゴシック" panose="020B0609070205080204" pitchFamily="49" charset="-128"/>
              </a:rPr>
              <a:t>正確性</a:t>
            </a:r>
            <a:r>
              <a:rPr lang="en-US" sz="2000" b="0" smtClean="0">
                <a:latin typeface="ＭＳ ゴシック" panose="020B0609070205080204" pitchFamily="49" charset="-128"/>
                <a:ea typeface="ＭＳ ゴシック" panose="020B0609070205080204" pitchFamily="49" charset="-128"/>
              </a:rPr>
              <a:t>（</a:t>
            </a:r>
            <a:r>
              <a:rPr lang="ja-JP" altLang="en-US" sz="2000">
                <a:latin typeface="ＭＳ ゴシック" panose="020B0609070205080204" pitchFamily="49" charset="-128"/>
                <a:ea typeface="ＭＳ ゴシック" panose="020B0609070205080204" pitchFamily="49" charset="-128"/>
              </a:rPr>
              <a:t> </a:t>
            </a:r>
            <a:r>
              <a:rPr lang="en-US" altLang="ja-JP" sz="2000">
                <a:latin typeface="ＭＳ ゴシック" panose="020B0609070205080204" pitchFamily="49" charset="-128"/>
                <a:ea typeface="ＭＳ ゴシック" panose="020B0609070205080204" pitchFamily="49" charset="-128"/>
              </a:rPr>
              <a:t>FOSS</a:t>
            </a:r>
            <a:r>
              <a:rPr lang="ja-JP" altLang="en-US" sz="2000">
                <a:latin typeface="ＭＳ ゴシック" panose="020B0609070205080204" pitchFamily="49" charset="-128"/>
                <a:ea typeface="ＭＳ ゴシック" panose="020B0609070205080204" pitchFamily="49" charset="-128"/>
              </a:rPr>
              <a:t>の</a:t>
            </a:r>
            <a:r>
              <a:rPr lang="ja-JP" altLang="en-US" sz="2000" smtClean="0">
                <a:latin typeface="ＭＳ ゴシック" panose="020B0609070205080204" pitchFamily="49" charset="-128"/>
                <a:ea typeface="ＭＳ ゴシック" panose="020B0609070205080204" pitchFamily="49" charset="-128"/>
              </a:rPr>
              <a:t>明らかでない使用</a:t>
            </a:r>
            <a:r>
              <a:rPr lang="ja-JP" altLang="en-US" sz="2000">
                <a:latin typeface="ＭＳ ゴシック" panose="020B0609070205080204" pitchFamily="49" charset="-128"/>
                <a:ea typeface="ＭＳ ゴシック" panose="020B0609070205080204" pitchFamily="49" charset="-128"/>
              </a:rPr>
              <a:t>を精査するため</a:t>
            </a:r>
            <a:r>
              <a:rPr lang="ja-JP" altLang="en-US" sz="2000" smtClean="0">
                <a:latin typeface="ＭＳ ゴシック" panose="020B0609070205080204" pitchFamily="49" charset="-128"/>
                <a:ea typeface="ＭＳ ゴシック" panose="020B0609070205080204" pitchFamily="49" charset="-128"/>
              </a:rPr>
              <a:t>にコード スキャンツールが</a:t>
            </a:r>
            <a:r>
              <a:rPr lang="ja-JP" altLang="en-US" sz="2000">
                <a:latin typeface="ＭＳ ゴシック" panose="020B0609070205080204" pitchFamily="49" charset="-128"/>
                <a:ea typeface="ＭＳ ゴシック" panose="020B0609070205080204" pitchFamily="49" charset="-128"/>
              </a:rPr>
              <a:t>使われることが</a:t>
            </a:r>
            <a:r>
              <a:rPr lang="ja-JP" altLang="en-US" sz="2000" smtClean="0">
                <a:latin typeface="ＭＳ ゴシック" panose="020B0609070205080204" pitchFamily="49" charset="-128"/>
                <a:ea typeface="ＭＳ ゴシック" panose="020B0609070205080204" pitchFamily="49" charset="-128"/>
              </a:rPr>
              <a:t>ある</a:t>
            </a:r>
            <a:r>
              <a:rPr lang="ja-JP" altLang="en-US" sz="2000" b="0" smtClean="0">
                <a:latin typeface="ＭＳ ゴシック" panose="020B0609070205080204" pitchFamily="49" charset="-128"/>
                <a:ea typeface="ＭＳ ゴシック" panose="020B0609070205080204" pitchFamily="49" charset="-128"/>
              </a:rPr>
              <a:t>）</a:t>
            </a:r>
            <a:endParaRPr lang="en-US" sz="1800" dirty="0">
              <a:latin typeface="ＭＳ ゴシック" panose="020B0609070205080204" pitchFamily="49" charset="-128"/>
              <a:ea typeface="ＭＳ ゴシック" panose="020B0609070205080204" pitchFamily="49" charset="-128"/>
            </a:endParaRPr>
          </a:p>
          <a:p>
            <a:pPr>
              <a:buFont typeface="Arial"/>
              <a:buChar char="•"/>
            </a:pPr>
            <a:r>
              <a:rPr lang="ja-JP" altLang="en-US" sz="2000" b="0" dirty="0" smtClean="0">
                <a:latin typeface="ＭＳ ゴシック" panose="020B0609070205080204" pitchFamily="49" charset="-128"/>
                <a:ea typeface="ＭＳ ゴシック" panose="020B0609070205080204" pitchFamily="49" charset="-128"/>
              </a:rPr>
              <a:t>宣言</a:t>
            </a:r>
            <a:r>
              <a:rPr lang="en-US" sz="2000" b="0" dirty="0" err="1" smtClean="0">
                <a:latin typeface="ＭＳ ゴシック" panose="020B0609070205080204" pitchFamily="49" charset="-128"/>
                <a:ea typeface="ＭＳ ゴシック" panose="020B0609070205080204" pitchFamily="49" charset="-128"/>
              </a:rPr>
              <a:t>されたライセンスがコードファイルにある内容と</a:t>
            </a:r>
            <a:r>
              <a:rPr lang="ja-JP" altLang="en-US" sz="2000" b="0" dirty="0">
                <a:latin typeface="ＭＳ ゴシック" panose="020B0609070205080204" pitchFamily="49" charset="-128"/>
                <a:ea typeface="ＭＳ ゴシック" panose="020B0609070205080204" pitchFamily="49" charset="-128"/>
              </a:rPr>
              <a:t>合致し</a:t>
            </a:r>
            <a:r>
              <a:rPr lang="en-US" sz="2000" b="0" dirty="0" err="1">
                <a:latin typeface="ＭＳ ゴシック" panose="020B0609070205080204" pitchFamily="49" charset="-128"/>
                <a:ea typeface="ＭＳ ゴシック" panose="020B0609070205080204" pitchFamily="49" charset="-128"/>
              </a:rPr>
              <a:t>ているか</a:t>
            </a:r>
            <a:r>
              <a:rPr lang="en-US" sz="2000" b="0" dirty="0">
                <a:latin typeface="ＭＳ ゴシック" panose="020B0609070205080204" pitchFamily="49" charset="-128"/>
                <a:ea typeface="ＭＳ ゴシック" panose="020B0609070205080204" pitchFamily="49" charset="-128"/>
              </a:rPr>
              <a:t>？</a:t>
            </a:r>
          </a:p>
          <a:p>
            <a:pPr>
              <a:buFont typeface="Arial"/>
              <a:buChar char="•"/>
            </a:pPr>
            <a:r>
              <a:rPr lang="ja-JP" altLang="en-US" sz="2000" b="0" dirty="0" smtClean="0">
                <a:latin typeface="ＭＳ ゴシック" panose="020B0609070205080204" pitchFamily="49" charset="-128"/>
                <a:ea typeface="ＭＳ ゴシック" panose="020B0609070205080204" pitchFamily="49" charset="-128"/>
              </a:rPr>
              <a:t>そのソフトウェアの</a:t>
            </a:r>
            <a:r>
              <a:rPr lang="en-US" sz="2000" b="0" dirty="0" err="1" smtClean="0">
                <a:latin typeface="ＭＳ ゴシック" panose="020B0609070205080204" pitchFamily="49" charset="-128"/>
                <a:ea typeface="ＭＳ ゴシック" panose="020B0609070205080204" pitchFamily="49" charset="-128"/>
              </a:rPr>
              <a:t>使用</a:t>
            </a:r>
            <a:r>
              <a:rPr lang="ja-JP" altLang="en-US" sz="2000" b="0" dirty="0" smtClean="0">
                <a:latin typeface="ＭＳ ゴシック" panose="020B0609070205080204" pitchFamily="49" charset="-128"/>
                <a:ea typeface="ＭＳ ゴシック" panose="020B0609070205080204" pitchFamily="49" charset="-128"/>
              </a:rPr>
              <a:t>案</a:t>
            </a:r>
            <a:r>
              <a:rPr lang="en-US" sz="2000" b="0" dirty="0" smtClean="0">
                <a:latin typeface="ＭＳ ゴシック" panose="020B0609070205080204" pitchFamily="49" charset="-128"/>
                <a:ea typeface="ＭＳ ゴシック" panose="020B0609070205080204" pitchFamily="49" charset="-128"/>
              </a:rPr>
              <a:t>を</a:t>
            </a:r>
            <a:r>
              <a:rPr lang="en-US" altLang="ja-JP" sz="2000" dirty="0">
                <a:latin typeface="ＭＳ ゴシック" panose="020B0609070205080204" pitchFamily="49" charset="-128"/>
                <a:ea typeface="ＭＳ ゴシック" panose="020B0609070205080204" pitchFamily="49" charset="-128"/>
              </a:rPr>
              <a:t> </a:t>
            </a:r>
            <a:r>
              <a:rPr lang="en-US" altLang="ja-JP" sz="2000" dirty="0" err="1" smtClean="0">
                <a:latin typeface="ＭＳ ゴシック" panose="020B0609070205080204" pitchFamily="49" charset="-128"/>
                <a:ea typeface="ＭＳ ゴシック" panose="020B0609070205080204" pitchFamily="49" charset="-128"/>
              </a:rPr>
              <a:t>ライセンスが</a:t>
            </a:r>
            <a:r>
              <a:rPr lang="en-US" sz="2000" b="0" dirty="0" err="1" smtClean="0">
                <a:latin typeface="ＭＳ ゴシック" panose="020B0609070205080204" pitchFamily="49" charset="-128"/>
                <a:ea typeface="ＭＳ ゴシック" panose="020B0609070205080204" pitchFamily="49" charset="-128"/>
              </a:rPr>
              <a:t>本当に許容しているか</a:t>
            </a:r>
            <a:r>
              <a:rPr lang="en-US" sz="2000" b="0" dirty="0">
                <a:latin typeface="ＭＳ ゴシック" panose="020B0609070205080204" pitchFamily="49" charset="-128"/>
                <a:ea typeface="ＭＳ ゴシック" panose="020B0609070205080204" pitchFamily="49" charset="-128"/>
              </a:rPr>
              <a:t>？  </a:t>
            </a:r>
            <a:endParaRPr lang="en-US" sz="2000" dirty="0">
              <a:latin typeface="ＭＳ ゴシック" panose="020B0609070205080204" pitchFamily="49" charset="-128"/>
              <a:ea typeface="ＭＳ ゴシック" panose="020B0609070205080204" pitchFamily="49" charset="-128"/>
            </a:endParaRPr>
          </a:p>
          <a:p>
            <a:pPr marL="457200" indent="-457200">
              <a:buFont typeface="+mj-lt"/>
              <a:buAutoNum type="arabicPeriod"/>
            </a:pPr>
            <a:endParaRPr lang="en-US" sz="2000" dirty="0">
              <a:latin typeface="ＭＳ ゴシック" panose="020B0609070205080204" pitchFamily="49" charset="-128"/>
              <a:ea typeface="ＭＳ ゴシック" panose="020B0609070205080204" pitchFamily="49" charset="-128"/>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4938027" y="3218070"/>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33" name="TextBox 32"/>
          <p:cNvSpPr txBox="1"/>
          <p:nvPr/>
        </p:nvSpPr>
        <p:spPr>
          <a:xfrm>
            <a:off x="5584477" y="3218070"/>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34" name="TextBox 33"/>
          <p:cNvSpPr txBox="1"/>
          <p:nvPr/>
        </p:nvSpPr>
        <p:spPr>
          <a:xfrm>
            <a:off x="6544412" y="3218070"/>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spTree>
    <p:extLst>
      <p:ext uri="{BB962C8B-B14F-4D97-AF65-F5344CB8AC3E}">
        <p14:creationId xmlns:p14="http://schemas.microsoft.com/office/powerpoint/2010/main" val="2352168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ＭＳ ゴシック" panose="020B0609070205080204" pitchFamily="49" charset="-128"/>
                <a:ea typeface="ＭＳ ゴシック" panose="020B0609070205080204" pitchFamily="49" charset="-128"/>
              </a:rPr>
              <a:t>FOSSレビュ</a:t>
            </a:r>
            <a:r>
              <a:rPr lang="en-US" dirty="0">
                <a:latin typeface="ＭＳ ゴシック" panose="020B0609070205080204" pitchFamily="49" charset="-128"/>
                <a:ea typeface="ＭＳ ゴシック" panose="020B0609070205080204" pitchFamily="49" charset="-128"/>
              </a:rPr>
              <a:t>ー</a:t>
            </a:r>
            <a:r>
              <a:rPr lang="ja-JP" altLang="en-US" dirty="0">
                <a:latin typeface="ＭＳ ゴシック" panose="020B0609070205080204" pitchFamily="49" charset="-128"/>
                <a:ea typeface="ＭＳ ゴシック" panose="020B0609070205080204" pitchFamily="49" charset="-128"/>
              </a:rPr>
              <a:t>の遂行</a:t>
            </a:r>
            <a:endParaRPr lang="en-US" dirty="0">
              <a:latin typeface="ＭＳ ゴシック" panose="020B0609070205080204" pitchFamily="49" charset="-128"/>
              <a:ea typeface="ＭＳ ゴシック" panose="020B0609070205080204" pitchFamily="49" charset="-128"/>
            </a:endParaRPr>
          </a:p>
        </p:txBody>
      </p:sp>
      <p:sp>
        <p:nvSpPr>
          <p:cNvPr id="11" name="Content Placeholder 2"/>
          <p:cNvSpPr>
            <a:spLocks noGrp="1"/>
          </p:cNvSpPr>
          <p:nvPr>
            <p:ph idx="1"/>
          </p:nvPr>
        </p:nvSpPr>
        <p:spPr>
          <a:xfrm>
            <a:off x="141674" y="5813485"/>
            <a:ext cx="11761292" cy="995106"/>
          </a:xfrm>
        </p:spPr>
        <p:txBody>
          <a:bodyPr vert="horz" lIns="91440" tIns="45720" rIns="91440" bIns="45720" rtlCol="0" anchor="t">
            <a:noAutofit/>
          </a:bodyPr>
          <a:lstStyle/>
          <a:p>
            <a:pPr marL="0" indent="0">
              <a:buNone/>
            </a:pPr>
            <a:r>
              <a:rPr lang="en-US" sz="1800" dirty="0" err="1">
                <a:latin typeface="ＭＳ ゴシック" panose="020B0609070205080204" pitchFamily="49" charset="-128"/>
                <a:ea typeface="ＭＳ ゴシック" panose="020B0609070205080204" pitchFamily="49" charset="-128"/>
              </a:rPr>
              <a:t>FOSSレビュープロセスは、</a:t>
            </a:r>
            <a:r>
              <a:rPr lang="en-US" sz="1800" dirty="0" err="1" smtClean="0">
                <a:latin typeface="ＭＳ ゴシック" panose="020B0609070205080204" pitchFamily="49" charset="-128"/>
                <a:ea typeface="ＭＳ ゴシック" panose="020B0609070205080204" pitchFamily="49" charset="-128"/>
              </a:rPr>
              <a:t>インタラクティブ</a:t>
            </a:r>
            <a:r>
              <a:rPr lang="ja-JP" altLang="en-US" sz="1800" dirty="0" smtClean="0">
                <a:latin typeface="ＭＳ ゴシック" panose="020B0609070205080204" pitchFamily="49" charset="-128"/>
                <a:ea typeface="ＭＳ ゴシック" panose="020B0609070205080204" pitchFamily="49" charset="-128"/>
              </a:rPr>
              <a:t>に</a:t>
            </a:r>
            <a:r>
              <a:rPr lang="en-US" sz="1800" dirty="0" smtClean="0">
                <a:latin typeface="ＭＳ ゴシック" panose="020B0609070205080204" pitchFamily="49" charset="-128"/>
                <a:ea typeface="ＭＳ ゴシック" panose="020B0609070205080204" pitchFamily="49" charset="-128"/>
              </a:rPr>
              <a:t>取</a:t>
            </a:r>
            <a:r>
              <a:rPr lang="ja-JP" altLang="en-US" sz="1800" dirty="0">
                <a:latin typeface="ＭＳ ゴシック" panose="020B0609070205080204" pitchFamily="49" charset="-128"/>
                <a:ea typeface="ＭＳ ゴシック" panose="020B0609070205080204" pitchFamily="49" charset="-128"/>
              </a:rPr>
              <a:t>り</a:t>
            </a:r>
            <a:r>
              <a:rPr lang="en-US" sz="1800" dirty="0" smtClean="0">
                <a:latin typeface="ＭＳ ゴシック" panose="020B0609070205080204" pitchFamily="49" charset="-128"/>
                <a:ea typeface="ＭＳ ゴシック" panose="020B0609070205080204" pitchFamily="49" charset="-128"/>
              </a:rPr>
              <a:t>組</a:t>
            </a:r>
            <a:r>
              <a:rPr lang="ja-JP" altLang="en-US" sz="1800" dirty="0" smtClean="0">
                <a:latin typeface="ＭＳ ゴシック" panose="020B0609070205080204" pitchFamily="49" charset="-128"/>
                <a:ea typeface="ＭＳ ゴシック" panose="020B0609070205080204" pitchFamily="49" charset="-128"/>
              </a:rPr>
              <a:t>む</a:t>
            </a:r>
            <a:r>
              <a:rPr lang="ja-JP" altLang="en-US" sz="1800" smtClean="0">
                <a:latin typeface="ＭＳ ゴシック" panose="020B0609070205080204" pitchFamily="49" charset="-128"/>
                <a:ea typeface="ＭＳ ゴシック" panose="020B0609070205080204" pitchFamily="49" charset="-128"/>
              </a:rPr>
              <a:t>ものとなる。この作業</a:t>
            </a:r>
            <a:r>
              <a:rPr lang="ja-JP" altLang="en-US" sz="1800">
                <a:latin typeface="ＭＳ ゴシック" panose="020B0609070205080204" pitchFamily="49" charset="-128"/>
                <a:ea typeface="ＭＳ ゴシック" panose="020B0609070205080204" pitchFamily="49" charset="-128"/>
              </a:rPr>
              <a:t>ではエンジニアリング チーム、ビジネス チーム、法務チーム</a:t>
            </a:r>
            <a:r>
              <a:rPr lang="ja-JP" altLang="en-US" sz="1800" smtClean="0">
                <a:latin typeface="ＭＳ ゴシック" panose="020B0609070205080204" pitchFamily="49" charset="-128"/>
                <a:ea typeface="ＭＳ ゴシック" panose="020B0609070205080204" pitchFamily="49" charset="-128"/>
              </a:rPr>
              <a:t>など分野をまたぐ形となる</a:t>
            </a:r>
            <a:r>
              <a:rPr lang="ja-JP" altLang="en-US" sz="1800">
                <a:latin typeface="ＭＳ ゴシック" panose="020B0609070205080204" pitchFamily="49" charset="-128"/>
                <a:ea typeface="ＭＳ ゴシック" panose="020B0609070205080204" pitchFamily="49" charset="-128"/>
              </a:rPr>
              <a:t>ため、フォローアップでの議論では内在する問題を</a:t>
            </a:r>
            <a:r>
              <a:rPr lang="ja-JP" altLang="en-US" sz="1800" smtClean="0">
                <a:latin typeface="ＭＳ ゴシック" panose="020B0609070205080204" pitchFamily="49" charset="-128"/>
                <a:ea typeface="ＭＳ ゴシック" panose="020B0609070205080204" pitchFamily="49" charset="-128"/>
              </a:rPr>
              <a:t>すべての</a:t>
            </a:r>
            <a:r>
              <a:rPr lang="ja-JP" altLang="en-US" sz="1800">
                <a:latin typeface="ＭＳ ゴシック" panose="020B0609070205080204" pitchFamily="49" charset="-128"/>
                <a:ea typeface="ＭＳ ゴシック" panose="020B0609070205080204" pitchFamily="49" charset="-128"/>
              </a:rPr>
              <a:t>参加者が理解することが求められる。最終的に本プロセスでは</a:t>
            </a:r>
            <a:r>
              <a:rPr lang="en-US" altLang="ja-JP" sz="1800">
                <a:latin typeface="ＭＳ ゴシック" panose="020B0609070205080204" pitchFamily="49" charset="-128"/>
                <a:ea typeface="ＭＳ ゴシック" panose="020B0609070205080204" pitchFamily="49" charset="-128"/>
              </a:rPr>
              <a:t>FOSS</a:t>
            </a:r>
            <a:r>
              <a:rPr lang="ja-JP" altLang="en-US" sz="1800">
                <a:latin typeface="ＭＳ ゴシック" panose="020B0609070205080204" pitchFamily="49" charset="-128"/>
                <a:ea typeface="ＭＳ ゴシック" panose="020B0609070205080204" pitchFamily="49" charset="-128"/>
              </a:rPr>
              <a:t>の使用</a:t>
            </a:r>
            <a:r>
              <a:rPr lang="ja-JP" altLang="en-US" sz="1800" smtClean="0">
                <a:latin typeface="ＭＳ ゴシック" panose="020B0609070205080204" pitchFamily="49" charset="-128"/>
                <a:ea typeface="ＭＳ ゴシック" panose="020B0609070205080204" pitchFamily="49" charset="-128"/>
              </a:rPr>
              <a:t>について</a:t>
            </a:r>
            <a:r>
              <a:rPr lang="ja-JP" altLang="en-US" sz="1800">
                <a:latin typeface="ＭＳ ゴシック" panose="020B0609070205080204" pitchFamily="49" charset="-128"/>
                <a:ea typeface="ＭＳ ゴシック" panose="020B0609070205080204" pitchFamily="49" charset="-128"/>
              </a:rPr>
              <a:t>の確実な指導を行う。</a:t>
            </a:r>
            <a:endParaRPr lang="en-US" sz="1800" dirty="0">
              <a:latin typeface="ＭＳ ゴシック" panose="020B0609070205080204" pitchFamily="49" charset="-128"/>
              <a:ea typeface="ＭＳ ゴシック" panose="020B0609070205080204" pitchFamily="49" charset="-12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rPr>
              <a:t>FOSS</a:t>
            </a:r>
            <a:r>
              <a:rPr lang="en-US" sz="2400" b="1" dirty="0" err="1">
                <a:solidFill>
                  <a:srgbClr val="808080"/>
                </a:solidFill>
                <a:latin typeface="ＭＳ ゴシック" panose="020B0609070205080204" pitchFamily="49" charset="-128"/>
                <a:ea typeface="ＭＳ ゴシック" panose="020B0609070205080204" pitchFamily="49" charset="-128"/>
              </a:rPr>
              <a:t>レビューを</a:t>
            </a:r>
            <a:r>
              <a:rPr lang="en-US" sz="2400" b="1" dirty="0">
                <a:solidFill>
                  <a:srgbClr val="808080"/>
                </a:solidFill>
              </a:rPr>
              <a:t/>
            </a:r>
            <a:br>
              <a:rPr lang="en-US" sz="2400" b="1" dirty="0">
                <a:solidFill>
                  <a:srgbClr val="808080"/>
                </a:solidFill>
              </a:rPr>
            </a:br>
            <a:r>
              <a:rPr lang="en-US" sz="2400" b="1" dirty="0" err="1">
                <a:solidFill>
                  <a:srgbClr val="808080"/>
                </a:solidFill>
              </a:rPr>
              <a:t>開始する</a:t>
            </a:r>
            <a:r>
              <a:rPr lang="en-US" sz="2400" b="1" dirty="0">
                <a:solidFill>
                  <a:srgbClr val="808080"/>
                </a:solidFill>
              </a:rPr>
              <a:t>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52537" y="3130915"/>
            <a:ext cx="1954373" cy="1120968"/>
            <a:chOff x="-169730" y="2503793"/>
            <a:chExt cx="1954373" cy="1120968"/>
          </a:xfrm>
        </p:grpSpPr>
        <p:grpSp>
          <p:nvGrpSpPr>
            <p:cNvPr id="16" name="Group 15"/>
            <p:cNvGrpSpPr/>
            <p:nvPr/>
          </p:nvGrpSpPr>
          <p:grpSpPr>
            <a:xfrm>
              <a:off x="-169730" y="2503793"/>
              <a:ext cx="1954373" cy="744702"/>
              <a:chOff x="-169730" y="2503793"/>
              <a:chExt cx="1954373" cy="744702"/>
            </a:xfrm>
          </p:grpSpPr>
          <p:sp>
            <p:nvSpPr>
              <p:cNvPr id="18" name="TextBox 17"/>
              <p:cNvSpPr txBox="1"/>
              <p:nvPr/>
            </p:nvSpPr>
            <p:spPr>
              <a:xfrm>
                <a:off x="-169730" y="2971498"/>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ＭＳ ゴシック" panose="020B0609070205080204" pitchFamily="49" charset="-128"/>
                    <a:ea typeface="ＭＳ ゴシック" panose="020B0609070205080204" pitchFamily="49" charset="-128"/>
                  </a:rPr>
                  <a:t>プロダクト</a:t>
                </a:r>
                <a:r>
                  <a:rPr lang="ja-JP" altLang="en-US" sz="1200" dirty="0">
                    <a:latin typeface="ＭＳ ゴシック" panose="020B0609070205080204" pitchFamily="49" charset="-128"/>
                    <a:ea typeface="ＭＳ ゴシック" panose="020B0609070205080204" pitchFamily="49" charset="-128"/>
                  </a:rPr>
                  <a:t> </a:t>
                </a:r>
                <a:r>
                  <a:rPr lang="en-US" sz="1200" dirty="0" err="1">
                    <a:latin typeface="ＭＳ ゴシック" panose="020B0609070205080204" pitchFamily="49" charset="-128"/>
                    <a:ea typeface="ＭＳ ゴシック" panose="020B0609070205080204" pitchFamily="49" charset="-128"/>
                  </a:rPr>
                  <a:t>マネージャ</a:t>
                </a:r>
                <a:r>
                  <a:rPr lang="ja-JP" altLang="en-US" sz="1200" dirty="0" err="1">
                    <a:latin typeface="ＭＳ ゴシック" panose="020B0609070205080204" pitchFamily="49" charset="-128"/>
                    <a:ea typeface="ＭＳ ゴシック" panose="020B0609070205080204" pitchFamily="49" charset="-128"/>
                  </a:rPr>
                  <a:t>ー</a:t>
                </a:r>
                <a:endParaRPr lang="en-US" sz="1200" dirty="0">
                  <a:latin typeface="ＭＳ ゴシック" panose="020B0609070205080204" pitchFamily="49" charset="-128"/>
                  <a:ea typeface="ＭＳ ゴシック" panose="020B0609070205080204" pitchFamily="49" charset="-128"/>
                </a:endParaRPr>
              </a:p>
            </p:txBody>
          </p:sp>
          <p:sp>
            <p:nvSpPr>
              <p:cNvPr id="19" name="TextBox 18"/>
              <p:cNvSpPr txBox="1"/>
              <p:nvPr/>
            </p:nvSpPr>
            <p:spPr>
              <a:xfrm>
                <a:off x="-169730" y="250379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ＭＳ ゴシック" panose="020B0609070205080204" pitchFamily="49" charset="-128"/>
                    <a:ea typeface="ＭＳ ゴシック" panose="020B0609070205080204" pitchFamily="49" charset="-128"/>
                  </a:rPr>
                  <a:t>プログラム</a:t>
                </a:r>
                <a:r>
                  <a:rPr lang="ja-JP" altLang="en-US" sz="1200" dirty="0">
                    <a:latin typeface="ＭＳ ゴシック" panose="020B0609070205080204" pitchFamily="49" charset="-128"/>
                    <a:ea typeface="ＭＳ ゴシック" panose="020B0609070205080204" pitchFamily="49" charset="-128"/>
                  </a:rPr>
                  <a:t> </a:t>
                </a:r>
                <a:r>
                  <a:rPr lang="en-US" sz="1200" dirty="0" err="1">
                    <a:latin typeface="ＭＳ ゴシック" panose="020B0609070205080204" pitchFamily="49" charset="-128"/>
                    <a:ea typeface="ＭＳ ゴシック" panose="020B0609070205080204" pitchFamily="49" charset="-128"/>
                  </a:rPr>
                  <a:t>マネージャ</a:t>
                </a:r>
                <a:r>
                  <a:rPr lang="ja-JP" altLang="en-US" sz="1200" dirty="0" err="1">
                    <a:latin typeface="ＭＳ ゴシック" panose="020B0609070205080204" pitchFamily="49" charset="-128"/>
                    <a:ea typeface="ＭＳ ゴシック" panose="020B0609070205080204" pitchFamily="49" charset="-128"/>
                  </a:rPr>
                  <a:t>ー</a:t>
                </a:r>
                <a:endParaRPr lang="en-US" sz="1200" dirty="0">
                  <a:latin typeface="ＭＳ ゴシック" panose="020B0609070205080204" pitchFamily="49" charset="-128"/>
                  <a:ea typeface="ＭＳ ゴシック" panose="020B0609070205080204" pitchFamily="49" charset="-128"/>
                </a:endParaRPr>
              </a:p>
            </p:txBody>
          </p:sp>
        </p:grpSp>
        <p:sp>
          <p:nvSpPr>
            <p:cNvPr id="17" name="TextBox 16"/>
            <p:cNvSpPr txBox="1"/>
            <p:nvPr/>
          </p:nvSpPr>
          <p:spPr>
            <a:xfrm>
              <a:off x="753599" y="3347764"/>
              <a:ext cx="1031044" cy="276997"/>
            </a:xfrm>
            <a:prstGeom prst="rect">
              <a:avLst/>
            </a:prstGeom>
            <a:noFill/>
          </p:spPr>
          <p:txBody>
            <a:bodyPr wrap="none" lIns="91436" tIns="45719" rIns="91436" bIns="45719" rtlCol="0">
              <a:spAutoFit/>
            </a:bodyPr>
            <a:lstStyle/>
            <a:p>
              <a:pPr algn="r">
                <a:spcAft>
                  <a:spcPts val="300"/>
                </a:spcAft>
              </a:pPr>
              <a:r>
                <a:rPr lang="en-US" sz="1200" dirty="0">
                  <a:latin typeface="ＭＳ ゴシック" panose="020B0609070205080204" pitchFamily="49" charset="-128"/>
                  <a:ea typeface="ＭＳ ゴシック" panose="020B0609070205080204" pitchFamily="49" charset="-128"/>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24" name="TextBox 23"/>
          <p:cNvSpPr txBox="1"/>
          <p:nvPr/>
        </p:nvSpPr>
        <p:spPr>
          <a:xfrm>
            <a:off x="8405457" y="4178532"/>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ＭＳ ゴシック" panose="020B0609070205080204" pitchFamily="49" charset="-128"/>
                <a:ea typeface="ＭＳ ゴシック" panose="020B0609070205080204" pitchFamily="49" charset="-128"/>
              </a:rPr>
              <a:t>作業</a:t>
            </a:r>
            <a:endParaRPr lang="en-US" sz="2400" b="1" dirty="0">
              <a:latin typeface="ＭＳ ゴシック" panose="020B0609070205080204" pitchFamily="49" charset="-128"/>
              <a:ea typeface="ＭＳ ゴシック" panose="020B0609070205080204" pitchFamily="49" charset="-128"/>
            </a:endParaRP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ＭＳ ゴシック" panose="020B0609070205080204" pitchFamily="49" charset="-128"/>
                <a:ea typeface="ＭＳ ゴシック" panose="020B0609070205080204" pitchFamily="49" charset="-128"/>
              </a:rPr>
              <a:t>指導</a:t>
            </a:r>
            <a:endParaRPr lang="en-US" sz="2400" b="1"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7382761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レビューの監督</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FOSSレビューのプロセスにおいては、関係者間での意見の相違があったり、ある決定が特別に重要だったりする場合を想定し、</a:t>
            </a:r>
            <a:r>
              <a:rPr lang="en-US" sz="2000" dirty="0" smtClean="0">
                <a:latin typeface="Calibri" charset="0"/>
                <a:ea typeface="ＭＳ Ｐゴシック" charset="0"/>
              </a:rPr>
              <a:t>十分な監督機能が必要とな</a:t>
            </a:r>
            <a:r>
              <a:rPr lang="ja-JP" altLang="en-US" sz="2000" dirty="0">
                <a:latin typeface="Calibri" charset="0"/>
                <a:ea typeface="ＭＳ Ｐゴシック" charset="0"/>
              </a:rPr>
              <a:t>る</a:t>
            </a:r>
            <a:r>
              <a:rPr lang="en-US" sz="2000" dirty="0">
                <a:latin typeface="Calibri" charset="0"/>
                <a:ea typeface="ＭＳ Ｐゴシック" charset="0"/>
              </a:rPr>
              <a: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latin typeface="ＭＳ ゴシック" panose="020B0609070205080204" pitchFamily="49" charset="-128"/>
                <a:ea typeface="ＭＳ ゴシック" panose="020B0609070205080204" pitchFamily="49" charset="-128"/>
              </a:rPr>
              <a:t>FOSS</a:t>
            </a:r>
            <a:r>
              <a:rPr lang="en-US" sz="2400" b="1" smtClean="0">
                <a:solidFill>
                  <a:srgbClr val="808080"/>
                </a:solidFill>
                <a:latin typeface="ＭＳ ゴシック" panose="020B0609070205080204" pitchFamily="49" charset="-128"/>
                <a:ea typeface="ＭＳ ゴシック" panose="020B0609070205080204" pitchFamily="49" charset="-128"/>
              </a:rPr>
              <a:t>レビューを</a:t>
            </a:r>
            <a:br>
              <a:rPr lang="en-US" sz="2400" b="1" smtClean="0">
                <a:solidFill>
                  <a:srgbClr val="808080"/>
                </a:solidFill>
                <a:latin typeface="ＭＳ ゴシック" panose="020B0609070205080204" pitchFamily="49" charset="-128"/>
                <a:ea typeface="ＭＳ ゴシック" panose="020B0609070205080204" pitchFamily="49" charset="-128"/>
              </a:rPr>
            </a:br>
            <a:r>
              <a:rPr lang="en-US" sz="2400" b="1" smtClean="0">
                <a:solidFill>
                  <a:srgbClr val="808080"/>
                </a:solidFill>
                <a:latin typeface="ＭＳ ゴシック" panose="020B0609070205080204" pitchFamily="49" charset="-128"/>
                <a:ea typeface="ＭＳ ゴシック" panose="020B0609070205080204" pitchFamily="49" charset="-128"/>
              </a:rPr>
              <a:t>開始する </a:t>
            </a:r>
            <a:endParaRPr lang="en-US" sz="2400" b="1" dirty="0">
              <a:latin typeface="ＭＳ ゴシック" panose="020B0609070205080204" pitchFamily="49" charset="-128"/>
              <a:ea typeface="ＭＳ ゴシック" panose="020B0609070205080204" pitchFamily="49" charset="-128"/>
            </a:endParaRP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sp>
        <p:nvSpPr>
          <p:cNvPr id="39" name="TextBox 38"/>
          <p:cNvSpPr txBox="1"/>
          <p:nvPr/>
        </p:nvSpPr>
        <p:spPr>
          <a:xfrm>
            <a:off x="1366288" y="3321842"/>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ＭＳ ゴシック" panose="020B0609070205080204" pitchFamily="49" charset="-128"/>
                <a:ea typeface="ＭＳ ゴシック" panose="020B0609070205080204" pitchFamily="49" charset="-128"/>
              </a:rPr>
              <a:t>プロダクト</a:t>
            </a:r>
            <a:r>
              <a:rPr lang="ja-JP" altLang="en-US" sz="1200" dirty="0">
                <a:latin typeface="ＭＳ ゴシック" panose="020B0609070205080204" pitchFamily="49" charset="-128"/>
                <a:ea typeface="ＭＳ ゴシック" panose="020B0609070205080204" pitchFamily="49" charset="-128"/>
              </a:rPr>
              <a:t> </a:t>
            </a:r>
            <a:r>
              <a:rPr lang="en-US" sz="1200" dirty="0" err="1">
                <a:latin typeface="ＭＳ ゴシック" panose="020B0609070205080204" pitchFamily="49" charset="-128"/>
                <a:ea typeface="ＭＳ ゴシック" panose="020B0609070205080204" pitchFamily="49" charset="-128"/>
              </a:rPr>
              <a:t>マネージャ</a:t>
            </a:r>
            <a:r>
              <a:rPr lang="ja-JP" altLang="en-US" sz="1200" dirty="0" err="1">
                <a:latin typeface="ＭＳ ゴシック" panose="020B0609070205080204" pitchFamily="49" charset="-128"/>
                <a:ea typeface="ＭＳ ゴシック" panose="020B0609070205080204" pitchFamily="49" charset="-128"/>
              </a:rPr>
              <a:t>ー</a:t>
            </a:r>
            <a:endParaRPr lang="en-US" sz="1200" dirty="0">
              <a:latin typeface="ＭＳ ゴシック" panose="020B0609070205080204" pitchFamily="49" charset="-128"/>
              <a:ea typeface="ＭＳ ゴシック" panose="020B0609070205080204" pitchFamily="49" charset="-128"/>
            </a:endParaRPr>
          </a:p>
        </p:txBody>
      </p:sp>
      <p:sp>
        <p:nvSpPr>
          <p:cNvPr id="40" name="TextBox 39"/>
          <p:cNvSpPr txBox="1"/>
          <p:nvPr/>
        </p:nvSpPr>
        <p:spPr>
          <a:xfrm>
            <a:off x="1289343" y="2895699"/>
            <a:ext cx="2031318" cy="276997"/>
          </a:xfrm>
          <a:prstGeom prst="rect">
            <a:avLst/>
          </a:prstGeom>
          <a:noFill/>
        </p:spPr>
        <p:txBody>
          <a:bodyPr wrap="none" lIns="91436" tIns="45719" rIns="91436" bIns="45719" rtlCol="0">
            <a:spAutoFit/>
          </a:bodyPr>
          <a:lstStyle/>
          <a:p>
            <a:pPr algn="r">
              <a:spcAft>
                <a:spcPts val="300"/>
              </a:spcAft>
            </a:pPr>
            <a:r>
              <a:rPr lang="en-US" sz="1200" dirty="0" err="1">
                <a:latin typeface="ＭＳ ゴシック" panose="020B0609070205080204" pitchFamily="49" charset="-128"/>
                <a:ea typeface="ＭＳ ゴシック" panose="020B0609070205080204" pitchFamily="49" charset="-128"/>
              </a:rPr>
              <a:t>プログラム</a:t>
            </a:r>
            <a:r>
              <a:rPr lang="ja-JP" altLang="en-US" sz="1200" dirty="0">
                <a:latin typeface="ＭＳ ゴシック" panose="020B0609070205080204" pitchFamily="49" charset="-128"/>
                <a:ea typeface="ＭＳ ゴシック" panose="020B0609070205080204" pitchFamily="49" charset="-128"/>
              </a:rPr>
              <a:t>  </a:t>
            </a:r>
            <a:r>
              <a:rPr lang="en-US" sz="1200" dirty="0" err="1">
                <a:latin typeface="ＭＳ ゴシック" panose="020B0609070205080204" pitchFamily="49" charset="-128"/>
                <a:ea typeface="ＭＳ ゴシック" panose="020B0609070205080204" pitchFamily="49" charset="-128"/>
              </a:rPr>
              <a:t>マネージャ</a:t>
            </a:r>
            <a:r>
              <a:rPr lang="ja-JP" altLang="en-US" sz="1200" dirty="0" err="1">
                <a:latin typeface="ＭＳ ゴシック" panose="020B0609070205080204" pitchFamily="49" charset="-128"/>
                <a:ea typeface="ＭＳ ゴシック" panose="020B0609070205080204" pitchFamily="49" charset="-128"/>
              </a:rPr>
              <a:t>ー</a:t>
            </a:r>
            <a:endParaRPr lang="en-US" sz="1200" dirty="0">
              <a:latin typeface="ＭＳ ゴシック" panose="020B0609070205080204" pitchFamily="49" charset="-128"/>
              <a:ea typeface="ＭＳ ゴシック" panose="020B0609070205080204" pitchFamily="49" charset="-128"/>
            </a:endParaRPr>
          </a:p>
        </p:txBody>
      </p:sp>
      <p:sp>
        <p:nvSpPr>
          <p:cNvPr id="38" name="TextBox 37"/>
          <p:cNvSpPr txBox="1"/>
          <p:nvPr/>
        </p:nvSpPr>
        <p:spPr>
          <a:xfrm>
            <a:off x="2289617" y="3747985"/>
            <a:ext cx="1031044" cy="276997"/>
          </a:xfrm>
          <a:prstGeom prst="rect">
            <a:avLst/>
          </a:prstGeom>
          <a:noFill/>
        </p:spPr>
        <p:txBody>
          <a:bodyPr wrap="none" lIns="91436" tIns="45719" rIns="91436" bIns="45719" rtlCol="0">
            <a:spAutoFit/>
          </a:bodyPr>
          <a:lstStyle/>
          <a:p>
            <a:pPr algn="r">
              <a:spcAft>
                <a:spcPts val="300"/>
              </a:spcAft>
            </a:pPr>
            <a:r>
              <a:rPr lang="en-US" sz="1200" dirty="0">
                <a:latin typeface="ＭＳ ゴシック" panose="020B0609070205080204" pitchFamily="49" charset="-128"/>
                <a:ea typeface="ＭＳ ゴシック" panose="020B0609070205080204" pitchFamily="49" charset="-128"/>
              </a:rPr>
              <a:t> エンジニア</a:t>
            </a: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869844" y="3951631"/>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法務</a:t>
            </a:r>
            <a:endParaRPr lang="en-US" sz="1200" dirty="0">
              <a:latin typeface="ＭＳ ゴシック" panose="020B0609070205080204" pitchFamily="49" charset="-128"/>
              <a:ea typeface="ＭＳ ゴシック" panose="020B0609070205080204" pitchFamily="49" charset="-128"/>
            </a:endParaRPr>
          </a:p>
        </p:txBody>
      </p:sp>
      <p:sp>
        <p:nvSpPr>
          <p:cNvPr id="45" name="TextBox 44"/>
          <p:cNvSpPr txBox="1"/>
          <p:nvPr/>
        </p:nvSpPr>
        <p:spPr>
          <a:xfrm>
            <a:off x="8354733" y="3951631"/>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調査・分析</a:t>
            </a:r>
            <a:endParaRPr lang="en-US" sz="1200" dirty="0">
              <a:latin typeface="ＭＳ ゴシック" panose="020B0609070205080204" pitchFamily="49" charset="-128"/>
              <a:ea typeface="ＭＳ ゴシック" panose="020B0609070205080204" pitchFamily="49" charset="-128"/>
            </a:endParaRPr>
          </a:p>
        </p:txBody>
      </p:sp>
      <p:sp>
        <p:nvSpPr>
          <p:cNvPr id="46" name="TextBox 45"/>
          <p:cNvSpPr txBox="1"/>
          <p:nvPr/>
        </p:nvSpPr>
        <p:spPr>
          <a:xfrm>
            <a:off x="9321479" y="3951631"/>
            <a:ext cx="646323" cy="276997"/>
          </a:xfrm>
          <a:prstGeom prst="rect">
            <a:avLst/>
          </a:prstGeom>
          <a:noFill/>
        </p:spPr>
        <p:txBody>
          <a:bodyPr wrap="none" lIns="91436" tIns="45719" rIns="91436" bIns="45719" rtlCol="0">
            <a:spAutoFit/>
          </a:bodyPr>
          <a:lstStyle/>
          <a:p>
            <a:pPr algn="r">
              <a:spcAft>
                <a:spcPts val="300"/>
              </a:spcAft>
            </a:pPr>
            <a:r>
              <a:rPr lang="en-US" sz="1200" dirty="0">
                <a:latin typeface="ＭＳ ゴシック" panose="020B0609070205080204" pitchFamily="49" charset="-128"/>
                <a:ea typeface="ＭＳ ゴシック" panose="020B0609070205080204" pitchFamily="49" charset="-128"/>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58897" y="319834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ＭＳ ゴシック" panose="020B0609070205080204" pitchFamily="49" charset="-128"/>
                <a:ea typeface="ＭＳ ゴシック" panose="020B0609070205080204" pitchFamily="49" charset="-128"/>
              </a:rPr>
              <a:t>作業</a:t>
            </a:r>
            <a:endParaRPr lang="en-US" sz="2400" b="1" dirty="0">
              <a:latin typeface="ＭＳ ゴシック" panose="020B0609070205080204" pitchFamily="49" charset="-128"/>
              <a:ea typeface="ＭＳ ゴシック" panose="020B0609070205080204" pitchFamily="49" charset="-128"/>
            </a:endParaRP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689764" y="4032684"/>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ＭＳ ゴシック" panose="020B0609070205080204" pitchFamily="49" charset="-128"/>
                <a:ea typeface="ＭＳ ゴシック" panose="020B0609070205080204" pitchFamily="49" charset="-128"/>
              </a:rPr>
              <a:t>指導</a:t>
            </a:r>
            <a:endParaRPr lang="en-US" sz="2400" b="1" dirty="0">
              <a:latin typeface="ＭＳ ゴシック" panose="020B0609070205080204" pitchFamily="49" charset="-128"/>
              <a:ea typeface="ＭＳ ゴシック" panose="020B0609070205080204" pitchFamily="49" charset="-128"/>
            </a:endParaRPr>
          </a:p>
        </p:txBody>
      </p:sp>
      <p:grpSp>
        <p:nvGrpSpPr>
          <p:cNvPr id="52" name="Group 51"/>
          <p:cNvGrpSpPr/>
          <p:nvPr/>
        </p:nvGrpSpPr>
        <p:grpSpPr>
          <a:xfrm>
            <a:off x="5031599" y="5187787"/>
            <a:ext cx="2154749" cy="960352"/>
            <a:chOff x="3483223" y="4882512"/>
            <a:chExt cx="2154749"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483223" y="5565867"/>
              <a:ext cx="2154749" cy="276997"/>
            </a:xfrm>
            <a:prstGeom prst="rect">
              <a:avLst/>
            </a:prstGeom>
            <a:noFill/>
          </p:spPr>
          <p:txBody>
            <a:bodyPr wrap="none" lIns="91436" tIns="45719" rIns="91436" bIns="45719" rtlCol="0">
              <a:spAutoFit/>
            </a:bodyPr>
            <a:lstStyle/>
            <a:p>
              <a:pPr algn="r">
                <a:spcAft>
                  <a:spcPts val="300"/>
                </a:spcAft>
              </a:pPr>
              <a:r>
                <a:rPr lang="ja-JP" altLang="en-US" sz="1200" dirty="0" smtClean="0"/>
                <a:t>幹部</a:t>
              </a:r>
              <a:r>
                <a:rPr lang="ja-JP" altLang="en-US" sz="1200" dirty="0"/>
                <a:t>レベルの</a:t>
              </a:r>
              <a:r>
                <a:rPr lang="en-US" sz="1200" dirty="0" err="1" smtClean="0"/>
                <a:t>レビュー委員会</a:t>
              </a:r>
              <a:endParaRPr lang="en-US" sz="1200" dirty="0"/>
            </a:p>
          </p:txBody>
        </p:sp>
      </p:grpSp>
    </p:spTree>
    <p:extLst>
      <p:ext uri="{BB962C8B-B14F-4D97-AF65-F5344CB8AC3E}">
        <p14:creationId xmlns:p14="http://schemas.microsoft.com/office/powerpoint/2010/main" val="946856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理解度チェック</a:t>
            </a:r>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ＭＳ ゴシック" panose="020B0609070205080204" pitchFamily="49" charset="-128"/>
                <a:ea typeface="ＭＳ ゴシック" panose="020B0609070205080204" pitchFamily="49" charset="-128"/>
              </a:rPr>
              <a:t>FOSSレビューの目的は何で</a:t>
            </a:r>
            <a:r>
              <a:rPr lang="ja-JP" altLang="en-US" dirty="0">
                <a:latin typeface="ＭＳ ゴシック" panose="020B0609070205080204" pitchFamily="49" charset="-128"/>
                <a:ea typeface="ＭＳ ゴシック" panose="020B0609070205080204" pitchFamily="49" charset="-128"/>
              </a:rPr>
              <a:t>す</a:t>
            </a:r>
            <a:r>
              <a:rPr lang="x-none" dirty="0">
                <a:latin typeface="ＭＳ ゴシック" panose="020B0609070205080204" pitchFamily="49" charset="-128"/>
                <a:ea typeface="ＭＳ ゴシック" panose="020B0609070205080204" pitchFamily="49" charset="-128"/>
              </a:rPr>
              <a:t>か？</a:t>
            </a:r>
          </a:p>
          <a:p>
            <a:pPr>
              <a:buFont typeface="Arial" charset="0"/>
              <a:buChar char="•"/>
            </a:pPr>
            <a:r>
              <a:rPr lang="x-none" dirty="0">
                <a:latin typeface="ＭＳ ゴシック" panose="020B0609070205080204" pitchFamily="49" charset="-128"/>
                <a:ea typeface="ＭＳ ゴシック" panose="020B0609070205080204" pitchFamily="49" charset="-128"/>
              </a:rPr>
              <a:t>FOSSコンポーネントを使いたい</a:t>
            </a:r>
            <a:r>
              <a:rPr lang="ja-JP" altLang="en-US" dirty="0">
                <a:latin typeface="ＭＳ ゴシック" panose="020B0609070205080204" pitchFamily="49" charset="-128"/>
                <a:ea typeface="ＭＳ ゴシック" panose="020B0609070205080204" pitchFamily="49" charset="-128"/>
              </a:rPr>
              <a:t>時に</a:t>
            </a:r>
            <a:r>
              <a:rPr lang="x-none" dirty="0">
                <a:latin typeface="ＭＳ ゴシック" panose="020B0609070205080204" pitchFamily="49" charset="-128"/>
                <a:ea typeface="ＭＳ ゴシック" panose="020B0609070205080204" pitchFamily="49" charset="-128"/>
              </a:rPr>
              <a:t>最初に行うべきアクションは</a:t>
            </a:r>
            <a:r>
              <a:rPr lang="ja-JP" altLang="en-US" dirty="0">
                <a:latin typeface="ＭＳ ゴシック" panose="020B0609070205080204" pitchFamily="49" charset="-128"/>
                <a:ea typeface="ＭＳ ゴシック" panose="020B0609070205080204" pitchFamily="49" charset="-128"/>
              </a:rPr>
              <a:t>何</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す</a:t>
            </a:r>
            <a:r>
              <a:rPr lang="x-none" dirty="0">
                <a:latin typeface="ＭＳ ゴシック" panose="020B0609070205080204" pitchFamily="49" charset="-128"/>
                <a:ea typeface="ＭＳ ゴシック" panose="020B0609070205080204" pitchFamily="49" charset="-128"/>
              </a:rPr>
              <a:t>か？</a:t>
            </a:r>
          </a:p>
          <a:p>
            <a:pPr>
              <a:buFont typeface="Arial" charset="0"/>
              <a:buChar char="•"/>
            </a:pPr>
            <a:r>
              <a:rPr lang="x-none"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の使用</a:t>
            </a:r>
            <a:r>
              <a:rPr lang="x-none" dirty="0">
                <a:latin typeface="ＭＳ ゴシック" panose="020B0609070205080204" pitchFamily="49" charset="-128"/>
                <a:ea typeface="ＭＳ ゴシック" panose="020B0609070205080204" pitchFamily="49" charset="-128"/>
              </a:rPr>
              <a:t>に</a:t>
            </a:r>
            <a:r>
              <a:rPr lang="ja-JP" altLang="en-US" dirty="0">
                <a:latin typeface="ＭＳ ゴシック" panose="020B0609070205080204" pitchFamily="49" charset="-128"/>
                <a:ea typeface="ＭＳ ゴシック" panose="020B0609070205080204" pitchFamily="49" charset="-128"/>
              </a:rPr>
              <a:t>関する</a:t>
            </a:r>
            <a:r>
              <a:rPr lang="x-none" dirty="0">
                <a:latin typeface="ＭＳ ゴシック" panose="020B0609070205080204" pitchFamily="49" charset="-128"/>
                <a:ea typeface="ＭＳ ゴシック" panose="020B0609070205080204" pitchFamily="49" charset="-128"/>
              </a:rPr>
              <a:t>質問や疑問があ</a:t>
            </a:r>
            <a:r>
              <a:rPr lang="ja-JP" altLang="en-US" dirty="0">
                <a:latin typeface="ＭＳ ゴシック" panose="020B0609070205080204" pitchFamily="49" charset="-128"/>
                <a:ea typeface="ＭＳ ゴシック" panose="020B0609070205080204" pitchFamily="49" charset="-128"/>
              </a:rPr>
              <a:t>る</a:t>
            </a:r>
            <a:r>
              <a:rPr lang="x-none" dirty="0">
                <a:latin typeface="ＭＳ ゴシック" panose="020B0609070205080204" pitchFamily="49" charset="-128"/>
                <a:ea typeface="ＭＳ ゴシック" panose="020B0609070205080204" pitchFamily="49" charset="-128"/>
              </a:rPr>
              <a:t>場合、何をす</a:t>
            </a:r>
            <a:r>
              <a:rPr lang="ja-JP" altLang="en-US" dirty="0">
                <a:latin typeface="ＭＳ ゴシック" panose="020B0609070205080204" pitchFamily="49" charset="-128"/>
                <a:ea typeface="ＭＳ ゴシック" panose="020B0609070205080204" pitchFamily="49" charset="-128"/>
              </a:rPr>
              <a:t>る</a:t>
            </a:r>
            <a:r>
              <a:rPr lang="x-none" dirty="0">
                <a:latin typeface="ＭＳ ゴシック" panose="020B0609070205080204" pitchFamily="49" charset="-128"/>
                <a:ea typeface="ＭＳ ゴシック" panose="020B0609070205080204" pitchFamily="49" charset="-128"/>
              </a:rPr>
              <a:t>べきですか？</a:t>
            </a:r>
          </a:p>
          <a:p>
            <a:pPr>
              <a:buFont typeface="Arial" charset="0"/>
              <a:buChar char="•"/>
            </a:pPr>
            <a:r>
              <a:rPr lang="x-none" dirty="0">
                <a:latin typeface="ＭＳ ゴシック" panose="020B0609070205080204" pitchFamily="49" charset="-128"/>
                <a:ea typeface="ＭＳ ゴシック" panose="020B0609070205080204" pitchFamily="49" charset="-128"/>
              </a:rPr>
              <a:t>FOSSレビューのためにど</a:t>
            </a:r>
            <a:r>
              <a:rPr lang="ja-JP" altLang="en-US" dirty="0" err="1">
                <a:latin typeface="ＭＳ ゴシック" panose="020B0609070205080204" pitchFamily="49" charset="-128"/>
                <a:ea typeface="ＭＳ ゴシック" panose="020B0609070205080204" pitchFamily="49" charset="-128"/>
              </a:rPr>
              <a:t>のような</a:t>
            </a:r>
            <a:r>
              <a:rPr lang="x-none" dirty="0">
                <a:latin typeface="ＭＳ ゴシック" panose="020B0609070205080204" pitchFamily="49" charset="-128"/>
                <a:ea typeface="ＭＳ ゴシック" panose="020B0609070205080204" pitchFamily="49" charset="-128"/>
              </a:rPr>
              <a:t>種類の情報を集めますか？</a:t>
            </a:r>
          </a:p>
          <a:p>
            <a:pPr>
              <a:buFont typeface="Arial" charset="0"/>
              <a:buChar char="•"/>
            </a:pPr>
            <a:r>
              <a:rPr lang="x-none" dirty="0">
                <a:latin typeface="ＭＳ ゴシック" panose="020B0609070205080204" pitchFamily="49" charset="-128"/>
                <a:ea typeface="ＭＳ ゴシック" panose="020B0609070205080204" pitchFamily="49" charset="-128"/>
              </a:rPr>
              <a:t>誰がそのソフトウェアのライセンスを供与している</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かを</a:t>
            </a:r>
            <a:r>
              <a:rPr lang="ja-JP" altLang="en-US" dirty="0">
                <a:latin typeface="ＭＳ ゴシック" panose="020B0609070205080204" pitchFamily="49" charset="-128"/>
                <a:ea typeface="ＭＳ ゴシック" panose="020B0609070205080204" pitchFamily="49" charset="-128"/>
              </a:rPr>
              <a:t>確認</a:t>
            </a:r>
            <a:r>
              <a:rPr lang="x-none" dirty="0">
                <a:latin typeface="ＭＳ ゴシック" panose="020B0609070205080204" pitchFamily="49" charset="-128"/>
                <a:ea typeface="ＭＳ ゴシック" panose="020B0609070205080204" pitchFamily="49" charset="-128"/>
              </a:rPr>
              <a:t>するには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ど</a:t>
            </a:r>
            <a:r>
              <a:rPr lang="ja-JP" altLang="en-US" dirty="0" err="1">
                <a:latin typeface="ＭＳ ゴシック" panose="020B0609070205080204" pitchFamily="49" charset="-128"/>
                <a:ea typeface="ＭＳ ゴシック" panose="020B0609070205080204" pitchFamily="49" charset="-128"/>
              </a:rPr>
              <a:t>のような</a:t>
            </a:r>
            <a:r>
              <a:rPr lang="x-none" dirty="0">
                <a:latin typeface="ＭＳ ゴシック" panose="020B0609070205080204" pitchFamily="49" charset="-128"/>
                <a:ea typeface="ＭＳ ゴシック" panose="020B0609070205080204" pitchFamily="49" charset="-128"/>
              </a:rPr>
              <a:t>情報が役立ちますか？ </a:t>
            </a:r>
            <a:endParaRPr lang="x-none" strike="sngStrik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外部ベンダーから</a:t>
            </a:r>
            <a:r>
              <a:rPr lang="ja-JP" altLang="en-US" dirty="0">
                <a:latin typeface="ＭＳ ゴシック" panose="020B0609070205080204" pitchFamily="49" charset="-128"/>
                <a:ea typeface="ＭＳ ゴシック" panose="020B0609070205080204" pitchFamily="49" charset="-128"/>
              </a:rPr>
              <a:t>受領した</a:t>
            </a:r>
            <a:r>
              <a:rPr lang="x-none" dirty="0">
                <a:latin typeface="ＭＳ ゴシック" panose="020B0609070205080204" pitchFamily="49" charset="-128"/>
                <a:ea typeface="ＭＳ ゴシック" panose="020B0609070205080204" pitchFamily="49" charset="-128"/>
              </a:rPr>
              <a:t>コンポーネントをレビューする際に追加的な情報として重要なものは何ですか？</a:t>
            </a:r>
          </a:p>
          <a:p>
            <a:r>
              <a:rPr lang="x-none" dirty="0">
                <a:latin typeface="ＭＳ ゴシック" panose="020B0609070205080204" pitchFamily="49" charset="-128"/>
                <a:ea typeface="ＭＳ ゴシック" panose="020B0609070205080204" pitchFamily="49" charset="-128"/>
              </a:rPr>
              <a:t>FOSSレビューで収集された情報の質を評価するためにど</a:t>
            </a:r>
            <a:r>
              <a:rPr lang="ja-JP" altLang="en-US" dirty="0" err="1">
                <a:latin typeface="ＭＳ ゴシック" panose="020B0609070205080204" pitchFamily="49" charset="-128"/>
                <a:ea typeface="ＭＳ ゴシック" panose="020B0609070205080204" pitchFamily="49" charset="-128"/>
              </a:rPr>
              <a:t>のような</a:t>
            </a:r>
            <a:r>
              <a:rPr lang="x-none" dirty="0">
                <a:latin typeface="ＭＳ ゴシック" panose="020B0609070205080204" pitchFamily="49" charset="-128"/>
                <a:ea typeface="ＭＳ ゴシック" panose="020B0609070205080204" pitchFamily="49" charset="-128"/>
              </a:rPr>
              <a:t>ステップを取ることができますか？</a:t>
            </a:r>
          </a:p>
          <a:p>
            <a:pPr>
              <a:buFont typeface="Arial" charset="0"/>
              <a:buChar char="•"/>
            </a:pPr>
            <a:endParaRPr lang="x-none" dirty="0">
              <a:latin typeface="ＭＳ ゴシック" panose="020B0609070205080204" pitchFamily="49" charset="-128"/>
              <a:ea typeface="ＭＳ ゴシック" panose="020B0609070205080204" pitchFamily="49" charset="-128"/>
            </a:endParaRPr>
          </a:p>
          <a:p>
            <a:endParaRPr lang="x-none" dirty="0">
              <a:latin typeface="ＭＳ ゴシック" panose="020B0609070205080204" pitchFamily="49" charset="-128"/>
              <a:ea typeface="ＭＳ ゴシック" panose="020B0609070205080204" pitchFamily="49" charset="-128"/>
            </a:endParaRPr>
          </a:p>
          <a:p>
            <a:pPr marL="0" indent="0">
              <a:buNone/>
            </a:pP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0525632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第6章</a:t>
            </a:r>
          </a:p>
        </p:txBody>
      </p:sp>
      <p:sp>
        <p:nvSpPr>
          <p:cNvPr id="5" name="Text Placeholder 4"/>
          <p:cNvSpPr>
            <a:spLocks noGrp="1"/>
          </p:cNvSpPr>
          <p:nvPr>
            <p:ph type="body" idx="1"/>
          </p:nvPr>
        </p:nvSpPr>
        <p:spPr/>
        <p:txBody>
          <a:bodyPr/>
          <a:lstStyle/>
          <a:p>
            <a:r>
              <a:rPr lang="en-US" dirty="0"/>
              <a:t> </a:t>
            </a:r>
            <a:r>
              <a:rPr lang="en-US" dirty="0" err="1">
                <a:latin typeface="ＭＳ ゴシック" panose="020B0609070205080204" pitchFamily="49" charset="-128"/>
                <a:ea typeface="ＭＳ ゴシック" panose="020B0609070205080204" pitchFamily="49" charset="-128"/>
              </a:rPr>
              <a:t>コンプライアンス</a:t>
            </a:r>
            <a:r>
              <a:rPr lang="en-US" dirty="0">
                <a:latin typeface="ＭＳ ゴシック" panose="020B0609070205080204" pitchFamily="49" charset="-128"/>
                <a:ea typeface="ＭＳ ゴシック" panose="020B0609070205080204" pitchFamily="49" charset="-128"/>
              </a:rPr>
              <a:t> </a:t>
            </a:r>
            <a:r>
              <a:rPr lang="en-US" dirty="0" err="1">
                <a:solidFill>
                  <a:schemeClr val="tx1"/>
                </a:solidFill>
                <a:latin typeface="ＭＳ ゴシック" panose="020B0609070205080204" pitchFamily="49" charset="-128"/>
                <a:ea typeface="ＭＳ ゴシック" panose="020B0609070205080204" pitchFamily="49" charset="-128"/>
              </a:rPr>
              <a:t>マネジメント</a:t>
            </a:r>
            <a:r>
              <a:rPr lang="ja-JP" altLang="en-US" dirty="0">
                <a:solidFill>
                  <a:schemeClr val="tx1"/>
                </a:solidFill>
                <a:latin typeface="ＭＳ ゴシック" panose="020B0609070205080204" pitchFamily="49" charset="-128"/>
                <a:ea typeface="ＭＳ ゴシック" panose="020B0609070205080204" pitchFamily="49" charset="-128"/>
              </a:rPr>
              <a:t>の始めから終わりまで</a:t>
            </a:r>
            <a:r>
              <a:rPr lang="en-US" dirty="0">
                <a:solidFill>
                  <a:schemeClr val="tx1"/>
                </a:solidFill>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プロセスの例</a:t>
            </a:r>
            <a:r>
              <a:rPr lang="en-US" dirty="0">
                <a:latin typeface="ＭＳ ゴシック" panose="020B0609070205080204" pitchFamily="49" charset="-128"/>
                <a:ea typeface="ＭＳ ゴシック" panose="020B0609070205080204" pitchFamily="49" charset="-128"/>
              </a:rPr>
              <a:t>）</a:t>
            </a:r>
            <a:endParaRPr lang="en-US"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791672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panose="020F0502020204030204" pitchFamily="34" charset="0"/>
                <a:ea typeface="ＭＳ Ｐゴシック" charset="0"/>
                <a:cs typeface="ＭＳ Ｐゴシック" charset="0"/>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ＭＳ ゴシック" panose="020B0609070205080204" pitchFamily="49" charset="-128"/>
                <a:ea typeface="ＭＳ ゴシック" panose="020B0609070205080204" pitchFamily="49" charset="-128"/>
              </a:rPr>
              <a:t>コンプライアンス </a:t>
            </a:r>
            <a:r>
              <a:rPr lang="en-US" dirty="0" err="1">
                <a:latin typeface="ＭＳ ゴシック" panose="020B0609070205080204" pitchFamily="49" charset="-128"/>
                <a:ea typeface="ＭＳ ゴシック" panose="020B0609070205080204" pitchFamily="49" charset="-128"/>
              </a:rPr>
              <a:t>マネジメントは、製品</a:t>
            </a:r>
            <a:r>
              <a:rPr lang="en-US" altLang="ja-JP" dirty="0">
                <a:latin typeface="ＭＳ ゴシック" panose="020B0609070205080204" pitchFamily="49" charset="-128"/>
                <a:ea typeface="ＭＳ ゴシック" panose="020B0609070205080204" pitchFamily="49" charset="-128"/>
              </a:rPr>
              <a:t> （</a:t>
            </a:r>
            <a:r>
              <a:rPr lang="en-US" altLang="ja-JP" dirty="0" err="1">
                <a:latin typeface="ＭＳ ゴシック" panose="020B0609070205080204" pitchFamily="49" charset="-128"/>
                <a:ea typeface="ＭＳ ゴシック" panose="020B0609070205080204" pitchFamily="49" charset="-128"/>
              </a:rPr>
              <a:t>もしくはOpenChain</a:t>
            </a:r>
            <a:r>
              <a:rPr lang="en-US" altLang="ja-JP" dirty="0">
                <a:latin typeface="ＭＳ ゴシック" panose="020B0609070205080204" pitchFamily="49" charset="-128"/>
                <a:ea typeface="ＭＳ ゴシック" panose="020B0609070205080204" pitchFamily="49" charset="-128"/>
              </a:rPr>
              <a:t> </a:t>
            </a:r>
            <a:r>
              <a:rPr lang="en-US" altLang="ja-JP" dirty="0" err="1">
                <a:latin typeface="ＭＳ ゴシック" panose="020B0609070205080204" pitchFamily="49" charset="-128"/>
                <a:ea typeface="ＭＳ ゴシック" panose="020B0609070205080204" pitchFamily="49" charset="-128"/>
              </a:rPr>
              <a:t>仕様書</a:t>
            </a:r>
            <a:r>
              <a:rPr lang="ja-JP" altLang="en-US" dirty="0">
                <a:latin typeface="ＭＳ ゴシック" panose="020B0609070205080204" pitchFamily="49" charset="-128"/>
                <a:ea typeface="ＭＳ ゴシック" panose="020B0609070205080204" pitchFamily="49" charset="-128"/>
              </a:rPr>
              <a:t>で</a:t>
            </a:r>
            <a:r>
              <a:rPr lang="ja-JP" altLang="en-US" dirty="0" smtClean="0">
                <a:latin typeface="ＭＳ ゴシック" panose="020B0609070205080204" pitchFamily="49" charset="-128"/>
                <a:ea typeface="ＭＳ ゴシック" panose="020B0609070205080204" pitchFamily="49" charset="-128"/>
              </a:rPr>
              <a:t>定義</a:t>
            </a:r>
            <a:r>
              <a:rPr lang="ja-JP" altLang="en-US" dirty="0">
                <a:latin typeface="ＭＳ ゴシック" panose="020B0609070205080204" pitchFamily="49" charset="-128"/>
                <a:ea typeface="ＭＳ ゴシック" panose="020B0609070205080204" pitchFamily="49" charset="-128"/>
              </a:rPr>
              <a:t>の</a:t>
            </a:r>
            <a:r>
              <a:rPr lang="en-US" altLang="ja-JP" dirty="0" smtClean="0">
                <a:latin typeface="ＭＳ ゴシック" panose="020B0609070205080204" pitchFamily="49" charset="-128"/>
                <a:ea typeface="ＭＳ ゴシック" panose="020B0609070205080204" pitchFamily="49" charset="-128"/>
              </a:rPr>
              <a:t>「</a:t>
            </a:r>
            <a:r>
              <a:rPr lang="en-US" altLang="ja-JP" dirty="0" err="1">
                <a:latin typeface="ＭＳ ゴシック" panose="020B0609070205080204" pitchFamily="49" charset="-128"/>
                <a:ea typeface="ＭＳ ゴシック" panose="020B0609070205080204" pitchFamily="49" charset="-128"/>
              </a:rPr>
              <a:t>供給ソフトウェア</a:t>
            </a:r>
            <a:r>
              <a:rPr lang="en-US" altLang="ja-JP"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の中で使われる</a:t>
            </a:r>
            <a:r>
              <a:rPr lang="en-US" err="1">
                <a:latin typeface="ＭＳ ゴシック" panose="020B0609070205080204" pitchFamily="49" charset="-128"/>
                <a:ea typeface="ＭＳ ゴシック" panose="020B0609070205080204" pitchFamily="49" charset="-128"/>
              </a:rPr>
              <a:t>FOSS</a:t>
            </a:r>
            <a:r>
              <a:rPr lang="en-US" smtClean="0">
                <a:latin typeface="ＭＳ ゴシック" panose="020B0609070205080204" pitchFamily="49" charset="-128"/>
                <a:ea typeface="ＭＳ ゴシック" panose="020B0609070205080204" pitchFamily="49" charset="-128"/>
              </a:rPr>
              <a:t>の取</a:t>
            </a:r>
            <a:r>
              <a:rPr lang="ja-JP" altLang="en-US" smtClean="0">
                <a:latin typeface="ＭＳ ゴシック" panose="020B0609070205080204" pitchFamily="49" charset="-128"/>
                <a:ea typeface="ＭＳ ゴシック" panose="020B0609070205080204" pitchFamily="49" charset="-128"/>
              </a:rPr>
              <a:t>り</a:t>
            </a:r>
            <a:r>
              <a:rPr lang="en-US" smtClean="0">
                <a:latin typeface="ＭＳ ゴシック" panose="020B0609070205080204" pitchFamily="49" charset="-128"/>
                <a:ea typeface="ＭＳ ゴシック" panose="020B0609070205080204" pitchFamily="49" charset="-128"/>
              </a:rPr>
              <a:t>込みと頒布をコントロールする</a:t>
            </a:r>
            <a:r>
              <a:rPr lang="ja-JP" altLang="en-US" dirty="0">
                <a:latin typeface="ＭＳ ゴシック" panose="020B0609070205080204" pitchFamily="49" charset="-128"/>
                <a:ea typeface="ＭＳ ゴシック" panose="020B0609070205080204" pitchFamily="49" charset="-128"/>
              </a:rPr>
              <a:t>一連</a:t>
            </a:r>
            <a:r>
              <a:rPr lang="ja-JP" altLang="en-US" dirty="0" smtClean="0">
                <a:latin typeface="ＭＳ ゴシック" panose="020B0609070205080204" pitchFamily="49" charset="-128"/>
                <a:ea typeface="ＭＳ ゴシック" panose="020B0609070205080204" pitchFamily="49" charset="-128"/>
              </a:rPr>
              <a:t>のアクション</a:t>
            </a:r>
            <a:r>
              <a:rPr lang="en-US" dirty="0" err="1" smtClean="0">
                <a:latin typeface="ＭＳ ゴシック" panose="020B0609070205080204" pitchFamily="49" charset="-128"/>
                <a:ea typeface="ＭＳ ゴシック" panose="020B0609070205080204" pitchFamily="49" charset="-128"/>
              </a:rPr>
              <a:t>で構成され</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  </a:t>
            </a:r>
          </a:p>
          <a:p>
            <a:pPr>
              <a:buFont typeface="Arial"/>
              <a:buChar char="•"/>
            </a:pPr>
            <a:r>
              <a:rPr lang="en-US" dirty="0" err="1" smtClean="0">
                <a:latin typeface="ＭＳ ゴシック" panose="020B0609070205080204" pitchFamily="49" charset="-128"/>
                <a:ea typeface="ＭＳ ゴシック" panose="020B0609070205080204" pitchFamily="49" charset="-128"/>
              </a:rPr>
              <a:t>コンプライアンス</a:t>
            </a:r>
            <a:r>
              <a:rPr lang="ja-JP" altLang="en-US" dirty="0" smtClean="0">
                <a:latin typeface="ＭＳ ゴシック" panose="020B0609070205080204" pitchFamily="49" charset="-128"/>
                <a:ea typeface="ＭＳ ゴシック" panose="020B0609070205080204" pitchFamily="49" charset="-128"/>
              </a:rPr>
              <a:t>の適正努力（</a:t>
            </a:r>
            <a:r>
              <a:rPr lang="en-US" altLang="ja-JP" dirty="0" smtClean="0">
                <a:latin typeface="ＭＳ ゴシック" panose="020B0609070205080204" pitchFamily="49" charset="-128"/>
                <a:ea typeface="ＭＳ ゴシック" panose="020B0609070205080204" pitchFamily="49" charset="-128"/>
              </a:rPr>
              <a:t>Compliance due diligence</a:t>
            </a:r>
            <a:r>
              <a:rPr lang="ja-JP" altLang="en-US" dirty="0" smtClean="0">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の結果</a:t>
            </a:r>
            <a:r>
              <a:rPr lang="ja-JP" altLang="en-US" dirty="0" smtClean="0">
                <a:latin typeface="ＭＳ ゴシック" panose="020B0609070205080204" pitchFamily="49" charset="-128"/>
                <a:ea typeface="ＭＳ ゴシック" panose="020B0609070205080204" pitchFamily="49" charset="-128"/>
              </a:rPr>
              <a:t>として</a:t>
            </a:r>
            <a:r>
              <a:rPr lang="en-US" dirty="0" smtClean="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供給ソフトウェアで使用されている</a:t>
            </a:r>
            <a:r>
              <a:rPr lang="ja-JP" altLang="en-US" dirty="0">
                <a:latin typeface="ＭＳ ゴシック" panose="020B0609070205080204" pitchFamily="49" charset="-128"/>
                <a:ea typeface="ＭＳ ゴシック" panose="020B0609070205080204" pitchFamily="49" charset="-128"/>
              </a:rPr>
              <a:t>すべて</a:t>
            </a:r>
            <a:r>
              <a:rPr lang="en-US" dirty="0" err="1">
                <a:latin typeface="ＭＳ ゴシック" panose="020B0609070205080204" pitchFamily="49" charset="-128"/>
                <a:ea typeface="ＭＳ ゴシック" panose="020B0609070205080204" pitchFamily="49" charset="-128"/>
              </a:rPr>
              <a:t>のFOSS</a:t>
            </a:r>
            <a:r>
              <a:rPr lang="ja-JP" altLang="en-US" dirty="0">
                <a:latin typeface="ＭＳ ゴシック" panose="020B0609070205080204" pitchFamily="49" charset="-128"/>
                <a:ea typeface="ＭＳ ゴシック" panose="020B0609070205080204" pitchFamily="49" charset="-128"/>
              </a:rPr>
              <a:t>が</a:t>
            </a:r>
            <a:r>
              <a:rPr lang="en-US" dirty="0" err="1">
                <a:latin typeface="ＭＳ ゴシック" panose="020B0609070205080204" pitchFamily="49" charset="-128"/>
                <a:ea typeface="ＭＳ ゴシック" panose="020B0609070205080204" pitchFamily="49" charset="-128"/>
              </a:rPr>
              <a:t>特定</a:t>
            </a:r>
            <a:r>
              <a:rPr lang="ja-JP" altLang="en-US" dirty="0">
                <a:latin typeface="ＭＳ ゴシック" panose="020B0609070205080204" pitchFamily="49" charset="-128"/>
                <a:ea typeface="ＭＳ ゴシック" panose="020B0609070205080204" pitchFamily="49" charset="-128"/>
              </a:rPr>
              <a:t>できる</a:t>
            </a:r>
            <a:r>
              <a:rPr lang="en-US" dirty="0" smtClean="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こ</a:t>
            </a:r>
            <a:r>
              <a:rPr lang="ja-JP" altLang="en-US" dirty="0" smtClean="0">
                <a:latin typeface="ＭＳ ゴシック" panose="020B0609070205080204" pitchFamily="49" charset="-128"/>
                <a:ea typeface="ＭＳ ゴシック" panose="020B0609070205080204" pitchFamily="49" charset="-128"/>
              </a:rPr>
              <a:t>れにより、</a:t>
            </a:r>
            <a:r>
              <a:rPr lang="en-US" dirty="0" err="1">
                <a:latin typeface="ＭＳ ゴシック" panose="020B0609070205080204" pitchFamily="49" charset="-128"/>
                <a:ea typeface="ＭＳ ゴシック" panose="020B0609070205080204" pitchFamily="49" charset="-128"/>
              </a:rPr>
              <a:t>すべてのFOSSライセンスの義務</a:t>
            </a:r>
            <a:r>
              <a:rPr lang="ja-JP" altLang="en-US" dirty="0">
                <a:latin typeface="ＭＳ ゴシック" panose="020B0609070205080204" pitchFamily="49" charset="-128"/>
                <a:ea typeface="ＭＳ ゴシック" panose="020B0609070205080204" pitchFamily="49" charset="-128"/>
              </a:rPr>
              <a:t>が</a:t>
            </a:r>
            <a:r>
              <a:rPr lang="en-US" dirty="0" err="1" smtClean="0">
                <a:latin typeface="ＭＳ ゴシック" panose="020B0609070205080204" pitchFamily="49" charset="-128"/>
                <a:ea typeface="ＭＳ ゴシック" panose="020B0609070205080204" pitchFamily="49" charset="-128"/>
              </a:rPr>
              <a:t>履行され</a:t>
            </a:r>
            <a:r>
              <a:rPr lang="en-US"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将来にわたり</a:t>
            </a:r>
            <a:r>
              <a:rPr lang="en-US" dirty="0" err="1" smtClean="0">
                <a:latin typeface="ＭＳ ゴシック" panose="020B0609070205080204" pitchFamily="49" charset="-128"/>
                <a:ea typeface="ＭＳ ゴシック" panose="020B0609070205080204" pitchFamily="49" charset="-128"/>
              </a:rPr>
              <a:t>履行されることを確</a:t>
            </a:r>
            <a:r>
              <a:rPr lang="ja-JP" altLang="en-US" dirty="0" err="1">
                <a:latin typeface="ＭＳ ゴシック" panose="020B0609070205080204" pitchFamily="49" charset="-128"/>
                <a:ea typeface="ＭＳ ゴシック" panose="020B0609070205080204" pitchFamily="49" charset="-128"/>
              </a:rPr>
              <a:t>かな</a:t>
            </a:r>
            <a:r>
              <a:rPr lang="ja-JP" altLang="en-US" dirty="0">
                <a:latin typeface="ＭＳ ゴシック" panose="020B0609070205080204" pitchFamily="49" charset="-128"/>
                <a:ea typeface="ＭＳ ゴシック" panose="020B0609070205080204" pitchFamily="49" charset="-128"/>
              </a:rPr>
              <a:t>ものに</a:t>
            </a:r>
            <a:r>
              <a:rPr lang="ja-JP" altLang="en-US" dirty="0" smtClean="0">
                <a:latin typeface="ＭＳ ゴシック" panose="020B0609070205080204" pitchFamily="49" charset="-128"/>
                <a:ea typeface="ＭＳ ゴシック" panose="020B0609070205080204" pitchFamily="49" charset="-128"/>
              </a:rPr>
              <a:t>する</a:t>
            </a:r>
            <a:endParaRPr lang="en-US" dirty="0">
              <a:latin typeface="ＭＳ ゴシック" panose="020B0609070205080204" pitchFamily="49" charset="-128"/>
              <a:ea typeface="ＭＳ ゴシック" panose="020B0609070205080204" pitchFamily="49" charset="-128"/>
            </a:endParaRPr>
          </a:p>
          <a:p>
            <a:pPr>
              <a:buFont typeface="Arial"/>
              <a:buChar char="•"/>
            </a:pPr>
            <a:r>
              <a:rPr lang="en-US" dirty="0" err="1">
                <a:latin typeface="ＭＳ ゴシック" panose="020B0609070205080204" pitchFamily="49" charset="-128"/>
                <a:ea typeface="ＭＳ ゴシック" panose="020B0609070205080204" pitchFamily="49" charset="-128"/>
              </a:rPr>
              <a:t>大企業が詳細なプロセスを保有する一方で</a:t>
            </a:r>
            <a:r>
              <a:rPr lang="ja-JP" altLang="en-US" dirty="0" err="1">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小規模の企業では</a:t>
            </a:r>
            <a:r>
              <a:rPr lang="ja-JP" altLang="en-US" dirty="0" smtClean="0">
                <a:latin typeface="ＭＳ ゴシック" panose="020B0609070205080204" pitchFamily="49" charset="-128"/>
                <a:ea typeface="ＭＳ ゴシック" panose="020B0609070205080204" pitchFamily="49" charset="-128"/>
              </a:rPr>
              <a:t>単に</a:t>
            </a:r>
            <a:r>
              <a:rPr lang="en-US" dirty="0" err="1" smtClean="0">
                <a:latin typeface="ＭＳ ゴシック" panose="020B0609070205080204" pitchFamily="49" charset="-128"/>
                <a:ea typeface="ＭＳ ゴシック" panose="020B0609070205080204" pitchFamily="49" charset="-128"/>
              </a:rPr>
              <a:t>チェック</a:t>
            </a:r>
            <a:r>
              <a:rPr lang="ja-JP" altLang="en-US" dirty="0" smtClean="0">
                <a:latin typeface="ＭＳ ゴシック" panose="020B0609070205080204" pitchFamily="49" charset="-128"/>
                <a:ea typeface="ＭＳ ゴシック" panose="020B0609070205080204" pitchFamily="49" charset="-128"/>
              </a:rPr>
              <a:t> </a:t>
            </a:r>
            <a:r>
              <a:rPr lang="en-US" dirty="0" err="1" smtClean="0">
                <a:latin typeface="ＭＳ ゴシック" panose="020B0609070205080204" pitchFamily="49" charset="-128"/>
                <a:ea typeface="ＭＳ ゴシック" panose="020B0609070205080204" pitchFamily="49" charset="-128"/>
              </a:rPr>
              <a:t>リストを使うだけの場合があ</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本章では大企業のプロセス</a:t>
            </a:r>
            <a:r>
              <a:rPr lang="ja-JP" altLang="en-US" dirty="0">
                <a:latin typeface="ＭＳ ゴシック" panose="020B0609070205080204" pitchFamily="49" charset="-128"/>
                <a:ea typeface="ＭＳ ゴシック" panose="020B0609070205080204" pitchFamily="49" charset="-128"/>
              </a:rPr>
              <a:t>の一</a:t>
            </a:r>
            <a:r>
              <a:rPr lang="en-US" dirty="0" err="1" smtClean="0">
                <a:latin typeface="ＭＳ ゴシック" panose="020B0609070205080204" pitchFamily="49" charset="-128"/>
                <a:ea typeface="ＭＳ ゴシック" panose="020B0609070205080204" pitchFamily="49" charset="-128"/>
              </a:rPr>
              <a:t>例を</a:t>
            </a:r>
            <a:r>
              <a:rPr lang="ja-JP" altLang="en-US" dirty="0" smtClean="0">
                <a:latin typeface="ＭＳ ゴシック" panose="020B0609070205080204" pitchFamily="49" charset="-128"/>
                <a:ea typeface="ＭＳ ゴシック" panose="020B0609070205080204" pitchFamily="49" charset="-128"/>
              </a:rPr>
              <a:t>紹介する</a:t>
            </a:r>
            <a:r>
              <a:rPr lang="en-US" dirty="0" smtClean="0">
                <a:latin typeface="ＭＳ ゴシック" panose="020B0609070205080204" pitchFamily="49" charset="-128"/>
                <a:ea typeface="ＭＳ ゴシック" panose="020B0609070205080204" pitchFamily="49" charset="-128"/>
              </a:rPr>
              <a:t> </a:t>
            </a:r>
            <a:endParaRPr lang="en-US" dirty="0">
              <a:latin typeface="ＭＳ ゴシック" panose="020B0609070205080204" pitchFamily="49" charset="-128"/>
              <a:ea typeface="ＭＳ ゴシック" panose="020B0609070205080204" pitchFamily="49" charset="-128"/>
            </a:endParaRPr>
          </a:p>
        </p:txBody>
      </p:sp>
      <p:sp>
        <p:nvSpPr>
          <p:cNvPr id="4" name="Rectangle 3"/>
          <p:cNvSpPr>
            <a:spLocks noChangeArrowheads="1"/>
          </p:cNvSpPr>
          <p:nvPr/>
        </p:nvSpPr>
        <p:spPr bwMode="auto">
          <a:xfrm rot="16200000">
            <a:off x="3303601" y="5357706"/>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400" b="1" dirty="0">
                <a:solidFill>
                  <a:schemeClr val="tx1"/>
                </a:solidFill>
              </a:rPr>
              <a:t>入力（受領する）</a:t>
            </a:r>
            <a:endParaRPr lang="en-US" altLang="ja-JP" sz="1400" b="1" dirty="0">
              <a:solidFill>
                <a:schemeClr val="tx1"/>
              </a:solidFill>
            </a:endParaRPr>
          </a:p>
          <a:p>
            <a:pPr algn="ctr">
              <a:defRPr/>
            </a:pPr>
            <a:r>
              <a:rPr lang="en-US" sz="1400" b="1" dirty="0">
                <a:solidFill>
                  <a:schemeClr val="tx1"/>
                </a:solidFill>
              </a:rPr>
              <a:t>FOSS</a:t>
            </a:r>
            <a:endParaRPr lang="en-US" sz="1400" b="1" i="1" dirty="0">
              <a:solidFill>
                <a:schemeClr val="tx1"/>
              </a:solidFill>
            </a:endParaRPr>
          </a:p>
        </p:txBody>
      </p:sp>
      <p:sp>
        <p:nvSpPr>
          <p:cNvPr id="5" name="AutoShape 6"/>
          <p:cNvSpPr>
            <a:spLocks noChangeArrowheads="1"/>
          </p:cNvSpPr>
          <p:nvPr/>
        </p:nvSpPr>
        <p:spPr bwMode="auto">
          <a:xfrm>
            <a:off x="4765688" y="5341039"/>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519419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nchor="ctr"/>
          <a:lstStyle/>
          <a:p>
            <a:pPr>
              <a:defRPr/>
            </a:pPr>
            <a:r>
              <a:rPr lang="ja-JP" altLang="en-US" sz="1400" b="1" smtClean="0">
                <a:solidFill>
                  <a:schemeClr val="bg1"/>
                </a:solidFill>
              </a:rPr>
              <a:t>・</a:t>
            </a:r>
            <a:r>
              <a:rPr lang="en-US" sz="1400" b="1" smtClean="0">
                <a:solidFill>
                  <a:schemeClr val="bg1"/>
                </a:solidFill>
              </a:rPr>
              <a:t>FOSS</a:t>
            </a:r>
            <a:r>
              <a:rPr lang="ja-JP" altLang="en-US" sz="1400" b="1" dirty="0">
                <a:solidFill>
                  <a:schemeClr val="bg1"/>
                </a:solidFill>
              </a:rPr>
              <a:t>の特定</a:t>
            </a:r>
            <a:endParaRPr lang="en-US" sz="1400" b="1" dirty="0">
              <a:solidFill>
                <a:schemeClr val="bg1"/>
              </a:solidFill>
            </a:endParaRPr>
          </a:p>
          <a:p>
            <a:pPr marL="92075" indent="-92075">
              <a:defRPr/>
            </a:pPr>
            <a:r>
              <a:rPr lang="ja-JP" altLang="en-US" sz="1400" b="1" smtClean="0">
                <a:solidFill>
                  <a:schemeClr val="bg1"/>
                </a:solidFill>
              </a:rPr>
              <a:t>・</a:t>
            </a:r>
            <a:r>
              <a:rPr lang="en-US" sz="1400" b="1" smtClean="0">
                <a:solidFill>
                  <a:schemeClr val="bg1"/>
                </a:solidFill>
              </a:rPr>
              <a:t>FOSSの義務</a:t>
            </a:r>
            <a:r>
              <a:rPr lang="ja-JP" altLang="en-US" sz="1400" b="1" smtClean="0">
                <a:solidFill>
                  <a:schemeClr val="bg1"/>
                </a:solidFill>
              </a:rPr>
              <a:t>の</a:t>
            </a:r>
            <a:r>
              <a:rPr lang="en-US" altLang="ja-JP" sz="1400" b="1" smtClean="0">
                <a:solidFill>
                  <a:schemeClr val="bg1"/>
                </a:solidFill>
              </a:rPr>
              <a:t/>
            </a:r>
            <a:br>
              <a:rPr lang="en-US" altLang="ja-JP" sz="1400" b="1" smtClean="0">
                <a:solidFill>
                  <a:schemeClr val="bg1"/>
                </a:solidFill>
              </a:rPr>
            </a:br>
            <a:r>
              <a:rPr lang="ja-JP" altLang="en-US" sz="1400" b="1" smtClean="0">
                <a:solidFill>
                  <a:schemeClr val="bg1"/>
                </a:solidFill>
              </a:rPr>
              <a:t>履行</a:t>
            </a:r>
            <a:endParaRPr lang="en-US" sz="1400" b="1" dirty="0">
              <a:solidFill>
                <a:schemeClr val="bg1"/>
              </a:solidFill>
            </a:endParaRPr>
          </a:p>
        </p:txBody>
      </p:sp>
      <p:cxnSp>
        <p:nvCxnSpPr>
          <p:cNvPr id="7" name="AutoShape 8"/>
          <p:cNvCxnSpPr>
            <a:cxnSpLocks noChangeShapeType="1"/>
          </p:cNvCxnSpPr>
          <p:nvPr/>
        </p:nvCxnSpPr>
        <p:spPr bwMode="auto">
          <a:xfrm>
            <a:off x="4387863" y="6037951"/>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6039539"/>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16980" y="5125704"/>
            <a:ext cx="707886"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600" b="1" dirty="0">
                <a:latin typeface="Calibri" charset="0"/>
              </a:rPr>
              <a:t>コンプライアンス</a:t>
            </a:r>
            <a:r>
              <a:rPr lang="en-US" b="1" dirty="0">
                <a:latin typeface="Calibri" charset="0"/>
              </a:rPr>
              <a:t> </a:t>
            </a:r>
            <a:r>
              <a:rPr lang="en-US" sz="1600" b="1" dirty="0">
                <a:latin typeface="Calibri" charset="0"/>
              </a:rPr>
              <a:t>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1142308" y="119768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a:solidFill>
                  <a:schemeClr val="bg1"/>
                </a:solidFill>
                <a:latin typeface="ＭＳ ゴシック" panose="020B0609070205080204" pitchFamily="49" charset="-128"/>
                <a:ea typeface="ＭＳ ゴシック" panose="020B0609070205080204" pitchFamily="49" charset="-128"/>
              </a:rPr>
              <a:t>入力</a:t>
            </a:r>
            <a:r>
              <a:rPr lang="en-US" sz="1100" b="1" dirty="0" err="1">
                <a:solidFill>
                  <a:srgbClr val="FFFFFF"/>
                </a:solidFill>
                <a:latin typeface="ＭＳ ゴシック" panose="020B0609070205080204" pitchFamily="49" charset="-128"/>
                <a:ea typeface="ＭＳ ゴシック" panose="020B0609070205080204" pitchFamily="49" charset="-128"/>
              </a:rPr>
              <a:t>ソフトウェア</a:t>
            </a:r>
            <a:endParaRPr lang="en-US" sz="1100" b="1" dirty="0">
              <a:solidFill>
                <a:srgbClr val="FFFFFF"/>
              </a:solidFill>
              <a:latin typeface="ＭＳ ゴシック" panose="020B0609070205080204" pitchFamily="49" charset="-128"/>
              <a:ea typeface="ＭＳ ゴシック" panose="020B0609070205080204" pitchFamily="49" charset="-128"/>
            </a:endParaRPr>
          </a:p>
        </p:txBody>
      </p:sp>
      <p:sp>
        <p:nvSpPr>
          <p:cNvPr id="4" name="AutoShape 6"/>
          <p:cNvSpPr>
            <a:spLocks noChangeArrowheads="1"/>
          </p:cNvSpPr>
          <p:nvPr/>
        </p:nvSpPr>
        <p:spPr bwMode="auto">
          <a:xfrm>
            <a:off x="2779426" y="1514293"/>
            <a:ext cx="7197951" cy="2651308"/>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21517" name="AutoShape 25"/>
          <p:cNvSpPr>
            <a:spLocks noChangeArrowheads="1"/>
          </p:cNvSpPr>
          <p:nvPr/>
        </p:nvSpPr>
        <p:spPr bwMode="auto">
          <a:xfrm>
            <a:off x="540156" y="2411881"/>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err="1">
                <a:solidFill>
                  <a:schemeClr val="tx2"/>
                </a:solidFill>
                <a:latin typeface="ＭＳ ゴシック" panose="020B0609070205080204" pitchFamily="49" charset="-128"/>
                <a:ea typeface="ＭＳ ゴシック" panose="020B0609070205080204" pitchFamily="49" charset="-128"/>
                <a:cs typeface="Arial" charset="0"/>
              </a:rPr>
              <a:t>プロプライエタリ</a:t>
            </a:r>
            <a:r>
              <a:rPr lang="en-US" sz="1100" b="1" dirty="0">
                <a:solidFill>
                  <a:schemeClr val="tx2"/>
                </a:solidFill>
                <a:latin typeface="ＭＳ ゴシック" panose="020B0609070205080204" pitchFamily="49" charset="-128"/>
                <a:ea typeface="ＭＳ ゴシック" panose="020B0609070205080204" pitchFamily="49" charset="-128"/>
                <a:cs typeface="Arial" charset="0"/>
              </a:rPr>
              <a:t> </a:t>
            </a:r>
            <a:br>
              <a:rPr lang="en-US" sz="1100" b="1" dirty="0">
                <a:solidFill>
                  <a:schemeClr val="tx2"/>
                </a:solidFill>
                <a:latin typeface="ＭＳ ゴシック" panose="020B0609070205080204" pitchFamily="49" charset="-128"/>
                <a:ea typeface="ＭＳ ゴシック" panose="020B0609070205080204" pitchFamily="49" charset="-128"/>
                <a:cs typeface="Arial" charset="0"/>
              </a:rPr>
            </a:br>
            <a:r>
              <a:rPr lang="en-US" sz="1100" b="1" dirty="0" err="1">
                <a:solidFill>
                  <a:schemeClr val="tx2"/>
                </a:solidFill>
                <a:latin typeface="ＭＳ ゴシック" panose="020B0609070205080204" pitchFamily="49" charset="-128"/>
                <a:ea typeface="ＭＳ ゴシック" panose="020B0609070205080204" pitchFamily="49" charset="-128"/>
                <a:cs typeface="Arial" charset="0"/>
              </a:rPr>
              <a:t>ソフトウェア</a:t>
            </a:r>
            <a:endParaRPr lang="en-US" sz="1100" b="1" dirty="0">
              <a:solidFill>
                <a:schemeClr val="tx2"/>
              </a:solidFill>
              <a:latin typeface="ＭＳ ゴシック" panose="020B0609070205080204" pitchFamily="49" charset="-128"/>
              <a:ea typeface="ＭＳ ゴシック" panose="020B0609070205080204" pitchFamily="49" charset="-128"/>
              <a:cs typeface="Arial" charset="0"/>
            </a:endParaRPr>
          </a:p>
        </p:txBody>
      </p:sp>
      <p:sp>
        <p:nvSpPr>
          <p:cNvPr id="21518" name="AutoShape 25"/>
          <p:cNvSpPr>
            <a:spLocks noChangeArrowheads="1"/>
          </p:cNvSpPr>
          <p:nvPr/>
        </p:nvSpPr>
        <p:spPr bwMode="auto">
          <a:xfrm>
            <a:off x="540156" y="2948683"/>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ＭＳ ゴシック" panose="020B0609070205080204" pitchFamily="49" charset="-128"/>
                <a:ea typeface="ＭＳ ゴシック" panose="020B0609070205080204" pitchFamily="49" charset="-128"/>
                <a:cs typeface="Arial" charset="0"/>
              </a:rPr>
              <a:t> </a:t>
            </a:r>
            <a:r>
              <a:rPr lang="en-US" sz="1100" b="1" dirty="0" err="1">
                <a:solidFill>
                  <a:schemeClr val="tx2"/>
                </a:solidFill>
                <a:latin typeface="ＭＳ ゴシック" panose="020B0609070205080204" pitchFamily="49" charset="-128"/>
                <a:ea typeface="ＭＳ ゴシック" panose="020B0609070205080204" pitchFamily="49" charset="-128"/>
                <a:cs typeface="Arial" charset="0"/>
              </a:rPr>
              <a:t>サード</a:t>
            </a:r>
            <a:r>
              <a:rPr lang="en-US" sz="1100" b="1" dirty="0">
                <a:solidFill>
                  <a:schemeClr val="tx2"/>
                </a:solidFill>
                <a:latin typeface="ＭＳ ゴシック" panose="020B0609070205080204" pitchFamily="49" charset="-128"/>
                <a:ea typeface="ＭＳ ゴシック" panose="020B0609070205080204" pitchFamily="49" charset="-128"/>
                <a:cs typeface="Arial" charset="0"/>
              </a:rPr>
              <a:t> </a:t>
            </a:r>
            <a:r>
              <a:rPr lang="en-US" sz="1100" b="1" dirty="0" err="1">
                <a:solidFill>
                  <a:schemeClr val="tx2"/>
                </a:solidFill>
                <a:latin typeface="ＭＳ ゴシック" panose="020B0609070205080204" pitchFamily="49" charset="-128"/>
                <a:ea typeface="ＭＳ ゴシック" panose="020B0609070205080204" pitchFamily="49" charset="-128"/>
                <a:cs typeface="Arial" charset="0"/>
              </a:rPr>
              <a:t>パーティ</a:t>
            </a:r>
            <a:r>
              <a:rPr lang="en-US" sz="1100" b="1" dirty="0">
                <a:solidFill>
                  <a:schemeClr val="tx2"/>
                </a:solidFill>
                <a:latin typeface="ＭＳ ゴシック" panose="020B0609070205080204" pitchFamily="49" charset="-128"/>
                <a:ea typeface="ＭＳ ゴシック" panose="020B0609070205080204" pitchFamily="49" charset="-128"/>
                <a:cs typeface="Arial" charset="0"/>
              </a:rPr>
              <a:t> </a:t>
            </a:r>
            <a:br>
              <a:rPr lang="en-US" sz="1100" b="1" dirty="0">
                <a:solidFill>
                  <a:schemeClr val="tx2"/>
                </a:solidFill>
                <a:latin typeface="ＭＳ ゴシック" panose="020B0609070205080204" pitchFamily="49" charset="-128"/>
                <a:ea typeface="ＭＳ ゴシック" panose="020B0609070205080204" pitchFamily="49" charset="-128"/>
                <a:cs typeface="Arial" charset="0"/>
              </a:rPr>
            </a:br>
            <a:r>
              <a:rPr lang="en-US" sz="1100" b="1" dirty="0" err="1">
                <a:solidFill>
                  <a:schemeClr val="tx2"/>
                </a:solidFill>
                <a:latin typeface="ＭＳ ゴシック" panose="020B0609070205080204" pitchFamily="49" charset="-128"/>
                <a:ea typeface="ＭＳ ゴシック" panose="020B0609070205080204" pitchFamily="49" charset="-128"/>
                <a:cs typeface="Arial" charset="0"/>
              </a:rPr>
              <a:t>ソフトウェア</a:t>
            </a:r>
            <a:endParaRPr lang="en-US" sz="1100" b="1" dirty="0">
              <a:solidFill>
                <a:schemeClr val="tx2"/>
              </a:solidFill>
              <a:latin typeface="ＭＳ ゴシック" panose="020B0609070205080204" pitchFamily="49" charset="-128"/>
              <a:ea typeface="ＭＳ ゴシック" panose="020B0609070205080204" pitchFamily="49" charset="-128"/>
              <a:cs typeface="Arial" charset="0"/>
            </a:endParaRPr>
          </a:p>
        </p:txBody>
      </p:sp>
      <p:sp>
        <p:nvSpPr>
          <p:cNvPr id="21519" name="AutoShape 25"/>
          <p:cNvSpPr>
            <a:spLocks noChangeArrowheads="1"/>
          </p:cNvSpPr>
          <p:nvPr/>
        </p:nvSpPr>
        <p:spPr bwMode="auto">
          <a:xfrm>
            <a:off x="540156" y="3499379"/>
            <a:ext cx="1620000"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ＭＳ ゴシック" panose="020B0609070205080204" pitchFamily="49" charset="-128"/>
                <a:ea typeface="ＭＳ ゴシック" panose="020B0609070205080204" pitchFamily="49" charset="-128"/>
                <a:cs typeface="Arial" charset="0"/>
              </a:rPr>
              <a:t>FOSS</a:t>
            </a:r>
          </a:p>
        </p:txBody>
      </p:sp>
      <p:cxnSp>
        <p:nvCxnSpPr>
          <p:cNvPr id="40" name="Straight Arrow Connector 39"/>
          <p:cNvCxnSpPr/>
          <p:nvPr/>
        </p:nvCxnSpPr>
        <p:spPr bwMode="auto">
          <a:xfrm flipV="1">
            <a:off x="2605242" y="2905244"/>
            <a:ext cx="324000" cy="1588"/>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10822889" y="1292145"/>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latin typeface="ＭＳ ゴシック" panose="020B0609070205080204" pitchFamily="49" charset="-128"/>
                <a:ea typeface="ＭＳ ゴシック" panose="020B0609070205080204" pitchFamily="49" charset="-128"/>
              </a:rPr>
              <a:t>出</a:t>
            </a:r>
            <a:r>
              <a:rPr lang="ja-JP" altLang="en-US" sz="1100" b="1" dirty="0">
                <a:solidFill>
                  <a:schemeClr val="bg1"/>
                </a:solidFill>
                <a:latin typeface="ＭＳ ゴシック" panose="020B0609070205080204" pitchFamily="49" charset="-128"/>
                <a:ea typeface="ＭＳ ゴシック" panose="020B0609070205080204" pitchFamily="49" charset="-128"/>
              </a:rPr>
              <a:t>力</a:t>
            </a:r>
            <a:r>
              <a:rPr lang="en-US" sz="1100" b="1" dirty="0" err="1">
                <a:solidFill>
                  <a:srgbClr val="FFFFFF"/>
                </a:solidFill>
                <a:latin typeface="ＭＳ ゴシック" panose="020B0609070205080204" pitchFamily="49" charset="-128"/>
                <a:ea typeface="ＭＳ ゴシック" panose="020B0609070205080204" pitchFamily="49" charset="-128"/>
              </a:rPr>
              <a:t>ソフトウェア</a:t>
            </a:r>
            <a:endParaRPr lang="en-US" sz="1100" b="1" dirty="0">
              <a:solidFill>
                <a:srgbClr val="FFFFFF"/>
              </a:solidFill>
              <a:latin typeface="ＭＳ ゴシック" panose="020B0609070205080204" pitchFamily="49" charset="-128"/>
              <a:ea typeface="ＭＳ ゴシック" panose="020B0609070205080204" pitchFamily="49" charset="-128"/>
            </a:endParaRPr>
          </a:p>
        </p:txBody>
      </p:sp>
      <p:cxnSp>
        <p:nvCxnSpPr>
          <p:cNvPr id="43" name="Straight Arrow Connector 42"/>
          <p:cNvCxnSpPr/>
          <p:nvPr/>
        </p:nvCxnSpPr>
        <p:spPr bwMode="auto">
          <a:xfrm>
            <a:off x="9496971" y="2891012"/>
            <a:ext cx="283719"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10712433" y="1933981"/>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chemeClr val="bg1"/>
                </a:solidFill>
                <a:latin typeface="ＭＳ ゴシック" panose="020B0609070205080204" pitchFamily="49" charset="-128"/>
                <a:ea typeface="ＭＳ ゴシック" panose="020B0609070205080204" pitchFamily="49" charset="-128"/>
              </a:rPr>
              <a:t>各種告知／表示および帰属</a:t>
            </a:r>
            <a:r>
              <a:rPr lang="ja-JP" altLang="en-US" sz="1100" b="1" dirty="0">
                <a:solidFill>
                  <a:schemeClr val="bg1"/>
                </a:solidFill>
                <a:latin typeface="ＭＳ ゴシック" panose="020B0609070205080204" pitchFamily="49" charset="-128"/>
                <a:ea typeface="ＭＳ ゴシック" panose="020B0609070205080204" pitchFamily="49" charset="-128"/>
              </a:rPr>
              <a:t>情報</a:t>
            </a:r>
            <a:endParaRPr lang="en-US" sz="1100" b="1" dirty="0">
              <a:solidFill>
                <a:schemeClr val="bg1"/>
              </a:solidFill>
              <a:latin typeface="ＭＳ ゴシック" panose="020B0609070205080204" pitchFamily="49" charset="-128"/>
              <a:ea typeface="ＭＳ ゴシック" panose="020B0609070205080204" pitchFamily="49" charset="-128"/>
            </a:endParaRPr>
          </a:p>
        </p:txBody>
      </p:sp>
      <p:sp>
        <p:nvSpPr>
          <p:cNvPr id="46" name="Rectangle 78"/>
          <p:cNvSpPr>
            <a:spLocks noChangeArrowheads="1"/>
          </p:cNvSpPr>
          <p:nvPr/>
        </p:nvSpPr>
        <p:spPr bwMode="auto">
          <a:xfrm rot="-5400000">
            <a:off x="10712433" y="2659339"/>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smtClean="0">
                <a:solidFill>
                  <a:schemeClr val="bg1"/>
                </a:solidFill>
                <a:latin typeface="ＭＳ ゴシック" panose="020B0609070205080204" pitchFamily="49" charset="-128"/>
                <a:ea typeface="ＭＳ ゴシック" panose="020B0609070205080204" pitchFamily="49" charset="-128"/>
              </a:rPr>
              <a:t>書面による申し出</a:t>
            </a:r>
          </a:p>
          <a:p>
            <a:pPr algn="ctr">
              <a:buFont typeface="Times New Roman" pitchFamily="16" charset="0"/>
              <a:buNone/>
              <a:defRPr/>
            </a:pPr>
            <a:r>
              <a:rPr lang="ja-JP" altLang="en-US" sz="1100" b="1">
                <a:solidFill>
                  <a:schemeClr val="bg1"/>
                </a:solidFill>
                <a:latin typeface="ＭＳ ゴシック" panose="020B0609070205080204" pitchFamily="49" charset="-128"/>
                <a:ea typeface="ＭＳ ゴシック" panose="020B0609070205080204" pitchFamily="49" charset="-128"/>
              </a:rPr>
              <a:t>（</a:t>
            </a:r>
            <a:r>
              <a:rPr lang="en-US" altLang="ja-JP" sz="1100" b="1" smtClean="0">
                <a:solidFill>
                  <a:schemeClr val="bg1"/>
                </a:solidFill>
                <a:latin typeface="ＭＳ ゴシック" panose="020B0609070205080204" pitchFamily="49" charset="-128"/>
                <a:ea typeface="ＭＳ ゴシック" panose="020B0609070205080204" pitchFamily="49" charset="-128"/>
              </a:rPr>
              <a:t>Written </a:t>
            </a:r>
            <a:r>
              <a:rPr lang="en-US" altLang="ja-JP" sz="1100" b="1">
                <a:solidFill>
                  <a:schemeClr val="bg1"/>
                </a:solidFill>
                <a:latin typeface="ＭＳ ゴシック" panose="020B0609070205080204" pitchFamily="49" charset="-128"/>
                <a:ea typeface="ＭＳ ゴシック" panose="020B0609070205080204" pitchFamily="49" charset="-128"/>
              </a:rPr>
              <a:t>offer</a:t>
            </a:r>
            <a:r>
              <a:rPr lang="ja-JP" altLang="en-US" sz="1100" b="1">
                <a:solidFill>
                  <a:schemeClr val="bg1"/>
                </a:solidFill>
                <a:latin typeface="ＭＳ ゴシック" panose="020B0609070205080204" pitchFamily="49" charset="-128"/>
                <a:ea typeface="ＭＳ ゴシック" panose="020B0609070205080204" pitchFamily="49" charset="-128"/>
              </a:rPr>
              <a:t>）</a:t>
            </a:r>
            <a:endParaRPr lang="en-US" sz="1100" b="1" dirty="0">
              <a:solidFill>
                <a:schemeClr val="bg1"/>
              </a:solidFill>
              <a:latin typeface="ＭＳ ゴシック" panose="020B0609070205080204" pitchFamily="49" charset="-128"/>
              <a:ea typeface="ＭＳ ゴシック" panose="020B0609070205080204" pitchFamily="49" charset="-128"/>
            </a:endParaRPr>
          </a:p>
        </p:txBody>
      </p:sp>
      <p:sp>
        <p:nvSpPr>
          <p:cNvPr id="21525" name="TextBox 23"/>
          <p:cNvSpPr txBox="1">
            <a:spLocks noChangeArrowheads="1"/>
          </p:cNvSpPr>
          <p:nvPr/>
        </p:nvSpPr>
        <p:spPr bwMode="auto">
          <a:xfrm>
            <a:off x="2084786" y="4961264"/>
            <a:ext cx="194795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ＭＳ ゴシック" panose="020B0609070205080204" pitchFamily="49" charset="-128"/>
                <a:ea typeface="ＭＳ ゴシック" panose="020B0609070205080204" pitchFamily="49" charset="-128"/>
                <a:cs typeface="Arial" charset="0"/>
              </a:rPr>
              <a:t>ソースコードの </a:t>
            </a:r>
          </a:p>
          <a:p>
            <a:pPr algn="ctr"/>
            <a:r>
              <a:rPr lang="en-US" sz="1100" dirty="0">
                <a:latin typeface="ＭＳ ゴシック" panose="020B0609070205080204" pitchFamily="49" charset="-128"/>
                <a:ea typeface="ＭＳ ゴシック" panose="020B0609070205080204" pitchFamily="49" charset="-128"/>
                <a:cs typeface="Arial" charset="0"/>
              </a:rPr>
              <a:t>スキャン、監査</a:t>
            </a:r>
          </a:p>
          <a:p>
            <a:pPr algn="ctr"/>
            <a:r>
              <a:rPr lang="en-US" sz="1100" dirty="0">
                <a:latin typeface="ＭＳ ゴシック" panose="020B0609070205080204" pitchFamily="49" charset="-128"/>
                <a:ea typeface="ＭＳ ゴシック" panose="020B0609070205080204" pitchFamily="49" charset="-128"/>
                <a:cs typeface="Arial" charset="0"/>
              </a:rPr>
              <a:t>－ および －</a:t>
            </a:r>
          </a:p>
          <a:p>
            <a:pPr algn="ctr"/>
            <a:r>
              <a:rPr lang="en-US" sz="1100" dirty="0">
                <a:latin typeface="ＭＳ ゴシック" panose="020B0609070205080204" pitchFamily="49" charset="-128"/>
                <a:ea typeface="ＭＳ ゴシック" panose="020B0609070205080204" pitchFamily="49" charset="-128"/>
                <a:cs typeface="Arial" charset="0"/>
              </a:rPr>
              <a:t>ソースコードの起源および </a:t>
            </a:r>
          </a:p>
          <a:p>
            <a:pPr algn="ctr"/>
            <a:r>
              <a:rPr lang="en-US" sz="1100" dirty="0">
                <a:latin typeface="ＭＳ ゴシック" panose="020B0609070205080204" pitchFamily="49" charset="-128"/>
                <a:ea typeface="ＭＳ ゴシック" panose="020B0609070205080204" pitchFamily="49" charset="-128"/>
                <a:cs typeface="Arial" charset="0"/>
              </a:rPr>
              <a:t>ライセンスの確認 </a:t>
            </a:r>
          </a:p>
        </p:txBody>
      </p:sp>
      <p:sp>
        <p:nvSpPr>
          <p:cNvPr id="21526" name="TextBox 24"/>
          <p:cNvSpPr txBox="1">
            <a:spLocks noChangeArrowheads="1"/>
          </p:cNvSpPr>
          <p:nvPr/>
        </p:nvSpPr>
        <p:spPr bwMode="auto">
          <a:xfrm>
            <a:off x="3605081" y="4613450"/>
            <a:ext cx="173635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ＭＳ ゴシック" panose="020B0609070205080204" pitchFamily="49" charset="-128"/>
                <a:ea typeface="ＭＳ ゴシック" panose="020B0609070205080204" pitchFamily="49" charset="-128"/>
                <a:cs typeface="Arial" charset="0"/>
              </a:rPr>
              <a:t>企業のFOSSポリシー </a:t>
            </a:r>
          </a:p>
          <a:p>
            <a:pPr algn="ctr"/>
            <a:r>
              <a:rPr lang="en-US" sz="1100" dirty="0" err="1">
                <a:latin typeface="ＭＳ ゴシック" panose="020B0609070205080204" pitchFamily="49" charset="-128"/>
                <a:ea typeface="ＭＳ ゴシック" panose="020B0609070205080204" pitchFamily="49" charset="-128"/>
                <a:cs typeface="Arial" charset="0"/>
              </a:rPr>
              <a:t>に添って監査で</a:t>
            </a:r>
            <a:r>
              <a:rPr lang="ja-JP" altLang="en-US" sz="1100" dirty="0">
                <a:latin typeface="ＭＳ ゴシック" panose="020B0609070205080204" pitchFamily="49" charset="-128"/>
                <a:ea typeface="ＭＳ ゴシック" panose="020B0609070205080204" pitchFamily="49" charset="-128"/>
                <a:cs typeface="Arial" charset="0"/>
              </a:rPr>
              <a:t>見つけた</a:t>
            </a:r>
            <a:endParaRPr lang="en-US" sz="1100" dirty="0">
              <a:latin typeface="ＭＳ ゴシック" panose="020B0609070205080204" pitchFamily="49" charset="-128"/>
              <a:ea typeface="ＭＳ ゴシック" panose="020B0609070205080204" pitchFamily="49" charset="-128"/>
              <a:cs typeface="Arial" charset="0"/>
            </a:endParaRPr>
          </a:p>
          <a:p>
            <a:pPr algn="ctr"/>
            <a:r>
              <a:rPr lang="en-US" sz="1100" smtClean="0">
                <a:latin typeface="ＭＳ ゴシック" panose="020B0609070205080204" pitchFamily="49" charset="-128"/>
                <a:ea typeface="ＭＳ ゴシック" panose="020B0609070205080204" pitchFamily="49" charset="-128"/>
                <a:cs typeface="Arial" charset="0"/>
              </a:rPr>
              <a:t>全</a:t>
            </a:r>
            <a:r>
              <a:rPr lang="ja-JP" altLang="en-US" sz="1100">
                <a:latin typeface="ＭＳ ゴシック" panose="020B0609070205080204" pitchFamily="49" charset="-128"/>
                <a:ea typeface="ＭＳ ゴシック" panose="020B0609070205080204" pitchFamily="49" charset="-128"/>
                <a:cs typeface="Arial" charset="0"/>
              </a:rPr>
              <a:t>問題</a:t>
            </a:r>
            <a:r>
              <a:rPr lang="en-US" sz="1100" smtClean="0">
                <a:latin typeface="ＭＳ ゴシック" panose="020B0609070205080204" pitchFamily="49" charset="-128"/>
                <a:ea typeface="ＭＳ ゴシック" panose="020B0609070205080204" pitchFamily="49" charset="-128"/>
                <a:cs typeface="Arial" charset="0"/>
              </a:rPr>
              <a:t>を解決する</a:t>
            </a:r>
            <a:endParaRPr lang="en-US" sz="1100" dirty="0">
              <a:latin typeface="ＭＳ ゴシック" panose="020B0609070205080204" pitchFamily="49" charset="-128"/>
              <a:ea typeface="ＭＳ ゴシック" panose="020B0609070205080204" pitchFamily="49" charset="-128"/>
              <a:cs typeface="Arial" charset="0"/>
            </a:endParaRPr>
          </a:p>
        </p:txBody>
      </p:sp>
      <p:sp>
        <p:nvSpPr>
          <p:cNvPr id="21527" name="TextBox 25"/>
          <p:cNvSpPr txBox="1">
            <a:spLocks noChangeArrowheads="1"/>
          </p:cNvSpPr>
          <p:nvPr/>
        </p:nvSpPr>
        <p:spPr bwMode="auto">
          <a:xfrm>
            <a:off x="592362" y="4740446"/>
            <a:ext cx="149892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smtClean="0">
                <a:latin typeface="ＭＳ ゴシック" panose="020B0609070205080204" pitchFamily="49" charset="-128"/>
                <a:ea typeface="ＭＳ ゴシック" panose="020B0609070205080204" pitchFamily="49" charset="-128"/>
                <a:cs typeface="Arial" charset="0"/>
              </a:rPr>
              <a:t>レビュー対象の</a:t>
            </a:r>
          </a:p>
          <a:p>
            <a:pPr algn="ctr"/>
            <a:r>
              <a:rPr lang="en-US" sz="1100" smtClean="0">
                <a:latin typeface="ＭＳ ゴシック" panose="020B0609070205080204" pitchFamily="49" charset="-128"/>
                <a:ea typeface="ＭＳ ゴシック" panose="020B0609070205080204" pitchFamily="49" charset="-128"/>
                <a:cs typeface="Arial" charset="0"/>
              </a:rPr>
              <a:t>FOSS</a:t>
            </a:r>
            <a:r>
              <a:rPr lang="ja-JP" altLang="en-US" sz="1100">
                <a:latin typeface="ＭＳ ゴシック" panose="020B0609070205080204" pitchFamily="49" charset="-128"/>
                <a:ea typeface="ＭＳ ゴシック" panose="020B0609070205080204" pitchFamily="49" charset="-128"/>
                <a:cs typeface="Arial" charset="0"/>
              </a:rPr>
              <a:t>コンポーネント</a:t>
            </a:r>
            <a:r>
              <a:rPr lang="en-US" sz="1100" smtClean="0">
                <a:latin typeface="ＭＳ ゴシック" panose="020B0609070205080204" pitchFamily="49" charset="-128"/>
                <a:ea typeface="ＭＳ ゴシック" panose="020B0609070205080204" pitchFamily="49" charset="-128"/>
                <a:cs typeface="Arial" charset="0"/>
              </a:rPr>
              <a:t>を特定する</a:t>
            </a:r>
            <a:endParaRPr lang="en-US" sz="1100" dirty="0">
              <a:latin typeface="ＭＳ ゴシック" panose="020B0609070205080204" pitchFamily="49" charset="-128"/>
              <a:ea typeface="ＭＳ ゴシック" panose="020B0609070205080204" pitchFamily="49" charset="-128"/>
              <a:cs typeface="Arial" charset="0"/>
            </a:endParaRPr>
          </a:p>
        </p:txBody>
      </p:sp>
      <p:sp>
        <p:nvSpPr>
          <p:cNvPr id="29" name="Right Brace 28"/>
          <p:cNvSpPr>
            <a:spLocks/>
          </p:cNvSpPr>
          <p:nvPr/>
        </p:nvSpPr>
        <p:spPr bwMode="auto">
          <a:xfrm rot="5400000">
            <a:off x="3988539" y="3673289"/>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642454" y="3673289"/>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674877" y="4827964"/>
            <a:ext cx="1612900"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ＭＳ ゴシック" panose="020B0609070205080204" pitchFamily="49" charset="-128"/>
                <a:ea typeface="ＭＳ ゴシック" panose="020B0609070205080204" pitchFamily="49" charset="-128"/>
                <a:cs typeface="Arial" charset="0"/>
              </a:rPr>
              <a:t>頒布用のソースコード</a:t>
            </a:r>
            <a:r>
              <a:rPr lang="en-US" sz="1100" dirty="0">
                <a:latin typeface="ＭＳ ゴシック" panose="020B0609070205080204" pitchFamily="49" charset="-128"/>
                <a:ea typeface="ＭＳ ゴシック" panose="020B0609070205080204" pitchFamily="49" charset="-128"/>
                <a:cs typeface="Arial" charset="0"/>
              </a:rPr>
              <a:t> </a:t>
            </a:r>
            <a:r>
              <a:rPr lang="en-US" sz="1100" dirty="0" err="1">
                <a:latin typeface="ＭＳ ゴシック" panose="020B0609070205080204" pitchFamily="49" charset="-128"/>
                <a:ea typeface="ＭＳ ゴシック" panose="020B0609070205080204" pitchFamily="49" charset="-128"/>
                <a:cs typeface="Arial" charset="0"/>
              </a:rPr>
              <a:t>パッケージを検証する</a:t>
            </a:r>
            <a:endParaRPr lang="en-US" sz="1100" dirty="0">
              <a:latin typeface="ＭＳ ゴシック" panose="020B0609070205080204" pitchFamily="49" charset="-128"/>
              <a:ea typeface="ＭＳ ゴシック" panose="020B0609070205080204" pitchFamily="49" charset="-128"/>
              <a:cs typeface="Arial" charset="0"/>
            </a:endParaRPr>
          </a:p>
          <a:p>
            <a:pPr algn="ctr"/>
            <a:endParaRPr lang="en-US" sz="1100" smtClean="0">
              <a:latin typeface="ＭＳ ゴシック" panose="020B0609070205080204" pitchFamily="49" charset="-128"/>
              <a:ea typeface="ＭＳ ゴシック" panose="020B0609070205080204" pitchFamily="49" charset="-128"/>
              <a:cs typeface="Arial" charset="0"/>
            </a:endParaRPr>
          </a:p>
          <a:p>
            <a:pPr algn="ctr"/>
            <a:r>
              <a:rPr lang="en-US" sz="1100" smtClean="0">
                <a:latin typeface="ＭＳ ゴシック" panose="020B0609070205080204" pitchFamily="49" charset="-128"/>
                <a:ea typeface="ＭＳ ゴシック" panose="020B0609070205080204" pitchFamily="49" charset="-128"/>
                <a:cs typeface="Arial" charset="0"/>
              </a:rPr>
              <a:t>適切な告知</a:t>
            </a:r>
            <a:r>
              <a:rPr lang="en-US" sz="1100" err="1">
                <a:latin typeface="ＭＳ ゴシック" panose="020B0609070205080204" pitchFamily="49" charset="-128"/>
                <a:ea typeface="ＭＳ ゴシック" panose="020B0609070205080204" pitchFamily="49" charset="-128"/>
                <a:cs typeface="Arial" charset="0"/>
              </a:rPr>
              <a:t>／</a:t>
            </a:r>
            <a:r>
              <a:rPr lang="en-US" sz="1100" smtClean="0">
                <a:latin typeface="ＭＳ ゴシック" panose="020B0609070205080204" pitchFamily="49" charset="-128"/>
                <a:ea typeface="ＭＳ ゴシック" panose="020B0609070205080204" pitchFamily="49" charset="-128"/>
                <a:cs typeface="Arial" charset="0"/>
              </a:rPr>
              <a:t>表示が提供されていることを検証する</a:t>
            </a:r>
            <a:endParaRPr lang="en-US" sz="1100" dirty="0">
              <a:latin typeface="ＭＳ ゴシック" panose="020B0609070205080204" pitchFamily="49" charset="-128"/>
              <a:ea typeface="ＭＳ ゴシック" panose="020B0609070205080204" pitchFamily="49" charset="-128"/>
              <a:cs typeface="Arial" charset="0"/>
            </a:endParaRPr>
          </a:p>
        </p:txBody>
      </p:sp>
      <p:sp>
        <p:nvSpPr>
          <p:cNvPr id="32" name="Right Brace 31"/>
          <p:cNvSpPr>
            <a:spLocks/>
          </p:cNvSpPr>
          <p:nvPr/>
        </p:nvSpPr>
        <p:spPr bwMode="auto">
          <a:xfrm rot="5400000">
            <a:off x="7710126" y="3619189"/>
            <a:ext cx="144463" cy="540000"/>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3337054" y="3674083"/>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1341826" y="3961421"/>
            <a:ext cx="2067459" cy="77902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058761" y="3959833"/>
            <a:ext cx="1001215" cy="100143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473258" y="3959833"/>
            <a:ext cx="240634" cy="65361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473447" y="3600395"/>
            <a:ext cx="142875" cy="576000"/>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4938649" y="5069713"/>
            <a:ext cx="2864868"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ＭＳ ゴシック" panose="020B0609070205080204" pitchFamily="49" charset="-128"/>
                <a:ea typeface="ＭＳ ゴシック" panose="020B0609070205080204" pitchFamily="49" charset="-128"/>
                <a:cs typeface="Arial" charset="0"/>
              </a:rPr>
              <a:t>承認された</a:t>
            </a:r>
            <a:endParaRPr lang="en-US" sz="1100" dirty="0">
              <a:latin typeface="ＭＳ ゴシック" panose="020B0609070205080204" pitchFamily="49" charset="-128"/>
              <a:ea typeface="ＭＳ ゴシック" panose="020B0609070205080204" pitchFamily="49" charset="-128"/>
              <a:cs typeface="Arial" charset="0"/>
            </a:endParaRPr>
          </a:p>
          <a:p>
            <a:pPr algn="ctr"/>
            <a:r>
              <a:rPr lang="en-US" sz="1100" dirty="0" err="1">
                <a:latin typeface="ＭＳ ゴシック" panose="020B0609070205080204" pitchFamily="49" charset="-128"/>
                <a:ea typeface="ＭＳ ゴシック" panose="020B0609070205080204" pitchFamily="49" charset="-128"/>
                <a:cs typeface="Arial" charset="0"/>
              </a:rPr>
              <a:t>ソフトウェア／版</a:t>
            </a:r>
            <a:r>
              <a:rPr lang="ja-JP" altLang="en-US" sz="1100" dirty="0">
                <a:latin typeface="ＭＳ ゴシック" panose="020B0609070205080204" pitchFamily="49" charset="-128"/>
                <a:ea typeface="ＭＳ ゴシック" panose="020B0609070205080204" pitchFamily="49" charset="-128"/>
                <a:cs typeface="Arial" charset="0"/>
              </a:rPr>
              <a:t>名</a:t>
            </a:r>
            <a:r>
              <a:rPr lang="en-US" sz="1100" dirty="0">
                <a:latin typeface="ＭＳ ゴシック" panose="020B0609070205080204" pitchFamily="49" charset="-128"/>
                <a:ea typeface="ＭＳ ゴシック" panose="020B0609070205080204" pitchFamily="49" charset="-128"/>
                <a:cs typeface="Arial" charset="0"/>
              </a:rPr>
              <a:t>（</a:t>
            </a:r>
            <a:r>
              <a:rPr lang="en-US" sz="1100" dirty="0" err="1">
                <a:latin typeface="ＭＳ ゴシック" panose="020B0609070205080204" pitchFamily="49" charset="-128"/>
                <a:ea typeface="ＭＳ ゴシック" panose="020B0609070205080204" pitchFamily="49" charset="-128"/>
                <a:cs typeface="Arial" charset="0"/>
              </a:rPr>
              <a:t>バージョン</a:t>
            </a:r>
            <a:r>
              <a:rPr lang="ja-JP" altLang="en-US" sz="1100" dirty="0">
                <a:latin typeface="ＭＳ ゴシック" panose="020B0609070205080204" pitchFamily="49" charset="-128"/>
                <a:ea typeface="ＭＳ ゴシック" panose="020B0609070205080204" pitchFamily="49" charset="-128"/>
                <a:cs typeface="Arial" charset="0"/>
              </a:rPr>
              <a:t>番号</a:t>
            </a:r>
            <a:r>
              <a:rPr lang="en-US" sz="1100" dirty="0">
                <a:latin typeface="ＭＳ ゴシック" panose="020B0609070205080204" pitchFamily="49" charset="-128"/>
                <a:ea typeface="ＭＳ ゴシック" panose="020B0609070205080204" pitchFamily="49" charset="-128"/>
                <a:cs typeface="Arial" charset="0"/>
              </a:rPr>
              <a:t>）を</a:t>
            </a:r>
          </a:p>
          <a:p>
            <a:pPr algn="ctr"/>
            <a:r>
              <a:rPr lang="en-US" sz="1100" dirty="0" err="1">
                <a:latin typeface="ＭＳ ゴシック" panose="020B0609070205080204" pitchFamily="49" charset="-128"/>
                <a:ea typeface="ＭＳ ゴシック" panose="020B0609070205080204" pitchFamily="49" charset="-128"/>
                <a:cs typeface="Arial" charset="0"/>
              </a:rPr>
              <a:t>製品ごと、リリースごとに</a:t>
            </a:r>
            <a:r>
              <a:rPr lang="en-US" sz="1100" dirty="0">
                <a:latin typeface="ＭＳ ゴシック" panose="020B0609070205080204" pitchFamily="49" charset="-128"/>
                <a:ea typeface="ＭＳ ゴシック" panose="020B0609070205080204" pitchFamily="49" charset="-128"/>
                <a:cs typeface="Arial" charset="0"/>
              </a:rPr>
              <a:t> </a:t>
            </a:r>
          </a:p>
          <a:p>
            <a:pPr algn="ctr"/>
            <a:r>
              <a:rPr lang="en-US" sz="1100" smtClean="0">
                <a:latin typeface="ＭＳ ゴシック" panose="020B0609070205080204" pitchFamily="49" charset="-128"/>
                <a:ea typeface="ＭＳ ゴシック" panose="020B0609070205080204" pitchFamily="49" charset="-128"/>
                <a:cs typeface="Arial" charset="0"/>
              </a:rPr>
              <a:t>一覧表に記録する</a:t>
            </a:r>
            <a:endParaRPr lang="en-US" sz="1100" dirty="0">
              <a:latin typeface="ＭＳ ゴシック" panose="020B0609070205080204" pitchFamily="49" charset="-128"/>
              <a:ea typeface="ＭＳ ゴシック" panose="020B0609070205080204" pitchFamily="49" charset="-128"/>
              <a:cs typeface="Arial" charset="0"/>
            </a:endParaRPr>
          </a:p>
          <a:p>
            <a:pPr algn="ctr"/>
            <a:endParaRPr lang="en-US" sz="1100" dirty="0">
              <a:latin typeface="ＭＳ ゴシック" panose="020B0609070205080204" pitchFamily="49" charset="-128"/>
              <a:ea typeface="ＭＳ ゴシック" panose="020B0609070205080204" pitchFamily="49" charset="-128"/>
              <a:cs typeface="Arial" charset="0"/>
            </a:endParaRPr>
          </a:p>
        </p:txBody>
      </p:sp>
      <p:cxnSp>
        <p:nvCxnSpPr>
          <p:cNvPr id="50" name="Straight Arrow Connector 49"/>
          <p:cNvCxnSpPr>
            <a:cxnSpLocks noChangeShapeType="1"/>
            <a:stCxn id="21537" idx="0"/>
            <a:endCxn id="44" idx="1"/>
          </p:cNvCxnSpPr>
          <p:nvPr/>
        </p:nvCxnSpPr>
        <p:spPr bwMode="auto">
          <a:xfrm flipV="1">
            <a:off x="6371083" y="3959833"/>
            <a:ext cx="173802" cy="110988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782358" y="3961421"/>
            <a:ext cx="698969" cy="8665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10876931" y="3017469"/>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9780690" y="4849846"/>
            <a:ext cx="200819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ＭＳ ゴシック" panose="020B0609070205080204" pitchFamily="49" charset="-128"/>
                <a:ea typeface="ＭＳ ゴシック" panose="020B0609070205080204" pitchFamily="49" charset="-128"/>
                <a:cs typeface="Arial" charset="0"/>
              </a:rPr>
              <a:t>ソースコード、告知／</a:t>
            </a:r>
            <a:r>
              <a:rPr lang="en-US" sz="1100" err="1">
                <a:latin typeface="ＭＳ ゴシック" panose="020B0609070205080204" pitchFamily="49" charset="-128"/>
                <a:ea typeface="ＭＳ ゴシック" panose="020B0609070205080204" pitchFamily="49" charset="-128"/>
                <a:cs typeface="Arial" charset="0"/>
              </a:rPr>
              <a:t>表示</a:t>
            </a:r>
            <a:r>
              <a:rPr lang="en-US" sz="1100" smtClean="0">
                <a:latin typeface="ＭＳ ゴシック" panose="020B0609070205080204" pitchFamily="49" charset="-128"/>
                <a:ea typeface="ＭＳ ゴシック" panose="020B0609070205080204" pitchFamily="49" charset="-128"/>
                <a:cs typeface="Arial" charset="0"/>
              </a:rPr>
              <a:t>、</a:t>
            </a:r>
          </a:p>
          <a:p>
            <a:pPr algn="ctr"/>
            <a:r>
              <a:rPr lang="en-US" sz="1100" smtClean="0">
                <a:latin typeface="ＭＳ ゴシック" panose="020B0609070205080204" pitchFamily="49" charset="-128"/>
                <a:ea typeface="ＭＳ ゴシック" panose="020B0609070205080204" pitchFamily="49" charset="-128"/>
                <a:cs typeface="Arial" charset="0"/>
              </a:rPr>
              <a:t>書面による申し出</a:t>
            </a:r>
            <a:endParaRPr lang="en-US" sz="1100" dirty="0">
              <a:latin typeface="ＭＳ ゴシック" panose="020B0609070205080204" pitchFamily="49" charset="-128"/>
              <a:ea typeface="ＭＳ ゴシック" panose="020B0609070205080204" pitchFamily="49" charset="-128"/>
              <a:cs typeface="Arial" charset="0"/>
            </a:endParaRPr>
          </a:p>
          <a:p>
            <a:pPr algn="ctr"/>
            <a:r>
              <a:rPr lang="en-US" sz="1100" dirty="0" err="1">
                <a:latin typeface="ＭＳ ゴシック" panose="020B0609070205080204" pitchFamily="49" charset="-128"/>
                <a:ea typeface="ＭＳ ゴシック" panose="020B0609070205080204" pitchFamily="49" charset="-128"/>
                <a:cs typeface="Arial" charset="0"/>
              </a:rPr>
              <a:t>を公開する</a:t>
            </a:r>
            <a:endParaRPr lang="en-US" sz="1100" dirty="0">
              <a:latin typeface="ＭＳ ゴシック" panose="020B0609070205080204" pitchFamily="49" charset="-128"/>
              <a:ea typeface="ＭＳ ゴシック" panose="020B0609070205080204" pitchFamily="49" charset="-128"/>
              <a:cs typeface="Arial" charset="0"/>
            </a:endParaRPr>
          </a:p>
        </p:txBody>
      </p:sp>
      <p:cxnSp>
        <p:nvCxnSpPr>
          <p:cNvPr id="21542" name="Straight Arrow Connector 59"/>
          <p:cNvCxnSpPr>
            <a:cxnSpLocks noChangeShapeType="1"/>
            <a:stCxn id="21541" idx="0"/>
            <a:endCxn id="48" idx="1"/>
          </p:cNvCxnSpPr>
          <p:nvPr/>
        </p:nvCxnSpPr>
        <p:spPr bwMode="auto">
          <a:xfrm flipV="1">
            <a:off x="10784787" y="4037438"/>
            <a:ext cx="179457" cy="81240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518460" y="1177858"/>
            <a:ext cx="123529" cy="1243617"/>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7091738" y="1482959"/>
            <a:ext cx="138113" cy="648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936315" y="1548966"/>
            <a:ext cx="138113" cy="540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093855" y="639889"/>
            <a:ext cx="157480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ＭＳ ゴシック" panose="020B0609070205080204" pitchFamily="49" charset="-128"/>
                <a:ea typeface="ＭＳ ゴシック" panose="020B0609070205080204" pitchFamily="49" charset="-128"/>
                <a:cs typeface="Arial" charset="0"/>
              </a:rPr>
              <a:t>FOSS </a:t>
            </a:r>
            <a:r>
              <a:rPr lang="en-US" sz="1100" smtClean="0">
                <a:solidFill>
                  <a:srgbClr val="000000"/>
                </a:solidFill>
                <a:latin typeface="ＭＳ ゴシック" panose="020B0609070205080204" pitchFamily="49" charset="-128"/>
                <a:ea typeface="ＭＳ ゴシック" panose="020B0609070205080204" pitchFamily="49" charset="-128"/>
                <a:cs typeface="Arial" charset="0"/>
              </a:rPr>
              <a:t>ソフトウェア</a:t>
            </a:r>
          </a:p>
          <a:p>
            <a:pPr algn="ctr">
              <a:defRPr/>
            </a:pPr>
            <a:r>
              <a:rPr lang="en-US" sz="1100" smtClean="0">
                <a:solidFill>
                  <a:srgbClr val="000000"/>
                </a:solidFill>
                <a:latin typeface="ＭＳ ゴシック" panose="020B0609070205080204" pitchFamily="49" charset="-128"/>
                <a:ea typeface="ＭＳ ゴシック" panose="020B0609070205080204" pitchFamily="49" charset="-128"/>
                <a:cs typeface="Arial" charset="0"/>
              </a:rPr>
              <a:t> </a:t>
            </a:r>
            <a:r>
              <a:rPr lang="en-US" sz="1100" dirty="0">
                <a:solidFill>
                  <a:srgbClr val="000000"/>
                </a:solidFill>
                <a:latin typeface="ＭＳ ゴシック" panose="020B0609070205080204" pitchFamily="49" charset="-128"/>
                <a:ea typeface="ＭＳ ゴシック" panose="020B0609070205080204" pitchFamily="49" charset="-128"/>
                <a:cs typeface="Arial" charset="0"/>
              </a:rPr>
              <a:t>コンポーネントの </a:t>
            </a:r>
          </a:p>
          <a:p>
            <a:pPr algn="ctr">
              <a:defRPr/>
            </a:pPr>
            <a:r>
              <a:rPr lang="en-US" sz="1100" dirty="0">
                <a:solidFill>
                  <a:srgbClr val="000000"/>
                </a:solidFill>
                <a:latin typeface="ＭＳ ゴシック" panose="020B0609070205080204" pitchFamily="49" charset="-128"/>
                <a:ea typeface="ＭＳ ゴシック" panose="020B0609070205080204" pitchFamily="49" charset="-128"/>
                <a:cs typeface="Arial" charset="0"/>
              </a:rPr>
              <a:t>コンプライアンス記録をレビューし、承認する</a:t>
            </a:r>
          </a:p>
        </p:txBody>
      </p:sp>
      <p:sp>
        <p:nvSpPr>
          <p:cNvPr id="19500" name="TextBox 24"/>
          <p:cNvSpPr txBox="1">
            <a:spLocks noChangeArrowheads="1"/>
          </p:cNvSpPr>
          <p:nvPr/>
        </p:nvSpPr>
        <p:spPr bwMode="auto">
          <a:xfrm>
            <a:off x="6018739" y="608335"/>
            <a:ext cx="157638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latin typeface="ＭＳ ゴシック" panose="020B0609070205080204" pitchFamily="49" charset="-128"/>
                <a:ea typeface="ＭＳ ゴシック" panose="020B0609070205080204" pitchFamily="49" charset="-128"/>
                <a:cs typeface="Arial" charset="0"/>
              </a:rPr>
              <a:t>公開に向けて</a:t>
            </a:r>
            <a:endParaRPr lang="en-US" sz="1100" dirty="0">
              <a:latin typeface="ＭＳ ゴシック" panose="020B0609070205080204" pitchFamily="49" charset="-128"/>
              <a:ea typeface="ＭＳ ゴシック" panose="020B0609070205080204" pitchFamily="49" charset="-128"/>
              <a:cs typeface="Arial" charset="0"/>
            </a:endParaRPr>
          </a:p>
          <a:p>
            <a:pPr algn="ctr">
              <a:defRPr/>
            </a:pPr>
            <a:r>
              <a:rPr lang="en-US" sz="1100" dirty="0" err="1">
                <a:latin typeface="ＭＳ ゴシック" panose="020B0609070205080204" pitchFamily="49" charset="-128"/>
                <a:ea typeface="ＭＳ ゴシック" panose="020B0609070205080204" pitchFamily="49" charset="-128"/>
                <a:cs typeface="Arial" charset="0"/>
              </a:rPr>
              <a:t>告知／表示をまとめる</a:t>
            </a:r>
            <a:endParaRPr lang="en-US" sz="1100" dirty="0">
              <a:latin typeface="ＭＳ ゴシック" panose="020B0609070205080204" pitchFamily="49" charset="-128"/>
              <a:ea typeface="ＭＳ ゴシック" panose="020B0609070205080204" pitchFamily="49" charset="-128"/>
              <a:cs typeface="Arial" charset="0"/>
            </a:endParaRPr>
          </a:p>
        </p:txBody>
      </p:sp>
      <p:cxnSp>
        <p:nvCxnSpPr>
          <p:cNvPr id="66" name="Straight Arrow Connector 65"/>
          <p:cNvCxnSpPr>
            <a:cxnSpLocks noChangeShapeType="1"/>
            <a:stCxn id="19499" idx="2"/>
            <a:endCxn id="61" idx="1"/>
          </p:cNvCxnSpPr>
          <p:nvPr/>
        </p:nvCxnSpPr>
        <p:spPr bwMode="auto">
          <a:xfrm>
            <a:off x="4881255" y="1578597"/>
            <a:ext cx="698969" cy="15930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a:stCxn id="19500" idx="2"/>
            <a:endCxn id="62" idx="1"/>
          </p:cNvCxnSpPr>
          <p:nvPr/>
        </p:nvCxnSpPr>
        <p:spPr bwMode="auto">
          <a:xfrm>
            <a:off x="6806933" y="1208489"/>
            <a:ext cx="353862" cy="5294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8421293" y="908412"/>
            <a:ext cx="1135062" cy="26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smtClean="0">
                <a:solidFill>
                  <a:srgbClr val="000000"/>
                </a:solidFill>
                <a:latin typeface="ＭＳ ゴシック" panose="020B0609070205080204" pitchFamily="49" charset="-128"/>
                <a:ea typeface="ＭＳ ゴシック" panose="020B0609070205080204" pitchFamily="49" charset="-128"/>
                <a:cs typeface="Arial" charset="0"/>
              </a:rPr>
              <a:t>公開後の検証</a:t>
            </a:r>
            <a:endParaRPr lang="en-US" sz="1100">
              <a:solidFill>
                <a:srgbClr val="000000"/>
              </a:solidFill>
              <a:latin typeface="ＭＳ ゴシック" panose="020B0609070205080204" pitchFamily="49" charset="-128"/>
              <a:ea typeface="ＭＳ ゴシック" panose="020B0609070205080204" pitchFamily="49" charset="-128"/>
              <a:cs typeface="Arial" charset="0"/>
            </a:endParaRPr>
          </a:p>
        </p:txBody>
      </p:sp>
      <p:cxnSp>
        <p:nvCxnSpPr>
          <p:cNvPr id="76" name="Straight Arrow Connector 75"/>
          <p:cNvCxnSpPr>
            <a:cxnSpLocks noChangeShapeType="1"/>
            <a:stCxn id="19503" idx="2"/>
            <a:endCxn id="63" idx="1"/>
          </p:cNvCxnSpPr>
          <p:nvPr/>
        </p:nvCxnSpPr>
        <p:spPr bwMode="auto">
          <a:xfrm>
            <a:off x="8988824" y="1170012"/>
            <a:ext cx="16548" cy="57989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9844275" y="1981811"/>
            <a:ext cx="225538" cy="1828614"/>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2329344" y="1933395"/>
            <a:ext cx="151102" cy="1920975"/>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ＭＳ ゴシック" panose="020B0609070205080204" pitchFamily="49" charset="-128"/>
                <a:ea typeface="ＭＳ ゴシック" panose="020B0609070205080204" pitchFamily="49" charset="-128"/>
                <a:cs typeface="DejaVu Sans" charset="0"/>
              </a:rPr>
              <a:t>コンプライアンス</a:t>
            </a:r>
            <a:r>
              <a:rPr lang="en-US" sz="1300" b="1" dirty="0">
                <a:solidFill>
                  <a:schemeClr val="bg1"/>
                </a:solidFill>
                <a:latin typeface="ＭＳ ゴシック" panose="020B0609070205080204" pitchFamily="49" charset="-128"/>
                <a:ea typeface="ＭＳ ゴシック" panose="020B0609070205080204" pitchFamily="49" charset="-128"/>
                <a:cs typeface="DejaVu Sans" charset="0"/>
              </a:rPr>
              <a:t> </a:t>
            </a:r>
            <a:r>
              <a:rPr lang="en-US" sz="1300" b="1" dirty="0" err="1">
                <a:solidFill>
                  <a:srgbClr val="FFFFFF"/>
                </a:solidFill>
                <a:latin typeface="ＭＳ ゴシック" panose="020B0609070205080204" pitchFamily="49" charset="-128"/>
                <a:ea typeface="ＭＳ ゴシック" panose="020B0609070205080204" pitchFamily="49" charset="-128"/>
                <a:cs typeface="DejaVu Sans" charset="0"/>
              </a:rPr>
              <a:t>マネジメントの</a:t>
            </a:r>
            <a:r>
              <a:rPr lang="ja-JP" altLang="en-US" sz="1300" b="1" dirty="0">
                <a:solidFill>
                  <a:srgbClr val="FFFFFF"/>
                </a:solidFill>
                <a:latin typeface="ＭＳ ゴシック" panose="020B0609070205080204" pitchFamily="49" charset="-128"/>
                <a:ea typeface="ＭＳ ゴシック" panose="020B0609070205080204" pitchFamily="49" charset="-128"/>
                <a:cs typeface="DejaVu Sans" charset="0"/>
              </a:rPr>
              <a:t>始めから終わりまで</a:t>
            </a:r>
            <a:r>
              <a:rPr lang="ja-JP" altLang="en-US" sz="1300" b="1">
                <a:solidFill>
                  <a:srgbClr val="FFFFFF"/>
                </a:solidFill>
                <a:latin typeface="ＭＳ ゴシック" panose="020B0609070205080204" pitchFamily="49" charset="-128"/>
                <a:ea typeface="ＭＳ ゴシック" panose="020B0609070205080204" pitchFamily="49" charset="-128"/>
                <a:cs typeface="DejaVu Sans" charset="0"/>
              </a:rPr>
              <a:t>の</a:t>
            </a:r>
            <a:r>
              <a:rPr lang="en-US" sz="1300" b="1" smtClean="0">
                <a:solidFill>
                  <a:srgbClr val="FFFFFF"/>
                </a:solidFill>
                <a:latin typeface="ＭＳ ゴシック" panose="020B0609070205080204" pitchFamily="49" charset="-128"/>
                <a:ea typeface="ＭＳ ゴシック" panose="020B0609070205080204" pitchFamily="49" charset="-128"/>
                <a:cs typeface="DejaVu Sans" charset="0"/>
              </a:rPr>
              <a:t>プロセス例</a:t>
            </a:r>
            <a:endParaRPr lang="en-US" sz="1300" b="1" dirty="0">
              <a:solidFill>
                <a:srgbClr val="FFFFFF"/>
              </a:solidFill>
              <a:latin typeface="ＭＳ ゴシック" panose="020B0609070205080204" pitchFamily="49" charset="-128"/>
              <a:ea typeface="ＭＳ ゴシック" panose="020B0609070205080204" pitchFamily="49" charset="-128"/>
              <a:cs typeface="DejaVu Sans" charset="0"/>
            </a:endParaRP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ＭＳ ゴシック" panose="020B0609070205080204" pitchFamily="49" charset="-128"/>
                <a:ea typeface="ＭＳ ゴシック" panose="020B0609070205080204" pitchFamily="49" charset="-128"/>
                <a:cs typeface="ＭＳ Ｐゴシック" charset="0"/>
              </a:rPr>
              <a:t>プロセス概要</a:t>
            </a:r>
          </a:p>
        </p:txBody>
      </p:sp>
      <p:sp>
        <p:nvSpPr>
          <p:cNvPr id="70" name="Rectangle 78"/>
          <p:cNvSpPr>
            <a:spLocks noChangeArrowheads="1"/>
          </p:cNvSpPr>
          <p:nvPr/>
        </p:nvSpPr>
        <p:spPr bwMode="auto">
          <a:xfrm rot="10800000">
            <a:off x="377028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監査</a:t>
            </a:r>
          </a:p>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a:t>
            </a:r>
            <a:r>
              <a:rPr lang="en-US" sz="1300" b="1" dirty="0">
                <a:solidFill>
                  <a:srgbClr val="FFFFFF"/>
                </a:solidFill>
                <a:latin typeface="ＭＳ ゴシック" panose="020B0609070205080204" pitchFamily="49" charset="-128"/>
                <a:ea typeface="ＭＳ ゴシック" panose="020B0609070205080204" pitchFamily="49" charset="-128"/>
              </a:rPr>
              <a:t>Audit）</a:t>
            </a:r>
          </a:p>
        </p:txBody>
      </p:sp>
      <p:sp>
        <p:nvSpPr>
          <p:cNvPr id="71" name="Rectangle 78"/>
          <p:cNvSpPr>
            <a:spLocks noChangeArrowheads="1"/>
          </p:cNvSpPr>
          <p:nvPr/>
        </p:nvSpPr>
        <p:spPr bwMode="auto">
          <a:xfrm rot="10800000">
            <a:off x="439165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問題の解決</a:t>
            </a:r>
          </a:p>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a:t>
            </a:r>
            <a:r>
              <a:rPr lang="en-US" sz="1300" b="1" dirty="0">
                <a:solidFill>
                  <a:srgbClr val="FFFFFF"/>
                </a:solidFill>
                <a:latin typeface="ＭＳ ゴシック" panose="020B0609070205080204" pitchFamily="49" charset="-128"/>
                <a:ea typeface="ＭＳ ゴシック" panose="020B0609070205080204" pitchFamily="49" charset="-128"/>
              </a:rPr>
              <a:t>Resolve Issue）</a:t>
            </a:r>
          </a:p>
        </p:txBody>
      </p:sp>
      <p:sp>
        <p:nvSpPr>
          <p:cNvPr id="72" name="Rectangle 78"/>
          <p:cNvSpPr>
            <a:spLocks noChangeArrowheads="1"/>
          </p:cNvSpPr>
          <p:nvPr/>
        </p:nvSpPr>
        <p:spPr bwMode="auto">
          <a:xfrm rot="10800000">
            <a:off x="501303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レビュー</a:t>
            </a:r>
          </a:p>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a:t>
            </a:r>
            <a:r>
              <a:rPr lang="en-US" sz="1300" b="1" dirty="0">
                <a:solidFill>
                  <a:srgbClr val="FFFFFF"/>
                </a:solidFill>
                <a:latin typeface="ＭＳ ゴシック" panose="020B0609070205080204" pitchFamily="49" charset="-128"/>
                <a:ea typeface="ＭＳ ゴシック" panose="020B0609070205080204" pitchFamily="49" charset="-128"/>
              </a:rPr>
              <a:t>Review）</a:t>
            </a:r>
          </a:p>
        </p:txBody>
      </p:sp>
      <p:sp>
        <p:nvSpPr>
          <p:cNvPr id="73" name="Rectangle 78"/>
          <p:cNvSpPr>
            <a:spLocks noChangeArrowheads="1"/>
          </p:cNvSpPr>
          <p:nvPr/>
        </p:nvSpPr>
        <p:spPr bwMode="auto">
          <a:xfrm rot="10800000">
            <a:off x="5634414"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承認</a:t>
            </a:r>
          </a:p>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a:t>
            </a:r>
            <a:r>
              <a:rPr lang="en-US" sz="1300" b="1" dirty="0">
                <a:solidFill>
                  <a:srgbClr val="FFFFFF"/>
                </a:solidFill>
                <a:latin typeface="ＭＳ ゴシック" panose="020B0609070205080204" pitchFamily="49" charset="-128"/>
                <a:ea typeface="ＭＳ ゴシック" panose="020B0609070205080204" pitchFamily="49" charset="-128"/>
              </a:rPr>
              <a:t>Approval）</a:t>
            </a:r>
          </a:p>
        </p:txBody>
      </p:sp>
      <p:sp>
        <p:nvSpPr>
          <p:cNvPr id="74" name="Rectangle 78"/>
          <p:cNvSpPr>
            <a:spLocks noChangeArrowheads="1"/>
          </p:cNvSpPr>
          <p:nvPr/>
        </p:nvSpPr>
        <p:spPr bwMode="auto">
          <a:xfrm rot="10800000">
            <a:off x="625579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登録</a:t>
            </a:r>
          </a:p>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a:t>
            </a:r>
            <a:r>
              <a:rPr lang="en-US" sz="1300" b="1" dirty="0">
                <a:solidFill>
                  <a:srgbClr val="FFFFFF"/>
                </a:solidFill>
                <a:latin typeface="ＭＳ ゴシック" panose="020B0609070205080204" pitchFamily="49" charset="-128"/>
                <a:ea typeface="ＭＳ ゴシック" panose="020B0609070205080204" pitchFamily="49" charset="-128"/>
              </a:rPr>
              <a:t>Registration）</a:t>
            </a:r>
          </a:p>
        </p:txBody>
      </p:sp>
      <p:sp>
        <p:nvSpPr>
          <p:cNvPr id="75" name="Rectangle 78"/>
          <p:cNvSpPr>
            <a:spLocks noChangeArrowheads="1"/>
          </p:cNvSpPr>
          <p:nvPr/>
        </p:nvSpPr>
        <p:spPr bwMode="auto">
          <a:xfrm rot="10800000">
            <a:off x="687717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dirty="0">
                <a:solidFill>
                  <a:srgbClr val="FFFFFF"/>
                </a:solidFill>
                <a:latin typeface="ＭＳ ゴシック" panose="020B0609070205080204" pitchFamily="49" charset="-128"/>
                <a:ea typeface="ＭＳ ゴシック" panose="020B0609070205080204" pitchFamily="49" charset="-128"/>
              </a:rPr>
              <a:t>告知／通知</a:t>
            </a:r>
            <a:r>
              <a:rPr lang="en-US" sz="1300" b="1">
                <a:solidFill>
                  <a:srgbClr val="FFFFFF"/>
                </a:solidFill>
                <a:latin typeface="ＭＳ ゴシック" panose="020B0609070205080204" pitchFamily="49" charset="-128"/>
                <a:ea typeface="ＭＳ ゴシック" panose="020B0609070205080204" pitchFamily="49" charset="-128"/>
              </a:rPr>
              <a:t>／</a:t>
            </a:r>
            <a:r>
              <a:rPr lang="en-US" sz="1300" b="1" smtClean="0">
                <a:solidFill>
                  <a:srgbClr val="FFFFFF"/>
                </a:solidFill>
                <a:latin typeface="ＭＳ ゴシック" panose="020B0609070205080204" pitchFamily="49" charset="-128"/>
                <a:ea typeface="ＭＳ ゴシック" panose="020B0609070205080204" pitchFamily="49" charset="-128"/>
              </a:rPr>
              <a:t>表示</a:t>
            </a:r>
          </a:p>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a:t>
            </a:r>
            <a:r>
              <a:rPr lang="en-US" sz="1300" b="1" dirty="0">
                <a:solidFill>
                  <a:srgbClr val="FFFFFF"/>
                </a:solidFill>
                <a:latin typeface="ＭＳ ゴシック" panose="020B0609070205080204" pitchFamily="49" charset="-128"/>
                <a:ea typeface="ＭＳ ゴシック" panose="020B0609070205080204" pitchFamily="49" charset="-128"/>
              </a:rPr>
              <a:t>Notice）</a:t>
            </a:r>
          </a:p>
        </p:txBody>
      </p:sp>
      <p:sp>
        <p:nvSpPr>
          <p:cNvPr id="80" name="Rectangle 78"/>
          <p:cNvSpPr>
            <a:spLocks noChangeArrowheads="1"/>
          </p:cNvSpPr>
          <p:nvPr/>
        </p:nvSpPr>
        <p:spPr bwMode="auto">
          <a:xfrm rot="10800000">
            <a:off x="749854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検証</a:t>
            </a:r>
          </a:p>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a:t>
            </a:r>
            <a:r>
              <a:rPr lang="en-US" sz="1300" b="1" dirty="0">
                <a:solidFill>
                  <a:srgbClr val="FFFFFF"/>
                </a:solidFill>
                <a:latin typeface="ＭＳ ゴシック" panose="020B0609070205080204" pitchFamily="49" charset="-128"/>
                <a:ea typeface="ＭＳ ゴシック" panose="020B0609070205080204" pitchFamily="49" charset="-128"/>
              </a:rPr>
              <a:t>Verification）</a:t>
            </a:r>
          </a:p>
        </p:txBody>
      </p:sp>
      <p:sp>
        <p:nvSpPr>
          <p:cNvPr id="81" name="Rectangle 78"/>
          <p:cNvSpPr>
            <a:spLocks noChangeArrowheads="1"/>
          </p:cNvSpPr>
          <p:nvPr/>
        </p:nvSpPr>
        <p:spPr bwMode="auto">
          <a:xfrm rot="10800000">
            <a:off x="811992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頒布</a:t>
            </a:r>
          </a:p>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a:t>
            </a:r>
            <a:r>
              <a:rPr lang="en-US" sz="1300" b="1" dirty="0">
                <a:solidFill>
                  <a:srgbClr val="FFFFFF"/>
                </a:solidFill>
                <a:latin typeface="ＭＳ ゴシック" panose="020B0609070205080204" pitchFamily="49" charset="-128"/>
                <a:ea typeface="ＭＳ ゴシック" panose="020B0609070205080204" pitchFamily="49" charset="-128"/>
              </a:rPr>
              <a:t>Distribution）</a:t>
            </a:r>
          </a:p>
        </p:txBody>
      </p:sp>
      <p:sp>
        <p:nvSpPr>
          <p:cNvPr id="68" name="Rectangle 78"/>
          <p:cNvSpPr>
            <a:spLocks noChangeArrowheads="1"/>
          </p:cNvSpPr>
          <p:nvPr/>
        </p:nvSpPr>
        <p:spPr bwMode="auto">
          <a:xfrm rot="10800000">
            <a:off x="31489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defRPr/>
            </a:pPr>
            <a:r>
              <a:rPr lang="en-US" sz="1300" b="1" smtClean="0">
                <a:solidFill>
                  <a:srgbClr val="FFFFFF"/>
                </a:solidFill>
                <a:latin typeface="ＭＳ ゴシック" panose="020B0609070205080204" pitchFamily="49" charset="-128"/>
                <a:ea typeface="ＭＳ ゴシック" panose="020B0609070205080204" pitchFamily="49" charset="-128"/>
              </a:rPr>
              <a:t>確認</a:t>
            </a:r>
          </a:p>
          <a:p>
            <a:pPr algn="ctr">
              <a:buFont typeface="Times New Roman" pitchFamily="16" charset="0"/>
              <a:buNone/>
              <a:defRPr/>
            </a:pPr>
            <a:r>
              <a:rPr lang="en-US" sz="1300" b="1" smtClean="0">
                <a:solidFill>
                  <a:srgbClr val="FFFFFF"/>
                </a:solidFill>
                <a:latin typeface="ＭＳ ゴシック" panose="020B0609070205080204" pitchFamily="49" charset="-128"/>
                <a:ea typeface="ＭＳ ゴシック" panose="020B0609070205080204" pitchFamily="49" charset="-128"/>
              </a:rPr>
              <a:t>（</a:t>
            </a:r>
            <a:r>
              <a:rPr lang="en-US" sz="1300" b="1" dirty="0">
                <a:solidFill>
                  <a:srgbClr val="FFFFFF"/>
                </a:solidFill>
                <a:latin typeface="ＭＳ ゴシック" panose="020B0609070205080204" pitchFamily="49" charset="-128"/>
                <a:ea typeface="ＭＳ ゴシック" panose="020B0609070205080204" pitchFamily="49" charset="-128"/>
              </a:rPr>
              <a:t>Identification）</a:t>
            </a:r>
            <a:endParaRPr lang="en-US" sz="1300" b="1" i="1" dirty="0">
              <a:solidFill>
                <a:srgbClr val="FFFFFF"/>
              </a:solidFill>
              <a:latin typeface="ＭＳ ゴシック" panose="020B0609070205080204" pitchFamily="49" charset="-128"/>
              <a:ea typeface="ＭＳ ゴシック" panose="020B0609070205080204" pitchFamily="49" charset="-128"/>
            </a:endParaRPr>
          </a:p>
        </p:txBody>
      </p:sp>
      <p:sp>
        <p:nvSpPr>
          <p:cNvPr id="82" name="Rectangle 78"/>
          <p:cNvSpPr>
            <a:spLocks noChangeArrowheads="1"/>
          </p:cNvSpPr>
          <p:nvPr/>
        </p:nvSpPr>
        <p:spPr bwMode="auto">
          <a:xfrm rot="10800000">
            <a:off x="87413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検証</a:t>
            </a:r>
          </a:p>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（Verification</a:t>
            </a:r>
            <a:r>
              <a:rPr lang="en-US" sz="1300" b="1" dirty="0">
                <a:solidFill>
                  <a:srgbClr val="FFFFFF"/>
                </a:solidFill>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7142398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780000"/>
            <a:ext cx="4464496" cy="2985013"/>
          </a:xfrm>
        </p:spPr>
        <p:txBody>
          <a:bodyPr vert="horz" wrap="square" lIns="252000" tIns="46800" rIns="180000" bIns="216000" rtlCol="0" anchor="t">
            <a:noAutofit/>
          </a:bodyPr>
          <a:lstStyle/>
          <a:p>
            <a:pPr marL="228600" indent="-228600">
              <a:lnSpc>
                <a:spcPct val="90000"/>
              </a:lnSpc>
              <a:spcBef>
                <a:spcPts val="1000"/>
              </a:spcBef>
              <a:buClrTx/>
              <a:buSzTx/>
              <a:buFont typeface="Arial" panose="020B0604020202020204" pitchFamily="34" charset="0"/>
              <a:buChar char="•"/>
              <a:defRPr/>
            </a:pPr>
            <a:r>
              <a:rPr lang="en-US" b="0" u="sng" dirty="0" err="1">
                <a:solidFill>
                  <a:srgbClr val="0070C0"/>
                </a:solidFill>
                <a:latin typeface="ＭＳ ゴシック" panose="020B0609070205080204" pitchFamily="49" charset="-128"/>
                <a:ea typeface="ＭＳ ゴシック" panose="020B0609070205080204" pitchFamily="49" charset="-128"/>
              </a:rPr>
              <a:t>前提条件</a:t>
            </a:r>
            <a:r>
              <a:rPr lang="en-US" b="0" u="sng" dirty="0">
                <a:solidFill>
                  <a:srgbClr val="0070C0"/>
                </a:solidFill>
                <a:latin typeface="ＭＳ ゴシック" panose="020B0609070205080204" pitchFamily="49" charset="-128"/>
                <a:ea typeface="ＭＳ ゴシック" panose="020B0609070205080204" pitchFamily="49" charset="-128"/>
              </a:rPr>
              <a:t>：</a:t>
            </a:r>
          </a:p>
          <a:p>
            <a:pPr marL="457200" lvl="1" indent="-182880">
              <a:lnSpc>
                <a:spcPct val="90000"/>
              </a:lnSpc>
              <a:buSzPct val="85000"/>
              <a:buFont typeface="Arial" pitchFamily="34" charset="0"/>
              <a:buChar char="•"/>
              <a:defRPr/>
            </a:pPr>
            <a:r>
              <a:rPr lang="en-US" sz="1600" smtClean="0">
                <a:latin typeface="ＭＳ ゴシック" panose="020B0609070205080204" pitchFamily="49" charset="-128"/>
                <a:ea typeface="ＭＳ ゴシック" panose="020B0609070205080204" pitchFamily="49" charset="-128"/>
              </a:rPr>
              <a:t>このプロセスは以下のイベント</a:t>
            </a:r>
            <a:br>
              <a:rPr lang="en-US" sz="1600" smtClean="0">
                <a:latin typeface="ＭＳ ゴシック" panose="020B0609070205080204" pitchFamily="49" charset="-128"/>
                <a:ea typeface="ＭＳ ゴシック" panose="020B0609070205080204" pitchFamily="49" charset="-128"/>
              </a:rPr>
            </a:br>
            <a:r>
              <a:rPr lang="en-US" sz="1600" smtClean="0">
                <a:latin typeface="ＭＳ ゴシック" panose="020B0609070205080204" pitchFamily="49" charset="-128"/>
                <a:ea typeface="ＭＳ ゴシック" panose="020B0609070205080204" pitchFamily="49" charset="-128"/>
              </a:rPr>
              <a:t>のうちの</a:t>
            </a:r>
            <a:r>
              <a:rPr lang="en-US" altLang="ja-JP" sz="1600" dirty="0">
                <a:latin typeface="ＭＳ ゴシック" panose="020B0609070205080204" pitchFamily="49" charset="-128"/>
                <a:ea typeface="ＭＳ ゴシック" panose="020B0609070205080204" pitchFamily="49" charset="-128"/>
              </a:rPr>
              <a:t>1</a:t>
            </a:r>
            <a:r>
              <a:rPr lang="en-US" sz="1600" dirty="0">
                <a:latin typeface="ＭＳ ゴシック" panose="020B0609070205080204" pitchFamily="49" charset="-128"/>
                <a:ea typeface="ＭＳ ゴシック" panose="020B0609070205080204" pitchFamily="49" charset="-128"/>
              </a:rPr>
              <a:t>つで開始され</a:t>
            </a:r>
            <a:r>
              <a:rPr lang="ja-JP" altLang="en-US" sz="1600" dirty="0">
                <a:latin typeface="ＭＳ ゴシック" panose="020B0609070205080204" pitchFamily="49" charset="-128"/>
                <a:ea typeface="ＭＳ ゴシック" panose="020B0609070205080204" pitchFamily="49" charset="-128"/>
              </a:rPr>
              <a:t>る</a:t>
            </a:r>
            <a:r>
              <a:rPr lang="en-US" sz="1600" dirty="0">
                <a:latin typeface="ＭＳ ゴシック" panose="020B0609070205080204" pitchFamily="49" charset="-128"/>
                <a:ea typeface="ＭＳ ゴシック" panose="020B0609070205080204" pitchFamily="49" charset="-128"/>
              </a:rPr>
              <a:t>：</a:t>
            </a:r>
          </a:p>
          <a:p>
            <a:pPr lvl="1">
              <a:buFont typeface="Wingdings" panose="05000000000000000000" pitchFamily="2" charset="2"/>
              <a:buChar char="Ø"/>
            </a:pPr>
            <a:r>
              <a:rPr lang="en-US" sz="1400" dirty="0">
                <a:latin typeface="ＭＳ ゴシック" panose="020B0609070205080204" pitchFamily="49" charset="-128"/>
                <a:ea typeface="ＭＳ ゴシック" panose="020B0609070205080204" pitchFamily="49" charset="-128"/>
              </a:rPr>
              <a:t>開発チームがFOSSコンポーネントのレビューや外部向けのリリースを要望する</a:t>
            </a:r>
          </a:p>
          <a:p>
            <a:pPr lvl="1">
              <a:buFont typeface="Wingdings" panose="05000000000000000000" pitchFamily="2" charset="2"/>
              <a:buChar char="Ø"/>
            </a:pPr>
            <a:r>
              <a:rPr lang="en-US" sz="1400" dirty="0" err="1" smtClean="0">
                <a:latin typeface="ＭＳ ゴシック" panose="020B0609070205080204" pitchFamily="49" charset="-128"/>
                <a:ea typeface="ＭＳ ゴシック" panose="020B0609070205080204" pitchFamily="49" charset="-128"/>
              </a:rPr>
              <a:t>適切な承認</a:t>
            </a:r>
            <a:r>
              <a:rPr lang="ja-JP" altLang="en-US" sz="1400" dirty="0" smtClean="0">
                <a:latin typeface="ＭＳ ゴシック" panose="020B0609070205080204" pitchFamily="49" charset="-128"/>
                <a:ea typeface="ＭＳ ゴシック" panose="020B0609070205080204" pitchFamily="49" charset="-128"/>
              </a:rPr>
              <a:t>がなく</a:t>
            </a:r>
            <a:r>
              <a:rPr lang="en-US" sz="1400" dirty="0" err="1" smtClean="0">
                <a:latin typeface="ＭＳ ゴシック" panose="020B0609070205080204" pitchFamily="49" charset="-128"/>
                <a:ea typeface="ＭＳ ゴシック" panose="020B0609070205080204" pitchFamily="49" charset="-128"/>
              </a:rPr>
              <a:t>使用されている</a:t>
            </a:r>
            <a:r>
              <a:rPr lang="en-US" sz="1400" dirty="0" err="1">
                <a:latin typeface="ＭＳ ゴシック" panose="020B0609070205080204" pitchFamily="49" charset="-128"/>
                <a:ea typeface="ＭＳ ゴシック" panose="020B0609070205080204" pitchFamily="49" charset="-128"/>
              </a:rPr>
              <a:t>FOSSを発見する</a:t>
            </a:r>
            <a:endParaRPr lang="en-US" sz="1400"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sz="1400" dirty="0">
                <a:latin typeface="ＭＳ ゴシック" panose="020B0609070205080204" pitchFamily="49" charset="-128"/>
                <a:ea typeface="ＭＳ ゴシック" panose="020B0609070205080204" pitchFamily="49" charset="-128"/>
              </a:rPr>
              <a:t>サード パーティのソフトウェアの一部に使用されているFOSSを発見する </a:t>
            </a:r>
          </a:p>
          <a:p>
            <a:pPr eaLnBrk="1" hangingPunct="1">
              <a:buFont typeface="Arial"/>
              <a:buChar char="•"/>
            </a:pPr>
            <a:endParaRPr lang="en-US" dirty="0">
              <a:latin typeface="ＭＳ ゴシック" panose="020B0609070205080204" pitchFamily="49" charset="-128"/>
              <a:ea typeface="ＭＳ ゴシック" panose="020B0609070205080204" pitchFamily="49" charset="-128"/>
            </a:endParaRPr>
          </a:p>
        </p:txBody>
      </p:sp>
      <p:sp>
        <p:nvSpPr>
          <p:cNvPr id="24579" name="Rectangle 25"/>
          <p:cNvSpPr>
            <a:spLocks noGrp="1"/>
          </p:cNvSpPr>
          <p:nvPr>
            <p:ph type="body" sz="half" idx="4294967295"/>
          </p:nvPr>
        </p:nvSpPr>
        <p:spPr>
          <a:xfrm>
            <a:off x="8153400" y="3780000"/>
            <a:ext cx="4038600" cy="2301875"/>
          </a:xfrm>
        </p:spPr>
        <p:txBody>
          <a:bodyPr vert="horz" lIns="91440" tIns="45720" rIns="91440" bIns="45720" rtlCol="0" anchor="t">
            <a:normAutofit/>
          </a:bodyPr>
          <a:lstStyle/>
          <a:p>
            <a:pPr marL="228600" indent="-228600">
              <a:lnSpc>
                <a:spcPct val="90000"/>
              </a:lnSpc>
              <a:spcBef>
                <a:spcPts val="1000"/>
              </a:spcBef>
              <a:buClrTx/>
              <a:buSzTx/>
              <a:defRPr/>
            </a:pPr>
            <a:r>
              <a:rPr lang="en-US" sz="1800" u="sng" dirty="0" err="1">
                <a:solidFill>
                  <a:srgbClr val="0070C0"/>
                </a:solidFill>
                <a:latin typeface="ＭＳ ゴシック" panose="020B0609070205080204" pitchFamily="49" charset="-128"/>
                <a:ea typeface="ＭＳ ゴシック" panose="020B0609070205080204" pitchFamily="49" charset="-128"/>
              </a:rPr>
              <a:t>成果</a:t>
            </a:r>
            <a:r>
              <a:rPr lang="en-US" sz="1800" u="sng" dirty="0">
                <a:solidFill>
                  <a:srgbClr val="0070C0"/>
                </a:solidFill>
                <a:latin typeface="ＭＳ ゴシック" panose="020B0609070205080204" pitchFamily="49" charset="-128"/>
                <a:ea typeface="ＭＳ ゴシック" panose="020B0609070205080204" pitchFamily="49" charset="-128"/>
              </a:rPr>
              <a:t>： </a:t>
            </a:r>
          </a:p>
          <a:p>
            <a:pPr lvl="1" eaLnBrk="1" hangingPunct="1"/>
            <a:r>
              <a:rPr lang="en-US" sz="1600" dirty="0" err="1">
                <a:latin typeface="ＭＳ ゴシック" panose="020B0609070205080204" pitchFamily="49" charset="-128"/>
                <a:ea typeface="ＭＳ ゴシック" panose="020B0609070205080204" pitchFamily="49" charset="-128"/>
              </a:rPr>
              <a:t>そのFOSSについてコンプライアンスの記録が作成</a:t>
            </a:r>
            <a:r>
              <a:rPr lang="en-US" sz="1600" dirty="0">
                <a:latin typeface="ＭＳ ゴシック" panose="020B0609070205080204" pitchFamily="49" charset="-128"/>
                <a:ea typeface="ＭＳ ゴシック" panose="020B0609070205080204" pitchFamily="49" charset="-128"/>
              </a:rPr>
              <a:t>（</a:t>
            </a:r>
            <a:r>
              <a:rPr lang="ja-JP" altLang="en-US" sz="1600" dirty="0">
                <a:latin typeface="ＭＳ ゴシック" panose="020B0609070205080204" pitchFamily="49" charset="-128"/>
                <a:ea typeface="ＭＳ ゴシック" panose="020B0609070205080204" pitchFamily="49" charset="-128"/>
              </a:rPr>
              <a:t>また</a:t>
            </a:r>
            <a:r>
              <a:rPr lang="en-US" sz="1600" dirty="0" err="1">
                <a:latin typeface="ＭＳ ゴシック" panose="020B0609070205080204" pitchFamily="49" charset="-128"/>
                <a:ea typeface="ＭＳ ゴシック" panose="020B0609070205080204" pitchFamily="49" charset="-128"/>
              </a:rPr>
              <a:t>はアップデート）される</a:t>
            </a:r>
            <a:r>
              <a:rPr lang="en-US" sz="1600" dirty="0">
                <a:latin typeface="ＭＳ ゴシック" panose="020B0609070205080204" pitchFamily="49" charset="-128"/>
                <a:ea typeface="ＭＳ ゴシック" panose="020B0609070205080204" pitchFamily="49" charset="-128"/>
              </a:rPr>
              <a:t> </a:t>
            </a:r>
          </a:p>
          <a:p>
            <a:pPr lvl="1" eaLnBrk="1" hangingPunct="1"/>
            <a:r>
              <a:rPr lang="en-US" sz="1600" dirty="0" err="1">
                <a:latin typeface="ＭＳ ゴシック" panose="020B0609070205080204" pitchFamily="49" charset="-128"/>
                <a:ea typeface="ＭＳ ゴシック" panose="020B0609070205080204" pitchFamily="49" charset="-128"/>
              </a:rPr>
              <a:t>ソースコードのスキャン</a:t>
            </a:r>
            <a:r>
              <a:rPr lang="ja-JP" altLang="en-US" sz="1600" dirty="0">
                <a:latin typeface="ＭＳ ゴシック" panose="020B0609070205080204" pitchFamily="49" charset="-128"/>
                <a:ea typeface="ＭＳ ゴシック" panose="020B0609070205080204" pitchFamily="49" charset="-128"/>
              </a:rPr>
              <a:t>また</a:t>
            </a:r>
            <a:r>
              <a:rPr lang="en-US" sz="1600" dirty="0" err="1" smtClean="0">
                <a:latin typeface="ＭＳ ゴシック" panose="020B0609070205080204" pitchFamily="49" charset="-128"/>
                <a:ea typeface="ＭＳ ゴシック" panose="020B0609070205080204" pitchFamily="49" charset="-128"/>
              </a:rPr>
              <a:t>はレビュ</a:t>
            </a:r>
            <a:r>
              <a:rPr lang="en-US" sz="1600" dirty="0" smtClean="0">
                <a:latin typeface="ＭＳ ゴシック" panose="020B0609070205080204" pitchFamily="49" charset="-128"/>
                <a:ea typeface="ＭＳ ゴシック" panose="020B0609070205080204" pitchFamily="49" charset="-128"/>
              </a:rPr>
              <a:t>ー</a:t>
            </a:r>
            <a:r>
              <a:rPr lang="ja-JP" altLang="en-US" sz="1600" dirty="0" smtClean="0">
                <a:latin typeface="ＭＳ ゴシック" panose="020B0609070205080204" pitchFamily="49" charset="-128"/>
                <a:ea typeface="ＭＳ ゴシック" panose="020B0609070205080204" pitchFamily="49" charset="-128"/>
              </a:rPr>
              <a:t>のための（次のステップとなる）</a:t>
            </a:r>
            <a:r>
              <a:rPr lang="en-US" sz="1600" dirty="0" err="1" smtClean="0">
                <a:latin typeface="ＭＳ ゴシック" panose="020B0609070205080204" pitchFamily="49" charset="-128"/>
                <a:ea typeface="ＭＳ ゴシック" panose="020B0609070205080204" pitchFamily="49" charset="-128"/>
              </a:rPr>
              <a:t>監査が要請される</a:t>
            </a:r>
            <a:endParaRPr lang="en-US" sz="1600" dirty="0">
              <a:latin typeface="ＭＳ ゴシック" panose="020B0609070205080204" pitchFamily="49" charset="-128"/>
              <a:ea typeface="ＭＳ ゴシック" panose="020B0609070205080204" pitchFamily="49" charset="-128"/>
            </a:endParaRPr>
          </a:p>
        </p:txBody>
      </p:sp>
      <p:sp>
        <p:nvSpPr>
          <p:cNvPr id="2458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ＭＳ ゴシック" panose="020B0609070205080204" pitchFamily="49" charset="-128"/>
              <a:ea typeface="ＭＳ ゴシック" panose="020B0609070205080204" pitchFamily="49" charset="-128"/>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4078800" y="3780000"/>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rPr>
              <a:t>ステップ</a:t>
            </a:r>
            <a:r>
              <a:rPr kumimoji="0" lang="en-US" sz="1800" b="0" i="0" u="sng" strike="noStrike" kern="1200" cap="none" spc="0" normalizeH="0" baseline="0" noProof="0" dirty="0">
                <a:ln>
                  <a:noFill/>
                </a:ln>
                <a:solidFill>
                  <a:srgbClr val="0070C0"/>
                </a:solidFill>
                <a:effectLst/>
                <a:uLnTx/>
                <a:uFillTx/>
                <a:latin typeface="ＭＳ ゴシック" panose="020B0609070205080204" pitchFamily="49" charset="-128"/>
                <a:ea typeface="ＭＳ ゴシック" panose="020B0609070205080204" pitchFamily="49"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ＭＳ ゴシック" panose="020B0609070205080204" pitchFamily="49" charset="-128"/>
                <a:ea typeface="ＭＳ ゴシック" panose="020B0609070205080204" pitchFamily="49" charset="-128"/>
              </a:rPr>
              <a:t>入力</a:t>
            </a:r>
            <a:r>
              <a:rPr lang="en-US" sz="1600" dirty="0" err="1">
                <a:latin typeface="ＭＳ ゴシック" panose="020B0609070205080204" pitchFamily="49" charset="-128"/>
                <a:ea typeface="ＭＳ ゴシック" panose="020B0609070205080204" pitchFamily="49" charset="-128"/>
              </a:rPr>
              <a:t>リクエストが登録される</a:t>
            </a:r>
            <a:endParaRPr lang="en-US" sz="1600" dirty="0">
              <a:latin typeface="ＭＳ ゴシック" panose="020B0609070205080204" pitchFamily="49" charset="-128"/>
              <a:ea typeface="ＭＳ ゴシック" panose="020B0609070205080204" pitchFamily="49"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ＭＳ ゴシック" panose="020B0609070205080204" pitchFamily="49" charset="-128"/>
                <a:ea typeface="ＭＳ ゴシック" panose="020B0609070205080204" pitchFamily="49" charset="-128"/>
              </a:rPr>
              <a:t>全プラットフォームのスキャンが実施される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ＭＳ ゴシック" panose="020B0609070205080204" pitchFamily="49" charset="-128"/>
                <a:ea typeface="ＭＳ ゴシック" panose="020B0609070205080204" pitchFamily="49" charset="-128"/>
              </a:rPr>
              <a:t>サードパーティ提供のソフトウェアに対</a:t>
            </a:r>
            <a:r>
              <a:rPr lang="ja-JP" altLang="en-US" sz="1600" dirty="0">
                <a:latin typeface="ＭＳ ゴシック" panose="020B0609070205080204" pitchFamily="49" charset="-128"/>
                <a:ea typeface="ＭＳ ゴシック" panose="020B0609070205080204" pitchFamily="49" charset="-128"/>
              </a:rPr>
              <a:t>する</a:t>
            </a:r>
            <a:r>
              <a:rPr lang="ja-JP" altLang="en-US" sz="1600" dirty="0" smtClean="0">
                <a:latin typeface="ＭＳ ゴシック" panose="020B0609070205080204" pitchFamily="49" charset="-128"/>
                <a:ea typeface="ＭＳ ゴシック" panose="020B0609070205080204" pitchFamily="49" charset="-128"/>
              </a:rPr>
              <a:t>精査</a:t>
            </a:r>
            <a:r>
              <a:rPr lang="en-US" sz="1600" dirty="0" err="1" smtClean="0">
                <a:latin typeface="ＭＳ ゴシック" panose="020B0609070205080204" pitchFamily="49" charset="-128"/>
                <a:ea typeface="ＭＳ ゴシック" panose="020B0609070205080204" pitchFamily="49" charset="-128"/>
              </a:rPr>
              <a:t>を実施する</a:t>
            </a:r>
            <a:r>
              <a:rPr lang="en-US" sz="1600" dirty="0" smtClean="0">
                <a:latin typeface="ＭＳ ゴシック" panose="020B0609070205080204" pitchFamily="49" charset="-128"/>
                <a:ea typeface="ＭＳ ゴシック" panose="020B0609070205080204" pitchFamily="49" charset="-128"/>
              </a:rPr>
              <a:t> </a:t>
            </a:r>
            <a:endParaRPr lang="en-US" sz="1600" dirty="0">
              <a:latin typeface="ＭＳ ゴシック" panose="020B0609070205080204" pitchFamily="49" charset="-128"/>
              <a:ea typeface="ＭＳ ゴシック" panose="020B0609070205080204" pitchFamily="49"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ＭＳ ゴシック" panose="020B0609070205080204" pitchFamily="49" charset="-128"/>
                <a:ea typeface="ＭＳ ゴシック" panose="020B0609070205080204" pitchFamily="49" charset="-128"/>
              </a:rPr>
              <a:t>ソース </a:t>
            </a:r>
            <a:r>
              <a:rPr lang="en-US" sz="1600" dirty="0" err="1">
                <a:latin typeface="ＭＳ ゴシック" panose="020B0609070205080204" pitchFamily="49" charset="-128"/>
                <a:ea typeface="ＭＳ ゴシック" panose="020B0609070205080204" pitchFamily="49" charset="-128"/>
              </a:rPr>
              <a:t>リポジトリに追加され</a:t>
            </a:r>
            <a:r>
              <a:rPr lang="ja-JP" altLang="en-US" sz="1600" dirty="0">
                <a:latin typeface="ＭＳ ゴシック" panose="020B0609070205080204" pitchFamily="49" charset="-128"/>
                <a:ea typeface="ＭＳ ゴシック" panose="020B0609070205080204" pitchFamily="49" charset="-128"/>
              </a:rPr>
              <a:t>ているが、</a:t>
            </a:r>
            <a:r>
              <a:rPr lang="en-US" sz="1600" dirty="0" err="1">
                <a:latin typeface="ＭＳ ゴシック" panose="020B0609070205080204" pitchFamily="49" charset="-128"/>
                <a:ea typeface="ＭＳ ゴシック" panose="020B0609070205080204" pitchFamily="49" charset="-128"/>
              </a:rPr>
              <a:t>入力リクエストのないすべてのFOSSコンポーネントを識別し、レビューを実施する</a:t>
            </a:r>
            <a:endParaRPr lang="en-US" sz="1600" dirty="0">
              <a:latin typeface="ＭＳ ゴシック" panose="020B0609070205080204" pitchFamily="49" charset="-128"/>
              <a:ea typeface="ＭＳ ゴシック" panose="020B0609070205080204" pitchFamily="49" charset="-128"/>
            </a:endParaRPr>
          </a:p>
        </p:txBody>
      </p:sp>
      <p:sp>
        <p:nvSpPr>
          <p:cNvPr id="22" name="Rectangle 21"/>
          <p:cNvSpPr/>
          <p:nvPr/>
        </p:nvSpPr>
        <p:spPr>
          <a:xfrm>
            <a:off x="252000" y="3240000"/>
            <a:ext cx="6231193" cy="369332"/>
          </a:xfrm>
          <a:prstGeom prst="rect">
            <a:avLst/>
          </a:prstGeom>
        </p:spPr>
        <p:txBody>
          <a:bodyPr wrap="none" anchor="t">
            <a:spAutoFit/>
          </a:bodyPr>
          <a:lstStyle/>
          <a:p>
            <a:r>
              <a:rPr lang="ja-JP" altLang="en-US" b="1" dirty="0">
                <a:latin typeface="ＭＳ ゴシック" panose="020B0609070205080204" pitchFamily="49" charset="-128"/>
                <a:ea typeface="ＭＳ ゴシック" panose="020B0609070205080204" pitchFamily="49" charset="-128"/>
              </a:rPr>
              <a:t>すべて</a:t>
            </a:r>
            <a:r>
              <a:rPr lang="en-US" b="1" dirty="0" err="1">
                <a:latin typeface="ＭＳ ゴシック" panose="020B0609070205080204" pitchFamily="49" charset="-128"/>
                <a:ea typeface="ＭＳ ゴシック" panose="020B0609070205080204" pitchFamily="49" charset="-128"/>
              </a:rPr>
              <a:t>のソース</a:t>
            </a:r>
            <a:r>
              <a:rPr lang="ja-JP" altLang="en-US" b="1" dirty="0">
                <a:latin typeface="ＭＳ ゴシック" panose="020B0609070205080204" pitchFamily="49" charset="-128"/>
                <a:ea typeface="ＭＳ ゴシック" panose="020B0609070205080204" pitchFamily="49" charset="-128"/>
              </a:rPr>
              <a:t>に含まれる</a:t>
            </a:r>
            <a:r>
              <a:rPr lang="en-US" b="1" dirty="0" err="1">
                <a:latin typeface="ＭＳ ゴシック" panose="020B0609070205080204" pitchFamily="49" charset="-128"/>
                <a:ea typeface="ＭＳ ゴシック" panose="020B0609070205080204" pitchFamily="49" charset="-128"/>
              </a:rPr>
              <a:t>FOSSを確認し、追跡を開始する</a:t>
            </a:r>
            <a:endParaRPr lang="en-US" b="1" dirty="0">
              <a:latin typeface="ＭＳ ゴシック" panose="020B0609070205080204" pitchFamily="49" charset="-128"/>
              <a:ea typeface="ＭＳ ゴシック" panose="020B0609070205080204" pitchFamily="49" charset="-128"/>
            </a:endParaRPr>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ＭＳ ゴシック" panose="020B0609070205080204" pitchFamily="49" charset="-128"/>
                <a:ea typeface="ＭＳ ゴシック" panose="020B0609070205080204" pitchFamily="49" charset="-128"/>
                <a:cs typeface="ＭＳ Ｐゴシック" charset="0"/>
              </a:rPr>
              <a:t>FOSSの</a:t>
            </a:r>
            <a:r>
              <a:rPr lang="en-US" altLang="en-US" dirty="0" err="1">
                <a:solidFill>
                  <a:schemeClr val="tx2"/>
                </a:solidFill>
                <a:latin typeface="ＭＳ ゴシック" panose="020B0609070205080204" pitchFamily="49" charset="-128"/>
                <a:ea typeface="ＭＳ ゴシック" panose="020B0609070205080204" pitchFamily="49" charset="-128"/>
                <a:cs typeface="ＭＳ Ｐゴシック" charset="0"/>
              </a:rPr>
              <a:t>使用を</a:t>
            </a:r>
            <a:r>
              <a:rPr lang="en-US" dirty="0" err="1">
                <a:solidFill>
                  <a:schemeClr val="tx2"/>
                </a:solidFill>
                <a:latin typeface="ＭＳ ゴシック" panose="020B0609070205080204" pitchFamily="49" charset="-128"/>
                <a:ea typeface="ＭＳ ゴシック" panose="020B0609070205080204" pitchFamily="49" charset="-128"/>
                <a:cs typeface="ＭＳ Ｐゴシック" charset="0"/>
              </a:rPr>
              <a:t>確認し、追跡する</a:t>
            </a:r>
            <a:endParaRPr lang="en-US" dirty="0">
              <a:solidFill>
                <a:schemeClr val="tx2"/>
              </a:solidFill>
              <a:latin typeface="ＭＳ ゴシック" panose="020B0609070205080204" pitchFamily="49" charset="-128"/>
              <a:ea typeface="ＭＳ ゴシック" panose="020B0609070205080204" pitchFamily="49" charset="-128"/>
              <a:cs typeface="ＭＳ Ｐゴシック" charset="0"/>
            </a:endParaRPr>
          </a:p>
        </p:txBody>
      </p:sp>
      <p:sp>
        <p:nvSpPr>
          <p:cNvPr id="58" name="Rectangle 78"/>
          <p:cNvSpPr>
            <a:spLocks noChangeArrowheads="1"/>
          </p:cNvSpPr>
          <p:nvPr/>
        </p:nvSpPr>
        <p:spPr bwMode="auto">
          <a:xfrm rot="-5400000">
            <a:off x="1935191" y="1574826"/>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panose="020F0502020204030204" pitchFamily="34" charset="0"/>
                <a:ea typeface="ＭＳ ゴシック" panose="020B0609070205080204" pitchFamily="49" charset="-128"/>
              </a:rPr>
              <a:t>入</a:t>
            </a:r>
            <a:r>
              <a:rPr lang="ja-JP" altLang="en-US" sz="1100" b="1">
                <a:latin typeface="Calibri" panose="020F0502020204030204" pitchFamily="34" charset="0"/>
                <a:ea typeface="ＭＳ ゴシック" panose="020B0609070205080204" pitchFamily="49" charset="-128"/>
              </a:rPr>
              <a:t>力</a:t>
            </a:r>
            <a:r>
              <a:rPr lang="en-US" sz="1100" b="1" smtClean="0">
                <a:solidFill>
                  <a:srgbClr val="000000"/>
                </a:solidFill>
                <a:latin typeface="Calibri" panose="020F0502020204030204" pitchFamily="34" charset="0"/>
                <a:ea typeface="ＭＳ ゴシック" panose="020B0609070205080204" pitchFamily="49" charset="-128"/>
              </a:rPr>
              <a:t>：FOSS</a:t>
            </a:r>
            <a:endParaRPr lang="en-US" sz="1100" b="1" i="1" dirty="0">
              <a:solidFill>
                <a:srgbClr val="000000"/>
              </a:solidFill>
              <a:latin typeface="Calibri" panose="020F0502020204030204" pitchFamily="34" charset="0"/>
              <a:ea typeface="ＭＳ ゴシック" panose="020B0609070205080204" pitchFamily="49" charset="-128"/>
            </a:endParaRPr>
          </a:p>
        </p:txBody>
      </p:sp>
      <p:sp>
        <p:nvSpPr>
          <p:cNvPr id="59" name="Rectangle 78"/>
          <p:cNvSpPr>
            <a:spLocks noChangeArrowheads="1"/>
          </p:cNvSpPr>
          <p:nvPr/>
        </p:nvSpPr>
        <p:spPr bwMode="auto">
          <a:xfrm rot="-5400000">
            <a:off x="9928894" y="1511982"/>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panose="020F0502020204030204" pitchFamily="34" charset="0"/>
                <a:ea typeface="ＭＳ ゴシック" panose="020B0609070205080204" pitchFamily="49" charset="-128"/>
              </a:rPr>
              <a:t>出</a:t>
            </a:r>
            <a:r>
              <a:rPr lang="ja-JP" altLang="en-US" sz="1100" b="1" dirty="0">
                <a:latin typeface="Calibri" panose="020F0502020204030204" pitchFamily="34" charset="0"/>
                <a:ea typeface="ＭＳ ゴシック" panose="020B0609070205080204" pitchFamily="49" charset="-128"/>
              </a:rPr>
              <a:t>力：</a:t>
            </a:r>
            <a:r>
              <a:rPr lang="en-US" sz="1100" b="1" dirty="0">
                <a:solidFill>
                  <a:srgbClr val="000000"/>
                </a:solidFill>
                <a:latin typeface="Calibri" panose="020F0502020204030204" pitchFamily="34" charset="0"/>
                <a:ea typeface="ＭＳ ゴシック" panose="020B0609070205080204" pitchFamily="49" charset="-128"/>
              </a:rPr>
              <a:t> </a:t>
            </a:r>
          </a:p>
          <a:p>
            <a:pPr algn="ctr">
              <a:lnSpc>
                <a:spcPct val="70000"/>
              </a:lnSpc>
            </a:pPr>
            <a:r>
              <a:rPr lang="en-US" sz="1100" b="1" dirty="0">
                <a:solidFill>
                  <a:srgbClr val="000000"/>
                </a:solidFill>
                <a:latin typeface="Calibri" panose="020F0502020204030204" pitchFamily="34" charset="0"/>
                <a:ea typeface="ＭＳ ゴシック" panose="020B0609070205080204" pitchFamily="49" charset="-128"/>
              </a:rPr>
              <a:t>FOSS </a:t>
            </a:r>
            <a:r>
              <a:rPr lang="en-US" sz="1100" b="1">
                <a:solidFill>
                  <a:srgbClr val="000000"/>
                </a:solidFill>
                <a:latin typeface="Calibri" panose="020F0502020204030204" pitchFamily="34" charset="0"/>
                <a:ea typeface="ＭＳ ゴシック" panose="020B0609070205080204" pitchFamily="49" charset="-128"/>
              </a:rPr>
              <a:t>+ </a:t>
            </a:r>
            <a:r>
              <a:rPr lang="en-US" sz="1100" b="1" smtClean="0">
                <a:solidFill>
                  <a:srgbClr val="000000"/>
                </a:solidFill>
                <a:latin typeface="Calibri" panose="020F0502020204030204" pitchFamily="34" charset="0"/>
                <a:ea typeface="ＭＳ ゴシック" panose="020B0609070205080204" pitchFamily="49" charset="-128"/>
              </a:rPr>
              <a:t>改変</a:t>
            </a:r>
            <a:endParaRPr lang="en-US" sz="1100" b="1" dirty="0">
              <a:solidFill>
                <a:srgbClr val="000000"/>
              </a:solidFill>
              <a:latin typeface="Calibri" panose="020F0502020204030204" pitchFamily="34" charset="0"/>
              <a:ea typeface="ＭＳ ゴシック" panose="020B0609070205080204" pitchFamily="49" charset="-128"/>
            </a:endParaRPr>
          </a:p>
        </p:txBody>
      </p:sp>
      <p:cxnSp>
        <p:nvCxnSpPr>
          <p:cNvPr id="60" name="AutoShape 9"/>
          <p:cNvCxnSpPr>
            <a:cxnSpLocks noChangeShapeType="1"/>
            <a:stCxn id="58" idx="2"/>
          </p:cNvCxnSpPr>
          <p:nvPr/>
        </p:nvCxnSpPr>
        <p:spPr bwMode="auto">
          <a:xfrm>
            <a:off x="2664348" y="2051983"/>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10"/>
          <p:cNvCxnSpPr>
            <a:cxnSpLocks noChangeShapeType="1"/>
          </p:cNvCxnSpPr>
          <p:nvPr/>
        </p:nvCxnSpPr>
        <p:spPr bwMode="auto">
          <a:xfrm flipV="1">
            <a:off x="9386896" y="2075121"/>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Rectangle 78"/>
          <p:cNvSpPr>
            <a:spLocks noChangeArrowheads="1"/>
          </p:cNvSpPr>
          <p:nvPr/>
        </p:nvSpPr>
        <p:spPr bwMode="auto">
          <a:xfrm rot="10800000">
            <a:off x="3876571"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panose="020F0502020204030204" pitchFamily="34" charset="0"/>
                <a:ea typeface="ＭＳ ゴシック" panose="020B0609070205080204" pitchFamily="49" charset="-128"/>
              </a:rPr>
              <a:t>監査</a:t>
            </a:r>
          </a:p>
          <a:p>
            <a:pPr algn="ctr"/>
            <a:r>
              <a:rPr lang="en-US" sz="1100" b="1" smtClean="0">
                <a:solidFill>
                  <a:srgbClr val="000000"/>
                </a:solidFill>
                <a:latin typeface="Calibri" panose="020F0502020204030204" pitchFamily="34" charset="0"/>
                <a:ea typeface="ＭＳ ゴシック" panose="020B0609070205080204" pitchFamily="49" charset="-128"/>
              </a:rPr>
              <a:t>（</a:t>
            </a:r>
            <a:r>
              <a:rPr lang="en-US" sz="1100" b="1">
                <a:solidFill>
                  <a:srgbClr val="000000"/>
                </a:solidFill>
                <a:latin typeface="Calibri" panose="020F0502020204030204" pitchFamily="34" charset="0"/>
                <a:ea typeface="ＭＳ ゴシック" panose="020B0609070205080204" pitchFamily="49" charset="-128"/>
              </a:rPr>
              <a:t>Audit）</a:t>
            </a:r>
            <a:endParaRPr lang="en-US" sz="1100" b="1" i="1">
              <a:solidFill>
                <a:srgbClr val="000000"/>
              </a:solidFill>
              <a:latin typeface="Calibri" panose="020F0502020204030204" pitchFamily="34" charset="0"/>
              <a:ea typeface="ＭＳ ゴシック" panose="020B0609070205080204" pitchFamily="49" charset="-128"/>
            </a:endParaRPr>
          </a:p>
        </p:txBody>
      </p:sp>
      <p:sp>
        <p:nvSpPr>
          <p:cNvPr id="63" name="Rectangle 78"/>
          <p:cNvSpPr>
            <a:spLocks noChangeArrowheads="1"/>
          </p:cNvSpPr>
          <p:nvPr/>
        </p:nvSpPr>
        <p:spPr bwMode="auto">
          <a:xfrm rot="10800000">
            <a:off x="4450564"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panose="020F0502020204030204" pitchFamily="34" charset="0"/>
                <a:ea typeface="ＭＳ ゴシック" panose="020B0609070205080204" pitchFamily="49" charset="-128"/>
              </a:rPr>
              <a:t>問題の解決</a:t>
            </a:r>
          </a:p>
          <a:p>
            <a:pPr algn="ctr"/>
            <a:r>
              <a:rPr lang="en-US" sz="1100" b="1" smtClean="0">
                <a:solidFill>
                  <a:srgbClr val="000000"/>
                </a:solidFill>
                <a:latin typeface="Calibri" panose="020F0502020204030204" pitchFamily="34" charset="0"/>
                <a:ea typeface="ＭＳ ゴシック" panose="020B0609070205080204" pitchFamily="49" charset="-128"/>
              </a:rPr>
              <a:t>（</a:t>
            </a:r>
            <a:r>
              <a:rPr lang="en-US" sz="1100" b="1">
                <a:solidFill>
                  <a:srgbClr val="000000"/>
                </a:solidFill>
                <a:latin typeface="Calibri" panose="020F0502020204030204" pitchFamily="34" charset="0"/>
                <a:ea typeface="ＭＳ ゴシック" panose="020B0609070205080204" pitchFamily="49" charset="-128"/>
              </a:rPr>
              <a:t>Resolve Issue）</a:t>
            </a:r>
            <a:endParaRPr lang="en-US" sz="1100" b="1" i="1">
              <a:solidFill>
                <a:srgbClr val="000000"/>
              </a:solidFill>
              <a:latin typeface="Calibri" panose="020F0502020204030204" pitchFamily="34" charset="0"/>
              <a:ea typeface="ＭＳ ゴシック" panose="020B0609070205080204" pitchFamily="49" charset="-128"/>
            </a:endParaRPr>
          </a:p>
        </p:txBody>
      </p:sp>
      <p:sp>
        <p:nvSpPr>
          <p:cNvPr id="64" name="Rectangle 78"/>
          <p:cNvSpPr>
            <a:spLocks noChangeArrowheads="1"/>
          </p:cNvSpPr>
          <p:nvPr/>
        </p:nvSpPr>
        <p:spPr bwMode="auto">
          <a:xfrm rot="10800000">
            <a:off x="5024557"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panose="020F0502020204030204" pitchFamily="34" charset="0"/>
                <a:ea typeface="ＭＳ ゴシック" panose="020B0609070205080204" pitchFamily="49" charset="-128"/>
              </a:rPr>
              <a:t>レビュー</a:t>
            </a:r>
          </a:p>
          <a:p>
            <a:pPr algn="ctr"/>
            <a:r>
              <a:rPr lang="en-US" sz="1100" b="1" smtClean="0">
                <a:solidFill>
                  <a:srgbClr val="000000"/>
                </a:solidFill>
                <a:latin typeface="Calibri" panose="020F0502020204030204" pitchFamily="34" charset="0"/>
                <a:ea typeface="ＭＳ ゴシック" panose="020B0609070205080204" pitchFamily="49" charset="-128"/>
              </a:rPr>
              <a:t>（</a:t>
            </a:r>
            <a:r>
              <a:rPr lang="en-US" sz="1100" b="1">
                <a:solidFill>
                  <a:srgbClr val="000000"/>
                </a:solidFill>
                <a:latin typeface="Calibri" panose="020F0502020204030204" pitchFamily="34" charset="0"/>
                <a:ea typeface="ＭＳ ゴシック" panose="020B0609070205080204" pitchFamily="49" charset="-128"/>
              </a:rPr>
              <a:t>Review）</a:t>
            </a:r>
            <a:endParaRPr lang="en-US" sz="1100" b="1" i="1">
              <a:solidFill>
                <a:srgbClr val="000000"/>
              </a:solidFill>
              <a:latin typeface="Calibri" panose="020F0502020204030204" pitchFamily="34" charset="0"/>
              <a:ea typeface="ＭＳ ゴシック" panose="020B0609070205080204" pitchFamily="49" charset="-128"/>
            </a:endParaRPr>
          </a:p>
        </p:txBody>
      </p:sp>
      <p:sp>
        <p:nvSpPr>
          <p:cNvPr id="65" name="Rectangle 78"/>
          <p:cNvSpPr>
            <a:spLocks noChangeArrowheads="1"/>
          </p:cNvSpPr>
          <p:nvPr/>
        </p:nvSpPr>
        <p:spPr bwMode="auto">
          <a:xfrm rot="10800000">
            <a:off x="5598550"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panose="020F0502020204030204" pitchFamily="34" charset="0"/>
                <a:ea typeface="ＭＳ ゴシック" panose="020B0609070205080204" pitchFamily="49" charset="-128"/>
              </a:rPr>
              <a:t>承認</a:t>
            </a:r>
          </a:p>
          <a:p>
            <a:pPr algn="ctr"/>
            <a:r>
              <a:rPr lang="en-US" sz="1100" b="1" smtClean="0">
                <a:solidFill>
                  <a:srgbClr val="000000"/>
                </a:solidFill>
                <a:latin typeface="Calibri" panose="020F0502020204030204" pitchFamily="34" charset="0"/>
                <a:ea typeface="ＭＳ ゴシック" panose="020B0609070205080204" pitchFamily="49" charset="-128"/>
              </a:rPr>
              <a:t>（</a:t>
            </a:r>
            <a:r>
              <a:rPr lang="en-US" sz="1100" b="1">
                <a:solidFill>
                  <a:srgbClr val="000000"/>
                </a:solidFill>
                <a:latin typeface="Calibri" panose="020F0502020204030204" pitchFamily="34" charset="0"/>
                <a:ea typeface="ＭＳ ゴシック" panose="020B0609070205080204" pitchFamily="49" charset="-128"/>
              </a:rPr>
              <a:t>Approval）</a:t>
            </a:r>
            <a:endParaRPr lang="en-US" sz="1100" b="1" i="1">
              <a:solidFill>
                <a:srgbClr val="000000"/>
              </a:solidFill>
              <a:latin typeface="Calibri" panose="020F0502020204030204" pitchFamily="34" charset="0"/>
              <a:ea typeface="ＭＳ ゴシック" panose="020B0609070205080204" pitchFamily="49" charset="-128"/>
            </a:endParaRPr>
          </a:p>
        </p:txBody>
      </p:sp>
      <p:sp>
        <p:nvSpPr>
          <p:cNvPr id="66" name="Rectangle 78"/>
          <p:cNvSpPr>
            <a:spLocks noChangeArrowheads="1"/>
          </p:cNvSpPr>
          <p:nvPr/>
        </p:nvSpPr>
        <p:spPr bwMode="auto">
          <a:xfrm rot="10800000">
            <a:off x="6172543"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panose="020F0502020204030204" pitchFamily="34" charset="0"/>
                <a:ea typeface="ＭＳ ゴシック" panose="020B0609070205080204" pitchFamily="49" charset="-128"/>
              </a:rPr>
              <a:t>登録</a:t>
            </a:r>
          </a:p>
          <a:p>
            <a:pPr algn="ctr"/>
            <a:r>
              <a:rPr lang="en-US" sz="1100" b="1" smtClean="0">
                <a:solidFill>
                  <a:srgbClr val="000000"/>
                </a:solidFill>
                <a:latin typeface="Calibri" panose="020F0502020204030204" pitchFamily="34" charset="0"/>
                <a:ea typeface="ＭＳ ゴシック" panose="020B0609070205080204" pitchFamily="49" charset="-128"/>
              </a:rPr>
              <a:t>（</a:t>
            </a:r>
            <a:r>
              <a:rPr lang="en-US" sz="1100" b="1">
                <a:solidFill>
                  <a:srgbClr val="000000"/>
                </a:solidFill>
                <a:latin typeface="Calibri" panose="020F0502020204030204" pitchFamily="34" charset="0"/>
                <a:ea typeface="ＭＳ ゴシック" panose="020B0609070205080204" pitchFamily="49" charset="-128"/>
              </a:rPr>
              <a:t>Registration）</a:t>
            </a:r>
            <a:endParaRPr lang="en-US" sz="1100" b="1" i="1">
              <a:solidFill>
                <a:srgbClr val="000000"/>
              </a:solidFill>
              <a:latin typeface="Calibri" panose="020F0502020204030204" pitchFamily="34" charset="0"/>
              <a:ea typeface="ＭＳ ゴシック" panose="020B0609070205080204" pitchFamily="49" charset="-128"/>
            </a:endParaRPr>
          </a:p>
        </p:txBody>
      </p:sp>
      <p:sp>
        <p:nvSpPr>
          <p:cNvPr id="67" name="Rectangle 78"/>
          <p:cNvSpPr>
            <a:spLocks noChangeArrowheads="1"/>
          </p:cNvSpPr>
          <p:nvPr/>
        </p:nvSpPr>
        <p:spPr bwMode="auto">
          <a:xfrm rot="10800000">
            <a:off x="6746536"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panose="020F0502020204030204" pitchFamily="34" charset="0"/>
                <a:ea typeface="ＭＳ ゴシック" panose="020B0609070205080204" pitchFamily="49" charset="-128"/>
              </a:rPr>
              <a:t>告知／通知／表示（Notice）</a:t>
            </a:r>
            <a:endParaRPr lang="en-US" sz="1100" b="1" i="1">
              <a:solidFill>
                <a:srgbClr val="000000"/>
              </a:solidFill>
              <a:latin typeface="Calibri" panose="020F0502020204030204" pitchFamily="34" charset="0"/>
              <a:ea typeface="ＭＳ ゴシック" panose="020B0609070205080204" pitchFamily="49" charset="-128"/>
            </a:endParaRPr>
          </a:p>
        </p:txBody>
      </p:sp>
      <p:sp>
        <p:nvSpPr>
          <p:cNvPr id="68" name="Rectangle 78"/>
          <p:cNvSpPr>
            <a:spLocks noChangeArrowheads="1"/>
          </p:cNvSpPr>
          <p:nvPr/>
        </p:nvSpPr>
        <p:spPr bwMode="auto">
          <a:xfrm rot="10800000">
            <a:off x="7320529"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panose="020F0502020204030204" pitchFamily="34" charset="0"/>
                <a:ea typeface="ＭＳ ゴシック" panose="020B0609070205080204" pitchFamily="49" charset="-128"/>
              </a:rPr>
              <a:t>検証</a:t>
            </a:r>
          </a:p>
          <a:p>
            <a:pPr algn="ctr"/>
            <a:r>
              <a:rPr lang="en-US" sz="1100" b="1" smtClean="0">
                <a:solidFill>
                  <a:srgbClr val="000000"/>
                </a:solidFill>
                <a:latin typeface="Calibri" panose="020F0502020204030204" pitchFamily="34" charset="0"/>
                <a:ea typeface="ＭＳ ゴシック" panose="020B0609070205080204" pitchFamily="49" charset="-128"/>
              </a:rPr>
              <a:t>（</a:t>
            </a:r>
            <a:r>
              <a:rPr lang="en-US" sz="1100" b="1">
                <a:solidFill>
                  <a:srgbClr val="000000"/>
                </a:solidFill>
                <a:latin typeface="Calibri" panose="020F0502020204030204" pitchFamily="34" charset="0"/>
                <a:ea typeface="ＭＳ ゴシック" panose="020B0609070205080204" pitchFamily="49" charset="-128"/>
              </a:rPr>
              <a:t>Verification）</a:t>
            </a:r>
            <a:endParaRPr lang="en-US" sz="1100" b="1" i="1">
              <a:solidFill>
                <a:srgbClr val="000000"/>
              </a:solidFill>
              <a:latin typeface="Calibri" panose="020F0502020204030204" pitchFamily="34" charset="0"/>
              <a:ea typeface="ＭＳ ゴシック" panose="020B0609070205080204" pitchFamily="49" charset="-128"/>
            </a:endParaRPr>
          </a:p>
        </p:txBody>
      </p:sp>
      <p:sp>
        <p:nvSpPr>
          <p:cNvPr id="69" name="Rectangle 78"/>
          <p:cNvSpPr>
            <a:spLocks noChangeArrowheads="1"/>
          </p:cNvSpPr>
          <p:nvPr/>
        </p:nvSpPr>
        <p:spPr bwMode="auto">
          <a:xfrm rot="10800000">
            <a:off x="7894522"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panose="020F0502020204030204" pitchFamily="34" charset="0"/>
                <a:ea typeface="ＭＳ ゴシック" panose="020B0609070205080204" pitchFamily="49" charset="-128"/>
              </a:rPr>
              <a:t>頒布</a:t>
            </a:r>
          </a:p>
          <a:p>
            <a:pPr algn="ctr"/>
            <a:r>
              <a:rPr lang="en-US" sz="1100" b="1" smtClean="0">
                <a:solidFill>
                  <a:srgbClr val="000000"/>
                </a:solidFill>
                <a:latin typeface="Calibri" panose="020F0502020204030204" pitchFamily="34" charset="0"/>
                <a:ea typeface="ＭＳ ゴシック" panose="020B0609070205080204" pitchFamily="49" charset="-128"/>
              </a:rPr>
              <a:t>（</a:t>
            </a:r>
            <a:r>
              <a:rPr lang="en-US" sz="1100" b="1">
                <a:solidFill>
                  <a:srgbClr val="000000"/>
                </a:solidFill>
                <a:latin typeface="Calibri" panose="020F0502020204030204" pitchFamily="34" charset="0"/>
                <a:ea typeface="ＭＳ ゴシック" panose="020B0609070205080204" pitchFamily="49" charset="-128"/>
              </a:rPr>
              <a:t>Distribution）</a:t>
            </a:r>
            <a:endParaRPr lang="en-US" sz="1100" b="1" i="1">
              <a:solidFill>
                <a:srgbClr val="000000"/>
              </a:solidFill>
              <a:latin typeface="Calibri" panose="020F0502020204030204" pitchFamily="34" charset="0"/>
              <a:ea typeface="ＭＳ ゴシック" panose="020B0609070205080204" pitchFamily="49" charset="-128"/>
            </a:endParaRPr>
          </a:p>
        </p:txBody>
      </p:sp>
      <p:sp>
        <p:nvSpPr>
          <p:cNvPr id="70" name="Rectangle 78"/>
          <p:cNvSpPr>
            <a:spLocks noChangeArrowheads="1"/>
          </p:cNvSpPr>
          <p:nvPr/>
        </p:nvSpPr>
        <p:spPr bwMode="auto">
          <a:xfrm rot="10800000">
            <a:off x="8468515"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panose="020F0502020204030204" pitchFamily="34" charset="0"/>
                <a:ea typeface="ＭＳ ゴシック" panose="020B0609070205080204" pitchFamily="49" charset="-128"/>
              </a:rPr>
              <a:t>検証</a:t>
            </a:r>
          </a:p>
          <a:p>
            <a:pPr algn="ctr"/>
            <a:r>
              <a:rPr lang="en-US" sz="1100" b="1" smtClean="0">
                <a:solidFill>
                  <a:srgbClr val="000000"/>
                </a:solidFill>
                <a:latin typeface="Calibri" panose="020F0502020204030204" pitchFamily="34" charset="0"/>
                <a:ea typeface="ＭＳ ゴシック" panose="020B0609070205080204" pitchFamily="49" charset="-128"/>
              </a:rPr>
              <a:t>（</a:t>
            </a:r>
            <a:r>
              <a:rPr lang="en-US" sz="1100" b="1">
                <a:solidFill>
                  <a:srgbClr val="000000"/>
                </a:solidFill>
                <a:latin typeface="Calibri" panose="020F0502020204030204" pitchFamily="34" charset="0"/>
                <a:ea typeface="ＭＳ ゴシック" panose="020B0609070205080204" pitchFamily="49" charset="-128"/>
              </a:rPr>
              <a:t>Verification）</a:t>
            </a:r>
            <a:endParaRPr lang="en-US" sz="1100" b="1" i="1">
              <a:solidFill>
                <a:srgbClr val="000000"/>
              </a:solidFill>
              <a:latin typeface="Calibri" panose="020F0502020204030204" pitchFamily="34" charset="0"/>
              <a:ea typeface="ＭＳ ゴシック" panose="020B0609070205080204" pitchFamily="49" charset="-128"/>
            </a:endParaRPr>
          </a:p>
        </p:txBody>
      </p:sp>
      <p:sp>
        <p:nvSpPr>
          <p:cNvPr id="72" name="Rectangle 78"/>
          <p:cNvSpPr>
            <a:spLocks noChangeArrowheads="1"/>
          </p:cNvSpPr>
          <p:nvPr/>
        </p:nvSpPr>
        <p:spPr bwMode="auto">
          <a:xfrm rot="10800000">
            <a:off x="3317357" y="1476962"/>
            <a:ext cx="492443"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defRPr/>
            </a:pPr>
            <a:r>
              <a:rPr lang="en-US" sz="1000" b="1" smtClean="0">
                <a:solidFill>
                  <a:srgbClr val="000000"/>
                </a:solidFill>
                <a:latin typeface="Calibri" panose="020F0502020204030204" pitchFamily="34" charset="0"/>
                <a:ea typeface="ＭＳ ゴシック" panose="020B0609070205080204" pitchFamily="49" charset="-128"/>
              </a:rPr>
              <a:t>確認</a:t>
            </a:r>
          </a:p>
          <a:p>
            <a:pPr algn="ctr">
              <a:defRPr/>
            </a:pPr>
            <a:r>
              <a:rPr lang="en-US" sz="1000" b="1" smtClean="0">
                <a:solidFill>
                  <a:srgbClr val="000000"/>
                </a:solidFill>
                <a:latin typeface="Calibri" panose="020F0502020204030204" pitchFamily="34" charset="0"/>
                <a:ea typeface="ＭＳ ゴシック" panose="020B0609070205080204" pitchFamily="49" charset="-128"/>
              </a:rPr>
              <a:t>（</a:t>
            </a:r>
            <a:r>
              <a:rPr lang="en-US" sz="1000" b="1" dirty="0" err="1">
                <a:solidFill>
                  <a:srgbClr val="000000"/>
                </a:solidFill>
                <a:latin typeface="Calibri" panose="020F0502020204030204" pitchFamily="34" charset="0"/>
                <a:ea typeface="ＭＳ ゴシック" panose="020B0609070205080204" pitchFamily="49" charset="-128"/>
              </a:rPr>
              <a:t>Identification</a:t>
            </a:r>
            <a:r>
              <a:rPr lang="en-US" sz="1000" b="1" dirty="0">
                <a:solidFill>
                  <a:srgbClr val="000000"/>
                </a:solidFill>
                <a:latin typeface="Calibri" panose="020F0502020204030204" pitchFamily="34" charset="0"/>
                <a:ea typeface="ＭＳ ゴシック" panose="020B0609070205080204" pitchFamily="49" charset="-128"/>
              </a:rPr>
              <a:t>）</a:t>
            </a:r>
            <a:endParaRPr lang="en-US" sz="1000" b="1" i="1" dirty="0">
              <a:solidFill>
                <a:srgbClr val="000000"/>
              </a:solidFill>
              <a:latin typeface="Calibri" panose="020F0502020204030204" pitchFamily="34" charset="0"/>
              <a:ea typeface="ＭＳ ゴシック" panose="020B0609070205080204" pitchFamily="49" charset="-128"/>
            </a:endParaRPr>
          </a:p>
        </p:txBody>
      </p:sp>
    </p:spTree>
    <p:extLst>
      <p:ext uri="{BB962C8B-B14F-4D97-AF65-F5344CB8AC3E}">
        <p14:creationId xmlns:p14="http://schemas.microsoft.com/office/powerpoint/2010/main" val="20789836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Font typeface="Arial" panose="020B0604020202020204" pitchFamily="34" charset="0"/>
              <a:buChar char="•"/>
              <a:defRPr/>
            </a:pPr>
            <a:r>
              <a:rPr lang="en-US" u="sng" dirty="0" err="1">
                <a:solidFill>
                  <a:srgbClr val="0070C0"/>
                </a:solidFill>
                <a:latin typeface="ＭＳ ゴシック" panose="020B0609070205080204" pitchFamily="49" charset="-128"/>
                <a:ea typeface="ＭＳ ゴシック" panose="020B0609070205080204" pitchFamily="49" charset="-128"/>
              </a:rPr>
              <a:t>前提条件</a:t>
            </a:r>
            <a:r>
              <a:rPr lang="en-US" u="sng" dirty="0">
                <a:solidFill>
                  <a:srgbClr val="0070C0"/>
                </a:solidFill>
                <a:latin typeface="ＭＳ ゴシック" panose="020B0609070205080204" pitchFamily="49" charset="-128"/>
                <a:ea typeface="ＭＳ ゴシック" panose="020B0609070205080204" pitchFamily="49" charset="-128"/>
              </a:rPr>
              <a:t>：</a:t>
            </a:r>
          </a:p>
          <a:p>
            <a:pPr lvl="1" indent="-182880">
              <a:lnSpc>
                <a:spcPct val="90000"/>
              </a:lnSpc>
              <a:spcBef>
                <a:spcPct val="20000"/>
              </a:spcBef>
              <a:buClr>
                <a:schemeClr val="accent1"/>
              </a:buClr>
              <a:buSzPct val="85000"/>
              <a:buFont typeface="Arial" pitchFamily="34" charset="0"/>
              <a:buChar char="•"/>
              <a:defRPr/>
            </a:pPr>
            <a:r>
              <a:rPr lang="en-US" sz="1600" dirty="0" err="1" smtClean="0">
                <a:latin typeface="ＭＳ ゴシック" panose="020B0609070205080204" pitchFamily="49" charset="-128"/>
                <a:ea typeface="ＭＳ ゴシック" panose="020B0609070205080204" pitchFamily="49" charset="-128"/>
              </a:rPr>
              <a:t>開発チーム</a:t>
            </a:r>
            <a:r>
              <a:rPr lang="ja-JP" altLang="en-US" sz="1600" dirty="0">
                <a:latin typeface="ＭＳ ゴシック" panose="020B0609070205080204" pitchFamily="49" charset="-128"/>
                <a:ea typeface="ＭＳ ゴシック" panose="020B0609070205080204" pitchFamily="49" charset="-128"/>
              </a:rPr>
              <a:t>が</a:t>
            </a:r>
            <a:r>
              <a:rPr lang="en-US" altLang="ja-JP" sz="1600" dirty="0" err="1" smtClean="0">
                <a:latin typeface="ＭＳ ゴシック" panose="020B0609070205080204" pitchFamily="49" charset="-128"/>
                <a:ea typeface="ＭＳ ゴシック" panose="020B0609070205080204" pitchFamily="49" charset="-128"/>
              </a:rPr>
              <a:t>コンプライアンスの記録</a:t>
            </a:r>
            <a:r>
              <a:rPr lang="ja-JP" altLang="en-US" sz="1600" dirty="0">
                <a:latin typeface="ＭＳ ゴシック" panose="020B0609070205080204" pitchFamily="49" charset="-128"/>
                <a:ea typeface="ＭＳ ゴシック" panose="020B0609070205080204" pitchFamily="49" charset="-128"/>
              </a:rPr>
              <a:t>を</a:t>
            </a:r>
            <a:r>
              <a:rPr lang="en-US" sz="1600" dirty="0" err="1" smtClean="0">
                <a:latin typeface="ＭＳ ゴシック" panose="020B0609070205080204" pitchFamily="49" charset="-128"/>
                <a:ea typeface="ＭＳ ゴシック" panose="020B0609070205080204" pitchFamily="49" charset="-128"/>
              </a:rPr>
              <a:t>FOSS</a:t>
            </a:r>
            <a:r>
              <a:rPr lang="en-US" sz="1600" dirty="0" err="1">
                <a:latin typeface="ＭＳ ゴシック" panose="020B0609070205080204" pitchFamily="49" charset="-128"/>
                <a:ea typeface="ＭＳ ゴシック" panose="020B0609070205080204" pitchFamily="49" charset="-128"/>
              </a:rPr>
              <a:t>の使用</a:t>
            </a:r>
            <a:r>
              <a:rPr lang="ja-JP" altLang="en-US" sz="1600" dirty="0">
                <a:latin typeface="ＭＳ ゴシック" panose="020B0609070205080204" pitchFamily="49" charset="-128"/>
                <a:ea typeface="ＭＳ ゴシック" panose="020B0609070205080204" pitchFamily="49" charset="-128"/>
              </a:rPr>
              <a:t>方法に関する</a:t>
            </a:r>
            <a:r>
              <a:rPr lang="en-US" sz="1600" dirty="0" err="1">
                <a:latin typeface="ＭＳ ゴシック" panose="020B0609070205080204" pitchFamily="49" charset="-128"/>
                <a:ea typeface="ＭＳ ゴシック" panose="020B0609070205080204" pitchFamily="49" charset="-128"/>
              </a:rPr>
              <a:t>情報</a:t>
            </a:r>
            <a:r>
              <a:rPr lang="ja-JP" altLang="en-US" sz="1600" dirty="0">
                <a:latin typeface="ＭＳ ゴシック" panose="020B0609070205080204" pitchFamily="49" charset="-128"/>
                <a:ea typeface="ＭＳ ゴシック" panose="020B0609070205080204" pitchFamily="49" charset="-128"/>
              </a:rPr>
              <a:t>と併せ</a:t>
            </a:r>
            <a:r>
              <a:rPr lang="en-US" sz="1600" dirty="0" err="1">
                <a:latin typeface="ＭＳ ゴシック" panose="020B0609070205080204" pitchFamily="49" charset="-128"/>
                <a:ea typeface="ＭＳ ゴシック" panose="020B0609070205080204" pitchFamily="49" charset="-128"/>
              </a:rPr>
              <a:t>提供する</a:t>
            </a:r>
            <a:r>
              <a:rPr lang="en-US" sz="1600" dirty="0">
                <a:latin typeface="ＭＳ ゴシック" panose="020B0609070205080204" pitchFamily="49" charset="-128"/>
                <a:ea typeface="ＭＳ ゴシック" panose="020B0609070205080204" pitchFamily="49"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開発チームから提供される記録がない場合、FOSSコンポーネント</a:t>
            </a:r>
            <a:r>
              <a:rPr lang="ja-JP" altLang="en-US" sz="1600" dirty="0">
                <a:latin typeface="ＭＳ ゴシック" panose="020B0609070205080204" pitchFamily="49" charset="-128"/>
                <a:ea typeface="ＭＳ ゴシック" panose="020B0609070205080204" pitchFamily="49" charset="-128"/>
              </a:rPr>
              <a:t>発見時</a:t>
            </a:r>
            <a:r>
              <a:rPr lang="en-US" sz="1600" dirty="0" err="1">
                <a:latin typeface="ＭＳ ゴシック" panose="020B0609070205080204" pitchFamily="49" charset="-128"/>
                <a:ea typeface="ＭＳ ゴシック" panose="020B0609070205080204" pitchFamily="49" charset="-128"/>
              </a:rPr>
              <a:t>に記録が生成される</a:t>
            </a:r>
            <a:endParaRPr lang="en-US" sz="1600" dirty="0">
              <a:latin typeface="ＭＳ ゴシック" panose="020B0609070205080204" pitchFamily="49" charset="-128"/>
              <a:ea typeface="ＭＳ ゴシック" panose="020B0609070205080204" pitchFamily="49"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p:txBody>
      </p:sp>
      <p:sp>
        <p:nvSpPr>
          <p:cNvPr id="22" name="Rectangle 25"/>
          <p:cNvSpPr txBox="1">
            <a:spLocks/>
          </p:cNvSpPr>
          <p:nvPr/>
        </p:nvSpPr>
        <p:spPr>
          <a:xfrm>
            <a:off x="8154000" y="3780000"/>
            <a:ext cx="4038600" cy="2301875"/>
          </a:xfrm>
          <a:prstGeom prst="rect">
            <a:avLst/>
          </a:prstGeom>
        </p:spPr>
        <p:txBody>
          <a:bodyPr vert="horz" lIns="91440" tIns="4680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rPr>
              <a:t>成果</a:t>
            </a:r>
            <a:r>
              <a:rPr kumimoji="0" lang="en-US" sz="1800" b="0" i="0" u="sng" strike="noStrike" kern="1200" cap="none" spc="0" normalizeH="0" baseline="0" noProof="0" dirty="0">
                <a:ln>
                  <a:noFill/>
                </a:ln>
                <a:solidFill>
                  <a:srgbClr val="0070C0"/>
                </a:solidFill>
                <a:effectLst/>
                <a:uLnTx/>
                <a:uFillTx/>
                <a:latin typeface="ＭＳ ゴシック" panose="020B0609070205080204" pitchFamily="49" charset="-128"/>
                <a:ea typeface="ＭＳ ゴシック" panose="020B0609070205080204" pitchFamily="49"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ソースコードの起源とライセンス</a:t>
            </a:r>
            <a:r>
              <a:rPr lang="ja-JP" altLang="en-US" sz="1600" dirty="0">
                <a:latin typeface="ＭＳ ゴシック" panose="020B0609070205080204" pitchFamily="49" charset="-128"/>
                <a:ea typeface="ＭＳ ゴシック" panose="020B0609070205080204" pitchFamily="49" charset="-128"/>
              </a:rPr>
              <a:t>を</a:t>
            </a:r>
            <a:r>
              <a:rPr lang="en-US" sz="1600" dirty="0" err="1">
                <a:latin typeface="ＭＳ ゴシック" panose="020B0609070205080204" pitchFamily="49" charset="-128"/>
                <a:ea typeface="ＭＳ ゴシック" panose="020B0609070205080204" pitchFamily="49" charset="-128"/>
              </a:rPr>
              <a:t>確認した監査レポートが生成される</a:t>
            </a:r>
            <a:r>
              <a:rPr lang="en-US" sz="1600" dirty="0">
                <a:latin typeface="ＭＳ ゴシック" panose="020B0609070205080204" pitchFamily="49" charset="-128"/>
                <a:ea typeface="ＭＳ ゴシック" panose="020B0609070205080204" pitchFamily="49" charset="-128"/>
              </a:rPr>
              <a:t> </a:t>
            </a:r>
          </a:p>
        </p:txBody>
      </p:sp>
      <p:sp>
        <p:nvSpPr>
          <p:cNvPr id="23" name="Rectangle 25"/>
          <p:cNvSpPr txBox="1">
            <a:spLocks/>
          </p:cNvSpPr>
          <p:nvPr/>
        </p:nvSpPr>
        <p:spPr>
          <a:xfrm>
            <a:off x="4248000" y="3780000"/>
            <a:ext cx="4038600" cy="2619056"/>
          </a:xfrm>
          <a:prstGeom prst="rect">
            <a:avLst/>
          </a:prstGeom>
        </p:spPr>
        <p:txBody>
          <a:bodyPr vert="horz" lIns="91440" tIns="4680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rPr>
              <a:t>ステップ</a:t>
            </a:r>
            <a:r>
              <a:rPr kumimoji="0" lang="en-US" sz="1800" b="0" i="0" u="sng" strike="noStrike" kern="1200" cap="none" spc="0" normalizeH="0" baseline="0" noProof="0" dirty="0">
                <a:ln>
                  <a:noFill/>
                </a:ln>
                <a:solidFill>
                  <a:srgbClr val="0070C0"/>
                </a:solidFill>
                <a:effectLst/>
                <a:uLnTx/>
                <a:uFillTx/>
                <a:latin typeface="ＭＳ ゴシック" panose="020B0609070205080204" pitchFamily="49" charset="-128"/>
                <a:ea typeface="ＭＳ ゴシック" panose="020B0609070205080204" pitchFamily="49" charset="-128"/>
              </a:rPr>
              <a:t>： </a:t>
            </a:r>
            <a:endParaRPr kumimoji="0" lang="en-US" sz="1800" b="0" i="0" u="sng"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a:p>
            <a:pPr lvl="1" indent="-182880">
              <a:spcBef>
                <a:spcPct val="20000"/>
              </a:spcBef>
              <a:buClr>
                <a:schemeClr val="accent1"/>
              </a:buClr>
              <a:buSzPct val="85000"/>
              <a:buFont typeface="Arial" pitchFamily="34" charset="0"/>
              <a:buChar char="•"/>
              <a:defRPr/>
            </a:pPr>
            <a:r>
              <a:rPr lang="en-US" sz="1600" dirty="0">
                <a:latin typeface="ＭＳ ゴシック" panose="020B0609070205080204" pitchFamily="49" charset="-128"/>
                <a:ea typeface="ＭＳ ゴシック" panose="020B0609070205080204" pitchFamily="49" charset="-128"/>
              </a:rPr>
              <a:t>監査のためのソースコードが特定される</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ソフトウェア</a:t>
            </a:r>
            <a:r>
              <a:rPr lang="ja-JP" altLang="en-US" sz="1600" dirty="0">
                <a:latin typeface="ＭＳ ゴシック" panose="020B0609070205080204" pitchFamily="49" charset="-128"/>
                <a:ea typeface="ＭＳ ゴシック" panose="020B0609070205080204" pitchFamily="49" charset="-128"/>
              </a:rPr>
              <a:t> </a:t>
            </a:r>
            <a:r>
              <a:rPr lang="en-US" sz="1600" dirty="0" err="1">
                <a:latin typeface="ＭＳ ゴシック" panose="020B0609070205080204" pitchFamily="49" charset="-128"/>
                <a:ea typeface="ＭＳ ゴシック" panose="020B0609070205080204" pitchFamily="49" charset="-128"/>
              </a:rPr>
              <a:t>ツールによってソースがスキャンされる</a:t>
            </a:r>
            <a:endParaRPr lang="en-US" sz="1600" dirty="0">
              <a:latin typeface="ＭＳ ゴシック" panose="020B0609070205080204" pitchFamily="49" charset="-128"/>
              <a:ea typeface="ＭＳ ゴシック" panose="020B0609070205080204" pitchFamily="49" charset="-128"/>
            </a:endParaRPr>
          </a:p>
          <a:p>
            <a:pPr lvl="1" indent="-182880">
              <a:lnSpc>
                <a:spcPct val="90000"/>
              </a:lnSpc>
              <a:spcBef>
                <a:spcPct val="20000"/>
              </a:spcBef>
              <a:buClr>
                <a:schemeClr val="accent1"/>
              </a:buClr>
              <a:buSzPct val="85000"/>
              <a:buFont typeface="Arial" pitchFamily="34" charset="0"/>
              <a:buChar char="•"/>
              <a:defRPr/>
            </a:pPr>
            <a:r>
              <a:rPr lang="en-US" sz="1600" dirty="0">
                <a:latin typeface="ＭＳ ゴシック" panose="020B0609070205080204" pitchFamily="49" charset="-128"/>
                <a:ea typeface="ＭＳ ゴシック" panose="020B0609070205080204" pitchFamily="49" charset="-128"/>
              </a:rPr>
              <a:t>監査やスキャンによって</a:t>
            </a:r>
            <a:r>
              <a:rPr lang="en-US" sz="1600" noProof="0" dirty="0">
                <a:latin typeface="ＭＳ ゴシック" panose="020B0609070205080204" pitchFamily="49" charset="-128"/>
                <a:ea typeface="ＭＳ ゴシック" panose="020B0609070205080204" pitchFamily="49" charset="-128"/>
              </a:rPr>
              <a:t>「ヒット」したものがレビューされ、コードの起源が適正かどうかが検証される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ＭＳ ゴシック" panose="020B0609070205080204" pitchFamily="49" charset="-128"/>
                <a:ea typeface="ＭＳ ゴシック" panose="020B0609070205080204" pitchFamily="49" charset="-128"/>
              </a:rPr>
              <a:t>ソフトウェア</a:t>
            </a:r>
            <a:r>
              <a:rPr lang="ja-JP" altLang="en-US" sz="1600" dirty="0">
                <a:latin typeface="ＭＳ ゴシック" panose="020B0609070205080204" pitchFamily="49" charset="-128"/>
                <a:ea typeface="ＭＳ ゴシック" panose="020B0609070205080204" pitchFamily="49" charset="-128"/>
              </a:rPr>
              <a:t>の</a:t>
            </a:r>
            <a:r>
              <a:rPr lang="en-US" sz="1600" dirty="0" err="1">
                <a:latin typeface="ＭＳ ゴシック" panose="020B0609070205080204" pitchFamily="49" charset="-128"/>
                <a:ea typeface="ＭＳ ゴシック" panose="020B0609070205080204" pitchFamily="49" charset="-128"/>
              </a:rPr>
              <a:t>開発</a:t>
            </a:r>
            <a:r>
              <a:rPr lang="ja-JP" altLang="en-US" sz="1600" dirty="0">
                <a:latin typeface="ＭＳ ゴシック" panose="020B0609070205080204" pitchFamily="49" charset="-128"/>
                <a:ea typeface="ＭＳ ゴシック" panose="020B0609070205080204" pitchFamily="49" charset="-128"/>
              </a:rPr>
              <a:t>／</a:t>
            </a:r>
            <a:r>
              <a:rPr lang="en-US" sz="1600" dirty="0" err="1">
                <a:latin typeface="ＭＳ ゴシック" panose="020B0609070205080204" pitchFamily="49" charset="-128"/>
                <a:ea typeface="ＭＳ ゴシック" panose="020B0609070205080204" pitchFamily="49" charset="-128"/>
              </a:rPr>
              <a:t>リリース</a:t>
            </a:r>
            <a:r>
              <a:rPr lang="ja-JP" altLang="en-US" sz="1600" dirty="0">
                <a:latin typeface="ＭＳ ゴシック" panose="020B0609070205080204" pitchFamily="49" charset="-128"/>
                <a:ea typeface="ＭＳ ゴシック" panose="020B0609070205080204" pitchFamily="49" charset="-128"/>
              </a:rPr>
              <a:t>の</a:t>
            </a:r>
            <a:r>
              <a:rPr lang="en-US" sz="1600" dirty="0">
                <a:latin typeface="ＭＳ ゴシック" panose="020B0609070205080204" pitchFamily="49" charset="-128"/>
                <a:ea typeface="ＭＳ ゴシック" panose="020B0609070205080204" pitchFamily="49" charset="-128"/>
              </a:rPr>
              <a:t> ライフサイクルをベースに監査もしくはスキャンが繰り返し実施される</a:t>
            </a:r>
          </a:p>
        </p:txBody>
      </p:sp>
      <p:sp>
        <p:nvSpPr>
          <p:cNvPr id="24" name="Rectangle 23"/>
          <p:cNvSpPr/>
          <p:nvPr/>
        </p:nvSpPr>
        <p:spPr>
          <a:xfrm>
            <a:off x="252000" y="3240000"/>
            <a:ext cx="6696064" cy="369332"/>
          </a:xfrm>
          <a:prstGeom prst="rect">
            <a:avLst/>
          </a:prstGeom>
        </p:spPr>
        <p:txBody>
          <a:bodyPr wrap="none" anchor="t">
            <a:spAutoFit/>
          </a:bodyPr>
          <a:lstStyle/>
          <a:p>
            <a:r>
              <a:rPr lang="en-US" b="1" dirty="0" err="1">
                <a:latin typeface="ＭＳ ゴシック" panose="020B0609070205080204" pitchFamily="49" charset="-128"/>
                <a:ea typeface="ＭＳ ゴシック" panose="020B0609070205080204" pitchFamily="49" charset="-128"/>
              </a:rPr>
              <a:t>FOSSコンポーネント</a:t>
            </a:r>
            <a:r>
              <a:rPr lang="en-US" b="1" dirty="0">
                <a:latin typeface="ＭＳ ゴシック" panose="020B0609070205080204" pitchFamily="49" charset="-128"/>
                <a:ea typeface="ＭＳ ゴシック" panose="020B0609070205080204" pitchFamily="49" charset="-128"/>
              </a:rPr>
              <a:t>、</a:t>
            </a:r>
            <a:r>
              <a:rPr lang="ja-JP" altLang="en-US" b="1" dirty="0">
                <a:latin typeface="ＭＳ ゴシック" panose="020B0609070205080204" pitchFamily="49" charset="-128"/>
                <a:ea typeface="ＭＳ ゴシック" panose="020B0609070205080204" pitchFamily="49" charset="-128"/>
              </a:rPr>
              <a:t>および</a:t>
            </a:r>
            <a:r>
              <a:rPr lang="en-US" b="1" dirty="0" err="1" smtClean="0">
                <a:latin typeface="ＭＳ ゴシック" panose="020B0609070205080204" pitchFamily="49" charset="-128"/>
                <a:ea typeface="ＭＳ ゴシック" panose="020B0609070205080204" pitchFamily="49" charset="-128"/>
              </a:rPr>
              <a:t>その起源とライセンス</a:t>
            </a:r>
            <a:r>
              <a:rPr lang="ja-JP" altLang="en-US" b="1" dirty="0" smtClean="0">
                <a:latin typeface="ＭＳ ゴシック" panose="020B0609070205080204" pitchFamily="49" charset="-128"/>
                <a:ea typeface="ＭＳ ゴシック" panose="020B0609070205080204" pitchFamily="49" charset="-128"/>
              </a:rPr>
              <a:t>を</a:t>
            </a:r>
            <a:r>
              <a:rPr lang="en-US" b="1" dirty="0" err="1" smtClean="0">
                <a:latin typeface="ＭＳ ゴシック" panose="020B0609070205080204" pitchFamily="49" charset="-128"/>
                <a:ea typeface="ＭＳ ゴシック" panose="020B0609070205080204" pitchFamily="49" charset="-128"/>
              </a:rPr>
              <a:t>確認</a:t>
            </a:r>
            <a:r>
              <a:rPr lang="ja-JP" altLang="en-US" b="1" dirty="0" smtClean="0">
                <a:latin typeface="ＭＳ ゴシック" panose="020B0609070205080204" pitchFamily="49" charset="-128"/>
                <a:ea typeface="ＭＳ ゴシック" panose="020B0609070205080204" pitchFamily="49" charset="-128"/>
              </a:rPr>
              <a:t>する</a:t>
            </a:r>
            <a:endParaRPr lang="en-US" b="1" dirty="0">
              <a:latin typeface="ＭＳ ゴシック" panose="020B0609070205080204" pitchFamily="49" charset="-128"/>
              <a:ea typeface="ＭＳ ゴシック" panose="020B0609070205080204" pitchFamily="49" charset="-128"/>
            </a:endParaRPr>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ＭＳ ゴシック" panose="020B0609070205080204" pitchFamily="49" charset="-128"/>
                <a:ea typeface="ＭＳ ゴシック" panose="020B0609070205080204" pitchFamily="49" charset="-128"/>
                <a:cs typeface="ＭＳ Ｐゴシック" charset="0"/>
              </a:rPr>
              <a:t>ソースコードを監査する</a:t>
            </a:r>
          </a:p>
        </p:txBody>
      </p:sp>
      <p:sp>
        <p:nvSpPr>
          <p:cNvPr id="25"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5"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0" name="Rectangle 78"/>
          <p:cNvSpPr>
            <a:spLocks noChangeArrowheads="1"/>
          </p:cNvSpPr>
          <p:nvPr/>
        </p:nvSpPr>
        <p:spPr bwMode="auto">
          <a:xfrm rot="10800000">
            <a:off x="3876571"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監査</a:t>
            </a:r>
          </a:p>
          <a:p>
            <a:pPr algn="ctr"/>
            <a:r>
              <a:rPr lang="en-US" sz="1000" b="1">
                <a:solidFill>
                  <a:srgbClr val="000000"/>
                </a:solidFill>
              </a:rPr>
              <a:t>（Audit）</a:t>
            </a:r>
          </a:p>
        </p:txBody>
      </p:sp>
    </p:spTree>
    <p:extLst>
      <p:ext uri="{BB962C8B-B14F-4D97-AF65-F5344CB8AC3E}">
        <p14:creationId xmlns:p14="http://schemas.microsoft.com/office/powerpoint/2010/main" val="1913032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3"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Font typeface="Arial" panose="020B0604020202020204" pitchFamily="34" charset="0"/>
              <a:buChar char="•"/>
              <a:defRPr/>
            </a:pPr>
            <a:r>
              <a:rPr lang="en-US" u="sng" dirty="0" err="1">
                <a:solidFill>
                  <a:srgbClr val="0070C0"/>
                </a:solidFill>
                <a:latin typeface="ＭＳ ゴシック" panose="020B0609070205080204" pitchFamily="49" charset="-128"/>
                <a:ea typeface="ＭＳ ゴシック" panose="020B0609070205080204" pitchFamily="49" charset="-128"/>
              </a:rPr>
              <a:t>前提条件</a:t>
            </a:r>
            <a:r>
              <a:rPr lang="en-US" u="sng" dirty="0">
                <a:solidFill>
                  <a:srgbClr val="0070C0"/>
                </a:solidFill>
                <a:latin typeface="ＭＳ ゴシック" panose="020B0609070205080204" pitchFamily="49" charset="-128"/>
                <a:ea typeface="ＭＳ ゴシック" panose="020B0609070205080204" pitchFamily="49" charset="-128"/>
              </a:rPr>
              <a:t>：</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ソースコード</a:t>
            </a:r>
            <a:r>
              <a:rPr lang="ja-JP" altLang="en-US" sz="1600" dirty="0">
                <a:latin typeface="ＭＳ ゴシック" panose="020B0609070205080204" pitchFamily="49" charset="-128"/>
                <a:ea typeface="ＭＳ ゴシック" panose="020B0609070205080204" pitchFamily="49" charset="-128"/>
              </a:rPr>
              <a:t>の</a:t>
            </a:r>
            <a:r>
              <a:rPr lang="en-US" sz="1600" dirty="0" err="1">
                <a:latin typeface="ＭＳ ゴシック" panose="020B0609070205080204" pitchFamily="49" charset="-128"/>
                <a:ea typeface="ＭＳ ゴシック" panose="020B0609070205080204" pitchFamily="49" charset="-128"/>
              </a:rPr>
              <a:t>監査</a:t>
            </a:r>
            <a:r>
              <a:rPr lang="ja-JP" altLang="en-US" sz="1600" dirty="0">
                <a:latin typeface="ＭＳ ゴシック" panose="020B0609070205080204" pitchFamily="49" charset="-128"/>
                <a:ea typeface="ＭＳ ゴシック" panose="020B0609070205080204" pitchFamily="49" charset="-128"/>
              </a:rPr>
              <a:t>や</a:t>
            </a:r>
            <a:r>
              <a:rPr lang="en-US" sz="1600" dirty="0" err="1">
                <a:latin typeface="ＭＳ ゴシック" panose="020B0609070205080204" pitchFamily="49" charset="-128"/>
                <a:ea typeface="ＭＳ ゴシック" panose="020B0609070205080204" pitchFamily="49" charset="-128"/>
              </a:rPr>
              <a:t>スキャンが完了している</a:t>
            </a:r>
            <a:r>
              <a:rPr lang="en-US" sz="1600" dirty="0">
                <a:latin typeface="ＭＳ ゴシック" panose="020B0609070205080204" pitchFamily="49" charset="-128"/>
                <a:ea typeface="ＭＳ ゴシック" panose="020B0609070205080204" pitchFamily="49"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監査レポートがソースコードの起源とライセンスを特定し、さらなる</a:t>
            </a:r>
            <a:r>
              <a:rPr lang="ja-JP" altLang="en-US" sz="1600" dirty="0">
                <a:latin typeface="ＭＳ ゴシック" panose="020B0609070205080204" pitchFamily="49" charset="-128"/>
                <a:ea typeface="ＭＳ ゴシック" panose="020B0609070205080204" pitchFamily="49" charset="-128"/>
              </a:rPr>
              <a:t>調査が</a:t>
            </a:r>
            <a:r>
              <a:rPr lang="en-US" sz="1600" dirty="0" err="1">
                <a:latin typeface="ＭＳ ゴシック" panose="020B0609070205080204" pitchFamily="49" charset="-128"/>
                <a:ea typeface="ＭＳ ゴシック" panose="020B0609070205080204" pitchFamily="49" charset="-128"/>
              </a:rPr>
              <a:t>必要</a:t>
            </a:r>
            <a:r>
              <a:rPr lang="ja-JP" altLang="en-US" sz="1600" dirty="0">
                <a:latin typeface="ＭＳ ゴシック" panose="020B0609070205080204" pitchFamily="49" charset="-128"/>
                <a:ea typeface="ＭＳ ゴシック" panose="020B0609070205080204" pitchFamily="49" charset="-128"/>
              </a:rPr>
              <a:t>な</a:t>
            </a:r>
            <a:r>
              <a:rPr lang="en-US" sz="1600" dirty="0" err="1" smtClean="0">
                <a:latin typeface="ＭＳ ゴシック" panose="020B0609070205080204" pitchFamily="49" charset="-128"/>
                <a:ea typeface="ＭＳ ゴシック" panose="020B0609070205080204" pitchFamily="49" charset="-128"/>
              </a:rPr>
              <a:t>ファイルにフラグが立てられている</a:t>
            </a:r>
            <a:endParaRPr lang="en-US" sz="1600" dirty="0">
              <a:latin typeface="ＭＳ ゴシック" panose="020B0609070205080204" pitchFamily="49" charset="-128"/>
              <a:ea typeface="ＭＳ ゴシック" panose="020B0609070205080204" pitchFamily="49" charset="-128"/>
            </a:endParaRPr>
          </a:p>
          <a:p>
            <a:pPr marL="614363" indent="-342900"/>
            <a:endParaRPr lang="en-US" sz="1600" dirty="0">
              <a:latin typeface="ＭＳ ゴシック" panose="020B0609070205080204" pitchFamily="49" charset="-128"/>
              <a:ea typeface="ＭＳ ゴシック" panose="020B0609070205080204" pitchFamily="49"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p:txBody>
      </p:sp>
      <p:sp>
        <p:nvSpPr>
          <p:cNvPr id="24" name="Rectangle 25"/>
          <p:cNvSpPr txBox="1">
            <a:spLocks/>
          </p:cNvSpPr>
          <p:nvPr/>
        </p:nvSpPr>
        <p:spPr>
          <a:xfrm>
            <a:off x="8154000" y="3780000"/>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rPr>
              <a:t>成果</a:t>
            </a:r>
            <a:r>
              <a:rPr kumimoji="0" lang="en-US" sz="1800" b="0" i="0" u="sng" strike="noStrike" kern="1200" cap="none" spc="0" normalizeH="0" baseline="0" noProof="0" dirty="0">
                <a:ln>
                  <a:noFill/>
                </a:ln>
                <a:solidFill>
                  <a:srgbClr val="0070C0"/>
                </a:solidFill>
                <a:effectLst/>
                <a:uLnTx/>
                <a:uFillTx/>
                <a:latin typeface="ＭＳ ゴシック" panose="020B0609070205080204" pitchFamily="49" charset="-128"/>
                <a:ea typeface="ＭＳ ゴシック" panose="020B0609070205080204" pitchFamily="49"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レポートでフラグ</a:t>
            </a:r>
            <a:r>
              <a:rPr lang="ja-JP" altLang="en-US" sz="1600">
                <a:latin typeface="ＭＳ ゴシック" panose="020B0609070205080204" pitchFamily="49" charset="-128"/>
                <a:ea typeface="ＭＳ ゴシック" panose="020B0609070205080204" pitchFamily="49" charset="-128"/>
              </a:rPr>
              <a:t>を</a:t>
            </a:r>
            <a:r>
              <a:rPr lang="en-US" sz="1600" smtClean="0">
                <a:latin typeface="ＭＳ ゴシック" panose="020B0609070205080204" pitchFamily="49" charset="-128"/>
                <a:ea typeface="ＭＳ ゴシック" panose="020B0609070205080204" pitchFamily="49" charset="-128"/>
              </a:rPr>
              <a:t>立てられたそれぞれのファイル</a:t>
            </a:r>
            <a:r>
              <a:rPr lang="ja-JP" altLang="en-US" sz="1600" smtClean="0">
                <a:latin typeface="ＭＳ ゴシック" panose="020B0609070205080204" pitchFamily="49" charset="-128"/>
                <a:ea typeface="ＭＳ ゴシック" panose="020B0609070205080204" pitchFamily="49" charset="-128"/>
              </a:rPr>
              <a:t>に対する問題</a:t>
            </a:r>
            <a:r>
              <a:rPr lang="ja-JP" altLang="en-US" sz="1600" dirty="0">
                <a:latin typeface="ＭＳ ゴシック" panose="020B0609070205080204" pitchFamily="49" charset="-128"/>
                <a:ea typeface="ＭＳ ゴシック" panose="020B0609070205080204" pitchFamily="49" charset="-128"/>
              </a:rPr>
              <a:t>の解消、およびフラグの立てられたすべて</a:t>
            </a:r>
            <a:r>
              <a:rPr lang="ja-JP" altLang="en-US" sz="1600">
                <a:latin typeface="ＭＳ ゴシック" panose="020B0609070205080204" pitchFamily="49" charset="-128"/>
                <a:ea typeface="ＭＳ ゴシック" panose="020B0609070205080204" pitchFamily="49" charset="-128"/>
              </a:rPr>
              <a:t>の</a:t>
            </a:r>
            <a:r>
              <a:rPr lang="en-US" sz="1600" smtClean="0">
                <a:latin typeface="ＭＳ ゴシック" panose="020B0609070205080204" pitchFamily="49" charset="-128"/>
                <a:ea typeface="ＭＳ ゴシック" panose="020B0609070205080204" pitchFamily="49" charset="-128"/>
              </a:rPr>
              <a:t>ライセンス</a:t>
            </a:r>
            <a:r>
              <a:rPr lang="ja-JP" altLang="en-US" sz="1600" smtClean="0">
                <a:latin typeface="ＭＳ ゴシック" panose="020B0609070205080204" pitchFamily="49" charset="-128"/>
                <a:ea typeface="ＭＳ ゴシック" panose="020B0609070205080204" pitchFamily="49" charset="-128"/>
              </a:rPr>
              <a:t>に関する矛盾</a:t>
            </a:r>
            <a:r>
              <a:rPr lang="ja-JP" altLang="en-US" sz="1600" dirty="0">
                <a:latin typeface="ＭＳ ゴシック" panose="020B0609070205080204" pitchFamily="49" charset="-128"/>
                <a:ea typeface="ＭＳ ゴシック" panose="020B0609070205080204" pitchFamily="49" charset="-128"/>
              </a:rPr>
              <a:t>の解決</a:t>
            </a:r>
            <a:r>
              <a:rPr lang="en-US" sz="1600" dirty="0">
                <a:latin typeface="ＭＳ ゴシック" panose="020B0609070205080204" pitchFamily="49" charset="-128"/>
                <a:ea typeface="ＭＳ ゴシック" panose="020B0609070205080204" pitchFamily="49" charset="-128"/>
              </a:rPr>
              <a:t> </a:t>
            </a:r>
          </a:p>
          <a:p>
            <a:pPr marL="685800"/>
            <a:endParaRPr lang="en-US" sz="1600" dirty="0">
              <a:latin typeface="ＭＳ ゴシック" panose="020B0609070205080204" pitchFamily="49" charset="-128"/>
              <a:ea typeface="ＭＳ ゴシック" panose="020B0609070205080204" pitchFamily="49" charset="-128"/>
            </a:endParaRPr>
          </a:p>
        </p:txBody>
      </p:sp>
      <p:sp>
        <p:nvSpPr>
          <p:cNvPr id="25" name="Rectangle 25"/>
          <p:cNvSpPr txBox="1">
            <a:spLocks/>
          </p:cNvSpPr>
          <p:nvPr/>
        </p:nvSpPr>
        <p:spPr>
          <a:xfrm>
            <a:off x="4078800" y="3780000"/>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rPr>
              <a:t>ステップ</a:t>
            </a:r>
            <a:r>
              <a:rPr kumimoji="0" lang="en-US" sz="1800" b="0" i="0" u="sng" strike="noStrike" kern="1200" cap="none" spc="0" normalizeH="0" baseline="0" noProof="0" dirty="0">
                <a:ln>
                  <a:noFill/>
                </a:ln>
                <a:solidFill>
                  <a:srgbClr val="0070C0"/>
                </a:solidFill>
                <a:effectLst/>
                <a:uLnTx/>
                <a:uFillTx/>
                <a:latin typeface="ＭＳ ゴシック" panose="020B0609070205080204" pitchFamily="49" charset="-128"/>
                <a:ea typeface="ＭＳ ゴシック" panose="020B0609070205080204" pitchFamily="49" charset="-128"/>
              </a:rPr>
              <a:t>： </a:t>
            </a:r>
            <a:endParaRPr kumimoji="0" lang="en-US" sz="1800" b="0" i="0" u="sng"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監査レポート</a:t>
            </a:r>
            <a:r>
              <a:rPr lang="ja-JP" altLang="en-US" sz="1600" dirty="0">
                <a:latin typeface="ＭＳ ゴシック" panose="020B0609070205080204" pitchFamily="49" charset="-128"/>
                <a:ea typeface="ＭＳ ゴシック" panose="020B0609070205080204" pitchFamily="49" charset="-128"/>
              </a:rPr>
              <a:t>で指摘された</a:t>
            </a:r>
            <a:r>
              <a:rPr lang="en-US" sz="1600" dirty="0" err="1">
                <a:latin typeface="ＭＳ ゴシック" panose="020B0609070205080204" pitchFamily="49" charset="-128"/>
                <a:ea typeface="ＭＳ ゴシック" panose="020B0609070205080204" pitchFamily="49" charset="-128"/>
              </a:rPr>
              <a:t>FOSSポリシ</a:t>
            </a:r>
            <a:r>
              <a:rPr lang="en-US" sz="1600" dirty="0">
                <a:latin typeface="ＭＳ ゴシック" panose="020B0609070205080204" pitchFamily="49" charset="-128"/>
                <a:ea typeface="ＭＳ ゴシック" panose="020B0609070205080204" pitchFamily="49" charset="-128"/>
              </a:rPr>
              <a:t>ー</a:t>
            </a:r>
            <a:r>
              <a:rPr lang="ja-JP" altLang="en-US" sz="1600" dirty="0">
                <a:latin typeface="ＭＳ ゴシック" panose="020B0609070205080204" pitchFamily="49" charset="-128"/>
                <a:ea typeface="ＭＳ ゴシック" panose="020B0609070205080204" pitchFamily="49" charset="-128"/>
              </a:rPr>
              <a:t>に反する問</a:t>
            </a:r>
            <a:r>
              <a:rPr lang="en-US" sz="1600" dirty="0" err="1">
                <a:latin typeface="ＭＳ ゴシック" panose="020B0609070205080204" pitchFamily="49" charset="-128"/>
                <a:ea typeface="ＭＳ ゴシック" panose="020B0609070205080204" pitchFamily="49" charset="-128"/>
              </a:rPr>
              <a:t>題を解決するために</a:t>
            </a:r>
            <a:r>
              <a:rPr lang="ja-JP" altLang="en-US" sz="1600" dirty="0" err="1">
                <a:latin typeface="ＭＳ ゴシック" panose="020B0609070205080204" pitchFamily="49" charset="-128"/>
                <a:ea typeface="ＭＳ ゴシック" panose="020B0609070205080204" pitchFamily="49" charset="-128"/>
              </a:rPr>
              <a:t>、</a:t>
            </a:r>
            <a:r>
              <a:rPr lang="en-US" sz="1600" dirty="0" err="1">
                <a:latin typeface="ＭＳ ゴシック" panose="020B0609070205080204" pitchFamily="49" charset="-128"/>
                <a:ea typeface="ＭＳ ゴシック" panose="020B0609070205080204" pitchFamily="49" charset="-128"/>
              </a:rPr>
              <a:t>適切なエンジニアにフィードバックを提供する</a:t>
            </a:r>
            <a:r>
              <a:rPr lang="en-US" sz="1600" dirty="0">
                <a:latin typeface="ＭＳ ゴシック" panose="020B0609070205080204" pitchFamily="49" charset="-128"/>
                <a:ea typeface="ＭＳ ゴシック" panose="020B0609070205080204" pitchFamily="49"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ＭＳ ゴシック" panose="020B0609070205080204" pitchFamily="49" charset="-128"/>
                <a:ea typeface="ＭＳ ゴシック" panose="020B0609070205080204" pitchFamily="49" charset="-128"/>
              </a:rPr>
              <a:t>問題</a:t>
            </a:r>
            <a:r>
              <a:rPr lang="en-US" sz="1600" dirty="0" err="1">
                <a:latin typeface="ＭＳ ゴシック" panose="020B0609070205080204" pitchFamily="49" charset="-128"/>
                <a:ea typeface="ＭＳ ゴシック" panose="020B0609070205080204" pitchFamily="49" charset="-128"/>
              </a:rPr>
              <a:t>が解決されたことをエンジニアとともに確認する</a:t>
            </a:r>
            <a:endParaRPr lang="en-US" sz="1600" dirty="0">
              <a:latin typeface="ＭＳ ゴシック" panose="020B0609070205080204" pitchFamily="49" charset="-128"/>
              <a:ea typeface="ＭＳ ゴシック" panose="020B0609070205080204" pitchFamily="49" charset="-128"/>
            </a:endParaRP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p:txBody>
      </p:sp>
      <p:sp>
        <p:nvSpPr>
          <p:cNvPr id="26" name="Rectangle 25"/>
          <p:cNvSpPr/>
          <p:nvPr/>
        </p:nvSpPr>
        <p:spPr>
          <a:xfrm>
            <a:off x="252000" y="3240000"/>
            <a:ext cx="7240677" cy="369887"/>
          </a:xfrm>
          <a:prstGeom prst="rect">
            <a:avLst/>
          </a:prstGeom>
        </p:spPr>
        <p:txBody>
          <a:bodyPr wrap="square" anchor="t">
            <a:spAutoFit/>
          </a:bodyPr>
          <a:lstStyle/>
          <a:p>
            <a:r>
              <a:rPr lang="en-US" b="1" dirty="0" err="1" smtClean="0">
                <a:latin typeface="Calibri" charset="0"/>
                <a:ea typeface="MS PGothic" charset="0"/>
              </a:rPr>
              <a:t>監査で確認された</a:t>
            </a:r>
            <a:r>
              <a:rPr lang="ja-JP" altLang="en-US" b="1" dirty="0" smtClean="0">
                <a:latin typeface="Calibri" charset="0"/>
                <a:ea typeface="MS PGothic" charset="0"/>
              </a:rPr>
              <a:t>すべての問</a:t>
            </a:r>
            <a:r>
              <a:rPr lang="en-US" b="1" dirty="0" err="1" smtClean="0">
                <a:latin typeface="Calibri" charset="0"/>
                <a:ea typeface="MS PGothic" charset="0"/>
              </a:rPr>
              <a:t>題を解決する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a:solidFill>
                  <a:schemeClr val="tx2"/>
                </a:solidFill>
                <a:latin typeface="ＭＳ ゴシック" panose="020B0609070205080204" pitchFamily="49" charset="-128"/>
                <a:ea typeface="ＭＳ ゴシック" panose="020B0609070205080204" pitchFamily="49" charset="-128"/>
                <a:cs typeface="ＭＳ Ｐゴシック" charset="0"/>
              </a:rPr>
              <a:t>問題</a:t>
            </a:r>
            <a:r>
              <a:rPr lang="en-US" dirty="0" err="1" smtClean="0">
                <a:solidFill>
                  <a:schemeClr val="tx2"/>
                </a:solidFill>
                <a:latin typeface="ＭＳ ゴシック" panose="020B0609070205080204" pitchFamily="49" charset="-128"/>
                <a:ea typeface="ＭＳ ゴシック" panose="020B0609070205080204" pitchFamily="49" charset="-128"/>
                <a:cs typeface="ＭＳ Ｐゴシック" charset="0"/>
              </a:rPr>
              <a:t>を解決する</a:t>
            </a:r>
            <a:endParaRPr lang="en-US" dirty="0">
              <a:solidFill>
                <a:schemeClr val="tx2"/>
              </a:solidFill>
              <a:latin typeface="ＭＳ ゴシック" panose="020B0609070205080204" pitchFamily="49" charset="-128"/>
              <a:ea typeface="ＭＳ ゴシック" panose="020B0609070205080204" pitchFamily="49" charset="-128"/>
              <a:cs typeface="ＭＳ Ｐゴシック" charset="0"/>
            </a:endParaRP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1"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2"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 name="Rectangle 78"/>
          <p:cNvSpPr>
            <a:spLocks noChangeArrowheads="1"/>
          </p:cNvSpPr>
          <p:nvPr/>
        </p:nvSpPr>
        <p:spPr bwMode="auto">
          <a:xfrm rot="10800000">
            <a:off x="4450564"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問題の解決</a:t>
            </a:r>
          </a:p>
          <a:p>
            <a:pPr algn="ctr"/>
            <a:r>
              <a:rPr lang="en-US" sz="1000" b="1">
                <a:solidFill>
                  <a:srgbClr val="000000"/>
                </a:solidFill>
              </a:rPr>
              <a:t>（Resolve Issue）</a:t>
            </a:r>
          </a:p>
        </p:txBody>
      </p:sp>
    </p:spTree>
    <p:extLst>
      <p:ext uri="{BB962C8B-B14F-4D97-AF65-F5344CB8AC3E}">
        <p14:creationId xmlns:p14="http://schemas.microsoft.com/office/powerpoint/2010/main" val="34808346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3" name="Rectangle 24"/>
          <p:cNvSpPr txBox="1">
            <a:spLocks/>
          </p:cNvSpPr>
          <p:nvPr/>
        </p:nvSpPr>
        <p:spPr>
          <a:xfrm>
            <a:off x="-1" y="3780000"/>
            <a:ext cx="4039200" cy="2985013"/>
          </a:xfrm>
          <a:prstGeom prst="rect">
            <a:avLst/>
          </a:prstGeom>
          <a:noFill/>
          <a:ln w="3175" cap="sq">
            <a:noFill/>
            <a:miter lim="800000"/>
          </a:ln>
        </p:spPr>
        <p:txBody>
          <a:bodyPr vert="horz" wrap="square" lIns="252000" tIns="46800" rIns="180000" bIns="216000" rtlCol="0" anchor="t">
            <a:no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ＭＳ ゴシック" panose="020B0609070205080204" pitchFamily="49" charset="-128"/>
                <a:ea typeface="ＭＳ ゴシック" panose="020B0609070205080204" pitchFamily="49" charset="-128"/>
              </a:rPr>
              <a:t>前提条件</a:t>
            </a:r>
            <a:r>
              <a:rPr lang="en-US" u="sng" dirty="0">
                <a:solidFill>
                  <a:srgbClr val="0070C0"/>
                </a:solidFill>
                <a:latin typeface="ＭＳ ゴシック" panose="020B0609070205080204" pitchFamily="49" charset="-128"/>
                <a:ea typeface="ＭＳ ゴシック" panose="020B0609070205080204" pitchFamily="49" charset="-128"/>
              </a:rPr>
              <a:t>：</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ＭＳ ゴシック" panose="020B0609070205080204" pitchFamily="49" charset="-128"/>
                <a:ea typeface="ＭＳ ゴシック" panose="020B0609070205080204" pitchFamily="49" charset="-128"/>
              </a:rPr>
              <a:t>ソースコードが監査されている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ＭＳ ゴシック" panose="020B0609070205080204" pitchFamily="49" charset="-128"/>
                <a:ea typeface="ＭＳ ゴシック" panose="020B0609070205080204" pitchFamily="49" charset="-128"/>
              </a:rPr>
              <a:t>すべて</a:t>
            </a:r>
            <a:r>
              <a:rPr lang="en-US" sz="1600" dirty="0">
                <a:latin typeface="ＭＳ ゴシック" panose="020B0609070205080204" pitchFamily="49" charset="-128"/>
                <a:ea typeface="ＭＳ ゴシック" panose="020B0609070205080204" pitchFamily="49" charset="-128"/>
              </a:rPr>
              <a:t>の</a:t>
            </a:r>
            <a:r>
              <a:rPr lang="ja-JP" altLang="en-US" sz="1600" dirty="0">
                <a:latin typeface="ＭＳ ゴシック" panose="020B0609070205080204" pitchFamily="49" charset="-128"/>
                <a:ea typeface="ＭＳ ゴシック" panose="020B0609070205080204" pitchFamily="49" charset="-128"/>
              </a:rPr>
              <a:t>指摘</a:t>
            </a:r>
            <a:r>
              <a:rPr lang="en-US" sz="1600" dirty="0" err="1">
                <a:latin typeface="ＭＳ ゴシック" panose="020B0609070205080204" pitchFamily="49" charset="-128"/>
                <a:ea typeface="ＭＳ ゴシック" panose="020B0609070205080204" pitchFamily="49" charset="-128"/>
              </a:rPr>
              <a:t>された</a:t>
            </a:r>
            <a:r>
              <a:rPr lang="ja-JP" altLang="en-US" sz="1600" dirty="0">
                <a:latin typeface="ＭＳ ゴシック" panose="020B0609070205080204" pitchFamily="49" charset="-128"/>
                <a:ea typeface="ＭＳ ゴシック" panose="020B0609070205080204" pitchFamily="49" charset="-128"/>
              </a:rPr>
              <a:t>問</a:t>
            </a:r>
            <a:r>
              <a:rPr lang="en-US" sz="1600" dirty="0" err="1">
                <a:latin typeface="ＭＳ ゴシック" panose="020B0609070205080204" pitchFamily="49" charset="-128"/>
                <a:ea typeface="ＭＳ ゴシック" panose="020B0609070205080204" pitchFamily="49" charset="-128"/>
              </a:rPr>
              <a:t>題が解決されている</a:t>
            </a: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endParaRPr lang="en-US" sz="1600" dirty="0">
              <a:latin typeface="ＭＳ ゴシック" panose="020B0609070205080204" pitchFamily="49" charset="-128"/>
              <a:ea typeface="ＭＳ ゴシック" panose="020B0609070205080204" pitchFamily="49"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ＭＳ ゴシック" panose="020B0609070205080204" pitchFamily="49" charset="-128"/>
              <a:ea typeface="ＭＳ ゴシック" panose="020B0609070205080204" pitchFamily="49" charset="-128"/>
            </a:endParaRPr>
          </a:p>
        </p:txBody>
      </p:sp>
      <p:sp>
        <p:nvSpPr>
          <p:cNvPr id="24" name="Rectangle 25"/>
          <p:cNvSpPr txBox="1">
            <a:spLocks/>
          </p:cNvSpPr>
          <p:nvPr/>
        </p:nvSpPr>
        <p:spPr>
          <a:xfrm>
            <a:off x="8154000" y="3780000"/>
            <a:ext cx="4039200" cy="283241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ＭＳ ゴシック" panose="020B0609070205080204" pitchFamily="49" charset="-128"/>
                <a:ea typeface="ＭＳ ゴシック" panose="020B0609070205080204" pitchFamily="49" charset="-128"/>
              </a:rPr>
              <a:t>成果</a:t>
            </a:r>
            <a:r>
              <a:rPr lang="en-US" u="sng" dirty="0">
                <a:solidFill>
                  <a:srgbClr val="0070C0"/>
                </a:solidFill>
                <a:latin typeface="ＭＳ ゴシック" panose="020B0609070205080204" pitchFamily="49" charset="-128"/>
                <a:ea typeface="ＭＳ ゴシック" panose="020B0609070205080204" pitchFamily="49"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ＭＳ ゴシック" panose="020B0609070205080204" pitchFamily="49" charset="-128"/>
                <a:ea typeface="ＭＳ ゴシック" panose="020B0609070205080204" pitchFamily="49" charset="-128"/>
              </a:rPr>
              <a:t>監査レポートにあるソフトウェアがFOSSポリシーと合致することを確かなものとする </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監査レポートで発見</a:t>
            </a:r>
            <a:r>
              <a:rPr lang="ja-JP" altLang="en-US" sz="1600" dirty="0">
                <a:latin typeface="ＭＳ ゴシック" panose="020B0609070205080204" pitchFamily="49" charset="-128"/>
                <a:ea typeface="ＭＳ ゴシック" panose="020B0609070205080204" pitchFamily="49" charset="-128"/>
              </a:rPr>
              <a:t>され</a:t>
            </a:r>
            <a:r>
              <a:rPr lang="en-US" sz="1600" dirty="0" err="1">
                <a:latin typeface="ＭＳ ゴシック" panose="020B0609070205080204" pitchFamily="49" charset="-128"/>
                <a:ea typeface="ＭＳ ゴシック" panose="020B0609070205080204" pitchFamily="49" charset="-128"/>
              </a:rPr>
              <a:t>たことを保存し、解決された</a:t>
            </a:r>
            <a:r>
              <a:rPr lang="ja-JP" altLang="en-US" sz="1600" dirty="0">
                <a:latin typeface="ＭＳ ゴシック" panose="020B0609070205080204" pitchFamily="49" charset="-128"/>
                <a:ea typeface="ＭＳ ゴシック" panose="020B0609070205080204" pitchFamily="49" charset="-128"/>
              </a:rPr>
              <a:t>問</a:t>
            </a:r>
            <a:r>
              <a:rPr lang="en-US" sz="1600" dirty="0" err="1">
                <a:latin typeface="ＭＳ ゴシック" panose="020B0609070205080204" pitchFamily="49" charset="-128"/>
                <a:ea typeface="ＭＳ ゴシック" panose="020B0609070205080204" pitchFamily="49" charset="-128"/>
              </a:rPr>
              <a:t>題を次のステップへの準備ができた</a:t>
            </a:r>
            <a:r>
              <a:rPr lang="ja-JP" altLang="en-US" sz="1600" dirty="0">
                <a:latin typeface="ＭＳ ゴシック" panose="020B0609070205080204" pitchFamily="49" charset="-128"/>
                <a:ea typeface="ＭＳ ゴシック" panose="020B0609070205080204" pitchFamily="49" charset="-128"/>
              </a:rPr>
              <a:t>（つまり承認された） </a:t>
            </a:r>
            <a:r>
              <a:rPr lang="en-US" sz="1600" dirty="0" err="1">
                <a:latin typeface="ＭＳ ゴシック" panose="020B0609070205080204" pitchFamily="49" charset="-128"/>
                <a:ea typeface="ＭＳ ゴシック" panose="020B0609070205080204" pitchFamily="49" charset="-128"/>
              </a:rPr>
              <a:t>ものとして示</a:t>
            </a:r>
            <a:r>
              <a:rPr lang="ja-JP" altLang="en-US" sz="1600" dirty="0">
                <a:latin typeface="ＭＳ ゴシック" panose="020B0609070205080204" pitchFamily="49" charset="-128"/>
                <a:ea typeface="ＭＳ ゴシック" panose="020B0609070205080204" pitchFamily="49" charset="-128"/>
              </a:rPr>
              <a:t>される</a:t>
            </a:r>
            <a:endParaRPr lang="en-US" sz="1600" dirty="0">
              <a:latin typeface="ＭＳ ゴシック" panose="020B0609070205080204" pitchFamily="49" charset="-128"/>
              <a:ea typeface="ＭＳ ゴシック" panose="020B0609070205080204" pitchFamily="49" charset="-128"/>
            </a:endParaRPr>
          </a:p>
          <a:p>
            <a:pPr marL="685800"/>
            <a:endParaRPr lang="en-US" sz="1600" dirty="0">
              <a:latin typeface="ＭＳ ゴシック" panose="020B0609070205080204" pitchFamily="49" charset="-128"/>
              <a:ea typeface="ＭＳ ゴシック" panose="020B0609070205080204" pitchFamily="49" charset="-128"/>
            </a:endParaRPr>
          </a:p>
          <a:p>
            <a:pPr marL="685800"/>
            <a:endParaRPr lang="en-US" sz="1600" dirty="0">
              <a:latin typeface="ＭＳ ゴシック" panose="020B0609070205080204" pitchFamily="49" charset="-128"/>
              <a:ea typeface="ＭＳ ゴシック" panose="020B0609070205080204" pitchFamily="49" charset="-128"/>
            </a:endParaRPr>
          </a:p>
          <a:p>
            <a:pPr marL="685800"/>
            <a:endParaRPr lang="en-US" sz="1600" dirty="0">
              <a:latin typeface="ＭＳ ゴシック" panose="020B0609070205080204" pitchFamily="49" charset="-128"/>
              <a:ea typeface="ＭＳ ゴシック" panose="020B0609070205080204" pitchFamily="49" charset="-128"/>
            </a:endParaRPr>
          </a:p>
        </p:txBody>
      </p:sp>
      <p:sp>
        <p:nvSpPr>
          <p:cNvPr id="25" name="Rectangle 25"/>
          <p:cNvSpPr txBox="1">
            <a:spLocks/>
          </p:cNvSpPr>
          <p:nvPr/>
        </p:nvSpPr>
        <p:spPr>
          <a:xfrm>
            <a:off x="4078800" y="3780000"/>
            <a:ext cx="4038600" cy="2771456"/>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ＭＳ ゴシック" panose="020B0609070205080204" pitchFamily="49" charset="-128"/>
                <a:ea typeface="ＭＳ ゴシック" panose="020B0609070205080204" pitchFamily="49" charset="-128"/>
              </a:rPr>
              <a:t>ステップ</a:t>
            </a:r>
            <a:r>
              <a:rPr lang="en-US" u="sng" dirty="0">
                <a:solidFill>
                  <a:srgbClr val="0070C0"/>
                </a:solidFill>
                <a:latin typeface="ＭＳ ゴシック" panose="020B0609070205080204" pitchFamily="49" charset="-128"/>
                <a:ea typeface="ＭＳ ゴシック" panose="020B0609070205080204" pitchFamily="49"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ＭＳ ゴシック" panose="020B0609070205080204" pitchFamily="49" charset="-128"/>
                <a:ea typeface="ＭＳ ゴシック" panose="020B0609070205080204" pitchFamily="49" charset="-128"/>
              </a:rPr>
              <a:t>レビュ</a:t>
            </a:r>
            <a:r>
              <a:rPr lang="en-US" sz="1600" dirty="0">
                <a:latin typeface="ＭＳ ゴシック" panose="020B0609070205080204" pitchFamily="49" charset="-128"/>
                <a:ea typeface="ＭＳ ゴシック" panose="020B0609070205080204" pitchFamily="49" charset="-128"/>
              </a:rPr>
              <a:t>ー </a:t>
            </a:r>
            <a:r>
              <a:rPr lang="en-US" sz="1600" dirty="0" err="1">
                <a:latin typeface="ＭＳ ゴシック" panose="020B0609070205080204" pitchFamily="49" charset="-128"/>
                <a:ea typeface="ＭＳ ゴシック" panose="020B0609070205080204" pitchFamily="49" charset="-128"/>
              </a:rPr>
              <a:t>スタッフに適切な職権レベルを含める</a:t>
            </a:r>
            <a:endParaRPr lang="en-US" sz="1600" dirty="0">
              <a:latin typeface="ＭＳ ゴシック" panose="020B0609070205080204" pitchFamily="49" charset="-128"/>
              <a:ea typeface="ＭＳ ゴシック" panose="020B0609070205080204" pitchFamily="49"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監査されたソースコード、ソフトウェア</a:t>
            </a:r>
            <a:r>
              <a:rPr lang="en-US" sz="1600" dirty="0">
                <a:latin typeface="ＭＳ ゴシック" panose="020B0609070205080204" pitchFamily="49" charset="-128"/>
                <a:ea typeface="ＭＳ ゴシック" panose="020B0609070205080204" pitchFamily="49" charset="-128"/>
              </a:rPr>
              <a:t> </a:t>
            </a:r>
            <a:r>
              <a:rPr lang="en-US" sz="1600" dirty="0" err="1">
                <a:latin typeface="ＭＳ ゴシック" panose="020B0609070205080204" pitchFamily="49" charset="-128"/>
                <a:ea typeface="ＭＳ ゴシック" panose="020B0609070205080204" pitchFamily="49" charset="-128"/>
              </a:rPr>
              <a:t>アーキテクチャ、およびFOSSの利用方法についてFOSSレビューを実施する</a:t>
            </a:r>
            <a:r>
              <a:rPr lang="en-US" altLang="ja-JP" sz="1600" dirty="0">
                <a:latin typeface="ＭＳ ゴシック" panose="020B0609070205080204" pitchFamily="49" charset="-128"/>
                <a:ea typeface="ＭＳ ゴシック" panose="020B0609070205080204" pitchFamily="49" charset="-128"/>
              </a:rPr>
              <a:t> （次</a:t>
            </a:r>
            <a:r>
              <a:rPr lang="ja-JP" altLang="en-US" sz="1600" dirty="0">
                <a:latin typeface="ＭＳ ゴシック" panose="020B0609070205080204" pitchFamily="49" charset="-128"/>
                <a:ea typeface="ＭＳ ゴシック" panose="020B0609070205080204" pitchFamily="49" charset="-128"/>
              </a:rPr>
              <a:t>スライドの</a:t>
            </a:r>
            <a:r>
              <a:rPr lang="en-US" altLang="ja-JP" sz="1600" dirty="0" err="1">
                <a:latin typeface="ＭＳ ゴシック" panose="020B0609070205080204" pitchFamily="49" charset="-128"/>
                <a:ea typeface="ＭＳ ゴシック" panose="020B0609070205080204" pitchFamily="49" charset="-128"/>
              </a:rPr>
              <a:t>テンプレート参照</a:t>
            </a:r>
            <a:r>
              <a:rPr lang="en-US" altLang="ja-JP" sz="1600" dirty="0">
                <a:latin typeface="ＭＳ ゴシック" panose="020B0609070205080204" pitchFamily="49" charset="-128"/>
                <a:ea typeface="ＭＳ ゴシック" panose="020B0609070205080204" pitchFamily="49" charset="-128"/>
              </a:rPr>
              <a:t>）</a:t>
            </a:r>
            <a:endParaRPr lang="en-US" sz="1600" dirty="0">
              <a:latin typeface="ＭＳ ゴシック" panose="020B0609070205080204" pitchFamily="49" charset="-128"/>
              <a:ea typeface="ＭＳ ゴシック" panose="020B0609070205080204" pitchFamily="49"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ＭＳ ゴシック" panose="020B0609070205080204" pitchFamily="49" charset="-128"/>
                <a:ea typeface="ＭＳ ゴシック" panose="020B0609070205080204" pitchFamily="49" charset="-128"/>
              </a:rPr>
              <a:t>FOSSライセンス下の義務を確認する</a:t>
            </a:r>
          </a:p>
        </p:txBody>
      </p:sp>
      <p:sp>
        <p:nvSpPr>
          <p:cNvPr id="26" name="Rectangle 25"/>
          <p:cNvSpPr/>
          <p:nvPr/>
        </p:nvSpPr>
        <p:spPr>
          <a:xfrm>
            <a:off x="246509" y="3240000"/>
            <a:ext cx="11945492" cy="369332"/>
          </a:xfrm>
          <a:prstGeom prst="rect">
            <a:avLst/>
          </a:prstGeom>
        </p:spPr>
        <p:txBody>
          <a:bodyPr wrap="square" anchor="t">
            <a:spAutoFit/>
          </a:bodyPr>
          <a:lstStyle/>
          <a:p>
            <a:r>
              <a:rPr lang="en-US" b="1" dirty="0" err="1">
                <a:latin typeface="ＭＳ ゴシック" panose="020B0609070205080204" pitchFamily="49" charset="-128"/>
                <a:ea typeface="ＭＳ ゴシック" panose="020B0609070205080204" pitchFamily="49" charset="-128"/>
              </a:rPr>
              <a:t>監査レポートをレビューし、</a:t>
            </a:r>
            <a:r>
              <a:rPr lang="en-US" b="1" dirty="0" err="1" smtClean="0">
                <a:latin typeface="ＭＳ ゴシック" panose="020B0609070205080204" pitchFamily="49" charset="-128"/>
                <a:ea typeface="ＭＳ ゴシック" panose="020B0609070205080204" pitchFamily="49" charset="-128"/>
              </a:rPr>
              <a:t>発見されたすべての</a:t>
            </a:r>
            <a:r>
              <a:rPr lang="ja-JP" altLang="en-US" b="1" dirty="0" smtClean="0">
                <a:latin typeface="ＭＳ ゴシック" panose="020B0609070205080204" pitchFamily="49" charset="-128"/>
                <a:ea typeface="ＭＳ ゴシック" panose="020B0609070205080204" pitchFamily="49" charset="-128"/>
              </a:rPr>
              <a:t>問</a:t>
            </a:r>
            <a:r>
              <a:rPr lang="en-US" b="1" dirty="0" smtClean="0">
                <a:latin typeface="ＭＳ ゴシック" panose="020B0609070205080204" pitchFamily="49" charset="-128"/>
                <a:ea typeface="ＭＳ ゴシック" panose="020B0609070205080204" pitchFamily="49" charset="-128"/>
              </a:rPr>
              <a:t>題</a:t>
            </a:r>
            <a:r>
              <a:rPr lang="ja-JP" altLang="en-US" b="1" dirty="0">
                <a:latin typeface="ＭＳ ゴシック" panose="020B0609070205080204" pitchFamily="49" charset="-128"/>
                <a:ea typeface="ＭＳ ゴシック" panose="020B0609070205080204" pitchFamily="49" charset="-128"/>
              </a:rPr>
              <a:t>が</a:t>
            </a:r>
            <a:r>
              <a:rPr lang="en-US" b="1" dirty="0" err="1">
                <a:latin typeface="ＭＳ ゴシック" panose="020B0609070205080204" pitchFamily="49" charset="-128"/>
                <a:ea typeface="ＭＳ ゴシック" panose="020B0609070205080204" pitchFamily="49" charset="-128"/>
              </a:rPr>
              <a:t>解決</a:t>
            </a:r>
            <a:r>
              <a:rPr lang="ja-JP" altLang="en-US" b="1" dirty="0">
                <a:latin typeface="ＭＳ ゴシック" panose="020B0609070205080204" pitchFamily="49" charset="-128"/>
                <a:ea typeface="ＭＳ ゴシック" panose="020B0609070205080204" pitchFamily="49" charset="-128"/>
              </a:rPr>
              <a:t>していることを確認</a:t>
            </a:r>
            <a:r>
              <a:rPr lang="en-US" b="1" dirty="0" err="1">
                <a:latin typeface="ＭＳ ゴシック" panose="020B0609070205080204" pitchFamily="49" charset="-128"/>
                <a:ea typeface="ＭＳ ゴシック" panose="020B0609070205080204" pitchFamily="49" charset="-128"/>
              </a:rPr>
              <a:t>する</a:t>
            </a:r>
            <a:endParaRPr lang="en-US" b="1" dirty="0">
              <a:latin typeface="ＭＳ ゴシック" panose="020B0609070205080204" pitchFamily="49" charset="-128"/>
              <a:ea typeface="ＭＳ ゴシック" panose="020B0609070205080204" pitchFamily="49" charset="-128"/>
            </a:endParaRPr>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ＭＳ ゴシック" panose="020B0609070205080204" pitchFamily="49" charset="-128"/>
                <a:ea typeface="ＭＳ ゴシック" panose="020B0609070205080204" pitchFamily="49" charset="-128"/>
                <a:cs typeface="ＭＳ Ｐゴシック" charset="0"/>
              </a:rPr>
              <a:t>レビューを実施する</a:t>
            </a: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1"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2"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 name="Rectangle 78"/>
          <p:cNvSpPr>
            <a:spLocks noChangeArrowheads="1"/>
          </p:cNvSpPr>
          <p:nvPr/>
        </p:nvSpPr>
        <p:spPr bwMode="auto">
          <a:xfrm rot="10800000">
            <a:off x="5024557"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レビュー</a:t>
            </a:r>
          </a:p>
          <a:p>
            <a:pPr algn="ctr"/>
            <a:r>
              <a:rPr lang="en-US" sz="1000" b="1">
                <a:solidFill>
                  <a:srgbClr val="000000"/>
                </a:solidFill>
              </a:rPr>
              <a:t>（Review）</a:t>
            </a:r>
          </a:p>
        </p:txBody>
      </p:sp>
    </p:spTree>
    <p:extLst>
      <p:ext uri="{BB962C8B-B14F-4D97-AF65-F5344CB8AC3E}">
        <p14:creationId xmlns:p14="http://schemas.microsoft.com/office/powerpoint/2010/main" val="14699206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201464"/>
            <a:ext cx="14157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ＭＳ ゴシック" panose="020B0609070205080204" pitchFamily="49" charset="-128"/>
                <a:ea typeface="ＭＳ ゴシック" panose="020B0609070205080204" pitchFamily="49" charset="-128"/>
              </a:rPr>
              <a:t>プロプライエタリ</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凡例</a:t>
            </a:r>
          </a:p>
        </p:txBody>
      </p:sp>
      <p:sp>
        <p:nvSpPr>
          <p:cNvPr id="35844" name="Rectangle 7"/>
          <p:cNvSpPr>
            <a:spLocks noChangeArrowheads="1"/>
          </p:cNvSpPr>
          <p:nvPr/>
        </p:nvSpPr>
        <p:spPr bwMode="auto">
          <a:xfrm>
            <a:off x="2889249" y="1675715"/>
            <a:ext cx="2499861"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155425"/>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520153"/>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884881"/>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249609"/>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614338"/>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556082"/>
            <a:ext cx="18004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ＭＳ ゴシック" panose="020B0609070205080204" pitchFamily="49" charset="-128"/>
                <a:ea typeface="ＭＳ ゴシック" panose="020B0609070205080204" pitchFamily="49" charset="-128"/>
              </a:rPr>
              <a:t>サード パーティの商用</a:t>
            </a:r>
          </a:p>
        </p:txBody>
      </p:sp>
      <p:sp>
        <p:nvSpPr>
          <p:cNvPr id="35851" name="Text Box 14"/>
          <p:cNvSpPr txBox="1">
            <a:spLocks noChangeArrowheads="1"/>
          </p:cNvSpPr>
          <p:nvPr/>
        </p:nvSpPr>
        <p:spPr bwMode="auto">
          <a:xfrm>
            <a:off x="3346450" y="2910700"/>
            <a:ext cx="423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ＭＳ ゴシック" panose="020B0609070205080204" pitchFamily="49" charset="-128"/>
                <a:ea typeface="ＭＳ ゴシック" panose="020B0609070205080204" pitchFamily="49" charset="-128"/>
              </a:rPr>
              <a:t>GPL</a:t>
            </a:r>
          </a:p>
        </p:txBody>
      </p:sp>
      <p:sp>
        <p:nvSpPr>
          <p:cNvPr id="35852" name="Text Box 15"/>
          <p:cNvSpPr txBox="1">
            <a:spLocks noChangeArrowheads="1"/>
          </p:cNvSpPr>
          <p:nvPr/>
        </p:nvSpPr>
        <p:spPr bwMode="auto">
          <a:xfrm>
            <a:off x="3346450" y="3265318"/>
            <a:ext cx="4924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ＭＳ ゴシック" panose="020B0609070205080204" pitchFamily="49" charset="-128"/>
                <a:ea typeface="ＭＳ ゴシック" panose="020B0609070205080204" pitchFamily="49" charset="-128"/>
              </a:rPr>
              <a:t>LGPL</a:t>
            </a:r>
          </a:p>
        </p:txBody>
      </p:sp>
      <p:sp>
        <p:nvSpPr>
          <p:cNvPr id="35853" name="Text Box 16"/>
          <p:cNvSpPr txBox="1">
            <a:spLocks noChangeArrowheads="1"/>
          </p:cNvSpPr>
          <p:nvPr/>
        </p:nvSpPr>
        <p:spPr bwMode="auto">
          <a:xfrm>
            <a:off x="3346450" y="3622299"/>
            <a:ext cx="14927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ＭＳ ゴシック" panose="020B0609070205080204" pitchFamily="49" charset="-128"/>
                <a:ea typeface="ＭＳ ゴシック" panose="020B0609070205080204" pitchFamily="49" charset="-128"/>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5" name="Line 24"/>
          <p:cNvSpPr>
            <a:spLocks noChangeShapeType="1"/>
          </p:cNvSpPr>
          <p:nvPr/>
        </p:nvSpPr>
        <p:spPr bwMode="auto">
          <a:xfrm>
            <a:off x="3028950" y="5140428"/>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Text Box 25"/>
          <p:cNvSpPr txBox="1">
            <a:spLocks noChangeArrowheads="1"/>
          </p:cNvSpPr>
          <p:nvPr/>
        </p:nvSpPr>
        <p:spPr bwMode="auto">
          <a:xfrm>
            <a:off x="3660989" y="4744204"/>
            <a:ext cx="9541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err="1">
                <a:latin typeface="ＭＳ ゴシック" panose="020B0609070205080204" pitchFamily="49" charset="-128"/>
                <a:ea typeface="ＭＳ ゴシック" panose="020B0609070205080204" pitchFamily="49" charset="-128"/>
              </a:rPr>
              <a:t>関数呼び出し</a:t>
            </a:r>
            <a:endParaRPr lang="en-US" dirty="0">
              <a:latin typeface="ＭＳ ゴシック" panose="020B0609070205080204" pitchFamily="49" charset="-128"/>
              <a:ea typeface="ＭＳ ゴシック" panose="020B0609070205080204" pitchFamily="49" charset="-128"/>
            </a:endParaRPr>
          </a:p>
        </p:txBody>
      </p:sp>
      <p:sp>
        <p:nvSpPr>
          <p:cNvPr id="35857" name="Text Box 26"/>
          <p:cNvSpPr txBox="1">
            <a:spLocks noChangeArrowheads="1"/>
          </p:cNvSpPr>
          <p:nvPr/>
        </p:nvSpPr>
        <p:spPr bwMode="auto">
          <a:xfrm>
            <a:off x="3660989" y="5000307"/>
            <a:ext cx="17876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ＭＳ ゴシック" panose="020B0609070205080204" pitchFamily="49" charset="-128"/>
                <a:ea typeface="ＭＳ ゴシック" panose="020B0609070205080204" pitchFamily="49" charset="-128"/>
              </a:rPr>
              <a:t>ソケット インターフェース</a:t>
            </a:r>
          </a:p>
        </p:txBody>
      </p:sp>
      <p:sp>
        <p:nvSpPr>
          <p:cNvPr id="35858" name="Text Box 27"/>
          <p:cNvSpPr txBox="1">
            <a:spLocks noChangeArrowheads="1"/>
          </p:cNvSpPr>
          <p:nvPr/>
        </p:nvSpPr>
        <p:spPr bwMode="auto">
          <a:xfrm>
            <a:off x="3162301" y="4656742"/>
            <a:ext cx="354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28092"/>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403154"/>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1" name="Text Box 30"/>
          <p:cNvSpPr txBox="1">
            <a:spLocks noChangeArrowheads="1"/>
          </p:cNvSpPr>
          <p:nvPr/>
        </p:nvSpPr>
        <p:spPr bwMode="auto">
          <a:xfrm>
            <a:off x="3660989" y="5254049"/>
            <a:ext cx="114646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ＭＳ ゴシック" panose="020B0609070205080204" pitchFamily="49" charset="-128"/>
                <a:ea typeface="ＭＳ ゴシック" panose="020B0609070205080204" pitchFamily="49" charset="-128"/>
              </a:rPr>
              <a:t>システム コール</a:t>
            </a:r>
          </a:p>
        </p:txBody>
      </p:sp>
      <p:sp>
        <p:nvSpPr>
          <p:cNvPr id="35862" name="Text Box 31"/>
          <p:cNvSpPr txBox="1">
            <a:spLocks noChangeArrowheads="1"/>
          </p:cNvSpPr>
          <p:nvPr/>
        </p:nvSpPr>
        <p:spPr bwMode="auto">
          <a:xfrm>
            <a:off x="3143250" y="5197854"/>
            <a:ext cx="3658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65879"/>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4" name="Text Box 33"/>
          <p:cNvSpPr txBox="1">
            <a:spLocks noChangeArrowheads="1"/>
          </p:cNvSpPr>
          <p:nvPr/>
        </p:nvSpPr>
        <p:spPr bwMode="auto">
          <a:xfrm>
            <a:off x="3660989" y="5509379"/>
            <a:ext cx="82586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ＭＳ ゴシック" panose="020B0609070205080204" pitchFamily="49" charset="-128"/>
                <a:ea typeface="ＭＳ ゴシック" panose="020B0609070205080204" pitchFamily="49" charset="-128"/>
              </a:rPr>
              <a:t>共通ヘッダ</a:t>
            </a:r>
          </a:p>
        </p:txBody>
      </p:sp>
      <p:sp>
        <p:nvSpPr>
          <p:cNvPr id="35865" name="Text Box 34"/>
          <p:cNvSpPr txBox="1">
            <a:spLocks noChangeArrowheads="1"/>
          </p:cNvSpPr>
          <p:nvPr/>
        </p:nvSpPr>
        <p:spPr bwMode="auto">
          <a:xfrm>
            <a:off x="3143250" y="5469361"/>
            <a:ext cx="3786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Calibri" charset="0"/>
              </a:rPr>
              <a:t>(</a:t>
            </a:r>
            <a:r>
              <a:rPr lang="en-US" dirty="0" err="1">
                <a:latin typeface="Calibri" charset="0"/>
              </a:rPr>
              <a:t>sh</a:t>
            </a:r>
            <a:r>
              <a:rPr lang="en-US" dirty="0">
                <a:latin typeface="Calibri" charset="0"/>
              </a:rPr>
              <a:t>)</a:t>
            </a:r>
          </a:p>
        </p:txBody>
      </p:sp>
      <p:sp>
        <p:nvSpPr>
          <p:cNvPr id="35866" name="Line 35"/>
          <p:cNvSpPr>
            <a:spLocks noChangeShapeType="1"/>
          </p:cNvSpPr>
          <p:nvPr/>
        </p:nvSpPr>
        <p:spPr bwMode="auto">
          <a:xfrm>
            <a:off x="5538082"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7" name="Line 36"/>
          <p:cNvSpPr>
            <a:spLocks noChangeShapeType="1"/>
          </p:cNvSpPr>
          <p:nvPr/>
        </p:nvSpPr>
        <p:spPr bwMode="auto">
          <a:xfrm>
            <a:off x="5538082" y="3678213"/>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8" name="Text Box 37"/>
          <p:cNvSpPr txBox="1">
            <a:spLocks noChangeArrowheads="1"/>
          </p:cNvSpPr>
          <p:nvPr/>
        </p:nvSpPr>
        <p:spPr bwMode="auto">
          <a:xfrm>
            <a:off x="8424706" y="2333281"/>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ＭＳ ゴシック" panose="020B0609070205080204" pitchFamily="49" charset="-128"/>
                <a:ea typeface="ＭＳ ゴシック" panose="020B0609070205080204" pitchFamily="49" charset="-128"/>
              </a:rPr>
              <a:t>ユーザ</a:t>
            </a:r>
            <a:r>
              <a:rPr lang="ja-JP" altLang="en-US" sz="1200" b="1" dirty="0" err="1">
                <a:latin typeface="ＭＳ ゴシック" panose="020B0609070205080204" pitchFamily="49" charset="-128"/>
                <a:ea typeface="ＭＳ ゴシック" panose="020B0609070205080204" pitchFamily="49" charset="-128"/>
              </a:rPr>
              <a:t>ー</a:t>
            </a:r>
            <a:r>
              <a:rPr lang="en-US" sz="1200" b="1" dirty="0" err="1">
                <a:latin typeface="ＭＳ ゴシック" panose="020B0609070205080204" pitchFamily="49" charset="-128"/>
                <a:ea typeface="ＭＳ ゴシック" panose="020B0609070205080204" pitchFamily="49" charset="-128"/>
              </a:rPr>
              <a:t>空間</a:t>
            </a:r>
            <a:endParaRPr lang="en-US" sz="1200" b="1" dirty="0">
              <a:latin typeface="ＭＳ ゴシック" panose="020B0609070205080204" pitchFamily="49" charset="-128"/>
              <a:ea typeface="ＭＳ ゴシック" panose="020B0609070205080204" pitchFamily="49" charset="-128"/>
            </a:endParaRPr>
          </a:p>
        </p:txBody>
      </p:sp>
      <p:sp>
        <p:nvSpPr>
          <p:cNvPr id="35869" name="Text Box 38"/>
          <p:cNvSpPr txBox="1">
            <a:spLocks noChangeArrowheads="1"/>
          </p:cNvSpPr>
          <p:nvPr/>
        </p:nvSpPr>
        <p:spPr bwMode="auto">
          <a:xfrm>
            <a:off x="8424706" y="3782327"/>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ＭＳ ゴシック" panose="020B0609070205080204" pitchFamily="49" charset="-128"/>
                <a:ea typeface="ＭＳ ゴシック" panose="020B0609070205080204" pitchFamily="49" charset="-128"/>
              </a:rPr>
              <a:t>カーネル空間</a:t>
            </a:r>
            <a:endParaRPr lang="en-US" sz="1200" b="1" dirty="0">
              <a:latin typeface="ＭＳ ゴシック" panose="020B0609070205080204" pitchFamily="49" charset="-128"/>
              <a:ea typeface="ＭＳ ゴシック" panose="020B0609070205080204" pitchFamily="49" charset="-128"/>
            </a:endParaRPr>
          </a:p>
        </p:txBody>
      </p:sp>
      <p:sp>
        <p:nvSpPr>
          <p:cNvPr id="35870" name="Text Box 39"/>
          <p:cNvSpPr txBox="1">
            <a:spLocks noChangeArrowheads="1"/>
          </p:cNvSpPr>
          <p:nvPr/>
        </p:nvSpPr>
        <p:spPr bwMode="auto">
          <a:xfrm>
            <a:off x="8424706" y="5081619"/>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ＭＳ ゴシック" panose="020B0609070205080204" pitchFamily="49" charset="-128"/>
                <a:ea typeface="ＭＳ ゴシック" panose="020B0609070205080204" pitchFamily="49" charset="-128"/>
              </a:rPr>
              <a:t>ハードウェア</a:t>
            </a:r>
            <a:endParaRPr lang="en-US" sz="1200" b="1" dirty="0">
              <a:latin typeface="ＭＳ ゴシック" panose="020B0609070205080204" pitchFamily="49" charset="-128"/>
              <a:ea typeface="ＭＳ ゴシック" panose="020B0609070205080204" pitchFamily="49" charset="-128"/>
            </a:endParaRPr>
          </a:p>
        </p:txBody>
      </p:sp>
      <p:sp>
        <p:nvSpPr>
          <p:cNvPr id="35871" name="Rectangle 40"/>
          <p:cNvSpPr>
            <a:spLocks noChangeArrowheads="1"/>
          </p:cNvSpPr>
          <p:nvPr/>
        </p:nvSpPr>
        <p:spPr bwMode="auto">
          <a:xfrm>
            <a:off x="5446059" y="1675715"/>
            <a:ext cx="4298442"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828393" y="2853639"/>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ＭＳ ゴシック" panose="020B0609070205080204" pitchFamily="49" charset="-128"/>
                <a:ea typeface="ＭＳ ゴシック" panose="020B0609070205080204" pitchFamily="49" charset="-128"/>
              </a:rPr>
              <a:t>[</a:t>
            </a:r>
            <a:r>
              <a:rPr lang="ja-JP" altLang="en-US" sz="1400" dirty="0">
                <a:latin typeface="ＭＳ ゴシック" panose="020B0609070205080204" pitchFamily="49" charset="-128"/>
                <a:ea typeface="ＭＳ ゴシック" panose="020B0609070205080204" pitchFamily="49" charset="-128"/>
              </a:rPr>
              <a:t> </a:t>
            </a:r>
            <a:r>
              <a:rPr lang="en-US" sz="1400" dirty="0" err="1" smtClean="0">
                <a:latin typeface="ＭＳ ゴシック" panose="020B0609070205080204" pitchFamily="49" charset="-128"/>
                <a:ea typeface="ＭＳ ゴシック" panose="020B0609070205080204" pitchFamily="49" charset="-128"/>
              </a:rPr>
              <a:t>コンポーネント名を</a:t>
            </a:r>
            <a:r>
              <a:rPr lang="ja-JP" altLang="en-US" sz="1400" dirty="0" smtClean="0">
                <a:latin typeface="ＭＳ ゴシック" panose="020B0609070205080204" pitchFamily="49" charset="-128"/>
                <a:ea typeface="ＭＳ ゴシック" panose="020B0609070205080204" pitchFamily="49" charset="-128"/>
              </a:rPr>
              <a:t>記入</a:t>
            </a:r>
            <a:r>
              <a:rPr lang="ja-JP" altLang="en-US" sz="1400" dirty="0">
                <a:latin typeface="ＭＳ ゴシック" panose="020B0609070205080204" pitchFamily="49" charset="-128"/>
                <a:ea typeface="ＭＳ ゴシック" panose="020B0609070205080204" pitchFamily="49" charset="-128"/>
              </a:rPr>
              <a:t>し</a:t>
            </a:r>
            <a:r>
              <a:rPr lang="en-US" sz="1400" dirty="0" err="1" smtClean="0">
                <a:latin typeface="ＭＳ ゴシック" panose="020B0609070205080204" pitchFamily="49" charset="-128"/>
                <a:ea typeface="ＭＳ ゴシック" panose="020B0609070205080204" pitchFamily="49" charset="-128"/>
              </a:rPr>
              <a:t>てください</a:t>
            </a:r>
            <a:r>
              <a:rPr lang="en-US" sz="1400" dirty="0" smtClean="0">
                <a:latin typeface="ＭＳ ゴシック" panose="020B0609070205080204" pitchFamily="49" charset="-128"/>
                <a:ea typeface="ＭＳ ゴシック" panose="020B0609070205080204" pitchFamily="49" charset="-128"/>
              </a:rPr>
              <a:t> ]</a:t>
            </a:r>
            <a:endParaRPr lang="en-US" sz="1400" dirty="0">
              <a:latin typeface="ＭＳ ゴシック" panose="020B0609070205080204" pitchFamily="49" charset="-128"/>
              <a:ea typeface="ＭＳ ゴシック" panose="020B0609070205080204" pitchFamily="49" charset="-128"/>
            </a:endParaRPr>
          </a:p>
        </p:txBody>
      </p:sp>
      <p:sp>
        <p:nvSpPr>
          <p:cNvPr id="35873" name="Text Box 44"/>
          <p:cNvSpPr txBox="1">
            <a:spLocks noChangeArrowheads="1"/>
          </p:cNvSpPr>
          <p:nvPr/>
        </p:nvSpPr>
        <p:spPr bwMode="auto">
          <a:xfrm>
            <a:off x="5828393" y="4082364"/>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ＭＳ ゴシック" panose="020B0609070205080204" pitchFamily="49" charset="-128"/>
                <a:ea typeface="ＭＳ ゴシック" panose="020B0609070205080204" pitchFamily="49" charset="-128"/>
              </a:rPr>
              <a:t>[ </a:t>
            </a:r>
            <a:r>
              <a:rPr lang="en-US" sz="1400" dirty="0" err="1" smtClean="0">
                <a:latin typeface="ＭＳ ゴシック" panose="020B0609070205080204" pitchFamily="49" charset="-128"/>
                <a:ea typeface="ＭＳ ゴシック" panose="020B0609070205080204" pitchFamily="49" charset="-128"/>
              </a:rPr>
              <a:t>コンポーネント名を</a:t>
            </a:r>
            <a:r>
              <a:rPr lang="ja-JP" altLang="en-US" sz="1400" dirty="0" smtClean="0">
                <a:latin typeface="ＭＳ ゴシック" panose="020B0609070205080204" pitchFamily="49" charset="-128"/>
                <a:ea typeface="ＭＳ ゴシック" panose="020B0609070205080204" pitchFamily="49" charset="-128"/>
              </a:rPr>
              <a:t>記入</a:t>
            </a:r>
            <a:r>
              <a:rPr lang="ja-JP" altLang="en-US" sz="1400" dirty="0">
                <a:latin typeface="ＭＳ ゴシック" panose="020B0609070205080204" pitchFamily="49" charset="-128"/>
                <a:ea typeface="ＭＳ ゴシック" panose="020B0609070205080204" pitchFamily="49" charset="-128"/>
              </a:rPr>
              <a:t>し</a:t>
            </a:r>
            <a:r>
              <a:rPr lang="en-US" sz="1400" dirty="0" err="1" smtClean="0">
                <a:latin typeface="ＭＳ ゴシック" panose="020B0609070205080204" pitchFamily="49" charset="-128"/>
                <a:ea typeface="ＭＳ ゴシック" panose="020B0609070205080204" pitchFamily="49" charset="-128"/>
              </a:rPr>
              <a:t>てください</a:t>
            </a:r>
            <a:r>
              <a:rPr lang="en-US" sz="1400" dirty="0" smtClean="0">
                <a:latin typeface="ＭＳ ゴシック" panose="020B0609070205080204" pitchFamily="49" charset="-128"/>
                <a:ea typeface="ＭＳ ゴシック" panose="020B0609070205080204" pitchFamily="49" charset="-128"/>
              </a:rPr>
              <a:t> ]</a:t>
            </a:r>
            <a:endParaRPr lang="en-US" sz="1400" dirty="0">
              <a:latin typeface="ＭＳ ゴシック" panose="020B0609070205080204" pitchFamily="49" charset="-128"/>
              <a:ea typeface="ＭＳ ゴシック" panose="020B0609070205080204" pitchFamily="49" charset="-128"/>
            </a:endParaRPr>
          </a:p>
        </p:txBody>
      </p:sp>
      <p:sp>
        <p:nvSpPr>
          <p:cNvPr id="35874" name="Text Box 45"/>
          <p:cNvSpPr txBox="1">
            <a:spLocks noChangeArrowheads="1"/>
          </p:cNvSpPr>
          <p:nvPr/>
        </p:nvSpPr>
        <p:spPr bwMode="auto">
          <a:xfrm>
            <a:off x="5828393" y="5385988"/>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ＭＳ ゴシック" panose="020B0609070205080204" pitchFamily="49" charset="-128"/>
                <a:ea typeface="ＭＳ ゴシック" panose="020B0609070205080204" pitchFamily="49" charset="-128"/>
              </a:rPr>
              <a:t>[ </a:t>
            </a:r>
            <a:r>
              <a:rPr lang="en-US" sz="1400" dirty="0" err="1" smtClean="0">
                <a:latin typeface="ＭＳ ゴシック" panose="020B0609070205080204" pitchFamily="49" charset="-128"/>
                <a:ea typeface="ＭＳ ゴシック" panose="020B0609070205080204" pitchFamily="49" charset="-128"/>
              </a:rPr>
              <a:t>コンポーネント名を</a:t>
            </a:r>
            <a:r>
              <a:rPr lang="ja-JP" altLang="en-US" sz="1400" dirty="0" smtClean="0">
                <a:latin typeface="ＭＳ ゴシック" panose="020B0609070205080204" pitchFamily="49" charset="-128"/>
                <a:ea typeface="ＭＳ ゴシック" panose="020B0609070205080204" pitchFamily="49" charset="-128"/>
              </a:rPr>
              <a:t>記入し</a:t>
            </a:r>
            <a:r>
              <a:rPr lang="en-US" sz="1400" dirty="0" err="1" smtClean="0">
                <a:latin typeface="ＭＳ ゴシック" panose="020B0609070205080204" pitchFamily="49" charset="-128"/>
                <a:ea typeface="ＭＳ ゴシック" panose="020B0609070205080204" pitchFamily="49" charset="-128"/>
              </a:rPr>
              <a:t>てください</a:t>
            </a:r>
            <a:r>
              <a:rPr lang="en-US" sz="1400" dirty="0" smtClean="0">
                <a:latin typeface="ＭＳ ゴシック" panose="020B0609070205080204" pitchFamily="49" charset="-128"/>
                <a:ea typeface="ＭＳ ゴシック" panose="020B0609070205080204" pitchFamily="49" charset="-128"/>
              </a:rPr>
              <a:t> ]</a:t>
            </a:r>
            <a:endParaRPr lang="en-US" sz="1400" dirty="0">
              <a:latin typeface="ＭＳ ゴシック" panose="020B0609070205080204" pitchFamily="49" charset="-128"/>
              <a:ea typeface="ＭＳ ゴシック" panose="020B0609070205080204" pitchFamily="49" charset="-128"/>
            </a:endParaRPr>
          </a:p>
        </p:txBody>
      </p:sp>
      <p:sp>
        <p:nvSpPr>
          <p:cNvPr id="35875" name="Line 46"/>
          <p:cNvSpPr>
            <a:spLocks noChangeShapeType="1"/>
          </p:cNvSpPr>
          <p:nvPr/>
        </p:nvSpPr>
        <p:spPr bwMode="auto">
          <a:xfrm>
            <a:off x="7025568"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6" name="Line 47"/>
          <p:cNvSpPr>
            <a:spLocks noChangeShapeType="1"/>
          </p:cNvSpPr>
          <p:nvPr/>
        </p:nvSpPr>
        <p:spPr bwMode="auto">
          <a:xfrm>
            <a:off x="7025568"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7" name="Text Box 48"/>
          <p:cNvSpPr txBox="1">
            <a:spLocks noChangeArrowheads="1"/>
          </p:cNvSpPr>
          <p:nvPr/>
        </p:nvSpPr>
        <p:spPr bwMode="auto">
          <a:xfrm>
            <a:off x="7025567" y="3382279"/>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ＭＳ ゴシック" panose="020B0609070205080204" pitchFamily="49" charset="-128"/>
                <a:ea typeface="ＭＳ ゴシック" panose="020B0609070205080204" pitchFamily="49" charset="-128"/>
              </a:rPr>
              <a:t>[</a:t>
            </a:r>
            <a:r>
              <a:rPr lang="en-US" sz="900" dirty="0" err="1" smtClean="0">
                <a:latin typeface="ＭＳ ゴシック" panose="020B0609070205080204" pitchFamily="49" charset="-128"/>
                <a:ea typeface="ＭＳ ゴシック" panose="020B0609070205080204" pitchFamily="49" charset="-128"/>
              </a:rPr>
              <a:t>相互作用</a:t>
            </a:r>
            <a:r>
              <a:rPr lang="ja-JP" altLang="en-US" sz="900" dirty="0" smtClean="0">
                <a:latin typeface="ＭＳ ゴシック" panose="020B0609070205080204" pitchFamily="49" charset="-128"/>
                <a:ea typeface="ＭＳ ゴシック" panose="020B0609070205080204" pitchFamily="49" charset="-128"/>
              </a:rPr>
              <a:t>の仕方を記入して</a:t>
            </a:r>
            <a:r>
              <a:rPr lang="en-US" sz="900" dirty="0" err="1" smtClean="0">
                <a:latin typeface="ＭＳ ゴシック" panose="020B0609070205080204" pitchFamily="49" charset="-128"/>
                <a:ea typeface="ＭＳ ゴシック" panose="020B0609070205080204" pitchFamily="49" charset="-128"/>
              </a:rPr>
              <a:t>ください</a:t>
            </a:r>
            <a:r>
              <a:rPr lang="en-US" sz="900" dirty="0" smtClean="0">
                <a:latin typeface="ＭＳ ゴシック" panose="020B0609070205080204" pitchFamily="49" charset="-128"/>
                <a:ea typeface="ＭＳ ゴシック" panose="020B0609070205080204" pitchFamily="49" charset="-128"/>
              </a:rPr>
              <a:t> ]</a:t>
            </a:r>
            <a:endParaRPr lang="en-US" sz="900" dirty="0">
              <a:latin typeface="ＭＳ ゴシック" panose="020B0609070205080204" pitchFamily="49" charset="-128"/>
              <a:ea typeface="ＭＳ ゴシック" panose="020B0609070205080204" pitchFamily="49" charset="-128"/>
            </a:endParaRP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ＭＳ ゴシック" panose="020B0609070205080204" pitchFamily="49" charset="-128"/>
                <a:ea typeface="ＭＳ ゴシック" panose="020B0609070205080204" pitchFamily="49" charset="-128"/>
                <a:cs typeface="ＭＳ Ｐゴシック" charset="0"/>
              </a:rPr>
              <a:t>アーキテクチャ</a:t>
            </a:r>
            <a:r>
              <a:rPr lang="en-US" dirty="0">
                <a:solidFill>
                  <a:schemeClr val="tx2"/>
                </a:solidFill>
                <a:latin typeface="ＭＳ ゴシック" panose="020B0609070205080204" pitchFamily="49" charset="-128"/>
                <a:ea typeface="ＭＳ ゴシック" panose="020B0609070205080204" pitchFamily="49" charset="-128"/>
                <a:cs typeface="ＭＳ Ｐゴシック" charset="0"/>
              </a:rPr>
              <a:t> </a:t>
            </a:r>
            <a:r>
              <a:rPr lang="en-US" dirty="0" smtClean="0">
                <a:solidFill>
                  <a:schemeClr val="tx2"/>
                </a:solidFill>
                <a:latin typeface="ＭＳ ゴシック" panose="020B0609070205080204" pitchFamily="49" charset="-128"/>
                <a:ea typeface="ＭＳ ゴシック" panose="020B0609070205080204" pitchFamily="49" charset="-128"/>
                <a:cs typeface="ＭＳ Ｐゴシック" charset="0"/>
              </a:rPr>
              <a:t> </a:t>
            </a:r>
            <a:r>
              <a:rPr lang="en-US" dirty="0" err="1" smtClean="0">
                <a:solidFill>
                  <a:schemeClr val="tx2"/>
                </a:solidFill>
                <a:latin typeface="ＭＳ ゴシック" panose="020B0609070205080204" pitchFamily="49" charset="-128"/>
                <a:ea typeface="ＭＳ ゴシック" panose="020B0609070205080204" pitchFamily="49" charset="-128"/>
                <a:cs typeface="ＭＳ Ｐゴシック" charset="0"/>
              </a:rPr>
              <a:t>レビュ</a:t>
            </a:r>
            <a:r>
              <a:rPr lang="en-US" dirty="0" smtClean="0">
                <a:solidFill>
                  <a:schemeClr val="tx2"/>
                </a:solidFill>
                <a:latin typeface="ＭＳ ゴシック" panose="020B0609070205080204" pitchFamily="49" charset="-128"/>
                <a:ea typeface="ＭＳ ゴシック" panose="020B0609070205080204" pitchFamily="49" charset="-128"/>
                <a:cs typeface="ＭＳ Ｐゴシック" charset="0"/>
              </a:rPr>
              <a:t>ー</a:t>
            </a:r>
            <a:r>
              <a:rPr lang="en-US" dirty="0">
                <a:solidFill>
                  <a:schemeClr val="tx2"/>
                </a:solidFill>
                <a:latin typeface="ＭＳ ゴシック" panose="020B0609070205080204" pitchFamily="49" charset="-128"/>
                <a:ea typeface="ＭＳ ゴシック" panose="020B0609070205080204" pitchFamily="49" charset="-128"/>
                <a:cs typeface="ＭＳ Ｐゴシック" charset="0"/>
              </a:rPr>
              <a:t>（</a:t>
            </a:r>
            <a:r>
              <a:rPr lang="en-US" dirty="0" err="1">
                <a:solidFill>
                  <a:schemeClr val="tx2"/>
                </a:solidFill>
                <a:latin typeface="ＭＳ ゴシック" panose="020B0609070205080204" pitchFamily="49" charset="-128"/>
                <a:ea typeface="ＭＳ ゴシック" panose="020B0609070205080204" pitchFamily="49" charset="-128"/>
                <a:cs typeface="ＭＳ Ｐゴシック" charset="0"/>
              </a:rPr>
              <a:t>テンプレートの例</a:t>
            </a:r>
            <a:r>
              <a:rPr lang="en-US" dirty="0">
                <a:solidFill>
                  <a:schemeClr val="tx2"/>
                </a:solidFill>
                <a:latin typeface="ＭＳ ゴシック" panose="020B0609070205080204" pitchFamily="49" charset="-128"/>
                <a:ea typeface="ＭＳ ゴシック" panose="020B0609070205080204" pitchFamily="49" charset="-128"/>
                <a:cs typeface="ＭＳ Ｐゴシック" charset="0"/>
              </a:rPr>
              <a:t>）</a:t>
            </a:r>
            <a:endParaRPr lang="en-US" dirty="0">
              <a:latin typeface="ＭＳ ゴシック" panose="020B0609070205080204" pitchFamily="49" charset="-128"/>
              <a:ea typeface="ＭＳ ゴシック" panose="020B0609070205080204" pitchFamily="49" charset="-128"/>
              <a:cs typeface="ＭＳ Ｐゴシック" charset="0"/>
            </a:endParaRPr>
          </a:p>
        </p:txBody>
      </p:sp>
      <p:sp>
        <p:nvSpPr>
          <p:cNvPr id="41" name="Text Box 48"/>
          <p:cNvSpPr txBox="1">
            <a:spLocks noChangeArrowheads="1"/>
          </p:cNvSpPr>
          <p:nvPr/>
        </p:nvSpPr>
        <p:spPr bwMode="auto">
          <a:xfrm>
            <a:off x="7025568" y="4628914"/>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ＭＳ ゴシック" panose="020B0609070205080204" pitchFamily="49" charset="-128"/>
                <a:ea typeface="ＭＳ ゴシック" panose="020B0609070205080204" pitchFamily="49" charset="-128"/>
              </a:rPr>
              <a:t>[</a:t>
            </a:r>
            <a:r>
              <a:rPr lang="en-US" sz="900" dirty="0" err="1" smtClean="0">
                <a:latin typeface="ＭＳ ゴシック" panose="020B0609070205080204" pitchFamily="49" charset="-128"/>
                <a:ea typeface="ＭＳ ゴシック" panose="020B0609070205080204" pitchFamily="49" charset="-128"/>
              </a:rPr>
              <a:t>相互作用</a:t>
            </a:r>
            <a:r>
              <a:rPr lang="ja-JP" altLang="en-US" sz="900" dirty="0" smtClean="0">
                <a:latin typeface="ＭＳ ゴシック" panose="020B0609070205080204" pitchFamily="49" charset="-128"/>
                <a:ea typeface="ＭＳ ゴシック" panose="020B0609070205080204" pitchFamily="49" charset="-128"/>
              </a:rPr>
              <a:t>の仕方を記入して</a:t>
            </a:r>
            <a:r>
              <a:rPr lang="en-US" sz="900" dirty="0" err="1" smtClean="0">
                <a:latin typeface="ＭＳ ゴシック" panose="020B0609070205080204" pitchFamily="49" charset="-128"/>
                <a:ea typeface="ＭＳ ゴシック" panose="020B0609070205080204" pitchFamily="49" charset="-128"/>
              </a:rPr>
              <a:t>ください</a:t>
            </a:r>
            <a:r>
              <a:rPr lang="en-US" sz="900" dirty="0" smtClean="0">
                <a:latin typeface="ＭＳ ゴシック" panose="020B0609070205080204" pitchFamily="49" charset="-128"/>
                <a:ea typeface="ＭＳ ゴシック" panose="020B0609070205080204" pitchFamily="49" charset="-128"/>
              </a:rPr>
              <a:t> ]</a:t>
            </a:r>
            <a:endParaRPr lang="en-US" sz="9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7990673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866900" y="1260000"/>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ＭＳ ゴシック" panose="020B0609070205080204" pitchFamily="49" charset="-128"/>
                <a:ea typeface="ＭＳ ゴシック" panose="020B0609070205080204" pitchFamily="49" charset="-128"/>
              </a:rPr>
              <a:t>前ステップの</a:t>
            </a:r>
            <a:r>
              <a:rPr lang="ja-JP" altLang="en-US" sz="2000" b="0" dirty="0">
                <a:latin typeface="ＭＳ ゴシック" panose="020B0609070205080204" pitchFamily="49" charset="-128"/>
                <a:ea typeface="ＭＳ ゴシック" panose="020B0609070205080204" pitchFamily="49" charset="-128"/>
              </a:rPr>
              <a:t>ソースコード</a:t>
            </a:r>
            <a:r>
              <a:rPr lang="en-US" sz="2000" b="0" dirty="0" err="1">
                <a:latin typeface="ＭＳ ゴシック" panose="020B0609070205080204" pitchFamily="49" charset="-128"/>
                <a:ea typeface="ＭＳ ゴシック" panose="020B0609070205080204" pitchFamily="49" charset="-128"/>
              </a:rPr>
              <a:t>監査およびレビューの結果に基づき、ソフトウェアの使用が承認</a:t>
            </a:r>
            <a:r>
              <a:rPr lang="en-US" sz="2000" b="0" dirty="0">
                <a:latin typeface="ＭＳ ゴシック" panose="020B0609070205080204" pitchFamily="49" charset="-128"/>
                <a:ea typeface="ＭＳ ゴシック" panose="020B0609070205080204" pitchFamily="49" charset="-128"/>
              </a:rPr>
              <a:t>、</a:t>
            </a:r>
            <a:r>
              <a:rPr lang="ja-JP" altLang="en-US" sz="2000" b="0" dirty="0">
                <a:latin typeface="ＭＳ ゴシック" panose="020B0609070205080204" pitchFamily="49" charset="-128"/>
                <a:ea typeface="ＭＳ ゴシック" panose="020B0609070205080204" pitchFamily="49" charset="-128"/>
              </a:rPr>
              <a:t>却下</a:t>
            </a:r>
            <a:r>
              <a:rPr lang="en-US" sz="2000" b="0" dirty="0" err="1">
                <a:latin typeface="ＭＳ ゴシック" panose="020B0609070205080204" pitchFamily="49" charset="-128"/>
                <a:ea typeface="ＭＳ ゴシック" panose="020B0609070205080204" pitchFamily="49" charset="-128"/>
              </a:rPr>
              <a:t>され</a:t>
            </a:r>
            <a:r>
              <a:rPr lang="ja-JP" altLang="en-US" sz="2000" b="0" dirty="0">
                <a:latin typeface="ＭＳ ゴシック" panose="020B0609070205080204" pitchFamily="49" charset="-128"/>
                <a:ea typeface="ＭＳ ゴシック" panose="020B0609070205080204" pitchFamily="49" charset="-128"/>
              </a:rPr>
              <a:t>る</a:t>
            </a:r>
            <a:endParaRPr lang="en-US" sz="2000" b="0" dirty="0">
              <a:latin typeface="ＭＳ ゴシック" panose="020B0609070205080204" pitchFamily="49" charset="-128"/>
              <a:ea typeface="ＭＳ ゴシック" panose="020B0609070205080204" pitchFamily="49" charset="-128"/>
            </a:endParaRPr>
          </a:p>
          <a:p>
            <a:pPr eaLnBrk="1" hangingPunct="1">
              <a:buFont typeface="Arial"/>
              <a:buChar char="•"/>
            </a:pPr>
            <a:r>
              <a:rPr lang="en-US" sz="2000" b="0" dirty="0" err="1">
                <a:latin typeface="ＭＳ ゴシック" panose="020B0609070205080204" pitchFamily="49" charset="-128"/>
                <a:ea typeface="ＭＳ ゴシック" panose="020B0609070205080204" pitchFamily="49" charset="-128"/>
              </a:rPr>
              <a:t>この承認で、承認対象のFOSS</a:t>
            </a:r>
            <a:r>
              <a:rPr lang="en-US" sz="2000" b="0" dirty="0" err="1" smtClean="0">
                <a:latin typeface="ＭＳ ゴシック" panose="020B0609070205080204" pitchFamily="49" charset="-128"/>
                <a:ea typeface="ＭＳ ゴシック" panose="020B0609070205080204" pitchFamily="49" charset="-128"/>
              </a:rPr>
              <a:t>コンポーネントの</a:t>
            </a:r>
            <a:r>
              <a:rPr lang="ja-JP" altLang="en-US" sz="2000" b="0" dirty="0" smtClean="0">
                <a:latin typeface="ＭＳ ゴシック" panose="020B0609070205080204" pitchFamily="49" charset="-128"/>
                <a:ea typeface="ＭＳ ゴシック" panose="020B0609070205080204" pitchFamily="49" charset="-128"/>
              </a:rPr>
              <a:t>バージョン</a:t>
            </a:r>
            <a:r>
              <a:rPr lang="en-US" sz="2000" b="0" dirty="0" smtClean="0">
                <a:latin typeface="ＭＳ ゴシック" panose="020B0609070205080204" pitchFamily="49" charset="-128"/>
                <a:ea typeface="ＭＳ ゴシック" panose="020B0609070205080204" pitchFamily="49" charset="-128"/>
              </a:rPr>
              <a:t>、</a:t>
            </a:r>
            <a:r>
              <a:rPr lang="en-US" sz="2000" b="0" dirty="0" err="1">
                <a:latin typeface="ＭＳ ゴシック" panose="020B0609070205080204" pitchFamily="49" charset="-128"/>
                <a:ea typeface="ＭＳ ゴシック" panose="020B0609070205080204" pitchFamily="49" charset="-128"/>
              </a:rPr>
              <a:t>使用</a:t>
            </a:r>
            <a:r>
              <a:rPr lang="ja-JP" altLang="en-US" sz="2000" b="0" dirty="0">
                <a:latin typeface="ＭＳ ゴシック" panose="020B0609070205080204" pitchFamily="49" charset="-128"/>
                <a:ea typeface="ＭＳ ゴシック" panose="020B0609070205080204" pitchFamily="49" charset="-128"/>
              </a:rPr>
              <a:t>方法</a:t>
            </a:r>
            <a:r>
              <a:rPr lang="en-US" sz="2000" b="0" dirty="0">
                <a:latin typeface="ＭＳ ゴシック" panose="020B0609070205080204" pitchFamily="49" charset="-128"/>
                <a:ea typeface="ＭＳ ゴシック" panose="020B0609070205080204" pitchFamily="49" charset="-128"/>
              </a:rPr>
              <a:t>、</a:t>
            </a:r>
            <a:r>
              <a:rPr lang="en-US" sz="2000" b="0" dirty="0" err="1">
                <a:latin typeface="ＭＳ ゴシック" panose="020B0609070205080204" pitchFamily="49" charset="-128"/>
                <a:ea typeface="ＭＳ ゴシック" panose="020B0609070205080204" pitchFamily="49" charset="-128"/>
              </a:rPr>
              <a:t>およびFOSSライセンス下で</a:t>
            </a:r>
            <a:r>
              <a:rPr lang="ja-JP" altLang="en-US" sz="2000" b="0" dirty="0">
                <a:latin typeface="ＭＳ ゴシック" panose="020B0609070205080204" pitchFamily="49" charset="-128"/>
                <a:ea typeface="ＭＳ ゴシック" panose="020B0609070205080204" pitchFamily="49" charset="-128"/>
              </a:rPr>
              <a:t>適用される</a:t>
            </a:r>
            <a:r>
              <a:rPr lang="ja-JP" altLang="en-US" sz="2000" b="0" dirty="0" smtClean="0">
                <a:latin typeface="ＭＳ ゴシック" panose="020B0609070205080204" pitchFamily="49" charset="-128"/>
                <a:ea typeface="ＭＳ ゴシック" panose="020B0609070205080204" pitchFamily="49" charset="-128"/>
              </a:rPr>
              <a:t>その他すべて</a:t>
            </a:r>
            <a:r>
              <a:rPr lang="ja-JP" altLang="en-US" sz="2000" b="0" dirty="0">
                <a:latin typeface="ＭＳ ゴシック" panose="020B0609070205080204" pitchFamily="49" charset="-128"/>
                <a:ea typeface="ＭＳ ゴシック" panose="020B0609070205080204" pitchFamily="49" charset="-128"/>
              </a:rPr>
              <a:t>の</a:t>
            </a:r>
            <a:r>
              <a:rPr lang="en-US" sz="2000" b="0" dirty="0" err="1">
                <a:latin typeface="ＭＳ ゴシック" panose="020B0609070205080204" pitchFamily="49" charset="-128"/>
                <a:ea typeface="ＭＳ ゴシック" panose="020B0609070205080204" pitchFamily="49" charset="-128"/>
              </a:rPr>
              <a:t>義務などを明確にする</a:t>
            </a:r>
            <a:endParaRPr lang="en-US" sz="2000" dirty="0">
              <a:latin typeface="ＭＳ ゴシック" panose="020B0609070205080204" pitchFamily="49" charset="-128"/>
              <a:ea typeface="ＭＳ ゴシック" panose="020B0609070205080204" pitchFamily="49" charset="-128"/>
            </a:endParaRPr>
          </a:p>
          <a:p>
            <a:pPr eaLnBrk="1" hangingPunct="1">
              <a:buFont typeface="Arial"/>
              <a:buChar char="•"/>
            </a:pPr>
            <a:r>
              <a:rPr lang="en-US" sz="2000" b="0" dirty="0" err="1">
                <a:latin typeface="ＭＳ ゴシック" panose="020B0609070205080204" pitchFamily="49" charset="-128"/>
                <a:ea typeface="ＭＳ ゴシック" panose="020B0609070205080204" pitchFamily="49" charset="-128"/>
              </a:rPr>
              <a:t>承認は適切な職権レベルで行われる必要があ</a:t>
            </a:r>
            <a:r>
              <a:rPr lang="ja-JP" altLang="en-US" sz="2000" b="0" dirty="0">
                <a:latin typeface="ＭＳ ゴシック" panose="020B0609070205080204" pitchFamily="49" charset="-128"/>
                <a:ea typeface="ＭＳ ゴシック" panose="020B0609070205080204" pitchFamily="49" charset="-128"/>
              </a:rPr>
              <a:t>る</a:t>
            </a:r>
            <a:endParaRPr lang="en-US" sz="2000" b="0" dirty="0">
              <a:latin typeface="ＭＳ ゴシック" panose="020B0609070205080204" pitchFamily="49" charset="-128"/>
              <a:ea typeface="ＭＳ ゴシック" panose="020B0609070205080204" pitchFamily="49" charset="-128"/>
            </a:endParaRPr>
          </a:p>
          <a:p>
            <a:pPr eaLnBrk="1" hangingPunct="1">
              <a:buFont typeface="Arial"/>
              <a:buChar char="•"/>
            </a:pPr>
            <a:endParaRPr lang="en-US" sz="2000" dirty="0">
              <a:latin typeface="ＭＳ ゴシック" panose="020B0609070205080204" pitchFamily="49" charset="-128"/>
              <a:ea typeface="ＭＳ ゴシック" panose="020B0609070205080204" pitchFamily="49" charset="-128"/>
            </a:endParaRP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ＭＳ ゴシック" panose="020B0609070205080204" pitchFamily="49" charset="-128"/>
                <a:ea typeface="ＭＳ ゴシック" panose="020B0609070205080204" pitchFamily="49" charset="-128"/>
                <a:cs typeface="ＭＳ Ｐゴシック" charset="0"/>
              </a:rPr>
              <a:t>承認</a:t>
            </a:r>
          </a:p>
        </p:txBody>
      </p:sp>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2"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3"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4" name="AutoShape 9"/>
          <p:cNvCxnSpPr>
            <a:cxnSpLocks noChangeShapeType="1"/>
            <a:stCxn id="22"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Rectangle 78"/>
          <p:cNvSpPr>
            <a:spLocks noChangeArrowheads="1"/>
          </p:cNvSpPr>
          <p:nvPr/>
        </p:nvSpPr>
        <p:spPr bwMode="auto">
          <a:xfrm rot="10800000">
            <a:off x="3876571"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27" name="Rectangle 78"/>
          <p:cNvSpPr>
            <a:spLocks noChangeArrowheads="1"/>
          </p:cNvSpPr>
          <p:nvPr/>
        </p:nvSpPr>
        <p:spPr bwMode="auto">
          <a:xfrm rot="10800000">
            <a:off x="4450564"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28" name="Rectangle 78"/>
          <p:cNvSpPr>
            <a:spLocks noChangeArrowheads="1"/>
          </p:cNvSpPr>
          <p:nvPr/>
        </p:nvSpPr>
        <p:spPr bwMode="auto">
          <a:xfrm rot="10800000">
            <a:off x="5024557"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0" name="Rectangle 78"/>
          <p:cNvSpPr>
            <a:spLocks noChangeArrowheads="1"/>
          </p:cNvSpPr>
          <p:nvPr/>
        </p:nvSpPr>
        <p:spPr bwMode="auto">
          <a:xfrm rot="10800000">
            <a:off x="6172543"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6746536"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7320529"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7894522"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8468515" y="487226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3302578"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6" name="Rectangle 78"/>
          <p:cNvSpPr>
            <a:spLocks noChangeArrowheads="1"/>
          </p:cNvSpPr>
          <p:nvPr/>
        </p:nvSpPr>
        <p:spPr bwMode="auto">
          <a:xfrm rot="10800000">
            <a:off x="5598550" y="4824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承認</a:t>
            </a:r>
          </a:p>
          <a:p>
            <a:pPr algn="ctr"/>
            <a:r>
              <a:rPr lang="en-US" sz="1000" b="1">
                <a:solidFill>
                  <a:srgbClr val="000000"/>
                </a:solidFill>
              </a:rPr>
              <a:t>（Approval）</a:t>
            </a:r>
          </a:p>
        </p:txBody>
      </p:sp>
    </p:spTree>
    <p:extLst>
      <p:ext uri="{BB962C8B-B14F-4D97-AF65-F5344CB8AC3E}">
        <p14:creationId xmlns:p14="http://schemas.microsoft.com/office/powerpoint/2010/main" val="778888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rPr>
              <a:t>"知的財産”とは何か？</a:t>
            </a:r>
            <a:endParaRPr lang="en-GB" dirty="0">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522563" y="1600200"/>
            <a:ext cx="11146875" cy="4953000"/>
          </a:xfrm>
        </p:spPr>
        <p:txBody>
          <a:bodyPr vert="horz" lIns="91440" tIns="45720" rIns="91440" bIns="45720" rtlCol="0" anchor="t">
            <a:normAutofit/>
          </a:bodyPr>
          <a:lstStyle/>
          <a:p>
            <a:r>
              <a:rPr lang="en-US" dirty="0" err="1">
                <a:latin typeface="ＭＳ ゴシック" panose="020B0609070205080204" pitchFamily="49" charset="-128"/>
                <a:ea typeface="ＭＳ ゴシック" panose="020B0609070205080204" pitchFamily="49" charset="-128"/>
              </a:rPr>
              <a:t>著作権（コピーライト</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作者</a:t>
            </a:r>
            <a:r>
              <a:rPr lang="ja-JP" altLang="en-US" dirty="0">
                <a:latin typeface="ＭＳ ゴシック" panose="020B0609070205080204" pitchFamily="49" charset="-128"/>
                <a:ea typeface="ＭＳ ゴシック" panose="020B0609070205080204" pitchFamily="49" charset="-128"/>
              </a:rPr>
              <a:t>が著した</a:t>
            </a:r>
            <a:r>
              <a:rPr lang="en-US" dirty="0" err="1">
                <a:latin typeface="ＭＳ ゴシック" panose="020B0609070205080204" pitchFamily="49" charset="-128"/>
                <a:ea typeface="ＭＳ ゴシック" panose="020B0609070205080204" pitchFamily="49" charset="-128"/>
              </a:rPr>
              <a:t>原作を保護</a:t>
            </a:r>
            <a:r>
              <a:rPr lang="ja-JP" altLang="en-US" dirty="0" smtClean="0">
                <a:latin typeface="ＭＳ ゴシック" panose="020B0609070205080204" pitchFamily="49" charset="-128"/>
                <a:ea typeface="ＭＳ ゴシック" panose="020B0609070205080204" pitchFamily="49" charset="-128"/>
              </a:rPr>
              <a:t>する</a:t>
            </a:r>
            <a:r>
              <a:rPr lang="en-US" dirty="0" smtClean="0">
                <a:latin typeface="ＭＳ ゴシック" panose="020B0609070205080204" pitchFamily="49" charset="-128"/>
                <a:ea typeface="ＭＳ ゴシック" panose="020B0609070205080204" pitchFamily="49" charset="-128"/>
              </a:rPr>
              <a:t> </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a:latin typeface="ＭＳ ゴシック" panose="020B0609070205080204" pitchFamily="49" charset="-128"/>
                <a:ea typeface="ＭＳ ゴシック" panose="020B0609070205080204" pitchFamily="49" charset="-128"/>
              </a:rPr>
              <a:t>（根底のアイデアではなく）表現を保護 </a:t>
            </a:r>
          </a:p>
          <a:p>
            <a:pPr lvl="1">
              <a:buFont typeface="Wingdings" panose="05000000000000000000" pitchFamily="2" charset="2"/>
              <a:buChar char="Ø"/>
            </a:pPr>
            <a:r>
              <a:rPr lang="en-US" dirty="0">
                <a:latin typeface="ＭＳ ゴシック" panose="020B0609070205080204" pitchFamily="49" charset="-128"/>
                <a:ea typeface="ＭＳ ゴシック" panose="020B0609070205080204" pitchFamily="49" charset="-128"/>
              </a:rPr>
              <a:t>ソフトウェア、書物、音響・映像作品、半導体マスク（回路パターンの原版）</a:t>
            </a:r>
          </a:p>
          <a:p>
            <a:r>
              <a:rPr lang="en-US" dirty="0" err="1">
                <a:latin typeface="ＭＳ ゴシック" panose="020B0609070205080204" pitchFamily="49" charset="-128"/>
                <a:ea typeface="ＭＳ ゴシック" panose="020B0609070205080204" pitchFamily="49" charset="-128"/>
              </a:rPr>
              <a:t>特許権（パテント</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新規性、有用性</a:t>
            </a:r>
            <a:r>
              <a:rPr lang="en-US" err="1">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非自明性を</a:t>
            </a:r>
            <a:r>
              <a:rPr lang="ja-JP" altLang="en-US" smtClean="0">
                <a:latin typeface="ＭＳ ゴシック" panose="020B0609070205080204" pitchFamily="49" charset="-128"/>
                <a:ea typeface="ＭＳ ゴシック" panose="020B0609070205080204" pitchFamily="49" charset="-128"/>
              </a:rPr>
              <a:t>持つ</a:t>
            </a:r>
            <a:r>
              <a:rPr lang="en-US" smtClean="0">
                <a:latin typeface="ＭＳ ゴシック" panose="020B0609070205080204" pitchFamily="49" charset="-128"/>
                <a:ea typeface="ＭＳ ゴシック" panose="020B0609070205080204" pitchFamily="49" charset="-128"/>
              </a:rPr>
              <a:t>発明</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err="1">
                <a:latin typeface="ＭＳ ゴシック" panose="020B0609070205080204" pitchFamily="49" charset="-128"/>
                <a:ea typeface="ＭＳ ゴシック" panose="020B0609070205080204" pitchFamily="49" charset="-128"/>
              </a:rPr>
              <a:t>イノベーションを奨励するための限定</a:t>
            </a:r>
            <a:r>
              <a:rPr lang="ja-JP" altLang="en-US" dirty="0">
                <a:latin typeface="ＭＳ ゴシック" panose="020B0609070205080204" pitchFamily="49" charset="-128"/>
                <a:ea typeface="ＭＳ ゴシック" panose="020B0609070205080204" pitchFamily="49" charset="-128"/>
              </a:rPr>
              <a:t>的な</a:t>
            </a:r>
            <a:r>
              <a:rPr lang="en-US" dirty="0" err="1">
                <a:latin typeface="ＭＳ ゴシック" panose="020B0609070205080204" pitchFamily="49" charset="-128"/>
                <a:ea typeface="ＭＳ ゴシック" panose="020B0609070205080204" pitchFamily="49" charset="-128"/>
              </a:rPr>
              <a:t>独占権</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営業秘密</a:t>
            </a:r>
            <a:r>
              <a:rPr lang="en-GB" dirty="0">
                <a:latin typeface="ＭＳ ゴシック" panose="020B0609070205080204" pitchFamily="49" charset="-128"/>
                <a:ea typeface="ＭＳ ゴシック" panose="020B0609070205080204" pitchFamily="49" charset="-128"/>
              </a:rPr>
              <a:t>：</a:t>
            </a:r>
            <a:r>
              <a:rPr lang="en-GB" dirty="0" err="1">
                <a:latin typeface="ＭＳ ゴシック" panose="020B0609070205080204" pitchFamily="49" charset="-128"/>
                <a:ea typeface="ＭＳ ゴシック" panose="020B0609070205080204" pitchFamily="49" charset="-128"/>
              </a:rPr>
              <a:t>価値ある機密情報を保護</a:t>
            </a:r>
            <a:r>
              <a:rPr lang="ja-JP" altLang="en-US" dirty="0" smtClean="0">
                <a:latin typeface="ＭＳ ゴシック" panose="020B0609070205080204" pitchFamily="49" charset="-128"/>
                <a:ea typeface="ＭＳ ゴシック" panose="020B0609070205080204" pitchFamily="49" charset="-128"/>
              </a:rPr>
              <a:t>する</a:t>
            </a:r>
            <a:endParaRPr lang="en-GB" strike="sngStrike" dirty="0" smtClean="0">
              <a:latin typeface="ＭＳ ゴシック" panose="020B0609070205080204" pitchFamily="49" charset="-128"/>
              <a:ea typeface="ＭＳ ゴシック" panose="020B0609070205080204" pitchFamily="49" charset="-128"/>
            </a:endParaRPr>
          </a:p>
          <a:p>
            <a:r>
              <a:rPr lang="en-US" dirty="0" err="1" smtClean="0">
                <a:latin typeface="ＭＳ ゴシック" panose="020B0609070205080204" pitchFamily="49" charset="-128"/>
                <a:ea typeface="ＭＳ ゴシック" panose="020B0609070205080204" pitchFamily="49" charset="-128"/>
              </a:rPr>
              <a:t>商標</a:t>
            </a:r>
            <a:r>
              <a:rPr lang="en-US" dirty="0" smtClean="0">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言葉、ロゴ、標語、色などの</a:t>
            </a:r>
            <a:r>
              <a:rPr lang="en-US"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製品</a:t>
            </a:r>
            <a:r>
              <a:rPr lang="en-US" dirty="0" err="1" smtClean="0">
                <a:latin typeface="ＭＳ ゴシック" panose="020B0609070205080204" pitchFamily="49" charset="-128"/>
                <a:ea typeface="ＭＳ ゴシック" panose="020B0609070205080204" pitchFamily="49" charset="-128"/>
              </a:rPr>
              <a:t>の出所を識別する標識を保護</a:t>
            </a:r>
            <a:r>
              <a:rPr lang="ja-JP" altLang="en-US" dirty="0" smtClean="0">
                <a:latin typeface="ＭＳ ゴシック" panose="020B0609070205080204" pitchFamily="49" charset="-128"/>
                <a:ea typeface="ＭＳ ゴシック" panose="020B0609070205080204" pitchFamily="49" charset="-128"/>
              </a:rPr>
              <a:t>する</a:t>
            </a:r>
            <a:endParaRPr lang="en-US" dirty="0" smtClean="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err="1" smtClean="0">
                <a:latin typeface="ＭＳ ゴシック" panose="020B0609070205080204" pitchFamily="49" charset="-128"/>
                <a:ea typeface="ＭＳ ゴシック" panose="020B0609070205080204" pitchFamily="49" charset="-128"/>
              </a:rPr>
              <a:t>消費者とブランドを</a:t>
            </a:r>
            <a:r>
              <a:rPr lang="ja-JP" altLang="en-US" dirty="0">
                <a:latin typeface="ＭＳ ゴシック" panose="020B0609070205080204" pitchFamily="49" charset="-128"/>
                <a:ea typeface="ＭＳ ゴシック" panose="020B0609070205080204" pitchFamily="49" charset="-128"/>
              </a:rPr>
              <a:t>保護</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消費者の混乱やブランドの希薄化を回避</a:t>
            </a:r>
            <a:r>
              <a:rPr lang="ja-JP" altLang="en-US" dirty="0" smtClean="0">
                <a:latin typeface="ＭＳ ゴシック" panose="020B0609070205080204" pitchFamily="49" charset="-128"/>
                <a:ea typeface="ＭＳ ゴシック" panose="020B0609070205080204" pitchFamily="49" charset="-128"/>
              </a:rPr>
              <a:t>する</a:t>
            </a:r>
            <a:endParaRPr lang="en-US" strike="sngStrike"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a:p>
            <a:pPr marL="0" indent="0" algn="ctr">
              <a:buNone/>
            </a:pPr>
            <a:r>
              <a:rPr lang="en-US" u="sng" dirty="0" err="1">
                <a:latin typeface="ＭＳ ゴシック" panose="020B0609070205080204" pitchFamily="49" charset="-128"/>
                <a:ea typeface="ＭＳ ゴシック" panose="020B0609070205080204" pitchFamily="49" charset="-128"/>
              </a:rPr>
              <a:t>本章では</a:t>
            </a:r>
            <a:r>
              <a:rPr lang="ja-JP" altLang="en-US" u="sng" dirty="0" err="1">
                <a:latin typeface="ＭＳ ゴシック" panose="020B0609070205080204" pitchFamily="49" charset="-128"/>
                <a:ea typeface="ＭＳ ゴシック" panose="020B0609070205080204" pitchFamily="49" charset="-128"/>
              </a:rPr>
              <a:t>、</a:t>
            </a:r>
            <a:r>
              <a:rPr lang="en-US" u="sng" dirty="0" err="1">
                <a:latin typeface="ＭＳ ゴシック" panose="020B0609070205080204" pitchFamily="49" charset="-128"/>
                <a:ea typeface="ＭＳ ゴシック" panose="020B0609070205080204" pitchFamily="49" charset="-128"/>
              </a:rPr>
              <a:t>FOSS</a:t>
            </a:r>
            <a:r>
              <a:rPr lang="en-US" u="sng" err="1">
                <a:latin typeface="ＭＳ ゴシック" panose="020B0609070205080204" pitchFamily="49" charset="-128"/>
                <a:ea typeface="ＭＳ ゴシック" panose="020B0609070205080204" pitchFamily="49" charset="-128"/>
              </a:rPr>
              <a:t>コンプライアンスに最も関係する</a:t>
            </a:r>
            <a:r>
              <a:rPr lang="en-US" u="sng" smtClean="0">
                <a:latin typeface="ＭＳ ゴシック" panose="020B0609070205080204" pitchFamily="49" charset="-128"/>
                <a:ea typeface="ＭＳ ゴシック" panose="020B0609070205080204" pitchFamily="49" charset="-128"/>
              </a:rPr>
              <a:t>、</a:t>
            </a:r>
            <a:br>
              <a:rPr lang="en-US" u="sng" smtClean="0">
                <a:latin typeface="ＭＳ ゴシック" panose="020B0609070205080204" pitchFamily="49" charset="-128"/>
                <a:ea typeface="ＭＳ ゴシック" panose="020B0609070205080204" pitchFamily="49" charset="-128"/>
              </a:rPr>
            </a:br>
            <a:r>
              <a:rPr lang="en-US" u="sng" smtClean="0">
                <a:latin typeface="ＭＳ ゴシック" panose="020B0609070205080204" pitchFamily="49" charset="-128"/>
                <a:ea typeface="ＭＳ ゴシック" panose="020B0609070205080204" pitchFamily="49" charset="-128"/>
              </a:rPr>
              <a:t>著作権と特許権に焦点を当て</a:t>
            </a:r>
            <a:r>
              <a:rPr lang="ja-JP" altLang="en-US" u="sng" dirty="0" smtClean="0">
                <a:latin typeface="ＭＳ ゴシック" panose="020B0609070205080204" pitchFamily="49" charset="-128"/>
                <a:ea typeface="ＭＳ ゴシック" panose="020B0609070205080204" pitchFamily="49" charset="-128"/>
              </a:rPr>
              <a:t>る</a:t>
            </a:r>
            <a:endParaRPr lang="en-US" u="sng" strike="sngStrike" dirty="0">
              <a:latin typeface="ＭＳ ゴシック" panose="020B0609070205080204" pitchFamily="49" charset="-128"/>
              <a:ea typeface="ＭＳ ゴシック" panose="020B0609070205080204" pitchFamily="49" charset="-128"/>
            </a:endParaRPr>
          </a:p>
          <a:p>
            <a:pPr lvl="1"/>
            <a:endParaRPr lang="en-US" dirty="0"/>
          </a:p>
        </p:txBody>
      </p:sp>
    </p:spTree>
    <p:extLst>
      <p:ext uri="{BB962C8B-B14F-4D97-AF65-F5344CB8AC3E}">
        <p14:creationId xmlns:p14="http://schemas.microsoft.com/office/powerpoint/2010/main" val="14159548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8914" name="Rectangle 3"/>
          <p:cNvSpPr>
            <a:spLocks noGrp="1"/>
          </p:cNvSpPr>
          <p:nvPr>
            <p:ph idx="1"/>
          </p:nvPr>
        </p:nvSpPr>
        <p:spPr>
          <a:xfrm>
            <a:off x="1866000" y="1260000"/>
            <a:ext cx="8460000"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err="1">
                <a:latin typeface="ＭＳ ゴシック" panose="020B0609070205080204" pitchFamily="49" charset="-128"/>
                <a:ea typeface="ＭＳ ゴシック" panose="020B0609070205080204" pitchFamily="49" charset="-128"/>
              </a:rPr>
              <a:t>製品内での使用に</a:t>
            </a:r>
            <a:r>
              <a:rPr lang="ja-JP" altLang="en-US" sz="2000" b="0" dirty="0">
                <a:latin typeface="ＭＳ ゴシック" panose="020B0609070205080204" pitchFamily="49" charset="-128"/>
                <a:ea typeface="ＭＳ ゴシック" panose="020B0609070205080204" pitchFamily="49" charset="-128"/>
              </a:rPr>
              <a:t>ついて</a:t>
            </a:r>
            <a:r>
              <a:rPr lang="en-US" sz="2000" b="0" dirty="0">
                <a:latin typeface="ＭＳ ゴシック" panose="020B0609070205080204" pitchFamily="49" charset="-128"/>
                <a:ea typeface="ＭＳ ゴシック" panose="020B0609070205080204" pitchFamily="49" charset="-128"/>
              </a:rPr>
              <a:t>FOSS</a:t>
            </a:r>
            <a:r>
              <a:rPr lang="ja-JP" altLang="en-US" sz="2000" b="0" dirty="0">
                <a:latin typeface="ＭＳ ゴシック" panose="020B0609070205080204" pitchFamily="49" charset="-128"/>
                <a:ea typeface="ＭＳ ゴシック" panose="020B0609070205080204" pitchFamily="49" charset="-128"/>
              </a:rPr>
              <a:t>コンポーネント</a:t>
            </a:r>
            <a:r>
              <a:rPr lang="en-US" sz="2000" b="0" dirty="0" err="1" smtClean="0">
                <a:latin typeface="ＭＳ ゴシック" panose="020B0609070205080204" pitchFamily="49" charset="-128"/>
                <a:ea typeface="ＭＳ ゴシック" panose="020B0609070205080204" pitchFamily="49" charset="-128"/>
              </a:rPr>
              <a:t>が承認された</a:t>
            </a:r>
            <a:r>
              <a:rPr lang="ja-JP" altLang="en-US" sz="2000" b="0" dirty="0" smtClean="0">
                <a:latin typeface="ＭＳ ゴシック" panose="020B0609070205080204" pitchFamily="49" charset="-128"/>
                <a:ea typeface="ＭＳ ゴシック" panose="020B0609070205080204" pitchFamily="49" charset="-128"/>
              </a:rPr>
              <a:t>場合</a:t>
            </a:r>
            <a:r>
              <a:rPr lang="en-US" sz="2000" b="0" dirty="0" smtClean="0">
                <a:latin typeface="ＭＳ ゴシック" panose="020B0609070205080204" pitchFamily="49" charset="-128"/>
                <a:ea typeface="ＭＳ ゴシック" panose="020B0609070205080204" pitchFamily="49" charset="-128"/>
              </a:rPr>
              <a:t>、</a:t>
            </a:r>
            <a:r>
              <a:rPr lang="ja-JP" altLang="en-US" sz="2000" b="0" dirty="0">
                <a:latin typeface="ＭＳ ゴシック" panose="020B0609070205080204" pitchFamily="49" charset="-128"/>
                <a:ea typeface="ＭＳ ゴシック" panose="020B0609070205080204" pitchFamily="49" charset="-128"/>
              </a:rPr>
              <a:t>それが</a:t>
            </a:r>
            <a:r>
              <a:rPr lang="en-US" sz="2000" b="0" dirty="0" err="1">
                <a:latin typeface="ＭＳ ゴシック" panose="020B0609070205080204" pitchFamily="49" charset="-128"/>
                <a:ea typeface="ＭＳ ゴシック" panose="020B0609070205080204" pitchFamily="49" charset="-128"/>
              </a:rPr>
              <a:t>その製品</a:t>
            </a:r>
            <a:r>
              <a:rPr lang="ja-JP" altLang="en-US" sz="2000" b="0" dirty="0">
                <a:latin typeface="ＭＳ ゴシック" panose="020B0609070205080204" pitchFamily="49" charset="-128"/>
                <a:ea typeface="ＭＳ ゴシック" panose="020B0609070205080204" pitchFamily="49" charset="-128"/>
              </a:rPr>
              <a:t>の</a:t>
            </a:r>
            <a:r>
              <a:rPr lang="en-US" sz="2000" b="0" dirty="0" err="1">
                <a:latin typeface="ＭＳ ゴシック" panose="020B0609070205080204" pitchFamily="49" charset="-128"/>
                <a:ea typeface="ＭＳ ゴシック" panose="020B0609070205080204" pitchFamily="49" charset="-128"/>
              </a:rPr>
              <a:t>ソフトウェア一覧</a:t>
            </a:r>
            <a:r>
              <a:rPr lang="ja-JP" altLang="en-US" sz="2000" b="0" dirty="0">
                <a:latin typeface="ＭＳ ゴシック" panose="020B0609070205080204" pitchFamily="49" charset="-128"/>
                <a:ea typeface="ＭＳ ゴシック" panose="020B0609070205080204" pitchFamily="49" charset="-128"/>
              </a:rPr>
              <a:t>表</a:t>
            </a:r>
            <a:r>
              <a:rPr lang="en-US" sz="2000" b="0" dirty="0" err="1">
                <a:latin typeface="ＭＳ ゴシック" panose="020B0609070205080204" pitchFamily="49" charset="-128"/>
                <a:ea typeface="ＭＳ ゴシック" panose="020B0609070205080204" pitchFamily="49" charset="-128"/>
              </a:rPr>
              <a:t>に追加</a:t>
            </a:r>
            <a:r>
              <a:rPr lang="ja-JP" altLang="en-US" sz="2000" b="0" dirty="0" smtClean="0">
                <a:latin typeface="ＭＳ ゴシック" panose="020B0609070205080204" pitchFamily="49" charset="-128"/>
                <a:ea typeface="ＭＳ ゴシック" panose="020B0609070205080204" pitchFamily="49" charset="-128"/>
              </a:rPr>
              <a:t>される</a:t>
            </a:r>
            <a:r>
              <a:rPr lang="en-US" sz="2000" b="0" dirty="0" smtClean="0">
                <a:latin typeface="ＭＳ ゴシック" panose="020B0609070205080204" pitchFamily="49" charset="-128"/>
                <a:ea typeface="ＭＳ ゴシック" panose="020B0609070205080204" pitchFamily="49" charset="-128"/>
              </a:rPr>
              <a:t> </a:t>
            </a:r>
            <a:endParaRPr lang="en-US" sz="2000" b="0" dirty="0">
              <a:latin typeface="ＭＳ ゴシック" panose="020B0609070205080204" pitchFamily="49" charset="-128"/>
              <a:ea typeface="ＭＳ ゴシック" panose="020B0609070205080204" pitchFamily="49" charset="-128"/>
            </a:endParaRPr>
          </a:p>
          <a:p>
            <a:pPr eaLnBrk="1" hangingPunct="1">
              <a:buFont typeface="Arial" panose="020B0604020202020204" pitchFamily="34" charset="0"/>
              <a:buChar char="•"/>
            </a:pPr>
            <a:r>
              <a:rPr lang="en-US" sz="2000" b="0" dirty="0" err="1">
                <a:latin typeface="ＭＳ ゴシック" panose="020B0609070205080204" pitchFamily="49" charset="-128"/>
                <a:ea typeface="ＭＳ ゴシック" panose="020B0609070205080204" pitchFamily="49" charset="-128"/>
              </a:rPr>
              <a:t>承認内容とその条件</a:t>
            </a:r>
            <a:r>
              <a:rPr lang="ja-JP" altLang="en-US" sz="2000" b="0" dirty="0">
                <a:latin typeface="ＭＳ ゴシック" panose="020B0609070205080204" pitchFamily="49" charset="-128"/>
                <a:ea typeface="ＭＳ ゴシック" panose="020B0609070205080204" pitchFamily="49" charset="-128"/>
              </a:rPr>
              <a:t>が</a:t>
            </a:r>
            <a:r>
              <a:rPr lang="en-US" sz="2000" b="0" dirty="0" err="1">
                <a:latin typeface="ＭＳ ゴシック" panose="020B0609070205080204" pitchFamily="49" charset="-128"/>
                <a:ea typeface="ＭＳ ゴシック" panose="020B0609070205080204" pitchFamily="49" charset="-128"/>
              </a:rPr>
              <a:t>追跡システムに登録</a:t>
            </a:r>
            <a:r>
              <a:rPr lang="ja-JP" altLang="en-US" sz="2000" b="0" dirty="0" smtClean="0">
                <a:latin typeface="ＭＳ ゴシック" panose="020B0609070205080204" pitchFamily="49" charset="-128"/>
                <a:ea typeface="ＭＳ ゴシック" panose="020B0609070205080204" pitchFamily="49" charset="-128"/>
              </a:rPr>
              <a:t>される</a:t>
            </a:r>
            <a:r>
              <a:rPr lang="en-US" sz="2000" b="0" dirty="0" smtClean="0">
                <a:latin typeface="ＭＳ ゴシック" panose="020B0609070205080204" pitchFamily="49" charset="-128"/>
                <a:ea typeface="ＭＳ ゴシック" panose="020B0609070205080204" pitchFamily="49" charset="-128"/>
              </a:rPr>
              <a:t> </a:t>
            </a:r>
            <a:endParaRPr lang="en-US" sz="2000" b="0" dirty="0">
              <a:latin typeface="ＭＳ ゴシック" panose="020B0609070205080204" pitchFamily="49" charset="-128"/>
              <a:ea typeface="ＭＳ ゴシック" panose="020B0609070205080204" pitchFamily="49" charset="-128"/>
            </a:endParaRPr>
          </a:p>
          <a:p>
            <a:pPr>
              <a:buFont typeface="Arial" panose="020B0604020202020204" pitchFamily="34" charset="0"/>
              <a:buChar char="•"/>
            </a:pPr>
            <a:r>
              <a:rPr lang="en-US" sz="2000" b="0" dirty="0" err="1" smtClean="0">
                <a:latin typeface="ＭＳ ゴシック" panose="020B0609070205080204" pitchFamily="49" charset="-128"/>
                <a:ea typeface="ＭＳ ゴシック" panose="020B0609070205080204" pitchFamily="49" charset="-128"/>
              </a:rPr>
              <a:t>新しい</a:t>
            </a:r>
            <a:r>
              <a:rPr lang="ja-JP" altLang="en-US" sz="2000" b="0" dirty="0" smtClean="0">
                <a:latin typeface="ＭＳ ゴシック" panose="020B0609070205080204" pitchFamily="49" charset="-128"/>
                <a:ea typeface="ＭＳ ゴシック" panose="020B0609070205080204" pitchFamily="49" charset="-128"/>
              </a:rPr>
              <a:t>バージョン</a:t>
            </a:r>
            <a:r>
              <a:rPr lang="en-US" sz="2000" b="0" dirty="0" err="1" smtClean="0">
                <a:latin typeface="ＭＳ ゴシック" panose="020B0609070205080204" pitchFamily="49" charset="-128"/>
                <a:ea typeface="ＭＳ ゴシック" panose="020B0609070205080204" pitchFamily="49" charset="-128"/>
              </a:rPr>
              <a:t>の</a:t>
            </a:r>
            <a:r>
              <a:rPr lang="en-US" sz="2000" b="0" dirty="0" err="1">
                <a:latin typeface="ＭＳ ゴシック" panose="020B0609070205080204" pitchFamily="49" charset="-128"/>
                <a:ea typeface="ＭＳ ゴシック" panose="020B0609070205080204" pitchFamily="49" charset="-128"/>
              </a:rPr>
              <a:t>FOSSコンポーネントや新しい使用</a:t>
            </a:r>
            <a:r>
              <a:rPr lang="ja-JP" altLang="en-US" sz="2000" b="0" dirty="0">
                <a:latin typeface="ＭＳ ゴシック" panose="020B0609070205080204" pitchFamily="49" charset="-128"/>
                <a:ea typeface="ＭＳ ゴシック" panose="020B0609070205080204" pitchFamily="49" charset="-128"/>
              </a:rPr>
              <a:t>方法</a:t>
            </a:r>
            <a:r>
              <a:rPr lang="en-US" sz="2000" b="0" dirty="0" err="1">
                <a:latin typeface="ＭＳ ゴシック" panose="020B0609070205080204" pitchFamily="49" charset="-128"/>
                <a:ea typeface="ＭＳ ゴシック" panose="020B0609070205080204" pitchFamily="49" charset="-128"/>
              </a:rPr>
              <a:t>が提案された場合には</a:t>
            </a:r>
            <a:r>
              <a:rPr lang="ja-JP" altLang="en-US" sz="2000" b="0" dirty="0" err="1">
                <a:latin typeface="ＭＳ ゴシック" panose="020B0609070205080204" pitchFamily="49" charset="-128"/>
                <a:ea typeface="ＭＳ ゴシック" panose="020B0609070205080204" pitchFamily="49" charset="-128"/>
              </a:rPr>
              <a:t>、</a:t>
            </a:r>
            <a:r>
              <a:rPr lang="en-US" sz="2000" b="0" dirty="0" err="1" smtClean="0">
                <a:latin typeface="ＭＳ ゴシック" panose="020B0609070205080204" pitchFamily="49" charset="-128"/>
                <a:ea typeface="ＭＳ ゴシック" panose="020B0609070205080204" pitchFamily="49" charset="-128"/>
              </a:rPr>
              <a:t>新たな承認が必要となることを</a:t>
            </a:r>
            <a:r>
              <a:rPr lang="ja-JP" altLang="en-US" sz="2000" b="0" dirty="0">
                <a:latin typeface="ＭＳ ゴシック" panose="020B0609070205080204" pitchFamily="49" charset="-128"/>
                <a:ea typeface="ＭＳ ゴシック" panose="020B0609070205080204" pitchFamily="49" charset="-128"/>
              </a:rPr>
              <a:t>追跡</a:t>
            </a:r>
            <a:r>
              <a:rPr lang="en-US" altLang="ja-JP" sz="2000" b="0" dirty="0" err="1" smtClean="0">
                <a:latin typeface="ＭＳ ゴシック" panose="020B0609070205080204" pitchFamily="49" charset="-128"/>
                <a:ea typeface="ＭＳ ゴシック" panose="020B0609070205080204" pitchFamily="49" charset="-128"/>
              </a:rPr>
              <a:t>システム</a:t>
            </a:r>
            <a:r>
              <a:rPr lang="ja-JP" altLang="en-US" sz="2000" b="0" dirty="0" smtClean="0">
                <a:latin typeface="ＭＳ ゴシック" panose="020B0609070205080204" pitchFamily="49" charset="-128"/>
                <a:ea typeface="ＭＳ ゴシック" panose="020B0609070205080204" pitchFamily="49" charset="-128"/>
              </a:rPr>
              <a:t>で</a:t>
            </a:r>
            <a:r>
              <a:rPr lang="en-US" sz="2000" b="0" dirty="0" err="1" smtClean="0">
                <a:latin typeface="ＭＳ ゴシック" panose="020B0609070205080204" pitchFamily="49" charset="-128"/>
                <a:ea typeface="ＭＳ ゴシック" panose="020B0609070205080204" pitchFamily="49" charset="-128"/>
              </a:rPr>
              <a:t>明確にする</a:t>
            </a:r>
            <a:r>
              <a:rPr lang="en-US" sz="2000" b="0" dirty="0" smtClean="0">
                <a:latin typeface="ＭＳ ゴシック" panose="020B0609070205080204" pitchFamily="49" charset="-128"/>
                <a:ea typeface="ＭＳ ゴシック" panose="020B0609070205080204" pitchFamily="49" charset="-128"/>
              </a:rPr>
              <a:t> </a:t>
            </a:r>
            <a:endParaRPr lang="en-US" sz="2000" b="0" dirty="0">
              <a:latin typeface="ＭＳ ゴシック" panose="020B0609070205080204" pitchFamily="49" charset="-128"/>
              <a:ea typeface="ＭＳ ゴシック" panose="020B0609070205080204" pitchFamily="49" charset="-128"/>
            </a:endParaRPr>
          </a:p>
        </p:txBody>
      </p: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ＭＳ ゴシック" panose="020B0609070205080204" pitchFamily="49" charset="-128"/>
                <a:ea typeface="ＭＳ ゴシック" panose="020B0609070205080204" pitchFamily="49" charset="-128"/>
                <a:cs typeface="ＭＳ Ｐゴシック" charset="0"/>
              </a:rPr>
              <a:t>登録／承認の追跡</a:t>
            </a:r>
            <a:endParaRPr lang="en-US">
              <a:latin typeface="ＭＳ ゴシック" panose="020B0609070205080204" pitchFamily="49" charset="-128"/>
              <a:ea typeface="ＭＳ ゴシック" panose="020B0609070205080204" pitchFamily="49" charset="-128"/>
              <a:cs typeface="ＭＳ Ｐゴシック" charset="0"/>
            </a:endParaRPr>
          </a:p>
        </p:txBody>
      </p:sp>
      <p:sp>
        <p:nvSpPr>
          <p:cNvPr id="24"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5"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6" name="AutoShape 9"/>
          <p:cNvCxnSpPr>
            <a:cxnSpLocks noChangeShapeType="1"/>
            <a:stCxn id="24"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78"/>
          <p:cNvSpPr>
            <a:spLocks noChangeArrowheads="1"/>
          </p:cNvSpPr>
          <p:nvPr/>
        </p:nvSpPr>
        <p:spPr bwMode="auto">
          <a:xfrm rot="10800000">
            <a:off x="3876571"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29" name="Rectangle 78"/>
          <p:cNvSpPr>
            <a:spLocks noChangeArrowheads="1"/>
          </p:cNvSpPr>
          <p:nvPr/>
        </p:nvSpPr>
        <p:spPr bwMode="auto">
          <a:xfrm rot="10800000">
            <a:off x="4450564"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0" name="Rectangle 78"/>
          <p:cNvSpPr>
            <a:spLocks noChangeArrowheads="1"/>
          </p:cNvSpPr>
          <p:nvPr/>
        </p:nvSpPr>
        <p:spPr bwMode="auto">
          <a:xfrm rot="10800000">
            <a:off x="5024557"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5598550"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6746536"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7320529"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7894522"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8468515" y="487226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3302578"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8" name="Rectangle 78"/>
          <p:cNvSpPr>
            <a:spLocks noChangeArrowheads="1"/>
          </p:cNvSpPr>
          <p:nvPr/>
        </p:nvSpPr>
        <p:spPr bwMode="auto">
          <a:xfrm rot="10800000">
            <a:off x="6172543" y="480495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登録</a:t>
            </a:r>
          </a:p>
          <a:p>
            <a:pPr algn="ctr"/>
            <a:r>
              <a:rPr lang="en-US" sz="1000" b="1">
                <a:solidFill>
                  <a:srgbClr val="000000"/>
                </a:solidFill>
              </a:rPr>
              <a:t>（Registration）</a:t>
            </a:r>
          </a:p>
        </p:txBody>
      </p:sp>
    </p:spTree>
    <p:extLst>
      <p:ext uri="{BB962C8B-B14F-4D97-AF65-F5344CB8AC3E}">
        <p14:creationId xmlns:p14="http://schemas.microsoft.com/office/powerpoint/2010/main" val="10397336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2" name="Rectangle 3"/>
          <p:cNvSpPr>
            <a:spLocks noGrp="1"/>
          </p:cNvSpPr>
          <p:nvPr>
            <p:ph idx="1"/>
          </p:nvPr>
        </p:nvSpPr>
        <p:spPr>
          <a:xfrm>
            <a:off x="1698625" y="3602457"/>
            <a:ext cx="8817633" cy="3292967"/>
          </a:xfrm>
        </p:spPr>
        <p:txBody>
          <a:bodyPr vert="horz" wrap="square" lIns="252000" tIns="180000" rIns="180000" bIns="216000" rtlCol="0" anchor="t">
            <a:spAutoFit/>
          </a:bodyPr>
          <a:lstStyle/>
          <a:p>
            <a:pPr marL="271463" lvl="1" indent="-271463">
              <a:lnSpc>
                <a:spcPct val="150000"/>
              </a:lnSpc>
              <a:buSzPct val="90000"/>
              <a:buFont typeface="Arial" panose="020B0604020202020204" pitchFamily="34" charset="0"/>
              <a:buChar char="•"/>
            </a:pPr>
            <a:r>
              <a:rPr lang="en-US" sz="2000" dirty="0" err="1">
                <a:latin typeface="ＭＳ ゴシック" panose="020B0609070205080204" pitchFamily="49" charset="-128"/>
                <a:ea typeface="ＭＳ ゴシック" panose="020B0609070205080204" pitchFamily="49" charset="-128"/>
              </a:rPr>
              <a:t>著作権表示と帰属</a:t>
            </a:r>
            <a:r>
              <a:rPr lang="ja-JP" altLang="en-US" sz="2000" dirty="0">
                <a:latin typeface="ＭＳ ゴシック" panose="020B0609070205080204" pitchFamily="49" charset="-128"/>
                <a:ea typeface="ＭＳ ゴシック" panose="020B0609070205080204" pitchFamily="49" charset="-128"/>
              </a:rPr>
              <a:t>表示</a:t>
            </a:r>
            <a:r>
              <a:rPr lang="en-US" sz="2000" dirty="0">
                <a:latin typeface="ＭＳ ゴシック" panose="020B0609070205080204" pitchFamily="49" charset="-128"/>
                <a:ea typeface="ＭＳ ゴシック" panose="020B0609070205080204" pitchFamily="49" charset="-128"/>
              </a:rPr>
              <a:t>の</a:t>
            </a:r>
            <a:r>
              <a:rPr lang="ja-JP" altLang="en-US" sz="2000" dirty="0">
                <a:latin typeface="ＭＳ ゴシック" panose="020B0609070205080204" pitchFamily="49" charset="-128"/>
                <a:ea typeface="ＭＳ ゴシック" panose="020B0609070205080204" pitchFamily="49" charset="-128"/>
              </a:rPr>
              <a:t>すべて</a:t>
            </a:r>
            <a:r>
              <a:rPr lang="en-US" sz="2000" dirty="0" err="1">
                <a:latin typeface="ＭＳ ゴシック" panose="020B0609070205080204" pitchFamily="49" charset="-128"/>
                <a:ea typeface="ＭＳ ゴシック" panose="020B0609070205080204" pitchFamily="49" charset="-128"/>
              </a:rPr>
              <a:t>を提供することで、FOSS</a:t>
            </a:r>
            <a:r>
              <a:rPr lang="ja-JP" altLang="en-US" sz="2000" dirty="0">
                <a:latin typeface="ＭＳ ゴシック" panose="020B0609070205080204" pitchFamily="49" charset="-128"/>
                <a:ea typeface="ＭＳ ゴシック" panose="020B0609070205080204" pitchFamily="49" charset="-128"/>
              </a:rPr>
              <a:t>が</a:t>
            </a:r>
            <a:r>
              <a:rPr lang="en-US" sz="2000" dirty="0" err="1">
                <a:latin typeface="ＭＳ ゴシック" panose="020B0609070205080204" pitchFamily="49" charset="-128"/>
                <a:ea typeface="ＭＳ ゴシック" panose="020B0609070205080204" pitchFamily="49" charset="-128"/>
              </a:rPr>
              <a:t>使用</a:t>
            </a:r>
            <a:r>
              <a:rPr lang="ja-JP" altLang="en-US" sz="2000" dirty="0">
                <a:latin typeface="ＭＳ ゴシック" panose="020B0609070205080204" pitchFamily="49" charset="-128"/>
                <a:ea typeface="ＭＳ ゴシック" panose="020B0609070205080204" pitchFamily="49" charset="-128"/>
              </a:rPr>
              <a:t>されていること</a:t>
            </a:r>
            <a:r>
              <a:rPr lang="en-US" sz="2000" dirty="0">
                <a:latin typeface="ＭＳ ゴシック" panose="020B0609070205080204" pitchFamily="49" charset="-128"/>
                <a:ea typeface="ＭＳ ゴシック" panose="020B0609070205080204" pitchFamily="49" charset="-128"/>
              </a:rPr>
              <a:t>を</a:t>
            </a:r>
            <a:r>
              <a:rPr lang="ja-JP" altLang="en-US" sz="2000" dirty="0">
                <a:latin typeface="ＭＳ ゴシック" panose="020B0609070205080204" pitchFamily="49" charset="-128"/>
                <a:ea typeface="ＭＳ ゴシック" panose="020B0609070205080204" pitchFamily="49" charset="-128"/>
              </a:rPr>
              <a:t>表明する</a:t>
            </a:r>
            <a:r>
              <a:rPr lang="en-US" sz="2000" dirty="0">
                <a:latin typeface="ＭＳ ゴシック" panose="020B0609070205080204" pitchFamily="49" charset="-128"/>
                <a:ea typeface="ＭＳ ゴシック" panose="020B0609070205080204" pitchFamily="49" charset="-128"/>
              </a:rPr>
              <a:t> </a:t>
            </a:r>
          </a:p>
          <a:p>
            <a:pPr marL="271463" lvl="1" indent="-271463">
              <a:lnSpc>
                <a:spcPct val="150000"/>
              </a:lnSpc>
              <a:buSzPct val="90000"/>
              <a:buFont typeface="Arial" panose="020B0604020202020204" pitchFamily="34" charset="0"/>
              <a:buChar char="•"/>
            </a:pPr>
            <a:r>
              <a:rPr lang="en-US" sz="2000" dirty="0" err="1">
                <a:latin typeface="ＭＳ ゴシック" panose="020B0609070205080204" pitchFamily="49" charset="-128"/>
                <a:ea typeface="ＭＳ ゴシック" panose="020B0609070205080204" pitchFamily="49" charset="-128"/>
              </a:rPr>
              <a:t>製品のエンドユーザ</a:t>
            </a:r>
            <a:r>
              <a:rPr lang="ja-JP" altLang="en-US" sz="2000" dirty="0" err="1">
                <a:latin typeface="ＭＳ ゴシック" panose="020B0609070205080204" pitchFamily="49" charset="-128"/>
                <a:ea typeface="ＭＳ ゴシック" panose="020B0609070205080204" pitchFamily="49" charset="-128"/>
              </a:rPr>
              <a:t>ー</a:t>
            </a:r>
            <a:r>
              <a:rPr lang="en-US" sz="2000" err="1">
                <a:latin typeface="ＭＳ ゴシック" panose="020B0609070205080204" pitchFamily="49" charset="-128"/>
                <a:ea typeface="ＭＳ ゴシック" panose="020B0609070205080204" pitchFamily="49" charset="-128"/>
              </a:rPr>
              <a:t>に</a:t>
            </a:r>
            <a:r>
              <a:rPr lang="en-US" sz="2000" smtClean="0">
                <a:latin typeface="ＭＳ ゴシック" panose="020B0609070205080204" pitchFamily="49" charset="-128"/>
                <a:ea typeface="ＭＳ ゴシック" panose="020B0609070205080204" pitchFamily="49" charset="-128"/>
              </a:rPr>
              <a:t>FOSSソースコードの写しの入手方法に</a:t>
            </a:r>
            <a:r>
              <a:rPr lang="ja-JP" altLang="en-US" sz="2000" dirty="0">
                <a:latin typeface="ＭＳ ゴシック" panose="020B0609070205080204" pitchFamily="49" charset="-128"/>
                <a:ea typeface="ＭＳ ゴシック" panose="020B0609070205080204" pitchFamily="49" charset="-128"/>
              </a:rPr>
              <a:t>関する</a:t>
            </a:r>
            <a:r>
              <a:rPr lang="en-US" sz="2000" dirty="0" err="1">
                <a:latin typeface="ＭＳ ゴシック" panose="020B0609070205080204" pitchFamily="49" charset="-128"/>
                <a:ea typeface="ＭＳ ゴシック" panose="020B0609070205080204" pitchFamily="49" charset="-128"/>
              </a:rPr>
              <a:t>情報</a:t>
            </a:r>
            <a:r>
              <a:rPr lang="ja-JP" altLang="en-US" sz="2000" dirty="0">
                <a:latin typeface="ＭＳ ゴシック" panose="020B0609070205080204" pitchFamily="49" charset="-128"/>
                <a:ea typeface="ＭＳ ゴシック" panose="020B0609070205080204" pitchFamily="49" charset="-128"/>
              </a:rPr>
              <a:t>を</a:t>
            </a:r>
            <a:r>
              <a:rPr lang="en-US" sz="2000" dirty="0" err="1">
                <a:latin typeface="ＭＳ ゴシック" panose="020B0609070205080204" pitchFamily="49" charset="-128"/>
                <a:ea typeface="ＭＳ ゴシック" panose="020B0609070205080204" pitchFamily="49" charset="-128"/>
              </a:rPr>
              <a:t>提供</a:t>
            </a:r>
            <a:r>
              <a:rPr lang="ja-JP" altLang="en-US" sz="2000" dirty="0">
                <a:latin typeface="ＭＳ ゴシック" panose="020B0609070205080204" pitchFamily="49" charset="-128"/>
                <a:ea typeface="ＭＳ ゴシック" panose="020B0609070205080204" pitchFamily="49" charset="-128"/>
              </a:rPr>
              <a:t>する</a:t>
            </a:r>
            <a:r>
              <a:rPr lang="en-US" sz="2000" dirty="0">
                <a:latin typeface="ＭＳ ゴシック" panose="020B0609070205080204" pitchFamily="49" charset="-128"/>
                <a:ea typeface="ＭＳ ゴシック" panose="020B0609070205080204" pitchFamily="49" charset="-128"/>
              </a:rPr>
              <a:t>（</a:t>
            </a:r>
            <a:r>
              <a:rPr lang="en-US" sz="2000" dirty="0" err="1">
                <a:latin typeface="ＭＳ ゴシック" panose="020B0609070205080204" pitchFamily="49" charset="-128"/>
                <a:ea typeface="ＭＳ ゴシック" panose="020B0609070205080204" pitchFamily="49" charset="-128"/>
              </a:rPr>
              <a:t>GPLやLGPLのケースのよう</a:t>
            </a:r>
            <a:r>
              <a:rPr lang="ja-JP" altLang="en-US" sz="2000" dirty="0">
                <a:latin typeface="ＭＳ ゴシック" panose="020B0609070205080204" pitchFamily="49" charset="-128"/>
                <a:ea typeface="ＭＳ ゴシック" panose="020B0609070205080204" pitchFamily="49" charset="-128"/>
              </a:rPr>
              <a:t>に、その必要がある</a:t>
            </a:r>
            <a:r>
              <a:rPr lang="en-US" sz="2000" dirty="0" err="1">
                <a:latin typeface="ＭＳ ゴシック" panose="020B0609070205080204" pitchFamily="49" charset="-128"/>
                <a:ea typeface="ＭＳ ゴシック" panose="020B0609070205080204" pitchFamily="49" charset="-128"/>
              </a:rPr>
              <a:t>場合</a:t>
            </a:r>
            <a:r>
              <a:rPr lang="en-US" sz="2000" dirty="0">
                <a:latin typeface="ＭＳ ゴシック" panose="020B0609070205080204" pitchFamily="49" charset="-128"/>
                <a:ea typeface="ＭＳ ゴシック" panose="020B0609070205080204" pitchFamily="49" charset="-128"/>
              </a:rPr>
              <a:t>）</a:t>
            </a:r>
          </a:p>
          <a:p>
            <a:pPr marL="271463" lvl="1" indent="-271463">
              <a:lnSpc>
                <a:spcPct val="150000"/>
              </a:lnSpc>
              <a:buSzPct val="90000"/>
              <a:buFont typeface="Arial" panose="020B0604020202020204" pitchFamily="34" charset="0"/>
              <a:buChar char="•"/>
            </a:pPr>
            <a:r>
              <a:rPr lang="en-US" sz="2000" dirty="0" err="1">
                <a:latin typeface="ＭＳ ゴシック" panose="020B0609070205080204" pitchFamily="49" charset="-128"/>
                <a:ea typeface="ＭＳ ゴシック" panose="020B0609070205080204" pitchFamily="49" charset="-128"/>
              </a:rPr>
              <a:t>必要に応じ製品に含まれるFOSS</a:t>
            </a:r>
            <a:r>
              <a:rPr lang="ja-JP" altLang="en-US" sz="2000" dirty="0">
                <a:latin typeface="ＭＳ ゴシック" panose="020B0609070205080204" pitchFamily="49" charset="-128"/>
                <a:ea typeface="ＭＳ ゴシック" panose="020B0609070205080204" pitchFamily="49" charset="-128"/>
              </a:rPr>
              <a:t>について</a:t>
            </a:r>
            <a:r>
              <a:rPr lang="en-US" sz="2000" dirty="0" err="1">
                <a:latin typeface="ＭＳ ゴシック" panose="020B0609070205080204" pitchFamily="49" charset="-128"/>
                <a:ea typeface="ＭＳ ゴシック" panose="020B0609070205080204" pitchFamily="49" charset="-128"/>
              </a:rPr>
              <a:t>ライセンス同意書全文</a:t>
            </a:r>
            <a:r>
              <a:rPr lang="ja-JP" altLang="en-US" sz="2000" dirty="0">
                <a:latin typeface="ＭＳ ゴシック" panose="020B0609070205080204" pitchFamily="49" charset="-128"/>
                <a:ea typeface="ＭＳ ゴシック" panose="020B0609070205080204" pitchFamily="49" charset="-128"/>
              </a:rPr>
              <a:t>の</a:t>
            </a:r>
            <a:r>
              <a:rPr lang="en-US" sz="2000" dirty="0" err="1">
                <a:latin typeface="ＭＳ ゴシック" panose="020B0609070205080204" pitchFamily="49" charset="-128"/>
                <a:ea typeface="ＭＳ ゴシック" panose="020B0609070205080204" pitchFamily="49" charset="-128"/>
              </a:rPr>
              <a:t>コピ</a:t>
            </a:r>
            <a:r>
              <a:rPr lang="en-US" sz="2000" dirty="0">
                <a:latin typeface="ＭＳ ゴシック" panose="020B0609070205080204" pitchFamily="49" charset="-128"/>
                <a:ea typeface="ＭＳ ゴシック" panose="020B0609070205080204" pitchFamily="49" charset="-128"/>
              </a:rPr>
              <a:t>ー</a:t>
            </a:r>
            <a:r>
              <a:rPr lang="ja-JP" altLang="en-US" sz="2000" dirty="0">
                <a:latin typeface="ＭＳ ゴシック" panose="020B0609070205080204" pitchFamily="49" charset="-128"/>
                <a:ea typeface="ＭＳ ゴシック" panose="020B0609070205080204" pitchFamily="49" charset="-128"/>
              </a:rPr>
              <a:t>を用意する</a:t>
            </a:r>
            <a:r>
              <a:rPr lang="en-US" sz="2000" dirty="0">
                <a:latin typeface="ＭＳ ゴシック" panose="020B0609070205080204" pitchFamily="49" charset="-128"/>
                <a:ea typeface="ＭＳ ゴシック" panose="020B0609070205080204" pitchFamily="49" charset="-128"/>
              </a:rPr>
              <a:t> </a:t>
            </a: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ＭＳ ゴシック" panose="020B0609070205080204" pitchFamily="49" charset="-128"/>
                <a:ea typeface="ＭＳ ゴシック" panose="020B0609070205080204" pitchFamily="49" charset="-128"/>
                <a:cs typeface="ＭＳ Ｐゴシック" charset="0"/>
              </a:rPr>
              <a:t>告知</a:t>
            </a:r>
            <a:r>
              <a:rPr lang="en-US" altLang="en-US" dirty="0" smtClean="0">
                <a:solidFill>
                  <a:schemeClr val="tx2"/>
                </a:solidFill>
                <a:latin typeface="ＭＳ ゴシック" panose="020B0609070205080204" pitchFamily="49" charset="-128"/>
                <a:ea typeface="ＭＳ ゴシック" panose="020B0609070205080204" pitchFamily="49" charset="-128"/>
                <a:cs typeface="ＭＳ Ｐゴシック" charset="0"/>
              </a:rPr>
              <a:t>／</a:t>
            </a:r>
            <a:r>
              <a:rPr lang="ja-JP" altLang="en-US" dirty="0" smtClean="0">
                <a:solidFill>
                  <a:schemeClr val="tx2"/>
                </a:solidFill>
                <a:latin typeface="ＭＳ ゴシック" panose="020B0609070205080204" pitchFamily="49" charset="-128"/>
                <a:ea typeface="ＭＳ ゴシック" panose="020B0609070205080204" pitchFamily="49" charset="-128"/>
                <a:cs typeface="ＭＳ Ｐゴシック" charset="0"/>
              </a:rPr>
              <a:t>通知</a:t>
            </a:r>
            <a:r>
              <a:rPr lang="ja-JP" altLang="en-US" dirty="0">
                <a:solidFill>
                  <a:schemeClr val="tx2"/>
                </a:solidFill>
                <a:latin typeface="ＭＳ ゴシック" panose="020B0609070205080204" pitchFamily="49" charset="-128"/>
                <a:ea typeface="ＭＳ ゴシック" panose="020B0609070205080204" pitchFamily="49" charset="-128"/>
                <a:cs typeface="ＭＳ Ｐゴシック" charset="0"/>
              </a:rPr>
              <a:t>／</a:t>
            </a:r>
            <a:r>
              <a:rPr lang="en-US" altLang="en-US" dirty="0" err="1" smtClean="0">
                <a:solidFill>
                  <a:schemeClr val="tx2"/>
                </a:solidFill>
                <a:latin typeface="ＭＳ ゴシック" panose="020B0609070205080204" pitchFamily="49" charset="-128"/>
                <a:ea typeface="ＭＳ ゴシック" panose="020B0609070205080204" pitchFamily="49" charset="-128"/>
                <a:cs typeface="ＭＳ Ｐゴシック" charset="0"/>
              </a:rPr>
              <a:t>表示</a:t>
            </a:r>
            <a:endParaRPr lang="en-US" altLang="en-US" dirty="0">
              <a:solidFill>
                <a:schemeClr val="tx2"/>
              </a:solidFill>
              <a:latin typeface="ＭＳ ゴシック" panose="020B0609070205080204" pitchFamily="49" charset="-128"/>
              <a:ea typeface="ＭＳ ゴシック" panose="020B0609070205080204" pitchFamily="49" charset="-128"/>
              <a:cs typeface="ＭＳ Ｐゴシック" charset="0"/>
            </a:endParaRPr>
          </a:p>
        </p:txBody>
      </p:sp>
      <p:sp>
        <p:nvSpPr>
          <p:cNvPr id="38"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9"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40" name="AutoShape 9"/>
          <p:cNvCxnSpPr>
            <a:cxnSpLocks noChangeShapeType="1"/>
            <a:stCxn id="38"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43"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44"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45"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46"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8"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9"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50"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51"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52" name="Rectangle 78"/>
          <p:cNvSpPr>
            <a:spLocks noChangeArrowheads="1"/>
          </p:cNvSpPr>
          <p:nvPr/>
        </p:nvSpPr>
        <p:spPr bwMode="auto">
          <a:xfrm rot="10800000">
            <a:off x="6746536"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告知／通知／</a:t>
            </a:r>
            <a:r>
              <a:rPr lang="en-US" sz="1000" b="1" smtClean="0">
                <a:solidFill>
                  <a:srgbClr val="000000"/>
                </a:solidFill>
              </a:rPr>
              <a:t>表示</a:t>
            </a:r>
          </a:p>
          <a:p>
            <a:pPr algn="ctr"/>
            <a:r>
              <a:rPr lang="en-US" sz="1000" b="1" smtClean="0">
                <a:solidFill>
                  <a:srgbClr val="000000"/>
                </a:solidFill>
              </a:rPr>
              <a:t>（</a:t>
            </a:r>
            <a:r>
              <a:rPr lang="en-US" sz="1000" b="1">
                <a:solidFill>
                  <a:srgbClr val="000000"/>
                </a:solidFill>
              </a:rPr>
              <a:t>Notice）</a:t>
            </a:r>
          </a:p>
        </p:txBody>
      </p:sp>
      <p:sp>
        <p:nvSpPr>
          <p:cNvPr id="20" name="Rectangle 25"/>
          <p:cNvSpPr/>
          <p:nvPr/>
        </p:nvSpPr>
        <p:spPr>
          <a:xfrm>
            <a:off x="246509" y="3240000"/>
            <a:ext cx="11945492" cy="369332"/>
          </a:xfrm>
          <a:prstGeom prst="rect">
            <a:avLst/>
          </a:prstGeom>
        </p:spPr>
        <p:txBody>
          <a:bodyPr wrap="square" anchor="t">
            <a:spAutoFit/>
          </a:bodyPr>
          <a:lstStyle/>
          <a:p>
            <a:r>
              <a:rPr lang="ja-JP" altLang="en-US" b="1" dirty="0">
                <a:latin typeface="ＭＳ ゴシック" panose="020B0609070205080204" pitchFamily="49" charset="-128"/>
                <a:ea typeface="ＭＳ ゴシック" panose="020B0609070205080204" pitchFamily="49" charset="-128"/>
              </a:rPr>
              <a:t>製品リリース時に用いる適切な告知／表示を準備</a:t>
            </a:r>
            <a:r>
              <a:rPr lang="ja-JP" altLang="en-US" b="1" dirty="0" smtClean="0">
                <a:latin typeface="ＭＳ ゴシック" panose="020B0609070205080204" pitchFamily="49" charset="-128"/>
                <a:ea typeface="ＭＳ ゴシック" panose="020B0609070205080204" pitchFamily="49" charset="-128"/>
              </a:rPr>
              <a:t>する</a:t>
            </a:r>
            <a:endParaRPr lang="ja-JP" altLang="en-US" b="1"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381737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ＭＳ ゴシック" panose="020B0609070205080204" pitchFamily="49" charset="-128"/>
                <a:ea typeface="ＭＳ ゴシック" panose="020B0609070205080204" pitchFamily="49" charset="-128"/>
              </a:rPr>
              <a:t>前提条件</a:t>
            </a:r>
            <a:r>
              <a:rPr lang="en-US" u="sng" dirty="0">
                <a:solidFill>
                  <a:srgbClr val="0070C0"/>
                </a:solidFill>
                <a:latin typeface="ＭＳ ゴシック" panose="020B0609070205080204" pitchFamily="49" charset="-128"/>
                <a:ea typeface="ＭＳ ゴシック" panose="020B0609070205080204" pitchFamily="49" charset="-128"/>
              </a:rPr>
              <a:t>：</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FOSSコンポーネントの使用が承認され</a:t>
            </a:r>
            <a:r>
              <a:rPr lang="ja-JP" altLang="en-US" sz="1600" dirty="0">
                <a:latin typeface="ＭＳ ゴシック" panose="020B0609070205080204" pitchFamily="49" charset="-128"/>
                <a:ea typeface="ＭＳ ゴシック" panose="020B0609070205080204" pitchFamily="49" charset="-128"/>
              </a:rPr>
              <a:t>ている</a:t>
            </a:r>
            <a:endParaRPr lang="en-US" sz="1600" dirty="0">
              <a:latin typeface="ＭＳ ゴシック" panose="020B0609070205080204" pitchFamily="49" charset="-128"/>
              <a:ea typeface="ＭＳ ゴシック" panose="020B0609070205080204" pitchFamily="49"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FOSSコンポーネントがそのリリース</a:t>
            </a:r>
            <a:r>
              <a:rPr lang="ja-JP" altLang="en-US" sz="1600" dirty="0">
                <a:latin typeface="ＭＳ ゴシック" panose="020B0609070205080204" pitchFamily="49" charset="-128"/>
                <a:ea typeface="ＭＳ ゴシック" panose="020B0609070205080204" pitchFamily="49" charset="-128"/>
              </a:rPr>
              <a:t>の</a:t>
            </a:r>
            <a:r>
              <a:rPr lang="en-US" sz="1600" dirty="0" err="1">
                <a:latin typeface="ＭＳ ゴシック" panose="020B0609070205080204" pitchFamily="49" charset="-128"/>
                <a:ea typeface="ＭＳ ゴシック" panose="020B0609070205080204" pitchFamily="49" charset="-128"/>
              </a:rPr>
              <a:t>ソフトウェア一覧</a:t>
            </a:r>
            <a:r>
              <a:rPr lang="ja-JP" altLang="en-US" sz="1600" dirty="0">
                <a:latin typeface="ＭＳ ゴシック" panose="020B0609070205080204" pitchFamily="49" charset="-128"/>
                <a:ea typeface="ＭＳ ゴシック" panose="020B0609070205080204" pitchFamily="49" charset="-128"/>
              </a:rPr>
              <a:t>表</a:t>
            </a:r>
            <a:r>
              <a:rPr lang="en-US" sz="1600" dirty="0" err="1">
                <a:latin typeface="ＭＳ ゴシック" panose="020B0609070205080204" pitchFamily="49" charset="-128"/>
                <a:ea typeface="ＭＳ ゴシック" panose="020B0609070205080204" pitchFamily="49" charset="-128"/>
              </a:rPr>
              <a:t>に登録され</a:t>
            </a:r>
            <a:r>
              <a:rPr lang="ja-JP" altLang="en-US" sz="1600" dirty="0">
                <a:latin typeface="ＭＳ ゴシック" panose="020B0609070205080204" pitchFamily="49" charset="-128"/>
                <a:ea typeface="ＭＳ ゴシック" panose="020B0609070205080204" pitchFamily="49" charset="-128"/>
              </a:rPr>
              <a:t>ている</a:t>
            </a:r>
            <a:endParaRPr lang="en-US" sz="1600" dirty="0">
              <a:latin typeface="ＭＳ ゴシック" panose="020B0609070205080204" pitchFamily="49" charset="-128"/>
              <a:ea typeface="ＭＳ ゴシック" panose="020B0609070205080204" pitchFamily="49"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適切な告知／表示が準備された</a:t>
            </a:r>
            <a:r>
              <a:rPr lang="ja-JP" altLang="en-US" sz="1600" dirty="0">
                <a:latin typeface="ＭＳ ゴシック" panose="020B0609070205080204" pitchFamily="49" charset="-128"/>
                <a:ea typeface="ＭＳ ゴシック" panose="020B0609070205080204" pitchFamily="49" charset="-128"/>
              </a:rPr>
              <a:t>ている</a:t>
            </a: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endParaRPr lang="en-US" sz="1600" dirty="0">
              <a:latin typeface="ＭＳ ゴシック" panose="020B0609070205080204" pitchFamily="49" charset="-128"/>
              <a:ea typeface="ＭＳ ゴシック" panose="020B0609070205080204" pitchFamily="49"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p:txBody>
      </p:sp>
      <p:sp>
        <p:nvSpPr>
          <p:cNvPr id="22" name="Rectangle 25"/>
          <p:cNvSpPr txBox="1">
            <a:spLocks/>
          </p:cNvSpPr>
          <p:nvPr/>
        </p:nvSpPr>
        <p:spPr>
          <a:xfrm>
            <a:off x="8152800" y="3780000"/>
            <a:ext cx="4039200" cy="2680484"/>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ＭＳ ゴシック" panose="020B0609070205080204" pitchFamily="49" charset="-128"/>
                <a:ea typeface="ＭＳ ゴシック" panose="020B0609070205080204" pitchFamily="49" charset="-128"/>
              </a:rPr>
              <a:t>成果</a:t>
            </a:r>
            <a:r>
              <a:rPr lang="en-US" u="sng" dirty="0">
                <a:solidFill>
                  <a:srgbClr val="0070C0"/>
                </a:solidFill>
                <a:latin typeface="ＭＳ ゴシック" panose="020B0609070205080204" pitchFamily="49" charset="-128"/>
                <a:ea typeface="ＭＳ ゴシック" panose="020B0609070205080204" pitchFamily="49" charset="-128"/>
              </a:rPr>
              <a:t>： </a:t>
            </a:r>
          </a:p>
          <a:p>
            <a:pPr lvl="1" indent="-182880">
              <a:lnSpc>
                <a:spcPct val="8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頒布パッケージ</a:t>
            </a:r>
            <a:r>
              <a:rPr lang="ja-JP" altLang="en-US" sz="1600" dirty="0">
                <a:latin typeface="ＭＳ ゴシック" panose="020B0609070205080204" pitchFamily="49" charset="-128"/>
                <a:ea typeface="ＭＳ ゴシック" panose="020B0609070205080204" pitchFamily="49" charset="-128"/>
              </a:rPr>
              <a:t>には、</a:t>
            </a:r>
            <a:r>
              <a:rPr lang="en-US" sz="1600" dirty="0" err="1">
                <a:latin typeface="ＭＳ ゴシック" panose="020B0609070205080204" pitchFamily="49" charset="-128"/>
                <a:ea typeface="ＭＳ ゴシック" panose="020B0609070205080204" pitchFamily="49" charset="-128"/>
              </a:rPr>
              <a:t>レビューされ承認されたソフトウェアだけ</a:t>
            </a:r>
            <a:r>
              <a:rPr lang="ja-JP" altLang="en-US" sz="1600" dirty="0">
                <a:latin typeface="ＭＳ ゴシック" panose="020B0609070205080204" pitchFamily="49" charset="-128"/>
                <a:ea typeface="ＭＳ ゴシック" panose="020B0609070205080204" pitchFamily="49" charset="-128"/>
              </a:rPr>
              <a:t>が</a:t>
            </a:r>
            <a:r>
              <a:rPr lang="en-US" sz="1600" dirty="0">
                <a:latin typeface="ＭＳ ゴシック" panose="020B0609070205080204" pitchFamily="49" charset="-128"/>
                <a:ea typeface="ＭＳ ゴシック" panose="020B0609070205080204" pitchFamily="49" charset="-128"/>
              </a:rPr>
              <a:t>含</a:t>
            </a:r>
            <a:r>
              <a:rPr lang="ja-JP" altLang="en-US" sz="1600" dirty="0">
                <a:latin typeface="ＭＳ ゴシック" panose="020B0609070205080204" pitchFamily="49" charset="-128"/>
                <a:ea typeface="ＭＳ ゴシック" panose="020B0609070205080204" pitchFamily="49" charset="-128"/>
              </a:rPr>
              <a:t>まれ</a:t>
            </a:r>
            <a:r>
              <a:rPr lang="ja-JP" altLang="en-US" sz="1600" dirty="0" err="1">
                <a:latin typeface="ＭＳ ゴシック" panose="020B0609070205080204" pitchFamily="49" charset="-128"/>
                <a:ea typeface="ＭＳ ゴシック" panose="020B0609070205080204" pitchFamily="49" charset="-128"/>
              </a:rPr>
              <a:t>て</a:t>
            </a:r>
            <a:r>
              <a:rPr lang="en-US" sz="1600" dirty="0" err="1">
                <a:latin typeface="ＭＳ ゴシック" panose="020B0609070205080204" pitchFamily="49" charset="-128"/>
                <a:ea typeface="ＭＳ ゴシック" panose="020B0609070205080204" pitchFamily="49" charset="-128"/>
              </a:rPr>
              <a:t>いる</a:t>
            </a:r>
            <a:endParaRPr lang="en-US" sz="1600" dirty="0">
              <a:latin typeface="ＭＳ ゴシック" panose="020B0609070205080204" pitchFamily="49" charset="-128"/>
              <a:ea typeface="ＭＳ ゴシック" panose="020B0609070205080204" pitchFamily="49" charset="-128"/>
            </a:endParaRPr>
          </a:p>
          <a:p>
            <a:pPr lvl="1" indent="-182880">
              <a:lnSpc>
                <a:spcPct val="80000"/>
              </a:lnSpc>
              <a:spcBef>
                <a:spcPct val="20000"/>
              </a:spcBef>
              <a:buClr>
                <a:schemeClr val="accent1"/>
              </a:buClr>
              <a:buSzPct val="85000"/>
              <a:buFont typeface="Arial" pitchFamily="34" charset="0"/>
              <a:buChar char="•"/>
              <a:defRPr/>
            </a:pPr>
            <a:r>
              <a:rPr lang="en-US" sz="1600">
                <a:latin typeface="ＭＳ ゴシック" panose="020B0609070205080204" pitchFamily="49" charset="-128"/>
                <a:ea typeface="ＭＳ ゴシック" panose="020B0609070205080204" pitchFamily="49" charset="-128"/>
              </a:rPr>
              <a:t>（ </a:t>
            </a:r>
            <a:r>
              <a:rPr lang="en-US" sz="1600" smtClean="0">
                <a:latin typeface="ＭＳ ゴシック" panose="020B0609070205080204" pitchFamily="49" charset="-128"/>
                <a:ea typeface="ＭＳ ゴシック" panose="020B0609070205080204" pitchFamily="49" charset="-128"/>
              </a:rPr>
              <a:t>OpenChain仕様書で定義</a:t>
            </a:r>
            <a:r>
              <a:rPr lang="ja-JP" altLang="en-US" sz="1600" dirty="0">
                <a:latin typeface="ＭＳ ゴシック" panose="020B0609070205080204" pitchFamily="49" charset="-128"/>
                <a:ea typeface="ＭＳ ゴシック" panose="020B0609070205080204" pitchFamily="49" charset="-128"/>
              </a:rPr>
              <a:t>され</a:t>
            </a:r>
            <a:r>
              <a:rPr lang="en-US" sz="1600" dirty="0">
                <a:latin typeface="ＭＳ ゴシック" panose="020B0609070205080204" pitchFamily="49" charset="-128"/>
                <a:ea typeface="ＭＳ ゴシック" panose="020B0609070205080204" pitchFamily="49" charset="-128"/>
              </a:rPr>
              <a:t>る）「</a:t>
            </a:r>
            <a:r>
              <a:rPr lang="en-US" sz="1600" dirty="0" err="1">
                <a:latin typeface="ＭＳ ゴシック" panose="020B0609070205080204" pitchFamily="49" charset="-128"/>
                <a:ea typeface="ＭＳ ゴシック" panose="020B0609070205080204" pitchFamily="49" charset="-128"/>
              </a:rPr>
              <a:t>頒布コンプライアンス関連資料</a:t>
            </a:r>
            <a:r>
              <a:rPr lang="ja-JP" altLang="en-US" sz="1600" dirty="0">
                <a:latin typeface="ＭＳ ゴシック" panose="020B0609070205080204" pitchFamily="49" charset="-128"/>
                <a:ea typeface="ＭＳ ゴシック" panose="020B0609070205080204" pitchFamily="49" charset="-128"/>
              </a:rPr>
              <a:t>」として</a:t>
            </a:r>
            <a:r>
              <a:rPr lang="en-US" sz="1600" dirty="0">
                <a:latin typeface="ＭＳ ゴシック" panose="020B0609070205080204" pitchFamily="49" charset="-128"/>
                <a:ea typeface="ＭＳ ゴシック" panose="020B0609070205080204" pitchFamily="49" charset="-128"/>
              </a:rPr>
              <a:t>、</a:t>
            </a:r>
            <a:r>
              <a:rPr lang="en-US" sz="1600" dirty="0" err="1">
                <a:latin typeface="ＭＳ ゴシック" panose="020B0609070205080204" pitchFamily="49" charset="-128"/>
                <a:ea typeface="ＭＳ ゴシック" panose="020B0609070205080204" pitchFamily="49" charset="-128"/>
              </a:rPr>
              <a:t>頒布パッケージ</a:t>
            </a:r>
            <a:r>
              <a:rPr lang="ja-JP" altLang="en-US" sz="1600" dirty="0">
                <a:latin typeface="ＭＳ ゴシック" panose="020B0609070205080204" pitchFamily="49" charset="-128"/>
                <a:ea typeface="ＭＳ ゴシック" panose="020B0609070205080204" pitchFamily="49" charset="-128"/>
              </a:rPr>
              <a:t>やその他頒布</a:t>
            </a:r>
            <a:r>
              <a:rPr lang="en-US" sz="1600" dirty="0" err="1">
                <a:latin typeface="ＭＳ ゴシック" panose="020B0609070205080204" pitchFamily="49" charset="-128"/>
                <a:ea typeface="ＭＳ ゴシック" panose="020B0609070205080204" pitchFamily="49" charset="-128"/>
              </a:rPr>
              <a:t>形態に</a:t>
            </a:r>
            <a:r>
              <a:rPr lang="en-US" altLang="ja-JP" sz="1600" dirty="0" err="1">
                <a:latin typeface="ＭＳ ゴシック" panose="020B0609070205080204" pitchFamily="49" charset="-128"/>
                <a:ea typeface="ＭＳ ゴシック" panose="020B0609070205080204" pitchFamily="49" charset="-128"/>
              </a:rPr>
              <a:t>適切な告知／表示</a:t>
            </a:r>
            <a:r>
              <a:rPr lang="ja-JP" altLang="en-US" sz="1600" dirty="0">
                <a:latin typeface="ＭＳ ゴシック" panose="020B0609070205080204" pitchFamily="49" charset="-128"/>
                <a:ea typeface="ＭＳ ゴシック" panose="020B0609070205080204" pitchFamily="49" charset="-128"/>
              </a:rPr>
              <a:t>が</a:t>
            </a:r>
            <a:r>
              <a:rPr lang="en-US" altLang="ja-JP" sz="1600" dirty="0" err="1">
                <a:latin typeface="ＭＳ ゴシック" panose="020B0609070205080204" pitchFamily="49" charset="-128"/>
                <a:ea typeface="ＭＳ ゴシック" panose="020B0609070205080204" pitchFamily="49" charset="-128"/>
              </a:rPr>
              <a:t>盛り込</a:t>
            </a:r>
            <a:r>
              <a:rPr lang="ja-JP" altLang="en-US" sz="1600" dirty="0">
                <a:latin typeface="ＭＳ ゴシック" panose="020B0609070205080204" pitchFamily="49" charset="-128"/>
                <a:ea typeface="ＭＳ ゴシック" panose="020B0609070205080204" pitchFamily="49" charset="-128"/>
              </a:rPr>
              <a:t>まれ</a:t>
            </a:r>
            <a:r>
              <a:rPr lang="ja-JP" altLang="en-US" sz="1600" dirty="0" err="1">
                <a:latin typeface="ＭＳ ゴシック" panose="020B0609070205080204" pitchFamily="49" charset="-128"/>
                <a:ea typeface="ＭＳ ゴシック" panose="020B0609070205080204" pitchFamily="49" charset="-128"/>
              </a:rPr>
              <a:t>て</a:t>
            </a:r>
            <a:r>
              <a:rPr lang="ja-JP" altLang="en-US" sz="1600" dirty="0">
                <a:latin typeface="ＭＳ ゴシック" panose="020B0609070205080204" pitchFamily="49" charset="-128"/>
                <a:ea typeface="ＭＳ ゴシック" panose="020B0609070205080204" pitchFamily="49" charset="-128"/>
              </a:rPr>
              <a:t>いる</a:t>
            </a:r>
            <a:endParaRPr lang="en-US" sz="1600" dirty="0">
              <a:latin typeface="ＭＳ ゴシック" panose="020B0609070205080204" pitchFamily="49" charset="-128"/>
              <a:ea typeface="ＭＳ ゴシック" panose="020B0609070205080204" pitchFamily="49" charset="-128"/>
            </a:endParaRPr>
          </a:p>
          <a:p>
            <a:pPr marL="685800"/>
            <a:endParaRPr lang="en-US" sz="1600" dirty="0">
              <a:latin typeface="ＭＳ ゴシック" panose="020B0609070205080204" pitchFamily="49" charset="-128"/>
              <a:ea typeface="ＭＳ ゴシック" panose="020B0609070205080204" pitchFamily="49" charset="-128"/>
            </a:endParaRPr>
          </a:p>
          <a:p>
            <a:pPr marL="685800"/>
            <a:endParaRPr lang="en-US" sz="1600" dirty="0">
              <a:latin typeface="ＭＳ ゴシック" panose="020B0609070205080204" pitchFamily="49" charset="-128"/>
              <a:ea typeface="ＭＳ ゴシック" panose="020B0609070205080204" pitchFamily="49" charset="-128"/>
            </a:endParaRPr>
          </a:p>
        </p:txBody>
      </p:sp>
      <p:sp>
        <p:nvSpPr>
          <p:cNvPr id="23" name="Rectangle 25"/>
          <p:cNvSpPr txBox="1">
            <a:spLocks/>
          </p:cNvSpPr>
          <p:nvPr/>
        </p:nvSpPr>
        <p:spPr>
          <a:xfrm>
            <a:off x="3930883" y="3699318"/>
            <a:ext cx="4344671" cy="2771456"/>
          </a:xfrm>
          <a:prstGeom prst="rect">
            <a:avLst/>
          </a:prstGeom>
        </p:spPr>
        <p:txBody>
          <a:bodyPr vert="horz" lIns="91440" tIns="45720" rIns="91440" bIns="45720" rtlCol="0" anchor="t">
            <a:noAutofit/>
          </a:bodyPr>
          <a:lstStyle/>
          <a:p>
            <a:pPr marL="228600" indent="-228600">
              <a:lnSpc>
                <a:spcPct val="110000"/>
              </a:lnSpc>
              <a:spcBef>
                <a:spcPts val="1000"/>
              </a:spcBef>
              <a:buSzPct val="90000"/>
              <a:buFont typeface="Arial" panose="020B0604020202020204" pitchFamily="34" charset="0"/>
              <a:buChar char="•"/>
              <a:defRPr/>
            </a:pPr>
            <a:r>
              <a:rPr lang="en-US" u="sng" dirty="0" err="1">
                <a:solidFill>
                  <a:srgbClr val="0070C0"/>
                </a:solidFill>
                <a:latin typeface="ＭＳ ゴシック" panose="020B0609070205080204" pitchFamily="49" charset="-128"/>
                <a:ea typeface="ＭＳ ゴシック" panose="020B0609070205080204" pitchFamily="49" charset="-128"/>
              </a:rPr>
              <a:t>ステップ</a:t>
            </a:r>
            <a:r>
              <a:rPr lang="en-US" u="sng" dirty="0">
                <a:solidFill>
                  <a:srgbClr val="0070C0"/>
                </a:solidFill>
                <a:latin typeface="ＭＳ ゴシック" panose="020B0609070205080204" pitchFamily="49" charset="-128"/>
                <a:ea typeface="ＭＳ ゴシック" panose="020B0609070205080204" pitchFamily="49" charset="-128"/>
              </a:rPr>
              <a:t>： </a:t>
            </a:r>
          </a:p>
          <a:p>
            <a:pPr lvl="1" indent="-182880">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頒布</a:t>
            </a:r>
            <a:r>
              <a:rPr lang="ja-JP" altLang="en-US" sz="1600" dirty="0">
                <a:latin typeface="ＭＳ ゴシック" panose="020B0609070205080204" pitchFamily="49" charset="-128"/>
                <a:ea typeface="ＭＳ ゴシック" panose="020B0609070205080204" pitchFamily="49" charset="-128"/>
              </a:rPr>
              <a:t>用</a:t>
            </a:r>
            <a:r>
              <a:rPr lang="en-US" sz="1600" dirty="0" err="1">
                <a:latin typeface="ＭＳ ゴシック" panose="020B0609070205080204" pitchFamily="49" charset="-128"/>
                <a:ea typeface="ＭＳ ゴシック" panose="020B0609070205080204" pitchFamily="49" charset="-128"/>
              </a:rPr>
              <a:t>のFOSSパッケージが明確になっていて</a:t>
            </a:r>
            <a:r>
              <a:rPr lang="ja-JP" altLang="en-US" sz="1600" dirty="0" err="1">
                <a:latin typeface="ＭＳ ゴシック" panose="020B0609070205080204" pitchFamily="49" charset="-128"/>
                <a:ea typeface="ＭＳ ゴシック" panose="020B0609070205080204" pitchFamily="49" charset="-128"/>
              </a:rPr>
              <a:t>、</a:t>
            </a:r>
            <a:r>
              <a:rPr lang="en-US" sz="1600" dirty="0" err="1">
                <a:latin typeface="ＭＳ ゴシック" panose="020B0609070205080204" pitchFamily="49" charset="-128"/>
                <a:ea typeface="ＭＳ ゴシック" panose="020B0609070205080204" pitchFamily="49" charset="-128"/>
              </a:rPr>
              <a:t>承認されていることを</a:t>
            </a:r>
            <a:r>
              <a:rPr lang="ja-JP" altLang="en-US" sz="1600" dirty="0">
                <a:latin typeface="ＭＳ ゴシック" panose="020B0609070205080204" pitchFamily="49" charset="-128"/>
                <a:ea typeface="ＭＳ ゴシック" panose="020B0609070205080204" pitchFamily="49" charset="-128"/>
              </a:rPr>
              <a:t>検証</a:t>
            </a:r>
            <a:r>
              <a:rPr lang="en-US" sz="1600" dirty="0" err="1">
                <a:latin typeface="ＭＳ ゴシック" panose="020B0609070205080204" pitchFamily="49" charset="-128"/>
                <a:ea typeface="ＭＳ ゴシック" panose="020B0609070205080204" pitchFamily="49" charset="-128"/>
              </a:rPr>
              <a:t>する</a:t>
            </a:r>
            <a:endParaRPr lang="en-US" sz="1600" dirty="0">
              <a:latin typeface="ＭＳ ゴシック" panose="020B0609070205080204" pitchFamily="49" charset="-128"/>
              <a:ea typeface="ＭＳ ゴシック" panose="020B0609070205080204" pitchFamily="49" charset="-128"/>
            </a:endParaRPr>
          </a:p>
          <a:p>
            <a:pPr lvl="1" indent="-182880">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レビューされたソースコードが製品として出荷されるバイナリ形態の同等物と合致していることを</a:t>
            </a:r>
            <a:r>
              <a:rPr lang="ja-JP" altLang="en-US" sz="1600" dirty="0">
                <a:latin typeface="ＭＳ ゴシック" panose="020B0609070205080204" pitchFamily="49" charset="-128"/>
                <a:ea typeface="ＭＳ ゴシック" panose="020B0609070205080204" pitchFamily="49" charset="-128"/>
              </a:rPr>
              <a:t>検証</a:t>
            </a:r>
            <a:r>
              <a:rPr lang="en-US" sz="1600" dirty="0" err="1">
                <a:latin typeface="ＭＳ ゴシック" panose="020B0609070205080204" pitchFamily="49" charset="-128"/>
                <a:ea typeface="ＭＳ ゴシック" panose="020B0609070205080204" pitchFamily="49" charset="-128"/>
              </a:rPr>
              <a:t>する</a:t>
            </a:r>
            <a:endParaRPr lang="en-US" sz="1600" dirty="0">
              <a:latin typeface="ＭＳ ゴシック" panose="020B0609070205080204" pitchFamily="49" charset="-128"/>
              <a:ea typeface="ＭＳ ゴシック" panose="020B0609070205080204" pitchFamily="49" charset="-128"/>
            </a:endParaRPr>
          </a:p>
          <a:p>
            <a:pPr lvl="1" indent="-182880">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エンドユーザ</a:t>
            </a:r>
            <a:r>
              <a:rPr lang="ja-JP" altLang="en-US" sz="1600" dirty="0" err="1">
                <a:latin typeface="ＭＳ ゴシック" panose="020B0609070205080204" pitchFamily="49" charset="-128"/>
                <a:ea typeface="ＭＳ ゴシック" panose="020B0609070205080204" pitchFamily="49" charset="-128"/>
              </a:rPr>
              <a:t>ー</a:t>
            </a:r>
            <a:r>
              <a:rPr lang="en-US" sz="1600" dirty="0" err="1">
                <a:latin typeface="ＭＳ ゴシック" panose="020B0609070205080204" pitchFamily="49" charset="-128"/>
                <a:ea typeface="ＭＳ ゴシック" panose="020B0609070205080204" pitchFamily="49" charset="-128"/>
              </a:rPr>
              <a:t>向けに当該FOSSのソースコードをリクエストできる権利について情報提供するため</a:t>
            </a:r>
            <a:r>
              <a:rPr lang="ja-JP" altLang="en-US" sz="1600" dirty="0">
                <a:latin typeface="ＭＳ ゴシック" panose="020B0609070205080204" pitchFamily="49" charset="-128"/>
                <a:ea typeface="ＭＳ ゴシック" panose="020B0609070205080204" pitchFamily="49" charset="-128"/>
              </a:rPr>
              <a:t>の</a:t>
            </a:r>
            <a:r>
              <a:rPr lang="en-US" sz="1600" dirty="0" err="1">
                <a:latin typeface="ＭＳ ゴシック" panose="020B0609070205080204" pitchFamily="49" charset="-128"/>
                <a:ea typeface="ＭＳ ゴシック" panose="020B0609070205080204" pitchFamily="49" charset="-128"/>
              </a:rPr>
              <a:t>適切な告知</a:t>
            </a:r>
            <a:r>
              <a:rPr lang="ja-JP" altLang="en-US" sz="1600" dirty="0">
                <a:latin typeface="ＭＳ ゴシック" panose="020B0609070205080204" pitchFamily="49" charset="-128"/>
                <a:ea typeface="ＭＳ ゴシック" panose="020B0609070205080204" pitchFamily="49" charset="-128"/>
              </a:rPr>
              <a:t>文</a:t>
            </a:r>
            <a:r>
              <a:rPr lang="en-US" sz="1600" dirty="0">
                <a:latin typeface="ＭＳ ゴシック" panose="020B0609070205080204" pitchFamily="49" charset="-128"/>
                <a:ea typeface="ＭＳ ゴシック" panose="020B0609070205080204" pitchFamily="49" charset="-128"/>
              </a:rPr>
              <a:t>が</a:t>
            </a:r>
            <a:r>
              <a:rPr lang="ja-JP" altLang="en-US" sz="1600" dirty="0">
                <a:latin typeface="ＭＳ ゴシック" panose="020B0609070205080204" pitchFamily="49" charset="-128"/>
                <a:ea typeface="ＭＳ ゴシック" panose="020B0609070205080204" pitchFamily="49" charset="-128"/>
              </a:rPr>
              <a:t>すべて用意さ</a:t>
            </a:r>
            <a:r>
              <a:rPr lang="en-US" sz="1600" dirty="0" err="1">
                <a:latin typeface="ＭＳ ゴシック" panose="020B0609070205080204" pitchFamily="49" charset="-128"/>
                <a:ea typeface="ＭＳ ゴシック" panose="020B0609070205080204" pitchFamily="49" charset="-128"/>
              </a:rPr>
              <a:t>れていることを</a:t>
            </a:r>
            <a:r>
              <a:rPr lang="ja-JP" altLang="en-US" sz="1600" dirty="0">
                <a:latin typeface="ＭＳ ゴシック" panose="020B0609070205080204" pitchFamily="49" charset="-128"/>
                <a:ea typeface="ＭＳ ゴシック" panose="020B0609070205080204" pitchFamily="49" charset="-128"/>
              </a:rPr>
              <a:t>検証</a:t>
            </a:r>
            <a:r>
              <a:rPr lang="en-US" sz="1600" dirty="0" err="1">
                <a:latin typeface="ＭＳ ゴシック" panose="020B0609070205080204" pitchFamily="49" charset="-128"/>
                <a:ea typeface="ＭＳ ゴシック" panose="020B0609070205080204" pitchFamily="49" charset="-128"/>
              </a:rPr>
              <a:t>する</a:t>
            </a:r>
            <a:endParaRPr lang="en-US" sz="1600" dirty="0">
              <a:latin typeface="ＭＳ ゴシック" panose="020B0609070205080204" pitchFamily="49" charset="-128"/>
              <a:ea typeface="ＭＳ ゴシック" panose="020B0609070205080204" pitchFamily="49" charset="-128"/>
            </a:endParaRPr>
          </a:p>
          <a:p>
            <a:pPr lvl="1" indent="-182880">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確認された</a:t>
            </a:r>
            <a:r>
              <a:rPr lang="ja-JP" altLang="en-US" sz="1600" dirty="0">
                <a:latin typeface="ＭＳ ゴシック" panose="020B0609070205080204" pitchFamily="49" charset="-128"/>
                <a:ea typeface="ＭＳ ゴシック" panose="020B0609070205080204" pitchFamily="49" charset="-128"/>
              </a:rPr>
              <a:t>その他</a:t>
            </a:r>
            <a:r>
              <a:rPr lang="en-US" sz="1600" dirty="0" err="1">
                <a:latin typeface="ＭＳ ゴシック" panose="020B0609070205080204" pitchFamily="49" charset="-128"/>
                <a:ea typeface="ＭＳ ゴシック" panose="020B0609070205080204" pitchFamily="49" charset="-128"/>
              </a:rPr>
              <a:t>義務の履行を</a:t>
            </a:r>
            <a:r>
              <a:rPr lang="ja-JP" altLang="en-US" sz="1600" dirty="0">
                <a:latin typeface="ＭＳ ゴシック" panose="020B0609070205080204" pitchFamily="49" charset="-128"/>
                <a:ea typeface="ＭＳ ゴシック" panose="020B0609070205080204" pitchFamily="49" charset="-128"/>
              </a:rPr>
              <a:t>検証</a:t>
            </a:r>
            <a:r>
              <a:rPr lang="en-US" sz="1600" dirty="0" err="1">
                <a:latin typeface="ＭＳ ゴシック" panose="020B0609070205080204" pitchFamily="49" charset="-128"/>
                <a:ea typeface="ＭＳ ゴシック" panose="020B0609070205080204" pitchFamily="49" charset="-128"/>
              </a:rPr>
              <a:t>する</a:t>
            </a:r>
            <a:r>
              <a:rPr lang="en-US" sz="1600" dirty="0">
                <a:latin typeface="ＭＳ ゴシック" panose="020B0609070205080204" pitchFamily="49" charset="-128"/>
                <a:ea typeface="ＭＳ ゴシック" panose="020B0609070205080204" pitchFamily="49" charset="-128"/>
              </a:rPr>
              <a:t> </a:t>
            </a: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ＭＳ ゴシック" panose="020B0609070205080204" pitchFamily="49" charset="-128"/>
                <a:ea typeface="ＭＳ ゴシック" panose="020B0609070205080204" pitchFamily="49" charset="-128"/>
              </a:rPr>
              <a:t>頒布されるソフトウェアがレビューされ承認されたことを</a:t>
            </a:r>
            <a:r>
              <a:rPr lang="ja-JP" altLang="en-US" b="1" dirty="0">
                <a:latin typeface="ＭＳ ゴシック" panose="020B0609070205080204" pitchFamily="49" charset="-128"/>
                <a:ea typeface="ＭＳ ゴシック" panose="020B0609070205080204" pitchFamily="49" charset="-128"/>
              </a:rPr>
              <a:t>検証</a:t>
            </a:r>
            <a:r>
              <a:rPr lang="en-US" b="1" dirty="0" err="1">
                <a:latin typeface="ＭＳ ゴシック" panose="020B0609070205080204" pitchFamily="49" charset="-128"/>
                <a:ea typeface="ＭＳ ゴシック" panose="020B0609070205080204" pitchFamily="49" charset="-128"/>
              </a:rPr>
              <a:t>する</a:t>
            </a:r>
            <a:r>
              <a:rPr lang="en-US" b="1" dirty="0">
                <a:latin typeface="ＭＳ ゴシック" panose="020B0609070205080204" pitchFamily="49" charset="-128"/>
                <a:ea typeface="ＭＳ ゴシック" panose="020B0609070205080204" pitchFamily="49" charset="-128"/>
              </a:rPr>
              <a:t> </a:t>
            </a:r>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ＭＳ ゴシック" panose="020B0609070205080204" pitchFamily="49" charset="-128"/>
                <a:ea typeface="ＭＳ ゴシック" panose="020B0609070205080204" pitchFamily="49" charset="-128"/>
                <a:cs typeface="ＭＳ Ｐゴシック" charset="0"/>
              </a:rPr>
              <a:t>頒布前の検証</a:t>
            </a:r>
          </a:p>
        </p:txBody>
      </p:sp>
      <p:sp>
        <p:nvSpPr>
          <p:cNvPr id="27"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8"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9" name="AutoShape 9"/>
          <p:cNvCxnSpPr>
            <a:cxnSpLocks noChangeShapeType="1"/>
            <a:stCxn id="27"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1" name="Rectangle 78"/>
          <p:cNvSpPr>
            <a:spLocks noChangeArrowheads="1"/>
          </p:cNvSpPr>
          <p:nvPr/>
        </p:nvSpPr>
        <p:spPr bwMode="auto">
          <a:xfrm rot="10800000">
            <a:off x="7320529"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検証</a:t>
            </a:r>
          </a:p>
          <a:p>
            <a:pPr algn="ctr"/>
            <a:r>
              <a:rPr lang="en-US" sz="1000" b="1">
                <a:solidFill>
                  <a:srgbClr val="000000"/>
                </a:solidFill>
              </a:rPr>
              <a:t>（Verification）</a:t>
            </a:r>
          </a:p>
        </p:txBody>
      </p:sp>
    </p:spTree>
    <p:extLst>
      <p:ext uri="{BB962C8B-B14F-4D97-AF65-F5344CB8AC3E}">
        <p14:creationId xmlns:p14="http://schemas.microsoft.com/office/powerpoint/2010/main" val="12487432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0"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ＭＳ ゴシック" panose="020B0609070205080204" pitchFamily="49" charset="-128"/>
                <a:ea typeface="ＭＳ ゴシック" panose="020B0609070205080204" pitchFamily="49" charset="-128"/>
              </a:rPr>
              <a:t>前提条件</a:t>
            </a:r>
            <a:r>
              <a:rPr lang="en-US" u="sng" dirty="0">
                <a:solidFill>
                  <a:srgbClr val="0070C0"/>
                </a:solidFill>
                <a:latin typeface="ＭＳ ゴシック" panose="020B0609070205080204" pitchFamily="49" charset="-128"/>
                <a:ea typeface="ＭＳ ゴシック" panose="020B0609070205080204" pitchFamily="49" charset="-128"/>
              </a:rPr>
              <a:t>：</a:t>
            </a:r>
          </a:p>
          <a:p>
            <a:pPr lvl="1" indent="-182880">
              <a:lnSpc>
                <a:spcPct val="90000"/>
              </a:lnSpc>
              <a:spcBef>
                <a:spcPct val="20000"/>
              </a:spcBef>
              <a:buClr>
                <a:schemeClr val="accent1"/>
              </a:buClr>
              <a:buSzPct val="85000"/>
              <a:buFont typeface="Arial" pitchFamily="34" charset="0"/>
              <a:buChar char="•"/>
              <a:defRPr/>
            </a:pPr>
            <a:r>
              <a:rPr lang="en-US" sz="1600">
                <a:latin typeface="ＭＳ ゴシック" panose="020B0609070205080204" pitchFamily="49" charset="-128"/>
                <a:ea typeface="ＭＳ ゴシック" panose="020B0609070205080204" pitchFamily="49" charset="-128"/>
              </a:rPr>
              <a:t>すべての頒布前検証が完了し</a:t>
            </a:r>
            <a:r>
              <a:rPr lang="en-US" sz="1600" smtClean="0">
                <a:latin typeface="ＭＳ ゴシック" panose="020B0609070205080204" pitchFamily="49" charset="-128"/>
                <a:ea typeface="ＭＳ ゴシック" panose="020B0609070205080204" pitchFamily="49" charset="-128"/>
              </a:rPr>
              <a:t>、</a:t>
            </a:r>
            <a:br>
              <a:rPr lang="en-US" sz="1600" smtClean="0">
                <a:latin typeface="ＭＳ ゴシック" panose="020B0609070205080204" pitchFamily="49" charset="-128"/>
                <a:ea typeface="ＭＳ ゴシック" panose="020B0609070205080204" pitchFamily="49" charset="-128"/>
              </a:rPr>
            </a:br>
            <a:r>
              <a:rPr lang="en-US" sz="1600" smtClean="0">
                <a:latin typeface="ＭＳ ゴシック" panose="020B0609070205080204" pitchFamily="49" charset="-128"/>
                <a:ea typeface="ＭＳ ゴシック" panose="020B0609070205080204" pitchFamily="49" charset="-128"/>
              </a:rPr>
              <a:t>問題が発見されていない</a:t>
            </a: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endParaRPr lang="en-US" sz="1600" dirty="0">
              <a:latin typeface="ＭＳ ゴシック" panose="020B0609070205080204" pitchFamily="49" charset="-128"/>
              <a:ea typeface="ＭＳ ゴシック" panose="020B0609070205080204" pitchFamily="49"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p:txBody>
      </p:sp>
      <p:sp>
        <p:nvSpPr>
          <p:cNvPr id="21" name="Rectangle 25"/>
          <p:cNvSpPr txBox="1">
            <a:spLocks/>
          </p:cNvSpPr>
          <p:nvPr/>
        </p:nvSpPr>
        <p:spPr>
          <a:xfrm>
            <a:off x="8153400" y="3780000"/>
            <a:ext cx="4038600" cy="230187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ＭＳ ゴシック" panose="020B0609070205080204" pitchFamily="49" charset="-128"/>
                <a:ea typeface="ＭＳ ゴシック" panose="020B0609070205080204" pitchFamily="49" charset="-128"/>
              </a:rPr>
              <a:t>成果</a:t>
            </a:r>
            <a:r>
              <a:rPr lang="en-US" u="sng" dirty="0">
                <a:solidFill>
                  <a:srgbClr val="0070C0"/>
                </a:solidFill>
                <a:latin typeface="ＭＳ ゴシック" panose="020B0609070205080204" pitchFamily="49" charset="-128"/>
                <a:ea typeface="ＭＳ ゴシック" panose="020B0609070205080204" pitchFamily="49"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ソースコード</a:t>
            </a:r>
            <a:r>
              <a:rPr lang="ja-JP" altLang="en-US" sz="1600" dirty="0">
                <a:latin typeface="ＭＳ ゴシック" panose="020B0609070205080204" pitchFamily="49" charset="-128"/>
                <a:ea typeface="ＭＳ ゴシック" panose="020B0609070205080204" pitchFamily="49" charset="-128"/>
              </a:rPr>
              <a:t>を</a:t>
            </a:r>
            <a:r>
              <a:rPr lang="en-US" sz="1600" dirty="0" err="1">
                <a:latin typeface="ＭＳ ゴシック" panose="020B0609070205080204" pitchFamily="49" charset="-128"/>
                <a:ea typeface="ＭＳ ゴシック" panose="020B0609070205080204" pitchFamily="49" charset="-128"/>
              </a:rPr>
              <a:t>提供</a:t>
            </a:r>
            <a:r>
              <a:rPr lang="ja-JP" altLang="en-US" sz="1600" dirty="0">
                <a:latin typeface="ＭＳ ゴシック" panose="020B0609070205080204" pitchFamily="49" charset="-128"/>
                <a:ea typeface="ＭＳ ゴシック" panose="020B0609070205080204" pitchFamily="49" charset="-128"/>
              </a:rPr>
              <a:t>する</a:t>
            </a:r>
            <a:r>
              <a:rPr lang="en-US" sz="1600" dirty="0" err="1">
                <a:latin typeface="ＭＳ ゴシック" panose="020B0609070205080204" pitchFamily="49" charset="-128"/>
                <a:ea typeface="ＭＳ ゴシック" panose="020B0609070205080204" pitchFamily="49" charset="-128"/>
              </a:rPr>
              <a:t>義務が履行される</a:t>
            </a:r>
            <a:endParaRPr lang="en-US" sz="1600" dirty="0">
              <a:latin typeface="ＭＳ ゴシック" panose="020B0609070205080204" pitchFamily="49" charset="-128"/>
              <a:ea typeface="ＭＳ ゴシック" panose="020B0609070205080204" pitchFamily="49" charset="-128"/>
            </a:endParaRPr>
          </a:p>
          <a:p>
            <a:pPr marL="685800"/>
            <a:endParaRPr lang="en-US" sz="1600" dirty="0">
              <a:latin typeface="ＭＳ ゴシック" panose="020B0609070205080204" pitchFamily="49" charset="-128"/>
              <a:ea typeface="ＭＳ ゴシック" panose="020B0609070205080204" pitchFamily="49" charset="-128"/>
            </a:endParaRPr>
          </a:p>
          <a:p>
            <a:pPr marL="685800"/>
            <a:endParaRPr lang="en-US" sz="1600" dirty="0">
              <a:latin typeface="ＭＳ ゴシック" panose="020B0609070205080204" pitchFamily="49" charset="-128"/>
              <a:ea typeface="ＭＳ ゴシック" panose="020B0609070205080204" pitchFamily="49" charset="-128"/>
            </a:endParaRPr>
          </a:p>
        </p:txBody>
      </p:sp>
      <p:sp>
        <p:nvSpPr>
          <p:cNvPr id="22" name="Rectangle 25"/>
          <p:cNvSpPr txBox="1">
            <a:spLocks/>
          </p:cNvSpPr>
          <p:nvPr/>
        </p:nvSpPr>
        <p:spPr>
          <a:xfrm>
            <a:off x="4077000" y="3780000"/>
            <a:ext cx="4038600" cy="2771456"/>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ＭＳ ゴシック" panose="020B0609070205080204" pitchFamily="49" charset="-128"/>
                <a:ea typeface="ＭＳ ゴシック" panose="020B0609070205080204" pitchFamily="49" charset="-128"/>
              </a:rPr>
              <a:t>ステップ</a:t>
            </a:r>
            <a:r>
              <a:rPr lang="en-US" u="sng" dirty="0">
                <a:solidFill>
                  <a:srgbClr val="0070C0"/>
                </a:solidFill>
                <a:latin typeface="ＭＳ ゴシック" panose="020B0609070205080204" pitchFamily="49" charset="-128"/>
                <a:ea typeface="ＭＳ ゴシック" panose="020B0609070205080204" pitchFamily="49"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ＭＳ ゴシック" panose="020B0609070205080204" pitchFamily="49" charset="-128"/>
                <a:ea typeface="ＭＳ ゴシック" panose="020B0609070205080204" pitchFamily="49" charset="-128"/>
              </a:rPr>
              <a:t>製品に対応</a:t>
            </a:r>
            <a:r>
              <a:rPr lang="ja-JP" altLang="en-US" sz="1600">
                <a:latin typeface="ＭＳ ゴシック" panose="020B0609070205080204" pitchFamily="49" charset="-128"/>
                <a:ea typeface="ＭＳ ゴシック" panose="020B0609070205080204" pitchFamily="49" charset="-128"/>
              </a:rPr>
              <a:t>した</a:t>
            </a:r>
            <a:r>
              <a:rPr lang="en-US" sz="1600" smtClean="0">
                <a:latin typeface="ＭＳ ゴシック" panose="020B0609070205080204" pitchFamily="49" charset="-128"/>
                <a:ea typeface="ＭＳ ゴシック" panose="020B0609070205080204" pitchFamily="49" charset="-128"/>
              </a:rPr>
              <a:t>ソースコードを関連ビルドツールや文書類とともに提供する（</a:t>
            </a:r>
            <a:r>
              <a:rPr lang="en-US" sz="1600" dirty="0" err="1">
                <a:latin typeface="ＭＳ ゴシック" panose="020B0609070205080204" pitchFamily="49" charset="-128"/>
                <a:ea typeface="ＭＳ ゴシック" panose="020B0609070205080204" pitchFamily="49" charset="-128"/>
              </a:rPr>
              <a:t>例：頒布Webサイトへアップロードする、頒布パッケージに含める</a:t>
            </a:r>
            <a:r>
              <a:rPr lang="en-US" sz="1600" dirty="0">
                <a:latin typeface="ＭＳ ゴシック" panose="020B0609070205080204" pitchFamily="49" charset="-128"/>
                <a:ea typeface="ＭＳ ゴシック" panose="020B0609070205080204" pitchFamily="49"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ソースコードが</a:t>
            </a:r>
            <a:r>
              <a:rPr lang="ja-JP" altLang="en-US" sz="1600" dirty="0" err="1">
                <a:latin typeface="ＭＳ ゴシック" panose="020B0609070205080204" pitchFamily="49" charset="-128"/>
                <a:ea typeface="ＭＳ ゴシック" panose="020B0609070205080204" pitchFamily="49" charset="-128"/>
              </a:rPr>
              <a:t>、</a:t>
            </a:r>
            <a:r>
              <a:rPr lang="en-US" sz="1600" dirty="0" err="1">
                <a:latin typeface="ＭＳ ゴシック" panose="020B0609070205080204" pitchFamily="49" charset="-128"/>
                <a:ea typeface="ＭＳ ゴシック" panose="020B0609070205080204" pitchFamily="49" charset="-128"/>
              </a:rPr>
              <a:t>製品と</a:t>
            </a:r>
            <a:r>
              <a:rPr lang="ja-JP" altLang="en-US" sz="1600" dirty="0">
                <a:latin typeface="ＭＳ ゴシック" panose="020B0609070205080204" pitchFamily="49" charset="-128"/>
                <a:ea typeface="ＭＳ ゴシック" panose="020B0609070205080204" pitchFamily="49" charset="-128"/>
              </a:rPr>
              <a:t>バージョン</a:t>
            </a:r>
            <a:r>
              <a:rPr lang="en-US" sz="1600" dirty="0" err="1">
                <a:latin typeface="ＭＳ ゴシック" panose="020B0609070205080204" pitchFamily="49" charset="-128"/>
                <a:ea typeface="ＭＳ ゴシック" panose="020B0609070205080204" pitchFamily="49" charset="-128"/>
              </a:rPr>
              <a:t>に対応し</a:t>
            </a:r>
            <a:r>
              <a:rPr lang="ja-JP" altLang="en-US" sz="1600" dirty="0">
                <a:latin typeface="ＭＳ ゴシック" panose="020B0609070205080204" pitchFamily="49" charset="-128"/>
                <a:ea typeface="ＭＳ ゴシック" panose="020B0609070205080204" pitchFamily="49" charset="-128"/>
              </a:rPr>
              <a:t>たラベルで</a:t>
            </a:r>
            <a:r>
              <a:rPr lang="en-US" sz="1600" dirty="0" err="1">
                <a:latin typeface="ＭＳ ゴシック" panose="020B0609070205080204" pitchFamily="49" charset="-128"/>
                <a:ea typeface="ＭＳ ゴシック" panose="020B0609070205080204" pitchFamily="49" charset="-128"/>
              </a:rPr>
              <a:t>識別される</a:t>
            </a: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ja-JP" altLang="en-US" b="1" dirty="0">
                <a:latin typeface="ＭＳ ゴシック" panose="020B0609070205080204" pitchFamily="49" charset="-128"/>
                <a:ea typeface="ＭＳ ゴシック" panose="020B0609070205080204" pitchFamily="49" charset="-128"/>
              </a:rPr>
              <a:t>添付</a:t>
            </a:r>
            <a:r>
              <a:rPr lang="en-US" b="1" dirty="0" err="1" smtClean="0">
                <a:latin typeface="ＭＳ ゴシック" panose="020B0609070205080204" pitchFamily="49" charset="-128"/>
                <a:ea typeface="ＭＳ ゴシック" panose="020B0609070205080204" pitchFamily="49" charset="-128"/>
              </a:rPr>
              <a:t>ソースコードを要求され</a:t>
            </a:r>
            <a:r>
              <a:rPr lang="ja-JP" altLang="en-US" b="1" dirty="0" smtClean="0">
                <a:latin typeface="ＭＳ ゴシック" panose="020B0609070205080204" pitchFamily="49" charset="-128"/>
                <a:ea typeface="ＭＳ ゴシック" panose="020B0609070205080204" pitchFamily="49" charset="-128"/>
              </a:rPr>
              <a:t>た</a:t>
            </a:r>
            <a:r>
              <a:rPr lang="en-US" b="1" dirty="0" err="1" smtClean="0">
                <a:latin typeface="ＭＳ ゴシック" panose="020B0609070205080204" pitchFamily="49" charset="-128"/>
                <a:ea typeface="ＭＳ ゴシック" panose="020B0609070205080204" pitchFamily="49" charset="-128"/>
              </a:rPr>
              <a:t>形で提供する</a:t>
            </a:r>
            <a:r>
              <a:rPr lang="en-US" b="1" dirty="0" smtClean="0">
                <a:latin typeface="ＭＳ ゴシック" panose="020B0609070205080204" pitchFamily="49" charset="-128"/>
                <a:ea typeface="ＭＳ ゴシック" panose="020B0609070205080204" pitchFamily="49" charset="-128"/>
              </a:rPr>
              <a:t> </a:t>
            </a:r>
            <a:endParaRPr lang="en-US" b="1" dirty="0">
              <a:latin typeface="ＭＳ ゴシック" panose="020B0609070205080204" pitchFamily="49" charset="-128"/>
              <a:ea typeface="ＭＳ ゴシック" panose="020B0609070205080204" pitchFamily="49" charset="-128"/>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mtClean="0">
                <a:solidFill>
                  <a:schemeClr val="tx2"/>
                </a:solidFill>
                <a:latin typeface="ＭＳ ゴシック" panose="020B0609070205080204" pitchFamily="49" charset="-128"/>
                <a:ea typeface="ＭＳ ゴシック" panose="020B0609070205080204" pitchFamily="49" charset="-128"/>
                <a:cs typeface="ＭＳ Ｐゴシック" charset="0"/>
              </a:rPr>
              <a:t>添付</a:t>
            </a:r>
            <a:r>
              <a:rPr lang="en-US" smtClean="0">
                <a:solidFill>
                  <a:schemeClr val="tx2"/>
                </a:solidFill>
                <a:latin typeface="ＭＳ ゴシック" panose="020B0609070205080204" pitchFamily="49" charset="-128"/>
                <a:ea typeface="ＭＳ ゴシック" panose="020B0609070205080204" pitchFamily="49" charset="-128"/>
                <a:cs typeface="ＭＳ Ｐゴシック" charset="0"/>
              </a:rPr>
              <a:t>ソースコード</a:t>
            </a:r>
            <a:r>
              <a:rPr lang="en-US" altLang="ja-JP" sz="4000" baseline="30000" dirty="0">
                <a:solidFill>
                  <a:schemeClr val="tx2"/>
                </a:solidFill>
                <a:latin typeface="ＭＳ ゴシック" panose="020B0609070205080204" pitchFamily="49" charset="-128"/>
                <a:ea typeface="ＭＳ ゴシック" panose="020B0609070205080204" pitchFamily="49" charset="-128"/>
                <a:cs typeface="ＭＳ Ｐゴシック" charset="0"/>
              </a:rPr>
              <a:t> ※ </a:t>
            </a:r>
            <a:r>
              <a:rPr lang="en-US" smtClean="0">
                <a:solidFill>
                  <a:schemeClr val="tx2"/>
                </a:solidFill>
                <a:latin typeface="ＭＳ ゴシック" panose="020B0609070205080204" pitchFamily="49" charset="-128"/>
                <a:ea typeface="ＭＳ ゴシック" panose="020B0609070205080204" pitchFamily="49" charset="-128"/>
                <a:cs typeface="ＭＳ Ｐゴシック" charset="0"/>
              </a:rPr>
              <a:t>を頒布する</a:t>
            </a:r>
            <a:endParaRPr lang="en-US" dirty="0">
              <a:latin typeface="ＭＳ ゴシック" panose="020B0609070205080204" pitchFamily="49" charset="-128"/>
              <a:ea typeface="ＭＳ ゴシック" panose="020B0609070205080204" pitchFamily="49" charset="-128"/>
              <a:cs typeface="ＭＳ Ｐゴシック" charset="0"/>
            </a:endParaRPr>
          </a:p>
        </p:txBody>
      </p:sp>
      <p:sp>
        <p:nvSpPr>
          <p:cNvPr id="40" name="Rectangle 78"/>
          <p:cNvSpPr>
            <a:spLocks noChangeArrowheads="1"/>
          </p:cNvSpPr>
          <p:nvPr/>
        </p:nvSpPr>
        <p:spPr bwMode="auto">
          <a:xfrm rot="10800000">
            <a:off x="7894522"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頒布</a:t>
            </a:r>
          </a:p>
          <a:p>
            <a:pPr algn="ctr"/>
            <a:r>
              <a:rPr lang="en-US" sz="1000" b="1">
                <a:solidFill>
                  <a:srgbClr val="000000"/>
                </a:solidFill>
              </a:rPr>
              <a:t>（Distribution）</a:t>
            </a:r>
          </a:p>
        </p:txBody>
      </p:sp>
      <p:sp>
        <p:nvSpPr>
          <p:cNvPr id="2" name="テキスト ボックス 1"/>
          <p:cNvSpPr txBox="1"/>
          <p:nvPr/>
        </p:nvSpPr>
        <p:spPr>
          <a:xfrm>
            <a:off x="246509" y="6351877"/>
            <a:ext cx="3331361" cy="338554"/>
          </a:xfrm>
          <a:prstGeom prst="rect">
            <a:avLst/>
          </a:prstGeom>
          <a:noFill/>
        </p:spPr>
        <p:txBody>
          <a:bodyPr wrap="none" rtlCol="0">
            <a:spAutoFit/>
          </a:bodyPr>
          <a:lstStyle/>
          <a:p>
            <a:r>
              <a:rPr kumimoji="1" lang="en-US" altLang="ja-JP" sz="1600" smtClean="0"/>
              <a:t>※</a:t>
            </a:r>
            <a:r>
              <a:rPr kumimoji="1" lang="ja-JP" altLang="en-US" sz="1600" smtClean="0"/>
              <a:t>製品に対応したソースコードのこと</a:t>
            </a:r>
            <a:endParaRPr kumimoji="1" lang="en-US" altLang="ja-JP" sz="1600" dirty="0" smtClean="0"/>
          </a:p>
        </p:txBody>
      </p:sp>
    </p:spTree>
    <p:extLst>
      <p:ext uri="{BB962C8B-B14F-4D97-AF65-F5344CB8AC3E}">
        <p14:creationId xmlns:p14="http://schemas.microsoft.com/office/powerpoint/2010/main" val="13517243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0"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ＭＳ ゴシック" panose="020B0609070205080204" pitchFamily="49" charset="-128"/>
                <a:ea typeface="ＭＳ ゴシック" panose="020B0609070205080204" pitchFamily="49" charset="-128"/>
              </a:rPr>
              <a:t>前提条件</a:t>
            </a:r>
            <a:r>
              <a:rPr lang="en-US" u="sng" dirty="0">
                <a:solidFill>
                  <a:srgbClr val="0070C0"/>
                </a:solidFill>
                <a:latin typeface="ＭＳ ゴシック" panose="020B0609070205080204" pitchFamily="49" charset="-128"/>
                <a:ea typeface="ＭＳ ゴシック" panose="020B0609070205080204" pitchFamily="49" charset="-128"/>
              </a:rPr>
              <a:t>：</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ＭＳ ゴシック" panose="020B0609070205080204" pitchFamily="49" charset="-128"/>
                <a:ea typeface="ＭＳ ゴシック" panose="020B0609070205080204" pitchFamily="49" charset="-128"/>
              </a:rPr>
              <a:t>添付</a:t>
            </a:r>
            <a:r>
              <a:rPr lang="en-US" sz="1600" dirty="0" err="1">
                <a:latin typeface="ＭＳ ゴシック" panose="020B0609070205080204" pitchFamily="49" charset="-128"/>
                <a:ea typeface="ＭＳ ゴシック" panose="020B0609070205080204" pitchFamily="49" charset="-128"/>
              </a:rPr>
              <a:t>ソースコードが要求された通りに提供されている</a:t>
            </a:r>
            <a:endParaRPr lang="en-US" sz="1600" dirty="0">
              <a:latin typeface="ＭＳ ゴシック" panose="020B0609070205080204" pitchFamily="49" charset="-128"/>
              <a:ea typeface="ＭＳ ゴシック" panose="020B0609070205080204" pitchFamily="49"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適切な告知</a:t>
            </a:r>
            <a:r>
              <a:rPr lang="ja-JP" altLang="en-US" sz="1600" dirty="0">
                <a:latin typeface="ＭＳ ゴシック" panose="020B0609070205080204" pitchFamily="49" charset="-128"/>
                <a:ea typeface="ＭＳ ゴシック" panose="020B0609070205080204" pitchFamily="49" charset="-128"/>
              </a:rPr>
              <a:t>文</a:t>
            </a:r>
            <a:r>
              <a:rPr lang="en-US" sz="1600" dirty="0" err="1">
                <a:latin typeface="ＭＳ ゴシック" panose="020B0609070205080204" pitchFamily="49" charset="-128"/>
                <a:ea typeface="ＭＳ ゴシック" panose="020B0609070205080204" pitchFamily="49" charset="-128"/>
              </a:rPr>
              <a:t>が準備された</a:t>
            </a:r>
            <a:r>
              <a:rPr lang="en-US" sz="1600" dirty="0">
                <a:latin typeface="ＭＳ ゴシック" panose="020B0609070205080204" pitchFamily="49" charset="-128"/>
                <a:ea typeface="ＭＳ ゴシック" panose="020B0609070205080204" pitchFamily="49" charset="-128"/>
              </a:rPr>
              <a:t> </a:t>
            </a:r>
          </a:p>
          <a:p>
            <a:pPr marL="614363" indent="-342900"/>
            <a:endParaRPr lang="en-US" sz="1600" dirty="0">
              <a:latin typeface="ＭＳ ゴシック" panose="020B0609070205080204" pitchFamily="49" charset="-128"/>
              <a:ea typeface="ＭＳ ゴシック" panose="020B0609070205080204" pitchFamily="49"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p:txBody>
      </p:sp>
      <p:sp>
        <p:nvSpPr>
          <p:cNvPr id="21" name="Rectangle 25"/>
          <p:cNvSpPr txBox="1">
            <a:spLocks/>
          </p:cNvSpPr>
          <p:nvPr/>
        </p:nvSpPr>
        <p:spPr>
          <a:xfrm>
            <a:off x="8153400" y="378000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rPr>
              <a:t>成果</a:t>
            </a:r>
            <a:r>
              <a:rPr kumimoji="0" lang="en-US" sz="1800" b="0" i="0" u="sng" strike="noStrike" kern="1200" cap="none" spc="0" normalizeH="0" baseline="0" noProof="0" dirty="0">
                <a:ln>
                  <a:noFill/>
                </a:ln>
                <a:solidFill>
                  <a:srgbClr val="0070C0"/>
                </a:solidFill>
                <a:effectLst/>
                <a:uLnTx/>
                <a:uFillTx/>
                <a:latin typeface="ＭＳ ゴシック" panose="020B0609070205080204" pitchFamily="49" charset="-128"/>
                <a:ea typeface="ＭＳ ゴシック" panose="020B0609070205080204" pitchFamily="49" charset="-128"/>
              </a:rPr>
              <a:t>： </a:t>
            </a:r>
            <a:endParaRPr kumimoji="0" lang="en-US" sz="1800" b="0" i="0" u="sng"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a:p>
            <a:pPr lvl="1" indent="-182880">
              <a:lnSpc>
                <a:spcPct val="90000"/>
              </a:lnSpc>
              <a:spcBef>
                <a:spcPct val="20000"/>
              </a:spcBef>
              <a:buClr>
                <a:schemeClr val="accent1"/>
              </a:buClr>
              <a:buSzPct val="85000"/>
              <a:buFont typeface="Arial" pitchFamily="34" charset="0"/>
              <a:buChar char="•"/>
              <a:defRPr/>
            </a:pPr>
            <a:r>
              <a:rPr lang="ja-JP" altLang="en-US" sz="1600" dirty="0">
                <a:latin typeface="ＭＳ ゴシック" panose="020B0609070205080204" pitchFamily="49" charset="-128"/>
                <a:ea typeface="ＭＳ ゴシック" panose="020B0609070205080204" pitchFamily="49" charset="-128"/>
              </a:rPr>
              <a:t>検証済みの</a:t>
            </a:r>
            <a:r>
              <a:rPr lang="en-US" sz="1600" dirty="0" err="1">
                <a:latin typeface="ＭＳ ゴシック" panose="020B0609070205080204" pitchFamily="49" charset="-128"/>
                <a:ea typeface="ＭＳ ゴシック" panose="020B0609070205080204" pitchFamily="49" charset="-128"/>
              </a:rPr>
              <a:t>頒布コンプライアンス関連資料が適切に提供され</a:t>
            </a:r>
            <a:r>
              <a:rPr lang="ja-JP" altLang="en-US" sz="1600" dirty="0">
                <a:latin typeface="ＭＳ ゴシック" panose="020B0609070205080204" pitchFamily="49" charset="-128"/>
                <a:ea typeface="ＭＳ ゴシック" panose="020B0609070205080204" pitchFamily="49" charset="-128"/>
              </a:rPr>
              <a:t>る</a:t>
            </a:r>
            <a:endParaRPr lang="en-US" sz="1600" dirty="0">
              <a:latin typeface="ＭＳ ゴシック" panose="020B0609070205080204" pitchFamily="49" charset="-128"/>
              <a:ea typeface="ＭＳ ゴシック" panose="020B0609070205080204" pitchFamily="49" charset="-128"/>
            </a:endParaRPr>
          </a:p>
          <a:p>
            <a:pPr marL="685800"/>
            <a:endParaRPr lang="en-US" sz="1600" dirty="0">
              <a:latin typeface="ＭＳ ゴシック" panose="020B0609070205080204" pitchFamily="49" charset="-128"/>
              <a:ea typeface="ＭＳ ゴシック" panose="020B0609070205080204" pitchFamily="49" charset="-128"/>
            </a:endParaRPr>
          </a:p>
          <a:p>
            <a:pPr marL="685800"/>
            <a:endParaRPr lang="en-US" sz="1600" dirty="0">
              <a:latin typeface="ＭＳ ゴシック" panose="020B0609070205080204" pitchFamily="49" charset="-128"/>
              <a:ea typeface="ＭＳ ゴシック" panose="020B0609070205080204" pitchFamily="49" charset="-128"/>
            </a:endParaRPr>
          </a:p>
        </p:txBody>
      </p:sp>
      <p:sp>
        <p:nvSpPr>
          <p:cNvPr id="22" name="Rectangle 25"/>
          <p:cNvSpPr txBox="1">
            <a:spLocks/>
          </p:cNvSpPr>
          <p:nvPr/>
        </p:nvSpPr>
        <p:spPr>
          <a:xfrm>
            <a:off x="3840762" y="3780000"/>
            <a:ext cx="4511076" cy="2771456"/>
          </a:xfrm>
          <a:prstGeom prst="rect">
            <a:avLst/>
          </a:prstGeom>
        </p:spPr>
        <p:txBody>
          <a:bodyPr vert="horz" lIns="91440" tIns="45720" rIns="91440" bIns="45720" rtlCol="0" anchor="t">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rPr>
              <a:t>ステップ</a:t>
            </a:r>
            <a:r>
              <a:rPr kumimoji="0" lang="en-US" sz="1800" b="0" i="0" u="sng" strike="noStrike" kern="1200" cap="none" spc="0" normalizeH="0" baseline="0" noProof="0" dirty="0">
                <a:ln>
                  <a:noFill/>
                </a:ln>
                <a:solidFill>
                  <a:srgbClr val="0070C0"/>
                </a:solidFill>
                <a:effectLst/>
                <a:uLnTx/>
                <a:uFillTx/>
                <a:latin typeface="ＭＳ ゴシック" panose="020B0609070205080204" pitchFamily="49" charset="-128"/>
                <a:ea typeface="ＭＳ ゴシック" panose="020B0609070205080204" pitchFamily="49" charset="-128"/>
              </a:rPr>
              <a:t>： </a:t>
            </a:r>
            <a:endParaRPr kumimoji="0" lang="en-US" sz="1800" b="0" i="0" u="sng"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a:p>
            <a:pPr lvl="1" indent="-182880">
              <a:spcBef>
                <a:spcPct val="20000"/>
              </a:spcBef>
              <a:buClr>
                <a:schemeClr val="accent1"/>
              </a:buClr>
              <a:buSzPct val="85000"/>
              <a:buFont typeface="Arial" pitchFamily="34" charset="0"/>
              <a:buChar char="•"/>
              <a:defRPr/>
            </a:pPr>
            <a:r>
              <a:rPr lang="ja-JP" altLang="en-US" sz="1600" dirty="0">
                <a:latin typeface="ＭＳ ゴシック" panose="020B0609070205080204" pitchFamily="49" charset="-128"/>
                <a:ea typeface="ＭＳ ゴシック" panose="020B0609070205080204" pitchFamily="49" charset="-128"/>
              </a:rPr>
              <a:t>添付</a:t>
            </a:r>
            <a:r>
              <a:rPr lang="en-US" sz="1600" dirty="0" err="1">
                <a:latin typeface="ＭＳ ゴシック" panose="020B0609070205080204" pitchFamily="49" charset="-128"/>
                <a:ea typeface="ＭＳ ゴシック" panose="020B0609070205080204" pitchFamily="49" charset="-128"/>
              </a:rPr>
              <a:t>ソースコードが（あるならば</a:t>
            </a:r>
            <a:r>
              <a:rPr lang="ja-JP" altLang="en-US" sz="1600" dirty="0">
                <a:latin typeface="ＭＳ ゴシック" panose="020B0609070205080204" pitchFamily="49" charset="-128"/>
                <a:ea typeface="ＭＳ ゴシック" panose="020B0609070205080204" pitchFamily="49" charset="-128"/>
              </a:rPr>
              <a:t>）</a:t>
            </a:r>
            <a:r>
              <a:rPr lang="en-US" sz="1600" dirty="0" err="1">
                <a:latin typeface="ＭＳ ゴシック" panose="020B0609070205080204" pitchFamily="49" charset="-128"/>
                <a:ea typeface="ＭＳ ゴシック" panose="020B0609070205080204" pitchFamily="49" charset="-128"/>
              </a:rPr>
              <a:t>適切にアップロードされたか</a:t>
            </a:r>
            <a:r>
              <a:rPr lang="en-US" sz="1600" dirty="0">
                <a:latin typeface="ＭＳ ゴシック" panose="020B0609070205080204" pitchFamily="49" charset="-128"/>
                <a:ea typeface="ＭＳ ゴシック" panose="020B0609070205080204" pitchFamily="49" charset="-128"/>
              </a:rPr>
              <a:t>、</a:t>
            </a:r>
            <a:r>
              <a:rPr lang="ja-JP" altLang="en-US" sz="1600" dirty="0">
                <a:latin typeface="ＭＳ ゴシック" panose="020B0609070205080204" pitchFamily="49" charset="-128"/>
                <a:ea typeface="ＭＳ ゴシック" panose="020B0609070205080204" pitchFamily="49" charset="-128"/>
              </a:rPr>
              <a:t>または</a:t>
            </a:r>
            <a:r>
              <a:rPr lang="en-US" sz="1600" dirty="0" err="1">
                <a:latin typeface="ＭＳ ゴシック" panose="020B0609070205080204" pitchFamily="49" charset="-128"/>
                <a:ea typeface="ＭＳ ゴシック" panose="020B0609070205080204" pitchFamily="49" charset="-128"/>
              </a:rPr>
              <a:t>頒布されたかを</a:t>
            </a:r>
            <a:r>
              <a:rPr lang="ja-JP" altLang="en-US" sz="1600" dirty="0">
                <a:latin typeface="ＭＳ ゴシック" panose="020B0609070205080204" pitchFamily="49" charset="-128"/>
                <a:ea typeface="ＭＳ ゴシック" panose="020B0609070205080204" pitchFamily="49" charset="-128"/>
              </a:rPr>
              <a:t>検証</a:t>
            </a:r>
            <a:r>
              <a:rPr lang="en-US" sz="1600" dirty="0" err="1">
                <a:latin typeface="ＭＳ ゴシック" panose="020B0609070205080204" pitchFamily="49" charset="-128"/>
                <a:ea typeface="ＭＳ ゴシック" panose="020B0609070205080204" pitchFamily="49" charset="-128"/>
              </a:rPr>
              <a:t>する</a:t>
            </a:r>
            <a:r>
              <a:rPr lang="en-US" sz="1600" dirty="0">
                <a:latin typeface="ＭＳ ゴシック" panose="020B0609070205080204" pitchFamily="49" charset="-128"/>
                <a:ea typeface="ＭＳ ゴシック" panose="020B0609070205080204" pitchFamily="49" charset="-128"/>
              </a:rPr>
              <a:t>  </a:t>
            </a:r>
          </a:p>
          <a:p>
            <a:pPr lvl="1" indent="-182880">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アップロードされた</a:t>
            </a:r>
            <a:r>
              <a:rPr lang="en-US" sz="1600" dirty="0">
                <a:latin typeface="ＭＳ ゴシック" panose="020B0609070205080204" pitchFamily="49" charset="-128"/>
                <a:ea typeface="ＭＳ ゴシック" panose="020B0609070205080204" pitchFamily="49" charset="-128"/>
              </a:rPr>
              <a:t>、</a:t>
            </a:r>
            <a:r>
              <a:rPr lang="ja-JP" altLang="en-US" sz="1600" dirty="0">
                <a:latin typeface="ＭＳ ゴシック" panose="020B0609070205080204" pitchFamily="49" charset="-128"/>
                <a:ea typeface="ＭＳ ゴシック" panose="020B0609070205080204" pitchFamily="49" charset="-128"/>
              </a:rPr>
              <a:t>または</a:t>
            </a:r>
            <a:r>
              <a:rPr lang="en-US" sz="1600" dirty="0" err="1">
                <a:latin typeface="ＭＳ ゴシック" panose="020B0609070205080204" pitchFamily="49" charset="-128"/>
                <a:ea typeface="ＭＳ ゴシック" panose="020B0609070205080204" pitchFamily="49" charset="-128"/>
              </a:rPr>
              <a:t>頒布されたソースコードが承認されたものと同じ</a:t>
            </a:r>
            <a:r>
              <a:rPr lang="ja-JP" altLang="en-US" sz="1600" dirty="0">
                <a:latin typeface="ＭＳ ゴシック" panose="020B0609070205080204" pitchFamily="49" charset="-128"/>
                <a:ea typeface="ＭＳ ゴシック" panose="020B0609070205080204" pitchFamily="49" charset="-128"/>
              </a:rPr>
              <a:t>バージョン</a:t>
            </a:r>
            <a:r>
              <a:rPr lang="en-US" sz="1600" dirty="0" err="1">
                <a:latin typeface="ＭＳ ゴシック" panose="020B0609070205080204" pitchFamily="49" charset="-128"/>
                <a:ea typeface="ＭＳ ゴシック" panose="020B0609070205080204" pitchFamily="49" charset="-128"/>
              </a:rPr>
              <a:t>となっていることを</a:t>
            </a:r>
            <a:r>
              <a:rPr lang="ja-JP" altLang="en-US" sz="1600" dirty="0">
                <a:latin typeface="ＭＳ ゴシック" panose="020B0609070205080204" pitchFamily="49" charset="-128"/>
                <a:ea typeface="ＭＳ ゴシック" panose="020B0609070205080204" pitchFamily="49" charset="-128"/>
              </a:rPr>
              <a:t>検証</a:t>
            </a:r>
            <a:r>
              <a:rPr lang="en-US" sz="1600" dirty="0" err="1">
                <a:latin typeface="ＭＳ ゴシック" panose="020B0609070205080204" pitchFamily="49" charset="-128"/>
                <a:ea typeface="ＭＳ ゴシック" panose="020B0609070205080204" pitchFamily="49" charset="-128"/>
              </a:rPr>
              <a:t>する</a:t>
            </a:r>
            <a:r>
              <a:rPr lang="en-US" sz="1600" dirty="0">
                <a:latin typeface="ＭＳ ゴシック" panose="020B0609070205080204" pitchFamily="49" charset="-128"/>
                <a:ea typeface="ＭＳ ゴシック" panose="020B0609070205080204" pitchFamily="49" charset="-128"/>
              </a:rPr>
              <a:t> </a:t>
            </a:r>
          </a:p>
          <a:p>
            <a:pPr lvl="1" indent="-182880">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告知</a:t>
            </a:r>
            <a:r>
              <a:rPr lang="en-US" sz="1600" dirty="0">
                <a:latin typeface="ＭＳ ゴシック" panose="020B0609070205080204" pitchFamily="49" charset="-128"/>
                <a:ea typeface="ＭＳ ゴシック" panose="020B0609070205080204" pitchFamily="49" charset="-128"/>
              </a:rPr>
              <a:t>/</a:t>
            </a:r>
            <a:r>
              <a:rPr lang="ja-JP" altLang="en-US" sz="1600" dirty="0">
                <a:latin typeface="ＭＳ ゴシック" panose="020B0609070205080204" pitchFamily="49" charset="-128"/>
                <a:ea typeface="ＭＳ ゴシック" panose="020B0609070205080204" pitchFamily="49" charset="-128"/>
              </a:rPr>
              <a:t>通知</a:t>
            </a:r>
            <a:r>
              <a:rPr lang="en-US" altLang="ja-JP" sz="1600" dirty="0">
                <a:latin typeface="ＭＳ ゴシック" panose="020B0609070205080204" pitchFamily="49" charset="-128"/>
                <a:ea typeface="ＭＳ ゴシック" panose="020B0609070205080204" pitchFamily="49" charset="-128"/>
              </a:rPr>
              <a:t>/</a:t>
            </a:r>
            <a:r>
              <a:rPr lang="ja-JP" altLang="en-US" sz="1600" dirty="0">
                <a:latin typeface="ＭＳ ゴシック" panose="020B0609070205080204" pitchFamily="49" charset="-128"/>
                <a:ea typeface="ＭＳ ゴシック" panose="020B0609070205080204" pitchFamily="49" charset="-128"/>
              </a:rPr>
              <a:t>表示</a:t>
            </a:r>
            <a:r>
              <a:rPr lang="en-US" sz="1600" dirty="0" err="1">
                <a:latin typeface="ＭＳ ゴシック" panose="020B0609070205080204" pitchFamily="49" charset="-128"/>
                <a:ea typeface="ＭＳ ゴシック" panose="020B0609070205080204" pitchFamily="49" charset="-128"/>
              </a:rPr>
              <a:t>が適切に公開され</a:t>
            </a:r>
            <a:r>
              <a:rPr lang="en-US" sz="1600" dirty="0">
                <a:latin typeface="ＭＳ ゴシック" panose="020B0609070205080204" pitchFamily="49" charset="-128"/>
                <a:ea typeface="ＭＳ ゴシック" panose="020B0609070205080204" pitchFamily="49" charset="-128"/>
              </a:rPr>
              <a:t>、</a:t>
            </a:r>
            <a:r>
              <a:rPr lang="ja-JP" altLang="en-US" sz="1600" dirty="0">
                <a:latin typeface="ＭＳ ゴシック" panose="020B0609070205080204" pitchFamily="49" charset="-128"/>
                <a:ea typeface="ＭＳ ゴシック" panose="020B0609070205080204" pitchFamily="49" charset="-128"/>
              </a:rPr>
              <a:t>入手可能となっている</a:t>
            </a:r>
            <a:r>
              <a:rPr lang="en-US" sz="1600" dirty="0" err="1">
                <a:latin typeface="ＭＳ ゴシック" panose="020B0609070205080204" pitchFamily="49" charset="-128"/>
                <a:ea typeface="ＭＳ ゴシック" panose="020B0609070205080204" pitchFamily="49" charset="-128"/>
              </a:rPr>
              <a:t>かを</a:t>
            </a:r>
            <a:r>
              <a:rPr lang="ja-JP" altLang="en-US" sz="1600" dirty="0">
                <a:latin typeface="ＭＳ ゴシック" panose="020B0609070205080204" pitchFamily="49" charset="-128"/>
                <a:ea typeface="ＭＳ ゴシック" panose="020B0609070205080204" pitchFamily="49" charset="-128"/>
              </a:rPr>
              <a:t>検証</a:t>
            </a:r>
            <a:r>
              <a:rPr lang="en-US" sz="1600" dirty="0" err="1">
                <a:latin typeface="ＭＳ ゴシック" panose="020B0609070205080204" pitchFamily="49" charset="-128"/>
                <a:ea typeface="ＭＳ ゴシック" panose="020B0609070205080204" pitchFamily="49" charset="-128"/>
              </a:rPr>
              <a:t>する</a:t>
            </a:r>
            <a:endParaRPr lang="en-US" sz="1600" dirty="0">
              <a:latin typeface="ＭＳ ゴシック" panose="020B0609070205080204" pitchFamily="49" charset="-128"/>
              <a:ea typeface="ＭＳ ゴシック" panose="020B0609070205080204" pitchFamily="49" charset="-128"/>
            </a:endParaRPr>
          </a:p>
          <a:p>
            <a:pPr lvl="1" indent="-182880">
              <a:spcBef>
                <a:spcPct val="20000"/>
              </a:spcBef>
              <a:buClr>
                <a:schemeClr val="accent1"/>
              </a:buClr>
              <a:buSzPct val="85000"/>
              <a:buFont typeface="Arial" pitchFamily="34" charset="0"/>
              <a:buChar char="•"/>
              <a:defRPr/>
            </a:pPr>
            <a:r>
              <a:rPr lang="en-US" sz="1600" dirty="0">
                <a:latin typeface="ＭＳ ゴシック" panose="020B0609070205080204" pitchFamily="49" charset="-128"/>
                <a:ea typeface="ＭＳ ゴシック" panose="020B0609070205080204" pitchFamily="49" charset="-128"/>
              </a:rPr>
              <a:t> </a:t>
            </a:r>
            <a:r>
              <a:rPr lang="en-US" sz="1600" dirty="0" err="1">
                <a:latin typeface="ＭＳ ゴシック" panose="020B0609070205080204" pitchFamily="49" charset="-128"/>
                <a:ea typeface="ＭＳ ゴシック" panose="020B0609070205080204" pitchFamily="49" charset="-128"/>
              </a:rPr>
              <a:t>その他確認された義務が履行されているかを</a:t>
            </a:r>
            <a:r>
              <a:rPr lang="ja-JP" altLang="en-US" sz="1600" dirty="0">
                <a:latin typeface="ＭＳ ゴシック" panose="020B0609070205080204" pitchFamily="49" charset="-128"/>
                <a:ea typeface="ＭＳ ゴシック" panose="020B0609070205080204" pitchFamily="49" charset="-128"/>
              </a:rPr>
              <a:t>検証</a:t>
            </a:r>
            <a:r>
              <a:rPr lang="en-US" sz="1600" dirty="0" err="1">
                <a:latin typeface="ＭＳ ゴシック" panose="020B0609070205080204" pitchFamily="49" charset="-128"/>
                <a:ea typeface="ＭＳ ゴシック" panose="020B0609070205080204" pitchFamily="49" charset="-128"/>
              </a:rPr>
              <a:t>する</a:t>
            </a: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en-US" b="1" dirty="0" err="1">
                <a:latin typeface="ＭＳ ゴシック" panose="020B0609070205080204" pitchFamily="49" charset="-128"/>
                <a:ea typeface="ＭＳ ゴシック" panose="020B0609070205080204" pitchFamily="49" charset="-128"/>
              </a:rPr>
              <a:t>ライセンス義務のコンプライアンスを</a:t>
            </a:r>
            <a:r>
              <a:rPr lang="ja-JP" altLang="en-US" b="1" dirty="0">
                <a:latin typeface="ＭＳ ゴシック" panose="020B0609070205080204" pitchFamily="49" charset="-128"/>
                <a:ea typeface="ＭＳ ゴシック" panose="020B0609070205080204" pitchFamily="49" charset="-128"/>
              </a:rPr>
              <a:t>検証</a:t>
            </a:r>
            <a:r>
              <a:rPr lang="en-US" b="1" dirty="0" err="1">
                <a:latin typeface="ＭＳ ゴシック" panose="020B0609070205080204" pitchFamily="49" charset="-128"/>
                <a:ea typeface="ＭＳ ゴシック" panose="020B0609070205080204" pitchFamily="49" charset="-128"/>
              </a:rPr>
              <a:t>する</a:t>
            </a:r>
            <a:endParaRPr lang="en-US" b="1" dirty="0">
              <a:latin typeface="ＭＳ ゴシック" panose="020B0609070205080204" pitchFamily="49" charset="-128"/>
              <a:ea typeface="ＭＳ ゴシック" panose="020B0609070205080204" pitchFamily="49" charset="-128"/>
            </a:endParaRP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ＭＳ ゴシック" panose="020B0609070205080204" pitchFamily="49" charset="-128"/>
                <a:ea typeface="ＭＳ ゴシック" panose="020B0609070205080204" pitchFamily="49" charset="-128"/>
                <a:cs typeface="ＭＳ Ｐゴシック" charset="0"/>
              </a:rPr>
              <a:t>最終</a:t>
            </a:r>
            <a:r>
              <a:rPr lang="ja-JP" altLang="en-US" dirty="0">
                <a:solidFill>
                  <a:schemeClr val="tx2"/>
                </a:solidFill>
                <a:latin typeface="ＭＳ ゴシック" panose="020B0609070205080204" pitchFamily="49" charset="-128"/>
                <a:ea typeface="ＭＳ ゴシック" panose="020B0609070205080204" pitchFamily="49" charset="-128"/>
                <a:cs typeface="ＭＳ Ｐゴシック" charset="0"/>
              </a:rPr>
              <a:t>検証</a:t>
            </a:r>
            <a:endParaRPr lang="en-US" altLang="en-US" dirty="0">
              <a:solidFill>
                <a:schemeClr val="tx2"/>
              </a:solidFill>
              <a:latin typeface="ＭＳ ゴシック" panose="020B0609070205080204" pitchFamily="49" charset="-128"/>
              <a:ea typeface="ＭＳ ゴシック" panose="020B0609070205080204" pitchFamily="49" charset="-128"/>
              <a:cs typeface="ＭＳ Ｐゴシック" charset="0"/>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0" name="Rectangle 78"/>
          <p:cNvSpPr>
            <a:spLocks noChangeArrowheads="1"/>
          </p:cNvSpPr>
          <p:nvPr/>
        </p:nvSpPr>
        <p:spPr bwMode="auto">
          <a:xfrm rot="10800000">
            <a:off x="8468515"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検証</a:t>
            </a:r>
          </a:p>
          <a:p>
            <a:pPr algn="ctr"/>
            <a:r>
              <a:rPr lang="en-US" sz="1000" b="1">
                <a:solidFill>
                  <a:srgbClr val="000000"/>
                </a:solidFill>
              </a:rPr>
              <a:t>（Verification）</a:t>
            </a:r>
          </a:p>
        </p:txBody>
      </p:sp>
    </p:spTree>
    <p:extLst>
      <p:ext uri="{BB962C8B-B14F-4D97-AF65-F5344CB8AC3E}">
        <p14:creationId xmlns:p14="http://schemas.microsoft.com/office/powerpoint/2010/main" val="1548130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latin typeface="ＭＳ ゴシック" panose="020B0609070205080204" pitchFamily="49" charset="-128"/>
                <a:ea typeface="ＭＳ ゴシック" panose="020B0609070205080204" pitchFamily="49" charset="-128"/>
              </a:rPr>
              <a:t>コンプライアンスの適正努力（</a:t>
            </a:r>
            <a:r>
              <a:rPr lang="en-US" altLang="ja-JP" dirty="0">
                <a:latin typeface="ＭＳ ゴシック" panose="020B0609070205080204" pitchFamily="49" charset="-128"/>
                <a:ea typeface="ＭＳ ゴシック" panose="020B0609070205080204" pitchFamily="49" charset="-128"/>
              </a:rPr>
              <a:t>Compliance due diligence</a:t>
            </a:r>
            <a:r>
              <a:rPr lang="ja-JP" altLang="en-US" dirty="0">
                <a:latin typeface="ＭＳ ゴシック" panose="020B0609070205080204" pitchFamily="49" charset="-128"/>
                <a:ea typeface="ＭＳ ゴシック" panose="020B0609070205080204" pitchFamily="49" charset="-128"/>
              </a:rPr>
              <a:t>）と</a:t>
            </a:r>
            <a:r>
              <a:rPr lang="ja-JP" altLang="en-US" dirty="0" smtClean="0">
                <a:latin typeface="ＭＳ ゴシック" panose="020B0609070205080204" pitchFamily="49" charset="-128"/>
                <a:ea typeface="ＭＳ ゴシック" panose="020B0609070205080204" pitchFamily="49" charset="-128"/>
              </a:rPr>
              <a:t>してどの</a:t>
            </a:r>
            <a:r>
              <a:rPr lang="ja-JP" altLang="en-US" dirty="0">
                <a:latin typeface="ＭＳ ゴシック" panose="020B0609070205080204" pitchFamily="49" charset="-128"/>
                <a:ea typeface="ＭＳ ゴシック" panose="020B0609070205080204" pitchFamily="49" charset="-128"/>
              </a:rPr>
              <a:t>ようなもの</a:t>
            </a:r>
            <a:r>
              <a:rPr lang="x-none" dirty="0">
                <a:latin typeface="ＭＳ ゴシック" panose="020B0609070205080204" pitchFamily="49" charset="-128"/>
                <a:ea typeface="ＭＳ ゴシック" panose="020B0609070205080204" pitchFamily="49" charset="-128"/>
              </a:rPr>
              <a:t>が関係しますか？（</a:t>
            </a:r>
            <a:r>
              <a:rPr lang="ja-JP" altLang="en-US" dirty="0">
                <a:latin typeface="ＭＳ ゴシック" panose="020B0609070205080204" pitchFamily="49" charset="-128"/>
                <a:ea typeface="ＭＳ ゴシック" panose="020B0609070205080204" pitchFamily="49" charset="-128"/>
              </a:rPr>
              <a:t>本カリキュラムの</a:t>
            </a:r>
            <a:r>
              <a:rPr lang="x-none" dirty="0">
                <a:latin typeface="ＭＳ ゴシック" panose="020B0609070205080204" pitchFamily="49" charset="-128"/>
                <a:ea typeface="ＭＳ ゴシック" panose="020B0609070205080204" pitchFamily="49" charset="-128"/>
              </a:rPr>
              <a:t>プロセス例</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挙げた</a:t>
            </a:r>
            <a:r>
              <a:rPr lang="ja-JP" altLang="en-US" dirty="0">
                <a:latin typeface="ＭＳ ゴシック" panose="020B0609070205080204" pitchFamily="49" charset="-128"/>
                <a:ea typeface="ＭＳ ゴシック" panose="020B0609070205080204" pitchFamily="49" charset="-128"/>
              </a:rPr>
              <a:t>各</a:t>
            </a:r>
            <a:r>
              <a:rPr lang="x-none" dirty="0">
                <a:latin typeface="ＭＳ ゴシック" panose="020B0609070205080204" pitchFamily="49" charset="-128"/>
                <a:ea typeface="ＭＳ ゴシック" panose="020B0609070205080204" pitchFamily="49" charset="-128"/>
              </a:rPr>
              <a:t>ステップについて</a:t>
            </a:r>
            <a:r>
              <a:rPr lang="ja-JP" altLang="en-US" dirty="0">
                <a:latin typeface="ＭＳ ゴシック" panose="020B0609070205080204" pitchFamily="49" charset="-128"/>
                <a:ea typeface="ＭＳ ゴシック" panose="020B0609070205080204" pitchFamily="49" charset="-128"/>
              </a:rPr>
              <a:t>概要を</a:t>
            </a:r>
            <a:r>
              <a:rPr lang="x-none" dirty="0">
                <a:latin typeface="ＭＳ ゴシック" panose="020B0609070205080204" pitchFamily="49" charset="-128"/>
                <a:ea typeface="ＭＳ ゴシック" panose="020B0609070205080204" pitchFamily="49" charset="-128"/>
              </a:rPr>
              <a:t>述べてください）</a:t>
            </a:r>
          </a:p>
          <a:p>
            <a:pPr lvl="1">
              <a:buFont typeface="Wingdings" panose="05000000000000000000" pitchFamily="2" charset="2"/>
              <a:buChar char="Ø"/>
            </a:pPr>
            <a:r>
              <a:rPr lang="x-none" dirty="0">
                <a:latin typeface="ＭＳ ゴシック" panose="020B0609070205080204" pitchFamily="49" charset="-128"/>
                <a:ea typeface="ＭＳ ゴシック" panose="020B0609070205080204" pitchFamily="49" charset="-128"/>
              </a:rPr>
              <a:t>確認</a:t>
            </a:r>
          </a:p>
          <a:p>
            <a:pPr lvl="1">
              <a:buFont typeface="Wingdings" panose="05000000000000000000" pitchFamily="2" charset="2"/>
              <a:buChar char="Ø"/>
            </a:pPr>
            <a:r>
              <a:rPr lang="x-none" dirty="0">
                <a:latin typeface="ＭＳ ゴシック" panose="020B0609070205080204" pitchFamily="49" charset="-128"/>
                <a:ea typeface="ＭＳ ゴシック" panose="020B0609070205080204" pitchFamily="49" charset="-128"/>
              </a:rPr>
              <a:t>ソースコードの監査</a:t>
            </a:r>
          </a:p>
          <a:p>
            <a:pPr lvl="1">
              <a:buFont typeface="Wingdings" panose="05000000000000000000" pitchFamily="2" charset="2"/>
              <a:buChar char="Ø"/>
            </a:pPr>
            <a:r>
              <a:rPr lang="ja-JP" altLang="en-US" dirty="0" smtClean="0">
                <a:latin typeface="ＭＳ ゴシック" panose="020B0609070205080204" pitchFamily="49" charset="-128"/>
                <a:ea typeface="ＭＳ ゴシック" panose="020B0609070205080204" pitchFamily="49" charset="-128"/>
              </a:rPr>
              <a:t>問題</a:t>
            </a:r>
            <a:r>
              <a:rPr lang="ja-JP" altLang="en-US" dirty="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解決</a:t>
            </a:r>
            <a:endParaRPr lang="x-none"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x-none" dirty="0">
                <a:latin typeface="ＭＳ ゴシック" panose="020B0609070205080204" pitchFamily="49" charset="-128"/>
                <a:ea typeface="ＭＳ ゴシック" panose="020B0609070205080204" pitchFamily="49" charset="-128"/>
              </a:rPr>
              <a:t>レビューの実施</a:t>
            </a:r>
          </a:p>
          <a:p>
            <a:pPr lvl="1">
              <a:buFont typeface="Wingdings" panose="05000000000000000000" pitchFamily="2" charset="2"/>
              <a:buChar char="Ø"/>
            </a:pPr>
            <a:r>
              <a:rPr lang="x-none" dirty="0">
                <a:latin typeface="ＭＳ ゴシック" panose="020B0609070205080204" pitchFamily="49" charset="-128"/>
                <a:ea typeface="ＭＳ ゴシック" panose="020B0609070205080204" pitchFamily="49" charset="-128"/>
              </a:rPr>
              <a:t>承認</a:t>
            </a:r>
          </a:p>
          <a:p>
            <a:pPr lvl="1">
              <a:buFont typeface="Wingdings" panose="05000000000000000000" pitchFamily="2" charset="2"/>
              <a:buChar char="Ø"/>
            </a:pPr>
            <a:r>
              <a:rPr lang="x-none" dirty="0">
                <a:latin typeface="ＭＳ ゴシック" panose="020B0609070205080204" pitchFamily="49" charset="-128"/>
                <a:ea typeface="ＭＳ ゴシック" panose="020B0609070205080204" pitchFamily="49" charset="-128"/>
              </a:rPr>
              <a:t>登録／承認の追跡</a:t>
            </a:r>
          </a:p>
          <a:p>
            <a:pPr lvl="1">
              <a:buFont typeface="Wingdings" panose="05000000000000000000" pitchFamily="2" charset="2"/>
              <a:buChar char="Ø"/>
            </a:pPr>
            <a:r>
              <a:rPr lang="x-none" dirty="0">
                <a:latin typeface="ＭＳ ゴシック" panose="020B0609070205080204" pitchFamily="49" charset="-128"/>
                <a:ea typeface="ＭＳ ゴシック" panose="020B0609070205080204" pitchFamily="49" charset="-128"/>
              </a:rPr>
              <a:t>告知</a:t>
            </a:r>
            <a:r>
              <a:rPr lang="x-none"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通知</a:t>
            </a:r>
            <a:r>
              <a:rPr lang="x-none" altLang="ja-JP" dirty="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表示</a:t>
            </a:r>
            <a:endParaRPr lang="x-none"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x-none" dirty="0">
                <a:latin typeface="ＭＳ ゴシック" panose="020B0609070205080204" pitchFamily="49" charset="-128"/>
                <a:ea typeface="ＭＳ ゴシック" panose="020B0609070205080204" pitchFamily="49" charset="-128"/>
              </a:rPr>
              <a:t>頒布前の</a:t>
            </a:r>
            <a:r>
              <a:rPr lang="ja-JP" altLang="en-US" dirty="0">
                <a:latin typeface="ＭＳ ゴシック" panose="020B0609070205080204" pitchFamily="49" charset="-128"/>
                <a:ea typeface="ＭＳ ゴシック" panose="020B0609070205080204" pitchFamily="49" charset="-128"/>
              </a:rPr>
              <a:t>検証</a:t>
            </a:r>
            <a:endParaRPr lang="x-none"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ja-JP" altLang="en-US" dirty="0" smtClean="0">
                <a:latin typeface="ＭＳ ゴシック" panose="020B0609070205080204" pitchFamily="49" charset="-128"/>
                <a:ea typeface="ＭＳ ゴシック" panose="020B0609070205080204" pitchFamily="49" charset="-128"/>
              </a:rPr>
              <a:t>添付</a:t>
            </a:r>
            <a:r>
              <a:rPr lang="x-none" dirty="0" smtClean="0">
                <a:latin typeface="ＭＳ ゴシック" panose="020B0609070205080204" pitchFamily="49" charset="-128"/>
                <a:ea typeface="ＭＳ ゴシック" panose="020B0609070205080204" pitchFamily="49" charset="-128"/>
              </a:rPr>
              <a:t>ソースコードの頒布</a:t>
            </a:r>
            <a:endParaRPr lang="x-none"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x-none" dirty="0">
                <a:latin typeface="ＭＳ ゴシック" panose="020B0609070205080204" pitchFamily="49" charset="-128"/>
                <a:ea typeface="ＭＳ ゴシック" panose="020B0609070205080204" pitchFamily="49" charset="-128"/>
              </a:rPr>
              <a:t>検証</a:t>
            </a:r>
          </a:p>
          <a:p>
            <a:r>
              <a:rPr lang="x-none" dirty="0">
                <a:latin typeface="ＭＳ ゴシック" panose="020B0609070205080204" pitchFamily="49" charset="-128"/>
                <a:ea typeface="ＭＳ ゴシック" panose="020B0609070205080204" pitchFamily="49" charset="-128"/>
              </a:rPr>
              <a:t>アーキテクチャ </a:t>
            </a:r>
            <a:r>
              <a:rPr lang="x-none" dirty="0" smtClean="0">
                <a:latin typeface="ＭＳ ゴシック" panose="020B0609070205080204" pitchFamily="49" charset="-128"/>
                <a:ea typeface="ＭＳ ゴシック" panose="020B0609070205080204" pitchFamily="49" charset="-128"/>
              </a:rPr>
              <a:t>レビューでは</a:t>
            </a:r>
            <a:r>
              <a:rPr lang="ja-JP" altLang="en-US" dirty="0">
                <a:latin typeface="ＭＳ ゴシック" panose="020B0609070205080204" pitchFamily="49" charset="-128"/>
                <a:ea typeface="ＭＳ ゴシック" panose="020B0609070205080204" pitchFamily="49" charset="-128"/>
              </a:rPr>
              <a:t>どういったことを</a:t>
            </a:r>
            <a:r>
              <a:rPr lang="x-none" dirty="0" smtClean="0">
                <a:latin typeface="ＭＳ ゴシック" panose="020B0609070205080204" pitchFamily="49" charset="-128"/>
                <a:ea typeface="ＭＳ ゴシック" panose="020B0609070205080204" pitchFamily="49" charset="-128"/>
              </a:rPr>
              <a:t>期待しますか</a:t>
            </a:r>
            <a:r>
              <a:rPr lang="x-none" dirty="0">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3907">
                                            <p:txEl>
                                              <p:pRg st="0" end="0"/>
                                            </p:txEl>
                                          </p:spTgt>
                                        </p:tgtEl>
                                        <p:attrNameLst>
                                          <p:attrName>style.visibility</p:attrName>
                                        </p:attrNameLst>
                                      </p:cBhvr>
                                      <p:to>
                                        <p:strVal val="visible"/>
                                      </p:to>
                                    </p:set>
                                    <p:animEffect transition="in" filter="fade">
                                      <p:cBhvr>
                                        <p:cTn id="12" dur="500"/>
                                        <p:tgtEl>
                                          <p:spTgt spid="123907">
                                            <p:txEl>
                                              <p:pRg st="0" end="0"/>
                                            </p:txEl>
                                          </p:spTgt>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123907">
                                            <p:txEl>
                                              <p:pRg st="1" end="1"/>
                                            </p:txEl>
                                          </p:spTgt>
                                        </p:tgtEl>
                                        <p:attrNameLst>
                                          <p:attrName>style.visibility</p:attrName>
                                        </p:attrNameLst>
                                      </p:cBhvr>
                                      <p:to>
                                        <p:strVal val="visible"/>
                                      </p:to>
                                    </p:set>
                                    <p:animEffect transition="in" filter="fade">
                                      <p:cBhvr>
                                        <p:cTn id="15" dur="500"/>
                                        <p:tgtEl>
                                          <p:spTgt spid="123907">
                                            <p:txEl>
                                              <p:pRg st="1" end="1"/>
                                            </p:txEl>
                                          </p:spTgt>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23907">
                                            <p:txEl>
                                              <p:pRg st="2" end="2"/>
                                            </p:txEl>
                                          </p:spTgt>
                                        </p:tgtEl>
                                        <p:attrNameLst>
                                          <p:attrName>style.visibility</p:attrName>
                                        </p:attrNameLst>
                                      </p:cBhvr>
                                      <p:to>
                                        <p:strVal val="visible"/>
                                      </p:to>
                                    </p:set>
                                    <p:animEffect transition="in" filter="fade">
                                      <p:cBhvr>
                                        <p:cTn id="18" dur="500"/>
                                        <p:tgtEl>
                                          <p:spTgt spid="123907">
                                            <p:txEl>
                                              <p:pRg st="2" end="2"/>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23907">
                                            <p:txEl>
                                              <p:pRg st="3" end="3"/>
                                            </p:txEl>
                                          </p:spTgt>
                                        </p:tgtEl>
                                        <p:attrNameLst>
                                          <p:attrName>style.visibility</p:attrName>
                                        </p:attrNameLst>
                                      </p:cBhvr>
                                      <p:to>
                                        <p:strVal val="visible"/>
                                      </p:to>
                                    </p:set>
                                    <p:animEffect transition="in" filter="fade">
                                      <p:cBhvr>
                                        <p:cTn id="21" dur="500"/>
                                        <p:tgtEl>
                                          <p:spTgt spid="123907">
                                            <p:txEl>
                                              <p:pRg st="3" end="3"/>
                                            </p:txEl>
                                          </p:spTgt>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123907">
                                            <p:txEl>
                                              <p:pRg st="4" end="4"/>
                                            </p:txEl>
                                          </p:spTgt>
                                        </p:tgtEl>
                                        <p:attrNameLst>
                                          <p:attrName>style.visibility</p:attrName>
                                        </p:attrNameLst>
                                      </p:cBhvr>
                                      <p:to>
                                        <p:strVal val="visible"/>
                                      </p:to>
                                    </p:set>
                                    <p:animEffect transition="in" filter="fade">
                                      <p:cBhvr>
                                        <p:cTn id="24" dur="500"/>
                                        <p:tgtEl>
                                          <p:spTgt spid="123907">
                                            <p:txEl>
                                              <p:pRg st="4" end="4"/>
                                            </p:txEl>
                                          </p:spTgt>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500"/>
                                        <p:tgtEl>
                                          <p:spTgt spid="123907">
                                            <p:txEl>
                                              <p:pRg st="5" end="5"/>
                                            </p:txEl>
                                          </p:spTgt>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123907">
                                            <p:txEl>
                                              <p:pRg st="6" end="6"/>
                                            </p:txEl>
                                          </p:spTgt>
                                        </p:tgtEl>
                                        <p:attrNameLst>
                                          <p:attrName>style.visibility</p:attrName>
                                        </p:attrNameLst>
                                      </p:cBhvr>
                                      <p:to>
                                        <p:strVal val="visible"/>
                                      </p:to>
                                    </p:set>
                                    <p:animEffect transition="in" filter="fade">
                                      <p:cBhvr>
                                        <p:cTn id="30" dur="500"/>
                                        <p:tgtEl>
                                          <p:spTgt spid="123907">
                                            <p:txEl>
                                              <p:pRg st="6" end="6"/>
                                            </p:txEl>
                                          </p:spTgt>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123907">
                                            <p:txEl>
                                              <p:pRg st="7" end="7"/>
                                            </p:txEl>
                                          </p:spTgt>
                                        </p:tgtEl>
                                        <p:attrNameLst>
                                          <p:attrName>style.visibility</p:attrName>
                                        </p:attrNameLst>
                                      </p:cBhvr>
                                      <p:to>
                                        <p:strVal val="visible"/>
                                      </p:to>
                                    </p:set>
                                    <p:animEffect transition="in" filter="fade">
                                      <p:cBhvr>
                                        <p:cTn id="33" dur="500"/>
                                        <p:tgtEl>
                                          <p:spTgt spid="123907">
                                            <p:txEl>
                                              <p:pRg st="7" end="7"/>
                                            </p:txEl>
                                          </p:spTgt>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123907">
                                            <p:txEl>
                                              <p:pRg st="8" end="8"/>
                                            </p:txEl>
                                          </p:spTgt>
                                        </p:tgtEl>
                                        <p:attrNameLst>
                                          <p:attrName>style.visibility</p:attrName>
                                        </p:attrNameLst>
                                      </p:cBhvr>
                                      <p:to>
                                        <p:strVal val="visible"/>
                                      </p:to>
                                    </p:set>
                                    <p:animEffect transition="in" filter="fade">
                                      <p:cBhvr>
                                        <p:cTn id="36" dur="500"/>
                                        <p:tgtEl>
                                          <p:spTgt spid="123907">
                                            <p:txEl>
                                              <p:pRg st="8" end="8"/>
                                            </p:txEl>
                                          </p:spTgt>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123907">
                                            <p:txEl>
                                              <p:pRg st="9" end="9"/>
                                            </p:txEl>
                                          </p:spTgt>
                                        </p:tgtEl>
                                        <p:attrNameLst>
                                          <p:attrName>style.visibility</p:attrName>
                                        </p:attrNameLst>
                                      </p:cBhvr>
                                      <p:to>
                                        <p:strVal val="visible"/>
                                      </p:to>
                                    </p:set>
                                    <p:animEffect transition="in" filter="fade">
                                      <p:cBhvr>
                                        <p:cTn id="39" dur="500"/>
                                        <p:tgtEl>
                                          <p:spTgt spid="123907">
                                            <p:txEl>
                                              <p:pRg st="9" end="9"/>
                                            </p:txEl>
                                          </p:spTgt>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123907">
                                            <p:txEl>
                                              <p:pRg st="10" end="10"/>
                                            </p:txEl>
                                          </p:spTgt>
                                        </p:tgtEl>
                                        <p:attrNameLst>
                                          <p:attrName>style.visibility</p:attrName>
                                        </p:attrNameLst>
                                      </p:cBhvr>
                                      <p:to>
                                        <p:strVal val="visible"/>
                                      </p:to>
                                    </p:set>
                                    <p:animEffect transition="in" filter="fade">
                                      <p:cBhvr>
                                        <p:cTn id="42" dur="500"/>
                                        <p:tgtEl>
                                          <p:spTgt spid="123907">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1" nodeType="clickEffect">
                                  <p:stCondLst>
                                    <p:cond delay="0"/>
                                  </p:stCondLst>
                                  <p:childTnLst>
                                    <p:set>
                                      <p:cBhvr>
                                        <p:cTn id="46" dur="1" fill="hold">
                                          <p:stCondLst>
                                            <p:cond delay="0"/>
                                          </p:stCondLst>
                                        </p:cTn>
                                        <p:tgtEl>
                                          <p:spTgt spid="123907">
                                            <p:txEl>
                                              <p:pRg st="11" end="11"/>
                                            </p:txEl>
                                          </p:spTgt>
                                        </p:tgtEl>
                                        <p:attrNameLst>
                                          <p:attrName>style.visibility</p:attrName>
                                        </p:attrNameLst>
                                      </p:cBhvr>
                                      <p:to>
                                        <p:strVal val="visible"/>
                                      </p:to>
                                    </p:set>
                                    <p:animEffect transition="in" filter="fade">
                                      <p:cBhvr>
                                        <p:cTn id="47" dur="50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P spid="123907" grpI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第7章</a:t>
            </a:r>
          </a:p>
        </p:txBody>
      </p:sp>
      <p:sp>
        <p:nvSpPr>
          <p:cNvPr id="5" name="Text Placeholder 4"/>
          <p:cNvSpPr>
            <a:spLocks noGrp="1"/>
          </p:cNvSpPr>
          <p:nvPr>
            <p:ph type="body" idx="1"/>
          </p:nvPr>
        </p:nvSpPr>
        <p:spPr/>
        <p:txBody>
          <a:bodyPr/>
          <a:lstStyle/>
          <a:p>
            <a:r>
              <a:rPr lang="ja-JP" altLang="en-US" dirty="0">
                <a:latin typeface="ＭＳ ゴシック" panose="020B0609070205080204" pitchFamily="49" charset="-128"/>
                <a:ea typeface="ＭＳ ゴシック" panose="020B0609070205080204" pitchFamily="49" charset="-128"/>
              </a:rPr>
              <a:t>コンプライアンスでの落とし穴とその回避</a:t>
            </a:r>
          </a:p>
        </p:txBody>
      </p:sp>
    </p:spTree>
    <p:extLst>
      <p:ext uri="{BB962C8B-B14F-4D97-AF65-F5344CB8AC3E}">
        <p14:creationId xmlns:p14="http://schemas.microsoft.com/office/powerpoint/2010/main" val="13592903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rPr>
              <a:t>コンプライアンスの落とし穴</a:t>
            </a:r>
            <a:endParaRPr lang="en-US" dirty="0">
              <a:latin typeface="ＭＳ ゴシック" panose="020B0609070205080204" pitchFamily="49" charset="-128"/>
              <a:ea typeface="ＭＳ ゴシック" panose="020B0609070205080204" pitchFamily="49" charset="-128"/>
              <a:cs typeface="ＭＳ Ｐゴシック" charset="0"/>
            </a:endParaRP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a:latin typeface="ＭＳ ゴシック" panose="020B0609070205080204" pitchFamily="49" charset="-128"/>
                <a:ea typeface="ＭＳ ゴシック" panose="020B0609070205080204" pitchFamily="49" charset="-128"/>
              </a:rPr>
              <a:t>本章は、コンプライアンス</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プロセスで回避</a:t>
            </a:r>
            <a:r>
              <a:rPr lang="ja-JP" altLang="en-US" dirty="0">
                <a:latin typeface="ＭＳ ゴシック" panose="020B0609070205080204" pitchFamily="49" charset="-128"/>
                <a:ea typeface="ＭＳ ゴシック" panose="020B0609070205080204" pitchFamily="49" charset="-128"/>
              </a:rPr>
              <a:t>すべき</a:t>
            </a:r>
            <a:r>
              <a:rPr lang="en-US" dirty="0" err="1">
                <a:latin typeface="ＭＳ ゴシック" panose="020B0609070205080204" pitchFamily="49" charset="-128"/>
                <a:ea typeface="ＭＳ ゴシック" panose="020B0609070205080204" pitchFamily="49" charset="-128"/>
              </a:rPr>
              <a:t>潜在的な落とし穴について説明</a:t>
            </a:r>
            <a:r>
              <a:rPr lang="ja-JP" altLang="en-US" dirty="0">
                <a:latin typeface="ＭＳ ゴシック" panose="020B0609070205080204" pitchFamily="49" charset="-128"/>
                <a:ea typeface="ＭＳ ゴシック" panose="020B0609070205080204" pitchFamily="49" charset="-128"/>
              </a:rPr>
              <a:t>する</a:t>
            </a:r>
            <a:endParaRPr lang="en-US" dirty="0">
              <a:latin typeface="ＭＳ ゴシック" panose="020B0609070205080204" pitchFamily="49" charset="-128"/>
              <a:ea typeface="ＭＳ ゴシック" panose="020B0609070205080204" pitchFamily="49" charset="-128"/>
            </a:endParaRPr>
          </a:p>
          <a:p>
            <a:pPr marL="457200" indent="-457200">
              <a:buFont typeface="+mj-lt"/>
              <a:buAutoNum type="arabicPeriod"/>
            </a:pPr>
            <a:r>
              <a:rPr lang="en-US" dirty="0" err="1">
                <a:latin typeface="ＭＳ ゴシック" panose="020B0609070205080204" pitchFamily="49" charset="-128"/>
                <a:ea typeface="ＭＳ ゴシック" panose="020B0609070205080204" pitchFamily="49" charset="-128"/>
              </a:rPr>
              <a:t>知的財産（IP</a:t>
            </a:r>
            <a:r>
              <a:rPr lang="en-US"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に関する</a:t>
            </a:r>
            <a:r>
              <a:rPr lang="en-US" dirty="0" err="1" smtClean="0">
                <a:latin typeface="ＭＳ ゴシック" panose="020B0609070205080204" pitchFamily="49" charset="-128"/>
                <a:ea typeface="ＭＳ ゴシック" panose="020B0609070205080204" pitchFamily="49" charset="-128"/>
              </a:rPr>
              <a:t>落とし穴</a:t>
            </a:r>
            <a:endParaRPr lang="en-US" dirty="0">
              <a:latin typeface="ＭＳ ゴシック" panose="020B0609070205080204" pitchFamily="49" charset="-128"/>
              <a:ea typeface="ＭＳ ゴシック" panose="020B0609070205080204" pitchFamily="49" charset="-128"/>
            </a:endParaRPr>
          </a:p>
          <a:p>
            <a:pPr marL="457200" indent="-457200">
              <a:buFont typeface="+mj-lt"/>
              <a:buAutoNum type="arabicPeriod"/>
            </a:pPr>
            <a:r>
              <a:rPr lang="en-US" dirty="0" err="1">
                <a:latin typeface="ＭＳ ゴシック" panose="020B0609070205080204" pitchFamily="49" charset="-128"/>
                <a:ea typeface="ＭＳ ゴシック" panose="020B0609070205080204" pitchFamily="49" charset="-128"/>
              </a:rPr>
              <a:t>ライセンス</a:t>
            </a:r>
            <a:r>
              <a:rPr lang="en-US" dirty="0">
                <a:latin typeface="ＭＳ ゴシック" panose="020B0609070205080204" pitchFamily="49" charset="-128"/>
                <a:ea typeface="ＭＳ ゴシック" panose="020B0609070205080204" pitchFamily="49" charset="-128"/>
              </a:rPr>
              <a:t> </a:t>
            </a:r>
            <a:r>
              <a:rPr lang="en-US" dirty="0" err="1" smtClean="0">
                <a:latin typeface="ＭＳ ゴシック" panose="020B0609070205080204" pitchFamily="49" charset="-128"/>
                <a:ea typeface="ＭＳ ゴシック" panose="020B0609070205080204" pitchFamily="49" charset="-128"/>
              </a:rPr>
              <a:t>コンプライアンス</a:t>
            </a:r>
            <a:r>
              <a:rPr lang="ja-JP" altLang="en-US" dirty="0" smtClean="0">
                <a:latin typeface="ＭＳ ゴシック" panose="020B0609070205080204" pitchFamily="49" charset="-128"/>
                <a:ea typeface="ＭＳ ゴシック" panose="020B0609070205080204" pitchFamily="49" charset="-128"/>
              </a:rPr>
              <a:t>に関する</a:t>
            </a:r>
            <a:r>
              <a:rPr lang="en-US" dirty="0" err="1" smtClean="0">
                <a:latin typeface="ＭＳ ゴシック" panose="020B0609070205080204" pitchFamily="49" charset="-128"/>
                <a:ea typeface="ＭＳ ゴシック" panose="020B0609070205080204" pitchFamily="49" charset="-128"/>
              </a:rPr>
              <a:t>落とし穴</a:t>
            </a:r>
            <a:endParaRPr lang="en-US" dirty="0">
              <a:latin typeface="ＭＳ ゴシック" panose="020B0609070205080204" pitchFamily="49" charset="-128"/>
              <a:ea typeface="ＭＳ ゴシック" panose="020B0609070205080204" pitchFamily="49" charset="-128"/>
            </a:endParaRPr>
          </a:p>
          <a:p>
            <a:pPr marL="457200" indent="-457200">
              <a:buFont typeface="+mj-lt"/>
              <a:buAutoNum type="arabicPeriod"/>
            </a:pPr>
            <a:r>
              <a:rPr lang="en-US" dirty="0" err="1">
                <a:latin typeface="ＭＳ ゴシック" panose="020B0609070205080204" pitchFamily="49" charset="-128"/>
                <a:ea typeface="ＭＳ ゴシック" panose="020B0609070205080204" pitchFamily="49" charset="-128"/>
              </a:rPr>
              <a:t>コンプライアンス</a:t>
            </a:r>
            <a:r>
              <a:rPr lang="en-US" dirty="0">
                <a:latin typeface="ＭＳ ゴシック" panose="020B0609070205080204" pitchFamily="49" charset="-128"/>
                <a:ea typeface="ＭＳ ゴシック" panose="020B0609070205080204" pitchFamily="49" charset="-128"/>
              </a:rPr>
              <a:t> </a:t>
            </a:r>
            <a:r>
              <a:rPr lang="en-US" dirty="0" err="1" smtClean="0">
                <a:latin typeface="ＭＳ ゴシック" panose="020B0609070205080204" pitchFamily="49" charset="-128"/>
                <a:ea typeface="ＭＳ ゴシック" panose="020B0609070205080204" pitchFamily="49" charset="-128"/>
              </a:rPr>
              <a:t>プロセス</a:t>
            </a:r>
            <a:r>
              <a:rPr lang="ja-JP" altLang="en-US" dirty="0" smtClean="0">
                <a:latin typeface="ＭＳ ゴシック" panose="020B0609070205080204" pitchFamily="49" charset="-128"/>
                <a:ea typeface="ＭＳ ゴシック" panose="020B0609070205080204" pitchFamily="49" charset="-128"/>
              </a:rPr>
              <a:t>に関する</a:t>
            </a:r>
            <a:r>
              <a:rPr lang="en-US" dirty="0" err="1" smtClean="0">
                <a:latin typeface="ＭＳ ゴシック" panose="020B0609070205080204" pitchFamily="49" charset="-128"/>
                <a:ea typeface="ＭＳ ゴシック" panose="020B0609070205080204" pitchFamily="49" charset="-128"/>
              </a:rPr>
              <a:t>落とし穴</a:t>
            </a:r>
            <a:endParaRPr lang="en-US" dirty="0">
              <a:latin typeface="ＭＳ ゴシック" panose="020B0609070205080204" pitchFamily="49" charset="-128"/>
              <a:ea typeface="ＭＳ ゴシック" panose="020B0609070205080204" pitchFamily="49" charset="-128"/>
            </a:endParaRPr>
          </a:p>
          <a:p>
            <a:pPr>
              <a:buFont typeface="Arial"/>
              <a:buChar char="•"/>
            </a:pPr>
            <a:endParaRPr lang="en-US" dirty="0">
              <a:latin typeface="ＭＳ ゴシック" panose="020B0609070205080204" pitchFamily="49" charset="-128"/>
              <a:ea typeface="ＭＳ ゴシック" panose="020B0609070205080204" pitchFamily="49" charset="-128"/>
            </a:endParaRPr>
          </a:p>
          <a:p>
            <a:pPr>
              <a:buFont typeface="Arial"/>
              <a:buChar char="•"/>
            </a:pP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ＭＳ ゴシック" panose="020B0609070205080204" pitchFamily="49" charset="-128"/>
                <a:ea typeface="ＭＳ ゴシック" panose="020B0609070205080204" pitchFamily="49" charset="-128"/>
              </a:rPr>
              <a:t>知的財産</a:t>
            </a:r>
            <a:r>
              <a:rPr lang="ja-JP" altLang="en-US" dirty="0" smtClean="0">
                <a:latin typeface="ＭＳ ゴシック" panose="020B0609070205080204" pitchFamily="49" charset="-128"/>
                <a:ea typeface="ＭＳ ゴシック" panose="020B0609070205080204" pitchFamily="49" charset="-128"/>
              </a:rPr>
              <a:t>に関する</a:t>
            </a:r>
            <a:r>
              <a:rPr lang="en-US" dirty="0" err="1" smtClean="0">
                <a:latin typeface="ＭＳ ゴシック" panose="020B0609070205080204" pitchFamily="49" charset="-128"/>
                <a:ea typeface="ＭＳ ゴシック" panose="020B0609070205080204" pitchFamily="49" charset="-128"/>
              </a:rPr>
              <a:t>落とし穴</a:t>
            </a:r>
            <a:endParaRPr lang="en-US" dirty="0">
              <a:solidFill>
                <a:schemeClr val="tx1"/>
              </a:solidFill>
              <a:latin typeface="ＭＳ ゴシック" panose="020B0609070205080204" pitchFamily="49" charset="-128"/>
              <a:ea typeface="ＭＳ ゴシック" panose="020B0609070205080204" pitchFamily="49" charset="-128"/>
              <a:cs typeface="ＭＳ Ｐゴシック" charset="0"/>
            </a:endParaRPr>
          </a:p>
        </p:txBody>
      </p:sp>
      <p:graphicFrame>
        <p:nvGraphicFramePr>
          <p:cNvPr id="5" name="Group 26"/>
          <p:cNvGraphicFramePr>
            <a:graphicFrameLocks/>
          </p:cNvGraphicFramePr>
          <p:nvPr>
            <p:extLst>
              <p:ext uri="{D42A27DB-BD31-4B8C-83A1-F6EECF244321}">
                <p14:modId xmlns:p14="http://schemas.microsoft.com/office/powerpoint/2010/main" val="2311335770"/>
              </p:ext>
            </p:extLst>
          </p:nvPr>
        </p:nvGraphicFramePr>
        <p:xfrm>
          <a:off x="696000" y="1584000"/>
          <a:ext cx="10800000" cy="4734000"/>
        </p:xfrm>
        <a:graphic>
          <a:graphicData uri="http://schemas.openxmlformats.org/drawingml/2006/table">
            <a:tbl>
              <a:tblPr/>
              <a:tblGrid>
                <a:gridCol w="3600000">
                  <a:extLst>
                    <a:ext uri="{9D8B030D-6E8A-4147-A177-3AD203B41FA5}">
                      <a16:colId xmlns="" xmlns:a16="http://schemas.microsoft.com/office/drawing/2014/main" val="20000"/>
                    </a:ext>
                  </a:extLst>
                </a:gridCol>
                <a:gridCol w="3600000">
                  <a:extLst>
                    <a:ext uri="{9D8B030D-6E8A-4147-A177-3AD203B41FA5}">
                      <a16:colId xmlns="" xmlns:a16="http://schemas.microsoft.com/office/drawing/2014/main" val="20001"/>
                    </a:ext>
                  </a:extLst>
                </a:gridCol>
                <a:gridCol w="360000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1"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と説明</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発見のされ方</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回避策</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000">
                <a:tc>
                  <a:txBody>
                    <a:bodyPr/>
                    <a:lstStyle/>
                    <a:p>
                      <a:pPr marL="0" indent="-342900" defTabSz="457200" fontAlgn="base">
                        <a:spcBef>
                          <a:spcPct val="0"/>
                        </a:spcBef>
                        <a:spcAft>
                          <a:spcPct val="0"/>
                        </a:spcAft>
                      </a:pPr>
                      <a:r>
                        <a:rPr kumimoji="0" lang="en-US" altLang="ja-JP"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コピーレフト</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型の</a:t>
                      </a:r>
                      <a:r>
                        <a:rPr kumimoji="0" lang="en-US" altLang="ja-JP"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FOSS</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が</a:t>
                      </a:r>
                      <a:r>
                        <a:rPr kumimoji="0" lang="en-US"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プロプライエタリ</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 コードや</a:t>
                      </a:r>
                      <a:r>
                        <a:rPr kumimoji="0" lang="en-US"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サード</a:t>
                      </a:r>
                      <a:r>
                        <a:rPr kumimoji="0" 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 </a:t>
                      </a:r>
                      <a:r>
                        <a:rPr kumimoji="0" lang="en-US"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パーティのコード</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に意図せずに</a:t>
                      </a:r>
                      <a:r>
                        <a:rPr kumimoji="0" lang="ja-JP" alt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取り込まれてしまう：</a:t>
                      </a:r>
                      <a:endParaRPr kumimoji="0" 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の失敗は</a:t>
                      </a:r>
                      <a:r>
                        <a:rPr kumimoji="0" lang="ja-JP" alt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開発プロセス</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において</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エンジニアが</a:t>
                      </a:r>
                      <a:r>
                        <a:rPr kumimoji="0" lang="en-US" altLang="ja-JP"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FOSS</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ポリシーに反して、</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自社にとって、もしくはサード</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パーティにとって</a:t>
                      </a:r>
                      <a:r>
                        <a:rPr kumimoji="0" lang="en-US" sz="1600" b="0" i="0" u="none" strike="noStrike" cap="none" normalizeH="0" baseline="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en-US" sz="1600" b="0" i="0" u="none" strike="noStrike" cap="none" normalizeH="0" baseline="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プロプラ</a:t>
                      </a:r>
                      <a:r>
                        <a:rPr kumimoji="0" lang="ja-JP" altLang="en-US" sz="1600" b="0" i="0" u="none" strike="noStrike" cap="none" normalizeH="0" baseline="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イ</a:t>
                      </a:r>
                      <a:r>
                        <a:rPr kumimoji="0" lang="en-US" sz="1600" b="0" i="0" u="none" strike="noStrike" cap="none" normalizeH="0" baseline="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エタリ</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な</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ソースのコードにFOSSコードを追加</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または</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カット＆ペースト）する</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時</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に起こ</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の失敗は</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、ソースコードをスキャン</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や</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監査実施の結果</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として</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以下と合致可能性があるものとして発見され</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p>
                    <a:p>
                      <a:pPr marL="468000" marR="0" lvl="0" indent="-216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FOSS</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の</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ソースコード</a:t>
                      </a:r>
                      <a:endPar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endParaRPr>
                    </a:p>
                    <a:p>
                      <a:pPr marL="468000" marR="0" lvl="0" indent="-2160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endParaRPr>
                    </a:p>
                    <a:p>
                      <a:pPr marL="0" marR="0" lvl="0" indent="0" algn="l" defTabSz="4572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err="1" smtClean="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ソースコード自動スキャン</a:t>
                      </a:r>
                      <a:r>
                        <a:rPr kumimoji="0" lang="ja-JP" altLang="en-US" sz="1600" b="0" i="0" u="none" strike="noStrike" kern="1200" cap="none" normalizeH="0" baseline="0" dirty="0" smtClean="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 </a:t>
                      </a:r>
                      <a:r>
                        <a:rPr kumimoji="0" lang="en-US" sz="1600" b="0" i="0" u="none" strike="noStrike" kern="1200" cap="none" normalizeH="0" baseline="0" dirty="0" err="1" smtClean="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ツール</a:t>
                      </a:r>
                      <a:r>
                        <a:rPr kumimoji="0" lang="ja-JP" altLang="en-US" sz="1600" b="0" i="0" u="none" strike="noStrike" kern="1200" cap="none" normalizeH="0" baseline="0" dirty="0" smtClean="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は</a:t>
                      </a:r>
                      <a:r>
                        <a:rPr kumimoji="0" lang="en-US" sz="1600" b="0" i="0" u="none" strike="noStrike" kern="1200" cap="none" normalizeH="0" baseline="0" dirty="0" err="1" smtClean="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この目的</a:t>
                      </a:r>
                      <a:r>
                        <a:rPr kumimoji="0" lang="ja-JP" altLang="en-US" sz="1600" b="0" i="0" u="none" strike="noStrike" kern="1200" cap="none" normalizeH="0" baseline="0" dirty="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のために</a:t>
                      </a:r>
                      <a:r>
                        <a:rPr kumimoji="0" lang="en-US" sz="1600" b="0" i="0" u="none" strike="noStrike" kern="1200" cap="none" normalizeH="0" baseline="0" dirty="0" err="1" smtClean="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使用</a:t>
                      </a:r>
                      <a:r>
                        <a:rPr kumimoji="0" lang="ja-JP" altLang="en-US" sz="1600" b="0" i="0" u="none" strike="noStrike" kern="1200" cap="none" normalizeH="0" baseline="0" dirty="0" smtClean="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することができる</a:t>
                      </a:r>
                      <a:endParaRPr kumimoji="0" lang="en-US" sz="1600" b="0" i="0" u="none" strike="noStrike" kern="1200" cap="none" normalizeH="0" baseline="0" dirty="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タイプ</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の失敗は以下の対策によって回避</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できる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コンプライアンス</a:t>
                      </a:r>
                      <a:r>
                        <a:rPr kumimoji="0" lang="ja-JP" alt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での</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問題</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各種タイプ</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／カテゴリーの</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FOSSライセンス</a:t>
                      </a:r>
                      <a:r>
                        <a:rPr kumimoji="0" lang="ja-JP" alt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および</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プロプライエタリ</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ソースコードにFOSSソースコードを</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取り込むことの意味</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を意識</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される</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よう</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に</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技術スタッフに</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トレーニングを提供する</a:t>
                      </a:r>
                      <a:endPar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endParaRP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 </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ビルド環境にお</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いて</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すべてのソースコード（プロプライエタリ、サード</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 </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パーティ、FOSS）に対し</a:t>
                      </a:r>
                      <a:r>
                        <a:rPr kumimoji="0" lang="ja-JP" alt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定期的にソースコード</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 </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スキャンや監査を実施する</a:t>
                      </a:r>
                      <a:endPar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ＭＳ ゴシック" panose="020B0609070205080204" pitchFamily="49" charset="-128"/>
                <a:ea typeface="ＭＳ ゴシック" panose="020B0609070205080204" pitchFamily="49" charset="-128"/>
              </a:rPr>
              <a:t>知的財産</a:t>
            </a:r>
            <a:r>
              <a:rPr lang="ja-JP" altLang="en-US" dirty="0" smtClean="0">
                <a:latin typeface="ＭＳ ゴシック" panose="020B0609070205080204" pitchFamily="49" charset="-128"/>
                <a:ea typeface="ＭＳ ゴシック" panose="020B0609070205080204" pitchFamily="49" charset="-128"/>
              </a:rPr>
              <a:t>に関する</a:t>
            </a:r>
            <a:r>
              <a:rPr lang="en-US" dirty="0" err="1" smtClean="0">
                <a:latin typeface="ＭＳ ゴシック" panose="020B0609070205080204" pitchFamily="49" charset="-128"/>
                <a:ea typeface="ＭＳ ゴシック" panose="020B0609070205080204" pitchFamily="49" charset="-128"/>
              </a:rPr>
              <a:t>落とし穴</a:t>
            </a:r>
            <a:endParaRPr lang="en-US" dirty="0">
              <a:solidFill>
                <a:schemeClr val="tx1"/>
              </a:solidFill>
              <a:latin typeface="ＭＳ ゴシック" panose="020B0609070205080204" pitchFamily="49" charset="-128"/>
              <a:ea typeface="ＭＳ ゴシック" panose="020B0609070205080204" pitchFamily="49" charset="-128"/>
              <a:cs typeface="ＭＳ Ｐゴシック" charset="0"/>
            </a:endParaRPr>
          </a:p>
        </p:txBody>
      </p:sp>
      <p:graphicFrame>
        <p:nvGraphicFramePr>
          <p:cNvPr id="5" name="Group 26"/>
          <p:cNvGraphicFramePr>
            <a:graphicFrameLocks/>
          </p:cNvGraphicFramePr>
          <p:nvPr>
            <p:extLst>
              <p:ext uri="{D42A27DB-BD31-4B8C-83A1-F6EECF244321}">
                <p14:modId xmlns:p14="http://schemas.microsoft.com/office/powerpoint/2010/main" val="3773989063"/>
              </p:ext>
            </p:extLst>
          </p:nvPr>
        </p:nvGraphicFramePr>
        <p:xfrm>
          <a:off x="696000" y="1449530"/>
          <a:ext cx="10800000" cy="5314322"/>
        </p:xfrm>
        <a:graphic>
          <a:graphicData uri="http://schemas.openxmlformats.org/drawingml/2006/table">
            <a:tbl>
              <a:tblPr/>
              <a:tblGrid>
                <a:gridCol w="3600000">
                  <a:extLst>
                    <a:ext uri="{9D8B030D-6E8A-4147-A177-3AD203B41FA5}">
                      <a16:colId xmlns="" xmlns:a16="http://schemas.microsoft.com/office/drawing/2014/main" val="20000"/>
                    </a:ext>
                  </a:extLst>
                </a:gridCol>
                <a:gridCol w="3600000">
                  <a:extLst>
                    <a:ext uri="{9D8B030D-6E8A-4147-A177-3AD203B41FA5}">
                      <a16:colId xmlns="" xmlns:a16="http://schemas.microsoft.com/office/drawing/2014/main" val="20001"/>
                    </a:ext>
                  </a:extLst>
                </a:gridCol>
                <a:gridCol w="360000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1"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と説明</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発見のされ方</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回避策</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187107">
                <a:tc>
                  <a:txBody>
                    <a:bodyPr/>
                    <a:lstStyle/>
                    <a:p>
                      <a:pPr marL="0" indent="-342900" defTabSz="457200" fontAlgn="base">
                        <a:lnSpc>
                          <a:spcPts val="2160"/>
                        </a:lnSpc>
                        <a:spcBef>
                          <a:spcPct val="0"/>
                        </a:spcBef>
                        <a:spcAft>
                          <a:spcPct val="0"/>
                        </a:spcAft>
                      </a:pPr>
                      <a:r>
                        <a:rPr kumimoji="0" lang="en-US"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コピーレフト</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型の</a:t>
                      </a:r>
                      <a:r>
                        <a:rPr kumimoji="0" 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FOSS</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が</a:t>
                      </a:r>
                      <a:r>
                        <a:rPr kumimoji="0" lang="en-US" sz="1800" b="1" i="0" u="none" strike="noStrike" kern="1200"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プロプライエタリ</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なソフトウェアに意図せずに</a:t>
                      </a:r>
                      <a:r>
                        <a:rPr kumimoji="0" lang="en-US"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リンク</a:t>
                      </a:r>
                      <a:r>
                        <a:rPr kumimoji="0" lang="ja-JP" alt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されてしまう</a:t>
                      </a:r>
                      <a:r>
                        <a:rPr kumimoji="0" 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a:t>
                      </a:r>
                      <a:r>
                        <a:rPr kumimoji="0" lang="en-US"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逆もまた同様</a:t>
                      </a:r>
                      <a:r>
                        <a:rPr kumimoji="0" 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ＭＳ ゴシック" panose="020B0609070205080204" pitchFamily="49" charset="-128"/>
                        <a:ea typeface="ＭＳ ゴシック" panose="020B0609070205080204" pitchFamily="49" charset="-128"/>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ライセンスが</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相互に矛盾するか</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両立しないソフトウェア（FOSS、プロプライエタリ、サード</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パーティ</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を</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リンクした結果起こ</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リンクの法的効果についてはFOSS</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コミュニティで議論</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の対象となる</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の失敗は異なるソフトウェア</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コンポーネント間の</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リンク</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に対し</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依存</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性</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追跡ツールを使うことで発見</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の失敗は以下の対策によって回避</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p>
                      <a:pPr marL="252000" marR="0" lvl="0" indent="-252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エンジニアリング スタッフをトレーニングし</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FOSSポリシ</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ー</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の法的見解</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に</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反した</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ライセンスを</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持つ</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ソフトウェア</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コンポーネント</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へ</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リンク</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すること</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を回避</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する</a:t>
                      </a:r>
                      <a:endPar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ビルド環境全体に対し</a:t>
                      </a:r>
                      <a:r>
                        <a:rPr kumimoji="0" lang="ja-JP" alt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en-US"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継続的に依存性追跡ツールを実行する</a:t>
                      </a:r>
                      <a:endPar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587215">
                <a:tc>
                  <a:txBody>
                    <a:bodyPr/>
                    <a:lstStyle/>
                    <a:p>
                      <a:pPr marL="0" marR="0" lvl="0" indent="-342900" algn="l" defTabSz="457200" rtl="0" eaLnBrk="1" fontAlgn="base" latinLnBrk="0" hangingPunct="1">
                        <a:lnSpc>
                          <a:spcPts val="216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ソースコードの改変</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を通じて</a:t>
                      </a:r>
                      <a:r>
                        <a:rPr kumimoji="0" 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 </a:t>
                      </a:r>
                      <a:r>
                        <a:rPr kumimoji="0" lang="en-US" sz="1800" b="1" i="0" u="none" strike="noStrike" kern="1200"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プロプライエタリのコードが</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コピーレフト型の</a:t>
                      </a:r>
                      <a:r>
                        <a:rPr kumimoji="0" lang="en-US"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FOSSに組み</a:t>
                      </a:r>
                      <a:r>
                        <a:rPr kumimoji="0" lang="ja-JP" alt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込まれてしまう</a:t>
                      </a:r>
                      <a:endParaRPr kumimoji="0" 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の失敗は、FOSS</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コンポーネントに</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組み入れた</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ソースコードを確認</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・分析する</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ための</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監査やスキャンに</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よって</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発見されることがあ</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の失敗は以下の対策によって回避</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エンジニアリング スタッフへのトレーニング</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定期的なコード監査の実施</a:t>
                      </a: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ソフトウェアにおける著作権の概念</a:t>
            </a:r>
            <a:endParaRPr lang="en-US" dirty="0">
              <a:solidFill>
                <a:srgbClr val="FF0000"/>
              </a:solidFill>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712917" y="1611667"/>
            <a:ext cx="10640883" cy="3476148"/>
          </a:xfrm>
        </p:spPr>
        <p:txBody>
          <a:bodyPr vert="horz" lIns="91440" tIns="45720" rIns="91440" bIns="45720" rtlCol="0" anchor="t">
            <a:normAutofit/>
          </a:bodyPr>
          <a:lstStyle/>
          <a:p>
            <a:r>
              <a:rPr lang="en-US" dirty="0" err="1">
                <a:latin typeface="ＭＳ ゴシック" panose="020B0609070205080204" pitchFamily="49" charset="-128"/>
                <a:ea typeface="ＭＳ ゴシック" panose="020B0609070205080204" pitchFamily="49" charset="-128"/>
              </a:rPr>
              <a:t>基本ルール＝著作権は独創的作品を保護</a:t>
            </a:r>
            <a:r>
              <a:rPr lang="ja-JP" altLang="en-US" dirty="0">
                <a:latin typeface="ＭＳ ゴシック" panose="020B0609070205080204" pitchFamily="49" charset="-128"/>
                <a:ea typeface="ＭＳ ゴシック" panose="020B0609070205080204" pitchFamily="49" charset="-128"/>
              </a:rPr>
              <a:t>する</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一般的に著作権は、書</a:t>
            </a:r>
            <a:r>
              <a:rPr lang="ja-JP" altLang="en-US" dirty="0">
                <a:latin typeface="ＭＳ ゴシック" panose="020B0609070205080204" pitchFamily="49" charset="-128"/>
                <a:ea typeface="ＭＳ ゴシック" panose="020B0609070205080204" pitchFamily="49" charset="-128"/>
              </a:rPr>
              <a:t>物</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動画、絵画、音楽、地図などの</a:t>
            </a:r>
            <a:r>
              <a:rPr lang="ja-JP" altLang="en-US" dirty="0">
                <a:latin typeface="ＭＳ ゴシック" panose="020B0609070205080204" pitchFamily="49" charset="-128"/>
                <a:ea typeface="ＭＳ ゴシック" panose="020B0609070205080204" pitchFamily="49" charset="-128"/>
              </a:rPr>
              <a:t>著作物に適用される</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ソフトウェアは、</a:t>
            </a:r>
            <a:r>
              <a:rPr lang="en-US" dirty="0" err="1" smtClean="0">
                <a:latin typeface="ＭＳ ゴシック" panose="020B0609070205080204" pitchFamily="49" charset="-128"/>
                <a:ea typeface="ＭＳ ゴシック" panose="020B0609070205080204" pitchFamily="49" charset="-128"/>
              </a:rPr>
              <a:t>著作権によって保護さ</a:t>
            </a:r>
            <a:r>
              <a:rPr lang="ja-JP" altLang="en-US" dirty="0" err="1" smtClean="0">
                <a:latin typeface="ＭＳ ゴシック" panose="020B0609070205080204" pitchFamily="49" charset="-128"/>
                <a:ea typeface="ＭＳ ゴシック" panose="020B0609070205080204" pitchFamily="49" charset="-128"/>
              </a:rPr>
              <a:t>れる</a:t>
            </a:r>
            <a:r>
              <a:rPr lang="en-US" dirty="0" smtClean="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特許権で保護される</a:t>
            </a:r>
            <a:r>
              <a:rPr lang="en-US"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機能</a:t>
            </a:r>
            <a:r>
              <a:rPr lang="ja-JP" altLang="en-US" dirty="0" smtClean="0">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ではなく</a:t>
            </a:r>
            <a:r>
              <a:rPr lang="ja-JP" altLang="en-US" dirty="0" err="1"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表現</a:t>
            </a:r>
            <a:r>
              <a:rPr lang="ja-JP" altLang="en-US" dirty="0" smtClean="0">
                <a:latin typeface="ＭＳ ゴシック" panose="020B0609070205080204" pitchFamily="49" charset="-128"/>
                <a:ea typeface="ＭＳ ゴシック" panose="020B0609070205080204" pitchFamily="49" charset="-128"/>
              </a:rPr>
              <a:t>」</a:t>
            </a:r>
            <a:r>
              <a:rPr lang="en-US" dirty="0" smtClean="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実装の細部における独創性</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が保護される</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その作品の著作権保有者</a:t>
            </a:r>
            <a:r>
              <a:rPr lang="ja-JP" altLang="en-US" dirty="0">
                <a:latin typeface="ＭＳ ゴシック" panose="020B0609070205080204" pitchFamily="49" charset="-128"/>
                <a:ea typeface="ＭＳ ゴシック" panose="020B0609070205080204" pitchFamily="49" charset="-128"/>
              </a:rPr>
              <a:t>は</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自らが創</a:t>
            </a:r>
            <a:r>
              <a:rPr lang="ja-JP" altLang="en-US" dirty="0">
                <a:latin typeface="ＭＳ ゴシック" panose="020B0609070205080204" pitchFamily="49" charset="-128"/>
                <a:ea typeface="ＭＳ ゴシック" panose="020B0609070205080204" pitchFamily="49" charset="-128"/>
              </a:rPr>
              <a:t>作</a:t>
            </a:r>
            <a:r>
              <a:rPr lang="en-US" dirty="0" err="1">
                <a:latin typeface="ＭＳ ゴシック" panose="020B0609070205080204" pitchFamily="49" charset="-128"/>
                <a:ea typeface="ＭＳ ゴシック" panose="020B0609070205080204" pitchFamily="49" charset="-128"/>
              </a:rPr>
              <a:t>した作品</a:t>
            </a:r>
            <a:r>
              <a:rPr lang="ja-JP" altLang="en-US" dirty="0" err="1">
                <a:latin typeface="ＭＳ ゴシック" panose="020B0609070205080204" pitchFamily="49" charset="-128"/>
                <a:ea typeface="ＭＳ ゴシック" panose="020B0609070205080204" pitchFamily="49" charset="-128"/>
              </a:rPr>
              <a:t>だけを</a:t>
            </a:r>
            <a:r>
              <a:rPr lang="en-US" dirty="0" err="1">
                <a:latin typeface="ＭＳ ゴシック" panose="020B0609070205080204" pitchFamily="49" charset="-128"/>
                <a:ea typeface="ＭＳ ゴシック" panose="020B0609070205080204" pitchFamily="49" charset="-128"/>
              </a:rPr>
              <a:t>コントロールでき</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他の誰かの独立した創作物はコントロールできない</a:t>
            </a: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ライセンス</a:t>
            </a:r>
            <a:r>
              <a:rPr lang="en-US" dirty="0">
                <a:latin typeface="ＭＳ ゴシック" panose="020B0609070205080204" pitchFamily="49" charset="-128"/>
                <a:ea typeface="ＭＳ ゴシック" panose="020B0609070205080204" pitchFamily="49" charset="-128"/>
              </a:rPr>
              <a:t> </a:t>
            </a:r>
            <a:r>
              <a:rPr lang="en-US" dirty="0" err="1" smtClean="0">
                <a:latin typeface="ＭＳ ゴシック" panose="020B0609070205080204" pitchFamily="49" charset="-128"/>
                <a:ea typeface="ＭＳ ゴシック" panose="020B0609070205080204" pitchFamily="49" charset="-128"/>
              </a:rPr>
              <a:t>コンプライアンス</a:t>
            </a:r>
            <a:r>
              <a:rPr lang="ja-JP" altLang="en-US" dirty="0" smtClean="0">
                <a:latin typeface="ＭＳ ゴシック" panose="020B0609070205080204" pitchFamily="49" charset="-128"/>
                <a:ea typeface="ＭＳ ゴシック" panose="020B0609070205080204" pitchFamily="49" charset="-128"/>
              </a:rPr>
              <a:t>に関する</a:t>
            </a:r>
            <a:r>
              <a:rPr lang="en-US" dirty="0" err="1" smtClean="0">
                <a:latin typeface="ＭＳ ゴシック" panose="020B0609070205080204" pitchFamily="49" charset="-128"/>
                <a:ea typeface="ＭＳ ゴシック" panose="020B0609070205080204" pitchFamily="49" charset="-128"/>
              </a:rPr>
              <a:t>落とし穴</a:t>
            </a:r>
            <a:endParaRPr lang="en-US" dirty="0">
              <a:solidFill>
                <a:schemeClr val="tx1"/>
              </a:solidFill>
              <a:latin typeface="ＭＳ ゴシック" panose="020B0609070205080204" pitchFamily="49" charset="-128"/>
              <a:ea typeface="ＭＳ ゴシック" panose="020B0609070205080204" pitchFamily="49" charset="-128"/>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4076838524"/>
              </p:ext>
            </p:extLst>
          </p:nvPr>
        </p:nvGraphicFramePr>
        <p:xfrm>
          <a:off x="696000" y="1584000"/>
          <a:ext cx="10800000" cy="4818041"/>
        </p:xfrm>
        <a:graphic>
          <a:graphicData uri="http://schemas.openxmlformats.org/drawingml/2006/table">
            <a:tbl>
              <a:tblPr/>
              <a:tblGrid>
                <a:gridCol w="3829847">
                  <a:extLst>
                    <a:ext uri="{9D8B030D-6E8A-4147-A177-3AD203B41FA5}">
                      <a16:colId xmlns="" xmlns:a16="http://schemas.microsoft.com/office/drawing/2014/main" val="20000"/>
                    </a:ext>
                  </a:extLst>
                </a:gridCol>
                <a:gridCol w="6970153">
                  <a:extLst>
                    <a:ext uri="{9D8B030D-6E8A-4147-A177-3AD203B41FA5}">
                      <a16:colId xmlns="" xmlns:a16="http://schemas.microsoft.com/office/drawing/2014/main"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1"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と説明</a:t>
                      </a: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回避策</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添付</a:t>
                      </a:r>
                      <a:r>
                        <a:rPr kumimoji="0" lang="en-US" sz="1800" b="1" i="0" u="none" strike="noStrike"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ソースコードを提供</a:t>
                      </a:r>
                      <a:r>
                        <a:rPr kumimoji="0" lang="ja-JP" alt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しない</a:t>
                      </a:r>
                      <a:r>
                        <a:rPr kumimoji="0" 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 </a:t>
                      </a:r>
                      <a:endParaRPr kumimoji="0" 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の失敗は、製品</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を</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市場に出す前の段階で</a:t>
                      </a:r>
                      <a:r>
                        <a:rPr kumimoji="0" lang="ja-JP" alt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ソースコード</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の全体像を捕捉し、製品のリリース サイクル</a:t>
                      </a:r>
                      <a:r>
                        <a:rPr kumimoji="0" lang="ja-JP" altLang="en-US" sz="1600" b="0" i="0" u="none" strike="noStrike" kern="1200"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ごとの</a:t>
                      </a:r>
                      <a:r>
                        <a:rPr kumimoji="0" lang="en-US"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チェックリスト項目を</a:t>
                      </a:r>
                      <a:r>
                        <a:rPr kumimoji="0" lang="ja-JP" altLang="en-US" sz="1600" b="0" i="0" u="none" strike="noStrike" kern="1200"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公開</a:t>
                      </a:r>
                      <a:r>
                        <a:rPr kumimoji="0" lang="en-US"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することで回避でき</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る</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間違った</a:t>
                      </a:r>
                      <a:r>
                        <a:rPr kumimoji="0" lang="ja-JP" altLang="en-US" sz="1800" b="1" i="0" u="none" strike="noStrike"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バージョン</a:t>
                      </a:r>
                      <a:r>
                        <a:rPr kumimoji="0" lang="en-US" sz="1800" b="1" i="0" u="none" strike="noStrike"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のソースコードを提供してしまう</a:t>
                      </a:r>
                      <a:endParaRPr kumimoji="0" lang="en-US" sz="1800" b="1"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バイナリの</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バージョン</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に対応した</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ソースコード</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が確実に</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公開</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される</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よう</a:t>
                      </a:r>
                      <a:r>
                        <a:rPr kumimoji="0" lang="en-US" altLang="ja-JP"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コンプライアンス</a:t>
                      </a:r>
                      <a:r>
                        <a:rPr kumimoji="0" lang="en-US" altLang="ja-JP"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altLang="ja-JP"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プロセスに検証ステップを加え</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ることで回避</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FOSS</a:t>
                      </a:r>
                      <a:r>
                        <a:rPr kumimoji="0" lang="en-US" sz="1800" b="1" i="0" u="none" strike="noStrike"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コンポーネントの改変に対応したソースコードを提供</a:t>
                      </a:r>
                      <a:r>
                        <a:rPr kumimoji="0" lang="ja-JP" altLang="en-US" sz="1800" b="1" i="0" u="none" strike="noStrike"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しない</a:t>
                      </a:r>
                      <a:endParaRPr kumimoji="0" lang="en-US" sz="1800" b="1" i="0" u="none" strike="noStrike" cap="none" normalizeH="0" baseline="0" dirty="0">
                        <a:ln>
                          <a:noFill/>
                        </a:ln>
                        <a:solidFill>
                          <a:srgbClr val="00B0F0"/>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altLang="ja-JP"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FOSS</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コンポーネントに対応した</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原作のソースコード</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に加え</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改変に対応したソースコード</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が確実に</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公開される</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ようコンプライアンス プロセスに</a:t>
                      </a:r>
                      <a:r>
                        <a:rPr kumimoji="0" lang="en-US" altLang="ja-JP"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検証ステップを加え</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ることで回避</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endPar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ＭＳ ゴシック" panose="020B0609070205080204" pitchFamily="49" charset="-128"/>
                          <a:ea typeface="ＭＳ ゴシック" panose="020B0609070205080204" pitchFamily="49" charset="-128"/>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84062691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ライセンス</a:t>
            </a:r>
            <a:r>
              <a:rPr lang="en-US" dirty="0">
                <a:latin typeface="ＭＳ ゴシック" panose="020B0609070205080204" pitchFamily="49" charset="-128"/>
                <a:ea typeface="ＭＳ ゴシック" panose="020B0609070205080204" pitchFamily="49" charset="-128"/>
              </a:rPr>
              <a:t> </a:t>
            </a:r>
            <a:r>
              <a:rPr lang="en-US" dirty="0" err="1" smtClean="0">
                <a:latin typeface="ＭＳ ゴシック" panose="020B0609070205080204" pitchFamily="49" charset="-128"/>
                <a:ea typeface="ＭＳ ゴシック" panose="020B0609070205080204" pitchFamily="49" charset="-128"/>
              </a:rPr>
              <a:t>コンプライアンス</a:t>
            </a:r>
            <a:r>
              <a:rPr lang="ja-JP" altLang="en-US" dirty="0" smtClean="0">
                <a:latin typeface="ＭＳ ゴシック" panose="020B0609070205080204" pitchFamily="49" charset="-128"/>
                <a:ea typeface="ＭＳ ゴシック" panose="020B0609070205080204" pitchFamily="49" charset="-128"/>
              </a:rPr>
              <a:t>に関する</a:t>
            </a:r>
            <a:r>
              <a:rPr lang="en-US" dirty="0" err="1" smtClean="0">
                <a:latin typeface="ＭＳ ゴシック" panose="020B0609070205080204" pitchFamily="49" charset="-128"/>
                <a:ea typeface="ＭＳ ゴシック" panose="020B0609070205080204" pitchFamily="49" charset="-128"/>
              </a:rPr>
              <a:t>落とし穴</a:t>
            </a:r>
            <a:endParaRPr lang="en-US" dirty="0">
              <a:solidFill>
                <a:schemeClr val="tx1"/>
              </a:solidFill>
              <a:latin typeface="ＭＳ ゴシック" panose="020B0609070205080204" pitchFamily="49" charset="-128"/>
              <a:ea typeface="ＭＳ ゴシック" panose="020B0609070205080204" pitchFamily="49" charset="-128"/>
              <a:cs typeface="ＭＳ Ｐゴシック" charset="0"/>
            </a:endParaRPr>
          </a:p>
        </p:txBody>
      </p:sp>
      <p:graphicFrame>
        <p:nvGraphicFramePr>
          <p:cNvPr id="6" name="Group 26"/>
          <p:cNvGraphicFramePr>
            <a:graphicFrameLocks/>
          </p:cNvGraphicFramePr>
          <p:nvPr>
            <p:extLst>
              <p:ext uri="{D42A27DB-BD31-4B8C-83A1-F6EECF244321}">
                <p14:modId xmlns:p14="http://schemas.microsoft.com/office/powerpoint/2010/main" val="3096280661"/>
              </p:ext>
            </p:extLst>
          </p:nvPr>
        </p:nvGraphicFramePr>
        <p:xfrm>
          <a:off x="696000" y="1584000"/>
          <a:ext cx="10800000" cy="4633200"/>
        </p:xfrm>
        <a:graphic>
          <a:graphicData uri="http://schemas.openxmlformats.org/drawingml/2006/table">
            <a:tbl>
              <a:tblPr/>
              <a:tblGrid>
                <a:gridCol w="3829847">
                  <a:extLst>
                    <a:ext uri="{9D8B030D-6E8A-4147-A177-3AD203B41FA5}">
                      <a16:colId xmlns="" xmlns:a16="http://schemas.microsoft.com/office/drawing/2014/main" val="20000"/>
                    </a:ext>
                  </a:extLst>
                </a:gridCol>
                <a:gridCol w="6970153">
                  <a:extLst>
                    <a:ext uri="{9D8B030D-6E8A-4147-A177-3AD203B41FA5}">
                      <a16:colId xmlns="" xmlns:a16="http://schemas.microsoft.com/office/drawing/2014/main"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1"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と説明</a:t>
                      </a: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endParaRPr kumimoji="0" lang="en-US" sz="28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回避策</a:t>
                      </a:r>
                      <a:endParaRPr kumimoji="0" lang="en-US" sz="28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2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FOSS</a:t>
                      </a:r>
                      <a:r>
                        <a:rPr kumimoji="0" lang="x-none"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ソースコードの改変に</a:t>
                      </a:r>
                      <a:r>
                        <a:rPr kumimoji="0" lang="ja-JP" alt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印付け</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がされて</a:t>
                      </a:r>
                      <a:r>
                        <a:rPr kumimoji="0" lang="x-none"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いない</a:t>
                      </a:r>
                      <a:r>
                        <a:rPr kumimoji="0" lang="x-none" sz="1800" b="1"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ＭＳ ゴシック" panose="020B0609070205080204" pitchFamily="49" charset="-128"/>
                        <a:ea typeface="ＭＳ ゴシック" panose="020B0609070205080204" pitchFamily="49"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変更したFOSSのソースコードに</a:t>
                      </a:r>
                      <a:r>
                        <a:rPr kumimoji="0" lang="ja-JP" altLang="en-US" sz="1600" b="0" i="0" u="none" strike="noStrike" cap="none" normalizeH="0" baseline="0" dirty="0" err="1">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x-none" altLang="ja-JP" sz="1600" b="0" i="0" u="none" strike="noStrike" kern="1200" cap="none" normalizeH="0" baseline="0" dirty="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FOSSライセンス</a:t>
                      </a:r>
                      <a:r>
                        <a:rPr kumimoji="0" lang="ja-JP" altLang="en-US" sz="1600" b="0" i="0" u="none" strike="noStrike" kern="1200" cap="none" normalizeH="0" baseline="0" dirty="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が</a:t>
                      </a:r>
                      <a:r>
                        <a:rPr kumimoji="0" lang="x-none" altLang="ja-JP" sz="1600" b="0" i="0" u="none" strike="noStrike" kern="1200" cap="none" normalizeH="0" baseline="0" dirty="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要求</a:t>
                      </a:r>
                      <a:r>
                        <a:rPr kumimoji="0" lang="ja-JP" altLang="en-US" sz="1600" b="0" i="0" u="none" strike="noStrike" kern="1200" cap="none" normalizeH="0" baseline="0" dirty="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する印付け</a:t>
                      </a:r>
                      <a:r>
                        <a:rPr kumimoji="0" lang="x-none" sz="1600" b="0" i="0" u="none" strike="noStrike" kern="1200" cap="none" normalizeH="0" baseline="0" dirty="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がされていない</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の失敗は、以下</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の対策によって</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回避でき</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ソースコード</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リリース前の検証ステップでソースコード改変の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印付けを</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行う</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エンジニアリング</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スタッフにトレーニングを実施</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し</a:t>
                      </a:r>
                      <a:r>
                        <a:rPr kumimoji="0" lang="ja-JP" altLang="en-US" sz="1600" b="0" i="0" u="none" strike="noStrike" kern="1200"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en-US"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公開される</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すべての</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FOSS</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ソフトウェアや</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プロプライエタリ</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ソフトウェアの著作権表示やライセンス情報</a:t>
                      </a:r>
                      <a:r>
                        <a:rPr kumimoji="0" lang="ja-JP" altLang="en-US" sz="1600" b="0" i="0" u="none" strike="noStrike" kern="1200"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を</a:t>
                      </a:r>
                      <a:r>
                        <a:rPr kumimoji="0" lang="en-US" altLang="ja-JP"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エンジニアリング</a:t>
                      </a:r>
                      <a:r>
                        <a:rPr kumimoji="0" lang="en-US" altLang="ja-JP" sz="1600" b="0" i="0" u="none" strike="noStrike" kern="1200"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altLang="ja-JP"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スタッフ</a:t>
                      </a:r>
                      <a:r>
                        <a:rPr kumimoji="0" lang="ja-JP" altLang="en-US" sz="1600" b="0" i="0" u="none" strike="noStrike" kern="1200"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が確実</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に更新できるようにする</a:t>
                      </a:r>
                      <a:endPar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コンプライアンス</a:t>
            </a:r>
            <a:r>
              <a:rPr lang="en-US" dirty="0">
                <a:latin typeface="ＭＳ ゴシック" panose="020B0609070205080204" pitchFamily="49" charset="-128"/>
                <a:ea typeface="ＭＳ ゴシック" panose="020B0609070205080204" pitchFamily="49" charset="-128"/>
              </a:rPr>
              <a:t> </a:t>
            </a:r>
            <a:r>
              <a:rPr lang="en-US" dirty="0" err="1" smtClean="0">
                <a:latin typeface="ＭＳ ゴシック" panose="020B0609070205080204" pitchFamily="49" charset="-128"/>
                <a:ea typeface="ＭＳ ゴシック" panose="020B0609070205080204" pitchFamily="49" charset="-128"/>
              </a:rPr>
              <a:t>プロセス</a:t>
            </a:r>
            <a:r>
              <a:rPr lang="ja-JP" altLang="en-US" dirty="0">
                <a:latin typeface="ＭＳ ゴシック" panose="020B0609070205080204" pitchFamily="49" charset="-128"/>
                <a:ea typeface="ＭＳ ゴシック" panose="020B0609070205080204" pitchFamily="49" charset="-128"/>
              </a:rPr>
              <a:t>に</a:t>
            </a:r>
            <a:r>
              <a:rPr lang="ja-JP" altLang="en-US" dirty="0" smtClean="0">
                <a:latin typeface="ＭＳ ゴシック" panose="020B0609070205080204" pitchFamily="49" charset="-128"/>
                <a:ea typeface="ＭＳ ゴシック" panose="020B0609070205080204" pitchFamily="49" charset="-128"/>
              </a:rPr>
              <a:t>おける</a:t>
            </a:r>
            <a:r>
              <a:rPr lang="en-US" dirty="0" err="1" smtClean="0">
                <a:latin typeface="ＭＳ ゴシック" panose="020B0609070205080204" pitchFamily="49" charset="-128"/>
                <a:ea typeface="ＭＳ ゴシック" panose="020B0609070205080204" pitchFamily="49" charset="-128"/>
              </a:rPr>
              <a:t>失敗</a:t>
            </a:r>
            <a:endParaRPr lang="en-US" dirty="0">
              <a:latin typeface="ＭＳ ゴシック" panose="020B0609070205080204" pitchFamily="49" charset="-128"/>
              <a:ea typeface="ＭＳ ゴシック" panose="020B0609070205080204" pitchFamily="49" charset="-128"/>
              <a:cs typeface="ＭＳ Ｐゴシック" charset="0"/>
            </a:endParaRPr>
          </a:p>
        </p:txBody>
      </p:sp>
      <p:graphicFrame>
        <p:nvGraphicFramePr>
          <p:cNvPr id="7" name="Group 26"/>
          <p:cNvGraphicFramePr>
            <a:graphicFrameLocks/>
          </p:cNvGraphicFramePr>
          <p:nvPr>
            <p:extLst>
              <p:ext uri="{D42A27DB-BD31-4B8C-83A1-F6EECF244321}">
                <p14:modId xmlns:p14="http://schemas.microsoft.com/office/powerpoint/2010/main" val="3074632676"/>
              </p:ext>
            </p:extLst>
          </p:nvPr>
        </p:nvGraphicFramePr>
        <p:xfrm>
          <a:off x="696000" y="1584000"/>
          <a:ext cx="10800000" cy="4984440"/>
        </p:xfrm>
        <a:graphic>
          <a:graphicData uri="http://schemas.openxmlformats.org/drawingml/2006/table">
            <a:tbl>
              <a:tblPr/>
              <a:tblGrid>
                <a:gridCol w="2923500">
                  <a:extLst>
                    <a:ext uri="{9D8B030D-6E8A-4147-A177-3AD203B41FA5}">
                      <a16:colId xmlns="" xmlns:a16="http://schemas.microsoft.com/office/drawing/2014/main" val="20000"/>
                    </a:ext>
                  </a:extLst>
                </a:gridCol>
                <a:gridCol w="3938250">
                  <a:extLst>
                    <a:ext uri="{9D8B030D-6E8A-4147-A177-3AD203B41FA5}">
                      <a16:colId xmlns="" xmlns:a16="http://schemas.microsoft.com/office/drawing/2014/main" val="20001"/>
                    </a:ext>
                  </a:extLst>
                </a:gridCol>
                <a:gridCol w="393825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説明</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回避策 </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予防策</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開発者がFOSS</a:t>
                      </a:r>
                      <a:r>
                        <a:rPr kumimoji="0" lang="en-US" sz="1800" b="1" i="0" u="none" strike="noStrike"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の使用について承認を求めない</a:t>
                      </a:r>
                      <a:endParaRPr kumimoji="0" lang="en-US" sz="3200" b="0"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の失敗はその企業の</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FOSSポリシーやプロセスに従事するエンジニアリング</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スタッフへの</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トレーニングの提供によって</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以下</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の対策によって</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予防</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altLang="ja-JP"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ソフトウェア</a:t>
                      </a:r>
                      <a:r>
                        <a:rPr kumimoji="0" lang="en-US" altLang="ja-JP"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altLang="ja-JP"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プラットフォーム全体に対する定期的なスキャン</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を</a:t>
                      </a:r>
                      <a:r>
                        <a:rPr kumimoji="0" lang="en-US" altLang="ja-JP"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実施</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し、</a:t>
                      </a:r>
                      <a:r>
                        <a:rPr kumimoji="0" lang="en-US" altLang="ja-JP"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r>
                      <a:br>
                        <a:rPr kumimoji="0" lang="en-US" altLang="ja-JP"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br>
                      <a:r>
                        <a:rPr kumimoji="0" lang="en-US" altLang="ja-JP" sz="1600" b="0" i="0" u="none" strike="noStrike" kern="1200"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ja-JP" altLang="en-US" sz="1600" b="0" i="0" u="none" strike="noStrike" kern="1200"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宣言</a:t>
                      </a:r>
                      <a:r>
                        <a:rPr kumimoji="0" lang="en-US" altLang="ja-JP"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されていない</a:t>
                      </a:r>
                      <a:r>
                        <a:rPr kumimoji="0" lang="ja-JP" altLang="x-none"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en-US" altLang="ja-JP"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FOSS</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altLang="ja-JP"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の使用を検出する</a:t>
                      </a:r>
                      <a:endPar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企業のFOSSポリシーやプロセスに</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従事する</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エンジニアリング</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スタッフ</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に</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トレーニング</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を</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提供</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する</a:t>
                      </a:r>
                      <a:endPar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従業員の人事考課にコンプライアンスを含める</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1983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FOSSトレーニングが</a:t>
                      </a:r>
                      <a:r>
                        <a:rPr kumimoji="0" lang="en-US" sz="1800" b="1"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 </a:t>
                      </a:r>
                      <a:r>
                        <a:rPr kumimoji="0" lang="en-US" sz="1800" b="1" i="0" u="none" strike="noStrike"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受講されない</a:t>
                      </a:r>
                      <a:endParaRPr kumimoji="0" lang="en-US" sz="3200" b="0"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の失敗はFOSS</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トレーニングの修了</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を</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従業員</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の専門性開発計画の一部</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とし</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人事考課の管理対象に</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す</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ることで</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ja-JP" altLang="en-US" sz="1600" b="0" i="0" u="none" strike="noStrike" kern="1200"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指定</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期日</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まで</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FOSSトレーニング受講を</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エンジニアリング スタッフに義務付ける</a:t>
                      </a:r>
                      <a:r>
                        <a:rPr kumimoji="0" lang="en-US"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ことで予防でき</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る</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ja-JP" alt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endPar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コンプライアンス</a:t>
            </a:r>
            <a:r>
              <a:rPr lang="en-US" dirty="0">
                <a:latin typeface="ＭＳ ゴシック" panose="020B0609070205080204" pitchFamily="49" charset="-128"/>
                <a:ea typeface="ＭＳ ゴシック" panose="020B0609070205080204" pitchFamily="49" charset="-128"/>
              </a:rPr>
              <a:t> </a:t>
            </a:r>
            <a:r>
              <a:rPr lang="en-US" dirty="0" err="1" smtClean="0">
                <a:latin typeface="ＭＳ ゴシック" panose="020B0609070205080204" pitchFamily="49" charset="-128"/>
                <a:ea typeface="ＭＳ ゴシック" panose="020B0609070205080204" pitchFamily="49" charset="-128"/>
              </a:rPr>
              <a:t>プロセス</a:t>
            </a:r>
            <a:r>
              <a:rPr lang="ja-JP" altLang="en-US" dirty="0" smtClean="0">
                <a:latin typeface="ＭＳ ゴシック" panose="020B0609070205080204" pitchFamily="49" charset="-128"/>
                <a:ea typeface="ＭＳ ゴシック" panose="020B0609070205080204" pitchFamily="49" charset="-128"/>
              </a:rPr>
              <a:t>における</a:t>
            </a:r>
            <a:r>
              <a:rPr lang="en-US" dirty="0" err="1" smtClean="0">
                <a:latin typeface="ＭＳ ゴシック" panose="020B0609070205080204" pitchFamily="49" charset="-128"/>
                <a:ea typeface="ＭＳ ゴシック" panose="020B0609070205080204" pitchFamily="49" charset="-128"/>
              </a:rPr>
              <a:t>失敗</a:t>
            </a:r>
            <a:endParaRPr lang="en-US" dirty="0">
              <a:latin typeface="ＭＳ ゴシック" panose="020B0609070205080204" pitchFamily="49" charset="-128"/>
              <a:ea typeface="ＭＳ ゴシック" panose="020B0609070205080204" pitchFamily="49" charset="-128"/>
              <a:cs typeface="ＭＳ Ｐゴシック" charset="0"/>
            </a:endParaRPr>
          </a:p>
        </p:txBody>
      </p:sp>
      <p:graphicFrame>
        <p:nvGraphicFramePr>
          <p:cNvPr id="6" name="Group 26"/>
          <p:cNvGraphicFramePr>
            <a:graphicFrameLocks/>
          </p:cNvGraphicFramePr>
          <p:nvPr>
            <p:extLst>
              <p:ext uri="{D42A27DB-BD31-4B8C-83A1-F6EECF244321}">
                <p14:modId xmlns:p14="http://schemas.microsoft.com/office/powerpoint/2010/main" val="3034384846"/>
              </p:ext>
            </p:extLst>
          </p:nvPr>
        </p:nvGraphicFramePr>
        <p:xfrm>
          <a:off x="696000" y="1584000"/>
          <a:ext cx="10800000" cy="5213040"/>
        </p:xfrm>
        <a:graphic>
          <a:graphicData uri="http://schemas.openxmlformats.org/drawingml/2006/table">
            <a:tbl>
              <a:tblPr/>
              <a:tblGrid>
                <a:gridCol w="2923500">
                  <a:extLst>
                    <a:ext uri="{9D8B030D-6E8A-4147-A177-3AD203B41FA5}">
                      <a16:colId xmlns="" xmlns:a16="http://schemas.microsoft.com/office/drawing/2014/main" val="20000"/>
                    </a:ext>
                  </a:extLst>
                </a:gridCol>
                <a:gridCol w="3938250">
                  <a:extLst>
                    <a:ext uri="{9D8B030D-6E8A-4147-A177-3AD203B41FA5}">
                      <a16:colId xmlns="" xmlns:a16="http://schemas.microsoft.com/office/drawing/2014/main" val="20001"/>
                    </a:ext>
                  </a:extLst>
                </a:gridCol>
                <a:gridCol w="393825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説明</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回避策 </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予防策</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09545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ソースコードの</a:t>
                      </a:r>
                      <a:r>
                        <a:rPr kumimoji="0" lang="en-US" sz="1800" b="1"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 </a:t>
                      </a:r>
                      <a:r>
                        <a:rPr kumimoji="0" lang="en-US" sz="1800" b="1" i="0" u="none" strike="noStrike"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監査が実施されない</a:t>
                      </a:r>
                      <a:endParaRPr kumimoji="0" lang="en-US" sz="1800" b="0"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の失敗は、以下</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の対策によって</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回避でき</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周期的なソースコード</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スキャン／監査の実施</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定常的に</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監査を</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反復的</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開発プロセス</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における</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マイルストーンと位置付ける</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以下</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の対策</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によって予防</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スケジュール遅延とならないよう適切なスタッフを配置する</a:t>
                      </a:r>
                      <a:endPar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定</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期的</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な</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監査を</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確実に実行</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する</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endPar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3507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監査で発見された</a:t>
                      </a:r>
                      <a:r>
                        <a:rPr kumimoji="0" 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 </a:t>
                      </a:r>
                      <a:r>
                        <a:rPr kumimoji="0" lang="en-US" sz="1800" b="1" i="0" u="none" strike="noStrike" kern="1200"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問題（スキャン</a:t>
                      </a:r>
                      <a:r>
                        <a:rPr kumimoji="0" lang="ja-JP" alt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 </a:t>
                      </a:r>
                      <a:r>
                        <a:rPr kumimoji="0" lang="en-US" sz="1800" b="1" i="0" u="none" strike="noStrike" kern="1200"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ツールや監査</a:t>
                      </a:r>
                      <a:r>
                        <a:rPr kumimoji="0" lang="ja-JP" alt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レポートで「</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ヒット</a:t>
                      </a:r>
                      <a:r>
                        <a:rPr kumimoji="0" lang="ja-JP" alt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」したもの</a:t>
                      </a:r>
                      <a:r>
                        <a:rPr kumimoji="0" 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a:t>
                      </a:r>
                      <a:r>
                        <a:rPr kumimoji="0" lang="en-US" altLang="ja-JP"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を解決できな</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い</a:t>
                      </a:r>
                      <a:endParaRPr kumimoji="0" 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en-US" altLang="ja-JP"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監査レポート</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が未完了の場合に</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コンプライアンス</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チケット</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解決</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（つまりクローズ</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を許可しないこと</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FOSS</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コンプライアンス</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プロセス</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承認ステップ</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にブロック機能を実装する</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ことで予防</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3716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FOSS</a:t>
                      </a:r>
                      <a:r>
                        <a:rPr kumimoji="0" lang="en-US" sz="1800" b="1" i="0" u="none" strike="noStrike"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レビューがタイムリーに</a:t>
                      </a:r>
                      <a:r>
                        <a:rPr kumimoji="0" lang="ja-JP" altLang="en-US" sz="1800" b="1" i="0" u="none" strike="noStrike"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求められ</a:t>
                      </a:r>
                      <a:r>
                        <a:rPr kumimoji="0" lang="en-US" sz="1800" b="1" i="0" u="none" strike="noStrike"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ない</a:t>
                      </a:r>
                      <a:endParaRPr kumimoji="0" lang="en-US" sz="1800" b="0"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の失敗は、エンジニアリング</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チームがFOSSソースコードの採用を決定していな</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い場合でも、それより</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早期に</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FOSSレビュ</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ー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リクエストを</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開始</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することで回避</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の失敗は教育を通じて予防</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4429085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製品出荷</a:t>
            </a:r>
            <a:r>
              <a:rPr lang="ja-JP" altLang="en-US" dirty="0">
                <a:latin typeface="ＭＳ ゴシック" panose="020B0609070205080204" pitchFamily="49" charset="-128"/>
                <a:ea typeface="ＭＳ ゴシック" panose="020B0609070205080204" pitchFamily="49" charset="-128"/>
              </a:rPr>
              <a:t>前に</a:t>
            </a:r>
            <a:r>
              <a:rPr lang="en-US" dirty="0" err="1">
                <a:latin typeface="ＭＳ ゴシック" panose="020B0609070205080204" pitchFamily="49" charset="-128"/>
                <a:ea typeface="ＭＳ ゴシック" panose="020B0609070205080204" pitchFamily="49" charset="-128"/>
              </a:rPr>
              <a:t>コンプライアンスを</a:t>
            </a:r>
            <a:r>
              <a:rPr lang="ja-JP" altLang="en-US" dirty="0">
                <a:latin typeface="ＭＳ ゴシック" panose="020B0609070205080204" pitchFamily="49" charset="-128"/>
                <a:ea typeface="ＭＳ ゴシック" panose="020B0609070205080204" pitchFamily="49" charset="-128"/>
              </a:rPr>
              <a:t>確認</a:t>
            </a:r>
            <a:r>
              <a:rPr lang="en-US" dirty="0" err="1">
                <a:latin typeface="ＭＳ ゴシック" panose="020B0609070205080204" pitchFamily="49" charset="-128"/>
                <a:ea typeface="ＭＳ ゴシック" panose="020B0609070205080204" pitchFamily="49" charset="-128"/>
              </a:rPr>
              <a:t>する</a:t>
            </a:r>
            <a:endParaRPr lang="en-US" dirty="0">
              <a:latin typeface="ＭＳ ゴシック" panose="020B0609070205080204" pitchFamily="49" charset="-128"/>
              <a:ea typeface="ＭＳ ゴシック" panose="020B0609070205080204" pitchFamily="49" charset="-128"/>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err="1">
                <a:latin typeface="ＭＳ ゴシック" panose="020B0609070205080204" pitchFamily="49" charset="-128"/>
                <a:ea typeface="ＭＳ ゴシック" panose="020B0609070205080204" pitchFamily="49" charset="-128"/>
              </a:rPr>
              <a:t>企業は製品が</a:t>
            </a:r>
            <a:r>
              <a:rPr lang="en-US" altLang="ja-JP" sz="2800" dirty="0">
                <a:latin typeface="ＭＳ ゴシック" panose="020B0609070205080204" pitchFamily="49" charset="-128"/>
                <a:ea typeface="ＭＳ ゴシック" panose="020B0609070205080204" pitchFamily="49" charset="-128"/>
              </a:rPr>
              <a:t> （</a:t>
            </a:r>
            <a:r>
              <a:rPr lang="en-US" altLang="ja-JP" sz="2800" dirty="0" err="1">
                <a:latin typeface="ＭＳ ゴシック" panose="020B0609070205080204" pitchFamily="49" charset="-128"/>
                <a:ea typeface="ＭＳ ゴシック" panose="020B0609070205080204" pitchFamily="49" charset="-128"/>
              </a:rPr>
              <a:t>どのような形態であれ</a:t>
            </a:r>
            <a:r>
              <a:rPr lang="en-US" altLang="ja-JP" sz="2800" dirty="0">
                <a:latin typeface="ＭＳ ゴシック" panose="020B0609070205080204" pitchFamily="49" charset="-128"/>
                <a:ea typeface="ＭＳ ゴシック" panose="020B0609070205080204" pitchFamily="49" charset="-128"/>
              </a:rPr>
              <a:t>） </a:t>
            </a:r>
            <a:r>
              <a:rPr lang="en-US" sz="2800" dirty="0" err="1" smtClean="0">
                <a:latin typeface="ＭＳ ゴシック" panose="020B0609070205080204" pitchFamily="49" charset="-128"/>
                <a:ea typeface="ＭＳ ゴシック" panose="020B0609070205080204" pitchFamily="49" charset="-128"/>
              </a:rPr>
              <a:t>出荷される前にコンプライアンスを優先</a:t>
            </a:r>
            <a:r>
              <a:rPr lang="ja-JP" altLang="en-US" sz="2800" dirty="0" smtClean="0">
                <a:latin typeface="ＭＳ ゴシック" panose="020B0609070205080204" pitchFamily="49" charset="-128"/>
                <a:ea typeface="ＭＳ ゴシック" panose="020B0609070205080204" pitchFamily="49" charset="-128"/>
              </a:rPr>
              <a:t>して実行</a:t>
            </a:r>
            <a:r>
              <a:rPr lang="en-US" sz="2800" dirty="0" err="1">
                <a:latin typeface="ＭＳ ゴシック" panose="020B0609070205080204" pitchFamily="49" charset="-128"/>
                <a:ea typeface="ＭＳ ゴシック" panose="020B0609070205080204" pitchFamily="49" charset="-128"/>
              </a:rPr>
              <a:t>しなければな</a:t>
            </a:r>
            <a:r>
              <a:rPr lang="ja-JP" altLang="en-US" sz="2800" dirty="0">
                <a:latin typeface="ＭＳ ゴシック" panose="020B0609070205080204" pitchFamily="49" charset="-128"/>
                <a:ea typeface="ＭＳ ゴシック" panose="020B0609070205080204" pitchFamily="49" charset="-128"/>
              </a:rPr>
              <a:t>らない</a:t>
            </a:r>
            <a:endParaRPr lang="en-US" sz="2800" dirty="0">
              <a:latin typeface="ＭＳ ゴシック" panose="020B0609070205080204" pitchFamily="49" charset="-128"/>
              <a:ea typeface="ＭＳ ゴシック" panose="020B0609070205080204" pitchFamily="49" charset="-128"/>
            </a:endParaRPr>
          </a:p>
          <a:p>
            <a:pPr>
              <a:buFont typeface="Arial"/>
              <a:buChar char="•"/>
            </a:pPr>
            <a:r>
              <a:rPr lang="en-US" sz="2800" dirty="0" err="1">
                <a:latin typeface="ＭＳ ゴシック" panose="020B0609070205080204" pitchFamily="49" charset="-128"/>
                <a:ea typeface="ＭＳ ゴシック" panose="020B0609070205080204" pitchFamily="49" charset="-128"/>
              </a:rPr>
              <a:t>コンプライアンスを優先すること</a:t>
            </a:r>
            <a:r>
              <a:rPr lang="ja-JP" altLang="en-US" sz="2800" dirty="0" smtClean="0">
                <a:latin typeface="ＭＳ ゴシック" panose="020B0609070205080204" pitchFamily="49" charset="-128"/>
                <a:ea typeface="ＭＳ ゴシック" panose="020B0609070205080204" pitchFamily="49" charset="-128"/>
              </a:rPr>
              <a:t>で以下が</a:t>
            </a:r>
            <a:r>
              <a:rPr lang="en-US" sz="2800" dirty="0" err="1" smtClean="0">
                <a:latin typeface="ＭＳ ゴシック" panose="020B0609070205080204" pitchFamily="49" charset="-128"/>
                <a:ea typeface="ＭＳ ゴシック" panose="020B0609070205080204" pitchFamily="49" charset="-128"/>
              </a:rPr>
              <a:t>促進</a:t>
            </a:r>
            <a:r>
              <a:rPr lang="ja-JP" altLang="en-US" sz="2800" dirty="0" smtClean="0">
                <a:latin typeface="ＭＳ ゴシック" panose="020B0609070205080204" pitchFamily="49" charset="-128"/>
                <a:ea typeface="ＭＳ ゴシック" panose="020B0609070205080204" pitchFamily="49" charset="-128"/>
              </a:rPr>
              <a:t>される</a:t>
            </a:r>
            <a:r>
              <a:rPr lang="en-US" sz="2800" dirty="0" smtClean="0">
                <a:latin typeface="ＭＳ ゴシック" panose="020B0609070205080204" pitchFamily="49" charset="-128"/>
                <a:ea typeface="ＭＳ ゴシック" panose="020B0609070205080204" pitchFamily="49" charset="-128"/>
              </a:rPr>
              <a:t>：</a:t>
            </a:r>
            <a:endParaRPr lang="en-US" sz="2800" dirty="0">
              <a:latin typeface="ＭＳ ゴシック" panose="020B0609070205080204" pitchFamily="49" charset="-128"/>
              <a:ea typeface="ＭＳ ゴシック" panose="020B0609070205080204" pitchFamily="49" charset="-128"/>
            </a:endParaRPr>
          </a:p>
          <a:p>
            <a:pPr lvl="1">
              <a:buFont typeface="Arial"/>
              <a:buChar char="•"/>
            </a:pPr>
            <a:r>
              <a:rPr lang="en-US" sz="2500" dirty="0" err="1">
                <a:latin typeface="ＭＳ ゴシック" panose="020B0609070205080204" pitchFamily="49" charset="-128"/>
                <a:ea typeface="ＭＳ ゴシック" panose="020B0609070205080204" pitchFamily="49" charset="-128"/>
              </a:rPr>
              <a:t>組織内でのFOSSの</a:t>
            </a:r>
            <a:r>
              <a:rPr lang="ja-JP" altLang="en-US" sz="2500" dirty="0">
                <a:latin typeface="ＭＳ ゴシック" panose="020B0609070205080204" pitchFamily="49" charset="-128"/>
                <a:ea typeface="ＭＳ ゴシック" panose="020B0609070205080204" pitchFamily="49" charset="-128"/>
              </a:rPr>
              <a:t>効果的な</a:t>
            </a:r>
            <a:r>
              <a:rPr lang="en-US" sz="2500" dirty="0" err="1">
                <a:latin typeface="ＭＳ ゴシック" panose="020B0609070205080204" pitchFamily="49" charset="-128"/>
                <a:ea typeface="ＭＳ ゴシック" panose="020B0609070205080204" pitchFamily="49" charset="-128"/>
              </a:rPr>
              <a:t>使用</a:t>
            </a:r>
            <a:endParaRPr lang="en-US" sz="2500" dirty="0">
              <a:latin typeface="ＭＳ ゴシック" panose="020B0609070205080204" pitchFamily="49" charset="-128"/>
              <a:ea typeface="ＭＳ ゴシック" panose="020B0609070205080204" pitchFamily="49" charset="-128"/>
            </a:endParaRPr>
          </a:p>
          <a:p>
            <a:pPr lvl="1">
              <a:buFont typeface="Arial"/>
              <a:buChar char="•"/>
            </a:pPr>
            <a:r>
              <a:rPr lang="en-US" sz="2500" dirty="0" err="1">
                <a:latin typeface="ＭＳ ゴシック" panose="020B0609070205080204" pitchFamily="49" charset="-128"/>
                <a:ea typeface="ＭＳ ゴシック" panose="020B0609070205080204" pitchFamily="49" charset="-128"/>
              </a:rPr>
              <a:t>FOSSコミュニティやFOSS関連組織と</a:t>
            </a:r>
            <a:r>
              <a:rPr lang="ja-JP" altLang="en-US" sz="2500" dirty="0">
                <a:latin typeface="ＭＳ ゴシック" panose="020B0609070205080204" pitchFamily="49" charset="-128"/>
                <a:ea typeface="ＭＳ ゴシック" panose="020B0609070205080204" pitchFamily="49" charset="-128"/>
              </a:rPr>
              <a:t>のより良い</a:t>
            </a:r>
            <a:r>
              <a:rPr lang="en-US" sz="2500" dirty="0" err="1">
                <a:latin typeface="ＭＳ ゴシック" panose="020B0609070205080204" pitchFamily="49" charset="-128"/>
                <a:ea typeface="ＭＳ ゴシック" panose="020B0609070205080204" pitchFamily="49" charset="-128"/>
              </a:rPr>
              <a:t>関係</a:t>
            </a:r>
            <a:endParaRPr lang="en-US" sz="2500" dirty="0">
              <a:latin typeface="ＭＳ ゴシック" panose="020B0609070205080204" pitchFamily="49" charset="-128"/>
              <a:ea typeface="ＭＳ ゴシック" panose="020B0609070205080204" pitchFamily="49" charset="-128"/>
            </a:endParaRPr>
          </a:p>
          <a:p>
            <a:pPr marL="0" indent="0">
              <a:buNone/>
            </a:pPr>
            <a:endParaRPr lang="x-none" sz="2000" dirty="0">
              <a:latin typeface="ＭＳ ゴシック" panose="020B0609070205080204" pitchFamily="49" charset="-128"/>
              <a:ea typeface="ＭＳ ゴシック" panose="020B0609070205080204" pitchFamily="49" charset="-128"/>
            </a:endParaRPr>
          </a:p>
          <a:p>
            <a:pPr marL="0" indent="0">
              <a:buNone/>
            </a:pPr>
            <a:endParaRPr lang="x-none" sz="20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sz="2000" dirty="0">
                <a:latin typeface="ＭＳ ゴシック" panose="020B0609070205080204" pitchFamily="49" charset="-128"/>
                <a:ea typeface="ＭＳ ゴシック" panose="020B0609070205080204" pitchFamily="49" charset="-128"/>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sz="2000" dirty="0">
              <a:latin typeface="ＭＳ ゴシック" panose="020B0609070205080204" pitchFamily="49" charset="-128"/>
              <a:ea typeface="ＭＳ ゴシック" panose="020B0609070205080204" pitchFamily="49" charset="-128"/>
            </a:endParaRPr>
          </a:p>
          <a:p>
            <a:pPr marL="0" indent="0">
              <a:buNone/>
            </a:pPr>
            <a:endParaRPr lang="en-US" sz="2000" dirty="0">
              <a:latin typeface="ＭＳ ゴシック" panose="020B0609070205080204" pitchFamily="49" charset="-128"/>
              <a:ea typeface="ＭＳ ゴシック" panose="020B0609070205080204" pitchFamily="49" charset="-128"/>
            </a:endParaRPr>
          </a:p>
          <a:p>
            <a:endParaRPr lang="en-US" sz="2000" dirty="0">
              <a:latin typeface="ＭＳ ゴシック" panose="020B0609070205080204" pitchFamily="49" charset="-128"/>
              <a:ea typeface="ＭＳ ゴシック" panose="020B0609070205080204" pitchFamily="49" charset="-128"/>
            </a:endParaRPr>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Autofit/>
          </a:bodyPr>
          <a:lstStyle/>
          <a:p>
            <a:pPr marL="0" indent="0">
              <a:buNone/>
            </a:pPr>
            <a:r>
              <a:rPr lang="ja-JP" altLang="en-US" sz="2000" dirty="0">
                <a:latin typeface="ＭＳ ゴシック" panose="020B0609070205080204" pitchFamily="49" charset="-128"/>
                <a:ea typeface="ＭＳ ゴシック" panose="020B0609070205080204" pitchFamily="49" charset="-128"/>
              </a:rPr>
              <a:t>さらに</a:t>
            </a:r>
            <a:r>
              <a:rPr lang="x-none" sz="2000" dirty="0">
                <a:latin typeface="ＭＳ ゴシック" panose="020B0609070205080204" pitchFamily="49" charset="-128"/>
                <a:ea typeface="ＭＳ ゴシック" panose="020B0609070205080204" pitchFamily="49" charset="-128"/>
              </a:rPr>
              <a:t>、FOSS関連</a:t>
            </a:r>
            <a:r>
              <a:rPr lang="ja-JP" altLang="en-US" sz="2000" dirty="0" smtClean="0">
                <a:latin typeface="ＭＳ ゴシック" panose="020B0609070205080204" pitchFamily="49" charset="-128"/>
                <a:ea typeface="ＭＳ ゴシック" panose="020B0609070205080204" pitchFamily="49" charset="-128"/>
              </a:rPr>
              <a:t>組織や団体</a:t>
            </a:r>
            <a:r>
              <a:rPr lang="x-none" sz="2000" dirty="0" smtClean="0">
                <a:latin typeface="ＭＳ ゴシック" panose="020B0609070205080204" pitchFamily="49" charset="-128"/>
                <a:ea typeface="ＭＳ ゴシック" panose="020B0609070205080204" pitchFamily="49" charset="-128"/>
              </a:rPr>
              <a:t>との良好な関係は</a:t>
            </a:r>
            <a:r>
              <a:rPr lang="ja-JP" altLang="en-US" sz="2000" dirty="0" err="1">
                <a:latin typeface="ＭＳ ゴシック" panose="020B0609070205080204" pitchFamily="49" charset="-128"/>
                <a:ea typeface="ＭＳ ゴシック" panose="020B0609070205080204" pitchFamily="49" charset="-128"/>
              </a:rPr>
              <a:t>、</a:t>
            </a:r>
            <a:r>
              <a:rPr lang="ja-JP" altLang="en-US" sz="2000" dirty="0">
                <a:latin typeface="ＭＳ ゴシック" panose="020B0609070205080204" pitchFamily="49" charset="-128"/>
                <a:ea typeface="ＭＳ ゴシック" panose="020B0609070205080204" pitchFamily="49" charset="-128"/>
              </a:rPr>
              <a:t>コンプライアンスを履行</a:t>
            </a:r>
            <a:r>
              <a:rPr lang="x-none" sz="2000" dirty="0">
                <a:latin typeface="ＭＳ ゴシック" panose="020B0609070205080204" pitchFamily="49" charset="-128"/>
                <a:ea typeface="ＭＳ ゴシック" panose="020B0609070205080204" pitchFamily="49" charset="-128"/>
              </a:rPr>
              <a:t>する</a:t>
            </a:r>
            <a:r>
              <a:rPr lang="ja-JP" altLang="en-US" sz="2000" dirty="0">
                <a:latin typeface="ＭＳ ゴシック" panose="020B0609070205080204" pitchFamily="49" charset="-128"/>
                <a:ea typeface="ＭＳ ゴシック" panose="020B0609070205080204" pitchFamily="49" charset="-128"/>
              </a:rPr>
              <a:t>最良の</a:t>
            </a:r>
            <a:r>
              <a:rPr lang="x-none" sz="2000" dirty="0">
                <a:latin typeface="ＭＳ ゴシック" panose="020B0609070205080204" pitchFamily="49" charset="-128"/>
                <a:ea typeface="ＭＳ ゴシック" panose="020B0609070205080204" pitchFamily="49" charset="-128"/>
              </a:rPr>
              <a:t>方法について助言を得</a:t>
            </a:r>
            <a:r>
              <a:rPr lang="ja-JP" altLang="en-US" sz="2000" dirty="0">
                <a:latin typeface="ＭＳ ゴシック" panose="020B0609070205080204" pitchFamily="49" charset="-128"/>
                <a:ea typeface="ＭＳ ゴシック" panose="020B0609070205080204" pitchFamily="49" charset="-128"/>
              </a:rPr>
              <a:t>る上で、大いに</a:t>
            </a:r>
            <a:r>
              <a:rPr lang="x-none" sz="2000" dirty="0">
                <a:latin typeface="ＭＳ ゴシック" panose="020B0609070205080204" pitchFamily="49" charset="-128"/>
                <a:ea typeface="ＭＳ ゴシック" panose="020B0609070205080204" pitchFamily="49" charset="-128"/>
              </a:rPr>
              <a:t>助けになる</a:t>
            </a:r>
            <a:r>
              <a:rPr lang="ja-JP" altLang="en-US" sz="2000" dirty="0">
                <a:latin typeface="ＭＳ ゴシック" panose="020B0609070205080204" pitchFamily="49" charset="-128"/>
                <a:ea typeface="ＭＳ ゴシック" panose="020B0609070205080204" pitchFamily="49" charset="-128"/>
              </a:rPr>
              <a:t>でしょう。</a:t>
            </a:r>
            <a:r>
              <a:rPr lang="x-none" sz="2000" dirty="0">
                <a:latin typeface="ＭＳ ゴシック" panose="020B0609070205080204" pitchFamily="49" charset="-128"/>
                <a:ea typeface="ＭＳ ゴシック" panose="020B0609070205080204" pitchFamily="49" charset="-128"/>
              </a:rPr>
              <a:t>また、コンプライアンス上の問題についても助けてくれるでしょう。</a:t>
            </a:r>
            <a:endParaRPr lang="en-US" sz="2000" dirty="0">
              <a:latin typeface="ＭＳ ゴシック" panose="020B0609070205080204" pitchFamily="49" charset="-128"/>
              <a:ea typeface="ＭＳ ゴシック" panose="020B0609070205080204" pitchFamily="49" charset="-128"/>
            </a:endParaRPr>
          </a:p>
          <a:p>
            <a:pPr marL="0" indent="0">
              <a:buNone/>
            </a:pPr>
            <a:endParaRPr lang="en-US" sz="2000" dirty="0">
              <a:latin typeface="ＭＳ ゴシック" panose="020B0609070205080204" pitchFamily="49" charset="-128"/>
              <a:ea typeface="ＭＳ ゴシック" panose="020B0609070205080204" pitchFamily="49" charset="-128"/>
            </a:endParaRPr>
          </a:p>
          <a:p>
            <a:pPr marL="0" indent="0">
              <a:buNone/>
            </a:pPr>
            <a:r>
              <a:rPr lang="x-none" sz="2000" dirty="0">
                <a:latin typeface="ＭＳ ゴシック" panose="020B0609070205080204" pitchFamily="49" charset="-128"/>
                <a:ea typeface="ＭＳ ゴシック" panose="020B0609070205080204" pitchFamily="49" charset="-128"/>
              </a:rPr>
              <a:t>ソフトウェア コミュニティとの</a:t>
            </a:r>
            <a:r>
              <a:rPr lang="ja-JP" altLang="en-US" sz="2000" dirty="0">
                <a:latin typeface="ＭＳ ゴシック" panose="020B0609070205080204" pitchFamily="49" charset="-128"/>
                <a:ea typeface="ＭＳ ゴシック" panose="020B0609070205080204" pitchFamily="49" charset="-128"/>
              </a:rPr>
              <a:t>良好な</a:t>
            </a:r>
            <a:r>
              <a:rPr lang="x-none" sz="2000" dirty="0">
                <a:latin typeface="ＭＳ ゴシック" panose="020B0609070205080204" pitchFamily="49" charset="-128"/>
                <a:ea typeface="ＭＳ ゴシック" panose="020B0609070205080204" pitchFamily="49" charset="-128"/>
              </a:rPr>
              <a:t>関係</a:t>
            </a:r>
            <a:r>
              <a:rPr lang="ja-JP" altLang="en-US" sz="2000" dirty="0" smtClean="0">
                <a:latin typeface="ＭＳ ゴシック" panose="020B0609070205080204" pitchFamily="49" charset="-128"/>
                <a:ea typeface="ＭＳ ゴシック" panose="020B0609070205080204" pitchFamily="49" charset="-128"/>
              </a:rPr>
              <a:t>もまた、</a:t>
            </a:r>
            <a:r>
              <a:rPr lang="x-none" sz="2000" dirty="0" smtClean="0">
                <a:latin typeface="ＭＳ ゴシック" panose="020B0609070205080204" pitchFamily="49" charset="-128"/>
                <a:ea typeface="ＭＳ ゴシック" panose="020B0609070205080204" pitchFamily="49" charset="-128"/>
              </a:rPr>
              <a:t>双方向コミュニケーション</a:t>
            </a:r>
            <a:r>
              <a:rPr lang="ja-JP" altLang="en-US" sz="2000" dirty="0" smtClean="0">
                <a:latin typeface="ＭＳ ゴシック" panose="020B0609070205080204" pitchFamily="49" charset="-128"/>
                <a:ea typeface="ＭＳ ゴシック" panose="020B0609070205080204" pitchFamily="49" charset="-128"/>
              </a:rPr>
              <a:t>に</a:t>
            </a:r>
            <a:r>
              <a:rPr lang="ja-JP" altLang="en-US" sz="2000" dirty="0">
                <a:latin typeface="ＭＳ ゴシック" panose="020B0609070205080204" pitchFamily="49" charset="-128"/>
                <a:ea typeface="ＭＳ ゴシック" panose="020B0609070205080204" pitchFamily="49" charset="-128"/>
              </a:rPr>
              <a:t>役立つことでしょう。 （たとえばソフトウェアの</a:t>
            </a:r>
            <a:r>
              <a:rPr lang="x-none" altLang="ja-JP" sz="2000" dirty="0">
                <a:latin typeface="ＭＳ ゴシック" panose="020B0609070205080204" pitchFamily="49" charset="-128"/>
                <a:ea typeface="ＭＳ ゴシック" panose="020B0609070205080204" pitchFamily="49" charset="-128"/>
              </a:rPr>
              <a:t>改良を</a:t>
            </a:r>
            <a:r>
              <a:rPr lang="ja-JP" altLang="en-US" sz="2000" dirty="0">
                <a:latin typeface="ＭＳ ゴシック" panose="020B0609070205080204" pitchFamily="49" charset="-128"/>
                <a:ea typeface="ＭＳ ゴシック" panose="020B0609070205080204" pitchFamily="49" charset="-128"/>
              </a:rPr>
              <a:t>アップストリームに</a:t>
            </a:r>
            <a:r>
              <a:rPr lang="x-none" altLang="ja-JP" sz="2000" dirty="0">
                <a:latin typeface="ＭＳ ゴシック" panose="020B0609070205080204" pitchFamily="49" charset="-128"/>
                <a:ea typeface="ＭＳ ゴシック" panose="020B0609070205080204" pitchFamily="49" charset="-128"/>
              </a:rPr>
              <a:t>提供</a:t>
            </a:r>
            <a:r>
              <a:rPr lang="ja-JP" altLang="en-US" sz="2000" dirty="0">
                <a:latin typeface="ＭＳ ゴシック" panose="020B0609070205080204" pitchFamily="49" charset="-128"/>
                <a:ea typeface="ＭＳ ゴシック" panose="020B0609070205080204" pitchFamily="49" charset="-128"/>
              </a:rPr>
              <a:t>し、</a:t>
            </a:r>
            <a:r>
              <a:rPr lang="x-none" altLang="ja-JP" sz="2000" dirty="0">
                <a:latin typeface="ＭＳ ゴシック" panose="020B0609070205080204" pitchFamily="49" charset="-128"/>
                <a:ea typeface="ＭＳ ゴシック" panose="020B0609070205080204" pitchFamily="49" charset="-128"/>
              </a:rPr>
              <a:t>コミュニティのソフトウェア開発者からサポートを</a:t>
            </a:r>
            <a:r>
              <a:rPr lang="ja-JP" altLang="en-US" sz="2000" dirty="0">
                <a:latin typeface="ＭＳ ゴシック" panose="020B0609070205080204" pitchFamily="49" charset="-128"/>
                <a:ea typeface="ＭＳ ゴシック" panose="020B0609070205080204" pitchFamily="49" charset="-128"/>
              </a:rPr>
              <a:t>受けると</a:t>
            </a:r>
            <a:r>
              <a:rPr lang="ja-JP" altLang="en-US" sz="2000">
                <a:latin typeface="ＭＳ ゴシック" panose="020B0609070205080204" pitchFamily="49" charset="-128"/>
                <a:ea typeface="ＭＳ ゴシック" panose="020B0609070205080204" pitchFamily="49" charset="-128"/>
              </a:rPr>
              <a:t>いった</a:t>
            </a:r>
            <a:r>
              <a:rPr lang="ja-JP" altLang="en-US" sz="2000" smtClean="0">
                <a:latin typeface="ＭＳ ゴシック" panose="020B0609070205080204" pitchFamily="49" charset="-128"/>
                <a:ea typeface="ＭＳ ゴシック" panose="020B0609070205080204" pitchFamily="49" charset="-128"/>
              </a:rPr>
              <a:t>こと</a:t>
            </a:r>
            <a:r>
              <a:rPr lang="ja-JP" altLang="en-US" sz="2000" dirty="0">
                <a:latin typeface="ＭＳ ゴシック" panose="020B0609070205080204" pitchFamily="49" charset="-128"/>
                <a:ea typeface="ＭＳ ゴシック" panose="020B0609070205080204" pitchFamily="49" charset="-128"/>
              </a:rPr>
              <a:t>）</a:t>
            </a:r>
            <a:endParaRPr lang="x-none" sz="2000" dirty="0">
              <a:latin typeface="ＭＳ ゴシック" panose="020B0609070205080204" pitchFamily="49" charset="-128"/>
              <a:ea typeface="ＭＳ ゴシック" panose="020B0609070205080204" pitchFamily="49" charset="-128"/>
            </a:endParaRPr>
          </a:p>
          <a:p>
            <a:pPr marL="0" indent="0">
              <a:buNone/>
            </a:pPr>
            <a:endParaRPr lang="en-US" sz="2000" dirty="0">
              <a:latin typeface="ＭＳ ゴシック" panose="020B0609070205080204" pitchFamily="49" charset="-128"/>
              <a:ea typeface="ＭＳ ゴシック" panose="020B0609070205080204" pitchFamily="49" charset="-128"/>
            </a:endParaRPr>
          </a:p>
          <a:p>
            <a:endParaRPr lang="en-US" sz="20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12065756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rPr>
              <a:t>理解度チェック</a:t>
            </a:r>
            <a:endParaRPr lang="en-US" dirty="0">
              <a:latin typeface="ＭＳ ゴシック" panose="020B0609070205080204" pitchFamily="49" charset="-128"/>
              <a:ea typeface="ＭＳ ゴシック" panose="020B0609070205080204" pitchFamily="49" charset="-128"/>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err="1">
                <a:latin typeface="ＭＳ ゴシック" panose="020B0609070205080204" pitchFamily="49" charset="-128"/>
                <a:ea typeface="ＭＳ ゴシック" panose="020B0609070205080204" pitchFamily="49" charset="-128"/>
              </a:rPr>
              <a:t>FOSSコンプライアンスではどのような</a:t>
            </a:r>
            <a:r>
              <a:rPr lang="ja-JP" altLang="en-US" sz="2800" dirty="0">
                <a:latin typeface="ＭＳ ゴシック" panose="020B0609070205080204" pitchFamily="49" charset="-128"/>
                <a:ea typeface="ＭＳ ゴシック" panose="020B0609070205080204" pitchFamily="49" charset="-128"/>
              </a:rPr>
              <a:t>タイプ</a:t>
            </a:r>
            <a:r>
              <a:rPr lang="en-US" sz="2800" dirty="0" err="1">
                <a:latin typeface="ＭＳ ゴシック" panose="020B0609070205080204" pitchFamily="49" charset="-128"/>
                <a:ea typeface="ＭＳ ゴシック" panose="020B0609070205080204" pitchFamily="49" charset="-128"/>
              </a:rPr>
              <a:t>の落とし穴がありますか</a:t>
            </a:r>
            <a:r>
              <a:rPr lang="en-US" sz="2800" dirty="0">
                <a:latin typeface="ＭＳ ゴシック" panose="020B0609070205080204" pitchFamily="49" charset="-128"/>
                <a:ea typeface="ＭＳ ゴシック" panose="020B0609070205080204" pitchFamily="49" charset="-128"/>
              </a:rPr>
              <a:t>？ </a:t>
            </a:r>
          </a:p>
          <a:p>
            <a:pPr>
              <a:buFont typeface="Arial"/>
              <a:buChar char="•"/>
            </a:pPr>
            <a:r>
              <a:rPr lang="en-US" sz="2800" dirty="0" err="1" smtClean="0">
                <a:latin typeface="ＭＳ ゴシック" panose="020B0609070205080204" pitchFamily="49" charset="-128"/>
                <a:ea typeface="ＭＳ ゴシック" panose="020B0609070205080204" pitchFamily="49" charset="-128"/>
              </a:rPr>
              <a:t>知的財産</a:t>
            </a:r>
            <a:r>
              <a:rPr lang="ja-JP" altLang="en-US" sz="2800" dirty="0" smtClean="0">
                <a:latin typeface="ＭＳ ゴシック" panose="020B0609070205080204" pitchFamily="49" charset="-128"/>
                <a:ea typeface="ＭＳ ゴシック" panose="020B0609070205080204" pitchFamily="49" charset="-128"/>
              </a:rPr>
              <a:t>に</a:t>
            </a:r>
            <a:r>
              <a:rPr lang="ja-JP" altLang="en-US" sz="2800" smtClean="0">
                <a:latin typeface="ＭＳ ゴシック" panose="020B0609070205080204" pitchFamily="49" charset="-128"/>
                <a:ea typeface="ＭＳ ゴシック" panose="020B0609070205080204" pitchFamily="49" charset="-128"/>
              </a:rPr>
              <a:t>関する</a:t>
            </a:r>
            <a:r>
              <a:rPr lang="en-US" sz="2800" smtClean="0">
                <a:latin typeface="ＭＳ ゴシック" panose="020B0609070205080204" pitchFamily="49" charset="-128"/>
                <a:ea typeface="ＭＳ ゴシック" panose="020B0609070205080204" pitchFamily="49" charset="-128"/>
              </a:rPr>
              <a:t>失敗例を</a:t>
            </a:r>
            <a:r>
              <a:rPr lang="en-US" sz="2800" dirty="0">
                <a:latin typeface="ＭＳ ゴシック" panose="020B0609070205080204" pitchFamily="49" charset="-128"/>
                <a:ea typeface="ＭＳ ゴシック" panose="020B0609070205080204" pitchFamily="49" charset="-128"/>
              </a:rPr>
              <a:t>1</a:t>
            </a:r>
            <a:r>
              <a:rPr lang="ja-JP" altLang="en-US" sz="2800" smtClean="0">
                <a:latin typeface="ＭＳ ゴシック" panose="020B0609070205080204" pitchFamily="49" charset="-128"/>
                <a:ea typeface="ＭＳ ゴシック" panose="020B0609070205080204" pitchFamily="49" charset="-128"/>
              </a:rPr>
              <a:t>つ</a:t>
            </a:r>
            <a:r>
              <a:rPr lang="en-US" sz="2800" dirty="0" err="1" smtClean="0">
                <a:latin typeface="ＭＳ ゴシック" panose="020B0609070205080204" pitchFamily="49" charset="-128"/>
                <a:ea typeface="ＭＳ ゴシック" panose="020B0609070205080204" pitchFamily="49" charset="-128"/>
              </a:rPr>
              <a:t>挙げてください</a:t>
            </a:r>
            <a:r>
              <a:rPr lang="en-US" sz="2800" dirty="0">
                <a:latin typeface="ＭＳ ゴシック" panose="020B0609070205080204" pitchFamily="49" charset="-128"/>
                <a:ea typeface="ＭＳ ゴシック" panose="020B0609070205080204" pitchFamily="49" charset="-128"/>
              </a:rPr>
              <a:t>。</a:t>
            </a:r>
          </a:p>
          <a:p>
            <a:pPr>
              <a:buFont typeface="Arial"/>
              <a:buChar char="•"/>
            </a:pPr>
            <a:r>
              <a:rPr lang="en-US" sz="2800" err="1">
                <a:latin typeface="ＭＳ ゴシック" panose="020B0609070205080204" pitchFamily="49" charset="-128"/>
                <a:ea typeface="ＭＳ ゴシック" panose="020B0609070205080204" pitchFamily="49" charset="-128"/>
              </a:rPr>
              <a:t>ライセンス</a:t>
            </a:r>
            <a:r>
              <a:rPr lang="en-US" sz="2800">
                <a:latin typeface="ＭＳ ゴシック" panose="020B0609070205080204" pitchFamily="49" charset="-128"/>
                <a:ea typeface="ＭＳ ゴシック" panose="020B0609070205080204" pitchFamily="49" charset="-128"/>
              </a:rPr>
              <a:t> </a:t>
            </a:r>
            <a:r>
              <a:rPr lang="en-US" sz="2800" smtClean="0">
                <a:latin typeface="ＭＳ ゴシック" panose="020B0609070205080204" pitchFamily="49" charset="-128"/>
                <a:ea typeface="ＭＳ ゴシック" panose="020B0609070205080204" pitchFamily="49" charset="-128"/>
              </a:rPr>
              <a:t>コンプライアンスでの失敗例を</a:t>
            </a:r>
            <a:r>
              <a:rPr lang="en-US" sz="2800" dirty="0">
                <a:latin typeface="ＭＳ ゴシック" panose="020B0609070205080204" pitchFamily="49" charset="-128"/>
                <a:ea typeface="ＭＳ ゴシック" panose="020B0609070205080204" pitchFamily="49" charset="-128"/>
              </a:rPr>
              <a:t>1</a:t>
            </a:r>
            <a:r>
              <a:rPr lang="ja-JP" altLang="en-US" sz="2800" smtClean="0">
                <a:latin typeface="ＭＳ ゴシック" panose="020B0609070205080204" pitchFamily="49" charset="-128"/>
                <a:ea typeface="ＭＳ ゴシック" panose="020B0609070205080204" pitchFamily="49" charset="-128"/>
              </a:rPr>
              <a:t>つ</a:t>
            </a:r>
            <a:r>
              <a:rPr lang="en-US" sz="2800" dirty="0" err="1" smtClean="0">
                <a:latin typeface="ＭＳ ゴシック" panose="020B0609070205080204" pitchFamily="49" charset="-128"/>
                <a:ea typeface="ＭＳ ゴシック" panose="020B0609070205080204" pitchFamily="49" charset="-128"/>
              </a:rPr>
              <a:t>挙げてください</a:t>
            </a:r>
            <a:r>
              <a:rPr lang="en-US" sz="2800" dirty="0">
                <a:latin typeface="ＭＳ ゴシック" panose="020B0609070205080204" pitchFamily="49" charset="-128"/>
                <a:ea typeface="ＭＳ ゴシック" panose="020B0609070205080204" pitchFamily="49" charset="-128"/>
              </a:rPr>
              <a:t>。</a:t>
            </a:r>
          </a:p>
          <a:p>
            <a:pPr>
              <a:buFont typeface="Arial"/>
              <a:buChar char="•"/>
            </a:pPr>
            <a:r>
              <a:rPr lang="en-US" sz="2800" err="1">
                <a:latin typeface="ＭＳ ゴシック" panose="020B0609070205080204" pitchFamily="49" charset="-128"/>
                <a:ea typeface="ＭＳ ゴシック" panose="020B0609070205080204" pitchFamily="49" charset="-128"/>
              </a:rPr>
              <a:t>コンプライアンス</a:t>
            </a:r>
            <a:r>
              <a:rPr lang="en-US" sz="2800">
                <a:latin typeface="ＭＳ ゴシック" panose="020B0609070205080204" pitchFamily="49" charset="-128"/>
                <a:ea typeface="ＭＳ ゴシック" panose="020B0609070205080204" pitchFamily="49" charset="-128"/>
              </a:rPr>
              <a:t> </a:t>
            </a:r>
            <a:r>
              <a:rPr lang="en-US" sz="2800" smtClean="0">
                <a:latin typeface="ＭＳ ゴシック" panose="020B0609070205080204" pitchFamily="49" charset="-128"/>
                <a:ea typeface="ＭＳ ゴシック" panose="020B0609070205080204" pitchFamily="49" charset="-128"/>
              </a:rPr>
              <a:t>プロセスでの失敗例を</a:t>
            </a:r>
            <a:r>
              <a:rPr lang="en-US" sz="2800" dirty="0">
                <a:latin typeface="ＭＳ ゴシック" panose="020B0609070205080204" pitchFamily="49" charset="-128"/>
                <a:ea typeface="ＭＳ ゴシック" panose="020B0609070205080204" pitchFamily="49" charset="-128"/>
              </a:rPr>
              <a:t>1</a:t>
            </a:r>
            <a:r>
              <a:rPr lang="ja-JP" altLang="en-US" sz="2800" smtClean="0">
                <a:latin typeface="ＭＳ ゴシック" panose="020B0609070205080204" pitchFamily="49" charset="-128"/>
                <a:ea typeface="ＭＳ ゴシック" panose="020B0609070205080204" pitchFamily="49" charset="-128"/>
              </a:rPr>
              <a:t>つ</a:t>
            </a:r>
            <a:r>
              <a:rPr lang="en-US" sz="2800" dirty="0" err="1" smtClean="0">
                <a:latin typeface="ＭＳ ゴシック" panose="020B0609070205080204" pitchFamily="49" charset="-128"/>
                <a:ea typeface="ＭＳ ゴシック" panose="020B0609070205080204" pitchFamily="49" charset="-128"/>
              </a:rPr>
              <a:t>挙げてください</a:t>
            </a:r>
            <a:r>
              <a:rPr lang="en-US" sz="2800" dirty="0">
                <a:latin typeface="ＭＳ ゴシック" panose="020B0609070205080204" pitchFamily="49" charset="-128"/>
                <a:ea typeface="ＭＳ ゴシック" panose="020B0609070205080204" pitchFamily="49" charset="-128"/>
              </a:rPr>
              <a:t>。</a:t>
            </a:r>
          </a:p>
          <a:p>
            <a:r>
              <a:rPr lang="en-US" sz="2800" dirty="0" err="1" smtClean="0">
                <a:latin typeface="ＭＳ ゴシック" panose="020B0609070205080204" pitchFamily="49" charset="-128"/>
                <a:ea typeface="ＭＳ ゴシック" panose="020B0609070205080204" pitchFamily="49" charset="-128"/>
              </a:rPr>
              <a:t>コンプライアンス</a:t>
            </a:r>
            <a:r>
              <a:rPr lang="ja-JP" altLang="en-US" sz="2800" dirty="0">
                <a:latin typeface="ＭＳ ゴシック" panose="020B0609070205080204" pitchFamily="49" charset="-128"/>
                <a:ea typeface="ＭＳ ゴシック" panose="020B0609070205080204" pitchFamily="49" charset="-128"/>
              </a:rPr>
              <a:t>を</a:t>
            </a:r>
            <a:r>
              <a:rPr lang="en-US" sz="2800" dirty="0" err="1" smtClean="0">
                <a:latin typeface="ＭＳ ゴシック" panose="020B0609070205080204" pitchFamily="49" charset="-128"/>
                <a:ea typeface="ＭＳ ゴシック" panose="020B0609070205080204" pitchFamily="49" charset="-128"/>
              </a:rPr>
              <a:t>優先</a:t>
            </a:r>
            <a:r>
              <a:rPr lang="ja-JP" altLang="en-US" sz="2800" dirty="0">
                <a:latin typeface="ＭＳ ゴシック" panose="020B0609070205080204" pitchFamily="49" charset="-128"/>
                <a:ea typeface="ＭＳ ゴシック" panose="020B0609070205080204" pitchFamily="49" charset="-128"/>
              </a:rPr>
              <a:t>する</a:t>
            </a:r>
            <a:r>
              <a:rPr lang="en-US" sz="2800" dirty="0" err="1" smtClean="0">
                <a:latin typeface="ＭＳ ゴシック" panose="020B0609070205080204" pitchFamily="49" charset="-128"/>
                <a:ea typeface="ＭＳ ゴシック" panose="020B0609070205080204" pitchFamily="49" charset="-128"/>
              </a:rPr>
              <a:t>ことのメリット</a:t>
            </a:r>
            <a:r>
              <a:rPr lang="ja-JP" altLang="en-US" sz="2800" dirty="0" err="1">
                <a:latin typeface="ＭＳ ゴシック" panose="020B0609070205080204" pitchFamily="49" charset="-128"/>
                <a:ea typeface="ＭＳ ゴシック" panose="020B0609070205080204" pitchFamily="49" charset="-128"/>
              </a:rPr>
              <a:t>には</a:t>
            </a:r>
            <a:r>
              <a:rPr lang="en-US" sz="2800" dirty="0">
                <a:latin typeface="ＭＳ ゴシック" panose="020B0609070205080204" pitchFamily="49" charset="-128"/>
                <a:ea typeface="ＭＳ ゴシック" panose="020B0609070205080204" pitchFamily="49" charset="-128"/>
              </a:rPr>
              <a:t>ど</a:t>
            </a:r>
            <a:r>
              <a:rPr lang="ja-JP" altLang="en-US" sz="2800" dirty="0" err="1">
                <a:latin typeface="ＭＳ ゴシック" panose="020B0609070205080204" pitchFamily="49" charset="-128"/>
                <a:ea typeface="ＭＳ ゴシック" panose="020B0609070205080204" pitchFamily="49" charset="-128"/>
              </a:rPr>
              <a:t>のような</a:t>
            </a:r>
            <a:r>
              <a:rPr lang="en-US" sz="2800" dirty="0" err="1">
                <a:latin typeface="ＭＳ ゴシック" panose="020B0609070205080204" pitchFamily="49" charset="-128"/>
                <a:ea typeface="ＭＳ ゴシック" panose="020B0609070205080204" pitchFamily="49" charset="-128"/>
              </a:rPr>
              <a:t>ものがありますか</a:t>
            </a:r>
            <a:r>
              <a:rPr lang="en-US" sz="2800" dirty="0">
                <a:latin typeface="ＭＳ ゴシック" panose="020B0609070205080204" pitchFamily="49" charset="-128"/>
                <a:ea typeface="ＭＳ ゴシック" panose="020B0609070205080204" pitchFamily="49" charset="-128"/>
              </a:rPr>
              <a:t>？</a:t>
            </a:r>
          </a:p>
          <a:p>
            <a:r>
              <a:rPr lang="en-US" sz="2800" dirty="0" err="1">
                <a:latin typeface="ＭＳ ゴシック" panose="020B0609070205080204" pitchFamily="49" charset="-128"/>
                <a:ea typeface="ＭＳ ゴシック" panose="020B0609070205080204" pitchFamily="49" charset="-128"/>
              </a:rPr>
              <a:t>コミュニティとの良好な関係を維持するメリットにはど</a:t>
            </a:r>
            <a:r>
              <a:rPr lang="ja-JP" altLang="en-US" sz="2800" dirty="0" err="1">
                <a:latin typeface="ＭＳ ゴシック" panose="020B0609070205080204" pitchFamily="49" charset="-128"/>
                <a:ea typeface="ＭＳ ゴシック" panose="020B0609070205080204" pitchFamily="49" charset="-128"/>
              </a:rPr>
              <a:t>のような</a:t>
            </a:r>
            <a:r>
              <a:rPr lang="en-US" sz="2800" dirty="0" err="1">
                <a:latin typeface="ＭＳ ゴシック" panose="020B0609070205080204" pitchFamily="49" charset="-128"/>
                <a:ea typeface="ＭＳ ゴシック" panose="020B0609070205080204" pitchFamily="49" charset="-128"/>
              </a:rPr>
              <a:t>ものがありますか</a:t>
            </a:r>
            <a:r>
              <a:rPr lang="en-US" sz="2800" dirty="0">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dirty="0">
                <a:latin typeface="ＭＳ ゴシック" panose="020B0609070205080204" pitchFamily="49" charset="-128"/>
                <a:ea typeface="ＭＳ ゴシック" panose="020B0609070205080204" pitchFamily="49" charset="-128"/>
              </a:rPr>
              <a:t>著作権の中でソフトウェアに最も関係する「権利」</a:t>
            </a:r>
            <a:endParaRPr lang="en-US" dirty="0">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668360" y="1559903"/>
            <a:ext cx="10685440" cy="4536098"/>
          </a:xfrm>
        </p:spPr>
        <p:txBody>
          <a:bodyPr vert="horz" lIns="91440" tIns="45720" rIns="91440" bIns="45720" rtlCol="0" anchor="t">
            <a:normAutofit lnSpcReduction="10000"/>
          </a:bodyPr>
          <a:lstStyle/>
          <a:p>
            <a:r>
              <a:rPr lang="en-US" dirty="0" err="1">
                <a:latin typeface="ＭＳ ゴシック" panose="020B0609070205080204" pitchFamily="49" charset="-128"/>
                <a:ea typeface="ＭＳ ゴシック" panose="020B0609070205080204" pitchFamily="49" charset="-128"/>
              </a:rPr>
              <a:t>ソフトウェアを</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複製</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する</a:t>
            </a:r>
            <a:r>
              <a:rPr lang="en-US" dirty="0">
                <a:latin typeface="ＭＳ ゴシック" panose="020B0609070205080204" pitchFamily="49" charset="-128"/>
                <a:ea typeface="ＭＳ ゴシック" panose="020B0609070205080204" pitchFamily="49" charset="-128"/>
              </a:rPr>
              <a:t> 権利 – </a:t>
            </a:r>
            <a:r>
              <a:rPr lang="en-US" dirty="0" err="1">
                <a:latin typeface="ＭＳ ゴシック" panose="020B0609070205080204" pitchFamily="49" charset="-128"/>
                <a:ea typeface="ＭＳ ゴシック" panose="020B0609070205080204" pitchFamily="49" charset="-128"/>
              </a:rPr>
              <a:t>コピーを作成する</a:t>
            </a:r>
            <a:r>
              <a:rPr lang="ja-JP" altLang="en-US" dirty="0">
                <a:latin typeface="ＭＳ ゴシック" panose="020B0609070205080204" pitchFamily="49" charset="-128"/>
                <a:ea typeface="ＭＳ ゴシック" panose="020B0609070205080204" pitchFamily="49" charset="-128"/>
              </a:rPr>
              <a:t>ことができる</a:t>
            </a:r>
            <a:endParaRPr lang="en-US" dirty="0">
              <a:latin typeface="ＭＳ ゴシック" panose="020B0609070205080204" pitchFamily="49" charset="-128"/>
              <a:ea typeface="ＭＳ ゴシック" panose="020B0609070205080204" pitchFamily="49" charset="-128"/>
            </a:endParaRPr>
          </a:p>
          <a:p>
            <a:r>
              <a:rPr lang="en-US" dirty="0" smtClean="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派生的</a:t>
            </a:r>
            <a:r>
              <a:rPr lang="ja-JP" altLang="en-US" dirty="0" smtClean="0">
                <a:latin typeface="ＭＳ ゴシック" panose="020B0609070205080204" pitchFamily="49" charset="-128"/>
                <a:ea typeface="ＭＳ ゴシック" panose="020B0609070205080204" pitchFamily="49" charset="-128"/>
              </a:rPr>
              <a:t>著作物</a:t>
            </a:r>
            <a:r>
              <a:rPr lang="en-US" altLang="ja-JP" baseline="30000" dirty="0" smtClean="0">
                <a:latin typeface="ＭＳ ゴシック" panose="020B0609070205080204" pitchFamily="49" charset="-128"/>
                <a:ea typeface="ＭＳ ゴシック" panose="020B0609070205080204" pitchFamily="49" charset="-128"/>
              </a:rPr>
              <a:t>※</a:t>
            </a:r>
            <a:r>
              <a:rPr lang="en-US" dirty="0" smtClean="0">
                <a:latin typeface="ＭＳ ゴシック" panose="020B0609070205080204" pitchFamily="49" charset="-128"/>
                <a:ea typeface="ＭＳ ゴシック" panose="020B0609070205080204" pitchFamily="49" charset="-128"/>
              </a:rPr>
              <a:t>」 </a:t>
            </a:r>
            <a:r>
              <a:rPr lang="en-US" dirty="0">
                <a:latin typeface="ＭＳ ゴシック" panose="020B0609070205080204" pitchFamily="49" charset="-128"/>
                <a:ea typeface="ＭＳ ゴシック" panose="020B0609070205080204" pitchFamily="49" charset="-128"/>
              </a:rPr>
              <a:t>を作る権利– </a:t>
            </a:r>
            <a:r>
              <a:rPr lang="en-US" dirty="0" err="1">
                <a:latin typeface="ＭＳ ゴシック" panose="020B0609070205080204" pitchFamily="49" charset="-128"/>
                <a:ea typeface="ＭＳ ゴシック" panose="020B0609070205080204" pitchFamily="49" charset="-128"/>
              </a:rPr>
              <a:t>修正を加える</a:t>
            </a:r>
            <a:r>
              <a:rPr lang="ja-JP" altLang="en-US" dirty="0">
                <a:latin typeface="ＭＳ ゴシック" panose="020B0609070205080204" pitchFamily="49" charset="-128"/>
                <a:ea typeface="ＭＳ ゴシック" panose="020B0609070205080204" pitchFamily="49" charset="-128"/>
              </a:rPr>
              <a:t>ことができる</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ja-JP" altLang="en-US" dirty="0" smtClean="0">
                <a:latin typeface="ＭＳ ゴシック" panose="020B0609070205080204" pitchFamily="49" charset="-128"/>
                <a:ea typeface="ＭＳ ゴシック" panose="020B0609070205080204" pitchFamily="49" charset="-128"/>
              </a:rPr>
              <a:t>派生的著作物</a:t>
            </a:r>
            <a:r>
              <a:rPr lang="en-US" dirty="0" err="1">
                <a:latin typeface="ＭＳ ゴシック" panose="020B0609070205080204" pitchFamily="49" charset="-128"/>
                <a:ea typeface="ＭＳ ゴシック" panose="020B0609070205080204" pitchFamily="49" charset="-128"/>
              </a:rPr>
              <a:t>という用語は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原作に基づいてはいるものの、</a:t>
            </a:r>
            <a:r>
              <a:rPr lang="en-US" dirty="0" err="1">
                <a:latin typeface="ＭＳ ゴシック" panose="020B0609070205080204" pitchFamily="49" charset="-128"/>
                <a:ea typeface="ＭＳ ゴシック" panose="020B0609070205080204" pitchFamily="49" charset="-128"/>
              </a:rPr>
              <a:t>その新しい著作物が原作</a:t>
            </a:r>
            <a:r>
              <a:rPr lang="ja-JP" altLang="en-US" dirty="0">
                <a:latin typeface="ＭＳ ゴシック" panose="020B0609070205080204" pitchFamily="49" charset="-128"/>
                <a:ea typeface="ＭＳ ゴシック" panose="020B0609070205080204" pitchFamily="49" charset="-128"/>
              </a:rPr>
              <a:t>のコピーではなく</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原作に対し</a:t>
            </a:r>
            <a:r>
              <a:rPr lang="ja-JP" altLang="en-US" dirty="0">
                <a:latin typeface="ＭＳ ゴシック" panose="020B0609070205080204" pitchFamily="49" charset="-128"/>
                <a:ea typeface="ＭＳ ゴシック" panose="020B0609070205080204" pitchFamily="49" charset="-128"/>
              </a:rPr>
              <a:t>独自に</a:t>
            </a:r>
            <a:r>
              <a:rPr lang="en-US" dirty="0" err="1">
                <a:latin typeface="ＭＳ ゴシック" panose="020B0609070205080204" pitchFamily="49" charset="-128"/>
                <a:ea typeface="ＭＳ ゴシック" panose="020B0609070205080204" pitchFamily="49" charset="-128"/>
              </a:rPr>
              <a:t>創造的な作業が加え</a:t>
            </a:r>
            <a:r>
              <a:rPr lang="ja-JP" altLang="en-US" dirty="0" err="1">
                <a:latin typeface="ＭＳ ゴシック" panose="020B0609070205080204" pitchFamily="49" charset="-128"/>
                <a:ea typeface="ＭＳ ゴシック" panose="020B0609070205080204" pitchFamily="49" charset="-128"/>
              </a:rPr>
              <a:t>られたと</a:t>
            </a:r>
            <a:r>
              <a:rPr lang="ja-JP" altLang="en-US" dirty="0">
                <a:latin typeface="ＭＳ ゴシック" panose="020B0609070205080204" pitchFamily="49" charset="-128"/>
                <a:ea typeface="ＭＳ ゴシック" panose="020B0609070205080204" pitchFamily="49" charset="-128"/>
              </a:rPr>
              <a:t>主張できるレベルの</a:t>
            </a:r>
            <a:r>
              <a:rPr lang="en-US" dirty="0" err="1">
                <a:latin typeface="ＭＳ ゴシック" panose="020B0609070205080204" pitchFamily="49" charset="-128"/>
                <a:ea typeface="ＭＳ ゴシック" panose="020B0609070205080204" pitchFamily="49" charset="-128"/>
              </a:rPr>
              <a:t>作品を言</a:t>
            </a:r>
            <a:r>
              <a:rPr lang="ja-JP" altLang="en-US" dirty="0">
                <a:latin typeface="ＭＳ ゴシック" panose="020B0609070205080204" pitchFamily="49" charset="-128"/>
                <a:ea typeface="ＭＳ ゴシック" panose="020B0609070205080204" pitchFamily="49" charset="-128"/>
              </a:rPr>
              <a:t>う（</a:t>
            </a:r>
            <a:r>
              <a:rPr lang="en-US" dirty="0" err="1" smtClean="0">
                <a:latin typeface="ＭＳ ゴシック" panose="020B0609070205080204" pitchFamily="49" charset="-128"/>
                <a:ea typeface="ＭＳ ゴシック" panose="020B0609070205080204" pitchFamily="49" charset="-128"/>
              </a:rPr>
              <a:t>この用語は米国法令に基づいているの</a:t>
            </a:r>
            <a:r>
              <a:rPr lang="ja-JP" altLang="en-US" dirty="0" smtClean="0">
                <a:latin typeface="ＭＳ ゴシック" panose="020B0609070205080204" pitchFamily="49" charset="-128"/>
                <a:ea typeface="ＭＳ ゴシック" panose="020B0609070205080204" pitchFamily="49" charset="-128"/>
              </a:rPr>
              <a:t>要</a:t>
            </a:r>
            <a:r>
              <a:rPr lang="en-US" dirty="0" err="1" smtClean="0">
                <a:latin typeface="ＭＳ ゴシック" panose="020B0609070205080204" pitchFamily="49" charset="-128"/>
                <a:ea typeface="ＭＳ ゴシック" panose="020B0609070205080204" pitchFamily="49" charset="-128"/>
              </a:rPr>
              <a:t>留意</a:t>
            </a:r>
            <a:r>
              <a:rPr lang="en-US" dirty="0" smtClean="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頒布</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する権利</a:t>
            </a:r>
            <a:endParaRPr lang="en-US" dirty="0">
              <a:latin typeface="ＭＳ ゴシック" panose="020B0609070205080204" pitchFamily="49" charset="-128"/>
              <a:ea typeface="ＭＳ ゴシック" panose="020B0609070205080204" pitchFamily="49" charset="-128"/>
            </a:endParaRPr>
          </a:p>
          <a:p>
            <a:pPr lvl="1">
              <a:lnSpc>
                <a:spcPct val="110000"/>
              </a:lnSpc>
              <a:buFont typeface="Wingdings" panose="05000000000000000000" pitchFamily="2" charset="2"/>
              <a:buChar char="Ø"/>
            </a:pPr>
            <a:r>
              <a:rPr lang="ja-JP" altLang="en-US" dirty="0">
                <a:latin typeface="ＭＳ ゴシック" panose="020B0609070205080204" pitchFamily="49" charset="-128"/>
                <a:ea typeface="ＭＳ ゴシック" panose="020B0609070205080204" pitchFamily="49" charset="-128"/>
              </a:rPr>
              <a:t>頒布</a:t>
            </a:r>
            <a:r>
              <a:rPr lang="en-US" dirty="0" err="1">
                <a:latin typeface="ＭＳ ゴシック" panose="020B0609070205080204" pitchFamily="49" charset="-128"/>
                <a:ea typeface="ＭＳ ゴシック" panose="020B0609070205080204" pitchFamily="49" charset="-128"/>
              </a:rPr>
              <a:t>とは、一般的に、ソフトウェア部品のコピーをバイナリ</a:t>
            </a:r>
            <a:r>
              <a:rPr lang="ja-JP" altLang="en-US" dirty="0">
                <a:latin typeface="ＭＳ ゴシック" panose="020B0609070205080204" pitchFamily="49" charset="-128"/>
                <a:ea typeface="ＭＳ ゴシック" panose="020B0609070205080204" pitchFamily="49" charset="-128"/>
              </a:rPr>
              <a:t>また</a:t>
            </a:r>
            <a:r>
              <a:rPr lang="en-US" dirty="0" err="1">
                <a:latin typeface="ＭＳ ゴシック" panose="020B0609070205080204" pitchFamily="49" charset="-128"/>
                <a:ea typeface="ＭＳ ゴシック" panose="020B0609070205080204" pitchFamily="49" charset="-128"/>
              </a:rPr>
              <a:t>はソースコードの形態で</a:t>
            </a:r>
            <a:r>
              <a:rPr lang="ja-JP" altLang="en-US" dirty="0">
                <a:latin typeface="ＭＳ ゴシック" panose="020B0609070205080204" pitchFamily="49" charset="-128"/>
                <a:ea typeface="ＭＳ ゴシック" panose="020B0609070205080204" pitchFamily="49" charset="-128"/>
              </a:rPr>
              <a:t>他のエンティティ</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個人や</a:t>
            </a:r>
            <a:r>
              <a:rPr lang="ja-JP" altLang="en-US" dirty="0">
                <a:latin typeface="ＭＳ ゴシック" panose="020B0609070205080204" pitchFamily="49" charset="-128"/>
                <a:ea typeface="ＭＳ ゴシック" panose="020B0609070205080204" pitchFamily="49" charset="-128"/>
              </a:rPr>
              <a:t>外部の</a:t>
            </a:r>
            <a:r>
              <a:rPr lang="en-US" dirty="0" err="1">
                <a:latin typeface="ＭＳ ゴシック" panose="020B0609070205080204" pitchFamily="49" charset="-128"/>
                <a:ea typeface="ＭＳ ゴシック" panose="020B0609070205080204" pitchFamily="49" charset="-128"/>
              </a:rPr>
              <a:t>企業</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組織</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に</a:t>
            </a:r>
            <a:r>
              <a:rPr lang="en-US" dirty="0" err="1">
                <a:latin typeface="ＭＳ ゴシック" panose="020B0609070205080204" pitchFamily="49" charset="-128"/>
                <a:ea typeface="ＭＳ ゴシック" panose="020B0609070205080204" pitchFamily="49" charset="-128"/>
              </a:rPr>
              <a:t>提供する行為とみなされ</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  </a:t>
            </a:r>
          </a:p>
          <a:p>
            <a:pPr marL="0" indent="0">
              <a:buNone/>
            </a:pPr>
            <a:endParaRPr lang="en-US" dirty="0">
              <a:latin typeface="ＭＳ ゴシック" panose="020B0609070205080204" pitchFamily="49" charset="-128"/>
              <a:ea typeface="ＭＳ ゴシック" panose="020B0609070205080204" pitchFamily="49" charset="-128"/>
            </a:endParaRPr>
          </a:p>
          <a:p>
            <a:pPr marL="539750" indent="-360000">
              <a:spcBef>
                <a:spcPts val="600"/>
              </a:spcBef>
              <a:buNone/>
            </a:pPr>
            <a:r>
              <a:rPr lang="en-US" dirty="0" smtClean="0">
                <a:latin typeface="ＭＳ ゴシック" panose="020B0609070205080204" pitchFamily="49" charset="-128"/>
                <a:ea typeface="ＭＳ ゴシック" panose="020B0609070205080204" pitchFamily="49" charset="-128"/>
              </a:rPr>
              <a:t>注</a:t>
            </a:r>
            <a:r>
              <a:rPr lang="ja-JP" altLang="en-US" dirty="0" smtClean="0">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何をもって</a:t>
            </a:r>
            <a:r>
              <a:rPr lang="en-US" dirty="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派生的著作物</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頒布」とするかの解釈はFOSSコミュニティ</a:t>
            </a:r>
            <a:r>
              <a:rPr lang="ja-JP" altLang="en-US" dirty="0">
                <a:latin typeface="ＭＳ ゴシック" panose="020B0609070205080204" pitchFamily="49" charset="-128"/>
                <a:ea typeface="ＭＳ ゴシック" panose="020B0609070205080204" pitchFamily="49" charset="-128"/>
              </a:rPr>
              <a:t>の中</a:t>
            </a:r>
            <a:r>
              <a:rPr lang="ja-JP" altLang="en-US" dirty="0" smtClean="0">
                <a:latin typeface="ＭＳ ゴシック" panose="020B0609070205080204" pitchFamily="49" charset="-128"/>
                <a:ea typeface="ＭＳ ゴシック" panose="020B0609070205080204" pitchFamily="49" charset="-128"/>
              </a:rPr>
              <a:t>に　</a:t>
            </a:r>
            <a:r>
              <a:rPr lang="en-US" altLang="ja-JP" dirty="0">
                <a:latin typeface="ＭＳ ゴシック" panose="020B0609070205080204" pitchFamily="49" charset="-128"/>
                <a:ea typeface="ＭＳ ゴシック" panose="020B0609070205080204" pitchFamily="49" charset="-128"/>
              </a:rPr>
              <a:t> </a:t>
            </a:r>
            <a:r>
              <a:rPr lang="en-US" altLang="ja-JP" dirty="0" smtClean="0">
                <a:latin typeface="ＭＳ ゴシック" panose="020B0609070205080204" pitchFamily="49" charset="-128"/>
                <a:ea typeface="ＭＳ ゴシック" panose="020B0609070205080204" pitchFamily="49" charset="-128"/>
              </a:rPr>
              <a:t> </a:t>
            </a:r>
            <a:r>
              <a:rPr lang="ja-JP" altLang="en-US" dirty="0" smtClean="0">
                <a:latin typeface="ＭＳ ゴシック" panose="020B0609070205080204" pitchFamily="49" charset="-128"/>
                <a:ea typeface="ＭＳ ゴシック" panose="020B0609070205080204" pitchFamily="49" charset="-128"/>
              </a:rPr>
              <a:t>おいて</a:t>
            </a:r>
            <a:r>
              <a:rPr lang="ja-JP" altLang="en-US" dirty="0">
                <a:latin typeface="ＭＳ ゴシック" panose="020B0609070205080204" pitchFamily="49" charset="-128"/>
                <a:ea typeface="ＭＳ ゴシック" panose="020B0609070205080204" pitchFamily="49" charset="-128"/>
              </a:rPr>
              <a:t>も、関連した法務関係者の間においても</a:t>
            </a:r>
            <a:r>
              <a:rPr lang="en-US" dirty="0" err="1" smtClean="0">
                <a:latin typeface="ＭＳ ゴシック" panose="020B0609070205080204" pitchFamily="49" charset="-128"/>
                <a:ea typeface="ＭＳ ゴシック" panose="020B0609070205080204" pitchFamily="49" charset="-128"/>
              </a:rPr>
              <a:t>議論</a:t>
            </a:r>
            <a:r>
              <a:rPr lang="ja-JP" altLang="en-US" dirty="0" smtClean="0">
                <a:latin typeface="ＭＳ ゴシック" panose="020B0609070205080204" pitchFamily="49" charset="-128"/>
                <a:ea typeface="ＭＳ ゴシック" panose="020B0609070205080204" pitchFamily="49" charset="-128"/>
              </a:rPr>
              <a:t>の対象となっている</a:t>
            </a:r>
            <a:endParaRPr lang="en-US" i="1" dirty="0">
              <a:latin typeface="ＭＳ ゴシック" panose="020B0609070205080204" pitchFamily="49" charset="-128"/>
              <a:ea typeface="ＭＳ ゴシック" panose="020B0609070205080204" pitchFamily="49" charset="-128"/>
            </a:endParaRPr>
          </a:p>
        </p:txBody>
      </p:sp>
      <p:sp>
        <p:nvSpPr>
          <p:cNvPr id="4" name="テキスト ボックス 3"/>
          <p:cNvSpPr txBox="1"/>
          <p:nvPr/>
        </p:nvSpPr>
        <p:spPr>
          <a:xfrm>
            <a:off x="180000" y="6480000"/>
            <a:ext cx="3775393" cy="307777"/>
          </a:xfrm>
          <a:prstGeom prst="rect">
            <a:avLst/>
          </a:prstGeom>
          <a:noFill/>
        </p:spPr>
        <p:txBody>
          <a:bodyPr wrap="none" rtlCol="0">
            <a:spAutoFit/>
          </a:bodyPr>
          <a:lstStyle/>
          <a:p>
            <a:r>
              <a:rPr kumimoji="1" lang="en-US" altLang="ja-JP" sz="1400" dirty="0" smtClean="0">
                <a:latin typeface="ＭＳ ゴシック" panose="020B0609070205080204" pitchFamily="49" charset="-128"/>
                <a:ea typeface="ＭＳ ゴシック" panose="020B0609070205080204" pitchFamily="49" charset="-128"/>
              </a:rPr>
              <a:t>※</a:t>
            </a:r>
            <a:r>
              <a:rPr kumimoji="1" lang="ja-JP" altLang="en-US" sz="1400" dirty="0">
                <a:latin typeface="ＭＳ ゴシック" panose="020B0609070205080204" pitchFamily="49" charset="-128"/>
                <a:ea typeface="ＭＳ ゴシック" panose="020B0609070205080204" pitchFamily="49" charset="-128"/>
              </a:rPr>
              <a:t>日本</a:t>
            </a:r>
            <a:r>
              <a:rPr kumimoji="1" lang="ja-JP" altLang="en-US" sz="1400" dirty="0" smtClean="0">
                <a:latin typeface="ＭＳ ゴシック" panose="020B0609070205080204" pitchFamily="49" charset="-128"/>
                <a:ea typeface="ＭＳ ゴシック" panose="020B0609070205080204" pitchFamily="49" charset="-128"/>
              </a:rPr>
              <a:t>の著作権法の「二次的著作物」に該当</a:t>
            </a:r>
            <a:endParaRPr kumimoji="1" lang="ja-JP" altLang="en-US" sz="1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ＭＳ ゴシック" panose="020B0609070205080204" pitchFamily="49" charset="-128"/>
                <a:ea typeface="ＭＳ ゴシック" panose="020B0609070205080204" pitchFamily="49" charset="-128"/>
              </a:rPr>
              <a:t>ソフトウェアにおける特許の概念</a:t>
            </a:r>
            <a:endParaRPr lang="en-US" dirty="0">
              <a:solidFill>
                <a:schemeClr val="tx1"/>
              </a:solidFill>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609600" y="1600200"/>
            <a:ext cx="10972800" cy="3557954"/>
          </a:xfrm>
        </p:spPr>
        <p:txBody>
          <a:bodyPr vert="horz" lIns="91440" tIns="45720" rIns="91440" bIns="45720" rtlCol="0" anchor="t">
            <a:normAutofit/>
          </a:bodyPr>
          <a:lstStyle/>
          <a:p>
            <a:r>
              <a:rPr lang="en-US" dirty="0" err="1">
                <a:latin typeface="ＭＳ ゴシック" panose="020B0609070205080204" pitchFamily="49" charset="-128"/>
                <a:ea typeface="ＭＳ ゴシック" panose="020B0609070205080204" pitchFamily="49" charset="-128"/>
              </a:rPr>
              <a:t>特許は、機能を保護する－これには</a:t>
            </a:r>
            <a:r>
              <a:rPr lang="en-US" err="1">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コンピュータ</a:t>
            </a:r>
            <a:r>
              <a:rPr lang="ja-JP" altLang="en-US" smtClean="0">
                <a:latin typeface="ＭＳ ゴシック" panose="020B0609070205080204" pitchFamily="49" charset="-128"/>
                <a:ea typeface="ＭＳ ゴシック" panose="020B0609070205080204" pitchFamily="49" charset="-128"/>
              </a:rPr>
              <a:t>ー</a:t>
            </a:r>
            <a:r>
              <a:rPr lang="en-US" smtClean="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プログラムのような演算方法が含まれ</a:t>
            </a:r>
            <a:r>
              <a:rPr lang="ja-JP" altLang="en-US" dirty="0">
                <a:latin typeface="ＭＳ ゴシック" panose="020B0609070205080204" pitchFamily="49" charset="-128"/>
                <a:ea typeface="ＭＳ ゴシック" panose="020B0609070205080204" pitchFamily="49" charset="-128"/>
              </a:rPr>
              <a:t>る</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err="1">
                <a:latin typeface="ＭＳ ゴシック" panose="020B0609070205080204" pitchFamily="49" charset="-128"/>
                <a:ea typeface="ＭＳ ゴシック" panose="020B0609070205080204" pitchFamily="49" charset="-128"/>
              </a:rPr>
              <a:t>抽象的なアイデアや自然法則は保護し</a:t>
            </a:r>
            <a:r>
              <a:rPr lang="ja-JP" altLang="en-US" dirty="0">
                <a:latin typeface="ＭＳ ゴシック" panose="020B0609070205080204" pitchFamily="49" charset="-128"/>
                <a:ea typeface="ＭＳ ゴシック" panose="020B0609070205080204" pitchFamily="49" charset="-128"/>
              </a:rPr>
              <a:t>ない</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特許保有者は</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他者の</a:t>
            </a:r>
            <a:r>
              <a:rPr lang="en-US" dirty="0" err="1">
                <a:latin typeface="ＭＳ ゴシック" panose="020B0609070205080204" pitchFamily="49" charset="-128"/>
                <a:ea typeface="ＭＳ ゴシック" panose="020B0609070205080204" pitchFamily="49" charset="-128"/>
              </a:rPr>
              <a:t>独立</a:t>
            </a:r>
            <a:r>
              <a:rPr lang="ja-JP" altLang="en-US" dirty="0">
                <a:latin typeface="ＭＳ ゴシック" panose="020B0609070205080204" pitchFamily="49" charset="-128"/>
                <a:ea typeface="ＭＳ ゴシック" panose="020B0609070205080204" pitchFamily="49" charset="-128"/>
              </a:rPr>
              <a:t>した</a:t>
            </a:r>
            <a:r>
              <a:rPr lang="en-US" dirty="0" err="1">
                <a:latin typeface="ＭＳ ゴシック" panose="020B0609070205080204" pitchFamily="49" charset="-128"/>
                <a:ea typeface="ＭＳ ゴシック" panose="020B0609070205080204" pitchFamily="49" charset="-128"/>
              </a:rPr>
              <a:t>創作</a:t>
            </a:r>
            <a:r>
              <a:rPr lang="ja-JP" altLang="en-US" dirty="0">
                <a:latin typeface="ＭＳ ゴシック" panose="020B0609070205080204" pitchFamily="49" charset="-128"/>
                <a:ea typeface="ＭＳ ゴシック" panose="020B0609070205080204" pitchFamily="49" charset="-128"/>
              </a:rPr>
              <a:t>であっても</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あらゆる人に対しその機能の使用を停止</a:t>
            </a:r>
            <a:r>
              <a:rPr lang="ja-JP" altLang="en-US" dirty="0">
                <a:latin typeface="ＭＳ ゴシック" panose="020B0609070205080204" pitchFamily="49" charset="-128"/>
                <a:ea typeface="ＭＳ ゴシック" panose="020B0609070205080204" pitchFamily="49" charset="-128"/>
              </a:rPr>
              <a:t>させる</a:t>
            </a:r>
            <a:r>
              <a:rPr lang="en-US" dirty="0" err="1">
                <a:latin typeface="ＭＳ ゴシック" panose="020B0609070205080204" pitchFamily="49" charset="-128"/>
                <a:ea typeface="ＭＳ ゴシック" panose="020B0609070205080204" pitchFamily="49" charset="-128"/>
              </a:rPr>
              <a:t>ことができ</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 </a:t>
            </a:r>
          </a:p>
          <a:p>
            <a:r>
              <a:rPr lang="en-US" dirty="0" err="1">
                <a:latin typeface="ＭＳ ゴシック" panose="020B0609070205080204" pitchFamily="49" charset="-128"/>
                <a:ea typeface="ＭＳ ゴシック" panose="020B0609070205080204" pitchFamily="49" charset="-128"/>
              </a:rPr>
              <a:t>他者がその</a:t>
            </a:r>
            <a:r>
              <a:rPr lang="ja-JP" altLang="en-US" dirty="0">
                <a:latin typeface="ＭＳ ゴシック" panose="020B0609070205080204" pitchFamily="49" charset="-128"/>
                <a:ea typeface="ＭＳ ゴシック" panose="020B0609070205080204" pitchFamily="49" charset="-128"/>
              </a:rPr>
              <a:t>技術</a:t>
            </a:r>
            <a:r>
              <a:rPr lang="en-US" dirty="0" err="1">
                <a:latin typeface="ＭＳ ゴシック" panose="020B0609070205080204" pitchFamily="49" charset="-128"/>
                <a:ea typeface="ＭＳ ゴシック" panose="020B0609070205080204" pitchFamily="49" charset="-128"/>
              </a:rPr>
              <a:t>を使いたい場合、特許ライセンス</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その技術の</a:t>
            </a:r>
            <a:r>
              <a:rPr lang="en-US" dirty="0" err="1">
                <a:latin typeface="ＭＳ ゴシック" panose="020B0609070205080204" pitchFamily="49" charset="-128"/>
                <a:ea typeface="ＭＳ ゴシック" panose="020B0609070205080204" pitchFamily="49" charset="-128"/>
              </a:rPr>
              <a:t>使用</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製造、製造</a:t>
            </a:r>
            <a:r>
              <a:rPr lang="ja-JP" altLang="en-US" dirty="0" smtClean="0">
                <a:latin typeface="ＭＳ ゴシック" panose="020B0609070205080204" pitchFamily="49" charset="-128"/>
                <a:ea typeface="ＭＳ ゴシック" panose="020B0609070205080204" pitchFamily="49" charset="-128"/>
              </a:rPr>
              <a:t>委託</a:t>
            </a:r>
            <a:r>
              <a:rPr lang="en-US" dirty="0" smtClean="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販売</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販売の提示、</a:t>
            </a:r>
            <a:r>
              <a:rPr lang="en-US" dirty="0" err="1">
                <a:latin typeface="ＭＳ ゴシック" panose="020B0609070205080204" pitchFamily="49" charset="-128"/>
                <a:ea typeface="ＭＳ ゴシック" panose="020B0609070205080204" pitchFamily="49" charset="-128"/>
              </a:rPr>
              <a:t>および輸入</a:t>
            </a:r>
            <a:r>
              <a:rPr lang="ja-JP" altLang="en-US" dirty="0">
                <a:latin typeface="ＭＳ ゴシック" panose="020B0609070205080204" pitchFamily="49" charset="-128"/>
                <a:ea typeface="ＭＳ ゴシック" panose="020B0609070205080204" pitchFamily="49" charset="-128"/>
              </a:rPr>
              <a:t>に関する</a:t>
            </a:r>
            <a:r>
              <a:rPr lang="ja-JP" altLang="en-US" dirty="0" smtClean="0">
                <a:latin typeface="ＭＳ ゴシック" panose="020B0609070205080204" pitchFamily="49" charset="-128"/>
                <a:ea typeface="ＭＳ ゴシック" panose="020B0609070205080204" pitchFamily="49" charset="-128"/>
              </a:rPr>
              <a:t>権利</a:t>
            </a:r>
            <a:r>
              <a:rPr lang="en-US" altLang="ja-JP" baseline="30000"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の</a:t>
            </a:r>
            <a:r>
              <a:rPr lang="ja-JP" altLang="en-US" dirty="0">
                <a:latin typeface="ＭＳ ゴシック" panose="020B0609070205080204" pitchFamily="49" charset="-128"/>
                <a:ea typeface="ＭＳ ゴシック" panose="020B0609070205080204" pitchFamily="49" charset="-128"/>
              </a:rPr>
              <a:t>許諾）</a:t>
            </a:r>
            <a:r>
              <a:rPr lang="en-US" dirty="0" err="1">
                <a:latin typeface="ＭＳ ゴシック" panose="020B0609070205080204" pitchFamily="49" charset="-128"/>
                <a:ea typeface="ＭＳ ゴシック" panose="020B0609070205080204" pitchFamily="49" charset="-128"/>
              </a:rPr>
              <a:t>を求めることができ</a:t>
            </a:r>
            <a:r>
              <a:rPr lang="ja-JP" altLang="en-US" dirty="0">
                <a:latin typeface="ＭＳ ゴシック" panose="020B0609070205080204" pitchFamily="49" charset="-128"/>
                <a:ea typeface="ＭＳ ゴシック" panose="020B0609070205080204" pitchFamily="49" charset="-128"/>
              </a:rPr>
              <a:t>る</a:t>
            </a:r>
            <a:endParaRPr lang="en-US"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
        <p:nvSpPr>
          <p:cNvPr id="4" name="テキスト ボックス 3"/>
          <p:cNvSpPr txBox="1"/>
          <p:nvPr/>
        </p:nvSpPr>
        <p:spPr>
          <a:xfrm>
            <a:off x="180000" y="6480000"/>
            <a:ext cx="8777852" cy="338554"/>
          </a:xfrm>
          <a:prstGeom prst="rect">
            <a:avLst/>
          </a:prstGeom>
          <a:noFill/>
        </p:spPr>
        <p:txBody>
          <a:bodyPr wrap="none" rtlCol="0">
            <a:spAutoFit/>
          </a:bodyPr>
          <a:lstStyle/>
          <a:p>
            <a:r>
              <a:rPr kumimoji="1" lang="en-US" altLang="ja-JP" sz="1600" dirty="0" smtClean="0"/>
              <a:t>※</a:t>
            </a:r>
            <a:r>
              <a:rPr kumimoji="1" lang="ja-JP" altLang="en-US" sz="1600" dirty="0" smtClean="0"/>
              <a:t>それぞれ英文で、</a:t>
            </a:r>
            <a:r>
              <a:rPr lang="en-US" altLang="ja-JP" sz="1600" dirty="0" smtClean="0"/>
              <a:t> rights </a:t>
            </a:r>
            <a:r>
              <a:rPr lang="en-US" altLang="ja-JP" sz="1600" dirty="0"/>
              <a:t>to </a:t>
            </a:r>
            <a:r>
              <a:rPr lang="ja-JP" altLang="en-US" sz="1600" dirty="0" smtClean="0"/>
              <a:t>「</a:t>
            </a:r>
            <a:r>
              <a:rPr lang="en-US" altLang="ja-JP" sz="1600" dirty="0" smtClean="0"/>
              <a:t>use</a:t>
            </a:r>
            <a:r>
              <a:rPr lang="ja-JP" altLang="en-US" sz="1600" dirty="0" smtClean="0"/>
              <a:t>」</a:t>
            </a:r>
            <a:r>
              <a:rPr lang="en-US" altLang="ja-JP" sz="1600" dirty="0" smtClean="0"/>
              <a:t>, </a:t>
            </a:r>
            <a:r>
              <a:rPr lang="ja-JP" altLang="en-US" sz="1600" dirty="0" smtClean="0"/>
              <a:t>「</a:t>
            </a:r>
            <a:r>
              <a:rPr lang="en-US" altLang="ja-JP" sz="1600" dirty="0" smtClean="0"/>
              <a:t>make</a:t>
            </a:r>
            <a:r>
              <a:rPr lang="ja-JP" altLang="en-US" sz="1600" dirty="0" smtClean="0"/>
              <a:t>」</a:t>
            </a:r>
            <a:r>
              <a:rPr lang="en-US" altLang="ja-JP" sz="1600" dirty="0" smtClean="0"/>
              <a:t>, </a:t>
            </a:r>
            <a:r>
              <a:rPr lang="ja-JP" altLang="en-US" sz="1600" dirty="0" smtClean="0"/>
              <a:t>「</a:t>
            </a:r>
            <a:r>
              <a:rPr lang="en-US" altLang="ja-JP" sz="1600" dirty="0" smtClean="0"/>
              <a:t>have made</a:t>
            </a:r>
            <a:r>
              <a:rPr lang="ja-JP" altLang="en-US" sz="1600" dirty="0" smtClean="0"/>
              <a:t>」</a:t>
            </a:r>
            <a:r>
              <a:rPr lang="en-US" altLang="ja-JP" sz="1600" dirty="0" smtClean="0"/>
              <a:t>, </a:t>
            </a:r>
            <a:r>
              <a:rPr lang="ja-JP" altLang="en-US" sz="1600" dirty="0" smtClean="0"/>
              <a:t>「</a:t>
            </a:r>
            <a:r>
              <a:rPr lang="en-US" altLang="ja-JP" sz="1600" dirty="0" smtClean="0"/>
              <a:t>sell</a:t>
            </a:r>
            <a:r>
              <a:rPr lang="ja-JP" altLang="en-US" sz="1600" dirty="0" smtClean="0"/>
              <a:t>」</a:t>
            </a:r>
            <a:r>
              <a:rPr lang="en-US" altLang="ja-JP" sz="1600" dirty="0" smtClean="0"/>
              <a:t>, </a:t>
            </a:r>
            <a:r>
              <a:rPr lang="ja-JP" altLang="en-US" sz="1600" dirty="0" smtClean="0"/>
              <a:t>「</a:t>
            </a:r>
            <a:r>
              <a:rPr lang="en-US" altLang="ja-JP" sz="1600" dirty="0" smtClean="0"/>
              <a:t>offer </a:t>
            </a:r>
            <a:r>
              <a:rPr lang="en-US" altLang="ja-JP" sz="1600" dirty="0"/>
              <a:t>for </a:t>
            </a:r>
            <a:r>
              <a:rPr lang="en-US" altLang="ja-JP" sz="1600" dirty="0" smtClean="0"/>
              <a:t>sale</a:t>
            </a:r>
            <a:r>
              <a:rPr lang="ja-JP" altLang="en-US" sz="1600" dirty="0" smtClean="0"/>
              <a:t>」</a:t>
            </a:r>
            <a:r>
              <a:rPr lang="en-US" altLang="ja-JP" sz="1600" dirty="0" smtClean="0"/>
              <a:t>,and </a:t>
            </a:r>
            <a:r>
              <a:rPr lang="ja-JP" altLang="en-US" sz="1600" smtClean="0"/>
              <a:t>「</a:t>
            </a:r>
            <a:r>
              <a:rPr lang="en-US" altLang="ja-JP" sz="1600" smtClean="0"/>
              <a:t>import</a:t>
            </a:r>
            <a:r>
              <a:rPr lang="ja-JP" altLang="en-US" sz="1600" smtClean="0"/>
              <a:t>」</a:t>
            </a:r>
            <a:endParaRPr kumimoji="1" lang="ja-JP" altLang="en-US" sz="1600" dirty="0"/>
          </a:p>
        </p:txBody>
      </p:sp>
    </p:spTree>
    <p:extLst>
      <p:ext uri="{BB962C8B-B14F-4D97-AF65-F5344CB8AC3E}">
        <p14:creationId xmlns:p14="http://schemas.microsoft.com/office/powerpoint/2010/main" val="4563337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bodyPr vert="horz" lIns="91440" tIns="45720" rIns="91440" bIns="45720" rtlCol="0" anchor="t">
        <a:normAutofit/>
      </a:bodyPr>
      <a:lstStyle>
        <a:def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17886</TotalTime>
  <Words>9380</Words>
  <Application>Microsoft Office PowerPoint</Application>
  <PresentationFormat>ワイド画面</PresentationFormat>
  <Paragraphs>1606</Paragraphs>
  <Slides>76</Slides>
  <Notes>76</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76</vt:i4>
      </vt:variant>
    </vt:vector>
  </HeadingPairs>
  <TitlesOfParts>
    <vt:vector size="90" baseType="lpstr">
      <vt:lpstr>돋움</vt:lpstr>
      <vt:lpstr>맑은 고딕</vt:lpstr>
      <vt:lpstr>MS PGothic</vt:lpstr>
      <vt:lpstr>MS PGothic</vt:lpstr>
      <vt:lpstr>ＭＳ ゴシック</vt:lpstr>
      <vt:lpstr>游ゴシック</vt:lpstr>
      <vt:lpstr>Arial</vt:lpstr>
      <vt:lpstr>Calibri</vt:lpstr>
      <vt:lpstr>DejaVu Sans</vt:lpstr>
      <vt:lpstr>Lucida Sans Unicode</vt:lpstr>
      <vt:lpstr>Times</vt:lpstr>
      <vt:lpstr>Times New Roman</vt:lpstr>
      <vt:lpstr>Wingdings</vt:lpstr>
      <vt:lpstr>Clarity</vt:lpstr>
      <vt:lpstr>カリキュラム</vt:lpstr>
      <vt:lpstr>Disclaimer　（免責事項）</vt:lpstr>
      <vt:lpstr>コンテンツ</vt:lpstr>
      <vt:lpstr>FOSS ポリシー</vt:lpstr>
      <vt:lpstr>第1章</vt:lpstr>
      <vt:lpstr>"知的財産”とは何か？</vt:lpstr>
      <vt:lpstr>ソフトウェアにおける著作権の概念</vt:lpstr>
      <vt:lpstr>著作権の中でソフトウェアに最も関係する「権利」</vt:lpstr>
      <vt:lpstr>ソフトウェアにおける特許の概念</vt:lpstr>
      <vt:lpstr>ライセンス</vt:lpstr>
      <vt:lpstr>理解度チェック</vt:lpstr>
      <vt:lpstr>第2章</vt:lpstr>
      <vt:lpstr>FOSS（フリー／オープンソース ソフトウェア） ライセンス </vt:lpstr>
      <vt:lpstr>パーミッシブ（寛容）なFOSSライセンス</vt:lpstr>
      <vt:lpstr>ライセンスの互恵性とコピーレフトライセンス</vt:lpstr>
      <vt:lpstr>プロプライエタリライセンス、 もしくはクローズド ソース ライセンス</vt:lpstr>
      <vt:lpstr>その他のライセンス</vt:lpstr>
      <vt:lpstr>パブリック ドメイン</vt:lpstr>
      <vt:lpstr>ライセンスの両立性（互換性）※</vt:lpstr>
      <vt:lpstr>告知／表示</vt:lpstr>
      <vt:lpstr>マルチライセンス</vt:lpstr>
      <vt:lpstr>理解度チェック</vt:lpstr>
      <vt:lpstr>第3章</vt:lpstr>
      <vt:lpstr>FOSSコンプライアンスのゴール</vt:lpstr>
      <vt:lpstr>履行すべきコンプライアンスの義務には どんなものがあるか？</vt:lpstr>
      <vt:lpstr>FOSSにおける条件と制約</vt:lpstr>
      <vt:lpstr>FOSSコンプライアンスのトリガー：頒布</vt:lpstr>
      <vt:lpstr>FOSSコンプライスのトリガー：改変</vt:lpstr>
      <vt:lpstr>FOSSコンプライアンス プログラム</vt:lpstr>
      <vt:lpstr>コンプライアンスを実践する</vt:lpstr>
      <vt:lpstr>コンプライアンスのメリット</vt:lpstr>
      <vt:lpstr>理解度チェック</vt:lpstr>
      <vt:lpstr>第4章</vt:lpstr>
      <vt:lpstr>そのコンポーネントをどう使うのか？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FOSSレビューの遂行</vt:lpstr>
      <vt:lpstr>FOSS レビューの監督</vt:lpstr>
      <vt:lpstr>理解度チェック</vt:lpstr>
      <vt:lpstr>第6章</vt:lpstr>
      <vt:lpstr>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知的財産に関する落とし穴</vt:lpstr>
      <vt:lpstr>知的財産に関する落とし穴</vt:lpstr>
      <vt:lpstr>ライセンス コンプライアンスに関する落とし穴</vt:lpstr>
      <vt:lpstr>ライセンス コンプライアンスに関する落とし穴</vt:lpstr>
      <vt:lpstr>コンプライアンス プロセスにおける失敗</vt:lpstr>
      <vt:lpstr>コンプライアンス プロセスにおける失敗</vt:lpstr>
      <vt:lpstr>製品出荷前にコンプライアンスを確認する</vt:lpstr>
      <vt:lpstr>コミュニティとの関係を確立する</vt:lpstr>
      <vt:lpstr>理解度チェック</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tani</cp:lastModifiedBy>
  <cp:revision>716</cp:revision>
  <cp:lastPrinted>2017-05-13T02:23:06Z</cp:lastPrinted>
  <dcterms:created xsi:type="dcterms:W3CDTF">2013-07-15T20:26:40Z</dcterms:created>
  <dcterms:modified xsi:type="dcterms:W3CDTF">2017-10-24T01:39:58Z</dcterms:modified>
</cp:coreProperties>
</file>