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チームは、FOSSの使用を適切に評価するための専門知識を有する必要があります。提案されたFOSSの使用についてリーガルやビジネスチームを教育するためにエンジニアリングチームから支援を求めることもできます。例えば、公開されていないFOSSの利用を見つけるためにコードスキャンツールが使われることがあります。</a:t>
            </a:r>
          </a:p>
          <a:p>
            <a:endParaRPr lang="x-none" dirty="0"/>
          </a:p>
          <a:p>
            <a:r>
              <a:rPr lang="x-none" dirty="0"/>
              <a:t>一度提案されたFOSSの使用が十分査定されれば、リーガルチームは判断を下す際に必要な情報を保有するようになります。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のプロセスは利害関係のある参加者が協力できるよう、柔軟なものになる必要があります。時としてFOSSの利用シナリオがFOSSレビューチームにとって明確でないこともあります。エンジニアリングチームはより深くインプットを提供するための技量が必要となるでしょう。同じくエンジニアリングチームは、FOSSレビューチームからの助言を実行に移す際に支援を必要とするかもしれません。</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FOSSレビュープロセスは監督機能を持つ必要があります。（例えば、この図ではレビュー実行委員会）監督委員会は、重要な方針決定や、レビュープロセスでの関係者の意見の不一致の解決などを行います。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FOSSの使用に関する情報を収集し、分析するため、および適切な助言を作成するためです。</a:t>
            </a:r>
          </a:p>
          <a:p>
            <a:endParaRPr lang="x-none" dirty="0"/>
          </a:p>
          <a:p>
            <a:r>
              <a:rPr lang="x-none" dirty="0"/>
              <a:t>FOSSレビュープロセスを開始します。このプロセスを開始する手法は企業によって異なりますが、開発におけるFOSSの使用に関わる人たちにはオープンにするべきです。</a:t>
            </a:r>
          </a:p>
          <a:p>
            <a:endParaRPr lang="x-none" dirty="0"/>
          </a:p>
          <a:p>
            <a:r>
              <a:rPr lang="x-none" dirty="0"/>
              <a:t>FOSSレビュープロセスを開始するか、FOSSレビューチームにコンタクトを取ります。組織におけるFOSSの使用者が助言（ガイダンス）を利用できるよう、そのプロセスは柔軟であるべきです。</a:t>
            </a:r>
          </a:p>
          <a:p>
            <a:endParaRPr lang="x-none" dirty="0"/>
          </a:p>
          <a:p>
            <a:r>
              <a:rPr lang="x-none" dirty="0"/>
              <a:t>第一歩としては、パッケージ名、版数（バージョン）、ダウンロード元URL、ライセンス、説明、製品内で意図される使用法などがよいでしょう。組織や意図しユースケースに依存して明確なレベルの詳細情報が必要となるでしょう。 </a:t>
            </a:r>
          </a:p>
          <a:p>
            <a:endParaRPr lang="x-none" dirty="0"/>
          </a:p>
          <a:p>
            <a:r>
              <a:rPr lang="x-none" dirty="0"/>
              <a:t>通常、著作権表示、帰属表示およびソースコードが誰がそのFOSSソフトウェアをラインセンスしているかを特定する助けとなります。</a:t>
            </a:r>
          </a:p>
          <a:p>
            <a:endParaRPr lang="x-none" dirty="0"/>
          </a:p>
          <a:p>
            <a:r>
              <a:rPr lang="x-none" dirty="0"/>
              <a:t>将来のFOSSの問題を追跡するために必要となる、開発チームのコンタクト ポイントです。第三者がコントロールするFOSSライセンスの義務を履行するために合、著作権表示、帰属表示およびベンダーの改変に対応するソースコードを入手する必要があるかもしれません。</a:t>
            </a:r>
          </a:p>
          <a:p>
            <a:endParaRPr lang="x-none" dirty="0"/>
          </a:p>
          <a:p>
            <a:r>
              <a:rPr lang="x-none" dirty="0"/>
              <a:t>完全性、一貫性と正確性について情報をチェックすることです。このプロセスは支援チームの助けを借りることができます。公開されていないFOSS使用に対しコードスキャンツールにって精査することができます。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本章は、エンド ツー エンド（端から端まで）のコンプライアンス マネジメント プロセスの詳細例について記載しています。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このスライドは、コンプライアンスマネジメントと最終目標について述べています。 </a:t>
            </a:r>
          </a:p>
          <a:p>
            <a:pPr marL="226428" indent="-226428"/>
            <a:endParaRPr lang="en-US" dirty="0">
              <a:latin typeface="Times" charset="0"/>
            </a:endParaRPr>
          </a:p>
          <a:p>
            <a:pPr marL="226428" indent="-226428"/>
            <a:r>
              <a:rPr lang="x-none" dirty="0">
                <a:latin typeface="Times" charset="0"/>
              </a:rPr>
              <a:t>このセクションは大規模なエンタープライズで生じうる、詳細な例を提供します。小規模な企業では、より簡素化したプロセスで取組むことが望まれます。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このスライドは、本章で述べる各ステップの全体像です。</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ここでの例における最初のステップは、FOSSの使用方法を確認することです。</a:t>
            </a:r>
          </a:p>
          <a:p>
            <a:endParaRPr lang="x-none" dirty="0">
              <a:latin typeface="Calibri"/>
            </a:endParaRPr>
          </a:p>
          <a:p>
            <a:r>
              <a:rPr lang="x-none" dirty="0">
                <a:latin typeface="Calibri"/>
              </a:rPr>
              <a:t>このステップは、「前提条件」で挙げたイベントのうちの一つによって始動されます。例えば開発チームがリクエストを上げた（もしくはFOSSレビューを開始した）といった場合です。またこのステップはレビューチームがソフトウェア リリースやその企業が使用するサード パーティのソフトウェアFOSSが使用されていることや適正なレビューの実施が必要であることを発見したり、知らされたりした場合に開始することもできます。 </a:t>
            </a:r>
          </a:p>
          <a:p>
            <a:endParaRPr lang="x-none" dirty="0">
              <a:latin typeface="Calibri"/>
            </a:endParaRPr>
          </a:p>
          <a:p>
            <a:r>
              <a:rPr lang="x-none" dirty="0">
                <a:latin typeface="Calibri"/>
              </a:rPr>
              <a:t>この例では、FOSSレビューチームはエンジニア達からのレビュー リクエスト通じ、内部開発とサード パーティのソフトウェアのスキャンの実施や、開発のブランチにチェックインされたコードのレビューなどからFOSSの使用方法を確認します。Fこのときにレビューチームはレビュー記録を生成し、次の「監査」ステップに進み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次のステップは前のステップで確認されたソースコードの監査です。</a:t>
            </a:r>
          </a:p>
          <a:p>
            <a:endParaRPr lang="x-none" dirty="0">
              <a:latin typeface="Calibri"/>
            </a:endParaRPr>
          </a:p>
          <a:p>
            <a:r>
              <a:rPr lang="x-none" dirty="0">
                <a:latin typeface="Calibri"/>
              </a:rPr>
              <a:t>ここでの例では、企業は確認されたFOSSコンポーネントについて調査を実施しています。（例えば、宣言されたライセンスのレビューや、FOSSコンポーネントの起源の調査など）また企業はソースコードの起源や構成を検証するためにスキャンも実施します。 </a:t>
            </a:r>
          </a:p>
          <a:p>
            <a:endParaRPr lang="x-none" dirty="0">
              <a:latin typeface="Calibri"/>
            </a:endParaRPr>
          </a:p>
          <a:p>
            <a:r>
              <a:rPr lang="x-none" dirty="0">
                <a:latin typeface="Calibri"/>
              </a:rPr>
              <a:t>レビューチームはこのときソースコードの起源とライセンスに関して結論づけた監査レポートを生成します。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の起源とライセンスを確認した監査レポートが作成されると、レビューチームは企業のFOSSポリシーの下で全ての問題にフラグををつけレビューをする必要があります。例えば、始めのステップで両立しないライセンス下にある他のFOSSコードを含むFOSSコンポーネントを特定したとします。レビューチームはこの問題を解決するためにエンジアリングチームに適切なフィードバックを提供する必要があり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このステップでは、FOSSレビューチームが直前のステップで収集された事実をレビューし、FOSSライセンス下で企業が負うべき義務を確認します。</a:t>
            </a:r>
            <a:endParaRPr lang="en-US" dirty="0">
              <a:latin typeface="Calibri"/>
            </a:endParaRPr>
          </a:p>
          <a:p>
            <a:endParaRPr lang="x-none" dirty="0">
              <a:latin typeface="Calibri"/>
            </a:endParaRPr>
          </a:p>
          <a:p>
            <a:r>
              <a:rPr lang="x-none" dirty="0">
                <a:latin typeface="Calibri"/>
              </a:rPr>
              <a:t>このステップは直前のステップ（監査での問題を解決する）と密接に関係しています。直前のステップでは企業のポリシーと合致しないFOSSの使用を取り除きました。このステップでは使用することが保たれたFOSSのライセンスの義務を評価し、確認します。</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このスライドは、FOSSの使用と企業のソフトウェアとの関係を説明するために使うテンプレートを掲載しています。例えば、FOSSと企業のコンポーネントは一緒にリンクされるのか？といったことです。このようなテンプレートは計画的なFOSSの使用に当たり、FOSSレビューチームへの教育支援のためにエンジニアリングチームによって作成されることも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ここでの例における承認ステップでは、レビューチームは問題のFOSSの使用をそれに伴う条件や義務に添って承認するかどうかを明らかにします。この承認では、FOSSコンポーネントの版数や承認される使用シナリオといった重要となる詳細情報を盛り込む必要があり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前ステップから承認された情報はそのソフトウェアをリリースする誰もが理解し、関連するライセンスの義務を履行できるよう、登録され、追跡される必要があります。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FOSSライセンスで求められる場合、適切な告知／通知／表示（notice）が準備されなければなりません（多くの場合、リリースに添付されるテキストファイルで）告知／通知／表示（notice)には属性表示や改変告知やソースコードに対する申し出（offer）が含まれます。いくつからのライセンスについては、ライセンス全文の写しを含める必要があります。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例としてあげたここでのプロセスについて、このスライドでは企業がリリース前にFOSSライセンスの義務を履行したことを確認していきます。ソースコードを入手可能とさせなければならない場合、企業はソースコードが頒布されるバイナリファイルと合致していることを確認します。また企業は告知／通知／表示（notice）が適切に生成され、頒布パッケージに盛り込まれていることを必要に応じて確認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ソースコードを入手可能とさせなければならない場合、企業は添付ソースコードをFOSSライセンス下で許可された仕組みを通じ提供します。このことは、ソースコードをソフトウェア頒布にともに提供し、それを書面による申し出（written offer）を通じ入手可能とすること、もしくはWebサイトでソースコードのアーカイブを公開することを意味します。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このステップでは、企業が頒布物がFOSSライセンスの義務を履行していることを確認します。このステップはFOSSレビュープロセス全体を監督する、一組織体の一機能であることがあります。</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ここでのプロセスで以下のステップがありました。</a:t>
            </a:r>
            <a:endParaRPr lang="en-US" dirty="0">
              <a:latin typeface="Times" charset="0"/>
            </a:endParaRPr>
          </a:p>
          <a:p>
            <a:pPr marL="226428" indent="-226428">
              <a:buFont typeface="Arial" panose="020B0604020202020204" pitchFamily="34" charset="0"/>
              <a:buChar char="•"/>
            </a:pPr>
            <a:r>
              <a:rPr lang="x-none" dirty="0">
                <a:latin typeface="Times" charset="0"/>
              </a:rPr>
              <a:t>確認（Identification） － FOSSの使用を確認し追跡します。この作業はエンジニアからの要求、サード パーティの開示、もしくはコード スキャンを通じて発生します。</a:t>
            </a:r>
          </a:p>
          <a:p>
            <a:pPr marL="226428" indent="-226428">
              <a:buFont typeface="Arial" panose="020B0604020202020204" pitchFamily="34" charset="0"/>
              <a:buChar char="•"/>
            </a:pPr>
            <a:r>
              <a:rPr lang="x-none" dirty="0">
                <a:latin typeface="Times" charset="0"/>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Times" charset="0"/>
              </a:rPr>
              <a:t>問題を解決する－ FOSSポリシーに合致しないFOSSの使用を除去します。</a:t>
            </a:r>
          </a:p>
          <a:p>
            <a:pPr marL="226428" indent="-226428">
              <a:buFont typeface="Arial" panose="020B0604020202020204" pitchFamily="34" charset="0"/>
              <a:buChar char="•"/>
            </a:pPr>
            <a:r>
              <a:rPr lang="x-none" dirty="0">
                <a:latin typeface="Times" charset="0"/>
              </a:rPr>
              <a:t>レビューの実施－FOSSの使用に対する義務をを査定し決定します。</a:t>
            </a:r>
          </a:p>
          <a:p>
            <a:pPr marL="226428" indent="-226428">
              <a:buFont typeface="Arial" panose="020B0604020202020204" pitchFamily="34" charset="0"/>
              <a:buChar char="•"/>
            </a:pPr>
            <a:r>
              <a:rPr lang="x-none" dirty="0">
                <a:latin typeface="Times" charset="0"/>
              </a:rPr>
              <a:t>承認－承認の条件とライセンスの義務を明らかにします。</a:t>
            </a:r>
          </a:p>
          <a:p>
            <a:pPr marL="226428" indent="-226428">
              <a:buFont typeface="Arial" panose="020B0604020202020204" pitchFamily="34" charset="0"/>
              <a:buChar char="•"/>
            </a:pPr>
            <a:r>
              <a:rPr lang="x-none" dirty="0">
                <a:latin typeface="Times" charset="0"/>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Times" charset="0"/>
              </a:rPr>
              <a:t>告知／通知／表示（Notice）－FOSSライセンスで求められる形で告知／通知／表示を準備します。</a:t>
            </a:r>
          </a:p>
          <a:p>
            <a:pPr marL="226428" indent="-226428">
              <a:buFont typeface="Arial" panose="020B0604020202020204" pitchFamily="34" charset="0"/>
              <a:buChar char="•"/>
            </a:pPr>
            <a:r>
              <a:rPr lang="x-none" dirty="0">
                <a:latin typeface="Times" charset="0"/>
              </a:rPr>
              <a:t>頒布前の確認－頒布物のリリース前のコンプライアンスをレビューします。 </a:t>
            </a:r>
          </a:p>
          <a:p>
            <a:pPr marL="226428" indent="-226428">
              <a:buFont typeface="Arial" panose="020B0604020202020204" pitchFamily="34" charset="0"/>
              <a:buChar char="•"/>
            </a:pPr>
            <a:r>
              <a:rPr lang="x-none" dirty="0">
                <a:latin typeface="Times" charset="0"/>
              </a:rPr>
              <a:t>添付ソースコードの頒布－ソースコードを必要に応じて入手可能にします。</a:t>
            </a:r>
          </a:p>
          <a:p>
            <a:pPr marL="226428" indent="-226428">
              <a:buFont typeface="Arial" panose="020B0604020202020204" pitchFamily="34" charset="0"/>
              <a:buChar char="•"/>
            </a:pPr>
            <a:r>
              <a:rPr lang="x-none" dirty="0">
                <a:latin typeface="Times" charset="0"/>
              </a:rPr>
              <a:t>評価（Verification）－コンプライアンスプロセスの監督を実施します。</a:t>
            </a:r>
          </a:p>
          <a:p>
            <a:endParaRPr lang="x-none" dirty="0">
              <a:latin typeface="Times" charset="0"/>
            </a:endParaRPr>
          </a:p>
          <a:p>
            <a:r>
              <a:rPr lang="x-none" dirty="0">
                <a:latin typeface="Times" charset="0"/>
              </a:rPr>
              <a:t>アーキテクチャ レビューではFOSSコンポーネントと企業のソフトウェアの間の関係を検査します。例えば、FOSSと企業のコンポーネントがどのように互いにリンクするか？といったことです。</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本章では、FOSSコンプライアンス プロセスで共通的な落とし穴について説明します。併せてそいった落とし穴を回避するアプローチについて考察します。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本章ではFOSSコンプライアンスプロセスで避けるべき、共通的な落とし穴について説明していきます。</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 </a:t>
            </a:r>
            <a:r>
              <a:rPr lang="en-US" dirty="0">
                <a:latin typeface="Times"/>
                <a:cs typeface="Times"/>
              </a:rPr>
              <a:t/>
            </a:r>
            <a:r>
              <a:rPr lang="x-none" dirty="0">
                <a:latin typeface="Times"/>
                <a:cs typeface="Times"/>
              </a:rPr>
              <a:t>このスライドで挙げている最初の落とし穴は、コピーレフト型のライセンスのFOSSが気づかれずプロプライエタリのコードと混在してしまうところで生じます。 </a:t>
            </a:r>
          </a:p>
          <a:p>
            <a:pPr marL="226428" indent="-226428"/>
            <a:endParaRPr lang="x-none" dirty="0">
              <a:latin typeface="Times"/>
              <a:cs typeface="Times"/>
            </a:endParaRPr>
          </a:p>
          <a:p>
            <a:pPr marL="226428" indent="-226428"/>
            <a:r>
              <a:rPr lang="x-none" dirty="0">
                <a:latin typeface="Times"/>
                <a:cs typeface="Times"/>
              </a:rPr>
              <a:t>この状況はソースコードのライセンスの告知／通知／表示（notice）に対し監査や、コードスキャンツールの使用を通じて発見されることがあります。</a:t>
            </a:r>
          </a:p>
          <a:p>
            <a:pPr marL="226428" indent="-226428"/>
            <a:endParaRPr lang="x-none" dirty="0">
              <a:latin typeface="Times"/>
              <a:cs typeface="Times"/>
            </a:endParaRPr>
          </a:p>
          <a:p>
            <a:pPr marL="226428" indent="-226428"/>
            <a:r>
              <a:rPr lang="x-none" dirty="0">
                <a:latin typeface="Times"/>
                <a:cs typeface="Times"/>
              </a:rPr>
              <a:t>予防策として、エンジニアリング スタッフへのトレーニング提供や、開発プロセスにおける監査やスキャンの定期的な実施といったことがあります。</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このスライドで挙げている最初の落とし穴は、コピーライト型のライセンスのFOSSが気づかれることなくプロプライエタリのコードにリンクされてしまうところで生じます。 </a:t>
            </a:r>
          </a:p>
          <a:p>
            <a:pPr marL="0" indent="0"/>
            <a:endParaRPr lang="x-none" b="0" dirty="0">
              <a:latin typeface="Times"/>
              <a:cs typeface="Times"/>
            </a:endParaRPr>
          </a:p>
          <a:p>
            <a:pPr marL="0" indent="0"/>
            <a:r>
              <a:rPr lang="x-none" b="0" dirty="0">
                <a:latin typeface="Times"/>
                <a:cs typeface="Times"/>
              </a:rPr>
              <a:t>この種類の失敗は依存性を追跡するツールを使っているときやアーキテクチャレビューの実施時に検出されることがあります。</a:t>
            </a:r>
          </a:p>
          <a:p>
            <a:pPr marL="0" indent="0"/>
            <a:endParaRPr lang="x-none" b="0" dirty="0">
              <a:latin typeface="Times"/>
              <a:cs typeface="Times"/>
            </a:endParaRPr>
          </a:p>
          <a:p>
            <a:pPr marL="0" indent="0"/>
            <a:r>
              <a:rPr lang="x-none" b="0" dirty="0">
                <a:latin typeface="Times"/>
                <a:cs typeface="Times"/>
              </a:rPr>
              <a:t>予防策としてはエンジニアリング スタッフへのトレーニングや、アーキテクチャレビューの開発プロセスへの組み込み、といったことがあります。</a:t>
            </a:r>
          </a:p>
          <a:p>
            <a:pPr marL="0" indent="0"/>
            <a:endParaRPr lang="x-none" b="0" dirty="0">
              <a:latin typeface="Times"/>
              <a:cs typeface="Times"/>
            </a:endParaRPr>
          </a:p>
          <a:p>
            <a:pPr marL="0" indent="0"/>
            <a:r>
              <a:rPr lang="x-none" b="0" dirty="0">
                <a:latin typeface="Times"/>
                <a:cs typeface="Times"/>
              </a:rPr>
              <a:t>二つ目の落とし穴は、プロプライエタリ コードがコピーレフト型のライセンスのFOSSに含まれるところで生じます。例えば、エンジニアリングチームがFOSSコンポーネントに対し行なった改変にプロプライエタリコードが含まれてしまうようなケースです。</a:t>
            </a:r>
          </a:p>
          <a:p>
            <a:pPr marL="0" indent="0"/>
            <a:endParaRPr lang="x-none" b="0" dirty="0">
              <a:latin typeface="Times"/>
              <a:cs typeface="Times"/>
            </a:endParaRPr>
          </a:p>
          <a:p>
            <a:pPr marL="0" indent="0"/>
            <a:r>
              <a:rPr lang="x-none" b="0" dirty="0">
                <a:latin typeface="Times"/>
                <a:cs typeface="Times"/>
              </a:rPr>
              <a:t>この種類の失敗はFOSSコンポーネントに組み入れるソースコードの監査を通じて発見するこがあります。</a:t>
            </a:r>
          </a:p>
          <a:p>
            <a:pPr marL="0" indent="0"/>
            <a:endParaRPr lang="x-none" b="0" dirty="0">
              <a:latin typeface="Times"/>
              <a:cs typeface="Times"/>
            </a:endParaRPr>
          </a:p>
          <a:p>
            <a:pPr marL="0" indent="0"/>
            <a:r>
              <a:rPr lang="x-none" b="0" dirty="0">
                <a:latin typeface="Times"/>
                <a:cs typeface="Times"/>
              </a:rPr>
              <a:t>予防策としてはエンジニアリングスタッフのトレーニングや、定期的な監査の開発プロセスへの組み込み、といったことがあります。</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このスライドの最初の落とし穴は、企業が添付ソースコードを提供する義務を持っている一方で、その履行ができていないところで生じます。 </a:t>
            </a:r>
          </a:p>
          <a:p>
            <a:pPr marL="0" indent="0"/>
            <a:endParaRPr lang="x-none" b="0" dirty="0">
              <a:latin typeface="Times"/>
              <a:cs typeface="Times"/>
            </a:endParaRPr>
          </a:p>
          <a:p>
            <a:pPr marL="0" indent="0"/>
            <a:r>
              <a:rPr lang="x-none" b="0" dirty="0">
                <a:latin typeface="Times"/>
                <a:cs typeface="Times"/>
              </a:rPr>
              <a:t>二つ目の落とし穴は、企業がソースコードを提供していても、頒布したバイナリと合致する正しい版数の提供ができていないところに生じます。 </a:t>
            </a:r>
          </a:p>
          <a:p>
            <a:pPr marL="0" indent="0"/>
            <a:endParaRPr lang="x-none" b="0" dirty="0">
              <a:latin typeface="Times"/>
              <a:cs typeface="Times"/>
            </a:endParaRPr>
          </a:p>
          <a:p>
            <a:pPr marL="0" indent="0"/>
            <a:r>
              <a:rPr lang="x-none" b="0" dirty="0">
                <a:latin typeface="Times"/>
                <a:cs typeface="Times"/>
              </a:rPr>
              <a:t>三つ目の落とし穴は、企業がFOSSコンポーネントを改変したにも関わらず、改変した版のソースコードを公開ができていないところに生じます。その企業は代わりに、原作版のFOSSコンポーネントを公開してしまいます、</a:t>
            </a:r>
          </a:p>
          <a:p>
            <a:pPr marL="0" indent="0"/>
            <a:endParaRPr lang="x-none" b="0" dirty="0">
              <a:latin typeface="Times"/>
              <a:cs typeface="Times"/>
            </a:endParaRPr>
          </a:p>
          <a:p>
            <a:pPr marL="0" indent="0"/>
            <a:r>
              <a:rPr lang="x-none" b="0" dirty="0">
                <a:latin typeface="Times"/>
                <a:cs typeface="Times"/>
              </a:rPr>
              <a:t>いずれのケースにおいても、失敗はコンプライアンス プロセスで適切にステップを当てはめることで回避できる場合があります。例えば、リリースされたバイナリに対応するソースコードは、バイナリ版と併せてキャプチャ・保存されることが必要です。バイナリのリリースに合ったソースコードが提供されることを確かなものとするべく、リリースに先立った検証作業にもチェックした方がようでしょう。</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このスライドの落とし穴は、企業がFOSSコンポーネントを改変する際、FOSSライセンスで求められる改変へのマークをしていないところで生じます。この落とし穴は、コード作成の実装プロセスもしくは検証（Verification）ステップで回避できることがあります。</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提案されたFOSSの使用を分析する</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FOSSレビューチームは助言を提供する前に、例えば以下のような論点に対し、収集した情報を査定する必要があります。</a:t>
            </a:r>
            <a:endParaRPr lang="en-US" sz="2000" i="1" dirty="0">
              <a:latin typeface="Calibri" charset="0"/>
              <a:ea typeface="ＭＳ Ｐゴシック" charset="0"/>
            </a:endParaRPr>
          </a:p>
          <a:p>
            <a:r>
              <a:rPr lang="en-US" sz="2000" b="0" dirty="0">
                <a:latin typeface="Calibri" charset="0"/>
                <a:ea typeface="ＭＳ Ｐゴシック" charset="0"/>
              </a:rPr>
              <a:t>完全性、一貫性、正確性（公表されていないFOSSの使用についてはコード </a:t>
            </a:r>
            <a:r>
              <a:rPr lang="en-US" sz="1800" dirty="0">
                <a:latin typeface="Calibri" charset="0"/>
                <a:ea typeface="ＭＳ Ｐゴシック" charset="0"/>
              </a:rPr>
              <a:t>スキャンツールが使われることがあります）</a:t>
            </a:r>
          </a:p>
          <a:p>
            <a:pPr>
              <a:buFont typeface="Arial"/>
              <a:buChar char="•"/>
            </a:pPr>
            <a:r>
              <a:rPr lang="en-US" sz="2000" b="0" dirty="0">
                <a:latin typeface="Calibri" charset="0"/>
                <a:ea typeface="ＭＳ Ｐゴシック" charset="0"/>
              </a:rPr>
              <a:t>宣言されたライセンスがコードファイルにある内容と合っていますか？</a:t>
            </a:r>
          </a:p>
          <a:p>
            <a:pPr>
              <a:buFont typeface="Arial"/>
              <a:buChar char="•"/>
            </a:pPr>
            <a:r>
              <a:rPr lang="en-US" sz="2000" b="0" dirty="0">
                <a:latin typeface="Calibri" charset="0"/>
                <a:ea typeface="ＭＳ Ｐゴシック" charset="0"/>
              </a:rPr>
              <a:t>そのライセンスが提案されているソフトウェアの使用を本当に許容していますか？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FOSSレビューに取り組む</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FOSSレビュープロセスは、インタラクティブな取組みです。この作業はエンジニアリング、ビジネス、リーガルチームなど分野をまたいだものとなります。また全ての参加者が潜在的な問題を理解できるようにフォローアップの議論が必要となる場合もあります。このプロセスは最終的にFOSS使用に関する明確な助言となる必要があります。</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 レビューのプロセスにおいては、関係者間での意見の相違があったり、ある決定が特別に重要だったりする場合を想定し、十分な監督機能が必要となります。</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リーガル</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スキャン</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取り組む</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助言</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レビュー実行委員会</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FOSSレビューの目的は何でしょうか？</a:t>
            </a:r>
          </a:p>
          <a:p>
            <a:pPr>
              <a:buFont typeface="Arial" charset="0"/>
              <a:buChar char="•"/>
            </a:pPr>
            <a:r>
              <a:rPr lang="x-none" dirty="0">
                <a:latin typeface="Calibri" charset="0"/>
                <a:ea typeface="ＭＳ Ｐゴシック" charset="0"/>
              </a:rPr>
              <a:t>FOSS コンポーネントを使いたい場合に、最初に行うべき最初のアクションはどういったことでしょうか？</a:t>
            </a:r>
          </a:p>
          <a:p>
            <a:pPr>
              <a:buFont typeface="Arial" charset="0"/>
              <a:buChar char="•"/>
            </a:pPr>
            <a:r>
              <a:rPr lang="x-none" dirty="0">
                <a:latin typeface="Calibri" charset="0"/>
                <a:ea typeface="ＭＳ Ｐゴシック" charset="0"/>
              </a:rPr>
              <a:t>FOSSを使うことについて質問や疑問があった場合、何をすべきですか？</a:t>
            </a:r>
          </a:p>
          <a:p>
            <a:pPr>
              <a:buFont typeface="Arial" charset="0"/>
              <a:buChar char="•"/>
            </a:pPr>
            <a:r>
              <a:rPr lang="x-none" dirty="0">
                <a:latin typeface="Calibri" charset="0"/>
                <a:ea typeface="ＭＳ Ｐゴシック" charset="0"/>
              </a:rPr>
              <a:t>FOSSレビューのためにどういった種類の情報を集めますか？</a:t>
            </a:r>
          </a:p>
          <a:p>
            <a:pPr>
              <a:buFont typeface="Arial" charset="0"/>
              <a:buChar char="•"/>
            </a:pPr>
            <a:r>
              <a:rPr lang="x-none" dirty="0">
                <a:latin typeface="Calibri" charset="0"/>
                <a:ea typeface="ＭＳ Ｐゴシック" charset="0"/>
              </a:rPr>
              <a:t>誰がそのソフトウェアのライセンスを供与しているかを特定するにはどういった情報が役に立ちますか？ </a:t>
            </a:r>
            <a:endParaRPr lang="x-none" strike="sngStrike" dirty="0">
              <a:latin typeface="Calibri" charset="0"/>
              <a:ea typeface="ＭＳ Ｐゴシック" charset="0"/>
            </a:endParaRPr>
          </a:p>
          <a:p>
            <a:r>
              <a:rPr lang="x-none" dirty="0">
                <a:latin typeface="Calibri" charset="0"/>
                <a:ea typeface="ＭＳ Ｐゴシック" charset="0"/>
              </a:rPr>
              <a:t>外部ベンダーからのコンポーネントをレビューする際に追加的な情報として重要なものは何ですか？</a:t>
            </a:r>
          </a:p>
          <a:p>
            <a:r>
              <a:rPr lang="x-none" dirty="0">
                <a:latin typeface="Calibri" charset="0"/>
                <a:ea typeface="ＭＳ Ｐゴシック" charset="0"/>
              </a:rPr>
              <a:t/>
            </a:r>
            <a:r>
              <a:rPr lang="x-none">
                <a:latin typeface="Calibri" charset="0"/>
                <a:ea typeface="ＭＳ Ｐゴシック" charset="0"/>
              </a:rPr>
              <a:t>FOSSレビューで収集された情報</a:t>
            </a:r>
            <a:r>
              <a:rPr lang="x-none" dirty="0">
                <a:latin typeface="Calibri" charset="0"/>
                <a:ea typeface="ＭＳ Ｐゴシック" charset="0"/>
              </a:rPr>
              <a:t>の質を評価するためにどういったステップを取ることができますか？</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第6章</a:t>
            </a:r>
          </a:p>
        </p:txBody>
      </p:sp>
      <p:sp>
        <p:nvSpPr>
          <p:cNvPr id="5" name="Text Placeholder 4"/>
          <p:cNvSpPr>
            <a:spLocks noGrp="1"/>
          </p:cNvSpPr>
          <p:nvPr>
            <p:ph type="body" idx="1"/>
          </p:nvPr>
        </p:nvSpPr>
        <p:spPr/>
        <p:txBody>
          <a:bodyPr/>
          <a:lstStyle/>
          <a:p>
            <a:r>
              <a:rPr lang="en-US"/>
              <a:t> エンド ツー エンド（端から端まで）のコンプライアンス マネジメント（</a:t>
            </a:r>
            <a:r>
              <a:rPr lang="en-US" dirty="0">
                <a:latin typeface="Arial" charset="0"/>
              </a:rPr>
              <a:t>プロセスの例）</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コンプライアンス マネジメントは、製品の中で使われるFOSS（もしくは</a:t>
            </a:r>
            <a:r>
              <a:rPr lang="en-US" dirty="0" err="1">
                <a:latin typeface="Calibri" charset="0"/>
                <a:ea typeface="MS PGothic" charset="0"/>
              </a:rPr>
              <a:t>OpenChain</a:t>
            </a:r>
            <a:r>
              <a:rPr lang="en-US" dirty="0">
                <a:latin typeface="Calibri" charset="0"/>
                <a:ea typeface="MS PGothic" charset="0"/>
              </a:rPr>
              <a:t> 仕様書の中の「供給ソフトウェア」）の取込みと頒布をコントロールする、一通りのアクションで構成されます。  </a:t>
            </a:r>
          </a:p>
          <a:p>
            <a:pPr>
              <a:buFont typeface="Arial"/>
              <a:buChar char="•"/>
            </a:pPr>
            <a:r>
              <a:rPr lang="en-US" dirty="0">
                <a:latin typeface="Calibri" charset="0"/>
                <a:ea typeface="MS PGothic" charset="0"/>
              </a:rPr>
              <a:t>コンプライアンスの適正努力の結果、供給ソフトウェアで使用されている全てのFOSSを特定します。すべてのFOSSライセンスの義務を履行された、もしくは履行されることをを確認します。</a:t>
            </a:r>
          </a:p>
          <a:p>
            <a:pPr>
              <a:buFont typeface="Arial"/>
              <a:buChar char="•"/>
            </a:pPr>
            <a:r>
              <a:rPr lang="en-US" dirty="0">
                <a:latin typeface="Calibri" charset="0"/>
                <a:ea typeface="MS PGothic" charset="0"/>
              </a:rPr>
              <a:t>大企業が詳細なプロセスを保有する一方で小規模の企業ではチェックリストを使うだけの場合があります。本章では大規模企業（エンタープライズ）のプロセス例を提供します。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入力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確認されたFOSS；</a:t>
            </a:r>
          </a:p>
          <a:p>
            <a:pPr algn="ctr">
              <a:defRPr/>
            </a:pPr>
            <a:r>
              <a:rPr lang="en-US" sz="1400" b="1" dirty="0">
                <a:solidFill>
                  <a:srgbClr val="000000"/>
                </a:solidFill>
              </a:rPr>
              <a:t>履行されるFOSSの義務</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コンプライアンス 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入力ソフトウェア</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確認（Identification）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監査（Audit）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問題の解決（Resolve Issue）</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レビュー（Review）</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承認（Approval）</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登録（Registration）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頒布（Distribution）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検証（Verification）</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プロプライエタリ ソフトウェア</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
            </a:r>
            <a:r>
              <a:rPr lang="en-US" sz="1100" b="1" baseline="30000">
                <a:solidFill>
                  <a:schemeClr val="tx2"/>
                </a:solidFill>
                <a:latin typeface="Calibri" charset="0"/>
                <a:cs typeface="Arial" charset="0"/>
              </a:rPr>
              <a:t/>
            </a:r>
            <a:r>
              <a:rPr lang="en-US" sz="1100" b="1">
                <a:solidFill>
                  <a:schemeClr val="tx2"/>
                </a:solidFill>
                <a:latin typeface="Calibri" charset="0"/>
                <a:cs typeface="Arial" charset="0"/>
              </a:rPr>
              <a:t> サード パーティ ソフトウェア</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出力ソフトウェア</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各種告知／通知／表示（Notices）および帰属（Attributions）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書面による申し出（Written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ソースコードのスキャン、監査 </a:t>
            </a:r>
          </a:p>
          <a:p>
            <a:pPr algn="ctr"/>
            <a:r>
              <a:rPr lang="en-US" sz="1100" dirty="0">
                <a:cs typeface="Arial" charset="0"/>
              </a:rPr>
              <a:t>－ および －</a:t>
            </a:r>
          </a:p>
          <a:p>
            <a:pPr algn="ctr"/>
            <a:r>
              <a:rPr lang="en-US" sz="1100" dirty="0">
                <a:cs typeface="Arial" charset="0"/>
              </a:rPr>
              <a:t>ソースコードの起源および</a:t>
            </a:r>
          </a:p>
          <a:p>
            <a:pPr algn="ctr"/>
            <a:r>
              <a:rPr lang="en-US" sz="1100" dirty="0">
                <a:cs typeface="Arial" charset="0"/>
              </a:rPr>
              <a:t>ライセンスの </a:t>
            </a:r>
          </a:p>
          <a:p>
            <a:pPr algn="ctr"/>
            <a:r>
              <a:rPr lang="en-US" sz="1100" dirty="0">
                <a:cs typeface="Arial" charset="0"/>
              </a:rPr>
              <a:t>確認 </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企業のFOSSポリシーに添って </a:t>
            </a:r>
          </a:p>
          <a:p>
            <a:pPr algn="ctr"/>
            <a:r>
              <a:rPr lang="en-US" sz="1100" dirty="0">
                <a:cs typeface="Arial" charset="0"/>
              </a:rPr>
              <a:t>監査での全問題</a:t>
            </a:r>
          </a:p>
          <a:p>
            <a:pPr algn="ctr"/>
            <a:r>
              <a:rPr lang="en-US" sz="1100" dirty="0">
                <a:cs typeface="Arial" charset="0"/>
              </a:rPr>
              <a:t>を解決する</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レビュー対象のFOSSコンポ―ネントを特定する</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頒布用のソースコード パッケージを検証する</a:t>
            </a:r>
          </a:p>
          <a:p>
            <a:pPr algn="ctr"/>
            <a:r>
              <a:rPr lang="en-US" sz="1100">
                <a:cs typeface="Arial" charset="0"/>
              </a:rPr>
              <a:t>－ および － </a:t>
            </a:r>
          </a:p>
          <a:p>
            <a:pPr algn="ctr"/>
            <a:r>
              <a:rPr lang="en-US" sz="1100">
                <a:cs typeface="Arial" charset="0"/>
              </a:rPr>
              <a:t>適切な告知／通知／表示（notice）が提供されていることを検証する</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承認された</a:t>
            </a:r>
          </a:p>
          <a:p>
            <a:pPr algn="ctr"/>
            <a:r>
              <a:rPr lang="en-US" sz="1100">
                <a:cs typeface="Arial" charset="0"/>
              </a:rPr>
              <a:t>ソフトウェア／版数（バージョン）を</a:t>
            </a:r>
          </a:p>
          <a:p>
            <a:pPr algn="ctr"/>
            <a:r>
              <a:rPr lang="en-US" sz="1100">
                <a:cs typeface="Arial" charset="0"/>
              </a:rPr>
              <a:t>製品ごと、リリースごとに </a:t>
            </a:r>
          </a:p>
          <a:p>
            <a:pPr algn="ctr"/>
            <a:r>
              <a:rPr lang="en-US" sz="1100">
                <a:cs typeface="Arial" charset="0"/>
              </a:rPr>
              <a:t>一覧表（inventory）に </a:t>
            </a:r>
          </a:p>
          <a:p>
            <a:pPr algn="ctr"/>
            <a:r>
              <a:rPr lang="en-US" sz="1100">
                <a:cs typeface="Arial" charset="0"/>
              </a:rPr>
              <a:t>記録する</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ソースコード、告知／通知／表示（notice）、書面による申し出（written offer）</a:t>
            </a:r>
          </a:p>
          <a:p>
            <a:pPr algn="ctr"/>
            <a:r>
              <a:rPr lang="en-US" sz="1100">
                <a:cs typeface="Arial" charset="0"/>
              </a:rPr>
              <a:t>を公開する</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FOSS ソフトウェア コンポーネントの </a:t>
            </a:r>
          </a:p>
          <a:p>
            <a:pPr algn="ctr">
              <a:defRPr/>
            </a:pPr>
            <a:r>
              <a:rPr lang="en-US" sz="1100" dirty="0">
                <a:solidFill>
                  <a:srgbClr val="000000"/>
                </a:solidFill>
                <a:latin typeface="+mj-lt"/>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公開に向けて</a:t>
            </a:r>
          </a:p>
          <a:p>
            <a:pPr algn="ctr">
              <a:defRPr/>
            </a:pPr>
            <a:r>
              <a:rPr lang="en-US" sz="1100">
                <a:solidFill>
                  <a:srgbClr val="000000"/>
                </a:solidFill>
                <a:latin typeface="+mj-lt"/>
                <a:cs typeface="Arial" charset="0"/>
              </a:rPr>
              <a:t>告知／通知／表示（notice）をまとめる</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公開後の</a:t>
            </a:r>
          </a:p>
          <a:p>
            <a:pPr algn="ctr">
              <a:defRPr/>
            </a:pPr>
            <a:r>
              <a:rPr lang="en-US" sz="1100">
                <a:solidFill>
                  <a:srgbClr val="000000"/>
                </a:solidFill>
                <a:latin typeface="+mj-lt"/>
                <a:cs typeface="Arial" charset="0"/>
              </a:rPr>
              <a:t>検証</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コンプライアンス マネジメントの</a:t>
            </a:r>
            <a:r>
              <a:rPr lang="en-US" sz="1300" b="1" dirty="0">
                <a:solidFill>
                  <a:srgbClr val="FFFFFF"/>
                </a:solidFill>
                <a:latin typeface="+mj-lt"/>
                <a:ea typeface="MS PGothic" pitchFamily="34" charset="-128"/>
                <a:cs typeface="DejaVu Sans" charset="0"/>
              </a:rPr>
              <a:t>エンド ツー エンドプロセスの例</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プロセス概要</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前提条件：</a:t>
            </a:r>
            <a:endParaRPr lang="en-US" b="0" u="sng" dirty="0">
              <a:latin typeface="Calibri" charset="0"/>
              <a:ea typeface="MS PGothic" charset="0"/>
            </a:endParaRPr>
          </a:p>
          <a:p>
            <a:pPr marL="271463" lvl="1" indent="0">
              <a:buNone/>
            </a:pPr>
            <a:r>
              <a:rPr lang="en-US" sz="1600" dirty="0">
                <a:latin typeface="Calibri" charset="0"/>
                <a:ea typeface="MS PGothic" charset="0"/>
              </a:rPr>
              <a:t>このプロセスは以下のイベントのうちのひとつで開始されます：</a:t>
            </a:r>
          </a:p>
          <a:p>
            <a:pPr lvl="1"/>
            <a:r>
              <a:rPr lang="en-US" sz="1600" dirty="0">
                <a:latin typeface="Calibri" charset="0"/>
                <a:ea typeface="MS PGothic" charset="0"/>
              </a:rPr>
              <a:t>開発チームがFOSSコンポーネントのレビューや外部向けのリリースを要望する</a:t>
            </a:r>
          </a:p>
          <a:p>
            <a:pPr lvl="1"/>
            <a:r>
              <a:rPr lang="en-US" sz="1600" dirty="0">
                <a:latin typeface="Calibri" charset="0"/>
                <a:ea typeface="MS PGothic" charset="0"/>
              </a:rPr>
              <a:t>適切な承認がなく使用されているFOSSを発見する</a:t>
            </a:r>
          </a:p>
          <a:p>
            <a:pPr lvl="1"/>
            <a:r>
              <a:rPr lang="en-US" sz="1600" dirty="0">
                <a:latin typeface="Calibri" charset="0"/>
                <a:ea typeface="MS PGothic" charset="0"/>
              </a:rPr>
              <a:t>サード パーティのソフトウェアの一部に使用されているFOSSを発見する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成果： </a:t>
            </a:r>
            <a:endParaRPr lang="en-US" sz="1800" u="sng" dirty="0">
              <a:latin typeface="Calibri" charset="0"/>
              <a:ea typeface="MS PGothic" charset="0"/>
            </a:endParaRPr>
          </a:p>
          <a:p>
            <a:pPr lvl="1" eaLnBrk="1" hangingPunct="1"/>
            <a:r>
              <a:rPr lang="en-US" sz="1600" dirty="0">
                <a:latin typeface="Calibri" charset="0"/>
                <a:ea typeface="MS PGothic" charset="0"/>
              </a:rPr>
              <a:t>そのFOSSについてコンプライアンスの記録が作成（もしくはアップデート）される </a:t>
            </a:r>
          </a:p>
          <a:p>
            <a:pPr lvl="1" eaLnBrk="1" hangingPunct="1"/>
            <a:r>
              <a:rPr lang="en-US" sz="1600" dirty="0">
                <a:latin typeface="Calibri" charset="0"/>
                <a:ea typeface="MS PGothic" charset="0"/>
              </a:rPr>
              <a:t>ソースコードのスキャンもしくはレビューのための監査が要請される</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確認（Identification）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入力となるリクエストが登録される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全プラットフォームのスキャンが実施される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サードパーティ提供のソフトウェアに対する適正評価（Due delligence）を実施する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リポジトリに追加された入力リクエストのないすべてのFOSSコンポーネントを識別し、レビューを実施する</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全てのソースからFOSSを確認し、追跡を開始する</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FOSSの使用方法を確認し、追跡する</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監査（Audit）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開発チームがFOSSの使用についての情報のあるコンプライアンスの記録を提供する </a:t>
            </a:r>
          </a:p>
          <a:p>
            <a:pPr marL="614363" indent="-342900">
              <a:buFont typeface="Arial"/>
              <a:buChar char="•"/>
            </a:pPr>
            <a:r>
              <a:rPr lang="en-US" sz="1600" dirty="0">
                <a:latin typeface="Calibri" charset="0"/>
                <a:ea typeface="MS PGothic" charset="0"/>
              </a:rPr>
              <a:t>開発チームから提供される記録がない場合、FOSSコンポーネントが発見されたときに記録が生成される</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ソースコードの起源とライセンスの確認をした監査レポート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監査のためのソースコードが特定される</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ソフトウェアツールによってソースがスキャンされる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監査やスキャンによって「ヒット」したものがレビューされ、コードの起源が適正かどうかが検証される</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ソフトウェア開発やリリース ライフサイクルをベースに監査もしくはスキャンが繰り返し実施される</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FOSSコンポーネント、その起源とライセンスが確認される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ソースコードを監査する</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問題を解決する（Resolving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ソースコード監査もしくはスキャンが完了している </a:t>
            </a:r>
          </a:p>
          <a:p>
            <a:pPr marL="614363" indent="-342900">
              <a:buFont typeface="Arial"/>
              <a:buChar char="•"/>
            </a:pPr>
            <a:r>
              <a:rPr lang="en-US" sz="1600" dirty="0">
                <a:latin typeface="Calibri" charset="0"/>
                <a:ea typeface="MS PGothic" charset="0"/>
              </a:rPr>
              <a:t>監査レポートがソースコードの起源とライセンスを特定していて、さらなる追及が必要がファイルにフラグが立てられている（マークされている）</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p>
          <a:p>
            <a:pPr marL="685800"/>
            <a:r>
              <a:rPr lang="en-US" sz="1600" dirty="0">
                <a:latin typeface="Calibri" charset="0"/>
                <a:ea typeface="MS PGothic" charset="0"/>
              </a:rPr>
              <a:t>レポートの中でフラグの立てられたそれぞれのファイルに対する解決とライセンスの不一致の解消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監査レポートにあるFOSSポリシーと合わない問題を解決するために適切なエンジニアに向けたフィードバックを提供する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問題が解決されたことをエンジニアとともに確認する</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監査で確認された全ての問題を解決する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問題を解決する</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入力：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出力： </a:t>
              </a:r>
            </a:p>
            <a:p>
              <a:pPr algn="ctr">
                <a:lnSpc>
                  <a:spcPct val="70000"/>
                </a:lnSpc>
              </a:pPr>
              <a:r>
                <a:rPr lang="en-US" sz="1200" b="1" dirty="0">
                  <a:solidFill>
                    <a:srgbClr val="000000"/>
                  </a:solidFill>
                  <a:latin typeface="Calibri" charset="0"/>
                </a:rPr>
                <a:t>FOSS + 改変</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レビュー（Review）</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確認（Identification）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監査（Audit）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問題の解決（Resolve Issue）</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承認（Approval）</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登録（Registration）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頒布（Distribution）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検証（Verification）</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ソースコードが監査されている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全ての確認された問題が解決されている</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監査レポートにあるソフトウェアがFOSSポリシーと合致することを確かなものとする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監査レポートで発見したことを保存し、解決された問題を次のステップへの準備ができたものとして示すことができる</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レビュー スタッフに適切な権限（職権）レベルを含める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監査されたソースコード、ソフトウェアアーキテクチャ、およびFOSSの利用方法（次頁テンプレート参照）についてFOSSレビューを実施する</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FOSSライセンス下の義務を確認する</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監査レポートをレビューし、発見されたすべての問題を解決する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レビューを実施する</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
            </a:r>
            <a:r>
              <a:rPr lang="en-US" sz="1200" baseline="30000">
                <a:latin typeface="Calibri" charset="0"/>
              </a:rPr>
              <a:t/>
            </a:r>
            <a:r>
              <a:rPr lang="en-US" sz="1200">
                <a:latin typeface="Calibri" charset="0"/>
              </a:rPr>
              <a:t>サード パーティの商用</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関数呼び出し</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ソケット インターフェース</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システム コール</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共通ヘッダ</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ユーザ空間</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カーネル空間</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ハードウェア</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[コンポーネント名を入れてください]</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[相互作用の方法を入れてください]</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アーキテクチャ レビュー（テンプレートの例）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前ステップのソフトウェア監査およびレビューの結果に基づき、ソフトウェアの使用が承認、否認されます。</a:t>
            </a:r>
          </a:p>
          <a:p>
            <a:pPr eaLnBrk="1" hangingPunct="1">
              <a:buFont typeface="Arial"/>
              <a:buChar char="•"/>
            </a:pPr>
            <a:r>
              <a:rPr lang="en-US" sz="2000" b="0" dirty="0">
                <a:latin typeface="Calibri" charset="0"/>
                <a:ea typeface="MS PGothic" charset="0"/>
              </a:rPr>
              <a:t>この承認では、承認対象のFOSSコンポーネントのバージョン、使用モデル、およびその他FOSSライセンス下での適切な義務などを明確にする必要があります。</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承認は適切な権限（職権）レベルにてなされる必要があります。</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承認（Approval）</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承認</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製品内での使用に対しFOSSが承認されたら、それはその製品に対するソフトウェア一覧（inventory)に追加される必要があります。 </a:t>
            </a:r>
          </a:p>
          <a:p>
            <a:pPr eaLnBrk="1" hangingPunct="1">
              <a:buFont typeface="Arial" panose="020B0604020202020204" pitchFamily="34" charset="0"/>
              <a:buChar char="•"/>
            </a:pPr>
            <a:r>
              <a:rPr lang="en-US" sz="2000" b="0">
                <a:latin typeface="Calibri" charset="0"/>
                <a:ea typeface="MS PGothic" charset="0"/>
              </a:rPr>
              <a:t>承認内容とその条件がトラッキングシステム（追跡システム）に登録される必要があります。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トラッキングシステムは新しい版数のFOSSコンポーネントや新しい使用モデルが提案された場合に対しては新たな承認が必要となることを明確にする必要があります。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登録（Registration）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登録／承認の追跡</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製品リリースに当たり、適切な告知／通知／表示（notice）を準備する：</a:t>
            </a:r>
          </a:p>
          <a:p>
            <a:pPr lvl="1" eaLnBrk="1" hangingPunct="1"/>
            <a:r>
              <a:rPr lang="en-US" sz="1800" dirty="0">
                <a:latin typeface="Calibri" charset="0"/>
                <a:ea typeface="MS PGothic" charset="0"/>
              </a:rPr>
              <a:t>著作権表示と帰属表示の全てを提供することで、FOSSの使用を認める </a:t>
            </a:r>
          </a:p>
          <a:p>
            <a:pPr lvl="1" eaLnBrk="1" hangingPunct="1"/>
            <a:r>
              <a:rPr lang="en-US" sz="1800" dirty="0">
                <a:latin typeface="Calibri" charset="0"/>
                <a:ea typeface="MS PGothic" charset="0"/>
              </a:rPr>
              <a:t>製品のエンドユーザ（最終利用者）にFOSSのソースコードの写しの入手方法について情報提供を行う（GPLやLGPLのケースのように適用される場合）</a:t>
            </a:r>
          </a:p>
          <a:p>
            <a:pPr lvl="1" eaLnBrk="1" hangingPunct="1"/>
            <a:r>
              <a:rPr lang="en-US" sz="1800" dirty="0">
                <a:latin typeface="Calibri" charset="0"/>
                <a:ea typeface="MS PGothic" charset="0"/>
              </a:rPr>
              <a:t>必要に応じ製品に含まれるFOSSコードのライセンス同意書全文をコピーします。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FOSSコンポーネントの使用が承認された</a:t>
            </a:r>
          </a:p>
          <a:p>
            <a:pPr marL="614363" indent="-342900">
              <a:buFont typeface="Arial"/>
              <a:buChar char="•"/>
            </a:pPr>
            <a:r>
              <a:rPr lang="en-US" sz="1600" dirty="0">
                <a:latin typeface="Calibri" charset="0"/>
                <a:ea typeface="MS PGothic" charset="0"/>
              </a:rPr>
              <a:t>FOSSコンポーネントがそのリリースに対しソフトウェア一覧（inventory）に登録された</a:t>
            </a:r>
          </a:p>
          <a:p>
            <a:pPr marL="614363" indent="-342900">
              <a:buFont typeface="Arial"/>
              <a:buChar char="•"/>
            </a:pPr>
            <a:r>
              <a:rPr lang="en-US" sz="1600" dirty="0">
                <a:latin typeface="Calibri" charset="0"/>
                <a:ea typeface="MS PGothic" charset="0"/>
              </a:rPr>
              <a:t>適切な告知／通知／表示（notice）が準備された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頒布パッケージがレビューされ承認されたソフトウェアだけを含んでいる</a:t>
            </a:r>
          </a:p>
          <a:p>
            <a:pPr marL="614363" indent="-342900">
              <a:buFont typeface="Arial"/>
              <a:buChar char="•"/>
            </a:pPr>
            <a:r>
              <a:rPr lang="en-US" sz="1600" dirty="0">
                <a:latin typeface="Calibri" charset="0"/>
                <a:ea typeface="MS PGothic" charset="0"/>
              </a:rPr>
              <a:t>（ </a:t>
            </a:r>
            <a:r>
              <a:rPr lang="en-US" sz="1600" dirty="0" err="1">
                <a:latin typeface="Calibri" charset="0"/>
                <a:ea typeface="MS PGothic" charset="0"/>
              </a:rPr>
              <a:t>OpenChain</a:t>
            </a:r>
            <a:r>
              <a:rPr lang="en-US" sz="1600">
                <a:latin typeface="Calibri" charset="0"/>
                <a:ea typeface="MS PGothic" charset="0"/>
              </a:rPr>
              <a:t>t仕様書で定義されている）「頒布コンプライアンス関連資料（Distributed Compliance Artifacts）」が、適切な告知／通知／表示（notice）を盛り込んだ形で、頒布パッケージもしくはデリバリ形態に含まれている</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頒布向けのFOSSパッケージが明確になっていて承認されていることを確認する</a:t>
            </a:r>
          </a:p>
          <a:p>
            <a:pPr marL="614363" indent="-342900">
              <a:buFont typeface="Arial"/>
              <a:buChar char="•"/>
            </a:pPr>
            <a:r>
              <a:rPr lang="en-US" sz="1600" dirty="0">
                <a:latin typeface="Calibri" charset="0"/>
                <a:ea typeface="MS PGothic" charset="0"/>
              </a:rPr>
              <a:t>レビューされたソースコードが製品として出荷されるバイナリ形態の同等物と合致していることを確認する</a:t>
            </a:r>
          </a:p>
          <a:p>
            <a:pPr marL="614363" indent="-342900">
              <a:buFont typeface="Arial"/>
              <a:buChar char="•"/>
            </a:pPr>
            <a:r>
              <a:rPr lang="en-US" sz="1600" dirty="0">
                <a:latin typeface="Calibri" charset="0"/>
                <a:ea typeface="MS PGothic" charset="0"/>
              </a:rPr>
              <a:t>エンドユーザに向けに当該FOSSのソースコードをリクエストできる権利について情報提供するために適切な告知／通知／表示（notice）が全て盛り込まれていることを確認する</a:t>
            </a:r>
          </a:p>
          <a:p>
            <a:pPr marL="614363" indent="-342900">
              <a:buFont typeface="Arial"/>
              <a:buChar char="•"/>
            </a:pPr>
            <a:r>
              <a:rPr lang="en-US" sz="1600" dirty="0">
                <a:latin typeface="Calibri" charset="0"/>
                <a:ea typeface="MS PGothic" charset="0"/>
              </a:rPr>
              <a:t>その他確認された義務についての履行を確認する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頒布されるソフトウェアがレビューされ承認されたことを確認する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頒布前の検証</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頒布（Distribution）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監査（Audit）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すべての頒布前検証が完了し、問題が発見されていない</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添付ソースコードの提供義務が履行される</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添付ソースコードを関連ビルドツールや文書類とともに提供する（例：頒布Webサイトへアップロードする、頒布パッケージに含める） </a:t>
            </a:r>
          </a:p>
          <a:p>
            <a:pPr marL="614363" indent="-342900">
              <a:buFont typeface="Arial"/>
              <a:buChar char="•"/>
            </a:pPr>
            <a:r>
              <a:rPr lang="en-US" sz="1600" dirty="0">
                <a:latin typeface="Calibri" charset="0"/>
                <a:ea typeface="MS PGothic" charset="0"/>
              </a:rPr>
              <a:t>添付ソースコードが製品と版数に対応して識別される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添付ソースコードを要求される形で提供する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ソースコードを添付して頒布する</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入力：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出力： </a:t>
            </a:r>
          </a:p>
          <a:p>
            <a:pPr algn="ctr">
              <a:lnSpc>
                <a:spcPct val="70000"/>
              </a:lnSpc>
            </a:pPr>
            <a:r>
              <a:rPr lang="en-US" sz="1100" b="1" dirty="0">
                <a:solidFill>
                  <a:srgbClr val="000000"/>
                </a:solidFill>
                <a:latin typeface="Calibri" charset="0"/>
              </a:rPr>
              <a:t>FOSS + 改変</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検証（Verification）</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確認（Identification）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監査（Audit）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問題の解決（Resolve Issue）</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レビュー（Review）</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承認（Approval）</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検証（Verification）</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頒布（Distribution）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登録（Registration）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前提条件：</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添付ソースコードが要求された通りに提供されている</a:t>
            </a:r>
          </a:p>
          <a:p>
            <a:pPr marL="614363" indent="-342900">
              <a:buFont typeface="Arial"/>
              <a:buChar char="•"/>
            </a:pPr>
            <a:r>
              <a:rPr lang="en-US" sz="1600" dirty="0">
                <a:latin typeface="Calibri" charset="0"/>
                <a:ea typeface="MS PGothic" charset="0"/>
              </a:rPr>
              <a:t>適切な告知／通知／表示（notice）が準備された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成果：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頒布コンプライアンス関連資料が適切に提供された</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ステップ：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添付ソースコードが（あるならば）それが適切にアップロードされたか、頒布されたかを確認する  </a:t>
            </a:r>
          </a:p>
          <a:p>
            <a:pPr marL="614363" indent="-342900">
              <a:buFont typeface="Arial"/>
              <a:buChar char="•"/>
            </a:pPr>
            <a:r>
              <a:rPr lang="en-US" sz="1600" dirty="0">
                <a:latin typeface="Calibri" charset="0"/>
                <a:ea typeface="MS PGothic" charset="0"/>
              </a:rPr>
              <a:t>アップロードされた、頒布されたソースコードが承認されたものと同じ版数となっていることを確認する </a:t>
            </a:r>
          </a:p>
          <a:p>
            <a:pPr marL="614363" indent="-342900">
              <a:buFont typeface="Arial"/>
              <a:buChar char="•"/>
            </a:pPr>
            <a:r>
              <a:rPr lang="en-US" sz="1600" dirty="0">
                <a:latin typeface="Calibri" charset="0"/>
                <a:ea typeface="MS PGothic" charset="0"/>
              </a:rPr>
              <a:t>告知／通知／表示（notice）が適切に公開され、有効にさせられたかを確認する</a:t>
            </a:r>
          </a:p>
          <a:p>
            <a:pPr marL="614363" indent="-342900">
              <a:buFont typeface="Arial"/>
              <a:buChar char="•"/>
            </a:pPr>
            <a:r>
              <a:rPr lang="en-US" sz="1600">
                <a:latin typeface="Calibri" charset="0"/>
                <a:ea typeface="MS PGothic" charset="0"/>
              </a:rPr>
              <a:t/>
            </a:r>
            <a:r>
              <a:rPr lang="en-US" sz="1600" dirty="0">
                <a:latin typeface="Calibri" charset="0"/>
                <a:ea typeface="MS PGothic" charset="0"/>
              </a:rPr>
              <a:t> その他確認された義務が履行されているかを確認する</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ライセンス義務のコンプライアンスを評価する</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最終確認</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コンプライアンスの注意義務（due diligence）としてどんなことが関係してきますか？（例えばここでのプロセスとして、高いレベルでのステップを述べてください）</a:t>
            </a:r>
            <a:endParaRPr lang="x-none" dirty="0">
              <a:solidFill>
                <a:srgbClr val="292934"/>
              </a:solidFill>
              <a:latin typeface="Calibri"/>
              <a:ea typeface="ＭＳ Ｐゴシック" charset="0"/>
            </a:endParaRPr>
          </a:p>
          <a:p>
            <a:pPr lvl="1"/>
            <a:r>
              <a:rPr lang="x-none" dirty="0">
                <a:latin typeface="Calibri" charset="0"/>
                <a:ea typeface="ＭＳ Ｐゴシック" charset="0"/>
              </a:rPr>
              <a:t>確認（Identification）</a:t>
            </a:r>
          </a:p>
          <a:p>
            <a:pPr lvl="1"/>
            <a:r>
              <a:rPr lang="x-none" dirty="0">
                <a:latin typeface="Calibri" charset="0"/>
                <a:ea typeface="ＭＳ Ｐゴシック" charset="0"/>
              </a:rPr>
              <a:t>ソースコードの監査</a:t>
            </a:r>
          </a:p>
          <a:p>
            <a:pPr lvl="1"/>
            <a:r>
              <a:rPr lang="x-none" dirty="0">
                <a:latin typeface="Calibri" charset="0"/>
                <a:ea typeface="ＭＳ Ｐゴシック" charset="0"/>
              </a:rPr>
              <a:t>問題の解決</a:t>
            </a:r>
          </a:p>
          <a:p>
            <a:pPr lvl="1"/>
            <a:r>
              <a:rPr lang="x-none" dirty="0">
                <a:latin typeface="Calibri" charset="0"/>
                <a:ea typeface="ＭＳ Ｐゴシック" charset="0"/>
              </a:rPr>
              <a:t>レビューの実施</a:t>
            </a:r>
          </a:p>
          <a:p>
            <a:pPr lvl="1"/>
            <a:r>
              <a:rPr lang="x-none" dirty="0">
                <a:latin typeface="Calibri" charset="0"/>
                <a:ea typeface="ＭＳ Ｐゴシック" charset="0"/>
              </a:rPr>
              <a:t>承認</a:t>
            </a:r>
          </a:p>
          <a:p>
            <a:pPr lvl="1"/>
            <a:r>
              <a:rPr lang="x-none" dirty="0">
                <a:latin typeface="Calibri" charset="0"/>
                <a:ea typeface="ＭＳ Ｐゴシック" charset="0"/>
              </a:rPr>
              <a:t>登録／承認の追跡</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頒布前の確認</a:t>
            </a:r>
          </a:p>
          <a:p>
            <a:pPr lvl="1"/>
            <a:r>
              <a:rPr lang="x-none" dirty="0">
                <a:latin typeface="Calibri" charset="0"/>
                <a:ea typeface="ＭＳ Ｐゴシック" charset="0"/>
              </a:rPr>
              <a:t>添付ソースコードの頒布</a:t>
            </a:r>
          </a:p>
          <a:p>
            <a:pPr lvl="1"/>
            <a:r>
              <a:rPr lang="x-none" dirty="0">
                <a:latin typeface="Calibri" charset="0"/>
                <a:ea typeface="ＭＳ Ｐゴシック" charset="0"/>
              </a:rPr>
              <a:t>検証（Verification）</a:t>
            </a:r>
          </a:p>
          <a:p>
            <a:r>
              <a:rPr lang="x-none" dirty="0">
                <a:latin typeface="Calibri" charset="0"/>
                <a:ea typeface="ＭＳ Ｐゴシック" charset="0"/>
              </a:rPr>
              <a:t>アーキテクチャレビューでは何を期待しますか？</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第7章</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コンプライアンスの落とし穴</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本章は、コンプライアンス プロセスで回避したい、潜在的な落とし穴について説明していきます。</a:t>
            </a:r>
          </a:p>
          <a:p>
            <a:pPr marL="457200" indent="-457200">
              <a:buFont typeface="+mj-lt"/>
              <a:buAutoNum type="arabicPeriod"/>
            </a:pPr>
            <a:r>
              <a:rPr lang="en-US" dirty="0">
                <a:latin typeface="Calibri" charset="0"/>
                <a:ea typeface="ＭＳ Ｐゴシック" charset="0"/>
              </a:rPr>
              <a:t>知的財産（IP）に関する落とし穴</a:t>
            </a:r>
          </a:p>
          <a:p>
            <a:pPr marL="457200" indent="-457200">
              <a:buFont typeface="+mj-lt"/>
              <a:buAutoNum type="arabicPeriod"/>
            </a:pPr>
            <a:r>
              <a:rPr lang="en-US" dirty="0">
                <a:latin typeface="Calibri" charset="0"/>
                <a:ea typeface="ＭＳ Ｐゴシック" charset="0"/>
              </a:rPr>
              <a:t>ライセンスコンプライアンスに関する落とし穴</a:t>
            </a:r>
          </a:p>
          <a:p>
            <a:pPr marL="457200" indent="-457200">
              <a:buFont typeface="+mj-lt"/>
              <a:buAutoNum type="arabicPeriod"/>
            </a:pPr>
            <a:r>
              <a:rPr lang="en-US" dirty="0">
                <a:latin typeface="Calibri" charset="0"/>
                <a:ea typeface="ＭＳ Ｐゴシック" charset="0"/>
              </a:rPr>
              <a:t>コンプライアンスのプロセスの </a:t>
            </a:r>
            <a:r>
              <a:rPr lang="en-US">
                <a:latin typeface="Calibri" charset="0"/>
                <a:ea typeface="ＭＳ Ｐゴシック" charset="0"/>
              </a:rPr>
              <a:t>落とし穴</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発見のされ方</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プロプライエタリ、もしくはサード パーティのコードへの意図していなかったコピーレフトOSSの内包</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この種の失敗は開発プロセス中、エンジニアが（自社にとって、もしくはサード パーティにとって）プロプラエタリソースのコードにFOSSポリシーに合致しないFOSSコードを追加（もしくカット＆ペースト）するときに起こります。</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ソースコードをスキャンもしくは監査実施の結果、</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以下と合致可能性があるものとして発見されることがあります：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FOSSソースコード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ソースコードの</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自動スキャンツールを</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この目的で使用することができます。</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この種の失敗は、</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以下の対策によって回避されることがあります：</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エンジニアリングスタッフが、コンプライアンスの論点、各種FOSSライセンス、プロプライエタリ ソースコードに対するFOSSソースコードを内包した形での実装などを意識できるよう、トレーニングを提供する。</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ビルド環境におけるすべてのソースコード（プロプライエタリ、サード パーティ、FOSS）に対し定期的にソースコードスキャンや監査を実施する。</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知的財産に関する落とし穴</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発見のされ方</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何らかのケースにおける意図していなかったコピーレフトのFOSSによるプロプライエタリのソースコードへのリンク（逆もまた同様）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ライセンスが合致しない、両立しないソフトウェア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（FOSS、プロプライエタリ、サード パーティ）</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へリンクした結果起こります。リンクの法的効果についてはFOSSコミュニティでの議論に依存するところがあります。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異なるソフトウェア コンポーネント間の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リンクを発見できる、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依存性追跡ツールを</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使うことで</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発見されることが</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あります。</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法的リスクに対する見解を持つFOSSポリシーに合致しないライセンスをもつソフトウェアコンポーネントへのリンクをエンジニアリングスタッフが回避できるよう、トレーニングを提供する</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ビルド環境全体に対し継続的に依存性追跡ツールを実行する。</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ソースコードの改変によって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プロプライエタリのコードが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FOSSに組み入れられてしまう。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FOSSコンポーネントに移植するソースコードを確認・分析する際の、監査やスキャン実施時に発見されることがあります。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以下の対策によって回避されることがあります：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エンジニアリング スタッフへのトレーニング</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定期的なコード監査の実施</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種類と説明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回避策</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添付ソースコードを提供する際の失敗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この種類の失敗は、製品が市場に出す前の段階でソースコードのキャプチャを作り、リリースサイクルごとのチェックリスト項目を公開することで回避できる場合があります。</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間違った版数の添付ソースコードを提供してしまう</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検証ステップをコンプライアンス プロセスに加えることで回避できることがあります。こうすることでバイナリの版数に対応した添付</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ソースコードの公開を確かなものにします。</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FOSSコンポーネントの改変に対応した</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添付</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ソースコードを提供する際の失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この種類の失敗は、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検証ステップをコンプライアンスに加えることで回避できることがあります。こうすることで原作のソースコードコンポーネントではなく、改変に対応したソースコードが公開されることを確かなものにします。</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ライセンス コンプライアンスの落とし穴</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種類と説明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回避策</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ソースコードの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改変にマークしていない：</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FOSSライセンスの要求に応じ</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変更した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FOSSのソースコードにマークがされていない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ソースコードリリース前の検証（Verification）ステップでソースコード改変のマークを付記する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エンジニアリング スタッフにトレーニングを実施する。こうすることで公開されるFOSSもしくはプロプライエタリ ソフトウェアの著作権表示やライセンス情報がアップデートされるようになることを確かなものにします。</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回避策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この種類の失敗は、以下で回避できることがあります：</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この種の失敗は、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