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8.xml" ContentType="application/vnd.openxmlformats-officedocument.presentationml.comments+xml"/>
  <Override PartName="/ppt/notesSlides/notesSlide14.xml" ContentType="application/vnd.openxmlformats-officedocument.presentationml.notesSlide+xml"/>
  <Override PartName="/ppt/comments/comment9.xml" ContentType="application/vnd.openxmlformats-officedocument.presentationml.comments+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3.xml" ContentType="application/vnd.openxmlformats-officedocument.presentationml.comments+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5.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6.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7.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8.xml" ContentType="application/vnd.openxmlformats-officedocument.presentationml.comments+xml"/>
  <Override PartName="/ppt/notesSlides/notesSlide48.xml" ContentType="application/vnd.openxmlformats-officedocument.presentationml.notesSlide+xml"/>
  <Override PartName="/ppt/comments/comment19.xml" ContentType="application/vnd.openxmlformats-officedocument.presentationml.comments+xml"/>
  <Override PartName="/ppt/notesSlides/notesSlide49.xml" ContentType="application/vnd.openxmlformats-officedocument.presentationml.notesSlide+xml"/>
  <Override PartName="/ppt/comments/comment20.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21.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22.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3.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24.xml" ContentType="application/vnd.openxmlformats-officedocument.presentationml.comment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comment25.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26.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7.xml" ContentType="application/vnd.openxmlformats-officedocument.presentationml.comments+xml"/>
  <Override PartName="/ppt/notesSlides/notesSlide68.xml" ContentType="application/vnd.openxmlformats-officedocument.presentationml.notesSlide+xml"/>
  <Override PartName="/ppt/comments/comment28.xml" ContentType="application/vnd.openxmlformats-officedocument.presentationml.comments+xml"/>
  <Override PartName="/ppt/notesSlides/notesSlide69.xml" ContentType="application/vnd.openxmlformats-officedocument.presentationml.notesSlide+xml"/>
  <Override PartName="/ppt/comments/comment29.xml" ContentType="application/vnd.openxmlformats-officedocument.presentationml.comments+xml"/>
  <Override PartName="/ppt/notesSlides/notesSlide70.xml" ContentType="application/vnd.openxmlformats-officedocument.presentationml.notesSlide+xml"/>
  <Override PartName="/ppt/comments/comment30.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omments/comment31.xml" ContentType="application/vnd.openxmlformats-officedocument.presentationml.comments+xml"/>
  <Override PartName="/ppt/notesSlides/notesSlide74.xml" ContentType="application/vnd.openxmlformats-officedocument.presentationml.notesSlide+xml"/>
  <Override PartName="/ppt/comments/comment32.xml" ContentType="application/vnd.openxmlformats-officedocument.presentationml.comments+xml"/>
  <Override PartName="/ppt/notesSlides/notesSlide75.xml" ContentType="application/vnd.openxmlformats-officedocument.presentationml.notesSlide+xml"/>
  <Override PartName="/ppt/comments/comment33.xml" ContentType="application/vnd.openxmlformats-officedocument.presentationml.comments+xml"/>
  <Override PartName="/ppt/notesSlides/notesSlide76.xml" ContentType="application/vnd.openxmlformats-officedocument.presentationml.notesSlide+xml"/>
  <Override PartName="/ppt/comments/comment3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3"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70000" autoAdjust="0"/>
  </p:normalViewPr>
  <p:slideViewPr>
    <p:cSldViewPr snapToGrid="0">
      <p:cViewPr>
        <p:scale>
          <a:sx n="50" d="100"/>
          <a:sy n="50" d="100"/>
        </p:scale>
        <p:origin x="-684" y="-96"/>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15T10:57:53.935" idx="40">
    <p:pos x="10" y="10"/>
    <p:text>佐藤さん、以下を重点的に見ていただけると助かります
①箇条書きの構造（一応当方案で直しています）
②フォントを整える（こちらは何もしていません）
ちなみに以下は実施しました。
・ノート部分に英語原文を付記
・図を整える
・表を整える（表中段落の乱れも含め）
・スライドの見栄えを合せる
・アニメーションの順番の適正化</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30" y="2"/>
    <p:text>趣旨はそうですね。表記は変更しませんでした。</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15T06:48:18.480" idx="29">
    <p:pos x="10" y="10"/>
    <p:text>工内さん、確かに製品に対応させる、という趣旨が大事ですね。ありがとうございます。
ただ、「バイナリに対応したソースコード」とまでは原文に書いていないので気になりました。
「製品に対応した」にしようと思いましたが直訳に近い
「添付ソースコード」にして、法的な表現であることで対応しました。いかがでしょうか。</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7-06-30T19:39:55.439" idx="13">
    <p:pos x="90" y="55"/>
    <p:text>問題？ 課題？
どちらかに。</p:text>
    <p:extLst mod="1">
      <p:ext uri="{C676402C-5697-4E1C-873F-D02D1690AC5C}">
        <p15:threadingInfo xmlns:p15="http://schemas.microsoft.com/office/powerpoint/2012/main" timeZoneBias="-540"/>
      </p:ext>
    </p:extLst>
  </p:cm>
  <p:cm authorId="3" dt="2017-10-14T17:59:48.530" idx="25">
    <p:pos x="537" y="68"/>
    <p:text>「問題」で統一したいと思います。
</p:text>
  </p:cm>
</p:cmLst>
</file>

<file path=ppt/comments/comment27.xml><?xml version="1.0" encoding="utf-8"?>
<p:cmLst xmlns:a="http://schemas.openxmlformats.org/drawingml/2006/main" xmlns:r="http://schemas.openxmlformats.org/officeDocument/2006/relationships" xmlns:p="http://schemas.openxmlformats.org/presentationml/2006/main">
  <p:cm authorId="3" dt="2017-10-15T09:28:47.353" idx="30">
    <p:pos x="96" y="36"/>
    <p:text>「知的財産の落とし穴」がしっくりこないので、「知的財産に関する落とし穴」としました。（以降同様）
p72のタイトルと合わなくなっていますが、それは原文がそうなのでそのままにします</p:text>
  </p:cm>
</p:cmLst>
</file>

<file path=ppt/comments/comment28.xml><?xml version="1.0" encoding="utf-8"?>
<p:cmLst xmlns:a="http://schemas.openxmlformats.org/drawingml/2006/main" xmlns:r="http://schemas.openxmlformats.org/officeDocument/2006/relationships" xmlns:p="http://schemas.openxmlformats.org/presentationml/2006/main">
  <p:cm authorId="2" dt="2017-06-30T20:01:19.028" idx="15">
    <p:pos x="1303" y="29"/>
    <p:text>次のスライドの表現に合わせました。</p:text>
    <p:extLst mod="1">
      <p:ext uri="{C676402C-5697-4E1C-873F-D02D1690AC5C}">
        <p15:threadingInfo xmlns:p15="http://schemas.microsoft.com/office/powerpoint/2012/main" timeZoneBias="-540"/>
      </p:ext>
    </p:extLst>
  </p:cm>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754" y="22"/>
    <p:text>「この種類の」が不自然に感じたので、「タイプ」に統一しました。</p:text>
    <p:extLst mod="1">
      <p:ext uri="{C676402C-5697-4E1C-873F-D02D1690AC5C}">
        <p15:threadingInfo xmlns:p15="http://schemas.microsoft.com/office/powerpoint/2012/main" timeZoneBias="-540">
          <p15:parentCm authorId="1" idx="9"/>
        </p15:threadingInfo>
      </p:ext>
    </p:extLst>
  </p:cm>
  <p:cm authorId="3" dt="2017-10-15T08:21:08.107" idx="31">
    <p:pos x="1846" y="10"/>
    <p:text>読者により読みやすく、落とし穴らしく「～しまう」という表記にしたいと思います（後続ページも同様）
</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17-05-17T12:02:38.958" idx="10">
    <p:pos x="-24" y="37"/>
    <p:text>in certain casesの訳は不要でしょう</p:text>
    <p:extLst mod="1">
      <p:ext uri="{C676402C-5697-4E1C-873F-D02D1690AC5C}">
        <p15:threadingInfo xmlns:p15="http://schemas.microsoft.com/office/powerpoint/2012/main" timeZoneBias="-540"/>
      </p:ext>
    </p:extLst>
  </p:cm>
  <p:cm authorId="1" dt="2017-05-17T13:18:00.245" idx="11">
    <p:pos x="744" y="29"/>
    <p:text>ソースコードにリンクするのはヘン</p:text>
    <p:extLst mod="1">
      <p:ext uri="{C676402C-5697-4E1C-873F-D02D1690AC5C}">
        <p15:threadingInfo xmlns:p15="http://schemas.microsoft.com/office/powerpoint/2012/main" timeZoneBias="-540"/>
      </p:ext>
    </p:extLst>
  </p:cm>
  <p:cm authorId="2" dt="2017-06-30T23:29:53.711" idx="16">
    <p:pos x="1496" y="27"/>
    <p:text>他の場所に合わせて「依存関係」を「依存性」に変えました。</p:text>
    <p:extLst mod="1">
      <p:ext uri="{C676402C-5697-4E1C-873F-D02D1690AC5C}">
        <p15:threadingInfo xmlns:p15="http://schemas.microsoft.com/office/powerpoint/2012/main" timeZoneBias="-540"/>
      </p:ext>
    </p:extLst>
  </p:cm>
  <p:cm authorId="3" dt="2017-10-15T08:45:48.783" idx="32">
    <p:pos x="2050" y="22"/>
    <p:text>工内さん、佐藤さん承知しました。
福地さん、下段真ん中、「FOSSコンポーネントに導入したソースコードを」とあった点ですが若干違和感があったので「取り込んだ」とさせてください。「introduce」と違う言葉にはなっているのですが、日本語でののどごしを優先したい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17-10-15T09:13:23.801" idx="33">
    <p:pos x="60" y="12"/>
    <p:text>工内さん、上段の回避策で「チェックリスト項目を用意する」ですが、内容の正否はさておき、ここは原文「publishing a checklist item 」に忠実に「公開する」にしておきます。
佐藤さん、中段、下段の回避策は、節の順番を変えました。（流れを意識しました）</p:text>
  </p:cm>
</p:cmLst>
</file>

<file path=ppt/comments/comment31.xml><?xml version="1.0" encoding="utf-8"?>
<p:cmLst xmlns:a="http://schemas.openxmlformats.org/drawingml/2006/main" xmlns:r="http://schemas.openxmlformats.org/officeDocument/2006/relationships" xmlns:p="http://schemas.openxmlformats.org/presentationml/2006/main">
  <p:cm authorId="3" dt="2017-10-15T09:55:08.474" idx="35">
    <p:pos x="10" y="10"/>
    <p:text>工内さん、上段真ん中の「定常的に」が原文にはありませんが、ニュアンスとしてはそうだと思いますのでそのまま残したいと思います。
中段の予防策は、そのまま採用しました。3人分のレビューが混ざっているので念のため見ておいてください</p:text>
  </p:cm>
</p:cmLst>
</file>

<file path=ppt/comments/comment32.xml><?xml version="1.0" encoding="utf-8"?>
<p:cmLst xmlns:a="http://schemas.openxmlformats.org/drawingml/2006/main" xmlns:r="http://schemas.openxmlformats.org/officeDocument/2006/relationships" xmlns:p="http://schemas.openxmlformats.org/presentationml/2006/main">
  <p:cm authorId="3" dt="2017-10-15T09:59:23.324" idx="37">
    <p:pos x="10" y="10"/>
    <p:text>少しだけ文言を直しました
「高い優先度で」→「優先して」
「促進されるもの：」→「以下が促進される」</p:text>
  </p:cm>
</p:cmLst>
</file>

<file path=ppt/comments/comment33.xml><?xml version="1.0" encoding="utf-8"?>
<p:cmLst xmlns:a="http://schemas.openxmlformats.org/drawingml/2006/main" xmlns:r="http://schemas.openxmlformats.org/officeDocument/2006/relationships" xmlns:p="http://schemas.openxmlformats.org/presentationml/2006/main">
  <p:cm authorId="3" dt="2017-10-15T10:07:02.512" idx="38">
    <p:pos x="216" y="96"/>
    <p:text>佐藤さん、「双方向コミュニケーション（つまり・・・」と合ったところは、「双方向コミュニケーション（たとえば・・・」としました。
併せて括弧を最後に持ってきて読みやすくしました
工内さん
FOSS関連「組織」に「団体も加えました。組織は企業の印象が強いので、LFなどファンデーション機構のようなところをイメージしてもらうためです</p:text>
  </p:cm>
</p:cmLst>
</file>

<file path=ppt/comments/comment34.xml><?xml version="1.0" encoding="utf-8"?>
<p:cmLst xmlns:a="http://schemas.openxmlformats.org/drawingml/2006/main" xmlns:r="http://schemas.openxmlformats.org/officeDocument/2006/relationships" xmlns:p="http://schemas.openxmlformats.org/presentationml/2006/main">
  <p:cm authorId="3" dt="2017-10-15T10:08:17.751" idx="39">
    <p:pos x="84" y="60"/>
    <p:text>佐藤さん、「失敗の一例を」を「失敗例を一つ」としました。</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2:15:26.625" idx="2">
    <p:pos x="591" y="4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88" y="37"/>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15T10:15:25.245" idx="10">
    <p:pos x="1326" y="6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17-10-15T10:20:52.611" idx="41">
    <p:pos x="10" y="10"/>
    <p:text>福地さん、「三項型」を「3条項」と修正しました</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10/15/2017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10/15/2017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r>
              <a:rPr lang="en-US" strike="noStrike" dirty="0" smtClean="0"/>
              <a:t>---</a:t>
            </a:r>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r>
              <a:rPr lang="en-US" baseline="0" dirty="0" smtClean="0">
                <a:latin typeface="Calibri"/>
              </a:rPr>
              <a:t>---</a:t>
            </a:r>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a:t>
            </a:r>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r>
              <a:rPr lang="en-US" baseline="0" dirty="0" smtClean="0">
                <a:latin typeface="Calibri"/>
              </a:rPr>
              <a:t>---</a:t>
            </a:r>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r>
              <a:rPr lang="en-US" baseline="0" dirty="0" smtClean="0">
                <a:latin typeface="Calibri"/>
              </a:rPr>
              <a:t>---</a:t>
            </a:r>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baseline="0" dirty="0" smtClean="0">
                <a:latin typeface="Calibri"/>
              </a:rPr>
              <a:t>---</a:t>
            </a:r>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r>
              <a:rPr lang="en-US"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r>
              <a:rPr lang="en-US" baseline="0" dirty="0" smtClean="0">
                <a:latin typeface="Calibri"/>
              </a:rPr>
              <a:t>---</a:t>
            </a:r>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r>
              <a:rPr lang="en-US" baseline="0" dirty="0" smtClean="0">
                <a:latin typeface="Calibri"/>
              </a:rPr>
              <a:t>---</a:t>
            </a:r>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r>
              <a:rPr lang="en-US" baseline="0" dirty="0" smtClean="0">
                <a:latin typeface="Calibri"/>
              </a:rPr>
              <a:t>---</a:t>
            </a:r>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dirty="0" smtClean="0"/>
          </a:p>
          <a:p>
            <a:r>
              <a:rPr lang="en-US" altLang="ja-JP" i="0" baseline="0" dirty="0" smtClean="0"/>
              <a:t>---</a:t>
            </a: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endParaRPr lang="en-US" baseline="0" dirty="0" smtClean="0"/>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r>
              <a:rPr lang="en-US"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indent="-226428"/>
            <a:r>
              <a:rPr lang="en-US" b="0" baseline="0" dirty="0" smtClean="0">
                <a:latin typeface="Times" charset="0"/>
              </a:rPr>
              <a:t>---</a:t>
            </a: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indent="-226428"/>
            <a:r>
              <a:rPr lang="en-US" b="1" dirty="0" smtClean="0">
                <a:latin typeface="Times" charset="0"/>
              </a:rPr>
              <a:t>---</a:t>
            </a:r>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Times" charset="0"/>
              </a:rPr>
              <a:t>---</a:t>
            </a: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r>
              <a:rPr lang="en-US"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r>
              <a:rPr lang="en-US"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r>
              <a:rPr lang="en-US"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dirty="0" smtClean="0"/>
              <a:t>帰属</a:t>
            </a:r>
            <a:r>
              <a:rPr lang="ja-JP" altLang="en-US" dirty="0"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dirty="0" smtClean="0"/>
              <a:t>ます</a:t>
            </a:r>
            <a:r>
              <a:rPr lang="x-none" dirty="0"/>
              <a:t>。 </a:t>
            </a:r>
            <a:endParaRPr lang="en-US" dirty="0" smtClean="0"/>
          </a:p>
          <a:p>
            <a:endParaRPr lang="en-US" dirty="0" smtClean="0"/>
          </a:p>
          <a:p>
            <a:r>
              <a:rPr lang="en-US"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0" indent="0"/>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smtClean="0">
                <a:latin typeface="Times" charset="0"/>
              </a:rPr>
              <a:t>。</a:t>
            </a:r>
            <a:endParaRPr lang="en-US" dirty="0" smtClean="0">
              <a:latin typeface="Times" charset="0"/>
            </a:endParaRPr>
          </a:p>
          <a:p>
            <a:pPr marL="226428" indent="-226428"/>
            <a:endParaRPr lang="en-US" dirty="0" smtClean="0">
              <a:latin typeface="Times" charset="0"/>
            </a:endParaRPr>
          </a:p>
          <a:p>
            <a:pPr marL="226428" indent="-226428"/>
            <a:r>
              <a:rPr lang="en-US" dirty="0" smtClean="0">
                <a:latin typeface="Times" charset="0"/>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Calibri"/>
              </a:rPr>
              <a:t>本</a:t>
            </a:r>
            <a:r>
              <a:rPr lang="x-none" dirty="0" smtClean="0">
                <a:latin typeface="Calibri"/>
              </a:rPr>
              <a:t>スライドは</a:t>
            </a:r>
            <a:r>
              <a:rPr lang="x-none" dirty="0">
                <a:latin typeface="Calibri"/>
              </a:rPr>
              <a:t>、本章で述べる各ステップの全体像です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endParaRPr lang="en-US" dirty="0" smtClean="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endParaRPr lang="en-US" dirty="0" smtClean="0">
              <a:latin typeface="Calibri"/>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r>
              <a:rPr lang="en-GB" baseline="0" dirty="0" smtClean="0"/>
              <a:t>---</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Calibri"/>
              </a:rPr>
              <a:t>ソースコードを入手可能</a:t>
            </a:r>
            <a:r>
              <a:rPr lang="ja-JP" altLang="en-US" dirty="0" smtClean="0">
                <a:latin typeface="Calibri"/>
              </a:rPr>
              <a:t>にする際、</a:t>
            </a:r>
            <a:r>
              <a:rPr lang="x-none" altLang="ja-JP" dirty="0" smtClean="0">
                <a:latin typeface="+mn-lt"/>
              </a:rPr>
              <a:t>企業は</a:t>
            </a:r>
            <a:r>
              <a:rPr lang="ja-JP" altLang="en-US" dirty="0" smtClean="0">
                <a:latin typeface="+mn-lt"/>
              </a:rPr>
              <a:t>製品に対応した</a:t>
            </a:r>
            <a:r>
              <a:rPr lang="x-none" altLang="ja-JP" dirty="0" smtClean="0">
                <a:latin typeface="+mn-lt"/>
              </a:rPr>
              <a:t>ソースコードをFOSSライセンス</a:t>
            </a:r>
            <a:r>
              <a:rPr lang="ja-JP" altLang="en-US" dirty="0" smtClean="0">
                <a:latin typeface="+mn-lt"/>
              </a:rPr>
              <a:t>が</a:t>
            </a:r>
            <a:r>
              <a:rPr lang="x-none" altLang="ja-JP" dirty="0" smtClean="0">
                <a:latin typeface="+mn-lt"/>
              </a:rPr>
              <a:t>許可</a:t>
            </a:r>
            <a:r>
              <a:rPr lang="ja-JP" altLang="en-US" dirty="0" smtClean="0">
                <a:latin typeface="+mn-lt"/>
              </a:rPr>
              <a:t>する</a:t>
            </a:r>
            <a:r>
              <a:rPr lang="x-none" altLang="ja-JP" dirty="0" smtClean="0">
                <a:latin typeface="+mn-lt"/>
              </a:rPr>
              <a:t>仕組み</a:t>
            </a:r>
            <a:r>
              <a:rPr lang="ja-JP" altLang="en-US" dirty="0" smtClean="0">
                <a:latin typeface="+mn-lt"/>
              </a:rPr>
              <a:t>で</a:t>
            </a:r>
            <a:r>
              <a:rPr lang="x-none" dirty="0" smtClean="0">
                <a:latin typeface="Calibri"/>
              </a:rPr>
              <a:t>提供します</a:t>
            </a:r>
            <a:r>
              <a:rPr lang="x-none" dirty="0">
                <a:latin typeface="Calibri"/>
              </a:rPr>
              <a:t>。このことは、</a:t>
            </a:r>
            <a:r>
              <a:rPr lang="x-none" dirty="0" smtClean="0">
                <a:latin typeface="Calibri"/>
              </a:rPr>
              <a:t>ソースコードをソフトウェア</a:t>
            </a:r>
            <a:r>
              <a:rPr lang="ja-JP" altLang="en-US" dirty="0" smtClean="0">
                <a:latin typeface="Calibri"/>
              </a:rPr>
              <a:t>の</a:t>
            </a:r>
            <a:r>
              <a:rPr lang="x-none" dirty="0" smtClean="0">
                <a:latin typeface="Calibri"/>
              </a:rPr>
              <a:t>頒布にともに提供、</a:t>
            </a:r>
            <a:r>
              <a:rPr lang="ja-JP" altLang="en-US" dirty="0" smtClean="0">
                <a:latin typeface="Calibri"/>
              </a:rPr>
              <a:t>または</a:t>
            </a:r>
            <a:r>
              <a:rPr lang="x-none" dirty="0" smtClean="0">
                <a:latin typeface="Calibri"/>
              </a:rPr>
              <a:t>それを書面による申し出を通じ入手可能とすること</a:t>
            </a:r>
            <a:r>
              <a:rPr lang="x-none" dirty="0">
                <a:latin typeface="Calibri"/>
              </a:rPr>
              <a:t>、もしくはWebサイトでソースコードのアーカイブを公開することを意味します。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smtClean="0">
                <a:latin typeface="Calibri"/>
              </a:rPr>
              <a:t>頒布</a:t>
            </a:r>
            <a:r>
              <a:rPr lang="ja-JP" altLang="en-US" dirty="0" smtClean="0">
                <a:latin typeface="Calibri"/>
              </a:rPr>
              <a:t>行為</a:t>
            </a:r>
            <a:r>
              <a:rPr lang="x-none" dirty="0" smtClean="0">
                <a:latin typeface="Calibri"/>
              </a:rPr>
              <a:t>が</a:t>
            </a:r>
            <a:r>
              <a:rPr lang="x-none" dirty="0">
                <a:latin typeface="Calibri"/>
              </a:rPr>
              <a:t>FOSSライセンスの義務を履行していることを</a:t>
            </a:r>
            <a:r>
              <a:rPr lang="ja-JP" altLang="en-US" dirty="0">
                <a:latin typeface="Calibri"/>
              </a:rPr>
              <a:t>検証</a:t>
            </a:r>
            <a:r>
              <a:rPr lang="x-none" dirty="0">
                <a:latin typeface="Calibri"/>
              </a:rPr>
              <a:t>します。</a:t>
            </a:r>
            <a:r>
              <a:rPr lang="x-none" dirty="0" smtClean="0">
                <a:latin typeface="Calibri"/>
              </a:rPr>
              <a:t>このステップは</a:t>
            </a:r>
            <a:r>
              <a:rPr lang="x-none" altLang="ja-JP" dirty="0" smtClean="0">
                <a:latin typeface="+mn-lt"/>
              </a:rPr>
              <a:t>一組織体</a:t>
            </a:r>
            <a:r>
              <a:rPr lang="ja-JP" altLang="en-US" dirty="0" smtClean="0">
                <a:latin typeface="+mn-lt"/>
              </a:rPr>
              <a:t>として</a:t>
            </a:r>
            <a:r>
              <a:rPr lang="x-none" dirty="0" smtClean="0">
                <a:latin typeface="Calibri"/>
              </a:rPr>
              <a:t>FOSSレビュープロセス全体を監督する機能</a:t>
            </a:r>
            <a:r>
              <a:rPr lang="ja-JP" altLang="en-US" dirty="0" smtClean="0">
                <a:latin typeface="Calibri"/>
              </a:rPr>
              <a:t>になりえるものです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a:t>
            </a:r>
            <a:r>
              <a:rPr lang="x-none" dirty="0" smtClean="0">
                <a:latin typeface="Times" charset="0"/>
              </a:rPr>
              <a:t>パーティ</a:t>
            </a:r>
            <a:r>
              <a:rPr lang="ja-JP" altLang="en-US" dirty="0" smtClean="0">
                <a:latin typeface="Times" charset="0"/>
              </a:rPr>
              <a:t>による</a:t>
            </a:r>
            <a:r>
              <a:rPr lang="x-none" dirty="0" smtClean="0">
                <a:latin typeface="Times" charset="0"/>
              </a:rPr>
              <a:t>開示</a:t>
            </a:r>
            <a:r>
              <a:rPr lang="x-none" dirty="0">
                <a:latin typeface="Times" charset="0"/>
              </a:rPr>
              <a:t>、もしくはコード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a:t>
            </a:r>
            <a:r>
              <a:rPr lang="x-none" dirty="0" smtClean="0">
                <a:latin typeface="Times" charset="0"/>
              </a:rPr>
              <a:t>ポリシーに</a:t>
            </a:r>
            <a:r>
              <a:rPr lang="ja-JP" altLang="en-US" dirty="0" smtClean="0">
                <a:latin typeface="Times" charset="0"/>
              </a:rPr>
              <a:t>反した</a:t>
            </a:r>
            <a:r>
              <a:rPr lang="x-none" dirty="0" smtClean="0">
                <a:latin typeface="Times" charset="0"/>
              </a:rPr>
              <a:t>FOSS</a:t>
            </a:r>
            <a:r>
              <a:rPr lang="x-none" dirty="0">
                <a:latin typeface="Times" charset="0"/>
              </a:rPr>
              <a:t>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a:t>
            </a:r>
            <a:r>
              <a:rPr lang="x-none" dirty="0" smtClean="0">
                <a:latin typeface="Times" charset="0"/>
              </a:rPr>
              <a:t>／</a:t>
            </a:r>
            <a:r>
              <a:rPr lang="ja-JP" altLang="en-US" dirty="0" smtClean="0">
                <a:latin typeface="Times" charset="0"/>
              </a:rPr>
              <a:t>通知／</a:t>
            </a:r>
            <a:r>
              <a:rPr lang="x-none" dirty="0" smtClean="0">
                <a:latin typeface="Times" charset="0"/>
              </a:rPr>
              <a:t>表示</a:t>
            </a:r>
            <a:r>
              <a:rPr lang="x-none" dirty="0">
                <a:latin typeface="Times" charset="0"/>
              </a:rPr>
              <a:t>－FOSSライセンスで求められる形で告知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smtClean="0">
                <a:latin typeface="Times" charset="0"/>
              </a:rPr>
              <a:t>添付</a:t>
            </a:r>
            <a:r>
              <a:rPr lang="x-none" dirty="0" smtClean="0">
                <a:latin typeface="Times" charset="0"/>
              </a:rPr>
              <a:t>ソースコードの頒布</a:t>
            </a:r>
            <a:r>
              <a:rPr lang="x-none" dirty="0">
                <a:latin typeface="Times" charset="0"/>
              </a:rPr>
              <a:t>－ソースコードを必要に応じて入手可能にします。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a:t>
            </a:r>
            <a:r>
              <a:rPr lang="x-none" dirty="0" smtClean="0">
                <a:latin typeface="Times" charset="0"/>
              </a:rPr>
              <a:t>コンポーネントと企業のソフトウェア間の関係を検査します</a:t>
            </a:r>
            <a:r>
              <a:rPr lang="x-none" dirty="0">
                <a:latin typeface="Times" charset="0"/>
              </a:rPr>
              <a:t>。</a:t>
            </a:r>
            <a:r>
              <a:rPr lang="ja-JP" altLang="en-US" dirty="0">
                <a:latin typeface="Times" charset="0"/>
              </a:rPr>
              <a:t>たとえば</a:t>
            </a:r>
            <a:r>
              <a:rPr lang="x-none" dirty="0">
                <a:latin typeface="Times" charset="0"/>
              </a:rPr>
              <a:t>、FOSS</a:t>
            </a:r>
            <a:r>
              <a:rPr lang="x-none" dirty="0" smtClean="0">
                <a:latin typeface="Times" charset="0"/>
              </a:rPr>
              <a:t>と企業のコンポーネントがどのように互いにリンクするか</a:t>
            </a:r>
            <a:r>
              <a:rPr lang="ja-JP" altLang="en-US" dirty="0" smtClean="0">
                <a:latin typeface="Times" charset="0"/>
              </a:rPr>
              <a:t>といったことを検査します</a:t>
            </a:r>
            <a:r>
              <a:rPr lang="x-none" dirty="0" smtClean="0">
                <a:latin typeface="Times" charset="0"/>
              </a:rPr>
              <a:t>。</a:t>
            </a:r>
            <a:endParaRPr lang="en-US" dirty="0" smtClean="0">
              <a:latin typeface="Times" charset="0"/>
            </a:endParaRPr>
          </a:p>
          <a:p>
            <a:endParaRPr lang="en-US" dirty="0" smtClean="0">
              <a:latin typeface="Times" charset="0"/>
            </a:endParaRPr>
          </a:p>
          <a:p>
            <a:r>
              <a:rPr lang="en-US" dirty="0" smtClean="0">
                <a:latin typeface="Times" charset="0"/>
              </a:rPr>
              <a:t>---</a:t>
            </a:r>
          </a:p>
          <a:p>
            <a:pPr marL="226428" indent="-226428"/>
            <a:r>
              <a:rPr lang="x-none" altLang="ja-JP" dirty="0" smtClean="0">
                <a:latin typeface="Times" charset="0"/>
              </a:rPr>
              <a:t>For our example process, the steps include:</a:t>
            </a:r>
            <a:endParaRPr lang="en-US" altLang="ja-JP" dirty="0" smtClean="0">
              <a:latin typeface="Times" charset="0"/>
            </a:endParaRPr>
          </a:p>
          <a:p>
            <a:pPr marL="226428" indent="-226428">
              <a:buFont typeface="Arial" panose="020B0604020202020204" pitchFamily="34" charset="0"/>
              <a:buChar char="•"/>
            </a:pPr>
            <a:r>
              <a:rPr lang="x-none" altLang="ja-JP" dirty="0" smtClean="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Times" charset="0"/>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Times" charset="0"/>
              </a:rPr>
              <a:t>Resolving issues - Remove FOSS usage that is incompatible with FOSS policies.</a:t>
            </a:r>
          </a:p>
          <a:p>
            <a:pPr marL="226428" indent="-226428">
              <a:buFont typeface="Arial" panose="020B0604020202020204" pitchFamily="34" charset="0"/>
              <a:buChar char="•"/>
            </a:pPr>
            <a:r>
              <a:rPr lang="x-none" altLang="ja-JP" dirty="0" smtClean="0">
                <a:latin typeface="Times" charset="0"/>
              </a:rPr>
              <a:t>Performing reviews - Assess and determine obligations for FOSS usage.</a:t>
            </a:r>
          </a:p>
          <a:p>
            <a:pPr marL="226428" indent="-226428">
              <a:buFont typeface="Arial" panose="020B0604020202020204" pitchFamily="34" charset="0"/>
              <a:buChar char="•"/>
            </a:pPr>
            <a:r>
              <a:rPr lang="x-none" altLang="ja-JP" dirty="0" smtClean="0">
                <a:latin typeface="Times" charset="0"/>
              </a:rPr>
              <a:t>Approvals - Communicate approval conditions and license obligations.</a:t>
            </a:r>
          </a:p>
          <a:p>
            <a:pPr marL="226428" indent="-226428">
              <a:buFont typeface="Arial" panose="020B0604020202020204" pitchFamily="34" charset="0"/>
              <a:buChar char="•"/>
            </a:pPr>
            <a:r>
              <a:rPr lang="x-none" altLang="ja-JP" dirty="0" smtClean="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Times" charset="0"/>
              </a:rPr>
              <a:t>Notices - Prepare notices as required by FOSS licenses.</a:t>
            </a:r>
          </a:p>
          <a:p>
            <a:pPr marL="226428" indent="-226428">
              <a:buFont typeface="Arial" panose="020B0604020202020204" pitchFamily="34" charset="0"/>
              <a:buChar char="•"/>
            </a:pPr>
            <a:r>
              <a:rPr lang="x-none" altLang="ja-JP" dirty="0" smtClean="0">
                <a:latin typeface="Times" charset="0"/>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Times" charset="0"/>
              </a:rPr>
              <a:t>Accompanying Source Code Distribution – Make source code available as needed.</a:t>
            </a:r>
          </a:p>
          <a:p>
            <a:pPr marL="226428" indent="-226428">
              <a:buFont typeface="Arial" panose="020B0604020202020204" pitchFamily="34" charset="0"/>
              <a:buChar char="•"/>
            </a:pPr>
            <a:r>
              <a:rPr lang="x-none" altLang="ja-JP" dirty="0" smtClean="0">
                <a:latin typeface="Times" charset="0"/>
              </a:rPr>
              <a:t>Verification – Provide oversight for compliance process.</a:t>
            </a:r>
          </a:p>
          <a:p>
            <a:endParaRPr lang="x-none" altLang="ja-JP" dirty="0" smtClean="0">
              <a:latin typeface="Times" charset="0"/>
            </a:endParaRPr>
          </a:p>
          <a:p>
            <a:r>
              <a:rPr lang="x-none" altLang="ja-JP" dirty="0" smtClean="0">
                <a:latin typeface="Times" charset="0"/>
              </a:rPr>
              <a:t>Architecture reviews examine the relationships between FOSS components and company software. For example, how are FOSS and company components linked together?</a:t>
            </a:r>
          </a:p>
          <a:p>
            <a:endParaRPr lang="x-none" dirty="0">
              <a:latin typeface="Times" charset="0"/>
            </a:endParaRP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a:t>
            </a:r>
            <a:r>
              <a:rPr lang="x-none" dirty="0" smtClean="0"/>
              <a:t>併せてそういった落とし穴を回避するアプローチについて考察し</a:t>
            </a:r>
            <a:r>
              <a:rPr lang="ja-JP" altLang="en-US" dirty="0" smtClean="0"/>
              <a:t>ていき</a:t>
            </a:r>
            <a:r>
              <a:rPr lang="x-none" dirty="0" smtClean="0"/>
              <a:t>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0" indent="-226428"/>
            <a:r>
              <a:rPr lang="x-none" dirty="0">
                <a:latin typeface="Times"/>
                <a:cs typeface="Times"/>
              </a:rPr>
              <a:t>この状況はライセンスの告知</a:t>
            </a:r>
            <a:r>
              <a:rPr lang="x-none" dirty="0" smtClean="0">
                <a:latin typeface="Times"/>
                <a:cs typeface="Times"/>
              </a:rPr>
              <a:t>／</a:t>
            </a:r>
            <a:r>
              <a:rPr lang="ja-JP" altLang="en-US" dirty="0" smtClean="0">
                <a:latin typeface="Times"/>
                <a:cs typeface="Times"/>
              </a:rPr>
              <a:t>通知／</a:t>
            </a:r>
            <a:r>
              <a:rPr lang="x-none" dirty="0" smtClean="0">
                <a:latin typeface="Times"/>
                <a:cs typeface="Times"/>
              </a:rPr>
              <a:t>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0" indent="-226428"/>
            <a:endParaRPr lang="x-none" dirty="0">
              <a:latin typeface="Times"/>
              <a:cs typeface="Times"/>
            </a:endParaRPr>
          </a:p>
          <a:p>
            <a:pPr marL="0"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r>
              <a:rPr lang="x-none" dirty="0" smtClean="0">
                <a:latin typeface="Times"/>
                <a:cs typeface="Times"/>
              </a:rPr>
              <a:t>。</a:t>
            </a:r>
            <a:endParaRPr lang="en-US" dirty="0" smtClean="0">
              <a:latin typeface="Times"/>
              <a:cs typeface="Times"/>
            </a:endParaRPr>
          </a:p>
          <a:p>
            <a:pPr marL="226428" indent="-226428"/>
            <a:endParaRPr lang="en-US" dirty="0" smtClean="0">
              <a:latin typeface="Times"/>
              <a:cs typeface="Times"/>
            </a:endParaRPr>
          </a:p>
          <a:p>
            <a:pPr marL="226428" indent="-226428"/>
            <a:r>
              <a:rPr lang="en-US" dirty="0" smtClean="0">
                <a:latin typeface="Times"/>
                <a:cs typeface="Times"/>
              </a:rPr>
              <a:t>---</a:t>
            </a:r>
          </a:p>
          <a:p>
            <a:pPr marL="226428" indent="-226428"/>
            <a:r>
              <a:rPr lang="x-none" altLang="ja-JP" dirty="0" smtClean="0">
                <a:latin typeface="Times"/>
                <a:cs typeface="Times"/>
              </a:rPr>
              <a:t>The </a:t>
            </a:r>
            <a:r>
              <a:rPr lang="en-US" altLang="ja-JP" dirty="0" smtClean="0">
                <a:latin typeface="Times"/>
                <a:cs typeface="Times"/>
              </a:rPr>
              <a:t>first </a:t>
            </a:r>
            <a:r>
              <a:rPr lang="x-none" altLang="ja-JP" dirty="0" smtClean="0">
                <a:latin typeface="Times"/>
                <a:cs typeface="Times"/>
              </a:rPr>
              <a:t>pitfall described in this slide arises where copyleft-style licensed FOSS is inadvertently mixed with proprietary code. </a:t>
            </a:r>
          </a:p>
          <a:p>
            <a:pPr marL="226428" indent="-226428"/>
            <a:endParaRPr lang="x-none" altLang="ja-JP" dirty="0" smtClean="0">
              <a:latin typeface="Times"/>
              <a:cs typeface="Times"/>
            </a:endParaRPr>
          </a:p>
          <a:p>
            <a:pPr marL="226428" indent="-226428"/>
            <a:r>
              <a:rPr lang="x-none" altLang="ja-JP" dirty="0" smtClean="0">
                <a:latin typeface="Times"/>
                <a:cs typeface="Times"/>
              </a:rPr>
              <a:t>This may be discovered through auditing source code for license notices or using code scanning tools.</a:t>
            </a:r>
          </a:p>
          <a:p>
            <a:pPr marL="226428" indent="-226428"/>
            <a:endParaRPr lang="x-none" altLang="ja-JP" dirty="0" smtClean="0">
              <a:latin typeface="Times"/>
              <a:cs typeface="Times"/>
            </a:endParaRPr>
          </a:p>
          <a:p>
            <a:pPr marL="226428" indent="-226428"/>
            <a:r>
              <a:rPr lang="x-none" altLang="ja-JP" dirty="0" smtClean="0">
                <a:latin typeface="Times"/>
                <a:cs typeface="Times"/>
              </a:rPr>
              <a:t>Preventative measures include training of engineering staff, and building regular audits or scans into the development process.</a:t>
            </a:r>
          </a:p>
          <a:p>
            <a:pPr marL="226428" indent="-226428"/>
            <a:endParaRPr lang="x-none" dirty="0">
              <a:latin typeface="Times"/>
              <a:cs typeface="Times"/>
            </a:endParaRP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smtClean="0">
                <a:latin typeface="Times"/>
                <a:cs typeface="Times"/>
              </a:rPr>
              <a:t>予防策</a:t>
            </a:r>
            <a:r>
              <a:rPr lang="ja-JP" altLang="en-US" b="0" dirty="0" smtClean="0">
                <a:latin typeface="Times"/>
                <a:cs typeface="Times"/>
              </a:rPr>
              <a:t>としては</a:t>
            </a:r>
            <a:r>
              <a:rPr lang="ja-JP" altLang="en-US" b="0" dirty="0">
                <a:latin typeface="Times"/>
                <a:cs typeface="Times"/>
              </a:rPr>
              <a:t>、</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smtClean="0">
                <a:latin typeface="Times"/>
                <a:cs typeface="Times"/>
              </a:rPr>
              <a:t>定期的な監査</a:t>
            </a:r>
            <a:r>
              <a:rPr lang="ja-JP" altLang="en-US" b="0" dirty="0" smtClean="0">
                <a:latin typeface="Times"/>
                <a:cs typeface="Times"/>
              </a:rPr>
              <a:t>を</a:t>
            </a:r>
            <a:r>
              <a:rPr lang="x-none" b="0" dirty="0" smtClean="0">
                <a:latin typeface="Times"/>
                <a:cs typeface="Times"/>
              </a:rPr>
              <a:t>組み込</a:t>
            </a:r>
            <a:r>
              <a:rPr lang="ja-JP" altLang="en-US" b="0" dirty="0" err="1" smtClean="0">
                <a:latin typeface="Times"/>
                <a:cs typeface="Times"/>
              </a:rPr>
              <a:t>れる</a:t>
            </a:r>
            <a:r>
              <a:rPr lang="ja-JP" altLang="en-US" b="0" dirty="0" smtClean="0">
                <a:latin typeface="Times"/>
                <a:cs typeface="Times"/>
              </a:rPr>
              <a:t>ことなどがあります</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copyleft-style licensed FOSS is inadvertently linked to proprietary code. </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detected using dependency tracking tools or reviews of architecture.</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architectural reviews into the development process.</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discovered through auditing source code introduced into the FOSS component.</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regular audits into the development process.</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a company has an obligation to provide accompanying source code, but fails to do so. </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Times"/>
              <a:cs typeface="Times"/>
            </a:endParaRPr>
          </a:p>
          <a:p>
            <a:pPr marL="0" indent="0"/>
            <a:r>
              <a:rPr lang="x-none" altLang="ja-JP" b="0" dirty="0" smtClean="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Times"/>
              <a:cs typeface="Times"/>
            </a:endParaRPr>
          </a:p>
          <a:p>
            <a:pPr marL="0" indent="0"/>
            <a:r>
              <a:rPr lang="x-none" altLang="ja-JP" b="0" dirty="0" smtClean="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r>
              <a:rPr lang="x-none" dirty="0" smtClean="0">
                <a:latin typeface="Times" charset="0"/>
              </a:rPr>
              <a:t>。</a:t>
            </a:r>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Times"/>
            </a:endParaRPr>
          </a:p>
          <a:p>
            <a:pPr marL="0" indent="0"/>
            <a:r>
              <a:rPr lang="x-none" altLang="ja-JP" dirty="0" smtClean="0">
                <a:latin typeface="Times" charset="0"/>
              </a:rPr>
              <a:t>Preventative measures include monitoring of engineering training, and also making the compliance process easily accessible to the engineering team.</a:t>
            </a:r>
          </a:p>
          <a:p>
            <a:pPr marL="0" indent="0"/>
            <a:endParaRPr lang="x-none"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smtClean="0">
                <a:latin typeface="Times" charset="0"/>
              </a:rPr>
              <a:t>プロセス</a:t>
            </a:r>
            <a:r>
              <a:rPr lang="ja-JP" altLang="en-US" dirty="0" smtClean="0">
                <a:latin typeface="Times" charset="0"/>
              </a:rPr>
              <a:t>を</a:t>
            </a:r>
            <a:r>
              <a:rPr lang="x-none" dirty="0" smtClean="0">
                <a:latin typeface="Times" charset="0"/>
              </a:rPr>
              <a:t>優先</a:t>
            </a:r>
            <a:r>
              <a:rPr lang="ja-JP" altLang="en-US" dirty="0" smtClean="0">
                <a:latin typeface="Times" charset="0"/>
              </a:rPr>
              <a:t>する</a:t>
            </a:r>
            <a:r>
              <a:rPr lang="x-none" dirty="0" smtClean="0">
                <a:latin typeface="Times" charset="0"/>
              </a:rPr>
              <a:t>ことは重要なことです</a:t>
            </a:r>
            <a:r>
              <a:rPr lang="x-none" dirty="0">
                <a:latin typeface="Times" charset="0"/>
              </a:rPr>
              <a:t>。そうすることで、開発プロセスにおけるFOSSの使用を効果的なものに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smtClean="0">
                <a:latin typeface="Times" charset="0"/>
              </a:rPr>
              <a:t>役立つことになります。</a:t>
            </a:r>
            <a:endParaRPr lang="en-US" altLang="ja-JP"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community.</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smtClean="0">
                <a:latin typeface="Times" charset="0"/>
              </a:rPr>
              <a:t>コンプライアンス</a:t>
            </a:r>
            <a:r>
              <a:rPr lang="ja-JP" altLang="en-US" dirty="0" smtClean="0">
                <a:latin typeface="Times" charset="0"/>
              </a:rPr>
              <a:t>を</a:t>
            </a:r>
            <a:r>
              <a:rPr lang="x-none" dirty="0" smtClean="0">
                <a:latin typeface="Times" charset="0"/>
              </a:rPr>
              <a:t>優先</a:t>
            </a:r>
            <a:r>
              <a:rPr lang="ja-JP" altLang="en-US" dirty="0" smtClean="0">
                <a:latin typeface="Times" charset="0"/>
              </a:rPr>
              <a:t>すること</a:t>
            </a:r>
            <a:r>
              <a:rPr lang="ja-JP" altLang="en-US" dirty="0">
                <a:latin typeface="Times" charset="0"/>
              </a:rPr>
              <a:t>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dirty="0">
                <a:latin typeface="Times" charset="0"/>
              </a:rPr>
              <a:t>など</a:t>
            </a:r>
            <a:r>
              <a:rPr lang="x-none" dirty="0">
                <a:latin typeface="Times" charset="0"/>
              </a:rPr>
              <a:t>があります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Pitfalls can occur under the following categories:</a:t>
            </a:r>
            <a:r>
              <a:rPr lang="en-US" altLang="ja-JP" dirty="0" smtClean="0">
                <a:latin typeface="Times" charset="0"/>
              </a:rPr>
              <a:t> </a:t>
            </a:r>
            <a:r>
              <a:rPr lang="x-none" altLang="ja-JP" dirty="0" smtClean="0">
                <a:latin typeface="Times" charset="0"/>
              </a:rPr>
              <a:t>IP failure, license compliance failure, and compliance process failure.</a:t>
            </a:r>
          </a:p>
          <a:p>
            <a:pPr marL="0" indent="0"/>
            <a:endParaRPr lang="en-US" altLang="ja-JP" dirty="0" smtClean="0">
              <a:latin typeface="Times" charset="0"/>
            </a:endParaRPr>
          </a:p>
          <a:p>
            <a:pPr marL="0" indent="0"/>
            <a:r>
              <a:rPr lang="x-none" altLang="ja-JP" dirty="0" smtClean="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Times" charset="0"/>
            </a:endParaRPr>
          </a:p>
          <a:p>
            <a:pPr marL="0" indent="0"/>
            <a:r>
              <a:rPr lang="x-none" altLang="ja-JP" dirty="0" smtClean="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Times" charset="0"/>
            </a:endParaRPr>
          </a:p>
          <a:p>
            <a:pPr marL="0" indent="0"/>
            <a:r>
              <a:rPr lang="x-none" altLang="ja-JP" dirty="0" smtClean="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Times" charset="0"/>
            </a:endParaRPr>
          </a:p>
          <a:p>
            <a:pPr marL="0" indent="0"/>
            <a:r>
              <a:rPr lang="x-none" altLang="ja-JP" dirty="0" smtClean="0">
                <a:latin typeface="Times" charset="0"/>
              </a:rPr>
              <a:t>The benefits of prioritizing compliance are that you become more efficient in your use of FOSS,</a:t>
            </a:r>
            <a:r>
              <a:rPr lang="en-US" altLang="ja-JP" dirty="0" smtClean="0">
                <a:latin typeface="Times" charset="0"/>
              </a:rPr>
              <a:t> </a:t>
            </a:r>
            <a:r>
              <a:rPr lang="x-none" altLang="ja-JP" dirty="0" smtClean="0">
                <a:latin typeface="Times" charset="0"/>
              </a:rPr>
              <a:t>and that you build a better relationship with the open source community.</a:t>
            </a:r>
          </a:p>
          <a:p>
            <a:pPr marL="0" indent="0"/>
            <a:endParaRPr lang="en-US" altLang="ja-JP" dirty="0" smtClean="0">
              <a:latin typeface="Times" charset="0"/>
            </a:endParaRPr>
          </a:p>
          <a:p>
            <a:pPr marL="0" indent="0"/>
            <a:r>
              <a:rPr lang="x-none" altLang="ja-JP" dirty="0" smtClean="0">
                <a:latin typeface="Times" charset="0"/>
              </a:rPr>
              <a:t>The benefits of maintaining a good community relationship are that you can better assess how you can comply with the FOSS license requirements, and you have a better two-way communication with regard to contribution and use of the FOSS.</a:t>
            </a:r>
            <a:endParaRPr lang="x-none"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10/15/2017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10/15/2017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10/15/2017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comments" Target="../comments/comment18.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9.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2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hyperlink" Target="https://ja.wikipedia.org/wiki/%E6%B7%BB%E4%BB%98" TargetMode="External"/><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comments" Target="../comments/commen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buFont typeface="Wingdings" panose="05000000000000000000" pitchFamily="2" charset="2"/>
              <a:buChar char="Ø"/>
            </a:pPr>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buFont typeface="Wingdings" panose="05000000000000000000" pitchFamily="2" charset="2"/>
              <a:buChar char="Ø"/>
            </a:pPr>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buFont typeface="Wingdings" panose="05000000000000000000" pitchFamily="2" charset="2"/>
              <a:buChar char="Ø"/>
            </a:pPr>
            <a:r>
              <a:rPr lang="en-US" dirty="0">
                <a:solidFill>
                  <a:srgbClr val="000000"/>
                </a:solidFill>
              </a:rPr>
              <a:t>地理的な範囲</a:t>
            </a:r>
            <a:endParaRPr lang="en-US" dirty="0"/>
          </a:p>
          <a:p>
            <a:pPr lvl="1">
              <a:buFont typeface="Wingdings" panose="05000000000000000000" pitchFamily="2" charset="2"/>
              <a:buChar char="Ø"/>
            </a:pPr>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buFont typeface="Wingdings" panose="05000000000000000000" pitchFamily="2" charset="2"/>
              <a:buChar char="Ø"/>
            </a:pPr>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buFont typeface="Wingdings" panose="05000000000000000000" pitchFamily="2" charset="2"/>
              <a:buChar char="Ø"/>
            </a:pPr>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buFont typeface="Wingdings" panose="05000000000000000000" pitchFamily="2" charset="2"/>
              <a:buChar char="Ø"/>
            </a:pPr>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a:t>
            </a:r>
            <a:r>
              <a:rPr lang="en-US" dirty="0" err="1">
                <a:latin typeface="Calibri" charset="0"/>
                <a:ea typeface="MS PGothic" charset="0"/>
              </a:rPr>
              <a:t>ライセン</a:t>
            </a:r>
            <a:r>
              <a:rPr lang="ja-JP" altLang="en-US" dirty="0">
                <a:latin typeface="Calibri" charset="0"/>
                <a:ea typeface="MS PGothic" charset="0"/>
              </a:rPr>
              <a:t>ス</a:t>
            </a:r>
            <a:endParaRPr lang="en-US" dirty="0">
              <a:latin typeface="Calibri" charset="0"/>
              <a:ea typeface="MS PGothic" charset="0"/>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buFont typeface="Wingdings" panose="05000000000000000000" pitchFamily="2" charset="2"/>
              <a:buChar char="Ø"/>
            </a:pPr>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buFont typeface="Wingdings" panose="05000000000000000000" pitchFamily="2" charset="2"/>
              <a:buChar char="Ø"/>
            </a:pPr>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buFont typeface="Wingdings" panose="05000000000000000000" pitchFamily="2" charset="2"/>
              <a:buChar char="Ø"/>
            </a:pPr>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buFont typeface="Wingdings" panose="05000000000000000000" pitchFamily="2" charset="2"/>
              <a:buChar char="Ø"/>
            </a:pP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a:t>
            </a:r>
            <a:r>
              <a:rPr lang="ja-JP" altLang="en-US" dirty="0"/>
              <a:t>事項）</a:t>
            </a:r>
            <a:endParaRPr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a:t>
            </a:r>
            <a:r>
              <a:rPr lang="ja-JP" altLang="en-US" dirty="0" smtClean="0"/>
              <a:t>検討が不可欠</a:t>
            </a:r>
            <a:r>
              <a:rPr lang="ja-JP" altLang="en-US" dirty="0" smtClean="0"/>
              <a:t>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Calibri" charset="0"/>
                <a:ea typeface="ＭＳ Ｐゴシック" charset="0"/>
              </a:rPr>
              <a:t>履行</a:t>
            </a:r>
            <a:r>
              <a:rPr lang="en-US" dirty="0" err="1" smtClean="0">
                <a:latin typeface="Calibri" charset="0"/>
                <a:ea typeface="ＭＳ Ｐゴシック" charset="0"/>
              </a:rPr>
              <a:t>すべきコンプライアンスの義務には</a:t>
            </a:r>
            <a:r>
              <a:rPr lang="en-US" dirty="0" smtClean="0">
                <a:latin typeface="Calibri" charset="0"/>
                <a:ea typeface="ＭＳ Ｐゴシック" charset="0"/>
              </a:rPr>
              <a:t/>
            </a:r>
            <a:br>
              <a:rPr lang="en-US" dirty="0" smtClean="0">
                <a:latin typeface="Calibri" charset="0"/>
                <a:ea typeface="ＭＳ Ｐゴシック" charset="0"/>
              </a:rPr>
            </a:br>
            <a:r>
              <a:rPr lang="en-US" dirty="0" err="1" smtClean="0">
                <a:latin typeface="Calibri" charset="0"/>
                <a:ea typeface="ＭＳ Ｐゴシック" charset="0"/>
              </a:rPr>
              <a:t>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buFont typeface="Wingdings" panose="05000000000000000000" pitchFamily="2" charset="2"/>
              <a:buChar char="Ø"/>
            </a:pPr>
            <a:r>
              <a:rPr lang="en-US" dirty="0" err="1"/>
              <a:t>ユーザ</a:t>
            </a:r>
            <a:r>
              <a:rPr lang="ja-JP" altLang="en-US" dirty="0" err="1"/>
              <a:t>ー</a:t>
            </a:r>
            <a:r>
              <a:rPr lang="en-US" dirty="0" err="1"/>
              <a:t>機器やモバイル</a:t>
            </a:r>
            <a:r>
              <a:rPr lang="ja-JP" altLang="en-US" dirty="0"/>
              <a:t> </a:t>
            </a:r>
            <a:r>
              <a:rPr lang="en-US" dirty="0" err="1"/>
              <a:t>デバイスにダウンロードされるアプリケーション</a:t>
            </a:r>
            <a:endParaRPr lang="en-US" dirty="0"/>
          </a:p>
          <a:p>
            <a:pPr lvl="1">
              <a:buFont typeface="Wingdings" panose="05000000000000000000" pitchFamily="2" charset="2"/>
              <a:buChar char="Ø"/>
            </a:pPr>
            <a:r>
              <a:rPr lang="en-US" dirty="0"/>
              <a:t>JavaScript、 Web </a:t>
            </a:r>
            <a:r>
              <a:rPr lang="en-US" dirty="0" err="1"/>
              <a:t>クライアント</a:t>
            </a:r>
            <a:r>
              <a:rPr lang="ja-JP" altLang="en-US" dirty="0" err="1"/>
              <a:t>、</a:t>
            </a:r>
            <a:r>
              <a:rPr lang="en-US" dirty="0" err="1"/>
              <a:t>ユーザ</a:t>
            </a:r>
            <a:r>
              <a:rPr lang="ja-JP" altLang="en-US" dirty="0" err="1"/>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buFont typeface="Wingdings" panose="05000000000000000000" pitchFamily="2" charset="2"/>
              <a:buChar char="Ø"/>
            </a:pPr>
            <a:r>
              <a:rPr lang="en-US" dirty="0" err="1"/>
              <a:t>いくつかのライセンスがサーバ</a:t>
            </a:r>
            <a:r>
              <a:rPr lang="ja-JP" altLang="en-US" dirty="0" err="1"/>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buFont typeface="Wingdings" panose="05000000000000000000" pitchFamily="2" charset="2"/>
              <a:buChar char="Ø"/>
            </a:pPr>
            <a:r>
              <a:rPr lang="en-US" dirty="0"/>
              <a:t>改変の告知</a:t>
            </a:r>
          </a:p>
          <a:p>
            <a:pPr lvl="1">
              <a:buFont typeface="Wingdings" panose="05000000000000000000" pitchFamily="2" charset="2"/>
              <a:buChar char="Ø"/>
            </a:pPr>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723900" indent="-457200">
              <a:spcBef>
                <a:spcPts val="1200"/>
              </a:spcBef>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723900" indent="-457200">
              <a:buFont typeface="+mj-lt"/>
              <a:buAutoNum type="arabicPeriod"/>
            </a:pPr>
            <a:r>
              <a:rPr lang="en-US" dirty="0">
                <a:latin typeface="Calibri" charset="0"/>
                <a:ea typeface="ＭＳ Ｐゴシック" charset="0"/>
              </a:rPr>
              <a:t>FOSS開発者の権利を尊重し、ライセンス義務を果たす</a:t>
            </a:r>
          </a:p>
          <a:p>
            <a:pPr marL="723900" indent="-457200">
              <a:buFont typeface="+mj-lt"/>
              <a:buAutoNum type="arabicPeriod"/>
            </a:pPr>
            <a:r>
              <a:rPr lang="en-US" dirty="0" err="1" smtClean="0">
                <a:latin typeface="Calibri" charset="0"/>
                <a:ea typeface="ＭＳ Ｐゴシック" charset="0"/>
              </a:rPr>
              <a:t>オープ</a:t>
            </a:r>
            <a:r>
              <a:rPr lang="en-US" dirty="0" err="1" smtClean="0">
                <a:latin typeface="Calibri" charset="0"/>
                <a:ea typeface="ＭＳ Ｐゴシック" charset="0"/>
              </a:rPr>
              <a:t>ンコミュニティに参加し</a:t>
            </a:r>
            <a:r>
              <a:rPr lang="en-US" dirty="0" err="1">
                <a:latin typeface="Calibri" charset="0"/>
                <a:ea typeface="ＭＳ Ｐゴシック" charset="0"/>
              </a:rPr>
              <a:t>、コントリビュートする</a:t>
            </a:r>
            <a:endParaRPr lang="en-US" dirty="0">
              <a:latin typeface="Calibri" charset="0"/>
              <a:ea typeface="ＭＳ Ｐゴシック" charset="0"/>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lvl="1">
              <a:buFont typeface="Wingdings" panose="05000000000000000000" pitchFamily="2" charset="2"/>
              <a:buChar char="Ø"/>
            </a:pPr>
            <a:r>
              <a:rPr lang="en-US" sz="2400" dirty="0"/>
              <a:t>顧客／パートナー</a:t>
            </a:r>
          </a:p>
          <a:p>
            <a:pPr lvl="1">
              <a:buFont typeface="Wingdings" panose="05000000000000000000" pitchFamily="2" charset="2"/>
              <a:buChar char="Ø"/>
            </a:pPr>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lvl="1">
              <a:buFont typeface="Wingdings" panose="05000000000000000000" pitchFamily="2" charset="2"/>
              <a:buChar char="Ø"/>
            </a:pPr>
            <a:r>
              <a:rPr lang="en-US" sz="2400" dirty="0" err="1"/>
              <a:t>ソースコードでの</a:t>
            </a:r>
            <a:r>
              <a:rPr lang="ja-JP" altLang="en-US" sz="2400" dirty="0"/>
              <a:t>頒布</a:t>
            </a:r>
            <a:endParaRPr lang="en-US" sz="2400" dirty="0"/>
          </a:p>
          <a:p>
            <a:pPr lvl="1">
              <a:buFont typeface="Wingdings" panose="05000000000000000000" pitchFamily="2" charset="2"/>
              <a:buChar char="Ø"/>
            </a:pPr>
            <a:r>
              <a:rPr lang="en-US" sz="2400" dirty="0" err="1"/>
              <a:t>バイナリでの</a:t>
            </a:r>
            <a:r>
              <a:rPr lang="ja-JP" altLang="en-US" sz="2400" dirty="0"/>
              <a:t>頒布</a:t>
            </a:r>
            <a:endParaRPr lang="en-US" sz="2400" dirty="0"/>
          </a:p>
          <a:p>
            <a:pPr lvl="1">
              <a:buFont typeface="Wingdings" panose="05000000000000000000" pitchFamily="2" charset="2"/>
              <a:buChar char="Ø"/>
            </a:pPr>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外部ベンダーからの提供物の場合</a:t>
            </a:r>
            <a:r>
              <a:rPr lang="en-US" sz="2000" b="0" dirty="0">
                <a:latin typeface="Calibri" charset="0"/>
                <a:ea typeface="ＭＳ Ｐゴシック" charset="0"/>
              </a:rPr>
              <a:t>： </a:t>
            </a:r>
          </a:p>
          <a:p>
            <a:pPr lvl="1">
              <a:lnSpc>
                <a:spcPct val="110000"/>
              </a:lnSpc>
              <a:buFont typeface="Wingdings" panose="05000000000000000000" pitchFamily="2" charset="2"/>
              <a:buChar char="Ø"/>
            </a:pPr>
            <a:r>
              <a:rPr lang="en-US" sz="1700" b="0" dirty="0">
                <a:latin typeface="Calibri" charset="0"/>
                <a:ea typeface="ＭＳ Ｐゴシック" charset="0"/>
              </a:rPr>
              <a:t>開発チームのコンタクト ポイント</a:t>
            </a:r>
          </a:p>
          <a:p>
            <a:pPr lvl="1">
              <a:lnSpc>
                <a:spcPct val="110000"/>
              </a:lnSpc>
              <a:buFont typeface="Wingdings" panose="05000000000000000000" pitchFamily="2" charset="2"/>
              <a:buChar char="Ø"/>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むもの</a:t>
            </a:r>
            <a:r>
              <a:rPr lang="ja-JP" altLang="en-US" sz="1800" dirty="0" smtClean="0">
                <a:latin typeface="Calibri" charset="0"/>
                <a:ea typeface="ＭＳ Ｐゴシック" charset="0"/>
              </a:rPr>
              <a:t>で</a:t>
            </a:r>
            <a:r>
              <a:rPr lang="ja-JP" altLang="en-US" sz="1800" dirty="0" smtClean="0">
                <a:latin typeface="Calibri" charset="0"/>
                <a:ea typeface="ＭＳ Ｐゴシック" charset="0"/>
              </a:rPr>
              <a:t>あり</a:t>
            </a:r>
            <a:r>
              <a:rPr lang="ja-JP" altLang="en-US" sz="1800" dirty="0">
                <a:latin typeface="Calibri" charset="0"/>
                <a:ea typeface="ＭＳ Ｐゴシック" charset="0"/>
              </a:rPr>
              <a:t>、</a:t>
            </a:r>
            <a:r>
              <a:rPr lang="en-US" sz="1800" dirty="0" err="1" smtClean="0">
                <a:latin typeface="Calibri" charset="0"/>
                <a:ea typeface="ＭＳ Ｐゴシック" charset="0"/>
              </a:rPr>
              <a:t>作業はエンジニアリング</a:t>
            </a:r>
            <a:r>
              <a:rPr lang="en-US" sz="1800" dirty="0" smtClean="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latin typeface="Calibri" charset="0"/>
                <a:ea typeface="ＭＳ Ｐゴシック" charset="0"/>
              </a:rPr>
              <a:t>る</a:t>
            </a:r>
            <a:r>
              <a:rPr lang="en-US" sz="1800" dirty="0">
                <a:latin typeface="Calibri" charset="0"/>
                <a:ea typeface="ＭＳ Ｐゴシック" charset="0"/>
              </a:rPr>
              <a:t>。</a:t>
            </a:r>
            <a:r>
              <a:rPr lang="en-US" sz="1800" dirty="0" err="1">
                <a:latin typeface="Calibri" charset="0"/>
                <a:ea typeface="ＭＳ Ｐゴシック" charset="0"/>
              </a:rPr>
              <a:t>また</a:t>
            </a:r>
            <a:r>
              <a:rPr lang="ja-JP" altLang="en-US" sz="1800" dirty="0" smtClean="0">
                <a:latin typeface="Calibri" charset="0"/>
                <a:ea typeface="ＭＳ Ｐゴシック" charset="0"/>
              </a:rPr>
              <a:t>フォローアップ</a:t>
            </a:r>
            <a:r>
              <a:rPr lang="ja-JP" altLang="en-US" sz="1800" dirty="0">
                <a:latin typeface="Calibri" charset="0"/>
                <a:ea typeface="ＭＳ Ｐゴシック" charset="0"/>
              </a:rPr>
              <a:t>では</a:t>
            </a:r>
            <a:r>
              <a:rPr lang="ja-JP" altLang="en-US" sz="1800" dirty="0" smtClean="0">
                <a:latin typeface="Calibri" charset="0"/>
                <a:ea typeface="ＭＳ Ｐゴシック" charset="0"/>
              </a:rPr>
              <a:t>分野</a:t>
            </a:r>
            <a:r>
              <a:rPr lang="ja-JP" altLang="en-US" sz="1800" dirty="0">
                <a:latin typeface="Calibri" charset="0"/>
                <a:ea typeface="ＭＳ Ｐゴシック" charset="0"/>
              </a:rPr>
              <a:t>を</a:t>
            </a:r>
            <a:r>
              <a:rPr lang="ja-JP" altLang="en-US" sz="1800" dirty="0" smtClean="0">
                <a:latin typeface="Calibri" charset="0"/>
                <a:ea typeface="ＭＳ Ｐゴシック" charset="0"/>
              </a:rPr>
              <a:t>またいだ</a:t>
            </a:r>
            <a:r>
              <a:rPr lang="ja-JP" altLang="en-US" sz="1800" dirty="0">
                <a:latin typeface="Calibri" charset="0"/>
                <a:ea typeface="ＭＳ Ｐゴシック" charset="0"/>
              </a:rPr>
              <a:t>議論</a:t>
            </a:r>
            <a:r>
              <a:rPr lang="ja-JP" altLang="en-US" sz="1800" dirty="0" smtClean="0">
                <a:latin typeface="Calibri" charset="0"/>
                <a:ea typeface="ＭＳ Ｐゴシック" charset="0"/>
              </a:rPr>
              <a:t>が</a:t>
            </a:r>
            <a:r>
              <a:rPr lang="ja-JP" altLang="en-US" sz="1800" dirty="0">
                <a:latin typeface="Calibri" charset="0"/>
                <a:ea typeface="ＭＳ Ｐゴシック" charset="0"/>
              </a:rPr>
              <a:t>必要となるため、すべて</a:t>
            </a:r>
            <a:r>
              <a:rPr lang="en-US" sz="1800" dirty="0" err="1">
                <a:latin typeface="Calibri" charset="0"/>
                <a:ea typeface="ＭＳ Ｐゴシック" charset="0"/>
              </a:rPr>
              <a:t>の参加者が</a:t>
            </a:r>
            <a:r>
              <a:rPr lang="ja-JP" altLang="en-US" sz="1800" dirty="0">
                <a:latin typeface="Calibri" charset="0"/>
                <a:ea typeface="ＭＳ Ｐゴシック" charset="0"/>
              </a:rPr>
              <a:t>内在する</a:t>
            </a:r>
            <a:r>
              <a:rPr lang="en-US" sz="1800" dirty="0" err="1">
                <a:latin typeface="Calibri" charset="0"/>
                <a:ea typeface="ＭＳ Ｐゴシック" charset="0"/>
              </a:rPr>
              <a:t>問題を理解</a:t>
            </a:r>
            <a:r>
              <a:rPr lang="ja-JP" altLang="en-US" sz="1800" dirty="0" smtClean="0">
                <a:latin typeface="Calibri" charset="0"/>
                <a:ea typeface="ＭＳ Ｐゴシック" charset="0"/>
              </a:rPr>
              <a:t>することになる。本プロセスの最後にはで</a:t>
            </a:r>
            <a:r>
              <a:rPr lang="en-US" sz="1800" dirty="0" err="1" smtClean="0">
                <a:latin typeface="Calibri" charset="0"/>
                <a:ea typeface="ＭＳ Ｐゴシック" charset="0"/>
              </a:rPr>
              <a:t>FOSS</a:t>
            </a:r>
            <a:r>
              <a:rPr lang="en-US" sz="1800" dirty="0" err="1">
                <a:latin typeface="Calibri" charset="0"/>
                <a:ea typeface="ＭＳ Ｐゴシック" charset="0"/>
              </a:rPr>
              <a:t>使用に関する明確な</a:t>
            </a:r>
            <a:r>
              <a:rPr lang="ja-JP" altLang="en-US" sz="1800" dirty="0" smtClean="0">
                <a:latin typeface="Calibri" charset="0"/>
                <a:ea typeface="ＭＳ Ｐゴシック" charset="0"/>
              </a:rPr>
              <a:t>指導が与えられる</a:t>
            </a:r>
            <a:r>
              <a:rPr lang="en-US" sz="1800" dirty="0" smtClean="0">
                <a:latin typeface="Calibri" charset="0"/>
                <a:ea typeface="ＭＳ Ｐゴシック" charset="0"/>
              </a:rPr>
              <a:t>。</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1073623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dirty="0">
                <a:latin typeface="Calibri" charset="0"/>
                <a:ea typeface="MS PGothic" charset="0"/>
              </a:rPr>
              <a:t>で</a:t>
            </a:r>
            <a:r>
              <a:rPr lang="ja-JP" altLang="en-US" dirty="0" smtClean="0">
                <a:latin typeface="Calibri" charset="0"/>
                <a:ea typeface="MS PGothic" charset="0"/>
              </a:rPr>
              <a:t>定義</a:t>
            </a:r>
            <a:r>
              <a:rPr lang="ja-JP" altLang="en-US" dirty="0">
                <a:latin typeface="Calibri" charset="0"/>
                <a:ea typeface="MS PGothic" charset="0"/>
              </a:rPr>
              <a:t>の</a:t>
            </a:r>
            <a:r>
              <a:rPr lang="en-US" altLang="ja-JP" dirty="0"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latin typeface="Calibri" charset="0"/>
                <a:ea typeface="MS PGothic" charset="0"/>
              </a:rPr>
              <a:t>一連</a:t>
            </a:r>
            <a:r>
              <a:rPr lang="ja-JP" altLang="en-US" dirty="0" smtClean="0">
                <a:latin typeface="Calibri" charset="0"/>
                <a:ea typeface="MS PGothic" charset="0"/>
              </a:rPr>
              <a:t>のアクション</a:t>
            </a:r>
            <a:r>
              <a:rPr lang="en-US" dirty="0" err="1"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latin typeface="Calibri" charset="0"/>
                <a:ea typeface="MS PGothic" charset="0"/>
              </a:rPr>
              <a:t>の適正努力（</a:t>
            </a:r>
            <a:r>
              <a:rPr lang="en-US" altLang="ja-JP" dirty="0" smtClean="0">
                <a:latin typeface="Calibri" charset="0"/>
                <a:ea typeface="MS PGothic" charset="0"/>
              </a:rPr>
              <a:t>Compliance due diligence</a:t>
            </a:r>
            <a:r>
              <a:rPr lang="ja-JP" altLang="en-US" dirty="0" smtClean="0">
                <a:latin typeface="Calibri" charset="0"/>
                <a:ea typeface="MS PGothic" charset="0"/>
              </a:rPr>
              <a:t>）</a:t>
            </a:r>
            <a:r>
              <a:rPr lang="en-US" dirty="0" err="1" smtClean="0">
                <a:latin typeface="Calibri" charset="0"/>
                <a:ea typeface="MS PGothic" charset="0"/>
              </a:rPr>
              <a:t>の結果</a:t>
            </a:r>
            <a:r>
              <a:rPr lang="ja-JP" altLang="en-US" dirty="0" smtClean="0">
                <a:latin typeface="Calibri" charset="0"/>
                <a:ea typeface="MS PGothic" charset="0"/>
              </a:rPr>
              <a:t>として</a:t>
            </a:r>
            <a:r>
              <a:rPr lang="en-US" dirty="0"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dirty="0">
                <a:latin typeface="Calibri" charset="0"/>
                <a:ea typeface="MS PGothic" charset="0"/>
              </a:rPr>
              <a:t>できる</a:t>
            </a:r>
            <a:r>
              <a:rPr lang="en-US" dirty="0" smtClean="0">
                <a:latin typeface="Calibri" charset="0"/>
                <a:ea typeface="MS PGothic" charset="0"/>
              </a:rPr>
              <a:t>。</a:t>
            </a:r>
            <a:r>
              <a:rPr lang="ja-JP" altLang="en-US" dirty="0">
                <a:latin typeface="Calibri" charset="0"/>
                <a:ea typeface="MS PGothic" charset="0"/>
              </a:rPr>
              <a:t>こ</a:t>
            </a:r>
            <a:r>
              <a:rPr lang="ja-JP" altLang="en-US" dirty="0" smtClean="0">
                <a:latin typeface="Calibri" charset="0"/>
                <a:ea typeface="MS PGothic" charset="0"/>
              </a:rPr>
              <a:t>れにより、</a:t>
            </a:r>
            <a:r>
              <a:rPr lang="en-US" dirty="0" err="1">
                <a:latin typeface="Calibri" charset="0"/>
                <a:ea typeface="MS PGothic" charset="0"/>
              </a:rPr>
              <a:t>すべてのFOSSライセンスの義務</a:t>
            </a:r>
            <a:r>
              <a:rPr lang="ja-JP" altLang="en-US" dirty="0">
                <a:latin typeface="Calibri" charset="0"/>
                <a:ea typeface="MS PGothic" charset="0"/>
              </a:rPr>
              <a:t>が</a:t>
            </a:r>
            <a:r>
              <a:rPr lang="en-US" dirty="0" err="1" smtClean="0">
                <a:latin typeface="Calibri" charset="0"/>
                <a:ea typeface="MS PGothic" charset="0"/>
              </a:rPr>
              <a:t>履行され</a:t>
            </a:r>
            <a:r>
              <a:rPr lang="en-US" dirty="0" smtClean="0">
                <a:latin typeface="Calibri" charset="0"/>
                <a:ea typeface="MS PGothic" charset="0"/>
              </a:rPr>
              <a:t>、</a:t>
            </a:r>
            <a:r>
              <a:rPr lang="ja-JP" altLang="en-US" dirty="0" smtClean="0">
                <a:latin typeface="Calibri" charset="0"/>
                <a:ea typeface="MS PGothic" charset="0"/>
              </a:rPr>
              <a:t>将来にわたり</a:t>
            </a:r>
            <a:r>
              <a:rPr lang="en-US" dirty="0" err="1"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ものに</a:t>
            </a:r>
            <a:r>
              <a:rPr lang="ja-JP" altLang="en-US" dirty="0"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dirty="0" err="1">
                <a:latin typeface="Calibri" charset="0"/>
                <a:ea typeface="MS PGothic" charset="0"/>
              </a:rPr>
              <a:t>、</a:t>
            </a:r>
            <a:r>
              <a:rPr lang="en-US" dirty="0" err="1" smtClean="0">
                <a:latin typeface="Calibri" charset="0"/>
                <a:ea typeface="MS PGothic" charset="0"/>
              </a:rPr>
              <a:t>小規模の企業では</a:t>
            </a:r>
            <a:r>
              <a:rPr lang="ja-JP" altLang="en-US" dirty="0" smtClean="0">
                <a:latin typeface="Calibri" charset="0"/>
                <a:ea typeface="MS PGothic" charset="0"/>
              </a:rPr>
              <a:t>単に</a:t>
            </a:r>
            <a:r>
              <a:rPr lang="en-US" dirty="0" err="1" smtClean="0">
                <a:latin typeface="Calibri" charset="0"/>
                <a:ea typeface="MS PGothic" charset="0"/>
              </a:rPr>
              <a:t>チェック</a:t>
            </a:r>
            <a:r>
              <a:rPr lang="ja-JP" altLang="en-US" dirty="0" smtClean="0">
                <a:latin typeface="Calibri" charset="0"/>
                <a:ea typeface="MS PGothic" charset="0"/>
              </a:rPr>
              <a:t> </a:t>
            </a:r>
            <a:r>
              <a:rPr lang="en-US" dirty="0" err="1"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の一</a:t>
            </a:r>
            <a:r>
              <a:rPr lang="en-US" dirty="0" err="1" smtClean="0">
                <a:latin typeface="Calibri" charset="0"/>
                <a:ea typeface="MS PGothic" charset="0"/>
              </a:rPr>
              <a:t>例を</a:t>
            </a:r>
            <a:r>
              <a:rPr lang="ja-JP" altLang="en-US" dirty="0" smtClean="0">
                <a:latin typeface="Calibri" charset="0"/>
                <a:ea typeface="MS PGothic" charset="0"/>
              </a:rPr>
              <a:t>紹介する</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a:t>
            </a:r>
            <a:r>
              <a:rPr lang="ja-JP" altLang="en-US" sz="1600" dirty="0" smtClean="0">
                <a:latin typeface="Calibri" charset="0"/>
                <a:ea typeface="MS PGothic" charset="0"/>
              </a:rPr>
              <a:t>精査</a:t>
            </a:r>
            <a:r>
              <a:rPr lang="en-US" sz="1600" dirty="0" err="1" smtClean="0">
                <a:latin typeface="Calibri" charset="0"/>
                <a:ea typeface="MS PGothic" charset="0"/>
              </a:rPr>
              <a:t>を実施する</a:t>
            </a:r>
            <a:r>
              <a:rPr lang="en-US" sz="1600" dirty="0" smtClean="0">
                <a:latin typeface="Calibri" charset="0"/>
                <a:ea typeface="MS PGothic" charset="0"/>
              </a:rPr>
              <a:t>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開発チームから提供される記録がない場合、FOSSコンポーネント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dirty="0">
                <a:latin typeface="Calibri" charset="0"/>
                <a:ea typeface="MS PGothic" charset="0"/>
              </a:rPr>
              <a:t>を</a:t>
            </a:r>
            <a:r>
              <a:rPr lang="en-US" sz="1600" dirty="0" err="1">
                <a:latin typeface="Calibri" charset="0"/>
                <a:ea typeface="MS PGothic" charset="0"/>
              </a:rPr>
              <a:t>立てられたそれぞれのファイル</a:t>
            </a:r>
            <a:r>
              <a:rPr lang="ja-JP" altLang="en-US" sz="1600" dirty="0" err="1">
                <a:latin typeface="Calibri" charset="0"/>
                <a:ea typeface="MS PGothic" charset="0"/>
              </a:rPr>
              <a:t>での</a:t>
            </a:r>
            <a:r>
              <a:rPr lang="ja-JP" altLang="en-US" sz="1600" dirty="0">
                <a:latin typeface="Calibri" charset="0"/>
                <a:ea typeface="MS PGothic" charset="0"/>
              </a:rPr>
              <a:t>問題の解消、およびフラグの立てられたすべての</a:t>
            </a:r>
            <a:r>
              <a:rPr lang="en-US" sz="1600" dirty="0" err="1">
                <a:latin typeface="Calibri" charset="0"/>
                <a:ea typeface="MS PGothic" charset="0"/>
              </a:rPr>
              <a:t>ライセンス</a:t>
            </a:r>
            <a:r>
              <a:rPr lang="ja-JP" altLang="en-US" sz="1600" dirty="0">
                <a:latin typeface="Calibri" charset="0"/>
                <a:ea typeface="MS PGothic" charset="0"/>
              </a:rPr>
              <a:t>上の矛盾の解決</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latin typeface="Calibri" charset="0"/>
                <a:ea typeface="MS PGothic" charset="0"/>
              </a:rPr>
              <a:t>に反する問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監査されたソースコード、ソフトウェア</a:t>
            </a:r>
            <a:r>
              <a:rPr lang="en-US" sz="1600" dirty="0">
                <a:latin typeface="Calibri" charset="0"/>
                <a:ea typeface="MS PGothic" charset="0"/>
              </a:rPr>
              <a:t> </a:t>
            </a:r>
            <a:r>
              <a:rPr lang="en-US" sz="1600" dirty="0" err="1">
                <a:latin typeface="Calibri" charset="0"/>
                <a:ea typeface="MS PGothic" charset="0"/>
              </a:rPr>
              <a:t>アーキテクチャ、およびFOSSの利用方法についてFOSSレビューを実施する</a:t>
            </a:r>
            <a:r>
              <a:rPr lang="en-US" altLang="ja-JP" sz="1600" dirty="0">
                <a:latin typeface="Calibri" charset="0"/>
                <a:ea typeface="MS PGothic" charset="0"/>
              </a:rPr>
              <a:t> （次</a:t>
            </a:r>
            <a:r>
              <a:rPr lang="ja-JP" altLang="en-US" sz="1600" dirty="0">
                <a:latin typeface="Calibri" charset="0"/>
                <a:ea typeface="MS PGothic" charset="0"/>
              </a:rPr>
              <a:t>スライドの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buFont typeface="Wingdings" panose="05000000000000000000" pitchFamily="2" charset="2"/>
              <a:buChar char="Ø"/>
            </a:pPr>
            <a:r>
              <a:rPr lang="en-US" dirty="0">
                <a:latin typeface="Arial"/>
              </a:rPr>
              <a:t>（根底のアイデアではなく）表現を保護 </a:t>
            </a:r>
          </a:p>
          <a:p>
            <a:pPr lvl="1">
              <a:buFont typeface="Wingdings" panose="05000000000000000000" pitchFamily="2" charset="2"/>
              <a:buChar char="Ø"/>
            </a:pPr>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buFont typeface="Wingdings" panose="05000000000000000000" pitchFamily="2" charset="2"/>
              <a:buChar char="Ø"/>
            </a:pPr>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buFont typeface="Wingdings" panose="05000000000000000000" pitchFamily="2" charset="2"/>
              <a:buChar char="Ø"/>
            </a:pPr>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40260"/>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著作権表示と帰属</a:t>
            </a:r>
            <a:r>
              <a:rPr lang="ja-JP" altLang="en-US" sz="2000" dirty="0">
                <a:latin typeface="Calibri" charset="0"/>
                <a:ea typeface="MS PGothic" charset="0"/>
              </a:rPr>
              <a:t>表示</a:t>
            </a:r>
            <a:r>
              <a:rPr lang="en-US" sz="2000" dirty="0">
                <a:latin typeface="Calibri" charset="0"/>
                <a:ea typeface="MS PGothic" charset="0"/>
              </a:rPr>
              <a:t>の</a:t>
            </a:r>
            <a:r>
              <a:rPr lang="ja-JP" altLang="en-US" sz="2000" dirty="0">
                <a:latin typeface="Calibri" charset="0"/>
                <a:ea typeface="MS PGothic" charset="0"/>
              </a:rPr>
              <a:t>すべて</a:t>
            </a:r>
            <a:r>
              <a:rPr lang="en-US" sz="2000" dirty="0" err="1">
                <a:latin typeface="Calibri" charset="0"/>
                <a:ea typeface="MS PGothic" charset="0"/>
              </a:rPr>
              <a:t>を提供することで、FOSS</a:t>
            </a:r>
            <a:r>
              <a:rPr lang="ja-JP" altLang="en-US" sz="2000" dirty="0">
                <a:latin typeface="Calibri" charset="0"/>
                <a:ea typeface="MS PGothic" charset="0"/>
              </a:rPr>
              <a:t>が</a:t>
            </a:r>
            <a:r>
              <a:rPr lang="en-US" sz="2000" dirty="0" err="1">
                <a:latin typeface="Calibri" charset="0"/>
                <a:ea typeface="MS PGothic" charset="0"/>
              </a:rPr>
              <a:t>使用</a:t>
            </a:r>
            <a:r>
              <a:rPr lang="ja-JP" altLang="en-US" sz="2000" dirty="0">
                <a:latin typeface="Calibri" charset="0"/>
                <a:ea typeface="MS PGothic" charset="0"/>
              </a:rPr>
              <a:t>されていること</a:t>
            </a:r>
            <a:r>
              <a:rPr lang="en-US" sz="2000" dirty="0">
                <a:latin typeface="Calibri" charset="0"/>
                <a:ea typeface="MS PGothic" charset="0"/>
              </a:rPr>
              <a:t>を</a:t>
            </a:r>
            <a:r>
              <a:rPr lang="ja-JP" altLang="en-US" sz="2000" dirty="0">
                <a:latin typeface="Calibri" charset="0"/>
                <a:ea typeface="MS PGothic" charset="0"/>
              </a:rPr>
              <a:t>表明する</a:t>
            </a:r>
            <a:r>
              <a:rPr lang="en-US" sz="2000" dirty="0">
                <a:latin typeface="Calibri" charset="0"/>
                <a:ea typeface="MS PGothic" charset="0"/>
              </a:rPr>
              <a:t> </a:t>
            </a:r>
            <a:endParaRPr lang="en-US" sz="2000" dirty="0">
              <a:latin typeface="Calibri" charset="0"/>
              <a:ea typeface="MS PGothic" charset="0"/>
            </a:endParaRP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製品のエンドユーザ</a:t>
            </a:r>
            <a:r>
              <a:rPr lang="ja-JP" altLang="en-US" sz="2000" dirty="0" err="1">
                <a:latin typeface="Calibri" charset="0"/>
                <a:ea typeface="MS PGothic" charset="0"/>
              </a:rPr>
              <a:t>ー</a:t>
            </a:r>
            <a:r>
              <a:rPr lang="en-US" sz="2000" dirty="0" err="1">
                <a:latin typeface="Calibri" charset="0"/>
                <a:ea typeface="MS PGothic" charset="0"/>
              </a:rPr>
              <a:t>にFOSSのソースコードの写しの入手方法に</a:t>
            </a:r>
            <a:r>
              <a:rPr lang="ja-JP" altLang="en-US" sz="2000" dirty="0">
                <a:latin typeface="Calibri" charset="0"/>
                <a:ea typeface="MS PGothic" charset="0"/>
              </a:rPr>
              <a:t>関する</a:t>
            </a:r>
            <a:r>
              <a:rPr lang="en-US" sz="2000" dirty="0" err="1">
                <a:latin typeface="Calibri" charset="0"/>
                <a:ea typeface="MS PGothic" charset="0"/>
              </a:rPr>
              <a:t>情報</a:t>
            </a:r>
            <a:r>
              <a:rPr lang="ja-JP" altLang="en-US" sz="2000" dirty="0">
                <a:latin typeface="Calibri" charset="0"/>
                <a:ea typeface="MS PGothic" charset="0"/>
              </a:rPr>
              <a:t>を</a:t>
            </a:r>
            <a:r>
              <a:rPr lang="en-US" sz="2000" dirty="0" err="1">
                <a:latin typeface="Calibri" charset="0"/>
                <a:ea typeface="MS PGothic" charset="0"/>
              </a:rPr>
              <a:t>提供</a:t>
            </a:r>
            <a:r>
              <a:rPr lang="ja-JP" altLang="en-US" sz="2000" dirty="0">
                <a:latin typeface="Calibri" charset="0"/>
                <a:ea typeface="MS PGothic" charset="0"/>
              </a:rPr>
              <a:t>する</a:t>
            </a:r>
            <a:r>
              <a:rPr lang="en-US" sz="2000" dirty="0">
                <a:latin typeface="Calibri" charset="0"/>
                <a:ea typeface="MS PGothic" charset="0"/>
              </a:rPr>
              <a:t>（</a:t>
            </a:r>
            <a:r>
              <a:rPr lang="en-US" sz="2000" dirty="0" err="1">
                <a:latin typeface="Calibri" charset="0"/>
                <a:ea typeface="MS PGothic" charset="0"/>
              </a:rPr>
              <a:t>GPLやLGPLのケースのよう</a:t>
            </a:r>
            <a:r>
              <a:rPr lang="ja-JP" altLang="en-US" sz="2000" dirty="0">
                <a:latin typeface="Calibri" charset="0"/>
                <a:ea typeface="MS PGothic" charset="0"/>
              </a:rPr>
              <a:t>に、その必要がある</a:t>
            </a:r>
            <a:r>
              <a:rPr lang="en-US" sz="2000" dirty="0" err="1">
                <a:latin typeface="Calibri" charset="0"/>
                <a:ea typeface="MS PGothic" charset="0"/>
              </a:rPr>
              <a:t>場合</a:t>
            </a:r>
            <a:r>
              <a:rPr lang="en-US" sz="2000" dirty="0">
                <a:latin typeface="Calibri" charset="0"/>
                <a:ea typeface="MS PGothic" charset="0"/>
              </a:rPr>
              <a:t>）</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必要に応じ製品に含まれる</a:t>
            </a:r>
            <a:r>
              <a:rPr lang="en-US" sz="2000" dirty="0" err="1">
                <a:latin typeface="Calibri" charset="0"/>
                <a:ea typeface="MS PGothic" charset="0"/>
              </a:rPr>
              <a:t>FOSS</a:t>
            </a:r>
            <a:r>
              <a:rPr lang="ja-JP" altLang="en-US" sz="2000" dirty="0">
                <a:latin typeface="Calibri" charset="0"/>
                <a:ea typeface="MS PGothic" charset="0"/>
              </a:rPr>
              <a:t>について</a:t>
            </a:r>
            <a:r>
              <a:rPr lang="en-US" sz="2000" dirty="0" err="1">
                <a:latin typeface="Calibri" charset="0"/>
                <a:ea typeface="MS PGothic" charset="0"/>
              </a:rPr>
              <a:t>ライセンス同意書全文</a:t>
            </a:r>
            <a:r>
              <a:rPr lang="ja-JP" altLang="en-US" sz="2000" dirty="0">
                <a:latin typeface="Calibri" charset="0"/>
                <a:ea typeface="MS PGothic" charset="0"/>
              </a:rPr>
              <a:t>の</a:t>
            </a:r>
            <a:r>
              <a:rPr lang="en-US" sz="2000" dirty="0" err="1">
                <a:latin typeface="Calibri" charset="0"/>
                <a:ea typeface="MS PGothic" charset="0"/>
              </a:rPr>
              <a:t>コピ</a:t>
            </a:r>
            <a:r>
              <a:rPr lang="en-US" sz="2000" dirty="0">
                <a:latin typeface="Calibri" charset="0"/>
                <a:ea typeface="MS PGothic" charset="0"/>
              </a:rPr>
              <a:t>ー</a:t>
            </a:r>
            <a:r>
              <a:rPr lang="ja-JP" altLang="en-US" sz="2000" dirty="0">
                <a:latin typeface="Calibri" charset="0"/>
                <a:ea typeface="MS PGothic" charset="0"/>
              </a:rPr>
              <a:t>を用意する</a:t>
            </a:r>
            <a:r>
              <a:rPr lang="en-US" sz="20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smtClean="0">
                <a:solidFill>
                  <a:schemeClr val="tx2"/>
                </a:solidFill>
                <a:latin typeface="+mj-lt"/>
                <a:ea typeface="ＭＳ Ｐゴシック" charset="0"/>
                <a:cs typeface="ＭＳ Ｐゴシック" charset="0"/>
              </a:rPr>
              <a:t>／</a:t>
            </a:r>
            <a:r>
              <a:rPr lang="ja-JP" altLang="en-US" dirty="0" smtClean="0">
                <a:solidFill>
                  <a:schemeClr val="tx2"/>
                </a:solidFill>
                <a:latin typeface="+mj-lt"/>
                <a:ea typeface="ＭＳ Ｐゴシック" charset="0"/>
                <a:cs typeface="ＭＳ Ｐゴシック" charset="0"/>
              </a:rPr>
              <a:t>通知</a:t>
            </a:r>
            <a:r>
              <a:rPr lang="ja-JP" altLang="en-US" dirty="0">
                <a:solidFill>
                  <a:schemeClr val="tx2"/>
                </a:solidFill>
                <a:latin typeface="+mj-lt"/>
                <a:ea typeface="ＭＳ Ｐゴシック" charset="0"/>
                <a:cs typeface="ＭＳ Ｐゴシック" charset="0"/>
              </a:rPr>
              <a:t>／</a:t>
            </a:r>
            <a:r>
              <a:rPr lang="en-US" altLang="en-US" dirty="0" err="1" smtClean="0">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OpenChaint仕様書で定義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err="1">
                <a:latin typeface="Calibri" charset="0"/>
                <a:ea typeface="MS PGothic" charset="0"/>
              </a:rPr>
              <a:t>頒布コンプライアンス関連資料</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を</a:t>
            </a:r>
            <a:r>
              <a:rPr lang="en-US" sz="1600" dirty="0" err="1">
                <a:latin typeface="Calibri" charset="0"/>
                <a:ea typeface="MS PGothic" charset="0"/>
              </a:rPr>
              <a:t>提供</a:t>
            </a:r>
            <a:r>
              <a:rPr lang="ja-JP" altLang="en-US" sz="1600" dirty="0">
                <a:latin typeface="Calibri" charset="0"/>
                <a:ea typeface="MS PGothic" charset="0"/>
              </a:rPr>
              <a:t>する</a:t>
            </a:r>
            <a:r>
              <a:rPr lang="en-US" sz="1600" dirty="0" err="1">
                <a:latin typeface="Calibri" charset="0"/>
                <a:ea typeface="MS PGothic" charset="0"/>
              </a:rPr>
              <a:t>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製品に対応した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a:t>
            </a:r>
            <a:r>
              <a:rPr lang="ja-JP" altLang="en-US" sz="1600" dirty="0">
                <a:latin typeface="Calibri" charset="0"/>
                <a:ea typeface="MS PGothic" charset="0"/>
              </a:rPr>
              <a:t>バージョン</a:t>
            </a:r>
            <a:r>
              <a:rPr lang="en-US" sz="1600" dirty="0" err="1">
                <a:latin typeface="Calibri" charset="0"/>
                <a:ea typeface="MS PGothic" charset="0"/>
              </a:rPr>
              <a:t>に対応し</a:t>
            </a:r>
            <a:r>
              <a:rPr lang="ja-JP" altLang="en-US" sz="1600" dirty="0">
                <a:latin typeface="Calibri" charset="0"/>
                <a:ea typeface="MS PGothic" charset="0"/>
              </a:rPr>
              <a:t>たラベルで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Calibri"/>
              </a:rPr>
              <a:t>添付</a:t>
            </a:r>
            <a:r>
              <a:rPr lang="en-US" b="1" dirty="0" err="1" smtClean="0">
                <a:latin typeface="Calibri"/>
              </a:rPr>
              <a:t>ソースコードを要求され</a:t>
            </a:r>
            <a:r>
              <a:rPr lang="ja-JP" altLang="en-US" b="1" dirty="0" smtClean="0">
                <a:latin typeface="Calibri"/>
              </a:rPr>
              <a:t>た</a:t>
            </a:r>
            <a:r>
              <a:rPr lang="en-US" b="1" dirty="0" err="1" smtClean="0">
                <a:latin typeface="Calibri"/>
              </a:rPr>
              <a:t>形で提供する</a:t>
            </a:r>
            <a:r>
              <a:rPr lang="en-US" b="1" dirty="0" smtClean="0">
                <a:latin typeface="Calibri"/>
              </a:rPr>
              <a:t> </a:t>
            </a:r>
            <a:endParaRPr lang="en-US" b="1" dirty="0">
              <a:latin typeface="Calibri"/>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smtClean="0">
                <a:solidFill>
                  <a:schemeClr val="tx2"/>
                </a:solidFill>
                <a:latin typeface="+mj-lt"/>
                <a:ea typeface="ＭＳ Ｐゴシック" charset="0"/>
                <a:cs typeface="ＭＳ Ｐゴシック" charset="0"/>
              </a:rPr>
              <a:t>添付</a:t>
            </a:r>
            <a:r>
              <a:rPr lang="en-US" altLang="ja-JP" baseline="30000" dirty="0" smtClean="0">
                <a:solidFill>
                  <a:schemeClr val="tx2"/>
                </a:solidFill>
                <a:latin typeface="+mj-lt"/>
                <a:ea typeface="ＭＳ Ｐゴシック" charset="0"/>
                <a:cs typeface="ＭＳ Ｐゴシック" charset="0"/>
              </a:rPr>
              <a:t>※</a:t>
            </a:r>
            <a:r>
              <a:rPr lang="en-US" dirty="0" err="1" smtClean="0">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186777"/>
            <a:ext cx="9039654" cy="584775"/>
          </a:xfrm>
          <a:prstGeom prst="rect">
            <a:avLst/>
          </a:prstGeom>
          <a:noFill/>
        </p:spPr>
        <p:txBody>
          <a:bodyPr wrap="none" rtlCol="0">
            <a:spAutoFit/>
          </a:bodyPr>
          <a:lstStyle/>
          <a:p>
            <a:r>
              <a:rPr kumimoji="1" lang="en-US" altLang="ja-JP" sz="1600" dirty="0" smtClean="0"/>
              <a:t>※</a:t>
            </a:r>
            <a:r>
              <a:rPr kumimoji="1" lang="ja-JP" altLang="en-US" sz="1600" dirty="0" smtClean="0"/>
              <a:t>日本</a:t>
            </a:r>
            <a:r>
              <a:rPr kumimoji="1" lang="ja-JP" altLang="en-US" sz="1600" dirty="0"/>
              <a:t>の</a:t>
            </a:r>
            <a:r>
              <a:rPr kumimoji="1" lang="ja-JP" altLang="en-US" sz="1600" dirty="0" smtClean="0"/>
              <a:t>民法</a:t>
            </a:r>
            <a:r>
              <a:rPr kumimoji="1" lang="ja-JP" altLang="en-US" sz="1600" dirty="0" smtClean="0"/>
              <a:t>では「</a:t>
            </a:r>
            <a:r>
              <a:rPr kumimoji="1" lang="ja-JP" altLang="en-US" sz="1600" dirty="0"/>
              <a:t>添付</a:t>
            </a:r>
            <a:r>
              <a:rPr kumimoji="1" lang="ja-JP" altLang="en-US" sz="1600" dirty="0" smtClean="0"/>
              <a:t>」は以下のように表現されている（</a:t>
            </a:r>
            <a:r>
              <a:rPr kumimoji="1" lang="en-US" altLang="ja-JP" sz="1600" dirty="0" smtClean="0">
                <a:hlinkClick r:id="rId3"/>
              </a:rPr>
              <a:t>Wikipedia</a:t>
            </a:r>
            <a:r>
              <a:rPr kumimoji="1" lang="ja-JP" altLang="en-US" sz="1600" dirty="0" smtClean="0"/>
              <a:t>「添付」から抜粋</a:t>
            </a:r>
            <a:r>
              <a:rPr kumimoji="1" lang="en-US" altLang="ja-JP" sz="1600" dirty="0" smtClean="0"/>
              <a:t>)</a:t>
            </a:r>
          </a:p>
          <a:p>
            <a:r>
              <a:rPr kumimoji="1" lang="ja-JP" altLang="en-US" sz="1600" dirty="0" smtClean="0"/>
              <a:t>　「添付</a:t>
            </a:r>
            <a:r>
              <a:rPr kumimoji="1" lang="ja-JP" altLang="en-US" sz="1600" dirty="0"/>
              <a:t>（てんぷ）とは、所有権の取得原因として民法第</a:t>
            </a:r>
            <a:r>
              <a:rPr kumimoji="1" lang="en-US" altLang="ja-JP" sz="1600" dirty="0"/>
              <a:t>242</a:t>
            </a:r>
            <a:r>
              <a:rPr kumimoji="1" lang="ja-JP" altLang="en-US" sz="1600" dirty="0"/>
              <a:t>条以下に規定される付合・混和・加工を</a:t>
            </a:r>
            <a:r>
              <a:rPr kumimoji="1" lang="ja-JP" altLang="en-US" sz="1600" dirty="0" smtClean="0"/>
              <a:t>いう」</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latin typeface="Calibri" charset="0"/>
                <a:ea typeface="MS PGothic" charset="0"/>
              </a:rPr>
              <a:t>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ソースコードが（あるならば</a:t>
            </a:r>
            <a:r>
              <a:rPr lang="ja-JP" altLang="en-US" sz="1600" dirty="0">
                <a:latin typeface="Calibri" charset="0"/>
                <a:ea typeface="MS PGothic" charset="0"/>
              </a:rPr>
              <a:t>）</a:t>
            </a:r>
            <a:r>
              <a:rPr lang="en-US" sz="1600" dirty="0" err="1">
                <a:latin typeface="Calibri" charset="0"/>
                <a:ea typeface="MS PGothic" charset="0"/>
              </a:rPr>
              <a:t>適切にアップロードされたか</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頒布されたかを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頒布されたソースコードが承認されたものと同じ</a:t>
            </a:r>
            <a:r>
              <a:rPr lang="ja-JP" altLang="en-US" sz="1600" dirty="0">
                <a:latin typeface="Calibri" charset="0"/>
                <a:ea typeface="MS PGothic" charset="0"/>
              </a:rPr>
              <a:t>バージョン</a:t>
            </a:r>
            <a:r>
              <a:rPr lang="en-US" sz="1600" dirty="0" err="1">
                <a:latin typeface="Calibri" charset="0"/>
                <a:ea typeface="MS PGothic" charset="0"/>
              </a:rPr>
              <a:t>となっていることを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告知</a:t>
            </a:r>
            <a:r>
              <a:rPr lang="en-US" sz="1600" dirty="0">
                <a:latin typeface="Calibri" charset="0"/>
                <a:ea typeface="MS PGothic" charset="0"/>
              </a:rPr>
              <a:t>/</a:t>
            </a:r>
            <a:r>
              <a:rPr lang="ja-JP" altLang="en-US" sz="1600" dirty="0">
                <a:latin typeface="Calibri" charset="0"/>
                <a:ea typeface="MS PGothic" charset="0"/>
              </a:rPr>
              <a:t>通知</a:t>
            </a:r>
            <a:r>
              <a:rPr lang="en-US" altLang="ja-JP" sz="1600" dirty="0">
                <a:latin typeface="Calibri" charset="0"/>
                <a:ea typeface="MS PGothic" charset="0"/>
              </a:rPr>
              <a:t>/</a:t>
            </a:r>
            <a:r>
              <a:rPr lang="ja-JP" altLang="en-US" sz="1600" dirty="0">
                <a:latin typeface="Calibri" charset="0"/>
                <a:ea typeface="MS PGothic" charset="0"/>
              </a:rPr>
              <a:t>表示</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latin typeface="Calibri" charset="0"/>
                <a:ea typeface="MS PGothic" charset="0"/>
              </a:rPr>
              <a:t>入手可能となっている</a:t>
            </a:r>
            <a:r>
              <a:rPr lang="en-US" sz="1600" dirty="0" err="1">
                <a:latin typeface="Calibri" charset="0"/>
                <a:ea typeface="MS PGothic" charset="0"/>
              </a:rPr>
              <a:t>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chemeClr val="tx2"/>
                </a:solidFill>
                <a:latin typeface="+mj-lt"/>
                <a:ea typeface="ＭＳ Ｐゴシック" charset="0"/>
                <a:cs typeface="ＭＳ Ｐゴシック" charset="0"/>
              </a:rPr>
              <a:t>検証</a:t>
            </a:r>
            <a:endParaRPr lang="en-US" altLang="en-US" dirty="0">
              <a:solidFill>
                <a:schemeClr val="tx2"/>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Calibri" charset="0"/>
                <a:ea typeface="MS PGothic" charset="0"/>
              </a:rPr>
              <a:t>コンプライアンスの適正努力（</a:t>
            </a:r>
            <a:r>
              <a:rPr lang="en-US" altLang="ja-JP" dirty="0">
                <a:latin typeface="Calibri" charset="0"/>
                <a:ea typeface="MS PGothic" charset="0"/>
              </a:rPr>
              <a:t>Compliance due diligence</a:t>
            </a:r>
            <a:r>
              <a:rPr lang="ja-JP" altLang="en-US" dirty="0">
                <a:latin typeface="Calibri" charset="0"/>
                <a:ea typeface="MS PGothic" charset="0"/>
              </a:rPr>
              <a:t>）と</a:t>
            </a:r>
            <a:r>
              <a:rPr lang="ja-JP" altLang="en-US" dirty="0" smtClean="0">
                <a:latin typeface="Calibri" charset="0"/>
                <a:ea typeface="MS PGothic" charset="0"/>
              </a:rPr>
              <a:t>して</a:t>
            </a:r>
            <a:r>
              <a:rPr lang="ja-JP" altLang="en-US" dirty="0" smtClean="0">
                <a:latin typeface="Calibri" charset="0"/>
                <a:ea typeface="ＭＳ Ｐゴシック" charset="0"/>
              </a:rPr>
              <a:t>どの</a:t>
            </a:r>
            <a:r>
              <a:rPr lang="ja-JP" altLang="en-US" dirty="0">
                <a:latin typeface="Calibri" charset="0"/>
                <a:ea typeface="ＭＳ Ｐゴシック" charset="0"/>
              </a:rPr>
              <a:t>ようなもの</a:t>
            </a:r>
            <a:r>
              <a:rPr lang="x-none" dirty="0">
                <a:latin typeface="Calibri" charset="0"/>
                <a:ea typeface="ＭＳ Ｐゴシック" charset="0"/>
              </a:rPr>
              <a:t>が関係しますか？（</a:t>
            </a:r>
            <a:r>
              <a:rPr lang="ja-JP" altLang="en-US" dirty="0">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latin typeface="Calibri" charset="0"/>
                <a:ea typeface="ＭＳ Ｐゴシック" charset="0"/>
              </a:rPr>
              <a:t>に</a:t>
            </a:r>
            <a:r>
              <a:rPr lang="x-none" dirty="0">
                <a:latin typeface="Calibri" charset="0"/>
                <a:ea typeface="ＭＳ Ｐゴシック" charset="0"/>
              </a:rPr>
              <a:t>挙げた</a:t>
            </a:r>
            <a:r>
              <a:rPr lang="ja-JP" altLang="en-US" dirty="0">
                <a:latin typeface="Calibri" charset="0"/>
                <a:ea typeface="ＭＳ Ｐゴシック" charset="0"/>
              </a:rPr>
              <a:t>各</a:t>
            </a:r>
            <a:r>
              <a:rPr lang="x-none" dirty="0">
                <a:latin typeface="Calibri" charset="0"/>
                <a:ea typeface="ＭＳ Ｐゴシック" charset="0"/>
              </a:rPr>
              <a:t>ステップについて</a:t>
            </a:r>
            <a:r>
              <a:rPr lang="ja-JP" altLang="en-US" dirty="0">
                <a:latin typeface="Calibri" charset="0"/>
                <a:ea typeface="ＭＳ Ｐゴシック" charset="0"/>
              </a:rPr>
              <a:t>概要を</a:t>
            </a:r>
            <a:r>
              <a:rPr lang="x-none" dirty="0">
                <a:latin typeface="Calibri" charset="0"/>
                <a:ea typeface="ＭＳ Ｐゴシック" charset="0"/>
              </a:rPr>
              <a:t>述べてください）</a:t>
            </a:r>
            <a:endParaRPr lang="x-none" dirty="0">
              <a:latin typeface="Calibri"/>
              <a:ea typeface="ＭＳ Ｐゴシック" charset="0"/>
            </a:endParaRPr>
          </a:p>
          <a:p>
            <a:pPr lvl="1">
              <a:buFont typeface="Wingdings" panose="05000000000000000000" pitchFamily="2" charset="2"/>
              <a:buChar char="Ø"/>
            </a:pPr>
            <a:r>
              <a:rPr lang="x-none" dirty="0">
                <a:latin typeface="Calibri" charset="0"/>
                <a:ea typeface="ＭＳ Ｐゴシック" charset="0"/>
              </a:rPr>
              <a:t>確認</a:t>
            </a:r>
          </a:p>
          <a:p>
            <a:pPr lvl="1">
              <a:buFont typeface="Wingdings" panose="05000000000000000000" pitchFamily="2" charset="2"/>
              <a:buChar char="Ø"/>
            </a:pPr>
            <a:r>
              <a:rPr lang="x-none" dirty="0">
                <a:latin typeface="Calibri" charset="0"/>
                <a:ea typeface="ＭＳ Ｐゴシック" charset="0"/>
              </a:rPr>
              <a:t>ソースコードの監査</a:t>
            </a:r>
          </a:p>
          <a:p>
            <a:pPr lvl="1">
              <a:buFont typeface="Wingdings" panose="05000000000000000000" pitchFamily="2" charset="2"/>
              <a:buChar char="Ø"/>
            </a:pPr>
            <a:r>
              <a:rPr lang="ja-JP" altLang="en-US" dirty="0" smtClean="0">
                <a:latin typeface="Calibri" charset="0"/>
                <a:ea typeface="ＭＳ Ｐゴシック" charset="0"/>
              </a:rPr>
              <a:t>問題</a:t>
            </a:r>
            <a:r>
              <a:rPr lang="ja-JP" altLang="en-US" dirty="0">
                <a:latin typeface="Calibri" charset="0"/>
                <a:ea typeface="ＭＳ Ｐゴシック" charset="0"/>
              </a:rPr>
              <a:t>の</a:t>
            </a:r>
            <a:r>
              <a:rPr lang="x-none" dirty="0" smtClean="0">
                <a:latin typeface="Calibri" charset="0"/>
                <a:ea typeface="ＭＳ Ｐゴシック" charset="0"/>
              </a:rPr>
              <a:t>解決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レビューの実施</a:t>
            </a:r>
          </a:p>
          <a:p>
            <a:pPr lvl="1">
              <a:buFont typeface="Wingdings" panose="05000000000000000000" pitchFamily="2" charset="2"/>
              <a:buChar char="Ø"/>
            </a:pPr>
            <a:r>
              <a:rPr lang="x-none" dirty="0">
                <a:latin typeface="Calibri" charset="0"/>
                <a:ea typeface="ＭＳ Ｐゴシック" charset="0"/>
              </a:rPr>
              <a:t>承認</a:t>
            </a:r>
          </a:p>
          <a:p>
            <a:pPr lvl="1">
              <a:buFont typeface="Wingdings" panose="05000000000000000000" pitchFamily="2" charset="2"/>
              <a:buChar char="Ø"/>
            </a:pPr>
            <a:r>
              <a:rPr lang="x-none" dirty="0">
                <a:latin typeface="Calibri" charset="0"/>
                <a:ea typeface="ＭＳ Ｐゴシック" charset="0"/>
              </a:rPr>
              <a:t>登録／承認の追跡</a:t>
            </a:r>
          </a:p>
          <a:p>
            <a:pPr lvl="1">
              <a:buFont typeface="Wingdings" panose="05000000000000000000" pitchFamily="2" charset="2"/>
              <a:buChar char="Ø"/>
            </a:pPr>
            <a:r>
              <a:rPr lang="x-none" dirty="0">
                <a:latin typeface="Calibri" charset="0"/>
                <a:ea typeface="ＭＳ Ｐゴシック" charset="0"/>
              </a:rPr>
              <a:t>告知</a:t>
            </a:r>
            <a:r>
              <a:rPr lang="x-none" dirty="0" smtClean="0">
                <a:latin typeface="Calibri" charset="0"/>
                <a:ea typeface="ＭＳ Ｐゴシック" charset="0"/>
              </a:rPr>
              <a:t>／</a:t>
            </a:r>
            <a:r>
              <a:rPr lang="ja-JP" altLang="en-US" dirty="0" smtClean="0">
                <a:latin typeface="Calibri" charset="0"/>
                <a:ea typeface="ＭＳ Ｐゴシック" charset="0"/>
              </a:rPr>
              <a:t>通知</a:t>
            </a:r>
            <a:r>
              <a:rPr lang="x-none" altLang="ja-JP" dirty="0">
                <a:latin typeface="Calibri" charset="0"/>
                <a:ea typeface="ＭＳ Ｐゴシック" charset="0"/>
              </a:rPr>
              <a:t>／ </a:t>
            </a:r>
            <a:r>
              <a:rPr lang="x-none" dirty="0" smtClean="0">
                <a:latin typeface="Calibri" charset="0"/>
                <a:ea typeface="ＭＳ Ｐゴシック" charset="0"/>
              </a:rPr>
              <a:t>表示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頒布前の</a:t>
            </a:r>
            <a:r>
              <a:rPr lang="ja-JP" altLang="en-US" dirty="0">
                <a:latin typeface="Calibri" charset="0"/>
                <a:ea typeface="ＭＳ Ｐゴシック" charset="0"/>
              </a:rPr>
              <a:t>検証</a:t>
            </a:r>
            <a:endParaRPr lang="x-none" dirty="0">
              <a:latin typeface="Calibri" charset="0"/>
              <a:ea typeface="ＭＳ Ｐゴシック" charset="0"/>
            </a:endParaRPr>
          </a:p>
          <a:p>
            <a:pPr lvl="1">
              <a:buFont typeface="Wingdings" panose="05000000000000000000" pitchFamily="2" charset="2"/>
              <a:buChar char="Ø"/>
            </a:pPr>
            <a:r>
              <a:rPr lang="ja-JP" altLang="en-US" dirty="0" smtClean="0">
                <a:latin typeface="Calibri" charset="0"/>
                <a:ea typeface="ＭＳ Ｐゴシック" charset="0"/>
              </a:rPr>
              <a:t>添付</a:t>
            </a:r>
            <a:r>
              <a:rPr lang="x-none" dirty="0" smtClean="0">
                <a:latin typeface="Calibri" charset="0"/>
                <a:ea typeface="ＭＳ Ｐゴシック" charset="0"/>
              </a:rPr>
              <a:t>ソースコードの頒布</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検証</a:t>
            </a:r>
          </a:p>
          <a:p>
            <a:r>
              <a:rPr lang="x-none" dirty="0">
                <a:latin typeface="Calibri" charset="0"/>
                <a:ea typeface="ＭＳ Ｐゴシック" charset="0"/>
              </a:rPr>
              <a:t>アーキテクチャ </a:t>
            </a:r>
            <a:r>
              <a:rPr lang="x-none" dirty="0" smtClean="0">
                <a:latin typeface="Calibri" charset="0"/>
                <a:ea typeface="ＭＳ Ｐゴシック" charset="0"/>
              </a:rPr>
              <a:t>レビューでは</a:t>
            </a:r>
            <a:r>
              <a:rPr lang="ja-JP" altLang="en-US" dirty="0">
                <a:latin typeface="Calibri" charset="0"/>
                <a:ea typeface="ＭＳ Ｐゴシック" charset="0"/>
              </a:rPr>
              <a:t>どういったことを</a:t>
            </a:r>
            <a:r>
              <a:rPr lang="x-none" dirty="0" smtClean="0">
                <a:latin typeface="Calibri" charset="0"/>
                <a:ea typeface="ＭＳ Ｐゴシック" charset="0"/>
              </a:rPr>
              <a:t>期待しますか</a:t>
            </a:r>
            <a:r>
              <a:rPr lang="x-none" dirty="0">
                <a:latin typeface="Calibri" charset="0"/>
                <a:ea typeface="ＭＳ Ｐゴシック" charset="0"/>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ja-JP" altLang="en-US" dirty="0"/>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406248966"/>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や</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として</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の</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できる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問題</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いて</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990214653"/>
              </p:ext>
            </p:extLst>
          </p:nvPr>
        </p:nvGraphicFramePr>
        <p:xfrm>
          <a:off x="696000" y="1584000"/>
          <a:ext cx="10800000" cy="493846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型の</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が</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されてしまう</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相互に矛盾するか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の対象となる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コンポーネント間の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に対し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依存</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ー</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の法的見解</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反した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ライセンスを</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持つ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へ</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すること</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を回避</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を通じて</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コピーレフト型の</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込まれてしまう</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組み入れた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ソースコードを確認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・分析する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2262902901"/>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しない</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ごとの</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公開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することで回避でき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間違った</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バージョン</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バイナリの</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バージョン</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に対応した</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しない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に加え</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514424496"/>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がされて</a:t>
                      </a: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行う</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すべての</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ソフトウェアや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プロプライエタリ</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が確実</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に更新できるようにする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a:latin typeface="Calibri" charset="0"/>
                <a:ea typeface="ＭＳ Ｐゴシック" charset="0"/>
              </a:rPr>
              <a:t>に</a:t>
            </a:r>
            <a:r>
              <a:rPr lang="ja-JP" altLang="en-US" dirty="0" smtClean="0">
                <a:latin typeface="Calibri" charset="0"/>
                <a:ea typeface="ＭＳ Ｐゴシック" charset="0"/>
              </a:rPr>
              <a:t>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456190493"/>
              </p:ext>
            </p:extLst>
          </p:nvPr>
        </p:nvGraphicFramePr>
        <p:xfrm>
          <a:off x="696000" y="1584000"/>
          <a:ext cx="10800000" cy="47406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開発者がFOSS</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の失敗はその企業の</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スタッフへの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トレーニングの提供によって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r>
                      <a:b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b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宣言</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されていない</a:t>
                      </a:r>
                      <a:r>
                        <a:rPr kumimoji="0" lang="ja-JP" altLang="x-none" sz="1600" b="0" i="0" u="none" strike="noStrike" kern="1200" cap="none" normalizeH="0" baseline="0" dirty="0">
                          <a:ln>
                            <a:noFill/>
                          </a:ln>
                          <a:solidFill>
                            <a:schemeClr val="tx1"/>
                          </a:solidFill>
                          <a:effectLst/>
                          <a:latin typeface="Calibri" charset="0"/>
                          <a:ea typeface="ＭＳ Ｐゴシック" charset="0"/>
                          <a:cs typeface="Times New Roman" charset="0"/>
                        </a:rPr>
                        <a:t>」</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従事する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FOSSトレーニングが</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トレーニングの修了</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従業員</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の専門性開発計画の一部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とし</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人事考課の管理対象に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指定</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期日</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まで</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ことで予防でき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2377302622"/>
              </p:ext>
            </p:extLst>
          </p:nvPr>
        </p:nvGraphicFramePr>
        <p:xfrm>
          <a:off x="696000" y="1584000"/>
          <a:ext cx="10800000" cy="49692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定常的に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反復的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開発プロセス</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における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の対策</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定</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期的</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確実に実行</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監査で発見された</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レポートで「</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ヒット</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」したもの</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altLang="ja-JP" sz="1800" b="1" i="0" u="none" strike="noStrike" kern="1200" cap="none" normalizeH="0" baseline="0" dirty="0" err="1">
                          <a:ln>
                            <a:noFill/>
                          </a:ln>
                          <a:solidFill>
                            <a:srgbClr val="0070C0"/>
                          </a:solidFill>
                          <a:effectLst/>
                          <a:latin typeface="Calibri" charset="0"/>
                          <a:ea typeface="ＭＳ Ｐゴシック" charset="0"/>
                          <a:cs typeface="Times New Roman" charset="0"/>
                        </a:rPr>
                        <a:t>を解決できな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い</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監査レポート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が未完了の場合に</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解決</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を許可しないこと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にブロック機能を実装する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求められ</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い場合でも、それより</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早期に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FOSSレビュ</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ー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リクエストを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の失敗は教育を通じて予防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a:t>
            </a:r>
            <a:r>
              <a:rPr lang="en-US" dirty="0" err="1">
                <a:latin typeface="Calibri" charset="0"/>
                <a:ea typeface="ＭＳ Ｐゴシック" charset="0"/>
              </a:rPr>
              <a:t>出荷</a:t>
            </a:r>
            <a:r>
              <a:rPr lang="ja-JP" altLang="en-US" dirty="0">
                <a:latin typeface="Calibri" charset="0"/>
                <a:ea typeface="ＭＳ Ｐゴシック" charset="0"/>
              </a:rPr>
              <a:t>前に</a:t>
            </a:r>
            <a:r>
              <a:rPr lang="en-US" dirty="0" err="1">
                <a:latin typeface="Calibri" charset="0"/>
                <a:ea typeface="ＭＳ Ｐゴシック" charset="0"/>
              </a:rPr>
              <a:t>コンプライアンスを</a:t>
            </a:r>
            <a:r>
              <a:rPr lang="ja-JP" altLang="en-US" dirty="0">
                <a:latin typeface="Calibri" charset="0"/>
                <a:ea typeface="ＭＳ Ｐゴシック" charset="0"/>
              </a:rPr>
              <a:t>確認</a:t>
            </a:r>
            <a:r>
              <a:rPr lang="en-US" dirty="0" err="1">
                <a:latin typeface="Calibri" charset="0"/>
                <a:ea typeface="ＭＳ Ｐゴシック" charset="0"/>
              </a:rPr>
              <a:t>する</a:t>
            </a:r>
            <a:endParaRPr lang="en-US" dirty="0">
              <a:latin typeface="Calibri" charset="0"/>
              <a:ea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err="1">
                <a:latin typeface="Calibri" charset="0"/>
                <a:ea typeface="ＭＳ Ｐゴシック" charset="0"/>
              </a:rPr>
              <a:t>どのような形態であれ</a:t>
            </a:r>
            <a:r>
              <a:rPr lang="en-US" altLang="ja-JP" sz="2800" dirty="0">
                <a:latin typeface="Calibri" charset="0"/>
                <a:ea typeface="ＭＳ Ｐゴシック" charset="0"/>
              </a:rPr>
              <a:t>） </a:t>
            </a:r>
            <a:r>
              <a:rPr lang="en-US" sz="2800" dirty="0" err="1" smtClean="0">
                <a:latin typeface="Calibri" charset="0"/>
                <a:ea typeface="ＭＳ Ｐゴシック" charset="0"/>
              </a:rPr>
              <a:t>出荷される前にコンプライアンスを優先</a:t>
            </a:r>
            <a:r>
              <a:rPr lang="ja-JP" altLang="en-US" sz="2800" dirty="0" smtClean="0">
                <a:latin typeface="Calibri" charset="0"/>
                <a:ea typeface="ＭＳ Ｐゴシック" charset="0"/>
              </a:rPr>
              <a:t>して実行</a:t>
            </a:r>
            <a:r>
              <a:rPr lang="en-US" sz="2800" dirty="0" err="1">
                <a:latin typeface="Calibri" charset="0"/>
                <a:ea typeface="ＭＳ Ｐゴシック" charset="0"/>
              </a:rPr>
              <a:t>しなければな</a:t>
            </a:r>
            <a:r>
              <a:rPr lang="ja-JP" altLang="en-US" sz="2800" dirty="0">
                <a:latin typeface="Calibri" charset="0"/>
                <a:ea typeface="ＭＳ Ｐゴシック" charset="0"/>
              </a:rPr>
              <a:t>らない</a:t>
            </a:r>
            <a:endParaRPr lang="en-US" sz="2800" dirty="0">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smtClean="0">
                <a:latin typeface="Calibri" charset="0"/>
                <a:ea typeface="ＭＳ Ｐゴシック" charset="0"/>
              </a:rPr>
              <a:t>で以下が</a:t>
            </a:r>
            <a:r>
              <a:rPr lang="en-US" sz="2800" dirty="0" err="1" smtClean="0">
                <a:latin typeface="Calibri" charset="0"/>
                <a:ea typeface="ＭＳ Ｐゴシック" charset="0"/>
              </a:rPr>
              <a:t>促進</a:t>
            </a:r>
            <a:r>
              <a:rPr lang="ja-JP" altLang="en-US" sz="2800" dirty="0" smtClean="0">
                <a:latin typeface="Calibri" charset="0"/>
                <a:ea typeface="ＭＳ Ｐゴシック" charset="0"/>
              </a:rPr>
              <a:t>される</a:t>
            </a:r>
            <a:r>
              <a:rPr lang="en-US" sz="2800" dirty="0" smtClean="0">
                <a:latin typeface="Calibri" charset="0"/>
                <a:ea typeface="ＭＳ Ｐゴシック" charset="0"/>
              </a:rPr>
              <a:t>：</a:t>
            </a:r>
            <a:endParaRPr lang="en-US" sz="2800" dirty="0">
              <a:latin typeface="Calibri" charset="0"/>
              <a:ea typeface="ＭＳ Ｐゴシック" charset="0"/>
            </a:endParaRP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latin typeface="Calibri" charset="0"/>
                <a:ea typeface="ＭＳ Ｐゴシック" charset="0"/>
              </a:rPr>
              <a:t>のより良い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400"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400" dirty="0">
                <a:latin typeface="Calibri" charset="0"/>
                <a:ea typeface="ＭＳ Ｐゴシック" charset="0"/>
              </a:rPr>
              <a:t>さらに</a:t>
            </a:r>
            <a:r>
              <a:rPr lang="x-none" sz="2400" dirty="0">
                <a:latin typeface="Calibri" charset="0"/>
                <a:ea typeface="ＭＳ Ｐゴシック" charset="0"/>
              </a:rPr>
              <a:t>、FOSS関連</a:t>
            </a:r>
            <a:r>
              <a:rPr lang="ja-JP" altLang="en-US" sz="2400" dirty="0" smtClean="0">
                <a:latin typeface="Calibri" charset="0"/>
                <a:ea typeface="ＭＳ Ｐゴシック" charset="0"/>
              </a:rPr>
              <a:t>組織</a:t>
            </a:r>
            <a:r>
              <a:rPr lang="ja-JP" altLang="en-US" sz="2400" dirty="0" smtClean="0">
                <a:latin typeface="Calibri" charset="0"/>
                <a:ea typeface="ＭＳ Ｐゴシック" charset="0"/>
              </a:rPr>
              <a:t>や団体</a:t>
            </a:r>
            <a:r>
              <a:rPr lang="x-none" sz="2400" dirty="0" smtClean="0">
                <a:latin typeface="Calibri" charset="0"/>
                <a:ea typeface="ＭＳ Ｐゴシック" charset="0"/>
              </a:rPr>
              <a:t>との良好な関係は</a:t>
            </a:r>
            <a:r>
              <a:rPr lang="ja-JP" altLang="en-US" sz="2400" dirty="0" err="1">
                <a:latin typeface="Calibri" charset="0"/>
                <a:ea typeface="ＭＳ Ｐゴシック" charset="0"/>
              </a:rPr>
              <a:t>、</a:t>
            </a:r>
            <a:r>
              <a:rPr lang="ja-JP" altLang="en-US" sz="2400" dirty="0">
                <a:latin typeface="Calibri" charset="0"/>
                <a:ea typeface="ＭＳ Ｐゴシック" charset="0"/>
              </a:rPr>
              <a:t>コンプライアンスを履行</a:t>
            </a:r>
            <a:r>
              <a:rPr lang="x-none" sz="2400" dirty="0">
                <a:latin typeface="Calibri" charset="0"/>
                <a:ea typeface="ＭＳ Ｐゴシック" charset="0"/>
              </a:rPr>
              <a:t>する</a:t>
            </a:r>
            <a:r>
              <a:rPr lang="ja-JP" altLang="en-US" sz="2400" dirty="0">
                <a:latin typeface="Calibri" charset="0"/>
                <a:ea typeface="ＭＳ Ｐゴシック" charset="0"/>
              </a:rPr>
              <a:t>最良の</a:t>
            </a:r>
            <a:r>
              <a:rPr lang="x-none" sz="2400" dirty="0">
                <a:latin typeface="Calibri" charset="0"/>
                <a:ea typeface="ＭＳ Ｐゴシック" charset="0"/>
              </a:rPr>
              <a:t>方法について助言を得</a:t>
            </a:r>
            <a:r>
              <a:rPr lang="ja-JP" altLang="en-US" sz="2400" dirty="0">
                <a:latin typeface="Calibri" charset="0"/>
                <a:ea typeface="ＭＳ Ｐゴシック" charset="0"/>
              </a:rPr>
              <a:t>る上で、大いに</a:t>
            </a:r>
            <a:r>
              <a:rPr lang="x-none" sz="2400" dirty="0">
                <a:latin typeface="Calibri" charset="0"/>
                <a:ea typeface="ＭＳ Ｐゴシック" charset="0"/>
              </a:rPr>
              <a:t>助けになる</a:t>
            </a:r>
            <a:r>
              <a:rPr lang="ja-JP" altLang="en-US" sz="2400" dirty="0">
                <a:latin typeface="Calibri" charset="0"/>
                <a:ea typeface="ＭＳ Ｐゴシック" charset="0"/>
              </a:rPr>
              <a:t>でしょう。</a:t>
            </a:r>
            <a:r>
              <a:rPr lang="x-none" sz="2400" dirty="0">
                <a:latin typeface="Calibri" charset="0"/>
                <a:ea typeface="ＭＳ Ｐゴシック" charset="0"/>
              </a:rPr>
              <a:t>また、コンプライアンス上の問題についても助けてくれるでしょう。</a:t>
            </a: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pPr marL="0" indent="0">
              <a:buNone/>
            </a:pPr>
            <a:r>
              <a:rPr lang="x-none" sz="2400" dirty="0">
                <a:latin typeface="Calibri" charset="0"/>
                <a:ea typeface="ＭＳ Ｐゴシック" charset="0"/>
              </a:rPr>
              <a:t>ソフトウェア コミュニティとの</a:t>
            </a:r>
            <a:r>
              <a:rPr lang="ja-JP" altLang="en-US" sz="2400" dirty="0">
                <a:latin typeface="Calibri" charset="0"/>
                <a:ea typeface="ＭＳ Ｐゴシック" charset="0"/>
              </a:rPr>
              <a:t>良好な</a:t>
            </a:r>
            <a:r>
              <a:rPr lang="x-none" sz="2400" dirty="0">
                <a:latin typeface="Calibri" charset="0"/>
                <a:ea typeface="ＭＳ Ｐゴシック" charset="0"/>
              </a:rPr>
              <a:t>関係</a:t>
            </a:r>
            <a:r>
              <a:rPr lang="ja-JP" altLang="en-US" sz="2400" dirty="0" smtClean="0">
                <a:latin typeface="Calibri" charset="0"/>
                <a:ea typeface="ＭＳ Ｐゴシック" charset="0"/>
              </a:rPr>
              <a:t>もまた、</a:t>
            </a:r>
            <a:r>
              <a:rPr lang="x-none" sz="2400" dirty="0" smtClean="0">
                <a:latin typeface="Calibri" charset="0"/>
                <a:ea typeface="ＭＳ Ｐゴシック" charset="0"/>
              </a:rPr>
              <a:t>双方向コミュニケーション</a:t>
            </a:r>
            <a:r>
              <a:rPr lang="ja-JP" altLang="en-US" sz="2400" dirty="0" smtClean="0">
                <a:latin typeface="Calibri" charset="0"/>
                <a:ea typeface="ＭＳ Ｐゴシック" charset="0"/>
              </a:rPr>
              <a:t>に</a:t>
            </a:r>
            <a:r>
              <a:rPr lang="ja-JP" altLang="en-US" sz="2400" dirty="0">
                <a:latin typeface="Calibri" charset="0"/>
                <a:ea typeface="ＭＳ Ｐゴシック" charset="0"/>
              </a:rPr>
              <a:t>役立つことでしょう</a:t>
            </a:r>
            <a:r>
              <a:rPr lang="ja-JP" altLang="en-US" sz="2400" dirty="0">
                <a:latin typeface="Calibri" charset="0"/>
                <a:ea typeface="ＭＳ Ｐゴシック" charset="0"/>
              </a:rPr>
              <a:t>。 （たとえばソフトウェアの</a:t>
            </a:r>
            <a:r>
              <a:rPr lang="x-none" altLang="ja-JP" sz="2400" dirty="0">
                <a:latin typeface="Calibri" charset="0"/>
                <a:ea typeface="ＭＳ Ｐゴシック" charset="0"/>
              </a:rPr>
              <a:t>改良を</a:t>
            </a:r>
            <a:r>
              <a:rPr lang="ja-JP" altLang="en-US" sz="2400" dirty="0">
                <a:latin typeface="Calibri" charset="0"/>
                <a:ea typeface="ＭＳ Ｐゴシック" charset="0"/>
              </a:rPr>
              <a:t>アップストリームに</a:t>
            </a:r>
            <a:r>
              <a:rPr lang="x-none" altLang="ja-JP" sz="2400" dirty="0">
                <a:latin typeface="Calibri" charset="0"/>
                <a:ea typeface="ＭＳ Ｐゴシック" charset="0"/>
              </a:rPr>
              <a:t>提供</a:t>
            </a:r>
            <a:r>
              <a:rPr lang="ja-JP" altLang="en-US" sz="2400" dirty="0">
                <a:latin typeface="Calibri" charset="0"/>
                <a:ea typeface="ＭＳ Ｐゴシック" charset="0"/>
              </a:rPr>
              <a:t>し、</a:t>
            </a:r>
            <a:r>
              <a:rPr lang="x-none" altLang="ja-JP" sz="2400" dirty="0">
                <a:latin typeface="Calibri" charset="0"/>
                <a:ea typeface="ＭＳ Ｐゴシック" charset="0"/>
              </a:rPr>
              <a:t>コミュニティのソフトウェア開発者からサポートを</a:t>
            </a:r>
            <a:r>
              <a:rPr lang="ja-JP" altLang="en-US" sz="2400" dirty="0">
                <a:latin typeface="Calibri" charset="0"/>
                <a:ea typeface="ＭＳ Ｐゴシック" charset="0"/>
              </a:rPr>
              <a:t>受けるといったこと</a:t>
            </a:r>
            <a:r>
              <a:rPr lang="en-US" altLang="ja-JP" sz="2400" dirty="0">
                <a:latin typeface="Calibri" charset="0"/>
                <a:ea typeface="ＭＳ Ｐゴシック" charset="0"/>
              </a:rPr>
              <a:t>)</a:t>
            </a:r>
            <a:endParaRPr lang="x-none"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smtClean="0">
                <a:latin typeface="Calibri" charset="0"/>
                <a:ea typeface="ＭＳ Ｐゴシック" charset="0"/>
              </a:rPr>
              <a:t>知的財産</a:t>
            </a:r>
            <a:r>
              <a:rPr lang="ja-JP" altLang="en-US" sz="2800" dirty="0" smtClean="0">
                <a:latin typeface="Calibri" charset="0"/>
                <a:ea typeface="ＭＳ Ｐゴシック" charset="0"/>
              </a:rPr>
              <a:t>に関する</a:t>
            </a:r>
            <a:r>
              <a:rPr lang="en-US" sz="2800" dirty="0" err="1" smtClean="0">
                <a:latin typeface="Calibri" charset="0"/>
                <a:ea typeface="ＭＳ Ｐゴシック" charset="0"/>
              </a:rPr>
              <a:t>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smtClean="0">
                <a:latin typeface="Calibri" charset="0"/>
                <a:ea typeface="ＭＳ Ｐゴシック" charset="0"/>
              </a:rPr>
              <a:t>コンプライアンスでの失敗例を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smtClean="0">
                <a:latin typeface="Calibri" charset="0"/>
                <a:ea typeface="ＭＳ Ｐゴシック" charset="0"/>
              </a:rPr>
              <a:t>プロセスでの失敗例を</a:t>
            </a:r>
            <a:r>
              <a:rPr lang="ja-JP" altLang="en-US" sz="2800" dirty="0" smtClean="0">
                <a:latin typeface="Calibri" charset="0"/>
                <a:ea typeface="ＭＳ Ｐゴシック" charset="0"/>
              </a:rPr>
              <a:t>一つ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r>
              <a:rPr lang="en-US" sz="2800" dirty="0" err="1" smtClean="0">
                <a:latin typeface="Calibri" charset="0"/>
                <a:ea typeface="ＭＳ Ｐゴシック" charset="0"/>
              </a:rPr>
              <a:t>コンプライアンス</a:t>
            </a:r>
            <a:r>
              <a:rPr lang="ja-JP" altLang="en-US" sz="2800" dirty="0">
                <a:latin typeface="Calibri" charset="0"/>
                <a:ea typeface="ＭＳ Ｐゴシック" charset="0"/>
              </a:rPr>
              <a:t>を</a:t>
            </a:r>
            <a:r>
              <a:rPr lang="en-US" sz="2800" dirty="0" err="1" smtClean="0">
                <a:latin typeface="Calibri" charset="0"/>
                <a:ea typeface="ＭＳ Ｐゴシック" charset="0"/>
              </a:rPr>
              <a:t>優先</a:t>
            </a:r>
            <a:r>
              <a:rPr lang="ja-JP" altLang="en-US" sz="2800" dirty="0">
                <a:latin typeface="Calibri" charset="0"/>
                <a:ea typeface="ＭＳ Ｐゴシック" charset="0"/>
              </a:rPr>
              <a:t>する</a:t>
            </a:r>
            <a:r>
              <a:rPr lang="en-US" sz="2800" dirty="0" err="1" smtClean="0">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著作権の中でソフトウェアに最も関係する「権利」</a:t>
            </a:r>
            <a:endParaRPr lang="en-US" dirty="0"/>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buFont typeface="Wingdings" panose="05000000000000000000" pitchFamily="2" charset="2"/>
              <a:buChar char="Ø"/>
            </a:pPr>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buFont typeface="Wingdings" panose="05000000000000000000" pitchFamily="2" charset="2"/>
              <a:buChar char="Ø"/>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buFont typeface="Wingdings" panose="05000000000000000000" pitchFamily="2" charset="2"/>
              <a:buChar char="Ø"/>
            </a:pPr>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211738"/>
            <a:ext cx="11351826"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smtClean="0"/>
              <a:t>rights </a:t>
            </a:r>
            <a:r>
              <a:rPr lang="en-US" altLang="ja-JP" dirty="0"/>
              <a:t>to </a:t>
            </a:r>
            <a:r>
              <a:rPr lang="ja-JP" altLang="en-US" dirty="0" smtClean="0"/>
              <a:t>「</a:t>
            </a:r>
            <a:r>
              <a:rPr lang="en-US" altLang="ja-JP" dirty="0" smtClean="0"/>
              <a:t>use</a:t>
            </a:r>
            <a:r>
              <a:rPr lang="ja-JP" altLang="en-US" dirty="0" smtClean="0"/>
              <a:t>」</a:t>
            </a:r>
            <a:r>
              <a:rPr lang="en-US" altLang="ja-JP" dirty="0" smtClean="0"/>
              <a:t>, </a:t>
            </a:r>
            <a:r>
              <a:rPr lang="ja-JP" altLang="en-US" dirty="0" smtClean="0"/>
              <a:t>「</a:t>
            </a:r>
            <a:r>
              <a:rPr lang="en-US" altLang="ja-JP" dirty="0" smtClean="0"/>
              <a:t>make</a:t>
            </a:r>
            <a:r>
              <a:rPr lang="ja-JP" altLang="en-US" dirty="0" smtClean="0"/>
              <a:t>」</a:t>
            </a:r>
            <a:r>
              <a:rPr lang="en-US" altLang="ja-JP" dirty="0" smtClean="0"/>
              <a:t>, </a:t>
            </a:r>
            <a:r>
              <a:rPr lang="ja-JP" altLang="en-US" dirty="0" smtClean="0"/>
              <a:t>「</a:t>
            </a:r>
            <a:r>
              <a:rPr lang="en-US" altLang="ja-JP" dirty="0" smtClean="0"/>
              <a:t>have made</a:t>
            </a:r>
            <a:r>
              <a:rPr lang="ja-JP" altLang="en-US" dirty="0" smtClean="0"/>
              <a:t>」</a:t>
            </a:r>
            <a:r>
              <a:rPr lang="en-US" altLang="ja-JP" dirty="0" smtClean="0"/>
              <a:t>, </a:t>
            </a:r>
            <a:r>
              <a:rPr lang="ja-JP" altLang="en-US" dirty="0" smtClean="0"/>
              <a:t>「</a:t>
            </a:r>
            <a:r>
              <a:rPr lang="en-US" altLang="ja-JP" dirty="0" smtClean="0"/>
              <a:t>sell</a:t>
            </a:r>
            <a:r>
              <a:rPr lang="ja-JP" altLang="en-US" dirty="0" smtClean="0"/>
              <a:t>」</a:t>
            </a:r>
            <a:r>
              <a:rPr lang="en-US" altLang="ja-JP" dirty="0" smtClean="0"/>
              <a:t>, </a:t>
            </a:r>
            <a:r>
              <a:rPr lang="ja-JP" altLang="en-US" dirty="0" smtClean="0"/>
              <a:t>「</a:t>
            </a:r>
            <a:r>
              <a:rPr lang="en-US" altLang="ja-JP" dirty="0" smtClean="0"/>
              <a:t>offer </a:t>
            </a:r>
            <a:r>
              <a:rPr lang="en-US" altLang="ja-JP" dirty="0"/>
              <a:t>for </a:t>
            </a:r>
            <a:r>
              <a:rPr lang="en-US" altLang="ja-JP" dirty="0" smtClean="0"/>
              <a:t>sale</a:t>
            </a:r>
            <a:r>
              <a:rPr lang="ja-JP" altLang="en-US" dirty="0" smtClean="0"/>
              <a:t>」</a:t>
            </a:r>
            <a:r>
              <a:rPr lang="en-US" altLang="ja-JP" dirty="0" smtClean="0"/>
              <a:t>,and </a:t>
            </a:r>
            <a:r>
              <a:rPr lang="ja-JP" altLang="en-US" dirty="0" smtClean="0"/>
              <a:t>「</a:t>
            </a:r>
            <a:r>
              <a:rPr lang="en-US" altLang="ja-JP" dirty="0" smtClean="0"/>
              <a:t>import </a:t>
            </a:r>
            <a:r>
              <a:rPr lang="en-US" altLang="ja-JP" dirty="0"/>
              <a:t>the </a:t>
            </a:r>
            <a:r>
              <a:rPr lang="en-US" altLang="ja-JP" dirty="0" smtClean="0"/>
              <a:t>technology</a:t>
            </a:r>
            <a:r>
              <a:rPr lang="ja-JP" altLang="en-US" dirty="0" smtClean="0"/>
              <a:t>」</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17572</TotalTime>
  <Words>9271</Words>
  <Application>Microsoft Office PowerPoint</Application>
  <PresentationFormat>ユーザー設定</PresentationFormat>
  <Paragraphs>1599</Paragraphs>
  <Slides>76</Slides>
  <Notes>76</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637</cp:revision>
  <cp:lastPrinted>2017-05-13T02:23:06Z</cp:lastPrinted>
  <dcterms:created xsi:type="dcterms:W3CDTF">2013-07-15T20:26:40Z</dcterms:created>
  <dcterms:modified xsi:type="dcterms:W3CDTF">2017-10-15T01:57:56Z</dcterms:modified>
</cp:coreProperties>
</file>